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1"/>
    <p:sldMasterId id="2147483694" r:id="rId2"/>
    <p:sldMasterId id="2147483708" r:id="rId3"/>
  </p:sldMasterIdLst>
  <p:notesMasterIdLst>
    <p:notesMasterId r:id="rId35"/>
  </p:notesMasterIdLst>
  <p:sldIdLst>
    <p:sldId id="3684" r:id="rId4"/>
    <p:sldId id="7958" r:id="rId5"/>
    <p:sldId id="7965" r:id="rId6"/>
    <p:sldId id="3735" r:id="rId7"/>
    <p:sldId id="7911" r:id="rId8"/>
    <p:sldId id="7994" r:id="rId9"/>
    <p:sldId id="7913" r:id="rId10"/>
    <p:sldId id="7712" r:id="rId11"/>
    <p:sldId id="7993" r:id="rId12"/>
    <p:sldId id="7912" r:id="rId13"/>
    <p:sldId id="619" r:id="rId14"/>
    <p:sldId id="3733" r:id="rId15"/>
    <p:sldId id="7967" r:id="rId16"/>
    <p:sldId id="7927" r:id="rId17"/>
    <p:sldId id="7941" r:id="rId18"/>
    <p:sldId id="7942" r:id="rId19"/>
    <p:sldId id="7943" r:id="rId20"/>
    <p:sldId id="7990" r:id="rId21"/>
    <p:sldId id="7917" r:id="rId22"/>
    <p:sldId id="3734" r:id="rId23"/>
    <p:sldId id="7901" r:id="rId24"/>
    <p:sldId id="7904" r:id="rId25"/>
    <p:sldId id="7910" r:id="rId26"/>
    <p:sldId id="7956" r:id="rId27"/>
    <p:sldId id="7933" r:id="rId28"/>
    <p:sldId id="7969" r:id="rId29"/>
    <p:sldId id="7955" r:id="rId30"/>
    <p:sldId id="7925" r:id="rId31"/>
    <p:sldId id="7926" r:id="rId32"/>
    <p:sldId id="7989" r:id="rId33"/>
    <p:sldId id="7988" r:id="rId34"/>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43" userDrawn="1">
          <p15:clr>
            <a:srgbClr val="A4A3A4"/>
          </p15:clr>
        </p15:guide>
        <p15:guide id="2" pos="290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8FDFA9-96C8-13CB-F96D-40048B051302}" name="Sandile Luthuli" initials="SL" userId="S::SandileL@shra.org.za::a2fc388f-bca9-42e8-a214-04c8f58ee80b" providerId="AD"/>
  <p188:author id="{C69771F1-B3B9-2BC9-BFB0-DDFD3A7F2731}" name="Ahmed Bokhari" initials="AB" userId="S::AhmedB@shra.org.za::2b381ead-2cdc-4ed6-937b-85e01d1b95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hmed Bokhari" initials="AB" lastIdx="17" clrIdx="0">
    <p:extLst>
      <p:ext uri="{19B8F6BF-5375-455C-9EA6-DF929625EA0E}">
        <p15:presenceInfo xmlns:p15="http://schemas.microsoft.com/office/powerpoint/2012/main" xmlns="" userId="Ahmed Bokhari" providerId="None"/>
      </p:ext>
    </p:extLst>
  </p:cmAuthor>
  <p:cmAuthor id="2" name="Linda Mazarura" initials="LM" lastIdx="1" clrIdx="1">
    <p:extLst>
      <p:ext uri="{19B8F6BF-5375-455C-9EA6-DF929625EA0E}">
        <p15:presenceInfo xmlns:p15="http://schemas.microsoft.com/office/powerpoint/2012/main" xmlns="" userId="S::LindaM@shra.org.za::e1051f6a-0c3d-4d13-af35-b6e5222914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8122"/>
    <a:srgbClr val="215868"/>
    <a:srgbClr val="DAEEF3"/>
    <a:srgbClr val="00B050"/>
    <a:srgbClr val="F2672B"/>
    <a:srgbClr val="FFFFFF"/>
    <a:srgbClr val="0C2429"/>
    <a:srgbClr val="0F252A"/>
    <a:srgbClr val="0DB78A"/>
    <a:srgbClr val="F7CBA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C78DA-F072-458B-8F7E-E960F98AC5F7}" v="4" dt="2023-04-26T07:06:16.09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68" autoAdjust="0"/>
    <p:restoredTop sz="92660" autoAdjust="0"/>
  </p:normalViewPr>
  <p:slideViewPr>
    <p:cSldViewPr snapToGrid="0" snapToObjects="1">
      <p:cViewPr varScale="1">
        <p:scale>
          <a:sx n="90" d="100"/>
          <a:sy n="90" d="100"/>
        </p:scale>
        <p:origin x="-582" y="-96"/>
      </p:cViewPr>
      <p:guideLst>
        <p:guide orient="horz" pos="1643"/>
        <p:guide pos="2903"/>
      </p:guideLst>
    </p:cSldViewPr>
  </p:slideViewPr>
  <p:notesTextViewPr>
    <p:cViewPr>
      <p:scale>
        <a:sx n="150" d="100"/>
        <a:sy n="15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ed Bokhari" userId="2b381ead-2cdc-4ed6-937b-85e01d1b95cf" providerId="ADAL" clId="{814C78DA-F072-458B-8F7E-E960F98AC5F7}"/>
    <pc:docChg chg="undo custSel modSld">
      <pc:chgData name="Ahmed Bokhari" userId="2b381ead-2cdc-4ed6-937b-85e01d1b95cf" providerId="ADAL" clId="{814C78DA-F072-458B-8F7E-E960F98AC5F7}" dt="2023-04-26T07:13:59.477" v="646" actId="20577"/>
      <pc:docMkLst>
        <pc:docMk/>
      </pc:docMkLst>
      <pc:sldChg chg="modNotesTx">
        <pc:chgData name="Ahmed Bokhari" userId="2b381ead-2cdc-4ed6-937b-85e01d1b95cf" providerId="ADAL" clId="{814C78DA-F072-458B-8F7E-E960F98AC5F7}" dt="2023-04-26T07:13:46.826" v="644" actId="6549"/>
        <pc:sldMkLst>
          <pc:docMk/>
          <pc:sldMk cId="3881222052" sldId="619"/>
        </pc:sldMkLst>
      </pc:sldChg>
      <pc:sldChg chg="delSp modSp mod">
        <pc:chgData name="Ahmed Bokhari" userId="2b381ead-2cdc-4ed6-937b-85e01d1b95cf" providerId="ADAL" clId="{814C78DA-F072-458B-8F7E-E960F98AC5F7}" dt="2023-04-26T06:59:15.617" v="368" actId="14100"/>
        <pc:sldMkLst>
          <pc:docMk/>
          <pc:sldMk cId="1189733437" sldId="3734"/>
        </pc:sldMkLst>
        <pc:spChg chg="del">
          <ac:chgData name="Ahmed Bokhari" userId="2b381ead-2cdc-4ed6-937b-85e01d1b95cf" providerId="ADAL" clId="{814C78DA-F072-458B-8F7E-E960F98AC5F7}" dt="2023-04-26T06:59:04.596" v="366" actId="478"/>
          <ac:spMkLst>
            <pc:docMk/>
            <pc:sldMk cId="1189733437" sldId="3734"/>
            <ac:spMk id="3" creationId="{42D4D572-0F04-D7C8-CE08-F822C3C140BA}"/>
          </ac:spMkLst>
        </pc:spChg>
        <pc:graphicFrameChg chg="modGraphic">
          <ac:chgData name="Ahmed Bokhari" userId="2b381ead-2cdc-4ed6-937b-85e01d1b95cf" providerId="ADAL" clId="{814C78DA-F072-458B-8F7E-E960F98AC5F7}" dt="2023-04-26T06:59:15.617" v="368" actId="14100"/>
          <ac:graphicFrameMkLst>
            <pc:docMk/>
            <pc:sldMk cId="1189733437" sldId="3734"/>
            <ac:graphicFrameMk id="6" creationId="{D0C1AE7A-E321-4F11-B468-4F6A245082ED}"/>
          </ac:graphicFrameMkLst>
        </pc:graphicFrameChg>
      </pc:sldChg>
      <pc:sldChg chg="modSp mod">
        <pc:chgData name="Ahmed Bokhari" userId="2b381ead-2cdc-4ed6-937b-85e01d1b95cf" providerId="ADAL" clId="{814C78DA-F072-458B-8F7E-E960F98AC5F7}" dt="2023-04-26T07:05:44.641" v="607" actId="20577"/>
        <pc:sldMkLst>
          <pc:docMk/>
          <pc:sldMk cId="3544621315" sldId="7712"/>
        </pc:sldMkLst>
        <pc:spChg chg="mod">
          <ac:chgData name="Ahmed Bokhari" userId="2b381ead-2cdc-4ed6-937b-85e01d1b95cf" providerId="ADAL" clId="{814C78DA-F072-458B-8F7E-E960F98AC5F7}" dt="2023-04-26T07:05:44.641" v="607" actId="20577"/>
          <ac:spMkLst>
            <pc:docMk/>
            <pc:sldMk cId="3544621315" sldId="7712"/>
            <ac:spMk id="7" creationId="{575D2C5D-8C4C-804A-8356-665EF7AC6B37}"/>
          </ac:spMkLst>
        </pc:spChg>
      </pc:sldChg>
      <pc:sldChg chg="modSp mod">
        <pc:chgData name="Ahmed Bokhari" userId="2b381ead-2cdc-4ed6-937b-85e01d1b95cf" providerId="ADAL" clId="{814C78DA-F072-458B-8F7E-E960F98AC5F7}" dt="2023-04-26T06:58:52.730" v="365" actId="122"/>
        <pc:sldMkLst>
          <pc:docMk/>
          <pc:sldMk cId="1381826599" sldId="7904"/>
        </pc:sldMkLst>
        <pc:graphicFrameChg chg="modGraphic">
          <ac:chgData name="Ahmed Bokhari" userId="2b381ead-2cdc-4ed6-937b-85e01d1b95cf" providerId="ADAL" clId="{814C78DA-F072-458B-8F7E-E960F98AC5F7}" dt="2023-04-26T06:58:52.730" v="365" actId="122"/>
          <ac:graphicFrameMkLst>
            <pc:docMk/>
            <pc:sldMk cId="1381826599" sldId="7904"/>
            <ac:graphicFrameMk id="4" creationId="{AE9A0775-7E38-4235-867C-7E3DDD0A7DC7}"/>
          </ac:graphicFrameMkLst>
        </pc:graphicFrameChg>
      </pc:sldChg>
      <pc:sldChg chg="modSp mod">
        <pc:chgData name="Ahmed Bokhari" userId="2b381ead-2cdc-4ed6-937b-85e01d1b95cf" providerId="ADAL" clId="{814C78DA-F072-458B-8F7E-E960F98AC5F7}" dt="2023-04-26T07:10:08.019" v="641" actId="122"/>
        <pc:sldMkLst>
          <pc:docMk/>
          <pc:sldMk cId="1282113185" sldId="7910"/>
        </pc:sldMkLst>
        <pc:graphicFrameChg chg="modGraphic">
          <ac:chgData name="Ahmed Bokhari" userId="2b381ead-2cdc-4ed6-937b-85e01d1b95cf" providerId="ADAL" clId="{814C78DA-F072-458B-8F7E-E960F98AC5F7}" dt="2023-04-26T07:10:08.019" v="641" actId="122"/>
          <ac:graphicFrameMkLst>
            <pc:docMk/>
            <pc:sldMk cId="1282113185" sldId="7910"/>
            <ac:graphicFrameMk id="5" creationId="{919C2BCB-4DA3-4E04-9F21-34E09F9F1E1D}"/>
          </ac:graphicFrameMkLst>
        </pc:graphicFrameChg>
      </pc:sldChg>
      <pc:sldChg chg="modSp mod delCm">
        <pc:chgData name="Ahmed Bokhari" userId="2b381ead-2cdc-4ed6-937b-85e01d1b95cf" providerId="ADAL" clId="{814C78DA-F072-458B-8F7E-E960F98AC5F7}" dt="2023-04-26T06:59:59.284" v="375" actId="114"/>
        <pc:sldMkLst>
          <pc:docMk/>
          <pc:sldMk cId="1658259574" sldId="7912"/>
        </pc:sldMkLst>
        <pc:spChg chg="mod">
          <ac:chgData name="Ahmed Bokhari" userId="2b381ead-2cdc-4ed6-937b-85e01d1b95cf" providerId="ADAL" clId="{814C78DA-F072-458B-8F7E-E960F98AC5F7}" dt="2023-04-26T06:59:59.284" v="375" actId="114"/>
          <ac:spMkLst>
            <pc:docMk/>
            <pc:sldMk cId="1658259574" sldId="7912"/>
            <ac:spMk id="5" creationId="{FE639A5E-83EE-4E80-B8AF-370D209722D0}"/>
          </ac:spMkLst>
        </pc:spChg>
        <pc:extLst>
          <p:ext xmlns:p="http://schemas.openxmlformats.org/presentationml/2006/main" uri="{D6D511B9-2390-475A-947B-AFAB55BFBCF1}">
            <pc226:cmChg xmlns:pc226="http://schemas.microsoft.com/office/powerpoint/2022/06/main/command" chg="del">
              <pc226:chgData name="Ahmed Bokhari" userId="2b381ead-2cdc-4ed6-937b-85e01d1b95cf" providerId="ADAL" clId="{814C78DA-F072-458B-8F7E-E960F98AC5F7}" dt="2023-04-26T06:57:04.414" v="163"/>
              <pc2:cmMkLst xmlns:pc2="http://schemas.microsoft.com/office/powerpoint/2019/9/main/command">
                <pc:docMk/>
                <pc:sldMk cId="1658259574" sldId="7912"/>
                <pc2:cmMk id="{C5BDAE70-9189-430D-963F-379C8A37B2BA}"/>
              </pc2:cmMkLst>
            </pc226:cmChg>
          </p:ext>
        </pc:extLst>
      </pc:sldChg>
      <pc:sldChg chg="modSp mod">
        <pc:chgData name="Ahmed Bokhari" userId="2b381ead-2cdc-4ed6-937b-85e01d1b95cf" providerId="ADAL" clId="{814C78DA-F072-458B-8F7E-E960F98AC5F7}" dt="2023-04-26T07:05:38.835" v="606" actId="20577"/>
        <pc:sldMkLst>
          <pc:docMk/>
          <pc:sldMk cId="3079166927" sldId="7913"/>
        </pc:sldMkLst>
        <pc:spChg chg="mod">
          <ac:chgData name="Ahmed Bokhari" userId="2b381ead-2cdc-4ed6-937b-85e01d1b95cf" providerId="ADAL" clId="{814C78DA-F072-458B-8F7E-E960F98AC5F7}" dt="2023-04-26T07:05:38.835" v="606" actId="20577"/>
          <ac:spMkLst>
            <pc:docMk/>
            <pc:sldMk cId="3079166927" sldId="7913"/>
            <ac:spMk id="2" creationId="{D32BA2CE-CAAD-4DB8-86EC-7B2AE6B60848}"/>
          </ac:spMkLst>
        </pc:spChg>
      </pc:sldChg>
      <pc:sldChg chg="modSp mod delCm">
        <pc:chgData name="Ahmed Bokhari" userId="2b381ead-2cdc-4ed6-937b-85e01d1b95cf" providerId="ADAL" clId="{814C78DA-F072-458B-8F7E-E960F98AC5F7}" dt="2023-04-26T06:58:10.371" v="357"/>
        <pc:sldMkLst>
          <pc:docMk/>
          <pc:sldMk cId="3829912678" sldId="7925"/>
        </pc:sldMkLst>
        <pc:spChg chg="mod">
          <ac:chgData name="Ahmed Bokhari" userId="2b381ead-2cdc-4ed6-937b-85e01d1b95cf" providerId="ADAL" clId="{814C78DA-F072-458B-8F7E-E960F98AC5F7}" dt="2023-04-26T06:58:06.903" v="356" actId="20577"/>
          <ac:spMkLst>
            <pc:docMk/>
            <pc:sldMk cId="3829912678" sldId="7925"/>
            <ac:spMk id="6" creationId="{9E3DF78C-1CC8-4656-846D-E5B1860B14C1}"/>
          </ac:spMkLst>
        </pc:spChg>
        <pc:extLst>
          <p:ext xmlns:p="http://schemas.openxmlformats.org/presentationml/2006/main" uri="{D6D511B9-2390-475A-947B-AFAB55BFBCF1}">
            <pc226:cmChg xmlns:pc226="http://schemas.microsoft.com/office/powerpoint/2022/06/main/command" chg="del">
              <pc226:chgData name="Ahmed Bokhari" userId="2b381ead-2cdc-4ed6-937b-85e01d1b95cf" providerId="ADAL" clId="{814C78DA-F072-458B-8F7E-E960F98AC5F7}" dt="2023-04-26T06:58:10.371" v="357"/>
              <pc2:cmMkLst xmlns:pc2="http://schemas.microsoft.com/office/powerpoint/2019/9/main/command">
                <pc:docMk/>
                <pc:sldMk cId="3829912678" sldId="7925"/>
                <pc2:cmMk id="{AD5C5E73-6ABE-47E4-B5D8-9619BEE13EC2}"/>
              </pc2:cmMkLst>
            </pc226:cmChg>
          </p:ext>
        </pc:extLst>
      </pc:sldChg>
      <pc:sldChg chg="modSp mod">
        <pc:chgData name="Ahmed Bokhari" userId="2b381ead-2cdc-4ed6-937b-85e01d1b95cf" providerId="ADAL" clId="{814C78DA-F072-458B-8F7E-E960F98AC5F7}" dt="2023-04-26T06:58:23.334" v="360" actId="13926"/>
        <pc:sldMkLst>
          <pc:docMk/>
          <pc:sldMk cId="1867748984" sldId="7926"/>
        </pc:sldMkLst>
        <pc:graphicFrameChg chg="mod modGraphic">
          <ac:chgData name="Ahmed Bokhari" userId="2b381ead-2cdc-4ed6-937b-85e01d1b95cf" providerId="ADAL" clId="{814C78DA-F072-458B-8F7E-E960F98AC5F7}" dt="2023-04-26T06:58:23.334" v="360" actId="13926"/>
          <ac:graphicFrameMkLst>
            <pc:docMk/>
            <pc:sldMk cId="1867748984" sldId="7926"/>
            <ac:graphicFrameMk id="8" creationId="{960B3977-6CF9-4959-8E4D-D0D5433DD94C}"/>
          </ac:graphicFrameMkLst>
        </pc:graphicFrameChg>
      </pc:sldChg>
      <pc:sldChg chg="modNotesTx">
        <pc:chgData name="Ahmed Bokhari" userId="2b381ead-2cdc-4ed6-937b-85e01d1b95cf" providerId="ADAL" clId="{814C78DA-F072-458B-8F7E-E960F98AC5F7}" dt="2023-04-26T07:13:59.477" v="646" actId="20577"/>
        <pc:sldMkLst>
          <pc:docMk/>
          <pc:sldMk cId="3105302737" sldId="7933"/>
        </pc:sldMkLst>
      </pc:sldChg>
      <pc:sldChg chg="modSp mod">
        <pc:chgData name="Ahmed Bokhari" userId="2b381ead-2cdc-4ed6-937b-85e01d1b95cf" providerId="ADAL" clId="{814C78DA-F072-458B-8F7E-E960F98AC5F7}" dt="2023-04-26T07:13:12.366" v="642" actId="404"/>
        <pc:sldMkLst>
          <pc:docMk/>
          <pc:sldMk cId="4154556300" sldId="7967"/>
        </pc:sldMkLst>
        <pc:spChg chg="mod">
          <ac:chgData name="Ahmed Bokhari" userId="2b381ead-2cdc-4ed6-937b-85e01d1b95cf" providerId="ADAL" clId="{814C78DA-F072-458B-8F7E-E960F98AC5F7}" dt="2023-04-26T07:13:12.366" v="642" actId="404"/>
          <ac:spMkLst>
            <pc:docMk/>
            <pc:sldMk cId="4154556300" sldId="7967"/>
            <ac:spMk id="3" creationId="{B22EAA5C-E266-9F00-33CB-A7EBE6FE0931}"/>
          </ac:spMkLst>
        </pc:spChg>
      </pc:sldChg>
      <pc:sldChg chg="modSp mod">
        <pc:chgData name="Ahmed Bokhari" userId="2b381ead-2cdc-4ed6-937b-85e01d1b95cf" providerId="ADAL" clId="{814C78DA-F072-458B-8F7E-E960F98AC5F7}" dt="2023-04-26T06:58:28.643" v="364" actId="20577"/>
        <pc:sldMkLst>
          <pc:docMk/>
          <pc:sldMk cId="3837396404" sldId="7989"/>
        </pc:sldMkLst>
        <pc:spChg chg="mod">
          <ac:chgData name="Ahmed Bokhari" userId="2b381ead-2cdc-4ed6-937b-85e01d1b95cf" providerId="ADAL" clId="{814C78DA-F072-458B-8F7E-E960F98AC5F7}" dt="2023-04-26T06:58:28.643" v="364" actId="20577"/>
          <ac:spMkLst>
            <pc:docMk/>
            <pc:sldMk cId="3837396404" sldId="7989"/>
            <ac:spMk id="11" creationId="{C624F4AB-A7A7-47B7-BCFF-8FAB0E1DCE49}"/>
          </ac:spMkLst>
        </pc:spChg>
      </pc:sldChg>
      <pc:sldChg chg="modSp mod">
        <pc:chgData name="Ahmed Bokhari" userId="2b381ead-2cdc-4ed6-937b-85e01d1b95cf" providerId="ADAL" clId="{814C78DA-F072-458B-8F7E-E960F98AC5F7}" dt="2023-04-26T07:06:45.951" v="640" actId="1076"/>
        <pc:sldMkLst>
          <pc:docMk/>
          <pc:sldMk cId="1245335649" sldId="7993"/>
        </pc:sldMkLst>
        <pc:spChg chg="mod">
          <ac:chgData name="Ahmed Bokhari" userId="2b381ead-2cdc-4ed6-937b-85e01d1b95cf" providerId="ADAL" clId="{814C78DA-F072-458B-8F7E-E960F98AC5F7}" dt="2023-04-26T07:05:49.864" v="608" actId="20577"/>
          <ac:spMkLst>
            <pc:docMk/>
            <pc:sldMk cId="1245335649" sldId="7993"/>
            <ac:spMk id="2" creationId="{9228F2BC-DBAD-4A90-9672-DB259D68B919}"/>
          </ac:spMkLst>
        </pc:spChg>
        <pc:spChg chg="mod">
          <ac:chgData name="Ahmed Bokhari" userId="2b381ead-2cdc-4ed6-937b-85e01d1b95cf" providerId="ADAL" clId="{814C78DA-F072-458B-8F7E-E960F98AC5F7}" dt="2023-04-26T07:06:44.400" v="639" actId="14100"/>
          <ac:spMkLst>
            <pc:docMk/>
            <pc:sldMk cId="1245335649" sldId="7993"/>
            <ac:spMk id="10" creationId="{424B6B9F-226C-4C3D-B92F-F750DA410A8D}"/>
          </ac:spMkLst>
        </pc:spChg>
        <pc:graphicFrameChg chg="mod modGraphic">
          <ac:chgData name="Ahmed Bokhari" userId="2b381ead-2cdc-4ed6-937b-85e01d1b95cf" providerId="ADAL" clId="{814C78DA-F072-458B-8F7E-E960F98AC5F7}" dt="2023-04-26T07:06:34.771" v="637" actId="14100"/>
          <ac:graphicFrameMkLst>
            <pc:docMk/>
            <pc:sldMk cId="1245335649" sldId="7993"/>
            <ac:graphicFrameMk id="6" creationId="{D37DF5E2-3432-D9C0-2761-1310308506E6}"/>
          </ac:graphicFrameMkLst>
        </pc:graphicFrameChg>
        <pc:cxnChg chg="mod">
          <ac:chgData name="Ahmed Bokhari" userId="2b381ead-2cdc-4ed6-937b-85e01d1b95cf" providerId="ADAL" clId="{814C78DA-F072-458B-8F7E-E960F98AC5F7}" dt="2023-04-26T07:06:45.951" v="640" actId="1076"/>
          <ac:cxnSpMkLst>
            <pc:docMk/>
            <pc:sldMk cId="1245335649" sldId="7993"/>
            <ac:cxnSpMk id="8" creationId="{5179B22E-535D-C502-A6C3-8414E52E653A}"/>
          </ac:cxnSpMkLst>
        </pc:cxnChg>
      </pc:sldChg>
      <pc:sldChg chg="addSp delSp modSp mod">
        <pc:chgData name="Ahmed Bokhari" userId="2b381ead-2cdc-4ed6-937b-85e01d1b95cf" providerId="ADAL" clId="{814C78DA-F072-458B-8F7E-E960F98AC5F7}" dt="2023-04-26T07:05:33.626" v="605" actId="20577"/>
        <pc:sldMkLst>
          <pc:docMk/>
          <pc:sldMk cId="3833783522" sldId="7994"/>
        </pc:sldMkLst>
        <pc:spChg chg="mod">
          <ac:chgData name="Ahmed Bokhari" userId="2b381ead-2cdc-4ed6-937b-85e01d1b95cf" providerId="ADAL" clId="{814C78DA-F072-458B-8F7E-E960F98AC5F7}" dt="2023-04-26T07:05:33.626" v="605" actId="20577"/>
          <ac:spMkLst>
            <pc:docMk/>
            <pc:sldMk cId="3833783522" sldId="7994"/>
            <ac:spMk id="2" creationId="{143F6C6A-5309-91FA-BB20-118A6C93EE20}"/>
          </ac:spMkLst>
        </pc:spChg>
        <pc:spChg chg="mod">
          <ac:chgData name="Ahmed Bokhari" userId="2b381ead-2cdc-4ed6-937b-85e01d1b95cf" providerId="ADAL" clId="{814C78DA-F072-458B-8F7E-E960F98AC5F7}" dt="2023-04-26T07:05:08.330" v="594" actId="20577"/>
          <ac:spMkLst>
            <pc:docMk/>
            <pc:sldMk cId="3833783522" sldId="7994"/>
            <ac:spMk id="10" creationId="{70AD8BCC-3EDE-80ED-ABF5-AC478C20E809}"/>
          </ac:spMkLst>
        </pc:spChg>
        <pc:spChg chg="mod">
          <ac:chgData name="Ahmed Bokhari" userId="2b381ead-2cdc-4ed6-937b-85e01d1b95cf" providerId="ADAL" clId="{814C78DA-F072-458B-8F7E-E960F98AC5F7}" dt="2023-04-26T07:04:30.043" v="546" actId="1036"/>
          <ac:spMkLst>
            <pc:docMk/>
            <pc:sldMk cId="3833783522" sldId="7994"/>
            <ac:spMk id="11" creationId="{7510128D-B105-103D-CAAF-33721BB569B9}"/>
          </ac:spMkLst>
        </pc:spChg>
        <pc:spChg chg="mod">
          <ac:chgData name="Ahmed Bokhari" userId="2b381ead-2cdc-4ed6-937b-85e01d1b95cf" providerId="ADAL" clId="{814C78DA-F072-458B-8F7E-E960F98AC5F7}" dt="2023-04-26T07:04:30.043" v="546" actId="1036"/>
          <ac:spMkLst>
            <pc:docMk/>
            <pc:sldMk cId="3833783522" sldId="7994"/>
            <ac:spMk id="12" creationId="{01D6A6F1-CF49-F93E-2438-3197B32DCEE8}"/>
          </ac:spMkLst>
        </pc:spChg>
        <pc:spChg chg="mod">
          <ac:chgData name="Ahmed Bokhari" userId="2b381ead-2cdc-4ed6-937b-85e01d1b95cf" providerId="ADAL" clId="{814C78DA-F072-458B-8F7E-E960F98AC5F7}" dt="2023-04-26T07:04:30.043" v="546" actId="1036"/>
          <ac:spMkLst>
            <pc:docMk/>
            <pc:sldMk cId="3833783522" sldId="7994"/>
            <ac:spMk id="13" creationId="{5B313FA9-5CD2-FCE0-7E44-08EB050CC998}"/>
          </ac:spMkLst>
        </pc:spChg>
        <pc:spChg chg="mod">
          <ac:chgData name="Ahmed Bokhari" userId="2b381ead-2cdc-4ed6-937b-85e01d1b95cf" providerId="ADAL" clId="{814C78DA-F072-458B-8F7E-E960F98AC5F7}" dt="2023-04-26T07:04:30.043" v="546" actId="1036"/>
          <ac:spMkLst>
            <pc:docMk/>
            <pc:sldMk cId="3833783522" sldId="7994"/>
            <ac:spMk id="14" creationId="{3F312D03-715A-902F-7797-96F6CE1ED2AD}"/>
          </ac:spMkLst>
        </pc:spChg>
        <pc:spChg chg="mod">
          <ac:chgData name="Ahmed Bokhari" userId="2b381ead-2cdc-4ed6-937b-85e01d1b95cf" providerId="ADAL" clId="{814C78DA-F072-458B-8F7E-E960F98AC5F7}" dt="2023-04-26T07:04:30.043" v="546" actId="1036"/>
          <ac:spMkLst>
            <pc:docMk/>
            <pc:sldMk cId="3833783522" sldId="7994"/>
            <ac:spMk id="15" creationId="{484FCEE2-4805-C6A1-0F92-61696CA869AF}"/>
          </ac:spMkLst>
        </pc:spChg>
        <pc:spChg chg="mod">
          <ac:chgData name="Ahmed Bokhari" userId="2b381ead-2cdc-4ed6-937b-85e01d1b95cf" providerId="ADAL" clId="{814C78DA-F072-458B-8F7E-E960F98AC5F7}" dt="2023-04-26T07:04:30.043" v="546" actId="1036"/>
          <ac:spMkLst>
            <pc:docMk/>
            <pc:sldMk cId="3833783522" sldId="7994"/>
            <ac:spMk id="16" creationId="{A631122B-5A5B-1378-3EEE-AC25D6BFA150}"/>
          </ac:spMkLst>
        </pc:spChg>
        <pc:spChg chg="mod">
          <ac:chgData name="Ahmed Bokhari" userId="2b381ead-2cdc-4ed6-937b-85e01d1b95cf" providerId="ADAL" clId="{814C78DA-F072-458B-8F7E-E960F98AC5F7}" dt="2023-04-26T07:05:18.956" v="598" actId="14100"/>
          <ac:spMkLst>
            <pc:docMk/>
            <pc:sldMk cId="3833783522" sldId="7994"/>
            <ac:spMk id="22" creationId="{51B760FC-10E4-C250-29E7-4A663AA83653}"/>
          </ac:spMkLst>
        </pc:spChg>
        <pc:spChg chg="del mod">
          <ac:chgData name="Ahmed Bokhari" userId="2b381ead-2cdc-4ed6-937b-85e01d1b95cf" providerId="ADAL" clId="{814C78DA-F072-458B-8F7E-E960F98AC5F7}" dt="2023-04-26T07:01:45.614" v="417" actId="478"/>
          <ac:spMkLst>
            <pc:docMk/>
            <pc:sldMk cId="3833783522" sldId="7994"/>
            <ac:spMk id="44" creationId="{B5C49650-716A-BA57-80DC-1DC3F9FC4AA4}"/>
          </ac:spMkLst>
        </pc:spChg>
        <pc:spChg chg="mod">
          <ac:chgData name="Ahmed Bokhari" userId="2b381ead-2cdc-4ed6-937b-85e01d1b95cf" providerId="ADAL" clId="{814C78DA-F072-458B-8F7E-E960F98AC5F7}" dt="2023-04-26T07:04:30.043" v="546" actId="1036"/>
          <ac:spMkLst>
            <pc:docMk/>
            <pc:sldMk cId="3833783522" sldId="7994"/>
            <ac:spMk id="45" creationId="{4B48FC0E-9C65-0B74-FB6D-59BE451E81D0}"/>
          </ac:spMkLst>
        </pc:spChg>
        <pc:spChg chg="add mod">
          <ac:chgData name="Ahmed Bokhari" userId="2b381ead-2cdc-4ed6-937b-85e01d1b95cf" providerId="ADAL" clId="{814C78DA-F072-458B-8F7E-E960F98AC5F7}" dt="2023-04-26T07:04:30.043" v="546" actId="1036"/>
          <ac:spMkLst>
            <pc:docMk/>
            <pc:sldMk cId="3833783522" sldId="7994"/>
            <ac:spMk id="48" creationId="{0F658CEC-3E29-4D88-45B8-B9BF9E5895F8}"/>
          </ac:spMkLst>
        </pc:spChg>
        <pc:cxnChg chg="mod">
          <ac:chgData name="Ahmed Bokhari" userId="2b381ead-2cdc-4ed6-937b-85e01d1b95cf" providerId="ADAL" clId="{814C78DA-F072-458B-8F7E-E960F98AC5F7}" dt="2023-04-26T07:04:30.043" v="546" actId="1036"/>
          <ac:cxnSpMkLst>
            <pc:docMk/>
            <pc:sldMk cId="3833783522" sldId="7994"/>
            <ac:cxnSpMk id="17" creationId="{CAE761FB-EEA1-A831-EB33-0F0D22AA75E6}"/>
          </ac:cxnSpMkLst>
        </pc:cxnChg>
        <pc:cxnChg chg="mod">
          <ac:chgData name="Ahmed Bokhari" userId="2b381ead-2cdc-4ed6-937b-85e01d1b95cf" providerId="ADAL" clId="{814C78DA-F072-458B-8F7E-E960F98AC5F7}" dt="2023-04-26T07:04:30.043" v="546" actId="1036"/>
          <ac:cxnSpMkLst>
            <pc:docMk/>
            <pc:sldMk cId="3833783522" sldId="7994"/>
            <ac:cxnSpMk id="18" creationId="{10E489F7-B8EE-49CC-BF82-9340560F4AA8}"/>
          </ac:cxnSpMkLst>
        </pc:cxnChg>
        <pc:cxnChg chg="mod">
          <ac:chgData name="Ahmed Bokhari" userId="2b381ead-2cdc-4ed6-937b-85e01d1b95cf" providerId="ADAL" clId="{814C78DA-F072-458B-8F7E-E960F98AC5F7}" dt="2023-04-26T07:04:30.043" v="546" actId="1036"/>
          <ac:cxnSpMkLst>
            <pc:docMk/>
            <pc:sldMk cId="3833783522" sldId="7994"/>
            <ac:cxnSpMk id="19" creationId="{E55D8EE3-BA44-9B82-84FA-44B0B943C45F}"/>
          </ac:cxnSpMkLst>
        </pc:cxnChg>
        <pc:cxnChg chg="mod">
          <ac:chgData name="Ahmed Bokhari" userId="2b381ead-2cdc-4ed6-937b-85e01d1b95cf" providerId="ADAL" clId="{814C78DA-F072-458B-8F7E-E960F98AC5F7}" dt="2023-04-26T07:04:30.043" v="546" actId="1036"/>
          <ac:cxnSpMkLst>
            <pc:docMk/>
            <pc:sldMk cId="3833783522" sldId="7994"/>
            <ac:cxnSpMk id="20" creationId="{3BC3D98B-484D-783C-E346-2FB7A90A88A6}"/>
          </ac:cxnSpMkLst>
        </pc:cxnChg>
        <pc:cxnChg chg="mod">
          <ac:chgData name="Ahmed Bokhari" userId="2b381ead-2cdc-4ed6-937b-85e01d1b95cf" providerId="ADAL" clId="{814C78DA-F072-458B-8F7E-E960F98AC5F7}" dt="2023-04-26T07:04:30.043" v="546" actId="1036"/>
          <ac:cxnSpMkLst>
            <pc:docMk/>
            <pc:sldMk cId="3833783522" sldId="7994"/>
            <ac:cxnSpMk id="21" creationId="{9B149A84-B5F8-B994-63C1-168D4CDA7DEB}"/>
          </ac:cxnSpMkLst>
        </pc:cxnChg>
      </pc:sldChg>
    </pc:docChg>
  </pc:docChgLst>
</pc:chgInfo>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en-ZA" b="1" baseline="0" dirty="0">
                <a:latin typeface="Calibri" panose="020F0502020204030204" pitchFamily="34" charset="0"/>
                <a:cs typeface="Calibri" panose="020F0502020204030204" pitchFamily="34" charset="0"/>
              </a:rPr>
              <a:t>Unit Completions &amp; Tenanting</a:t>
            </a:r>
            <a:endParaRPr lang="en-ZA" b="1" dirty="0">
              <a:latin typeface="Calibri" panose="020F0502020204030204" pitchFamily="34" charset="0"/>
              <a:cs typeface="Calibri" panose="020F0502020204030204" pitchFamily="34" charset="0"/>
            </a:endParaRPr>
          </a:p>
        </c:rich>
      </c:tx>
      <c:spPr>
        <a:noFill/>
        <a:ln>
          <a:noFill/>
        </a:ln>
        <a:effectLst/>
      </c:spPr>
    </c:title>
    <c:plotArea>
      <c:layout/>
      <c:lineChart>
        <c:grouping val="standard"/>
        <c:ser>
          <c:idx val="0"/>
          <c:order val="0"/>
          <c:tx>
            <c:strRef>
              <c:f>Sheet1!$B$19</c:f>
              <c:strCache>
                <c:ptCount val="1"/>
                <c:pt idx="0">
                  <c:v>Units Completed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Sheet1!$H$18:$K$18</c:f>
              <c:strCache>
                <c:ptCount val="4"/>
                <c:pt idx="0">
                  <c:v>2019/20</c:v>
                </c:pt>
                <c:pt idx="1">
                  <c:v>2020/21</c:v>
                </c:pt>
                <c:pt idx="2">
                  <c:v>2021/22</c:v>
                </c:pt>
                <c:pt idx="3">
                  <c:v>2022/23 (Q4)</c:v>
                </c:pt>
              </c:strCache>
            </c:strRef>
          </c:cat>
          <c:val>
            <c:numRef>
              <c:f>Sheet1!$H$19:$K$19</c:f>
              <c:numCache>
                <c:formatCode>General</c:formatCode>
                <c:ptCount val="4"/>
                <c:pt idx="0">
                  <c:v>3010</c:v>
                </c:pt>
                <c:pt idx="1">
                  <c:v>1856</c:v>
                </c:pt>
                <c:pt idx="2">
                  <c:v>2771</c:v>
                </c:pt>
                <c:pt idx="3">
                  <c:v>3182</c:v>
                </c:pt>
              </c:numCache>
            </c:numRef>
          </c:val>
          <c:extLst xmlns:c16r2="http://schemas.microsoft.com/office/drawing/2015/06/chart">
            <c:ext xmlns:c16="http://schemas.microsoft.com/office/drawing/2014/chart" uri="{C3380CC4-5D6E-409C-BE32-E72D297353CC}">
              <c16:uniqueId val="{00000000-C42A-46C7-AD57-842C43FB1640}"/>
            </c:ext>
          </c:extLst>
        </c:ser>
        <c:ser>
          <c:idx val="1"/>
          <c:order val="1"/>
          <c:tx>
            <c:strRef>
              <c:f>Sheet1!$B$20</c:f>
              <c:strCache>
                <c:ptCount val="1"/>
                <c:pt idx="0">
                  <c:v>Units Tenanted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Sheet1!$H$18:$K$18</c:f>
              <c:strCache>
                <c:ptCount val="4"/>
                <c:pt idx="0">
                  <c:v>2019/20</c:v>
                </c:pt>
                <c:pt idx="1">
                  <c:v>2020/21</c:v>
                </c:pt>
                <c:pt idx="2">
                  <c:v>2021/22</c:v>
                </c:pt>
                <c:pt idx="3">
                  <c:v>2022/23 (Q4)</c:v>
                </c:pt>
              </c:strCache>
            </c:strRef>
          </c:cat>
          <c:val>
            <c:numRef>
              <c:f>Sheet1!$H$20:$K$20</c:f>
              <c:numCache>
                <c:formatCode>General</c:formatCode>
                <c:ptCount val="4"/>
                <c:pt idx="0">
                  <c:v>4012</c:v>
                </c:pt>
                <c:pt idx="1">
                  <c:v>985</c:v>
                </c:pt>
                <c:pt idx="2">
                  <c:v>2057</c:v>
                </c:pt>
                <c:pt idx="3">
                  <c:v>2598</c:v>
                </c:pt>
              </c:numCache>
            </c:numRef>
          </c:val>
          <c:extLst xmlns:c16r2="http://schemas.microsoft.com/office/drawing/2015/06/chart">
            <c:ext xmlns:c16="http://schemas.microsoft.com/office/drawing/2014/chart" uri="{C3380CC4-5D6E-409C-BE32-E72D297353CC}">
              <c16:uniqueId val="{00000001-C42A-46C7-AD57-842C43FB1640}"/>
            </c:ext>
          </c:extLst>
        </c:ser>
        <c:dLbls/>
        <c:marker val="1"/>
        <c:axId val="112819584"/>
        <c:axId val="112825472"/>
      </c:lineChart>
      <c:catAx>
        <c:axId val="1128195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2825472"/>
        <c:crosses val="autoZero"/>
        <c:auto val="1"/>
        <c:lblAlgn val="ctr"/>
        <c:lblOffset val="100"/>
      </c:catAx>
      <c:valAx>
        <c:axId val="112825472"/>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281958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Indicator</a:t>
            </a:r>
            <a:r>
              <a:rPr lang="en-US" baseline="0" dirty="0">
                <a:solidFill>
                  <a:schemeClr val="tx1"/>
                </a:solidFill>
              </a:rPr>
              <a:t> Breakdown</a:t>
            </a:r>
            <a:endParaRPr lang="en-US" dirty="0">
              <a:solidFill>
                <a:schemeClr val="tx1"/>
              </a:solidFill>
            </a:endParaRPr>
          </a:p>
        </c:rich>
      </c:tx>
      <c:layout>
        <c:manualLayout>
          <c:xMode val="edge"/>
          <c:yMode val="edge"/>
          <c:x val="0.19376453409509525"/>
          <c:y val="1.6784893331672469E-2"/>
        </c:manualLayout>
      </c:layout>
      <c:spPr>
        <a:noFill/>
        <a:ln>
          <a:noFill/>
        </a:ln>
        <a:effectLst/>
      </c:spPr>
    </c:title>
    <c:plotArea>
      <c:layout/>
      <c:barChart>
        <c:barDir val="col"/>
        <c:grouping val="clustered"/>
        <c:ser>
          <c:idx val="0"/>
          <c:order val="0"/>
          <c:tx>
            <c:strRef>
              <c:f>Sheet1!$B$1</c:f>
              <c:strCache>
                <c:ptCount val="1"/>
                <c:pt idx="0">
                  <c:v>No. of Indicators</c:v>
                </c:pt>
              </c:strCache>
            </c:strRef>
          </c:tx>
          <c:spPr>
            <a:solidFill>
              <a:schemeClr val="accent6">
                <a:lumMod val="5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Programme 1</c:v>
                </c:pt>
                <c:pt idx="1">
                  <c:v>Programme 2</c:v>
                </c:pt>
                <c:pt idx="2">
                  <c:v>Programme 3</c:v>
                </c:pt>
                <c:pt idx="3">
                  <c:v>Programme 4</c:v>
                </c:pt>
              </c:strCache>
            </c:strRef>
          </c:cat>
          <c:val>
            <c:numRef>
              <c:f>Sheet1!$B$2:$B$5</c:f>
              <c:numCache>
                <c:formatCode>General</c:formatCode>
                <c:ptCount val="4"/>
                <c:pt idx="0">
                  <c:v>9</c:v>
                </c:pt>
                <c:pt idx="1">
                  <c:v>6</c:v>
                </c:pt>
                <c:pt idx="2">
                  <c:v>4</c:v>
                </c:pt>
                <c:pt idx="3">
                  <c:v>6</c:v>
                </c:pt>
              </c:numCache>
            </c:numRef>
          </c:val>
          <c:extLst xmlns:c16r2="http://schemas.microsoft.com/office/drawing/2015/06/chart">
            <c:ext xmlns:c16="http://schemas.microsoft.com/office/drawing/2014/chart" uri="{C3380CC4-5D6E-409C-BE32-E72D297353CC}">
              <c16:uniqueId val="{00000000-BBC2-480D-9EC0-7E6A3BDB535B}"/>
            </c:ext>
          </c:extLst>
        </c:ser>
        <c:dLbls/>
        <c:gapWidth val="219"/>
        <c:overlap val="-27"/>
        <c:axId val="120260864"/>
        <c:axId val="119775232"/>
      </c:barChart>
      <c:catAx>
        <c:axId val="1202608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775232"/>
        <c:crosses val="autoZero"/>
        <c:auto val="1"/>
        <c:lblAlgn val="ctr"/>
        <c:lblOffset val="100"/>
      </c:catAx>
      <c:valAx>
        <c:axId val="119775232"/>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26086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1A19F-B340-40FA-9314-5BAE6D68C61F}" type="doc">
      <dgm:prSet loTypeId="urn:microsoft.com/office/officeart/2005/8/layout/hierarchy4" loCatId="list" qsTypeId="urn:microsoft.com/office/officeart/2005/8/quickstyle/simple1" qsCatId="simple" csTypeId="urn:microsoft.com/office/officeart/2005/8/colors/accent4_2" csCatId="accent4" phldr="1"/>
      <dgm:spPr/>
      <dgm:t>
        <a:bodyPr/>
        <a:lstStyle/>
        <a:p>
          <a:endParaRPr lang="en-ZA"/>
        </a:p>
      </dgm:t>
    </dgm:pt>
    <dgm:pt modelId="{85EFAA52-F3AD-42AD-9F6F-A16A23ECC943}">
      <dgm:prSet/>
      <dgm:spPr/>
      <dgm:t>
        <a:bodyPr/>
        <a:lstStyle/>
        <a:p>
          <a:r>
            <a:rPr lang="en-ZA"/>
            <a:t>Adverse business disruptions and threats to continuity</a:t>
          </a:r>
        </a:p>
      </dgm:t>
    </dgm:pt>
    <dgm:pt modelId="{3C419A4A-BAE4-46AF-9991-AA46DD83A2E9}" type="parTrans" cxnId="{8A007FA0-5AE8-470A-9A12-8CCE8A06DC62}">
      <dgm:prSet/>
      <dgm:spPr/>
      <dgm:t>
        <a:bodyPr/>
        <a:lstStyle/>
        <a:p>
          <a:endParaRPr lang="en-ZA"/>
        </a:p>
      </dgm:t>
    </dgm:pt>
    <dgm:pt modelId="{34F29BDA-9224-4AB4-8E71-3DDAAB041E49}" type="sibTrans" cxnId="{8A007FA0-5AE8-470A-9A12-8CCE8A06DC62}">
      <dgm:prSet/>
      <dgm:spPr/>
      <dgm:t>
        <a:bodyPr/>
        <a:lstStyle/>
        <a:p>
          <a:endParaRPr lang="en-ZA"/>
        </a:p>
      </dgm:t>
    </dgm:pt>
    <dgm:pt modelId="{7F9C33A9-D243-4590-82DF-6B0AF48E0B85}">
      <dgm:prSet/>
      <dgm:spPr/>
      <dgm:t>
        <a:bodyPr/>
        <a:lstStyle/>
        <a:p>
          <a:r>
            <a:rPr lang="en-ZA"/>
            <a:t>Threat to organisational reputation</a:t>
          </a:r>
        </a:p>
      </dgm:t>
    </dgm:pt>
    <dgm:pt modelId="{BF4BF9ED-06BF-465C-8A1F-16C4C892F83B}" type="parTrans" cxnId="{66B7DEB7-C779-4C92-B721-9A6A6B5F2C05}">
      <dgm:prSet/>
      <dgm:spPr/>
      <dgm:t>
        <a:bodyPr/>
        <a:lstStyle/>
        <a:p>
          <a:endParaRPr lang="en-ZA"/>
        </a:p>
      </dgm:t>
    </dgm:pt>
    <dgm:pt modelId="{A059D242-95AB-4EE1-B82B-039830360A1B}" type="sibTrans" cxnId="{66B7DEB7-C779-4C92-B721-9A6A6B5F2C05}">
      <dgm:prSet/>
      <dgm:spPr/>
      <dgm:t>
        <a:bodyPr/>
        <a:lstStyle/>
        <a:p>
          <a:endParaRPr lang="en-ZA"/>
        </a:p>
      </dgm:t>
    </dgm:pt>
    <dgm:pt modelId="{A0F5F3AB-7884-4DB3-BDC0-1EA2547DF5CB}">
      <dgm:prSet/>
      <dgm:spPr/>
      <dgm:t>
        <a:bodyPr/>
        <a:lstStyle/>
        <a:p>
          <a:r>
            <a:rPr lang="en-ZA" dirty="0"/>
            <a:t>Fraud &amp; corruption</a:t>
          </a:r>
        </a:p>
      </dgm:t>
    </dgm:pt>
    <dgm:pt modelId="{4959D390-9471-4DD7-8E1A-B85F56D6D7C4}" type="parTrans" cxnId="{93126C25-D6B1-4B83-BFDA-9ACE18343F11}">
      <dgm:prSet/>
      <dgm:spPr/>
      <dgm:t>
        <a:bodyPr/>
        <a:lstStyle/>
        <a:p>
          <a:endParaRPr lang="en-ZA"/>
        </a:p>
      </dgm:t>
    </dgm:pt>
    <dgm:pt modelId="{B0B28453-E5E9-4701-96C7-87F13A58D1E2}" type="sibTrans" cxnId="{93126C25-D6B1-4B83-BFDA-9ACE18343F11}">
      <dgm:prSet/>
      <dgm:spPr/>
      <dgm:t>
        <a:bodyPr/>
        <a:lstStyle/>
        <a:p>
          <a:endParaRPr lang="en-ZA"/>
        </a:p>
      </dgm:t>
    </dgm:pt>
    <dgm:pt modelId="{1A82AF16-BE0C-451A-97E7-E3C7BB7760C5}" type="pres">
      <dgm:prSet presAssocID="{5771A19F-B340-40FA-9314-5BAE6D68C61F}" presName="Name0" presStyleCnt="0">
        <dgm:presLayoutVars>
          <dgm:chPref val="1"/>
          <dgm:dir/>
          <dgm:animOne val="branch"/>
          <dgm:animLvl val="lvl"/>
          <dgm:resizeHandles/>
        </dgm:presLayoutVars>
      </dgm:prSet>
      <dgm:spPr/>
      <dgm:t>
        <a:bodyPr/>
        <a:lstStyle/>
        <a:p>
          <a:endParaRPr lang="en-US"/>
        </a:p>
      </dgm:t>
    </dgm:pt>
    <dgm:pt modelId="{36C60EF5-F759-4165-8434-6214C19BA3A0}" type="pres">
      <dgm:prSet presAssocID="{85EFAA52-F3AD-42AD-9F6F-A16A23ECC943}" presName="vertOne" presStyleCnt="0"/>
      <dgm:spPr/>
    </dgm:pt>
    <dgm:pt modelId="{E6F718E0-3D78-4017-9B6E-8ABB1E4E7125}" type="pres">
      <dgm:prSet presAssocID="{85EFAA52-F3AD-42AD-9F6F-A16A23ECC943}" presName="txOne" presStyleLbl="node0" presStyleIdx="0" presStyleCnt="3">
        <dgm:presLayoutVars>
          <dgm:chPref val="3"/>
        </dgm:presLayoutVars>
      </dgm:prSet>
      <dgm:spPr/>
      <dgm:t>
        <a:bodyPr/>
        <a:lstStyle/>
        <a:p>
          <a:endParaRPr lang="en-US"/>
        </a:p>
      </dgm:t>
    </dgm:pt>
    <dgm:pt modelId="{273FB85F-B793-4FC3-92B9-87B34F61AE83}" type="pres">
      <dgm:prSet presAssocID="{85EFAA52-F3AD-42AD-9F6F-A16A23ECC943}" presName="horzOne" presStyleCnt="0"/>
      <dgm:spPr/>
    </dgm:pt>
    <dgm:pt modelId="{00DA6063-37F5-4300-9A40-ABAE1AD3757E}" type="pres">
      <dgm:prSet presAssocID="{34F29BDA-9224-4AB4-8E71-3DDAAB041E49}" presName="sibSpaceOne" presStyleCnt="0"/>
      <dgm:spPr/>
    </dgm:pt>
    <dgm:pt modelId="{6E99DC94-16C7-4C71-AD85-834858AA2D5D}" type="pres">
      <dgm:prSet presAssocID="{7F9C33A9-D243-4590-82DF-6B0AF48E0B85}" presName="vertOne" presStyleCnt="0"/>
      <dgm:spPr/>
    </dgm:pt>
    <dgm:pt modelId="{4866424F-9D08-43CA-A432-4C775EB9451A}" type="pres">
      <dgm:prSet presAssocID="{7F9C33A9-D243-4590-82DF-6B0AF48E0B85}" presName="txOne" presStyleLbl="node0" presStyleIdx="1" presStyleCnt="3">
        <dgm:presLayoutVars>
          <dgm:chPref val="3"/>
        </dgm:presLayoutVars>
      </dgm:prSet>
      <dgm:spPr/>
      <dgm:t>
        <a:bodyPr/>
        <a:lstStyle/>
        <a:p>
          <a:endParaRPr lang="en-US"/>
        </a:p>
      </dgm:t>
    </dgm:pt>
    <dgm:pt modelId="{4F30FD56-A7F0-4B93-9981-07522257909C}" type="pres">
      <dgm:prSet presAssocID="{7F9C33A9-D243-4590-82DF-6B0AF48E0B85}" presName="horzOne" presStyleCnt="0"/>
      <dgm:spPr/>
    </dgm:pt>
    <dgm:pt modelId="{69210F52-BF36-4A09-8E1C-279A34E3FFA9}" type="pres">
      <dgm:prSet presAssocID="{A059D242-95AB-4EE1-B82B-039830360A1B}" presName="sibSpaceOne" presStyleCnt="0"/>
      <dgm:spPr/>
    </dgm:pt>
    <dgm:pt modelId="{BFB632F8-1B81-4892-8A62-D5D52010F55E}" type="pres">
      <dgm:prSet presAssocID="{A0F5F3AB-7884-4DB3-BDC0-1EA2547DF5CB}" presName="vertOne" presStyleCnt="0"/>
      <dgm:spPr/>
    </dgm:pt>
    <dgm:pt modelId="{C32AEC2B-3E17-40CA-A5FE-05EA61BC2971}" type="pres">
      <dgm:prSet presAssocID="{A0F5F3AB-7884-4DB3-BDC0-1EA2547DF5CB}" presName="txOne" presStyleLbl="node0" presStyleIdx="2" presStyleCnt="3">
        <dgm:presLayoutVars>
          <dgm:chPref val="3"/>
        </dgm:presLayoutVars>
      </dgm:prSet>
      <dgm:spPr/>
      <dgm:t>
        <a:bodyPr/>
        <a:lstStyle/>
        <a:p>
          <a:endParaRPr lang="en-US"/>
        </a:p>
      </dgm:t>
    </dgm:pt>
    <dgm:pt modelId="{CCC67A67-6106-4A9A-A26F-03C12A0E2BE8}" type="pres">
      <dgm:prSet presAssocID="{A0F5F3AB-7884-4DB3-BDC0-1EA2547DF5CB}" presName="horzOne" presStyleCnt="0"/>
      <dgm:spPr/>
    </dgm:pt>
  </dgm:ptLst>
  <dgm:cxnLst>
    <dgm:cxn modelId="{AD2F3486-D9B0-4FF9-AA78-CB3896D8A6C9}" type="presOf" srcId="{A0F5F3AB-7884-4DB3-BDC0-1EA2547DF5CB}" destId="{C32AEC2B-3E17-40CA-A5FE-05EA61BC2971}" srcOrd="0" destOrd="0" presId="urn:microsoft.com/office/officeart/2005/8/layout/hierarchy4"/>
    <dgm:cxn modelId="{66B7DEB7-C779-4C92-B721-9A6A6B5F2C05}" srcId="{5771A19F-B340-40FA-9314-5BAE6D68C61F}" destId="{7F9C33A9-D243-4590-82DF-6B0AF48E0B85}" srcOrd="1" destOrd="0" parTransId="{BF4BF9ED-06BF-465C-8A1F-16C4C892F83B}" sibTransId="{A059D242-95AB-4EE1-B82B-039830360A1B}"/>
    <dgm:cxn modelId="{93126C25-D6B1-4B83-BFDA-9ACE18343F11}" srcId="{5771A19F-B340-40FA-9314-5BAE6D68C61F}" destId="{A0F5F3AB-7884-4DB3-BDC0-1EA2547DF5CB}" srcOrd="2" destOrd="0" parTransId="{4959D390-9471-4DD7-8E1A-B85F56D6D7C4}" sibTransId="{B0B28453-E5E9-4701-96C7-87F13A58D1E2}"/>
    <dgm:cxn modelId="{0F792BB4-2A7D-425D-9B44-05FF4DF7AC84}" type="presOf" srcId="{85EFAA52-F3AD-42AD-9F6F-A16A23ECC943}" destId="{E6F718E0-3D78-4017-9B6E-8ABB1E4E7125}" srcOrd="0" destOrd="0" presId="urn:microsoft.com/office/officeart/2005/8/layout/hierarchy4"/>
    <dgm:cxn modelId="{2AF6A29C-E2F1-41DD-A80A-A9C232C98804}" type="presOf" srcId="{5771A19F-B340-40FA-9314-5BAE6D68C61F}" destId="{1A82AF16-BE0C-451A-97E7-E3C7BB7760C5}" srcOrd="0" destOrd="0" presId="urn:microsoft.com/office/officeart/2005/8/layout/hierarchy4"/>
    <dgm:cxn modelId="{8A007FA0-5AE8-470A-9A12-8CCE8A06DC62}" srcId="{5771A19F-B340-40FA-9314-5BAE6D68C61F}" destId="{85EFAA52-F3AD-42AD-9F6F-A16A23ECC943}" srcOrd="0" destOrd="0" parTransId="{3C419A4A-BAE4-46AF-9991-AA46DD83A2E9}" sibTransId="{34F29BDA-9224-4AB4-8E71-3DDAAB041E49}"/>
    <dgm:cxn modelId="{70C17DF0-0E33-4D30-81A1-5C52D20DDA74}" type="presOf" srcId="{7F9C33A9-D243-4590-82DF-6B0AF48E0B85}" destId="{4866424F-9D08-43CA-A432-4C775EB9451A}" srcOrd="0" destOrd="0" presId="urn:microsoft.com/office/officeart/2005/8/layout/hierarchy4"/>
    <dgm:cxn modelId="{8B471DE4-368D-4904-A9F1-783E20461D99}" type="presParOf" srcId="{1A82AF16-BE0C-451A-97E7-E3C7BB7760C5}" destId="{36C60EF5-F759-4165-8434-6214C19BA3A0}" srcOrd="0" destOrd="0" presId="urn:microsoft.com/office/officeart/2005/8/layout/hierarchy4"/>
    <dgm:cxn modelId="{878D099B-9333-45CE-9165-2A8027A8D3CB}" type="presParOf" srcId="{36C60EF5-F759-4165-8434-6214C19BA3A0}" destId="{E6F718E0-3D78-4017-9B6E-8ABB1E4E7125}" srcOrd="0" destOrd="0" presId="urn:microsoft.com/office/officeart/2005/8/layout/hierarchy4"/>
    <dgm:cxn modelId="{F2F01525-6ECC-4662-8ABC-ED38AF8655B8}" type="presParOf" srcId="{36C60EF5-F759-4165-8434-6214C19BA3A0}" destId="{273FB85F-B793-4FC3-92B9-87B34F61AE83}" srcOrd="1" destOrd="0" presId="urn:microsoft.com/office/officeart/2005/8/layout/hierarchy4"/>
    <dgm:cxn modelId="{57C365DF-C669-4253-B8AD-FD4B95268850}" type="presParOf" srcId="{1A82AF16-BE0C-451A-97E7-E3C7BB7760C5}" destId="{00DA6063-37F5-4300-9A40-ABAE1AD3757E}" srcOrd="1" destOrd="0" presId="urn:microsoft.com/office/officeart/2005/8/layout/hierarchy4"/>
    <dgm:cxn modelId="{00B6E33B-AF64-421A-9244-D0457110D877}" type="presParOf" srcId="{1A82AF16-BE0C-451A-97E7-E3C7BB7760C5}" destId="{6E99DC94-16C7-4C71-AD85-834858AA2D5D}" srcOrd="2" destOrd="0" presId="urn:microsoft.com/office/officeart/2005/8/layout/hierarchy4"/>
    <dgm:cxn modelId="{86955E42-E03B-4C12-984A-6373339BF713}" type="presParOf" srcId="{6E99DC94-16C7-4C71-AD85-834858AA2D5D}" destId="{4866424F-9D08-43CA-A432-4C775EB9451A}" srcOrd="0" destOrd="0" presId="urn:microsoft.com/office/officeart/2005/8/layout/hierarchy4"/>
    <dgm:cxn modelId="{3B7C6DC1-3DDB-44C4-BF68-1957634CD82C}" type="presParOf" srcId="{6E99DC94-16C7-4C71-AD85-834858AA2D5D}" destId="{4F30FD56-A7F0-4B93-9981-07522257909C}" srcOrd="1" destOrd="0" presId="urn:microsoft.com/office/officeart/2005/8/layout/hierarchy4"/>
    <dgm:cxn modelId="{5BAB4E32-1F74-4212-8F98-A8D0CB2B5E33}" type="presParOf" srcId="{1A82AF16-BE0C-451A-97E7-E3C7BB7760C5}" destId="{69210F52-BF36-4A09-8E1C-279A34E3FFA9}" srcOrd="3" destOrd="0" presId="urn:microsoft.com/office/officeart/2005/8/layout/hierarchy4"/>
    <dgm:cxn modelId="{52259076-9D65-4C4C-BDD2-FAFA54664B1D}" type="presParOf" srcId="{1A82AF16-BE0C-451A-97E7-E3C7BB7760C5}" destId="{BFB632F8-1B81-4892-8A62-D5D52010F55E}" srcOrd="4" destOrd="0" presId="urn:microsoft.com/office/officeart/2005/8/layout/hierarchy4"/>
    <dgm:cxn modelId="{2633C667-19A7-403E-BCC6-D4B99E178CC7}" type="presParOf" srcId="{BFB632F8-1B81-4892-8A62-D5D52010F55E}" destId="{C32AEC2B-3E17-40CA-A5FE-05EA61BC2971}" srcOrd="0" destOrd="0" presId="urn:microsoft.com/office/officeart/2005/8/layout/hierarchy4"/>
    <dgm:cxn modelId="{C53B87B4-8BBA-402F-B247-6D150ACC5C07}" type="presParOf" srcId="{BFB632F8-1B81-4892-8A62-D5D52010F55E}" destId="{CCC67A67-6106-4A9A-A26F-03C12A0E2BE8}"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481D7F3-48D6-4BE3-926D-9DD9302888C2}" type="datetimeFigureOut">
              <a:rPr lang="en-ZA" smtClean="0"/>
              <a:pPr/>
              <a:t>2023/05/03</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5026F01-A8C5-416D-9567-A84753E89452}" type="slidenum">
              <a:rPr lang="en-ZA" smtClean="0"/>
              <a:pPr/>
              <a:t>‹#›</a:t>
            </a:fld>
            <a:endParaRPr lang="en-ZA" dirty="0"/>
          </a:p>
        </p:txBody>
      </p:sp>
    </p:spTree>
    <p:extLst>
      <p:ext uri="{BB962C8B-B14F-4D97-AF65-F5344CB8AC3E}">
        <p14:creationId xmlns:p14="http://schemas.microsoft.com/office/powerpoint/2010/main" xmlns="" val="193401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1</a:t>
            </a:fld>
            <a:endParaRPr lang="en-ZA" dirty="0"/>
          </a:p>
        </p:txBody>
      </p:sp>
    </p:spTree>
    <p:extLst>
      <p:ext uri="{BB962C8B-B14F-4D97-AF65-F5344CB8AC3E}">
        <p14:creationId xmlns:p14="http://schemas.microsoft.com/office/powerpoint/2010/main" xmlns="" val="2801568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24</a:t>
            </a:fld>
            <a:endParaRPr lang="en-ZA" dirty="0"/>
          </a:p>
        </p:txBody>
      </p:sp>
    </p:spTree>
    <p:extLst>
      <p:ext uri="{BB962C8B-B14F-4D97-AF65-F5344CB8AC3E}">
        <p14:creationId xmlns:p14="http://schemas.microsoft.com/office/powerpoint/2010/main" xmlns="" val="2557060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These </a:t>
            </a:r>
            <a:r>
              <a:rPr lang="en-ZA" dirty="0"/>
              <a:t>have been actioned</a:t>
            </a:r>
          </a:p>
        </p:txBody>
      </p:sp>
      <p:sp>
        <p:nvSpPr>
          <p:cNvPr id="4" name="Slide Number Placeholder 3"/>
          <p:cNvSpPr>
            <a:spLocks noGrp="1"/>
          </p:cNvSpPr>
          <p:nvPr>
            <p:ph type="sldNum" sz="quarter" idx="5"/>
          </p:nvPr>
        </p:nvSpPr>
        <p:spPr/>
        <p:txBody>
          <a:bodyPr/>
          <a:lstStyle/>
          <a:p>
            <a:fld id="{65026F01-A8C5-416D-9567-A84753E89452}" type="slidenum">
              <a:rPr lang="en-ZA" smtClean="0"/>
              <a:pPr/>
              <a:t>25</a:t>
            </a:fld>
            <a:endParaRPr lang="en-ZA" dirty="0"/>
          </a:p>
        </p:txBody>
      </p:sp>
    </p:spTree>
    <p:extLst>
      <p:ext uri="{BB962C8B-B14F-4D97-AF65-F5344CB8AC3E}">
        <p14:creationId xmlns:p14="http://schemas.microsoft.com/office/powerpoint/2010/main" xmlns="" val="1601736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27</a:t>
            </a:fld>
            <a:endParaRPr lang="en-ZA" dirty="0"/>
          </a:p>
        </p:txBody>
      </p:sp>
    </p:spTree>
    <p:extLst>
      <p:ext uri="{BB962C8B-B14F-4D97-AF65-F5344CB8AC3E}">
        <p14:creationId xmlns:p14="http://schemas.microsoft.com/office/powerpoint/2010/main" xmlns="" val="348569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2</a:t>
            </a:fld>
            <a:endParaRPr lang="en-ZA" dirty="0"/>
          </a:p>
        </p:txBody>
      </p:sp>
    </p:spTree>
    <p:extLst>
      <p:ext uri="{BB962C8B-B14F-4D97-AF65-F5344CB8AC3E}">
        <p14:creationId xmlns:p14="http://schemas.microsoft.com/office/powerpoint/2010/main" xmlns="" val="310057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9</a:t>
            </a:fld>
            <a:endParaRPr lang="en-ZA" dirty="0"/>
          </a:p>
        </p:txBody>
      </p:sp>
    </p:spTree>
    <p:extLst>
      <p:ext uri="{BB962C8B-B14F-4D97-AF65-F5344CB8AC3E}">
        <p14:creationId xmlns:p14="http://schemas.microsoft.com/office/powerpoint/2010/main" xmlns="" val="181932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10</a:t>
            </a:fld>
            <a:endParaRPr lang="en-ZA" dirty="0"/>
          </a:p>
        </p:txBody>
      </p:sp>
    </p:spTree>
    <p:extLst>
      <p:ext uri="{BB962C8B-B14F-4D97-AF65-F5344CB8AC3E}">
        <p14:creationId xmlns:p14="http://schemas.microsoft.com/office/powerpoint/2010/main" xmlns="" val="351099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slide what kind of work: do we need to do. </a:t>
            </a:r>
          </a:p>
        </p:txBody>
      </p:sp>
      <p:sp>
        <p:nvSpPr>
          <p:cNvPr id="4" name="Slide Number Placeholder 3"/>
          <p:cNvSpPr>
            <a:spLocks noGrp="1"/>
          </p:cNvSpPr>
          <p:nvPr>
            <p:ph type="sldNum" sz="quarter" idx="5"/>
          </p:nvPr>
        </p:nvSpPr>
        <p:spPr/>
        <p:txBody>
          <a:bodyPr/>
          <a:lstStyle/>
          <a:p>
            <a:fld id="{65026F01-A8C5-416D-9567-A84753E89452}" type="slidenum">
              <a:rPr lang="en-ZA" smtClean="0"/>
              <a:pPr/>
              <a:t>11</a:t>
            </a:fld>
            <a:endParaRPr lang="en-ZA" dirty="0"/>
          </a:p>
        </p:txBody>
      </p:sp>
    </p:spTree>
    <p:extLst>
      <p:ext uri="{BB962C8B-B14F-4D97-AF65-F5344CB8AC3E}">
        <p14:creationId xmlns:p14="http://schemas.microsoft.com/office/powerpoint/2010/main" xmlns="" val="2290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16</a:t>
            </a:fld>
            <a:endParaRPr lang="en-ZA" dirty="0"/>
          </a:p>
        </p:txBody>
      </p:sp>
    </p:spTree>
    <p:extLst>
      <p:ext uri="{BB962C8B-B14F-4D97-AF65-F5344CB8AC3E}">
        <p14:creationId xmlns:p14="http://schemas.microsoft.com/office/powerpoint/2010/main" xmlns="" val="1756591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18</a:t>
            </a:fld>
            <a:endParaRPr lang="en-ZA" dirty="0"/>
          </a:p>
        </p:txBody>
      </p:sp>
    </p:spTree>
    <p:extLst>
      <p:ext uri="{BB962C8B-B14F-4D97-AF65-F5344CB8AC3E}">
        <p14:creationId xmlns:p14="http://schemas.microsoft.com/office/powerpoint/2010/main" xmlns="" val="212925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22</a:t>
            </a:fld>
            <a:endParaRPr lang="en-ZA" dirty="0"/>
          </a:p>
        </p:txBody>
      </p:sp>
    </p:spTree>
    <p:extLst>
      <p:ext uri="{BB962C8B-B14F-4D97-AF65-F5344CB8AC3E}">
        <p14:creationId xmlns:p14="http://schemas.microsoft.com/office/powerpoint/2010/main" xmlns="" val="3365414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23</a:t>
            </a:fld>
            <a:endParaRPr lang="en-ZA" dirty="0"/>
          </a:p>
        </p:txBody>
      </p:sp>
    </p:spTree>
    <p:extLst>
      <p:ext uri="{BB962C8B-B14F-4D97-AF65-F5344CB8AC3E}">
        <p14:creationId xmlns:p14="http://schemas.microsoft.com/office/powerpoint/2010/main" xmlns="" val="354568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460911"/>
            <a:ext cx="7772400" cy="504110"/>
          </a:xfrm>
        </p:spPr>
        <p:txBody>
          <a:bodyPr>
            <a:normAutofit/>
          </a:bodyPr>
          <a:lstStyle>
            <a:lvl1pPr>
              <a:defRPr sz="3200" b="1"/>
            </a:lvl1pPr>
          </a:lstStyle>
          <a:p>
            <a:r>
              <a:rPr lang="en-US" dirty="0"/>
              <a:t>CLICK TO EDIT MASTER TITLE STYLE</a:t>
            </a:r>
          </a:p>
        </p:txBody>
      </p:sp>
      <p:sp>
        <p:nvSpPr>
          <p:cNvPr id="3" name="Subtitle 2"/>
          <p:cNvSpPr>
            <a:spLocks noGrp="1"/>
          </p:cNvSpPr>
          <p:nvPr>
            <p:ph type="subTitle" idx="1"/>
          </p:nvPr>
        </p:nvSpPr>
        <p:spPr>
          <a:xfrm>
            <a:off x="1371600" y="4068289"/>
            <a:ext cx="6400800" cy="517177"/>
          </a:xfrm>
        </p:spPr>
        <p:txBody>
          <a:bodyPr>
            <a:normAutofit/>
          </a:bodyPr>
          <a:lstStyle>
            <a:lvl1pPr marL="0" indent="0" algn="ctr">
              <a:buNone/>
              <a:defRPr sz="2000">
                <a:solidFill>
                  <a:srgbClr val="EF812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TextBox 3">
            <a:extLst>
              <a:ext uri="{FF2B5EF4-FFF2-40B4-BE49-F238E27FC236}">
                <a16:creationId xmlns:a16="http://schemas.microsoft.com/office/drawing/2014/main" xmlns="" id="{41D597E3-3694-4E36-80AF-504AA4C22E04}"/>
              </a:ext>
            </a:extLst>
          </p:cNvPr>
          <p:cNvSpPr txBox="1"/>
          <p:nvPr userDrawn="1"/>
        </p:nvSpPr>
        <p:spPr>
          <a:xfrm>
            <a:off x="8463587" y="4849119"/>
            <a:ext cx="564112" cy="254044"/>
          </a:xfrm>
          <a:prstGeom prst="rect">
            <a:avLst/>
          </a:prstGeom>
          <a:noFill/>
        </p:spPr>
        <p:txBody>
          <a:bodyPr wrap="square" rtlCol="0">
            <a:spAutoFit/>
          </a:bodyPr>
          <a:lstStyle/>
          <a:p>
            <a:pPr algn="r"/>
            <a:fld id="{23113085-A0C5-4F8C-A258-BD4B1F79A220}" type="slidenum">
              <a:rPr lang="en-ZA" sz="1051" smtClean="0">
                <a:solidFill>
                  <a:srgbClr val="000000"/>
                </a:solidFill>
                <a:latin typeface="Arial" panose="020B0604020202020204" pitchFamily="34" charset="0"/>
                <a:cs typeface="Arial" panose="020B0604020202020204" pitchFamily="34" charset="0"/>
              </a:rPr>
              <a:pPr algn="r"/>
              <a:t>‹#›</a:t>
            </a:fld>
            <a:endParaRPr lang="en-ZA" sz="105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0415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SRHA ppt4.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2" y="0"/>
            <a:ext cx="9135879" cy="5143500"/>
          </a:xfrm>
          <a:prstGeom prst="rect">
            <a:avLst/>
          </a:prstGeom>
        </p:spPr>
      </p:pic>
      <p:pic>
        <p:nvPicPr>
          <p:cNvPr id="6" name="Picture 5" descr="SHRA logo FINAL-01.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8393546" y="0"/>
            <a:ext cx="767164" cy="940360"/>
          </a:xfrm>
          <a:prstGeom prst="rect">
            <a:avLst/>
          </a:prstGeom>
        </p:spPr>
      </p:pic>
      <p:sp>
        <p:nvSpPr>
          <p:cNvPr id="4" name="Content Placeholder 3"/>
          <p:cNvSpPr>
            <a:spLocks noGrp="1"/>
          </p:cNvSpPr>
          <p:nvPr>
            <p:ph sz="half" idx="2"/>
          </p:nvPr>
        </p:nvSpPr>
        <p:spPr>
          <a:xfrm>
            <a:off x="815908" y="1274817"/>
            <a:ext cx="3681481" cy="364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DHS logo.png"/>
          <p:cNvPicPr>
            <a:picLocks noChangeAspect="1"/>
          </p:cNvPicPr>
          <p:nvPr userDrawn="1"/>
        </p:nvPicPr>
        <p:blipFill rotWithShape="1">
          <a:blip r:embed="rId4">
            <a:extLst>
              <a:ext uri="{28A0092B-C50C-407E-A947-70E740481C1C}">
                <a14:useLocalDpi xmlns:a14="http://schemas.microsoft.com/office/drawing/2010/main" xmlns="" val="0"/>
              </a:ext>
            </a:extLst>
          </a:blip>
          <a:srcRect l="8848" t="21845" r="16838" b="22432"/>
          <a:stretch/>
        </p:blipFill>
        <p:spPr>
          <a:xfrm>
            <a:off x="31487" y="84051"/>
            <a:ext cx="1880312" cy="756033"/>
          </a:xfrm>
          <a:prstGeom prst="rect">
            <a:avLst/>
          </a:prstGeom>
        </p:spPr>
      </p:pic>
      <p:sp>
        <p:nvSpPr>
          <p:cNvPr id="8" name="Title 1"/>
          <p:cNvSpPr>
            <a:spLocks noGrp="1"/>
          </p:cNvSpPr>
          <p:nvPr>
            <p:ph type="title" hasCustomPrompt="1"/>
          </p:nvPr>
        </p:nvSpPr>
        <p:spPr>
          <a:xfrm>
            <a:off x="1948921" y="159302"/>
            <a:ext cx="6427915" cy="664069"/>
          </a:xfrm>
        </p:spPr>
        <p:txBody>
          <a:bodyPr>
            <a:noAutofit/>
          </a:bodyPr>
          <a:lstStyle>
            <a:lvl1pPr algn="l">
              <a:defRPr sz="2600"/>
            </a:lvl1pPr>
          </a:lstStyle>
          <a:p>
            <a:r>
              <a:rPr lang="en-US" dirty="0"/>
              <a:t>CLICK TO EDIT MASTER TITLE STYLE</a:t>
            </a:r>
          </a:p>
        </p:txBody>
      </p:sp>
    </p:spTree>
    <p:extLst>
      <p:ext uri="{BB962C8B-B14F-4D97-AF65-F5344CB8AC3E}">
        <p14:creationId xmlns:p14="http://schemas.microsoft.com/office/powerpoint/2010/main" xmlns="" val="419629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7" name="Picture 6"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393546" y="0"/>
            <a:ext cx="767164" cy="940360"/>
          </a:xfrm>
          <a:prstGeom prst="rect">
            <a:avLst/>
          </a:prstGeom>
        </p:spPr>
      </p:pic>
      <p:sp>
        <p:nvSpPr>
          <p:cNvPr id="4" name="Content Placeholder 3"/>
          <p:cNvSpPr>
            <a:spLocks noGrp="1"/>
          </p:cNvSpPr>
          <p:nvPr>
            <p:ph sz="half" idx="2"/>
          </p:nvPr>
        </p:nvSpPr>
        <p:spPr>
          <a:xfrm>
            <a:off x="815908" y="1274817"/>
            <a:ext cx="3681481" cy="364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1948921" y="159302"/>
            <a:ext cx="6427915" cy="664069"/>
          </a:xfrm>
        </p:spPr>
        <p:txBody>
          <a:bodyPr>
            <a:noAutofit/>
          </a:bodyPr>
          <a:lstStyle>
            <a:lvl1pPr algn="l">
              <a:defRPr sz="2600"/>
            </a:lvl1pPr>
          </a:lstStyle>
          <a:p>
            <a:r>
              <a:rPr lang="en-US" dirty="0"/>
              <a:t>CLICK TO EDIT MASTER TITLE STYLE</a:t>
            </a:r>
          </a:p>
        </p:txBody>
      </p:sp>
    </p:spTree>
    <p:extLst>
      <p:ext uri="{BB962C8B-B14F-4D97-AF65-F5344CB8AC3E}">
        <p14:creationId xmlns:p14="http://schemas.microsoft.com/office/powerpoint/2010/main" xmlns="" val="3063122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pic>
        <p:nvPicPr>
          <p:cNvPr id="7" name="Picture 6" descr="SHRA logo FINAL-01.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393546" y="0"/>
            <a:ext cx="767164" cy="940360"/>
          </a:xfrm>
          <a:prstGeom prst="rect">
            <a:avLst/>
          </a:prstGeom>
        </p:spPr>
      </p:pic>
      <p:sp>
        <p:nvSpPr>
          <p:cNvPr id="3" name="Content Placeholder 2"/>
          <p:cNvSpPr>
            <a:spLocks noGrp="1"/>
          </p:cNvSpPr>
          <p:nvPr>
            <p:ph sz="half" idx="1"/>
          </p:nvPr>
        </p:nvSpPr>
        <p:spPr>
          <a:xfrm>
            <a:off x="838599" y="982516"/>
            <a:ext cx="387506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29600" y="982516"/>
            <a:ext cx="387506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1948921" y="159302"/>
            <a:ext cx="6427915" cy="664069"/>
          </a:xfrm>
        </p:spPr>
        <p:txBody>
          <a:bodyPr>
            <a:noAutofit/>
          </a:bodyPr>
          <a:lstStyle>
            <a:lvl1pPr algn="l">
              <a:defRPr sz="2600"/>
            </a:lvl1pPr>
          </a:lstStyle>
          <a:p>
            <a:r>
              <a:rPr lang="en-US" dirty="0"/>
              <a:t>CLICK TO EDIT MASTER TITLE STYLE</a:t>
            </a:r>
          </a:p>
        </p:txBody>
      </p:sp>
      <p:pic>
        <p:nvPicPr>
          <p:cNvPr id="11" name="Picture 10" descr="thumb_department_human_settlements.png"/>
          <p:cNvPicPr>
            <a:picLocks noChangeAspect="1"/>
          </p:cNvPicPr>
          <p:nvPr userDrawn="1"/>
        </p:nvPicPr>
        <p:blipFill rotWithShape="1">
          <a:blip r:embed="rId3">
            <a:extLst>
              <a:ext uri="{28A0092B-C50C-407E-A947-70E740481C1C}">
                <a14:useLocalDpi xmlns:a14="http://schemas.microsoft.com/office/drawing/2010/main" xmlns="" val="0"/>
              </a:ext>
            </a:extLst>
          </a:blip>
          <a:srcRect t="9239" b="9830"/>
          <a:stretch/>
        </p:blipFill>
        <p:spPr>
          <a:xfrm>
            <a:off x="1" y="97433"/>
            <a:ext cx="1948920" cy="725937"/>
          </a:xfrm>
          <a:prstGeom prst="rect">
            <a:avLst/>
          </a:prstGeom>
        </p:spPr>
      </p:pic>
    </p:spTree>
    <p:extLst>
      <p:ext uri="{BB962C8B-B14F-4D97-AF65-F5344CB8AC3E}">
        <p14:creationId xmlns:p14="http://schemas.microsoft.com/office/powerpoint/2010/main" xmlns="" val="108679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6" name="Picture 5" descr="SHRA logo FINAL-01.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393546" y="0"/>
            <a:ext cx="767164" cy="940360"/>
          </a:xfrm>
          <a:prstGeom prst="rect">
            <a:avLst/>
          </a:prstGeom>
        </p:spPr>
      </p:pic>
      <p:sp>
        <p:nvSpPr>
          <p:cNvPr id="4" name="Content Placeholder 3"/>
          <p:cNvSpPr>
            <a:spLocks noGrp="1"/>
          </p:cNvSpPr>
          <p:nvPr>
            <p:ph sz="half" idx="2"/>
          </p:nvPr>
        </p:nvSpPr>
        <p:spPr>
          <a:xfrm>
            <a:off x="815908" y="1274817"/>
            <a:ext cx="3681481" cy="364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1948921" y="159302"/>
            <a:ext cx="6427915" cy="664069"/>
          </a:xfrm>
        </p:spPr>
        <p:txBody>
          <a:bodyPr>
            <a:noAutofit/>
          </a:bodyPr>
          <a:lstStyle>
            <a:lvl1pPr algn="l">
              <a:defRPr sz="2600"/>
            </a:lvl1pPr>
          </a:lstStyle>
          <a:p>
            <a:r>
              <a:rPr lang="en-US" dirty="0"/>
              <a:t>CLICK TO EDIT MASTER TITLE STYLE</a:t>
            </a:r>
          </a:p>
        </p:txBody>
      </p:sp>
      <p:pic>
        <p:nvPicPr>
          <p:cNvPr id="9" name="Picture 8" descr="thumb_department_human_settlements.png"/>
          <p:cNvPicPr>
            <a:picLocks noChangeAspect="1"/>
          </p:cNvPicPr>
          <p:nvPr userDrawn="1"/>
        </p:nvPicPr>
        <p:blipFill rotWithShape="1">
          <a:blip r:embed="rId3">
            <a:extLst>
              <a:ext uri="{28A0092B-C50C-407E-A947-70E740481C1C}">
                <a14:useLocalDpi xmlns:a14="http://schemas.microsoft.com/office/drawing/2010/main" xmlns="" val="0"/>
              </a:ext>
            </a:extLst>
          </a:blip>
          <a:srcRect t="9239" b="9830"/>
          <a:stretch/>
        </p:blipFill>
        <p:spPr>
          <a:xfrm>
            <a:off x="1" y="97433"/>
            <a:ext cx="1948920" cy="725937"/>
          </a:xfrm>
          <a:prstGeom prst="rect">
            <a:avLst/>
          </a:prstGeom>
        </p:spPr>
      </p:pic>
    </p:spTree>
    <p:extLst>
      <p:ext uri="{BB962C8B-B14F-4D97-AF65-F5344CB8AC3E}">
        <p14:creationId xmlns:p14="http://schemas.microsoft.com/office/powerpoint/2010/main" xmlns="" val="88538048"/>
      </p:ext>
    </p:extLst>
  </p:cSld>
  <p:clrMapOvr>
    <a:masterClrMapping/>
  </p:clrMapOvr>
  <p:extLst>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ontent 1">
    <p:spTree>
      <p:nvGrpSpPr>
        <p:cNvPr id="1" name=""/>
        <p:cNvGrpSpPr/>
        <p:nvPr/>
      </p:nvGrpSpPr>
      <p:grpSpPr>
        <a:xfrm>
          <a:off x="0" y="0"/>
          <a:ext cx="0" cy="0"/>
          <a:chOff x="0" y="0"/>
          <a:chExt cx="0" cy="0"/>
        </a:xfrm>
      </p:grpSpPr>
      <p:pic>
        <p:nvPicPr>
          <p:cNvPr id="4" name="Picture 3" descr="DHS logo.png"/>
          <p:cNvPicPr>
            <a:picLocks noChangeAspect="1"/>
          </p:cNvPicPr>
          <p:nvPr userDrawn="1"/>
        </p:nvPicPr>
        <p:blipFill rotWithShape="1">
          <a:blip r:embed="rId2">
            <a:extLst>
              <a:ext uri="{28A0092B-C50C-407E-A947-70E740481C1C}">
                <a14:useLocalDpi xmlns:a14="http://schemas.microsoft.com/office/drawing/2010/main" xmlns="" val="0"/>
              </a:ext>
            </a:extLst>
          </a:blip>
          <a:srcRect l="8848" t="21845" r="16838" b="22432"/>
          <a:stretch/>
        </p:blipFill>
        <p:spPr>
          <a:xfrm>
            <a:off x="7035059" y="184328"/>
            <a:ext cx="1428528" cy="574380"/>
          </a:xfrm>
          <a:prstGeom prst="rect">
            <a:avLst/>
          </a:prstGeom>
        </p:spPr>
      </p:pic>
      <p:sp>
        <p:nvSpPr>
          <p:cNvPr id="2" name="Title 1"/>
          <p:cNvSpPr>
            <a:spLocks noGrp="1"/>
          </p:cNvSpPr>
          <p:nvPr>
            <p:ph type="title" hasCustomPrompt="1"/>
          </p:nvPr>
        </p:nvSpPr>
        <p:spPr>
          <a:xfrm>
            <a:off x="516043" y="159302"/>
            <a:ext cx="6427915" cy="664069"/>
          </a:xfrm>
        </p:spPr>
        <p:txBody>
          <a:bodyPr>
            <a:noAutofit/>
          </a:bodyPr>
          <a:lstStyle>
            <a:lvl1pPr algn="l">
              <a:defRPr sz="2600"/>
            </a:lvl1pPr>
          </a:lstStyle>
          <a:p>
            <a:r>
              <a:rPr lang="en-US" dirty="0"/>
              <a:t>CLICK TO EDIT MASTER TITLE STYLE</a:t>
            </a:r>
          </a:p>
        </p:txBody>
      </p:sp>
      <p:sp>
        <p:nvSpPr>
          <p:cNvPr id="3" name="Content Placeholder 2"/>
          <p:cNvSpPr>
            <a:spLocks noGrp="1"/>
          </p:cNvSpPr>
          <p:nvPr>
            <p:ph idx="1"/>
          </p:nvPr>
        </p:nvSpPr>
        <p:spPr>
          <a:xfrm>
            <a:off x="516042" y="997512"/>
            <a:ext cx="8196159" cy="3661522"/>
          </a:xfrm>
        </p:spPr>
        <p:txBody>
          <a:bodyPr/>
          <a:lstStyle>
            <a:lvl1pPr>
              <a:defRPr>
                <a:solidFill>
                  <a:srgbClr val="000000"/>
                </a:solidFill>
              </a:defRPr>
            </a:lvl1pPr>
            <a:lvl2pPr>
              <a:defRPr>
                <a:solidFill>
                  <a:srgbClr val="000000"/>
                </a:solidFill>
              </a:defRPr>
            </a:lvl2pPr>
            <a:lvl3pPr>
              <a:defRPr sz="2000">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pic>
        <p:nvPicPr>
          <p:cNvPr id="6" name="Picture 5" descr="SHRA logo FINAL-01.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8491838" y="114150"/>
            <a:ext cx="613103" cy="751517"/>
          </a:xfrm>
          <a:prstGeom prst="rect">
            <a:avLst/>
          </a:prstGeom>
        </p:spPr>
      </p:pic>
      <p:sp>
        <p:nvSpPr>
          <p:cNvPr id="8" name="TextBox 7">
            <a:extLst>
              <a:ext uri="{FF2B5EF4-FFF2-40B4-BE49-F238E27FC236}">
                <a16:creationId xmlns:a16="http://schemas.microsoft.com/office/drawing/2014/main" xmlns="" id="{193BA3C1-F2AE-4231-A606-5DABB1FC1B7F}"/>
              </a:ext>
            </a:extLst>
          </p:cNvPr>
          <p:cNvSpPr txBox="1"/>
          <p:nvPr userDrawn="1"/>
        </p:nvSpPr>
        <p:spPr>
          <a:xfrm>
            <a:off x="8463587" y="4849119"/>
            <a:ext cx="564112" cy="254044"/>
          </a:xfrm>
          <a:prstGeom prst="rect">
            <a:avLst/>
          </a:prstGeom>
          <a:noFill/>
        </p:spPr>
        <p:txBody>
          <a:bodyPr wrap="square" rtlCol="0">
            <a:spAutoFit/>
          </a:bodyPr>
          <a:lstStyle/>
          <a:p>
            <a:pPr algn="r"/>
            <a:fld id="{23113085-A0C5-4F8C-A258-BD4B1F79A220}" type="slidenum">
              <a:rPr lang="en-ZA" sz="1051" smtClean="0">
                <a:solidFill>
                  <a:srgbClr val="000000"/>
                </a:solidFill>
                <a:latin typeface="Arial" panose="020B0604020202020204" pitchFamily="34" charset="0"/>
                <a:cs typeface="Arial" panose="020B0604020202020204" pitchFamily="34" charset="0"/>
              </a:rPr>
              <a:pPr algn="r"/>
              <a:t>‹#›</a:t>
            </a:fld>
            <a:endParaRPr lang="en-ZA" sz="1051" dirty="0">
              <a:solidFill>
                <a:srgbClr val="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52B0A83C-BDC5-4060-87B3-8E14C6A4F7F4}"/>
              </a:ext>
            </a:extLst>
          </p:cNvPr>
          <p:cNvSpPr/>
          <p:nvPr userDrawn="1"/>
        </p:nvSpPr>
        <p:spPr>
          <a:xfrm>
            <a:off x="0" y="928011"/>
            <a:ext cx="9144000" cy="3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dirty="0"/>
          </a:p>
        </p:txBody>
      </p:sp>
      <p:sp>
        <p:nvSpPr>
          <p:cNvPr id="11" name="Text Placeholder 10">
            <a:extLst>
              <a:ext uri="{FF2B5EF4-FFF2-40B4-BE49-F238E27FC236}">
                <a16:creationId xmlns:a16="http://schemas.microsoft.com/office/drawing/2014/main" xmlns="" id="{12861769-3FC9-46EA-A79A-E07DA8577F72}"/>
              </a:ext>
            </a:extLst>
          </p:cNvPr>
          <p:cNvSpPr>
            <a:spLocks noGrp="1"/>
          </p:cNvSpPr>
          <p:nvPr>
            <p:ph type="body" sz="quarter" idx="10" hasCustomPrompt="1"/>
          </p:nvPr>
        </p:nvSpPr>
        <p:spPr>
          <a:xfrm>
            <a:off x="515938" y="4849813"/>
            <a:ext cx="8196263" cy="260350"/>
          </a:xfrm>
        </p:spPr>
        <p:txBody>
          <a:bodyPr anchor="ctr" anchorCtr="0">
            <a:noAutofit/>
          </a:bodyPr>
          <a:lstStyle>
            <a:lvl2pPr marL="457189" indent="0">
              <a:buNone/>
              <a:defRPr/>
            </a:lvl2pPr>
            <a:lvl5pPr marL="88898" indent="0">
              <a:buNone/>
              <a:defRPr sz="1100"/>
            </a:lvl5pPr>
          </a:lstStyle>
          <a:p>
            <a:pPr lvl="4"/>
            <a:r>
              <a:rPr lang="en-ZA" dirty="0"/>
              <a:t>Notes/Source:</a:t>
            </a:r>
          </a:p>
        </p:txBody>
      </p:sp>
    </p:spTree>
    <p:extLst>
      <p:ext uri="{BB962C8B-B14F-4D97-AF65-F5344CB8AC3E}">
        <p14:creationId xmlns:p14="http://schemas.microsoft.com/office/powerpoint/2010/main" xmlns="" val="769616572"/>
      </p:ext>
    </p:extLst>
  </p:cSld>
  <p:clrMapOvr>
    <a:masterClrMapping/>
  </p:clrMapOvr>
  <p:hf hdr="0" dt="0"/>
  <p:extLst>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3003" userDrawn="1">
          <p15:clr>
            <a:srgbClr val="FBAE40"/>
          </p15:clr>
        </p15:guide>
        <p15:guide id="4" orient="horz" pos="2641" userDrawn="1">
          <p15:clr>
            <a:srgbClr val="FBAE40"/>
          </p15:clr>
        </p15:guide>
        <p15:guide id="5" orient="horz" pos="622" userDrawn="1">
          <p15:clr>
            <a:srgbClr val="FBAE40"/>
          </p15:clr>
        </p15:guide>
        <p15:guide id="7" pos="317" userDrawn="1">
          <p15:clr>
            <a:srgbClr val="FBAE40"/>
          </p15:clr>
        </p15:guide>
        <p15:guide id="8" pos="548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A3DE024-8BC9-3F49-80BD-4E401EFC9F79}"/>
              </a:ext>
            </a:extLst>
          </p:cNvPr>
          <p:cNvSpPr>
            <a:spLocks noGrp="1"/>
          </p:cNvSpPr>
          <p:nvPr>
            <p:ph type="dt" sz="half" idx="10"/>
          </p:nvPr>
        </p:nvSpPr>
        <p:spPr/>
        <p:txBody>
          <a:bodyPr/>
          <a:lstStyle/>
          <a:p>
            <a:fld id="{D2310A7B-3ABA-4F0B-A5A0-FB49F56A9A27}" type="datetime1">
              <a:rPr lang="en-US" smtClean="0"/>
              <a:pPr/>
              <a:t>5/3/2023</a:t>
            </a:fld>
            <a:endParaRPr lang="en-US"/>
          </a:p>
        </p:txBody>
      </p:sp>
      <p:sp>
        <p:nvSpPr>
          <p:cNvPr id="3" name="Footer Placeholder 2">
            <a:extLst>
              <a:ext uri="{FF2B5EF4-FFF2-40B4-BE49-F238E27FC236}">
                <a16:creationId xmlns:a16="http://schemas.microsoft.com/office/drawing/2014/main" xmlns="" id="{FEBCDC7A-4EF0-714A-BA10-96BDFBA3FC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1FC2DC8-37E2-254E-B09D-731EF2081495}"/>
              </a:ext>
            </a:extLst>
          </p:cNvPr>
          <p:cNvSpPr>
            <a:spLocks noGrp="1"/>
          </p:cNvSpPr>
          <p:nvPr>
            <p:ph type="sldNum" sz="quarter" idx="12"/>
          </p:nvPr>
        </p:nvSpPr>
        <p:spPr/>
        <p:txBody>
          <a:bodyPr/>
          <a:lstStyle/>
          <a:p>
            <a:fld id="{1AD0EAB4-4954-FC42-9A58-C49EEA6F401E}" type="slidenum">
              <a:rPr lang="en-US" smtClean="0"/>
              <a:pPr/>
              <a:t>‹#›</a:t>
            </a:fld>
            <a:endParaRPr lang="en-US"/>
          </a:p>
        </p:txBody>
      </p:sp>
    </p:spTree>
    <p:extLst>
      <p:ext uri="{BB962C8B-B14F-4D97-AF65-F5344CB8AC3E}">
        <p14:creationId xmlns:p14="http://schemas.microsoft.com/office/powerpoint/2010/main" xmlns="" val="2481718292"/>
      </p:ext>
    </p:extLst>
  </p:cSld>
  <p:clrMapOvr>
    <a:masterClrMapping/>
  </p:clrMapOvr>
  <p:extLst>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374DB6-99AD-004B-8A09-6E7D5834C4FC}"/>
              </a:ext>
            </a:extLst>
          </p:cNvPr>
          <p:cNvSpPr>
            <a:spLocks noGrp="1"/>
          </p:cNvSpPr>
          <p:nvPr>
            <p:ph type="ctrTitle"/>
          </p:nvPr>
        </p:nvSpPr>
        <p:spPr>
          <a:xfrm>
            <a:off x="1143000" y="841772"/>
            <a:ext cx="6858000" cy="1790700"/>
          </a:xfrm>
        </p:spPr>
        <p:txBody>
          <a:bodyPr anchor="b"/>
          <a:lstStyle>
            <a:lvl1pPr algn="ctr">
              <a:defRPr sz="3656"/>
            </a:lvl1pPr>
          </a:lstStyle>
          <a:p>
            <a:r>
              <a:rPr lang="en-US"/>
              <a:t>Click to edit Master title style</a:t>
            </a:r>
          </a:p>
        </p:txBody>
      </p:sp>
      <p:sp>
        <p:nvSpPr>
          <p:cNvPr id="3" name="Subtitle 2">
            <a:extLst>
              <a:ext uri="{FF2B5EF4-FFF2-40B4-BE49-F238E27FC236}">
                <a16:creationId xmlns:a16="http://schemas.microsoft.com/office/drawing/2014/main" xmlns="" id="{03931CC1-4AB7-C34C-93A9-EE1BBA4BD51E}"/>
              </a:ext>
            </a:extLst>
          </p:cNvPr>
          <p:cNvSpPr>
            <a:spLocks noGrp="1"/>
          </p:cNvSpPr>
          <p:nvPr>
            <p:ph type="subTitle" idx="1"/>
          </p:nvPr>
        </p:nvSpPr>
        <p:spPr>
          <a:xfrm>
            <a:off x="1143000" y="2701528"/>
            <a:ext cx="6858000" cy="1241822"/>
          </a:xfrm>
        </p:spPr>
        <p:txBody>
          <a:bodyPr/>
          <a:lstStyle>
            <a:lvl1pPr marL="0" indent="0" algn="ctr">
              <a:buNone/>
              <a:defRPr sz="1463"/>
            </a:lvl1pPr>
            <a:lvl2pPr marL="278606" indent="0" algn="ctr">
              <a:buNone/>
              <a:defRPr sz="1219"/>
            </a:lvl2pPr>
            <a:lvl3pPr marL="557213" indent="0" algn="ctr">
              <a:buNone/>
              <a:defRPr sz="1097"/>
            </a:lvl3pPr>
            <a:lvl4pPr marL="835819" indent="0" algn="ctr">
              <a:buNone/>
              <a:defRPr sz="975"/>
            </a:lvl4pPr>
            <a:lvl5pPr marL="1114425" indent="0" algn="ctr">
              <a:buNone/>
              <a:defRPr sz="975"/>
            </a:lvl5pPr>
            <a:lvl6pPr marL="1393031" indent="0" algn="ctr">
              <a:buNone/>
              <a:defRPr sz="975"/>
            </a:lvl6pPr>
            <a:lvl7pPr marL="1671638" indent="0" algn="ctr">
              <a:buNone/>
              <a:defRPr sz="975"/>
            </a:lvl7pPr>
            <a:lvl8pPr marL="1950244" indent="0" algn="ctr">
              <a:buNone/>
              <a:defRPr sz="975"/>
            </a:lvl8pPr>
            <a:lvl9pPr marL="2228850" indent="0" algn="ctr">
              <a:buNone/>
              <a:defRPr sz="975"/>
            </a:lvl9pPr>
          </a:lstStyle>
          <a:p>
            <a:r>
              <a:rPr lang="en-US"/>
              <a:t>Click to edit Master subtitle style</a:t>
            </a:r>
          </a:p>
        </p:txBody>
      </p:sp>
      <p:sp>
        <p:nvSpPr>
          <p:cNvPr id="4" name="Date Placeholder 3">
            <a:extLst>
              <a:ext uri="{FF2B5EF4-FFF2-40B4-BE49-F238E27FC236}">
                <a16:creationId xmlns:a16="http://schemas.microsoft.com/office/drawing/2014/main" xmlns="" id="{209C40EA-3210-B749-AF4E-AEB86D6BD7E9}"/>
              </a:ext>
            </a:extLst>
          </p:cNvPr>
          <p:cNvSpPr>
            <a:spLocks noGrp="1"/>
          </p:cNvSpPr>
          <p:nvPr>
            <p:ph type="dt" sz="half" idx="10"/>
          </p:nvPr>
        </p:nvSpPr>
        <p:spPr/>
        <p:txBody>
          <a:bodyPr/>
          <a:lstStyle/>
          <a:p>
            <a:fld id="{BF3BF3D0-01E5-46E9-8D47-DFFF451E8052}" type="datetime1">
              <a:rPr lang="en-US" smtClean="0"/>
              <a:pPr/>
              <a:t>5/3/2023</a:t>
            </a:fld>
            <a:endParaRPr lang="en-US"/>
          </a:p>
        </p:txBody>
      </p:sp>
      <p:sp>
        <p:nvSpPr>
          <p:cNvPr id="5" name="Footer Placeholder 4">
            <a:extLst>
              <a:ext uri="{FF2B5EF4-FFF2-40B4-BE49-F238E27FC236}">
                <a16:creationId xmlns:a16="http://schemas.microsoft.com/office/drawing/2014/main" xmlns="" id="{F34521F0-B3E5-CC4D-997D-CDFDDCFBB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BFC7E8-0EEF-C147-906B-58B83F868331}"/>
              </a:ext>
            </a:extLst>
          </p:cNvPr>
          <p:cNvSpPr>
            <a:spLocks noGrp="1"/>
          </p:cNvSpPr>
          <p:nvPr>
            <p:ph type="sldNum" sz="quarter" idx="12"/>
          </p:nvPr>
        </p:nvSpPr>
        <p:spPr/>
        <p:txBody>
          <a:bodyPr/>
          <a:lstStyle/>
          <a:p>
            <a:fld id="{1AD0EAB4-4954-FC42-9A58-C49EEA6F401E}" type="slidenum">
              <a:rPr lang="en-US" smtClean="0"/>
              <a:pPr/>
              <a:t>‹#›</a:t>
            </a:fld>
            <a:endParaRPr lang="en-US"/>
          </a:p>
        </p:txBody>
      </p:sp>
    </p:spTree>
    <p:extLst>
      <p:ext uri="{BB962C8B-B14F-4D97-AF65-F5344CB8AC3E}">
        <p14:creationId xmlns:p14="http://schemas.microsoft.com/office/powerpoint/2010/main" xmlns="" val="336061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257070-5E3B-A346-B87B-26BEA9A59B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C4AA5FE-49FC-4443-9CA4-6797534F2F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13A8B9-78BA-5D49-82F8-BF38A466AC42}"/>
              </a:ext>
            </a:extLst>
          </p:cNvPr>
          <p:cNvSpPr>
            <a:spLocks noGrp="1"/>
          </p:cNvSpPr>
          <p:nvPr>
            <p:ph type="dt" sz="half" idx="10"/>
          </p:nvPr>
        </p:nvSpPr>
        <p:spPr/>
        <p:txBody>
          <a:bodyPr/>
          <a:lstStyle/>
          <a:p>
            <a:fld id="{E448ED56-C547-4298-9B77-9E631B5F5FAC}" type="datetime1">
              <a:rPr lang="en-US" smtClean="0"/>
              <a:pPr/>
              <a:t>5/3/2023</a:t>
            </a:fld>
            <a:endParaRPr lang="en-US"/>
          </a:p>
        </p:txBody>
      </p:sp>
      <p:sp>
        <p:nvSpPr>
          <p:cNvPr id="5" name="Footer Placeholder 4">
            <a:extLst>
              <a:ext uri="{FF2B5EF4-FFF2-40B4-BE49-F238E27FC236}">
                <a16:creationId xmlns:a16="http://schemas.microsoft.com/office/drawing/2014/main" xmlns="" id="{1A478308-F031-6843-8A32-C5422CCEAD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BFA191-EEDC-FE41-B084-2B4DD29CCD05}"/>
              </a:ext>
            </a:extLst>
          </p:cNvPr>
          <p:cNvSpPr>
            <a:spLocks noGrp="1"/>
          </p:cNvSpPr>
          <p:nvPr>
            <p:ph type="sldNum" sz="quarter" idx="12"/>
          </p:nvPr>
        </p:nvSpPr>
        <p:spPr/>
        <p:txBody>
          <a:bodyPr/>
          <a:lstStyle/>
          <a:p>
            <a:fld id="{1AD0EAB4-4954-FC42-9A58-C49EEA6F401E}" type="slidenum">
              <a:rPr lang="en-US" smtClean="0"/>
              <a:pPr/>
              <a:t>‹#›</a:t>
            </a:fld>
            <a:endParaRPr lang="en-US"/>
          </a:p>
        </p:txBody>
      </p:sp>
    </p:spTree>
    <p:extLst>
      <p:ext uri="{BB962C8B-B14F-4D97-AF65-F5344CB8AC3E}">
        <p14:creationId xmlns:p14="http://schemas.microsoft.com/office/powerpoint/2010/main" xmlns="" val="2439543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9357D-40DF-964A-88DB-5D6EE0580559}"/>
              </a:ext>
            </a:extLst>
          </p:cNvPr>
          <p:cNvSpPr>
            <a:spLocks noGrp="1"/>
          </p:cNvSpPr>
          <p:nvPr>
            <p:ph type="title"/>
          </p:nvPr>
        </p:nvSpPr>
        <p:spPr>
          <a:xfrm>
            <a:off x="623888" y="1282305"/>
            <a:ext cx="7886700" cy="2139553"/>
          </a:xfrm>
        </p:spPr>
        <p:txBody>
          <a:bodyPr anchor="b"/>
          <a:lstStyle>
            <a:lvl1pPr>
              <a:defRPr sz="3656"/>
            </a:lvl1pPr>
          </a:lstStyle>
          <a:p>
            <a:r>
              <a:rPr lang="en-US"/>
              <a:t>Click to edit Master title style</a:t>
            </a:r>
          </a:p>
        </p:txBody>
      </p:sp>
      <p:sp>
        <p:nvSpPr>
          <p:cNvPr id="3" name="Text Placeholder 2">
            <a:extLst>
              <a:ext uri="{FF2B5EF4-FFF2-40B4-BE49-F238E27FC236}">
                <a16:creationId xmlns:a16="http://schemas.microsoft.com/office/drawing/2014/main" xmlns="" id="{DFA0601D-7D3C-F446-8096-5ADD2511D8E9}"/>
              </a:ext>
            </a:extLst>
          </p:cNvPr>
          <p:cNvSpPr>
            <a:spLocks noGrp="1"/>
          </p:cNvSpPr>
          <p:nvPr>
            <p:ph type="body" idx="1"/>
          </p:nvPr>
        </p:nvSpPr>
        <p:spPr>
          <a:xfrm>
            <a:off x="623888" y="3442099"/>
            <a:ext cx="7886700" cy="1125140"/>
          </a:xfrm>
        </p:spPr>
        <p:txBody>
          <a:bodyPr/>
          <a:lstStyle>
            <a:lvl1pPr marL="0" indent="0">
              <a:buNone/>
              <a:defRPr sz="1463">
                <a:solidFill>
                  <a:schemeClr val="tx1">
                    <a:tint val="75000"/>
                  </a:schemeClr>
                </a:solidFill>
              </a:defRPr>
            </a:lvl1pPr>
            <a:lvl2pPr marL="278606" indent="0">
              <a:buNone/>
              <a:defRPr sz="1219">
                <a:solidFill>
                  <a:schemeClr val="tx1">
                    <a:tint val="75000"/>
                  </a:schemeClr>
                </a:solidFill>
              </a:defRPr>
            </a:lvl2pPr>
            <a:lvl3pPr marL="557213" indent="0">
              <a:buNone/>
              <a:defRPr sz="1097">
                <a:solidFill>
                  <a:schemeClr val="tx1">
                    <a:tint val="75000"/>
                  </a:schemeClr>
                </a:solidFill>
              </a:defRPr>
            </a:lvl3pPr>
            <a:lvl4pPr marL="835819" indent="0">
              <a:buNone/>
              <a:defRPr sz="975">
                <a:solidFill>
                  <a:schemeClr val="tx1">
                    <a:tint val="75000"/>
                  </a:schemeClr>
                </a:solidFill>
              </a:defRPr>
            </a:lvl4pPr>
            <a:lvl5pPr marL="1114425" indent="0">
              <a:buNone/>
              <a:defRPr sz="975">
                <a:solidFill>
                  <a:schemeClr val="tx1">
                    <a:tint val="75000"/>
                  </a:schemeClr>
                </a:solidFill>
              </a:defRPr>
            </a:lvl5pPr>
            <a:lvl6pPr marL="1393031" indent="0">
              <a:buNone/>
              <a:defRPr sz="975">
                <a:solidFill>
                  <a:schemeClr val="tx1">
                    <a:tint val="75000"/>
                  </a:schemeClr>
                </a:solidFill>
              </a:defRPr>
            </a:lvl6pPr>
            <a:lvl7pPr marL="1671638" indent="0">
              <a:buNone/>
              <a:defRPr sz="975">
                <a:solidFill>
                  <a:schemeClr val="tx1">
                    <a:tint val="75000"/>
                  </a:schemeClr>
                </a:solidFill>
              </a:defRPr>
            </a:lvl7pPr>
            <a:lvl8pPr marL="1950244" indent="0">
              <a:buNone/>
              <a:defRPr sz="975">
                <a:solidFill>
                  <a:schemeClr val="tx1">
                    <a:tint val="75000"/>
                  </a:schemeClr>
                </a:solidFill>
              </a:defRPr>
            </a:lvl8pPr>
            <a:lvl9pPr marL="2228850" indent="0">
              <a:buNone/>
              <a:defRPr sz="97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430339-4D75-EB43-AC77-403EC7B0808E}"/>
              </a:ext>
            </a:extLst>
          </p:cNvPr>
          <p:cNvSpPr>
            <a:spLocks noGrp="1"/>
          </p:cNvSpPr>
          <p:nvPr>
            <p:ph type="dt" sz="half" idx="10"/>
          </p:nvPr>
        </p:nvSpPr>
        <p:spPr/>
        <p:txBody>
          <a:bodyPr/>
          <a:lstStyle/>
          <a:p>
            <a:fld id="{3FCCEF30-CC42-4610-A531-A5E2C359FE17}" type="datetime1">
              <a:rPr lang="en-US" smtClean="0"/>
              <a:pPr/>
              <a:t>5/3/2023</a:t>
            </a:fld>
            <a:endParaRPr lang="en-US"/>
          </a:p>
        </p:txBody>
      </p:sp>
      <p:sp>
        <p:nvSpPr>
          <p:cNvPr id="5" name="Footer Placeholder 4">
            <a:extLst>
              <a:ext uri="{FF2B5EF4-FFF2-40B4-BE49-F238E27FC236}">
                <a16:creationId xmlns:a16="http://schemas.microsoft.com/office/drawing/2014/main" xmlns="" id="{3AF7110A-865D-A24B-9157-13D54DE3E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D0C4B8C-2327-7F45-BE0E-16C41D7BD557}"/>
              </a:ext>
            </a:extLst>
          </p:cNvPr>
          <p:cNvSpPr>
            <a:spLocks noGrp="1"/>
          </p:cNvSpPr>
          <p:nvPr>
            <p:ph type="sldNum" sz="quarter" idx="12"/>
          </p:nvPr>
        </p:nvSpPr>
        <p:spPr/>
        <p:txBody>
          <a:bodyPr/>
          <a:lstStyle/>
          <a:p>
            <a:fld id="{1AD0EAB4-4954-FC42-9A58-C49EEA6F401E}" type="slidenum">
              <a:rPr lang="en-US" smtClean="0"/>
              <a:pPr/>
              <a:t>‹#›</a:t>
            </a:fld>
            <a:endParaRPr lang="en-US"/>
          </a:p>
        </p:txBody>
      </p:sp>
    </p:spTree>
    <p:extLst>
      <p:ext uri="{BB962C8B-B14F-4D97-AF65-F5344CB8AC3E}">
        <p14:creationId xmlns:p14="http://schemas.microsoft.com/office/powerpoint/2010/main" xmlns="" val="1645732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DCCAD-A4D5-C44F-B644-0C513EF1D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E2336E-4E3D-6342-A6C0-99ADF2608B8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3BD3F8F-7304-D24D-8A24-77DFEB411AA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49C9990-7354-4F46-A5CE-039A621CC7D2}"/>
              </a:ext>
            </a:extLst>
          </p:cNvPr>
          <p:cNvSpPr>
            <a:spLocks noGrp="1"/>
          </p:cNvSpPr>
          <p:nvPr>
            <p:ph type="dt" sz="half" idx="10"/>
          </p:nvPr>
        </p:nvSpPr>
        <p:spPr/>
        <p:txBody>
          <a:bodyPr/>
          <a:lstStyle/>
          <a:p>
            <a:fld id="{CD62757A-BF5D-47BF-878A-ED7DED4CD8E0}" type="datetime1">
              <a:rPr lang="en-US" smtClean="0"/>
              <a:pPr/>
              <a:t>5/3/2023</a:t>
            </a:fld>
            <a:endParaRPr lang="en-US"/>
          </a:p>
        </p:txBody>
      </p:sp>
      <p:sp>
        <p:nvSpPr>
          <p:cNvPr id="6" name="Footer Placeholder 5">
            <a:extLst>
              <a:ext uri="{FF2B5EF4-FFF2-40B4-BE49-F238E27FC236}">
                <a16:creationId xmlns:a16="http://schemas.microsoft.com/office/drawing/2014/main" xmlns="" id="{B37EA057-026E-7A49-BBA5-0134722C9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B6C2C9D-C19F-5A45-A4C6-8DCCC4E0D268}"/>
              </a:ext>
            </a:extLst>
          </p:cNvPr>
          <p:cNvSpPr>
            <a:spLocks noGrp="1"/>
          </p:cNvSpPr>
          <p:nvPr>
            <p:ph type="sldNum" sz="quarter" idx="12"/>
          </p:nvPr>
        </p:nvSpPr>
        <p:spPr/>
        <p:txBody>
          <a:bodyPr/>
          <a:lstStyle/>
          <a:p>
            <a:fld id="{1AD0EAB4-4954-FC42-9A58-C49EEA6F401E}" type="slidenum">
              <a:rPr lang="en-US" smtClean="0"/>
              <a:pPr/>
              <a:t>‹#›</a:t>
            </a:fld>
            <a:endParaRPr lang="en-US"/>
          </a:p>
        </p:txBody>
      </p:sp>
    </p:spTree>
    <p:extLst>
      <p:ext uri="{BB962C8B-B14F-4D97-AF65-F5344CB8AC3E}">
        <p14:creationId xmlns:p14="http://schemas.microsoft.com/office/powerpoint/2010/main" xmlns="" val="240744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KICK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042" y="997513"/>
            <a:ext cx="8196159" cy="3195077"/>
          </a:xfrm>
        </p:spPr>
        <p:txBody>
          <a:bodyPr>
            <a:normAutofit/>
          </a:bodyPr>
          <a:lstStyle>
            <a:lvl1pPr>
              <a:defRPr sz="2000">
                <a:solidFill>
                  <a:srgbClr val="000000"/>
                </a:solidFill>
                <a:latin typeface="Arial" panose="020B0604020202020204" pitchFamily="34" charset="0"/>
                <a:cs typeface="Arial" panose="020B0604020202020204" pitchFamily="34" charset="0"/>
              </a:defRPr>
            </a:lvl1pPr>
            <a:lvl2pPr>
              <a:defRPr sz="1800">
                <a:solidFill>
                  <a:srgbClr val="000000"/>
                </a:solidFill>
                <a:latin typeface="Arial" panose="020B0604020202020204" pitchFamily="34" charset="0"/>
                <a:cs typeface="Arial" panose="020B0604020202020204" pitchFamily="34" charset="0"/>
              </a:defRPr>
            </a:lvl2pPr>
            <a:lvl3pPr>
              <a:defRPr sz="1600">
                <a:solidFill>
                  <a:srgbClr val="000000"/>
                </a:solidFill>
                <a:latin typeface="Arial" panose="020B0604020202020204" pitchFamily="34" charset="0"/>
                <a:cs typeface="Arial" panose="020B0604020202020204" pitchFamily="34" charset="0"/>
              </a:defRPr>
            </a:lvl3pPr>
            <a:lvl4pPr>
              <a:defRPr sz="1400">
                <a:solidFill>
                  <a:srgbClr val="000000"/>
                </a:solidFill>
                <a:latin typeface="Arial" panose="020B0604020202020204" pitchFamily="34" charset="0"/>
                <a:cs typeface="Arial" panose="020B0604020202020204" pitchFamily="34" charset="0"/>
              </a:defRPr>
            </a:lvl4pPr>
            <a:lvl5pPr>
              <a:defRPr sz="140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xmlns="" id="{F7AE1107-86A4-45B3-9A1E-F74D82023FA7}"/>
              </a:ext>
            </a:extLst>
          </p:cNvPr>
          <p:cNvSpPr/>
          <p:nvPr userDrawn="1"/>
        </p:nvSpPr>
        <p:spPr>
          <a:xfrm>
            <a:off x="0" y="4765993"/>
            <a:ext cx="9144000" cy="25977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dirty="0"/>
          </a:p>
        </p:txBody>
      </p:sp>
      <p:sp>
        <p:nvSpPr>
          <p:cNvPr id="8" name="TextBox 7">
            <a:extLst>
              <a:ext uri="{FF2B5EF4-FFF2-40B4-BE49-F238E27FC236}">
                <a16:creationId xmlns:a16="http://schemas.microsoft.com/office/drawing/2014/main" xmlns="" id="{193BA3C1-F2AE-4231-A606-5DABB1FC1B7F}"/>
              </a:ext>
            </a:extLst>
          </p:cNvPr>
          <p:cNvSpPr txBox="1"/>
          <p:nvPr userDrawn="1"/>
        </p:nvSpPr>
        <p:spPr>
          <a:xfrm>
            <a:off x="8463587" y="4765991"/>
            <a:ext cx="564112" cy="254044"/>
          </a:xfrm>
          <a:prstGeom prst="rect">
            <a:avLst/>
          </a:prstGeom>
          <a:noFill/>
        </p:spPr>
        <p:txBody>
          <a:bodyPr wrap="square" rtlCol="0">
            <a:spAutoFit/>
          </a:bodyPr>
          <a:lstStyle/>
          <a:p>
            <a:pPr algn="r"/>
            <a:fld id="{23113085-A0C5-4F8C-A258-BD4B1F79A220}" type="slidenum">
              <a:rPr lang="en-ZA" sz="1051" smtClean="0">
                <a:solidFill>
                  <a:schemeClr val="bg1"/>
                </a:solidFill>
                <a:latin typeface="Arial" panose="020B0604020202020204" pitchFamily="34" charset="0"/>
                <a:cs typeface="Arial" panose="020B0604020202020204" pitchFamily="34" charset="0"/>
              </a:rPr>
              <a:pPr algn="r"/>
              <a:t>‹#›</a:t>
            </a:fld>
            <a:endParaRPr lang="en-ZA" sz="1051"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FD3566D5-7B1A-4FD8-918D-F5D3E0F71DFD}"/>
              </a:ext>
            </a:extLst>
          </p:cNvPr>
          <p:cNvSpPr/>
          <p:nvPr userDrawn="1"/>
        </p:nvSpPr>
        <p:spPr>
          <a:xfrm>
            <a:off x="0" y="928011"/>
            <a:ext cx="9144000" cy="3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dirty="0"/>
          </a:p>
        </p:txBody>
      </p:sp>
      <p:sp>
        <p:nvSpPr>
          <p:cNvPr id="13" name="Text Placeholder 12">
            <a:extLst>
              <a:ext uri="{FF2B5EF4-FFF2-40B4-BE49-F238E27FC236}">
                <a16:creationId xmlns:a16="http://schemas.microsoft.com/office/drawing/2014/main" xmlns="" id="{D91060F5-F004-4750-B3C2-ACEE5614733D}"/>
              </a:ext>
            </a:extLst>
          </p:cNvPr>
          <p:cNvSpPr>
            <a:spLocks noGrp="1"/>
          </p:cNvSpPr>
          <p:nvPr>
            <p:ph type="body" sz="quarter" idx="10" hasCustomPrompt="1"/>
          </p:nvPr>
        </p:nvSpPr>
        <p:spPr>
          <a:xfrm>
            <a:off x="515938" y="4214813"/>
            <a:ext cx="8196263" cy="504000"/>
          </a:xfrm>
          <a:solidFill>
            <a:schemeClr val="bg1">
              <a:lumMod val="85000"/>
            </a:schemeClr>
          </a:solidFill>
        </p:spPr>
        <p:txBody>
          <a:bodyPr anchor="ctr">
            <a:normAutofit/>
          </a:bodyPr>
          <a:lstStyle>
            <a:lvl2pPr marL="457189" indent="0" algn="ctr">
              <a:buNone/>
              <a:defRPr sz="2000"/>
            </a:lvl2pPr>
          </a:lstStyle>
          <a:p>
            <a:pPr lvl="1"/>
            <a:r>
              <a:rPr lang="en-US" dirty="0"/>
              <a:t>KICKER</a:t>
            </a:r>
            <a:endParaRPr lang="en-ZA" dirty="0"/>
          </a:p>
        </p:txBody>
      </p:sp>
      <p:sp>
        <p:nvSpPr>
          <p:cNvPr id="14" name="Text Placeholder 10">
            <a:extLst>
              <a:ext uri="{FF2B5EF4-FFF2-40B4-BE49-F238E27FC236}">
                <a16:creationId xmlns:a16="http://schemas.microsoft.com/office/drawing/2014/main" xmlns="" id="{320D6825-4EE4-4804-8CFD-08F354FFB1B2}"/>
              </a:ext>
            </a:extLst>
          </p:cNvPr>
          <p:cNvSpPr>
            <a:spLocks noGrp="1"/>
          </p:cNvSpPr>
          <p:nvPr>
            <p:ph type="body" sz="quarter" idx="11" hasCustomPrompt="1"/>
          </p:nvPr>
        </p:nvSpPr>
        <p:spPr>
          <a:xfrm>
            <a:off x="116302" y="4767263"/>
            <a:ext cx="8196263" cy="260350"/>
          </a:xfrm>
        </p:spPr>
        <p:txBody>
          <a:bodyPr anchor="ctr" anchorCtr="0">
            <a:noAutofit/>
          </a:bodyPr>
          <a:lstStyle>
            <a:lvl2pPr marL="457189" indent="0">
              <a:buNone/>
              <a:defRPr/>
            </a:lvl2pPr>
            <a:lvl5pPr marL="88898" indent="0">
              <a:buNone/>
              <a:defRPr sz="1100">
                <a:solidFill>
                  <a:schemeClr val="bg1"/>
                </a:solidFill>
              </a:defRPr>
            </a:lvl5pPr>
          </a:lstStyle>
          <a:p>
            <a:pPr lvl="4"/>
            <a:r>
              <a:rPr lang="en-ZA" dirty="0"/>
              <a:t>Notes/Source:</a:t>
            </a:r>
          </a:p>
        </p:txBody>
      </p:sp>
      <p:sp>
        <p:nvSpPr>
          <p:cNvPr id="15" name="Title 1">
            <a:extLst>
              <a:ext uri="{FF2B5EF4-FFF2-40B4-BE49-F238E27FC236}">
                <a16:creationId xmlns:a16="http://schemas.microsoft.com/office/drawing/2014/main" xmlns="" id="{5879809D-22ED-4B0E-BEC4-53B35CCE6FC7}"/>
              </a:ext>
            </a:extLst>
          </p:cNvPr>
          <p:cNvSpPr>
            <a:spLocks noGrp="1"/>
          </p:cNvSpPr>
          <p:nvPr>
            <p:ph type="title" hasCustomPrompt="1"/>
          </p:nvPr>
        </p:nvSpPr>
        <p:spPr>
          <a:xfrm>
            <a:off x="516043" y="159302"/>
            <a:ext cx="5499167" cy="664069"/>
          </a:xfrm>
        </p:spPr>
        <p:txBody>
          <a:bodyPr>
            <a:noAutofit/>
          </a:bodyPr>
          <a:lstStyle>
            <a:lvl1pPr algn="l">
              <a:defRPr sz="2000"/>
            </a:lvl1pPr>
          </a:lstStyle>
          <a:p>
            <a:r>
              <a:rPr lang="en-US" dirty="0"/>
              <a:t>CLICK TO EDIT MASTER TITLE STYLE</a:t>
            </a:r>
          </a:p>
        </p:txBody>
      </p:sp>
      <p:pic>
        <p:nvPicPr>
          <p:cNvPr id="16" name="Picture 15" descr="SHRA logo FINAL-01.png">
            <a:extLst>
              <a:ext uri="{FF2B5EF4-FFF2-40B4-BE49-F238E27FC236}">
                <a16:creationId xmlns:a16="http://schemas.microsoft.com/office/drawing/2014/main" xmlns="" id="{0B2CE1CE-8DC4-4C92-869B-0479C2D7C38F}"/>
              </a:ext>
            </a:extLst>
          </p:cNvPr>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405649" y="71854"/>
            <a:ext cx="613103" cy="751517"/>
          </a:xfrm>
          <a:prstGeom prst="rect">
            <a:avLst/>
          </a:prstGeom>
        </p:spPr>
      </p:pic>
    </p:spTree>
    <p:extLst>
      <p:ext uri="{BB962C8B-B14F-4D97-AF65-F5344CB8AC3E}">
        <p14:creationId xmlns:p14="http://schemas.microsoft.com/office/powerpoint/2010/main" xmlns="" val="3293064511"/>
      </p:ext>
    </p:extLst>
  </p:cSld>
  <p:clrMapOvr>
    <a:masterClrMapping/>
  </p:clrMapOvr>
  <p:hf hdr="0" dt="0"/>
  <p:extLst>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3003" userDrawn="1">
          <p15:clr>
            <a:srgbClr val="FBAE40"/>
          </p15:clr>
        </p15:guide>
        <p15:guide id="4" orient="horz" pos="2641" userDrawn="1">
          <p15:clr>
            <a:srgbClr val="FBAE40"/>
          </p15:clr>
        </p15:guide>
        <p15:guide id="5" orient="horz" pos="622" userDrawn="1">
          <p15:clr>
            <a:srgbClr val="FBAE40"/>
          </p15:clr>
        </p15:guide>
        <p15:guide id="6" pos="5488" userDrawn="1">
          <p15:clr>
            <a:srgbClr val="FBAE40"/>
          </p15:clr>
        </p15:guide>
        <p15:guide id="7" pos="3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501F6-7AA2-0549-889A-0FCBDB8C1278}"/>
              </a:ext>
            </a:extLst>
          </p:cNvPr>
          <p:cNvSpPr>
            <a:spLocks noGrp="1"/>
          </p:cNvSpPr>
          <p:nvPr>
            <p:ph type="title"/>
          </p:nvPr>
        </p:nvSpPr>
        <p:spPr>
          <a:xfrm>
            <a:off x="629842" y="273845"/>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72F322C-A4A2-3D42-B45B-21CC511A6272}"/>
              </a:ext>
            </a:extLst>
          </p:cNvPr>
          <p:cNvSpPr>
            <a:spLocks noGrp="1"/>
          </p:cNvSpPr>
          <p:nvPr>
            <p:ph type="body" idx="1"/>
          </p:nvPr>
        </p:nvSpPr>
        <p:spPr>
          <a:xfrm>
            <a:off x="629841" y="1260872"/>
            <a:ext cx="3868340" cy="617934"/>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EA89E3F-3477-504C-908D-ADD32D9047DF}"/>
              </a:ext>
            </a:extLst>
          </p:cNvPr>
          <p:cNvSpPr>
            <a:spLocks noGrp="1"/>
          </p:cNvSpPr>
          <p:nvPr>
            <p:ph sz="half" idx="2"/>
          </p:nvPr>
        </p:nvSpPr>
        <p:spPr>
          <a:xfrm>
            <a:off x="629841"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13C60FD-BE16-1A48-AC73-8910FE686BD0}"/>
              </a:ext>
            </a:extLst>
          </p:cNvPr>
          <p:cNvSpPr>
            <a:spLocks noGrp="1"/>
          </p:cNvSpPr>
          <p:nvPr>
            <p:ph type="body" sz="quarter" idx="3"/>
          </p:nvPr>
        </p:nvSpPr>
        <p:spPr>
          <a:xfrm>
            <a:off x="4629150" y="1260872"/>
            <a:ext cx="3887391" cy="617934"/>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5AA8025-5B3D-7549-9EC7-357D4F9B7F3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BA81429-BA82-EA44-9149-910763D502BC}"/>
              </a:ext>
            </a:extLst>
          </p:cNvPr>
          <p:cNvSpPr>
            <a:spLocks noGrp="1"/>
          </p:cNvSpPr>
          <p:nvPr>
            <p:ph type="dt" sz="half" idx="10"/>
          </p:nvPr>
        </p:nvSpPr>
        <p:spPr/>
        <p:txBody>
          <a:bodyPr/>
          <a:lstStyle/>
          <a:p>
            <a:fld id="{30CEFEE7-D9F4-4192-81E1-01631244D45A}" type="datetime1">
              <a:rPr lang="en-US" smtClean="0"/>
              <a:pPr/>
              <a:t>5/3/2023</a:t>
            </a:fld>
            <a:endParaRPr lang="en-US"/>
          </a:p>
        </p:txBody>
      </p:sp>
      <p:sp>
        <p:nvSpPr>
          <p:cNvPr id="8" name="Footer Placeholder 7">
            <a:extLst>
              <a:ext uri="{FF2B5EF4-FFF2-40B4-BE49-F238E27FC236}">
                <a16:creationId xmlns:a16="http://schemas.microsoft.com/office/drawing/2014/main" xmlns="" id="{A9CA91DE-FCC3-574E-A734-677A08C9CA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68552D4-0673-2C49-8570-F735429D218E}"/>
              </a:ext>
            </a:extLst>
          </p:cNvPr>
          <p:cNvSpPr>
            <a:spLocks noGrp="1"/>
          </p:cNvSpPr>
          <p:nvPr>
            <p:ph type="sldNum" sz="quarter" idx="12"/>
          </p:nvPr>
        </p:nvSpPr>
        <p:spPr/>
        <p:txBody>
          <a:bodyPr/>
          <a:lstStyle/>
          <a:p>
            <a:fld id="{1AD0EAB4-4954-FC42-9A58-C49EEA6F401E}" type="slidenum">
              <a:rPr lang="en-US" smtClean="0"/>
              <a:pPr/>
              <a:t>‹#›</a:t>
            </a:fld>
            <a:endParaRPr lang="en-US"/>
          </a:p>
        </p:txBody>
      </p:sp>
    </p:spTree>
    <p:extLst>
      <p:ext uri="{BB962C8B-B14F-4D97-AF65-F5344CB8AC3E}">
        <p14:creationId xmlns:p14="http://schemas.microsoft.com/office/powerpoint/2010/main" xmlns="" val="610673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94CF2-2FC2-BD45-B0F1-9F21E4779B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D073FDD-E1A1-E148-8F34-B309FFBADDF7}"/>
              </a:ext>
            </a:extLst>
          </p:cNvPr>
          <p:cNvSpPr>
            <a:spLocks noGrp="1"/>
          </p:cNvSpPr>
          <p:nvPr>
            <p:ph type="dt" sz="half" idx="10"/>
          </p:nvPr>
        </p:nvSpPr>
        <p:spPr/>
        <p:txBody>
          <a:bodyPr/>
          <a:lstStyle/>
          <a:p>
            <a:fld id="{03B9A6AA-5943-4324-836A-E1B7A2129670}" type="datetime1">
              <a:rPr lang="en-US" smtClean="0"/>
              <a:pPr/>
              <a:t>5/3/2023</a:t>
            </a:fld>
            <a:endParaRPr lang="en-US"/>
          </a:p>
        </p:txBody>
      </p:sp>
      <p:sp>
        <p:nvSpPr>
          <p:cNvPr id="4" name="Footer Placeholder 3">
            <a:extLst>
              <a:ext uri="{FF2B5EF4-FFF2-40B4-BE49-F238E27FC236}">
                <a16:creationId xmlns:a16="http://schemas.microsoft.com/office/drawing/2014/main" xmlns="" id="{27A044F0-E500-C84D-AD14-78CBA391B7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7CB8DE6-25AA-344B-9CC2-6C27960A1D67}"/>
              </a:ext>
            </a:extLst>
          </p:cNvPr>
          <p:cNvSpPr>
            <a:spLocks noGrp="1"/>
          </p:cNvSpPr>
          <p:nvPr>
            <p:ph type="sldNum" sz="quarter" idx="12"/>
          </p:nvPr>
        </p:nvSpPr>
        <p:spPr/>
        <p:txBody>
          <a:bodyPr/>
          <a:lstStyle/>
          <a:p>
            <a:fld id="{1AD0EAB4-4954-FC42-9A58-C49EEA6F401E}" type="slidenum">
              <a:rPr lang="en-US" smtClean="0"/>
              <a:pPr/>
              <a:t>‹#›</a:t>
            </a:fld>
            <a:endParaRPr lang="en-US"/>
          </a:p>
        </p:txBody>
      </p:sp>
    </p:spTree>
    <p:extLst>
      <p:ext uri="{BB962C8B-B14F-4D97-AF65-F5344CB8AC3E}">
        <p14:creationId xmlns:p14="http://schemas.microsoft.com/office/powerpoint/2010/main" xmlns="" val="3936699539"/>
      </p:ext>
    </p:extLst>
  </p:cSld>
  <p:clrMapOvr>
    <a:masterClrMapping/>
  </p:clrMapOvr>
  <p:extLst>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A3DE024-8BC9-3F49-80BD-4E401EFC9F79}"/>
              </a:ext>
            </a:extLst>
          </p:cNvPr>
          <p:cNvSpPr>
            <a:spLocks noGrp="1"/>
          </p:cNvSpPr>
          <p:nvPr>
            <p:ph type="dt" sz="half" idx="10"/>
          </p:nvPr>
        </p:nvSpPr>
        <p:spPr/>
        <p:txBody>
          <a:bodyPr/>
          <a:lstStyle/>
          <a:p>
            <a:fld id="{D2310A7B-3ABA-4F0B-A5A0-FB49F56A9A27}" type="datetime1">
              <a:rPr lang="en-US" smtClean="0"/>
              <a:pPr/>
              <a:t>5/3/2023</a:t>
            </a:fld>
            <a:endParaRPr lang="en-US"/>
          </a:p>
        </p:txBody>
      </p:sp>
      <p:sp>
        <p:nvSpPr>
          <p:cNvPr id="3" name="Footer Placeholder 2">
            <a:extLst>
              <a:ext uri="{FF2B5EF4-FFF2-40B4-BE49-F238E27FC236}">
                <a16:creationId xmlns:a16="http://schemas.microsoft.com/office/drawing/2014/main" xmlns="" id="{FEBCDC7A-4EF0-714A-BA10-96BDFBA3FC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1FC2DC8-37E2-254E-B09D-731EF2081495}"/>
              </a:ext>
            </a:extLst>
          </p:cNvPr>
          <p:cNvSpPr>
            <a:spLocks noGrp="1"/>
          </p:cNvSpPr>
          <p:nvPr>
            <p:ph type="sldNum" sz="quarter" idx="12"/>
          </p:nvPr>
        </p:nvSpPr>
        <p:spPr/>
        <p:txBody>
          <a:bodyPr/>
          <a:lstStyle/>
          <a:p>
            <a:fld id="{1AD0EAB4-4954-FC42-9A58-C49EEA6F401E}" type="slidenum">
              <a:rPr lang="en-US" smtClean="0"/>
              <a:pPr/>
              <a:t>‹#›</a:t>
            </a:fld>
            <a:endParaRPr lang="en-US"/>
          </a:p>
        </p:txBody>
      </p:sp>
    </p:spTree>
    <p:extLst>
      <p:ext uri="{BB962C8B-B14F-4D97-AF65-F5344CB8AC3E}">
        <p14:creationId xmlns:p14="http://schemas.microsoft.com/office/powerpoint/2010/main" xmlns="" val="2082170152"/>
      </p:ext>
    </p:extLst>
  </p:cSld>
  <p:clrMapOvr>
    <a:masterClrMapping/>
  </p:clrMapOvr>
  <p:extLst>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78166C-E6B9-8245-94EC-660065FE74BC}"/>
              </a:ext>
            </a:extLst>
          </p:cNvPr>
          <p:cNvSpPr>
            <a:spLocks noGrp="1"/>
          </p:cNvSpPr>
          <p:nvPr>
            <p:ph type="title"/>
          </p:nvPr>
        </p:nvSpPr>
        <p:spPr>
          <a:xfrm>
            <a:off x="629842" y="342900"/>
            <a:ext cx="2949178" cy="1200150"/>
          </a:xfrm>
        </p:spPr>
        <p:txBody>
          <a:bodyPr anchor="b"/>
          <a:lstStyle>
            <a:lvl1pPr>
              <a:defRPr sz="1950"/>
            </a:lvl1pPr>
          </a:lstStyle>
          <a:p>
            <a:r>
              <a:rPr lang="en-US"/>
              <a:t>Click to edit Master title style</a:t>
            </a:r>
          </a:p>
        </p:txBody>
      </p:sp>
      <p:sp>
        <p:nvSpPr>
          <p:cNvPr id="3" name="Content Placeholder 2">
            <a:extLst>
              <a:ext uri="{FF2B5EF4-FFF2-40B4-BE49-F238E27FC236}">
                <a16:creationId xmlns:a16="http://schemas.microsoft.com/office/drawing/2014/main" xmlns="" id="{8E7E42A0-E4A0-4A47-BD3E-F54316A0D435}"/>
              </a:ext>
            </a:extLst>
          </p:cNvPr>
          <p:cNvSpPr>
            <a:spLocks noGrp="1"/>
          </p:cNvSpPr>
          <p:nvPr>
            <p:ph idx="1"/>
          </p:nvPr>
        </p:nvSpPr>
        <p:spPr>
          <a:xfrm>
            <a:off x="3887391" y="740570"/>
            <a:ext cx="4629150" cy="3655219"/>
          </a:xfrm>
        </p:spPr>
        <p:txBody>
          <a:bodyPr/>
          <a:lstStyle>
            <a:lvl1pPr>
              <a:defRPr sz="1950"/>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581B35E-0C3C-CA45-B32E-D71CBF24A313}"/>
              </a:ext>
            </a:extLst>
          </p:cNvPr>
          <p:cNvSpPr>
            <a:spLocks noGrp="1"/>
          </p:cNvSpPr>
          <p:nvPr>
            <p:ph type="body" sz="half" idx="2"/>
          </p:nvPr>
        </p:nvSpPr>
        <p:spPr>
          <a:xfrm>
            <a:off x="629842" y="1543050"/>
            <a:ext cx="2949178" cy="2858691"/>
          </a:xfrm>
        </p:spPr>
        <p:txBody>
          <a:bodyPr/>
          <a:lstStyle>
            <a:lvl1pPr marL="0" indent="0">
              <a:buNone/>
              <a:defRPr sz="975"/>
            </a:lvl1pPr>
            <a:lvl2pPr marL="278606" indent="0">
              <a:buNone/>
              <a:defRPr sz="854"/>
            </a:lvl2pPr>
            <a:lvl3pPr marL="557213" indent="0">
              <a:buNone/>
              <a:defRPr sz="731"/>
            </a:lvl3pPr>
            <a:lvl4pPr marL="835819" indent="0">
              <a:buNone/>
              <a:defRPr sz="610"/>
            </a:lvl4pPr>
            <a:lvl5pPr marL="1114425" indent="0">
              <a:buNone/>
              <a:defRPr sz="610"/>
            </a:lvl5pPr>
            <a:lvl6pPr marL="1393031" indent="0">
              <a:buNone/>
              <a:defRPr sz="610"/>
            </a:lvl6pPr>
            <a:lvl7pPr marL="1671638" indent="0">
              <a:buNone/>
              <a:defRPr sz="610"/>
            </a:lvl7pPr>
            <a:lvl8pPr marL="1950244" indent="0">
              <a:buNone/>
              <a:defRPr sz="610"/>
            </a:lvl8pPr>
            <a:lvl9pPr marL="2228850" indent="0">
              <a:buNone/>
              <a:defRPr sz="610"/>
            </a:lvl9pPr>
          </a:lstStyle>
          <a:p>
            <a:pPr lvl="0"/>
            <a:r>
              <a:rPr lang="en-US"/>
              <a:t>Click to edit Master text styles</a:t>
            </a:r>
          </a:p>
        </p:txBody>
      </p:sp>
      <p:sp>
        <p:nvSpPr>
          <p:cNvPr id="5" name="Date Placeholder 4">
            <a:extLst>
              <a:ext uri="{FF2B5EF4-FFF2-40B4-BE49-F238E27FC236}">
                <a16:creationId xmlns:a16="http://schemas.microsoft.com/office/drawing/2014/main" xmlns="" id="{B7431469-9252-5B45-88D9-A090146125CC}"/>
              </a:ext>
            </a:extLst>
          </p:cNvPr>
          <p:cNvSpPr>
            <a:spLocks noGrp="1"/>
          </p:cNvSpPr>
          <p:nvPr>
            <p:ph type="dt" sz="half" idx="10"/>
          </p:nvPr>
        </p:nvSpPr>
        <p:spPr/>
        <p:txBody>
          <a:bodyPr/>
          <a:lstStyle/>
          <a:p>
            <a:fld id="{63E7D96D-0970-4077-93AB-82F8FE12DB80}" type="datetime1">
              <a:rPr lang="en-US" smtClean="0"/>
              <a:pPr/>
              <a:t>5/3/2023</a:t>
            </a:fld>
            <a:endParaRPr lang="en-US"/>
          </a:p>
        </p:txBody>
      </p:sp>
      <p:sp>
        <p:nvSpPr>
          <p:cNvPr id="6" name="Footer Placeholder 5">
            <a:extLst>
              <a:ext uri="{FF2B5EF4-FFF2-40B4-BE49-F238E27FC236}">
                <a16:creationId xmlns:a16="http://schemas.microsoft.com/office/drawing/2014/main" xmlns="" id="{98406E05-D46B-6F4D-A2CF-14343DF0D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970D320-CFDB-DA46-B9ED-AFDBCD630B52}"/>
              </a:ext>
            </a:extLst>
          </p:cNvPr>
          <p:cNvSpPr>
            <a:spLocks noGrp="1"/>
          </p:cNvSpPr>
          <p:nvPr>
            <p:ph type="sldNum" sz="quarter" idx="12"/>
          </p:nvPr>
        </p:nvSpPr>
        <p:spPr/>
        <p:txBody>
          <a:bodyPr/>
          <a:lstStyle/>
          <a:p>
            <a:fld id="{1AD0EAB4-4954-FC42-9A58-C49EEA6F401E}" type="slidenum">
              <a:rPr lang="en-US" smtClean="0"/>
              <a:pPr/>
              <a:t>‹#›</a:t>
            </a:fld>
            <a:endParaRPr lang="en-US"/>
          </a:p>
        </p:txBody>
      </p:sp>
    </p:spTree>
    <p:extLst>
      <p:ext uri="{BB962C8B-B14F-4D97-AF65-F5344CB8AC3E}">
        <p14:creationId xmlns:p14="http://schemas.microsoft.com/office/powerpoint/2010/main" xmlns="" val="2974847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A63E78-A1A0-2047-8FF2-87F3E04F5909}"/>
              </a:ext>
            </a:extLst>
          </p:cNvPr>
          <p:cNvSpPr>
            <a:spLocks noGrp="1"/>
          </p:cNvSpPr>
          <p:nvPr>
            <p:ph type="title"/>
          </p:nvPr>
        </p:nvSpPr>
        <p:spPr>
          <a:xfrm>
            <a:off x="629842" y="342900"/>
            <a:ext cx="2949178" cy="1200150"/>
          </a:xfrm>
        </p:spPr>
        <p:txBody>
          <a:bodyPr anchor="b"/>
          <a:lstStyle>
            <a:lvl1pPr>
              <a:defRPr sz="1950"/>
            </a:lvl1pPr>
          </a:lstStyle>
          <a:p>
            <a:r>
              <a:rPr lang="en-US"/>
              <a:t>Click to edit Master title style</a:t>
            </a:r>
          </a:p>
        </p:txBody>
      </p:sp>
      <p:sp>
        <p:nvSpPr>
          <p:cNvPr id="3" name="Picture Placeholder 2">
            <a:extLst>
              <a:ext uri="{FF2B5EF4-FFF2-40B4-BE49-F238E27FC236}">
                <a16:creationId xmlns:a16="http://schemas.microsoft.com/office/drawing/2014/main" xmlns="" id="{EF900F2A-60EA-1342-B46E-E3613F494ED9}"/>
              </a:ext>
            </a:extLst>
          </p:cNvPr>
          <p:cNvSpPr>
            <a:spLocks noGrp="1"/>
          </p:cNvSpPr>
          <p:nvPr>
            <p:ph type="pic" idx="1"/>
          </p:nvPr>
        </p:nvSpPr>
        <p:spPr>
          <a:xfrm>
            <a:off x="3887391" y="740570"/>
            <a:ext cx="4629150" cy="3655219"/>
          </a:xfrm>
        </p:spPr>
        <p:txBody>
          <a:bodyPr/>
          <a:lstStyle>
            <a:lvl1pPr marL="0" indent="0">
              <a:buNone/>
              <a:defRPr sz="1950"/>
            </a:lvl1pPr>
            <a:lvl2pPr marL="278606" indent="0">
              <a:buNone/>
              <a:defRPr sz="1706"/>
            </a:lvl2pPr>
            <a:lvl3pPr marL="557213" indent="0">
              <a:buNone/>
              <a:defRPr sz="1463"/>
            </a:lvl3pPr>
            <a:lvl4pPr marL="835819" indent="0">
              <a:buNone/>
              <a:defRPr sz="1219"/>
            </a:lvl4pPr>
            <a:lvl5pPr marL="1114425" indent="0">
              <a:buNone/>
              <a:defRPr sz="1219"/>
            </a:lvl5pPr>
            <a:lvl6pPr marL="1393031" indent="0">
              <a:buNone/>
              <a:defRPr sz="1219"/>
            </a:lvl6pPr>
            <a:lvl7pPr marL="1671638" indent="0">
              <a:buNone/>
              <a:defRPr sz="1219"/>
            </a:lvl7pPr>
            <a:lvl8pPr marL="1950244" indent="0">
              <a:buNone/>
              <a:defRPr sz="1219"/>
            </a:lvl8pPr>
            <a:lvl9pPr marL="2228850" indent="0">
              <a:buNone/>
              <a:defRPr sz="1219"/>
            </a:lvl9pPr>
          </a:lstStyle>
          <a:p>
            <a:r>
              <a:rPr lang="en-US"/>
              <a:t>Click icon to add picture</a:t>
            </a:r>
          </a:p>
        </p:txBody>
      </p:sp>
      <p:sp>
        <p:nvSpPr>
          <p:cNvPr id="4" name="Text Placeholder 3">
            <a:extLst>
              <a:ext uri="{FF2B5EF4-FFF2-40B4-BE49-F238E27FC236}">
                <a16:creationId xmlns:a16="http://schemas.microsoft.com/office/drawing/2014/main" xmlns="" id="{0EA9B1A4-DEB9-5241-8067-91416DA2FDF0}"/>
              </a:ext>
            </a:extLst>
          </p:cNvPr>
          <p:cNvSpPr>
            <a:spLocks noGrp="1"/>
          </p:cNvSpPr>
          <p:nvPr>
            <p:ph type="body" sz="half" idx="2"/>
          </p:nvPr>
        </p:nvSpPr>
        <p:spPr>
          <a:xfrm>
            <a:off x="629842" y="1543050"/>
            <a:ext cx="2949178" cy="2858691"/>
          </a:xfrm>
        </p:spPr>
        <p:txBody>
          <a:bodyPr/>
          <a:lstStyle>
            <a:lvl1pPr marL="0" indent="0">
              <a:buNone/>
              <a:defRPr sz="975"/>
            </a:lvl1pPr>
            <a:lvl2pPr marL="278606" indent="0">
              <a:buNone/>
              <a:defRPr sz="854"/>
            </a:lvl2pPr>
            <a:lvl3pPr marL="557213" indent="0">
              <a:buNone/>
              <a:defRPr sz="731"/>
            </a:lvl3pPr>
            <a:lvl4pPr marL="835819" indent="0">
              <a:buNone/>
              <a:defRPr sz="610"/>
            </a:lvl4pPr>
            <a:lvl5pPr marL="1114425" indent="0">
              <a:buNone/>
              <a:defRPr sz="610"/>
            </a:lvl5pPr>
            <a:lvl6pPr marL="1393031" indent="0">
              <a:buNone/>
              <a:defRPr sz="610"/>
            </a:lvl6pPr>
            <a:lvl7pPr marL="1671638" indent="0">
              <a:buNone/>
              <a:defRPr sz="610"/>
            </a:lvl7pPr>
            <a:lvl8pPr marL="1950244" indent="0">
              <a:buNone/>
              <a:defRPr sz="610"/>
            </a:lvl8pPr>
            <a:lvl9pPr marL="2228850" indent="0">
              <a:buNone/>
              <a:defRPr sz="610"/>
            </a:lvl9pPr>
          </a:lstStyle>
          <a:p>
            <a:pPr lvl="0"/>
            <a:r>
              <a:rPr lang="en-US"/>
              <a:t>Click to edit Master text styles</a:t>
            </a:r>
          </a:p>
        </p:txBody>
      </p:sp>
      <p:sp>
        <p:nvSpPr>
          <p:cNvPr id="5" name="Date Placeholder 4">
            <a:extLst>
              <a:ext uri="{FF2B5EF4-FFF2-40B4-BE49-F238E27FC236}">
                <a16:creationId xmlns:a16="http://schemas.microsoft.com/office/drawing/2014/main" xmlns="" id="{DA05B970-4DDB-1746-A65E-971627BE492D}"/>
              </a:ext>
            </a:extLst>
          </p:cNvPr>
          <p:cNvSpPr>
            <a:spLocks noGrp="1"/>
          </p:cNvSpPr>
          <p:nvPr>
            <p:ph type="dt" sz="half" idx="10"/>
          </p:nvPr>
        </p:nvSpPr>
        <p:spPr/>
        <p:txBody>
          <a:bodyPr/>
          <a:lstStyle/>
          <a:p>
            <a:fld id="{4A808AB9-D45D-467F-A4D6-33DC786D5466}" type="datetime1">
              <a:rPr lang="en-US" smtClean="0"/>
              <a:pPr/>
              <a:t>5/3/2023</a:t>
            </a:fld>
            <a:endParaRPr lang="en-US"/>
          </a:p>
        </p:txBody>
      </p:sp>
      <p:sp>
        <p:nvSpPr>
          <p:cNvPr id="6" name="Footer Placeholder 5">
            <a:extLst>
              <a:ext uri="{FF2B5EF4-FFF2-40B4-BE49-F238E27FC236}">
                <a16:creationId xmlns:a16="http://schemas.microsoft.com/office/drawing/2014/main" xmlns="" id="{E1F3230F-9A79-0A4B-815D-3369C9D1D6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FB725F4-E8F2-204A-AEE6-8C66EA6DA44D}"/>
              </a:ext>
            </a:extLst>
          </p:cNvPr>
          <p:cNvSpPr>
            <a:spLocks noGrp="1"/>
          </p:cNvSpPr>
          <p:nvPr>
            <p:ph type="sldNum" sz="quarter" idx="12"/>
          </p:nvPr>
        </p:nvSpPr>
        <p:spPr/>
        <p:txBody>
          <a:bodyPr/>
          <a:lstStyle/>
          <a:p>
            <a:fld id="{1AD0EAB4-4954-FC42-9A58-C49EEA6F401E}" type="slidenum">
              <a:rPr lang="en-US" smtClean="0"/>
              <a:pPr/>
              <a:t>‹#›</a:t>
            </a:fld>
            <a:endParaRPr lang="en-US"/>
          </a:p>
        </p:txBody>
      </p:sp>
    </p:spTree>
    <p:extLst>
      <p:ext uri="{BB962C8B-B14F-4D97-AF65-F5344CB8AC3E}">
        <p14:creationId xmlns:p14="http://schemas.microsoft.com/office/powerpoint/2010/main" xmlns="" val="1314228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A3E512-9D6C-ED46-A585-5810043DFA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749FAAF-407C-E34A-9757-F3F13DB913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16330E-FA2D-D245-8743-728B4C8D84AE}"/>
              </a:ext>
            </a:extLst>
          </p:cNvPr>
          <p:cNvSpPr>
            <a:spLocks noGrp="1"/>
          </p:cNvSpPr>
          <p:nvPr>
            <p:ph type="dt" sz="half" idx="10"/>
          </p:nvPr>
        </p:nvSpPr>
        <p:spPr/>
        <p:txBody>
          <a:bodyPr/>
          <a:lstStyle/>
          <a:p>
            <a:fld id="{5448DB9C-A04D-4E6A-B007-2AD3147DD37C}" type="datetime1">
              <a:rPr lang="en-US" smtClean="0"/>
              <a:pPr/>
              <a:t>5/3/2023</a:t>
            </a:fld>
            <a:endParaRPr lang="en-US"/>
          </a:p>
        </p:txBody>
      </p:sp>
      <p:sp>
        <p:nvSpPr>
          <p:cNvPr id="5" name="Footer Placeholder 4">
            <a:extLst>
              <a:ext uri="{FF2B5EF4-FFF2-40B4-BE49-F238E27FC236}">
                <a16:creationId xmlns:a16="http://schemas.microsoft.com/office/drawing/2014/main" xmlns="" id="{1E1E37CD-F3FB-F740-B370-378F53412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969601-821A-144C-A828-FF7FED8AD7AE}"/>
              </a:ext>
            </a:extLst>
          </p:cNvPr>
          <p:cNvSpPr>
            <a:spLocks noGrp="1"/>
          </p:cNvSpPr>
          <p:nvPr>
            <p:ph type="sldNum" sz="quarter" idx="12"/>
          </p:nvPr>
        </p:nvSpPr>
        <p:spPr/>
        <p:txBody>
          <a:bodyPr/>
          <a:lstStyle/>
          <a:p>
            <a:fld id="{1AD0EAB4-4954-FC42-9A58-C49EEA6F401E}" type="slidenum">
              <a:rPr lang="en-US" smtClean="0"/>
              <a:pPr/>
              <a:t>‹#›</a:t>
            </a:fld>
            <a:endParaRPr lang="en-US"/>
          </a:p>
        </p:txBody>
      </p:sp>
    </p:spTree>
    <p:extLst>
      <p:ext uri="{BB962C8B-B14F-4D97-AF65-F5344CB8AC3E}">
        <p14:creationId xmlns:p14="http://schemas.microsoft.com/office/powerpoint/2010/main" xmlns="" val="884807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4FEA057-C891-E64C-92F4-279141073DC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9F79F97-10F6-AA4E-806D-1763ADBD48C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B44A0D-FC85-1343-BC7D-97E708B48E2E}"/>
              </a:ext>
            </a:extLst>
          </p:cNvPr>
          <p:cNvSpPr>
            <a:spLocks noGrp="1"/>
          </p:cNvSpPr>
          <p:nvPr>
            <p:ph type="dt" sz="half" idx="10"/>
          </p:nvPr>
        </p:nvSpPr>
        <p:spPr/>
        <p:txBody>
          <a:bodyPr/>
          <a:lstStyle/>
          <a:p>
            <a:fld id="{D6AC1CC5-9229-4CBA-80AA-FCDFBE835330}" type="datetime1">
              <a:rPr lang="en-US" smtClean="0"/>
              <a:pPr/>
              <a:t>5/3/2023</a:t>
            </a:fld>
            <a:endParaRPr lang="en-US"/>
          </a:p>
        </p:txBody>
      </p:sp>
      <p:sp>
        <p:nvSpPr>
          <p:cNvPr id="5" name="Footer Placeholder 4">
            <a:extLst>
              <a:ext uri="{FF2B5EF4-FFF2-40B4-BE49-F238E27FC236}">
                <a16:creationId xmlns:a16="http://schemas.microsoft.com/office/drawing/2014/main" xmlns="" id="{1888BBC0-F38C-DE4C-BD90-A03B1A094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6ABD98-F9D9-7B43-8CF4-99ACA6776441}"/>
              </a:ext>
            </a:extLst>
          </p:cNvPr>
          <p:cNvSpPr>
            <a:spLocks noGrp="1"/>
          </p:cNvSpPr>
          <p:nvPr>
            <p:ph type="sldNum" sz="quarter" idx="12"/>
          </p:nvPr>
        </p:nvSpPr>
        <p:spPr/>
        <p:txBody>
          <a:bodyPr/>
          <a:lstStyle/>
          <a:p>
            <a:fld id="{1AD0EAB4-4954-FC42-9A58-C49EEA6F401E}" type="slidenum">
              <a:rPr lang="en-US" smtClean="0"/>
              <a:pPr/>
              <a:t>‹#›</a:t>
            </a:fld>
            <a:endParaRPr lang="en-US"/>
          </a:p>
        </p:txBody>
      </p:sp>
    </p:spTree>
    <p:extLst>
      <p:ext uri="{BB962C8B-B14F-4D97-AF65-F5344CB8AC3E}">
        <p14:creationId xmlns:p14="http://schemas.microsoft.com/office/powerpoint/2010/main" xmlns="" val="1887009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043" y="159302"/>
            <a:ext cx="6288053" cy="664069"/>
          </a:xfrm>
        </p:spPr>
        <p:txBody>
          <a:bodyPr>
            <a:noAutofit/>
          </a:bodyPr>
          <a:lstStyle>
            <a:lvl1pPr algn="l">
              <a:defRPr sz="2000"/>
            </a:lvl1pPr>
          </a:lstStyle>
          <a:p>
            <a:r>
              <a:rPr lang="en-US" dirty="0"/>
              <a:t>CLICK TO EDIT MASTER TITLE STYLE</a:t>
            </a:r>
          </a:p>
        </p:txBody>
      </p:sp>
      <p:sp>
        <p:nvSpPr>
          <p:cNvPr id="3" name="Content Placeholder 2"/>
          <p:cNvSpPr>
            <a:spLocks noGrp="1"/>
          </p:cNvSpPr>
          <p:nvPr>
            <p:ph idx="1"/>
          </p:nvPr>
        </p:nvSpPr>
        <p:spPr>
          <a:xfrm>
            <a:off x="516042" y="997512"/>
            <a:ext cx="8196159" cy="3661522"/>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pic>
        <p:nvPicPr>
          <p:cNvPr id="6" name="Picture 5"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414596" y="0"/>
            <a:ext cx="613103" cy="751517"/>
          </a:xfrm>
          <a:prstGeom prst="rect">
            <a:avLst/>
          </a:prstGeom>
        </p:spPr>
      </p:pic>
      <p:sp>
        <p:nvSpPr>
          <p:cNvPr id="8" name="TextBox 7">
            <a:extLst>
              <a:ext uri="{FF2B5EF4-FFF2-40B4-BE49-F238E27FC236}">
                <a16:creationId xmlns:a16="http://schemas.microsoft.com/office/drawing/2014/main" xmlns="" id="{193BA3C1-F2AE-4231-A606-5DABB1FC1B7F}"/>
              </a:ext>
            </a:extLst>
          </p:cNvPr>
          <p:cNvSpPr txBox="1"/>
          <p:nvPr userDrawn="1"/>
        </p:nvSpPr>
        <p:spPr>
          <a:xfrm>
            <a:off x="8463587" y="4849119"/>
            <a:ext cx="564112" cy="254044"/>
          </a:xfrm>
          <a:prstGeom prst="rect">
            <a:avLst/>
          </a:prstGeom>
          <a:noFill/>
        </p:spPr>
        <p:txBody>
          <a:bodyPr wrap="square" rtlCol="0">
            <a:spAutoFit/>
          </a:bodyPr>
          <a:lstStyle/>
          <a:p>
            <a:pPr algn="r"/>
            <a:fld id="{23113085-A0C5-4F8C-A258-BD4B1F79A220}" type="slidenum">
              <a:rPr lang="en-ZA" sz="1051" smtClean="0">
                <a:solidFill>
                  <a:srgbClr val="000000"/>
                </a:solidFill>
                <a:latin typeface="Arial" panose="020B0604020202020204" pitchFamily="34" charset="0"/>
                <a:cs typeface="Arial" panose="020B0604020202020204" pitchFamily="34" charset="0"/>
              </a:rPr>
              <a:pPr algn="r"/>
              <a:t>‹#›</a:t>
            </a:fld>
            <a:endParaRPr lang="en-ZA" sz="1051" dirty="0">
              <a:solidFill>
                <a:srgbClr val="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52B0A83C-BDC5-4060-87B3-8E14C6A4F7F4}"/>
              </a:ext>
            </a:extLst>
          </p:cNvPr>
          <p:cNvSpPr/>
          <p:nvPr userDrawn="1"/>
        </p:nvSpPr>
        <p:spPr>
          <a:xfrm>
            <a:off x="0" y="803656"/>
            <a:ext cx="9144000" cy="0"/>
          </a:xfrm>
          <a:prstGeom prst="rect">
            <a:avLst/>
          </a:prstGeom>
          <a:solidFill>
            <a:schemeClr val="tx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dirty="0"/>
          </a:p>
        </p:txBody>
      </p:sp>
      <p:sp>
        <p:nvSpPr>
          <p:cNvPr id="11" name="Text Placeholder 10">
            <a:extLst>
              <a:ext uri="{FF2B5EF4-FFF2-40B4-BE49-F238E27FC236}">
                <a16:creationId xmlns:a16="http://schemas.microsoft.com/office/drawing/2014/main" xmlns="" id="{12861769-3FC9-46EA-A79A-E07DA8577F72}"/>
              </a:ext>
            </a:extLst>
          </p:cNvPr>
          <p:cNvSpPr>
            <a:spLocks noGrp="1"/>
          </p:cNvSpPr>
          <p:nvPr>
            <p:ph type="body" sz="quarter" idx="10" hasCustomPrompt="1"/>
          </p:nvPr>
        </p:nvSpPr>
        <p:spPr>
          <a:xfrm>
            <a:off x="515938" y="4849813"/>
            <a:ext cx="8196263" cy="260350"/>
          </a:xfrm>
        </p:spPr>
        <p:txBody>
          <a:bodyPr anchor="ctr" anchorCtr="0">
            <a:noAutofit/>
          </a:bodyPr>
          <a:lstStyle>
            <a:lvl2pPr marL="457189" indent="0">
              <a:buNone/>
              <a:defRPr/>
            </a:lvl2pPr>
            <a:lvl5pPr marL="88898" indent="0">
              <a:buNone/>
              <a:defRPr sz="1100"/>
            </a:lvl5pPr>
          </a:lstStyle>
          <a:p>
            <a:pPr lvl="4"/>
            <a:r>
              <a:rPr lang="en-ZA" dirty="0"/>
              <a:t>Notes/Source:</a:t>
            </a:r>
          </a:p>
        </p:txBody>
      </p:sp>
    </p:spTree>
    <p:extLst>
      <p:ext uri="{BB962C8B-B14F-4D97-AF65-F5344CB8AC3E}">
        <p14:creationId xmlns:p14="http://schemas.microsoft.com/office/powerpoint/2010/main" xmlns="" val="117267680"/>
      </p:ext>
    </p:extLst>
  </p:cSld>
  <p:clrMapOvr>
    <a:masterClrMapping/>
  </p:clrMapOvr>
  <p:hf hdr="0" dt="0"/>
  <p:extLst>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3003">
          <p15:clr>
            <a:srgbClr val="FBAE40"/>
          </p15:clr>
        </p15:guide>
        <p15:guide id="4" orient="horz" pos="2641">
          <p15:clr>
            <a:srgbClr val="FBAE40"/>
          </p15:clr>
        </p15:guide>
        <p15:guide id="5" orient="horz" pos="622">
          <p15:clr>
            <a:srgbClr val="FBAE40"/>
          </p15:clr>
        </p15:guide>
        <p15:guide id="7" pos="317">
          <p15:clr>
            <a:srgbClr val="FBAE40"/>
          </p15:clr>
        </p15:guide>
        <p15:guide id="8" pos="548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RHA ppt.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35879" cy="5143500"/>
          </a:xfrm>
          <a:prstGeom prst="rect">
            <a:avLst/>
          </a:prstGeom>
        </p:spPr>
      </p:pic>
      <p:sp>
        <p:nvSpPr>
          <p:cNvPr id="2" name="Title 1"/>
          <p:cNvSpPr>
            <a:spLocks noGrp="1"/>
          </p:cNvSpPr>
          <p:nvPr>
            <p:ph type="ctrTitle" hasCustomPrompt="1"/>
          </p:nvPr>
        </p:nvSpPr>
        <p:spPr>
          <a:xfrm>
            <a:off x="685800" y="3460911"/>
            <a:ext cx="7772400" cy="504110"/>
          </a:xfrm>
        </p:spPr>
        <p:txBody>
          <a:bodyPr>
            <a:normAutofit/>
          </a:bodyPr>
          <a:lstStyle>
            <a:lvl1pPr>
              <a:defRPr sz="3200" b="1"/>
            </a:lvl1pPr>
          </a:lstStyle>
          <a:p>
            <a:r>
              <a:rPr lang="en-US" dirty="0"/>
              <a:t>CLICK TO EDIT MASTER TITLE STYLE</a:t>
            </a:r>
          </a:p>
        </p:txBody>
      </p:sp>
      <p:sp>
        <p:nvSpPr>
          <p:cNvPr id="3" name="Subtitle 2"/>
          <p:cNvSpPr>
            <a:spLocks noGrp="1"/>
          </p:cNvSpPr>
          <p:nvPr>
            <p:ph type="subTitle" idx="1"/>
          </p:nvPr>
        </p:nvSpPr>
        <p:spPr>
          <a:xfrm>
            <a:off x="1371600" y="4068287"/>
            <a:ext cx="6400800" cy="517177"/>
          </a:xfrm>
        </p:spPr>
        <p:txBody>
          <a:bodyPr>
            <a:normAutofit/>
          </a:bodyPr>
          <a:lstStyle>
            <a:lvl1pPr marL="0" indent="0" algn="ctr">
              <a:buNone/>
              <a:defRPr sz="2000">
                <a:solidFill>
                  <a:srgbClr val="EF81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SHRA logo FINAL-01.pn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3281685" y="756164"/>
            <a:ext cx="2309895" cy="2831379"/>
          </a:xfrm>
          <a:prstGeom prst="rect">
            <a:avLst/>
          </a:prstGeom>
        </p:spPr>
      </p:pic>
    </p:spTree>
    <p:extLst>
      <p:ext uri="{BB962C8B-B14F-4D97-AF65-F5344CB8AC3E}">
        <p14:creationId xmlns:p14="http://schemas.microsoft.com/office/powerpoint/2010/main" xmlns="" val="663470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pic>
        <p:nvPicPr>
          <p:cNvPr id="7" name="Picture 6" descr="SRHA ppt2.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35879" cy="5143500"/>
          </a:xfrm>
          <a:prstGeom prst="rect">
            <a:avLst/>
          </a:prstGeom>
        </p:spPr>
      </p:pic>
      <p:sp>
        <p:nvSpPr>
          <p:cNvPr id="2"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pic>
        <p:nvPicPr>
          <p:cNvPr id="6" name="Picture 5" descr="SHRA logo FINAL-01.pn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8362060" y="0"/>
            <a:ext cx="767164" cy="940360"/>
          </a:xfrm>
          <a:prstGeom prst="rect">
            <a:avLst/>
          </a:prstGeom>
        </p:spPr>
      </p:pic>
      <p:pic>
        <p:nvPicPr>
          <p:cNvPr id="5" name="Picture 4" descr="thumb_department_human_settlements.png"/>
          <p:cNvPicPr>
            <a:picLocks noChangeAspect="1"/>
          </p:cNvPicPr>
          <p:nvPr userDrawn="1"/>
        </p:nvPicPr>
        <p:blipFill rotWithShape="1">
          <a:blip r:embed="rId4">
            <a:extLst>
              <a:ext uri="{28A0092B-C50C-407E-A947-70E740481C1C}">
                <a14:useLocalDpi xmlns:a14="http://schemas.microsoft.com/office/drawing/2010/main" xmlns="" val="0"/>
              </a:ext>
            </a:extLst>
          </a:blip>
          <a:srcRect t="9239" b="9830"/>
          <a:stretch/>
        </p:blipFill>
        <p:spPr>
          <a:xfrm>
            <a:off x="1" y="97431"/>
            <a:ext cx="1948920" cy="725937"/>
          </a:xfrm>
          <a:prstGeom prst="rect">
            <a:avLst/>
          </a:prstGeom>
        </p:spPr>
      </p:pic>
    </p:spTree>
    <p:extLst>
      <p:ext uri="{BB962C8B-B14F-4D97-AF65-F5344CB8AC3E}">
        <p14:creationId xmlns:p14="http://schemas.microsoft.com/office/powerpoint/2010/main" xmlns="" val="352991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043" y="159302"/>
            <a:ext cx="6288053" cy="664069"/>
          </a:xfrm>
        </p:spPr>
        <p:txBody>
          <a:bodyPr>
            <a:noAutofit/>
          </a:bodyPr>
          <a:lstStyle>
            <a:lvl1pPr algn="l">
              <a:defRPr sz="2000"/>
            </a:lvl1pPr>
          </a:lstStyle>
          <a:p>
            <a:r>
              <a:rPr lang="en-US" dirty="0"/>
              <a:t>CLICK TO EDIT MASTER TITLE STYLE</a:t>
            </a:r>
          </a:p>
        </p:txBody>
      </p:sp>
      <p:sp>
        <p:nvSpPr>
          <p:cNvPr id="3" name="Content Placeholder 2"/>
          <p:cNvSpPr>
            <a:spLocks noGrp="1"/>
          </p:cNvSpPr>
          <p:nvPr>
            <p:ph idx="1"/>
          </p:nvPr>
        </p:nvSpPr>
        <p:spPr>
          <a:xfrm>
            <a:off x="516042" y="997512"/>
            <a:ext cx="8196159" cy="3661522"/>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pic>
        <p:nvPicPr>
          <p:cNvPr id="6" name="Picture 5"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414596" y="0"/>
            <a:ext cx="613103" cy="751517"/>
          </a:xfrm>
          <a:prstGeom prst="rect">
            <a:avLst/>
          </a:prstGeom>
        </p:spPr>
      </p:pic>
      <p:sp>
        <p:nvSpPr>
          <p:cNvPr id="8" name="TextBox 7">
            <a:extLst>
              <a:ext uri="{FF2B5EF4-FFF2-40B4-BE49-F238E27FC236}">
                <a16:creationId xmlns:a16="http://schemas.microsoft.com/office/drawing/2014/main" xmlns="" id="{193BA3C1-F2AE-4231-A606-5DABB1FC1B7F}"/>
              </a:ext>
            </a:extLst>
          </p:cNvPr>
          <p:cNvSpPr txBox="1"/>
          <p:nvPr userDrawn="1"/>
        </p:nvSpPr>
        <p:spPr>
          <a:xfrm>
            <a:off x="8463587" y="4849119"/>
            <a:ext cx="564112" cy="254044"/>
          </a:xfrm>
          <a:prstGeom prst="rect">
            <a:avLst/>
          </a:prstGeom>
          <a:noFill/>
        </p:spPr>
        <p:txBody>
          <a:bodyPr wrap="square" rtlCol="0">
            <a:spAutoFit/>
          </a:bodyPr>
          <a:lstStyle/>
          <a:p>
            <a:pPr algn="r"/>
            <a:fld id="{23113085-A0C5-4F8C-A258-BD4B1F79A220}" type="slidenum">
              <a:rPr lang="en-ZA" sz="1051" smtClean="0">
                <a:solidFill>
                  <a:srgbClr val="000000"/>
                </a:solidFill>
                <a:latin typeface="Arial" panose="020B0604020202020204" pitchFamily="34" charset="0"/>
                <a:cs typeface="Arial" panose="020B0604020202020204" pitchFamily="34" charset="0"/>
              </a:rPr>
              <a:pPr algn="r"/>
              <a:t>‹#›</a:t>
            </a:fld>
            <a:endParaRPr lang="en-ZA" sz="1051" dirty="0">
              <a:solidFill>
                <a:srgbClr val="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52B0A83C-BDC5-4060-87B3-8E14C6A4F7F4}"/>
              </a:ext>
            </a:extLst>
          </p:cNvPr>
          <p:cNvSpPr/>
          <p:nvPr userDrawn="1"/>
        </p:nvSpPr>
        <p:spPr>
          <a:xfrm>
            <a:off x="0" y="803656"/>
            <a:ext cx="9144000" cy="0"/>
          </a:xfrm>
          <a:prstGeom prst="rect">
            <a:avLst/>
          </a:prstGeom>
          <a:solidFill>
            <a:schemeClr val="tx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dirty="0"/>
          </a:p>
        </p:txBody>
      </p:sp>
      <p:sp>
        <p:nvSpPr>
          <p:cNvPr id="11" name="Text Placeholder 10">
            <a:extLst>
              <a:ext uri="{FF2B5EF4-FFF2-40B4-BE49-F238E27FC236}">
                <a16:creationId xmlns:a16="http://schemas.microsoft.com/office/drawing/2014/main" xmlns="" id="{12861769-3FC9-46EA-A79A-E07DA8577F72}"/>
              </a:ext>
            </a:extLst>
          </p:cNvPr>
          <p:cNvSpPr>
            <a:spLocks noGrp="1"/>
          </p:cNvSpPr>
          <p:nvPr>
            <p:ph type="body" sz="quarter" idx="10" hasCustomPrompt="1"/>
          </p:nvPr>
        </p:nvSpPr>
        <p:spPr>
          <a:xfrm>
            <a:off x="515938" y="4849813"/>
            <a:ext cx="8196263" cy="260350"/>
          </a:xfrm>
        </p:spPr>
        <p:txBody>
          <a:bodyPr anchor="ctr" anchorCtr="0">
            <a:noAutofit/>
          </a:bodyPr>
          <a:lstStyle>
            <a:lvl2pPr marL="457189" indent="0">
              <a:buNone/>
              <a:defRPr/>
            </a:lvl2pPr>
            <a:lvl5pPr marL="88898" indent="0">
              <a:buNone/>
              <a:defRPr sz="1100"/>
            </a:lvl5pPr>
          </a:lstStyle>
          <a:p>
            <a:pPr lvl="4"/>
            <a:r>
              <a:rPr lang="en-ZA" dirty="0"/>
              <a:t>Notes/Source:</a:t>
            </a:r>
          </a:p>
        </p:txBody>
      </p:sp>
    </p:spTree>
    <p:extLst>
      <p:ext uri="{BB962C8B-B14F-4D97-AF65-F5344CB8AC3E}">
        <p14:creationId xmlns:p14="http://schemas.microsoft.com/office/powerpoint/2010/main" xmlns="" val="1612045100"/>
      </p:ext>
    </p:extLst>
  </p:cSld>
  <p:clrMapOvr>
    <a:masterClrMapping/>
  </p:clrMapOvr>
  <p:hf hdr="0" dt="0"/>
  <p:extLst>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3003" userDrawn="1">
          <p15:clr>
            <a:srgbClr val="FBAE40"/>
          </p15:clr>
        </p15:guide>
        <p15:guide id="4" orient="horz" pos="2641" userDrawn="1">
          <p15:clr>
            <a:srgbClr val="FBAE40"/>
          </p15:clr>
        </p15:guide>
        <p15:guide id="5" orient="horz" pos="622" userDrawn="1">
          <p15:clr>
            <a:srgbClr val="FBAE40"/>
          </p15:clr>
        </p15:guide>
        <p15:guide id="7" pos="317" userDrawn="1">
          <p15:clr>
            <a:srgbClr val="FBAE40"/>
          </p15:clr>
        </p15:guide>
        <p15:guide id="8" pos="54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9" name="Picture 8" descr="Screen Shot 2017-09-18 at 2.54.04 PM.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5489" y="0"/>
            <a:ext cx="9128511" cy="5143500"/>
          </a:xfrm>
          <a:prstGeom prst="rect">
            <a:avLst/>
          </a:prstGeom>
        </p:spPr>
      </p:pic>
      <p:pic>
        <p:nvPicPr>
          <p:cNvPr id="5" name="Picture 4" descr="SHRA logo FINAL-01.pn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sp>
        <p:nvSpPr>
          <p:cNvPr id="7"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pic>
        <p:nvPicPr>
          <p:cNvPr id="8" name="Picture 7" descr="thumb_department_human_settlements.png"/>
          <p:cNvPicPr>
            <a:picLocks noChangeAspect="1"/>
          </p:cNvPicPr>
          <p:nvPr userDrawn="1"/>
        </p:nvPicPr>
        <p:blipFill rotWithShape="1">
          <a:blip r:embed="rId4">
            <a:extLst>
              <a:ext uri="{28A0092B-C50C-407E-A947-70E740481C1C}">
                <a14:useLocalDpi xmlns:a14="http://schemas.microsoft.com/office/drawing/2010/main" xmlns="" val="0"/>
              </a:ext>
            </a:extLst>
          </a:blip>
          <a:srcRect t="9239" b="9830"/>
          <a:stretch/>
        </p:blipFill>
        <p:spPr>
          <a:xfrm>
            <a:off x="1" y="97432"/>
            <a:ext cx="1948920" cy="725937"/>
          </a:xfrm>
          <a:prstGeom prst="rect">
            <a:avLst/>
          </a:prstGeom>
        </p:spPr>
      </p:pic>
    </p:spTree>
    <p:extLst>
      <p:ext uri="{BB962C8B-B14F-4D97-AF65-F5344CB8AC3E}">
        <p14:creationId xmlns:p14="http://schemas.microsoft.com/office/powerpoint/2010/main" xmlns="" val="1418388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5" name="Picture 4" descr="Screen Shot 2017-09-18 at 2.54.34 PM.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5133558"/>
          </a:xfrm>
          <a:prstGeom prst="rect">
            <a:avLst/>
          </a:prstGeom>
        </p:spPr>
      </p:pic>
      <p:pic>
        <p:nvPicPr>
          <p:cNvPr id="6" name="Picture 5" descr="SHRA logo FINAL-01.pn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sp>
        <p:nvSpPr>
          <p:cNvPr id="8"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pic>
        <p:nvPicPr>
          <p:cNvPr id="9" name="Picture 8" descr="thumb_department_human_settlements.png"/>
          <p:cNvPicPr>
            <a:picLocks noChangeAspect="1"/>
          </p:cNvPicPr>
          <p:nvPr userDrawn="1"/>
        </p:nvPicPr>
        <p:blipFill rotWithShape="1">
          <a:blip r:embed="rId4">
            <a:extLst>
              <a:ext uri="{28A0092B-C50C-407E-A947-70E740481C1C}">
                <a14:useLocalDpi xmlns:a14="http://schemas.microsoft.com/office/drawing/2010/main" xmlns="" val="0"/>
              </a:ext>
            </a:extLst>
          </a:blip>
          <a:srcRect t="9239" b="9830"/>
          <a:stretch/>
        </p:blipFill>
        <p:spPr>
          <a:xfrm>
            <a:off x="1" y="97431"/>
            <a:ext cx="1948920" cy="725937"/>
          </a:xfrm>
          <a:prstGeom prst="rect">
            <a:avLst/>
          </a:prstGeom>
        </p:spPr>
      </p:pic>
    </p:spTree>
    <p:extLst>
      <p:ext uri="{BB962C8B-B14F-4D97-AF65-F5344CB8AC3E}">
        <p14:creationId xmlns:p14="http://schemas.microsoft.com/office/powerpoint/2010/main" xmlns="" val="261163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Divider 3">
    <p:spTree>
      <p:nvGrpSpPr>
        <p:cNvPr id="1" name=""/>
        <p:cNvGrpSpPr/>
        <p:nvPr/>
      </p:nvGrpSpPr>
      <p:grpSpPr>
        <a:xfrm>
          <a:off x="0" y="0"/>
          <a:ext cx="0" cy="0"/>
          <a:chOff x="0" y="0"/>
          <a:chExt cx="0" cy="0"/>
        </a:xfrm>
      </p:grpSpPr>
      <p:pic>
        <p:nvPicPr>
          <p:cNvPr id="12" name="Picture 11" descr="Screen Shot 2017-09-18 at 2.54.56 PM.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7555" y="0"/>
            <a:ext cx="9199757" cy="5181528"/>
          </a:xfrm>
          <a:prstGeom prst="rect">
            <a:avLst/>
          </a:prstGeom>
        </p:spPr>
      </p:pic>
      <p:sp>
        <p:nvSpPr>
          <p:cNvPr id="2" name="Title 1"/>
          <p:cNvSpPr>
            <a:spLocks noGrp="1"/>
          </p:cNvSpPr>
          <p:nvPr>
            <p:ph type="title" hasCustomPrompt="1"/>
          </p:nvPr>
        </p:nvSpPr>
        <p:spPr>
          <a:xfrm>
            <a:off x="832102" y="205979"/>
            <a:ext cx="7854698" cy="857250"/>
          </a:xfrm>
        </p:spPr>
        <p:txBody>
          <a:bodyPr/>
          <a:lstStyle/>
          <a:p>
            <a:r>
              <a:rPr lang="en-US" dirty="0"/>
              <a:t>CLICK TO EDIT MASTER TITLE STYLE</a:t>
            </a:r>
          </a:p>
        </p:txBody>
      </p:sp>
    </p:spTree>
    <p:extLst>
      <p:ext uri="{BB962C8B-B14F-4D97-AF65-F5344CB8AC3E}">
        <p14:creationId xmlns:p14="http://schemas.microsoft.com/office/powerpoint/2010/main" xmlns="" val="1732452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Content 2">
    <p:spTree>
      <p:nvGrpSpPr>
        <p:cNvPr id="1" name=""/>
        <p:cNvGrpSpPr/>
        <p:nvPr/>
      </p:nvGrpSpPr>
      <p:grpSpPr>
        <a:xfrm>
          <a:off x="0" y="0"/>
          <a:ext cx="0" cy="0"/>
          <a:chOff x="0" y="0"/>
          <a:chExt cx="0" cy="0"/>
        </a:xfrm>
      </p:grpSpPr>
      <p:pic>
        <p:nvPicPr>
          <p:cNvPr id="7" name="Picture 6" descr="SRHA ppt5.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841" y="0"/>
            <a:ext cx="9135879" cy="5143500"/>
          </a:xfrm>
          <a:prstGeom prst="rect">
            <a:avLst/>
          </a:prstGeom>
        </p:spPr>
      </p:pic>
      <p:sp>
        <p:nvSpPr>
          <p:cNvPr id="2" name="Title 1"/>
          <p:cNvSpPr>
            <a:spLocks noGrp="1"/>
          </p:cNvSpPr>
          <p:nvPr>
            <p:ph type="title"/>
          </p:nvPr>
        </p:nvSpPr>
        <p:spPr>
          <a:xfrm>
            <a:off x="969477" y="464709"/>
            <a:ext cx="7772400" cy="1021556"/>
          </a:xfrm>
        </p:spPr>
        <p:txBody>
          <a:bodyPr anchor="t">
            <a:no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969477" y="1489901"/>
            <a:ext cx="7772400" cy="44413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xmlns="" val="2130270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descr="SRHA ppt3.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121" y="0"/>
            <a:ext cx="9135879" cy="5143500"/>
          </a:xfrm>
          <a:prstGeom prst="rect">
            <a:avLst/>
          </a:prstGeom>
        </p:spPr>
      </p:pic>
      <p:pic>
        <p:nvPicPr>
          <p:cNvPr id="7" name="Picture 6" descr="SHRA logo FINAL-01.pn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sp>
        <p:nvSpPr>
          <p:cNvPr id="3" name="Content Placeholder 2"/>
          <p:cNvSpPr>
            <a:spLocks noGrp="1"/>
          </p:cNvSpPr>
          <p:nvPr>
            <p:ph sz="half" idx="1"/>
          </p:nvPr>
        </p:nvSpPr>
        <p:spPr>
          <a:xfrm>
            <a:off x="838599" y="982516"/>
            <a:ext cx="387506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29599" y="982516"/>
            <a:ext cx="387506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pic>
        <p:nvPicPr>
          <p:cNvPr id="11" name="Picture 10" descr="thumb_department_human_settlements.png"/>
          <p:cNvPicPr>
            <a:picLocks noChangeAspect="1"/>
          </p:cNvPicPr>
          <p:nvPr userDrawn="1"/>
        </p:nvPicPr>
        <p:blipFill rotWithShape="1">
          <a:blip r:embed="rId4">
            <a:extLst>
              <a:ext uri="{28A0092B-C50C-407E-A947-70E740481C1C}">
                <a14:useLocalDpi xmlns:a14="http://schemas.microsoft.com/office/drawing/2010/main" xmlns="" val="0"/>
              </a:ext>
            </a:extLst>
          </a:blip>
          <a:srcRect t="9239" b="9830"/>
          <a:stretch/>
        </p:blipFill>
        <p:spPr>
          <a:xfrm>
            <a:off x="1" y="97431"/>
            <a:ext cx="1948920" cy="725937"/>
          </a:xfrm>
          <a:prstGeom prst="rect">
            <a:avLst/>
          </a:prstGeom>
        </p:spPr>
      </p:pic>
    </p:spTree>
    <p:extLst>
      <p:ext uri="{BB962C8B-B14F-4D97-AF65-F5344CB8AC3E}">
        <p14:creationId xmlns:p14="http://schemas.microsoft.com/office/powerpoint/2010/main" xmlns="" val="4164889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SRHA ppt4.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35879" cy="5143500"/>
          </a:xfrm>
          <a:prstGeom prst="rect">
            <a:avLst/>
          </a:prstGeom>
        </p:spPr>
      </p:pic>
      <p:pic>
        <p:nvPicPr>
          <p:cNvPr id="6" name="Picture 5" descr="SHRA logo FINAL-01.pn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sp>
        <p:nvSpPr>
          <p:cNvPr id="4" name="Content Placeholder 3"/>
          <p:cNvSpPr>
            <a:spLocks noGrp="1"/>
          </p:cNvSpPr>
          <p:nvPr>
            <p:ph sz="half" idx="2"/>
          </p:nvPr>
        </p:nvSpPr>
        <p:spPr>
          <a:xfrm>
            <a:off x="815906" y="1274817"/>
            <a:ext cx="3681481" cy="364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pic>
        <p:nvPicPr>
          <p:cNvPr id="9" name="Picture 8" descr="thumb_department_human_settlements.png"/>
          <p:cNvPicPr>
            <a:picLocks noChangeAspect="1"/>
          </p:cNvPicPr>
          <p:nvPr userDrawn="1"/>
        </p:nvPicPr>
        <p:blipFill rotWithShape="1">
          <a:blip r:embed="rId4">
            <a:extLst>
              <a:ext uri="{28A0092B-C50C-407E-A947-70E740481C1C}">
                <a14:useLocalDpi xmlns:a14="http://schemas.microsoft.com/office/drawing/2010/main" xmlns="" val="0"/>
              </a:ext>
            </a:extLst>
          </a:blip>
          <a:srcRect t="9239" b="9830"/>
          <a:stretch/>
        </p:blipFill>
        <p:spPr>
          <a:xfrm>
            <a:off x="1" y="97431"/>
            <a:ext cx="1948920" cy="725937"/>
          </a:xfrm>
          <a:prstGeom prst="rect">
            <a:avLst/>
          </a:prstGeom>
        </p:spPr>
      </p:pic>
    </p:spTree>
    <p:extLst>
      <p:ext uri="{BB962C8B-B14F-4D97-AF65-F5344CB8AC3E}">
        <p14:creationId xmlns:p14="http://schemas.microsoft.com/office/powerpoint/2010/main" xmlns="" val="2351267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3" name="Picture 2" descr="Screen Shot 2017-09-18 at 2.55.15 PM.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21384" y="0"/>
            <a:ext cx="9122616" cy="5143500"/>
          </a:xfrm>
          <a:prstGeom prst="rect">
            <a:avLst/>
          </a:prstGeom>
        </p:spPr>
      </p:pic>
      <p:pic>
        <p:nvPicPr>
          <p:cNvPr id="6" name="Picture 5" descr="SHRA logo FINAL-01.pn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sp>
        <p:nvSpPr>
          <p:cNvPr id="4" name="Content Placeholder 3"/>
          <p:cNvSpPr>
            <a:spLocks noGrp="1"/>
          </p:cNvSpPr>
          <p:nvPr>
            <p:ph sz="half" idx="2"/>
          </p:nvPr>
        </p:nvSpPr>
        <p:spPr>
          <a:xfrm>
            <a:off x="815906" y="1274817"/>
            <a:ext cx="3681481" cy="364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pic>
        <p:nvPicPr>
          <p:cNvPr id="9" name="Picture 8" descr="thumb_department_human_settlements.png"/>
          <p:cNvPicPr>
            <a:picLocks noChangeAspect="1"/>
          </p:cNvPicPr>
          <p:nvPr userDrawn="1"/>
        </p:nvPicPr>
        <p:blipFill rotWithShape="1">
          <a:blip r:embed="rId4">
            <a:extLst>
              <a:ext uri="{28A0092B-C50C-407E-A947-70E740481C1C}">
                <a14:useLocalDpi xmlns:a14="http://schemas.microsoft.com/office/drawing/2010/main" xmlns="" val="0"/>
              </a:ext>
            </a:extLst>
          </a:blip>
          <a:srcRect t="9239" b="9830"/>
          <a:stretch/>
        </p:blipFill>
        <p:spPr>
          <a:xfrm>
            <a:off x="1" y="97431"/>
            <a:ext cx="1948920" cy="725937"/>
          </a:xfrm>
          <a:prstGeom prst="rect">
            <a:avLst/>
          </a:prstGeom>
        </p:spPr>
      </p:pic>
    </p:spTree>
    <p:extLst>
      <p:ext uri="{BB962C8B-B14F-4D97-AF65-F5344CB8AC3E}">
        <p14:creationId xmlns:p14="http://schemas.microsoft.com/office/powerpoint/2010/main" xmlns="" val="2530001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5" name="Picture 4" descr="Screen Shot 2017-09-18 at 2.55.40 PM.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027" y="0"/>
            <a:ext cx="9135973" cy="5143500"/>
          </a:xfrm>
          <a:prstGeom prst="rect">
            <a:avLst/>
          </a:prstGeom>
        </p:spPr>
      </p:pic>
      <p:pic>
        <p:nvPicPr>
          <p:cNvPr id="7" name="Picture 6" descr="SHRA logo FINAL-01.pn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sp>
        <p:nvSpPr>
          <p:cNvPr id="4" name="Content Placeholder 3"/>
          <p:cNvSpPr>
            <a:spLocks noGrp="1"/>
          </p:cNvSpPr>
          <p:nvPr>
            <p:ph sz="half" idx="2"/>
          </p:nvPr>
        </p:nvSpPr>
        <p:spPr>
          <a:xfrm>
            <a:off x="815906" y="1274817"/>
            <a:ext cx="3681481" cy="364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pic>
        <p:nvPicPr>
          <p:cNvPr id="10" name="Picture 9" descr="thumb_department_human_settlements.png"/>
          <p:cNvPicPr>
            <a:picLocks noChangeAspect="1"/>
          </p:cNvPicPr>
          <p:nvPr userDrawn="1"/>
        </p:nvPicPr>
        <p:blipFill rotWithShape="1">
          <a:blip r:embed="rId4">
            <a:extLst>
              <a:ext uri="{28A0092B-C50C-407E-A947-70E740481C1C}">
                <a14:useLocalDpi xmlns:a14="http://schemas.microsoft.com/office/drawing/2010/main" xmlns="" val="0"/>
              </a:ext>
            </a:extLst>
          </a:blip>
          <a:srcRect t="9239" b="9830"/>
          <a:stretch/>
        </p:blipFill>
        <p:spPr>
          <a:xfrm>
            <a:off x="1" y="97431"/>
            <a:ext cx="1948920" cy="725937"/>
          </a:xfrm>
          <a:prstGeom prst="rect">
            <a:avLst/>
          </a:prstGeom>
        </p:spPr>
      </p:pic>
    </p:spTree>
    <p:extLst>
      <p:ext uri="{BB962C8B-B14F-4D97-AF65-F5344CB8AC3E}">
        <p14:creationId xmlns:p14="http://schemas.microsoft.com/office/powerpoint/2010/main" xmlns="" val="877546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descr="Screen Shot 2017-09-18 at 2.56.01 PM.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2843" y="0"/>
            <a:ext cx="9131157" cy="5143500"/>
          </a:xfrm>
          <a:prstGeom prst="rect">
            <a:avLst/>
          </a:prstGeom>
        </p:spPr>
      </p:pic>
      <p:pic>
        <p:nvPicPr>
          <p:cNvPr id="7" name="Picture 6" descr="SHRA logo FINAL-01.pn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sp>
        <p:nvSpPr>
          <p:cNvPr id="4" name="Content Placeholder 3"/>
          <p:cNvSpPr>
            <a:spLocks noGrp="1"/>
          </p:cNvSpPr>
          <p:nvPr>
            <p:ph sz="half" idx="2"/>
          </p:nvPr>
        </p:nvSpPr>
        <p:spPr>
          <a:xfrm>
            <a:off x="815906" y="1274817"/>
            <a:ext cx="3681481" cy="364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pic>
        <p:nvPicPr>
          <p:cNvPr id="10" name="Picture 9" descr="thumb_department_human_settlements.png"/>
          <p:cNvPicPr>
            <a:picLocks noChangeAspect="1"/>
          </p:cNvPicPr>
          <p:nvPr userDrawn="1"/>
        </p:nvPicPr>
        <p:blipFill rotWithShape="1">
          <a:blip r:embed="rId4">
            <a:extLst>
              <a:ext uri="{28A0092B-C50C-407E-A947-70E740481C1C}">
                <a14:useLocalDpi xmlns:a14="http://schemas.microsoft.com/office/drawing/2010/main" xmlns="" val="0"/>
              </a:ext>
            </a:extLst>
          </a:blip>
          <a:srcRect t="9239" b="9830"/>
          <a:stretch/>
        </p:blipFill>
        <p:spPr>
          <a:xfrm>
            <a:off x="1" y="97431"/>
            <a:ext cx="1948920" cy="725937"/>
          </a:xfrm>
          <a:prstGeom prst="rect">
            <a:avLst/>
          </a:prstGeom>
        </p:spPr>
      </p:pic>
    </p:spTree>
    <p:extLst>
      <p:ext uri="{BB962C8B-B14F-4D97-AF65-F5344CB8AC3E}">
        <p14:creationId xmlns:p14="http://schemas.microsoft.com/office/powerpoint/2010/main" xmlns="" val="18496064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043" y="159302"/>
            <a:ext cx="6288053" cy="664069"/>
          </a:xfrm>
        </p:spPr>
        <p:txBody>
          <a:bodyPr>
            <a:noAutofit/>
          </a:bodyPr>
          <a:lstStyle>
            <a:lvl1pPr algn="l">
              <a:defRPr sz="2000"/>
            </a:lvl1pPr>
          </a:lstStyle>
          <a:p>
            <a:r>
              <a:rPr lang="en-US" dirty="0"/>
              <a:t>CLICK TO EDIT MASTER TITLE STYLE</a:t>
            </a:r>
          </a:p>
        </p:txBody>
      </p:sp>
      <p:sp>
        <p:nvSpPr>
          <p:cNvPr id="3" name="Content Placeholder 2"/>
          <p:cNvSpPr>
            <a:spLocks noGrp="1"/>
          </p:cNvSpPr>
          <p:nvPr>
            <p:ph idx="1"/>
          </p:nvPr>
        </p:nvSpPr>
        <p:spPr>
          <a:xfrm>
            <a:off x="516042" y="997512"/>
            <a:ext cx="8196159" cy="3661522"/>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pic>
        <p:nvPicPr>
          <p:cNvPr id="6" name="Picture 5"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414596" y="0"/>
            <a:ext cx="613103" cy="751517"/>
          </a:xfrm>
          <a:prstGeom prst="rect">
            <a:avLst/>
          </a:prstGeom>
        </p:spPr>
      </p:pic>
      <p:sp>
        <p:nvSpPr>
          <p:cNvPr id="8" name="TextBox 7">
            <a:extLst>
              <a:ext uri="{FF2B5EF4-FFF2-40B4-BE49-F238E27FC236}">
                <a16:creationId xmlns:a16="http://schemas.microsoft.com/office/drawing/2014/main" xmlns="" id="{193BA3C1-F2AE-4231-A606-5DABB1FC1B7F}"/>
              </a:ext>
            </a:extLst>
          </p:cNvPr>
          <p:cNvSpPr txBox="1"/>
          <p:nvPr userDrawn="1"/>
        </p:nvSpPr>
        <p:spPr>
          <a:xfrm>
            <a:off x="8463587" y="4849119"/>
            <a:ext cx="564112" cy="254044"/>
          </a:xfrm>
          <a:prstGeom prst="rect">
            <a:avLst/>
          </a:prstGeom>
          <a:noFill/>
        </p:spPr>
        <p:txBody>
          <a:bodyPr wrap="square" rtlCol="0">
            <a:spAutoFit/>
          </a:bodyPr>
          <a:lstStyle/>
          <a:p>
            <a:pPr algn="r"/>
            <a:fld id="{23113085-A0C5-4F8C-A258-BD4B1F79A220}" type="slidenum">
              <a:rPr lang="en-ZA" sz="1051" smtClean="0">
                <a:solidFill>
                  <a:srgbClr val="000000"/>
                </a:solidFill>
                <a:latin typeface="Arial" panose="020B0604020202020204" pitchFamily="34" charset="0"/>
                <a:cs typeface="Arial" panose="020B0604020202020204" pitchFamily="34" charset="0"/>
              </a:rPr>
              <a:pPr algn="r"/>
              <a:t>‹#›</a:t>
            </a:fld>
            <a:endParaRPr lang="en-ZA" sz="1051" dirty="0">
              <a:solidFill>
                <a:srgbClr val="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52B0A83C-BDC5-4060-87B3-8E14C6A4F7F4}"/>
              </a:ext>
            </a:extLst>
          </p:cNvPr>
          <p:cNvSpPr/>
          <p:nvPr userDrawn="1"/>
        </p:nvSpPr>
        <p:spPr>
          <a:xfrm>
            <a:off x="0" y="803656"/>
            <a:ext cx="9144000" cy="0"/>
          </a:xfrm>
          <a:prstGeom prst="rect">
            <a:avLst/>
          </a:prstGeom>
          <a:solidFill>
            <a:schemeClr val="tx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dirty="0"/>
          </a:p>
        </p:txBody>
      </p:sp>
      <p:sp>
        <p:nvSpPr>
          <p:cNvPr id="11" name="Text Placeholder 10">
            <a:extLst>
              <a:ext uri="{FF2B5EF4-FFF2-40B4-BE49-F238E27FC236}">
                <a16:creationId xmlns:a16="http://schemas.microsoft.com/office/drawing/2014/main" xmlns="" id="{12861769-3FC9-46EA-A79A-E07DA8577F72}"/>
              </a:ext>
            </a:extLst>
          </p:cNvPr>
          <p:cNvSpPr>
            <a:spLocks noGrp="1"/>
          </p:cNvSpPr>
          <p:nvPr>
            <p:ph type="body" sz="quarter" idx="10" hasCustomPrompt="1"/>
          </p:nvPr>
        </p:nvSpPr>
        <p:spPr>
          <a:xfrm>
            <a:off x="515938" y="4849813"/>
            <a:ext cx="8196263" cy="260350"/>
          </a:xfrm>
        </p:spPr>
        <p:txBody>
          <a:bodyPr anchor="ctr" anchorCtr="0">
            <a:noAutofit/>
          </a:bodyPr>
          <a:lstStyle>
            <a:lvl2pPr marL="457189" indent="0">
              <a:buNone/>
              <a:defRPr/>
            </a:lvl2pPr>
            <a:lvl5pPr marL="88898" indent="0">
              <a:buNone/>
              <a:defRPr sz="1100"/>
            </a:lvl5pPr>
          </a:lstStyle>
          <a:p>
            <a:pPr lvl="4"/>
            <a:r>
              <a:rPr lang="en-ZA" dirty="0"/>
              <a:t>Notes/Source:</a:t>
            </a:r>
          </a:p>
        </p:txBody>
      </p:sp>
    </p:spTree>
    <p:extLst>
      <p:ext uri="{BB962C8B-B14F-4D97-AF65-F5344CB8AC3E}">
        <p14:creationId xmlns:p14="http://schemas.microsoft.com/office/powerpoint/2010/main" xmlns="" val="2297949043"/>
      </p:ext>
    </p:extLst>
  </p:cSld>
  <p:clrMapOvr>
    <a:masterClrMapping/>
  </p:clrMapOvr>
  <p:hf hdr="0" dt="0"/>
  <p:extLst>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3003">
          <p15:clr>
            <a:srgbClr val="FBAE40"/>
          </p15:clr>
        </p15:guide>
        <p15:guide id="4" orient="horz" pos="2641">
          <p15:clr>
            <a:srgbClr val="FBAE40"/>
          </p15:clr>
        </p15:guide>
        <p15:guide id="5" orient="horz" pos="622">
          <p15:clr>
            <a:srgbClr val="FBAE40"/>
          </p15:clr>
        </p15:guide>
        <p15:guide id="7" pos="317">
          <p15:clr>
            <a:srgbClr val="FBAE40"/>
          </p15:clr>
        </p15:guide>
        <p15:guide id="8" pos="54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043" y="159302"/>
            <a:ext cx="6427915" cy="664069"/>
          </a:xfrm>
        </p:spPr>
        <p:txBody>
          <a:bodyPr>
            <a:noAutofit/>
          </a:bodyPr>
          <a:lstStyle>
            <a:lvl1pPr algn="l">
              <a:defRPr sz="2600"/>
            </a:lvl1pPr>
          </a:lstStyle>
          <a:p>
            <a:r>
              <a:rPr lang="en-US" dirty="0"/>
              <a:t>CLICK TO EDIT MASTER TITLE STYLE</a:t>
            </a:r>
          </a:p>
        </p:txBody>
      </p:sp>
      <p:sp>
        <p:nvSpPr>
          <p:cNvPr id="3" name="Content Placeholder 2"/>
          <p:cNvSpPr>
            <a:spLocks noGrp="1"/>
          </p:cNvSpPr>
          <p:nvPr>
            <p:ph idx="1"/>
          </p:nvPr>
        </p:nvSpPr>
        <p:spPr>
          <a:xfrm>
            <a:off x="516043" y="1486001"/>
            <a:ext cx="3997117" cy="3200031"/>
          </a:xfrm>
        </p:spPr>
        <p:txBody>
          <a:bodyPr/>
          <a:lstStyle>
            <a:lvl1pPr>
              <a:defRPr>
                <a:solidFill>
                  <a:srgbClr val="000000"/>
                </a:solidFill>
              </a:defRPr>
            </a:lvl1pPr>
            <a:lvl2pPr>
              <a:defRPr>
                <a:solidFill>
                  <a:srgbClr val="000000"/>
                </a:solidFill>
              </a:defRPr>
            </a:lvl2pPr>
            <a:lvl3pPr>
              <a:defRPr sz="2000">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pic>
        <p:nvPicPr>
          <p:cNvPr id="6" name="Picture 5"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491838" y="114150"/>
            <a:ext cx="613103" cy="751517"/>
          </a:xfrm>
          <a:prstGeom prst="rect">
            <a:avLst/>
          </a:prstGeom>
        </p:spPr>
      </p:pic>
      <p:sp>
        <p:nvSpPr>
          <p:cNvPr id="8" name="TextBox 7">
            <a:extLst>
              <a:ext uri="{FF2B5EF4-FFF2-40B4-BE49-F238E27FC236}">
                <a16:creationId xmlns:a16="http://schemas.microsoft.com/office/drawing/2014/main" xmlns="" id="{193BA3C1-F2AE-4231-A606-5DABB1FC1B7F}"/>
              </a:ext>
            </a:extLst>
          </p:cNvPr>
          <p:cNvSpPr txBox="1"/>
          <p:nvPr userDrawn="1"/>
        </p:nvSpPr>
        <p:spPr>
          <a:xfrm>
            <a:off x="8463587" y="4849119"/>
            <a:ext cx="564112" cy="254044"/>
          </a:xfrm>
          <a:prstGeom prst="rect">
            <a:avLst/>
          </a:prstGeom>
          <a:noFill/>
        </p:spPr>
        <p:txBody>
          <a:bodyPr wrap="square" rtlCol="0">
            <a:spAutoFit/>
          </a:bodyPr>
          <a:lstStyle/>
          <a:p>
            <a:pPr algn="r"/>
            <a:fld id="{23113085-A0C5-4F8C-A258-BD4B1F79A220}" type="slidenum">
              <a:rPr lang="en-ZA" sz="1051" smtClean="0">
                <a:solidFill>
                  <a:srgbClr val="000000"/>
                </a:solidFill>
                <a:latin typeface="Arial" panose="020B0604020202020204" pitchFamily="34" charset="0"/>
                <a:cs typeface="Arial" panose="020B0604020202020204" pitchFamily="34" charset="0"/>
              </a:rPr>
              <a:pPr algn="r"/>
              <a:t>‹#›</a:t>
            </a:fld>
            <a:endParaRPr lang="en-ZA" sz="1051" dirty="0">
              <a:solidFill>
                <a:srgbClr val="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52B0A83C-BDC5-4060-87B3-8E14C6A4F7F4}"/>
              </a:ext>
            </a:extLst>
          </p:cNvPr>
          <p:cNvSpPr/>
          <p:nvPr userDrawn="1"/>
        </p:nvSpPr>
        <p:spPr>
          <a:xfrm>
            <a:off x="0" y="928011"/>
            <a:ext cx="9144000" cy="3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dirty="0"/>
          </a:p>
        </p:txBody>
      </p:sp>
      <p:sp>
        <p:nvSpPr>
          <p:cNvPr id="11" name="Content Placeholder 2">
            <a:extLst>
              <a:ext uri="{FF2B5EF4-FFF2-40B4-BE49-F238E27FC236}">
                <a16:creationId xmlns:a16="http://schemas.microsoft.com/office/drawing/2014/main" xmlns="" id="{DB121159-E26D-42D2-AB97-463782F4B94A}"/>
              </a:ext>
            </a:extLst>
          </p:cNvPr>
          <p:cNvSpPr>
            <a:spLocks noGrp="1"/>
          </p:cNvSpPr>
          <p:nvPr>
            <p:ph idx="10"/>
          </p:nvPr>
        </p:nvSpPr>
        <p:spPr>
          <a:xfrm>
            <a:off x="4689682" y="1469509"/>
            <a:ext cx="3997119" cy="3297754"/>
          </a:xfrm>
        </p:spPr>
        <p:txBody>
          <a:bodyPr/>
          <a:lstStyle>
            <a:lvl1pPr>
              <a:defRPr>
                <a:solidFill>
                  <a:srgbClr val="000000"/>
                </a:solidFill>
              </a:defRPr>
            </a:lvl1pPr>
            <a:lvl2pPr>
              <a:defRPr>
                <a:solidFill>
                  <a:srgbClr val="000000"/>
                </a:solidFill>
              </a:defRPr>
            </a:lvl2pPr>
            <a:lvl3pPr>
              <a:defRPr sz="2000">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spTree>
    <p:extLst>
      <p:ext uri="{BB962C8B-B14F-4D97-AF65-F5344CB8AC3E}">
        <p14:creationId xmlns:p14="http://schemas.microsoft.com/office/powerpoint/2010/main" xmlns="" val="2012285463"/>
      </p:ext>
    </p:extLst>
  </p:cSld>
  <p:clrMapOvr>
    <a:masterClrMapping/>
  </p:clrMapOvr>
  <p:hf hdr="0" dt="0"/>
  <p:extLst>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3003" userDrawn="1">
          <p15:clr>
            <a:srgbClr val="FBAE40"/>
          </p15:clr>
        </p15:guide>
        <p15:guide id="4" orient="horz" pos="2641" userDrawn="1">
          <p15:clr>
            <a:srgbClr val="FBAE40"/>
          </p15:clr>
        </p15:guide>
        <p15:guide id="5" orient="horz" pos="622" userDrawn="1">
          <p15:clr>
            <a:srgbClr val="FBAE40"/>
          </p15:clr>
        </p15:guide>
        <p15:guide id="7" pos="317" userDrawn="1">
          <p15:clr>
            <a:srgbClr val="FBAE40"/>
          </p15:clr>
        </p15:guide>
        <p15:guide id="8" pos="54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043" y="159302"/>
            <a:ext cx="6427915" cy="664069"/>
          </a:xfrm>
        </p:spPr>
        <p:txBody>
          <a:bodyPr>
            <a:noAutofit/>
          </a:bodyPr>
          <a:lstStyle>
            <a:lvl1pPr algn="l">
              <a:defRPr sz="2600"/>
            </a:lvl1pPr>
          </a:lstStyle>
          <a:p>
            <a:r>
              <a:rPr lang="en-US" dirty="0"/>
              <a:t>CLICK TO EDIT MASTER TITLE STYLE</a:t>
            </a:r>
          </a:p>
        </p:txBody>
      </p:sp>
      <p:sp>
        <p:nvSpPr>
          <p:cNvPr id="3" name="Content Placeholder 2"/>
          <p:cNvSpPr>
            <a:spLocks noGrp="1"/>
          </p:cNvSpPr>
          <p:nvPr>
            <p:ph idx="1"/>
          </p:nvPr>
        </p:nvSpPr>
        <p:spPr>
          <a:xfrm>
            <a:off x="516042" y="997512"/>
            <a:ext cx="8196159" cy="3661522"/>
          </a:xfrm>
        </p:spPr>
        <p:txBody>
          <a:bodyPr/>
          <a:lstStyle>
            <a:lvl1pPr>
              <a:defRPr>
                <a:solidFill>
                  <a:srgbClr val="000000"/>
                </a:solidFill>
              </a:defRPr>
            </a:lvl1pPr>
            <a:lvl2pPr>
              <a:defRPr>
                <a:solidFill>
                  <a:srgbClr val="000000"/>
                </a:solidFill>
              </a:defRPr>
            </a:lvl2pPr>
            <a:lvl3pPr>
              <a:defRPr sz="2000">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pic>
        <p:nvPicPr>
          <p:cNvPr id="6" name="Picture 5"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491838" y="114150"/>
            <a:ext cx="613103" cy="751517"/>
          </a:xfrm>
          <a:prstGeom prst="rect">
            <a:avLst/>
          </a:prstGeom>
        </p:spPr>
      </p:pic>
      <p:sp>
        <p:nvSpPr>
          <p:cNvPr id="8" name="TextBox 7">
            <a:extLst>
              <a:ext uri="{FF2B5EF4-FFF2-40B4-BE49-F238E27FC236}">
                <a16:creationId xmlns:a16="http://schemas.microsoft.com/office/drawing/2014/main" xmlns="" id="{193BA3C1-F2AE-4231-A606-5DABB1FC1B7F}"/>
              </a:ext>
            </a:extLst>
          </p:cNvPr>
          <p:cNvSpPr txBox="1"/>
          <p:nvPr userDrawn="1"/>
        </p:nvSpPr>
        <p:spPr>
          <a:xfrm>
            <a:off x="8463587" y="4849119"/>
            <a:ext cx="564112" cy="254044"/>
          </a:xfrm>
          <a:prstGeom prst="rect">
            <a:avLst/>
          </a:prstGeom>
          <a:noFill/>
        </p:spPr>
        <p:txBody>
          <a:bodyPr wrap="square" rtlCol="0">
            <a:spAutoFit/>
          </a:bodyPr>
          <a:lstStyle/>
          <a:p>
            <a:pPr algn="r"/>
            <a:fld id="{23113085-A0C5-4F8C-A258-BD4B1F79A220}" type="slidenum">
              <a:rPr lang="en-ZA" sz="1051" smtClean="0">
                <a:solidFill>
                  <a:srgbClr val="000000"/>
                </a:solidFill>
                <a:latin typeface="Arial" panose="020B0604020202020204" pitchFamily="34" charset="0"/>
                <a:cs typeface="Arial" panose="020B0604020202020204" pitchFamily="34" charset="0"/>
              </a:rPr>
              <a:pPr algn="r"/>
              <a:t>‹#›</a:t>
            </a:fld>
            <a:endParaRPr lang="en-ZA" sz="105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43282327"/>
      </p:ext>
    </p:extLst>
  </p:cSld>
  <p:clrMapOvr>
    <a:masterClrMapping/>
  </p:clrMapOvr>
  <p:hf hdr="0" dt="0"/>
  <p:extLst>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3003" userDrawn="1">
          <p15:clr>
            <a:srgbClr val="FBAE40"/>
          </p15:clr>
        </p15:guide>
        <p15:guide id="4" orient="horz" pos="2641" userDrawn="1">
          <p15:clr>
            <a:srgbClr val="FBAE40"/>
          </p15:clr>
        </p15:guide>
        <p15:guide id="5" orient="horz" pos="622" userDrawn="1">
          <p15:clr>
            <a:srgbClr val="FBAE40"/>
          </p15:clr>
        </p15:guide>
        <p15:guide id="7" pos="317" userDrawn="1">
          <p15:clr>
            <a:srgbClr val="FBAE40"/>
          </p15:clr>
        </p15:guide>
        <p15:guide id="8" pos="54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5" name="Picture 4"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393546" y="0"/>
            <a:ext cx="767164" cy="940360"/>
          </a:xfrm>
          <a:prstGeom prst="rect">
            <a:avLst/>
          </a:prstGeom>
        </p:spPr>
      </p:pic>
      <p:pic>
        <p:nvPicPr>
          <p:cNvPr id="6" name="Picture 5" descr="DHS logo.png"/>
          <p:cNvPicPr>
            <a:picLocks noChangeAspect="1"/>
          </p:cNvPicPr>
          <p:nvPr userDrawn="1"/>
        </p:nvPicPr>
        <p:blipFill rotWithShape="1">
          <a:blip r:embed="rId3">
            <a:extLst>
              <a:ext uri="{28A0092B-C50C-407E-A947-70E740481C1C}">
                <a14:useLocalDpi xmlns:a14="http://schemas.microsoft.com/office/drawing/2010/main" xmlns="" val="0"/>
              </a:ext>
            </a:extLst>
          </a:blip>
          <a:srcRect l="8848" t="21845" r="16838" b="22432"/>
          <a:stretch/>
        </p:blipFill>
        <p:spPr>
          <a:xfrm>
            <a:off x="31487" y="84051"/>
            <a:ext cx="1880312" cy="756033"/>
          </a:xfrm>
          <a:prstGeom prst="rect">
            <a:avLst/>
          </a:prstGeom>
        </p:spPr>
      </p:pic>
      <p:sp>
        <p:nvSpPr>
          <p:cNvPr id="7" name="Title 1"/>
          <p:cNvSpPr>
            <a:spLocks noGrp="1"/>
          </p:cNvSpPr>
          <p:nvPr>
            <p:ph type="title" hasCustomPrompt="1"/>
          </p:nvPr>
        </p:nvSpPr>
        <p:spPr>
          <a:xfrm>
            <a:off x="1948921" y="159302"/>
            <a:ext cx="6427915" cy="664069"/>
          </a:xfrm>
        </p:spPr>
        <p:txBody>
          <a:bodyPr>
            <a:noAutofit/>
          </a:bodyPr>
          <a:lstStyle>
            <a:lvl1pPr algn="l">
              <a:defRPr sz="2600"/>
            </a:lvl1pPr>
          </a:lstStyle>
          <a:p>
            <a:r>
              <a:rPr lang="en-US" dirty="0"/>
              <a:t>CLICK TO EDIT MASTER TITLE STYLE</a:t>
            </a:r>
          </a:p>
        </p:txBody>
      </p:sp>
    </p:spTree>
    <p:extLst>
      <p:ext uri="{BB962C8B-B14F-4D97-AF65-F5344CB8AC3E}">
        <p14:creationId xmlns:p14="http://schemas.microsoft.com/office/powerpoint/2010/main" xmlns="" val="381229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6" name="Picture 5"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393546" y="0"/>
            <a:ext cx="767164" cy="940360"/>
          </a:xfrm>
          <a:prstGeom prst="rect">
            <a:avLst/>
          </a:prstGeom>
        </p:spPr>
      </p:pic>
      <p:pic>
        <p:nvPicPr>
          <p:cNvPr id="7" name="Picture 6" descr="DHS logo.png"/>
          <p:cNvPicPr>
            <a:picLocks noChangeAspect="1"/>
          </p:cNvPicPr>
          <p:nvPr userDrawn="1"/>
        </p:nvPicPr>
        <p:blipFill rotWithShape="1">
          <a:blip r:embed="rId3">
            <a:extLst>
              <a:ext uri="{28A0092B-C50C-407E-A947-70E740481C1C}">
                <a14:useLocalDpi xmlns:a14="http://schemas.microsoft.com/office/drawing/2010/main" xmlns="" val="0"/>
              </a:ext>
            </a:extLst>
          </a:blip>
          <a:srcRect l="8848" t="21845" r="16838" b="22432"/>
          <a:stretch/>
        </p:blipFill>
        <p:spPr>
          <a:xfrm>
            <a:off x="31487" y="84051"/>
            <a:ext cx="1880312" cy="756033"/>
          </a:xfrm>
          <a:prstGeom prst="rect">
            <a:avLst/>
          </a:prstGeom>
        </p:spPr>
      </p:pic>
      <p:sp>
        <p:nvSpPr>
          <p:cNvPr id="8" name="Title 1"/>
          <p:cNvSpPr>
            <a:spLocks noGrp="1"/>
          </p:cNvSpPr>
          <p:nvPr>
            <p:ph type="title" hasCustomPrompt="1"/>
          </p:nvPr>
        </p:nvSpPr>
        <p:spPr>
          <a:xfrm>
            <a:off x="1948921" y="159302"/>
            <a:ext cx="6427915" cy="664069"/>
          </a:xfrm>
        </p:spPr>
        <p:txBody>
          <a:bodyPr>
            <a:noAutofit/>
          </a:bodyPr>
          <a:lstStyle>
            <a:lvl1pPr algn="l">
              <a:defRPr sz="2600"/>
            </a:lvl1pPr>
          </a:lstStyle>
          <a:p>
            <a:r>
              <a:rPr lang="en-US" dirty="0"/>
              <a:t>CLICK TO EDIT MASTER TITLE STYLE</a:t>
            </a:r>
          </a:p>
        </p:txBody>
      </p:sp>
    </p:spTree>
    <p:extLst>
      <p:ext uri="{BB962C8B-B14F-4D97-AF65-F5344CB8AC3E}">
        <p14:creationId xmlns:p14="http://schemas.microsoft.com/office/powerpoint/2010/main" xmlns="" val="91322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Divide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2101" y="205979"/>
            <a:ext cx="7854699" cy="857250"/>
          </a:xfrm>
        </p:spPr>
        <p:txBody>
          <a:bodyPr/>
          <a:lstStyle/>
          <a:p>
            <a:r>
              <a:rPr lang="en-US" dirty="0"/>
              <a:t>CLICK TO EDIT MASTER TITLE STYLE</a:t>
            </a:r>
          </a:p>
        </p:txBody>
      </p:sp>
    </p:spTree>
    <p:extLst>
      <p:ext uri="{BB962C8B-B14F-4D97-AF65-F5344CB8AC3E}">
        <p14:creationId xmlns:p14="http://schemas.microsoft.com/office/powerpoint/2010/main" xmlns="" val="307951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descr="SRHA ppt3.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122" y="0"/>
            <a:ext cx="9135879" cy="5143500"/>
          </a:xfrm>
          <a:prstGeom prst="rect">
            <a:avLst/>
          </a:prstGeom>
        </p:spPr>
      </p:pic>
      <p:pic>
        <p:nvPicPr>
          <p:cNvPr id="7" name="Picture 6" descr="SHRA logo FINAL-01.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8393546" y="0"/>
            <a:ext cx="767164" cy="940360"/>
          </a:xfrm>
          <a:prstGeom prst="rect">
            <a:avLst/>
          </a:prstGeom>
        </p:spPr>
      </p:pic>
      <p:sp>
        <p:nvSpPr>
          <p:cNvPr id="3" name="Content Placeholder 2"/>
          <p:cNvSpPr>
            <a:spLocks noGrp="1"/>
          </p:cNvSpPr>
          <p:nvPr>
            <p:ph sz="half" idx="1"/>
          </p:nvPr>
        </p:nvSpPr>
        <p:spPr>
          <a:xfrm>
            <a:off x="838599" y="982516"/>
            <a:ext cx="387506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29600" y="982516"/>
            <a:ext cx="387506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DHS logo.png"/>
          <p:cNvPicPr>
            <a:picLocks noChangeAspect="1"/>
          </p:cNvPicPr>
          <p:nvPr userDrawn="1"/>
        </p:nvPicPr>
        <p:blipFill rotWithShape="1">
          <a:blip r:embed="rId4">
            <a:extLst>
              <a:ext uri="{28A0092B-C50C-407E-A947-70E740481C1C}">
                <a14:useLocalDpi xmlns:a14="http://schemas.microsoft.com/office/drawing/2010/main" xmlns="" val="0"/>
              </a:ext>
            </a:extLst>
          </a:blip>
          <a:srcRect l="8848" t="21845" r="16838" b="22432"/>
          <a:stretch/>
        </p:blipFill>
        <p:spPr>
          <a:xfrm>
            <a:off x="31487" y="84051"/>
            <a:ext cx="1880312" cy="756033"/>
          </a:xfrm>
          <a:prstGeom prst="rect">
            <a:avLst/>
          </a:prstGeom>
        </p:spPr>
      </p:pic>
      <p:sp>
        <p:nvSpPr>
          <p:cNvPr id="10" name="Title 1"/>
          <p:cNvSpPr>
            <a:spLocks noGrp="1"/>
          </p:cNvSpPr>
          <p:nvPr>
            <p:ph type="title" hasCustomPrompt="1"/>
          </p:nvPr>
        </p:nvSpPr>
        <p:spPr>
          <a:xfrm>
            <a:off x="1948921" y="159302"/>
            <a:ext cx="6427915" cy="664069"/>
          </a:xfrm>
        </p:spPr>
        <p:txBody>
          <a:bodyPr>
            <a:noAutofit/>
          </a:bodyPr>
          <a:lstStyle>
            <a:lvl1pPr algn="l">
              <a:defRPr sz="2600"/>
            </a:lvl1pPr>
          </a:lstStyle>
          <a:p>
            <a:r>
              <a:rPr lang="en-US" dirty="0"/>
              <a:t>CLICK TO EDIT MASTER TITLE STYLE</a:t>
            </a:r>
          </a:p>
        </p:txBody>
      </p:sp>
    </p:spTree>
    <p:extLst>
      <p:ext uri="{BB962C8B-B14F-4D97-AF65-F5344CB8AC3E}">
        <p14:creationId xmlns:p14="http://schemas.microsoft.com/office/powerpoint/2010/main" xmlns="" val="193801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523466507"/>
      </p:ext>
    </p:extLst>
  </p:cSld>
  <p:clrMap bg1="lt1" tx1="dk1" bg2="lt2" tx2="dk2" accent1="accent1" accent2="accent2" accent3="accent3" accent4="accent4" accent5="accent5" accent6="accent6" hlink="hlink" folHlink="folHlink"/>
  <p:sldLayoutIdLst>
    <p:sldLayoutId id="2147483678" r:id="rId1"/>
    <p:sldLayoutId id="2147483673" r:id="rId2"/>
    <p:sldLayoutId id="2147483674" r:id="rId3"/>
    <p:sldLayoutId id="2147483677" r:id="rId4"/>
    <p:sldLayoutId id="2147483676" r:id="rId5"/>
    <p:sldLayoutId id="2147483660" r:id="rId6"/>
    <p:sldLayoutId id="2147483661" r:id="rId7"/>
    <p:sldLayoutId id="2147483654" r:id="rId8"/>
    <p:sldLayoutId id="2147483652" r:id="rId9"/>
    <p:sldLayoutId id="2147483653" r:id="rId10"/>
    <p:sldLayoutId id="2147483663" r:id="rId11"/>
    <p:sldLayoutId id="2147483669" r:id="rId12"/>
    <p:sldLayoutId id="2147483670" r:id="rId13"/>
    <p:sldLayoutId id="2147483680" r:id="rId14"/>
    <p:sldLayoutId id="2147483707" r:id="rId15"/>
  </p:sldLayoutIdLst>
  <p:txStyles>
    <p:titleStyle>
      <a:lvl1pPr algn="l" defTabSz="457189" rtl="0" eaLnBrk="1" latinLnBrk="0" hangingPunct="1">
        <a:spcBef>
          <a:spcPct val="0"/>
        </a:spcBef>
        <a:buNone/>
        <a:defRPr sz="2800" b="1" kern="1200">
          <a:solidFill>
            <a:schemeClr val="tx1"/>
          </a:solidFill>
          <a:latin typeface="Helvetica"/>
          <a:ea typeface="+mj-ea"/>
          <a:cs typeface="Helvetica"/>
        </a:defRPr>
      </a:lvl1pPr>
    </p:titleStyle>
    <p:bodyStyle>
      <a:lvl1pPr marL="342891" indent="-342891" algn="l" defTabSz="457189" rtl="0" eaLnBrk="1" latinLnBrk="0" hangingPunct="1">
        <a:spcBef>
          <a:spcPct val="20000"/>
        </a:spcBef>
        <a:buFont typeface="Arial"/>
        <a:buChar char="•"/>
        <a:defRPr sz="2800" kern="1200">
          <a:solidFill>
            <a:schemeClr val="tx1"/>
          </a:solidFill>
          <a:latin typeface="Helvetica"/>
          <a:ea typeface="+mn-ea"/>
          <a:cs typeface="Helvetica"/>
        </a:defRPr>
      </a:lvl1pPr>
      <a:lvl2pPr marL="742932" indent="-285744" algn="l" defTabSz="457189" rtl="0" eaLnBrk="1" latinLnBrk="0" hangingPunct="1">
        <a:spcBef>
          <a:spcPct val="20000"/>
        </a:spcBef>
        <a:buFont typeface="Arial"/>
        <a:buChar char="–"/>
        <a:defRPr sz="2400" kern="1200">
          <a:solidFill>
            <a:schemeClr val="tx1"/>
          </a:solidFill>
          <a:latin typeface="Helvetica"/>
          <a:ea typeface="+mn-ea"/>
          <a:cs typeface="Helvetica"/>
        </a:defRPr>
      </a:lvl2pPr>
      <a:lvl3pPr marL="1142971" indent="-228594" algn="l" defTabSz="457189" rtl="0" eaLnBrk="1" latinLnBrk="0" hangingPunct="1">
        <a:spcBef>
          <a:spcPct val="20000"/>
        </a:spcBef>
        <a:buFont typeface="Arial"/>
        <a:buChar char="•"/>
        <a:defRPr sz="2000" kern="1200">
          <a:solidFill>
            <a:schemeClr val="tx1"/>
          </a:solidFill>
          <a:latin typeface="Helvetica"/>
          <a:ea typeface="+mn-ea"/>
          <a:cs typeface="Helvetica"/>
        </a:defRPr>
      </a:lvl3pPr>
      <a:lvl4pPr marL="1600160" indent="-228594" algn="l" defTabSz="457189" rtl="0" eaLnBrk="1" latinLnBrk="0" hangingPunct="1">
        <a:spcBef>
          <a:spcPct val="20000"/>
        </a:spcBef>
        <a:buFont typeface="Arial"/>
        <a:buChar char="–"/>
        <a:defRPr sz="1800" kern="1200">
          <a:solidFill>
            <a:schemeClr val="tx1"/>
          </a:solidFill>
          <a:latin typeface="Helvetica"/>
          <a:ea typeface="+mn-ea"/>
          <a:cs typeface="Helvetica"/>
        </a:defRPr>
      </a:lvl4pPr>
      <a:lvl5pPr marL="2057349" indent="-228594" algn="l" defTabSz="457189" rtl="0" eaLnBrk="1" latinLnBrk="0" hangingPunct="1">
        <a:spcBef>
          <a:spcPct val="20000"/>
        </a:spcBef>
        <a:buFont typeface="Arial"/>
        <a:buChar char="»"/>
        <a:defRPr sz="1800" kern="1200">
          <a:solidFill>
            <a:schemeClr val="tx1"/>
          </a:solidFill>
          <a:latin typeface="Helvetica"/>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FC0CE6E-ADC3-3949-B0AF-986731AA1821}"/>
              </a:ext>
            </a:extLst>
          </p:cNvPr>
          <p:cNvSpPr>
            <a:spLocks noGrp="1"/>
          </p:cNvSpPr>
          <p:nvPr>
            <p:ph type="title"/>
          </p:nvPr>
        </p:nvSpPr>
        <p:spPr>
          <a:xfrm>
            <a:off x="628651"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F89A6E3-0A0C-1945-A2EA-5540AC0F0857}"/>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F7A624-1F4A-D04F-9A2A-6DDB5B8EB4AF}"/>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731">
                <a:solidFill>
                  <a:schemeClr val="tx1">
                    <a:tint val="75000"/>
                  </a:schemeClr>
                </a:solidFill>
              </a:defRPr>
            </a:lvl1pPr>
          </a:lstStyle>
          <a:p>
            <a:fld id="{BF5E2632-DD79-4EB6-B2DD-25CDBC237CF8}" type="datetime1">
              <a:rPr lang="en-US" smtClean="0"/>
              <a:pPr/>
              <a:t>5/3/2023</a:t>
            </a:fld>
            <a:endParaRPr lang="en-US"/>
          </a:p>
        </p:txBody>
      </p:sp>
      <p:sp>
        <p:nvSpPr>
          <p:cNvPr id="5" name="Footer Placeholder 4">
            <a:extLst>
              <a:ext uri="{FF2B5EF4-FFF2-40B4-BE49-F238E27FC236}">
                <a16:creationId xmlns:a16="http://schemas.microsoft.com/office/drawing/2014/main" xmlns="" id="{843663A8-0071-0D4B-938D-A2ABFC572CC5}"/>
              </a:ext>
            </a:extLst>
          </p:cNvPr>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73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35B0DAE-C4D0-5A4E-9AEB-237199B84CC8}"/>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731">
                <a:solidFill>
                  <a:schemeClr val="tx1">
                    <a:tint val="75000"/>
                  </a:schemeClr>
                </a:solidFill>
              </a:defRPr>
            </a:lvl1pPr>
          </a:lstStyle>
          <a:p>
            <a:fld id="{1AD0EAB4-4954-FC42-9A58-C49EEA6F401E}" type="slidenum">
              <a:rPr lang="en-US" smtClean="0"/>
              <a:pPr/>
              <a:t>‹#›</a:t>
            </a:fld>
            <a:endParaRPr lang="en-US"/>
          </a:p>
        </p:txBody>
      </p:sp>
    </p:spTree>
    <p:extLst>
      <p:ext uri="{BB962C8B-B14F-4D97-AF65-F5344CB8AC3E}">
        <p14:creationId xmlns:p14="http://schemas.microsoft.com/office/powerpoint/2010/main" xmlns="" val="263940452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ftr="0" dt="0"/>
  <p:txStyles>
    <p:titleStyle>
      <a:lvl1pPr algn="l" defTabSz="557213" rtl="0" eaLnBrk="1" latinLnBrk="0" hangingPunct="1">
        <a:lnSpc>
          <a:spcPct val="90000"/>
        </a:lnSpc>
        <a:spcBef>
          <a:spcPct val="0"/>
        </a:spcBef>
        <a:buNone/>
        <a:defRPr sz="2681" kern="1200">
          <a:solidFill>
            <a:schemeClr val="tx1"/>
          </a:solidFill>
          <a:latin typeface="+mj-lt"/>
          <a:ea typeface="+mj-ea"/>
          <a:cs typeface="+mj-cs"/>
        </a:defRPr>
      </a:lvl1pPr>
    </p:titleStyle>
    <p:bodyStyle>
      <a:lvl1pPr marL="139304" indent="-139304" algn="l" defTabSz="557213" rtl="0" eaLnBrk="1" latinLnBrk="0" hangingPunct="1">
        <a:lnSpc>
          <a:spcPct val="90000"/>
        </a:lnSpc>
        <a:spcBef>
          <a:spcPts val="610"/>
        </a:spcBef>
        <a:buFont typeface="Arial" panose="020B0604020202020204" pitchFamily="34" charset="0"/>
        <a:buChar char="•"/>
        <a:defRPr sz="1706" kern="1200">
          <a:solidFill>
            <a:schemeClr val="tx1"/>
          </a:solidFill>
          <a:latin typeface="+mn-lt"/>
          <a:ea typeface="+mn-ea"/>
          <a:cs typeface="+mn-cs"/>
        </a:defRPr>
      </a:lvl1pPr>
      <a:lvl2pPr marL="417910" indent="-139304" algn="l" defTabSz="557213" rtl="0" eaLnBrk="1" latinLnBrk="0" hangingPunct="1">
        <a:lnSpc>
          <a:spcPct val="90000"/>
        </a:lnSpc>
        <a:spcBef>
          <a:spcPts val="304"/>
        </a:spcBef>
        <a:buFont typeface="Arial" panose="020B0604020202020204" pitchFamily="34" charset="0"/>
        <a:buChar char="•"/>
        <a:defRPr sz="1463" kern="1200">
          <a:solidFill>
            <a:schemeClr val="tx1"/>
          </a:solidFill>
          <a:latin typeface="+mn-lt"/>
          <a:ea typeface="+mn-ea"/>
          <a:cs typeface="+mn-cs"/>
        </a:defRPr>
      </a:lvl2pPr>
      <a:lvl3pPr marL="696516" indent="-139304" algn="l" defTabSz="557213" rtl="0" eaLnBrk="1" latinLnBrk="0" hangingPunct="1">
        <a:lnSpc>
          <a:spcPct val="90000"/>
        </a:lnSpc>
        <a:spcBef>
          <a:spcPts val="304"/>
        </a:spcBef>
        <a:buFont typeface="Arial" panose="020B0604020202020204" pitchFamily="34" charset="0"/>
        <a:buChar char="•"/>
        <a:defRPr sz="1219" kern="1200">
          <a:solidFill>
            <a:schemeClr val="tx1"/>
          </a:solidFill>
          <a:latin typeface="+mn-lt"/>
          <a:ea typeface="+mn-ea"/>
          <a:cs typeface="+mn-cs"/>
        </a:defRPr>
      </a:lvl3pPr>
      <a:lvl4pPr marL="975122"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4pPr>
      <a:lvl5pPr marL="1253729"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5pPr>
      <a:lvl6pPr marL="1532335"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6pPr>
      <a:lvl7pPr marL="1810941"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7pPr>
      <a:lvl8pPr marL="2089547"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8pPr>
      <a:lvl9pPr marL="2368154"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9pPr>
    </p:bodyStyle>
    <p:otherStyle>
      <a:defPPr>
        <a:defRPr lang="en-US"/>
      </a:defPPr>
      <a:lvl1pPr marL="0" algn="l" defTabSz="557213" rtl="0" eaLnBrk="1" latinLnBrk="0" hangingPunct="1">
        <a:defRPr sz="1097" kern="1200">
          <a:solidFill>
            <a:schemeClr val="tx1"/>
          </a:solidFill>
          <a:latin typeface="+mn-lt"/>
          <a:ea typeface="+mn-ea"/>
          <a:cs typeface="+mn-cs"/>
        </a:defRPr>
      </a:lvl1pPr>
      <a:lvl2pPr marL="278606" algn="l" defTabSz="557213" rtl="0" eaLnBrk="1" latinLnBrk="0" hangingPunct="1">
        <a:defRPr sz="1097" kern="1200">
          <a:solidFill>
            <a:schemeClr val="tx1"/>
          </a:solidFill>
          <a:latin typeface="+mn-lt"/>
          <a:ea typeface="+mn-ea"/>
          <a:cs typeface="+mn-cs"/>
        </a:defRPr>
      </a:lvl2pPr>
      <a:lvl3pPr marL="557213" algn="l" defTabSz="557213" rtl="0" eaLnBrk="1" latinLnBrk="0" hangingPunct="1">
        <a:defRPr sz="1097" kern="1200">
          <a:solidFill>
            <a:schemeClr val="tx1"/>
          </a:solidFill>
          <a:latin typeface="+mn-lt"/>
          <a:ea typeface="+mn-ea"/>
          <a:cs typeface="+mn-cs"/>
        </a:defRPr>
      </a:lvl3pPr>
      <a:lvl4pPr marL="835819" algn="l" defTabSz="557213" rtl="0" eaLnBrk="1" latinLnBrk="0" hangingPunct="1">
        <a:defRPr sz="1097" kern="1200">
          <a:solidFill>
            <a:schemeClr val="tx1"/>
          </a:solidFill>
          <a:latin typeface="+mn-lt"/>
          <a:ea typeface="+mn-ea"/>
          <a:cs typeface="+mn-cs"/>
        </a:defRPr>
      </a:lvl4pPr>
      <a:lvl5pPr marL="1114425" algn="l" defTabSz="557213" rtl="0" eaLnBrk="1" latinLnBrk="0" hangingPunct="1">
        <a:defRPr sz="1097" kern="1200">
          <a:solidFill>
            <a:schemeClr val="tx1"/>
          </a:solidFill>
          <a:latin typeface="+mn-lt"/>
          <a:ea typeface="+mn-ea"/>
          <a:cs typeface="+mn-cs"/>
        </a:defRPr>
      </a:lvl5pPr>
      <a:lvl6pPr marL="1393031" algn="l" defTabSz="557213" rtl="0" eaLnBrk="1" latinLnBrk="0" hangingPunct="1">
        <a:defRPr sz="1097" kern="1200">
          <a:solidFill>
            <a:schemeClr val="tx1"/>
          </a:solidFill>
          <a:latin typeface="+mn-lt"/>
          <a:ea typeface="+mn-ea"/>
          <a:cs typeface="+mn-cs"/>
        </a:defRPr>
      </a:lvl6pPr>
      <a:lvl7pPr marL="1671638" algn="l" defTabSz="557213" rtl="0" eaLnBrk="1" latinLnBrk="0" hangingPunct="1">
        <a:defRPr sz="1097" kern="1200">
          <a:solidFill>
            <a:schemeClr val="tx1"/>
          </a:solidFill>
          <a:latin typeface="+mn-lt"/>
          <a:ea typeface="+mn-ea"/>
          <a:cs typeface="+mn-cs"/>
        </a:defRPr>
      </a:lvl7pPr>
      <a:lvl8pPr marL="1950244" algn="l" defTabSz="557213" rtl="0" eaLnBrk="1" latinLnBrk="0" hangingPunct="1">
        <a:defRPr sz="1097" kern="1200">
          <a:solidFill>
            <a:schemeClr val="tx1"/>
          </a:solidFill>
          <a:latin typeface="+mn-lt"/>
          <a:ea typeface="+mn-ea"/>
          <a:cs typeface="+mn-cs"/>
        </a:defRPr>
      </a:lvl8pPr>
      <a:lvl9pPr marL="2228850" algn="l" defTabSz="557213" rtl="0" eaLnBrk="1" latinLnBrk="0" hangingPunct="1">
        <a:defRPr sz="10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2865958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457200" rtl="0" eaLnBrk="1" latinLnBrk="0" hangingPunct="1">
        <a:spcBef>
          <a:spcPct val="0"/>
        </a:spcBef>
        <a:buNone/>
        <a:defRPr sz="2800" b="1"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xmlns="" id="{FB0E7364-2280-4EB9-86C5-654AF9417747}"/>
              </a:ext>
            </a:extLst>
          </p:cNvPr>
          <p:cNvSpPr txBox="1">
            <a:spLocks/>
          </p:cNvSpPr>
          <p:nvPr/>
        </p:nvSpPr>
        <p:spPr>
          <a:xfrm>
            <a:off x="3808674" y="2104006"/>
            <a:ext cx="5035357" cy="679802"/>
          </a:xfrm>
          <a:prstGeom prst="rect">
            <a:avLst/>
          </a:prstGeom>
        </p:spPr>
        <p:txBody>
          <a:bodyPr vert="horz" lIns="91440" tIns="45720" rIns="91440" bIns="45720" rtlCol="0" anchor="ctr">
            <a:normAutofit fontScale="82500" lnSpcReduction="20000"/>
          </a:bodyPr>
          <a:lstStyle>
            <a:lvl1pPr algn="l" defTabSz="457189" rtl="0" eaLnBrk="1" latinLnBrk="0" hangingPunct="1">
              <a:spcBef>
                <a:spcPct val="0"/>
              </a:spcBef>
              <a:buNone/>
              <a:defRPr sz="2800" b="1" kern="1200">
                <a:solidFill>
                  <a:schemeClr val="tx1"/>
                </a:solidFill>
                <a:latin typeface="Helvetica"/>
                <a:ea typeface="+mj-ea"/>
                <a:cs typeface="Helvetica"/>
              </a:defRPr>
            </a:lvl1pPr>
          </a:lstStyle>
          <a:p>
            <a:pPr algn="ctr"/>
            <a:r>
              <a:rPr lang="en-US" dirty="0">
                <a:solidFill>
                  <a:srgbClr val="4D4D4D"/>
                </a:solidFill>
                <a:latin typeface="Arial" panose="020B0604020202020204" pitchFamily="34" charset="0"/>
                <a:cs typeface="Arial" panose="020B0604020202020204" pitchFamily="34" charset="0"/>
              </a:rPr>
              <a:t>SHRA ANNUAL PERFORMANCE PLAN 2023/24</a:t>
            </a:r>
            <a:endParaRPr lang="en-ZA" dirty="0">
              <a:solidFill>
                <a:srgbClr val="4D4D4D"/>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xmlns="" id="{F03DB7A5-AFD3-4401-8E14-983FB1B8FB00}"/>
              </a:ext>
            </a:extLst>
          </p:cNvPr>
          <p:cNvCxnSpPr>
            <a:cxnSpLocks/>
          </p:cNvCxnSpPr>
          <p:nvPr/>
        </p:nvCxnSpPr>
        <p:spPr>
          <a:xfrm>
            <a:off x="4501510" y="2920731"/>
            <a:ext cx="4062571" cy="1"/>
          </a:xfrm>
          <a:prstGeom prst="line">
            <a:avLst/>
          </a:prstGeom>
          <a:ln w="15875">
            <a:solidFill>
              <a:srgbClr val="E07B22"/>
            </a:solidFill>
          </a:ln>
        </p:spPr>
        <p:style>
          <a:lnRef idx="1">
            <a:schemeClr val="accent1"/>
          </a:lnRef>
          <a:fillRef idx="0">
            <a:schemeClr val="accent1"/>
          </a:fillRef>
          <a:effectRef idx="0">
            <a:schemeClr val="accent1"/>
          </a:effectRef>
          <a:fontRef idx="minor">
            <a:schemeClr val="tx1"/>
          </a:fontRef>
        </p:style>
      </p:cxnSp>
      <p:sp>
        <p:nvSpPr>
          <p:cNvPr id="24" name="Subtitle 2">
            <a:extLst>
              <a:ext uri="{FF2B5EF4-FFF2-40B4-BE49-F238E27FC236}">
                <a16:creationId xmlns:a16="http://schemas.microsoft.com/office/drawing/2014/main" xmlns="" id="{9A7568F8-392E-48A7-AC2B-7390B94536D0}"/>
              </a:ext>
            </a:extLst>
          </p:cNvPr>
          <p:cNvSpPr txBox="1">
            <a:spLocks/>
          </p:cNvSpPr>
          <p:nvPr/>
        </p:nvSpPr>
        <p:spPr>
          <a:xfrm>
            <a:off x="4362447" y="3329734"/>
            <a:ext cx="3927810" cy="573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solidFill>
                  <a:srgbClr val="4D4D4D"/>
                </a:solidFill>
                <a:latin typeface="Arial" panose="020B0604020202020204" pitchFamily="34" charset="0"/>
                <a:cs typeface="Arial" panose="020B0604020202020204" pitchFamily="34" charset="0"/>
              </a:rPr>
              <a:t> 3 May 2023</a:t>
            </a:r>
            <a:endParaRPr lang="en-ZA" sz="1600" b="1" dirty="0"/>
          </a:p>
        </p:txBody>
      </p:sp>
      <p:pic>
        <p:nvPicPr>
          <p:cNvPr id="27" name="Picture 26">
            <a:extLst>
              <a:ext uri="{FF2B5EF4-FFF2-40B4-BE49-F238E27FC236}">
                <a16:creationId xmlns:a16="http://schemas.microsoft.com/office/drawing/2014/main" xmlns="" id="{65B1C8C3-261C-40F8-AA66-74C53BC10E8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04505" y="269521"/>
            <a:ext cx="939526" cy="1151635"/>
          </a:xfrm>
          <a:prstGeom prst="rect">
            <a:avLst/>
          </a:prstGeom>
        </p:spPr>
      </p:pic>
      <p:pic>
        <p:nvPicPr>
          <p:cNvPr id="28" name="Picture 27">
            <a:extLst>
              <a:ext uri="{FF2B5EF4-FFF2-40B4-BE49-F238E27FC236}">
                <a16:creationId xmlns:a16="http://schemas.microsoft.com/office/drawing/2014/main" xmlns="" id="{F697AF96-46CC-4D64-9F61-6F76198872A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37394" y="640901"/>
            <a:ext cx="2032042" cy="679801"/>
          </a:xfrm>
          <a:prstGeom prst="rect">
            <a:avLst/>
          </a:prstGeom>
        </p:spPr>
      </p:pic>
      <p:sp>
        <p:nvSpPr>
          <p:cNvPr id="32" name="Parallelogram 31">
            <a:extLst>
              <a:ext uri="{FF2B5EF4-FFF2-40B4-BE49-F238E27FC236}">
                <a16:creationId xmlns:a16="http://schemas.microsoft.com/office/drawing/2014/main" xmlns="" id="{18AAA839-CA39-465A-B4C7-0B5AECE0D8FC}"/>
              </a:ext>
            </a:extLst>
          </p:cNvPr>
          <p:cNvSpPr/>
          <p:nvPr/>
        </p:nvSpPr>
        <p:spPr>
          <a:xfrm rot="5400000">
            <a:off x="-1295900" y="1295900"/>
            <a:ext cx="5152126" cy="2560325"/>
          </a:xfrm>
          <a:prstGeom prst="parallelogram">
            <a:avLst>
              <a:gd name="adj" fmla="val 0"/>
            </a:avLst>
          </a:prstGeom>
          <a:solidFill>
            <a:srgbClr val="0C242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 name="Subtitle 2">
            <a:extLst>
              <a:ext uri="{FF2B5EF4-FFF2-40B4-BE49-F238E27FC236}">
                <a16:creationId xmlns:a16="http://schemas.microsoft.com/office/drawing/2014/main" xmlns="" id="{963BE27A-E6C9-4D7A-801C-034F78EE4240}"/>
              </a:ext>
            </a:extLst>
          </p:cNvPr>
          <p:cNvSpPr txBox="1">
            <a:spLocks/>
          </p:cNvSpPr>
          <p:nvPr/>
        </p:nvSpPr>
        <p:spPr>
          <a:xfrm>
            <a:off x="5262519" y="4586434"/>
            <a:ext cx="3234182" cy="3607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ZA" sz="1050" b="1" i="1" dirty="0"/>
          </a:p>
        </p:txBody>
      </p:sp>
      <p:sp>
        <p:nvSpPr>
          <p:cNvPr id="13" name="Parallelogram 12">
            <a:extLst>
              <a:ext uri="{FF2B5EF4-FFF2-40B4-BE49-F238E27FC236}">
                <a16:creationId xmlns:a16="http://schemas.microsoft.com/office/drawing/2014/main" xmlns="" id="{A0E2B8FC-8301-49A6-BBCF-974021C01062}"/>
              </a:ext>
            </a:extLst>
          </p:cNvPr>
          <p:cNvSpPr/>
          <p:nvPr/>
        </p:nvSpPr>
        <p:spPr>
          <a:xfrm>
            <a:off x="-42087" y="-6184"/>
            <a:ext cx="2602414" cy="5198220"/>
          </a:xfrm>
          <a:prstGeom prst="parallelogram">
            <a:avLst>
              <a:gd name="adj" fmla="val 56053"/>
            </a:avLst>
          </a:prstGeom>
          <a:solidFill>
            <a:srgbClr val="E07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5285"/>
            <a:endParaRPr lang="en-ZA" sz="1950" dirty="0">
              <a:solidFill>
                <a:prstClr val="white"/>
              </a:solidFill>
              <a:latin typeface="Calibri"/>
            </a:endParaRPr>
          </a:p>
        </p:txBody>
      </p:sp>
      <p:sp>
        <p:nvSpPr>
          <p:cNvPr id="14" name="Parallelogram 13">
            <a:extLst>
              <a:ext uri="{FF2B5EF4-FFF2-40B4-BE49-F238E27FC236}">
                <a16:creationId xmlns:a16="http://schemas.microsoft.com/office/drawing/2014/main" xmlns="" id="{544822C6-4704-406F-9A98-EE6BA969671E}"/>
              </a:ext>
            </a:extLst>
          </p:cNvPr>
          <p:cNvSpPr/>
          <p:nvPr/>
        </p:nvSpPr>
        <p:spPr>
          <a:xfrm>
            <a:off x="654180" y="8763"/>
            <a:ext cx="3440662" cy="5152125"/>
          </a:xfrm>
          <a:prstGeom prst="parallelogram">
            <a:avLst>
              <a:gd name="adj" fmla="val 39005"/>
            </a:avLst>
          </a:prstGeom>
          <a:blipFill>
            <a:blip r:embed="rId5"/>
            <a:stretch>
              <a:fillRect/>
            </a:stretch>
          </a:blipFill>
          <a:ln w="38100">
            <a:solidFill>
              <a:srgbClr val="0C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5285"/>
            <a:endParaRPr lang="en-ZA" sz="1950" dirty="0">
              <a:solidFill>
                <a:prstClr val="white"/>
              </a:solidFill>
              <a:latin typeface="Calibri"/>
            </a:endParaRPr>
          </a:p>
        </p:txBody>
      </p:sp>
      <p:sp>
        <p:nvSpPr>
          <p:cNvPr id="16" name="TextBox 15">
            <a:extLst>
              <a:ext uri="{FF2B5EF4-FFF2-40B4-BE49-F238E27FC236}">
                <a16:creationId xmlns:a16="http://schemas.microsoft.com/office/drawing/2014/main" xmlns="" id="{FDD79D20-EFFC-4E5D-9680-A862C8A6BE41}"/>
              </a:ext>
            </a:extLst>
          </p:cNvPr>
          <p:cNvSpPr txBox="1"/>
          <p:nvPr/>
        </p:nvSpPr>
        <p:spPr>
          <a:xfrm>
            <a:off x="839142" y="4542459"/>
            <a:ext cx="2117418" cy="592278"/>
          </a:xfrm>
          <a:prstGeom prst="rect">
            <a:avLst/>
          </a:prstGeom>
          <a:noFill/>
        </p:spPr>
        <p:txBody>
          <a:bodyPr wrap="square" rtlCol="0">
            <a:spAutoFit/>
          </a:bodyPr>
          <a:lstStyle/>
          <a:p>
            <a:pPr defTabSz="495285"/>
            <a:r>
              <a:rPr lang="en-GB" sz="1083" dirty="0">
                <a:solidFill>
                  <a:prstClr val="white"/>
                </a:solidFill>
                <a:latin typeface="Calibri"/>
              </a:rPr>
              <a:t>SHRA is an agency of the National Department of Human Settlements</a:t>
            </a:r>
          </a:p>
        </p:txBody>
      </p:sp>
      <p:sp>
        <p:nvSpPr>
          <p:cNvPr id="17" name="Subtitle 2">
            <a:extLst>
              <a:ext uri="{FF2B5EF4-FFF2-40B4-BE49-F238E27FC236}">
                <a16:creationId xmlns:a16="http://schemas.microsoft.com/office/drawing/2014/main" xmlns="" id="{B1D5B288-9713-4E53-92E5-DF0540BA6271}"/>
              </a:ext>
            </a:extLst>
          </p:cNvPr>
          <p:cNvSpPr txBox="1">
            <a:spLocks/>
          </p:cNvSpPr>
          <p:nvPr/>
        </p:nvSpPr>
        <p:spPr>
          <a:xfrm>
            <a:off x="2956560" y="4693626"/>
            <a:ext cx="6011593" cy="36070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600" b="1" i="1" dirty="0">
                <a:solidFill>
                  <a:srgbClr val="4D4D4D"/>
                </a:solidFill>
                <a:latin typeface="Arial" panose="020B0604020202020204" pitchFamily="34" charset="0"/>
                <a:cs typeface="Arial" panose="020B0604020202020204" pitchFamily="34" charset="0"/>
              </a:rPr>
              <a:t>Presentation to the Portfolio Committee on Human Settlements</a:t>
            </a:r>
            <a:endParaRPr lang="en-ZA" sz="1600" b="1" i="1" dirty="0"/>
          </a:p>
        </p:txBody>
      </p:sp>
    </p:spTree>
    <p:extLst>
      <p:ext uri="{BB962C8B-B14F-4D97-AF65-F5344CB8AC3E}">
        <p14:creationId xmlns:p14="http://schemas.microsoft.com/office/powerpoint/2010/main" xmlns="" val="2607255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860F9-BCF3-400E-82EF-3E21CDC3FC52}"/>
              </a:ext>
            </a:extLst>
          </p:cNvPr>
          <p:cNvSpPr>
            <a:spLocks noGrp="1"/>
          </p:cNvSpPr>
          <p:nvPr>
            <p:ph type="title"/>
          </p:nvPr>
        </p:nvSpPr>
        <p:spPr>
          <a:xfrm>
            <a:off x="311294" y="159302"/>
            <a:ext cx="7986886" cy="664069"/>
          </a:xfrm>
        </p:spPr>
        <p:txBody>
          <a:bodyPr vert="horz" lIns="91440" tIns="45720" rIns="91440" bIns="45720" rtlCol="0" anchor="ctr">
            <a:noAutofit/>
          </a:bodyPr>
          <a:lstStyle/>
          <a:p>
            <a:r>
              <a:rPr lang="en-ZA" dirty="0"/>
              <a:t>C.1. UPDATES TO INSTITUTIONAL POLICIES AND STRATEGIES</a:t>
            </a:r>
          </a:p>
        </p:txBody>
      </p:sp>
      <p:sp>
        <p:nvSpPr>
          <p:cNvPr id="5" name="Content Placeholder 2">
            <a:extLst>
              <a:ext uri="{FF2B5EF4-FFF2-40B4-BE49-F238E27FC236}">
                <a16:creationId xmlns:a16="http://schemas.microsoft.com/office/drawing/2014/main" xmlns="" id="{FE639A5E-83EE-4E80-B8AF-370D209722D0}"/>
              </a:ext>
            </a:extLst>
          </p:cNvPr>
          <p:cNvSpPr>
            <a:spLocks noGrp="1"/>
          </p:cNvSpPr>
          <p:nvPr>
            <p:ph idx="1"/>
          </p:nvPr>
        </p:nvSpPr>
        <p:spPr>
          <a:xfrm>
            <a:off x="5240400" y="1247254"/>
            <a:ext cx="3725800" cy="3127942"/>
          </a:xfrm>
        </p:spPr>
        <p:txBody>
          <a:bodyPr>
            <a:normAutofit fontScale="85000" lnSpcReduction="10000"/>
          </a:bodyPr>
          <a:lstStyle/>
          <a:p>
            <a:pPr marL="400050" indent="-400050">
              <a:lnSpc>
                <a:spcPct val="170000"/>
              </a:lnSpc>
              <a:buFont typeface="+mj-lt"/>
              <a:buAutoNum type="romanUcPeriod"/>
            </a:pPr>
            <a:r>
              <a:rPr lang="en-US" sz="1400" b="1" dirty="0">
                <a:latin typeface="Arial" panose="020B0604020202020204" pitchFamily="34" charset="0"/>
                <a:cs typeface="Arial" panose="020B0604020202020204" pitchFamily="34" charset="0"/>
              </a:rPr>
              <a:t>Indexation of the grant quantum and Income Bands</a:t>
            </a:r>
            <a:r>
              <a:rPr lang="en-US" sz="1400" dirty="0">
                <a:latin typeface="Arial" panose="020B0604020202020204" pitchFamily="34" charset="0"/>
                <a:cs typeface="Arial" panose="020B0604020202020204" pitchFamily="34" charset="0"/>
              </a:rPr>
              <a:t> (Implemented within the 2022/23 year)</a:t>
            </a:r>
          </a:p>
          <a:p>
            <a:pPr marL="400050" indent="-400050">
              <a:lnSpc>
                <a:spcPct val="170000"/>
              </a:lnSpc>
              <a:buFont typeface="+mj-lt"/>
              <a:buAutoNum type="romanUcPeriod"/>
            </a:pPr>
            <a:r>
              <a:rPr lang="en-US" sz="1400" b="1" dirty="0">
                <a:latin typeface="Arial" panose="020B0604020202020204" pitchFamily="34" charset="0"/>
                <a:cs typeface="Arial" panose="020B0604020202020204" pitchFamily="34" charset="0"/>
              </a:rPr>
              <a:t>Social Housing Norms Standards </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Gazetted</a:t>
            </a:r>
            <a:r>
              <a:rPr lang="en-US" sz="1400" dirty="0">
                <a:latin typeface="Arial" panose="020B0604020202020204" pitchFamily="34" charset="0"/>
                <a:cs typeface="Arial" panose="020B0604020202020204" pitchFamily="34" charset="0"/>
              </a:rPr>
              <a:t> on 20 January 2023)</a:t>
            </a:r>
          </a:p>
          <a:p>
            <a:pPr marL="400050" indent="-400050">
              <a:lnSpc>
                <a:spcPct val="170000"/>
              </a:lnSpc>
              <a:buFont typeface="+mj-lt"/>
              <a:buAutoNum type="romanUcPeriod"/>
            </a:pPr>
            <a:r>
              <a:rPr lang="en-US" sz="1400" b="1" dirty="0">
                <a:latin typeface="Arial" panose="020B0604020202020204" pitchFamily="34" charset="0"/>
                <a:cs typeface="Arial" panose="020B0604020202020204" pitchFamily="34" charset="0"/>
              </a:rPr>
              <a:t>National </a:t>
            </a:r>
            <a:r>
              <a:rPr lang="en-ZA" sz="1400" b="1" dirty="0">
                <a:latin typeface="Arial" panose="020B0604020202020204" pitchFamily="34" charset="0"/>
                <a:cs typeface="Arial" panose="020B0604020202020204" pitchFamily="34" charset="0"/>
              </a:rPr>
              <a:t>Rental Macro Policy Framework </a:t>
            </a:r>
            <a:r>
              <a:rPr lang="en-ZA" sz="1400" dirty="0">
                <a:latin typeface="Arial" panose="020B0604020202020204" pitchFamily="34" charset="0"/>
                <a:cs typeface="Arial" panose="020B0604020202020204" pitchFamily="34" charset="0"/>
              </a:rPr>
              <a:t>(2021/22 – developed in conjunction with NDHS)</a:t>
            </a:r>
          </a:p>
          <a:p>
            <a:pPr marL="400050" indent="-400050">
              <a:lnSpc>
                <a:spcPct val="170000"/>
              </a:lnSpc>
              <a:buFont typeface="+mj-lt"/>
              <a:buAutoNum type="romanUcPeriod"/>
            </a:pPr>
            <a:r>
              <a:rPr lang="en-ZA" sz="1400" b="1" i="1" dirty="0">
                <a:latin typeface="Arial" panose="020B0604020202020204" pitchFamily="34" charset="0"/>
                <a:cs typeface="Arial" panose="020B0604020202020204" pitchFamily="34" charset="0"/>
              </a:rPr>
              <a:t>Quantum adjustment and additional specifications </a:t>
            </a:r>
            <a:r>
              <a:rPr lang="en-ZA" sz="1400" i="1" dirty="0">
                <a:latin typeface="Arial" panose="020B0604020202020204" pitchFamily="34" charset="0"/>
                <a:cs typeface="Arial" panose="020B0604020202020204" pitchFamily="34" charset="0"/>
              </a:rPr>
              <a:t>(announced on 31/3/2023)</a:t>
            </a:r>
          </a:p>
          <a:p>
            <a:pPr marL="400050" indent="-400050">
              <a:lnSpc>
                <a:spcPct val="170000"/>
              </a:lnSpc>
              <a:buFont typeface="+mj-lt"/>
              <a:buAutoNum type="romanUcPeriod"/>
            </a:pPr>
            <a:endParaRPr lang="en-US" sz="1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C4AAA396-CD39-41BD-8DDA-FF04156DEE73}"/>
              </a:ext>
            </a:extLst>
          </p:cNvPr>
          <p:cNvSpPr txBox="1">
            <a:spLocks/>
          </p:cNvSpPr>
          <p:nvPr/>
        </p:nvSpPr>
        <p:spPr>
          <a:xfrm>
            <a:off x="5240400" y="915218"/>
            <a:ext cx="3725800" cy="332035"/>
          </a:xfrm>
          <a:prstGeom prst="rect">
            <a:avLst/>
          </a:prstGeom>
          <a:solidFill>
            <a:schemeClr val="tx2">
              <a:lumMod val="25000"/>
              <a:lumOff val="75000"/>
            </a:schemeClr>
          </a:solidFill>
        </p:spPr>
        <p:txBody>
          <a:bodyPr vert="horz" lIns="91440" tIns="45720" rIns="91440" bIns="45720" rtlCol="0" anchor="ctr">
            <a:noAutofit/>
          </a:bodyPr>
          <a:lstStyle>
            <a:lvl1pPr algn="l" defTabSz="457189" rtl="0" eaLnBrk="1" latinLnBrk="0" hangingPunct="1">
              <a:spcBef>
                <a:spcPct val="0"/>
              </a:spcBef>
              <a:buNone/>
              <a:defRPr sz="2000" b="1" kern="1200">
                <a:solidFill>
                  <a:schemeClr val="tx1"/>
                </a:solidFill>
                <a:latin typeface="Helvetica"/>
                <a:ea typeface="+mj-ea"/>
                <a:cs typeface="Helvetica"/>
              </a:defRPr>
            </a:lvl1pPr>
          </a:lstStyle>
          <a:p>
            <a:r>
              <a:rPr lang="en-US" sz="900" dirty="0"/>
              <a:t>POLICY DEVELOPMENTS</a:t>
            </a:r>
            <a:endParaRPr lang="en-ZA" sz="900" dirty="0"/>
          </a:p>
        </p:txBody>
      </p:sp>
      <p:sp>
        <p:nvSpPr>
          <p:cNvPr id="8" name="TextBox 7">
            <a:extLst>
              <a:ext uri="{FF2B5EF4-FFF2-40B4-BE49-F238E27FC236}">
                <a16:creationId xmlns:a16="http://schemas.microsoft.com/office/drawing/2014/main" xmlns="" id="{93365191-B869-47BB-B663-E5E0B633A65D}"/>
              </a:ext>
            </a:extLst>
          </p:cNvPr>
          <p:cNvSpPr txBox="1"/>
          <p:nvPr/>
        </p:nvSpPr>
        <p:spPr>
          <a:xfrm>
            <a:off x="819081" y="1371421"/>
            <a:ext cx="3897000" cy="1077218"/>
          </a:xfrm>
          <a:prstGeom prst="rect">
            <a:avLst/>
          </a:prstGeom>
          <a:solidFill>
            <a:schemeClr val="bg2"/>
          </a:solidFill>
        </p:spPr>
        <p:txBody>
          <a:bodyPr wrap="square">
            <a:spAutoFit/>
          </a:bodyPr>
          <a:lstStyle/>
          <a:p>
            <a:r>
              <a:rPr lang="en-ZA" sz="1600" b="1" kern="1400" cap="all" dirty="0">
                <a:effectLst/>
                <a:latin typeface="Arial" panose="020B0604020202020204" pitchFamily="34" charset="0"/>
                <a:ea typeface="Times New Roman" panose="02020603050405020304" pitchFamily="18" charset="0"/>
              </a:rPr>
              <a:t>MTSF Priority 5: Spatial Integration, Human Settlements and Local Government</a:t>
            </a:r>
            <a:endParaRPr lang="en-ZA" sz="1600" dirty="0"/>
          </a:p>
        </p:txBody>
      </p:sp>
      <p:sp>
        <p:nvSpPr>
          <p:cNvPr id="9" name="TextBox 8">
            <a:extLst>
              <a:ext uri="{FF2B5EF4-FFF2-40B4-BE49-F238E27FC236}">
                <a16:creationId xmlns:a16="http://schemas.microsoft.com/office/drawing/2014/main" xmlns="" id="{FC1F3846-F5EE-41F1-A5BA-B6BBE6FB664F}"/>
              </a:ext>
            </a:extLst>
          </p:cNvPr>
          <p:cNvSpPr txBox="1"/>
          <p:nvPr/>
        </p:nvSpPr>
        <p:spPr>
          <a:xfrm>
            <a:off x="819081" y="3797766"/>
            <a:ext cx="3897000" cy="338554"/>
          </a:xfrm>
          <a:prstGeom prst="rect">
            <a:avLst/>
          </a:prstGeom>
          <a:solidFill>
            <a:schemeClr val="bg2"/>
          </a:solidFill>
        </p:spPr>
        <p:txBody>
          <a:bodyPr wrap="square">
            <a:spAutoFit/>
          </a:bodyPr>
          <a:lstStyle/>
          <a:p>
            <a:r>
              <a:rPr lang="en-ZA" sz="1600" b="1" kern="1400" cap="all" dirty="0">
                <a:effectLst/>
                <a:latin typeface="Arial" panose="020B0604020202020204" pitchFamily="34" charset="0"/>
                <a:ea typeface="Times New Roman" panose="02020603050405020304" pitchFamily="18" charset="0"/>
              </a:rPr>
              <a:t>SOCIAL HOUSING GROWTH PLAN</a:t>
            </a:r>
            <a:endParaRPr lang="en-ZA" sz="1600" dirty="0"/>
          </a:p>
        </p:txBody>
      </p:sp>
      <p:sp>
        <p:nvSpPr>
          <p:cNvPr id="10" name="TextBox 9">
            <a:extLst>
              <a:ext uri="{FF2B5EF4-FFF2-40B4-BE49-F238E27FC236}">
                <a16:creationId xmlns:a16="http://schemas.microsoft.com/office/drawing/2014/main" xmlns="" id="{501663A9-ED52-4584-9F67-57884954E0EC}"/>
              </a:ext>
            </a:extLst>
          </p:cNvPr>
          <p:cNvSpPr txBox="1"/>
          <p:nvPr/>
        </p:nvSpPr>
        <p:spPr>
          <a:xfrm>
            <a:off x="819081" y="2830815"/>
            <a:ext cx="3897000" cy="584775"/>
          </a:xfrm>
          <a:prstGeom prst="rect">
            <a:avLst/>
          </a:prstGeom>
          <a:solidFill>
            <a:schemeClr val="bg2"/>
          </a:solidFill>
        </p:spPr>
        <p:txBody>
          <a:bodyPr wrap="square">
            <a:spAutoFit/>
          </a:bodyPr>
          <a:lstStyle/>
          <a:p>
            <a:r>
              <a:rPr lang="en-ZA" sz="1600" b="1" kern="1400" cap="all" dirty="0">
                <a:effectLst/>
                <a:latin typeface="Arial" panose="020B0604020202020204" pitchFamily="34" charset="0"/>
                <a:ea typeface="Times New Roman" panose="02020603050405020304" pitchFamily="18" charset="0"/>
              </a:rPr>
              <a:t>ECONOMIC RECONSTRUCTION AND RECOVERY PROGRAMME (ERRP)</a:t>
            </a:r>
            <a:endParaRPr lang="en-ZA" sz="1600" dirty="0"/>
          </a:p>
        </p:txBody>
      </p:sp>
      <p:sp>
        <p:nvSpPr>
          <p:cNvPr id="11" name="Title 1">
            <a:extLst>
              <a:ext uri="{FF2B5EF4-FFF2-40B4-BE49-F238E27FC236}">
                <a16:creationId xmlns:a16="http://schemas.microsoft.com/office/drawing/2014/main" xmlns="" id="{093501B4-E144-4F12-B37C-EA52C60F1A19}"/>
              </a:ext>
            </a:extLst>
          </p:cNvPr>
          <p:cNvSpPr txBox="1">
            <a:spLocks/>
          </p:cNvSpPr>
          <p:nvPr/>
        </p:nvSpPr>
        <p:spPr>
          <a:xfrm>
            <a:off x="819081" y="915218"/>
            <a:ext cx="3897000" cy="332035"/>
          </a:xfrm>
          <a:prstGeom prst="rect">
            <a:avLst/>
          </a:prstGeom>
          <a:solidFill>
            <a:schemeClr val="tx2">
              <a:lumMod val="25000"/>
              <a:lumOff val="75000"/>
            </a:schemeClr>
          </a:solidFill>
        </p:spPr>
        <p:txBody>
          <a:bodyPr vert="horz" lIns="91440" tIns="45720" rIns="91440" bIns="45720" rtlCol="0" anchor="ctr">
            <a:noAutofit/>
          </a:bodyPr>
          <a:lstStyle>
            <a:defPPr>
              <a:defRPr lang="en-US"/>
            </a:defPPr>
            <a:lvl1pPr defTabSz="457189">
              <a:spcBef>
                <a:spcPct val="0"/>
              </a:spcBef>
              <a:buNone/>
              <a:defRPr sz="900" b="1">
                <a:latin typeface="Helvetica"/>
                <a:ea typeface="+mj-ea"/>
                <a:cs typeface="Helvetica"/>
              </a:defRPr>
            </a:lvl1pPr>
          </a:lstStyle>
          <a:p>
            <a:r>
              <a:rPr lang="en-US" dirty="0"/>
              <a:t>KEY STRATEGIES INFORMING THE APP 2023/24</a:t>
            </a:r>
            <a:endParaRPr lang="en-ZA" dirty="0"/>
          </a:p>
        </p:txBody>
      </p:sp>
      <p:sp>
        <p:nvSpPr>
          <p:cNvPr id="3" name="TextBox 2">
            <a:extLst>
              <a:ext uri="{FF2B5EF4-FFF2-40B4-BE49-F238E27FC236}">
                <a16:creationId xmlns:a16="http://schemas.microsoft.com/office/drawing/2014/main" xmlns="" id="{79BB4C48-1B4E-07A3-B0D3-D5323701A684}"/>
              </a:ext>
            </a:extLst>
          </p:cNvPr>
          <p:cNvSpPr txBox="1"/>
          <p:nvPr/>
        </p:nvSpPr>
        <p:spPr>
          <a:xfrm rot="16200000">
            <a:off x="-962561" y="2646148"/>
            <a:ext cx="2670026" cy="369332"/>
          </a:xfrm>
          <a:prstGeom prst="rect">
            <a:avLst/>
          </a:prstGeom>
          <a:noFill/>
        </p:spPr>
        <p:txBody>
          <a:bodyPr wrap="none" rtlCol="0">
            <a:spAutoFit/>
          </a:bodyPr>
          <a:lstStyle/>
          <a:p>
            <a:r>
              <a:rPr lang="en-ZA" b="1" dirty="0"/>
              <a:t>PART A: SECTION 2.1 – 2.3</a:t>
            </a:r>
          </a:p>
        </p:txBody>
      </p:sp>
    </p:spTree>
    <p:extLst>
      <p:ext uri="{BB962C8B-B14F-4D97-AF65-F5344CB8AC3E}">
        <p14:creationId xmlns:p14="http://schemas.microsoft.com/office/powerpoint/2010/main" xmlns="" val="165825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AEB90-50F2-44F1-824E-D7DC7E230BE4}"/>
              </a:ext>
            </a:extLst>
          </p:cNvPr>
          <p:cNvSpPr>
            <a:spLocks noGrp="1"/>
          </p:cNvSpPr>
          <p:nvPr>
            <p:ph type="title"/>
          </p:nvPr>
        </p:nvSpPr>
        <p:spPr>
          <a:xfrm>
            <a:off x="516043" y="159302"/>
            <a:ext cx="7827857" cy="460913"/>
          </a:xfrm>
        </p:spPr>
        <p:txBody>
          <a:bodyPr vert="horz" lIns="91440" tIns="45720" rIns="91440" bIns="45720" rtlCol="0" anchor="ctr">
            <a:noAutofit/>
          </a:bodyPr>
          <a:lstStyle/>
          <a:p>
            <a:r>
              <a:rPr lang="en-ZA" dirty="0"/>
              <a:t>C.2. A longer term approach needs to be taken in order to UPSCALE the programme</a:t>
            </a:r>
          </a:p>
        </p:txBody>
      </p:sp>
      <p:sp>
        <p:nvSpPr>
          <p:cNvPr id="3" name="Content Placeholder 2">
            <a:extLst>
              <a:ext uri="{FF2B5EF4-FFF2-40B4-BE49-F238E27FC236}">
                <a16:creationId xmlns:a16="http://schemas.microsoft.com/office/drawing/2014/main" xmlns="" id="{D772A72B-6F35-45D4-9AC4-4CB157D4CF73}"/>
              </a:ext>
            </a:extLst>
          </p:cNvPr>
          <p:cNvSpPr>
            <a:spLocks noGrp="1"/>
          </p:cNvSpPr>
          <p:nvPr>
            <p:ph idx="1"/>
          </p:nvPr>
        </p:nvSpPr>
        <p:spPr>
          <a:xfrm>
            <a:off x="516042" y="1485793"/>
            <a:ext cx="3225873" cy="3285368"/>
          </a:xfrm>
          <a:solidFill>
            <a:schemeClr val="bg2"/>
          </a:solidFill>
        </p:spPr>
        <p:txBody>
          <a:bodyPr anchor="ctr">
            <a:normAutofit fontScale="85000" lnSpcReduction="10000"/>
          </a:bodyPr>
          <a:lstStyle/>
          <a:p>
            <a:pPr marL="0" indent="0" algn="ctr">
              <a:spcBef>
                <a:spcPts val="1200"/>
              </a:spcBef>
              <a:spcAft>
                <a:spcPts val="600"/>
              </a:spcAft>
              <a:buNone/>
            </a:pPr>
            <a:r>
              <a:rPr lang="en-US" b="1" i="1" dirty="0">
                <a:solidFill>
                  <a:schemeClr val="tx1"/>
                </a:solidFill>
              </a:rPr>
              <a:t>“Double the production rate for Social Housing in the 2020/21 - 2024/25 term compared with the 2015/16 - 2019/20 term, and more than triple it in the 2025/26 – 2029/30 period thus adding a further 87,500 affordable rental housing units and growing the size of the social housing portfolio in the country to 125,000 units”</a:t>
            </a:r>
            <a:endParaRPr lang="en-ZA" sz="1800" b="1" i="1" dirty="0">
              <a:solidFill>
                <a:schemeClr val="tx1"/>
              </a:solidFill>
            </a:endParaRPr>
          </a:p>
        </p:txBody>
      </p:sp>
      <p:sp>
        <p:nvSpPr>
          <p:cNvPr id="4" name="Text Placeholder 3">
            <a:extLst>
              <a:ext uri="{FF2B5EF4-FFF2-40B4-BE49-F238E27FC236}">
                <a16:creationId xmlns:a16="http://schemas.microsoft.com/office/drawing/2014/main" xmlns="" id="{7C4378A9-7231-4457-B9EB-F8684946400D}"/>
              </a:ext>
            </a:extLst>
          </p:cNvPr>
          <p:cNvSpPr>
            <a:spLocks noGrp="1"/>
          </p:cNvSpPr>
          <p:nvPr>
            <p:ph type="body" sz="quarter" idx="10"/>
          </p:nvPr>
        </p:nvSpPr>
        <p:spPr>
          <a:xfrm>
            <a:off x="515938" y="4918393"/>
            <a:ext cx="8196262" cy="260350"/>
          </a:xfrm>
        </p:spPr>
        <p:txBody>
          <a:bodyPr/>
          <a:lstStyle/>
          <a:p>
            <a:pPr marL="0" indent="0">
              <a:buNone/>
            </a:pPr>
            <a:r>
              <a:rPr lang="en-US" sz="900" i="1" dirty="0"/>
              <a:t>Source: Social Housing Programme growth plan framework for the 2020/2021 – 2024/2025 term – Approved in 2020 and reviewed October 2021.</a:t>
            </a:r>
            <a:endParaRPr lang="en-ZA" sz="900" i="1" dirty="0"/>
          </a:p>
        </p:txBody>
      </p:sp>
      <p:sp>
        <p:nvSpPr>
          <p:cNvPr id="14" name="Rectangle 13">
            <a:extLst>
              <a:ext uri="{FF2B5EF4-FFF2-40B4-BE49-F238E27FC236}">
                <a16:creationId xmlns:a16="http://schemas.microsoft.com/office/drawing/2014/main" xmlns="" id="{2313D9FC-C8D3-401C-9E47-2BD0562C914E}"/>
              </a:ext>
            </a:extLst>
          </p:cNvPr>
          <p:cNvSpPr/>
          <p:nvPr/>
        </p:nvSpPr>
        <p:spPr>
          <a:xfrm>
            <a:off x="516042" y="988282"/>
            <a:ext cx="3225873" cy="52486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GROWTH FRAMEWORK</a:t>
            </a:r>
          </a:p>
        </p:txBody>
      </p:sp>
      <p:sp>
        <p:nvSpPr>
          <p:cNvPr id="15" name="TextBox 14">
            <a:extLst>
              <a:ext uri="{FF2B5EF4-FFF2-40B4-BE49-F238E27FC236}">
                <a16:creationId xmlns:a16="http://schemas.microsoft.com/office/drawing/2014/main" xmlns="" id="{864D8841-8750-4DB8-9C7E-76C71ABA4610}"/>
              </a:ext>
            </a:extLst>
          </p:cNvPr>
          <p:cNvSpPr txBox="1"/>
          <p:nvPr/>
        </p:nvSpPr>
        <p:spPr>
          <a:xfrm rot="16200000">
            <a:off x="2299998" y="2596387"/>
            <a:ext cx="3816207" cy="533340"/>
          </a:xfrm>
          <a:prstGeom prst="trapezoid">
            <a:avLst/>
          </a:prstGeom>
          <a:solidFill>
            <a:srgbClr val="FF0000">
              <a:alpha val="33000"/>
            </a:srgbClr>
          </a:solidFill>
        </p:spPr>
        <p:txBody>
          <a:bodyPr wrap="square" rtlCol="0">
            <a:spAutoFit/>
          </a:bodyPr>
          <a:lstStyle/>
          <a:p>
            <a:pPr algn="ctr"/>
            <a:r>
              <a:rPr lang="en-ZA" sz="1400" dirty="0">
                <a:latin typeface="Helvetica" pitchFamily="2" charset="0"/>
              </a:rPr>
              <a:t>KEY  FACTORS / CONSIDERATIONS NEEDED TO ACHIEVE VISION</a:t>
            </a:r>
          </a:p>
        </p:txBody>
      </p:sp>
      <p:sp>
        <p:nvSpPr>
          <p:cNvPr id="40" name="TextBox 39">
            <a:extLst>
              <a:ext uri="{FF2B5EF4-FFF2-40B4-BE49-F238E27FC236}">
                <a16:creationId xmlns:a16="http://schemas.microsoft.com/office/drawing/2014/main" xmlns="" id="{FA41CB98-05B8-4712-B0A6-A5C72570479C}"/>
              </a:ext>
            </a:extLst>
          </p:cNvPr>
          <p:cNvSpPr txBox="1"/>
          <p:nvPr/>
        </p:nvSpPr>
        <p:spPr>
          <a:xfrm rot="5400000">
            <a:off x="7734477" y="2665907"/>
            <a:ext cx="2399360" cy="338554"/>
          </a:xfrm>
          <a:prstGeom prst="rect">
            <a:avLst/>
          </a:prstGeom>
          <a:noFill/>
        </p:spPr>
        <p:txBody>
          <a:bodyPr wrap="square" rtlCol="0">
            <a:spAutoFit/>
          </a:bodyPr>
          <a:lstStyle/>
          <a:p>
            <a:r>
              <a:rPr lang="en-ZA" sz="800" dirty="0">
                <a:latin typeface="Helvetica" pitchFamily="2" charset="0"/>
              </a:rPr>
              <a:t>Vertical &amp; Horizontal overlay of accountability across the value chain &amp; departments</a:t>
            </a:r>
          </a:p>
        </p:txBody>
      </p:sp>
      <p:grpSp>
        <p:nvGrpSpPr>
          <p:cNvPr id="48" name="Group 47">
            <a:extLst>
              <a:ext uri="{FF2B5EF4-FFF2-40B4-BE49-F238E27FC236}">
                <a16:creationId xmlns:a16="http://schemas.microsoft.com/office/drawing/2014/main" xmlns="" id="{D3598FF0-E442-4A37-9DE1-30035762C882}"/>
              </a:ext>
            </a:extLst>
          </p:cNvPr>
          <p:cNvGrpSpPr/>
          <p:nvPr/>
        </p:nvGrpSpPr>
        <p:grpSpPr>
          <a:xfrm>
            <a:off x="4608513" y="926715"/>
            <a:ext cx="3997891" cy="3752776"/>
            <a:chOff x="4608513" y="1073947"/>
            <a:chExt cx="3997891" cy="3752776"/>
          </a:xfrm>
        </p:grpSpPr>
        <p:sp>
          <p:nvSpPr>
            <p:cNvPr id="5" name="Rectangle 4">
              <a:extLst>
                <a:ext uri="{FF2B5EF4-FFF2-40B4-BE49-F238E27FC236}">
                  <a16:creationId xmlns:a16="http://schemas.microsoft.com/office/drawing/2014/main" xmlns="" id="{203D491C-70AF-499C-828D-57E35A6A9A90}"/>
                </a:ext>
              </a:extLst>
            </p:cNvPr>
            <p:cNvSpPr/>
            <p:nvPr/>
          </p:nvSpPr>
          <p:spPr>
            <a:xfrm>
              <a:off x="6726477" y="1081504"/>
              <a:ext cx="1859412" cy="32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latin typeface="Helvetica" pitchFamily="2" charset="0"/>
                </a:rPr>
                <a:t>STRUCTURE OF THE BUDGET</a:t>
              </a:r>
            </a:p>
          </p:txBody>
        </p:sp>
        <p:sp>
          <p:nvSpPr>
            <p:cNvPr id="6" name="Rectangle 5">
              <a:extLst>
                <a:ext uri="{FF2B5EF4-FFF2-40B4-BE49-F238E27FC236}">
                  <a16:creationId xmlns:a16="http://schemas.microsoft.com/office/drawing/2014/main" xmlns="" id="{7AC3338D-0154-4A08-A855-DC0C89B597B0}"/>
                </a:ext>
              </a:extLst>
            </p:cNvPr>
            <p:cNvSpPr/>
            <p:nvPr/>
          </p:nvSpPr>
          <p:spPr>
            <a:xfrm>
              <a:off x="4674290" y="1073947"/>
              <a:ext cx="1939452" cy="32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latin typeface="Helvetica" pitchFamily="2" charset="0"/>
                </a:rPr>
                <a:t>SCALE OF DEMAND</a:t>
              </a:r>
            </a:p>
          </p:txBody>
        </p:sp>
        <p:sp>
          <p:nvSpPr>
            <p:cNvPr id="7" name="Rectangle 6">
              <a:extLst>
                <a:ext uri="{FF2B5EF4-FFF2-40B4-BE49-F238E27FC236}">
                  <a16:creationId xmlns:a16="http://schemas.microsoft.com/office/drawing/2014/main" xmlns="" id="{DECF92E7-91EB-4880-A437-539B0AF28DBA}"/>
                </a:ext>
              </a:extLst>
            </p:cNvPr>
            <p:cNvSpPr/>
            <p:nvPr/>
          </p:nvSpPr>
          <p:spPr>
            <a:xfrm>
              <a:off x="4694804" y="2211195"/>
              <a:ext cx="3911600" cy="247987"/>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latin typeface="Helvetica" pitchFamily="2" charset="0"/>
                </a:rPr>
                <a:t>POLICY REFORMS</a:t>
              </a:r>
            </a:p>
          </p:txBody>
        </p:sp>
        <p:sp>
          <p:nvSpPr>
            <p:cNvPr id="8" name="Rectangle 7">
              <a:extLst>
                <a:ext uri="{FF2B5EF4-FFF2-40B4-BE49-F238E27FC236}">
                  <a16:creationId xmlns:a16="http://schemas.microsoft.com/office/drawing/2014/main" xmlns="" id="{99DE77FD-9DF7-4B39-A732-DF6A33A2F1CA}"/>
                </a:ext>
              </a:extLst>
            </p:cNvPr>
            <p:cNvSpPr/>
            <p:nvPr/>
          </p:nvSpPr>
          <p:spPr>
            <a:xfrm>
              <a:off x="4674290" y="1484612"/>
              <a:ext cx="1939452" cy="32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latin typeface="Helvetica" pitchFamily="2" charset="0"/>
                </a:rPr>
                <a:t>INFRASTRUCTURE INVESTMENT PROGRAMME</a:t>
              </a:r>
            </a:p>
          </p:txBody>
        </p:sp>
        <p:sp>
          <p:nvSpPr>
            <p:cNvPr id="9" name="Rectangle 8">
              <a:extLst>
                <a:ext uri="{FF2B5EF4-FFF2-40B4-BE49-F238E27FC236}">
                  <a16:creationId xmlns:a16="http://schemas.microsoft.com/office/drawing/2014/main" xmlns="" id="{D6002B8F-4706-47F4-A1B5-CDD0ADDA8AA5}"/>
                </a:ext>
              </a:extLst>
            </p:cNvPr>
            <p:cNvSpPr/>
            <p:nvPr/>
          </p:nvSpPr>
          <p:spPr>
            <a:xfrm>
              <a:off x="4674289" y="2588599"/>
              <a:ext cx="1829934" cy="2479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Helvetica" pitchFamily="2" charset="0"/>
                </a:rPr>
                <a:t>RESTRUCTURING ZONES</a:t>
              </a:r>
              <a:endParaRPr lang="en-ZA" sz="900" dirty="0">
                <a:latin typeface="Helvetica" pitchFamily="2" charset="0"/>
              </a:endParaRPr>
            </a:p>
          </p:txBody>
        </p:sp>
        <p:sp>
          <p:nvSpPr>
            <p:cNvPr id="10" name="Rectangle 9">
              <a:extLst>
                <a:ext uri="{FF2B5EF4-FFF2-40B4-BE49-F238E27FC236}">
                  <a16:creationId xmlns:a16="http://schemas.microsoft.com/office/drawing/2014/main" xmlns="" id="{D2DF6147-1542-418F-A272-593F857B34CA}"/>
                </a:ext>
              </a:extLst>
            </p:cNvPr>
            <p:cNvSpPr/>
            <p:nvPr/>
          </p:nvSpPr>
          <p:spPr>
            <a:xfrm>
              <a:off x="6613742" y="2595754"/>
              <a:ext cx="1980236" cy="25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pitchFamily="2" charset="0"/>
                </a:rPr>
                <a:t>LAND ASSEMBLY AND BUILDINGS</a:t>
              </a:r>
              <a:endParaRPr lang="en-ZA" sz="900" dirty="0">
                <a:solidFill>
                  <a:schemeClr val="tx1"/>
                </a:solidFill>
                <a:latin typeface="Helvetica" pitchFamily="2" charset="0"/>
              </a:endParaRPr>
            </a:p>
          </p:txBody>
        </p:sp>
        <p:sp>
          <p:nvSpPr>
            <p:cNvPr id="11" name="Rectangle 10">
              <a:extLst>
                <a:ext uri="{FF2B5EF4-FFF2-40B4-BE49-F238E27FC236}">
                  <a16:creationId xmlns:a16="http://schemas.microsoft.com/office/drawing/2014/main" xmlns="" id="{0D5A2A2D-307E-4632-975F-C6E79762ADDD}"/>
                </a:ext>
              </a:extLst>
            </p:cNvPr>
            <p:cNvSpPr/>
            <p:nvPr/>
          </p:nvSpPr>
          <p:spPr>
            <a:xfrm>
              <a:off x="4649901" y="4502723"/>
              <a:ext cx="3911600" cy="3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 pitchFamily="2" charset="0"/>
                </a:rPr>
                <a:t>BUILDING A HEALTHY PIPELINE</a:t>
              </a:r>
              <a:endParaRPr lang="en-ZA" sz="1200" dirty="0">
                <a:solidFill>
                  <a:schemeClr val="tx1"/>
                </a:solidFill>
                <a:latin typeface="Helvetica" pitchFamily="2" charset="0"/>
              </a:endParaRPr>
            </a:p>
          </p:txBody>
        </p:sp>
        <p:sp>
          <p:nvSpPr>
            <p:cNvPr id="12" name="Rectangle 11">
              <a:extLst>
                <a:ext uri="{FF2B5EF4-FFF2-40B4-BE49-F238E27FC236}">
                  <a16:creationId xmlns:a16="http://schemas.microsoft.com/office/drawing/2014/main" xmlns="" id="{067BB0E6-FFB1-4682-A162-CE4BDD180B3E}"/>
                </a:ext>
              </a:extLst>
            </p:cNvPr>
            <p:cNvSpPr/>
            <p:nvPr/>
          </p:nvSpPr>
          <p:spPr>
            <a:xfrm>
              <a:off x="4660216" y="3378698"/>
              <a:ext cx="1818156" cy="25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pitchFamily="2" charset="0"/>
                </a:rPr>
                <a:t>DEBT AND EQUITY FUNDING</a:t>
              </a:r>
              <a:endParaRPr lang="en-ZA" sz="900" dirty="0">
                <a:solidFill>
                  <a:schemeClr val="tx1"/>
                </a:solidFill>
                <a:latin typeface="Helvetica" pitchFamily="2" charset="0"/>
              </a:endParaRPr>
            </a:p>
          </p:txBody>
        </p:sp>
        <p:sp>
          <p:nvSpPr>
            <p:cNvPr id="13" name="Rectangle 12">
              <a:extLst>
                <a:ext uri="{FF2B5EF4-FFF2-40B4-BE49-F238E27FC236}">
                  <a16:creationId xmlns:a16="http://schemas.microsoft.com/office/drawing/2014/main" xmlns="" id="{50FA75E7-6B1C-448E-AC8D-A83E3D8040E7}"/>
                </a:ext>
              </a:extLst>
            </p:cNvPr>
            <p:cNvSpPr/>
            <p:nvPr/>
          </p:nvSpPr>
          <p:spPr>
            <a:xfrm>
              <a:off x="6621831" y="2982416"/>
              <a:ext cx="1972147" cy="252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Helvetica" pitchFamily="2" charset="0"/>
                </a:rPr>
                <a:t>DIFFERENT TENURES, SAME BUILT FORM</a:t>
              </a:r>
              <a:endParaRPr lang="en-ZA" sz="900" dirty="0">
                <a:latin typeface="Helvetica" pitchFamily="2" charset="0"/>
              </a:endParaRPr>
            </a:p>
          </p:txBody>
        </p:sp>
        <p:sp>
          <p:nvSpPr>
            <p:cNvPr id="31" name="Rectangle 30">
              <a:extLst>
                <a:ext uri="{FF2B5EF4-FFF2-40B4-BE49-F238E27FC236}">
                  <a16:creationId xmlns:a16="http://schemas.microsoft.com/office/drawing/2014/main" xmlns="" id="{F2074191-D450-4D6C-A582-711C66C3ACAB}"/>
                </a:ext>
              </a:extLst>
            </p:cNvPr>
            <p:cNvSpPr/>
            <p:nvPr/>
          </p:nvSpPr>
          <p:spPr>
            <a:xfrm>
              <a:off x="4682378" y="1899923"/>
              <a:ext cx="3911600" cy="21036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latin typeface="Helvetica" pitchFamily="2" charset="0"/>
                </a:rPr>
                <a:t>ADOPTING A SYSTEMS BASED APPROACH</a:t>
              </a:r>
            </a:p>
          </p:txBody>
        </p:sp>
        <p:sp>
          <p:nvSpPr>
            <p:cNvPr id="32" name="Rectangle 31">
              <a:extLst>
                <a:ext uri="{FF2B5EF4-FFF2-40B4-BE49-F238E27FC236}">
                  <a16:creationId xmlns:a16="http://schemas.microsoft.com/office/drawing/2014/main" xmlns="" id="{70BECF29-0562-4878-AED3-71EBFBBA16A6}"/>
                </a:ext>
              </a:extLst>
            </p:cNvPr>
            <p:cNvSpPr/>
            <p:nvPr/>
          </p:nvSpPr>
          <p:spPr>
            <a:xfrm>
              <a:off x="6726477" y="1475012"/>
              <a:ext cx="1867501" cy="32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latin typeface="Helvetica" pitchFamily="2" charset="0"/>
                </a:rPr>
                <a:t>MULTI-YEAR BUDGETING</a:t>
              </a:r>
            </a:p>
          </p:txBody>
        </p:sp>
        <p:sp>
          <p:nvSpPr>
            <p:cNvPr id="34" name="Rectangle 33">
              <a:extLst>
                <a:ext uri="{FF2B5EF4-FFF2-40B4-BE49-F238E27FC236}">
                  <a16:creationId xmlns:a16="http://schemas.microsoft.com/office/drawing/2014/main" xmlns="" id="{0EBF24EB-961A-4A3F-A752-BE1C64847046}"/>
                </a:ext>
              </a:extLst>
            </p:cNvPr>
            <p:cNvSpPr/>
            <p:nvPr/>
          </p:nvSpPr>
          <p:spPr>
            <a:xfrm>
              <a:off x="4674290" y="2968294"/>
              <a:ext cx="1790011" cy="25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Helvetica" pitchFamily="2" charset="0"/>
                </a:rPr>
                <a:t>UNIT SIZES</a:t>
              </a:r>
              <a:endParaRPr lang="en-ZA" sz="900" dirty="0">
                <a:latin typeface="Helvetica" pitchFamily="2" charset="0"/>
              </a:endParaRPr>
            </a:p>
          </p:txBody>
        </p:sp>
        <p:sp>
          <p:nvSpPr>
            <p:cNvPr id="35" name="Rectangle 34">
              <a:extLst>
                <a:ext uri="{FF2B5EF4-FFF2-40B4-BE49-F238E27FC236}">
                  <a16:creationId xmlns:a16="http://schemas.microsoft.com/office/drawing/2014/main" xmlns="" id="{9FFBB4EA-BB0A-4559-A253-91D0CDDF5938}"/>
                </a:ext>
              </a:extLst>
            </p:cNvPr>
            <p:cNvSpPr/>
            <p:nvPr/>
          </p:nvSpPr>
          <p:spPr>
            <a:xfrm>
              <a:off x="6616535" y="3363053"/>
              <a:ext cx="1969354" cy="252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Helvetica" pitchFamily="2" charset="0"/>
                </a:rPr>
                <a:t>DELIVERY MODEL</a:t>
              </a:r>
              <a:endParaRPr lang="en-ZA" sz="900" dirty="0">
                <a:latin typeface="Helvetica" pitchFamily="2" charset="0"/>
              </a:endParaRPr>
            </a:p>
          </p:txBody>
        </p:sp>
        <p:sp>
          <p:nvSpPr>
            <p:cNvPr id="36" name="Rectangle 35">
              <a:extLst>
                <a:ext uri="{FF2B5EF4-FFF2-40B4-BE49-F238E27FC236}">
                  <a16:creationId xmlns:a16="http://schemas.microsoft.com/office/drawing/2014/main" xmlns="" id="{FAEA8A76-2FF6-4F60-B720-6C49CCE070A6}"/>
                </a:ext>
              </a:extLst>
            </p:cNvPr>
            <p:cNvSpPr/>
            <p:nvPr/>
          </p:nvSpPr>
          <p:spPr>
            <a:xfrm>
              <a:off x="4608513" y="3781806"/>
              <a:ext cx="1869859" cy="252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Helvetica" pitchFamily="2" charset="0"/>
                </a:rPr>
                <a:t>LONG – TERM SUSTAINABILITY</a:t>
              </a:r>
              <a:endParaRPr lang="en-ZA" sz="900" dirty="0">
                <a:latin typeface="Helvetica" pitchFamily="2" charset="0"/>
              </a:endParaRPr>
            </a:p>
          </p:txBody>
        </p:sp>
        <p:sp>
          <p:nvSpPr>
            <p:cNvPr id="37" name="Rectangle 36">
              <a:extLst>
                <a:ext uri="{FF2B5EF4-FFF2-40B4-BE49-F238E27FC236}">
                  <a16:creationId xmlns:a16="http://schemas.microsoft.com/office/drawing/2014/main" xmlns="" id="{AB2DA041-F240-4FCC-B616-4C4826081143}"/>
                </a:ext>
              </a:extLst>
            </p:cNvPr>
            <p:cNvSpPr/>
            <p:nvPr/>
          </p:nvSpPr>
          <p:spPr>
            <a:xfrm>
              <a:off x="6627355" y="4152466"/>
              <a:ext cx="1934146" cy="252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Helvetica" pitchFamily="2" charset="0"/>
                </a:rPr>
                <a:t>SPECIAL NEEDS &amp; STUDENT HOUSING</a:t>
              </a:r>
              <a:endParaRPr lang="en-ZA" sz="900" dirty="0">
                <a:latin typeface="Helvetica" pitchFamily="2" charset="0"/>
              </a:endParaRPr>
            </a:p>
          </p:txBody>
        </p:sp>
        <p:sp>
          <p:nvSpPr>
            <p:cNvPr id="38" name="Rectangle 37">
              <a:extLst>
                <a:ext uri="{FF2B5EF4-FFF2-40B4-BE49-F238E27FC236}">
                  <a16:creationId xmlns:a16="http://schemas.microsoft.com/office/drawing/2014/main" xmlns="" id="{07D2FA09-C664-4394-BE91-27518C3CC76B}"/>
                </a:ext>
              </a:extLst>
            </p:cNvPr>
            <p:cNvSpPr/>
            <p:nvPr/>
          </p:nvSpPr>
          <p:spPr>
            <a:xfrm>
              <a:off x="4634364" y="4152466"/>
              <a:ext cx="1869859" cy="252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Helvetica" pitchFamily="2" charset="0"/>
                </a:rPr>
                <a:t>DEEP DOWN MARKET (CRU Bracket)</a:t>
              </a:r>
              <a:endParaRPr lang="en-ZA" sz="900" dirty="0">
                <a:latin typeface="Helvetica" pitchFamily="2" charset="0"/>
              </a:endParaRPr>
            </a:p>
          </p:txBody>
        </p:sp>
        <p:sp>
          <p:nvSpPr>
            <p:cNvPr id="39" name="Rectangle 38">
              <a:extLst>
                <a:ext uri="{FF2B5EF4-FFF2-40B4-BE49-F238E27FC236}">
                  <a16:creationId xmlns:a16="http://schemas.microsoft.com/office/drawing/2014/main" xmlns="" id="{0AD3EB0D-EE90-47FE-8ED5-901CEB5CB117}"/>
                </a:ext>
              </a:extLst>
            </p:cNvPr>
            <p:cNvSpPr/>
            <p:nvPr/>
          </p:nvSpPr>
          <p:spPr>
            <a:xfrm>
              <a:off x="6627355" y="3764496"/>
              <a:ext cx="1944966" cy="289713"/>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Helvetica" pitchFamily="2" charset="0"/>
                </a:rPr>
                <a:t>INSTITUTIONAL ARRANGEMENTS</a:t>
              </a:r>
              <a:endParaRPr lang="en-ZA" sz="900" dirty="0">
                <a:latin typeface="Helvetica" pitchFamily="2" charset="0"/>
              </a:endParaRPr>
            </a:p>
          </p:txBody>
        </p:sp>
        <p:cxnSp>
          <p:nvCxnSpPr>
            <p:cNvPr id="42" name="Connector: Elbow 41">
              <a:extLst>
                <a:ext uri="{FF2B5EF4-FFF2-40B4-BE49-F238E27FC236}">
                  <a16:creationId xmlns:a16="http://schemas.microsoft.com/office/drawing/2014/main" xmlns="" id="{FD88E292-FD8B-46B4-81B5-876889C07CFC}"/>
                </a:ext>
              </a:extLst>
            </p:cNvPr>
            <p:cNvCxnSpPr>
              <a:stCxn id="31" idx="3"/>
              <a:endCxn id="39" idx="3"/>
            </p:cNvCxnSpPr>
            <p:nvPr/>
          </p:nvCxnSpPr>
          <p:spPr>
            <a:xfrm flipH="1">
              <a:off x="8572321" y="2005104"/>
              <a:ext cx="21657" cy="1904249"/>
            </a:xfrm>
            <a:prstGeom prst="bentConnector3">
              <a:avLst>
                <a:gd name="adj1" fmla="val -703699"/>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4" name="Connector: Elbow 43">
              <a:extLst>
                <a:ext uri="{FF2B5EF4-FFF2-40B4-BE49-F238E27FC236}">
                  <a16:creationId xmlns:a16="http://schemas.microsoft.com/office/drawing/2014/main" xmlns="" id="{2B14B272-F62D-4652-A623-D1DCE75B4453}"/>
                </a:ext>
              </a:extLst>
            </p:cNvPr>
            <p:cNvCxnSpPr>
              <a:cxnSpLocks/>
              <a:stCxn id="31" idx="3"/>
              <a:endCxn id="35" idx="3"/>
            </p:cNvCxnSpPr>
            <p:nvPr/>
          </p:nvCxnSpPr>
          <p:spPr>
            <a:xfrm flipH="1">
              <a:off x="8585889" y="2005104"/>
              <a:ext cx="8089" cy="1483949"/>
            </a:xfrm>
            <a:prstGeom prst="bentConnector3">
              <a:avLst>
                <a:gd name="adj1" fmla="val -1884040"/>
              </a:avLst>
            </a:prstGeom>
            <a:ln>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388122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11C398-4EAD-4289-99BA-3E5CEFC6DCFB}"/>
              </a:ext>
            </a:extLst>
          </p:cNvPr>
          <p:cNvSpPr>
            <a:spLocks noGrp="1"/>
          </p:cNvSpPr>
          <p:nvPr>
            <p:ph type="title"/>
          </p:nvPr>
        </p:nvSpPr>
        <p:spPr>
          <a:xfrm>
            <a:off x="516043" y="159302"/>
            <a:ext cx="7512079" cy="664069"/>
          </a:xfrm>
        </p:spPr>
        <p:txBody>
          <a:bodyPr vert="horz" lIns="91440" tIns="45720" rIns="91440" bIns="45720" rtlCol="0" anchor="ctr">
            <a:noAutofit/>
          </a:bodyPr>
          <a:lstStyle/>
          <a:p>
            <a:r>
              <a:rPr lang="en-ZA" dirty="0"/>
              <a:t>C.3. HEADLINE DELIVERABLES IN SUPPORT OF THE SHRA’S STRATEGY FOR THE 2023/24 YEAR</a:t>
            </a:r>
          </a:p>
        </p:txBody>
      </p:sp>
      <p:sp>
        <p:nvSpPr>
          <p:cNvPr id="11" name="Content Placeholder 10">
            <a:extLst>
              <a:ext uri="{FF2B5EF4-FFF2-40B4-BE49-F238E27FC236}">
                <a16:creationId xmlns:a16="http://schemas.microsoft.com/office/drawing/2014/main" xmlns="" id="{C624F4AB-A7A7-47B7-BCFF-8FAB0E1DCE49}"/>
              </a:ext>
            </a:extLst>
          </p:cNvPr>
          <p:cNvSpPr>
            <a:spLocks noGrp="1"/>
          </p:cNvSpPr>
          <p:nvPr>
            <p:ph idx="1"/>
          </p:nvPr>
        </p:nvSpPr>
        <p:spPr>
          <a:xfrm>
            <a:off x="142511" y="1350628"/>
            <a:ext cx="4248904" cy="3519458"/>
          </a:xfrm>
          <a:solidFill>
            <a:schemeClr val="bg1"/>
          </a:solidFill>
        </p:spPr>
        <p:txBody>
          <a:bodyPr>
            <a:noAutofit/>
          </a:bodyPr>
          <a:lstStyle/>
          <a:p>
            <a:pPr marL="342900" marR="179705" lvl="0" indent="-342900" algn="just">
              <a:lnSpc>
                <a:spcPct val="110000"/>
              </a:lnSpc>
              <a:spcBef>
                <a:spcPts val="500"/>
              </a:spcBef>
              <a:spcAft>
                <a:spcPts val="600"/>
              </a:spcAft>
              <a:buFont typeface="+mj-lt"/>
              <a:buAutoNum type="arabicParenR"/>
            </a:pPr>
            <a:r>
              <a:rPr lang="en-ZA" sz="1000" b="1" dirty="0">
                <a:effectLst/>
                <a:latin typeface="Arial" panose="020B0604020202020204" pitchFamily="34" charset="0"/>
                <a:ea typeface="Times New Roman" panose="02020603050405020304" pitchFamily="18" charset="0"/>
              </a:rPr>
              <a:t>Negotiate MOAs with municipalities and provincial structures </a:t>
            </a:r>
            <a:r>
              <a:rPr lang="en-ZA" sz="1000" dirty="0">
                <a:effectLst/>
                <a:latin typeface="Arial" panose="020B0604020202020204" pitchFamily="34" charset="0"/>
                <a:ea typeface="Times New Roman" panose="02020603050405020304" pitchFamily="18" charset="0"/>
              </a:rPr>
              <a:t>regarding the delivery of projects irrespective of the political leadership. </a:t>
            </a:r>
          </a:p>
          <a:p>
            <a:pPr marL="342900" marR="179705" lvl="0" indent="-342900" algn="just">
              <a:spcBef>
                <a:spcPts val="500"/>
              </a:spcBef>
              <a:spcAft>
                <a:spcPts val="600"/>
              </a:spcAft>
              <a:buFont typeface="+mj-lt"/>
              <a:buAutoNum type="arabicParenR"/>
            </a:pPr>
            <a:r>
              <a:rPr lang="en-US" sz="1000" b="1" kern="1200" dirty="0">
                <a:effectLst/>
                <a:latin typeface="Arial" panose="020B0604020202020204" pitchFamily="34" charset="0"/>
                <a:ea typeface="Times New Roman" panose="02020603050405020304" pitchFamily="18" charset="0"/>
              </a:rPr>
              <a:t>Partner with Accelerator(s) </a:t>
            </a:r>
            <a:r>
              <a:rPr lang="en-US" sz="1000" kern="1200" dirty="0">
                <a:effectLst/>
                <a:latin typeface="Arial" panose="020B0604020202020204" pitchFamily="34" charset="0"/>
                <a:ea typeface="Times New Roman" panose="02020603050405020304" pitchFamily="18" charset="0"/>
              </a:rPr>
              <a:t>to provide  (a) </a:t>
            </a:r>
            <a:r>
              <a:rPr lang="en-US" sz="1000" kern="1200" dirty="0">
                <a:effectLst/>
                <a:latin typeface="Arial" panose="020B0604020202020204" pitchFamily="34" charset="0"/>
                <a:ea typeface="Times New Roman" panose="02020603050405020304" pitchFamily="18" charset="0"/>
                <a:cs typeface="Arial" panose="020B0604020202020204" pitchFamily="34" charset="0"/>
              </a:rPr>
              <a:t>Incubation support to start up SHIs, (b) Mentorship to SHI Management and Board and (c) Leverage funding (other investors for the incubation programme).</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79705" lvl="0" indent="-342900" algn="just">
              <a:lnSpc>
                <a:spcPct val="110000"/>
              </a:lnSpc>
              <a:spcBef>
                <a:spcPts val="500"/>
              </a:spcBef>
              <a:spcAft>
                <a:spcPts val="600"/>
              </a:spcAft>
              <a:buFont typeface="+mj-lt"/>
              <a:buAutoNum type="arabicParenR"/>
            </a:pPr>
            <a:r>
              <a:rPr lang="en-US" sz="1000" dirty="0">
                <a:latin typeface="Arial" panose="020B0604020202020204" pitchFamily="34" charset="0"/>
              </a:rPr>
              <a:t>Develop and implement a </a:t>
            </a:r>
            <a:r>
              <a:rPr lang="en-US" sz="1000" b="1" dirty="0">
                <a:latin typeface="Arial" panose="020B0604020202020204" pitchFamily="34" charset="0"/>
              </a:rPr>
              <a:t>funding model </a:t>
            </a:r>
            <a:r>
              <a:rPr lang="en-US" sz="1000" dirty="0">
                <a:latin typeface="Arial" panose="020B0604020202020204" pitchFamily="34" charset="0"/>
              </a:rPr>
              <a:t>that leverages public risk capital for the provision of debt and/or equity funding to grant beneficiaries by the private sector and other DFIs. </a:t>
            </a:r>
            <a:r>
              <a:rPr lang="en-ZA" sz="1000" dirty="0">
                <a:latin typeface="Arial" panose="020B0604020202020204" pitchFamily="34" charset="0"/>
              </a:rPr>
              <a:t>Strengthen the SHRA’s social facilitation processes to minimise the occurrence of community protests. (Growth plan)</a:t>
            </a:r>
          </a:p>
          <a:p>
            <a:pPr marL="342900" marR="179705" lvl="0" indent="-342900" algn="just">
              <a:lnSpc>
                <a:spcPct val="110000"/>
              </a:lnSpc>
              <a:spcBef>
                <a:spcPts val="500"/>
              </a:spcBef>
              <a:spcAft>
                <a:spcPts val="1200"/>
              </a:spcAft>
              <a:buFont typeface="+mj-lt"/>
              <a:buAutoNum type="arabicParenR"/>
            </a:pPr>
            <a:r>
              <a:rPr lang="en-US" sz="1000" dirty="0">
                <a:latin typeface="Arial" panose="020B0604020202020204" pitchFamily="34" charset="0"/>
              </a:rPr>
              <a:t>Work with the National Department of Human Settlements to motivate the inclusion of the Social Housing Programme in The </a:t>
            </a:r>
            <a:r>
              <a:rPr lang="en-US" sz="1000" b="1" dirty="0">
                <a:latin typeface="Arial" panose="020B0604020202020204" pitchFamily="34" charset="0"/>
              </a:rPr>
              <a:t>Presidency’s Infrastructure Investment Programme</a:t>
            </a:r>
            <a:r>
              <a:rPr lang="en-US" sz="1000" dirty="0">
                <a:latin typeface="Arial" panose="020B0604020202020204" pitchFamily="34" charset="0"/>
              </a:rPr>
              <a:t>, which is being administered by National Treasury.</a:t>
            </a:r>
            <a:endParaRPr lang="en-ZA" sz="1000" dirty="0">
              <a:latin typeface="Arial" panose="020B0604020202020204" pitchFamily="34" charset="0"/>
            </a:endParaRPr>
          </a:p>
        </p:txBody>
      </p:sp>
      <p:sp>
        <p:nvSpPr>
          <p:cNvPr id="3" name="Content Placeholder 10">
            <a:extLst>
              <a:ext uri="{FF2B5EF4-FFF2-40B4-BE49-F238E27FC236}">
                <a16:creationId xmlns:a16="http://schemas.microsoft.com/office/drawing/2014/main" xmlns="" id="{5FA69905-85AB-CEFB-064E-DBE29E46FCAB}"/>
              </a:ext>
            </a:extLst>
          </p:cNvPr>
          <p:cNvSpPr txBox="1">
            <a:spLocks/>
          </p:cNvSpPr>
          <p:nvPr/>
        </p:nvSpPr>
        <p:spPr>
          <a:xfrm>
            <a:off x="4501229" y="1333850"/>
            <a:ext cx="4605733" cy="3536236"/>
          </a:xfrm>
          <a:prstGeom prst="rect">
            <a:avLst/>
          </a:prstGeom>
          <a:solidFill>
            <a:schemeClr val="bg1"/>
          </a:solidFill>
        </p:spPr>
        <p:txBody>
          <a:bodyPr vert="horz" lIns="91440" tIns="45720" rIns="91440" bIns="45720" rtlCol="0">
            <a:noAutofit/>
          </a:bodyPr>
          <a:lstStyle>
            <a:lvl1pPr marL="342891" indent="-342891" algn="l" defTabSz="457189" rtl="0" eaLnBrk="1" latinLnBrk="0" hangingPunct="1">
              <a:spcBef>
                <a:spcPct val="20000"/>
              </a:spcBef>
              <a:buFont typeface="Arial"/>
              <a:buChar char="•"/>
              <a:defRPr sz="2000" kern="1200">
                <a:solidFill>
                  <a:srgbClr val="000000"/>
                </a:solidFill>
                <a:latin typeface="Helvetica"/>
                <a:ea typeface="+mn-ea"/>
                <a:cs typeface="Helvetica"/>
              </a:defRPr>
            </a:lvl1pPr>
            <a:lvl2pPr marL="742932" indent="-285744" algn="l" defTabSz="457189" rtl="0" eaLnBrk="1" latinLnBrk="0" hangingPunct="1">
              <a:spcBef>
                <a:spcPct val="20000"/>
              </a:spcBef>
              <a:buFont typeface="Arial"/>
              <a:buChar char="–"/>
              <a:defRPr sz="1800" kern="1200">
                <a:solidFill>
                  <a:srgbClr val="000000"/>
                </a:solidFill>
                <a:latin typeface="Helvetica"/>
                <a:ea typeface="+mn-ea"/>
                <a:cs typeface="Helvetica"/>
              </a:defRPr>
            </a:lvl2pPr>
            <a:lvl3pPr marL="1142971" indent="-228594" algn="l" defTabSz="457189" rtl="0" eaLnBrk="1" latinLnBrk="0" hangingPunct="1">
              <a:spcBef>
                <a:spcPct val="20000"/>
              </a:spcBef>
              <a:buFont typeface="Arial"/>
              <a:buChar char="•"/>
              <a:defRPr sz="1600" kern="1200">
                <a:solidFill>
                  <a:srgbClr val="000000"/>
                </a:solidFill>
                <a:latin typeface="Helvetica"/>
                <a:ea typeface="+mn-ea"/>
                <a:cs typeface="Helvetica"/>
              </a:defRPr>
            </a:lvl3pPr>
            <a:lvl4pPr marL="1600160" indent="-228594" algn="l" defTabSz="457189" rtl="0" eaLnBrk="1" latinLnBrk="0" hangingPunct="1">
              <a:spcBef>
                <a:spcPct val="20000"/>
              </a:spcBef>
              <a:buFont typeface="Arial"/>
              <a:buChar char="–"/>
              <a:defRPr sz="1400" kern="1200">
                <a:solidFill>
                  <a:srgbClr val="000000"/>
                </a:solidFill>
                <a:latin typeface="Helvetica"/>
                <a:ea typeface="+mn-ea"/>
                <a:cs typeface="Helvetica"/>
              </a:defRPr>
            </a:lvl4pPr>
            <a:lvl5pPr marL="2057349" indent="-228594" algn="l" defTabSz="457189" rtl="0" eaLnBrk="1" latinLnBrk="0" hangingPunct="1">
              <a:spcBef>
                <a:spcPct val="20000"/>
              </a:spcBef>
              <a:buFont typeface="Arial"/>
              <a:buChar char="»"/>
              <a:defRPr sz="1400" kern="1200">
                <a:solidFill>
                  <a:srgbClr val="000000"/>
                </a:solidFill>
                <a:latin typeface="Helvetica"/>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42900" marR="179705" indent="-342900" algn="just">
              <a:lnSpc>
                <a:spcPct val="110000"/>
              </a:lnSpc>
              <a:spcBef>
                <a:spcPts val="500"/>
              </a:spcBef>
              <a:spcAft>
                <a:spcPts val="600"/>
              </a:spcAft>
              <a:buFont typeface="+mj-lt"/>
              <a:buAutoNum type="arabicParenR" startAt="5"/>
            </a:pPr>
            <a:r>
              <a:rPr lang="en-US" sz="1000" dirty="0">
                <a:latin typeface="Arial" panose="020B0604020202020204" pitchFamily="34" charset="0"/>
              </a:rPr>
              <a:t>Work with the National Department of Human Settlements to motivate for an increase in the proportion of the budget vote to be allocated to the Social Housing Programme </a:t>
            </a:r>
            <a:r>
              <a:rPr lang="en-ZA" sz="1000" dirty="0">
                <a:latin typeface="Arial" panose="020B0604020202020204" pitchFamily="34" charset="0"/>
              </a:rPr>
              <a:t>Support interventions through a more focused approach going forward.</a:t>
            </a:r>
          </a:p>
          <a:p>
            <a:pPr marL="342900" marR="179705" indent="-342900" algn="just">
              <a:lnSpc>
                <a:spcPct val="110000"/>
              </a:lnSpc>
              <a:spcBef>
                <a:spcPts val="500"/>
              </a:spcBef>
              <a:spcAft>
                <a:spcPts val="600"/>
              </a:spcAft>
              <a:buFont typeface="+mj-lt"/>
              <a:buAutoNum type="arabicParenR" startAt="5"/>
            </a:pPr>
            <a:r>
              <a:rPr lang="en-US" sz="1000" b="1" dirty="0">
                <a:latin typeface="Arial" panose="020B0604020202020204" pitchFamily="34" charset="0"/>
              </a:rPr>
              <a:t>Incubation programme </a:t>
            </a:r>
            <a:r>
              <a:rPr lang="en-US" sz="1000" dirty="0">
                <a:latin typeface="Arial" panose="020B0604020202020204" pitchFamily="34" charset="0"/>
              </a:rPr>
              <a:t>that provides business development support to new SHIs until they have completed their first social housing project, and achieved business sustainability</a:t>
            </a:r>
            <a:endParaRPr lang="en-ZA" sz="1000" dirty="0">
              <a:latin typeface="Arial" panose="020B0604020202020204" pitchFamily="34" charset="0"/>
            </a:endParaRPr>
          </a:p>
          <a:p>
            <a:pPr marL="342900" marR="179705" indent="-342900" algn="just">
              <a:lnSpc>
                <a:spcPct val="110000"/>
              </a:lnSpc>
              <a:spcBef>
                <a:spcPts val="500"/>
              </a:spcBef>
              <a:spcAft>
                <a:spcPts val="600"/>
              </a:spcAft>
              <a:buFont typeface="+mj-lt"/>
              <a:buAutoNum type="arabicParenR" startAt="5"/>
            </a:pPr>
            <a:r>
              <a:rPr lang="en-US" sz="1000" dirty="0">
                <a:latin typeface="Arial" panose="020B0604020202020204" pitchFamily="34" charset="0"/>
              </a:rPr>
              <a:t>Continue to develop and implement a </a:t>
            </a:r>
            <a:r>
              <a:rPr lang="en-US" sz="1000" b="1" dirty="0">
                <a:latin typeface="Arial" panose="020B0604020202020204" pitchFamily="34" charset="0"/>
              </a:rPr>
              <a:t>Municipal Support </a:t>
            </a:r>
            <a:r>
              <a:rPr lang="en-US" sz="1000" dirty="0">
                <a:latin typeface="Arial" panose="020B0604020202020204" pitchFamily="34" charset="0"/>
              </a:rPr>
              <a:t>Programme to capacitate municipalities to run effective local social housing programmes, including to have approved land agreements in place and ultimately approved projects</a:t>
            </a:r>
            <a:endParaRPr lang="en-ZA" sz="1000" dirty="0">
              <a:latin typeface="Arial" panose="020B0604020202020204" pitchFamily="34" charset="0"/>
            </a:endParaRPr>
          </a:p>
          <a:p>
            <a:pPr marL="342900" marR="179705" indent="-342900" algn="just">
              <a:lnSpc>
                <a:spcPct val="110000"/>
              </a:lnSpc>
              <a:spcBef>
                <a:spcPts val="500"/>
              </a:spcBef>
              <a:spcAft>
                <a:spcPts val="600"/>
              </a:spcAft>
              <a:buFont typeface="+mj-lt"/>
              <a:buAutoNum type="arabicParenR" startAt="5"/>
            </a:pPr>
            <a:r>
              <a:rPr lang="en-ZA" sz="1000" dirty="0">
                <a:latin typeface="Arial" panose="020B0604020202020204" pitchFamily="34" charset="0"/>
              </a:rPr>
              <a:t>Implement the SHRA’s </a:t>
            </a:r>
            <a:r>
              <a:rPr lang="en-ZA" sz="1000" b="1" dirty="0">
                <a:latin typeface="Arial" panose="020B0604020202020204" pitchFamily="34" charset="0"/>
              </a:rPr>
              <a:t>Inclusive Growth Policy</a:t>
            </a:r>
            <a:r>
              <a:rPr lang="en-ZA" sz="1000" dirty="0">
                <a:latin typeface="Arial" panose="020B0604020202020204" pitchFamily="34" charset="0"/>
              </a:rPr>
              <a:t> to support the transformation outcomes of the SHRA and the NDHS. At programme level, targets and thresholds will be set to support the Empowerment Policy of the Department.</a:t>
            </a:r>
          </a:p>
          <a:p>
            <a:pPr marL="342900" marR="179705" indent="-342900" algn="just">
              <a:lnSpc>
                <a:spcPct val="110000"/>
              </a:lnSpc>
              <a:spcBef>
                <a:spcPts val="500"/>
              </a:spcBef>
              <a:spcAft>
                <a:spcPts val="1200"/>
              </a:spcAft>
              <a:buFont typeface="+mj-lt"/>
              <a:buAutoNum type="arabicParenR" startAt="5"/>
            </a:pPr>
            <a:r>
              <a:rPr lang="en-US" sz="1000" dirty="0">
                <a:latin typeface="Arial" panose="020B0604020202020204" pitchFamily="34" charset="0"/>
              </a:rPr>
              <a:t>Strengthen communication and to raise awareness, increase transparency, knowledge and understanding</a:t>
            </a:r>
            <a:r>
              <a:rPr lang="en-US" sz="1000" dirty="0">
                <a:latin typeface="Arial" panose="020B0604020202020204" pitchFamily="34" charset="0"/>
                <a:ea typeface="Times New Roman" panose="02020603050405020304" pitchFamily="18" charset="0"/>
              </a:rPr>
              <a:t>.</a:t>
            </a:r>
            <a:endParaRPr lang="en-ZA" sz="1000" dirty="0">
              <a:latin typeface="Arial" panose="020B06040202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xmlns="" id="{6D4F5EAB-8E3C-BCE4-02BD-DD4B286A45E5}"/>
              </a:ext>
            </a:extLst>
          </p:cNvPr>
          <p:cNvSpPr txBox="1"/>
          <p:nvPr/>
        </p:nvSpPr>
        <p:spPr>
          <a:xfrm>
            <a:off x="187874" y="823371"/>
            <a:ext cx="8407082" cy="482889"/>
          </a:xfrm>
          <a:prstGeom prst="rect">
            <a:avLst/>
          </a:prstGeom>
          <a:noFill/>
        </p:spPr>
        <p:txBody>
          <a:bodyPr wrap="square">
            <a:spAutoFit/>
          </a:bodyPr>
          <a:lstStyle/>
          <a:p>
            <a:pPr algn="ctr">
              <a:lnSpc>
                <a:spcPct val="110000"/>
              </a:lnSpc>
              <a:spcAft>
                <a:spcPts val="1200"/>
              </a:spcAft>
            </a:pPr>
            <a:r>
              <a:rPr lang="en-ZA" sz="1200" b="1" kern="1400" dirty="0">
                <a:effectLst/>
                <a:latin typeface="Arial" panose="020B0604020202020204" pitchFamily="34" charset="0"/>
                <a:ea typeface="Times New Roman" panose="02020603050405020304" pitchFamily="18" charset="0"/>
                <a:cs typeface="Arial" panose="020B0604020202020204" pitchFamily="34" charset="0"/>
              </a:rPr>
              <a:t>To upscale delivery, improve sector sustainability and drive the transformation agenda, the SHRA will prioritise the following interventions in the 2023/24 planning period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9191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029045-7AA0-EBF0-A0B4-56D3897B11DF}"/>
              </a:ext>
            </a:extLst>
          </p:cNvPr>
          <p:cNvSpPr>
            <a:spLocks noGrp="1"/>
          </p:cNvSpPr>
          <p:nvPr>
            <p:ph type="title"/>
          </p:nvPr>
        </p:nvSpPr>
        <p:spPr>
          <a:xfrm>
            <a:off x="516043" y="159302"/>
            <a:ext cx="7957397" cy="664069"/>
          </a:xfrm>
        </p:spPr>
        <p:txBody>
          <a:bodyPr/>
          <a:lstStyle/>
          <a:p>
            <a:r>
              <a:rPr lang="en-ZA" dirty="0"/>
              <a:t>C.4. STRENGTHENING THE INTERNAL OPERATING ENVIRONMENT (2023/24)</a:t>
            </a:r>
          </a:p>
        </p:txBody>
      </p:sp>
      <p:sp>
        <p:nvSpPr>
          <p:cNvPr id="3" name="Content Placeholder 2">
            <a:extLst>
              <a:ext uri="{FF2B5EF4-FFF2-40B4-BE49-F238E27FC236}">
                <a16:creationId xmlns:a16="http://schemas.microsoft.com/office/drawing/2014/main" xmlns="" id="{B22EAA5C-E266-9F00-33CB-A7EBE6FE0931}"/>
              </a:ext>
            </a:extLst>
          </p:cNvPr>
          <p:cNvSpPr>
            <a:spLocks noGrp="1"/>
          </p:cNvSpPr>
          <p:nvPr>
            <p:ph idx="1"/>
          </p:nvPr>
        </p:nvSpPr>
        <p:spPr>
          <a:xfrm>
            <a:off x="174930" y="997512"/>
            <a:ext cx="8537272" cy="3661522"/>
          </a:xfrm>
          <a:solidFill>
            <a:schemeClr val="bg1"/>
          </a:solidFill>
        </p:spPr>
        <p:txBody>
          <a:bodyPr>
            <a:noAutofit/>
          </a:bodyPr>
          <a:lstStyle/>
          <a:p>
            <a:pPr marL="342900" marR="179705" lvl="0" indent="-342900" algn="just">
              <a:lnSpc>
                <a:spcPct val="110000"/>
              </a:lnSpc>
              <a:spcBef>
                <a:spcPts val="500"/>
              </a:spcBef>
              <a:spcAft>
                <a:spcPts val="1200"/>
              </a:spcAft>
              <a:buFont typeface="+mj-lt"/>
              <a:buAutoNum type="arabicParenR"/>
            </a:pPr>
            <a:r>
              <a:rPr lang="en-ZA" sz="1400" dirty="0">
                <a:effectLst/>
                <a:latin typeface="Arial" panose="020B0604020202020204" pitchFamily="34" charset="0"/>
                <a:ea typeface="Times New Roman" panose="02020603050405020304" pitchFamily="18" charset="0"/>
              </a:rPr>
              <a:t>Achievement of an </a:t>
            </a:r>
            <a:r>
              <a:rPr lang="en-ZA" sz="1400" b="1" dirty="0">
                <a:effectLst/>
                <a:latin typeface="Arial" panose="020B0604020202020204" pitchFamily="34" charset="0"/>
                <a:ea typeface="Times New Roman" panose="02020603050405020304" pitchFamily="18" charset="0"/>
              </a:rPr>
              <a:t>unqualified audit outcome with no material findings</a:t>
            </a:r>
            <a:r>
              <a:rPr lang="en-ZA" sz="1400" dirty="0">
                <a:effectLst/>
                <a:latin typeface="Arial" panose="020B0604020202020204" pitchFamily="34" charset="0"/>
                <a:ea typeface="Times New Roman" panose="02020603050405020304" pitchFamily="18" charset="0"/>
              </a:rPr>
              <a:t>.</a:t>
            </a:r>
          </a:p>
          <a:p>
            <a:pPr marL="342900" marR="179705" lvl="0" indent="-342900" algn="just">
              <a:lnSpc>
                <a:spcPct val="110000"/>
              </a:lnSpc>
              <a:spcBef>
                <a:spcPts val="500"/>
              </a:spcBef>
              <a:spcAft>
                <a:spcPts val="1200"/>
              </a:spcAft>
              <a:buFont typeface="+mj-lt"/>
              <a:buAutoNum type="arabicParenR"/>
            </a:pPr>
            <a:r>
              <a:rPr lang="en-ZA" sz="1400" dirty="0">
                <a:effectLst/>
                <a:latin typeface="Arial" panose="020B0604020202020204" pitchFamily="34" charset="0"/>
                <a:ea typeface="Times New Roman" panose="02020603050405020304" pitchFamily="18" charset="0"/>
              </a:rPr>
              <a:t>Obtain approval and funding of the </a:t>
            </a:r>
            <a:r>
              <a:rPr lang="en-ZA" sz="1400" b="1" dirty="0">
                <a:effectLst/>
                <a:latin typeface="Arial" panose="020B0604020202020204" pitchFamily="34" charset="0"/>
                <a:ea typeface="Times New Roman" panose="02020603050405020304" pitchFamily="18" charset="0"/>
              </a:rPr>
              <a:t>organisational structure</a:t>
            </a:r>
            <a:r>
              <a:rPr lang="en-ZA" sz="1400" dirty="0">
                <a:effectLst/>
                <a:latin typeface="Arial" panose="020B0604020202020204" pitchFamily="34" charset="0"/>
                <a:ea typeface="Times New Roman" panose="02020603050405020304" pitchFamily="18" charset="0"/>
              </a:rPr>
              <a:t>, aimed at optimising efficiencies, capacity and capabilities, turn-around times and to address human capital gaps within the SHRA to execute on its mandate.</a:t>
            </a:r>
          </a:p>
          <a:p>
            <a:pPr marL="342900" marR="179705" indent="-342900" algn="just">
              <a:lnSpc>
                <a:spcPct val="110000"/>
              </a:lnSpc>
              <a:spcBef>
                <a:spcPts val="500"/>
              </a:spcBef>
              <a:spcAft>
                <a:spcPts val="1200"/>
              </a:spcAft>
              <a:buFont typeface="+mj-lt"/>
              <a:buAutoNum type="arabicParenR"/>
            </a:pPr>
            <a:r>
              <a:rPr lang="en-ZA" sz="1400" dirty="0">
                <a:effectLst/>
                <a:latin typeface="Arial" panose="020B0604020202020204" pitchFamily="34" charset="0"/>
                <a:ea typeface="Times New Roman" panose="02020603050405020304" pitchFamily="18" charset="0"/>
              </a:rPr>
              <a:t>Strengthen </a:t>
            </a:r>
            <a:r>
              <a:rPr lang="en-ZA" sz="1400" b="1" dirty="0">
                <a:effectLst/>
                <a:latin typeface="Arial" panose="020B0604020202020204" pitchFamily="34" charset="0"/>
                <a:ea typeface="Times New Roman" panose="02020603050405020304" pitchFamily="18" charset="0"/>
              </a:rPr>
              <a:t>SHRA performance management system and business processes</a:t>
            </a:r>
            <a:r>
              <a:rPr lang="en-ZA" sz="1400" dirty="0">
                <a:effectLst/>
                <a:latin typeface="Arial" panose="020B0604020202020204" pitchFamily="34" charset="0"/>
                <a:ea typeface="Times New Roman" panose="02020603050405020304" pitchFamily="18" charset="0"/>
              </a:rPr>
              <a:t>.</a:t>
            </a:r>
          </a:p>
          <a:p>
            <a:pPr marL="342900" marR="179705" lvl="0" indent="-342900" algn="just">
              <a:lnSpc>
                <a:spcPct val="110000"/>
              </a:lnSpc>
              <a:spcBef>
                <a:spcPts val="500"/>
              </a:spcBef>
              <a:spcAft>
                <a:spcPts val="1200"/>
              </a:spcAft>
              <a:buFont typeface="+mj-lt"/>
              <a:buAutoNum type="arabicParenR"/>
            </a:pPr>
            <a:r>
              <a:rPr lang="en-ZA" sz="1400" dirty="0">
                <a:effectLst/>
                <a:latin typeface="Arial" panose="020B0604020202020204" pitchFamily="34" charset="0"/>
                <a:ea typeface="Times New Roman" panose="02020603050405020304" pitchFamily="18" charset="0"/>
              </a:rPr>
              <a:t>Finalise the </a:t>
            </a:r>
            <a:r>
              <a:rPr lang="en-ZA" sz="1400" b="1" dirty="0">
                <a:effectLst/>
                <a:latin typeface="Arial" panose="020B0604020202020204" pitchFamily="34" charset="0"/>
                <a:ea typeface="Times New Roman" panose="02020603050405020304" pitchFamily="18" charset="0"/>
              </a:rPr>
              <a:t>ICT Strategy and implementation </a:t>
            </a:r>
            <a:r>
              <a:rPr lang="en-ZA" sz="1400" dirty="0">
                <a:effectLst/>
                <a:latin typeface="Arial" panose="020B0604020202020204" pitchFamily="34" charset="0"/>
                <a:ea typeface="Times New Roman" panose="02020603050405020304" pitchFamily="18" charset="0"/>
              </a:rPr>
              <a:t>of recommendations, prioritising the implementation of automation and digital processes to improve efficiencies, transparency, and decision-making.</a:t>
            </a:r>
          </a:p>
          <a:p>
            <a:pPr marL="342900" marR="179705" indent="-342900" algn="just">
              <a:lnSpc>
                <a:spcPct val="110000"/>
              </a:lnSpc>
              <a:spcBef>
                <a:spcPts val="500"/>
              </a:spcBef>
              <a:spcAft>
                <a:spcPts val="1200"/>
              </a:spcAft>
              <a:buFont typeface="+mj-lt"/>
              <a:buAutoNum type="arabicParenR"/>
            </a:pPr>
            <a:r>
              <a:rPr lang="en-ZA" sz="1400" dirty="0">
                <a:effectLst/>
                <a:latin typeface="Arial" panose="020B0604020202020204" pitchFamily="34" charset="0"/>
                <a:ea typeface="Times New Roman" panose="02020603050405020304" pitchFamily="18" charset="0"/>
              </a:rPr>
              <a:t>Strengthen the </a:t>
            </a:r>
            <a:r>
              <a:rPr lang="en-ZA" sz="1400" b="1" dirty="0">
                <a:effectLst/>
                <a:latin typeface="Arial" panose="020B0604020202020204" pitchFamily="34" charset="0"/>
                <a:ea typeface="Times New Roman" panose="02020603050405020304" pitchFamily="18" charset="0"/>
              </a:rPr>
              <a:t>fraud and corruption awareness drive</a:t>
            </a:r>
            <a:endParaRPr lang="en-ZA" sz="1400" dirty="0">
              <a:effectLst/>
              <a:latin typeface="Arial" panose="020B0604020202020204" pitchFamily="34" charset="0"/>
              <a:ea typeface="Times New Roman" panose="02020603050405020304" pitchFamily="18" charset="0"/>
            </a:endParaRPr>
          </a:p>
          <a:p>
            <a:pPr marL="342900" marR="179705" lvl="0" indent="-342900" algn="just">
              <a:lnSpc>
                <a:spcPct val="110000"/>
              </a:lnSpc>
              <a:spcBef>
                <a:spcPts val="500"/>
              </a:spcBef>
              <a:spcAft>
                <a:spcPts val="1200"/>
              </a:spcAft>
              <a:buFont typeface="+mj-lt"/>
              <a:buAutoNum type="arabicParenR"/>
            </a:pPr>
            <a:r>
              <a:rPr lang="en-ZA" sz="1400" dirty="0">
                <a:effectLst/>
                <a:latin typeface="Arial" panose="020B0604020202020204" pitchFamily="34" charset="0"/>
                <a:ea typeface="Times New Roman" panose="02020603050405020304" pitchFamily="18" charset="0"/>
              </a:rPr>
              <a:t>Establish a </a:t>
            </a:r>
            <a:r>
              <a:rPr lang="en-ZA" sz="1400" b="1" dirty="0">
                <a:effectLst/>
                <a:latin typeface="Arial" panose="020B0604020202020204" pitchFamily="34" charset="0"/>
                <a:ea typeface="Times New Roman" panose="02020603050405020304" pitchFamily="18" charset="0"/>
              </a:rPr>
              <a:t>change management and ethical leadership </a:t>
            </a:r>
            <a:r>
              <a:rPr lang="en-ZA" sz="1400" dirty="0">
                <a:effectLst/>
                <a:latin typeface="Arial" panose="020B0604020202020204" pitchFamily="34" charset="0"/>
                <a:ea typeface="Times New Roman" panose="02020603050405020304" pitchFamily="18" charset="0"/>
              </a:rPr>
              <a:t>programme across the organisation.</a:t>
            </a:r>
          </a:p>
          <a:p>
            <a:pPr marL="342900" marR="179705" lvl="0" indent="-342900" algn="just">
              <a:lnSpc>
                <a:spcPct val="110000"/>
              </a:lnSpc>
              <a:spcBef>
                <a:spcPts val="500"/>
              </a:spcBef>
              <a:spcAft>
                <a:spcPts val="1200"/>
              </a:spcAft>
              <a:buFont typeface="+mj-lt"/>
              <a:buAutoNum type="arabicParenR"/>
            </a:pPr>
            <a:r>
              <a:rPr lang="en-ZA" sz="1400" dirty="0">
                <a:effectLst/>
                <a:latin typeface="Arial" panose="020B0604020202020204" pitchFamily="34" charset="0"/>
                <a:ea typeface="Times New Roman" panose="02020603050405020304" pitchFamily="18" charset="0"/>
              </a:rPr>
              <a:t>Implement the Council approved </a:t>
            </a:r>
            <a:r>
              <a:rPr lang="en-ZA" sz="1400" b="1" dirty="0">
                <a:effectLst/>
                <a:latin typeface="Arial" panose="020B0604020202020204" pitchFamily="34" charset="0"/>
                <a:ea typeface="Times New Roman" panose="02020603050405020304" pitchFamily="18" charset="0"/>
              </a:rPr>
              <a:t>Stakeholder Management and Communications Strategy</a:t>
            </a:r>
            <a:r>
              <a:rPr lang="en-ZA" sz="1400" dirty="0">
                <a:effectLst/>
                <a:latin typeface="Arial" panose="020B0604020202020204" pitchFamily="34" charset="0"/>
                <a:ea typeface="Times New Roman" panose="02020603050405020304" pitchFamily="18" charset="0"/>
              </a:rPr>
              <a:t>. Ensure that strategic communication is at the centre of all business processes.</a:t>
            </a:r>
          </a:p>
          <a:p>
            <a:endParaRPr lang="en-ZA" sz="1400" dirty="0"/>
          </a:p>
        </p:txBody>
      </p:sp>
    </p:spTree>
    <p:extLst>
      <p:ext uri="{BB962C8B-B14F-4D97-AF65-F5344CB8AC3E}">
        <p14:creationId xmlns:p14="http://schemas.microsoft.com/office/powerpoint/2010/main" xmlns="" val="415455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6FE55-3B2B-4AD7-842C-86F2B9A12AB3}"/>
              </a:ext>
            </a:extLst>
          </p:cNvPr>
          <p:cNvSpPr>
            <a:spLocks noGrp="1"/>
          </p:cNvSpPr>
          <p:nvPr>
            <p:ph type="title"/>
          </p:nvPr>
        </p:nvSpPr>
        <p:spPr>
          <a:xfrm>
            <a:off x="178593" y="248444"/>
            <a:ext cx="7686675" cy="357189"/>
          </a:xfrm>
        </p:spPr>
        <p:txBody>
          <a:bodyPr vert="horz" lIns="91440" tIns="45720" rIns="91440" bIns="45720" rtlCol="0" anchor="ctr">
            <a:noAutofit/>
          </a:bodyPr>
          <a:lstStyle/>
          <a:p>
            <a:r>
              <a:rPr lang="en-US" dirty="0"/>
              <a:t>C.5.1 HUMAN SETTLEMENTS MTSF CONTRIBUTIONS</a:t>
            </a:r>
          </a:p>
        </p:txBody>
      </p:sp>
      <p:graphicFrame>
        <p:nvGraphicFramePr>
          <p:cNvPr id="4" name="Table 7">
            <a:extLst>
              <a:ext uri="{FF2B5EF4-FFF2-40B4-BE49-F238E27FC236}">
                <a16:creationId xmlns:a16="http://schemas.microsoft.com/office/drawing/2014/main" xmlns="" id="{D0B770B8-F73C-4593-878D-9AE8BE629400}"/>
              </a:ext>
            </a:extLst>
          </p:cNvPr>
          <p:cNvGraphicFramePr>
            <a:graphicFrameLocks noGrp="1"/>
          </p:cNvGraphicFramePr>
          <p:nvPr>
            <p:extLst>
              <p:ext uri="{D42A27DB-BD31-4B8C-83A1-F6EECF244321}">
                <p14:modId xmlns:p14="http://schemas.microsoft.com/office/powerpoint/2010/main" xmlns="" val="1914741759"/>
              </p:ext>
            </p:extLst>
          </p:nvPr>
        </p:nvGraphicFramePr>
        <p:xfrm>
          <a:off x="121443" y="891297"/>
          <a:ext cx="8807872" cy="4236080"/>
        </p:xfrm>
        <a:graphic>
          <a:graphicData uri="http://schemas.openxmlformats.org/drawingml/2006/table">
            <a:tbl>
              <a:tblPr firstRow="1" bandRow="1"/>
              <a:tblGrid>
                <a:gridCol w="1913813">
                  <a:extLst>
                    <a:ext uri="{9D8B030D-6E8A-4147-A177-3AD203B41FA5}">
                      <a16:colId xmlns:a16="http://schemas.microsoft.com/office/drawing/2014/main" xmlns="" val="2104517834"/>
                    </a:ext>
                  </a:extLst>
                </a:gridCol>
                <a:gridCol w="6894059">
                  <a:extLst>
                    <a:ext uri="{9D8B030D-6E8A-4147-A177-3AD203B41FA5}">
                      <a16:colId xmlns:a16="http://schemas.microsoft.com/office/drawing/2014/main" xmlns="" val="1234754004"/>
                    </a:ext>
                  </a:extLst>
                </a:gridCol>
              </a:tblGrid>
              <a:tr h="173264">
                <a:tc>
                  <a:txBody>
                    <a:bodyPr/>
                    <a:lstStyle>
                      <a:lvl1pPr marL="0" algn="l" defTabSz="457189" rtl="0" eaLnBrk="1" latinLnBrk="0" hangingPunct="1">
                        <a:defRPr sz="1800" b="1" kern="1200">
                          <a:solidFill>
                            <a:schemeClr val="lt1"/>
                          </a:solidFill>
                          <a:latin typeface="Arial"/>
                        </a:defRPr>
                      </a:lvl1pPr>
                      <a:lvl2pPr marL="457189" algn="l" defTabSz="457189" rtl="0" eaLnBrk="1" latinLnBrk="0" hangingPunct="1">
                        <a:defRPr sz="1800" b="1" kern="1200">
                          <a:solidFill>
                            <a:schemeClr val="lt1"/>
                          </a:solidFill>
                          <a:latin typeface="Arial"/>
                        </a:defRPr>
                      </a:lvl2pPr>
                      <a:lvl3pPr marL="914377" algn="l" defTabSz="457189" rtl="0" eaLnBrk="1" latinLnBrk="0" hangingPunct="1">
                        <a:defRPr sz="1800" b="1" kern="1200">
                          <a:solidFill>
                            <a:schemeClr val="lt1"/>
                          </a:solidFill>
                          <a:latin typeface="Arial"/>
                        </a:defRPr>
                      </a:lvl3pPr>
                      <a:lvl4pPr marL="1371566" algn="l" defTabSz="457189" rtl="0" eaLnBrk="1" latinLnBrk="0" hangingPunct="1">
                        <a:defRPr sz="1800" b="1" kern="1200">
                          <a:solidFill>
                            <a:schemeClr val="lt1"/>
                          </a:solidFill>
                          <a:latin typeface="Arial"/>
                        </a:defRPr>
                      </a:lvl4pPr>
                      <a:lvl5pPr marL="1828754" algn="l" defTabSz="457189" rtl="0" eaLnBrk="1" latinLnBrk="0" hangingPunct="1">
                        <a:defRPr sz="1800" b="1" kern="1200">
                          <a:solidFill>
                            <a:schemeClr val="lt1"/>
                          </a:solidFill>
                          <a:latin typeface="Arial"/>
                        </a:defRPr>
                      </a:lvl5pPr>
                      <a:lvl6pPr marL="2285943" algn="l" defTabSz="457189" rtl="0" eaLnBrk="1" latinLnBrk="0" hangingPunct="1">
                        <a:defRPr sz="1800" b="1" kern="1200">
                          <a:solidFill>
                            <a:schemeClr val="lt1"/>
                          </a:solidFill>
                          <a:latin typeface="Arial"/>
                        </a:defRPr>
                      </a:lvl6pPr>
                      <a:lvl7pPr marL="2743131" algn="l" defTabSz="457189" rtl="0" eaLnBrk="1" latinLnBrk="0" hangingPunct="1">
                        <a:defRPr sz="1800" b="1" kern="1200">
                          <a:solidFill>
                            <a:schemeClr val="lt1"/>
                          </a:solidFill>
                          <a:latin typeface="Arial"/>
                        </a:defRPr>
                      </a:lvl7pPr>
                      <a:lvl8pPr marL="3200320" algn="l" defTabSz="457189" rtl="0" eaLnBrk="1" latinLnBrk="0" hangingPunct="1">
                        <a:defRPr sz="1800" b="1" kern="1200">
                          <a:solidFill>
                            <a:schemeClr val="lt1"/>
                          </a:solidFill>
                          <a:latin typeface="Arial"/>
                        </a:defRPr>
                      </a:lvl8pPr>
                      <a:lvl9pPr marL="3657509" algn="l" defTabSz="457189" rtl="0" eaLnBrk="1" latinLnBrk="0" hangingPunct="1">
                        <a:defRPr sz="1800" b="1" kern="1200">
                          <a:solidFill>
                            <a:schemeClr val="lt1"/>
                          </a:solidFill>
                          <a:latin typeface="Arial"/>
                        </a:defRPr>
                      </a:lvl9pPr>
                    </a:lstStyle>
                    <a:p>
                      <a:pPr algn="just">
                        <a:lnSpc>
                          <a:spcPct val="110000"/>
                        </a:lnSpc>
                        <a:spcBef>
                          <a:spcPts val="500"/>
                        </a:spcBef>
                        <a:spcAft>
                          <a:spcPts val="500"/>
                        </a:spcAft>
                      </a:pPr>
                      <a:r>
                        <a:rPr lang="en-ZA" sz="1050" kern="1400" cap="all" dirty="0">
                          <a:solidFill>
                            <a:schemeClr val="tx1"/>
                          </a:solidFill>
                          <a:effectLst/>
                        </a:rPr>
                        <a:t>INDICATOR</a:t>
                      </a:r>
                      <a:endParaRPr lang="en-ZA" sz="105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lvl1pPr marL="0" algn="l" defTabSz="457189" rtl="0" eaLnBrk="1" latinLnBrk="0" hangingPunct="1">
                        <a:defRPr sz="1800" b="1" kern="1200">
                          <a:solidFill>
                            <a:schemeClr val="lt1"/>
                          </a:solidFill>
                          <a:latin typeface="Arial"/>
                        </a:defRPr>
                      </a:lvl1pPr>
                      <a:lvl2pPr marL="457189" algn="l" defTabSz="457189" rtl="0" eaLnBrk="1" latinLnBrk="0" hangingPunct="1">
                        <a:defRPr sz="1800" b="1" kern="1200">
                          <a:solidFill>
                            <a:schemeClr val="lt1"/>
                          </a:solidFill>
                          <a:latin typeface="Arial"/>
                        </a:defRPr>
                      </a:lvl2pPr>
                      <a:lvl3pPr marL="914377" algn="l" defTabSz="457189" rtl="0" eaLnBrk="1" latinLnBrk="0" hangingPunct="1">
                        <a:defRPr sz="1800" b="1" kern="1200">
                          <a:solidFill>
                            <a:schemeClr val="lt1"/>
                          </a:solidFill>
                          <a:latin typeface="Arial"/>
                        </a:defRPr>
                      </a:lvl3pPr>
                      <a:lvl4pPr marL="1371566" algn="l" defTabSz="457189" rtl="0" eaLnBrk="1" latinLnBrk="0" hangingPunct="1">
                        <a:defRPr sz="1800" b="1" kern="1200">
                          <a:solidFill>
                            <a:schemeClr val="lt1"/>
                          </a:solidFill>
                          <a:latin typeface="Arial"/>
                        </a:defRPr>
                      </a:lvl4pPr>
                      <a:lvl5pPr marL="1828754" algn="l" defTabSz="457189" rtl="0" eaLnBrk="1" latinLnBrk="0" hangingPunct="1">
                        <a:defRPr sz="1800" b="1" kern="1200">
                          <a:solidFill>
                            <a:schemeClr val="lt1"/>
                          </a:solidFill>
                          <a:latin typeface="Arial"/>
                        </a:defRPr>
                      </a:lvl5pPr>
                      <a:lvl6pPr marL="2285943" algn="l" defTabSz="457189" rtl="0" eaLnBrk="1" latinLnBrk="0" hangingPunct="1">
                        <a:defRPr sz="1800" b="1" kern="1200">
                          <a:solidFill>
                            <a:schemeClr val="lt1"/>
                          </a:solidFill>
                          <a:latin typeface="Arial"/>
                        </a:defRPr>
                      </a:lvl6pPr>
                      <a:lvl7pPr marL="2743131" algn="l" defTabSz="457189" rtl="0" eaLnBrk="1" latinLnBrk="0" hangingPunct="1">
                        <a:defRPr sz="1800" b="1" kern="1200">
                          <a:solidFill>
                            <a:schemeClr val="lt1"/>
                          </a:solidFill>
                          <a:latin typeface="Arial"/>
                        </a:defRPr>
                      </a:lvl7pPr>
                      <a:lvl8pPr marL="3200320" algn="l" defTabSz="457189" rtl="0" eaLnBrk="1" latinLnBrk="0" hangingPunct="1">
                        <a:defRPr sz="1800" b="1" kern="1200">
                          <a:solidFill>
                            <a:schemeClr val="lt1"/>
                          </a:solidFill>
                          <a:latin typeface="Arial"/>
                        </a:defRPr>
                      </a:lvl8pPr>
                      <a:lvl9pPr marL="3657509" algn="l" defTabSz="457189" rtl="0" eaLnBrk="1" latinLnBrk="0" hangingPunct="1">
                        <a:defRPr sz="1800" b="1" kern="1200">
                          <a:solidFill>
                            <a:schemeClr val="lt1"/>
                          </a:solidFill>
                          <a:latin typeface="Arial"/>
                        </a:defRPr>
                      </a:lvl9pPr>
                    </a:lstStyle>
                    <a:p>
                      <a:pPr algn="just">
                        <a:lnSpc>
                          <a:spcPct val="110000"/>
                        </a:lnSpc>
                        <a:spcBef>
                          <a:spcPts val="500"/>
                        </a:spcBef>
                        <a:spcAft>
                          <a:spcPts val="500"/>
                        </a:spcAft>
                      </a:pPr>
                      <a:r>
                        <a:rPr lang="en-ZA" sz="1050" kern="1400" cap="all" dirty="0">
                          <a:solidFill>
                            <a:schemeClr val="tx1"/>
                          </a:solidFill>
                          <a:effectLst/>
                        </a:rPr>
                        <a:t>MTSF INTERVENTION / SHRA contribution</a:t>
                      </a:r>
                      <a:endParaRPr lang="en-ZA" sz="105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xmlns="" val="3290971933"/>
                  </a:ext>
                </a:extLst>
              </a:tr>
              <a:tr h="1170291">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500"/>
                        </a:spcBef>
                        <a:spcAft>
                          <a:spcPts val="500"/>
                        </a:spcAft>
                      </a:pPr>
                      <a:r>
                        <a:rPr lang="en-ZA" sz="1000" b="1" kern="0" dirty="0">
                          <a:effectLst/>
                        </a:rPr>
                        <a:t>94 area-based integrated multisectoral development plans for priority development areas completed by 2024</a:t>
                      </a:r>
                      <a:endParaRPr lang="en-ZA" sz="1000" b="1"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just">
                        <a:lnSpc>
                          <a:spcPct val="110000"/>
                        </a:lnSpc>
                        <a:spcBef>
                          <a:spcPts val="0"/>
                        </a:spcBef>
                        <a:spcAft>
                          <a:spcPts val="0"/>
                        </a:spcAft>
                      </a:pPr>
                      <a:r>
                        <a:rPr lang="en-ZA" sz="1000" b="1" kern="0" dirty="0">
                          <a:effectLst/>
                        </a:rPr>
                        <a:t>In collaboration with NDHS complete a multi-year development plan for social housing in line with the priority development areas</a:t>
                      </a:r>
                      <a:r>
                        <a:rPr lang="en-ZA" sz="1000" b="1" kern="1400" dirty="0">
                          <a:effectLst/>
                        </a:rPr>
                        <a:t>:</a:t>
                      </a:r>
                    </a:p>
                    <a:p>
                      <a:pPr marL="342900" marR="179705" lvl="0" indent="-342900" algn="just">
                        <a:lnSpc>
                          <a:spcPct val="110000"/>
                        </a:lnSpc>
                        <a:spcBef>
                          <a:spcPts val="0"/>
                        </a:spcBef>
                        <a:spcAft>
                          <a:spcPts val="0"/>
                        </a:spcAft>
                        <a:buFont typeface="Wingdings" panose="05000000000000000000" pitchFamily="2" charset="2"/>
                        <a:buChar char=""/>
                      </a:pPr>
                      <a:r>
                        <a:rPr lang="en-US" sz="1000" kern="1200" dirty="0">
                          <a:effectLst/>
                        </a:rPr>
                        <a:t>SHRA has assessed the alignment of restructuring zones (RZs) and PHSHDAs and have identified areas of opportunity.</a:t>
                      </a:r>
                    </a:p>
                    <a:p>
                      <a:pPr marL="342900" marR="179705" lvl="0" indent="-342900" algn="just">
                        <a:lnSpc>
                          <a:spcPct val="110000"/>
                        </a:lnSpc>
                        <a:spcBef>
                          <a:spcPts val="0"/>
                        </a:spcBef>
                        <a:spcAft>
                          <a:spcPts val="0"/>
                        </a:spcAft>
                        <a:buFont typeface="Wingdings" panose="05000000000000000000" pitchFamily="2" charset="2"/>
                        <a:buChar char=""/>
                      </a:pPr>
                      <a:r>
                        <a:rPr lang="en-US" sz="1000" b="0" kern="1200" dirty="0">
                          <a:effectLst/>
                        </a:rPr>
                        <a:t>Recommendations to implement projects that are in the PHSHDAs, they would need to be </a:t>
                      </a:r>
                      <a:r>
                        <a:rPr lang="en-US" sz="1000" b="0" kern="1200" dirty="0" err="1">
                          <a:effectLst/>
                        </a:rPr>
                        <a:t>gazetted</a:t>
                      </a:r>
                      <a:r>
                        <a:rPr lang="en-US" sz="1000" b="0" kern="1200" dirty="0">
                          <a:effectLst/>
                        </a:rPr>
                        <a:t> as RZs in compliance with the SHA. </a:t>
                      </a:r>
                    </a:p>
                    <a:p>
                      <a:pPr marL="342900" marR="179705" lvl="0" indent="-342900" algn="just">
                        <a:lnSpc>
                          <a:spcPct val="110000"/>
                        </a:lnSpc>
                        <a:spcBef>
                          <a:spcPts val="0"/>
                        </a:spcBef>
                        <a:spcAft>
                          <a:spcPts val="0"/>
                        </a:spcAft>
                        <a:buFont typeface="Wingdings" panose="05000000000000000000" pitchFamily="2" charset="2"/>
                        <a:buChar char=""/>
                      </a:pPr>
                      <a:r>
                        <a:rPr lang="en-US" sz="1000" b="0" kern="1200" dirty="0">
                          <a:effectLst/>
                        </a:rPr>
                        <a:t>The </a:t>
                      </a:r>
                      <a:r>
                        <a:rPr lang="en-US" sz="1000" b="0" kern="1200" dirty="0" err="1">
                          <a:effectLst/>
                        </a:rPr>
                        <a:t>gazetting</a:t>
                      </a:r>
                      <a:r>
                        <a:rPr lang="en-US" sz="1000" b="0" kern="1200" dirty="0">
                          <a:effectLst/>
                        </a:rPr>
                        <a:t> of PHSHDAs as RZs will ensure alignment and </a:t>
                      </a:r>
                      <a:r>
                        <a:rPr lang="en-US" sz="1000" b="0" kern="1200" dirty="0" err="1">
                          <a:effectLst/>
                        </a:rPr>
                        <a:t>harmonisation</a:t>
                      </a:r>
                      <a:r>
                        <a:rPr lang="en-US" sz="1000" b="0" kern="1200" dirty="0">
                          <a:effectLst/>
                        </a:rPr>
                        <a:t> of other human settlements programmes such as the Integrated Residential Development Programme (IRDP).</a:t>
                      </a:r>
                      <a:endParaRPr lang="en-ZA" sz="1000" b="0" dirty="0">
                        <a:effectLst/>
                        <a:latin typeface="Arial" panose="020B0604020202020204" pitchFamily="34" charset="0"/>
                        <a:ea typeface="Times New Roman" panose="02020603050405020304" pitchFamily="18" charset="0"/>
                      </a:endParaRPr>
                    </a:p>
                  </a:txBody>
                  <a:tcPr marL="51435" marR="51435" marT="0" marB="0"/>
                </a:tc>
                <a:extLst>
                  <a:ext uri="{0D108BD9-81ED-4DB2-BD59-A6C34878D82A}">
                    <a16:rowId xmlns:a16="http://schemas.microsoft.com/office/drawing/2014/main" xmlns="" val="1186294846"/>
                  </a:ext>
                </a:extLst>
              </a:tr>
              <a:tr h="1001226">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500"/>
                        </a:spcBef>
                        <a:spcAft>
                          <a:spcPts val="500"/>
                        </a:spcAft>
                      </a:pPr>
                      <a:r>
                        <a:rPr lang="en-ZA" sz="1000" b="1" kern="0" dirty="0">
                          <a:effectLst/>
                        </a:rPr>
                        <a:t>Long-term land development pipeline for human settlements completed</a:t>
                      </a:r>
                      <a:endParaRPr lang="en-ZA" sz="1000" b="1"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just">
                        <a:lnSpc>
                          <a:spcPct val="110000"/>
                        </a:lnSpc>
                        <a:spcBef>
                          <a:spcPts val="0"/>
                        </a:spcBef>
                        <a:spcAft>
                          <a:spcPts val="0"/>
                        </a:spcAft>
                      </a:pPr>
                      <a:r>
                        <a:rPr lang="en-ZA" sz="1000" b="1" kern="0" dirty="0">
                          <a:effectLst/>
                        </a:rPr>
                        <a:t>Use GIS and/or remote sensing to spatially reference the restructuring zones and social housing projects</a:t>
                      </a:r>
                      <a:r>
                        <a:rPr lang="en-ZA" sz="1000" b="1" kern="1400" dirty="0">
                          <a:effectLst/>
                        </a:rPr>
                        <a:t>:</a:t>
                      </a:r>
                    </a:p>
                    <a:p>
                      <a:pPr marL="342900" marR="179705" lvl="0" indent="-342900" algn="just">
                        <a:lnSpc>
                          <a:spcPct val="110000"/>
                        </a:lnSpc>
                        <a:spcBef>
                          <a:spcPts val="0"/>
                        </a:spcBef>
                        <a:spcAft>
                          <a:spcPts val="0"/>
                        </a:spcAft>
                        <a:buFont typeface="Wingdings" panose="05000000000000000000" pitchFamily="2" charset="2"/>
                        <a:buChar char=""/>
                      </a:pPr>
                      <a:r>
                        <a:rPr lang="en-US" sz="1000" dirty="0">
                          <a:effectLst/>
                          <a:latin typeface="Arial" panose="020B0604020202020204" pitchFamily="34" charset="0"/>
                          <a:ea typeface="Times New Roman" panose="02020603050405020304" pitchFamily="18" charset="0"/>
                        </a:rPr>
                        <a:t>Spatial referencing for all projects included.</a:t>
                      </a:r>
                    </a:p>
                    <a:p>
                      <a:pPr marL="342900" marR="179705" lvl="0" indent="-342900" algn="just">
                        <a:lnSpc>
                          <a:spcPct val="110000"/>
                        </a:lnSpc>
                        <a:spcBef>
                          <a:spcPts val="0"/>
                        </a:spcBef>
                        <a:spcAft>
                          <a:spcPts val="0"/>
                        </a:spcAft>
                        <a:buFont typeface="Wingdings" panose="05000000000000000000" pitchFamily="2" charset="2"/>
                        <a:buChar char=""/>
                      </a:pPr>
                      <a:r>
                        <a:rPr lang="en-US" sz="1000" dirty="0">
                          <a:effectLst/>
                          <a:latin typeface="Arial" panose="020B0604020202020204" pitchFamily="34" charset="0"/>
                          <a:ea typeface="Times New Roman" panose="02020603050405020304" pitchFamily="18" charset="0"/>
                        </a:rPr>
                        <a:t>Applicants are required to provide the coordinates, which will be validated through GIS maps and/or SG diagrams for projects.</a:t>
                      </a:r>
                    </a:p>
                    <a:p>
                      <a:pPr marL="342900" marR="179705" lvl="0" indent="-342900" algn="just">
                        <a:lnSpc>
                          <a:spcPct val="110000"/>
                        </a:lnSpc>
                        <a:spcBef>
                          <a:spcPts val="0"/>
                        </a:spcBef>
                        <a:spcAft>
                          <a:spcPts val="0"/>
                        </a:spcAft>
                        <a:buFont typeface="Wingdings" panose="05000000000000000000" pitchFamily="2" charset="2"/>
                        <a:buChar char=""/>
                      </a:pPr>
                      <a:r>
                        <a:rPr lang="en-US" sz="1000" dirty="0">
                          <a:effectLst/>
                          <a:latin typeface="Arial" panose="020B0604020202020204" pitchFamily="34" charset="0"/>
                          <a:ea typeface="Times New Roman" panose="02020603050405020304" pitchFamily="18" charset="0"/>
                        </a:rPr>
                        <a:t>Housing Development Agency (HDA) in conjunction with NDHS will be requested to provide support for the spatial referencing of RZs. </a:t>
                      </a:r>
                    </a:p>
                  </a:txBody>
                  <a:tcPr marL="51435" marR="51435" marT="0" marB="0"/>
                </a:tc>
                <a:extLst>
                  <a:ext uri="{0D108BD9-81ED-4DB2-BD59-A6C34878D82A}">
                    <a16:rowId xmlns:a16="http://schemas.microsoft.com/office/drawing/2014/main" xmlns="" val="1187772458"/>
                  </a:ext>
                </a:extLst>
              </a:tr>
              <a:tr h="324967">
                <a:tc rowSpan="4">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500"/>
                        </a:spcBef>
                        <a:spcAft>
                          <a:spcPts val="500"/>
                        </a:spcAft>
                      </a:pPr>
                      <a:r>
                        <a:rPr lang="en-ZA" sz="1000" b="1" kern="1400" dirty="0">
                          <a:effectLst/>
                        </a:rPr>
                        <a:t>Revised number of 18 000 social housing units delivered </a:t>
                      </a:r>
                    </a:p>
                    <a:p>
                      <a:pPr algn="l">
                        <a:lnSpc>
                          <a:spcPct val="110000"/>
                        </a:lnSpc>
                        <a:spcBef>
                          <a:spcPts val="500"/>
                        </a:spcBef>
                        <a:spcAft>
                          <a:spcPts val="500"/>
                        </a:spcAft>
                      </a:pPr>
                      <a:r>
                        <a:rPr lang="en-ZA" sz="1000" b="1" kern="1400" dirty="0">
                          <a:effectLst/>
                        </a:rPr>
                        <a:t>(DPME, Revised MTSF 2019-2024, October 2021)</a:t>
                      </a:r>
                      <a:endParaRPr lang="en-ZA" sz="1000" b="1"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just">
                        <a:lnSpc>
                          <a:spcPct val="110000"/>
                        </a:lnSpc>
                        <a:spcBef>
                          <a:spcPts val="0"/>
                        </a:spcBef>
                        <a:spcAft>
                          <a:spcPts val="0"/>
                        </a:spcAft>
                      </a:pPr>
                      <a:r>
                        <a:rPr lang="en-US" sz="1000" b="1" kern="0" dirty="0">
                          <a:effectLst/>
                        </a:rPr>
                        <a:t>A focus is being placed on working on projects that are in planning and require collaboration with other spheres to fast-track delivery and unlock projects that require municipal statutory approvals.</a:t>
                      </a:r>
                      <a:endParaRPr lang="en-ZA" sz="1000" dirty="0">
                        <a:effectLst/>
                        <a:latin typeface="Arial" panose="020B0604020202020204" pitchFamily="34" charset="0"/>
                        <a:ea typeface="Times New Roman" panose="02020603050405020304" pitchFamily="18" charset="0"/>
                      </a:endParaRPr>
                    </a:p>
                  </a:txBody>
                  <a:tcPr marL="51435" marR="51435" marT="0" marB="0"/>
                </a:tc>
                <a:extLst>
                  <a:ext uri="{0D108BD9-81ED-4DB2-BD59-A6C34878D82A}">
                    <a16:rowId xmlns:a16="http://schemas.microsoft.com/office/drawing/2014/main" xmlns="" val="3261943136"/>
                  </a:ext>
                </a:extLst>
              </a:tr>
              <a:tr h="652795">
                <a:tc vMerge="1">
                  <a:txBody>
                    <a:bodyPr/>
                    <a:lstStyle/>
                    <a:p>
                      <a:endParaRPr lang="en-ZA"/>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5427">
                        <a:tint val="20000"/>
                      </a:srgbClr>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just">
                        <a:lnSpc>
                          <a:spcPct val="110000"/>
                        </a:lnSpc>
                        <a:spcBef>
                          <a:spcPts val="0"/>
                        </a:spcBef>
                        <a:spcAft>
                          <a:spcPts val="0"/>
                        </a:spcAft>
                      </a:pPr>
                      <a:r>
                        <a:rPr lang="en-ZA" sz="1000" b="1" kern="0" dirty="0">
                          <a:effectLst/>
                        </a:rPr>
                        <a:t>Propose restructuring zones for development of social housing to the Minister</a:t>
                      </a:r>
                      <a:r>
                        <a:rPr lang="en-ZA" sz="1000" b="1" kern="1400" dirty="0">
                          <a:effectLst/>
                        </a:rPr>
                        <a:t>:</a:t>
                      </a:r>
                    </a:p>
                    <a:p>
                      <a:pPr marL="342900" marR="179705" lvl="0" indent="-342900" algn="just">
                        <a:lnSpc>
                          <a:spcPct val="110000"/>
                        </a:lnSpc>
                        <a:spcBef>
                          <a:spcPts val="0"/>
                        </a:spcBef>
                        <a:spcAft>
                          <a:spcPts val="0"/>
                        </a:spcAft>
                        <a:buFont typeface="Wingdings" panose="05000000000000000000" pitchFamily="2" charset="2"/>
                        <a:buChar char=""/>
                      </a:pPr>
                      <a:r>
                        <a:rPr lang="en-US" sz="1000" kern="1400" dirty="0">
                          <a:effectLst/>
                        </a:rPr>
                        <a:t>Continue to </a:t>
                      </a:r>
                      <a:r>
                        <a:rPr lang="en-US" sz="1000" kern="1400" dirty="0" err="1">
                          <a:effectLst/>
                        </a:rPr>
                        <a:t>prioritise</a:t>
                      </a:r>
                      <a:r>
                        <a:rPr lang="en-US" sz="1000" kern="1400" dirty="0">
                          <a:effectLst/>
                        </a:rPr>
                        <a:t> municipal and provincial support to proactively assist with the identification of strategically located areas that require RZ approval. This would expand social housing delivery footprint nationally.</a:t>
                      </a:r>
                    </a:p>
                  </a:txBody>
                  <a:tcPr marL="51435" marR="51435" marT="0" marB="0"/>
                </a:tc>
                <a:extLst>
                  <a:ext uri="{0D108BD9-81ED-4DB2-BD59-A6C34878D82A}">
                    <a16:rowId xmlns:a16="http://schemas.microsoft.com/office/drawing/2014/main" xmlns="" val="2329562827"/>
                  </a:ext>
                </a:extLst>
              </a:tr>
              <a:tr h="324967">
                <a:tc vMerge="1">
                  <a:txBody>
                    <a:bodyPr/>
                    <a:lstStyle/>
                    <a:p>
                      <a:pPr algn="l">
                        <a:lnSpc>
                          <a:spcPct val="110000"/>
                        </a:lnSpc>
                        <a:spcBef>
                          <a:spcPts val="500"/>
                        </a:spcBef>
                        <a:spcAft>
                          <a:spcPts val="500"/>
                        </a:spcAft>
                      </a:pP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179705" lvl="0" indent="0" algn="just">
                        <a:lnSpc>
                          <a:spcPct val="110000"/>
                        </a:lnSpc>
                        <a:spcBef>
                          <a:spcPts val="0"/>
                        </a:spcBef>
                        <a:spcAft>
                          <a:spcPts val="0"/>
                        </a:spcAft>
                        <a:buFont typeface="Wingdings" panose="05000000000000000000" pitchFamily="2" charset="2"/>
                        <a:buNone/>
                      </a:pPr>
                      <a:r>
                        <a:rPr lang="en-US" sz="1000" b="1" kern="1400" dirty="0">
                          <a:effectLst/>
                          <a:latin typeface="Arial" panose="020B0604020202020204" pitchFamily="34" charset="0"/>
                          <a:ea typeface="Times New Roman" panose="02020603050405020304" pitchFamily="18" charset="0"/>
                          <a:cs typeface="Arial" panose="020B0604020202020204" pitchFamily="34" charset="0"/>
                        </a:rPr>
                        <a:t>Manage the delivery of 18 000 social housing units:</a:t>
                      </a:r>
                    </a:p>
                    <a:p>
                      <a:pPr marL="171450" marR="179705" lvl="0" indent="-171450" algn="just">
                        <a:lnSpc>
                          <a:spcPct val="110000"/>
                        </a:lnSpc>
                        <a:spcBef>
                          <a:spcPts val="0"/>
                        </a:spcBef>
                        <a:spcAft>
                          <a:spcPts val="0"/>
                        </a:spcAft>
                        <a:buFont typeface="Arial" panose="020B0604020202020204" pitchFamily="34" charset="0"/>
                        <a:buChar char="•"/>
                      </a:pPr>
                      <a:r>
                        <a:rPr lang="en-US" sz="1000" b="1" kern="1400" dirty="0">
                          <a:effectLst/>
                          <a:latin typeface="Arial" panose="020B0604020202020204" pitchFamily="34" charset="0"/>
                          <a:ea typeface="Times New Roman" panose="02020603050405020304" pitchFamily="18" charset="0"/>
                          <a:cs typeface="Arial" panose="020B0604020202020204" pitchFamily="34" charset="0"/>
                        </a:rPr>
                        <a:t>Focus </a:t>
                      </a:r>
                      <a:r>
                        <a:rPr lang="en-US" sz="1000" kern="1400" dirty="0">
                          <a:solidFill>
                            <a:schemeClr val="dk1"/>
                          </a:solidFill>
                          <a:effectLst/>
                          <a:latin typeface="Arial"/>
                          <a:ea typeface="+mn-ea"/>
                          <a:cs typeface="+mn-cs"/>
                        </a:rPr>
                        <a:t>will</a:t>
                      </a:r>
                      <a:r>
                        <a:rPr lang="en-US" sz="1000" b="1" kern="1400" dirty="0">
                          <a:effectLst/>
                          <a:latin typeface="Arial" panose="020B0604020202020204" pitchFamily="34" charset="0"/>
                          <a:ea typeface="Times New Roman" panose="02020603050405020304" pitchFamily="18" charset="0"/>
                          <a:cs typeface="Arial" panose="020B0604020202020204" pitchFamily="34" charset="0"/>
                        </a:rPr>
                        <a:t> be placed those projects that are under construction to meet delivery targets.</a:t>
                      </a:r>
                    </a:p>
                  </a:txBody>
                  <a:tcPr marL="51435" marR="51435" marT="0" marB="0"/>
                </a:tc>
                <a:extLst>
                  <a:ext uri="{0D108BD9-81ED-4DB2-BD59-A6C34878D82A}">
                    <a16:rowId xmlns:a16="http://schemas.microsoft.com/office/drawing/2014/main" xmlns="" val="2305912256"/>
                  </a:ext>
                </a:extLst>
              </a:tr>
              <a:tr h="430758">
                <a:tc vMerge="1">
                  <a:txBody>
                    <a:bodyPr/>
                    <a:lstStyle/>
                    <a:p>
                      <a:pPr algn="l">
                        <a:lnSpc>
                          <a:spcPct val="110000"/>
                        </a:lnSpc>
                        <a:spcBef>
                          <a:spcPts val="500"/>
                        </a:spcBef>
                        <a:spcAft>
                          <a:spcPts val="500"/>
                        </a:spcAft>
                      </a:pPr>
                      <a:endParaRPr lang="en-ZA" sz="800" b="1"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0000"/>
                        </a:lnSpc>
                        <a:spcBef>
                          <a:spcPts val="0"/>
                        </a:spcBef>
                        <a:spcAft>
                          <a:spcPts val="0"/>
                        </a:spcAft>
                      </a:pPr>
                      <a:r>
                        <a:rPr lang="en-ZA" sz="1000" b="1" kern="0" dirty="0">
                          <a:effectLst/>
                          <a:latin typeface="Arial" panose="020B0604020202020204" pitchFamily="34" charset="0"/>
                          <a:ea typeface="Times New Roman" panose="02020603050405020304" pitchFamily="18" charset="0"/>
                          <a:cs typeface="Arial" panose="020B0604020202020204" pitchFamily="34" charset="0"/>
                        </a:rPr>
                        <a:t>Develop a comprehensive database of all social housing developments, as well as social housing institutions</a:t>
                      </a:r>
                      <a:r>
                        <a:rPr lang="en-ZA" sz="1000" b="1" kern="1400" dirty="0">
                          <a:effectLst/>
                          <a:latin typeface="Arial" panose="020B0604020202020204" pitchFamily="34" charset="0"/>
                          <a:ea typeface="Times New Roman" panose="02020603050405020304" pitchFamily="18" charset="0"/>
                          <a:cs typeface="Arial" panose="020B0604020202020204" pitchFamily="34" charset="0"/>
                        </a:rPr>
                        <a:t>:</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79705" lvl="0" indent="-342900" algn="just">
                        <a:lnSpc>
                          <a:spcPct val="11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Developed and Maintained</a:t>
                      </a:r>
                    </a:p>
                  </a:txBody>
                  <a:tcPr marL="51435" marR="51435" marT="0" marB="0"/>
                </a:tc>
                <a:extLst>
                  <a:ext uri="{0D108BD9-81ED-4DB2-BD59-A6C34878D82A}">
                    <a16:rowId xmlns:a16="http://schemas.microsoft.com/office/drawing/2014/main" xmlns="" val="861881996"/>
                  </a:ext>
                </a:extLst>
              </a:tr>
            </a:tbl>
          </a:graphicData>
        </a:graphic>
      </p:graphicFrame>
    </p:spTree>
    <p:extLst>
      <p:ext uri="{BB962C8B-B14F-4D97-AF65-F5344CB8AC3E}">
        <p14:creationId xmlns:p14="http://schemas.microsoft.com/office/powerpoint/2010/main" xmlns="" val="1874891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xmlns="" id="{D0B770B8-F73C-4593-878D-9AE8BE629400}"/>
              </a:ext>
            </a:extLst>
          </p:cNvPr>
          <p:cNvGraphicFramePr>
            <a:graphicFrameLocks noGrp="1"/>
          </p:cNvGraphicFramePr>
          <p:nvPr>
            <p:extLst>
              <p:ext uri="{D42A27DB-BD31-4B8C-83A1-F6EECF244321}">
                <p14:modId xmlns:p14="http://schemas.microsoft.com/office/powerpoint/2010/main" xmlns="" val="1998769689"/>
              </p:ext>
            </p:extLst>
          </p:nvPr>
        </p:nvGraphicFramePr>
        <p:xfrm>
          <a:off x="121443" y="878510"/>
          <a:ext cx="8859825" cy="3947931"/>
        </p:xfrm>
        <a:graphic>
          <a:graphicData uri="http://schemas.openxmlformats.org/drawingml/2006/table">
            <a:tbl>
              <a:tblPr firstRow="1" bandRow="1"/>
              <a:tblGrid>
                <a:gridCol w="1080725">
                  <a:extLst>
                    <a:ext uri="{9D8B030D-6E8A-4147-A177-3AD203B41FA5}">
                      <a16:colId xmlns:a16="http://schemas.microsoft.com/office/drawing/2014/main" xmlns="" val="2104517834"/>
                    </a:ext>
                  </a:extLst>
                </a:gridCol>
                <a:gridCol w="7779100">
                  <a:extLst>
                    <a:ext uri="{9D8B030D-6E8A-4147-A177-3AD203B41FA5}">
                      <a16:colId xmlns:a16="http://schemas.microsoft.com/office/drawing/2014/main" xmlns="" val="1234754004"/>
                    </a:ext>
                  </a:extLst>
                </a:gridCol>
              </a:tblGrid>
              <a:tr h="205851">
                <a:tc>
                  <a:txBody>
                    <a:bodyPr/>
                    <a:lstStyle>
                      <a:lvl1pPr marL="0" algn="l" defTabSz="457189" rtl="0" eaLnBrk="1" latinLnBrk="0" hangingPunct="1">
                        <a:defRPr sz="1800" b="1" kern="1200">
                          <a:solidFill>
                            <a:schemeClr val="lt1"/>
                          </a:solidFill>
                          <a:latin typeface="Arial"/>
                        </a:defRPr>
                      </a:lvl1pPr>
                      <a:lvl2pPr marL="457189" algn="l" defTabSz="457189" rtl="0" eaLnBrk="1" latinLnBrk="0" hangingPunct="1">
                        <a:defRPr sz="1800" b="1" kern="1200">
                          <a:solidFill>
                            <a:schemeClr val="lt1"/>
                          </a:solidFill>
                          <a:latin typeface="Arial"/>
                        </a:defRPr>
                      </a:lvl2pPr>
                      <a:lvl3pPr marL="914377" algn="l" defTabSz="457189" rtl="0" eaLnBrk="1" latinLnBrk="0" hangingPunct="1">
                        <a:defRPr sz="1800" b="1" kern="1200">
                          <a:solidFill>
                            <a:schemeClr val="lt1"/>
                          </a:solidFill>
                          <a:latin typeface="Arial"/>
                        </a:defRPr>
                      </a:lvl3pPr>
                      <a:lvl4pPr marL="1371566" algn="l" defTabSz="457189" rtl="0" eaLnBrk="1" latinLnBrk="0" hangingPunct="1">
                        <a:defRPr sz="1800" b="1" kern="1200">
                          <a:solidFill>
                            <a:schemeClr val="lt1"/>
                          </a:solidFill>
                          <a:latin typeface="Arial"/>
                        </a:defRPr>
                      </a:lvl4pPr>
                      <a:lvl5pPr marL="1828754" algn="l" defTabSz="457189" rtl="0" eaLnBrk="1" latinLnBrk="0" hangingPunct="1">
                        <a:defRPr sz="1800" b="1" kern="1200">
                          <a:solidFill>
                            <a:schemeClr val="lt1"/>
                          </a:solidFill>
                          <a:latin typeface="Arial"/>
                        </a:defRPr>
                      </a:lvl5pPr>
                      <a:lvl6pPr marL="2285943" algn="l" defTabSz="457189" rtl="0" eaLnBrk="1" latinLnBrk="0" hangingPunct="1">
                        <a:defRPr sz="1800" b="1" kern="1200">
                          <a:solidFill>
                            <a:schemeClr val="lt1"/>
                          </a:solidFill>
                          <a:latin typeface="Arial"/>
                        </a:defRPr>
                      </a:lvl6pPr>
                      <a:lvl7pPr marL="2743131" algn="l" defTabSz="457189" rtl="0" eaLnBrk="1" latinLnBrk="0" hangingPunct="1">
                        <a:defRPr sz="1800" b="1" kern="1200">
                          <a:solidFill>
                            <a:schemeClr val="lt1"/>
                          </a:solidFill>
                          <a:latin typeface="Arial"/>
                        </a:defRPr>
                      </a:lvl7pPr>
                      <a:lvl8pPr marL="3200320" algn="l" defTabSz="457189" rtl="0" eaLnBrk="1" latinLnBrk="0" hangingPunct="1">
                        <a:defRPr sz="1800" b="1" kern="1200">
                          <a:solidFill>
                            <a:schemeClr val="lt1"/>
                          </a:solidFill>
                          <a:latin typeface="Arial"/>
                        </a:defRPr>
                      </a:lvl8pPr>
                      <a:lvl9pPr marL="3657509" algn="l" defTabSz="457189" rtl="0" eaLnBrk="1" latinLnBrk="0" hangingPunct="1">
                        <a:defRPr sz="1800" b="1" kern="1200">
                          <a:solidFill>
                            <a:schemeClr val="lt1"/>
                          </a:solidFill>
                          <a:latin typeface="Arial"/>
                        </a:defRPr>
                      </a:lvl9pPr>
                    </a:lstStyle>
                    <a:p>
                      <a:pPr algn="just">
                        <a:lnSpc>
                          <a:spcPct val="110000"/>
                        </a:lnSpc>
                        <a:spcBef>
                          <a:spcPts val="500"/>
                        </a:spcBef>
                        <a:spcAft>
                          <a:spcPts val="500"/>
                        </a:spcAft>
                      </a:pPr>
                      <a:r>
                        <a:rPr lang="en-ZA" sz="1100" kern="1400" cap="all" dirty="0">
                          <a:solidFill>
                            <a:schemeClr val="tx1"/>
                          </a:solidFill>
                          <a:effectLst/>
                        </a:rPr>
                        <a:t>INDICATOR</a:t>
                      </a:r>
                      <a:endParaRPr lang="en-ZA" sz="11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lvl1pPr marL="0" algn="l" defTabSz="457189" rtl="0" eaLnBrk="1" latinLnBrk="0" hangingPunct="1">
                        <a:defRPr sz="1800" b="1" kern="1200">
                          <a:solidFill>
                            <a:schemeClr val="lt1"/>
                          </a:solidFill>
                          <a:latin typeface="Arial"/>
                        </a:defRPr>
                      </a:lvl1pPr>
                      <a:lvl2pPr marL="457189" algn="l" defTabSz="457189" rtl="0" eaLnBrk="1" latinLnBrk="0" hangingPunct="1">
                        <a:defRPr sz="1800" b="1" kern="1200">
                          <a:solidFill>
                            <a:schemeClr val="lt1"/>
                          </a:solidFill>
                          <a:latin typeface="Arial"/>
                        </a:defRPr>
                      </a:lvl2pPr>
                      <a:lvl3pPr marL="914377" algn="l" defTabSz="457189" rtl="0" eaLnBrk="1" latinLnBrk="0" hangingPunct="1">
                        <a:defRPr sz="1800" b="1" kern="1200">
                          <a:solidFill>
                            <a:schemeClr val="lt1"/>
                          </a:solidFill>
                          <a:latin typeface="Arial"/>
                        </a:defRPr>
                      </a:lvl3pPr>
                      <a:lvl4pPr marL="1371566" algn="l" defTabSz="457189" rtl="0" eaLnBrk="1" latinLnBrk="0" hangingPunct="1">
                        <a:defRPr sz="1800" b="1" kern="1200">
                          <a:solidFill>
                            <a:schemeClr val="lt1"/>
                          </a:solidFill>
                          <a:latin typeface="Arial"/>
                        </a:defRPr>
                      </a:lvl4pPr>
                      <a:lvl5pPr marL="1828754" algn="l" defTabSz="457189" rtl="0" eaLnBrk="1" latinLnBrk="0" hangingPunct="1">
                        <a:defRPr sz="1800" b="1" kern="1200">
                          <a:solidFill>
                            <a:schemeClr val="lt1"/>
                          </a:solidFill>
                          <a:latin typeface="Arial"/>
                        </a:defRPr>
                      </a:lvl5pPr>
                      <a:lvl6pPr marL="2285943" algn="l" defTabSz="457189" rtl="0" eaLnBrk="1" latinLnBrk="0" hangingPunct="1">
                        <a:defRPr sz="1800" b="1" kern="1200">
                          <a:solidFill>
                            <a:schemeClr val="lt1"/>
                          </a:solidFill>
                          <a:latin typeface="Arial"/>
                        </a:defRPr>
                      </a:lvl6pPr>
                      <a:lvl7pPr marL="2743131" algn="l" defTabSz="457189" rtl="0" eaLnBrk="1" latinLnBrk="0" hangingPunct="1">
                        <a:defRPr sz="1800" b="1" kern="1200">
                          <a:solidFill>
                            <a:schemeClr val="lt1"/>
                          </a:solidFill>
                          <a:latin typeface="Arial"/>
                        </a:defRPr>
                      </a:lvl7pPr>
                      <a:lvl8pPr marL="3200320" algn="l" defTabSz="457189" rtl="0" eaLnBrk="1" latinLnBrk="0" hangingPunct="1">
                        <a:defRPr sz="1800" b="1" kern="1200">
                          <a:solidFill>
                            <a:schemeClr val="lt1"/>
                          </a:solidFill>
                          <a:latin typeface="Arial"/>
                        </a:defRPr>
                      </a:lvl8pPr>
                      <a:lvl9pPr marL="3657509" algn="l" defTabSz="457189" rtl="0" eaLnBrk="1" latinLnBrk="0" hangingPunct="1">
                        <a:defRPr sz="1800" b="1" kern="1200">
                          <a:solidFill>
                            <a:schemeClr val="lt1"/>
                          </a:solidFill>
                          <a:latin typeface="Arial"/>
                        </a:defRPr>
                      </a:lvl9pPr>
                    </a:lstStyle>
                    <a:p>
                      <a:pPr algn="ctr">
                        <a:lnSpc>
                          <a:spcPct val="110000"/>
                        </a:lnSpc>
                        <a:spcBef>
                          <a:spcPts val="500"/>
                        </a:spcBef>
                        <a:spcAft>
                          <a:spcPts val="500"/>
                        </a:spcAft>
                      </a:pPr>
                      <a:r>
                        <a:rPr lang="en-ZA" sz="1100" kern="1400" cap="all" dirty="0">
                          <a:solidFill>
                            <a:schemeClr val="tx1"/>
                          </a:solidFill>
                          <a:effectLst/>
                        </a:rPr>
                        <a:t>MTSF INTERVENTION / SHRA contribution</a:t>
                      </a:r>
                      <a:endParaRPr lang="en-ZA" sz="11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xmlns="" val="3290971933"/>
                  </a:ext>
                </a:extLst>
              </a:tr>
              <a:tr h="1544934">
                <a:tc rowSpan="3">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500"/>
                        </a:spcBef>
                        <a:spcAft>
                          <a:spcPts val="500"/>
                        </a:spcAft>
                      </a:pPr>
                      <a:r>
                        <a:rPr lang="en-ZA" sz="1100" b="1" kern="1400" dirty="0">
                          <a:effectLst/>
                        </a:rPr>
                        <a:t>Revised number of 18 000 social housing units delivered </a:t>
                      </a:r>
                    </a:p>
                    <a:p>
                      <a:pPr algn="l">
                        <a:lnSpc>
                          <a:spcPct val="110000"/>
                        </a:lnSpc>
                        <a:spcBef>
                          <a:spcPts val="500"/>
                        </a:spcBef>
                        <a:spcAft>
                          <a:spcPts val="500"/>
                        </a:spcAft>
                      </a:pPr>
                      <a:r>
                        <a:rPr lang="en-ZA" sz="1100" b="1" kern="1400" dirty="0">
                          <a:effectLst/>
                        </a:rPr>
                        <a:t>(DPME, Revised MTSF 2019-2024, October 2021)</a:t>
                      </a:r>
                      <a:endParaRPr lang="en-ZA" sz="1100" b="1"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0"/>
                        </a:spcBef>
                        <a:spcAft>
                          <a:spcPts val="0"/>
                        </a:spcAft>
                      </a:pPr>
                      <a:r>
                        <a:rPr lang="en-ZA" sz="1100" b="1" kern="0" dirty="0">
                          <a:effectLst/>
                        </a:rPr>
                        <a:t>In collaboration with NDHS complete a multiyear development plan for social housing in line with the priority development areas</a:t>
                      </a:r>
                      <a:r>
                        <a:rPr lang="en-ZA" sz="1100" b="1" kern="1400" dirty="0">
                          <a:effectLst/>
                        </a:rPr>
                        <a:t>:</a:t>
                      </a:r>
                    </a:p>
                    <a:p>
                      <a:pPr marL="342900" marR="179705" lvl="0" indent="-342900">
                        <a:lnSpc>
                          <a:spcPct val="110000"/>
                        </a:lnSpc>
                        <a:spcBef>
                          <a:spcPts val="0"/>
                        </a:spcBef>
                        <a:spcAft>
                          <a:spcPts val="0"/>
                        </a:spcAft>
                        <a:buFont typeface="Wingdings" panose="05000000000000000000" pitchFamily="2" charset="2"/>
                        <a:buChar char=""/>
                      </a:pPr>
                      <a:r>
                        <a:rPr lang="en-ZA" sz="1100" kern="1200" dirty="0">
                          <a:effectLst/>
                        </a:rPr>
                        <a:t>SHRA has assessed the alignment of RZs and PDAs in terms of projects being registered on the pipeline.</a:t>
                      </a:r>
                      <a:endParaRPr lang="en-ZA" sz="1100" dirty="0">
                        <a:effectLst/>
                      </a:endParaRPr>
                    </a:p>
                    <a:p>
                      <a:pPr marL="342900" marR="179705" lvl="0" indent="-342900">
                        <a:lnSpc>
                          <a:spcPct val="110000"/>
                        </a:lnSpc>
                        <a:spcBef>
                          <a:spcPts val="0"/>
                        </a:spcBef>
                        <a:spcAft>
                          <a:spcPts val="0"/>
                        </a:spcAft>
                        <a:buFont typeface="Wingdings" panose="05000000000000000000" pitchFamily="2" charset="2"/>
                        <a:buChar char=""/>
                      </a:pPr>
                      <a:r>
                        <a:rPr lang="en-ZA" sz="1100" dirty="0">
                          <a:effectLst/>
                        </a:rPr>
                        <a:t>The SHRA has submitted the Council-approved Social Housing Growth Plan Framework (Development Plan) to the NDHS. A detailed implementation plan is currently being developed.</a:t>
                      </a:r>
                    </a:p>
                    <a:p>
                      <a:pPr marL="342900" marR="179705" lvl="0" indent="-342900">
                        <a:lnSpc>
                          <a:spcPct val="110000"/>
                        </a:lnSpc>
                        <a:spcBef>
                          <a:spcPts val="0"/>
                        </a:spcBef>
                        <a:spcAft>
                          <a:spcPts val="0"/>
                        </a:spcAft>
                        <a:buFont typeface="Wingdings" panose="05000000000000000000" pitchFamily="2" charset="2"/>
                        <a:buChar char=""/>
                      </a:pPr>
                      <a:r>
                        <a:rPr lang="en-ZA" sz="1100" kern="1200" dirty="0">
                          <a:effectLst/>
                        </a:rPr>
                        <a:t>Implementation is through the Social Housing Investment Plan (SHIP), which is the operational plan of the Project Development and Funding (PD&amp;F) programme.</a:t>
                      </a:r>
                      <a:endParaRPr lang="en-ZA" sz="1100" dirty="0">
                        <a:effectLst/>
                        <a:latin typeface="Arial" panose="020B0604020202020204" pitchFamily="34" charset="0"/>
                        <a:ea typeface="Times New Roman" panose="02020603050405020304" pitchFamily="18" charset="0"/>
                      </a:endParaRPr>
                    </a:p>
                  </a:txBody>
                  <a:tcPr marL="51435" marR="51435" marT="0" marB="0"/>
                </a:tc>
                <a:extLst>
                  <a:ext uri="{0D108BD9-81ED-4DB2-BD59-A6C34878D82A}">
                    <a16:rowId xmlns:a16="http://schemas.microsoft.com/office/drawing/2014/main" xmlns="" val="1186294846"/>
                  </a:ext>
                </a:extLst>
              </a:tr>
              <a:tr h="652212">
                <a:tc vMerge="1">
                  <a:txBody>
                    <a:bodyPr/>
                    <a:lstStyle/>
                    <a:p>
                      <a:pPr algn="l">
                        <a:lnSpc>
                          <a:spcPct val="110000"/>
                        </a:lnSpc>
                        <a:spcBef>
                          <a:spcPts val="500"/>
                        </a:spcBef>
                        <a:spcAft>
                          <a:spcPts val="500"/>
                        </a:spcAft>
                      </a:pPr>
                      <a:endParaRPr lang="en-ZA" sz="800" b="1"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l">
                        <a:lnSpc>
                          <a:spcPct val="110000"/>
                        </a:lnSpc>
                        <a:spcBef>
                          <a:spcPts val="0"/>
                        </a:spcBef>
                        <a:spcAft>
                          <a:spcPts val="0"/>
                        </a:spcAft>
                      </a:pPr>
                      <a:r>
                        <a:rPr lang="en-ZA" sz="1100" b="1" kern="0" dirty="0">
                          <a:effectLst/>
                          <a:latin typeface="Arial" panose="020B0604020202020204" pitchFamily="34" charset="0"/>
                          <a:ea typeface="Times New Roman" panose="02020603050405020304" pitchFamily="18" charset="0"/>
                          <a:cs typeface="Arial" panose="020B0604020202020204" pitchFamily="34" charset="0"/>
                        </a:rPr>
                        <a:t>Regulate Social Housing Institutions, and monitor and report on status of compliance to NDHS:</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79705" lvl="0" indent="-342900">
                        <a:lnSpc>
                          <a:spcPct val="110000"/>
                        </a:lnSpc>
                        <a:spcBef>
                          <a:spcPts val="0"/>
                        </a:spcBef>
                        <a:spcAft>
                          <a:spcPts val="0"/>
                        </a:spcAft>
                        <a:buFont typeface="Wingdings" panose="05000000000000000000" pitchFamily="2" charset="2"/>
                        <a:buChar char=""/>
                      </a:pPr>
                      <a:r>
                        <a:rPr lang="en-ZA" sz="1100" dirty="0">
                          <a:solidFill>
                            <a:srgbClr val="000000"/>
                          </a:solidFill>
                          <a:effectLst/>
                          <a:latin typeface="Arial" panose="020B0604020202020204" pitchFamily="34" charset="0"/>
                          <a:ea typeface="Times New Roman" panose="02020603050405020304" pitchFamily="18" charset="0"/>
                        </a:rPr>
                        <a:t>The SHRA Compliance Framework has been reviewed, with revised primary benchmarks and other indicators communicated to the sector – at a project and institution level (MOE, ODA, and SHI).</a:t>
                      </a:r>
                      <a:endParaRPr lang="en-ZA" sz="11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079900027"/>
                  </a:ext>
                </a:extLst>
              </a:tr>
              <a:tr h="1544934">
                <a:tc vMerge="1">
                  <a:txBody>
                    <a:bodyPr/>
                    <a:lstStyle/>
                    <a:p>
                      <a:pPr algn="l">
                        <a:lnSpc>
                          <a:spcPct val="110000"/>
                        </a:lnSpc>
                        <a:spcBef>
                          <a:spcPts val="500"/>
                        </a:spcBef>
                        <a:spcAft>
                          <a:spcPts val="500"/>
                        </a:spcAft>
                      </a:pPr>
                      <a:endParaRPr lang="en-ZA" sz="800" b="1"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l">
                        <a:lnSpc>
                          <a:spcPct val="110000"/>
                        </a:lnSpc>
                        <a:spcBef>
                          <a:spcPts val="0"/>
                        </a:spcBef>
                        <a:spcAft>
                          <a:spcPts val="0"/>
                        </a:spcAft>
                      </a:pPr>
                      <a:r>
                        <a:rPr lang="en-ZA" sz="1100" b="1" kern="0" dirty="0">
                          <a:effectLst/>
                          <a:latin typeface="Arial" panose="020B0604020202020204" pitchFamily="34" charset="0"/>
                          <a:ea typeface="Times New Roman" panose="02020603050405020304" pitchFamily="18" charset="0"/>
                          <a:cs typeface="Arial" panose="020B0604020202020204" pitchFamily="34" charset="0"/>
                        </a:rPr>
                        <a:t>Ensure that rental agreements have a clause indicating that the status of tenants shall be re-evaluated every five years</a:t>
                      </a:r>
                      <a:r>
                        <a:rPr lang="en-ZA" sz="1100" b="1" kern="1400" dirty="0">
                          <a:effectLst/>
                          <a:latin typeface="Arial" panose="020B0604020202020204" pitchFamily="34" charset="0"/>
                          <a:ea typeface="Times New Roman" panose="02020603050405020304" pitchFamily="18" charset="0"/>
                          <a:cs typeface="Arial" panose="020B0604020202020204" pitchFamily="34" charset="0"/>
                        </a:rPr>
                        <a:t>:</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79705" lvl="0" indent="-342900" algn="just">
                        <a:lnSpc>
                          <a:spcPct val="110000"/>
                        </a:lnSpc>
                        <a:spcBef>
                          <a:spcPts val="0"/>
                        </a:spcBef>
                        <a:spcAft>
                          <a:spcPts val="0"/>
                        </a:spcAft>
                        <a:buFont typeface="Wingdings" panose="05000000000000000000" pitchFamily="2" charset="2"/>
                        <a:buChar char=""/>
                      </a:pPr>
                      <a:r>
                        <a:rPr lang="en-ZA" sz="1100" kern="1400" dirty="0">
                          <a:effectLst/>
                          <a:latin typeface="Arial" panose="020B0604020202020204" pitchFamily="34" charset="0"/>
                          <a:ea typeface="Times New Roman" panose="02020603050405020304" pitchFamily="18" charset="0"/>
                          <a:cs typeface="Arial" panose="020B0604020202020204" pitchFamily="34" charset="0"/>
                        </a:rPr>
                        <a:t>Regulation 11(3)(j) – manage applications to amend their lease agreements. Clause could be included for means of testing purposes, further supported by annual tenant audits.  </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79705" lvl="0" indent="-342900" algn="just">
                        <a:lnSpc>
                          <a:spcPct val="110000"/>
                        </a:lnSpc>
                        <a:spcBef>
                          <a:spcPts val="0"/>
                        </a:spcBef>
                        <a:spcAft>
                          <a:spcPts val="0"/>
                        </a:spcAft>
                        <a:buFont typeface="Wingdings" panose="05000000000000000000" pitchFamily="2" charset="2"/>
                        <a:buChar char=""/>
                      </a:pPr>
                      <a:r>
                        <a:rPr lang="en-ZA" sz="1100" kern="1400" dirty="0">
                          <a:effectLst/>
                          <a:latin typeface="Arial" panose="020B0604020202020204" pitchFamily="34" charset="0"/>
                          <a:ea typeface="Times New Roman" panose="02020603050405020304" pitchFamily="18" charset="0"/>
                          <a:cs typeface="Arial" panose="020B0604020202020204" pitchFamily="34" charset="0"/>
                        </a:rPr>
                        <a:t>SHRA has transmitted a circular to property owners / managers to implement the directive. </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79705" lvl="0" indent="-342900">
                        <a:lnSpc>
                          <a:spcPct val="110000"/>
                        </a:lnSpc>
                        <a:spcBef>
                          <a:spcPts val="0"/>
                        </a:spcBef>
                        <a:spcAft>
                          <a:spcPts val="0"/>
                        </a:spcAft>
                        <a:buFont typeface="Wingdings" panose="05000000000000000000" pitchFamily="2" charset="2"/>
                        <a:buChar char=""/>
                      </a:pPr>
                      <a:r>
                        <a:rPr lang="en-ZA" sz="1100" dirty="0">
                          <a:effectLst/>
                          <a:latin typeface="Arial" panose="020B0604020202020204" pitchFamily="34" charset="0"/>
                          <a:ea typeface="Times New Roman" panose="02020603050405020304" pitchFamily="18" charset="0"/>
                        </a:rPr>
                        <a:t>There is concern regarding the implications pertaining to those tenants that are earning beyond the income threshold, options available and cost of regular means testing and/or regularisation without a clear policy position on what to do with those falling beyond the target market and those tenants with indefinite lease agreements.</a:t>
                      </a:r>
                    </a:p>
                  </a:txBody>
                  <a:tcPr marL="68580" marR="68580" marT="0" marB="0"/>
                </a:tc>
                <a:extLst>
                  <a:ext uri="{0D108BD9-81ED-4DB2-BD59-A6C34878D82A}">
                    <a16:rowId xmlns:a16="http://schemas.microsoft.com/office/drawing/2014/main" xmlns="" val="1676213559"/>
                  </a:ext>
                </a:extLst>
              </a:tr>
            </a:tbl>
          </a:graphicData>
        </a:graphic>
      </p:graphicFrame>
      <p:sp>
        <p:nvSpPr>
          <p:cNvPr id="2" name="Title 1">
            <a:extLst>
              <a:ext uri="{FF2B5EF4-FFF2-40B4-BE49-F238E27FC236}">
                <a16:creationId xmlns:a16="http://schemas.microsoft.com/office/drawing/2014/main" xmlns="" id="{C00D8E3C-62E9-D2C5-592C-9323C3FEC4BA}"/>
              </a:ext>
            </a:extLst>
          </p:cNvPr>
          <p:cNvSpPr>
            <a:spLocks noGrp="1"/>
          </p:cNvSpPr>
          <p:nvPr>
            <p:ph type="title"/>
          </p:nvPr>
        </p:nvSpPr>
        <p:spPr>
          <a:xfrm>
            <a:off x="178593" y="248444"/>
            <a:ext cx="7686675" cy="357189"/>
          </a:xfrm>
        </p:spPr>
        <p:txBody>
          <a:bodyPr vert="horz" lIns="91440" tIns="45720" rIns="91440" bIns="45720" rtlCol="0" anchor="ctr">
            <a:noAutofit/>
          </a:bodyPr>
          <a:lstStyle/>
          <a:p>
            <a:r>
              <a:rPr lang="en-US" dirty="0"/>
              <a:t>C.5.2 HUMAN SETTLEMENT MTSF CONTRIBUTIONS</a:t>
            </a:r>
          </a:p>
        </p:txBody>
      </p:sp>
    </p:spTree>
    <p:extLst>
      <p:ext uri="{BB962C8B-B14F-4D97-AF65-F5344CB8AC3E}">
        <p14:creationId xmlns:p14="http://schemas.microsoft.com/office/powerpoint/2010/main" xmlns="" val="85101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xmlns="" id="{D0B770B8-F73C-4593-878D-9AE8BE629400}"/>
              </a:ext>
            </a:extLst>
          </p:cNvPr>
          <p:cNvGraphicFramePr>
            <a:graphicFrameLocks noGrp="1"/>
          </p:cNvGraphicFramePr>
          <p:nvPr>
            <p:extLst>
              <p:ext uri="{D42A27DB-BD31-4B8C-83A1-F6EECF244321}">
                <p14:modId xmlns:p14="http://schemas.microsoft.com/office/powerpoint/2010/main" xmlns="" val="899287215"/>
              </p:ext>
            </p:extLst>
          </p:nvPr>
        </p:nvGraphicFramePr>
        <p:xfrm>
          <a:off x="121443" y="954081"/>
          <a:ext cx="8871482" cy="3956448"/>
        </p:xfrm>
        <a:graphic>
          <a:graphicData uri="http://schemas.openxmlformats.org/drawingml/2006/table">
            <a:tbl>
              <a:tblPr firstRow="1" bandRow="1"/>
              <a:tblGrid>
                <a:gridCol w="1537884">
                  <a:extLst>
                    <a:ext uri="{9D8B030D-6E8A-4147-A177-3AD203B41FA5}">
                      <a16:colId xmlns:a16="http://schemas.microsoft.com/office/drawing/2014/main" xmlns="" val="2104517834"/>
                    </a:ext>
                  </a:extLst>
                </a:gridCol>
                <a:gridCol w="7333598">
                  <a:extLst>
                    <a:ext uri="{9D8B030D-6E8A-4147-A177-3AD203B41FA5}">
                      <a16:colId xmlns:a16="http://schemas.microsoft.com/office/drawing/2014/main" xmlns="" val="1234754004"/>
                    </a:ext>
                  </a:extLst>
                </a:gridCol>
              </a:tblGrid>
              <a:tr h="181048">
                <a:tc>
                  <a:txBody>
                    <a:bodyPr/>
                    <a:lstStyle>
                      <a:lvl1pPr marL="0" algn="l" defTabSz="457189" rtl="0" eaLnBrk="1" latinLnBrk="0" hangingPunct="1">
                        <a:defRPr sz="1800" b="1" kern="1200">
                          <a:solidFill>
                            <a:schemeClr val="lt1"/>
                          </a:solidFill>
                          <a:latin typeface="Arial"/>
                        </a:defRPr>
                      </a:lvl1pPr>
                      <a:lvl2pPr marL="457189" algn="l" defTabSz="457189" rtl="0" eaLnBrk="1" latinLnBrk="0" hangingPunct="1">
                        <a:defRPr sz="1800" b="1" kern="1200">
                          <a:solidFill>
                            <a:schemeClr val="lt1"/>
                          </a:solidFill>
                          <a:latin typeface="Arial"/>
                        </a:defRPr>
                      </a:lvl2pPr>
                      <a:lvl3pPr marL="914377" algn="l" defTabSz="457189" rtl="0" eaLnBrk="1" latinLnBrk="0" hangingPunct="1">
                        <a:defRPr sz="1800" b="1" kern="1200">
                          <a:solidFill>
                            <a:schemeClr val="lt1"/>
                          </a:solidFill>
                          <a:latin typeface="Arial"/>
                        </a:defRPr>
                      </a:lvl3pPr>
                      <a:lvl4pPr marL="1371566" algn="l" defTabSz="457189" rtl="0" eaLnBrk="1" latinLnBrk="0" hangingPunct="1">
                        <a:defRPr sz="1800" b="1" kern="1200">
                          <a:solidFill>
                            <a:schemeClr val="lt1"/>
                          </a:solidFill>
                          <a:latin typeface="Arial"/>
                        </a:defRPr>
                      </a:lvl4pPr>
                      <a:lvl5pPr marL="1828754" algn="l" defTabSz="457189" rtl="0" eaLnBrk="1" latinLnBrk="0" hangingPunct="1">
                        <a:defRPr sz="1800" b="1" kern="1200">
                          <a:solidFill>
                            <a:schemeClr val="lt1"/>
                          </a:solidFill>
                          <a:latin typeface="Arial"/>
                        </a:defRPr>
                      </a:lvl5pPr>
                      <a:lvl6pPr marL="2285943" algn="l" defTabSz="457189" rtl="0" eaLnBrk="1" latinLnBrk="0" hangingPunct="1">
                        <a:defRPr sz="1800" b="1" kern="1200">
                          <a:solidFill>
                            <a:schemeClr val="lt1"/>
                          </a:solidFill>
                          <a:latin typeface="Arial"/>
                        </a:defRPr>
                      </a:lvl6pPr>
                      <a:lvl7pPr marL="2743131" algn="l" defTabSz="457189" rtl="0" eaLnBrk="1" latinLnBrk="0" hangingPunct="1">
                        <a:defRPr sz="1800" b="1" kern="1200">
                          <a:solidFill>
                            <a:schemeClr val="lt1"/>
                          </a:solidFill>
                          <a:latin typeface="Arial"/>
                        </a:defRPr>
                      </a:lvl7pPr>
                      <a:lvl8pPr marL="3200320" algn="l" defTabSz="457189" rtl="0" eaLnBrk="1" latinLnBrk="0" hangingPunct="1">
                        <a:defRPr sz="1800" b="1" kern="1200">
                          <a:solidFill>
                            <a:schemeClr val="lt1"/>
                          </a:solidFill>
                          <a:latin typeface="Arial"/>
                        </a:defRPr>
                      </a:lvl8pPr>
                      <a:lvl9pPr marL="3657509" algn="l" defTabSz="457189" rtl="0" eaLnBrk="1" latinLnBrk="0" hangingPunct="1">
                        <a:defRPr sz="1800" b="1" kern="1200">
                          <a:solidFill>
                            <a:schemeClr val="lt1"/>
                          </a:solidFill>
                          <a:latin typeface="Arial"/>
                        </a:defRPr>
                      </a:lvl9pPr>
                    </a:lstStyle>
                    <a:p>
                      <a:pPr algn="just">
                        <a:lnSpc>
                          <a:spcPct val="110000"/>
                        </a:lnSpc>
                        <a:spcBef>
                          <a:spcPts val="500"/>
                        </a:spcBef>
                        <a:spcAft>
                          <a:spcPts val="500"/>
                        </a:spcAft>
                      </a:pPr>
                      <a:r>
                        <a:rPr lang="en-ZA" sz="1050" kern="1400" cap="all" dirty="0">
                          <a:solidFill>
                            <a:schemeClr val="tx1"/>
                          </a:solidFill>
                          <a:effectLst/>
                        </a:rPr>
                        <a:t>INDICATOR</a:t>
                      </a:r>
                      <a:endParaRPr lang="en-ZA" sz="105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lvl1pPr marL="0" algn="l" defTabSz="457189" rtl="0" eaLnBrk="1" latinLnBrk="0" hangingPunct="1">
                        <a:defRPr sz="1800" b="1" kern="1200">
                          <a:solidFill>
                            <a:schemeClr val="lt1"/>
                          </a:solidFill>
                          <a:latin typeface="Arial"/>
                        </a:defRPr>
                      </a:lvl1pPr>
                      <a:lvl2pPr marL="457189" algn="l" defTabSz="457189" rtl="0" eaLnBrk="1" latinLnBrk="0" hangingPunct="1">
                        <a:defRPr sz="1800" b="1" kern="1200">
                          <a:solidFill>
                            <a:schemeClr val="lt1"/>
                          </a:solidFill>
                          <a:latin typeface="Arial"/>
                        </a:defRPr>
                      </a:lvl2pPr>
                      <a:lvl3pPr marL="914377" algn="l" defTabSz="457189" rtl="0" eaLnBrk="1" latinLnBrk="0" hangingPunct="1">
                        <a:defRPr sz="1800" b="1" kern="1200">
                          <a:solidFill>
                            <a:schemeClr val="lt1"/>
                          </a:solidFill>
                          <a:latin typeface="Arial"/>
                        </a:defRPr>
                      </a:lvl3pPr>
                      <a:lvl4pPr marL="1371566" algn="l" defTabSz="457189" rtl="0" eaLnBrk="1" latinLnBrk="0" hangingPunct="1">
                        <a:defRPr sz="1800" b="1" kern="1200">
                          <a:solidFill>
                            <a:schemeClr val="lt1"/>
                          </a:solidFill>
                          <a:latin typeface="Arial"/>
                        </a:defRPr>
                      </a:lvl4pPr>
                      <a:lvl5pPr marL="1828754" algn="l" defTabSz="457189" rtl="0" eaLnBrk="1" latinLnBrk="0" hangingPunct="1">
                        <a:defRPr sz="1800" b="1" kern="1200">
                          <a:solidFill>
                            <a:schemeClr val="lt1"/>
                          </a:solidFill>
                          <a:latin typeface="Arial"/>
                        </a:defRPr>
                      </a:lvl5pPr>
                      <a:lvl6pPr marL="2285943" algn="l" defTabSz="457189" rtl="0" eaLnBrk="1" latinLnBrk="0" hangingPunct="1">
                        <a:defRPr sz="1800" b="1" kern="1200">
                          <a:solidFill>
                            <a:schemeClr val="lt1"/>
                          </a:solidFill>
                          <a:latin typeface="Arial"/>
                        </a:defRPr>
                      </a:lvl6pPr>
                      <a:lvl7pPr marL="2743131" algn="l" defTabSz="457189" rtl="0" eaLnBrk="1" latinLnBrk="0" hangingPunct="1">
                        <a:defRPr sz="1800" b="1" kern="1200">
                          <a:solidFill>
                            <a:schemeClr val="lt1"/>
                          </a:solidFill>
                          <a:latin typeface="Arial"/>
                        </a:defRPr>
                      </a:lvl7pPr>
                      <a:lvl8pPr marL="3200320" algn="l" defTabSz="457189" rtl="0" eaLnBrk="1" latinLnBrk="0" hangingPunct="1">
                        <a:defRPr sz="1800" b="1" kern="1200">
                          <a:solidFill>
                            <a:schemeClr val="lt1"/>
                          </a:solidFill>
                          <a:latin typeface="Arial"/>
                        </a:defRPr>
                      </a:lvl8pPr>
                      <a:lvl9pPr marL="3657509" algn="l" defTabSz="457189" rtl="0" eaLnBrk="1" latinLnBrk="0" hangingPunct="1">
                        <a:defRPr sz="1800" b="1" kern="1200">
                          <a:solidFill>
                            <a:schemeClr val="lt1"/>
                          </a:solidFill>
                          <a:latin typeface="Arial"/>
                        </a:defRPr>
                      </a:lvl9pPr>
                    </a:lstStyle>
                    <a:p>
                      <a:pPr algn="just">
                        <a:lnSpc>
                          <a:spcPct val="110000"/>
                        </a:lnSpc>
                        <a:spcBef>
                          <a:spcPts val="500"/>
                        </a:spcBef>
                        <a:spcAft>
                          <a:spcPts val="500"/>
                        </a:spcAft>
                      </a:pPr>
                      <a:r>
                        <a:rPr lang="en-ZA" sz="1050" kern="1400" cap="all" dirty="0">
                          <a:solidFill>
                            <a:schemeClr val="tx1"/>
                          </a:solidFill>
                          <a:effectLst/>
                        </a:rPr>
                        <a:t>MTSF INTERVENTION / SHRA contribution</a:t>
                      </a:r>
                      <a:endParaRPr lang="en-ZA" sz="105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xmlns="" val="3290971933"/>
                  </a:ext>
                </a:extLst>
              </a:tr>
              <a:tr h="1555073">
                <a:tc rowSpan="2">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500"/>
                        </a:spcBef>
                        <a:spcAft>
                          <a:spcPts val="500"/>
                        </a:spcAft>
                      </a:pPr>
                      <a:r>
                        <a:rPr lang="en-ZA" sz="1050" b="1" kern="0" dirty="0">
                          <a:effectLst/>
                          <a:latin typeface="Arial" panose="020B0604020202020204" pitchFamily="34" charset="0"/>
                          <a:ea typeface="Times New Roman" panose="02020603050405020304" pitchFamily="18" charset="0"/>
                          <a:cs typeface="Arial" panose="020B0604020202020204" pitchFamily="34" charset="0"/>
                        </a:rPr>
                        <a:t>Number of </a:t>
                      </a:r>
                      <a:r>
                        <a:rPr lang="en-ZA" sz="105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persons in the targeted market exposed to education programmes on various aspects of owning and/or renting a home</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0000"/>
                        </a:lnSpc>
                        <a:spcBef>
                          <a:spcPts val="0"/>
                        </a:spcBef>
                        <a:spcAft>
                          <a:spcPts val="0"/>
                        </a:spcAft>
                      </a:pPr>
                      <a:r>
                        <a:rPr lang="en-ZA" sz="1050" b="1" kern="0" dirty="0">
                          <a:effectLst/>
                          <a:latin typeface="Arial" panose="020B0604020202020204" pitchFamily="34" charset="0"/>
                          <a:ea typeface="Times New Roman" panose="02020603050405020304" pitchFamily="18" charset="0"/>
                          <a:cs typeface="Arial" panose="020B0604020202020204" pitchFamily="34" charset="0"/>
                        </a:rPr>
                        <a:t>Implement a borrower, homeownership (</a:t>
                      </a:r>
                      <a:r>
                        <a:rPr lang="en-ZA" sz="1050" b="1" kern="0" dirty="0" err="1">
                          <a:effectLst/>
                          <a:latin typeface="Arial" panose="020B0604020202020204" pitchFamily="34" charset="0"/>
                          <a:ea typeface="Times New Roman" panose="02020603050405020304" pitchFamily="18" charset="0"/>
                          <a:cs typeface="Arial" panose="020B0604020202020204" pitchFamily="34" charset="0"/>
                        </a:rPr>
                        <a:t>Zenzeleni</a:t>
                      </a:r>
                      <a:r>
                        <a:rPr lang="en-ZA" sz="1050" b="1" kern="0" dirty="0">
                          <a:effectLst/>
                          <a:latin typeface="Arial" panose="020B0604020202020204" pitchFamily="34" charset="0"/>
                          <a:ea typeface="Times New Roman" panose="02020603050405020304" pitchFamily="18" charset="0"/>
                          <a:cs typeface="Arial" panose="020B0604020202020204" pitchFamily="34" charset="0"/>
                        </a:rPr>
                        <a:t> - PHP, Help Me-Buy-a-Home) and Tenant Education Programme</a:t>
                      </a:r>
                      <a:r>
                        <a:rPr lang="en-ZA" sz="1050" b="1" kern="1400" dirty="0">
                          <a:effectLst/>
                          <a:latin typeface="Arial" panose="020B0604020202020204" pitchFamily="34" charset="0"/>
                          <a:ea typeface="Times New Roman" panose="02020603050405020304" pitchFamily="18" charset="0"/>
                          <a:cs typeface="Arial" panose="020B0604020202020204" pitchFamily="34" charset="0"/>
                        </a:rPr>
                        <a:t>:</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79705" lvl="0" indent="-342900" algn="just">
                        <a:lnSpc>
                          <a:spcPct val="110000"/>
                        </a:lnSpc>
                        <a:spcBef>
                          <a:spcPts val="0"/>
                        </a:spcBef>
                        <a:spcAft>
                          <a:spcPts val="0"/>
                        </a:spcAft>
                        <a:buFont typeface="Wingdings" panose="05000000000000000000" pitchFamily="2" charset="2"/>
                        <a:buChar char=""/>
                      </a:pPr>
                      <a:r>
                        <a:rPr lang="en-ZA" sz="1050" dirty="0">
                          <a:effectLst/>
                          <a:latin typeface="Arial" panose="020B0604020202020204" pitchFamily="34" charset="0"/>
                          <a:ea typeface="Times New Roman" panose="02020603050405020304" pitchFamily="18" charset="0"/>
                        </a:rPr>
                        <a:t>SHRA focus will be on tenant education in collaboration with other human settlements entities. The initiatives will form part of the SHRA’s communication strategy.</a:t>
                      </a:r>
                    </a:p>
                    <a:p>
                      <a:pPr marL="342900" marR="179705" lvl="0" indent="-342900" algn="just">
                        <a:lnSpc>
                          <a:spcPct val="110000"/>
                        </a:lnSpc>
                        <a:spcBef>
                          <a:spcPts val="0"/>
                        </a:spcBef>
                        <a:spcAft>
                          <a:spcPts val="0"/>
                        </a:spcAft>
                        <a:buFont typeface="Wingdings" panose="05000000000000000000" pitchFamily="2" charset="2"/>
                        <a:buChar char=""/>
                      </a:pPr>
                      <a:r>
                        <a:rPr lang="en-ZA" sz="1050" dirty="0">
                          <a:effectLst/>
                          <a:latin typeface="Arial" panose="020B0604020202020204" pitchFamily="34" charset="0"/>
                          <a:ea typeface="Times New Roman" panose="02020603050405020304" pitchFamily="18" charset="0"/>
                        </a:rPr>
                        <a:t>The intention is for SHRA compliance officers to provide tenant education during the tenanting phase of projects. Additional regulatory capacity is being sought to increase the SHRA’s on-the-ground presence, including during tenanting.</a:t>
                      </a:r>
                    </a:p>
                    <a:p>
                      <a:pPr marL="342900" marR="179705" lvl="0" indent="-342900" algn="just">
                        <a:lnSpc>
                          <a:spcPct val="110000"/>
                        </a:lnSpc>
                        <a:spcBef>
                          <a:spcPts val="0"/>
                        </a:spcBef>
                        <a:spcAft>
                          <a:spcPts val="0"/>
                        </a:spcAft>
                        <a:buFont typeface="Wingdings" panose="05000000000000000000" pitchFamily="2" charset="2"/>
                        <a:buChar char=""/>
                      </a:pPr>
                      <a:r>
                        <a:rPr lang="en-ZA" sz="1050" dirty="0">
                          <a:effectLst/>
                          <a:latin typeface="Arial" panose="020B0604020202020204" pitchFamily="34" charset="0"/>
                          <a:ea typeface="Times New Roman" panose="02020603050405020304" pitchFamily="18" charset="0"/>
                        </a:rPr>
                        <a:t>Tenant surveys have been piloted in 2021/22. The findings have informed the content of the Tenant Education Programme.</a:t>
                      </a:r>
                    </a:p>
                  </a:txBody>
                  <a:tcPr marL="68580" marR="68580" marT="0" marB="0"/>
                </a:tc>
                <a:extLst>
                  <a:ext uri="{0D108BD9-81ED-4DB2-BD59-A6C34878D82A}">
                    <a16:rowId xmlns:a16="http://schemas.microsoft.com/office/drawing/2014/main" xmlns="" val="1186294846"/>
                  </a:ext>
                </a:extLst>
              </a:tr>
              <a:tr h="573627">
                <a:tc vMerge="1">
                  <a:txBody>
                    <a:bodyPr/>
                    <a:lstStyle/>
                    <a:p>
                      <a:pPr algn="l">
                        <a:lnSpc>
                          <a:spcPct val="110000"/>
                        </a:lnSpc>
                        <a:spcBef>
                          <a:spcPts val="500"/>
                        </a:spcBef>
                        <a:spcAft>
                          <a:spcPts val="500"/>
                        </a:spcAft>
                      </a:pPr>
                      <a:endParaRPr lang="en-ZA" sz="800" b="1"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0000"/>
                        </a:lnSpc>
                        <a:spcBef>
                          <a:spcPts val="0"/>
                        </a:spcBef>
                        <a:spcAft>
                          <a:spcPts val="0"/>
                        </a:spcAft>
                      </a:pPr>
                      <a:r>
                        <a:rPr lang="en-ZA" sz="1050" b="1" kern="0" dirty="0">
                          <a:effectLst/>
                          <a:latin typeface="Arial" panose="020B0604020202020204" pitchFamily="34" charset="0"/>
                          <a:ea typeface="Times New Roman" panose="02020603050405020304" pitchFamily="18" charset="0"/>
                          <a:cs typeface="Arial" panose="020B0604020202020204" pitchFamily="34" charset="0"/>
                        </a:rPr>
                        <a:t>Monitor and report on the number of persons exposed to education programmes on owning or renting a home:</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79705" lvl="0" indent="-342900" algn="just">
                        <a:lnSpc>
                          <a:spcPct val="110000"/>
                        </a:lnSpc>
                        <a:spcBef>
                          <a:spcPts val="0"/>
                        </a:spcBef>
                        <a:spcAft>
                          <a:spcPts val="0"/>
                        </a:spcAft>
                        <a:buFont typeface="Wingdings" panose="05000000000000000000" pitchFamily="2" charset="2"/>
                        <a:buChar char=""/>
                      </a:pPr>
                      <a:r>
                        <a:rPr lang="en-ZA" sz="1050" dirty="0">
                          <a:effectLst/>
                          <a:latin typeface="Arial" panose="020B0604020202020204" pitchFamily="34" charset="0"/>
                          <a:ea typeface="Times New Roman" panose="02020603050405020304" pitchFamily="18" charset="0"/>
                        </a:rPr>
                        <a:t>The SHRA will plan, monitor, and report on tenant education for tenants allocated into SHRA funded units through the </a:t>
                      </a:r>
                      <a:r>
                        <a:rPr lang="en-ZA" sz="1050" dirty="0" err="1">
                          <a:effectLst/>
                          <a:latin typeface="Arial" panose="020B0604020202020204" pitchFamily="34" charset="0"/>
                          <a:ea typeface="Times New Roman" panose="02020603050405020304" pitchFamily="18" charset="0"/>
                        </a:rPr>
                        <a:t>SHoRP</a:t>
                      </a:r>
                      <a:r>
                        <a:rPr lang="en-ZA" sz="1050" dirty="0">
                          <a:effectLst/>
                          <a:latin typeface="Arial" panose="020B0604020202020204" pitchFamily="34" charset="0"/>
                          <a:ea typeface="Times New Roman" panose="02020603050405020304" pitchFamily="18" charset="0"/>
                        </a:rPr>
                        <a:t> (operational plan).</a:t>
                      </a:r>
                    </a:p>
                  </a:txBody>
                  <a:tcPr marL="68580" marR="68580" marT="0" marB="0"/>
                </a:tc>
                <a:extLst>
                  <a:ext uri="{0D108BD9-81ED-4DB2-BD59-A6C34878D82A}">
                    <a16:rowId xmlns:a16="http://schemas.microsoft.com/office/drawing/2014/main" xmlns="" val="3079900027"/>
                  </a:ext>
                </a:extLst>
              </a:tr>
              <a:tr h="966205">
                <a:tc rowSpan="2">
                  <a:txBody>
                    <a:bodyPr/>
                    <a:lstStyle/>
                    <a:p>
                      <a:pPr algn="l">
                        <a:lnSpc>
                          <a:spcPct val="110000"/>
                        </a:lnSpc>
                        <a:spcBef>
                          <a:spcPts val="500"/>
                        </a:spcBef>
                        <a:spcAft>
                          <a:spcPts val="500"/>
                        </a:spcAft>
                      </a:pPr>
                      <a:r>
                        <a:rPr lang="en-ZA" sz="1050" b="1" kern="1400" dirty="0">
                          <a:effectLst/>
                          <a:latin typeface="Arial" panose="020B0604020202020204" pitchFamily="34" charset="0"/>
                          <a:ea typeface="Times New Roman" panose="02020603050405020304" pitchFamily="18" charset="0"/>
                          <a:cs typeface="Times New Roman" panose="02020603050405020304" pitchFamily="18" charset="0"/>
                        </a:rPr>
                        <a:t>Transactional Support Programme implemented</a:t>
                      </a:r>
                    </a:p>
                  </a:txBody>
                  <a:tcPr marL="51435" marR="51435" marT="0" marB="0"/>
                </a:tc>
                <a:tc>
                  <a:txBody>
                    <a:bodyPr/>
                    <a:lstStyle/>
                    <a:p>
                      <a:pPr algn="just">
                        <a:lnSpc>
                          <a:spcPct val="110000"/>
                        </a:lnSpc>
                        <a:spcBef>
                          <a:spcPts val="0"/>
                        </a:spcBef>
                        <a:spcAft>
                          <a:spcPts val="0"/>
                        </a:spcAft>
                      </a:pPr>
                      <a:r>
                        <a:rPr lang="en-ZA" sz="1050" b="1" kern="0" dirty="0">
                          <a:effectLst/>
                          <a:latin typeface="Arial" panose="020B0604020202020204" pitchFamily="34" charset="0"/>
                          <a:ea typeface="Times New Roman" panose="02020603050405020304" pitchFamily="18" charset="0"/>
                          <a:cs typeface="Arial" panose="020B0604020202020204" pitchFamily="34" charset="0"/>
                        </a:rPr>
                        <a:t>NHBRC, NHFC, SHRA, and CSOS to establish a presence in transactional support sites</a:t>
                      </a:r>
                      <a:r>
                        <a:rPr lang="en-ZA" sz="1050" b="1" kern="1400" dirty="0">
                          <a:effectLst/>
                          <a:latin typeface="Arial" panose="020B0604020202020204" pitchFamily="34" charset="0"/>
                          <a:ea typeface="Times New Roman" panose="02020603050405020304" pitchFamily="18" charset="0"/>
                          <a:cs typeface="Arial" panose="020B0604020202020204" pitchFamily="34" charset="0"/>
                        </a:rPr>
                        <a:t>:</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79705" lvl="0" indent="-342900" algn="just">
                        <a:lnSpc>
                          <a:spcPct val="110000"/>
                        </a:lnSpc>
                        <a:spcBef>
                          <a:spcPts val="0"/>
                        </a:spcBef>
                        <a:spcAft>
                          <a:spcPts val="0"/>
                        </a:spcAft>
                        <a:buFont typeface="Wingdings" panose="05000000000000000000" pitchFamily="2" charset="2"/>
                        <a:buChar char=""/>
                      </a:pPr>
                      <a:r>
                        <a:rPr lang="en-ZA" sz="1050" dirty="0">
                          <a:solidFill>
                            <a:schemeClr val="tx1"/>
                          </a:solidFill>
                          <a:effectLst/>
                          <a:latin typeface="Arial" panose="020B0604020202020204" pitchFamily="34" charset="0"/>
                          <a:ea typeface="Times New Roman" panose="02020603050405020304" pitchFamily="18" charset="0"/>
                        </a:rPr>
                        <a:t>The SHRA is in the process of building capacity and capability through the MySHRA online portal, allowing for increased reach by using technology for virtual / remote transacting.</a:t>
                      </a:r>
                    </a:p>
                    <a:p>
                      <a:pPr marL="342900" marR="179705" lvl="0" indent="-342900" algn="just">
                        <a:lnSpc>
                          <a:spcPct val="110000"/>
                        </a:lnSpc>
                        <a:spcBef>
                          <a:spcPts val="0"/>
                        </a:spcBef>
                        <a:spcAft>
                          <a:spcPts val="0"/>
                        </a:spcAft>
                        <a:buFont typeface="Wingdings" panose="05000000000000000000" pitchFamily="2" charset="2"/>
                        <a:buChar char=""/>
                      </a:pPr>
                      <a:r>
                        <a:rPr lang="en-ZA" sz="1050" dirty="0">
                          <a:effectLst/>
                          <a:latin typeface="Arial" panose="020B0604020202020204" pitchFamily="34" charset="0"/>
                          <a:ea typeface="Times New Roman" panose="02020603050405020304" pitchFamily="18" charset="0"/>
                        </a:rPr>
                        <a:t>The SHRA will </a:t>
                      </a:r>
                      <a:r>
                        <a:rPr lang="en-ZA" sz="1050" dirty="0">
                          <a:solidFill>
                            <a:srgbClr val="000000"/>
                          </a:solidFill>
                          <a:effectLst/>
                          <a:latin typeface="Arial" panose="020B0604020202020204" pitchFamily="34" charset="0"/>
                          <a:ea typeface="Times New Roman" panose="02020603050405020304" pitchFamily="18" charset="0"/>
                        </a:rPr>
                        <a:t>collaborate with the Department and key sister entities, such as the HDA on initiatives aimed to establish transactional support sites. </a:t>
                      </a:r>
                      <a:endParaRPr lang="en-ZA" sz="105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447709697"/>
                  </a:ext>
                </a:extLst>
              </a:tr>
              <a:tr h="665022">
                <a:tc vMerge="1">
                  <a:txBody>
                    <a:bodyPr/>
                    <a:lstStyle/>
                    <a:p>
                      <a:pPr algn="l">
                        <a:lnSpc>
                          <a:spcPct val="110000"/>
                        </a:lnSpc>
                        <a:spcBef>
                          <a:spcPts val="500"/>
                        </a:spcBef>
                        <a:spcAft>
                          <a:spcPts val="500"/>
                        </a:spcAft>
                      </a:pP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0000"/>
                        </a:lnSpc>
                        <a:spcBef>
                          <a:spcPts val="0"/>
                        </a:spcBef>
                        <a:spcAft>
                          <a:spcPts val="0"/>
                        </a:spcAft>
                      </a:pPr>
                      <a:r>
                        <a:rPr lang="en-ZA" sz="1050" b="1" kern="0" dirty="0">
                          <a:effectLst/>
                          <a:latin typeface="Arial" panose="020B0604020202020204" pitchFamily="34" charset="0"/>
                          <a:ea typeface="Times New Roman" panose="02020603050405020304" pitchFamily="18" charset="0"/>
                          <a:cs typeface="Arial" panose="020B0604020202020204" pitchFamily="34" charset="0"/>
                        </a:rPr>
                        <a:t>Monitor and report on transaction support programmes:</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0000"/>
                        </a:lnSpc>
                        <a:spcBef>
                          <a:spcPts val="0"/>
                        </a:spcBef>
                        <a:spcAft>
                          <a:spcPts val="0"/>
                        </a:spcAft>
                        <a:buFont typeface="Wingdings" panose="05000000000000000000" pitchFamily="2" charset="2"/>
                        <a:buChar char=""/>
                      </a:pPr>
                      <a:r>
                        <a:rPr lang="en-ZA" sz="1050" kern="1400" dirty="0">
                          <a:effectLst/>
                          <a:latin typeface="Arial" panose="020B0604020202020204" pitchFamily="34" charset="0"/>
                          <a:ea typeface="Times New Roman" panose="02020603050405020304" pitchFamily="18" charset="0"/>
                          <a:cs typeface="Arial" panose="020B0604020202020204" pitchFamily="34" charset="0"/>
                        </a:rPr>
                        <a:t>The SHRA reports on various transaction support programmes, including but not limited to the Incubation Programme, PSCs, Municipal Support Programme, and matters related to disputes and rental tribunals.</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22454403"/>
                  </a:ext>
                </a:extLst>
              </a:tr>
            </a:tbl>
          </a:graphicData>
        </a:graphic>
      </p:graphicFrame>
      <p:sp>
        <p:nvSpPr>
          <p:cNvPr id="7" name="Title 1">
            <a:extLst>
              <a:ext uri="{FF2B5EF4-FFF2-40B4-BE49-F238E27FC236}">
                <a16:creationId xmlns:a16="http://schemas.microsoft.com/office/drawing/2014/main" xmlns="" id="{94039FA0-6C91-71D4-304C-9A99C0AAEC97}"/>
              </a:ext>
            </a:extLst>
          </p:cNvPr>
          <p:cNvSpPr txBox="1">
            <a:spLocks/>
          </p:cNvSpPr>
          <p:nvPr/>
        </p:nvSpPr>
        <p:spPr>
          <a:xfrm>
            <a:off x="178593" y="248444"/>
            <a:ext cx="7686675" cy="357189"/>
          </a:xfrm>
          <a:prstGeom prst="rect">
            <a:avLst/>
          </a:prstGeom>
        </p:spPr>
        <p:txBody>
          <a:bodyPr vert="horz" lIns="91440" tIns="45720" rIns="91440" bIns="45720" rtlCol="0" anchor="ctr">
            <a:noAutofit/>
          </a:bodyPr>
          <a:lstStyle>
            <a:lvl1pPr algn="l" defTabSz="457189" rtl="0" eaLnBrk="1" latinLnBrk="0" hangingPunct="1">
              <a:spcBef>
                <a:spcPct val="0"/>
              </a:spcBef>
              <a:buNone/>
              <a:defRPr sz="2000" b="1" kern="1200">
                <a:solidFill>
                  <a:schemeClr val="tx1"/>
                </a:solidFill>
                <a:latin typeface="Helvetica"/>
                <a:ea typeface="+mj-ea"/>
                <a:cs typeface="Helvetica"/>
              </a:defRPr>
            </a:lvl1pPr>
          </a:lstStyle>
          <a:p>
            <a:r>
              <a:rPr lang="en-US" dirty="0"/>
              <a:t>C.5.3 HUMAN SETTLEMENT MTSF CONTRIBUTIONS</a:t>
            </a:r>
          </a:p>
        </p:txBody>
      </p:sp>
    </p:spTree>
    <p:extLst>
      <p:ext uri="{BB962C8B-B14F-4D97-AF65-F5344CB8AC3E}">
        <p14:creationId xmlns:p14="http://schemas.microsoft.com/office/powerpoint/2010/main" xmlns="" val="1905766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xmlns="" id="{D0B770B8-F73C-4593-878D-9AE8BE629400}"/>
              </a:ext>
            </a:extLst>
          </p:cNvPr>
          <p:cNvGraphicFramePr>
            <a:graphicFrameLocks noGrp="1"/>
          </p:cNvGraphicFramePr>
          <p:nvPr>
            <p:extLst>
              <p:ext uri="{D42A27DB-BD31-4B8C-83A1-F6EECF244321}">
                <p14:modId xmlns:p14="http://schemas.microsoft.com/office/powerpoint/2010/main" xmlns="" val="3319310354"/>
              </p:ext>
            </p:extLst>
          </p:nvPr>
        </p:nvGraphicFramePr>
        <p:xfrm>
          <a:off x="121443" y="954081"/>
          <a:ext cx="8597107" cy="1869568"/>
        </p:xfrm>
        <a:graphic>
          <a:graphicData uri="http://schemas.openxmlformats.org/drawingml/2006/table">
            <a:tbl>
              <a:tblPr firstRow="1" bandRow="1"/>
              <a:tblGrid>
                <a:gridCol w="1490321">
                  <a:extLst>
                    <a:ext uri="{9D8B030D-6E8A-4147-A177-3AD203B41FA5}">
                      <a16:colId xmlns:a16="http://schemas.microsoft.com/office/drawing/2014/main" xmlns="" val="2104517834"/>
                    </a:ext>
                  </a:extLst>
                </a:gridCol>
                <a:gridCol w="7106786">
                  <a:extLst>
                    <a:ext uri="{9D8B030D-6E8A-4147-A177-3AD203B41FA5}">
                      <a16:colId xmlns:a16="http://schemas.microsoft.com/office/drawing/2014/main" xmlns="" val="1234754004"/>
                    </a:ext>
                  </a:extLst>
                </a:gridCol>
              </a:tblGrid>
              <a:tr h="131008">
                <a:tc>
                  <a:txBody>
                    <a:bodyPr/>
                    <a:lstStyle>
                      <a:lvl1pPr marL="0" algn="l" defTabSz="457189" rtl="0" eaLnBrk="1" latinLnBrk="0" hangingPunct="1">
                        <a:defRPr sz="1800" b="1" kern="1200">
                          <a:solidFill>
                            <a:schemeClr val="lt1"/>
                          </a:solidFill>
                          <a:latin typeface="Arial"/>
                        </a:defRPr>
                      </a:lvl1pPr>
                      <a:lvl2pPr marL="457189" algn="l" defTabSz="457189" rtl="0" eaLnBrk="1" latinLnBrk="0" hangingPunct="1">
                        <a:defRPr sz="1800" b="1" kern="1200">
                          <a:solidFill>
                            <a:schemeClr val="lt1"/>
                          </a:solidFill>
                          <a:latin typeface="Arial"/>
                        </a:defRPr>
                      </a:lvl2pPr>
                      <a:lvl3pPr marL="914377" algn="l" defTabSz="457189" rtl="0" eaLnBrk="1" latinLnBrk="0" hangingPunct="1">
                        <a:defRPr sz="1800" b="1" kern="1200">
                          <a:solidFill>
                            <a:schemeClr val="lt1"/>
                          </a:solidFill>
                          <a:latin typeface="Arial"/>
                        </a:defRPr>
                      </a:lvl3pPr>
                      <a:lvl4pPr marL="1371566" algn="l" defTabSz="457189" rtl="0" eaLnBrk="1" latinLnBrk="0" hangingPunct="1">
                        <a:defRPr sz="1800" b="1" kern="1200">
                          <a:solidFill>
                            <a:schemeClr val="lt1"/>
                          </a:solidFill>
                          <a:latin typeface="Arial"/>
                        </a:defRPr>
                      </a:lvl4pPr>
                      <a:lvl5pPr marL="1828754" algn="l" defTabSz="457189" rtl="0" eaLnBrk="1" latinLnBrk="0" hangingPunct="1">
                        <a:defRPr sz="1800" b="1" kern="1200">
                          <a:solidFill>
                            <a:schemeClr val="lt1"/>
                          </a:solidFill>
                          <a:latin typeface="Arial"/>
                        </a:defRPr>
                      </a:lvl5pPr>
                      <a:lvl6pPr marL="2285943" algn="l" defTabSz="457189" rtl="0" eaLnBrk="1" latinLnBrk="0" hangingPunct="1">
                        <a:defRPr sz="1800" b="1" kern="1200">
                          <a:solidFill>
                            <a:schemeClr val="lt1"/>
                          </a:solidFill>
                          <a:latin typeface="Arial"/>
                        </a:defRPr>
                      </a:lvl6pPr>
                      <a:lvl7pPr marL="2743131" algn="l" defTabSz="457189" rtl="0" eaLnBrk="1" latinLnBrk="0" hangingPunct="1">
                        <a:defRPr sz="1800" b="1" kern="1200">
                          <a:solidFill>
                            <a:schemeClr val="lt1"/>
                          </a:solidFill>
                          <a:latin typeface="Arial"/>
                        </a:defRPr>
                      </a:lvl7pPr>
                      <a:lvl8pPr marL="3200320" algn="l" defTabSz="457189" rtl="0" eaLnBrk="1" latinLnBrk="0" hangingPunct="1">
                        <a:defRPr sz="1800" b="1" kern="1200">
                          <a:solidFill>
                            <a:schemeClr val="lt1"/>
                          </a:solidFill>
                          <a:latin typeface="Arial"/>
                        </a:defRPr>
                      </a:lvl8pPr>
                      <a:lvl9pPr marL="3657509" algn="l" defTabSz="457189" rtl="0" eaLnBrk="1" latinLnBrk="0" hangingPunct="1">
                        <a:defRPr sz="1800" b="1" kern="1200">
                          <a:solidFill>
                            <a:schemeClr val="lt1"/>
                          </a:solidFill>
                          <a:latin typeface="Arial"/>
                        </a:defRPr>
                      </a:lvl9pPr>
                    </a:lstStyle>
                    <a:p>
                      <a:pPr algn="just">
                        <a:lnSpc>
                          <a:spcPct val="110000"/>
                        </a:lnSpc>
                        <a:spcBef>
                          <a:spcPts val="500"/>
                        </a:spcBef>
                        <a:spcAft>
                          <a:spcPts val="500"/>
                        </a:spcAft>
                      </a:pPr>
                      <a:r>
                        <a:rPr lang="en-ZA" sz="1000" kern="1400" cap="all" dirty="0">
                          <a:solidFill>
                            <a:schemeClr val="tx1"/>
                          </a:solidFill>
                          <a:effectLst/>
                        </a:rPr>
                        <a:t>INDICATOR</a:t>
                      </a:r>
                      <a:endParaRPr lang="en-ZA" sz="10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lvl1pPr marL="0" algn="l" defTabSz="457189" rtl="0" eaLnBrk="1" latinLnBrk="0" hangingPunct="1">
                        <a:defRPr sz="1800" b="1" kern="1200">
                          <a:solidFill>
                            <a:schemeClr val="lt1"/>
                          </a:solidFill>
                          <a:latin typeface="Arial"/>
                        </a:defRPr>
                      </a:lvl1pPr>
                      <a:lvl2pPr marL="457189" algn="l" defTabSz="457189" rtl="0" eaLnBrk="1" latinLnBrk="0" hangingPunct="1">
                        <a:defRPr sz="1800" b="1" kern="1200">
                          <a:solidFill>
                            <a:schemeClr val="lt1"/>
                          </a:solidFill>
                          <a:latin typeface="Arial"/>
                        </a:defRPr>
                      </a:lvl2pPr>
                      <a:lvl3pPr marL="914377" algn="l" defTabSz="457189" rtl="0" eaLnBrk="1" latinLnBrk="0" hangingPunct="1">
                        <a:defRPr sz="1800" b="1" kern="1200">
                          <a:solidFill>
                            <a:schemeClr val="lt1"/>
                          </a:solidFill>
                          <a:latin typeface="Arial"/>
                        </a:defRPr>
                      </a:lvl3pPr>
                      <a:lvl4pPr marL="1371566" algn="l" defTabSz="457189" rtl="0" eaLnBrk="1" latinLnBrk="0" hangingPunct="1">
                        <a:defRPr sz="1800" b="1" kern="1200">
                          <a:solidFill>
                            <a:schemeClr val="lt1"/>
                          </a:solidFill>
                          <a:latin typeface="Arial"/>
                        </a:defRPr>
                      </a:lvl4pPr>
                      <a:lvl5pPr marL="1828754" algn="l" defTabSz="457189" rtl="0" eaLnBrk="1" latinLnBrk="0" hangingPunct="1">
                        <a:defRPr sz="1800" b="1" kern="1200">
                          <a:solidFill>
                            <a:schemeClr val="lt1"/>
                          </a:solidFill>
                          <a:latin typeface="Arial"/>
                        </a:defRPr>
                      </a:lvl5pPr>
                      <a:lvl6pPr marL="2285943" algn="l" defTabSz="457189" rtl="0" eaLnBrk="1" latinLnBrk="0" hangingPunct="1">
                        <a:defRPr sz="1800" b="1" kern="1200">
                          <a:solidFill>
                            <a:schemeClr val="lt1"/>
                          </a:solidFill>
                          <a:latin typeface="Arial"/>
                        </a:defRPr>
                      </a:lvl6pPr>
                      <a:lvl7pPr marL="2743131" algn="l" defTabSz="457189" rtl="0" eaLnBrk="1" latinLnBrk="0" hangingPunct="1">
                        <a:defRPr sz="1800" b="1" kern="1200">
                          <a:solidFill>
                            <a:schemeClr val="lt1"/>
                          </a:solidFill>
                          <a:latin typeface="Arial"/>
                        </a:defRPr>
                      </a:lvl7pPr>
                      <a:lvl8pPr marL="3200320" algn="l" defTabSz="457189" rtl="0" eaLnBrk="1" latinLnBrk="0" hangingPunct="1">
                        <a:defRPr sz="1800" b="1" kern="1200">
                          <a:solidFill>
                            <a:schemeClr val="lt1"/>
                          </a:solidFill>
                          <a:latin typeface="Arial"/>
                        </a:defRPr>
                      </a:lvl8pPr>
                      <a:lvl9pPr marL="3657509" algn="l" defTabSz="457189" rtl="0" eaLnBrk="1" latinLnBrk="0" hangingPunct="1">
                        <a:defRPr sz="1800" b="1" kern="1200">
                          <a:solidFill>
                            <a:schemeClr val="lt1"/>
                          </a:solidFill>
                          <a:latin typeface="Arial"/>
                        </a:defRPr>
                      </a:lvl9pPr>
                    </a:lstStyle>
                    <a:p>
                      <a:pPr algn="ctr">
                        <a:lnSpc>
                          <a:spcPct val="110000"/>
                        </a:lnSpc>
                        <a:spcBef>
                          <a:spcPts val="500"/>
                        </a:spcBef>
                        <a:spcAft>
                          <a:spcPts val="500"/>
                        </a:spcAft>
                      </a:pPr>
                      <a:r>
                        <a:rPr lang="en-ZA" sz="1000" kern="1400" cap="all" dirty="0">
                          <a:solidFill>
                            <a:schemeClr val="tx1"/>
                          </a:solidFill>
                          <a:effectLst/>
                        </a:rPr>
                        <a:t>MTSF INTERVENTION / SHRA contribution</a:t>
                      </a:r>
                      <a:endParaRPr lang="en-ZA" sz="10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xmlns="" val="3290971933"/>
                  </a:ext>
                </a:extLst>
              </a:tr>
              <a:tr h="567959">
                <a:tc>
                  <a:txBody>
                    <a:bodyPr/>
                    <a:lstStyle/>
                    <a:p>
                      <a:pPr algn="l">
                        <a:lnSpc>
                          <a:spcPct val="110000"/>
                        </a:lnSpc>
                        <a:spcBef>
                          <a:spcPts val="500"/>
                        </a:spcBef>
                        <a:spcAft>
                          <a:spcPts val="500"/>
                        </a:spcAft>
                      </a:pPr>
                      <a:r>
                        <a:rPr lang="en-ZA" sz="1100" b="1" kern="0" dirty="0">
                          <a:effectLst/>
                          <a:latin typeface="Arial" panose="020B0604020202020204" pitchFamily="34" charset="0"/>
                          <a:ea typeface="Times New Roman" panose="02020603050405020304" pitchFamily="18" charset="0"/>
                          <a:cs typeface="Arial" panose="020B0604020202020204" pitchFamily="34" charset="0"/>
                        </a:rPr>
                        <a:t>Transformation of the residential property market</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Bef>
                          <a:spcPts val="500"/>
                        </a:spcBef>
                        <a:spcAft>
                          <a:spcPts val="500"/>
                        </a:spcAft>
                      </a:pPr>
                      <a:r>
                        <a:rPr lang="en-US" sz="1100" b="1" kern="0" dirty="0">
                          <a:effectLst/>
                          <a:latin typeface="Arial" panose="020B0604020202020204" pitchFamily="34" charset="0"/>
                          <a:ea typeface="Times New Roman" panose="02020603050405020304" pitchFamily="18" charset="0"/>
                          <a:cs typeface="Arial" panose="020B0604020202020204" pitchFamily="34" charset="0"/>
                        </a:rPr>
                        <a:t>In collaboration with NDHS, ensure the </a:t>
                      </a:r>
                      <a:r>
                        <a:rPr lang="en-US" sz="1100" b="1" kern="0" dirty="0" err="1">
                          <a:effectLst/>
                          <a:latin typeface="Arial" panose="020B0604020202020204" pitchFamily="34" charset="0"/>
                          <a:ea typeface="Times New Roman" panose="02020603050405020304" pitchFamily="18" charset="0"/>
                          <a:cs typeface="Arial" panose="020B0604020202020204" pitchFamily="34" charset="0"/>
                        </a:rPr>
                        <a:t>finalisation</a:t>
                      </a:r>
                      <a:r>
                        <a:rPr lang="en-US" sz="1100" b="1" kern="0" dirty="0">
                          <a:effectLst/>
                          <a:latin typeface="Arial" panose="020B0604020202020204" pitchFamily="34" charset="0"/>
                          <a:ea typeface="Times New Roman" panose="02020603050405020304" pitchFamily="18" charset="0"/>
                          <a:cs typeface="Arial" panose="020B0604020202020204" pitchFamily="34" charset="0"/>
                        </a:rPr>
                        <a:t> of the legislation for the residential sector transformation and develop an implementation strategy with targets for the transformation of the Residential Property Sector:</a:t>
                      </a:r>
                    </a:p>
                    <a:p>
                      <a:pPr marL="171450" indent="-171450" algn="just">
                        <a:lnSpc>
                          <a:spcPct val="110000"/>
                        </a:lnSpc>
                        <a:spcBef>
                          <a:spcPts val="500"/>
                        </a:spcBef>
                        <a:spcAft>
                          <a:spcPts val="500"/>
                        </a:spcAft>
                        <a:buFont typeface="Arial" panose="020B0604020202020204" pitchFamily="34" charset="0"/>
                        <a:buChar char="•"/>
                      </a:pPr>
                      <a:r>
                        <a:rPr lang="en-US" sz="1100" b="0" kern="0" dirty="0">
                          <a:effectLst/>
                          <a:latin typeface="Arial" panose="020B0604020202020204" pitchFamily="34" charset="0"/>
                          <a:ea typeface="Times New Roman" panose="02020603050405020304" pitchFamily="18" charset="0"/>
                          <a:cs typeface="Arial" panose="020B0604020202020204" pitchFamily="34" charset="0"/>
                        </a:rPr>
                        <a:t>The SHRA is working with the Property Sector Charter Council on developing the Transformation Charter and scorecards for the Social Housing Sector through the Department of Trade Industry and Competition which is in process of being </a:t>
                      </a:r>
                      <a:r>
                        <a:rPr lang="en-US" sz="1100" b="0" kern="0" dirty="0" err="1">
                          <a:effectLst/>
                          <a:latin typeface="Arial" panose="020B0604020202020204" pitchFamily="34" charset="0"/>
                          <a:ea typeface="Times New Roman" panose="02020603050405020304" pitchFamily="18" charset="0"/>
                          <a:cs typeface="Arial" panose="020B0604020202020204" pitchFamily="34" charset="0"/>
                        </a:rPr>
                        <a:t>finalised</a:t>
                      </a:r>
                      <a:r>
                        <a:rPr lang="en-US" sz="1100" b="0" kern="0" dirty="0">
                          <a:effectLst/>
                          <a:latin typeface="Arial" panose="020B0604020202020204" pitchFamily="34" charset="0"/>
                          <a:ea typeface="Times New Roman" panose="02020603050405020304" pitchFamily="18" charset="0"/>
                          <a:cs typeface="Arial" panose="020B0604020202020204" pitchFamily="34" charset="0"/>
                        </a:rPr>
                        <a:t>.</a:t>
                      </a:r>
                    </a:p>
                    <a:p>
                      <a:pPr marL="171450" indent="-171450" algn="just">
                        <a:lnSpc>
                          <a:spcPct val="110000"/>
                        </a:lnSpc>
                        <a:spcBef>
                          <a:spcPts val="500"/>
                        </a:spcBef>
                        <a:spcAft>
                          <a:spcPts val="500"/>
                        </a:spcAft>
                        <a:buFont typeface="Arial" panose="020B0604020202020204" pitchFamily="34" charset="0"/>
                        <a:buChar char="•"/>
                      </a:pPr>
                      <a:r>
                        <a:rPr lang="en-US" sz="1100" b="0" kern="0" dirty="0">
                          <a:effectLst/>
                          <a:latin typeface="Arial" panose="020B0604020202020204" pitchFamily="34" charset="0"/>
                          <a:ea typeface="Times New Roman" panose="02020603050405020304" pitchFamily="18" charset="0"/>
                          <a:cs typeface="Arial" panose="020B0604020202020204" pitchFamily="34" charset="0"/>
                        </a:rPr>
                        <a:t>An incubation approach at accelerating the incubation and accreditation of institutions to ensure directed spend at such entities.</a:t>
                      </a:r>
                    </a:p>
                  </a:txBody>
                  <a:tcPr marL="68580" marR="68580" marT="0" marB="0"/>
                </a:tc>
                <a:extLst>
                  <a:ext uri="{0D108BD9-81ED-4DB2-BD59-A6C34878D82A}">
                    <a16:rowId xmlns:a16="http://schemas.microsoft.com/office/drawing/2014/main" xmlns="" val="332706836"/>
                  </a:ext>
                </a:extLst>
              </a:tr>
            </a:tbl>
          </a:graphicData>
        </a:graphic>
      </p:graphicFrame>
      <p:sp>
        <p:nvSpPr>
          <p:cNvPr id="6" name="Title 1">
            <a:extLst>
              <a:ext uri="{FF2B5EF4-FFF2-40B4-BE49-F238E27FC236}">
                <a16:creationId xmlns:a16="http://schemas.microsoft.com/office/drawing/2014/main" xmlns="" id="{B6BC0677-65ED-DCAF-2171-182624F7782D}"/>
              </a:ext>
            </a:extLst>
          </p:cNvPr>
          <p:cNvSpPr txBox="1">
            <a:spLocks/>
          </p:cNvSpPr>
          <p:nvPr/>
        </p:nvSpPr>
        <p:spPr>
          <a:xfrm>
            <a:off x="178593" y="248444"/>
            <a:ext cx="7686675" cy="357189"/>
          </a:xfrm>
          <a:prstGeom prst="rect">
            <a:avLst/>
          </a:prstGeom>
        </p:spPr>
        <p:txBody>
          <a:bodyPr vert="horz" lIns="91440" tIns="45720" rIns="91440" bIns="45720" rtlCol="0" anchor="ctr">
            <a:noAutofit/>
          </a:bodyPr>
          <a:lstStyle>
            <a:lvl1pPr algn="l" defTabSz="457189" rtl="0" eaLnBrk="1" latinLnBrk="0" hangingPunct="1">
              <a:spcBef>
                <a:spcPct val="0"/>
              </a:spcBef>
              <a:buNone/>
              <a:defRPr sz="2000" b="1" kern="1200">
                <a:solidFill>
                  <a:schemeClr val="tx1"/>
                </a:solidFill>
                <a:latin typeface="Helvetica"/>
                <a:ea typeface="+mj-ea"/>
                <a:cs typeface="Helvetica"/>
              </a:defRPr>
            </a:lvl1pPr>
          </a:lstStyle>
          <a:p>
            <a:r>
              <a:rPr lang="en-US" dirty="0"/>
              <a:t>C.5.4 HUMAN SETTLEMENT MTSF CONTRIBUTIONS</a:t>
            </a:r>
          </a:p>
        </p:txBody>
      </p:sp>
    </p:spTree>
    <p:extLst>
      <p:ext uri="{BB962C8B-B14F-4D97-AF65-F5344CB8AC3E}">
        <p14:creationId xmlns:p14="http://schemas.microsoft.com/office/powerpoint/2010/main" xmlns="" val="2439231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5FCAA9-723A-3772-B017-5B5D2B564094}"/>
              </a:ext>
            </a:extLst>
          </p:cNvPr>
          <p:cNvSpPr>
            <a:spLocks noGrp="1"/>
          </p:cNvSpPr>
          <p:nvPr>
            <p:ph type="title"/>
          </p:nvPr>
        </p:nvSpPr>
        <p:spPr/>
        <p:txBody>
          <a:bodyPr/>
          <a:lstStyle/>
          <a:p>
            <a:r>
              <a:rPr lang="en-ZA" dirty="0"/>
              <a:t>C.5.5. SWOT</a:t>
            </a:r>
          </a:p>
        </p:txBody>
      </p:sp>
      <p:graphicFrame>
        <p:nvGraphicFramePr>
          <p:cNvPr id="6" name="Content Placeholder 5">
            <a:extLst>
              <a:ext uri="{FF2B5EF4-FFF2-40B4-BE49-F238E27FC236}">
                <a16:creationId xmlns:a16="http://schemas.microsoft.com/office/drawing/2014/main" xmlns="" id="{887471A4-4B0F-669A-D9DF-A3A5BB93A5D2}"/>
              </a:ext>
            </a:extLst>
          </p:cNvPr>
          <p:cNvGraphicFramePr>
            <a:graphicFrameLocks noGrp="1"/>
          </p:cNvGraphicFramePr>
          <p:nvPr>
            <p:ph idx="1"/>
            <p:extLst>
              <p:ext uri="{D42A27DB-BD31-4B8C-83A1-F6EECF244321}">
                <p14:modId xmlns:p14="http://schemas.microsoft.com/office/powerpoint/2010/main" xmlns="" val="2975347767"/>
              </p:ext>
            </p:extLst>
          </p:nvPr>
        </p:nvGraphicFramePr>
        <p:xfrm>
          <a:off x="255721" y="903145"/>
          <a:ext cx="8662699" cy="4038347"/>
        </p:xfrm>
        <a:graphic>
          <a:graphicData uri="http://schemas.openxmlformats.org/drawingml/2006/table">
            <a:tbl>
              <a:tblPr firstRow="1" firstCol="1" bandRow="1"/>
              <a:tblGrid>
                <a:gridCol w="4189067">
                  <a:extLst>
                    <a:ext uri="{9D8B030D-6E8A-4147-A177-3AD203B41FA5}">
                      <a16:colId xmlns:a16="http://schemas.microsoft.com/office/drawing/2014/main" xmlns="" val="337277403"/>
                    </a:ext>
                  </a:extLst>
                </a:gridCol>
                <a:gridCol w="4473632">
                  <a:extLst>
                    <a:ext uri="{9D8B030D-6E8A-4147-A177-3AD203B41FA5}">
                      <a16:colId xmlns:a16="http://schemas.microsoft.com/office/drawing/2014/main" xmlns="" val="1415747098"/>
                    </a:ext>
                  </a:extLst>
                </a:gridCol>
              </a:tblGrid>
              <a:tr h="139118">
                <a:tc>
                  <a:txBody>
                    <a:bodyPr/>
                    <a:lstStyle/>
                    <a:p>
                      <a:pPr marR="17780" algn="ctr">
                        <a:lnSpc>
                          <a:spcPct val="110000"/>
                        </a:lnSpc>
                        <a:spcBef>
                          <a:spcPts val="500"/>
                        </a:spcBef>
                        <a:spcAft>
                          <a:spcPts val="500"/>
                        </a:spcAft>
                      </a:pPr>
                      <a:r>
                        <a:rPr lang="en-ZA" sz="1200" b="1" kern="1400" dirty="0">
                          <a:solidFill>
                            <a:srgbClr val="FFFFFF"/>
                          </a:solidFill>
                          <a:effectLst/>
                          <a:latin typeface="Arial" panose="020B0604020202020204" pitchFamily="34" charset="0"/>
                          <a:ea typeface="Calibri" panose="020F0502020204030204" pitchFamily="34" charset="0"/>
                          <a:cs typeface="Arial" panose="020B0604020202020204" pitchFamily="34" charset="0"/>
                        </a:rPr>
                        <a:t>Strengths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1262" marR="212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marR="17780" algn="ctr">
                        <a:lnSpc>
                          <a:spcPct val="110000"/>
                        </a:lnSpc>
                        <a:spcBef>
                          <a:spcPts val="500"/>
                        </a:spcBef>
                        <a:spcAft>
                          <a:spcPts val="500"/>
                        </a:spcAft>
                      </a:pPr>
                      <a:r>
                        <a:rPr lang="en-ZA" sz="1200" b="1" kern="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Weaknesses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1262" marR="212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AEEF3"/>
                    </a:solidFill>
                  </a:tcPr>
                </a:tc>
                <a:extLst>
                  <a:ext uri="{0D108BD9-81ED-4DB2-BD59-A6C34878D82A}">
                    <a16:rowId xmlns:a16="http://schemas.microsoft.com/office/drawing/2014/main" xmlns="" val="3243099173"/>
                  </a:ext>
                </a:extLst>
              </a:tr>
              <a:tr h="845893">
                <a:tc>
                  <a:txBody>
                    <a:bodyPr/>
                    <a:lstStyle/>
                    <a:p>
                      <a:pPr marL="457200" algn="just">
                        <a:lnSpc>
                          <a:spcPct val="110000"/>
                        </a:lnSpc>
                      </a:pPr>
                      <a:r>
                        <a:rPr lang="en-ZA" sz="1000" i="1"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defTabSz="457189" rtl="0" eaLnBrk="1" fontAlgn="auto" latinLnBrk="0" hangingPunct="1">
                        <a:lnSpc>
                          <a:spcPct val="110000"/>
                        </a:lnSpc>
                        <a:spcBef>
                          <a:spcPts val="0"/>
                        </a:spcBef>
                        <a:spcAft>
                          <a:spcPts val="0"/>
                        </a:spcAft>
                        <a:buClrTx/>
                        <a:buSzTx/>
                        <a:buFont typeface="Wingdings" panose="05000000000000000000" pitchFamily="2" charset="2"/>
                        <a:buChar char=""/>
                        <a:tabLst/>
                        <a:defRPr/>
                      </a:pPr>
                      <a:r>
                        <a:rPr lang="en-US" sz="1000" kern="1400" dirty="0">
                          <a:effectLst/>
                          <a:latin typeface="Arial" panose="020B0604020202020204" pitchFamily="34" charset="0"/>
                          <a:ea typeface="Times New Roman" panose="02020603050405020304" pitchFamily="18" charset="0"/>
                        </a:rPr>
                        <a:t>Programme has the potential to positively contribute to addressing spatial inequalities and economic recovery plan.</a:t>
                      </a:r>
                    </a:p>
                    <a:p>
                      <a:pPr marL="342900" marR="0" lvl="0" indent="-342900" algn="just" defTabSz="457189" rtl="0" eaLnBrk="1" fontAlgn="auto" latinLnBrk="0" hangingPunct="1">
                        <a:lnSpc>
                          <a:spcPct val="110000"/>
                        </a:lnSpc>
                        <a:spcBef>
                          <a:spcPts val="0"/>
                        </a:spcBef>
                        <a:spcAft>
                          <a:spcPts val="0"/>
                        </a:spcAft>
                        <a:buClrTx/>
                        <a:buSzTx/>
                        <a:buFont typeface="Wingdings" panose="05000000000000000000" pitchFamily="2" charset="2"/>
                        <a:buChar char=""/>
                        <a:tabLst/>
                        <a:defRPr/>
                      </a:pPr>
                      <a:r>
                        <a:rPr lang="en-US" sz="1000" kern="1400" dirty="0">
                          <a:effectLst/>
                          <a:latin typeface="Arial" panose="020B0604020202020204" pitchFamily="34" charset="0"/>
                          <a:ea typeface="Times New Roman" panose="02020603050405020304" pitchFamily="18" charset="0"/>
                        </a:rPr>
                        <a:t>Stable governance from an established Council.</a:t>
                      </a:r>
                    </a:p>
                    <a:p>
                      <a:pPr marL="342900" marR="0" lvl="0" indent="-342900" algn="just" defTabSz="457189" rtl="0" eaLnBrk="1" fontAlgn="auto" latinLnBrk="0" hangingPunct="1">
                        <a:lnSpc>
                          <a:spcPct val="110000"/>
                        </a:lnSpc>
                        <a:spcBef>
                          <a:spcPts val="0"/>
                        </a:spcBef>
                        <a:spcAft>
                          <a:spcPts val="0"/>
                        </a:spcAft>
                        <a:buClrTx/>
                        <a:buSzTx/>
                        <a:buFont typeface="Wingdings" panose="05000000000000000000" pitchFamily="2" charset="2"/>
                        <a:buChar char=""/>
                        <a:tabLst/>
                        <a:defRPr/>
                      </a:pPr>
                      <a:r>
                        <a:rPr lang="en-US" sz="1000" kern="1400" dirty="0">
                          <a:effectLst/>
                          <a:latin typeface="Arial" panose="020B0604020202020204" pitchFamily="34" charset="0"/>
                          <a:ea typeface="Times New Roman" panose="02020603050405020304" pitchFamily="18" charset="0"/>
                        </a:rPr>
                        <a:t>Commitment towards transformation.</a:t>
                      </a:r>
                    </a:p>
                    <a:p>
                      <a:pPr marL="342900" marR="0" lvl="0" indent="-342900" algn="just" defTabSz="457189" rtl="0" eaLnBrk="1" fontAlgn="auto" latinLnBrk="0" hangingPunct="1">
                        <a:lnSpc>
                          <a:spcPct val="110000"/>
                        </a:lnSpc>
                        <a:spcBef>
                          <a:spcPts val="0"/>
                        </a:spcBef>
                        <a:spcAft>
                          <a:spcPts val="0"/>
                        </a:spcAft>
                        <a:buClrTx/>
                        <a:buSzTx/>
                        <a:buFont typeface="Wingdings" panose="05000000000000000000" pitchFamily="2" charset="2"/>
                        <a:buChar char=""/>
                        <a:tabLst/>
                        <a:defRPr/>
                      </a:pPr>
                      <a:r>
                        <a:rPr lang="en-US" sz="1000" kern="1400" dirty="0">
                          <a:effectLst/>
                          <a:latin typeface="Arial" panose="020B0604020202020204" pitchFamily="34" charset="0"/>
                          <a:ea typeface="Times New Roman" panose="02020603050405020304" pitchFamily="18" charset="0"/>
                        </a:rPr>
                        <a:t>Consistent delivery and expenditure track record.</a:t>
                      </a:r>
                    </a:p>
                  </a:txBody>
                  <a:tcPr marL="21262" marR="212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gn="just">
                        <a:spcBef>
                          <a:spcPts val="0"/>
                        </a:spcBef>
                        <a:spcAft>
                          <a:spcPts val="0"/>
                        </a:spcAft>
                        <a:buFont typeface="Wingdings" panose="05000000000000000000" pitchFamily="2" charset="2"/>
                        <a:buChar char=""/>
                      </a:pPr>
                      <a:r>
                        <a:rPr lang="en-US"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Structural deficiencies of the existing structure to deliver mandate. Poor communication, lack of transparency.</a:t>
                      </a:r>
                    </a:p>
                    <a:p>
                      <a:pPr marL="342900" marR="179705" lvl="0" indent="-342900" algn="just">
                        <a:spcBef>
                          <a:spcPts val="0"/>
                        </a:spcBef>
                        <a:spcAft>
                          <a:spcPts val="0"/>
                        </a:spcAft>
                        <a:buFont typeface="Wingdings" panose="05000000000000000000" pitchFamily="2" charset="2"/>
                        <a:buChar char=""/>
                      </a:pPr>
                      <a:r>
                        <a:rPr lang="en-US" sz="1000" i="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Misalignment in performance management.</a:t>
                      </a:r>
                    </a:p>
                    <a:p>
                      <a:pPr marL="342900" marR="179705" lvl="0" indent="-342900" algn="just">
                        <a:spcBef>
                          <a:spcPts val="0"/>
                        </a:spcBef>
                        <a:spcAft>
                          <a:spcPts val="0"/>
                        </a:spcAft>
                        <a:buFont typeface="Wingdings" panose="05000000000000000000" pitchFamily="2" charset="2"/>
                        <a:buChar char=""/>
                      </a:pPr>
                      <a:r>
                        <a:rPr lang="en-US"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Complex and lengthy application procedures.</a:t>
                      </a:r>
                    </a:p>
                    <a:p>
                      <a:pPr marL="342900" marR="179705" lvl="0" indent="-342900" algn="just">
                        <a:spcBef>
                          <a:spcPts val="0"/>
                        </a:spcBef>
                        <a:spcAft>
                          <a:spcPts val="0"/>
                        </a:spcAft>
                        <a:buFont typeface="Wingdings" panose="05000000000000000000" pitchFamily="2" charset="2"/>
                        <a:buChar char=""/>
                      </a:pPr>
                      <a:r>
                        <a:rPr lang="en-US"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Low level of ICT maturity </a:t>
                      </a:r>
                      <a:r>
                        <a:rPr lang="en-US" sz="1000" i="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manual approaches and low utilisation of existing systems</a:t>
                      </a:r>
                      <a:r>
                        <a:rPr lang="en-US"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342900" marR="179705" lvl="0" indent="-342900" algn="just">
                        <a:spcBef>
                          <a:spcPts val="0"/>
                        </a:spcBef>
                        <a:spcAft>
                          <a:spcPts val="0"/>
                        </a:spcAft>
                        <a:buFont typeface="Wingdings" panose="05000000000000000000" pitchFamily="2" charset="2"/>
                        <a:buChar char=""/>
                      </a:pPr>
                      <a:r>
                        <a:rPr lang="en-US"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Contracting format.</a:t>
                      </a:r>
                    </a:p>
                    <a:p>
                      <a:pPr marL="342900" marR="179705" lvl="0" indent="-342900" algn="just">
                        <a:spcBef>
                          <a:spcPts val="0"/>
                        </a:spcBef>
                        <a:spcAft>
                          <a:spcPts val="0"/>
                        </a:spcAft>
                        <a:buFont typeface="Wingdings" panose="05000000000000000000" pitchFamily="2" charset="2"/>
                        <a:buChar char=""/>
                      </a:pPr>
                      <a:r>
                        <a:rPr lang="en-US"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Policy updates and regulatory review required.</a:t>
                      </a:r>
                    </a:p>
                    <a:p>
                      <a:pPr marL="342900" marR="179705" lvl="0" indent="-342900" algn="just">
                        <a:spcBef>
                          <a:spcPts val="0"/>
                        </a:spcBef>
                        <a:spcAft>
                          <a:spcPts val="0"/>
                        </a:spcAft>
                        <a:buFont typeface="Wingdings" panose="05000000000000000000" pitchFamily="2" charset="2"/>
                        <a:buChar char=""/>
                      </a:pPr>
                      <a:r>
                        <a:rPr lang="en-US"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Sub-optimal use of resources.</a:t>
                      </a:r>
                    </a:p>
                    <a:p>
                      <a:pPr marL="342900" marR="179705" lvl="0" indent="-342900" algn="just">
                        <a:spcBef>
                          <a:spcPts val="0"/>
                        </a:spcBef>
                        <a:spcAft>
                          <a:spcPts val="0"/>
                        </a:spcAft>
                        <a:buFont typeface="Wingdings" panose="05000000000000000000" pitchFamily="2" charset="2"/>
                        <a:buChar char=""/>
                      </a:pPr>
                      <a:endParaRPr lang="en-US"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21262" marR="212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567667206"/>
                  </a:ext>
                </a:extLst>
              </a:tr>
              <a:tr h="173557">
                <a:tc>
                  <a:txBody>
                    <a:bodyPr/>
                    <a:lstStyle/>
                    <a:p>
                      <a:pPr marL="0" marR="179705" lvl="0" indent="0" algn="ctr">
                        <a:spcBef>
                          <a:spcPts val="500"/>
                        </a:spcBef>
                        <a:spcAft>
                          <a:spcPts val="500"/>
                        </a:spcAft>
                        <a:buFont typeface="Wingdings" panose="05000000000000000000" pitchFamily="2" charset="2"/>
                        <a:buNone/>
                      </a:pPr>
                      <a:r>
                        <a:rPr lang="en-ZA"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Opportunities</a:t>
                      </a:r>
                    </a:p>
                  </a:txBody>
                  <a:tcPr marL="21262" marR="212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AEEF3"/>
                    </a:solidFill>
                  </a:tcPr>
                </a:tc>
                <a:tc>
                  <a:txBody>
                    <a:bodyPr/>
                    <a:lstStyle/>
                    <a:p>
                      <a:pPr marL="0" marR="17780" lvl="0" indent="0" algn="ctr">
                        <a:lnSpc>
                          <a:spcPct val="110000"/>
                        </a:lnSpc>
                        <a:spcBef>
                          <a:spcPts val="500"/>
                        </a:spcBef>
                        <a:spcAft>
                          <a:spcPts val="500"/>
                        </a:spcAft>
                        <a:buFont typeface="Wingdings" panose="05000000000000000000" pitchFamily="2" charset="2"/>
                        <a:buNone/>
                      </a:pPr>
                      <a:r>
                        <a:rPr lang="en-ZA" sz="1200" b="1" kern="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Threats</a:t>
                      </a:r>
                    </a:p>
                  </a:txBody>
                  <a:tcPr marL="21262" marR="212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extLst>
                  <a:ext uri="{0D108BD9-81ED-4DB2-BD59-A6C34878D82A}">
                    <a16:rowId xmlns:a16="http://schemas.microsoft.com/office/drawing/2014/main" xmlns="" val="3258093804"/>
                  </a:ext>
                </a:extLst>
              </a:tr>
              <a:tr h="1576110">
                <a:tc>
                  <a:txBody>
                    <a:bodyPr/>
                    <a:lstStyle/>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Expanding Restructuring Zones within identified PHSHDAs.</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Showcase of the programme’s potential through the partnership Infrastructure SA.</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Leveraging of the capital grant to drive inclusive delivery.</a:t>
                      </a:r>
                    </a:p>
                    <a:p>
                      <a:pPr marL="342900" marR="0" lvl="0" indent="-342900" algn="just" defTabSz="457189"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lang="en-US" sz="1000" kern="1400" dirty="0">
                          <a:effectLst/>
                          <a:latin typeface="Arial" panose="020B0604020202020204" pitchFamily="34" charset="0"/>
                          <a:ea typeface="Times New Roman" panose="02020603050405020304" pitchFamily="18" charset="0"/>
                        </a:rPr>
                        <a:t>Private sector interest and partnering in the social housing programme.</a:t>
                      </a:r>
                    </a:p>
                    <a:p>
                      <a:pPr marL="342900" marR="179705"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Preferential local policies and rate setting for Social Housing. </a:t>
                      </a:r>
                    </a:p>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Energy solutions and green technologies deployed in projects.</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marR="179705"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Partnerships with key within Human Settlements and sister entities (NHFC/HSDB, HDA, CSOS, NHBRC etc.) </a:t>
                      </a:r>
                    </a:p>
                    <a:p>
                      <a:pPr marL="342900" marR="179705"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Partnerships with DFIs (DBSA, NHFC, IF, NEF)</a:t>
                      </a:r>
                    </a:p>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Rising demand for affordable rental options.</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marR="179705"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Use of public-owned land for social housing.</a:t>
                      </a:r>
                    </a:p>
                    <a:p>
                      <a:pPr marL="342900" marR="179705"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Expropriation of derelict or hijacked buildings.</a:t>
                      </a:r>
                    </a:p>
                  </a:txBody>
                  <a:tcPr marL="20955" marR="2095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Low economic growth, high unemployment, rising inflation and interest rates.</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Constrained fiscus.</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Affordability challenges.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Construction mafias &amp; Rental boycotts.</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Social instability.</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Loadshedding.</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Failing municipalities.</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Delays in statutory approvals, misaligned planning and delivery efforts</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Climate change.</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Political interference.</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Poor consumer and tenant awareness.</a:t>
                      </a:r>
                    </a:p>
                  </a:txBody>
                  <a:tcPr marL="20955" marR="2095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2278940552"/>
                  </a:ext>
                </a:extLst>
              </a:tr>
            </a:tbl>
          </a:graphicData>
        </a:graphic>
      </p:graphicFrame>
    </p:spTree>
    <p:extLst>
      <p:ext uri="{BB962C8B-B14F-4D97-AF65-F5344CB8AC3E}">
        <p14:creationId xmlns:p14="http://schemas.microsoft.com/office/powerpoint/2010/main" xmlns="" val="2335581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6FE55-3B2B-4AD7-842C-86F2B9A12AB3}"/>
              </a:ext>
            </a:extLst>
          </p:cNvPr>
          <p:cNvSpPr>
            <a:spLocks noGrp="1"/>
          </p:cNvSpPr>
          <p:nvPr>
            <p:ph type="title"/>
          </p:nvPr>
        </p:nvSpPr>
        <p:spPr>
          <a:xfrm>
            <a:off x="503238" y="64294"/>
            <a:ext cx="7890668" cy="759077"/>
          </a:xfrm>
        </p:spPr>
        <p:txBody>
          <a:bodyPr vert="horz" lIns="91440" tIns="45720" rIns="91440" bIns="45720" rtlCol="0" anchor="ctr">
            <a:noAutofit/>
          </a:bodyPr>
          <a:lstStyle/>
          <a:p>
            <a:pPr defTabSz="457189"/>
            <a:r>
              <a:rPr lang="en-US" b="1" dirty="0">
                <a:latin typeface="Helvetica"/>
                <a:cs typeface="Helvetica"/>
              </a:rPr>
              <a:t>C.6. SUMMARY OF INDICATORS IN THE 2023/24 APP</a:t>
            </a:r>
            <a:endParaRPr lang="en-ZA" b="1" dirty="0">
              <a:latin typeface="Helvetica"/>
              <a:cs typeface="Helvetica"/>
            </a:endParaRPr>
          </a:p>
        </p:txBody>
      </p:sp>
      <p:graphicFrame>
        <p:nvGraphicFramePr>
          <p:cNvPr id="4" name="Content Placeholder 6">
            <a:extLst>
              <a:ext uri="{FF2B5EF4-FFF2-40B4-BE49-F238E27FC236}">
                <a16:creationId xmlns:a16="http://schemas.microsoft.com/office/drawing/2014/main" xmlns="" id="{AFCF1D23-A703-4BBE-ADDE-200493EC9A2A}"/>
              </a:ext>
            </a:extLst>
          </p:cNvPr>
          <p:cNvGraphicFramePr>
            <a:graphicFrameLocks/>
          </p:cNvGraphicFramePr>
          <p:nvPr>
            <p:extLst>
              <p:ext uri="{D42A27DB-BD31-4B8C-83A1-F6EECF244321}">
                <p14:modId xmlns:p14="http://schemas.microsoft.com/office/powerpoint/2010/main" xmlns="" val="3309691836"/>
              </p:ext>
            </p:extLst>
          </p:nvPr>
        </p:nvGraphicFramePr>
        <p:xfrm>
          <a:off x="295200" y="1069257"/>
          <a:ext cx="4202188" cy="3026531"/>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5">
            <a:extLst>
              <a:ext uri="{FF2B5EF4-FFF2-40B4-BE49-F238E27FC236}">
                <a16:creationId xmlns:a16="http://schemas.microsoft.com/office/drawing/2014/main" xmlns="" id="{F2392607-0F76-4B69-8522-B4B4A553B932}"/>
              </a:ext>
            </a:extLst>
          </p:cNvPr>
          <p:cNvSpPr txBox="1">
            <a:spLocks/>
          </p:cNvSpPr>
          <p:nvPr/>
        </p:nvSpPr>
        <p:spPr>
          <a:xfrm>
            <a:off x="4629150" y="1274400"/>
            <a:ext cx="3887391" cy="2833257"/>
          </a:xfrm>
          <a:prstGeom prst="rect">
            <a:avLst/>
          </a:prstGeom>
        </p:spPr>
        <p:txBody>
          <a:bodyPr>
            <a:normAutofit lnSpcReduction="10000"/>
          </a:bodyPr>
          <a:lstStyle>
            <a:lvl1pPr marL="139304" indent="-139304" algn="l" defTabSz="557213" rtl="0" eaLnBrk="1" latinLnBrk="0" hangingPunct="1">
              <a:lnSpc>
                <a:spcPct val="90000"/>
              </a:lnSpc>
              <a:spcBef>
                <a:spcPts val="610"/>
              </a:spcBef>
              <a:buFont typeface="Arial" panose="020B0604020202020204" pitchFamily="34" charset="0"/>
              <a:buChar char="•"/>
              <a:defRPr sz="1706" kern="1200">
                <a:solidFill>
                  <a:schemeClr val="tx1"/>
                </a:solidFill>
                <a:latin typeface="+mn-lt"/>
                <a:ea typeface="+mn-ea"/>
                <a:cs typeface="+mn-cs"/>
              </a:defRPr>
            </a:lvl1pPr>
            <a:lvl2pPr marL="417910" indent="-139304" algn="l" defTabSz="557213" rtl="0" eaLnBrk="1" latinLnBrk="0" hangingPunct="1">
              <a:lnSpc>
                <a:spcPct val="90000"/>
              </a:lnSpc>
              <a:spcBef>
                <a:spcPts val="304"/>
              </a:spcBef>
              <a:buFont typeface="Arial" panose="020B0604020202020204" pitchFamily="34" charset="0"/>
              <a:buChar char="•"/>
              <a:defRPr sz="1463" kern="1200">
                <a:solidFill>
                  <a:schemeClr val="tx1"/>
                </a:solidFill>
                <a:latin typeface="+mn-lt"/>
                <a:ea typeface="+mn-ea"/>
                <a:cs typeface="+mn-cs"/>
              </a:defRPr>
            </a:lvl2pPr>
            <a:lvl3pPr marL="696516" indent="-139304" algn="l" defTabSz="557213" rtl="0" eaLnBrk="1" latinLnBrk="0" hangingPunct="1">
              <a:lnSpc>
                <a:spcPct val="90000"/>
              </a:lnSpc>
              <a:spcBef>
                <a:spcPts val="304"/>
              </a:spcBef>
              <a:buFont typeface="Arial" panose="020B0604020202020204" pitchFamily="34" charset="0"/>
              <a:buChar char="•"/>
              <a:defRPr sz="1219" kern="1200">
                <a:solidFill>
                  <a:schemeClr val="tx1"/>
                </a:solidFill>
                <a:latin typeface="+mn-lt"/>
                <a:ea typeface="+mn-ea"/>
                <a:cs typeface="+mn-cs"/>
              </a:defRPr>
            </a:lvl3pPr>
            <a:lvl4pPr marL="975122"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4pPr>
            <a:lvl5pPr marL="1253729"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5pPr>
            <a:lvl6pPr marL="1532335"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6pPr>
            <a:lvl7pPr marL="1810941"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7pPr>
            <a:lvl8pPr marL="2089547"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8pPr>
            <a:lvl9pPr marL="2368154"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9pPr>
          </a:lstStyle>
          <a:p>
            <a:pPr marL="0" indent="0" algn="just">
              <a:buNone/>
            </a:pPr>
            <a:r>
              <a:rPr lang="en-US" sz="1200" dirty="0"/>
              <a:t>SHRA has 25 indicators for the period 2023/24. Out of these 25 indicators, 9 relate to transformation</a:t>
            </a:r>
            <a:endParaRPr lang="en-ZA" sz="1200" dirty="0"/>
          </a:p>
          <a:p>
            <a:pPr algn="just"/>
            <a:endParaRPr lang="en-US" sz="1200" b="1" dirty="0"/>
          </a:p>
          <a:p>
            <a:pPr algn="just"/>
            <a:r>
              <a:rPr lang="en-US" sz="1200" b="1" dirty="0"/>
              <a:t>Programme 1 Administration </a:t>
            </a:r>
            <a:r>
              <a:rPr lang="en-US" sz="1200" dirty="0"/>
              <a:t>has 9 indicators in total (8 output indicators and 1 outcome indicator). 4 Indicators linked to transformation;</a:t>
            </a:r>
          </a:p>
          <a:p>
            <a:pPr algn="just"/>
            <a:r>
              <a:rPr lang="en-US" sz="1200" b="1" dirty="0"/>
              <a:t>Programme 2 Compliance, Accreditation and Regulation (CAR) </a:t>
            </a:r>
            <a:r>
              <a:rPr lang="en-US" sz="1200" dirty="0"/>
              <a:t>has 6 indicators and 1 transformation indicator; </a:t>
            </a:r>
          </a:p>
          <a:p>
            <a:pPr algn="just"/>
            <a:r>
              <a:rPr lang="en-US" sz="1200" b="1" dirty="0"/>
              <a:t>Programme 3 Sector Development &amp; Transformation (SD&amp;T) </a:t>
            </a:r>
            <a:r>
              <a:rPr lang="en-US" sz="1200" dirty="0"/>
              <a:t>has 4 indicators with 1 transformation indicator; and </a:t>
            </a:r>
          </a:p>
          <a:p>
            <a:pPr algn="just"/>
            <a:r>
              <a:rPr lang="en-US" sz="1200" b="1" dirty="0"/>
              <a:t>Programme 4 Project Development and Funding (PD&amp;F) </a:t>
            </a:r>
            <a:r>
              <a:rPr lang="en-US" sz="1200" dirty="0"/>
              <a:t>has 6 indicators and 3 transformation indicators. </a:t>
            </a:r>
          </a:p>
          <a:p>
            <a:pPr marL="0" indent="0" algn="just">
              <a:buFont typeface="Arial" panose="020B0604020202020204" pitchFamily="34" charset="0"/>
              <a:buNone/>
            </a:pPr>
            <a:endParaRPr lang="en-US" sz="1200" dirty="0"/>
          </a:p>
        </p:txBody>
      </p:sp>
    </p:spTree>
    <p:extLst>
      <p:ext uri="{BB962C8B-B14F-4D97-AF65-F5344CB8AC3E}">
        <p14:creationId xmlns:p14="http://schemas.microsoft.com/office/powerpoint/2010/main" xmlns="" val="233245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F1E890-3BFC-4467-9FF4-0B875C02E8C7}"/>
              </a:ext>
            </a:extLst>
          </p:cNvPr>
          <p:cNvSpPr>
            <a:spLocks noGrp="1"/>
          </p:cNvSpPr>
          <p:nvPr>
            <p:ph type="title"/>
          </p:nvPr>
        </p:nvSpPr>
        <p:spPr/>
        <p:txBody>
          <a:bodyPr/>
          <a:lstStyle/>
          <a:p>
            <a:r>
              <a:rPr lang="en-US" dirty="0"/>
              <a:t>PURPOSE</a:t>
            </a:r>
            <a:endParaRPr lang="en-ZA" dirty="0"/>
          </a:p>
        </p:txBody>
      </p:sp>
      <p:sp>
        <p:nvSpPr>
          <p:cNvPr id="4" name="Content Placeholder 3">
            <a:extLst>
              <a:ext uri="{FF2B5EF4-FFF2-40B4-BE49-F238E27FC236}">
                <a16:creationId xmlns:a16="http://schemas.microsoft.com/office/drawing/2014/main" xmlns="" id="{49BCD2D7-78DC-7188-63E3-F62BC0084933}"/>
              </a:ext>
            </a:extLst>
          </p:cNvPr>
          <p:cNvSpPr>
            <a:spLocks noGrp="1"/>
          </p:cNvSpPr>
          <p:nvPr>
            <p:ph idx="1"/>
          </p:nvPr>
        </p:nvSpPr>
        <p:spPr>
          <a:xfrm>
            <a:off x="516042" y="1462453"/>
            <a:ext cx="8196159" cy="1110257"/>
          </a:xfrm>
        </p:spPr>
        <p:txBody>
          <a:bodyPr>
            <a:normAutofit fontScale="92500"/>
          </a:bodyPr>
          <a:lstStyle/>
          <a:p>
            <a:pPr marL="0" indent="0" algn="ctr">
              <a:buNone/>
            </a:pPr>
            <a:r>
              <a:rPr lang="en-US" sz="2800" dirty="0"/>
              <a:t>For the Portfolio Committee on Human Settlements to note the SHRA 2023-24 Annual Performance Plan.</a:t>
            </a:r>
          </a:p>
          <a:p>
            <a:pPr marL="0" indent="0">
              <a:buNone/>
            </a:pPr>
            <a:endParaRPr lang="en-US" sz="2400" dirty="0"/>
          </a:p>
        </p:txBody>
      </p:sp>
    </p:spTree>
    <p:extLst>
      <p:ext uri="{BB962C8B-B14F-4D97-AF65-F5344CB8AC3E}">
        <p14:creationId xmlns:p14="http://schemas.microsoft.com/office/powerpoint/2010/main" xmlns="" val="363490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6FE55-3B2B-4AD7-842C-86F2B9A12AB3}"/>
              </a:ext>
            </a:extLst>
          </p:cNvPr>
          <p:cNvSpPr>
            <a:spLocks noGrp="1"/>
          </p:cNvSpPr>
          <p:nvPr>
            <p:ph type="title"/>
          </p:nvPr>
        </p:nvSpPr>
        <p:spPr>
          <a:xfrm>
            <a:off x="121445" y="64294"/>
            <a:ext cx="8272461" cy="759077"/>
          </a:xfrm>
        </p:spPr>
        <p:txBody>
          <a:bodyPr/>
          <a:lstStyle/>
          <a:p>
            <a:r>
              <a:rPr lang="en-ZA" dirty="0"/>
              <a:t>C.7.1 PROGRAMME 1: ADMINISTRATION INDICATORS AND ANNUAL TARGETS</a:t>
            </a:r>
          </a:p>
        </p:txBody>
      </p:sp>
      <p:graphicFrame>
        <p:nvGraphicFramePr>
          <p:cNvPr id="6" name="Table 5">
            <a:extLst>
              <a:ext uri="{FF2B5EF4-FFF2-40B4-BE49-F238E27FC236}">
                <a16:creationId xmlns:a16="http://schemas.microsoft.com/office/drawing/2014/main" xmlns="" id="{D0C1AE7A-E321-4F11-B468-4F6A245082ED}"/>
              </a:ext>
            </a:extLst>
          </p:cNvPr>
          <p:cNvGraphicFramePr>
            <a:graphicFrameLocks noGrp="1"/>
          </p:cNvGraphicFramePr>
          <p:nvPr>
            <p:extLst>
              <p:ext uri="{D42A27DB-BD31-4B8C-83A1-F6EECF244321}">
                <p14:modId xmlns:p14="http://schemas.microsoft.com/office/powerpoint/2010/main" xmlns="" val="720586157"/>
              </p:ext>
            </p:extLst>
          </p:nvPr>
        </p:nvGraphicFramePr>
        <p:xfrm>
          <a:off x="121445" y="912084"/>
          <a:ext cx="8836821" cy="4159852"/>
        </p:xfrm>
        <a:graphic>
          <a:graphicData uri="http://schemas.openxmlformats.org/drawingml/2006/table">
            <a:tbl>
              <a:tblPr firstRow="1" bandRow="1"/>
              <a:tblGrid>
                <a:gridCol w="991075">
                  <a:extLst>
                    <a:ext uri="{9D8B030D-6E8A-4147-A177-3AD203B41FA5}">
                      <a16:colId xmlns:a16="http://schemas.microsoft.com/office/drawing/2014/main" xmlns="" val="445661213"/>
                    </a:ext>
                  </a:extLst>
                </a:gridCol>
                <a:gridCol w="2098040">
                  <a:extLst>
                    <a:ext uri="{9D8B030D-6E8A-4147-A177-3AD203B41FA5}">
                      <a16:colId xmlns:a16="http://schemas.microsoft.com/office/drawing/2014/main" xmlns="" val="153919616"/>
                    </a:ext>
                  </a:extLst>
                </a:gridCol>
                <a:gridCol w="2154928">
                  <a:extLst>
                    <a:ext uri="{9D8B030D-6E8A-4147-A177-3AD203B41FA5}">
                      <a16:colId xmlns:a16="http://schemas.microsoft.com/office/drawing/2014/main" xmlns="" val="1631194937"/>
                    </a:ext>
                  </a:extLst>
                </a:gridCol>
                <a:gridCol w="1016672">
                  <a:extLst>
                    <a:ext uri="{9D8B030D-6E8A-4147-A177-3AD203B41FA5}">
                      <a16:colId xmlns:a16="http://schemas.microsoft.com/office/drawing/2014/main" xmlns="" val="1590272701"/>
                    </a:ext>
                  </a:extLst>
                </a:gridCol>
                <a:gridCol w="858702">
                  <a:extLst>
                    <a:ext uri="{9D8B030D-6E8A-4147-A177-3AD203B41FA5}">
                      <a16:colId xmlns:a16="http://schemas.microsoft.com/office/drawing/2014/main" xmlns="" val="4153291778"/>
                    </a:ext>
                  </a:extLst>
                </a:gridCol>
                <a:gridCol w="858702">
                  <a:extLst>
                    <a:ext uri="{9D8B030D-6E8A-4147-A177-3AD203B41FA5}">
                      <a16:colId xmlns:a16="http://schemas.microsoft.com/office/drawing/2014/main" xmlns="" val="2905496283"/>
                    </a:ext>
                  </a:extLst>
                </a:gridCol>
                <a:gridCol w="858702">
                  <a:extLst>
                    <a:ext uri="{9D8B030D-6E8A-4147-A177-3AD203B41FA5}">
                      <a16:colId xmlns:a16="http://schemas.microsoft.com/office/drawing/2014/main" xmlns="" val="2778722439"/>
                    </a:ext>
                  </a:extLst>
                </a:gridCol>
              </a:tblGrid>
              <a:tr h="195512">
                <a:tc gridSpan="7">
                  <a:txBody>
                    <a:bodyPr/>
                    <a:lstStyle>
                      <a:lvl1pPr marL="0" algn="l" defTabSz="457189" rtl="0" eaLnBrk="1" latinLnBrk="0" hangingPunct="1">
                        <a:defRPr sz="1800" b="1" kern="1200">
                          <a:solidFill>
                            <a:schemeClr val="lt1"/>
                          </a:solidFill>
                          <a:latin typeface="Arial"/>
                        </a:defRPr>
                      </a:lvl1pPr>
                      <a:lvl2pPr marL="457189" algn="l" defTabSz="457189" rtl="0" eaLnBrk="1" latinLnBrk="0" hangingPunct="1">
                        <a:defRPr sz="1800" b="1" kern="1200">
                          <a:solidFill>
                            <a:schemeClr val="lt1"/>
                          </a:solidFill>
                          <a:latin typeface="Arial"/>
                        </a:defRPr>
                      </a:lvl2pPr>
                      <a:lvl3pPr marL="914377" algn="l" defTabSz="457189" rtl="0" eaLnBrk="1" latinLnBrk="0" hangingPunct="1">
                        <a:defRPr sz="1800" b="1" kern="1200">
                          <a:solidFill>
                            <a:schemeClr val="lt1"/>
                          </a:solidFill>
                          <a:latin typeface="Arial"/>
                        </a:defRPr>
                      </a:lvl3pPr>
                      <a:lvl4pPr marL="1371566" algn="l" defTabSz="457189" rtl="0" eaLnBrk="1" latinLnBrk="0" hangingPunct="1">
                        <a:defRPr sz="1800" b="1" kern="1200">
                          <a:solidFill>
                            <a:schemeClr val="lt1"/>
                          </a:solidFill>
                          <a:latin typeface="Arial"/>
                        </a:defRPr>
                      </a:lvl4pPr>
                      <a:lvl5pPr marL="1828754" algn="l" defTabSz="457189" rtl="0" eaLnBrk="1" latinLnBrk="0" hangingPunct="1">
                        <a:defRPr sz="1800" b="1" kern="1200">
                          <a:solidFill>
                            <a:schemeClr val="lt1"/>
                          </a:solidFill>
                          <a:latin typeface="Arial"/>
                        </a:defRPr>
                      </a:lvl5pPr>
                      <a:lvl6pPr marL="2285943" algn="l" defTabSz="457189" rtl="0" eaLnBrk="1" latinLnBrk="0" hangingPunct="1">
                        <a:defRPr sz="1800" b="1" kern="1200">
                          <a:solidFill>
                            <a:schemeClr val="lt1"/>
                          </a:solidFill>
                          <a:latin typeface="Arial"/>
                        </a:defRPr>
                      </a:lvl6pPr>
                      <a:lvl7pPr marL="2743131" algn="l" defTabSz="457189" rtl="0" eaLnBrk="1" latinLnBrk="0" hangingPunct="1">
                        <a:defRPr sz="1800" b="1" kern="1200">
                          <a:solidFill>
                            <a:schemeClr val="lt1"/>
                          </a:solidFill>
                          <a:latin typeface="Arial"/>
                        </a:defRPr>
                      </a:lvl7pPr>
                      <a:lvl8pPr marL="3200320" algn="l" defTabSz="457189" rtl="0" eaLnBrk="1" latinLnBrk="0" hangingPunct="1">
                        <a:defRPr sz="1800" b="1" kern="1200">
                          <a:solidFill>
                            <a:schemeClr val="lt1"/>
                          </a:solidFill>
                          <a:latin typeface="Arial"/>
                        </a:defRPr>
                      </a:lvl8pPr>
                      <a:lvl9pPr marL="3657509" algn="l" defTabSz="457189" rtl="0" eaLnBrk="1" latinLnBrk="0" hangingPunct="1">
                        <a:defRPr sz="1800" b="1" kern="1200">
                          <a:solidFill>
                            <a:schemeClr val="lt1"/>
                          </a:solidFill>
                          <a:latin typeface="Arial"/>
                        </a:defRPr>
                      </a:lvl9pPr>
                    </a:lstStyle>
                    <a:p>
                      <a:pPr marL="11113" marR="0" lvl="0" indent="0" algn="l" defTabSz="742950" rtl="0" eaLnBrk="1" fontAlgn="auto" latinLnBrk="0" hangingPunct="1">
                        <a:lnSpc>
                          <a:spcPct val="110000"/>
                        </a:lnSpc>
                        <a:spcBef>
                          <a:spcPts val="600"/>
                        </a:spcBef>
                        <a:spcAft>
                          <a:spcPts val="600"/>
                        </a:spcAft>
                        <a:buClrTx/>
                        <a:buSzTx/>
                        <a:buFontTx/>
                        <a:buNone/>
                        <a:tabLst/>
                        <a:defRPr/>
                      </a:pPr>
                      <a:r>
                        <a:rPr lang="en-GB" sz="1000" b="1" i="0" u="none" dirty="0">
                          <a:solidFill>
                            <a:schemeClr val="bg1"/>
                          </a:solidFill>
                        </a:rPr>
                        <a:t>PROGRAMME ONE: ADMINISTRATION</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1D35">
                        <a:lumMod val="50000"/>
                      </a:srgbClr>
                    </a:solidFill>
                  </a:tcPr>
                </a:tc>
                <a:tc hMerge="1">
                  <a:txBody>
                    <a:bodyPr/>
                    <a:lstStyle/>
                    <a:p>
                      <a:pPr>
                        <a:spcBef>
                          <a:spcPts val="300"/>
                        </a:spcBef>
                        <a:spcAft>
                          <a:spcPts val="300"/>
                        </a:spcAft>
                      </a:pPr>
                      <a:endParaRPr lang="en-GB" sz="1400" i="1" dirty="0"/>
                    </a:p>
                  </a:txBody>
                  <a:tcPr/>
                </a:tc>
                <a:tc hMerge="1">
                  <a:txBody>
                    <a:bodyPr/>
                    <a:lstStyle/>
                    <a:p>
                      <a:pPr>
                        <a:spcBef>
                          <a:spcPts val="300"/>
                        </a:spcBef>
                        <a:spcAft>
                          <a:spcPts val="300"/>
                        </a:spcAft>
                      </a:pPr>
                      <a:endParaRPr lang="en-GB" sz="1400" b="0" dirty="0"/>
                    </a:p>
                  </a:txBody>
                  <a:tcPr/>
                </a:tc>
                <a:tc hMerge="1">
                  <a:txBody>
                    <a:bodyPr/>
                    <a:lstStyle/>
                    <a:p>
                      <a:endParaRPr lang="en-ZA"/>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pPr marL="11113" marR="0" lvl="0" indent="0" algn="l" defTabSz="742950" rtl="0" eaLnBrk="1" fontAlgn="auto" latinLnBrk="0" hangingPunct="1">
                        <a:lnSpc>
                          <a:spcPct val="110000"/>
                        </a:lnSpc>
                        <a:spcBef>
                          <a:spcPts val="600"/>
                        </a:spcBef>
                        <a:spcAft>
                          <a:spcPts val="600"/>
                        </a:spcAft>
                        <a:buClrTx/>
                        <a:buSzTx/>
                        <a:buFontTx/>
                        <a:buNone/>
                        <a:tabLst/>
                        <a:defRPr/>
                      </a:pPr>
                      <a:endParaRPr lang="en-GB" sz="1000" b="1" i="0" u="none" dirty="0">
                        <a:solidFill>
                          <a:schemeClr val="bg1"/>
                        </a:solidFill>
                      </a:endParaRP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1D35">
                        <a:lumMod val="50000"/>
                      </a:srgbClr>
                    </a:solidFill>
                  </a:tcPr>
                </a:tc>
                <a:tc hMerge="1">
                  <a:txBody>
                    <a:bodyPr/>
                    <a:lstStyle/>
                    <a:p>
                      <a:pPr marL="11113" marR="0" lvl="0" indent="0" algn="l" defTabSz="742950" rtl="0" eaLnBrk="1" fontAlgn="auto" latinLnBrk="0" hangingPunct="1">
                        <a:lnSpc>
                          <a:spcPct val="110000"/>
                        </a:lnSpc>
                        <a:spcBef>
                          <a:spcPts val="600"/>
                        </a:spcBef>
                        <a:spcAft>
                          <a:spcPts val="600"/>
                        </a:spcAft>
                        <a:buClrTx/>
                        <a:buSzTx/>
                        <a:buFontTx/>
                        <a:buNone/>
                        <a:tabLst/>
                        <a:defRPr/>
                      </a:pPr>
                      <a:endParaRPr lang="en-GB" sz="1000" b="1" i="0" u="none" dirty="0">
                        <a:solidFill>
                          <a:schemeClr val="bg1"/>
                        </a:solidFill>
                      </a:endParaRP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1D35">
                        <a:lumMod val="50000"/>
                      </a:srgbClr>
                    </a:solidFill>
                  </a:tcPr>
                </a:tc>
                <a:extLst>
                  <a:ext uri="{0D108BD9-81ED-4DB2-BD59-A6C34878D82A}">
                    <a16:rowId xmlns:a16="http://schemas.microsoft.com/office/drawing/2014/main" xmlns="" val="4244272416"/>
                  </a:ext>
                </a:extLst>
              </a:tr>
              <a:tr h="453934">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spcBef>
                          <a:spcPts val="300"/>
                        </a:spcBef>
                        <a:spcAft>
                          <a:spcPts val="300"/>
                        </a:spcAft>
                      </a:pPr>
                      <a:r>
                        <a:rPr lang="en-GB" sz="1000" b="1" i="0" dirty="0">
                          <a:latin typeface="Arial" panose="020B0604020202020204" pitchFamily="34" charset="0"/>
                          <a:cs typeface="Arial" panose="020B0604020202020204" pitchFamily="34" charset="0"/>
                        </a:rPr>
                        <a:t>Outcome (SP)</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spcBef>
                          <a:spcPts val="300"/>
                        </a:spcBef>
                        <a:spcAft>
                          <a:spcPts val="300"/>
                        </a:spcAft>
                      </a:pPr>
                      <a:r>
                        <a:rPr lang="en-GB" sz="1000" b="1" dirty="0">
                          <a:latin typeface="Arial" panose="020B0604020202020204" pitchFamily="34" charset="0"/>
                          <a:cs typeface="Arial" panose="020B0604020202020204" pitchFamily="34" charset="0"/>
                        </a:rPr>
                        <a:t>APP Output</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spcBef>
                          <a:spcPts val="300"/>
                        </a:spcBef>
                        <a:spcAft>
                          <a:spcPts val="300"/>
                        </a:spcAft>
                      </a:pPr>
                      <a:r>
                        <a:rPr lang="en-GB" sz="1000" b="1" i="0" dirty="0">
                          <a:latin typeface="Arial" panose="020B0604020202020204" pitchFamily="34" charset="0"/>
                          <a:cs typeface="Arial" panose="020B0604020202020204" pitchFamily="34" charset="0"/>
                        </a:rPr>
                        <a:t>Output Indicator</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ctr">
                        <a:spcBef>
                          <a:spcPts val="300"/>
                        </a:spcBef>
                        <a:spcAft>
                          <a:spcPts val="300"/>
                        </a:spcAft>
                      </a:pPr>
                      <a:r>
                        <a:rPr lang="en-GB" sz="1000" b="1" i="0" dirty="0">
                          <a:latin typeface="Arial" panose="020B0604020202020204" pitchFamily="34" charset="0"/>
                          <a:cs typeface="Arial" panose="020B0604020202020204" pitchFamily="34" charset="0"/>
                        </a:rPr>
                        <a:t>Unaudited Performance (2022/23)</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spcBef>
                          <a:spcPts val="300"/>
                        </a:spcBef>
                        <a:spcAft>
                          <a:spcPts val="300"/>
                        </a:spcAft>
                      </a:pPr>
                      <a:r>
                        <a:rPr lang="en-GB" sz="1000" b="1" i="0" dirty="0">
                          <a:latin typeface="Arial" panose="020B0604020202020204" pitchFamily="34" charset="0"/>
                          <a:cs typeface="Arial" panose="020B0604020202020204" pitchFamily="34" charset="0"/>
                        </a:rPr>
                        <a:t>Annual Target (2023/24)</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marL="0" marR="0" lvl="0" indent="0" algn="ctr" defTabSz="457189" rtl="0" eaLnBrk="1" fontAlgn="auto" latinLnBrk="0" hangingPunct="1">
                        <a:lnSpc>
                          <a:spcPct val="100000"/>
                        </a:lnSpc>
                        <a:spcBef>
                          <a:spcPts val="300"/>
                        </a:spcBef>
                        <a:spcAft>
                          <a:spcPts val="300"/>
                        </a:spcAft>
                        <a:buClrTx/>
                        <a:buSzTx/>
                        <a:buFontTx/>
                        <a:buNone/>
                        <a:tabLst/>
                        <a:defRPr/>
                      </a:pPr>
                      <a:r>
                        <a:rPr lang="en-GB" sz="1000" b="1" i="0" dirty="0">
                          <a:latin typeface="Arial" panose="020B0604020202020204" pitchFamily="34" charset="0"/>
                          <a:cs typeface="Arial" panose="020B0604020202020204" pitchFamily="34" charset="0"/>
                        </a:rPr>
                        <a:t>Annual Target (2024/25)</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marL="0" marR="0" lvl="0" indent="0" algn="ctr" defTabSz="457189" rtl="0" eaLnBrk="1" fontAlgn="auto" latinLnBrk="0" hangingPunct="1">
                        <a:lnSpc>
                          <a:spcPct val="100000"/>
                        </a:lnSpc>
                        <a:spcBef>
                          <a:spcPts val="300"/>
                        </a:spcBef>
                        <a:spcAft>
                          <a:spcPts val="300"/>
                        </a:spcAft>
                        <a:buClrTx/>
                        <a:buSzTx/>
                        <a:buFontTx/>
                        <a:buNone/>
                        <a:tabLst/>
                        <a:defRPr/>
                      </a:pPr>
                      <a:r>
                        <a:rPr lang="en-GB" sz="1000" b="1" i="0" dirty="0">
                          <a:latin typeface="Arial" panose="020B0604020202020204" pitchFamily="34" charset="0"/>
                          <a:cs typeface="Arial" panose="020B0604020202020204" pitchFamily="34" charset="0"/>
                        </a:rPr>
                        <a:t>Annual Target (2025/26)</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extLst>
                  <a:ext uri="{0D108BD9-81ED-4DB2-BD59-A6C34878D82A}">
                    <a16:rowId xmlns:a16="http://schemas.microsoft.com/office/drawing/2014/main" xmlns="" val="1141327641"/>
                  </a:ext>
                </a:extLst>
              </a:tr>
              <a:tr h="391011">
                <a:tc rowSpan="5">
                  <a:txBody>
                    <a:bodyPr/>
                    <a:lstStyle/>
                    <a:p>
                      <a:r>
                        <a:rPr lang="en-ZA" sz="1000" b="1" u="sng" kern="1200" dirty="0">
                          <a:solidFill>
                            <a:schemeClr val="dk1"/>
                          </a:solidFill>
                          <a:effectLst/>
                          <a:latin typeface="Arial" panose="020B0604020202020204" pitchFamily="34" charset="0"/>
                          <a:ea typeface="+mn-ea"/>
                          <a:cs typeface="Arial" panose="020B0604020202020204" pitchFamily="34" charset="0"/>
                        </a:rPr>
                        <a:t>Outcome 1:</a:t>
                      </a:r>
                      <a:endParaRPr lang="en-ZA" sz="1000" kern="1200" dirty="0">
                        <a:solidFill>
                          <a:schemeClr val="dk1"/>
                        </a:solidFill>
                        <a:effectLst/>
                        <a:latin typeface="Arial" panose="020B0604020202020204" pitchFamily="34" charset="0"/>
                        <a:ea typeface="+mn-ea"/>
                        <a:cs typeface="Arial" panose="020B0604020202020204" pitchFamily="34" charset="0"/>
                      </a:endParaRPr>
                    </a:p>
                    <a:p>
                      <a:r>
                        <a:rPr lang="en-ZA" sz="1000" b="1" kern="1200" dirty="0">
                          <a:solidFill>
                            <a:schemeClr val="dk1"/>
                          </a:solidFill>
                          <a:effectLst/>
                          <a:latin typeface="Arial" panose="020B0604020202020204" pitchFamily="34" charset="0"/>
                          <a:ea typeface="+mn-ea"/>
                          <a:cs typeface="Arial" panose="020B0604020202020204" pitchFamily="34" charset="0"/>
                        </a:rPr>
                        <a:t>Functional, efficient and integrated government</a:t>
                      </a:r>
                      <a:r>
                        <a:rPr lang="en-ZA" sz="1000" dirty="0">
                          <a:effectLst/>
                          <a:latin typeface="Arial" panose="020B0604020202020204" pitchFamily="34" charset="0"/>
                          <a:cs typeface="Arial" panose="020B0604020202020204" pitchFamily="34" charset="0"/>
                        </a:rPr>
                        <a:t> </a:t>
                      </a:r>
                      <a:endParaRPr lang="en-GB" sz="1000" b="1" dirty="0">
                        <a:latin typeface="Arial" panose="020B0604020202020204" pitchFamily="34" charset="0"/>
                        <a:cs typeface="Arial" panose="020B0604020202020204" pitchFamily="34" charset="0"/>
                      </a:endParaRP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algn="l">
                        <a:lnSpc>
                          <a:spcPct val="110000"/>
                        </a:lnSpc>
                        <a:spcBef>
                          <a:spcPts val="400"/>
                        </a:spcBef>
                        <a:spcAft>
                          <a:spcPts val="400"/>
                        </a:spcAft>
                      </a:pPr>
                      <a:r>
                        <a:rPr lang="en-ZA" sz="1000" kern="1400" dirty="0">
                          <a:effectLst/>
                          <a:latin typeface="Arial" panose="020B0604020202020204" pitchFamily="34" charset="0"/>
                          <a:ea typeface="Times New Roman" panose="02020603050405020304" pitchFamily="18" charset="0"/>
                          <a:cs typeface="Arial" panose="020B0604020202020204" pitchFamily="34" charset="0"/>
                        </a:rPr>
                        <a:t>Outcome indicator  External Audit Outcome</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marL="0" marR="0" lvl="0" indent="0" algn="l" defTabSz="457189" rtl="0" eaLnBrk="1" fontAlgn="auto" latinLnBrk="0" hangingPunct="1">
                        <a:lnSpc>
                          <a:spcPct val="110000"/>
                        </a:lnSpc>
                        <a:spcBef>
                          <a:spcPts val="400"/>
                        </a:spcBef>
                        <a:spcAft>
                          <a:spcPts val="400"/>
                        </a:spcAft>
                        <a:buClrTx/>
                        <a:buSzTx/>
                        <a:buFontTx/>
                        <a:buNone/>
                        <a:tabLst/>
                        <a:defRPr/>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1.1. External audit outcome</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algn="l">
                        <a:lnSpc>
                          <a:spcPct val="110000"/>
                        </a:lnSpc>
                        <a:spcBef>
                          <a:spcPts val="400"/>
                        </a:spcBef>
                        <a:spcAft>
                          <a:spcPts val="400"/>
                        </a:spcAft>
                      </a:pPr>
                      <a:r>
                        <a:rPr lang="en-US" sz="800" kern="1400" dirty="0">
                          <a:effectLst/>
                          <a:latin typeface="Arial" panose="020B0604020202020204" pitchFamily="34" charset="0"/>
                          <a:ea typeface="Times New Roman" panose="02020603050405020304" pitchFamily="18" charset="0"/>
                          <a:cs typeface="Arial" panose="020B0604020202020204" pitchFamily="34" charset="0"/>
                        </a:rPr>
                        <a:t>Unqualified audit opinion with no findings</a:t>
                      </a:r>
                      <a:endParaRPr lang="en-ZA" sz="8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algn="ctr">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Unqualified audit opinion with no findings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algn="ctr">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Unqualified audit opinion with no findings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algn="ctr">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Unqualified audit opinion with no findings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extLst>
                  <a:ext uri="{0D108BD9-81ED-4DB2-BD59-A6C34878D82A}">
                    <a16:rowId xmlns:a16="http://schemas.microsoft.com/office/drawing/2014/main" xmlns="" val="254080945"/>
                  </a:ext>
                </a:extLst>
              </a:tr>
              <a:tr h="220187">
                <a:tc vMerge="1">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r>
                        <a:rPr lang="en-ZA" sz="1000" b="1" u="sng" kern="1200" dirty="0">
                          <a:solidFill>
                            <a:schemeClr val="dk1"/>
                          </a:solidFill>
                          <a:effectLst/>
                          <a:latin typeface="+mn-lt"/>
                          <a:ea typeface="+mn-ea"/>
                          <a:cs typeface="+mn-cs"/>
                        </a:rPr>
                        <a:t>Outcome 1:</a:t>
                      </a:r>
                      <a:endParaRPr lang="en-ZA" sz="1000" kern="1200" dirty="0">
                        <a:solidFill>
                          <a:schemeClr val="dk1"/>
                        </a:solidFill>
                        <a:effectLst/>
                        <a:latin typeface="+mn-lt"/>
                        <a:ea typeface="+mn-ea"/>
                        <a:cs typeface="+mn-cs"/>
                      </a:endParaRPr>
                    </a:p>
                    <a:p>
                      <a:r>
                        <a:rPr lang="en-ZA" sz="1000" b="1" kern="1200" dirty="0">
                          <a:solidFill>
                            <a:schemeClr val="dk1"/>
                          </a:solidFill>
                          <a:effectLst/>
                          <a:latin typeface="+mn-lt"/>
                          <a:ea typeface="+mn-ea"/>
                          <a:cs typeface="+mn-cs"/>
                        </a:rPr>
                        <a:t>Functional, efficient and integrated government</a:t>
                      </a:r>
                      <a:r>
                        <a:rPr lang="en-ZA" sz="1000" dirty="0">
                          <a:effectLst/>
                        </a:rPr>
                        <a:t> </a:t>
                      </a:r>
                      <a:endParaRPr lang="en-GB" sz="1000" b="1" dirty="0">
                        <a:latin typeface="+mn-lt"/>
                      </a:endParaRP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kern="0" dirty="0">
                          <a:effectLst/>
                          <a:latin typeface="Arial" panose="020B0604020202020204" pitchFamily="34" charset="0"/>
                          <a:ea typeface="Times New Roman" panose="02020603050405020304" pitchFamily="18" charset="0"/>
                          <a:cs typeface="Arial" panose="020B0604020202020204" pitchFamily="34" charset="0"/>
                        </a:rPr>
                        <a:t>1.1. Internal Audit Services </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1.1.1. Percentage implementation of the Internal Audit Plan</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algn="l">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100%</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100%</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algn="ctr">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100%</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algn="ctr">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100%</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extLst>
                  <a:ext uri="{0D108BD9-81ED-4DB2-BD59-A6C34878D82A}">
                    <a16:rowId xmlns:a16="http://schemas.microsoft.com/office/drawing/2014/main" xmlns="" val="1854627704"/>
                  </a:ext>
                </a:extLst>
              </a:tr>
              <a:tr h="220187">
                <a:tc vMerge="1">
                  <a:txBody>
                    <a:bodyPr/>
                    <a:lstStyle/>
                    <a:p>
                      <a:endParaRPr lang="en-GB" sz="900" b="1" dirty="0">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kern="0" dirty="0">
                          <a:effectLst/>
                          <a:latin typeface="Arial" panose="020B0604020202020204" pitchFamily="34" charset="0"/>
                          <a:ea typeface="Times New Roman" panose="02020603050405020304" pitchFamily="18" charset="0"/>
                          <a:cs typeface="Arial" panose="020B0604020202020204" pitchFamily="34" charset="0"/>
                        </a:rPr>
                        <a:t>1.2. </a:t>
                      </a:r>
                      <a:r>
                        <a:rPr lang="en-ZA" sz="1000" dirty="0">
                          <a:effectLst/>
                          <a:latin typeface="Arial" panose="020B0604020202020204" pitchFamily="34" charset="0"/>
                          <a:ea typeface="Times New Roman" panose="02020603050405020304" pitchFamily="18" charset="0"/>
                          <a:cs typeface="Arial" panose="020B0604020202020204" pitchFamily="34" charset="0"/>
                        </a:rPr>
                        <a:t>Anti-fraud and corruption</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1.2.1. Percentage implementation of the Fraud Prevention Plan</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l">
                        <a:lnSpc>
                          <a:spcPct val="110000"/>
                        </a:lnSpc>
                        <a:spcBef>
                          <a:spcPts val="400"/>
                        </a:spcBef>
                        <a:spcAft>
                          <a:spcPts val="400"/>
                        </a:spcAft>
                      </a:pPr>
                      <a:r>
                        <a:rPr lang="en-ZA" sz="8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100% </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ctr">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100%</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ctr">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100%</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extLst>
                  <a:ext uri="{0D108BD9-81ED-4DB2-BD59-A6C34878D82A}">
                    <a16:rowId xmlns:a16="http://schemas.microsoft.com/office/drawing/2014/main" xmlns="" val="1145963139"/>
                  </a:ext>
                </a:extLst>
              </a:tr>
              <a:tr h="296573">
                <a:tc vMerge="1">
                  <a:txBody>
                    <a:bodyPr/>
                    <a:lstStyle/>
                    <a:p>
                      <a:endParaRPr lang="en-ZA"/>
                    </a:p>
                  </a:txBody>
                  <a:tcPr/>
                </a:tc>
                <a:tc>
                  <a:txBody>
                    <a:bodyPr/>
                    <a:lstStyle/>
                    <a:p>
                      <a:pPr algn="l">
                        <a:lnSpc>
                          <a:spcPct val="110000"/>
                        </a:lnSpc>
                        <a:spcBef>
                          <a:spcPts val="400"/>
                        </a:spcBef>
                        <a:spcAft>
                          <a:spcPts val="400"/>
                        </a:spcAft>
                      </a:pPr>
                      <a:r>
                        <a:rPr lang="en-US" sz="1000" kern="1400" dirty="0">
                          <a:effectLst/>
                          <a:latin typeface="Arial" panose="020B0604020202020204" pitchFamily="34" charset="0"/>
                          <a:ea typeface="Times New Roman" panose="02020603050405020304" pitchFamily="18" charset="0"/>
                          <a:cs typeface="Arial" panose="020B0604020202020204" pitchFamily="34" charset="0"/>
                        </a:rPr>
                        <a:t>1.3. Risk Management</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marL="0" marR="0" lvl="0" indent="0" algn="l" defTabSz="457189" rtl="0" eaLnBrk="1" fontAlgn="auto" latinLnBrk="0" hangingPunct="1">
                        <a:lnSpc>
                          <a:spcPct val="110000"/>
                        </a:lnSpc>
                        <a:spcBef>
                          <a:spcPts val="400"/>
                        </a:spcBef>
                        <a:spcAft>
                          <a:spcPts val="400"/>
                        </a:spcAft>
                        <a:buClrTx/>
                        <a:buSzTx/>
                        <a:buFontTx/>
                        <a:buNone/>
                        <a:tabLst/>
                        <a:defRPr/>
                      </a:pPr>
                      <a:r>
                        <a:rPr lang="en-US" sz="800" kern="1400" dirty="0">
                          <a:effectLst/>
                          <a:latin typeface="Arial" panose="020B0604020202020204" pitchFamily="34" charset="0"/>
                          <a:ea typeface="Times New Roman" panose="02020603050405020304" pitchFamily="18" charset="0"/>
                          <a:cs typeface="Arial" panose="020B0604020202020204" pitchFamily="34" charset="0"/>
                        </a:rPr>
                        <a:t>1.3.1. Percentage implementation of the Risk Management Plan</a:t>
                      </a:r>
                      <a:endParaRPr lang="en-ZA" sz="8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l">
                        <a:lnSpc>
                          <a:spcPct val="110000"/>
                        </a:lnSpc>
                        <a:spcBef>
                          <a:spcPts val="400"/>
                        </a:spcBef>
                        <a:spcAft>
                          <a:spcPts val="400"/>
                        </a:spcAft>
                      </a:pPr>
                      <a:r>
                        <a:rPr lang="en-ZA" sz="8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100% </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ctr">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100%</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ctr">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100%</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extLst>
                  <a:ext uri="{0D108BD9-81ED-4DB2-BD59-A6C34878D82A}">
                    <a16:rowId xmlns:a16="http://schemas.microsoft.com/office/drawing/2014/main" xmlns="" val="2887100376"/>
                  </a:ext>
                </a:extLst>
              </a:tr>
              <a:tr h="334728">
                <a:tc vMerge="1">
                  <a:txBody>
                    <a:bodyPr/>
                    <a:lstStyle/>
                    <a:p>
                      <a:endParaRPr lang="en-GB" sz="1000" b="1" dirty="0">
                        <a:latin typeface="+mn-lt"/>
                      </a:endParaRP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algn="l">
                        <a:lnSpc>
                          <a:spcPct val="110000"/>
                        </a:lnSpc>
                        <a:spcBef>
                          <a:spcPts val="400"/>
                        </a:spcBef>
                        <a:spcAft>
                          <a:spcPts val="400"/>
                        </a:spcAft>
                      </a:pPr>
                      <a:r>
                        <a:rPr lang="en-ZA" sz="1000" kern="1200" dirty="0">
                          <a:effectLst/>
                          <a:latin typeface="Arial" panose="020B0604020202020204" pitchFamily="34" charset="0"/>
                          <a:ea typeface="Times New Roman" panose="02020603050405020304" pitchFamily="18" charset="0"/>
                          <a:cs typeface="Arial" panose="020B0604020202020204" pitchFamily="34" charset="0"/>
                        </a:rPr>
                        <a:t>1.4. Mitigating the sectoral risk of rental boycott’s</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l">
                        <a:lnSpc>
                          <a:spcPct val="110000"/>
                        </a:lnSpc>
                        <a:spcBef>
                          <a:spcPts val="400"/>
                        </a:spcBef>
                        <a:spcAft>
                          <a:spcPts val="400"/>
                        </a:spcAft>
                      </a:pPr>
                      <a:r>
                        <a:rPr lang="en-ZA" sz="800" kern="1200" dirty="0">
                          <a:effectLst/>
                          <a:latin typeface="Arial" panose="020B0604020202020204" pitchFamily="34" charset="0"/>
                          <a:ea typeface="Times New Roman" panose="02020603050405020304" pitchFamily="18" charset="0"/>
                          <a:cs typeface="Arial" panose="020B0604020202020204" pitchFamily="34" charset="0"/>
                        </a:rPr>
                        <a:t>1.4.1. Implementation of a Rental Boycott Strategy </a:t>
                      </a:r>
                      <a:endParaRPr lang="en-ZA" sz="8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marL="0" algn="l" defTabSz="457189" rtl="0" eaLnBrk="1" latinLnBrk="0" hangingPunct="1">
                        <a:lnSpc>
                          <a:spcPct val="110000"/>
                        </a:lnSpc>
                        <a:spcBef>
                          <a:spcPts val="400"/>
                        </a:spcBef>
                        <a:spcAft>
                          <a:spcPts val="400"/>
                        </a:spcAft>
                      </a:pPr>
                      <a:r>
                        <a:rPr lang="en-ZA" sz="800" i="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Strategy developed but not 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ctr">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ctr">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marL="0" marR="0" lvl="0" indent="0" algn="ctr" defTabSz="457189" rtl="0" eaLnBrk="1" fontAlgn="auto" latinLnBrk="0" hangingPunct="1">
                        <a:lnSpc>
                          <a:spcPct val="110000"/>
                        </a:lnSpc>
                        <a:spcBef>
                          <a:spcPts val="400"/>
                        </a:spcBef>
                        <a:spcAft>
                          <a:spcPts val="400"/>
                        </a:spcAft>
                        <a:buClrTx/>
                        <a:buSzTx/>
                        <a:buFontTx/>
                        <a:buNone/>
                        <a:tabLst/>
                        <a:defRPr/>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extLst>
                  <a:ext uri="{0D108BD9-81ED-4DB2-BD59-A6C34878D82A}">
                    <a16:rowId xmlns:a16="http://schemas.microsoft.com/office/drawing/2014/main" xmlns="" val="1135179483"/>
                  </a:ext>
                </a:extLst>
              </a:tr>
              <a:tr h="334728">
                <a:tc rowSpan="4">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r>
                        <a:rPr lang="en-ZA" sz="1000" b="1" u="sng" kern="1200" dirty="0">
                          <a:solidFill>
                            <a:schemeClr val="dk1"/>
                          </a:solidFill>
                          <a:effectLst/>
                          <a:latin typeface="Arial" panose="020B0604020202020204" pitchFamily="34" charset="0"/>
                          <a:ea typeface="+mn-ea"/>
                          <a:cs typeface="Arial" panose="020B0604020202020204" pitchFamily="34" charset="0"/>
                        </a:rPr>
                        <a:t>Outcome 6:</a:t>
                      </a:r>
                      <a:endParaRPr lang="en-ZA" sz="1000" kern="1200" dirty="0">
                        <a:solidFill>
                          <a:schemeClr val="dk1"/>
                        </a:solidFill>
                        <a:effectLst/>
                        <a:latin typeface="Arial" panose="020B0604020202020204" pitchFamily="34" charset="0"/>
                        <a:ea typeface="+mn-ea"/>
                        <a:cs typeface="Arial" panose="020B0604020202020204" pitchFamily="34" charset="0"/>
                      </a:endParaRPr>
                    </a:p>
                    <a:p>
                      <a:r>
                        <a:rPr lang="en-ZA" sz="1000" b="1" kern="1200" dirty="0">
                          <a:solidFill>
                            <a:schemeClr val="dk1"/>
                          </a:solidFill>
                          <a:effectLst/>
                          <a:latin typeface="Arial" panose="020B0604020202020204" pitchFamily="34" charset="0"/>
                          <a:ea typeface="+mn-ea"/>
                          <a:cs typeface="Arial" panose="020B0604020202020204" pitchFamily="34" charset="0"/>
                        </a:rPr>
                        <a:t>A transformed Social Housing Sector Value chain</a:t>
                      </a:r>
                      <a:r>
                        <a:rPr lang="en-ZA" sz="1000" dirty="0">
                          <a:effectLst/>
                          <a:latin typeface="Arial" panose="020B0604020202020204" pitchFamily="34" charset="0"/>
                          <a:cs typeface="Arial" panose="020B0604020202020204" pitchFamily="34" charset="0"/>
                        </a:rPr>
                        <a:t> </a:t>
                      </a:r>
                      <a:endParaRPr lang="en-GB" sz="1000" b="1" dirty="0">
                        <a:latin typeface="Arial" panose="020B0604020202020204" pitchFamily="34" charset="0"/>
                        <a:cs typeface="Arial" panose="020B0604020202020204" pitchFamily="34" charset="0"/>
                      </a:endParaRP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rowSpan="4">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kern="1200" dirty="0">
                          <a:solidFill>
                            <a:schemeClr val="dk1"/>
                          </a:solidFill>
                          <a:effectLst/>
                          <a:latin typeface="Arial" panose="020B0604020202020204" pitchFamily="34" charset="0"/>
                          <a:ea typeface="+mn-ea"/>
                          <a:cs typeface="Arial" panose="020B0604020202020204" pitchFamily="34" charset="0"/>
                        </a:rPr>
                        <a:t>6.1. Preferential procurement </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US" sz="800" kern="0" dirty="0">
                          <a:effectLst/>
                          <a:latin typeface="Arial" panose="020B0604020202020204" pitchFamily="34" charset="0"/>
                          <a:ea typeface="Times New Roman" panose="02020603050405020304" pitchFamily="18" charset="0"/>
                          <a:cs typeface="Arial" panose="020B0604020202020204" pitchFamily="34" charset="0"/>
                        </a:rPr>
                        <a:t>6.1.1. Percentage of SHRA procurement spend on businesses majority-owned by women </a:t>
                      </a:r>
                      <a:endParaRPr lang="en-ZA" sz="8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algn="l">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48.5%</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40%</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algn="ctr">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40%</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algn="ctr">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40%</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extLst>
                  <a:ext uri="{0D108BD9-81ED-4DB2-BD59-A6C34878D82A}">
                    <a16:rowId xmlns:a16="http://schemas.microsoft.com/office/drawing/2014/main" xmlns="" val="3118200557"/>
                  </a:ext>
                </a:extLst>
              </a:tr>
              <a:tr h="334728">
                <a:tc vMerge="1">
                  <a:txBody>
                    <a:bodyPr/>
                    <a:lstStyle/>
                    <a:p>
                      <a:endParaRPr lang="en-GB" sz="900" b="1" dirty="0">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lnSpc>
                          <a:spcPct val="110000"/>
                        </a:lnSpc>
                        <a:spcBef>
                          <a:spcPts val="400"/>
                        </a:spcBef>
                        <a:spcAft>
                          <a:spcPts val="400"/>
                        </a:spcAft>
                      </a:pP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US" sz="800" kern="0" dirty="0">
                          <a:effectLst/>
                          <a:latin typeface="Arial" panose="020B0604020202020204" pitchFamily="34" charset="0"/>
                          <a:ea typeface="Times New Roman" panose="02020603050405020304" pitchFamily="18" charset="0"/>
                          <a:cs typeface="Arial" panose="020B0604020202020204" pitchFamily="34" charset="0"/>
                        </a:rPr>
                        <a:t>6.1.2. Percentage of SHRA procurement spend on businesses majority-owned by youth</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l">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6.4%</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8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marL="0" marR="0" lvl="0" indent="0" algn="ctr" defTabSz="457189" rtl="0" eaLnBrk="1" fontAlgn="auto" latinLnBrk="0" hangingPunct="1">
                        <a:lnSpc>
                          <a:spcPct val="110000"/>
                        </a:lnSpc>
                        <a:spcBef>
                          <a:spcPts val="400"/>
                        </a:spcBef>
                        <a:spcAft>
                          <a:spcPts val="400"/>
                        </a:spcAft>
                        <a:buClrTx/>
                        <a:buSzTx/>
                        <a:buFontTx/>
                        <a:buNone/>
                        <a:tabLst/>
                        <a:defRPr/>
                      </a:pPr>
                      <a:r>
                        <a:rPr kumimoji="0" lang="en-ZA" sz="800" b="0" i="0" u="none" strike="noStrike" kern="14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16%</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marL="0" marR="0" lvl="0" indent="0" algn="ctr" defTabSz="457189" rtl="0" eaLnBrk="1" fontAlgn="auto" latinLnBrk="0" hangingPunct="1">
                        <a:lnSpc>
                          <a:spcPct val="110000"/>
                        </a:lnSpc>
                        <a:spcBef>
                          <a:spcPts val="400"/>
                        </a:spcBef>
                        <a:spcAft>
                          <a:spcPts val="400"/>
                        </a:spcAft>
                        <a:buClrTx/>
                        <a:buSzTx/>
                        <a:buFontTx/>
                        <a:buNone/>
                        <a:tabLst/>
                        <a:defRPr/>
                      </a:pPr>
                      <a:r>
                        <a:rPr kumimoji="0" lang="en-ZA" sz="800" b="0" i="0" u="none" strike="noStrike" kern="14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16%</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extLst>
                  <a:ext uri="{0D108BD9-81ED-4DB2-BD59-A6C34878D82A}">
                    <a16:rowId xmlns:a16="http://schemas.microsoft.com/office/drawing/2014/main" xmlns="" val="4266388735"/>
                  </a:ext>
                </a:extLst>
              </a:tr>
              <a:tr h="334728">
                <a:tc vMerge="1">
                  <a:txBody>
                    <a:bodyPr/>
                    <a:lstStyle/>
                    <a:p>
                      <a:endParaRPr lang="en-GB" sz="1000" b="1" dirty="0">
                        <a:latin typeface="+mn-lt"/>
                      </a:endParaRP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vMerge="1">
                  <a:txBody>
                    <a:bodyPr/>
                    <a:lstStyle/>
                    <a:p>
                      <a:pPr algn="l">
                        <a:lnSpc>
                          <a:spcPct val="110000"/>
                        </a:lnSpc>
                        <a:spcBef>
                          <a:spcPts val="400"/>
                        </a:spcBef>
                        <a:spcAft>
                          <a:spcPts val="400"/>
                        </a:spcAft>
                      </a:pP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algn="l">
                        <a:lnSpc>
                          <a:spcPct val="110000"/>
                        </a:lnSpc>
                        <a:spcBef>
                          <a:spcPts val="400"/>
                        </a:spcBef>
                        <a:spcAft>
                          <a:spcPts val="400"/>
                        </a:spcAft>
                      </a:pPr>
                      <a:r>
                        <a:rPr lang="en-US" sz="800" kern="1400" dirty="0">
                          <a:effectLst/>
                          <a:latin typeface="Arial" panose="020B0604020202020204" pitchFamily="34" charset="0"/>
                          <a:ea typeface="Times New Roman" panose="02020603050405020304" pitchFamily="18" charset="0"/>
                          <a:cs typeface="Times New Roman" panose="02020603050405020304" pitchFamily="18" charset="0"/>
                        </a:rPr>
                        <a:t>6.1.3. Percentage of SHRA procurement spend on businesses majority-owned by persons living with disabilities</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l">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0%</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ctr">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5%</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marL="0" marR="0" lvl="0" indent="0" algn="ctr" defTabSz="457189" rtl="0" eaLnBrk="1" fontAlgn="auto" latinLnBrk="0" hangingPunct="1">
                        <a:lnSpc>
                          <a:spcPct val="110000"/>
                        </a:lnSpc>
                        <a:spcBef>
                          <a:spcPts val="400"/>
                        </a:spcBef>
                        <a:spcAft>
                          <a:spcPts val="400"/>
                        </a:spcAft>
                        <a:buClrTx/>
                        <a:buSzTx/>
                        <a:buFontTx/>
                        <a:buNone/>
                        <a:tabLst/>
                        <a:defRPr/>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5%</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marL="0" marR="0" lvl="0" indent="0" algn="ctr" defTabSz="457189" rtl="0" eaLnBrk="1" fontAlgn="auto" latinLnBrk="0" hangingPunct="1">
                        <a:lnSpc>
                          <a:spcPct val="110000"/>
                        </a:lnSpc>
                        <a:spcBef>
                          <a:spcPts val="400"/>
                        </a:spcBef>
                        <a:spcAft>
                          <a:spcPts val="400"/>
                        </a:spcAft>
                        <a:buClrTx/>
                        <a:buSzTx/>
                        <a:buFontTx/>
                        <a:buNone/>
                        <a:tabLst/>
                        <a:defRPr/>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5%</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extLst>
                  <a:ext uri="{0D108BD9-81ED-4DB2-BD59-A6C34878D82A}">
                    <a16:rowId xmlns:a16="http://schemas.microsoft.com/office/drawing/2014/main" xmlns="" val="3912930791"/>
                  </a:ext>
                </a:extLst>
              </a:tr>
              <a:tr h="536042">
                <a:tc vMerge="1">
                  <a:txBody>
                    <a:bodyPr/>
                    <a:lstStyle/>
                    <a:p>
                      <a:endParaRPr lang="en-GB" sz="800" b="1" dirty="0">
                        <a:latin typeface="Arial" panose="020B0604020202020204" pitchFamily="34" charset="0"/>
                        <a:cs typeface="Arial" panose="020B0604020202020204" pitchFamily="34" charset="0"/>
                      </a:endParaRP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vMerge="1">
                  <a:txBody>
                    <a:bodyPr/>
                    <a:lstStyle/>
                    <a:p>
                      <a:pPr algn="l">
                        <a:lnSpc>
                          <a:spcPct val="110000"/>
                        </a:lnSpc>
                        <a:spcBef>
                          <a:spcPts val="400"/>
                        </a:spcBef>
                        <a:spcAft>
                          <a:spcPts val="400"/>
                        </a:spcAft>
                      </a:pPr>
                      <a:endParaRPr lang="en-ZA" sz="8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20000"/>
                      </a:srgbClr>
                    </a:solidFill>
                  </a:tcPr>
                </a:tc>
                <a:tc>
                  <a:txBody>
                    <a:bodyPr/>
                    <a:lstStyle/>
                    <a:p>
                      <a:pPr marL="0" marR="0" lvl="0" indent="0" algn="l" defTabSz="457189" rtl="0" eaLnBrk="1" fontAlgn="auto" latinLnBrk="0" hangingPunct="1">
                        <a:lnSpc>
                          <a:spcPct val="110000"/>
                        </a:lnSpc>
                        <a:spcBef>
                          <a:spcPts val="400"/>
                        </a:spcBef>
                        <a:spcAft>
                          <a:spcPts val="400"/>
                        </a:spcAft>
                        <a:buClrTx/>
                        <a:buSzTx/>
                        <a:buFontTx/>
                        <a:buNone/>
                        <a:tabLst/>
                        <a:defRPr/>
                      </a:pPr>
                      <a:r>
                        <a:rPr lang="en-US" sz="800" kern="1400" dirty="0">
                          <a:effectLst/>
                          <a:latin typeface="Arial" panose="020B0604020202020204" pitchFamily="34" charset="0"/>
                          <a:ea typeface="Times New Roman" panose="02020603050405020304" pitchFamily="18" charset="0"/>
                          <a:cs typeface="Times New Roman" panose="02020603050405020304" pitchFamily="18" charset="0"/>
                        </a:rPr>
                        <a:t>6.1.4. Percentage of SHRA procurement spend on businesses majority-owned by persons living with disabilities</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l">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New Indicator</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algn="ctr">
                        <a:lnSpc>
                          <a:spcPct val="110000"/>
                        </a:lnSpc>
                        <a:spcBef>
                          <a:spcPts val="400"/>
                        </a:spcBef>
                        <a:spcAft>
                          <a:spcPts val="400"/>
                        </a:spcAft>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5%</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marL="0" marR="0" lvl="0" indent="0" algn="ctr" defTabSz="457189" rtl="0" eaLnBrk="1" fontAlgn="auto" latinLnBrk="0" hangingPunct="1">
                        <a:lnSpc>
                          <a:spcPct val="110000"/>
                        </a:lnSpc>
                        <a:spcBef>
                          <a:spcPts val="400"/>
                        </a:spcBef>
                        <a:spcAft>
                          <a:spcPts val="400"/>
                        </a:spcAft>
                        <a:buClrTx/>
                        <a:buSzTx/>
                        <a:buFontTx/>
                        <a:buNone/>
                        <a:tabLst/>
                        <a:defRPr/>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5%</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tc>
                  <a:txBody>
                    <a:bodyPr/>
                    <a:lstStyle/>
                    <a:p>
                      <a:pPr marL="0" marR="0" lvl="0" indent="0" algn="ctr" defTabSz="457189" rtl="0" eaLnBrk="1" fontAlgn="auto" latinLnBrk="0" hangingPunct="1">
                        <a:lnSpc>
                          <a:spcPct val="110000"/>
                        </a:lnSpc>
                        <a:spcBef>
                          <a:spcPts val="400"/>
                        </a:spcBef>
                        <a:spcAft>
                          <a:spcPts val="400"/>
                        </a:spcAft>
                        <a:buClrTx/>
                        <a:buSzTx/>
                        <a:buFontTx/>
                        <a:buNone/>
                        <a:tabLst/>
                        <a:defRPr/>
                      </a:pPr>
                      <a:r>
                        <a:rPr lang="en-ZA" sz="8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5%</a:t>
                      </a: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tint val="40000"/>
                      </a:srgbClr>
                    </a:solidFill>
                  </a:tcPr>
                </a:tc>
                <a:extLst>
                  <a:ext uri="{0D108BD9-81ED-4DB2-BD59-A6C34878D82A}">
                    <a16:rowId xmlns:a16="http://schemas.microsoft.com/office/drawing/2014/main" xmlns="" val="1159671996"/>
                  </a:ext>
                </a:extLst>
              </a:tr>
            </a:tbl>
          </a:graphicData>
        </a:graphic>
      </p:graphicFrame>
    </p:spTree>
    <p:extLst>
      <p:ext uri="{BB962C8B-B14F-4D97-AF65-F5344CB8AC3E}">
        <p14:creationId xmlns:p14="http://schemas.microsoft.com/office/powerpoint/2010/main" xmlns="" val="1189733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6FE55-3B2B-4AD7-842C-86F2B9A12AB3}"/>
              </a:ext>
            </a:extLst>
          </p:cNvPr>
          <p:cNvSpPr>
            <a:spLocks noGrp="1"/>
          </p:cNvSpPr>
          <p:nvPr>
            <p:ph type="title"/>
          </p:nvPr>
        </p:nvSpPr>
        <p:spPr>
          <a:xfrm>
            <a:off x="71438" y="159302"/>
            <a:ext cx="8322467" cy="664069"/>
          </a:xfrm>
        </p:spPr>
        <p:txBody>
          <a:bodyPr vert="horz" lIns="91440" tIns="45720" rIns="91440" bIns="45720" rtlCol="0" anchor="ctr">
            <a:noAutofit/>
          </a:bodyPr>
          <a:lstStyle/>
          <a:p>
            <a:r>
              <a:rPr lang="en-ZA" dirty="0"/>
              <a:t>C.7.2 PROGRAMME 2: COMPLIANCE, ACCREDITATION AND REGULATIONS  INDICATORS AND ANNUAL TARGETS</a:t>
            </a:r>
          </a:p>
        </p:txBody>
      </p:sp>
      <p:graphicFrame>
        <p:nvGraphicFramePr>
          <p:cNvPr id="4" name="Table 3">
            <a:extLst>
              <a:ext uri="{FF2B5EF4-FFF2-40B4-BE49-F238E27FC236}">
                <a16:creationId xmlns:a16="http://schemas.microsoft.com/office/drawing/2014/main" xmlns="" id="{432B3D80-54A7-4DE4-865C-B0530377EEAB}"/>
              </a:ext>
            </a:extLst>
          </p:cNvPr>
          <p:cNvGraphicFramePr>
            <a:graphicFrameLocks noGrp="1"/>
          </p:cNvGraphicFramePr>
          <p:nvPr>
            <p:extLst>
              <p:ext uri="{D42A27DB-BD31-4B8C-83A1-F6EECF244321}">
                <p14:modId xmlns:p14="http://schemas.microsoft.com/office/powerpoint/2010/main" xmlns="" val="2128878310"/>
              </p:ext>
            </p:extLst>
          </p:nvPr>
        </p:nvGraphicFramePr>
        <p:xfrm>
          <a:off x="71438" y="940415"/>
          <a:ext cx="8919051" cy="3764917"/>
        </p:xfrm>
        <a:graphic>
          <a:graphicData uri="http://schemas.openxmlformats.org/drawingml/2006/table">
            <a:tbl>
              <a:tblPr firstRow="1" bandRow="1"/>
              <a:tblGrid>
                <a:gridCol w="1044149">
                  <a:extLst>
                    <a:ext uri="{9D8B030D-6E8A-4147-A177-3AD203B41FA5}">
                      <a16:colId xmlns:a16="http://schemas.microsoft.com/office/drawing/2014/main" xmlns="" val="445661213"/>
                    </a:ext>
                  </a:extLst>
                </a:gridCol>
                <a:gridCol w="1513313">
                  <a:extLst>
                    <a:ext uri="{9D8B030D-6E8A-4147-A177-3AD203B41FA5}">
                      <a16:colId xmlns:a16="http://schemas.microsoft.com/office/drawing/2014/main" xmlns="" val="153919616"/>
                    </a:ext>
                  </a:extLst>
                </a:gridCol>
                <a:gridCol w="2352778">
                  <a:extLst>
                    <a:ext uri="{9D8B030D-6E8A-4147-A177-3AD203B41FA5}">
                      <a16:colId xmlns:a16="http://schemas.microsoft.com/office/drawing/2014/main" xmlns="" val="1631194937"/>
                    </a:ext>
                  </a:extLst>
                </a:gridCol>
                <a:gridCol w="967291">
                  <a:extLst>
                    <a:ext uri="{9D8B030D-6E8A-4147-A177-3AD203B41FA5}">
                      <a16:colId xmlns:a16="http://schemas.microsoft.com/office/drawing/2014/main" xmlns="" val="2905521319"/>
                    </a:ext>
                  </a:extLst>
                </a:gridCol>
                <a:gridCol w="967291">
                  <a:extLst>
                    <a:ext uri="{9D8B030D-6E8A-4147-A177-3AD203B41FA5}">
                      <a16:colId xmlns:a16="http://schemas.microsoft.com/office/drawing/2014/main" xmlns="" val="4153291778"/>
                    </a:ext>
                  </a:extLst>
                </a:gridCol>
                <a:gridCol w="980275">
                  <a:extLst>
                    <a:ext uri="{9D8B030D-6E8A-4147-A177-3AD203B41FA5}">
                      <a16:colId xmlns:a16="http://schemas.microsoft.com/office/drawing/2014/main" xmlns="" val="3022077614"/>
                    </a:ext>
                  </a:extLst>
                </a:gridCol>
                <a:gridCol w="1093954">
                  <a:extLst>
                    <a:ext uri="{9D8B030D-6E8A-4147-A177-3AD203B41FA5}">
                      <a16:colId xmlns:a16="http://schemas.microsoft.com/office/drawing/2014/main" xmlns="" val="3591942052"/>
                    </a:ext>
                  </a:extLst>
                </a:gridCol>
              </a:tblGrid>
              <a:tr h="178137">
                <a:tc gridSpan="7">
                  <a:txBody>
                    <a:bodyPr/>
                    <a:lstStyle>
                      <a:lvl1pPr marL="0" algn="l" defTabSz="457189" rtl="0" eaLnBrk="1" latinLnBrk="0" hangingPunct="1">
                        <a:defRPr sz="1800" b="1" kern="1200">
                          <a:solidFill>
                            <a:schemeClr val="lt1"/>
                          </a:solidFill>
                          <a:latin typeface="Arial"/>
                        </a:defRPr>
                      </a:lvl1pPr>
                      <a:lvl2pPr marL="457189" algn="l" defTabSz="457189" rtl="0" eaLnBrk="1" latinLnBrk="0" hangingPunct="1">
                        <a:defRPr sz="1800" b="1" kern="1200">
                          <a:solidFill>
                            <a:schemeClr val="lt1"/>
                          </a:solidFill>
                          <a:latin typeface="Arial"/>
                        </a:defRPr>
                      </a:lvl2pPr>
                      <a:lvl3pPr marL="914377" algn="l" defTabSz="457189" rtl="0" eaLnBrk="1" latinLnBrk="0" hangingPunct="1">
                        <a:defRPr sz="1800" b="1" kern="1200">
                          <a:solidFill>
                            <a:schemeClr val="lt1"/>
                          </a:solidFill>
                          <a:latin typeface="Arial"/>
                        </a:defRPr>
                      </a:lvl3pPr>
                      <a:lvl4pPr marL="1371566" algn="l" defTabSz="457189" rtl="0" eaLnBrk="1" latinLnBrk="0" hangingPunct="1">
                        <a:defRPr sz="1800" b="1" kern="1200">
                          <a:solidFill>
                            <a:schemeClr val="lt1"/>
                          </a:solidFill>
                          <a:latin typeface="Arial"/>
                        </a:defRPr>
                      </a:lvl4pPr>
                      <a:lvl5pPr marL="1828754" algn="l" defTabSz="457189" rtl="0" eaLnBrk="1" latinLnBrk="0" hangingPunct="1">
                        <a:defRPr sz="1800" b="1" kern="1200">
                          <a:solidFill>
                            <a:schemeClr val="lt1"/>
                          </a:solidFill>
                          <a:latin typeface="Arial"/>
                        </a:defRPr>
                      </a:lvl5pPr>
                      <a:lvl6pPr marL="2285943" algn="l" defTabSz="457189" rtl="0" eaLnBrk="1" latinLnBrk="0" hangingPunct="1">
                        <a:defRPr sz="1800" b="1" kern="1200">
                          <a:solidFill>
                            <a:schemeClr val="lt1"/>
                          </a:solidFill>
                          <a:latin typeface="Arial"/>
                        </a:defRPr>
                      </a:lvl6pPr>
                      <a:lvl7pPr marL="2743131" algn="l" defTabSz="457189" rtl="0" eaLnBrk="1" latinLnBrk="0" hangingPunct="1">
                        <a:defRPr sz="1800" b="1" kern="1200">
                          <a:solidFill>
                            <a:schemeClr val="lt1"/>
                          </a:solidFill>
                          <a:latin typeface="Arial"/>
                        </a:defRPr>
                      </a:lvl7pPr>
                      <a:lvl8pPr marL="3200320" algn="l" defTabSz="457189" rtl="0" eaLnBrk="1" latinLnBrk="0" hangingPunct="1">
                        <a:defRPr sz="1800" b="1" kern="1200">
                          <a:solidFill>
                            <a:schemeClr val="lt1"/>
                          </a:solidFill>
                          <a:latin typeface="Arial"/>
                        </a:defRPr>
                      </a:lvl8pPr>
                      <a:lvl9pPr marL="3657509" algn="l" defTabSz="457189" rtl="0" eaLnBrk="1" latinLnBrk="0" hangingPunct="1">
                        <a:defRPr sz="1800" b="1" kern="1200">
                          <a:solidFill>
                            <a:schemeClr val="lt1"/>
                          </a:solidFill>
                          <a:latin typeface="Arial"/>
                        </a:defRPr>
                      </a:lvl9pPr>
                    </a:lstStyle>
                    <a:p>
                      <a:pPr marL="11113" marR="0" lvl="0" indent="0" algn="l" defTabSz="742950" rtl="0" eaLnBrk="1" fontAlgn="auto" latinLnBrk="0" hangingPunct="1">
                        <a:lnSpc>
                          <a:spcPct val="110000"/>
                        </a:lnSpc>
                        <a:spcBef>
                          <a:spcPts val="600"/>
                        </a:spcBef>
                        <a:spcAft>
                          <a:spcPts val="600"/>
                        </a:spcAft>
                        <a:buClrTx/>
                        <a:buSzTx/>
                        <a:buFontTx/>
                        <a:buNone/>
                        <a:tabLst/>
                        <a:defRPr/>
                      </a:pPr>
                      <a:r>
                        <a:rPr lang="en-GB" sz="1000" b="1" i="0" u="none">
                          <a:solidFill>
                            <a:schemeClr val="bg1"/>
                          </a:solidFill>
                          <a:latin typeface="Arial" panose="020B0604020202020204" pitchFamily="34" charset="0"/>
                          <a:cs typeface="Arial" panose="020B0604020202020204" pitchFamily="34" charset="0"/>
                        </a:rPr>
                        <a:t>PROGRAMME TWO: COMPLIANCE, ACCREDITATION AND REGULATION</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48B">
                        <a:lumMod val="60000"/>
                        <a:lumOff val="40000"/>
                      </a:srgbClr>
                    </a:solidFill>
                  </a:tcPr>
                </a:tc>
                <a:tc hMerge="1">
                  <a:txBody>
                    <a:bodyPr/>
                    <a:lstStyle/>
                    <a:p>
                      <a:pPr>
                        <a:spcBef>
                          <a:spcPts val="300"/>
                        </a:spcBef>
                        <a:spcAft>
                          <a:spcPts val="300"/>
                        </a:spcAft>
                      </a:pPr>
                      <a:endParaRPr lang="en-GB" sz="1400" i="1"/>
                    </a:p>
                  </a:txBody>
                  <a:tcPr/>
                </a:tc>
                <a:tc hMerge="1">
                  <a:txBody>
                    <a:bodyPr/>
                    <a:lstStyle/>
                    <a:p>
                      <a:pPr>
                        <a:spcBef>
                          <a:spcPts val="300"/>
                        </a:spcBef>
                        <a:spcAft>
                          <a:spcPts val="300"/>
                        </a:spcAft>
                      </a:pPr>
                      <a:endParaRPr lang="en-GB" sz="1400" b="0"/>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GB"/>
                    </a:p>
                  </a:txBody>
                  <a:tcPr/>
                </a:tc>
                <a:tc hMerge="1">
                  <a:txBody>
                    <a:bodyPr/>
                    <a:lstStyle/>
                    <a:p>
                      <a:pPr marL="11113" marR="0" lvl="0" indent="0" algn="l" defTabSz="742950" rtl="0" eaLnBrk="1" fontAlgn="auto" latinLnBrk="0" hangingPunct="1">
                        <a:lnSpc>
                          <a:spcPct val="110000"/>
                        </a:lnSpc>
                        <a:spcBef>
                          <a:spcPts val="600"/>
                        </a:spcBef>
                        <a:spcAft>
                          <a:spcPts val="600"/>
                        </a:spcAft>
                        <a:buClrTx/>
                        <a:buSzTx/>
                        <a:buFontTx/>
                        <a:buNone/>
                        <a:tabLst/>
                        <a:defRPr/>
                      </a:pPr>
                      <a:endParaRPr lang="en-GB" sz="1000" b="1" i="0" u="none">
                        <a:solidFill>
                          <a:schemeClr val="bg1"/>
                        </a:solidFill>
                        <a:latin typeface="+mn-lt"/>
                      </a:endParaRPr>
                    </a:p>
                  </a:txBody>
                  <a:tcPr marL="55721" marR="55721" marT="27861" marB="27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marL="11113" marR="0" lvl="0" indent="0" algn="l" defTabSz="742950" rtl="0" eaLnBrk="1" fontAlgn="auto" latinLnBrk="0" hangingPunct="1">
                        <a:lnSpc>
                          <a:spcPct val="110000"/>
                        </a:lnSpc>
                        <a:spcBef>
                          <a:spcPts val="600"/>
                        </a:spcBef>
                        <a:spcAft>
                          <a:spcPts val="600"/>
                        </a:spcAft>
                        <a:buClrTx/>
                        <a:buSzTx/>
                        <a:buFontTx/>
                        <a:buNone/>
                        <a:tabLst/>
                        <a:defRPr/>
                      </a:pPr>
                      <a:endParaRPr lang="en-GB" sz="1000" b="1" i="0" u="none">
                        <a:solidFill>
                          <a:schemeClr val="bg1"/>
                        </a:solidFill>
                        <a:latin typeface="+mn-lt"/>
                      </a:endParaRPr>
                    </a:p>
                  </a:txBody>
                  <a:tcPr marL="55721" marR="55721" marT="27861" marB="27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4244272416"/>
                  </a:ext>
                </a:extLst>
              </a:tr>
              <a:tr h="434383">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spcBef>
                          <a:spcPts val="300"/>
                        </a:spcBef>
                        <a:spcAft>
                          <a:spcPts val="300"/>
                        </a:spcAft>
                      </a:pPr>
                      <a:r>
                        <a:rPr lang="en-GB" sz="1000" b="1" i="0">
                          <a:latin typeface="Arial" panose="020B0604020202020204" pitchFamily="34" charset="0"/>
                          <a:cs typeface="Arial" panose="020B0604020202020204" pitchFamily="34" charset="0"/>
                        </a:rPr>
                        <a:t>Outcome (SP)</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spcBef>
                          <a:spcPts val="300"/>
                        </a:spcBef>
                        <a:spcAft>
                          <a:spcPts val="300"/>
                        </a:spcAft>
                      </a:pPr>
                      <a:r>
                        <a:rPr lang="en-GB" sz="1000" b="1">
                          <a:latin typeface="Arial" panose="020B0604020202020204" pitchFamily="34" charset="0"/>
                          <a:cs typeface="Arial" panose="020B0604020202020204" pitchFamily="34" charset="0"/>
                        </a:rPr>
                        <a:t>APP Output</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spcBef>
                          <a:spcPts val="300"/>
                        </a:spcBef>
                        <a:spcAft>
                          <a:spcPts val="300"/>
                        </a:spcAft>
                      </a:pPr>
                      <a:r>
                        <a:rPr lang="en-GB" sz="1000" b="1" i="0" dirty="0">
                          <a:latin typeface="Arial" panose="020B0604020202020204" pitchFamily="34" charset="0"/>
                          <a:cs typeface="Arial" panose="020B0604020202020204" pitchFamily="34" charset="0"/>
                        </a:rPr>
                        <a:t>Output Indicator</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a:spcBef>
                          <a:spcPts val="300"/>
                        </a:spcBef>
                        <a:spcAft>
                          <a:spcPts val="300"/>
                        </a:spcAft>
                      </a:pPr>
                      <a:r>
                        <a:rPr lang="en-GB" sz="1000" b="1" i="0" dirty="0">
                          <a:latin typeface="Arial" panose="020B0604020202020204" pitchFamily="34" charset="0"/>
                          <a:cs typeface="Arial" panose="020B0604020202020204" pitchFamily="34" charset="0"/>
                        </a:rPr>
                        <a:t>Unaudited Performance (2022/23)</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spcBef>
                          <a:spcPts val="300"/>
                        </a:spcBef>
                        <a:spcAft>
                          <a:spcPts val="300"/>
                        </a:spcAft>
                      </a:pPr>
                      <a:r>
                        <a:rPr lang="en-GB" sz="1000" b="1" i="0" dirty="0">
                          <a:latin typeface="Arial" panose="020B0604020202020204" pitchFamily="34" charset="0"/>
                          <a:cs typeface="Arial" panose="020B0604020202020204" pitchFamily="34" charset="0"/>
                        </a:rPr>
                        <a:t>Annual Target (2023/24)</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00000"/>
                        </a:lnSpc>
                        <a:spcBef>
                          <a:spcPts val="300"/>
                        </a:spcBef>
                        <a:spcAft>
                          <a:spcPts val="3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Annual Target (2024/25)</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00000"/>
                        </a:lnSpc>
                        <a:spcBef>
                          <a:spcPts val="300"/>
                        </a:spcBef>
                        <a:spcAft>
                          <a:spcPts val="3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Annual Target (2025/26)</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extLst>
                  <a:ext uri="{0D108BD9-81ED-4DB2-BD59-A6C34878D82A}">
                    <a16:rowId xmlns:a16="http://schemas.microsoft.com/office/drawing/2014/main" xmlns="" val="1141327641"/>
                  </a:ext>
                </a:extLst>
              </a:tr>
              <a:tr h="387193">
                <a:tc rowSpan="5">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spcBef>
                          <a:spcPts val="600"/>
                        </a:spcBef>
                        <a:spcAft>
                          <a:spcPts val="600"/>
                        </a:spcAft>
                      </a:pPr>
                      <a:r>
                        <a:rPr lang="en-ZA" sz="1000" b="1" u="sng" kern="1200" dirty="0">
                          <a:solidFill>
                            <a:schemeClr val="dk1"/>
                          </a:solidFill>
                          <a:effectLst/>
                          <a:latin typeface="Arial" panose="020B0604020202020204" pitchFamily="34" charset="0"/>
                          <a:ea typeface="+mn-ea"/>
                          <a:cs typeface="Arial" panose="020B0604020202020204" pitchFamily="34" charset="0"/>
                        </a:rPr>
                        <a:t>Outcome 5:</a:t>
                      </a:r>
                    </a:p>
                    <a:p>
                      <a:pPr algn="l">
                        <a:spcBef>
                          <a:spcPts val="600"/>
                        </a:spcBef>
                        <a:spcAft>
                          <a:spcPts val="600"/>
                        </a:spcAft>
                      </a:pPr>
                      <a:r>
                        <a:rPr lang="en-ZA" sz="1000" b="1" kern="1200" dirty="0">
                          <a:solidFill>
                            <a:schemeClr val="dk1"/>
                          </a:solidFill>
                          <a:effectLst/>
                          <a:latin typeface="Arial" panose="020B0604020202020204" pitchFamily="34" charset="0"/>
                          <a:ea typeface="+mn-ea"/>
                          <a:cs typeface="Arial" panose="020B0604020202020204" pitchFamily="34" charset="0"/>
                        </a:rPr>
                        <a:t>An effectively regulated and sustainable social housing sector</a:t>
                      </a:r>
                      <a:r>
                        <a:rPr lang="en-ZA" sz="1000" dirty="0">
                          <a:effectLst/>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r>
                        <a:rPr lang="en-US" sz="1000" kern="1200" dirty="0">
                          <a:solidFill>
                            <a:schemeClr val="dk1"/>
                          </a:solidFill>
                          <a:effectLst/>
                          <a:latin typeface="Arial" panose="020B0604020202020204" pitchFamily="34" charset="0"/>
                          <a:ea typeface="+mn-ea"/>
                          <a:cs typeface="Arial" panose="020B0604020202020204" pitchFamily="34" charset="0"/>
                        </a:rPr>
                        <a:t>5.1. Performance monitoring of delivery agents</a:t>
                      </a:r>
                      <a:endParaRPr lang="en-ZA" sz="1000" kern="1200" dirty="0">
                        <a:solidFill>
                          <a:schemeClr val="dk1"/>
                        </a:solidFill>
                        <a:effectLst/>
                        <a:latin typeface="Arial" panose="020B0604020202020204" pitchFamily="34" charset="0"/>
                        <a:ea typeface="+mn-ea"/>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US" sz="1000" kern="1400" dirty="0">
                          <a:effectLst/>
                          <a:latin typeface="Arial" panose="020B0604020202020204" pitchFamily="34" charset="0"/>
                          <a:ea typeface="Times New Roman" panose="02020603050405020304" pitchFamily="18" charset="0"/>
                          <a:cs typeface="Arial" panose="020B0604020202020204" pitchFamily="34" charset="0"/>
                        </a:rPr>
                        <a:t>5.1.1 Percentage of the Remedial Action plan implemented </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pPr marL="0" algn="l" defTabSz="452722" rtl="0" eaLnBrk="1" latinLnBrk="0" hangingPunct="1">
                        <a:lnSpc>
                          <a:spcPct val="110000"/>
                        </a:lnSpc>
                        <a:spcBef>
                          <a:spcPts val="400"/>
                        </a:spcBef>
                        <a:spcAft>
                          <a:spcPts val="400"/>
                        </a:spcAft>
                      </a:pPr>
                      <a:r>
                        <a:rPr lang="en-ZA" sz="10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New indicator</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algn="ctr" defTabSz="452722" rtl="0" eaLnBrk="1" latinLnBrk="0" hangingPunct="1">
                        <a:lnSpc>
                          <a:spcPct val="110000"/>
                        </a:lnSpc>
                        <a:spcBef>
                          <a:spcPts val="400"/>
                        </a:spcBef>
                        <a:spcAft>
                          <a:spcPts val="400"/>
                        </a:spcAft>
                      </a:pPr>
                      <a:r>
                        <a:rPr lang="en-ZA" sz="10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70%</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algn="ctr" defTabSz="452722" rtl="0" eaLnBrk="1" latinLnBrk="0" hangingPunct="1">
                        <a:lnSpc>
                          <a:spcPct val="110000"/>
                        </a:lnSpc>
                        <a:spcBef>
                          <a:spcPts val="400"/>
                        </a:spcBef>
                        <a:spcAft>
                          <a:spcPts val="400"/>
                        </a:spcAft>
                      </a:pPr>
                      <a:r>
                        <a:rPr lang="en-US" sz="10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75%</a:t>
                      </a:r>
                      <a:endParaRPr lang="en-ZA" sz="10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algn="ctr" defTabSz="452722" rtl="0" eaLnBrk="1" latinLnBrk="0" hangingPunct="1">
                        <a:lnSpc>
                          <a:spcPct val="110000"/>
                        </a:lnSpc>
                        <a:spcBef>
                          <a:spcPts val="400"/>
                        </a:spcBef>
                        <a:spcAft>
                          <a:spcPts val="400"/>
                        </a:spcAft>
                      </a:pPr>
                      <a:r>
                        <a:rPr lang="en-US" sz="10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80%</a:t>
                      </a:r>
                      <a:endParaRPr lang="en-ZA" sz="10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extLst>
                  <a:ext uri="{0D108BD9-81ED-4DB2-BD59-A6C34878D82A}">
                    <a16:rowId xmlns:a16="http://schemas.microsoft.com/office/drawing/2014/main" xmlns="" val="3229301906"/>
                  </a:ext>
                </a:extLst>
              </a:tr>
              <a:tr h="339722">
                <a:tc vMerge="1">
                  <a:txBody>
                    <a:bodyPr/>
                    <a:lstStyle/>
                    <a:p>
                      <a:pPr>
                        <a:spcBef>
                          <a:spcPts val="300"/>
                        </a:spcBef>
                        <a:spcAft>
                          <a:spcPts val="300"/>
                        </a:spcAft>
                      </a:pPr>
                      <a:endParaRPr lang="en-GB" sz="1200">
                        <a:latin typeface="+mn-lt"/>
                      </a:endParaRPr>
                    </a:p>
                  </a:txBody>
                  <a:tcPr>
                    <a:lnT w="12700" cap="flat" cmpd="sng" algn="ctr">
                      <a:solidFill>
                        <a:srgbClr val="000000"/>
                      </a:solidFill>
                      <a:prstDash val="solid"/>
                      <a:round/>
                      <a:headEnd type="none" w="med" len="med"/>
                      <a:tailEnd type="none" w="med" len="med"/>
                    </a:lnT>
                  </a:tcPr>
                </a:tc>
                <a:tc rowSpan="3">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kern="1200" dirty="0">
                          <a:solidFill>
                            <a:schemeClr val="dk1"/>
                          </a:solidFill>
                          <a:effectLst/>
                          <a:latin typeface="Arial" panose="020B0604020202020204" pitchFamily="34" charset="0"/>
                          <a:ea typeface="+mn-ea"/>
                          <a:cs typeface="Arial" panose="020B0604020202020204" pitchFamily="34" charset="0"/>
                        </a:rPr>
                        <a:t>5.2. Tenancy compliance monitoring</a:t>
                      </a:r>
                    </a:p>
                  </a:txBody>
                  <a:tcPr marL="41791" marR="4179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US" sz="1000" kern="1200" dirty="0">
                          <a:solidFill>
                            <a:schemeClr val="dk1"/>
                          </a:solidFill>
                          <a:effectLst/>
                          <a:latin typeface="Arial" panose="020B0604020202020204" pitchFamily="34" charset="0"/>
                          <a:ea typeface="+mn-ea"/>
                          <a:cs typeface="Arial" panose="020B0604020202020204" pitchFamily="34" charset="0"/>
                        </a:rPr>
                        <a:t>5.2.1. Number of </a:t>
                      </a:r>
                      <a:r>
                        <a:rPr lang="en-US" sz="1000" kern="1200" dirty="0" err="1">
                          <a:solidFill>
                            <a:schemeClr val="dk1"/>
                          </a:solidFill>
                          <a:effectLst/>
                          <a:latin typeface="Arial" panose="020B0604020202020204" pitchFamily="34" charset="0"/>
                          <a:ea typeface="+mn-ea"/>
                          <a:cs typeface="Arial" panose="020B0604020202020204" pitchFamily="34" charset="0"/>
                        </a:rPr>
                        <a:t>subsidised</a:t>
                      </a:r>
                      <a:r>
                        <a:rPr lang="en-US" sz="1000" kern="1200" dirty="0">
                          <a:solidFill>
                            <a:schemeClr val="dk1"/>
                          </a:solidFill>
                          <a:effectLst/>
                          <a:latin typeface="Arial" panose="020B0604020202020204" pitchFamily="34" charset="0"/>
                          <a:ea typeface="+mn-ea"/>
                          <a:cs typeface="Arial" panose="020B0604020202020204" pitchFamily="34" charset="0"/>
                        </a:rPr>
                        <a:t> housing units' tenancy audits conducted</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algn="l">
                        <a:lnSpc>
                          <a:spcPct val="110000"/>
                        </a:lnSpc>
                        <a:spcBef>
                          <a:spcPts val="400"/>
                        </a:spcBef>
                        <a:spcAft>
                          <a:spcPts val="400"/>
                        </a:spcAft>
                      </a:pPr>
                      <a:r>
                        <a:rPr lang="en-ZA" sz="1000" kern="1400" dirty="0">
                          <a:effectLst/>
                          <a:latin typeface="Arial" panose="020B0604020202020204" pitchFamily="34" charset="0"/>
                          <a:ea typeface="Times New Roman" panose="02020603050405020304" pitchFamily="18" charset="0"/>
                          <a:cs typeface="Arial" panose="020B0604020202020204" pitchFamily="34" charset="0"/>
                        </a:rPr>
                        <a:t>3 525</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1000" kern="1400" dirty="0">
                          <a:effectLst/>
                          <a:latin typeface="Arial" panose="020B0604020202020204" pitchFamily="34" charset="0"/>
                          <a:ea typeface="Times New Roman" panose="02020603050405020304" pitchFamily="18" charset="0"/>
                          <a:cs typeface="Arial" panose="020B0604020202020204" pitchFamily="34" charset="0"/>
                        </a:rPr>
                        <a:t>3 750</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10000"/>
                        </a:lnSpc>
                        <a:spcBef>
                          <a:spcPts val="400"/>
                        </a:spcBef>
                        <a:spcAft>
                          <a:spcPts val="400"/>
                        </a:spcAft>
                        <a:buClrTx/>
                        <a:buSzTx/>
                        <a:buFontTx/>
                        <a:buNone/>
                        <a:tabLst/>
                        <a:defRPr/>
                      </a:pPr>
                      <a:r>
                        <a:rPr kumimoji="0" lang="en-ZA" sz="10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4 000</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10000"/>
                        </a:lnSpc>
                        <a:spcBef>
                          <a:spcPts val="400"/>
                        </a:spcBef>
                        <a:spcAft>
                          <a:spcPts val="400"/>
                        </a:spcAft>
                        <a:buClrTx/>
                        <a:buSzTx/>
                        <a:buFontTx/>
                        <a:buNone/>
                        <a:tabLst/>
                        <a:defRPr/>
                      </a:pPr>
                      <a:r>
                        <a:rPr kumimoji="0" lang="en-ZA" sz="10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4 250</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extLst>
                  <a:ext uri="{0D108BD9-81ED-4DB2-BD59-A6C34878D82A}">
                    <a16:rowId xmlns:a16="http://schemas.microsoft.com/office/drawing/2014/main" xmlns="" val="3709668498"/>
                  </a:ext>
                </a:extLst>
              </a:tr>
              <a:tr h="272918">
                <a:tc vMerge="1">
                  <a:txBody>
                    <a:bodyPr/>
                    <a:lstStyle/>
                    <a:p>
                      <a:endParaRPr lang="en-ZA"/>
                    </a:p>
                  </a:txBody>
                  <a:tcPr/>
                </a:tc>
                <a:tc vMerge="1">
                  <a:txBody>
                    <a:bodyPr/>
                    <a:lstStyle/>
                    <a:p>
                      <a:pPr algn="l">
                        <a:lnSpc>
                          <a:spcPct val="110000"/>
                        </a:lnSpc>
                        <a:spcBef>
                          <a:spcPts val="400"/>
                        </a:spcBef>
                        <a:spcAft>
                          <a:spcPts val="400"/>
                        </a:spcAft>
                      </a:pP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algn="l">
                        <a:lnSpc>
                          <a:spcPct val="110000"/>
                        </a:lnSpc>
                        <a:spcBef>
                          <a:spcPts val="400"/>
                        </a:spcBef>
                        <a:spcAft>
                          <a:spcPts val="400"/>
                        </a:spcAft>
                      </a:pPr>
                      <a:r>
                        <a:rPr lang="en-US" sz="1000" kern="1400" dirty="0">
                          <a:effectLst/>
                          <a:latin typeface="Arial" panose="020B0604020202020204" pitchFamily="34" charset="0"/>
                          <a:ea typeface="Times New Roman" panose="02020603050405020304" pitchFamily="18" charset="0"/>
                          <a:cs typeface="Arial" panose="020B0604020202020204" pitchFamily="34" charset="0"/>
                        </a:rPr>
                        <a:t>5.2.2 Number of Compliance Monitoring Inspections conducted</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algn="l">
                        <a:lnSpc>
                          <a:spcPct val="110000"/>
                        </a:lnSpc>
                        <a:spcBef>
                          <a:spcPts val="400"/>
                        </a:spcBef>
                        <a:spcAft>
                          <a:spcPts val="400"/>
                        </a:spcAft>
                      </a:pPr>
                      <a:r>
                        <a:rPr lang="en-ZA" sz="1000" kern="1400" dirty="0">
                          <a:effectLst/>
                          <a:latin typeface="Arial" panose="020B0604020202020204" pitchFamily="34" charset="0"/>
                          <a:ea typeface="Times New Roman" panose="02020603050405020304" pitchFamily="18" charset="0"/>
                          <a:cs typeface="Arial" panose="020B0604020202020204" pitchFamily="34" charset="0"/>
                        </a:rPr>
                        <a:t>New indicator</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algn="ctr">
                        <a:lnSpc>
                          <a:spcPct val="110000"/>
                        </a:lnSpc>
                        <a:spcBef>
                          <a:spcPts val="400"/>
                        </a:spcBef>
                        <a:spcAft>
                          <a:spcPts val="400"/>
                        </a:spcAft>
                      </a:pPr>
                      <a:r>
                        <a:rPr lang="en-ZA" sz="1000" kern="1400" dirty="0">
                          <a:effectLst/>
                          <a:latin typeface="Arial" panose="020B0604020202020204" pitchFamily="34" charset="0"/>
                          <a:ea typeface="Times New Roman" panose="02020603050405020304" pitchFamily="18" charset="0"/>
                          <a:cs typeface="Arial" panose="020B0604020202020204" pitchFamily="34" charset="0"/>
                        </a:rPr>
                        <a:t>8</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marL="0" marR="0" lvl="0" indent="0" algn="ctr" defTabSz="452722" rtl="0" eaLnBrk="1" fontAlgn="auto" latinLnBrk="0" hangingPunct="1">
                        <a:lnSpc>
                          <a:spcPct val="110000"/>
                        </a:lnSpc>
                        <a:spcBef>
                          <a:spcPts val="400"/>
                        </a:spcBef>
                        <a:spcAft>
                          <a:spcPts val="400"/>
                        </a:spcAft>
                        <a:buClrTx/>
                        <a:buSzTx/>
                        <a:buFontTx/>
                        <a:buNone/>
                        <a:tabLst/>
                        <a:defRPr/>
                      </a:pPr>
                      <a:r>
                        <a:rPr kumimoji="0" lang="en-ZA" sz="10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marL="0" marR="0" lvl="0" indent="0" algn="ctr" defTabSz="452722" rtl="0" eaLnBrk="1" fontAlgn="auto" latinLnBrk="0" hangingPunct="1">
                        <a:lnSpc>
                          <a:spcPct val="110000"/>
                        </a:lnSpc>
                        <a:spcBef>
                          <a:spcPts val="400"/>
                        </a:spcBef>
                        <a:spcAft>
                          <a:spcPts val="400"/>
                        </a:spcAft>
                        <a:buClrTx/>
                        <a:buSzTx/>
                        <a:buFontTx/>
                        <a:buNone/>
                        <a:tabLst/>
                        <a:defRPr/>
                      </a:pPr>
                      <a:r>
                        <a:rPr kumimoji="0" lang="en-ZA" sz="10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16</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extLst>
                  <a:ext uri="{0D108BD9-81ED-4DB2-BD59-A6C34878D82A}">
                    <a16:rowId xmlns:a16="http://schemas.microsoft.com/office/drawing/2014/main" xmlns="" val="597089822"/>
                  </a:ext>
                </a:extLst>
              </a:tr>
              <a:tr h="265805">
                <a:tc vMerge="1">
                  <a:txBody>
                    <a:bodyPr/>
                    <a:lstStyle/>
                    <a:p>
                      <a:endParaRPr lang="en-ZA"/>
                    </a:p>
                  </a:txBody>
                  <a:tcPr>
                    <a:lnT w="12700" cap="flat" cmpd="sng" algn="ctr">
                      <a:solidFill>
                        <a:srgbClr val="000000"/>
                      </a:solidFill>
                      <a:prstDash val="solid"/>
                      <a:round/>
                      <a:headEnd type="none" w="med" len="med"/>
                      <a:tailEnd type="none" w="med" len="med"/>
                    </a:lnT>
                  </a:tcPr>
                </a:tc>
                <a:tc vMerge="1">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dirty="0">
                          <a:effectLst/>
                          <a:latin typeface="Arial" panose="020B0604020202020204" pitchFamily="34" charset="0"/>
                          <a:cs typeface="Arial" panose="020B0604020202020204" pitchFamily="34" charset="0"/>
                        </a:rPr>
                        <a:t>5.4. Safety and security of tenants</a:t>
                      </a:r>
                      <a:endParaRPr lang="en-ZA" sz="1000" kern="1400" dirty="0">
                        <a:effectLst/>
                        <a:latin typeface="Arial" panose="020B0604020202020204" pitchFamily="34" charset="0"/>
                        <a:cs typeface="Arial" panose="020B0604020202020204" pitchFamily="34" charset="0"/>
                      </a:endParaRPr>
                    </a:p>
                  </a:txBody>
                  <a:tcPr marL="41791" marR="4179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r>
                        <a:rPr lang="en-ZA" sz="1000" dirty="0">
                          <a:effectLst/>
                          <a:latin typeface="Arial" panose="020B0604020202020204" pitchFamily="34" charset="0"/>
                          <a:cs typeface="Arial" panose="020B0604020202020204" pitchFamily="34" charset="0"/>
                        </a:rPr>
                        <a:t>5.2.3. </a:t>
                      </a:r>
                      <a:r>
                        <a:rPr lang="en-US" sz="1000" dirty="0">
                          <a:effectLst/>
                          <a:latin typeface="Arial" panose="020B0604020202020204" pitchFamily="34" charset="0"/>
                          <a:cs typeface="Arial" panose="020B0604020202020204" pitchFamily="34" charset="0"/>
                        </a:rPr>
                        <a:t>Number of Building Condition Audits conducted</a:t>
                      </a:r>
                      <a:endParaRPr lang="en-ZA" sz="1000" dirty="0">
                        <a:latin typeface="Arial" panose="020B0604020202020204" pitchFamily="34"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r>
                        <a:rPr lang="en-ZA" sz="1000" dirty="0">
                          <a:latin typeface="Arial" panose="020B0604020202020204" pitchFamily="34" charset="0"/>
                          <a:cs typeface="Arial" panose="020B0604020202020204" pitchFamily="34" charset="0"/>
                        </a:rPr>
                        <a:t>New indicator</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r>
                        <a:rPr lang="en-ZA" sz="1000" kern="1400" dirty="0">
                          <a:solidFill>
                            <a:schemeClr val="tx1"/>
                          </a:solidFill>
                          <a:effectLst/>
                          <a:latin typeface="Arial" panose="020B0604020202020204" pitchFamily="34" charset="0"/>
                          <a:cs typeface="Arial" panose="020B0604020202020204" pitchFamily="34" charset="0"/>
                        </a:rPr>
                        <a:t>10</a:t>
                      </a:r>
                      <a:endParaRPr lang="en-ZA" sz="1000" dirty="0">
                        <a:solidFill>
                          <a:schemeClr val="tx1"/>
                        </a:solidFill>
                        <a:latin typeface="Arial" panose="020B0604020202020204" pitchFamily="34"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r>
                        <a:rPr lang="en-US" sz="1000" dirty="0">
                          <a:solidFill>
                            <a:schemeClr val="tx1"/>
                          </a:solidFill>
                          <a:latin typeface="Arial" panose="020B0604020202020204" pitchFamily="34" charset="0"/>
                          <a:cs typeface="Arial" panose="020B0604020202020204" pitchFamily="34" charset="0"/>
                        </a:rPr>
                        <a:t>12</a:t>
                      </a:r>
                      <a:endParaRPr lang="en-ZA" sz="1000" dirty="0">
                        <a:solidFill>
                          <a:schemeClr val="tx1"/>
                        </a:solidFill>
                        <a:latin typeface="Arial" panose="020B0604020202020204" pitchFamily="34"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r>
                        <a:rPr lang="en-US" sz="1000" dirty="0">
                          <a:solidFill>
                            <a:schemeClr val="tx1"/>
                          </a:solidFill>
                          <a:latin typeface="Arial" panose="020B0604020202020204" pitchFamily="34" charset="0"/>
                          <a:cs typeface="Arial" panose="020B0604020202020204" pitchFamily="34" charset="0"/>
                        </a:rPr>
                        <a:t>14</a:t>
                      </a:r>
                      <a:endParaRPr lang="en-ZA" sz="1000" dirty="0">
                        <a:solidFill>
                          <a:schemeClr val="tx1"/>
                        </a:solidFill>
                        <a:latin typeface="Arial" panose="020B0604020202020204" pitchFamily="34"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extLst>
                  <a:ext uri="{0D108BD9-81ED-4DB2-BD59-A6C34878D82A}">
                    <a16:rowId xmlns:a16="http://schemas.microsoft.com/office/drawing/2014/main" xmlns="" val="2824037171"/>
                  </a:ext>
                </a:extLst>
              </a:tr>
              <a:tr h="516258">
                <a:tc vMerge="1">
                  <a:txBody>
                    <a:bodyPr/>
                    <a:lstStyle/>
                    <a:p>
                      <a:pPr algn="l">
                        <a:spcBef>
                          <a:spcPts val="600"/>
                        </a:spcBef>
                        <a:spcAft>
                          <a:spcPts val="600"/>
                        </a:spcAft>
                      </a:pPr>
                      <a:endParaRPr lang="en-GB" sz="1000" dirty="0">
                        <a:latin typeface="Arial" panose="020B0604020202020204" pitchFamily="34" charset="0"/>
                        <a:cs typeface="Arial" panose="020B0604020202020204" pitchFamily="34" charset="0"/>
                      </a:endParaRPr>
                    </a:p>
                  </a:txBody>
                  <a:tcPr marL="55721" marR="55721" marT="27861" marB="27861">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pPr algn="l">
                        <a:lnSpc>
                          <a:spcPct val="110000"/>
                        </a:lnSpc>
                        <a:spcBef>
                          <a:spcPts val="400"/>
                        </a:spcBef>
                        <a:spcAft>
                          <a:spcPts val="400"/>
                        </a:spcAft>
                      </a:pPr>
                      <a:r>
                        <a:rPr lang="en-ZA" sz="1000" kern="1200" dirty="0">
                          <a:solidFill>
                            <a:schemeClr val="dk1"/>
                          </a:solidFill>
                          <a:effectLst/>
                          <a:latin typeface="Arial" panose="020B0604020202020204" pitchFamily="34" charset="0"/>
                          <a:ea typeface="+mn-ea"/>
                          <a:cs typeface="Arial" panose="020B0604020202020204" pitchFamily="34" charset="0"/>
                        </a:rPr>
                        <a:t>5.3 Improved accreditation process</a:t>
                      </a:r>
                    </a:p>
                  </a:txBody>
                  <a:tcPr marL="41791" marR="4179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r>
                        <a:rPr lang="en-US" sz="1000" dirty="0">
                          <a:latin typeface="Arial" panose="020B0604020202020204" pitchFamily="34" charset="0"/>
                          <a:cs typeface="Arial" panose="020B0604020202020204" pitchFamily="34" charset="0"/>
                        </a:rPr>
                        <a:t>5.3.1 Number of fully accredited institutions</a:t>
                      </a:r>
                      <a:endParaRPr lang="en-ZA" sz="1000" dirty="0">
                        <a:latin typeface="Arial" panose="020B0604020202020204" pitchFamily="34"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r>
                        <a:rPr lang="en-US" sz="1000" dirty="0">
                          <a:latin typeface="Arial" panose="020B0604020202020204" pitchFamily="34" charset="0"/>
                          <a:cs typeface="Arial" panose="020B0604020202020204" pitchFamily="34" charset="0"/>
                        </a:rPr>
                        <a:t>New Indicator</a:t>
                      </a:r>
                    </a:p>
                    <a:p>
                      <a:r>
                        <a:rPr lang="en-US" sz="1000" dirty="0">
                          <a:latin typeface="Arial" panose="020B0604020202020204" pitchFamily="34" charset="0"/>
                          <a:cs typeface="Arial" panose="020B0604020202020204" pitchFamily="34" charset="0"/>
                        </a:rPr>
                        <a:t>Baseline: 8 fully accredited institutions</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pPr algn="ctr"/>
                      <a:r>
                        <a:rPr lang="en-ZA" sz="1000" dirty="0">
                          <a:latin typeface="Arial" panose="020B0604020202020204" pitchFamily="34" charset="0"/>
                          <a:cs typeface="Arial" panose="020B0604020202020204" pitchFamily="34" charset="0"/>
                        </a:rPr>
                        <a:t>10</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pPr algn="ctr"/>
                      <a:r>
                        <a:rPr lang="en-ZA" sz="1000" dirty="0">
                          <a:latin typeface="Arial" panose="020B0604020202020204" pitchFamily="34" charset="0"/>
                          <a:cs typeface="Arial" panose="020B0604020202020204" pitchFamily="34" charset="0"/>
                        </a:rPr>
                        <a:t>12</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pPr algn="ctr"/>
                      <a:r>
                        <a:rPr lang="en-ZA" sz="1000" dirty="0">
                          <a:latin typeface="Arial" panose="020B0604020202020204" pitchFamily="34" charset="0"/>
                          <a:cs typeface="Arial" panose="020B0604020202020204" pitchFamily="34" charset="0"/>
                        </a:rPr>
                        <a:t>15</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extLst>
                  <a:ext uri="{0D108BD9-81ED-4DB2-BD59-A6C34878D82A}">
                    <a16:rowId xmlns:a16="http://schemas.microsoft.com/office/drawing/2014/main" xmlns="" val="3512307044"/>
                  </a:ext>
                </a:extLst>
              </a:tr>
              <a:tr h="1008065">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b="1" u="sng"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Outcome 6: </a:t>
                      </a:r>
                      <a:endParaRPr lang="en-ZA" sz="10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Bef>
                          <a:spcPts val="400"/>
                        </a:spcBef>
                        <a:spcAft>
                          <a:spcPts val="400"/>
                        </a:spcAft>
                      </a:pPr>
                      <a:r>
                        <a:rPr lang="en-ZA" sz="1000" b="1"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transformed social housing sector value chain</a:t>
                      </a:r>
                      <a:endParaRPr lang="en-ZA" sz="10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b="0" kern="1200" dirty="0">
                          <a:solidFill>
                            <a:schemeClr val="dk1"/>
                          </a:solidFill>
                          <a:effectLst/>
                          <a:latin typeface="Arial" panose="020B0604020202020204" pitchFamily="34" charset="0"/>
                          <a:ea typeface="+mn-ea"/>
                          <a:cs typeface="Arial" panose="020B0604020202020204" pitchFamily="34" charset="0"/>
                        </a:rPr>
                        <a:t>6.2. </a:t>
                      </a:r>
                      <a:r>
                        <a:rPr lang="en-US" sz="1000" b="0" kern="1200" dirty="0">
                          <a:solidFill>
                            <a:schemeClr val="dk1"/>
                          </a:solidFill>
                          <a:effectLst/>
                          <a:latin typeface="Arial" panose="020B0604020202020204" pitchFamily="34" charset="0"/>
                          <a:ea typeface="+mn-ea"/>
                          <a:cs typeface="Arial" panose="020B0604020202020204" pitchFamily="34" charset="0"/>
                        </a:rPr>
                        <a:t>Accreditation towards empowered entities and designated groups</a:t>
                      </a:r>
                      <a:endParaRPr lang="en-ZA" sz="10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US" sz="1000" b="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6.2.1. Percentage of projects accredited from other delivery agents that are majority black-owned  (new indicator)</a:t>
                      </a:r>
                      <a:endParaRPr lang="en-ZA" sz="1000" b="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pPr algn="l">
                        <a:lnSpc>
                          <a:spcPct val="110000"/>
                        </a:lnSpc>
                        <a:spcBef>
                          <a:spcPts val="400"/>
                        </a:spcBef>
                        <a:spcAft>
                          <a:spcPts val="400"/>
                        </a:spcAft>
                      </a:pPr>
                      <a:r>
                        <a:rPr lang="en-ZA" sz="1000" b="0" kern="1400" dirty="0">
                          <a:effectLst/>
                          <a:latin typeface="Arial" panose="020B0604020202020204" pitchFamily="34" charset="0"/>
                          <a:ea typeface="Times New Roman" panose="02020603050405020304" pitchFamily="18" charset="0"/>
                          <a:cs typeface="Arial" panose="020B0604020202020204" pitchFamily="34" charset="0"/>
                        </a:rPr>
                        <a:t>New indicator</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1000" b="0" kern="1200" dirty="0">
                          <a:solidFill>
                            <a:schemeClr val="dk1"/>
                          </a:solidFill>
                          <a:effectLst/>
                          <a:latin typeface="Arial" panose="020B0604020202020204" pitchFamily="34" charset="0"/>
                          <a:ea typeface="+mn-ea"/>
                          <a:cs typeface="Arial" panose="020B0604020202020204" pitchFamily="34" charset="0"/>
                        </a:rPr>
                        <a:t>75%</a:t>
                      </a:r>
                      <a:endParaRPr lang="en-ZA" sz="1000" b="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7189" rtl="0" eaLnBrk="1" fontAlgn="auto" latinLnBrk="0" hangingPunct="1">
                        <a:lnSpc>
                          <a:spcPct val="110000"/>
                        </a:lnSpc>
                        <a:spcBef>
                          <a:spcPts val="400"/>
                        </a:spcBef>
                        <a:spcAft>
                          <a:spcPts val="400"/>
                        </a:spcAft>
                        <a:buClrTx/>
                        <a:buSzTx/>
                        <a:buFontTx/>
                        <a:buNone/>
                        <a:tabLst/>
                        <a:defRPr/>
                      </a:pPr>
                      <a:r>
                        <a:rPr lang="en-ZA" sz="1000" b="0" kern="1200" dirty="0">
                          <a:solidFill>
                            <a:schemeClr val="dk1"/>
                          </a:solidFill>
                          <a:effectLst/>
                          <a:latin typeface="Arial" panose="020B0604020202020204" pitchFamily="34" charset="0"/>
                          <a:ea typeface="+mn-ea"/>
                          <a:cs typeface="Arial" panose="020B0604020202020204" pitchFamily="34" charset="0"/>
                        </a:rPr>
                        <a:t>75%</a:t>
                      </a:r>
                      <a:endParaRPr lang="en-ZA" sz="1000" b="0" kern="14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0000"/>
                        </a:lnSpc>
                        <a:spcBef>
                          <a:spcPts val="400"/>
                        </a:spcBef>
                        <a:spcAft>
                          <a:spcPts val="400"/>
                        </a:spcAft>
                      </a:pPr>
                      <a:endParaRPr lang="en-ZA" sz="1000" b="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7189" rtl="0" eaLnBrk="1" fontAlgn="auto" latinLnBrk="0" hangingPunct="1">
                        <a:lnSpc>
                          <a:spcPct val="110000"/>
                        </a:lnSpc>
                        <a:spcBef>
                          <a:spcPts val="400"/>
                        </a:spcBef>
                        <a:spcAft>
                          <a:spcPts val="400"/>
                        </a:spcAft>
                        <a:buClrTx/>
                        <a:buSzTx/>
                        <a:buFontTx/>
                        <a:buNone/>
                        <a:tabLst/>
                        <a:defRPr/>
                      </a:pPr>
                      <a:r>
                        <a:rPr lang="en-ZA" sz="1000" b="0" kern="1200" dirty="0">
                          <a:solidFill>
                            <a:schemeClr val="dk1"/>
                          </a:solidFill>
                          <a:effectLst/>
                          <a:latin typeface="Arial" panose="020B0604020202020204" pitchFamily="34" charset="0"/>
                          <a:ea typeface="+mn-ea"/>
                          <a:cs typeface="Arial" panose="020B0604020202020204" pitchFamily="34" charset="0"/>
                        </a:rPr>
                        <a:t>75%</a:t>
                      </a:r>
                      <a:endParaRPr lang="en-ZA" sz="1000" b="0" kern="14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0000"/>
                        </a:lnSpc>
                        <a:spcBef>
                          <a:spcPts val="400"/>
                        </a:spcBef>
                        <a:spcAft>
                          <a:spcPts val="400"/>
                        </a:spcAft>
                      </a:pPr>
                      <a:endParaRPr lang="en-ZA" sz="1000" b="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extLst>
                  <a:ext uri="{0D108BD9-81ED-4DB2-BD59-A6C34878D82A}">
                    <a16:rowId xmlns:a16="http://schemas.microsoft.com/office/drawing/2014/main" xmlns="" val="230789005"/>
                  </a:ext>
                </a:extLst>
              </a:tr>
            </a:tbl>
          </a:graphicData>
        </a:graphic>
      </p:graphicFrame>
    </p:spTree>
    <p:extLst>
      <p:ext uri="{BB962C8B-B14F-4D97-AF65-F5344CB8AC3E}">
        <p14:creationId xmlns:p14="http://schemas.microsoft.com/office/powerpoint/2010/main" xmlns="" val="3410726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6FE55-3B2B-4AD7-842C-86F2B9A12AB3}"/>
              </a:ext>
            </a:extLst>
          </p:cNvPr>
          <p:cNvSpPr>
            <a:spLocks noGrp="1"/>
          </p:cNvSpPr>
          <p:nvPr>
            <p:ph type="title"/>
          </p:nvPr>
        </p:nvSpPr>
        <p:spPr>
          <a:xfrm>
            <a:off x="71723" y="159302"/>
            <a:ext cx="8357902" cy="664069"/>
          </a:xfrm>
        </p:spPr>
        <p:txBody>
          <a:bodyPr vert="horz" lIns="91440" tIns="45720" rIns="91440" bIns="45720" rtlCol="0" anchor="ctr">
            <a:noAutofit/>
          </a:bodyPr>
          <a:lstStyle/>
          <a:p>
            <a:r>
              <a:rPr lang="en-ZA" dirty="0"/>
              <a:t>C.7.3 PROGRAMME 3: SECTOR DEVELOPMENT AND TRANSFORMATION INDICATORS AND ANNUAL TARGETS</a:t>
            </a:r>
          </a:p>
        </p:txBody>
      </p:sp>
      <p:graphicFrame>
        <p:nvGraphicFramePr>
          <p:cNvPr id="4" name="Table 3">
            <a:extLst>
              <a:ext uri="{FF2B5EF4-FFF2-40B4-BE49-F238E27FC236}">
                <a16:creationId xmlns:a16="http://schemas.microsoft.com/office/drawing/2014/main" xmlns="" id="{AE9A0775-7E38-4235-867C-7E3DDD0A7DC7}"/>
              </a:ext>
            </a:extLst>
          </p:cNvPr>
          <p:cNvGraphicFramePr>
            <a:graphicFrameLocks noGrp="1"/>
          </p:cNvGraphicFramePr>
          <p:nvPr>
            <p:extLst>
              <p:ext uri="{D42A27DB-BD31-4B8C-83A1-F6EECF244321}">
                <p14:modId xmlns:p14="http://schemas.microsoft.com/office/powerpoint/2010/main" xmlns="" val="2313539064"/>
              </p:ext>
            </p:extLst>
          </p:nvPr>
        </p:nvGraphicFramePr>
        <p:xfrm>
          <a:off x="71723" y="997184"/>
          <a:ext cx="9000553" cy="3440970"/>
        </p:xfrm>
        <a:graphic>
          <a:graphicData uri="http://schemas.openxmlformats.org/drawingml/2006/table">
            <a:tbl>
              <a:tblPr firstRow="1" bandRow="1"/>
              <a:tblGrid>
                <a:gridCol w="1311814">
                  <a:extLst>
                    <a:ext uri="{9D8B030D-6E8A-4147-A177-3AD203B41FA5}">
                      <a16:colId xmlns:a16="http://schemas.microsoft.com/office/drawing/2014/main" xmlns="" val="445661213"/>
                    </a:ext>
                  </a:extLst>
                </a:gridCol>
                <a:gridCol w="1274464">
                  <a:extLst>
                    <a:ext uri="{9D8B030D-6E8A-4147-A177-3AD203B41FA5}">
                      <a16:colId xmlns:a16="http://schemas.microsoft.com/office/drawing/2014/main" xmlns="" val="153919616"/>
                    </a:ext>
                  </a:extLst>
                </a:gridCol>
                <a:gridCol w="2365963">
                  <a:extLst>
                    <a:ext uri="{9D8B030D-6E8A-4147-A177-3AD203B41FA5}">
                      <a16:colId xmlns:a16="http://schemas.microsoft.com/office/drawing/2014/main" xmlns="" val="1631194937"/>
                    </a:ext>
                  </a:extLst>
                </a:gridCol>
                <a:gridCol w="1051426">
                  <a:extLst>
                    <a:ext uri="{9D8B030D-6E8A-4147-A177-3AD203B41FA5}">
                      <a16:colId xmlns:a16="http://schemas.microsoft.com/office/drawing/2014/main" xmlns="" val="1476952219"/>
                    </a:ext>
                  </a:extLst>
                </a:gridCol>
                <a:gridCol w="1051426">
                  <a:extLst>
                    <a:ext uri="{9D8B030D-6E8A-4147-A177-3AD203B41FA5}">
                      <a16:colId xmlns:a16="http://schemas.microsoft.com/office/drawing/2014/main" xmlns="" val="4153291778"/>
                    </a:ext>
                  </a:extLst>
                </a:gridCol>
                <a:gridCol w="964501">
                  <a:extLst>
                    <a:ext uri="{9D8B030D-6E8A-4147-A177-3AD203B41FA5}">
                      <a16:colId xmlns:a16="http://schemas.microsoft.com/office/drawing/2014/main" xmlns="" val="1870317019"/>
                    </a:ext>
                  </a:extLst>
                </a:gridCol>
                <a:gridCol w="980959">
                  <a:extLst>
                    <a:ext uri="{9D8B030D-6E8A-4147-A177-3AD203B41FA5}">
                      <a16:colId xmlns:a16="http://schemas.microsoft.com/office/drawing/2014/main" xmlns="" val="725065749"/>
                    </a:ext>
                  </a:extLst>
                </a:gridCol>
              </a:tblGrid>
              <a:tr h="206052">
                <a:tc gridSpan="7">
                  <a:txBody>
                    <a:bodyPr/>
                    <a:lstStyle>
                      <a:lvl1pPr marL="0" algn="l" defTabSz="457189" rtl="0" eaLnBrk="1" latinLnBrk="0" hangingPunct="1">
                        <a:defRPr sz="1800" b="1" kern="1200">
                          <a:solidFill>
                            <a:schemeClr val="lt1"/>
                          </a:solidFill>
                          <a:latin typeface="Arial"/>
                        </a:defRPr>
                      </a:lvl1pPr>
                      <a:lvl2pPr marL="457189" algn="l" defTabSz="457189" rtl="0" eaLnBrk="1" latinLnBrk="0" hangingPunct="1">
                        <a:defRPr sz="1800" b="1" kern="1200">
                          <a:solidFill>
                            <a:schemeClr val="lt1"/>
                          </a:solidFill>
                          <a:latin typeface="Arial"/>
                        </a:defRPr>
                      </a:lvl2pPr>
                      <a:lvl3pPr marL="914377" algn="l" defTabSz="457189" rtl="0" eaLnBrk="1" latinLnBrk="0" hangingPunct="1">
                        <a:defRPr sz="1800" b="1" kern="1200">
                          <a:solidFill>
                            <a:schemeClr val="lt1"/>
                          </a:solidFill>
                          <a:latin typeface="Arial"/>
                        </a:defRPr>
                      </a:lvl3pPr>
                      <a:lvl4pPr marL="1371566" algn="l" defTabSz="457189" rtl="0" eaLnBrk="1" latinLnBrk="0" hangingPunct="1">
                        <a:defRPr sz="1800" b="1" kern="1200">
                          <a:solidFill>
                            <a:schemeClr val="lt1"/>
                          </a:solidFill>
                          <a:latin typeface="Arial"/>
                        </a:defRPr>
                      </a:lvl4pPr>
                      <a:lvl5pPr marL="1828754" algn="l" defTabSz="457189" rtl="0" eaLnBrk="1" latinLnBrk="0" hangingPunct="1">
                        <a:defRPr sz="1800" b="1" kern="1200">
                          <a:solidFill>
                            <a:schemeClr val="lt1"/>
                          </a:solidFill>
                          <a:latin typeface="Arial"/>
                        </a:defRPr>
                      </a:lvl5pPr>
                      <a:lvl6pPr marL="2285943" algn="l" defTabSz="457189" rtl="0" eaLnBrk="1" latinLnBrk="0" hangingPunct="1">
                        <a:defRPr sz="1800" b="1" kern="1200">
                          <a:solidFill>
                            <a:schemeClr val="lt1"/>
                          </a:solidFill>
                          <a:latin typeface="Arial"/>
                        </a:defRPr>
                      </a:lvl6pPr>
                      <a:lvl7pPr marL="2743131" algn="l" defTabSz="457189" rtl="0" eaLnBrk="1" latinLnBrk="0" hangingPunct="1">
                        <a:defRPr sz="1800" b="1" kern="1200">
                          <a:solidFill>
                            <a:schemeClr val="lt1"/>
                          </a:solidFill>
                          <a:latin typeface="Arial"/>
                        </a:defRPr>
                      </a:lvl7pPr>
                      <a:lvl8pPr marL="3200320" algn="l" defTabSz="457189" rtl="0" eaLnBrk="1" latinLnBrk="0" hangingPunct="1">
                        <a:defRPr sz="1800" b="1" kern="1200">
                          <a:solidFill>
                            <a:schemeClr val="lt1"/>
                          </a:solidFill>
                          <a:latin typeface="Arial"/>
                        </a:defRPr>
                      </a:lvl8pPr>
                      <a:lvl9pPr marL="3657509" algn="l" defTabSz="457189" rtl="0" eaLnBrk="1" latinLnBrk="0" hangingPunct="1">
                        <a:defRPr sz="1800" b="1" kern="1200">
                          <a:solidFill>
                            <a:schemeClr val="lt1"/>
                          </a:solidFill>
                          <a:latin typeface="Arial"/>
                        </a:defRPr>
                      </a:lvl9pPr>
                    </a:lstStyle>
                    <a:p>
                      <a:pPr marL="11113" marR="0" lvl="0" indent="0" algn="l" defTabSz="742950" rtl="0" eaLnBrk="1" fontAlgn="auto" latinLnBrk="0" hangingPunct="1">
                        <a:lnSpc>
                          <a:spcPct val="110000"/>
                        </a:lnSpc>
                        <a:spcBef>
                          <a:spcPts val="600"/>
                        </a:spcBef>
                        <a:spcAft>
                          <a:spcPts val="600"/>
                        </a:spcAft>
                        <a:buClrTx/>
                        <a:buSzTx/>
                        <a:buFontTx/>
                        <a:buNone/>
                        <a:tabLst/>
                        <a:defRPr/>
                      </a:pPr>
                      <a:r>
                        <a:rPr lang="en-GB" sz="1000" b="1" i="0" u="none" dirty="0">
                          <a:solidFill>
                            <a:schemeClr val="bg1"/>
                          </a:solidFill>
                          <a:latin typeface="Arial" panose="020B0604020202020204" pitchFamily="34" charset="0"/>
                          <a:cs typeface="Arial" panose="020B0604020202020204" pitchFamily="34" charset="0"/>
                        </a:rPr>
                        <a:t>PROGRAMME THREE: SECTOR DEVELOPMENT AND TRANSFORMATION</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08122"/>
                    </a:solidFill>
                  </a:tcPr>
                </a:tc>
                <a:tc hMerge="1">
                  <a:txBody>
                    <a:bodyPr/>
                    <a:lstStyle/>
                    <a:p>
                      <a:pPr>
                        <a:spcBef>
                          <a:spcPts val="300"/>
                        </a:spcBef>
                        <a:spcAft>
                          <a:spcPts val="300"/>
                        </a:spcAft>
                      </a:pPr>
                      <a:endParaRPr lang="en-GB" sz="1400" i="1"/>
                    </a:p>
                  </a:txBody>
                  <a:tcPr/>
                </a:tc>
                <a:tc hMerge="1">
                  <a:txBody>
                    <a:bodyPr/>
                    <a:lstStyle/>
                    <a:p>
                      <a:pPr>
                        <a:spcBef>
                          <a:spcPts val="300"/>
                        </a:spcBef>
                        <a:spcAft>
                          <a:spcPts val="300"/>
                        </a:spcAft>
                      </a:pPr>
                      <a:endParaRPr lang="en-GB" sz="1400" b="0"/>
                    </a:p>
                  </a:txBody>
                  <a:tcPr/>
                </a:tc>
                <a:tc hMerge="1">
                  <a:txBody>
                    <a:bodyPr/>
                    <a:lstStyle/>
                    <a:p>
                      <a:endParaRPr lang="en-ZA"/>
                    </a:p>
                  </a:txBody>
                  <a:tcPr/>
                </a:tc>
                <a:tc hMerge="1">
                  <a:txBody>
                    <a:bodyPr/>
                    <a:lstStyle/>
                    <a:p>
                      <a:endParaRPr lang="en-GB"/>
                    </a:p>
                  </a:txBody>
                  <a:tcPr/>
                </a:tc>
                <a:tc hMerge="1">
                  <a:txBody>
                    <a:bodyPr/>
                    <a:lstStyle/>
                    <a:p>
                      <a:pPr marL="11113" marR="0" lvl="0" indent="0" algn="l" defTabSz="742950" rtl="0" eaLnBrk="1" fontAlgn="auto" latinLnBrk="0" hangingPunct="1">
                        <a:lnSpc>
                          <a:spcPct val="110000"/>
                        </a:lnSpc>
                        <a:spcBef>
                          <a:spcPts val="600"/>
                        </a:spcBef>
                        <a:spcAft>
                          <a:spcPts val="600"/>
                        </a:spcAft>
                        <a:buClrTx/>
                        <a:buSzTx/>
                        <a:buFontTx/>
                        <a:buNone/>
                        <a:tabLst/>
                        <a:defRPr/>
                      </a:pPr>
                      <a:endParaRPr lang="en-GB" sz="800" b="1" i="0" u="none">
                        <a:solidFill>
                          <a:schemeClr val="bg1"/>
                        </a:solidFill>
                      </a:endParaRPr>
                    </a:p>
                  </a:txBody>
                  <a:tcPr marL="55721" marR="55721" marT="27861" marB="27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122"/>
                    </a:solidFill>
                  </a:tcPr>
                </a:tc>
                <a:tc hMerge="1">
                  <a:txBody>
                    <a:bodyPr/>
                    <a:lstStyle/>
                    <a:p>
                      <a:pPr marL="11113" marR="0" lvl="0" indent="0" algn="l" defTabSz="742950" rtl="0" eaLnBrk="1" fontAlgn="auto" latinLnBrk="0" hangingPunct="1">
                        <a:lnSpc>
                          <a:spcPct val="110000"/>
                        </a:lnSpc>
                        <a:spcBef>
                          <a:spcPts val="600"/>
                        </a:spcBef>
                        <a:spcAft>
                          <a:spcPts val="600"/>
                        </a:spcAft>
                        <a:buClrTx/>
                        <a:buSzTx/>
                        <a:buFontTx/>
                        <a:buNone/>
                        <a:tabLst/>
                        <a:defRPr/>
                      </a:pPr>
                      <a:endParaRPr lang="en-GB" sz="800" b="1" i="0" u="none">
                        <a:solidFill>
                          <a:schemeClr val="bg1"/>
                        </a:solidFill>
                      </a:endParaRPr>
                    </a:p>
                  </a:txBody>
                  <a:tcPr marL="55721" marR="55721" marT="27861" marB="27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122"/>
                    </a:solidFill>
                  </a:tcPr>
                </a:tc>
                <a:extLst>
                  <a:ext uri="{0D108BD9-81ED-4DB2-BD59-A6C34878D82A}">
                    <a16:rowId xmlns:a16="http://schemas.microsoft.com/office/drawing/2014/main" xmlns="" val="4244272416"/>
                  </a:ext>
                </a:extLst>
              </a:tr>
              <a:tr h="502453">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spcBef>
                          <a:spcPts val="300"/>
                        </a:spcBef>
                        <a:spcAft>
                          <a:spcPts val="300"/>
                        </a:spcAft>
                      </a:pPr>
                      <a:r>
                        <a:rPr lang="en-GB" sz="1000" b="1" i="0">
                          <a:latin typeface="Arial" panose="020B0604020202020204" pitchFamily="34" charset="0"/>
                          <a:cs typeface="Arial" panose="020B0604020202020204" pitchFamily="34" charset="0"/>
                        </a:rPr>
                        <a:t>Outcome (SP)</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spcBef>
                          <a:spcPts val="300"/>
                        </a:spcBef>
                        <a:spcAft>
                          <a:spcPts val="300"/>
                        </a:spcAft>
                      </a:pPr>
                      <a:r>
                        <a:rPr lang="en-GB" sz="1000" b="1">
                          <a:latin typeface="Arial" panose="020B0604020202020204" pitchFamily="34" charset="0"/>
                          <a:cs typeface="Arial" panose="020B0604020202020204" pitchFamily="34" charset="0"/>
                        </a:rPr>
                        <a:t>APP Output</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spcBef>
                          <a:spcPts val="300"/>
                        </a:spcBef>
                        <a:spcAft>
                          <a:spcPts val="300"/>
                        </a:spcAft>
                      </a:pPr>
                      <a:r>
                        <a:rPr lang="en-GB" sz="1000" b="1" i="0">
                          <a:latin typeface="Arial" panose="020B0604020202020204" pitchFamily="34" charset="0"/>
                          <a:cs typeface="Arial" panose="020B0604020202020204" pitchFamily="34" charset="0"/>
                        </a:rPr>
                        <a:t>Output Indicator</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algn="ctr">
                        <a:spcBef>
                          <a:spcPts val="300"/>
                        </a:spcBef>
                        <a:spcAft>
                          <a:spcPts val="300"/>
                        </a:spcAft>
                      </a:pPr>
                      <a:r>
                        <a:rPr lang="en-GB" sz="1000" b="1" i="0" dirty="0">
                          <a:latin typeface="Arial" panose="020B0604020202020204" pitchFamily="34" charset="0"/>
                          <a:cs typeface="Arial" panose="020B0604020202020204" pitchFamily="34" charset="0"/>
                        </a:rPr>
                        <a:t>Unaudited Performance (2022/23)</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spcBef>
                          <a:spcPts val="300"/>
                        </a:spcBef>
                        <a:spcAft>
                          <a:spcPts val="300"/>
                        </a:spcAft>
                      </a:pPr>
                      <a:r>
                        <a:rPr lang="en-GB" sz="1000" b="1" i="0" dirty="0">
                          <a:latin typeface="Arial" panose="020B0604020202020204" pitchFamily="34" charset="0"/>
                          <a:cs typeface="Arial" panose="020B0604020202020204" pitchFamily="34" charset="0"/>
                        </a:rPr>
                        <a:t>Annual Target (2023/24)</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00000"/>
                        </a:lnSpc>
                        <a:spcBef>
                          <a:spcPts val="300"/>
                        </a:spcBef>
                        <a:spcAft>
                          <a:spcPts val="3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Annual Target (2024/25)</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00000"/>
                        </a:lnSpc>
                        <a:spcBef>
                          <a:spcPts val="300"/>
                        </a:spcBef>
                        <a:spcAft>
                          <a:spcPts val="3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Annual Target (2025/26)</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extLst>
                  <a:ext uri="{0D108BD9-81ED-4DB2-BD59-A6C34878D82A}">
                    <a16:rowId xmlns:a16="http://schemas.microsoft.com/office/drawing/2014/main" xmlns="" val="1141327641"/>
                  </a:ext>
                </a:extLst>
              </a:tr>
              <a:tr h="479904">
                <a:tc rowSpan="2">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spcBef>
                          <a:spcPts val="600"/>
                        </a:spcBef>
                      </a:pPr>
                      <a:r>
                        <a:rPr lang="en-ZA" sz="1000" b="1" u="sng" kern="1200">
                          <a:solidFill>
                            <a:schemeClr val="dk1"/>
                          </a:solidFill>
                          <a:effectLst/>
                          <a:latin typeface="Arial" panose="020B0604020202020204" pitchFamily="34" charset="0"/>
                          <a:ea typeface="+mn-ea"/>
                          <a:cs typeface="Arial" panose="020B0604020202020204" pitchFamily="34" charset="0"/>
                        </a:rPr>
                        <a:t>Outcome 3:</a:t>
                      </a:r>
                      <a:endParaRPr lang="en-ZA" sz="1000" kern="1200">
                        <a:solidFill>
                          <a:schemeClr val="dk1"/>
                        </a:solidFill>
                        <a:effectLst/>
                        <a:latin typeface="Arial" panose="020B0604020202020204" pitchFamily="34" charset="0"/>
                        <a:ea typeface="+mn-ea"/>
                        <a:cs typeface="Arial" panose="020B0604020202020204" pitchFamily="34" charset="0"/>
                      </a:endParaRPr>
                    </a:p>
                    <a:p>
                      <a:pPr>
                        <a:spcBef>
                          <a:spcPts val="600"/>
                        </a:spcBef>
                      </a:pPr>
                      <a:r>
                        <a:rPr lang="en-ZA" sz="1000" b="1" kern="1200">
                          <a:solidFill>
                            <a:schemeClr val="dk1"/>
                          </a:solidFill>
                          <a:effectLst/>
                          <a:latin typeface="Arial" panose="020B0604020202020204" pitchFamily="34" charset="0"/>
                          <a:ea typeface="+mn-ea"/>
                          <a:cs typeface="Arial" panose="020B0604020202020204" pitchFamily="34" charset="0"/>
                        </a:rPr>
                        <a:t>Enhanced performance of delivery agents and projects</a:t>
                      </a:r>
                      <a:r>
                        <a:rPr lang="en-ZA" sz="1000">
                          <a:effectLst/>
                          <a:latin typeface="Arial" panose="020B0604020202020204" pitchFamily="34" charset="0"/>
                          <a:cs typeface="Arial" panose="020B0604020202020204" pitchFamily="34" charset="0"/>
                        </a:rPr>
                        <a:t> </a:t>
                      </a:r>
                      <a:endParaRPr lang="en-GB" sz="1000">
                        <a:latin typeface="Arial" panose="020B0604020202020204" pitchFamily="34" charset="0"/>
                        <a:cs typeface="Arial" panose="020B0604020202020204" pitchFamily="34" charset="0"/>
                      </a:endParaRP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rowSpan="2">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kern="1400" dirty="0">
                          <a:effectLst/>
                          <a:latin typeface="Arial" panose="020B0604020202020204" pitchFamily="34" charset="0"/>
                          <a:ea typeface="Times New Roman" panose="02020603050405020304" pitchFamily="18" charset="0"/>
                          <a:cs typeface="Arial" panose="020B0604020202020204" pitchFamily="34" charset="0"/>
                        </a:rPr>
                        <a:t>3.1. Institutional Investment Grant (IIG) Programme</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US" sz="1000" kern="1400" dirty="0">
                          <a:effectLst/>
                          <a:latin typeface="Arial" panose="020B0604020202020204" pitchFamily="34" charset="0"/>
                          <a:ea typeface="Times New Roman" panose="02020603050405020304" pitchFamily="18" charset="0"/>
                          <a:cs typeface="Arial" panose="020B0604020202020204" pitchFamily="34" charset="0"/>
                        </a:rPr>
                        <a:t>3.1.1. Percentage achievement of the SHI Intervention Plan</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pPr algn="ctr">
                        <a:lnSpc>
                          <a:spcPct val="110000"/>
                        </a:lnSpc>
                        <a:spcBef>
                          <a:spcPts val="400"/>
                        </a:spcBef>
                        <a:spcAft>
                          <a:spcPts val="400"/>
                        </a:spcAft>
                      </a:pPr>
                      <a:r>
                        <a:rPr lang="en-ZA" sz="1000" kern="1400" dirty="0">
                          <a:effectLst/>
                          <a:latin typeface="Arial" panose="020B0604020202020204" pitchFamily="34" charset="0"/>
                          <a:ea typeface="Times New Roman" panose="02020603050405020304" pitchFamily="18" charset="0"/>
                          <a:cs typeface="Arial" panose="020B0604020202020204" pitchFamily="34" charset="0"/>
                        </a:rPr>
                        <a:t>100%</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1000" kern="1400" dirty="0">
                          <a:effectLst/>
                          <a:latin typeface="Arial" panose="020B0604020202020204" pitchFamily="34" charset="0"/>
                          <a:ea typeface="Times New Roman" panose="02020603050405020304" pitchFamily="18" charset="0"/>
                          <a:cs typeface="Arial" panose="020B0604020202020204" pitchFamily="34" charset="0"/>
                        </a:rPr>
                        <a:t>80%</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algn="ctr" defTabSz="452722" rtl="0" eaLnBrk="1" latinLnBrk="0" hangingPunct="1">
                        <a:lnSpc>
                          <a:spcPct val="110000"/>
                        </a:lnSpc>
                        <a:spcBef>
                          <a:spcPts val="400"/>
                        </a:spcBef>
                        <a:spcAft>
                          <a:spcPts val="400"/>
                        </a:spcAft>
                      </a:pPr>
                      <a:r>
                        <a:rPr lang="en-ZA" sz="10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85%</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10000"/>
                        </a:lnSpc>
                        <a:spcBef>
                          <a:spcPts val="400"/>
                        </a:spcBef>
                        <a:spcAft>
                          <a:spcPts val="400"/>
                        </a:spcAft>
                        <a:buClrTx/>
                        <a:buSzTx/>
                        <a:buFontTx/>
                        <a:buNone/>
                        <a:tabLst/>
                        <a:defRPr/>
                      </a:pPr>
                      <a:r>
                        <a:rPr lang="en-ZA" sz="10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85%</a:t>
                      </a:r>
                    </a:p>
                    <a:p>
                      <a:pPr marL="0" algn="ctr" defTabSz="452722" rtl="0" eaLnBrk="1" latinLnBrk="0" hangingPunct="1">
                        <a:lnSpc>
                          <a:spcPct val="110000"/>
                        </a:lnSpc>
                        <a:spcBef>
                          <a:spcPts val="400"/>
                        </a:spcBef>
                        <a:spcAft>
                          <a:spcPts val="400"/>
                        </a:spcAft>
                      </a:pPr>
                      <a:endParaRPr lang="en-ZA" sz="10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extLst>
                  <a:ext uri="{0D108BD9-81ED-4DB2-BD59-A6C34878D82A}">
                    <a16:rowId xmlns:a16="http://schemas.microsoft.com/office/drawing/2014/main" xmlns="" val="3229301906"/>
                  </a:ext>
                </a:extLst>
              </a:tr>
              <a:tr h="488056">
                <a:tc vMerge="1">
                  <a:txBody>
                    <a:bodyPr/>
                    <a:lstStyle/>
                    <a:p>
                      <a:endParaRPr lang="en-ZA"/>
                    </a:p>
                  </a:txBody>
                  <a:tcPr/>
                </a:tc>
                <a:tc vMerge="1">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US" sz="1000" kern="0" dirty="0">
                          <a:effectLst/>
                          <a:latin typeface="Arial" panose="020B0604020202020204" pitchFamily="34" charset="0"/>
                          <a:ea typeface="Times New Roman" panose="02020603050405020304" pitchFamily="18" charset="0"/>
                          <a:cs typeface="Arial" panose="020B0604020202020204" pitchFamily="34" charset="0"/>
                        </a:rPr>
                        <a:t>3.1.2. Percentage achievement of the Social Housing Projects’ Intervention Plan</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r>
                        <a:rPr lang="en-US" sz="1000" dirty="0">
                          <a:effectLst/>
                          <a:latin typeface="Arial" panose="020B0604020202020204" pitchFamily="34" charset="0"/>
                          <a:ea typeface="Times New Roman" panose="02020603050405020304" pitchFamily="18" charset="0"/>
                          <a:cs typeface="Arial" panose="020B0604020202020204" pitchFamily="34" charset="0"/>
                        </a:rPr>
                        <a:t>3.1.2. Percentage achievement of the Social Housing Projects’ Intervention Plan</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algn="ctr"/>
                      <a:r>
                        <a:rPr lang="en-ZA" sz="1000" dirty="0">
                          <a:latin typeface="Arial" panose="020B0604020202020204" pitchFamily="34" charset="0"/>
                          <a:cs typeface="Arial" panose="020B0604020202020204" pitchFamily="34" charset="0"/>
                        </a:rPr>
                        <a:t>0%</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r>
                        <a:rPr lang="en-ZA" sz="1000" kern="1400" dirty="0">
                          <a:effectLst/>
                          <a:latin typeface="Arial" panose="020B0604020202020204" pitchFamily="34" charset="0"/>
                          <a:ea typeface="Times New Roman" panose="02020603050405020304" pitchFamily="18" charset="0"/>
                          <a:cs typeface="Arial" panose="020B0604020202020204" pitchFamily="34" charset="0"/>
                        </a:rPr>
                        <a:t>75%</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r>
                        <a:rPr lang="en-US" sz="1000" dirty="0">
                          <a:latin typeface="Arial" panose="020B0604020202020204" pitchFamily="34" charset="0"/>
                          <a:cs typeface="Arial" panose="020B0604020202020204" pitchFamily="34" charset="0"/>
                        </a:rPr>
                        <a:t>80%</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r>
                        <a:rPr lang="en-US" sz="1000" dirty="0">
                          <a:latin typeface="Arial" panose="020B0604020202020204" pitchFamily="34" charset="0"/>
                          <a:cs typeface="Arial" panose="020B0604020202020204" pitchFamily="34" charset="0"/>
                        </a:rPr>
                        <a:t>85%</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extLst>
                  <a:ext uri="{0D108BD9-81ED-4DB2-BD59-A6C34878D82A}">
                    <a16:rowId xmlns:a16="http://schemas.microsoft.com/office/drawing/2014/main" xmlns="" val="1890632578"/>
                  </a:ext>
                </a:extLst>
              </a:tr>
              <a:tr h="970381">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spcBef>
                          <a:spcPts val="600"/>
                        </a:spcBef>
                      </a:pPr>
                      <a:r>
                        <a:rPr lang="en-ZA" sz="1000" b="1" u="sng" kern="1200">
                          <a:solidFill>
                            <a:schemeClr val="dk1"/>
                          </a:solidFill>
                          <a:effectLst/>
                          <a:latin typeface="Arial" panose="020B0604020202020204" pitchFamily="34" charset="0"/>
                          <a:ea typeface="+mn-ea"/>
                          <a:cs typeface="Arial" panose="020B0604020202020204" pitchFamily="34" charset="0"/>
                        </a:rPr>
                        <a:t>Outcome 4:</a:t>
                      </a:r>
                      <a:endParaRPr lang="en-ZA" sz="1000" kern="1200">
                        <a:solidFill>
                          <a:schemeClr val="dk1"/>
                        </a:solidFill>
                        <a:effectLst/>
                        <a:latin typeface="Arial" panose="020B0604020202020204" pitchFamily="34" charset="0"/>
                        <a:ea typeface="+mn-ea"/>
                        <a:cs typeface="Arial" panose="020B0604020202020204" pitchFamily="34" charset="0"/>
                      </a:endParaRPr>
                    </a:p>
                    <a:p>
                      <a:pPr>
                        <a:spcBef>
                          <a:spcPts val="600"/>
                        </a:spcBef>
                      </a:pPr>
                      <a:r>
                        <a:rPr lang="en-ZA" sz="1000" b="1" kern="1200">
                          <a:solidFill>
                            <a:schemeClr val="dk1"/>
                          </a:solidFill>
                          <a:effectLst/>
                          <a:latin typeface="Arial" panose="020B0604020202020204" pitchFamily="34" charset="0"/>
                          <a:ea typeface="+mn-ea"/>
                          <a:cs typeface="Arial" panose="020B0604020202020204" pitchFamily="34" charset="0"/>
                        </a:rPr>
                        <a:t>Increased capacity of municipalities and provinces to deliver social housing</a:t>
                      </a:r>
                      <a:r>
                        <a:rPr lang="en-ZA" sz="1000">
                          <a:effectLst/>
                          <a:latin typeface="Arial" panose="020B0604020202020204" pitchFamily="34" charset="0"/>
                          <a:cs typeface="Arial" panose="020B0604020202020204" pitchFamily="34" charset="0"/>
                        </a:rPr>
                        <a:t> </a:t>
                      </a:r>
                      <a:endParaRPr lang="en-ZA" sz="1000" kern="140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4.1. Municipal support programme</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4.1.1. </a:t>
                      </a:r>
                      <a:r>
                        <a:rPr lang="en-US" sz="1000" dirty="0">
                          <a:effectLst/>
                          <a:latin typeface="Arial" panose="020B0604020202020204" pitchFamily="34" charset="0"/>
                          <a:ea typeface="Times New Roman" panose="02020603050405020304" pitchFamily="18" charset="0"/>
                          <a:cs typeface="Arial" panose="020B0604020202020204" pitchFamily="34" charset="0"/>
                        </a:rPr>
                        <a:t>Number of municipalities having received support </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pPr marL="0" marR="0" lvl="0" indent="0" algn="ctr" defTabSz="457189" rtl="0" eaLnBrk="1" fontAlgn="auto" latinLnBrk="0" hangingPunct="1">
                        <a:lnSpc>
                          <a:spcPct val="110000"/>
                        </a:lnSpc>
                        <a:spcBef>
                          <a:spcPts val="400"/>
                        </a:spcBef>
                        <a:spcAft>
                          <a:spcPts val="400"/>
                        </a:spcAft>
                        <a:buClrTx/>
                        <a:buSzTx/>
                        <a:buFontTx/>
                        <a:buNone/>
                        <a:tabLst/>
                        <a:defRPr/>
                      </a:pPr>
                      <a:r>
                        <a:rPr lang="en-ZA" sz="1000" dirty="0">
                          <a:latin typeface="Arial" panose="020B0604020202020204" pitchFamily="34" charset="0"/>
                          <a:cs typeface="Arial" panose="020B0604020202020204" pitchFamily="34" charset="0"/>
                        </a:rPr>
                        <a:t>0%</a:t>
                      </a:r>
                    </a:p>
                    <a:p>
                      <a:pPr algn="ctr">
                        <a:lnSpc>
                          <a:spcPct val="110000"/>
                        </a:lnSpc>
                        <a:spcBef>
                          <a:spcPts val="400"/>
                        </a:spcBef>
                        <a:spcAft>
                          <a:spcPts val="400"/>
                        </a:spcAft>
                      </a:pP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1000" kern="1400" dirty="0">
                          <a:effectLst/>
                          <a:latin typeface="Arial" panose="020B0604020202020204" pitchFamily="34" charset="0"/>
                          <a:ea typeface="Times New Roman" panose="02020603050405020304" pitchFamily="18" charset="0"/>
                          <a:cs typeface="Arial" panose="020B0604020202020204" pitchFamily="34" charset="0"/>
                        </a:rPr>
                        <a:t>3</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US" sz="1000" kern="1400" dirty="0">
                          <a:effectLst/>
                          <a:latin typeface="Arial" panose="020B0604020202020204" pitchFamily="34" charset="0"/>
                          <a:ea typeface="Times New Roman" panose="02020603050405020304" pitchFamily="18" charset="0"/>
                          <a:cs typeface="Arial" panose="020B0604020202020204" pitchFamily="34" charset="0"/>
                        </a:rPr>
                        <a:t>5</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US" sz="1000" kern="1400" dirty="0">
                          <a:effectLst/>
                          <a:latin typeface="Arial" panose="020B0604020202020204" pitchFamily="34" charset="0"/>
                          <a:ea typeface="Times New Roman" panose="02020603050405020304" pitchFamily="18" charset="0"/>
                          <a:cs typeface="Arial" panose="020B0604020202020204" pitchFamily="34" charset="0"/>
                        </a:rPr>
                        <a:t>7</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extLst>
                  <a:ext uri="{0D108BD9-81ED-4DB2-BD59-A6C34878D82A}">
                    <a16:rowId xmlns:a16="http://schemas.microsoft.com/office/drawing/2014/main" xmlns="" val="4058722483"/>
                  </a:ext>
                </a:extLst>
              </a:tr>
              <a:tr h="315685">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b="1" u="sng" kern="1400" dirty="0">
                          <a:effectLst/>
                          <a:latin typeface="Arial" panose="020B0604020202020204" pitchFamily="34" charset="0"/>
                          <a:ea typeface="Times New Roman" panose="02020603050405020304" pitchFamily="18" charset="0"/>
                          <a:cs typeface="Arial" panose="020B0604020202020204" pitchFamily="34" charset="0"/>
                        </a:rPr>
                        <a:t>Outcome 6: </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Bef>
                          <a:spcPts val="400"/>
                        </a:spcBef>
                        <a:spcAft>
                          <a:spcPts val="400"/>
                        </a:spcAft>
                      </a:pPr>
                      <a:r>
                        <a:rPr lang="en-ZA" sz="1000" b="1" kern="1400" dirty="0">
                          <a:effectLst/>
                          <a:latin typeface="Arial" panose="020B0604020202020204" pitchFamily="34" charset="0"/>
                          <a:ea typeface="Times New Roman" panose="02020603050405020304" pitchFamily="18" charset="0"/>
                          <a:cs typeface="Arial" panose="020B0604020202020204" pitchFamily="34" charset="0"/>
                        </a:rPr>
                        <a:t>A transformed social housing sector value chain</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l" defTabSz="457189" rtl="0" eaLnBrk="1" fontAlgn="auto" latinLnBrk="0" hangingPunct="1">
                        <a:lnSpc>
                          <a:spcPct val="110000"/>
                        </a:lnSpc>
                        <a:spcBef>
                          <a:spcPts val="400"/>
                        </a:spcBef>
                        <a:spcAft>
                          <a:spcPts val="400"/>
                        </a:spcAft>
                        <a:buClrTx/>
                        <a:buSzTx/>
                        <a:buFontTx/>
                        <a:buNone/>
                        <a:tabLst/>
                        <a:defRPr/>
                      </a:pPr>
                      <a:r>
                        <a:rPr lang="en-ZA" sz="1000" kern="1200" dirty="0">
                          <a:solidFill>
                            <a:schemeClr val="dk1"/>
                          </a:solidFill>
                          <a:effectLst/>
                          <a:latin typeface="Arial" panose="020B0604020202020204" pitchFamily="34" charset="0"/>
                          <a:ea typeface="+mn-ea"/>
                          <a:cs typeface="Arial" panose="020B0604020202020204" pitchFamily="34" charset="0"/>
                        </a:rPr>
                        <a:t>6.3. Youth internship programme</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kern="1200" dirty="0">
                          <a:solidFill>
                            <a:schemeClr val="dk1"/>
                          </a:solidFill>
                          <a:effectLst/>
                          <a:latin typeface="Arial" panose="020B0604020202020204" pitchFamily="34" charset="0"/>
                          <a:ea typeface="+mn-ea"/>
                          <a:cs typeface="Arial" panose="020B0604020202020204" pitchFamily="34" charset="0"/>
                        </a:rPr>
                        <a:t>6.3.1. </a:t>
                      </a:r>
                      <a:r>
                        <a:rPr lang="en-US" sz="1000" kern="1200" dirty="0">
                          <a:solidFill>
                            <a:schemeClr val="dk1"/>
                          </a:solidFill>
                          <a:effectLst/>
                          <a:latin typeface="Arial" panose="020B0604020202020204" pitchFamily="34" charset="0"/>
                          <a:ea typeface="+mn-ea"/>
                          <a:cs typeface="Arial" panose="020B0604020202020204" pitchFamily="34" charset="0"/>
                        </a:rPr>
                        <a:t>Number of youth graduates placed</a:t>
                      </a:r>
                      <a:endParaRPr lang="en-ZA" sz="10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pPr algn="ctr">
                        <a:lnSpc>
                          <a:spcPct val="110000"/>
                        </a:lnSpc>
                        <a:spcBef>
                          <a:spcPts val="400"/>
                        </a:spcBef>
                        <a:spcAft>
                          <a:spcPts val="400"/>
                        </a:spcAft>
                      </a:pPr>
                      <a:r>
                        <a:rPr lang="en-ZA" sz="1000" kern="1200" dirty="0">
                          <a:solidFill>
                            <a:schemeClr val="dk1"/>
                          </a:solidFill>
                          <a:effectLst/>
                          <a:latin typeface="Arial" panose="020B0604020202020204" pitchFamily="34" charset="0"/>
                          <a:ea typeface="+mn-ea"/>
                          <a:cs typeface="Arial" panose="020B0604020202020204" pitchFamily="34" charset="0"/>
                        </a:rPr>
                        <a:t>11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1000" kern="1200" dirty="0">
                          <a:solidFill>
                            <a:schemeClr val="dk1"/>
                          </a:solidFill>
                          <a:effectLst/>
                          <a:latin typeface="Arial" panose="020B0604020202020204" pitchFamily="34" charset="0"/>
                          <a:ea typeface="+mn-ea"/>
                          <a:cs typeface="Arial" panose="020B0604020202020204" pitchFamily="34" charset="0"/>
                        </a:rPr>
                        <a:t>15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10000"/>
                        </a:lnSpc>
                        <a:spcBef>
                          <a:spcPts val="400"/>
                        </a:spcBef>
                        <a:spcAft>
                          <a:spcPts val="400"/>
                        </a:spcAft>
                        <a:buClrTx/>
                        <a:buSzTx/>
                        <a:buFontTx/>
                        <a:buNone/>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10000"/>
                        </a:lnSpc>
                        <a:spcBef>
                          <a:spcPts val="400"/>
                        </a:spcBef>
                        <a:spcAft>
                          <a:spcPts val="400"/>
                        </a:spcAft>
                        <a:buClrTx/>
                        <a:buSzTx/>
                        <a:buFontTx/>
                        <a:buNone/>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AEE"/>
                    </a:solidFill>
                  </a:tcPr>
                </a:tc>
                <a:extLst>
                  <a:ext uri="{0D108BD9-81ED-4DB2-BD59-A6C34878D82A}">
                    <a16:rowId xmlns:a16="http://schemas.microsoft.com/office/drawing/2014/main" xmlns="" val="4094405852"/>
                  </a:ext>
                </a:extLst>
              </a:tr>
            </a:tbl>
          </a:graphicData>
        </a:graphic>
      </p:graphicFrame>
    </p:spTree>
    <p:extLst>
      <p:ext uri="{BB962C8B-B14F-4D97-AF65-F5344CB8AC3E}">
        <p14:creationId xmlns:p14="http://schemas.microsoft.com/office/powerpoint/2010/main" xmlns="" val="1381826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6FE55-3B2B-4AD7-842C-86F2B9A12AB3}"/>
              </a:ext>
            </a:extLst>
          </p:cNvPr>
          <p:cNvSpPr>
            <a:spLocks noGrp="1"/>
          </p:cNvSpPr>
          <p:nvPr>
            <p:ph type="title"/>
          </p:nvPr>
        </p:nvSpPr>
        <p:spPr>
          <a:xfrm>
            <a:off x="114300" y="159302"/>
            <a:ext cx="8026401" cy="664069"/>
          </a:xfrm>
        </p:spPr>
        <p:txBody>
          <a:bodyPr/>
          <a:lstStyle/>
          <a:p>
            <a:r>
              <a:rPr lang="en-ZA" dirty="0"/>
              <a:t>C.7.4 PROGRAMME 4: PROJECT DEVELOPMENT AND FUNDING INDICATORS AND ANNUAL TARGETS</a:t>
            </a:r>
          </a:p>
        </p:txBody>
      </p:sp>
      <p:graphicFrame>
        <p:nvGraphicFramePr>
          <p:cNvPr id="5" name="Table 4">
            <a:extLst>
              <a:ext uri="{FF2B5EF4-FFF2-40B4-BE49-F238E27FC236}">
                <a16:creationId xmlns:a16="http://schemas.microsoft.com/office/drawing/2014/main" xmlns="" id="{919C2BCB-4DA3-4E04-9F21-34E09F9F1E1D}"/>
              </a:ext>
            </a:extLst>
          </p:cNvPr>
          <p:cNvGraphicFramePr>
            <a:graphicFrameLocks noGrp="1"/>
          </p:cNvGraphicFramePr>
          <p:nvPr>
            <p:extLst>
              <p:ext uri="{D42A27DB-BD31-4B8C-83A1-F6EECF244321}">
                <p14:modId xmlns:p14="http://schemas.microsoft.com/office/powerpoint/2010/main" xmlns="" val="2487237125"/>
              </p:ext>
            </p:extLst>
          </p:nvPr>
        </p:nvGraphicFramePr>
        <p:xfrm>
          <a:off x="114300" y="921030"/>
          <a:ext cx="8843966" cy="3973272"/>
        </p:xfrm>
        <a:graphic>
          <a:graphicData uri="http://schemas.openxmlformats.org/drawingml/2006/table">
            <a:tbl>
              <a:tblPr firstRow="1" bandRow="1"/>
              <a:tblGrid>
                <a:gridCol w="1130175">
                  <a:extLst>
                    <a:ext uri="{9D8B030D-6E8A-4147-A177-3AD203B41FA5}">
                      <a16:colId xmlns:a16="http://schemas.microsoft.com/office/drawing/2014/main" xmlns="" val="445661213"/>
                    </a:ext>
                  </a:extLst>
                </a:gridCol>
                <a:gridCol w="1167514">
                  <a:extLst>
                    <a:ext uri="{9D8B030D-6E8A-4147-A177-3AD203B41FA5}">
                      <a16:colId xmlns:a16="http://schemas.microsoft.com/office/drawing/2014/main" xmlns="" val="153919616"/>
                    </a:ext>
                  </a:extLst>
                </a:gridCol>
                <a:gridCol w="2231901">
                  <a:extLst>
                    <a:ext uri="{9D8B030D-6E8A-4147-A177-3AD203B41FA5}">
                      <a16:colId xmlns:a16="http://schemas.microsoft.com/office/drawing/2014/main" xmlns="" val="1631194937"/>
                    </a:ext>
                  </a:extLst>
                </a:gridCol>
                <a:gridCol w="1078594">
                  <a:extLst>
                    <a:ext uri="{9D8B030D-6E8A-4147-A177-3AD203B41FA5}">
                      <a16:colId xmlns:a16="http://schemas.microsoft.com/office/drawing/2014/main" xmlns="" val="2466690549"/>
                    </a:ext>
                  </a:extLst>
                </a:gridCol>
                <a:gridCol w="1078594">
                  <a:extLst>
                    <a:ext uri="{9D8B030D-6E8A-4147-A177-3AD203B41FA5}">
                      <a16:colId xmlns:a16="http://schemas.microsoft.com/office/drawing/2014/main" xmlns="" val="4153291778"/>
                    </a:ext>
                  </a:extLst>
                </a:gridCol>
                <a:gridCol w="1078594">
                  <a:extLst>
                    <a:ext uri="{9D8B030D-6E8A-4147-A177-3AD203B41FA5}">
                      <a16:colId xmlns:a16="http://schemas.microsoft.com/office/drawing/2014/main" xmlns="" val="961052476"/>
                    </a:ext>
                  </a:extLst>
                </a:gridCol>
                <a:gridCol w="1078594">
                  <a:extLst>
                    <a:ext uri="{9D8B030D-6E8A-4147-A177-3AD203B41FA5}">
                      <a16:colId xmlns:a16="http://schemas.microsoft.com/office/drawing/2014/main" xmlns="" val="4178240756"/>
                    </a:ext>
                  </a:extLst>
                </a:gridCol>
              </a:tblGrid>
              <a:tr h="241222">
                <a:tc gridSpan="7">
                  <a:txBody>
                    <a:bodyPr/>
                    <a:lstStyle>
                      <a:lvl1pPr marL="0" algn="l" defTabSz="457189" rtl="0" eaLnBrk="1" latinLnBrk="0" hangingPunct="1">
                        <a:defRPr sz="1800" b="1" kern="1200">
                          <a:solidFill>
                            <a:schemeClr val="lt1"/>
                          </a:solidFill>
                          <a:latin typeface="Arial"/>
                        </a:defRPr>
                      </a:lvl1pPr>
                      <a:lvl2pPr marL="457189" algn="l" defTabSz="457189" rtl="0" eaLnBrk="1" latinLnBrk="0" hangingPunct="1">
                        <a:defRPr sz="1800" b="1" kern="1200">
                          <a:solidFill>
                            <a:schemeClr val="lt1"/>
                          </a:solidFill>
                          <a:latin typeface="Arial"/>
                        </a:defRPr>
                      </a:lvl2pPr>
                      <a:lvl3pPr marL="914377" algn="l" defTabSz="457189" rtl="0" eaLnBrk="1" latinLnBrk="0" hangingPunct="1">
                        <a:defRPr sz="1800" b="1" kern="1200">
                          <a:solidFill>
                            <a:schemeClr val="lt1"/>
                          </a:solidFill>
                          <a:latin typeface="Arial"/>
                        </a:defRPr>
                      </a:lvl3pPr>
                      <a:lvl4pPr marL="1371566" algn="l" defTabSz="457189" rtl="0" eaLnBrk="1" latinLnBrk="0" hangingPunct="1">
                        <a:defRPr sz="1800" b="1" kern="1200">
                          <a:solidFill>
                            <a:schemeClr val="lt1"/>
                          </a:solidFill>
                          <a:latin typeface="Arial"/>
                        </a:defRPr>
                      </a:lvl4pPr>
                      <a:lvl5pPr marL="1828754" algn="l" defTabSz="457189" rtl="0" eaLnBrk="1" latinLnBrk="0" hangingPunct="1">
                        <a:defRPr sz="1800" b="1" kern="1200">
                          <a:solidFill>
                            <a:schemeClr val="lt1"/>
                          </a:solidFill>
                          <a:latin typeface="Arial"/>
                        </a:defRPr>
                      </a:lvl5pPr>
                      <a:lvl6pPr marL="2285943" algn="l" defTabSz="457189" rtl="0" eaLnBrk="1" latinLnBrk="0" hangingPunct="1">
                        <a:defRPr sz="1800" b="1" kern="1200">
                          <a:solidFill>
                            <a:schemeClr val="lt1"/>
                          </a:solidFill>
                          <a:latin typeface="Arial"/>
                        </a:defRPr>
                      </a:lvl6pPr>
                      <a:lvl7pPr marL="2743131" algn="l" defTabSz="457189" rtl="0" eaLnBrk="1" latinLnBrk="0" hangingPunct="1">
                        <a:defRPr sz="1800" b="1" kern="1200">
                          <a:solidFill>
                            <a:schemeClr val="lt1"/>
                          </a:solidFill>
                          <a:latin typeface="Arial"/>
                        </a:defRPr>
                      </a:lvl7pPr>
                      <a:lvl8pPr marL="3200320" algn="l" defTabSz="457189" rtl="0" eaLnBrk="1" latinLnBrk="0" hangingPunct="1">
                        <a:defRPr sz="1800" b="1" kern="1200">
                          <a:solidFill>
                            <a:schemeClr val="lt1"/>
                          </a:solidFill>
                          <a:latin typeface="Arial"/>
                        </a:defRPr>
                      </a:lvl8pPr>
                      <a:lvl9pPr marL="3657509" algn="l" defTabSz="457189" rtl="0" eaLnBrk="1" latinLnBrk="0" hangingPunct="1">
                        <a:defRPr sz="1800" b="1" kern="1200">
                          <a:solidFill>
                            <a:schemeClr val="lt1"/>
                          </a:solidFill>
                          <a:latin typeface="Arial"/>
                        </a:defRPr>
                      </a:lvl9pPr>
                    </a:lstStyle>
                    <a:p>
                      <a:pPr marL="11113" marR="0" lvl="0" indent="0" algn="l" defTabSz="742950" rtl="0" eaLnBrk="1" fontAlgn="auto" latinLnBrk="0" hangingPunct="1">
                        <a:lnSpc>
                          <a:spcPct val="110000"/>
                        </a:lnSpc>
                        <a:spcBef>
                          <a:spcPts val="600"/>
                        </a:spcBef>
                        <a:spcAft>
                          <a:spcPts val="600"/>
                        </a:spcAft>
                        <a:buClrTx/>
                        <a:buSzTx/>
                        <a:buFontTx/>
                        <a:buNone/>
                        <a:tabLst/>
                        <a:defRPr/>
                      </a:pPr>
                      <a:r>
                        <a:rPr lang="en-GB" sz="1000" b="1" i="0" u="none" dirty="0">
                          <a:solidFill>
                            <a:schemeClr val="bg1"/>
                          </a:solidFill>
                          <a:latin typeface="Arial" panose="020B0604020202020204" pitchFamily="34" charset="0"/>
                          <a:cs typeface="Arial" panose="020B0604020202020204" pitchFamily="34" charset="0"/>
                        </a:rPr>
                        <a:t>PROGRAMME FOUR: PROJECT DEVELOPMENT AND FUNDING</a:t>
                      </a:r>
                    </a:p>
                  </a:txBody>
                  <a:tcPr marL="55721" marR="55721" marT="27861" marB="27861">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A84E">
                        <a:lumMod val="75000"/>
                      </a:srgbClr>
                    </a:solidFill>
                  </a:tcPr>
                </a:tc>
                <a:tc hMerge="1">
                  <a:txBody>
                    <a:bodyPr/>
                    <a:lstStyle/>
                    <a:p>
                      <a:pPr>
                        <a:spcBef>
                          <a:spcPts val="300"/>
                        </a:spcBef>
                        <a:spcAft>
                          <a:spcPts val="300"/>
                        </a:spcAft>
                      </a:pPr>
                      <a:endParaRPr lang="en-GB" sz="1400" i="1"/>
                    </a:p>
                  </a:txBody>
                  <a:tcPr/>
                </a:tc>
                <a:tc hMerge="1">
                  <a:txBody>
                    <a:bodyPr/>
                    <a:lstStyle/>
                    <a:p>
                      <a:pPr>
                        <a:spcBef>
                          <a:spcPts val="300"/>
                        </a:spcBef>
                        <a:spcAft>
                          <a:spcPts val="300"/>
                        </a:spcAft>
                      </a:pPr>
                      <a:endParaRPr lang="en-GB" sz="1400" b="0"/>
                    </a:p>
                  </a:txBody>
                  <a:tcPr/>
                </a:tc>
                <a:tc hMerge="1">
                  <a:txBody>
                    <a:bodyPr/>
                    <a:lstStyle/>
                    <a:p>
                      <a:endParaRPr lang="en-ZA"/>
                    </a:p>
                  </a:txBody>
                  <a:tcPr/>
                </a:tc>
                <a:tc hMerge="1">
                  <a:txBody>
                    <a:bodyPr/>
                    <a:lstStyle/>
                    <a:p>
                      <a:endParaRPr lang="en-GB"/>
                    </a:p>
                  </a:txBody>
                  <a:tcPr/>
                </a:tc>
                <a:tc hMerge="1">
                  <a:txBody>
                    <a:bodyPr/>
                    <a:lstStyle/>
                    <a:p>
                      <a:pPr marL="11113" marR="0" lvl="0" indent="0" algn="l" defTabSz="742950" rtl="0" eaLnBrk="1" fontAlgn="auto" latinLnBrk="0" hangingPunct="1">
                        <a:lnSpc>
                          <a:spcPct val="110000"/>
                        </a:lnSpc>
                        <a:spcBef>
                          <a:spcPts val="600"/>
                        </a:spcBef>
                        <a:spcAft>
                          <a:spcPts val="600"/>
                        </a:spcAft>
                        <a:buClrTx/>
                        <a:buSzTx/>
                        <a:buFontTx/>
                        <a:buNone/>
                        <a:tabLst/>
                        <a:defRPr/>
                      </a:pPr>
                      <a:endParaRPr lang="en-GB" sz="800" b="1" i="0" u="none">
                        <a:solidFill>
                          <a:schemeClr val="bg1"/>
                        </a:solidFill>
                      </a:endParaRPr>
                    </a:p>
                  </a:txBody>
                  <a:tcPr marL="55721" marR="55721" marT="27861" marB="27861">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pPr marL="11113" marR="0" lvl="0" indent="0" algn="l" defTabSz="742950" rtl="0" eaLnBrk="1" fontAlgn="auto" latinLnBrk="0" hangingPunct="1">
                        <a:lnSpc>
                          <a:spcPct val="110000"/>
                        </a:lnSpc>
                        <a:spcBef>
                          <a:spcPts val="600"/>
                        </a:spcBef>
                        <a:spcAft>
                          <a:spcPts val="600"/>
                        </a:spcAft>
                        <a:buClrTx/>
                        <a:buSzTx/>
                        <a:buFontTx/>
                        <a:buNone/>
                        <a:tabLst/>
                        <a:defRPr/>
                      </a:pPr>
                      <a:endParaRPr lang="en-GB" sz="800" b="1" i="0" u="none">
                        <a:solidFill>
                          <a:schemeClr val="bg1"/>
                        </a:solidFill>
                      </a:endParaRPr>
                    </a:p>
                  </a:txBody>
                  <a:tcPr marL="55721" marR="55721" marT="27861" marB="27861">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4244272416"/>
                  </a:ext>
                </a:extLst>
              </a:tr>
              <a:tr h="246110">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spcBef>
                          <a:spcPts val="300"/>
                        </a:spcBef>
                        <a:spcAft>
                          <a:spcPts val="300"/>
                        </a:spcAft>
                      </a:pPr>
                      <a:r>
                        <a:rPr lang="en-GB" sz="1000" b="1" i="0">
                          <a:latin typeface="Arial" panose="020B0604020202020204" pitchFamily="34" charset="0"/>
                          <a:cs typeface="Arial" panose="020B0604020202020204" pitchFamily="34" charset="0"/>
                        </a:rPr>
                        <a:t>Outcome (SP)</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spcBef>
                          <a:spcPts val="300"/>
                        </a:spcBef>
                        <a:spcAft>
                          <a:spcPts val="300"/>
                        </a:spcAft>
                      </a:pPr>
                      <a:r>
                        <a:rPr lang="en-GB" sz="1000" b="1">
                          <a:latin typeface="Arial" panose="020B0604020202020204" pitchFamily="34" charset="0"/>
                          <a:cs typeface="Arial" panose="020B0604020202020204" pitchFamily="34" charset="0"/>
                        </a:rPr>
                        <a:t>APP Output</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spcBef>
                          <a:spcPts val="300"/>
                        </a:spcBef>
                        <a:spcAft>
                          <a:spcPts val="300"/>
                        </a:spcAft>
                      </a:pPr>
                      <a:r>
                        <a:rPr lang="en-GB" sz="1000" b="1" i="0">
                          <a:latin typeface="Arial" panose="020B0604020202020204" pitchFamily="34" charset="0"/>
                          <a:cs typeface="Arial" panose="020B0604020202020204" pitchFamily="34" charset="0"/>
                        </a:rPr>
                        <a:t>Output Indicator</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algn="ctr">
                        <a:spcBef>
                          <a:spcPts val="300"/>
                        </a:spcBef>
                        <a:spcAft>
                          <a:spcPts val="300"/>
                        </a:spcAft>
                      </a:pPr>
                      <a:r>
                        <a:rPr lang="en-GB" sz="1000" b="1" i="0" dirty="0">
                          <a:latin typeface="Arial" panose="020B0604020202020204" pitchFamily="34" charset="0"/>
                          <a:cs typeface="Arial" panose="020B0604020202020204" pitchFamily="34" charset="0"/>
                        </a:rPr>
                        <a:t>Unaudited Performance (2022/23)</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spcBef>
                          <a:spcPts val="300"/>
                        </a:spcBef>
                        <a:spcAft>
                          <a:spcPts val="300"/>
                        </a:spcAft>
                      </a:pPr>
                      <a:r>
                        <a:rPr lang="en-GB" sz="1000" b="1" i="0" dirty="0">
                          <a:latin typeface="Arial" panose="020B0604020202020204" pitchFamily="34" charset="0"/>
                          <a:cs typeface="Arial" panose="020B0604020202020204" pitchFamily="34" charset="0"/>
                        </a:rPr>
                        <a:t>Annual Target (2023/24)</a:t>
                      </a: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00000"/>
                        </a:lnSpc>
                        <a:spcBef>
                          <a:spcPts val="300"/>
                        </a:spcBef>
                        <a:spcAft>
                          <a:spcPts val="3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Annual Target (2024/25)</a:t>
                      </a:r>
                    </a:p>
                    <a:p>
                      <a:pPr algn="ctr">
                        <a:spcBef>
                          <a:spcPts val="300"/>
                        </a:spcBef>
                        <a:spcAft>
                          <a:spcPts val="300"/>
                        </a:spcAft>
                      </a:pPr>
                      <a:endParaRPr lang="en-GB" sz="1000" b="1" i="0" dirty="0">
                        <a:latin typeface="Arial" panose="020B0604020202020204" pitchFamily="34" charset="0"/>
                        <a:cs typeface="Arial" panose="020B0604020202020204" pitchFamily="34" charset="0"/>
                      </a:endParaRP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00000"/>
                        </a:lnSpc>
                        <a:spcBef>
                          <a:spcPts val="300"/>
                        </a:spcBef>
                        <a:spcAft>
                          <a:spcPts val="3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Annual Target (2025/26)</a:t>
                      </a:r>
                    </a:p>
                    <a:p>
                      <a:pPr algn="ctr">
                        <a:spcBef>
                          <a:spcPts val="300"/>
                        </a:spcBef>
                        <a:spcAft>
                          <a:spcPts val="300"/>
                        </a:spcAft>
                      </a:pPr>
                      <a:endParaRPr lang="en-GB" sz="1000" b="1" i="0" dirty="0">
                        <a:latin typeface="Arial" panose="020B0604020202020204" pitchFamily="34" charset="0"/>
                        <a:cs typeface="Arial" panose="020B0604020202020204" pitchFamily="34" charset="0"/>
                      </a:endParaRPr>
                    </a:p>
                  </a:txBody>
                  <a:tcPr marL="55721" marR="55721" marT="27861" marB="27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extLst>
                  <a:ext uri="{0D108BD9-81ED-4DB2-BD59-A6C34878D82A}">
                    <a16:rowId xmlns:a16="http://schemas.microsoft.com/office/drawing/2014/main" xmlns="" val="1141327641"/>
                  </a:ext>
                </a:extLst>
              </a:tr>
              <a:tr h="358216">
                <a:tc rowSpan="3">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spcBef>
                          <a:spcPts val="600"/>
                        </a:spcBef>
                      </a:pPr>
                      <a:r>
                        <a:rPr lang="en-ZA" sz="1000" b="1" u="sng" kern="1200">
                          <a:solidFill>
                            <a:schemeClr val="dk1"/>
                          </a:solidFill>
                          <a:effectLst/>
                          <a:latin typeface="Arial" panose="020B0604020202020204" pitchFamily="34" charset="0"/>
                          <a:ea typeface="+mn-ea"/>
                          <a:cs typeface="Arial" panose="020B0604020202020204" pitchFamily="34" charset="0"/>
                        </a:rPr>
                        <a:t>Outcome 2: </a:t>
                      </a:r>
                      <a:endParaRPr lang="en-ZA" sz="1000" kern="1200">
                        <a:solidFill>
                          <a:schemeClr val="dk1"/>
                        </a:solidFill>
                        <a:effectLst/>
                        <a:latin typeface="Arial" panose="020B0604020202020204" pitchFamily="34" charset="0"/>
                        <a:ea typeface="+mn-ea"/>
                        <a:cs typeface="Arial" panose="020B0604020202020204" pitchFamily="34" charset="0"/>
                      </a:endParaRPr>
                    </a:p>
                    <a:p>
                      <a:pPr>
                        <a:spcBef>
                          <a:spcPts val="600"/>
                        </a:spcBef>
                      </a:pPr>
                      <a:r>
                        <a:rPr lang="en-ZA" sz="1000" b="1" kern="1200">
                          <a:solidFill>
                            <a:schemeClr val="dk1"/>
                          </a:solidFill>
                          <a:effectLst/>
                          <a:latin typeface="Arial" panose="020B0604020202020204" pitchFamily="34" charset="0"/>
                          <a:ea typeface="+mn-ea"/>
                          <a:cs typeface="Arial" panose="020B0604020202020204" pitchFamily="34" charset="0"/>
                        </a:rPr>
                        <a:t>Quality affordable social housing for rental delivered in strategically located areas</a:t>
                      </a:r>
                      <a:r>
                        <a:rPr lang="en-ZA" sz="1000">
                          <a:effectLst/>
                          <a:latin typeface="Arial" panose="020B0604020202020204" pitchFamily="34" charset="0"/>
                          <a:cs typeface="Arial" panose="020B0604020202020204" pitchFamily="34" charset="0"/>
                        </a:rPr>
                        <a:t> </a:t>
                      </a:r>
                      <a:endParaRPr lang="en-ZA" sz="1000" kern="140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rowSpan="2">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kern="1200">
                          <a:solidFill>
                            <a:schemeClr val="dk1"/>
                          </a:solidFill>
                          <a:effectLst/>
                          <a:latin typeface="Arial" panose="020B0604020202020204" pitchFamily="34" charset="0"/>
                          <a:ea typeface="+mn-ea"/>
                          <a:cs typeface="Arial" panose="020B0604020202020204" pitchFamily="34" charset="0"/>
                        </a:rPr>
                        <a:t>2.1. Delivery of Social housing units</a:t>
                      </a:r>
                      <a:endParaRPr lang="en-ZA" sz="1000" kern="140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kern="1200">
                          <a:solidFill>
                            <a:schemeClr val="dk1"/>
                          </a:solidFill>
                          <a:effectLst/>
                          <a:latin typeface="Arial" panose="020B0604020202020204" pitchFamily="34" charset="0"/>
                          <a:ea typeface="+mn-ea"/>
                          <a:cs typeface="Arial" panose="020B0604020202020204" pitchFamily="34" charset="0"/>
                        </a:rPr>
                        <a:t>2.1.1. Number of social housing units completed </a:t>
                      </a:r>
                      <a:endParaRPr lang="en-ZA" sz="1000" kern="140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pPr algn="ctr">
                        <a:lnSpc>
                          <a:spcPct val="110000"/>
                        </a:lnSpc>
                        <a:spcBef>
                          <a:spcPts val="400"/>
                        </a:spcBef>
                        <a:spcAft>
                          <a:spcPts val="400"/>
                        </a:spcAft>
                      </a:pPr>
                      <a:r>
                        <a:rPr lang="en-ZA" sz="1000" kern="1200" dirty="0">
                          <a:solidFill>
                            <a:schemeClr val="dk1"/>
                          </a:solidFill>
                          <a:effectLst/>
                          <a:latin typeface="Arial" panose="020B0604020202020204" pitchFamily="34" charset="0"/>
                          <a:ea typeface="+mn-ea"/>
                          <a:cs typeface="Arial" panose="020B0604020202020204" pitchFamily="34" charset="0"/>
                        </a:rPr>
                        <a:t>3 182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1000" kern="1200" dirty="0">
                          <a:solidFill>
                            <a:schemeClr val="dk1"/>
                          </a:solidFill>
                          <a:effectLst/>
                          <a:latin typeface="Arial" panose="020B0604020202020204" pitchFamily="34" charset="0"/>
                          <a:ea typeface="+mn-ea"/>
                          <a:cs typeface="Arial" panose="020B0604020202020204" pitchFamily="34" charset="0"/>
                        </a:rPr>
                        <a:t>3 200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US" sz="1000" kern="1200" dirty="0">
                          <a:solidFill>
                            <a:schemeClr val="dk1"/>
                          </a:solidFill>
                          <a:effectLst/>
                          <a:latin typeface="Arial" panose="020B0604020202020204" pitchFamily="34" charset="0"/>
                          <a:ea typeface="+mn-ea"/>
                          <a:cs typeface="Arial" panose="020B0604020202020204" pitchFamily="34" charset="0"/>
                        </a:rPr>
                        <a:t>4 000</a:t>
                      </a:r>
                      <a:endParaRPr lang="en-ZA" sz="10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US" sz="1000" kern="1200" dirty="0">
                          <a:solidFill>
                            <a:schemeClr val="dk1"/>
                          </a:solidFill>
                          <a:effectLst/>
                          <a:latin typeface="Arial" panose="020B0604020202020204" pitchFamily="34" charset="0"/>
                          <a:ea typeface="+mn-ea"/>
                          <a:cs typeface="Arial" panose="020B0604020202020204" pitchFamily="34" charset="0"/>
                        </a:rPr>
                        <a:t>4 000</a:t>
                      </a:r>
                      <a:endParaRPr lang="en-ZA" sz="10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extLst>
                  <a:ext uri="{0D108BD9-81ED-4DB2-BD59-A6C34878D82A}">
                    <a16:rowId xmlns:a16="http://schemas.microsoft.com/office/drawing/2014/main" xmlns="" val="2147315976"/>
                  </a:ext>
                </a:extLst>
              </a:tr>
              <a:tr h="262606">
                <a:tc vMerge="1">
                  <a:txBody>
                    <a:bodyPr/>
                    <a:lstStyle/>
                    <a:p>
                      <a:endParaRPr lang="en-ZA"/>
                    </a:p>
                  </a:txBody>
                  <a:tcPr/>
                </a:tc>
                <a:tc vMerge="1">
                  <a:txBody>
                    <a:bodyPr/>
                    <a:lstStyle/>
                    <a:p>
                      <a:pPr algn="l">
                        <a:lnSpc>
                          <a:spcPct val="110000"/>
                        </a:lnSpc>
                        <a:spcBef>
                          <a:spcPts val="400"/>
                        </a:spcBef>
                        <a:spcAft>
                          <a:spcPts val="400"/>
                        </a:spcAft>
                      </a:pPr>
                      <a:endParaRPr lang="en-ZA" sz="1200" kern="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r>
                        <a:rPr lang="en-ZA" sz="1000" kern="1200">
                          <a:solidFill>
                            <a:schemeClr val="dk1"/>
                          </a:solidFill>
                          <a:effectLst/>
                          <a:latin typeface="Arial" panose="020B0604020202020204" pitchFamily="34" charset="0"/>
                          <a:ea typeface="+mn-ea"/>
                          <a:cs typeface="Arial" panose="020B0604020202020204" pitchFamily="34" charset="0"/>
                        </a:rPr>
                        <a:t>2.2.1. Number of social housing units tenanted</a:t>
                      </a:r>
                      <a:endParaRPr lang="en-ZA" sz="1000">
                        <a:latin typeface="Arial" panose="020B0604020202020204" pitchFamily="34"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algn="ctr">
                        <a:lnSpc>
                          <a:spcPct val="110000"/>
                        </a:lnSpc>
                        <a:spcBef>
                          <a:spcPts val="400"/>
                        </a:spcBef>
                        <a:spcAft>
                          <a:spcPts val="400"/>
                        </a:spcAft>
                      </a:pPr>
                      <a:r>
                        <a:rPr lang="en-ZA" sz="1000" kern="1200" dirty="0">
                          <a:solidFill>
                            <a:schemeClr val="dk1"/>
                          </a:solidFill>
                          <a:effectLst/>
                          <a:latin typeface="Arial" panose="020B0604020202020204" pitchFamily="34" charset="0"/>
                          <a:ea typeface="+mn-ea"/>
                          <a:cs typeface="Arial" panose="020B0604020202020204" pitchFamily="34" charset="0"/>
                        </a:rPr>
                        <a:t>2 598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1000" kern="1200" dirty="0">
                          <a:solidFill>
                            <a:schemeClr val="dk1"/>
                          </a:solidFill>
                          <a:effectLst/>
                          <a:latin typeface="Arial" panose="020B0604020202020204" pitchFamily="34" charset="0"/>
                          <a:ea typeface="+mn-ea"/>
                          <a:cs typeface="Arial" panose="020B0604020202020204" pitchFamily="34" charset="0"/>
                        </a:rPr>
                        <a:t>3 200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US" sz="1000" kern="1200" dirty="0">
                          <a:solidFill>
                            <a:schemeClr val="dk1"/>
                          </a:solidFill>
                          <a:effectLst/>
                          <a:latin typeface="Arial" panose="020B0604020202020204" pitchFamily="34" charset="0"/>
                          <a:ea typeface="+mn-ea"/>
                          <a:cs typeface="Arial" panose="020B0604020202020204" pitchFamily="34" charset="0"/>
                        </a:rPr>
                        <a:t>4 000</a:t>
                      </a:r>
                      <a:endParaRPr lang="en-ZA" sz="10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US" sz="1000" kern="1200" dirty="0">
                          <a:solidFill>
                            <a:schemeClr val="dk1"/>
                          </a:solidFill>
                          <a:effectLst/>
                          <a:latin typeface="Arial" panose="020B0604020202020204" pitchFamily="34" charset="0"/>
                          <a:ea typeface="+mn-ea"/>
                          <a:cs typeface="Arial" panose="020B0604020202020204" pitchFamily="34" charset="0"/>
                        </a:rPr>
                        <a:t>4 000</a:t>
                      </a:r>
                      <a:endParaRPr lang="en-ZA" sz="10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extLst>
                  <a:ext uri="{0D108BD9-81ED-4DB2-BD59-A6C34878D82A}">
                    <a16:rowId xmlns:a16="http://schemas.microsoft.com/office/drawing/2014/main" xmlns="" val="3466087582"/>
                  </a:ext>
                </a:extLst>
              </a:tr>
              <a:tr h="607616">
                <a:tc vMerge="1">
                  <a:txBody>
                    <a:bodyPr/>
                    <a:lstStyle/>
                    <a:p>
                      <a:pPr algn="l">
                        <a:lnSpc>
                          <a:spcPct val="110000"/>
                        </a:lnSpc>
                        <a:spcBef>
                          <a:spcPts val="400"/>
                        </a:spcBef>
                        <a:spcAft>
                          <a:spcPts val="400"/>
                        </a:spcAft>
                      </a:pPr>
                      <a:endParaRPr lang="en-ZA" sz="1200" kern="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kern="1400">
                          <a:effectLst/>
                          <a:latin typeface="Arial" panose="020B0604020202020204" pitchFamily="34" charset="0"/>
                          <a:ea typeface="Times New Roman" panose="02020603050405020304" pitchFamily="18" charset="0"/>
                          <a:cs typeface="Arial" panose="020B0604020202020204" pitchFamily="34" charset="0"/>
                        </a:rPr>
                        <a:t>2.2. Expenditure of the Consolidated Capital Grant (CCG) </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kern="1200">
                          <a:solidFill>
                            <a:schemeClr val="dk1"/>
                          </a:solidFill>
                          <a:effectLst/>
                          <a:latin typeface="Arial" panose="020B0604020202020204" pitchFamily="34" charset="0"/>
                          <a:ea typeface="+mn-ea"/>
                          <a:cs typeface="Arial" panose="020B0604020202020204" pitchFamily="34" charset="0"/>
                        </a:rPr>
                        <a:t>2.2.1. Percentage expenditure of the approved annual Consolidated Capital Grant cash flow projection</a:t>
                      </a:r>
                      <a:endParaRPr lang="en-ZA" sz="1000" kern="140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pPr algn="ctr">
                        <a:lnSpc>
                          <a:spcPct val="110000"/>
                        </a:lnSpc>
                        <a:spcBef>
                          <a:spcPts val="400"/>
                        </a:spcBef>
                        <a:spcAft>
                          <a:spcPts val="400"/>
                        </a:spcAft>
                      </a:pPr>
                      <a:r>
                        <a:rPr lang="en-ZA" sz="1000" kern="1200" dirty="0">
                          <a:solidFill>
                            <a:schemeClr val="dk1"/>
                          </a:solidFill>
                          <a:effectLst/>
                          <a:latin typeface="Arial" panose="020B0604020202020204" pitchFamily="34" charset="0"/>
                          <a:ea typeface="+mn-ea"/>
                          <a:cs typeface="Arial" panose="020B0604020202020204" pitchFamily="34" charset="0"/>
                        </a:rPr>
                        <a:t>97%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1000" kern="1200" dirty="0">
                          <a:solidFill>
                            <a:schemeClr val="dk1"/>
                          </a:solidFill>
                          <a:effectLst/>
                          <a:latin typeface="Arial" panose="020B0604020202020204" pitchFamily="34" charset="0"/>
                          <a:ea typeface="+mn-ea"/>
                          <a:cs typeface="Arial" panose="020B0604020202020204" pitchFamily="34" charset="0"/>
                        </a:rPr>
                        <a:t>95%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10000"/>
                        </a:lnSpc>
                        <a:spcBef>
                          <a:spcPts val="400"/>
                        </a:spcBef>
                        <a:spcAft>
                          <a:spcPts val="400"/>
                        </a:spcAft>
                        <a:buClrTx/>
                        <a:buSzTx/>
                        <a:buFontTx/>
                        <a:buNone/>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10000"/>
                        </a:lnSpc>
                        <a:spcBef>
                          <a:spcPts val="400"/>
                        </a:spcBef>
                        <a:spcAft>
                          <a:spcPts val="400"/>
                        </a:spcAft>
                        <a:buClrTx/>
                        <a:buSzTx/>
                        <a:buFontTx/>
                        <a:buNone/>
                        <a:tabLst/>
                        <a:defRPr/>
                      </a:pPr>
                      <a:r>
                        <a:rPr kumimoji="0" lang="en-ZA"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95%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extLst>
                  <a:ext uri="{0D108BD9-81ED-4DB2-BD59-A6C34878D82A}">
                    <a16:rowId xmlns:a16="http://schemas.microsoft.com/office/drawing/2014/main" xmlns="" val="1503276450"/>
                  </a:ext>
                </a:extLst>
              </a:tr>
              <a:tr h="461323">
                <a:tc rowSpan="3">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b="1" u="sng" kern="1400" dirty="0">
                          <a:effectLst/>
                          <a:latin typeface="Arial" panose="020B0604020202020204" pitchFamily="34" charset="0"/>
                          <a:ea typeface="Times New Roman" panose="02020603050405020304" pitchFamily="18" charset="0"/>
                          <a:cs typeface="Arial" panose="020B0604020202020204" pitchFamily="34" charset="0"/>
                        </a:rPr>
                        <a:t>Outcome 6: </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Bef>
                          <a:spcPts val="400"/>
                        </a:spcBef>
                        <a:spcAft>
                          <a:spcPts val="400"/>
                        </a:spcAft>
                      </a:pPr>
                      <a:r>
                        <a:rPr lang="en-ZA" sz="1000" b="1" kern="1400" dirty="0">
                          <a:effectLst/>
                          <a:latin typeface="Arial" panose="020B0604020202020204" pitchFamily="34" charset="0"/>
                          <a:ea typeface="Times New Roman" panose="02020603050405020304" pitchFamily="18" charset="0"/>
                          <a:cs typeface="Arial" panose="020B0604020202020204" pitchFamily="34" charset="0"/>
                        </a:rPr>
                        <a:t>A transformed social housing sector value chain</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rowSpan="3">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r>
                        <a:rPr lang="en-ZA" sz="1000" kern="0" dirty="0">
                          <a:solidFill>
                            <a:schemeClr val="dk1"/>
                          </a:solidFill>
                          <a:effectLst/>
                          <a:latin typeface="Arial" panose="020B0604020202020204" pitchFamily="34" charset="0"/>
                          <a:ea typeface="+mn-ea"/>
                          <a:cs typeface="Arial" panose="020B0604020202020204" pitchFamily="34" charset="0"/>
                        </a:rPr>
                        <a:t>6.4. Preferential award and spend of the Consolidated Capital Grant (CCG)</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kern="0" dirty="0">
                          <a:effectLst/>
                          <a:latin typeface="Arial" panose="020B0604020202020204" pitchFamily="34" charset="0"/>
                          <a:ea typeface="Times New Roman" panose="02020603050405020304" pitchFamily="18" charset="0"/>
                          <a:cs typeface="Arial" panose="020B0604020202020204" pitchFamily="34" charset="0"/>
                        </a:rPr>
                        <a:t>6.5.1. Percentage of Consolidated Capital Grant (CCG) awarded to black majority owned / controlled enterprises</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pPr algn="ctr">
                        <a:lnSpc>
                          <a:spcPct val="110000"/>
                        </a:lnSpc>
                        <a:spcBef>
                          <a:spcPts val="400"/>
                        </a:spcBef>
                        <a:spcAft>
                          <a:spcPts val="400"/>
                        </a:spcAft>
                      </a:pPr>
                      <a:r>
                        <a:rPr lang="en-ZA" sz="1000" kern="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1000" kern="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75%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US" sz="1000" kern="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80%</a:t>
                      </a:r>
                      <a:endParaRPr lang="en-ZA" sz="1000" kern="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US" sz="1000" kern="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80%</a:t>
                      </a:r>
                      <a:endParaRPr lang="en-ZA" sz="1000" kern="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extLst>
                  <a:ext uri="{0D108BD9-81ED-4DB2-BD59-A6C34878D82A}">
                    <a16:rowId xmlns:a16="http://schemas.microsoft.com/office/drawing/2014/main" xmlns="" val="3321602935"/>
                  </a:ext>
                </a:extLst>
              </a:tr>
              <a:tr h="507283">
                <a:tc vMerge="1">
                  <a:txBody>
                    <a:bodyPr/>
                    <a:lstStyle/>
                    <a:p>
                      <a:pPr algn="l">
                        <a:lnSpc>
                          <a:spcPct val="110000"/>
                        </a:lnSpc>
                        <a:spcBef>
                          <a:spcPts val="400"/>
                        </a:spcBef>
                        <a:spcAft>
                          <a:spcPts val="400"/>
                        </a:spcAft>
                      </a:pPr>
                      <a:endParaRPr lang="en-ZA" sz="1200" kern="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AEE"/>
                    </a:solidFill>
                  </a:tcPr>
                </a:tc>
                <a:tc vMerge="1">
                  <a:txBody>
                    <a:bodyPr/>
                    <a:lstStyle/>
                    <a:p>
                      <a:endParaRPr lang="en-ZA" sz="1200" kern="1200">
                        <a:solidFill>
                          <a:schemeClr val="dk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AEE"/>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l">
                        <a:lnSpc>
                          <a:spcPct val="110000"/>
                        </a:lnSpc>
                        <a:spcBef>
                          <a:spcPts val="400"/>
                        </a:spcBef>
                        <a:spcAft>
                          <a:spcPts val="400"/>
                        </a:spcAft>
                      </a:pPr>
                      <a:r>
                        <a:rPr lang="en-ZA" sz="1000" kern="1200" dirty="0">
                          <a:solidFill>
                            <a:schemeClr val="dk1"/>
                          </a:solidFill>
                          <a:effectLst/>
                          <a:latin typeface="Arial" panose="020B0604020202020204" pitchFamily="34" charset="0"/>
                          <a:ea typeface="+mn-ea"/>
                          <a:cs typeface="Arial" panose="020B0604020202020204" pitchFamily="34" charset="0"/>
                        </a:rPr>
                        <a:t>6.5.2. </a:t>
                      </a:r>
                      <a:r>
                        <a:rPr lang="en-US" sz="1000" kern="1200" dirty="0">
                          <a:solidFill>
                            <a:schemeClr val="dk1"/>
                          </a:solidFill>
                          <a:effectLst/>
                          <a:latin typeface="Arial" panose="020B0604020202020204" pitchFamily="34" charset="0"/>
                          <a:ea typeface="+mn-ea"/>
                          <a:cs typeface="Arial" panose="020B0604020202020204" pitchFamily="34" charset="0"/>
                        </a:rPr>
                        <a:t>Percentage spent by grant recipients on main contractors and professional teams that are from the designated groups</a:t>
                      </a: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algn="ctr">
                        <a:lnSpc>
                          <a:spcPct val="110000"/>
                        </a:lnSpc>
                        <a:spcBef>
                          <a:spcPts val="400"/>
                        </a:spcBef>
                        <a:spcAft>
                          <a:spcPts val="400"/>
                        </a:spcAft>
                      </a:pPr>
                      <a:r>
                        <a:rPr lang="en-ZA" sz="1000" i="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22%</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algn="ctr">
                        <a:lnSpc>
                          <a:spcPct val="110000"/>
                        </a:lnSpc>
                        <a:spcBef>
                          <a:spcPts val="400"/>
                        </a:spcBef>
                        <a:spcAft>
                          <a:spcPts val="400"/>
                        </a:spcAft>
                      </a:pPr>
                      <a:r>
                        <a:rPr lang="en-ZA" sz="10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25%</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10000"/>
                        </a:lnSpc>
                        <a:spcBef>
                          <a:spcPts val="400"/>
                        </a:spcBef>
                        <a:spcAft>
                          <a:spcPts val="400"/>
                        </a:spcAft>
                        <a:buClrTx/>
                        <a:buSzTx/>
                        <a:buFontTx/>
                        <a:buNone/>
                        <a:tabLst/>
                        <a:defRPr/>
                      </a:pPr>
                      <a:r>
                        <a:rPr lang="en-ZA" sz="1000" kern="1200" noProof="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30%</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lvl1pPr marL="0" algn="l" defTabSz="457189" rtl="0" eaLnBrk="1" latinLnBrk="0" hangingPunct="1">
                        <a:defRPr sz="1800" kern="1200">
                          <a:solidFill>
                            <a:schemeClr val="dk1"/>
                          </a:solidFill>
                          <a:latin typeface="Arial"/>
                        </a:defRPr>
                      </a:lvl1pPr>
                      <a:lvl2pPr marL="457189" algn="l" defTabSz="457189" rtl="0" eaLnBrk="1" latinLnBrk="0" hangingPunct="1">
                        <a:defRPr sz="1800" kern="1200">
                          <a:solidFill>
                            <a:schemeClr val="dk1"/>
                          </a:solidFill>
                          <a:latin typeface="Arial"/>
                        </a:defRPr>
                      </a:lvl2pPr>
                      <a:lvl3pPr marL="914377" algn="l" defTabSz="457189" rtl="0" eaLnBrk="1" latinLnBrk="0" hangingPunct="1">
                        <a:defRPr sz="1800" kern="1200">
                          <a:solidFill>
                            <a:schemeClr val="dk1"/>
                          </a:solidFill>
                          <a:latin typeface="Arial"/>
                        </a:defRPr>
                      </a:lvl3pPr>
                      <a:lvl4pPr marL="1371566" algn="l" defTabSz="457189" rtl="0" eaLnBrk="1" latinLnBrk="0" hangingPunct="1">
                        <a:defRPr sz="1800" kern="1200">
                          <a:solidFill>
                            <a:schemeClr val="dk1"/>
                          </a:solidFill>
                          <a:latin typeface="Arial"/>
                        </a:defRPr>
                      </a:lvl4pPr>
                      <a:lvl5pPr marL="1828754" algn="l" defTabSz="457189" rtl="0" eaLnBrk="1" latinLnBrk="0" hangingPunct="1">
                        <a:defRPr sz="1800" kern="1200">
                          <a:solidFill>
                            <a:schemeClr val="dk1"/>
                          </a:solidFill>
                          <a:latin typeface="Arial"/>
                        </a:defRPr>
                      </a:lvl5pPr>
                      <a:lvl6pPr marL="2285943" algn="l" defTabSz="457189" rtl="0" eaLnBrk="1" latinLnBrk="0" hangingPunct="1">
                        <a:defRPr sz="1800" kern="1200">
                          <a:solidFill>
                            <a:schemeClr val="dk1"/>
                          </a:solidFill>
                          <a:latin typeface="Arial"/>
                        </a:defRPr>
                      </a:lvl6pPr>
                      <a:lvl7pPr marL="2743131" algn="l" defTabSz="457189" rtl="0" eaLnBrk="1" latinLnBrk="0" hangingPunct="1">
                        <a:defRPr sz="1800" kern="1200">
                          <a:solidFill>
                            <a:schemeClr val="dk1"/>
                          </a:solidFill>
                          <a:latin typeface="Arial"/>
                        </a:defRPr>
                      </a:lvl7pPr>
                      <a:lvl8pPr marL="3200320" algn="l" defTabSz="457189" rtl="0" eaLnBrk="1" latinLnBrk="0" hangingPunct="1">
                        <a:defRPr sz="1800" kern="1200">
                          <a:solidFill>
                            <a:schemeClr val="dk1"/>
                          </a:solidFill>
                          <a:latin typeface="Arial"/>
                        </a:defRPr>
                      </a:lvl8pPr>
                      <a:lvl9pPr marL="3657509" algn="l" defTabSz="457189" rtl="0" eaLnBrk="1" latinLnBrk="0" hangingPunct="1">
                        <a:defRPr sz="1800" kern="1200">
                          <a:solidFill>
                            <a:schemeClr val="dk1"/>
                          </a:solidFill>
                          <a:latin typeface="Arial"/>
                        </a:defRPr>
                      </a:lvl9pPr>
                    </a:lstStyle>
                    <a:p>
                      <a:pPr marL="0" marR="0" lvl="0" indent="0" algn="ctr" defTabSz="452722" rtl="0" eaLnBrk="1" fontAlgn="auto" latinLnBrk="0" hangingPunct="1">
                        <a:lnSpc>
                          <a:spcPct val="110000"/>
                        </a:lnSpc>
                        <a:spcBef>
                          <a:spcPts val="400"/>
                        </a:spcBef>
                        <a:spcAft>
                          <a:spcPts val="400"/>
                        </a:spcAft>
                        <a:buClrTx/>
                        <a:buSzTx/>
                        <a:buFontTx/>
                        <a:buNone/>
                        <a:tabLst/>
                        <a:defRPr/>
                      </a:pPr>
                      <a:r>
                        <a:rPr lang="en-ZA" sz="1000" kern="1200" noProof="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35%</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extLst>
                  <a:ext uri="{0D108BD9-81ED-4DB2-BD59-A6C34878D82A}">
                    <a16:rowId xmlns:a16="http://schemas.microsoft.com/office/drawing/2014/main" xmlns="" val="2070903353"/>
                  </a:ext>
                </a:extLst>
              </a:tr>
              <a:tr h="507283">
                <a:tc vMerge="1">
                  <a:txBody>
                    <a:bodyPr/>
                    <a:lstStyle/>
                    <a:p>
                      <a:pPr algn="l">
                        <a:lnSpc>
                          <a:spcPct val="110000"/>
                        </a:lnSpc>
                        <a:spcBef>
                          <a:spcPts val="400"/>
                        </a:spcBef>
                        <a:spcAft>
                          <a:spcPts val="400"/>
                        </a:spcAft>
                      </a:pPr>
                      <a:endParaRPr lang="en-ZA" sz="10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vMerge="1">
                  <a:txBody>
                    <a:bodyPr/>
                    <a:lstStyle/>
                    <a:p>
                      <a:endParaRPr lang="en-ZA" sz="1000" kern="1200" dirty="0">
                        <a:solidFill>
                          <a:schemeClr val="dk1"/>
                        </a:solidFill>
                        <a:effectLst/>
                        <a:latin typeface="Arial" panose="020B0604020202020204" pitchFamily="34" charset="0"/>
                        <a:ea typeface="+mn-ea"/>
                        <a:cs typeface="Arial" panose="020B0604020202020204" pitchFamily="34" charset="0"/>
                      </a:endParaRP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EAEE"/>
                    </a:solidFill>
                  </a:tcPr>
                </a:tc>
                <a:tc>
                  <a:txBody>
                    <a:bodyPr/>
                    <a:lstStyle/>
                    <a:p>
                      <a:pPr algn="l">
                        <a:lnSpc>
                          <a:spcPct val="110000"/>
                        </a:lnSpc>
                        <a:spcBef>
                          <a:spcPts val="400"/>
                        </a:spcBef>
                        <a:spcAft>
                          <a:spcPts val="400"/>
                        </a:spcAft>
                      </a:pPr>
                      <a:r>
                        <a:rPr lang="en-ZA" sz="1000" kern="1200" dirty="0">
                          <a:solidFill>
                            <a:schemeClr val="dk1"/>
                          </a:solidFill>
                          <a:effectLst/>
                          <a:latin typeface="Arial" panose="020B0604020202020204" pitchFamily="34" charset="0"/>
                          <a:ea typeface="+mn-ea"/>
                          <a:cs typeface="Arial" panose="020B0604020202020204" pitchFamily="34" charset="0"/>
                        </a:rPr>
                        <a:t>6.5.3. Number of job opportunities created through projects implemented</a:t>
                      </a:r>
                    </a:p>
                  </a:txBody>
                  <a:tcPr marL="41791" marR="41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algn="ctr">
                        <a:lnSpc>
                          <a:spcPct val="110000"/>
                        </a:lnSpc>
                        <a:spcBef>
                          <a:spcPts val="400"/>
                        </a:spcBef>
                        <a:spcAft>
                          <a:spcPts val="400"/>
                        </a:spcAft>
                      </a:pPr>
                      <a:r>
                        <a:rPr lang="en-ZA" sz="10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7 995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algn="ctr">
                        <a:lnSpc>
                          <a:spcPct val="110000"/>
                        </a:lnSpc>
                        <a:spcBef>
                          <a:spcPts val="400"/>
                        </a:spcBef>
                        <a:spcAft>
                          <a:spcPts val="400"/>
                        </a:spcAft>
                      </a:pPr>
                      <a:r>
                        <a:rPr lang="en-ZA" sz="10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6 938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algn="ctr">
                        <a:lnSpc>
                          <a:spcPct val="110000"/>
                        </a:lnSpc>
                        <a:spcBef>
                          <a:spcPts val="400"/>
                        </a:spcBef>
                        <a:spcAft>
                          <a:spcPts val="400"/>
                        </a:spcAft>
                      </a:pPr>
                      <a:r>
                        <a:rPr lang="en-ZA" sz="10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7 250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tc>
                  <a:txBody>
                    <a:bodyPr/>
                    <a:lstStyle/>
                    <a:p>
                      <a:pPr algn="ctr">
                        <a:lnSpc>
                          <a:spcPct val="110000"/>
                        </a:lnSpc>
                        <a:spcBef>
                          <a:spcPts val="400"/>
                        </a:spcBef>
                        <a:spcAft>
                          <a:spcPts val="400"/>
                        </a:spcAft>
                      </a:pPr>
                      <a:r>
                        <a:rPr lang="en-ZA" sz="10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7 500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ED3DA"/>
                    </a:solidFill>
                  </a:tcPr>
                </a:tc>
                <a:extLst>
                  <a:ext uri="{0D108BD9-81ED-4DB2-BD59-A6C34878D82A}">
                    <a16:rowId xmlns:a16="http://schemas.microsoft.com/office/drawing/2014/main" xmlns="" val="812801412"/>
                  </a:ext>
                </a:extLst>
              </a:tr>
            </a:tbl>
          </a:graphicData>
        </a:graphic>
      </p:graphicFrame>
    </p:spTree>
    <p:extLst>
      <p:ext uri="{BB962C8B-B14F-4D97-AF65-F5344CB8AC3E}">
        <p14:creationId xmlns:p14="http://schemas.microsoft.com/office/powerpoint/2010/main" xmlns="" val="1282113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11C398-4EAD-4289-99BA-3E5CEFC6DCFB}"/>
              </a:ext>
            </a:extLst>
          </p:cNvPr>
          <p:cNvSpPr>
            <a:spLocks noGrp="1"/>
          </p:cNvSpPr>
          <p:nvPr>
            <p:ph type="title"/>
          </p:nvPr>
        </p:nvSpPr>
        <p:spPr>
          <a:xfrm>
            <a:off x="516043" y="159302"/>
            <a:ext cx="7231157" cy="664069"/>
          </a:xfrm>
        </p:spPr>
        <p:txBody>
          <a:bodyPr vert="horz" lIns="91440" tIns="45720" rIns="91440" bIns="45720" rtlCol="0" anchor="ctr">
            <a:noAutofit/>
          </a:bodyPr>
          <a:lstStyle/>
          <a:p>
            <a:pPr defTabSz="457189"/>
            <a:r>
              <a:rPr lang="en-US" b="1" dirty="0">
                <a:latin typeface="Helvetica"/>
                <a:cs typeface="Helvetica"/>
              </a:rPr>
              <a:t>C.8.1. CROSS CUTTING STRATEGIC RISKS</a:t>
            </a:r>
            <a:endParaRPr lang="en-ZA" b="1" dirty="0">
              <a:latin typeface="Helvetica"/>
              <a:cs typeface="Helvetica"/>
            </a:endParaRPr>
          </a:p>
        </p:txBody>
      </p:sp>
      <p:graphicFrame>
        <p:nvGraphicFramePr>
          <p:cNvPr id="3" name="Diagram 2">
            <a:extLst>
              <a:ext uri="{FF2B5EF4-FFF2-40B4-BE49-F238E27FC236}">
                <a16:creationId xmlns:a16="http://schemas.microsoft.com/office/drawing/2014/main" xmlns="" id="{C992A27E-EC1C-6510-38FF-1C4B8B84A08D}"/>
              </a:ext>
            </a:extLst>
          </p:cNvPr>
          <p:cNvGraphicFramePr/>
          <p:nvPr>
            <p:extLst>
              <p:ext uri="{D42A27DB-BD31-4B8C-83A1-F6EECF244321}">
                <p14:modId xmlns:p14="http://schemas.microsoft.com/office/powerpoint/2010/main" xmlns="" val="1145107354"/>
              </p:ext>
            </p:extLst>
          </p:nvPr>
        </p:nvGraphicFramePr>
        <p:xfrm>
          <a:off x="1312845" y="1167293"/>
          <a:ext cx="6434355" cy="1270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xmlns="" id="{0230BD95-8CD0-723A-86C4-194C957AF946}"/>
              </a:ext>
            </a:extLst>
          </p:cNvPr>
          <p:cNvSpPr txBox="1"/>
          <p:nvPr/>
        </p:nvSpPr>
        <p:spPr>
          <a:xfrm>
            <a:off x="4876334" y="2820576"/>
            <a:ext cx="3835866" cy="2223686"/>
          </a:xfrm>
          <a:prstGeom prst="rect">
            <a:avLst/>
          </a:prstGeom>
          <a:noFill/>
        </p:spPr>
        <p:txBody>
          <a:bodyPr wrap="square">
            <a:spAutoFit/>
          </a:bodyPr>
          <a:lstStyle>
            <a:defPPr>
              <a:defRPr lang="en-US"/>
            </a:defPPr>
            <a:lvl1pPr marL="342900" marR="179705" lvl="0" indent="-342900">
              <a:lnSpc>
                <a:spcPct val="110000"/>
              </a:lnSpc>
              <a:spcBef>
                <a:spcPts val="500"/>
              </a:spcBef>
              <a:spcAft>
                <a:spcPts val="500"/>
              </a:spcAft>
              <a:buFont typeface="Wingdings" panose="05000000000000000000" pitchFamily="2" charset="2"/>
              <a:buChar char=""/>
              <a:defRPr sz="900">
                <a:effectLst/>
                <a:latin typeface="Arial" panose="020B0604020202020204" pitchFamily="34" charset="0"/>
                <a:ea typeface="Times New Roman" panose="02020603050405020304" pitchFamily="18" charset="0"/>
              </a:defRPr>
            </a:lvl1pPr>
          </a:lstStyle>
          <a:p>
            <a:pPr algn="just">
              <a:lnSpc>
                <a:spcPct val="100000"/>
              </a:lnSpc>
              <a:spcBef>
                <a:spcPts val="0"/>
              </a:spcBef>
              <a:spcAft>
                <a:spcPts val="300"/>
              </a:spcAft>
            </a:pPr>
            <a:r>
              <a:rPr lang="en-ZA" sz="1050" b="1" dirty="0"/>
              <a:t>Social media management</a:t>
            </a:r>
          </a:p>
          <a:p>
            <a:pPr algn="just">
              <a:lnSpc>
                <a:spcPct val="100000"/>
              </a:lnSpc>
              <a:spcBef>
                <a:spcPts val="0"/>
              </a:spcBef>
              <a:spcAft>
                <a:spcPts val="300"/>
              </a:spcAft>
            </a:pPr>
            <a:r>
              <a:rPr lang="en-ZA" sz="1050" dirty="0"/>
              <a:t>Property sector charter (Social housing B-BBEE sector scorecard) implementation</a:t>
            </a:r>
          </a:p>
          <a:p>
            <a:pPr algn="just">
              <a:lnSpc>
                <a:spcPct val="100000"/>
              </a:lnSpc>
              <a:spcBef>
                <a:spcPts val="0"/>
              </a:spcBef>
              <a:spcAft>
                <a:spcPts val="300"/>
              </a:spcAft>
            </a:pPr>
            <a:r>
              <a:rPr lang="en-ZA" sz="1050" dirty="0"/>
              <a:t>Conduct stakeholder survey </a:t>
            </a:r>
          </a:p>
          <a:p>
            <a:pPr algn="just">
              <a:lnSpc>
                <a:spcPct val="100000"/>
              </a:lnSpc>
              <a:spcBef>
                <a:spcPts val="0"/>
              </a:spcBef>
              <a:spcAft>
                <a:spcPts val="300"/>
              </a:spcAft>
            </a:pPr>
            <a:r>
              <a:rPr lang="en-US" sz="1050" dirty="0"/>
              <a:t>Develop and implement a </a:t>
            </a:r>
            <a:r>
              <a:rPr lang="en-US" sz="1050" b="1" dirty="0"/>
              <a:t>formal third-party risk management policy</a:t>
            </a:r>
            <a:r>
              <a:rPr lang="en-US" sz="1050" dirty="0"/>
              <a:t>, framework and related processes</a:t>
            </a:r>
            <a:endParaRPr lang="en-ZA" sz="1050" dirty="0"/>
          </a:p>
          <a:p>
            <a:pPr algn="just">
              <a:lnSpc>
                <a:spcPct val="100000"/>
              </a:lnSpc>
              <a:spcBef>
                <a:spcPts val="0"/>
              </a:spcBef>
              <a:spcAft>
                <a:spcPts val="300"/>
              </a:spcAft>
            </a:pPr>
            <a:r>
              <a:rPr lang="en-US" sz="1050" dirty="0"/>
              <a:t>Develop an automated case management system for organisation-wide </a:t>
            </a:r>
            <a:r>
              <a:rPr lang="en-US" sz="1050" b="1" dirty="0"/>
              <a:t>case and incident management</a:t>
            </a:r>
            <a:endParaRPr lang="en-ZA" sz="1050" b="1" dirty="0"/>
          </a:p>
          <a:p>
            <a:pPr algn="just">
              <a:lnSpc>
                <a:spcPct val="100000"/>
              </a:lnSpc>
              <a:spcBef>
                <a:spcPts val="0"/>
              </a:spcBef>
              <a:spcAft>
                <a:spcPts val="300"/>
              </a:spcAft>
            </a:pPr>
            <a:r>
              <a:rPr lang="en-ZA" sz="1050" dirty="0"/>
              <a:t>Development of an </a:t>
            </a:r>
            <a:r>
              <a:rPr lang="en-ZA" sz="1050" b="1" dirty="0"/>
              <a:t>ethics management plan Fraud risk vulnerability and maturity assessment</a:t>
            </a:r>
          </a:p>
        </p:txBody>
      </p:sp>
      <p:sp>
        <p:nvSpPr>
          <p:cNvPr id="5" name="TextBox 4">
            <a:extLst>
              <a:ext uri="{FF2B5EF4-FFF2-40B4-BE49-F238E27FC236}">
                <a16:creationId xmlns:a16="http://schemas.microsoft.com/office/drawing/2014/main" xmlns="" id="{EB496C07-70A3-7FA3-EE4C-8BA0DEA193DD}"/>
              </a:ext>
            </a:extLst>
          </p:cNvPr>
          <p:cNvSpPr txBox="1"/>
          <p:nvPr/>
        </p:nvSpPr>
        <p:spPr>
          <a:xfrm>
            <a:off x="295755" y="2820576"/>
            <a:ext cx="4312758" cy="2100575"/>
          </a:xfrm>
          <a:prstGeom prst="rect">
            <a:avLst/>
          </a:prstGeom>
          <a:noFill/>
        </p:spPr>
        <p:txBody>
          <a:bodyPr wrap="square">
            <a:spAutoFit/>
          </a:bodyPr>
          <a:lstStyle>
            <a:defPPr>
              <a:defRPr lang="en-US"/>
            </a:defPPr>
            <a:lvl1pPr marL="342900" marR="179705" lvl="0" indent="-342900">
              <a:lnSpc>
                <a:spcPct val="110000"/>
              </a:lnSpc>
              <a:spcBef>
                <a:spcPts val="500"/>
              </a:spcBef>
              <a:spcAft>
                <a:spcPts val="500"/>
              </a:spcAft>
              <a:buFont typeface="Wingdings" panose="05000000000000000000" pitchFamily="2" charset="2"/>
              <a:buChar char=""/>
              <a:defRPr sz="900">
                <a:effectLst/>
                <a:latin typeface="Arial" panose="020B0604020202020204" pitchFamily="34" charset="0"/>
                <a:ea typeface="Times New Roman" panose="02020603050405020304" pitchFamily="18" charset="0"/>
              </a:defRPr>
            </a:lvl1pPr>
          </a:lstStyle>
          <a:p>
            <a:pPr algn="just">
              <a:lnSpc>
                <a:spcPct val="100000"/>
              </a:lnSpc>
              <a:spcBef>
                <a:spcPts val="0"/>
              </a:spcBef>
              <a:spcAft>
                <a:spcPts val="300"/>
              </a:spcAft>
            </a:pPr>
            <a:r>
              <a:rPr lang="en-US" sz="1050" dirty="0"/>
              <a:t>Development of a comprehensive </a:t>
            </a:r>
            <a:r>
              <a:rPr lang="en-US" sz="1050" b="1" dirty="0"/>
              <a:t>business continuity plan</a:t>
            </a:r>
          </a:p>
          <a:p>
            <a:pPr algn="just">
              <a:lnSpc>
                <a:spcPct val="100000"/>
              </a:lnSpc>
              <a:spcBef>
                <a:spcPts val="0"/>
              </a:spcBef>
              <a:spcAft>
                <a:spcPts val="300"/>
              </a:spcAft>
            </a:pPr>
            <a:r>
              <a:rPr lang="en-US" sz="1050" dirty="0"/>
              <a:t>Review and update of </a:t>
            </a:r>
            <a:r>
              <a:rPr lang="en-US" sz="1050" b="1" dirty="0"/>
              <a:t>SOPs to cater for remote working and performance delivery</a:t>
            </a:r>
          </a:p>
          <a:p>
            <a:pPr algn="just">
              <a:lnSpc>
                <a:spcPct val="100000"/>
              </a:lnSpc>
              <a:spcBef>
                <a:spcPts val="0"/>
              </a:spcBef>
              <a:spcAft>
                <a:spcPts val="300"/>
              </a:spcAft>
            </a:pPr>
            <a:r>
              <a:rPr lang="en-US" sz="1050" dirty="0"/>
              <a:t>Review, update, and implementation of </a:t>
            </a:r>
            <a:r>
              <a:rPr lang="en-US" sz="1050" b="1" dirty="0"/>
              <a:t>ICT disaster recovery plan </a:t>
            </a:r>
            <a:r>
              <a:rPr lang="en-US" sz="1050" dirty="0"/>
              <a:t>(DRP)</a:t>
            </a:r>
          </a:p>
          <a:p>
            <a:pPr algn="just">
              <a:lnSpc>
                <a:spcPct val="100000"/>
              </a:lnSpc>
              <a:spcBef>
                <a:spcPts val="0"/>
              </a:spcBef>
              <a:spcAft>
                <a:spcPts val="300"/>
              </a:spcAft>
            </a:pPr>
            <a:r>
              <a:rPr lang="en-US" sz="1050" dirty="0"/>
              <a:t>Development of a </a:t>
            </a:r>
            <a:r>
              <a:rPr lang="en-US" sz="1050" b="1" dirty="0"/>
              <a:t>long-term sustainability plan </a:t>
            </a:r>
            <a:r>
              <a:rPr lang="en-US" sz="1050" dirty="0"/>
              <a:t>(business-model, economic, social, governance and tenant affordability).</a:t>
            </a:r>
          </a:p>
          <a:p>
            <a:pPr algn="just">
              <a:lnSpc>
                <a:spcPct val="100000"/>
              </a:lnSpc>
              <a:spcBef>
                <a:spcPts val="0"/>
              </a:spcBef>
              <a:spcAft>
                <a:spcPts val="300"/>
              </a:spcAft>
            </a:pPr>
            <a:r>
              <a:rPr lang="en-US" sz="1050" b="1" dirty="0"/>
              <a:t>Concentration risk </a:t>
            </a:r>
            <a:r>
              <a:rPr lang="en-US" sz="1050" dirty="0"/>
              <a:t>associated with key delivery agents</a:t>
            </a:r>
          </a:p>
          <a:p>
            <a:pPr algn="just">
              <a:lnSpc>
                <a:spcPct val="100000"/>
              </a:lnSpc>
              <a:spcBef>
                <a:spcPts val="0"/>
              </a:spcBef>
              <a:spcAft>
                <a:spcPts val="300"/>
              </a:spcAft>
            </a:pPr>
            <a:r>
              <a:rPr lang="en-US" sz="1050" dirty="0"/>
              <a:t>Develop and implement the </a:t>
            </a:r>
            <a:r>
              <a:rPr lang="en-US" sz="1050" b="1" dirty="0"/>
              <a:t>rental boycott strategy</a:t>
            </a:r>
          </a:p>
          <a:p>
            <a:pPr algn="just">
              <a:lnSpc>
                <a:spcPct val="100000"/>
              </a:lnSpc>
              <a:spcBef>
                <a:spcPts val="0"/>
              </a:spcBef>
              <a:spcAft>
                <a:spcPts val="300"/>
              </a:spcAft>
            </a:pPr>
            <a:r>
              <a:rPr lang="en-US" sz="1050" dirty="0"/>
              <a:t>Delayed project implementation due to </a:t>
            </a:r>
            <a:r>
              <a:rPr lang="en-US" sz="1050" b="1" dirty="0"/>
              <a:t>construction mafias</a:t>
            </a:r>
          </a:p>
        </p:txBody>
      </p:sp>
    </p:spTree>
    <p:extLst>
      <p:ext uri="{BB962C8B-B14F-4D97-AF65-F5344CB8AC3E}">
        <p14:creationId xmlns:p14="http://schemas.microsoft.com/office/powerpoint/2010/main" xmlns="" val="1977125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11C398-4EAD-4289-99BA-3E5CEFC6DCFB}"/>
              </a:ext>
            </a:extLst>
          </p:cNvPr>
          <p:cNvSpPr>
            <a:spLocks noGrp="1"/>
          </p:cNvSpPr>
          <p:nvPr>
            <p:ph type="title"/>
          </p:nvPr>
        </p:nvSpPr>
        <p:spPr>
          <a:xfrm>
            <a:off x="516043" y="159302"/>
            <a:ext cx="7231157" cy="664069"/>
          </a:xfrm>
        </p:spPr>
        <p:txBody>
          <a:bodyPr vert="horz" lIns="91440" tIns="45720" rIns="91440" bIns="45720" rtlCol="0" anchor="ctr">
            <a:noAutofit/>
          </a:bodyPr>
          <a:lstStyle/>
          <a:p>
            <a:pPr defTabSz="457189"/>
            <a:r>
              <a:rPr lang="en-US" sz="2400" b="1" dirty="0">
                <a:latin typeface="Helvetica"/>
                <a:cs typeface="Helvetica"/>
              </a:rPr>
              <a:t>C.8.2. KEY STRATEGIC RISKS PER OUTCOME</a:t>
            </a:r>
            <a:endParaRPr lang="en-ZA" sz="2400" b="1" dirty="0">
              <a:latin typeface="Helvetica"/>
              <a:cs typeface="Helvetica"/>
            </a:endParaRPr>
          </a:p>
        </p:txBody>
      </p:sp>
      <p:graphicFrame>
        <p:nvGraphicFramePr>
          <p:cNvPr id="6" name="Table 5">
            <a:extLst>
              <a:ext uri="{FF2B5EF4-FFF2-40B4-BE49-F238E27FC236}">
                <a16:creationId xmlns:a16="http://schemas.microsoft.com/office/drawing/2014/main" xmlns="" id="{E80109B7-B83E-4E48-5CE1-88AB7C9DEE09}"/>
              </a:ext>
            </a:extLst>
          </p:cNvPr>
          <p:cNvGraphicFramePr>
            <a:graphicFrameLocks noGrp="1"/>
          </p:cNvGraphicFramePr>
          <p:nvPr>
            <p:extLst>
              <p:ext uri="{D42A27DB-BD31-4B8C-83A1-F6EECF244321}">
                <p14:modId xmlns:p14="http://schemas.microsoft.com/office/powerpoint/2010/main" xmlns="" val="1684133944"/>
              </p:ext>
            </p:extLst>
          </p:nvPr>
        </p:nvGraphicFramePr>
        <p:xfrm>
          <a:off x="516043" y="945165"/>
          <a:ext cx="8267230" cy="3879724"/>
        </p:xfrm>
        <a:graphic>
          <a:graphicData uri="http://schemas.openxmlformats.org/drawingml/2006/table">
            <a:tbl>
              <a:tblPr firstRow="1"/>
              <a:tblGrid>
                <a:gridCol w="1184617">
                  <a:extLst>
                    <a:ext uri="{9D8B030D-6E8A-4147-A177-3AD203B41FA5}">
                      <a16:colId xmlns:a16="http://schemas.microsoft.com/office/drawing/2014/main" xmlns="" val="727487413"/>
                    </a:ext>
                  </a:extLst>
                </a:gridCol>
                <a:gridCol w="1308774">
                  <a:extLst>
                    <a:ext uri="{9D8B030D-6E8A-4147-A177-3AD203B41FA5}">
                      <a16:colId xmlns:a16="http://schemas.microsoft.com/office/drawing/2014/main" xmlns="" val="3146974323"/>
                    </a:ext>
                  </a:extLst>
                </a:gridCol>
                <a:gridCol w="5773839">
                  <a:extLst>
                    <a:ext uri="{9D8B030D-6E8A-4147-A177-3AD203B41FA5}">
                      <a16:colId xmlns:a16="http://schemas.microsoft.com/office/drawing/2014/main" xmlns="" val="3348728588"/>
                    </a:ext>
                  </a:extLst>
                </a:gridCol>
              </a:tblGrid>
              <a:tr h="131058">
                <a:tc>
                  <a:txBody>
                    <a:bodyPr/>
                    <a:lstStyle/>
                    <a:p>
                      <a:pPr algn="just">
                        <a:lnSpc>
                          <a:spcPct val="110000"/>
                        </a:lnSpc>
                        <a:spcBef>
                          <a:spcPts val="500"/>
                        </a:spcBef>
                        <a:spcAft>
                          <a:spcPts val="500"/>
                        </a:spcAft>
                      </a:pPr>
                      <a:r>
                        <a:rPr lang="en-ZA" sz="1000" b="1" kern="140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243" marR="3724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just">
                        <a:lnSpc>
                          <a:spcPct val="110000"/>
                        </a:lnSpc>
                        <a:spcBef>
                          <a:spcPts val="500"/>
                        </a:spcBef>
                        <a:spcAft>
                          <a:spcPts val="500"/>
                        </a:spcAft>
                      </a:pPr>
                      <a:r>
                        <a:rPr lang="en-ZA" sz="1000" b="1" kern="140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KEY RISKS</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37243" marR="3724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just">
                        <a:lnSpc>
                          <a:spcPct val="110000"/>
                        </a:lnSpc>
                        <a:spcBef>
                          <a:spcPts val="500"/>
                        </a:spcBef>
                        <a:spcAft>
                          <a:spcPts val="500"/>
                        </a:spcAft>
                      </a:pPr>
                      <a:r>
                        <a:rPr lang="en-ZA" sz="1000" b="1" kern="140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Risk MitigationS</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37243" marR="3724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extLst>
                  <a:ext uri="{0D108BD9-81ED-4DB2-BD59-A6C34878D82A}">
                    <a16:rowId xmlns:a16="http://schemas.microsoft.com/office/drawing/2014/main" xmlns="" val="471715341"/>
                  </a:ext>
                </a:extLst>
              </a:tr>
              <a:tr h="1151824">
                <a:tc rowSpan="2">
                  <a:txBody>
                    <a:bodyPr/>
                    <a:lstStyle/>
                    <a:p>
                      <a:pPr algn="l">
                        <a:lnSpc>
                          <a:spcPct val="110000"/>
                        </a:lnSpc>
                        <a:spcBef>
                          <a:spcPts val="500"/>
                        </a:spcBef>
                        <a:spcAft>
                          <a:spcPts val="500"/>
                        </a:spcAft>
                      </a:pPr>
                      <a:r>
                        <a:rPr lang="en-ZA" sz="1100" kern="1400" dirty="0">
                          <a:effectLst/>
                          <a:latin typeface="Arial" panose="020B0604020202020204" pitchFamily="34" charset="0"/>
                          <a:ea typeface="Times New Roman" panose="02020603050405020304" pitchFamily="18" charset="0"/>
                          <a:cs typeface="Arial" panose="020B0604020202020204" pitchFamily="34" charset="0"/>
                        </a:rPr>
                        <a:t>1. Functional, efficient, and integrated government</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243" marR="3724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R="179705" algn="l">
                        <a:lnSpc>
                          <a:spcPct val="110000"/>
                        </a:lnSpc>
                        <a:spcBef>
                          <a:spcPts val="500"/>
                        </a:spcBef>
                        <a:spcAft>
                          <a:spcPts val="500"/>
                        </a:spcAft>
                      </a:pPr>
                      <a:r>
                        <a:rPr lang="en-ZA" sz="1100" dirty="0">
                          <a:effectLst/>
                          <a:latin typeface="Arial" panose="020B0604020202020204" pitchFamily="34" charset="0"/>
                          <a:ea typeface="Times New Roman" panose="02020603050405020304" pitchFamily="18" charset="0"/>
                        </a:rPr>
                        <a:t>Organisational and financial model sustainability.</a:t>
                      </a:r>
                    </a:p>
                  </a:txBody>
                  <a:tcPr marL="37243" marR="3724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gn="just">
                        <a:lnSpc>
                          <a:spcPct val="110000"/>
                        </a:lnSpc>
                        <a:spcBef>
                          <a:spcPts val="0"/>
                        </a:spcBef>
                        <a:spcAft>
                          <a:spcPts val="0"/>
                        </a:spcAft>
                        <a:buFont typeface="Wingdings" panose="05000000000000000000" pitchFamily="2" charset="2"/>
                        <a:buChar char=""/>
                      </a:pPr>
                      <a:r>
                        <a:rPr lang="en-US" sz="1100" dirty="0">
                          <a:effectLst/>
                          <a:latin typeface="Arial" panose="020B0604020202020204" pitchFamily="34" charset="0"/>
                          <a:ea typeface="Times New Roman" panose="02020603050405020304" pitchFamily="18" charset="0"/>
                        </a:rPr>
                        <a:t>Development of a long-term sustainability plan.</a:t>
                      </a:r>
                    </a:p>
                    <a:p>
                      <a:pPr marL="342900" marR="179705" lvl="0" indent="-342900" algn="just">
                        <a:lnSpc>
                          <a:spcPct val="110000"/>
                        </a:lnSpc>
                        <a:spcBef>
                          <a:spcPts val="0"/>
                        </a:spcBef>
                        <a:spcAft>
                          <a:spcPts val="0"/>
                        </a:spcAft>
                        <a:buFont typeface="Wingdings" panose="05000000000000000000" pitchFamily="2" charset="2"/>
                        <a:buChar char=""/>
                      </a:pPr>
                      <a:r>
                        <a:rPr lang="en-US" sz="1100" dirty="0">
                          <a:effectLst/>
                          <a:latin typeface="Arial" panose="020B0604020202020204" pitchFamily="34" charset="0"/>
                          <a:ea typeface="Times New Roman" panose="02020603050405020304" pitchFamily="18" charset="0"/>
                        </a:rPr>
                        <a:t>Shareholder engagements on the funding model.</a:t>
                      </a:r>
                    </a:p>
                    <a:p>
                      <a:pPr marL="342900" marR="179705" lvl="0" indent="-342900" algn="just">
                        <a:lnSpc>
                          <a:spcPct val="110000"/>
                        </a:lnSpc>
                        <a:spcBef>
                          <a:spcPts val="0"/>
                        </a:spcBef>
                        <a:spcAft>
                          <a:spcPts val="0"/>
                        </a:spcAft>
                        <a:buFont typeface="Wingdings" panose="05000000000000000000" pitchFamily="2" charset="2"/>
                        <a:buChar char=""/>
                      </a:pPr>
                      <a:r>
                        <a:rPr lang="en-US" sz="1100" dirty="0">
                          <a:effectLst/>
                          <a:latin typeface="Arial" panose="020B0604020202020204" pitchFamily="34" charset="0"/>
                          <a:ea typeface="Times New Roman" panose="02020603050405020304" pitchFamily="18" charset="0"/>
                        </a:rPr>
                        <a:t>Leveraging of private sector participation in projects through the establishment of partnerships for debt financing and equity investment. </a:t>
                      </a:r>
                    </a:p>
                    <a:p>
                      <a:pPr marL="342900" marR="179705" lvl="0" indent="-342900" algn="just">
                        <a:lnSpc>
                          <a:spcPct val="110000"/>
                        </a:lnSpc>
                        <a:spcBef>
                          <a:spcPts val="0"/>
                        </a:spcBef>
                        <a:spcAft>
                          <a:spcPts val="0"/>
                        </a:spcAft>
                        <a:buFont typeface="Wingdings" panose="05000000000000000000" pitchFamily="2" charset="2"/>
                        <a:buChar char=""/>
                      </a:pPr>
                      <a:r>
                        <a:rPr lang="en-US" sz="1100" dirty="0">
                          <a:effectLst/>
                          <a:latin typeface="Arial" panose="020B0604020202020204" pitchFamily="34" charset="0"/>
                          <a:ea typeface="Times New Roman" panose="02020603050405020304" pitchFamily="18" charset="0"/>
                        </a:rPr>
                        <a:t>Improved financial planning, monitoring, and reporting.</a:t>
                      </a:r>
                    </a:p>
                    <a:p>
                      <a:pPr marL="342900" marR="179705" lvl="0" indent="-342900" algn="just">
                        <a:lnSpc>
                          <a:spcPct val="110000"/>
                        </a:lnSpc>
                        <a:spcBef>
                          <a:spcPts val="0"/>
                        </a:spcBef>
                        <a:spcAft>
                          <a:spcPts val="0"/>
                        </a:spcAft>
                        <a:buFont typeface="Wingdings" panose="05000000000000000000" pitchFamily="2" charset="2"/>
                        <a:buChar char=""/>
                      </a:pPr>
                      <a:r>
                        <a:rPr lang="en-US" sz="1100" dirty="0">
                          <a:effectLst/>
                          <a:latin typeface="Arial" panose="020B0604020202020204" pitchFamily="34" charset="0"/>
                          <a:ea typeface="Times New Roman" panose="02020603050405020304" pitchFamily="18" charset="0"/>
                        </a:rPr>
                        <a:t>Implementation of a Business Continuity Planning Programme.</a:t>
                      </a:r>
                    </a:p>
                    <a:p>
                      <a:pPr marL="342900" marR="179705" lvl="0" indent="-342900" algn="just">
                        <a:lnSpc>
                          <a:spcPct val="110000"/>
                        </a:lnSpc>
                        <a:spcBef>
                          <a:spcPts val="0"/>
                        </a:spcBef>
                        <a:spcAft>
                          <a:spcPts val="0"/>
                        </a:spcAft>
                        <a:buFont typeface="Wingdings" panose="05000000000000000000" pitchFamily="2" charset="2"/>
                        <a:buChar char=""/>
                      </a:pPr>
                      <a:r>
                        <a:rPr lang="en-US" sz="1100" dirty="0">
                          <a:effectLst/>
                          <a:latin typeface="Arial" panose="020B0604020202020204" pitchFamily="34" charset="0"/>
                          <a:ea typeface="Times New Roman" panose="02020603050405020304" pitchFamily="18" charset="0"/>
                        </a:rPr>
                        <a:t>Implementation of the human resources management strategy and related policies.</a:t>
                      </a:r>
                    </a:p>
                  </a:txBody>
                  <a:tcPr marL="37243" marR="3724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2926694040"/>
                  </a:ext>
                </a:extLst>
              </a:tr>
              <a:tr h="697537">
                <a:tc vMerge="1">
                  <a:txBody>
                    <a:bodyPr/>
                    <a:lstStyle/>
                    <a:p>
                      <a:endParaRPr lang="en-ZA"/>
                    </a:p>
                  </a:txBody>
                  <a:tcPr/>
                </a:tc>
                <a:tc>
                  <a:txBody>
                    <a:bodyPr/>
                    <a:lstStyle/>
                    <a:p>
                      <a:pPr marR="179705" algn="l">
                        <a:lnSpc>
                          <a:spcPct val="110000"/>
                        </a:lnSpc>
                        <a:spcBef>
                          <a:spcPts val="500"/>
                        </a:spcBef>
                        <a:spcAft>
                          <a:spcPts val="500"/>
                        </a:spcAft>
                      </a:pPr>
                      <a:r>
                        <a:rPr lang="en-ZA" sz="1100" dirty="0">
                          <a:effectLst/>
                          <a:latin typeface="Arial" panose="020B0604020202020204" pitchFamily="34" charset="0"/>
                          <a:ea typeface="Times New Roman" panose="02020603050405020304" pitchFamily="18" charset="0"/>
                        </a:rPr>
                        <a:t>Ineffective institutional governance.</a:t>
                      </a:r>
                    </a:p>
                    <a:p>
                      <a:pPr marR="179705" algn="l">
                        <a:lnSpc>
                          <a:spcPct val="110000"/>
                        </a:lnSpc>
                        <a:spcBef>
                          <a:spcPts val="500"/>
                        </a:spcBef>
                        <a:spcAft>
                          <a:spcPts val="500"/>
                        </a:spcAft>
                      </a:pPr>
                      <a:endParaRPr lang="en-ZA" sz="1100" dirty="0">
                        <a:effectLst/>
                        <a:latin typeface="Arial" panose="020B0604020202020204" pitchFamily="34" charset="0"/>
                        <a:ea typeface="Times New Roman" panose="02020603050405020304" pitchFamily="18" charset="0"/>
                      </a:endParaRPr>
                    </a:p>
                    <a:p>
                      <a:pPr marL="0" marR="179705" lvl="0" indent="0" algn="l" defTabSz="557213" rtl="0" eaLnBrk="1" fontAlgn="auto" latinLnBrk="0" hangingPunct="1">
                        <a:lnSpc>
                          <a:spcPct val="110000"/>
                        </a:lnSpc>
                        <a:spcBef>
                          <a:spcPts val="500"/>
                        </a:spcBef>
                        <a:spcAft>
                          <a:spcPts val="500"/>
                        </a:spcAft>
                        <a:buClrTx/>
                        <a:buSzTx/>
                        <a:buFontTx/>
                        <a:buNone/>
                        <a:tabLst/>
                        <a:defRPr/>
                      </a:pPr>
                      <a:r>
                        <a:rPr lang="en-ZA" sz="1097" kern="1200" dirty="0">
                          <a:solidFill>
                            <a:schemeClr val="tx1"/>
                          </a:solidFill>
                          <a:effectLst/>
                          <a:latin typeface="+mn-lt"/>
                          <a:ea typeface="+mn-ea"/>
                          <a:cs typeface="+mn-cs"/>
                        </a:rPr>
                        <a:t>Inadequate resource and business process integration to enable efficiency and optimal performance</a:t>
                      </a:r>
                      <a:endParaRPr lang="en-ZA" sz="1100" kern="1200" dirty="0">
                        <a:solidFill>
                          <a:schemeClr val="tx1"/>
                        </a:solidFill>
                        <a:effectLst/>
                        <a:latin typeface="Arial" panose="020B0604020202020204" pitchFamily="34" charset="0"/>
                        <a:ea typeface="+mn-ea"/>
                        <a:cs typeface="+mn-cs"/>
                      </a:endParaRPr>
                    </a:p>
                  </a:txBody>
                  <a:tcPr marL="37243" marR="3724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gn="just">
                        <a:lnSpc>
                          <a:spcPct val="110000"/>
                        </a:lnSpc>
                        <a:spcBef>
                          <a:spcPts val="0"/>
                        </a:spcBef>
                        <a:spcAft>
                          <a:spcPts val="0"/>
                        </a:spcAft>
                        <a:buFont typeface="Wingdings" panose="05000000000000000000" pitchFamily="2" charset="2"/>
                        <a:buChar char=""/>
                      </a:pPr>
                      <a:r>
                        <a:rPr lang="en-US" sz="1100" dirty="0">
                          <a:effectLst/>
                          <a:latin typeface="Arial" panose="020B0604020202020204" pitchFamily="34" charset="0"/>
                          <a:ea typeface="Times New Roman" panose="02020603050405020304" pitchFamily="18" charset="0"/>
                        </a:rPr>
                        <a:t>Shareholder compact monitoring and reporting.</a:t>
                      </a:r>
                    </a:p>
                    <a:p>
                      <a:pPr marL="342900" marR="179705" lvl="0" indent="-342900" algn="just">
                        <a:lnSpc>
                          <a:spcPct val="110000"/>
                        </a:lnSpc>
                        <a:spcBef>
                          <a:spcPts val="0"/>
                        </a:spcBef>
                        <a:spcAft>
                          <a:spcPts val="0"/>
                        </a:spcAft>
                        <a:buFont typeface="Wingdings" panose="05000000000000000000" pitchFamily="2" charset="2"/>
                        <a:buChar char=""/>
                      </a:pPr>
                      <a:r>
                        <a:rPr lang="en-US" sz="1100" dirty="0">
                          <a:effectLst/>
                          <a:latin typeface="Arial" panose="020B0604020202020204" pitchFamily="34" charset="0"/>
                          <a:ea typeface="Times New Roman" panose="02020603050405020304" pitchFamily="18" charset="0"/>
                        </a:rPr>
                        <a:t>Monitoring and reporting on the implementation of Council and Committee resolutions and action items.</a:t>
                      </a:r>
                    </a:p>
                    <a:p>
                      <a:pPr marL="342900" marR="179705" lvl="0" indent="-342900" algn="just">
                        <a:lnSpc>
                          <a:spcPct val="110000"/>
                        </a:lnSpc>
                        <a:spcBef>
                          <a:spcPts val="0"/>
                        </a:spcBef>
                        <a:spcAft>
                          <a:spcPts val="0"/>
                        </a:spcAft>
                        <a:buFont typeface="Wingdings" panose="05000000000000000000" pitchFamily="2" charset="2"/>
                        <a:buChar char=""/>
                      </a:pPr>
                      <a:r>
                        <a:rPr lang="en-US" sz="1100" dirty="0">
                          <a:effectLst/>
                          <a:latin typeface="Arial" panose="020B0604020202020204" pitchFamily="34" charset="0"/>
                          <a:ea typeface="Times New Roman" panose="02020603050405020304" pitchFamily="18" charset="0"/>
                        </a:rPr>
                        <a:t>Implementation of the Risk and Compliance Management Programme.</a:t>
                      </a:r>
                    </a:p>
                    <a:p>
                      <a:pPr marL="342900" marR="179705" lvl="0" indent="-342900" algn="just">
                        <a:lnSpc>
                          <a:spcPct val="110000"/>
                        </a:lnSpc>
                        <a:spcBef>
                          <a:spcPts val="0"/>
                        </a:spcBef>
                        <a:spcAft>
                          <a:spcPts val="0"/>
                        </a:spcAft>
                        <a:buFont typeface="Wingdings" panose="05000000000000000000" pitchFamily="2" charset="2"/>
                        <a:buChar char=""/>
                      </a:pPr>
                      <a:r>
                        <a:rPr lang="en-US" sz="1100" dirty="0">
                          <a:effectLst/>
                          <a:latin typeface="Arial" panose="020B0604020202020204" pitchFamily="34" charset="0"/>
                          <a:ea typeface="Times New Roman" panose="02020603050405020304" pitchFamily="18" charset="0"/>
                        </a:rPr>
                        <a:t>Implementation of the Anti-fraud and corruption policy.</a:t>
                      </a:r>
                    </a:p>
                    <a:p>
                      <a:pPr marL="342900" marR="179705" lvl="0" indent="-342900" algn="just">
                        <a:lnSpc>
                          <a:spcPct val="110000"/>
                        </a:lnSpc>
                        <a:spcBef>
                          <a:spcPts val="0"/>
                        </a:spcBef>
                        <a:spcAft>
                          <a:spcPts val="0"/>
                        </a:spcAft>
                        <a:buFont typeface="Wingdings" panose="05000000000000000000" pitchFamily="2" charset="2"/>
                        <a:buChar char=""/>
                      </a:pPr>
                      <a:r>
                        <a:rPr lang="en-US" sz="1100" dirty="0">
                          <a:effectLst/>
                          <a:latin typeface="Arial" panose="020B0604020202020204" pitchFamily="34" charset="0"/>
                          <a:ea typeface="Times New Roman" panose="02020603050405020304" pitchFamily="18" charset="0"/>
                        </a:rPr>
                        <a:t>Implementation of automated performance management system</a:t>
                      </a:r>
                    </a:p>
                    <a:p>
                      <a:pPr marL="342900" marR="179705" lvl="0" indent="-342900" algn="just">
                        <a:lnSpc>
                          <a:spcPct val="110000"/>
                        </a:lnSpc>
                        <a:spcBef>
                          <a:spcPts val="0"/>
                        </a:spcBef>
                        <a:spcAft>
                          <a:spcPts val="0"/>
                        </a:spcAft>
                        <a:buFont typeface="Wingdings" panose="05000000000000000000" pitchFamily="2" charset="2"/>
                        <a:buChar char=""/>
                      </a:pPr>
                      <a:r>
                        <a:rPr lang="en-US" sz="1100" dirty="0" err="1">
                          <a:effectLst/>
                          <a:latin typeface="Arial" panose="020B0604020202020204" pitchFamily="34" charset="0"/>
                          <a:ea typeface="Times New Roman" panose="02020603050405020304" pitchFamily="18" charset="0"/>
                        </a:rPr>
                        <a:t>Formalisation</a:t>
                      </a:r>
                      <a:r>
                        <a:rPr lang="en-US" sz="1100" dirty="0">
                          <a:effectLst/>
                          <a:latin typeface="Arial" panose="020B0604020202020204" pitchFamily="34" charset="0"/>
                          <a:ea typeface="Times New Roman" panose="02020603050405020304" pitchFamily="18" charset="0"/>
                        </a:rPr>
                        <a:t> of an integrated governance framework</a:t>
                      </a:r>
                    </a:p>
                    <a:p>
                      <a:pPr marL="342900" marR="179705" lvl="0" indent="-342900" algn="just">
                        <a:lnSpc>
                          <a:spcPct val="110000"/>
                        </a:lnSpc>
                        <a:spcBef>
                          <a:spcPts val="0"/>
                        </a:spcBef>
                        <a:spcAft>
                          <a:spcPts val="0"/>
                        </a:spcAft>
                        <a:buFont typeface="Wingdings" panose="05000000000000000000" pitchFamily="2" charset="2"/>
                        <a:buChar char=""/>
                      </a:pPr>
                      <a:r>
                        <a:rPr lang="en-US" sz="1100" dirty="0">
                          <a:effectLst/>
                          <a:latin typeface="Arial" panose="020B0604020202020204" pitchFamily="34" charset="0"/>
                          <a:ea typeface="Times New Roman" panose="02020603050405020304" pitchFamily="18" charset="0"/>
                        </a:rPr>
                        <a:t>Business process review to accommodate changes to methods of work and management arising from remote working</a:t>
                      </a:r>
                    </a:p>
                    <a:p>
                      <a:pPr marL="342900" marR="179705" lvl="0" indent="-342900" algn="just">
                        <a:lnSpc>
                          <a:spcPct val="110000"/>
                        </a:lnSpc>
                        <a:spcBef>
                          <a:spcPts val="0"/>
                        </a:spcBef>
                        <a:spcAft>
                          <a:spcPts val="0"/>
                        </a:spcAft>
                        <a:buFont typeface="Wingdings" panose="05000000000000000000" pitchFamily="2" charset="2"/>
                        <a:buChar char=""/>
                      </a:pPr>
                      <a:r>
                        <a:rPr lang="en-US" sz="1100" dirty="0">
                          <a:effectLst/>
                          <a:latin typeface="Arial" panose="020B0604020202020204" pitchFamily="34" charset="0"/>
                          <a:ea typeface="Times New Roman" panose="02020603050405020304" pitchFamily="18" charset="0"/>
                        </a:rPr>
                        <a:t>Innovation and agility strategy</a:t>
                      </a:r>
                    </a:p>
                  </a:txBody>
                  <a:tcPr marL="37243" marR="3724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2907413207"/>
                  </a:ext>
                </a:extLst>
              </a:tr>
            </a:tbl>
          </a:graphicData>
        </a:graphic>
      </p:graphicFrame>
    </p:spTree>
    <p:extLst>
      <p:ext uri="{BB962C8B-B14F-4D97-AF65-F5344CB8AC3E}">
        <p14:creationId xmlns:p14="http://schemas.microsoft.com/office/powerpoint/2010/main" xmlns="" val="3105302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11C398-4EAD-4289-99BA-3E5CEFC6DCFB}"/>
              </a:ext>
            </a:extLst>
          </p:cNvPr>
          <p:cNvSpPr>
            <a:spLocks noGrp="1"/>
          </p:cNvSpPr>
          <p:nvPr>
            <p:ph type="title"/>
          </p:nvPr>
        </p:nvSpPr>
        <p:spPr>
          <a:xfrm>
            <a:off x="516043" y="159302"/>
            <a:ext cx="7231157" cy="664069"/>
          </a:xfrm>
        </p:spPr>
        <p:txBody>
          <a:bodyPr vert="horz" lIns="91440" tIns="45720" rIns="91440" bIns="45720" rtlCol="0" anchor="ctr">
            <a:noAutofit/>
          </a:bodyPr>
          <a:lstStyle/>
          <a:p>
            <a:pPr defTabSz="457189"/>
            <a:r>
              <a:rPr lang="en-US" sz="2400" b="1" dirty="0">
                <a:latin typeface="Helvetica"/>
                <a:cs typeface="Helvetica"/>
              </a:rPr>
              <a:t>C.8.3. KEY STRATEGIC RISKS PER OUTCOME</a:t>
            </a:r>
            <a:endParaRPr lang="en-ZA" sz="2400" b="1" dirty="0">
              <a:latin typeface="Helvetica"/>
              <a:cs typeface="Helvetica"/>
            </a:endParaRPr>
          </a:p>
        </p:txBody>
      </p:sp>
      <p:graphicFrame>
        <p:nvGraphicFramePr>
          <p:cNvPr id="3" name="Table 2">
            <a:extLst>
              <a:ext uri="{FF2B5EF4-FFF2-40B4-BE49-F238E27FC236}">
                <a16:creationId xmlns:a16="http://schemas.microsoft.com/office/drawing/2014/main" xmlns="" id="{DB80B369-E927-E3EE-BF59-221BE0B92185}"/>
              </a:ext>
            </a:extLst>
          </p:cNvPr>
          <p:cNvGraphicFramePr>
            <a:graphicFrameLocks noGrp="1"/>
          </p:cNvGraphicFramePr>
          <p:nvPr>
            <p:extLst>
              <p:ext uri="{D42A27DB-BD31-4B8C-83A1-F6EECF244321}">
                <p14:modId xmlns:p14="http://schemas.microsoft.com/office/powerpoint/2010/main" xmlns="" val="2508453771"/>
              </p:ext>
            </p:extLst>
          </p:nvPr>
        </p:nvGraphicFramePr>
        <p:xfrm>
          <a:off x="516043" y="945165"/>
          <a:ext cx="8267230" cy="4048096"/>
        </p:xfrm>
        <a:graphic>
          <a:graphicData uri="http://schemas.openxmlformats.org/drawingml/2006/table">
            <a:tbl>
              <a:tblPr firstRow="1"/>
              <a:tblGrid>
                <a:gridCol w="1184617">
                  <a:extLst>
                    <a:ext uri="{9D8B030D-6E8A-4147-A177-3AD203B41FA5}">
                      <a16:colId xmlns:a16="http://schemas.microsoft.com/office/drawing/2014/main" xmlns="" val="727487413"/>
                    </a:ext>
                  </a:extLst>
                </a:gridCol>
                <a:gridCol w="1812160">
                  <a:extLst>
                    <a:ext uri="{9D8B030D-6E8A-4147-A177-3AD203B41FA5}">
                      <a16:colId xmlns:a16="http://schemas.microsoft.com/office/drawing/2014/main" xmlns="" val="3146974323"/>
                    </a:ext>
                  </a:extLst>
                </a:gridCol>
                <a:gridCol w="5270453">
                  <a:extLst>
                    <a:ext uri="{9D8B030D-6E8A-4147-A177-3AD203B41FA5}">
                      <a16:colId xmlns:a16="http://schemas.microsoft.com/office/drawing/2014/main" xmlns="" val="3348728588"/>
                    </a:ext>
                  </a:extLst>
                </a:gridCol>
              </a:tblGrid>
              <a:tr h="131058">
                <a:tc>
                  <a:txBody>
                    <a:bodyPr/>
                    <a:lstStyle/>
                    <a:p>
                      <a:pPr algn="l">
                        <a:lnSpc>
                          <a:spcPct val="110000"/>
                        </a:lnSpc>
                        <a:spcBef>
                          <a:spcPts val="500"/>
                        </a:spcBef>
                        <a:spcAft>
                          <a:spcPts val="500"/>
                        </a:spcAft>
                      </a:pPr>
                      <a:r>
                        <a:rPr lang="en-ZA" sz="1000" b="1" kern="140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243" marR="3724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l">
                        <a:lnSpc>
                          <a:spcPct val="110000"/>
                        </a:lnSpc>
                        <a:spcBef>
                          <a:spcPts val="500"/>
                        </a:spcBef>
                        <a:spcAft>
                          <a:spcPts val="500"/>
                        </a:spcAft>
                      </a:pPr>
                      <a:r>
                        <a:rPr lang="en-ZA" sz="1000" b="1" kern="140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KEY RISKS</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37243" marR="3724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l">
                        <a:lnSpc>
                          <a:spcPct val="110000"/>
                        </a:lnSpc>
                        <a:spcBef>
                          <a:spcPts val="500"/>
                        </a:spcBef>
                        <a:spcAft>
                          <a:spcPts val="500"/>
                        </a:spcAft>
                      </a:pPr>
                      <a:r>
                        <a:rPr lang="en-ZA" sz="1000" b="1" kern="140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Risk MitigationS</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37243" marR="3724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extLst>
                  <a:ext uri="{0D108BD9-81ED-4DB2-BD59-A6C34878D82A}">
                    <a16:rowId xmlns:a16="http://schemas.microsoft.com/office/drawing/2014/main" xmlns="" val="471715341"/>
                  </a:ext>
                </a:extLst>
              </a:tr>
              <a:tr h="604806">
                <a:tc rowSpan="2">
                  <a:txBody>
                    <a:bodyPr/>
                    <a:lstStyle/>
                    <a:p>
                      <a:pPr marL="0" marR="0" lvl="0" indent="0" algn="l" defTabSz="557213" rtl="0" eaLnBrk="1" fontAlgn="auto" latinLnBrk="0" hangingPunct="1">
                        <a:lnSpc>
                          <a:spcPct val="110000"/>
                        </a:lnSpc>
                        <a:spcBef>
                          <a:spcPts val="500"/>
                        </a:spcBef>
                        <a:spcAft>
                          <a:spcPts val="500"/>
                        </a:spcAft>
                        <a:buClrTx/>
                        <a:buSzTx/>
                        <a:buFontTx/>
                        <a:buNone/>
                        <a:tabLst/>
                        <a:defRPr/>
                      </a:pPr>
                      <a:r>
                        <a:rPr lang="en-ZA" sz="1000" kern="1400" dirty="0">
                          <a:effectLst/>
                          <a:latin typeface="Arial" panose="020B0604020202020204" pitchFamily="34" charset="0"/>
                          <a:ea typeface="Times New Roman" panose="02020603050405020304" pitchFamily="18" charset="0"/>
                          <a:cs typeface="Arial" panose="020B0604020202020204" pitchFamily="34" charset="0"/>
                        </a:rPr>
                        <a:t>1. Functional, efficient, and integrated government</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n-ZA" sz="1000" kern="1200" dirty="0">
                          <a:solidFill>
                            <a:schemeClr val="tx1"/>
                          </a:solidFill>
                          <a:effectLst/>
                          <a:latin typeface="+mn-lt"/>
                          <a:ea typeface="+mn-ea"/>
                          <a:cs typeface="+mn-cs"/>
                        </a:rPr>
                        <a:t>Ineffective management and safeguarding of key and sensitive information.</a:t>
                      </a:r>
                    </a:p>
                    <a:p>
                      <a:r>
                        <a:rPr lang="en-ZA" sz="1000" kern="1200" dirty="0">
                          <a:solidFill>
                            <a:schemeClr val="tx1"/>
                          </a:solidFill>
                          <a:effectLst/>
                          <a:latin typeface="+mn-lt"/>
                          <a:ea typeface="+mn-ea"/>
                          <a:cs typeface="+mn-cs"/>
                        </a:rPr>
                        <a:t> </a:t>
                      </a:r>
                    </a:p>
                    <a:p>
                      <a:r>
                        <a:rPr lang="en-ZA" sz="1000" kern="1200" dirty="0">
                          <a:solidFill>
                            <a:schemeClr val="tx1"/>
                          </a:solidFill>
                          <a:effectLst/>
                          <a:latin typeface="+mn-lt"/>
                          <a:ea typeface="+mn-ea"/>
                          <a:cs typeface="+mn-cs"/>
                        </a:rPr>
                        <a:t>Breach of information security and related cyber attacks</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Revision and implementation of ICT policies.</a:t>
                      </a:r>
                    </a:p>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Digitisation of records.</a:t>
                      </a:r>
                    </a:p>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Implementation of the POPIA Compliance Management Programme. </a:t>
                      </a:r>
                    </a:p>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Ongoing re-emphasis through training on security protocols</a:t>
                      </a:r>
                    </a:p>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Maintain a consistent high-level standard of cybersecurity awareness</a:t>
                      </a:r>
                    </a:p>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Review of security protocols over information (physical and logical)</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4029568282"/>
                  </a:ext>
                </a:extLst>
              </a:tr>
              <a:tr h="604806">
                <a:tc vMerge="1">
                  <a:txBody>
                    <a:bodyPr/>
                    <a:lstStyle/>
                    <a:p>
                      <a:pPr algn="l">
                        <a:lnSpc>
                          <a:spcPct val="110000"/>
                        </a:lnSpc>
                        <a:spcBef>
                          <a:spcPts val="500"/>
                        </a:spcBef>
                        <a:spcAft>
                          <a:spcPts val="500"/>
                        </a:spcAft>
                      </a:pP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R="179705">
                        <a:lnSpc>
                          <a:spcPct val="115000"/>
                        </a:lnSpc>
                        <a:spcBef>
                          <a:spcPts val="500"/>
                        </a:spcBef>
                        <a:spcAft>
                          <a:spcPts val="500"/>
                        </a:spcAft>
                      </a:pPr>
                      <a:r>
                        <a:rPr lang="en-ZA" sz="1000" dirty="0">
                          <a:effectLst/>
                          <a:latin typeface="Arial" panose="020B0604020202020204" pitchFamily="34" charset="0"/>
                          <a:ea typeface="Times New Roman" panose="02020603050405020304" pitchFamily="18" charset="0"/>
                        </a:rPr>
                        <a:t>Complex and lengthy application procedures</a:t>
                      </a:r>
                    </a:p>
                    <a:p>
                      <a:pPr marR="179705">
                        <a:lnSpc>
                          <a:spcPct val="115000"/>
                        </a:lnSpc>
                        <a:spcBef>
                          <a:spcPts val="500"/>
                        </a:spcBef>
                        <a:spcAft>
                          <a:spcPts val="500"/>
                        </a:spcAft>
                      </a:pPr>
                      <a:r>
                        <a:rPr lang="en-ZA" sz="1000" dirty="0">
                          <a:effectLst/>
                          <a:latin typeface="Arial" panose="020B0604020202020204" pitchFamily="34" charset="0"/>
                          <a:ea typeface="Times New Roman" panose="02020603050405020304" pitchFamily="18" charset="0"/>
                        </a:rPr>
                        <a:t>Low level of ICT maturity</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gn="just">
                        <a:lnSpc>
                          <a:spcPct val="115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Review of processes and with the aim of providing transparency and reducing overall timeframes.</a:t>
                      </a:r>
                    </a:p>
                    <a:p>
                      <a:pPr marL="342900" marR="179705" lvl="0" indent="-342900" algn="just">
                        <a:lnSpc>
                          <a:spcPct val="115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Factor the automation of processes as part of IT strategy roll-out and implementation.</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1161506635"/>
                  </a:ext>
                </a:extLst>
              </a:tr>
              <a:tr h="604806">
                <a:tc rowSpan="2">
                  <a:txBody>
                    <a:bodyPr/>
                    <a:lstStyle/>
                    <a:p>
                      <a:pPr algn="l">
                        <a:lnSpc>
                          <a:spcPct val="110000"/>
                        </a:lnSpc>
                        <a:spcBef>
                          <a:spcPts val="500"/>
                        </a:spcBef>
                        <a:spcAft>
                          <a:spcPts val="500"/>
                        </a:spcAft>
                      </a:pPr>
                      <a:r>
                        <a:rPr lang="en-ZA" sz="1000" kern="1400" dirty="0">
                          <a:effectLst/>
                          <a:latin typeface="Arial" panose="020B0604020202020204" pitchFamily="34" charset="0"/>
                          <a:ea typeface="Times New Roman" panose="02020603050405020304" pitchFamily="18" charset="0"/>
                          <a:cs typeface="Arial" panose="020B0604020202020204" pitchFamily="34" charset="0"/>
                        </a:rPr>
                        <a:t>2. Quality affordable social housing for rental delivered in strategically located areas</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R="179705">
                        <a:lnSpc>
                          <a:spcPct val="110000"/>
                        </a:lnSpc>
                        <a:spcBef>
                          <a:spcPts val="500"/>
                        </a:spcBef>
                        <a:spcAft>
                          <a:spcPts val="500"/>
                        </a:spcAft>
                      </a:pPr>
                      <a:r>
                        <a:rPr lang="en-ZA" sz="1000" dirty="0">
                          <a:effectLst/>
                          <a:latin typeface="Arial" panose="020B0604020202020204" pitchFamily="34" charset="0"/>
                          <a:ea typeface="Times New Roman" panose="02020603050405020304" pitchFamily="18" charset="0"/>
                        </a:rPr>
                        <a:t>Inability to upscale the delivery of social housing.</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Sector consultations with stakeholders with a view to reform delivery mechanisms to significantly increase delivery capabilities within the sector.</a:t>
                      </a:r>
                    </a:p>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The SHRA will participate in the spatial targeting initiative of the National Department of Human Settlements </a:t>
                      </a:r>
                    </a:p>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Finalisation of the implementation protocol between the SHRA and the HDA.</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957611667"/>
                  </a:ext>
                </a:extLst>
              </a:tr>
              <a:tr h="604806">
                <a:tc vMerge="1">
                  <a:txBody>
                    <a:bodyPr/>
                    <a:lstStyle/>
                    <a:p>
                      <a:pPr algn="l">
                        <a:lnSpc>
                          <a:spcPct val="110000"/>
                        </a:lnSpc>
                        <a:spcBef>
                          <a:spcPts val="500"/>
                        </a:spcBef>
                        <a:spcAft>
                          <a:spcPts val="500"/>
                        </a:spcAft>
                      </a:pP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R="179705">
                        <a:lnSpc>
                          <a:spcPct val="115000"/>
                        </a:lnSpc>
                        <a:spcBef>
                          <a:spcPts val="500"/>
                        </a:spcBef>
                        <a:spcAft>
                          <a:spcPts val="500"/>
                        </a:spcAft>
                      </a:pPr>
                      <a:r>
                        <a:rPr lang="en-ZA" sz="1000">
                          <a:effectLst/>
                          <a:latin typeface="Arial" panose="020B0604020202020204" pitchFamily="34" charset="0"/>
                          <a:ea typeface="Times New Roman" panose="02020603050405020304" pitchFamily="18" charset="0"/>
                        </a:rPr>
                        <a:t>Delivery disruption due to construction mafia involvement</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gn="just">
                        <a:lnSpc>
                          <a:spcPct val="115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Adopt swift response law enforcement processes against illegal activities that risk project delivery.</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2208308040"/>
                  </a:ext>
                </a:extLst>
              </a:tr>
              <a:tr h="604806">
                <a:tc>
                  <a:txBody>
                    <a:bodyPr/>
                    <a:lstStyle/>
                    <a:p>
                      <a:pPr algn="l">
                        <a:lnSpc>
                          <a:spcPct val="110000"/>
                        </a:lnSpc>
                        <a:spcBef>
                          <a:spcPts val="500"/>
                        </a:spcBef>
                        <a:spcAft>
                          <a:spcPts val="500"/>
                        </a:spcAft>
                      </a:pPr>
                      <a:r>
                        <a:rPr lang="en-ZA" sz="1000" kern="1400" dirty="0">
                          <a:effectLst/>
                          <a:latin typeface="Arial" panose="020B0604020202020204" pitchFamily="34" charset="0"/>
                          <a:ea typeface="Times New Roman" panose="02020603050405020304" pitchFamily="18" charset="0"/>
                          <a:cs typeface="Arial" panose="020B0604020202020204" pitchFamily="34" charset="0"/>
                        </a:rPr>
                        <a:t>3. Enhanced performance of delivery agents and projects</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R="179705">
                        <a:lnSpc>
                          <a:spcPct val="115000"/>
                        </a:lnSpc>
                        <a:spcBef>
                          <a:spcPts val="500"/>
                        </a:spcBef>
                        <a:spcAft>
                          <a:spcPts val="500"/>
                        </a:spcAft>
                      </a:pPr>
                      <a:r>
                        <a:rPr lang="en-ZA" sz="1000">
                          <a:effectLst/>
                          <a:latin typeface="Arial" panose="020B0604020202020204" pitchFamily="34" charset="0"/>
                          <a:ea typeface="Times New Roman" panose="02020603050405020304" pitchFamily="18" charset="0"/>
                        </a:rPr>
                        <a:t>Ineffective project contracting and delivery.</a:t>
                      </a:r>
                    </a:p>
                    <a:p>
                      <a:pPr marR="179705">
                        <a:lnSpc>
                          <a:spcPct val="115000"/>
                        </a:lnSpc>
                        <a:spcBef>
                          <a:spcPts val="500"/>
                        </a:spcBef>
                        <a:spcAft>
                          <a:spcPts val="500"/>
                        </a:spcAft>
                      </a:pPr>
                      <a:r>
                        <a:rPr lang="en-ZA" sz="1000">
                          <a:effectLst/>
                          <a:latin typeface="Arial" panose="020B0604020202020204" pitchFamily="34" charset="0"/>
                          <a:ea typeface="Times New Roman" panose="02020603050405020304" pitchFamily="18" charset="0"/>
                        </a:rPr>
                        <a:t> </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gn="just">
                        <a:lnSpc>
                          <a:spcPct val="115000"/>
                        </a:lnSpc>
                        <a:spcBef>
                          <a:spcPts val="0"/>
                        </a:spcBef>
                        <a:spcAft>
                          <a:spcPts val="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Regular reviews and improvements to the contract management process.</a:t>
                      </a:r>
                    </a:p>
                    <a:p>
                      <a:pPr marL="342900" marR="179705" lvl="0" indent="-342900" algn="just">
                        <a:lnSpc>
                          <a:spcPct val="115000"/>
                        </a:lnSpc>
                        <a:spcBef>
                          <a:spcPts val="0"/>
                        </a:spcBef>
                        <a:spcAft>
                          <a:spcPts val="0"/>
                        </a:spcAft>
                        <a:buFont typeface="Wingdings" panose="05000000000000000000" pitchFamily="2" charset="2"/>
                        <a:buChar char=""/>
                      </a:pPr>
                      <a:r>
                        <a:rPr lang="en-ZA" sz="1000" dirty="0">
                          <a:effectLst/>
                          <a:latin typeface="Arial" panose="020B0604020202020204" pitchFamily="34" charset="0"/>
                          <a:ea typeface="Times New Roman" panose="02020603050405020304" pitchFamily="18" charset="0"/>
                        </a:rPr>
                        <a:t>Improve the processes of project monitoring, support, and reporting.</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2527331869"/>
                  </a:ext>
                </a:extLst>
              </a:tr>
            </a:tbl>
          </a:graphicData>
        </a:graphic>
      </p:graphicFrame>
    </p:spTree>
    <p:extLst>
      <p:ext uri="{BB962C8B-B14F-4D97-AF65-F5344CB8AC3E}">
        <p14:creationId xmlns:p14="http://schemas.microsoft.com/office/powerpoint/2010/main" xmlns="" val="3920009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11C398-4EAD-4289-99BA-3E5CEFC6DCFB}"/>
              </a:ext>
            </a:extLst>
          </p:cNvPr>
          <p:cNvSpPr>
            <a:spLocks noGrp="1"/>
          </p:cNvSpPr>
          <p:nvPr>
            <p:ph type="title"/>
          </p:nvPr>
        </p:nvSpPr>
        <p:spPr>
          <a:xfrm>
            <a:off x="516043" y="159302"/>
            <a:ext cx="7231157" cy="664069"/>
          </a:xfrm>
        </p:spPr>
        <p:txBody>
          <a:bodyPr vert="horz" lIns="91440" tIns="45720" rIns="91440" bIns="45720" rtlCol="0" anchor="ctr">
            <a:noAutofit/>
          </a:bodyPr>
          <a:lstStyle/>
          <a:p>
            <a:pPr defTabSz="457189"/>
            <a:r>
              <a:rPr lang="en-US" sz="2400" b="1" dirty="0">
                <a:latin typeface="Helvetica"/>
                <a:cs typeface="Helvetica"/>
              </a:rPr>
              <a:t>C.8.4. KEY STRATEGIC RISKS PER OUTCOME</a:t>
            </a:r>
            <a:endParaRPr lang="en-ZA" sz="2400" b="1" dirty="0">
              <a:latin typeface="Helvetica"/>
              <a:cs typeface="Helvetica"/>
            </a:endParaRPr>
          </a:p>
        </p:txBody>
      </p:sp>
      <p:graphicFrame>
        <p:nvGraphicFramePr>
          <p:cNvPr id="3" name="Table 2">
            <a:extLst>
              <a:ext uri="{FF2B5EF4-FFF2-40B4-BE49-F238E27FC236}">
                <a16:creationId xmlns:a16="http://schemas.microsoft.com/office/drawing/2014/main" xmlns="" id="{A3C0FE4B-BD13-F34E-8B5D-4BC257F4B663}"/>
              </a:ext>
            </a:extLst>
          </p:cNvPr>
          <p:cNvGraphicFramePr>
            <a:graphicFrameLocks noGrp="1"/>
          </p:cNvGraphicFramePr>
          <p:nvPr>
            <p:extLst>
              <p:ext uri="{D42A27DB-BD31-4B8C-83A1-F6EECF244321}">
                <p14:modId xmlns:p14="http://schemas.microsoft.com/office/powerpoint/2010/main" xmlns="" val="993134851"/>
              </p:ext>
            </p:extLst>
          </p:nvPr>
        </p:nvGraphicFramePr>
        <p:xfrm>
          <a:off x="223521" y="823371"/>
          <a:ext cx="8768079" cy="4069574"/>
        </p:xfrm>
        <a:graphic>
          <a:graphicData uri="http://schemas.openxmlformats.org/drawingml/2006/table">
            <a:tbl>
              <a:tblPr firstRow="1"/>
              <a:tblGrid>
                <a:gridCol w="1681479">
                  <a:extLst>
                    <a:ext uri="{9D8B030D-6E8A-4147-A177-3AD203B41FA5}">
                      <a16:colId xmlns:a16="http://schemas.microsoft.com/office/drawing/2014/main" xmlns="" val="727487413"/>
                    </a:ext>
                  </a:extLst>
                </a:gridCol>
                <a:gridCol w="1640840">
                  <a:extLst>
                    <a:ext uri="{9D8B030D-6E8A-4147-A177-3AD203B41FA5}">
                      <a16:colId xmlns:a16="http://schemas.microsoft.com/office/drawing/2014/main" xmlns="" val="3146974323"/>
                    </a:ext>
                  </a:extLst>
                </a:gridCol>
                <a:gridCol w="5445760">
                  <a:extLst>
                    <a:ext uri="{9D8B030D-6E8A-4147-A177-3AD203B41FA5}">
                      <a16:colId xmlns:a16="http://schemas.microsoft.com/office/drawing/2014/main" xmlns="" val="3348728588"/>
                    </a:ext>
                  </a:extLst>
                </a:gridCol>
              </a:tblGrid>
              <a:tr h="96326">
                <a:tc>
                  <a:txBody>
                    <a:bodyPr/>
                    <a:lstStyle/>
                    <a:p>
                      <a:pPr algn="l">
                        <a:lnSpc>
                          <a:spcPct val="110000"/>
                        </a:lnSpc>
                        <a:spcBef>
                          <a:spcPts val="500"/>
                        </a:spcBef>
                        <a:spcAft>
                          <a:spcPts val="500"/>
                        </a:spcAft>
                      </a:pPr>
                      <a:r>
                        <a:rPr lang="en-ZA" sz="1000" b="1" kern="140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37243" marR="3724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l">
                        <a:lnSpc>
                          <a:spcPct val="110000"/>
                        </a:lnSpc>
                        <a:spcBef>
                          <a:spcPts val="500"/>
                        </a:spcBef>
                        <a:spcAft>
                          <a:spcPts val="500"/>
                        </a:spcAft>
                      </a:pPr>
                      <a:r>
                        <a:rPr lang="en-ZA" sz="1000" b="1" kern="140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KEY RISKS</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37243" marR="3724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l">
                        <a:lnSpc>
                          <a:spcPct val="110000"/>
                        </a:lnSpc>
                        <a:spcBef>
                          <a:spcPts val="500"/>
                        </a:spcBef>
                        <a:spcAft>
                          <a:spcPts val="500"/>
                        </a:spcAft>
                      </a:pPr>
                      <a:r>
                        <a:rPr lang="en-ZA" sz="1000" b="1" kern="140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Risk MitigationS</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243" marR="3724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extLst>
                  <a:ext uri="{0D108BD9-81ED-4DB2-BD59-A6C34878D82A}">
                    <a16:rowId xmlns:a16="http://schemas.microsoft.com/office/drawing/2014/main" xmlns="" val="471715341"/>
                  </a:ext>
                </a:extLst>
              </a:tr>
              <a:tr h="536614">
                <a:tc>
                  <a:txBody>
                    <a:bodyPr/>
                    <a:lstStyle/>
                    <a:p>
                      <a:pPr algn="l">
                        <a:lnSpc>
                          <a:spcPct val="110000"/>
                        </a:lnSpc>
                        <a:spcBef>
                          <a:spcPts val="500"/>
                        </a:spcBef>
                        <a:spcAft>
                          <a:spcPts val="500"/>
                        </a:spcAft>
                      </a:pPr>
                      <a:r>
                        <a:rPr lang="en-ZA" sz="1000" kern="1400" dirty="0">
                          <a:effectLst/>
                          <a:latin typeface="+mj-lt"/>
                          <a:ea typeface="Times New Roman" panose="02020603050405020304" pitchFamily="18" charset="0"/>
                          <a:cs typeface="Arial" panose="020B0604020202020204" pitchFamily="34" charset="0"/>
                        </a:rPr>
                        <a:t>4. Increased capacity of municipalities and provinces to deliver social housing</a:t>
                      </a:r>
                      <a:endParaRPr lang="en-ZA" sz="1000" kern="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R="179705">
                        <a:lnSpc>
                          <a:spcPct val="110000"/>
                        </a:lnSpc>
                        <a:spcBef>
                          <a:spcPts val="500"/>
                        </a:spcBef>
                        <a:spcAft>
                          <a:spcPts val="500"/>
                        </a:spcAft>
                      </a:pPr>
                      <a:r>
                        <a:rPr lang="en-ZA" sz="1000" dirty="0">
                          <a:effectLst/>
                          <a:latin typeface="+mj-lt"/>
                          <a:ea typeface="Times New Roman" panose="02020603050405020304" pitchFamily="18" charset="0"/>
                        </a:rPr>
                        <a:t>Ineffective capacitation of provinces and municipalities to drive social housing programmes.</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gn="just">
                        <a:lnSpc>
                          <a:spcPct val="115000"/>
                        </a:lnSpc>
                        <a:spcBef>
                          <a:spcPts val="0"/>
                        </a:spcBef>
                        <a:spcAft>
                          <a:spcPts val="0"/>
                        </a:spcAft>
                        <a:buFont typeface="Wingdings" panose="05000000000000000000" pitchFamily="2" charset="2"/>
                        <a:buChar char=""/>
                      </a:pPr>
                      <a:r>
                        <a:rPr lang="en-ZA" sz="1000" dirty="0">
                          <a:effectLst/>
                          <a:latin typeface="+mj-lt"/>
                          <a:ea typeface="Times New Roman" panose="02020603050405020304" pitchFamily="18" charset="0"/>
                        </a:rPr>
                        <a:t>Provide technical advisory to provinces and municipalities on social housing projects.</a:t>
                      </a:r>
                    </a:p>
                    <a:p>
                      <a:pPr marL="342900" marR="179705" lvl="0" indent="-342900" algn="just">
                        <a:lnSpc>
                          <a:spcPct val="115000"/>
                        </a:lnSpc>
                        <a:spcBef>
                          <a:spcPts val="0"/>
                        </a:spcBef>
                        <a:spcAft>
                          <a:spcPts val="0"/>
                        </a:spcAft>
                        <a:buFont typeface="Wingdings" panose="05000000000000000000" pitchFamily="2" charset="2"/>
                        <a:buChar char=""/>
                      </a:pPr>
                      <a:r>
                        <a:rPr lang="en-ZA" sz="1000" dirty="0">
                          <a:effectLst/>
                          <a:latin typeface="+mj-lt"/>
                          <a:ea typeface="Times New Roman" panose="02020603050405020304" pitchFamily="18" charset="0"/>
                        </a:rPr>
                        <a:t>Participate at PSCs and provide advisory support, at least quarterly.</a:t>
                      </a:r>
                    </a:p>
                    <a:p>
                      <a:pPr marL="342900" marR="179705" lvl="0" indent="-342900" algn="just">
                        <a:lnSpc>
                          <a:spcPct val="115000"/>
                        </a:lnSpc>
                        <a:spcBef>
                          <a:spcPts val="0"/>
                        </a:spcBef>
                        <a:spcAft>
                          <a:spcPts val="0"/>
                        </a:spcAft>
                        <a:buFont typeface="Wingdings" panose="05000000000000000000" pitchFamily="2" charset="2"/>
                        <a:buChar char=""/>
                      </a:pPr>
                      <a:r>
                        <a:rPr lang="en-ZA" sz="1000" dirty="0">
                          <a:effectLst/>
                          <a:latin typeface="+mj-lt"/>
                          <a:ea typeface="Times New Roman" panose="02020603050405020304" pitchFamily="18" charset="0"/>
                        </a:rPr>
                        <a:t>Continued implementation of the municipal support and capacitation programme.</a:t>
                      </a:r>
                    </a:p>
                    <a:p>
                      <a:pPr marL="342900" marR="179705" lvl="0" indent="-342900" algn="just">
                        <a:lnSpc>
                          <a:spcPct val="115000"/>
                        </a:lnSpc>
                        <a:spcBef>
                          <a:spcPts val="0"/>
                        </a:spcBef>
                        <a:spcAft>
                          <a:spcPts val="0"/>
                        </a:spcAft>
                        <a:buFont typeface="Wingdings" panose="05000000000000000000" pitchFamily="2" charset="2"/>
                        <a:buChar char=""/>
                      </a:pPr>
                      <a:r>
                        <a:rPr lang="en-ZA" sz="1000" kern="1400" dirty="0">
                          <a:effectLst/>
                          <a:latin typeface="+mj-lt"/>
                          <a:ea typeface="Times New Roman" panose="02020603050405020304" pitchFamily="18" charset="0"/>
                          <a:cs typeface="Times New Roman" panose="02020603050405020304" pitchFamily="18" charset="0"/>
                        </a:rPr>
                        <a:t>Implementation of the annually approved stakeholder communication and management plan.</a:t>
                      </a:r>
                      <a:endParaRPr lang="en-ZA" sz="1000" kern="1200" dirty="0">
                        <a:solidFill>
                          <a:schemeClr val="tx1"/>
                        </a:solidFill>
                        <a:effectLst/>
                        <a:latin typeface="+mj-lt"/>
                        <a:ea typeface="Times New Roman" panose="02020603050405020304" pitchFamily="18" charset="0"/>
                        <a:cs typeface="+mn-cs"/>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1746516417"/>
                  </a:ext>
                </a:extLst>
              </a:tr>
              <a:tr h="618500">
                <a:tc>
                  <a:txBody>
                    <a:bodyPr/>
                    <a:lstStyle/>
                    <a:p>
                      <a:pPr algn="l">
                        <a:lnSpc>
                          <a:spcPct val="110000"/>
                        </a:lnSpc>
                        <a:spcBef>
                          <a:spcPts val="500"/>
                        </a:spcBef>
                        <a:spcAft>
                          <a:spcPts val="500"/>
                        </a:spcAft>
                      </a:pPr>
                      <a:r>
                        <a:rPr lang="en-ZA" sz="1000" kern="1400">
                          <a:effectLst/>
                          <a:latin typeface="+mj-lt"/>
                          <a:ea typeface="Times New Roman" panose="02020603050405020304" pitchFamily="18" charset="0"/>
                          <a:cs typeface="Arial" panose="020B0604020202020204" pitchFamily="34" charset="0"/>
                        </a:rPr>
                        <a:t>5. An effectively regulated and sustainable Social Housing Sector</a:t>
                      </a:r>
                      <a:endParaRPr lang="en-ZA" sz="1000" kern="14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R="179705">
                        <a:lnSpc>
                          <a:spcPct val="110000"/>
                        </a:lnSpc>
                        <a:spcBef>
                          <a:spcPts val="500"/>
                        </a:spcBef>
                        <a:spcAft>
                          <a:spcPts val="500"/>
                        </a:spcAft>
                      </a:pPr>
                      <a:r>
                        <a:rPr lang="en-ZA" sz="1000" dirty="0">
                          <a:effectLst/>
                          <a:latin typeface="+mj-lt"/>
                          <a:ea typeface="Times New Roman" panose="02020603050405020304" pitchFamily="18" charset="0"/>
                        </a:rPr>
                        <a:t>Inadequate sector regulation.</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mj-lt"/>
                          <a:ea typeface="Times New Roman" panose="02020603050405020304" pitchFamily="18" charset="0"/>
                        </a:rPr>
                        <a:t>Social Housing Policy review, update, and implementation.</a:t>
                      </a:r>
                    </a:p>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mj-lt"/>
                          <a:ea typeface="Times New Roman" panose="02020603050405020304" pitchFamily="18" charset="0"/>
                        </a:rPr>
                        <a:t>Stakeholder Management Plan and ongoing collaboration.</a:t>
                      </a:r>
                    </a:p>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mj-lt"/>
                          <a:ea typeface="Times New Roman" panose="02020603050405020304" pitchFamily="18" charset="0"/>
                        </a:rPr>
                        <a:t>Accreditation policy and standard operating procedures.</a:t>
                      </a:r>
                    </a:p>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mj-lt"/>
                          <a:ea typeface="Times New Roman" panose="02020603050405020304" pitchFamily="18" charset="0"/>
                        </a:rPr>
                        <a:t>Rental boycott resolution strategy.</a:t>
                      </a:r>
                    </a:p>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mj-lt"/>
                          <a:ea typeface="Times New Roman" panose="02020603050405020304" pitchFamily="18" charset="0"/>
                        </a:rPr>
                        <a:t>Residential Rent Relief Fund.</a:t>
                      </a:r>
                    </a:p>
                    <a:p>
                      <a:pPr marL="342900" marR="179705" lvl="0" indent="-342900" algn="just">
                        <a:lnSpc>
                          <a:spcPct val="110000"/>
                        </a:lnSpc>
                        <a:spcBef>
                          <a:spcPts val="0"/>
                        </a:spcBef>
                        <a:spcAft>
                          <a:spcPts val="0"/>
                        </a:spcAft>
                        <a:buFont typeface="Wingdings" panose="05000000000000000000" pitchFamily="2" charset="2"/>
                        <a:buChar char=""/>
                      </a:pPr>
                      <a:r>
                        <a:rPr lang="en-ZA" sz="1000" dirty="0">
                          <a:effectLst/>
                          <a:latin typeface="+mj-lt"/>
                          <a:ea typeface="Times New Roman" panose="02020603050405020304" pitchFamily="18" charset="0"/>
                        </a:rPr>
                        <a:t>Rental Housing Tribunal involvement in complex cases.</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2014721246"/>
                  </a:ext>
                </a:extLst>
              </a:tr>
              <a:tr h="397367">
                <a:tc>
                  <a:txBody>
                    <a:bodyPr/>
                    <a:lstStyle/>
                    <a:p>
                      <a:pPr algn="l">
                        <a:lnSpc>
                          <a:spcPct val="115000"/>
                        </a:lnSpc>
                        <a:spcBef>
                          <a:spcPts val="500"/>
                        </a:spcBef>
                        <a:spcAft>
                          <a:spcPts val="500"/>
                        </a:spcAft>
                      </a:pPr>
                      <a:r>
                        <a:rPr lang="en-ZA" sz="1000" kern="1400" dirty="0">
                          <a:effectLst/>
                          <a:latin typeface="+mj-lt"/>
                          <a:ea typeface="Times New Roman" panose="02020603050405020304" pitchFamily="18" charset="0"/>
                          <a:cs typeface="Arial" panose="020B0604020202020204" pitchFamily="34" charset="0"/>
                        </a:rPr>
                        <a:t>6. Environmental sustainability risk </a:t>
                      </a:r>
                      <a:endParaRPr lang="en-ZA" sz="1000" kern="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R="179705">
                        <a:lnSpc>
                          <a:spcPct val="115000"/>
                        </a:lnSpc>
                        <a:spcBef>
                          <a:spcPts val="500"/>
                        </a:spcBef>
                        <a:spcAft>
                          <a:spcPts val="500"/>
                        </a:spcAft>
                      </a:pPr>
                      <a:r>
                        <a:rPr lang="en-US" sz="1000" dirty="0">
                          <a:effectLst/>
                          <a:latin typeface="+mj-lt"/>
                          <a:ea typeface="Times New Roman" panose="02020603050405020304" pitchFamily="18" charset="0"/>
                        </a:rPr>
                        <a:t>Climate change</a:t>
                      </a:r>
                      <a:endParaRPr lang="en-ZA" sz="1000" dirty="0">
                        <a:effectLst/>
                        <a:latin typeface="+mj-lt"/>
                        <a:ea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gn="just">
                        <a:lnSpc>
                          <a:spcPct val="110000"/>
                        </a:lnSpc>
                        <a:spcBef>
                          <a:spcPts val="0"/>
                        </a:spcBef>
                        <a:spcAft>
                          <a:spcPts val="0"/>
                        </a:spcAft>
                        <a:buFont typeface="Wingdings" panose="05000000000000000000" pitchFamily="2" charset="2"/>
                        <a:buChar char=""/>
                      </a:pPr>
                      <a:r>
                        <a:rPr lang="en-ZA" sz="1000" kern="1200" dirty="0">
                          <a:solidFill>
                            <a:schemeClr val="tx1"/>
                          </a:solidFill>
                          <a:effectLst/>
                          <a:latin typeface="+mj-lt"/>
                          <a:ea typeface="+mn-ea"/>
                          <a:cs typeface="+mn-cs"/>
                        </a:rPr>
                        <a:t>Develop SHRA’s suite of ESG and sustainability policies, frameworks and tools that outline the SHRA’s approach to environmental and social sustainability</a:t>
                      </a:r>
                      <a:endParaRPr lang="en-ZA" sz="1000" dirty="0">
                        <a:effectLst/>
                        <a:latin typeface="+mj-lt"/>
                        <a:ea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1205680464"/>
                  </a:ext>
                </a:extLst>
              </a:tr>
              <a:tr h="1036240">
                <a:tc>
                  <a:txBody>
                    <a:bodyPr/>
                    <a:lstStyle/>
                    <a:p>
                      <a:pPr algn="l">
                        <a:lnSpc>
                          <a:spcPct val="110000"/>
                        </a:lnSpc>
                        <a:spcBef>
                          <a:spcPts val="500"/>
                        </a:spcBef>
                        <a:spcAft>
                          <a:spcPts val="500"/>
                        </a:spcAft>
                      </a:pPr>
                      <a:r>
                        <a:rPr lang="en-ZA" sz="1000" kern="1400" dirty="0">
                          <a:effectLst/>
                          <a:latin typeface="+mj-lt"/>
                          <a:ea typeface="Times New Roman" panose="02020603050405020304" pitchFamily="18" charset="0"/>
                          <a:cs typeface="Arial" panose="020B0604020202020204" pitchFamily="34" charset="0"/>
                        </a:rPr>
                        <a:t>7. A transformed Social Housing Sector value chain</a:t>
                      </a:r>
                      <a:endParaRPr lang="en-ZA" sz="1000" kern="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R="179705">
                        <a:lnSpc>
                          <a:spcPct val="110000"/>
                        </a:lnSpc>
                        <a:spcBef>
                          <a:spcPts val="500"/>
                        </a:spcBef>
                        <a:spcAft>
                          <a:spcPts val="500"/>
                        </a:spcAft>
                      </a:pPr>
                      <a:r>
                        <a:rPr lang="en-ZA" sz="1000" dirty="0">
                          <a:effectLst/>
                          <a:latin typeface="+mj-lt"/>
                          <a:ea typeface="Times New Roman" panose="02020603050405020304" pitchFamily="18" charset="0"/>
                        </a:rPr>
                        <a:t>Ineffective organisational impact and contribution to transformation imperatives.</a:t>
                      </a:r>
                    </a:p>
                    <a:p>
                      <a:pPr marR="179705">
                        <a:lnSpc>
                          <a:spcPct val="110000"/>
                        </a:lnSpc>
                        <a:spcBef>
                          <a:spcPts val="500"/>
                        </a:spcBef>
                        <a:spcAft>
                          <a:spcPts val="500"/>
                        </a:spcAft>
                      </a:pPr>
                      <a:r>
                        <a:rPr lang="en-ZA" sz="1000" dirty="0">
                          <a:effectLst/>
                          <a:latin typeface="+mj-lt"/>
                          <a:ea typeface="Times New Roman" panose="02020603050405020304" pitchFamily="18" charset="0"/>
                        </a:rPr>
                        <a:t> </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gn="just">
                        <a:lnSpc>
                          <a:spcPct val="110000"/>
                        </a:lnSpc>
                        <a:spcBef>
                          <a:spcPts val="0"/>
                        </a:spcBef>
                        <a:spcAft>
                          <a:spcPts val="0"/>
                        </a:spcAft>
                        <a:buFont typeface="Wingdings" panose="05000000000000000000" pitchFamily="2" charset="2"/>
                        <a:buChar char=""/>
                      </a:pPr>
                      <a:r>
                        <a:rPr lang="en-ZA" sz="1000" kern="1200" dirty="0">
                          <a:solidFill>
                            <a:schemeClr val="tx1"/>
                          </a:solidFill>
                          <a:effectLst/>
                          <a:latin typeface="+mj-lt"/>
                          <a:ea typeface="Times New Roman" panose="02020603050405020304" pitchFamily="18" charset="0"/>
                          <a:cs typeface="+mn-cs"/>
                        </a:rPr>
                        <a:t>Inclusion of targets in quarterly programme visits and reports.</a:t>
                      </a:r>
                    </a:p>
                    <a:p>
                      <a:pPr marL="342900" marR="179705" lvl="0" indent="-342900" algn="just">
                        <a:lnSpc>
                          <a:spcPct val="110000"/>
                        </a:lnSpc>
                        <a:spcBef>
                          <a:spcPts val="0"/>
                        </a:spcBef>
                        <a:spcAft>
                          <a:spcPts val="0"/>
                        </a:spcAft>
                        <a:buFont typeface="Wingdings" panose="05000000000000000000" pitchFamily="2" charset="2"/>
                        <a:buChar char=""/>
                      </a:pPr>
                      <a:r>
                        <a:rPr lang="en-ZA" sz="1000" kern="1200" dirty="0">
                          <a:solidFill>
                            <a:schemeClr val="tx1"/>
                          </a:solidFill>
                          <a:effectLst/>
                          <a:latin typeface="+mj-lt"/>
                          <a:ea typeface="Times New Roman" panose="02020603050405020304" pitchFamily="18" charset="0"/>
                          <a:cs typeface="+mn-cs"/>
                        </a:rPr>
                        <a:t>Review CCG agreements to include transformation targets.</a:t>
                      </a:r>
                    </a:p>
                    <a:p>
                      <a:pPr marL="342900" marR="179705" lvl="0" indent="-342900" algn="just">
                        <a:lnSpc>
                          <a:spcPct val="110000"/>
                        </a:lnSpc>
                        <a:spcBef>
                          <a:spcPts val="0"/>
                        </a:spcBef>
                        <a:spcAft>
                          <a:spcPts val="0"/>
                        </a:spcAft>
                        <a:buFont typeface="Wingdings" panose="05000000000000000000" pitchFamily="2" charset="2"/>
                        <a:buChar char=""/>
                      </a:pPr>
                      <a:r>
                        <a:rPr lang="en-ZA" sz="1000" kern="1200" dirty="0">
                          <a:solidFill>
                            <a:schemeClr val="tx1"/>
                          </a:solidFill>
                          <a:effectLst/>
                          <a:latin typeface="+mj-lt"/>
                          <a:ea typeface="Times New Roman" panose="02020603050405020304" pitchFamily="18" charset="0"/>
                          <a:cs typeface="+mn-cs"/>
                        </a:rPr>
                        <a:t>Campaign to attract designated groups which have not been reached through organisational transformation programmes.</a:t>
                      </a:r>
                    </a:p>
                    <a:p>
                      <a:pPr marL="342900" marR="179705" lvl="0" indent="-342900" algn="just">
                        <a:lnSpc>
                          <a:spcPct val="110000"/>
                        </a:lnSpc>
                        <a:spcBef>
                          <a:spcPts val="0"/>
                        </a:spcBef>
                        <a:spcAft>
                          <a:spcPts val="0"/>
                        </a:spcAft>
                        <a:buFont typeface="Wingdings" panose="05000000000000000000" pitchFamily="2" charset="2"/>
                        <a:buChar char=""/>
                      </a:pPr>
                      <a:r>
                        <a:rPr lang="en-ZA" sz="1000" kern="1200" dirty="0">
                          <a:solidFill>
                            <a:schemeClr val="tx1"/>
                          </a:solidFill>
                          <a:effectLst/>
                          <a:latin typeface="+mj-lt"/>
                          <a:ea typeface="Times New Roman" panose="02020603050405020304" pitchFamily="18" charset="0"/>
                          <a:cs typeface="+mn-cs"/>
                        </a:rPr>
                        <a:t>Implement the initiatives and targets of the Inclusive Growth Policy.</a:t>
                      </a:r>
                    </a:p>
                    <a:p>
                      <a:pPr marL="342900" marR="179705" lvl="0" indent="-342900" algn="just">
                        <a:lnSpc>
                          <a:spcPct val="110000"/>
                        </a:lnSpc>
                        <a:spcBef>
                          <a:spcPts val="0"/>
                        </a:spcBef>
                        <a:spcAft>
                          <a:spcPts val="0"/>
                        </a:spcAft>
                        <a:buFont typeface="Wingdings" panose="05000000000000000000" pitchFamily="2" charset="2"/>
                        <a:buChar char=""/>
                      </a:pPr>
                      <a:r>
                        <a:rPr lang="en-ZA" sz="1000" kern="1200" dirty="0">
                          <a:solidFill>
                            <a:schemeClr val="tx1"/>
                          </a:solidFill>
                          <a:effectLst/>
                          <a:latin typeface="+mj-lt"/>
                          <a:ea typeface="Times New Roman" panose="02020603050405020304" pitchFamily="18" charset="0"/>
                          <a:cs typeface="+mn-cs"/>
                        </a:rPr>
                        <a:t>Implement the incubation programme for delivery agents, with a focus on the designated groups.</a:t>
                      </a:r>
                    </a:p>
                    <a:p>
                      <a:pPr marL="342900" marR="179705" lvl="0" indent="-342900" algn="just">
                        <a:lnSpc>
                          <a:spcPct val="110000"/>
                        </a:lnSpc>
                        <a:spcBef>
                          <a:spcPts val="0"/>
                        </a:spcBef>
                        <a:spcAft>
                          <a:spcPts val="0"/>
                        </a:spcAft>
                        <a:buFont typeface="Wingdings" panose="05000000000000000000" pitchFamily="2" charset="2"/>
                        <a:buChar char=""/>
                      </a:pPr>
                      <a:r>
                        <a:rPr lang="en-ZA" sz="1000" kern="1200" dirty="0">
                          <a:solidFill>
                            <a:schemeClr val="tx1"/>
                          </a:solidFill>
                          <a:effectLst/>
                          <a:latin typeface="+mj-lt"/>
                          <a:ea typeface="Times New Roman" panose="02020603050405020304" pitchFamily="18" charset="0"/>
                          <a:cs typeface="+mn-cs"/>
                        </a:rPr>
                        <a:t>Optimise the deployment of the IIG across the value chain.</a:t>
                      </a:r>
                    </a:p>
                    <a:p>
                      <a:pPr marL="342900" marR="179705" lvl="0" indent="-342900" algn="just">
                        <a:lnSpc>
                          <a:spcPct val="110000"/>
                        </a:lnSpc>
                        <a:spcBef>
                          <a:spcPts val="0"/>
                        </a:spcBef>
                        <a:spcAft>
                          <a:spcPts val="0"/>
                        </a:spcAft>
                        <a:buFont typeface="Wingdings" panose="05000000000000000000" pitchFamily="2" charset="2"/>
                        <a:buChar char=""/>
                      </a:pPr>
                      <a:r>
                        <a:rPr lang="en-ZA" sz="1000" kern="1200" dirty="0">
                          <a:solidFill>
                            <a:schemeClr val="tx1"/>
                          </a:solidFill>
                          <a:effectLst/>
                          <a:latin typeface="+mj-lt"/>
                          <a:ea typeface="Times New Roman" panose="02020603050405020304" pitchFamily="18" charset="0"/>
                          <a:cs typeface="+mn-cs"/>
                        </a:rPr>
                        <a:t>Ensure Preferential Procurement is prescribed in procurement and grant funding agreements</a:t>
                      </a:r>
                      <a:r>
                        <a:rPr lang="en-ZA" sz="1000" dirty="0">
                          <a:effectLst/>
                          <a:latin typeface="+mj-lt"/>
                          <a:ea typeface="Times New Roman" panose="02020603050405020304" pitchFamily="18" charset="0"/>
                        </a:rPr>
                        <a:t>.</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4140726819"/>
                  </a:ext>
                </a:extLst>
              </a:tr>
            </a:tbl>
          </a:graphicData>
        </a:graphic>
      </p:graphicFrame>
      <p:sp>
        <p:nvSpPr>
          <p:cNvPr id="4" name="TextBox 3">
            <a:extLst>
              <a:ext uri="{FF2B5EF4-FFF2-40B4-BE49-F238E27FC236}">
                <a16:creationId xmlns:a16="http://schemas.microsoft.com/office/drawing/2014/main" xmlns="" id="{08BB2F26-B122-B356-C789-BB301310CF97}"/>
              </a:ext>
            </a:extLst>
          </p:cNvPr>
          <p:cNvSpPr txBox="1"/>
          <p:nvPr/>
        </p:nvSpPr>
        <p:spPr>
          <a:xfrm>
            <a:off x="238337" y="4868204"/>
            <a:ext cx="8738446" cy="276999"/>
          </a:xfrm>
          <a:prstGeom prst="rect">
            <a:avLst/>
          </a:prstGeom>
          <a:noFill/>
        </p:spPr>
        <p:txBody>
          <a:bodyPr wrap="square" rtlCol="0">
            <a:spAutoFit/>
          </a:bodyPr>
          <a:lstStyle/>
          <a:p>
            <a:pPr algn="ctr"/>
            <a:r>
              <a:rPr lang="en-ZA" sz="1200" b="1" dirty="0"/>
              <a:t>Progress on risk mitigation interventions to be reported quarterly</a:t>
            </a:r>
          </a:p>
        </p:txBody>
      </p:sp>
    </p:spTree>
    <p:extLst>
      <p:ext uri="{BB962C8B-B14F-4D97-AF65-F5344CB8AC3E}">
        <p14:creationId xmlns:p14="http://schemas.microsoft.com/office/powerpoint/2010/main" xmlns="" val="1124691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6FE55-3B2B-4AD7-842C-86F2B9A12AB3}"/>
              </a:ext>
            </a:extLst>
          </p:cNvPr>
          <p:cNvSpPr>
            <a:spLocks noGrp="1"/>
          </p:cNvSpPr>
          <p:nvPr>
            <p:ph type="title"/>
          </p:nvPr>
        </p:nvSpPr>
        <p:spPr>
          <a:xfrm>
            <a:off x="107156" y="258023"/>
            <a:ext cx="7686675" cy="357189"/>
          </a:xfrm>
        </p:spPr>
        <p:txBody>
          <a:bodyPr vert="horz" lIns="91440" tIns="45720" rIns="91440" bIns="45720" rtlCol="0" anchor="ctr">
            <a:noAutofit/>
          </a:bodyPr>
          <a:lstStyle/>
          <a:p>
            <a:r>
              <a:rPr lang="en-US" dirty="0"/>
              <a:t>D.1. SUMMARY OF REVENUE</a:t>
            </a:r>
            <a:endParaRPr lang="en-ZA" dirty="0"/>
          </a:p>
        </p:txBody>
      </p:sp>
      <p:sp>
        <p:nvSpPr>
          <p:cNvPr id="6" name="Rectangle 5">
            <a:extLst>
              <a:ext uri="{FF2B5EF4-FFF2-40B4-BE49-F238E27FC236}">
                <a16:creationId xmlns:a16="http://schemas.microsoft.com/office/drawing/2014/main" xmlns="" id="{9E3DF78C-1CC8-4656-846D-E5B1860B14C1}"/>
              </a:ext>
            </a:extLst>
          </p:cNvPr>
          <p:cNvSpPr/>
          <p:nvPr/>
        </p:nvSpPr>
        <p:spPr>
          <a:xfrm>
            <a:off x="0" y="2889037"/>
            <a:ext cx="8879681" cy="2323713"/>
          </a:xfrm>
          <a:prstGeom prst="rect">
            <a:avLst/>
          </a:prstGeom>
          <a:ln>
            <a:solidFill>
              <a:srgbClr val="000000"/>
            </a:solidFill>
            <a:prstDash val="dashDot"/>
          </a:ln>
        </p:spPr>
        <p:txBody>
          <a:bodyPr wrap="square">
            <a:spAutoFit/>
          </a:bodyPr>
          <a:lstStyle/>
          <a:p>
            <a:pPr marL="214313" marR="0" lvl="0" indent="-214313" algn="just" defTabSz="685800" eaLnBrk="1" fontAlgn="auto" latinLnBrk="0" hangingPunct="1">
              <a:lnSpc>
                <a:spcPct val="100000"/>
              </a:lnSpc>
              <a:spcBef>
                <a:spcPts val="450"/>
              </a:spcBef>
              <a:spcAft>
                <a:spcPts val="450"/>
              </a:spcAft>
              <a:buClrTx/>
              <a:buSzTx/>
              <a:buFont typeface="Wingdings" pitchFamily="2" charset="2"/>
              <a:buChar char="§"/>
              <a:tabLst/>
              <a:defRPr/>
            </a:pPr>
            <a:r>
              <a:rPr lang="en-US" sz="1000" kern="0" dirty="0">
                <a:solidFill>
                  <a:srgbClr val="000000"/>
                </a:solidFill>
                <a:latin typeface="Arial"/>
              </a:rPr>
              <a:t>The operational grant allocation has historically increased at an average of 5% between 2019/20 and 2021/22. The increasing trend has continued in the current financial year; however, the growth from 2021/2022 to 2023/24 is lower at an average of 4.74%.The growth in the operational grant is welcomed but unfortunately not sufficient to mitigate the effect of inflation, and the 14.69% increase in the 2024/25 year will be more in line with expected expenditure. The decrease in 2025/26 will place further strain given inflationary pressures.</a:t>
            </a:r>
          </a:p>
          <a:p>
            <a:pPr marL="214313" indent="-214313" algn="just" defTabSz="685800">
              <a:spcBef>
                <a:spcPts val="450"/>
              </a:spcBef>
              <a:spcAft>
                <a:spcPts val="450"/>
              </a:spcAft>
              <a:buFont typeface="Wingdings" pitchFamily="2" charset="2"/>
              <a:buChar char="§"/>
              <a:defRPr/>
            </a:pPr>
            <a:r>
              <a:rPr lang="en-US" sz="1000" kern="0" dirty="0">
                <a:solidFill>
                  <a:srgbClr val="000000"/>
                </a:solidFill>
                <a:latin typeface="Arial"/>
              </a:rPr>
              <a:t>CCG allocations fluctuated between 2019/20 to 2021/22 on an average of 3.16%. The decrease in 2021/22 related to the SHRA not receiving the full budgeted allocation. A gradual increase of 4.46% is expected from 2022/23 to 2025/26. The allocations fails to account for the geotechnical portion of projects which was formerly administered by Provincial Departments.</a:t>
            </a:r>
          </a:p>
          <a:p>
            <a:pPr marL="214313" indent="-214313" algn="just" defTabSz="685800">
              <a:spcBef>
                <a:spcPts val="450"/>
              </a:spcBef>
              <a:spcAft>
                <a:spcPts val="450"/>
              </a:spcAft>
              <a:buFont typeface="Wingdings" pitchFamily="2" charset="2"/>
              <a:buChar char="§"/>
              <a:defRPr/>
            </a:pPr>
            <a:r>
              <a:rPr lang="en-US" sz="1000" kern="0" dirty="0">
                <a:solidFill>
                  <a:srgbClr val="000000"/>
                </a:solidFill>
                <a:latin typeface="Arial"/>
              </a:rPr>
              <a:t>Regulations grant allocation has had a downward trajectory from 2019/20 to 2022/23 (14.47% reduction). From the 2023/24 expected to decrease by R3m, due to the expectation that internal capacity will increase, and the use of external service providers will be reduced. This is however a significant reduction considering the actual regulatory functions required in terms of forensic investigations, administration, associated legal fees for enforcement and the addition of the total number of units that come under regulation as projects are built. A review of this allocation is necessary.</a:t>
            </a:r>
          </a:p>
          <a:p>
            <a:pPr marL="214313" indent="-214313" algn="just" defTabSz="685800">
              <a:spcBef>
                <a:spcPts val="450"/>
              </a:spcBef>
              <a:spcAft>
                <a:spcPts val="450"/>
              </a:spcAft>
              <a:buFont typeface="Wingdings" pitchFamily="2" charset="2"/>
              <a:buChar char="§"/>
              <a:defRPr/>
            </a:pPr>
            <a:r>
              <a:rPr lang="en-ZA" sz="1000" kern="0" dirty="0">
                <a:solidFill>
                  <a:srgbClr val="000000"/>
                </a:solidFill>
                <a:latin typeface="Arial"/>
              </a:rPr>
              <a:t>Institutional Investment allocations are expected to continue to increase at a steady pace over the period</a:t>
            </a:r>
          </a:p>
        </p:txBody>
      </p:sp>
      <p:graphicFrame>
        <p:nvGraphicFramePr>
          <p:cNvPr id="4" name="Table 3">
            <a:extLst>
              <a:ext uri="{FF2B5EF4-FFF2-40B4-BE49-F238E27FC236}">
                <a16:creationId xmlns:a16="http://schemas.microsoft.com/office/drawing/2014/main" xmlns="" id="{81433506-4EA8-4DB5-F9FB-ACC2B8EFCA0D}"/>
              </a:ext>
            </a:extLst>
          </p:cNvPr>
          <p:cNvGraphicFramePr>
            <a:graphicFrameLocks noGrp="1"/>
          </p:cNvGraphicFramePr>
          <p:nvPr>
            <p:extLst>
              <p:ext uri="{D42A27DB-BD31-4B8C-83A1-F6EECF244321}">
                <p14:modId xmlns:p14="http://schemas.microsoft.com/office/powerpoint/2010/main" xmlns="" val="1367575829"/>
              </p:ext>
            </p:extLst>
          </p:nvPr>
        </p:nvGraphicFramePr>
        <p:xfrm>
          <a:off x="310394" y="857175"/>
          <a:ext cx="8273904" cy="1962840"/>
        </p:xfrm>
        <a:graphic>
          <a:graphicData uri="http://schemas.openxmlformats.org/drawingml/2006/table">
            <a:tbl>
              <a:tblPr firstRow="1" firstCol="1" bandRow="1"/>
              <a:tblGrid>
                <a:gridCol w="1560238">
                  <a:extLst>
                    <a:ext uri="{9D8B030D-6E8A-4147-A177-3AD203B41FA5}">
                      <a16:colId xmlns:a16="http://schemas.microsoft.com/office/drawing/2014/main" xmlns="" val="3474058223"/>
                    </a:ext>
                  </a:extLst>
                </a:gridCol>
                <a:gridCol w="920074">
                  <a:extLst>
                    <a:ext uri="{9D8B030D-6E8A-4147-A177-3AD203B41FA5}">
                      <a16:colId xmlns:a16="http://schemas.microsoft.com/office/drawing/2014/main" xmlns="" val="2607794543"/>
                    </a:ext>
                  </a:extLst>
                </a:gridCol>
                <a:gridCol w="919228">
                  <a:extLst>
                    <a:ext uri="{9D8B030D-6E8A-4147-A177-3AD203B41FA5}">
                      <a16:colId xmlns:a16="http://schemas.microsoft.com/office/drawing/2014/main" xmlns="" val="1708004371"/>
                    </a:ext>
                  </a:extLst>
                </a:gridCol>
                <a:gridCol w="1079057">
                  <a:extLst>
                    <a:ext uri="{9D8B030D-6E8A-4147-A177-3AD203B41FA5}">
                      <a16:colId xmlns:a16="http://schemas.microsoft.com/office/drawing/2014/main" xmlns="" val="873753056"/>
                    </a:ext>
                  </a:extLst>
                </a:gridCol>
                <a:gridCol w="1079057">
                  <a:extLst>
                    <a:ext uri="{9D8B030D-6E8A-4147-A177-3AD203B41FA5}">
                      <a16:colId xmlns:a16="http://schemas.microsoft.com/office/drawing/2014/main" xmlns="" val="3101485991"/>
                    </a:ext>
                  </a:extLst>
                </a:gridCol>
                <a:gridCol w="838892">
                  <a:extLst>
                    <a:ext uri="{9D8B030D-6E8A-4147-A177-3AD203B41FA5}">
                      <a16:colId xmlns:a16="http://schemas.microsoft.com/office/drawing/2014/main" xmlns="" val="3539720095"/>
                    </a:ext>
                  </a:extLst>
                </a:gridCol>
                <a:gridCol w="938679">
                  <a:extLst>
                    <a:ext uri="{9D8B030D-6E8A-4147-A177-3AD203B41FA5}">
                      <a16:colId xmlns:a16="http://schemas.microsoft.com/office/drawing/2014/main" xmlns="" val="3494025854"/>
                    </a:ext>
                  </a:extLst>
                </a:gridCol>
                <a:gridCol w="938679">
                  <a:extLst>
                    <a:ext uri="{9D8B030D-6E8A-4147-A177-3AD203B41FA5}">
                      <a16:colId xmlns:a16="http://schemas.microsoft.com/office/drawing/2014/main" xmlns="" val="365629607"/>
                    </a:ext>
                  </a:extLst>
                </a:gridCol>
              </a:tblGrid>
              <a:tr h="545199">
                <a:tc rowSpan="2">
                  <a:txBody>
                    <a:bodyPr/>
                    <a:lstStyle/>
                    <a:p>
                      <a:pPr algn="just">
                        <a:lnSpc>
                          <a:spcPct val="110000"/>
                        </a:lnSpc>
                        <a:spcBef>
                          <a:spcPts val="400"/>
                        </a:spcBef>
                        <a:spcAft>
                          <a:spcPts val="400"/>
                        </a:spcAft>
                      </a:pPr>
                      <a:r>
                        <a:rPr lang="en-ZA" sz="1000" b="1" kern="140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All Programmes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10000"/>
                        </a:lnSpc>
                        <a:spcBef>
                          <a:spcPts val="400"/>
                        </a:spcBef>
                        <a:spcAft>
                          <a:spcPts val="400"/>
                        </a:spcAft>
                      </a:pPr>
                      <a:r>
                        <a:rPr lang="en-ZA" sz="1000" b="1" kern="140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gridSpan="3">
                  <a:txBody>
                    <a:bodyPr/>
                    <a:lstStyle/>
                    <a:p>
                      <a:pPr algn="ctr">
                        <a:lnSpc>
                          <a:spcPct val="110000"/>
                        </a:lnSpc>
                        <a:spcBef>
                          <a:spcPts val="400"/>
                        </a:spcBef>
                        <a:spcAft>
                          <a:spcPts val="400"/>
                        </a:spcAft>
                      </a:pPr>
                      <a:r>
                        <a:rPr lang="en-ZA" sz="1000" b="1" kern="140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Audited Outcome</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hMerge="1">
                  <a:txBody>
                    <a:bodyPr/>
                    <a:lstStyle/>
                    <a:p>
                      <a:endParaRPr lang="en-ZA"/>
                    </a:p>
                  </a:txBody>
                  <a:tcPr>
                    <a:lnL w="12700" cap="flat" cmpd="sng" algn="ctr">
                      <a:solidFill>
                        <a:srgbClr val="A6A6A6"/>
                      </a:solidFill>
                      <a:prstDash val="solid"/>
                      <a:round/>
                      <a:headEnd type="none" w="med" len="med"/>
                      <a:tailEnd type="none" w="med" len="med"/>
                    </a:lnL>
                  </a:tcPr>
                </a:tc>
                <a:tc hMerge="1">
                  <a:txBody>
                    <a:bodyPr/>
                    <a:lstStyle/>
                    <a:p>
                      <a:endParaRPr lang="en-ZA"/>
                    </a:p>
                  </a:txBody>
                  <a:tcPr/>
                </a:tc>
                <a:tc>
                  <a:txBody>
                    <a:bodyPr/>
                    <a:lstStyle/>
                    <a:p>
                      <a:pPr algn="ctr">
                        <a:lnSpc>
                          <a:spcPct val="110000"/>
                        </a:lnSpc>
                        <a:spcBef>
                          <a:spcPts val="400"/>
                        </a:spcBef>
                        <a:spcAft>
                          <a:spcPts val="400"/>
                        </a:spcAft>
                      </a:pPr>
                      <a:r>
                        <a:rPr lang="en-ZA" sz="1000" b="1" kern="140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Approved Budget Estimate</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gridSpan="3">
                  <a:txBody>
                    <a:bodyPr/>
                    <a:lstStyle/>
                    <a:p>
                      <a:pPr algn="ctr">
                        <a:lnSpc>
                          <a:spcPct val="110000"/>
                        </a:lnSpc>
                        <a:spcBef>
                          <a:spcPts val="400"/>
                        </a:spcBef>
                        <a:spcAft>
                          <a:spcPts val="400"/>
                        </a:spcAft>
                      </a:pPr>
                      <a:r>
                        <a:rPr lang="en-ZA" sz="1000" b="1" kern="140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MTEF Budget Estimates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915269064"/>
                  </a:ext>
                </a:extLst>
              </a:tr>
              <a:tr h="144496">
                <a:tc vMerge="1">
                  <a:txBody>
                    <a:bodyPr/>
                    <a:lstStyle/>
                    <a:p>
                      <a:endParaRPr lang="en-ZA"/>
                    </a:p>
                  </a:txBody>
                  <a:tcPr/>
                </a:tc>
                <a:tc>
                  <a:txBody>
                    <a:bodyPr/>
                    <a:lstStyle/>
                    <a:p>
                      <a:pPr algn="ctr">
                        <a:lnSpc>
                          <a:spcPct val="110000"/>
                        </a:lnSpc>
                        <a:spcBef>
                          <a:spcPts val="400"/>
                        </a:spcBef>
                        <a:spcAft>
                          <a:spcPts val="400"/>
                        </a:spcAft>
                      </a:pPr>
                      <a:r>
                        <a:rPr lang="en-ZA" sz="10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2019/20</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AEEF3"/>
                    </a:solidFill>
                  </a:tcPr>
                </a:tc>
                <a:tc>
                  <a:txBody>
                    <a:bodyPr/>
                    <a:lstStyle/>
                    <a:p>
                      <a:pPr algn="ctr">
                        <a:lnSpc>
                          <a:spcPct val="110000"/>
                        </a:lnSpc>
                        <a:spcBef>
                          <a:spcPts val="400"/>
                        </a:spcBef>
                        <a:spcAft>
                          <a:spcPts val="400"/>
                        </a:spcAft>
                      </a:pPr>
                      <a:r>
                        <a:rPr lang="en-ZA" sz="10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B w="12700" cap="flat" cmpd="sng" algn="ctr">
                      <a:solidFill>
                        <a:srgbClr val="A6A6A6"/>
                      </a:solidFill>
                      <a:prstDash val="solid"/>
                      <a:round/>
                      <a:headEnd type="none" w="med" len="med"/>
                      <a:tailEnd type="none" w="med" len="med"/>
                    </a:lnB>
                    <a:solidFill>
                      <a:srgbClr val="DAEEF3"/>
                    </a:solidFill>
                  </a:tcPr>
                </a:tc>
                <a:tc>
                  <a:txBody>
                    <a:bodyPr/>
                    <a:lstStyle/>
                    <a:p>
                      <a:pPr algn="ctr">
                        <a:lnSpc>
                          <a:spcPct val="110000"/>
                        </a:lnSpc>
                        <a:spcBef>
                          <a:spcPts val="400"/>
                        </a:spcBef>
                        <a:spcAft>
                          <a:spcPts val="400"/>
                        </a:spcAft>
                      </a:pPr>
                      <a:r>
                        <a:rPr lang="en-ZA" sz="10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AEEF3"/>
                    </a:solidFill>
                  </a:tcPr>
                </a:tc>
                <a:tc>
                  <a:txBody>
                    <a:bodyPr/>
                    <a:lstStyle/>
                    <a:p>
                      <a:pPr algn="ctr">
                        <a:lnSpc>
                          <a:spcPct val="110000"/>
                        </a:lnSpc>
                        <a:spcBef>
                          <a:spcPts val="400"/>
                        </a:spcBef>
                        <a:spcAft>
                          <a:spcPts val="400"/>
                        </a:spcAft>
                      </a:pPr>
                      <a:r>
                        <a:rPr lang="en-ZA" sz="10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AEEF3"/>
                    </a:solidFill>
                  </a:tcPr>
                </a:tc>
                <a:tc>
                  <a:txBody>
                    <a:bodyPr/>
                    <a:lstStyle/>
                    <a:p>
                      <a:pPr algn="ctr">
                        <a:lnSpc>
                          <a:spcPct val="110000"/>
                        </a:lnSpc>
                        <a:spcBef>
                          <a:spcPts val="400"/>
                        </a:spcBef>
                        <a:spcAft>
                          <a:spcPts val="400"/>
                        </a:spcAft>
                      </a:pPr>
                      <a:r>
                        <a:rPr lang="en-ZA" sz="10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AEEF3"/>
                    </a:solidFill>
                  </a:tcPr>
                </a:tc>
                <a:tc>
                  <a:txBody>
                    <a:bodyPr/>
                    <a:lstStyle/>
                    <a:p>
                      <a:pPr algn="ctr">
                        <a:lnSpc>
                          <a:spcPct val="110000"/>
                        </a:lnSpc>
                        <a:spcBef>
                          <a:spcPts val="400"/>
                        </a:spcBef>
                        <a:spcAft>
                          <a:spcPts val="400"/>
                        </a:spcAft>
                      </a:pPr>
                      <a:r>
                        <a:rPr lang="en-ZA" sz="10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AEEF3"/>
                    </a:solidFill>
                  </a:tcPr>
                </a:tc>
                <a:tc>
                  <a:txBody>
                    <a:bodyPr/>
                    <a:lstStyle/>
                    <a:p>
                      <a:pPr algn="ctr">
                        <a:lnSpc>
                          <a:spcPct val="110000"/>
                        </a:lnSpc>
                        <a:spcBef>
                          <a:spcPts val="400"/>
                        </a:spcBef>
                        <a:spcAft>
                          <a:spcPts val="400"/>
                        </a:spcAft>
                      </a:pPr>
                      <a:r>
                        <a:rPr lang="en-ZA" sz="10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2025/26</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AEEF3"/>
                    </a:solidFill>
                  </a:tcPr>
                </a:tc>
                <a:extLst>
                  <a:ext uri="{0D108BD9-81ED-4DB2-BD59-A6C34878D82A}">
                    <a16:rowId xmlns:a16="http://schemas.microsoft.com/office/drawing/2014/main" xmlns="" val="189618035"/>
                  </a:ext>
                </a:extLst>
              </a:tr>
              <a:tr h="144496">
                <a:tc gridSpan="8">
                  <a:txBody>
                    <a:bodyPr/>
                    <a:lstStyle/>
                    <a:p>
                      <a:pPr algn="l">
                        <a:lnSpc>
                          <a:spcPct val="110000"/>
                        </a:lnSpc>
                        <a:spcBef>
                          <a:spcPts val="400"/>
                        </a:spcBef>
                        <a:spcAft>
                          <a:spcPts val="400"/>
                        </a:spcAft>
                      </a:pPr>
                      <a:r>
                        <a:rPr lang="en-ZA" sz="10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Revenue:</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EECE1"/>
                    </a:solidFill>
                  </a:tcPr>
                </a:tc>
                <a:tc hMerge="1">
                  <a:txBody>
                    <a:bodyPr/>
                    <a:lstStyle/>
                    <a:p>
                      <a:endParaRPr lang="en-ZA"/>
                    </a:p>
                  </a:txBody>
                  <a:tcPr>
                    <a:lnT w="12700" cap="flat" cmpd="sng" algn="ctr">
                      <a:solidFill>
                        <a:srgbClr val="A6A6A6"/>
                      </a:solidFill>
                      <a:prstDash val="solid"/>
                      <a:round/>
                      <a:headEnd type="none" w="med" len="med"/>
                      <a:tailEnd type="none" w="med" len="med"/>
                    </a:lnT>
                  </a:tcPr>
                </a:tc>
                <a:tc hMerge="1">
                  <a:txBody>
                    <a:bodyPr/>
                    <a:lstStyle/>
                    <a:p>
                      <a:endParaRPr lang="en-ZA"/>
                    </a:p>
                  </a:txBody>
                  <a:tcPr>
                    <a:lnL w="12700" cap="flat" cmpd="sng" algn="ctr">
                      <a:solidFill>
                        <a:srgbClr val="A6A6A6"/>
                      </a:solidFill>
                      <a:prstDash val="solid"/>
                      <a:round/>
                      <a:headEnd type="none" w="med" len="med"/>
                      <a:tailEnd type="none" w="med" len="med"/>
                    </a:lnL>
                    <a:lnT w="12700" cap="flat" cmpd="sng" algn="ctr">
                      <a:solidFill>
                        <a:srgbClr val="A6A6A6"/>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772811063"/>
                  </a:ext>
                </a:extLst>
              </a:tr>
              <a:tr h="144496">
                <a:tc>
                  <a:txBody>
                    <a:bodyPr/>
                    <a:lstStyle/>
                    <a:p>
                      <a:pPr algn="l">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 Grant</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algn="r" defTabSz="457189" rtl="0" eaLnBrk="1" latinLnBrk="0" hangingPunct="1">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55 201 </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B w="12700" cap="flat" cmpd="sng" algn="ctr">
                      <a:solidFill>
                        <a:srgbClr val="A6A6A6"/>
                      </a:solidFill>
                      <a:prstDash val="solid"/>
                      <a:round/>
                      <a:headEnd type="none" w="med" len="med"/>
                      <a:tailEnd type="none" w="med" len="med"/>
                    </a:lnB>
                    <a:solidFill>
                      <a:srgbClr val="FFFFFF"/>
                    </a:solidFill>
                  </a:tcPr>
                </a:tc>
                <a:tc>
                  <a:txBody>
                    <a:bodyPr/>
                    <a:lstStyle/>
                    <a:p>
                      <a:pPr marL="0" algn="r" defTabSz="457189" rtl="0" eaLnBrk="1" latinLnBrk="0" hangingPunct="1">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57 945 </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60 848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63 706</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66 573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76 355</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72 680</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xmlns="" val="388133770"/>
                  </a:ext>
                </a:extLst>
              </a:tr>
              <a:tr h="301158">
                <a:tc>
                  <a:txBody>
                    <a:bodyPr/>
                    <a:lstStyle/>
                    <a:p>
                      <a:pPr algn="l">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Consolidated Capital Grant</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723 706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725 747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713 146</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791 144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825 958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863 051</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901 716</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xmlns="" val="93430232"/>
                  </a:ext>
                </a:extLst>
              </a:tr>
              <a:tr h="301158">
                <a:tc>
                  <a:txBody>
                    <a:bodyPr/>
                    <a:lstStyle/>
                    <a:p>
                      <a:pPr algn="l">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Institutional Investment Grant</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21 259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22 428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22 725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23 534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23 623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24 684</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25 790</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xmlns="" val="3788193408"/>
                  </a:ext>
                </a:extLst>
              </a:tr>
              <a:tr h="144496">
                <a:tc>
                  <a:txBody>
                    <a:bodyPr/>
                    <a:lstStyle/>
                    <a:p>
                      <a:pPr algn="l">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Regulations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10 560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11 400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9 400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9 032</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6 500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6 792</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0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7 096</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xmlns="" val="4255852044"/>
                  </a:ext>
                </a:extLst>
              </a:tr>
              <a:tr h="144496">
                <a:tc>
                  <a:txBody>
                    <a:bodyPr/>
                    <a:lstStyle/>
                    <a:p>
                      <a:pPr algn="l">
                        <a:lnSpc>
                          <a:spcPct val="110000"/>
                        </a:lnSpc>
                        <a:spcBef>
                          <a:spcPts val="400"/>
                        </a:spcBef>
                        <a:spcAft>
                          <a:spcPts val="400"/>
                        </a:spcAft>
                      </a:pPr>
                      <a:r>
                        <a:rPr lang="en-ZA" sz="10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revenue:</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EECE1"/>
                    </a:solidFill>
                  </a:tcPr>
                </a:tc>
                <a:tc>
                  <a:txBody>
                    <a:bodyPr/>
                    <a:lstStyle/>
                    <a:p>
                      <a:pPr algn="r">
                        <a:lnSpc>
                          <a:spcPct val="110000"/>
                        </a:lnSpc>
                        <a:spcBef>
                          <a:spcPts val="400"/>
                        </a:spcBef>
                        <a:spcAft>
                          <a:spcPts val="400"/>
                        </a:spcAft>
                      </a:pPr>
                      <a:r>
                        <a:rPr lang="en-ZA" sz="10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825 752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EECE1"/>
                    </a:solidFill>
                  </a:tcPr>
                </a:tc>
                <a:tc>
                  <a:txBody>
                    <a:bodyPr/>
                    <a:lstStyle/>
                    <a:p>
                      <a:pPr algn="r">
                        <a:lnSpc>
                          <a:spcPct val="110000"/>
                        </a:lnSpc>
                        <a:spcBef>
                          <a:spcPts val="400"/>
                        </a:spcBef>
                        <a:spcAft>
                          <a:spcPts val="400"/>
                        </a:spcAft>
                      </a:pPr>
                      <a:r>
                        <a:rPr lang="en-ZA" sz="10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810 726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EECE1"/>
                    </a:solidFill>
                  </a:tcPr>
                </a:tc>
                <a:tc>
                  <a:txBody>
                    <a:bodyPr/>
                    <a:lstStyle/>
                    <a:p>
                      <a:pPr algn="r">
                        <a:lnSpc>
                          <a:spcPct val="110000"/>
                        </a:lnSpc>
                        <a:spcBef>
                          <a:spcPts val="400"/>
                        </a:spcBef>
                        <a:spcAft>
                          <a:spcPts val="400"/>
                        </a:spcAft>
                      </a:pPr>
                      <a:r>
                        <a:rPr lang="en-ZA" sz="10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817 520</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EECE1"/>
                    </a:solidFill>
                  </a:tcPr>
                </a:tc>
                <a:tc>
                  <a:txBody>
                    <a:bodyPr/>
                    <a:lstStyle/>
                    <a:p>
                      <a:pPr algn="r">
                        <a:lnSpc>
                          <a:spcPct val="110000"/>
                        </a:lnSpc>
                        <a:spcBef>
                          <a:spcPts val="400"/>
                        </a:spcBef>
                        <a:spcAft>
                          <a:spcPts val="400"/>
                        </a:spcAft>
                      </a:pPr>
                      <a:r>
                        <a:rPr lang="en-ZA" sz="10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857 619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EECE1"/>
                    </a:solidFill>
                  </a:tcPr>
                </a:tc>
                <a:tc>
                  <a:txBody>
                    <a:bodyPr/>
                    <a:lstStyle/>
                    <a:p>
                      <a:pPr algn="r">
                        <a:lnSpc>
                          <a:spcPct val="110000"/>
                        </a:lnSpc>
                        <a:spcBef>
                          <a:spcPts val="400"/>
                        </a:spcBef>
                        <a:spcAft>
                          <a:spcPts val="400"/>
                        </a:spcAft>
                      </a:pPr>
                      <a:r>
                        <a:rPr lang="en-ZA" sz="10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887 416</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EECE1"/>
                    </a:solidFill>
                  </a:tcPr>
                </a:tc>
                <a:tc>
                  <a:txBody>
                    <a:bodyPr/>
                    <a:lstStyle/>
                    <a:p>
                      <a:pPr algn="r">
                        <a:lnSpc>
                          <a:spcPct val="110000"/>
                        </a:lnSpc>
                        <a:spcBef>
                          <a:spcPts val="400"/>
                        </a:spcBef>
                        <a:spcAft>
                          <a:spcPts val="400"/>
                        </a:spcAft>
                      </a:pPr>
                      <a:r>
                        <a:rPr lang="en-ZA" sz="10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922 654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EECE1"/>
                    </a:solidFill>
                  </a:tcPr>
                </a:tc>
                <a:tc>
                  <a:txBody>
                    <a:bodyPr/>
                    <a:lstStyle/>
                    <a:p>
                      <a:pPr algn="r">
                        <a:lnSpc>
                          <a:spcPct val="110000"/>
                        </a:lnSpc>
                        <a:spcBef>
                          <a:spcPts val="400"/>
                        </a:spcBef>
                        <a:spcAft>
                          <a:spcPts val="400"/>
                        </a:spcAft>
                      </a:pPr>
                      <a:r>
                        <a:rPr lang="en-ZA" sz="10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1 007 282</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EECE1"/>
                    </a:solidFill>
                  </a:tcPr>
                </a:tc>
                <a:extLst>
                  <a:ext uri="{0D108BD9-81ED-4DB2-BD59-A6C34878D82A}">
                    <a16:rowId xmlns:a16="http://schemas.microsoft.com/office/drawing/2014/main" xmlns="" val="1562772903"/>
                  </a:ext>
                </a:extLst>
              </a:tr>
            </a:tbl>
          </a:graphicData>
        </a:graphic>
      </p:graphicFrame>
    </p:spTree>
    <p:extLst>
      <p:ext uri="{BB962C8B-B14F-4D97-AF65-F5344CB8AC3E}">
        <p14:creationId xmlns:p14="http://schemas.microsoft.com/office/powerpoint/2010/main" xmlns="" val="3829912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6FE55-3B2B-4AD7-842C-86F2B9A12AB3}"/>
              </a:ext>
            </a:extLst>
          </p:cNvPr>
          <p:cNvSpPr>
            <a:spLocks noGrp="1"/>
          </p:cNvSpPr>
          <p:nvPr>
            <p:ph type="title"/>
          </p:nvPr>
        </p:nvSpPr>
        <p:spPr>
          <a:xfrm>
            <a:off x="107156" y="235689"/>
            <a:ext cx="7686675" cy="357189"/>
          </a:xfrm>
        </p:spPr>
        <p:txBody>
          <a:bodyPr vert="horz" lIns="91440" tIns="45720" rIns="91440" bIns="45720" rtlCol="0" anchor="ctr">
            <a:noAutofit/>
          </a:bodyPr>
          <a:lstStyle/>
          <a:p>
            <a:r>
              <a:rPr lang="en-ZA" dirty="0"/>
              <a:t>D.2. SUMMARY OF ACTUAL AND BUDGETED EXPENDITURE</a:t>
            </a:r>
          </a:p>
        </p:txBody>
      </p:sp>
      <p:graphicFrame>
        <p:nvGraphicFramePr>
          <p:cNvPr id="8" name="Table 7">
            <a:extLst>
              <a:ext uri="{FF2B5EF4-FFF2-40B4-BE49-F238E27FC236}">
                <a16:creationId xmlns:a16="http://schemas.microsoft.com/office/drawing/2014/main" xmlns="" id="{960B3977-6CF9-4959-8E4D-D0D5433DD94C}"/>
              </a:ext>
            </a:extLst>
          </p:cNvPr>
          <p:cNvGraphicFramePr>
            <a:graphicFrameLocks noGrp="1"/>
          </p:cNvGraphicFramePr>
          <p:nvPr>
            <p:extLst>
              <p:ext uri="{D42A27DB-BD31-4B8C-83A1-F6EECF244321}">
                <p14:modId xmlns:p14="http://schemas.microsoft.com/office/powerpoint/2010/main" xmlns="" val="542065643"/>
              </p:ext>
            </p:extLst>
          </p:nvPr>
        </p:nvGraphicFramePr>
        <p:xfrm>
          <a:off x="107156" y="835819"/>
          <a:ext cx="8858247" cy="3949109"/>
        </p:xfrm>
        <a:graphic>
          <a:graphicData uri="http://schemas.openxmlformats.org/drawingml/2006/table">
            <a:tbl>
              <a:tblPr firstRow="1" firstCol="1" bandRow="1"/>
              <a:tblGrid>
                <a:gridCol w="2209324">
                  <a:extLst>
                    <a:ext uri="{9D8B030D-6E8A-4147-A177-3AD203B41FA5}">
                      <a16:colId xmlns:a16="http://schemas.microsoft.com/office/drawing/2014/main" xmlns="" val="3129797760"/>
                    </a:ext>
                  </a:extLst>
                </a:gridCol>
                <a:gridCol w="822299">
                  <a:extLst>
                    <a:ext uri="{9D8B030D-6E8A-4147-A177-3AD203B41FA5}">
                      <a16:colId xmlns:a16="http://schemas.microsoft.com/office/drawing/2014/main" xmlns="" val="294238727"/>
                    </a:ext>
                  </a:extLst>
                </a:gridCol>
                <a:gridCol w="971104">
                  <a:extLst>
                    <a:ext uri="{9D8B030D-6E8A-4147-A177-3AD203B41FA5}">
                      <a16:colId xmlns:a16="http://schemas.microsoft.com/office/drawing/2014/main" xmlns="" val="1435788339"/>
                    </a:ext>
                  </a:extLst>
                </a:gridCol>
                <a:gridCol w="971104">
                  <a:extLst>
                    <a:ext uri="{9D8B030D-6E8A-4147-A177-3AD203B41FA5}">
                      <a16:colId xmlns:a16="http://schemas.microsoft.com/office/drawing/2014/main" xmlns="" val="1476286480"/>
                    </a:ext>
                  </a:extLst>
                </a:gridCol>
                <a:gridCol w="971104">
                  <a:extLst>
                    <a:ext uri="{9D8B030D-6E8A-4147-A177-3AD203B41FA5}">
                      <a16:colId xmlns:a16="http://schemas.microsoft.com/office/drawing/2014/main" xmlns="" val="2694388352"/>
                    </a:ext>
                  </a:extLst>
                </a:gridCol>
                <a:gridCol w="971104">
                  <a:extLst>
                    <a:ext uri="{9D8B030D-6E8A-4147-A177-3AD203B41FA5}">
                      <a16:colId xmlns:a16="http://schemas.microsoft.com/office/drawing/2014/main" xmlns="" val="3598687414"/>
                    </a:ext>
                  </a:extLst>
                </a:gridCol>
                <a:gridCol w="971104">
                  <a:extLst>
                    <a:ext uri="{9D8B030D-6E8A-4147-A177-3AD203B41FA5}">
                      <a16:colId xmlns:a16="http://schemas.microsoft.com/office/drawing/2014/main" xmlns="" val="254441949"/>
                    </a:ext>
                  </a:extLst>
                </a:gridCol>
                <a:gridCol w="971104">
                  <a:extLst>
                    <a:ext uri="{9D8B030D-6E8A-4147-A177-3AD203B41FA5}">
                      <a16:colId xmlns:a16="http://schemas.microsoft.com/office/drawing/2014/main" xmlns="" val="3505316157"/>
                    </a:ext>
                  </a:extLst>
                </a:gridCol>
              </a:tblGrid>
              <a:tr h="145264">
                <a:tc rowSpan="2">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b="1"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b="1"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Rand thousands (R’000)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tc>
                  <a:txBody>
                    <a:bodyPr/>
                    <a:lstStyle/>
                    <a:p>
                      <a:pPr algn="ctr">
                        <a:lnSpc>
                          <a:spcPct val="110000"/>
                        </a:lnSpc>
                        <a:spcBef>
                          <a:spcPts val="400"/>
                        </a:spcBef>
                        <a:spcAft>
                          <a:spcPts val="400"/>
                        </a:spcAft>
                      </a:pPr>
                      <a:r>
                        <a:rPr lang="en-ZA" sz="800" b="1" kern="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2019/2020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tc>
                  <a:txBody>
                    <a:bodyPr/>
                    <a:lstStyle/>
                    <a:p>
                      <a:pPr algn="ctr">
                        <a:lnSpc>
                          <a:spcPct val="110000"/>
                        </a:lnSpc>
                        <a:spcBef>
                          <a:spcPts val="400"/>
                        </a:spcBef>
                        <a:spcAft>
                          <a:spcPts val="400"/>
                        </a:spcAft>
                      </a:pPr>
                      <a:r>
                        <a:rPr lang="en-ZA" sz="800" b="1" kern="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tc>
                  <a:txBody>
                    <a:bodyPr/>
                    <a:lstStyle/>
                    <a:p>
                      <a:pPr algn="ctr">
                        <a:lnSpc>
                          <a:spcPct val="110000"/>
                        </a:lnSpc>
                        <a:spcBef>
                          <a:spcPts val="400"/>
                        </a:spcBef>
                        <a:spcAft>
                          <a:spcPts val="400"/>
                        </a:spcAft>
                      </a:pPr>
                      <a:r>
                        <a:rPr lang="en-ZA" sz="800" b="1" kern="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tc>
                  <a:txBody>
                    <a:bodyPr/>
                    <a:lstStyle/>
                    <a:p>
                      <a:pPr algn="ctr">
                        <a:lnSpc>
                          <a:spcPct val="110000"/>
                        </a:lnSpc>
                        <a:spcBef>
                          <a:spcPts val="400"/>
                        </a:spcBef>
                        <a:spcAft>
                          <a:spcPts val="400"/>
                        </a:spcAft>
                      </a:pPr>
                      <a:r>
                        <a:rPr lang="en-ZA" sz="800" b="1" kern="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tc>
                  <a:txBody>
                    <a:bodyPr/>
                    <a:lstStyle/>
                    <a:p>
                      <a:pPr algn="ctr">
                        <a:lnSpc>
                          <a:spcPct val="110000"/>
                        </a:lnSpc>
                        <a:spcBef>
                          <a:spcPts val="400"/>
                        </a:spcBef>
                        <a:spcAft>
                          <a:spcPts val="400"/>
                        </a:spcAft>
                      </a:pPr>
                      <a:r>
                        <a:rPr lang="en-ZA" sz="800" b="1" kern="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tc>
                  <a:txBody>
                    <a:bodyPr/>
                    <a:lstStyle/>
                    <a:p>
                      <a:pPr algn="ctr">
                        <a:lnSpc>
                          <a:spcPct val="110000"/>
                        </a:lnSpc>
                        <a:spcBef>
                          <a:spcPts val="400"/>
                        </a:spcBef>
                        <a:spcAft>
                          <a:spcPts val="400"/>
                        </a:spcAft>
                      </a:pPr>
                      <a:r>
                        <a:rPr lang="en-ZA" sz="800" b="1" kern="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2024/25</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tc>
                  <a:txBody>
                    <a:bodyPr/>
                    <a:lstStyle/>
                    <a:p>
                      <a:pPr algn="ctr">
                        <a:lnSpc>
                          <a:spcPct val="110000"/>
                        </a:lnSpc>
                        <a:spcBef>
                          <a:spcPts val="400"/>
                        </a:spcBef>
                        <a:spcAft>
                          <a:spcPts val="400"/>
                        </a:spcAft>
                      </a:pPr>
                      <a:r>
                        <a:rPr lang="en-ZA" sz="800" b="1" kern="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2025/26</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extLst>
                  <a:ext uri="{0D108BD9-81ED-4DB2-BD59-A6C34878D82A}">
                    <a16:rowId xmlns:a16="http://schemas.microsoft.com/office/drawing/2014/main" xmlns="" val="3308649757"/>
                  </a:ext>
                </a:extLst>
              </a:tr>
              <a:tr h="187843">
                <a:tc vMerge="1">
                  <a:txBody>
                    <a:bodyPr/>
                    <a:lstStyle/>
                    <a:p>
                      <a:endParaRPr lang="en-ZA"/>
                    </a:p>
                  </a:txBody>
                  <a:tcPr/>
                </a:tc>
                <a:tc>
                  <a:txBody>
                    <a:bodyPr/>
                    <a:lstStyle/>
                    <a:p>
                      <a:pPr algn="ctr">
                        <a:lnSpc>
                          <a:spcPct val="110000"/>
                        </a:lnSpc>
                        <a:spcBef>
                          <a:spcPts val="400"/>
                        </a:spcBef>
                        <a:spcAft>
                          <a:spcPts val="400"/>
                        </a:spcAft>
                      </a:pPr>
                      <a:r>
                        <a:rPr lang="en-ZA" sz="800" b="1" kern="0">
                          <a:solidFill>
                            <a:srgbClr val="FFFFFF"/>
                          </a:solidFill>
                          <a:effectLst/>
                          <a:latin typeface="Arial" panose="020B0604020202020204" pitchFamily="34" charset="0"/>
                          <a:ea typeface="Times New Roman" panose="02020603050405020304" pitchFamily="18" charset="0"/>
                          <a:cs typeface="Arial" panose="020B0604020202020204" pitchFamily="34" charset="0"/>
                        </a:rPr>
                        <a:t>Audited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tc>
                  <a:txBody>
                    <a:bodyPr/>
                    <a:lstStyle/>
                    <a:p>
                      <a:pPr algn="ctr">
                        <a:lnSpc>
                          <a:spcPct val="110000"/>
                        </a:lnSpc>
                        <a:spcBef>
                          <a:spcPts val="400"/>
                        </a:spcBef>
                        <a:spcAft>
                          <a:spcPts val="400"/>
                        </a:spcAft>
                      </a:pPr>
                      <a:r>
                        <a:rPr lang="en-ZA" sz="800" b="1" kern="0">
                          <a:solidFill>
                            <a:srgbClr val="FFFFFF"/>
                          </a:solidFill>
                          <a:effectLst/>
                          <a:latin typeface="Arial" panose="020B0604020202020204" pitchFamily="34" charset="0"/>
                          <a:ea typeface="Times New Roman" panose="02020603050405020304" pitchFamily="18" charset="0"/>
                          <a:cs typeface="Arial" panose="020B0604020202020204" pitchFamily="34" charset="0"/>
                        </a:rPr>
                        <a:t>Audited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tc>
                  <a:txBody>
                    <a:bodyPr/>
                    <a:lstStyle/>
                    <a:p>
                      <a:pPr algn="ctr">
                        <a:lnSpc>
                          <a:spcPct val="110000"/>
                        </a:lnSpc>
                        <a:spcBef>
                          <a:spcPts val="400"/>
                        </a:spcBef>
                        <a:spcAft>
                          <a:spcPts val="400"/>
                        </a:spcAft>
                      </a:pPr>
                      <a:r>
                        <a:rPr lang="en-ZA" sz="800" b="1" kern="0">
                          <a:solidFill>
                            <a:srgbClr val="FFFFFF"/>
                          </a:solidFill>
                          <a:effectLst/>
                          <a:latin typeface="Arial" panose="020B0604020202020204" pitchFamily="34" charset="0"/>
                          <a:ea typeface="Times New Roman" panose="02020603050405020304" pitchFamily="18" charset="0"/>
                          <a:cs typeface="Arial" panose="020B0604020202020204" pitchFamily="34" charset="0"/>
                        </a:rPr>
                        <a:t>Audited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tc>
                  <a:txBody>
                    <a:bodyPr/>
                    <a:lstStyle/>
                    <a:p>
                      <a:pPr algn="ctr">
                        <a:lnSpc>
                          <a:spcPct val="110000"/>
                        </a:lnSpc>
                        <a:spcBef>
                          <a:spcPts val="400"/>
                        </a:spcBef>
                        <a:spcAft>
                          <a:spcPts val="400"/>
                        </a:spcAft>
                      </a:pPr>
                      <a:r>
                        <a:rPr lang="en-ZA" sz="800" b="1" kern="14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Approved Budget Estimate</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tc>
                  <a:txBody>
                    <a:bodyPr/>
                    <a:lstStyle/>
                    <a:p>
                      <a:pPr algn="ctr">
                        <a:lnSpc>
                          <a:spcPct val="110000"/>
                        </a:lnSpc>
                        <a:spcBef>
                          <a:spcPts val="400"/>
                        </a:spcBef>
                        <a:spcAft>
                          <a:spcPts val="400"/>
                        </a:spcAft>
                      </a:pPr>
                      <a:r>
                        <a:rPr lang="en-ZA" sz="800" b="1"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Budget Estimate</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tc>
                  <a:txBody>
                    <a:bodyPr/>
                    <a:lstStyle/>
                    <a:p>
                      <a:pPr marL="0" marR="0" lvl="0" indent="0" algn="ctr" defTabSz="457189" rtl="0" eaLnBrk="1" fontAlgn="auto" latinLnBrk="0" hangingPunct="1">
                        <a:lnSpc>
                          <a:spcPct val="110000"/>
                        </a:lnSpc>
                        <a:spcBef>
                          <a:spcPts val="400"/>
                        </a:spcBef>
                        <a:spcAft>
                          <a:spcPts val="400"/>
                        </a:spcAft>
                        <a:buClrTx/>
                        <a:buSzTx/>
                        <a:buFontTx/>
                        <a:buNone/>
                        <a:tabLst/>
                        <a:defRPr/>
                      </a:pPr>
                      <a:r>
                        <a:rPr lang="en-ZA" sz="800" b="1"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Budget Estimate</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tc>
                  <a:txBody>
                    <a:bodyPr/>
                    <a:lstStyle/>
                    <a:p>
                      <a:pPr marL="0" marR="0" lvl="0" indent="0" algn="ctr" defTabSz="457189" rtl="0" eaLnBrk="1" fontAlgn="auto" latinLnBrk="0" hangingPunct="1">
                        <a:lnSpc>
                          <a:spcPct val="110000"/>
                        </a:lnSpc>
                        <a:spcBef>
                          <a:spcPts val="400"/>
                        </a:spcBef>
                        <a:spcAft>
                          <a:spcPts val="400"/>
                        </a:spcAft>
                        <a:buClrTx/>
                        <a:buSzTx/>
                        <a:buFontTx/>
                        <a:buNone/>
                        <a:tabLst/>
                        <a:defRPr/>
                      </a:pPr>
                      <a:r>
                        <a:rPr lang="en-ZA" sz="800" b="1"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Budget Estimate</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15868"/>
                    </a:solidFill>
                  </a:tcPr>
                </a:tc>
                <a:extLst>
                  <a:ext uri="{0D108BD9-81ED-4DB2-BD59-A6C34878D82A}">
                    <a16:rowId xmlns:a16="http://schemas.microsoft.com/office/drawing/2014/main" xmlns="" val="2775949215"/>
                  </a:ext>
                </a:extLst>
              </a:tr>
              <a:tr h="17317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41 839</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44 036</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42 228</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37 392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40 392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40 392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40 392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xmlns="" val="2370547219"/>
                  </a:ext>
                </a:extLst>
              </a:tr>
              <a:tr h="14526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Salaries and wages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39 812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41 282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39 235</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34 409</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37 161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37 161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37 161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56717868"/>
                  </a:ext>
                </a:extLst>
              </a:tr>
              <a:tr h="112706">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Social contributions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2 027</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2 754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2 993</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dirty="0">
                          <a:solidFill>
                            <a:srgbClr val="000000"/>
                          </a:solidFill>
                          <a:effectLst/>
                          <a:latin typeface="Arial" panose="020B0604020202020204" pitchFamily="34" charset="0"/>
                          <a:ea typeface="Arial" panose="020B0604020202020204" pitchFamily="34" charset="0"/>
                          <a:cs typeface="Arial" panose="020B0604020202020204" pitchFamily="34" charset="0"/>
                        </a:rPr>
                        <a:t>2 983</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dirty="0">
                          <a:solidFill>
                            <a:srgbClr val="000000"/>
                          </a:solidFill>
                          <a:effectLst/>
                          <a:latin typeface="Arial" panose="020B0604020202020204" pitchFamily="34" charset="0"/>
                          <a:ea typeface="Arial" panose="020B0604020202020204" pitchFamily="34" charset="0"/>
                          <a:cs typeface="Arial" panose="020B0604020202020204" pitchFamily="34" charset="0"/>
                        </a:rPr>
                        <a:t>3 231</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3231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3231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94364495"/>
                  </a:ext>
                </a:extLst>
              </a:tr>
              <a:tr h="14526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41 643</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35 016</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38 639</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35 346</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32 681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42 755</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spcBef>
                          <a:spcPts val="400"/>
                        </a:spcBef>
                        <a:spcAft>
                          <a:spcPts val="400"/>
                        </a:spcAft>
                      </a:pPr>
                      <a:r>
                        <a:rPr lang="en-ZA" sz="8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39 384</a:t>
                      </a:r>
                      <a:endParaRPr lang="en-ZA" sz="800" b="1"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xmlns="" val="147530143"/>
                  </a:ext>
                </a:extLst>
              </a:tr>
              <a:tr h="107339">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which:</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spcBef>
                          <a:spcPts val="400"/>
                        </a:spcBef>
                        <a:spcAft>
                          <a:spcPts val="400"/>
                        </a:spcAft>
                      </a:pPr>
                      <a:r>
                        <a:rPr lang="en-ZA" sz="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4037624215"/>
                  </a:ext>
                </a:extLst>
              </a:tr>
              <a:tr h="107339">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Communication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2 283</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1 914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585</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2 185</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2 287</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2 544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2 593</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864304140"/>
                  </a:ext>
                </a:extLst>
              </a:tr>
              <a:tr h="14526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Computer services</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576</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1 120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2 355</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1 542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1 210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1 452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1 678</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329513136"/>
                  </a:ext>
                </a:extLst>
              </a:tr>
              <a:tr h="14526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Lease payments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4 202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4 440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4 536</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4 315</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4 467</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4 824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5 321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432337149"/>
                  </a:ext>
                </a:extLst>
              </a:tr>
              <a:tr h="14526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Legal fees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7 738</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3 606</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5 911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5 342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3 587</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4 304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4 303</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948668087"/>
                  </a:ext>
                </a:extLst>
              </a:tr>
              <a:tr h="14526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Professional fees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12 414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6 452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14 344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6 338</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6 572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6 986</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6 788</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532601978"/>
                  </a:ext>
                </a:extLst>
              </a:tr>
              <a:tr h="14526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Repairs and maintenance</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102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157</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71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196</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201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241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246</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048119938"/>
                  </a:ext>
                </a:extLst>
              </a:tr>
              <a:tr h="14526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and development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2 308</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2 587</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3 104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3 128</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992429885"/>
                  </a:ext>
                </a:extLst>
              </a:tr>
              <a:tr h="14526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Training and staff development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dirty="0">
                          <a:solidFill>
                            <a:srgbClr val="000000"/>
                          </a:solidFill>
                          <a:effectLst/>
                          <a:latin typeface="Arial" panose="020B0604020202020204" pitchFamily="34" charset="0"/>
                          <a:ea typeface="Arial" panose="020B0604020202020204" pitchFamily="34" charset="0"/>
                          <a:cs typeface="Arial" panose="020B0604020202020204" pitchFamily="34" charset="0"/>
                        </a:rPr>
                        <a:t>3 778</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1 648</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1 141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2 369</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2 698</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2 938</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3 101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117502337"/>
                  </a:ext>
                </a:extLst>
              </a:tr>
              <a:tr h="14526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Travel and subsistence</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3 899</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3 685</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1 125</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2 976</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3 519</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4 223</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5 236</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083929851"/>
                  </a:ext>
                </a:extLst>
              </a:tr>
              <a:tr h="14526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Other</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6 651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11 994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8 571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dirty="0">
                          <a:solidFill>
                            <a:srgbClr val="000000"/>
                          </a:solidFill>
                          <a:effectLst/>
                          <a:latin typeface="Arial" panose="020B0604020202020204" pitchFamily="34" charset="0"/>
                          <a:ea typeface="Arial" panose="020B0604020202020204" pitchFamily="34" charset="0"/>
                          <a:cs typeface="Arial" panose="020B0604020202020204" pitchFamily="34" charset="0"/>
                        </a:rPr>
                        <a:t> 7 775</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5 553</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12 138</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6 990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4158466522"/>
                  </a:ext>
                </a:extLst>
              </a:tr>
              <a:tr h="14526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Transfers and subsidies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1 216 473</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595 449</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752 834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814 678</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849 581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887 735</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927 506</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xmlns="" val="1257715603"/>
                  </a:ext>
                </a:extLst>
              </a:tr>
              <a:tr h="14526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Institutional Investment Grant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13 642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8 222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dirty="0">
                          <a:solidFill>
                            <a:srgbClr val="000000"/>
                          </a:solidFill>
                          <a:effectLst/>
                          <a:latin typeface="Arial" panose="020B0604020202020204" pitchFamily="34" charset="0"/>
                          <a:ea typeface="Arial" panose="020B0604020202020204" pitchFamily="34" charset="0"/>
                          <a:cs typeface="Arial" panose="020B0604020202020204" pitchFamily="34" charset="0"/>
                        </a:rPr>
                        <a:t>8 044</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23 534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23 623</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24 684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25 790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490400495"/>
                  </a:ext>
                </a:extLst>
              </a:tr>
              <a:tr h="194641">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Consolidated Capital Grant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1 202 831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587 227</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dirty="0">
                          <a:solidFill>
                            <a:srgbClr val="000000"/>
                          </a:solidFill>
                          <a:effectLst/>
                          <a:latin typeface="Arial" panose="020B0604020202020204" pitchFamily="34" charset="0"/>
                          <a:ea typeface="Arial" panose="020B0604020202020204" pitchFamily="34" charset="0"/>
                          <a:cs typeface="Arial" panose="020B0604020202020204" pitchFamily="34" charset="0"/>
                        </a:rPr>
                        <a:t>744 790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791 144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825 958</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pPr>
                      <a:r>
                        <a:rPr lang="en-ZA" sz="800" kern="1400">
                          <a:solidFill>
                            <a:srgbClr val="000000"/>
                          </a:solidFill>
                          <a:effectLst/>
                          <a:latin typeface="Arial" panose="020B0604020202020204" pitchFamily="34" charset="0"/>
                          <a:ea typeface="Arial" panose="020B0604020202020204" pitchFamily="34" charset="0"/>
                          <a:cs typeface="Arial" panose="020B0604020202020204" pitchFamily="34" charset="0"/>
                        </a:rPr>
                        <a:t>863 051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901 716</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260767313"/>
                  </a:ext>
                </a:extLst>
              </a:tr>
              <a:tr h="145264">
                <a:tc>
                  <a:txBody>
                    <a:bodyPr/>
                    <a:lstStyle>
                      <a:lvl1pPr marL="0" algn="l" defTabSz="457189" rtl="0" eaLnBrk="1" latinLnBrk="0" hangingPunct="1">
                        <a:defRPr sz="1800" kern="1200">
                          <a:solidFill>
                            <a:schemeClr val="tx1"/>
                          </a:solidFill>
                          <a:latin typeface="Arial"/>
                        </a:defRPr>
                      </a:lvl1pPr>
                      <a:lvl2pPr marL="457189" algn="l" defTabSz="457189" rtl="0" eaLnBrk="1" latinLnBrk="0" hangingPunct="1">
                        <a:defRPr sz="1800" kern="1200">
                          <a:solidFill>
                            <a:schemeClr val="tx1"/>
                          </a:solidFill>
                          <a:latin typeface="Arial"/>
                        </a:defRPr>
                      </a:lvl2pPr>
                      <a:lvl3pPr marL="914377" algn="l" defTabSz="457189" rtl="0" eaLnBrk="1" latinLnBrk="0" hangingPunct="1">
                        <a:defRPr sz="1800" kern="1200">
                          <a:solidFill>
                            <a:schemeClr val="tx1"/>
                          </a:solidFill>
                          <a:latin typeface="Arial"/>
                        </a:defRPr>
                      </a:lvl3pPr>
                      <a:lvl4pPr marL="1371566" algn="l" defTabSz="457189" rtl="0" eaLnBrk="1" latinLnBrk="0" hangingPunct="1">
                        <a:defRPr sz="1800" kern="1200">
                          <a:solidFill>
                            <a:schemeClr val="tx1"/>
                          </a:solidFill>
                          <a:latin typeface="Arial"/>
                        </a:defRPr>
                      </a:lvl4pPr>
                      <a:lvl5pPr marL="1828754" algn="l" defTabSz="457189" rtl="0" eaLnBrk="1" latinLnBrk="0" hangingPunct="1">
                        <a:defRPr sz="1800" kern="1200">
                          <a:solidFill>
                            <a:schemeClr val="tx1"/>
                          </a:solidFill>
                          <a:latin typeface="Arial"/>
                        </a:defRPr>
                      </a:lvl5pPr>
                      <a:lvl6pPr marL="2285943" algn="l" defTabSz="457189" rtl="0" eaLnBrk="1" latinLnBrk="0" hangingPunct="1">
                        <a:defRPr sz="1800" kern="1200">
                          <a:solidFill>
                            <a:schemeClr val="tx1"/>
                          </a:solidFill>
                          <a:latin typeface="Arial"/>
                        </a:defRPr>
                      </a:lvl6pPr>
                      <a:lvl7pPr marL="2743131" algn="l" defTabSz="457189" rtl="0" eaLnBrk="1" latinLnBrk="0" hangingPunct="1">
                        <a:defRPr sz="1800" kern="1200">
                          <a:solidFill>
                            <a:schemeClr val="tx1"/>
                          </a:solidFill>
                          <a:latin typeface="Arial"/>
                        </a:defRPr>
                      </a:lvl7pPr>
                      <a:lvl8pPr marL="3200320" algn="l" defTabSz="457189" rtl="0" eaLnBrk="1" latinLnBrk="0" hangingPunct="1">
                        <a:defRPr sz="1800" kern="1200">
                          <a:solidFill>
                            <a:schemeClr val="tx1"/>
                          </a:solidFill>
                          <a:latin typeface="Arial"/>
                        </a:defRPr>
                      </a:lvl8pPr>
                      <a:lvl9pPr marL="3657509" algn="l" defTabSz="457189" rtl="0" eaLnBrk="1" latinLnBrk="0" hangingPunct="1">
                        <a:defRPr sz="1800" kern="1200">
                          <a:solidFill>
                            <a:schemeClr val="tx1"/>
                          </a:solidFill>
                          <a:latin typeface="Arial"/>
                        </a:defRPr>
                      </a:lvl9pPr>
                    </a:lstStyle>
                    <a:p>
                      <a:pPr algn="l">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Expenditure</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1 299 955</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674 501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dirty="0">
                          <a:solidFill>
                            <a:srgbClr val="000000"/>
                          </a:solidFill>
                          <a:effectLst/>
                          <a:latin typeface="Arial" panose="020B0604020202020204" pitchFamily="34" charset="0"/>
                          <a:ea typeface="Arial" panose="020B0604020202020204" pitchFamily="34" charset="0"/>
                          <a:cs typeface="Arial" panose="020B0604020202020204" pitchFamily="34" charset="0"/>
                        </a:rPr>
                        <a:t>833 701</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dirty="0">
                          <a:solidFill>
                            <a:srgbClr val="000000"/>
                          </a:solidFill>
                          <a:effectLst/>
                          <a:latin typeface="Arial" panose="020B0604020202020204" pitchFamily="34" charset="0"/>
                          <a:ea typeface="Arial" panose="020B0604020202020204" pitchFamily="34" charset="0"/>
                          <a:cs typeface="Arial" panose="020B0604020202020204" pitchFamily="34" charset="0"/>
                        </a:rPr>
                        <a:t>887 416</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922 654</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pPr>
                      <a:r>
                        <a:rPr lang="en-ZA" sz="800" b="1" kern="1400">
                          <a:solidFill>
                            <a:srgbClr val="000000"/>
                          </a:solidFill>
                          <a:effectLst/>
                          <a:latin typeface="Arial" panose="020B0604020202020204" pitchFamily="34" charset="0"/>
                          <a:ea typeface="Arial" panose="020B0604020202020204" pitchFamily="34" charset="0"/>
                          <a:cs typeface="Arial" panose="020B0604020202020204" pitchFamily="34" charset="0"/>
                        </a:rPr>
                        <a:t>970 882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lnSpc>
                          <a:spcPct val="110000"/>
                        </a:lnSpc>
                        <a:spcBef>
                          <a:spcPts val="400"/>
                        </a:spcBef>
                        <a:spcAft>
                          <a:spcPts val="400"/>
                        </a:spcAft>
                      </a:pPr>
                      <a:r>
                        <a:rPr lang="en-ZA" sz="8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1 007 282</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xmlns="" val="2254608226"/>
                  </a:ext>
                </a:extLst>
              </a:tr>
              <a:tr h="145264">
                <a:tc>
                  <a:txBody>
                    <a:bodyPr/>
                    <a:lstStyle/>
                    <a:p>
                      <a:pPr algn="l">
                        <a:lnSpc>
                          <a:spcPct val="110000"/>
                        </a:lnSpc>
                        <a:spcBef>
                          <a:spcPts val="400"/>
                        </a:spcBef>
                        <a:spcAft>
                          <a:spcPts val="400"/>
                        </a:spcAft>
                      </a:pPr>
                      <a:r>
                        <a:rPr lang="en-ZA" sz="800" i="1" kern="1400" dirty="0">
                          <a:effectLst/>
                          <a:latin typeface="Arial" panose="020B0604020202020204" pitchFamily="34" charset="0"/>
                          <a:ea typeface="Times New Roman" panose="02020603050405020304" pitchFamily="18" charset="0"/>
                          <a:cs typeface="Times New Roman" panose="02020603050405020304" pitchFamily="18" charset="0"/>
                        </a:rPr>
                        <a:t>Compensation of Employees as a % of Total Expenditure</a:t>
                      </a: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3.2%</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6.5%</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5.1%</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4.2%</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4.4%</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4.2%</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dirty="0">
                          <a:solidFill>
                            <a:srgbClr val="000000"/>
                          </a:solidFill>
                          <a:effectLst/>
                          <a:latin typeface="Arial" panose="020B0604020202020204" pitchFamily="34" charset="0"/>
                        </a:rPr>
                        <a:t>4.0%</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53697947"/>
                  </a:ext>
                </a:extLst>
              </a:tr>
              <a:tr h="221951">
                <a:tc>
                  <a:txBody>
                    <a:bodyPr/>
                    <a:lstStyle/>
                    <a:p>
                      <a:pPr algn="l">
                        <a:lnSpc>
                          <a:spcPct val="110000"/>
                        </a:lnSpc>
                        <a:spcBef>
                          <a:spcPts val="400"/>
                        </a:spcBef>
                        <a:spcAft>
                          <a:spcPts val="400"/>
                        </a:spcAft>
                      </a:pPr>
                      <a:r>
                        <a:rPr lang="en-ZA" sz="800" i="1" kern="1400" dirty="0">
                          <a:effectLst/>
                          <a:latin typeface="Arial" panose="020B0604020202020204" pitchFamily="34" charset="0"/>
                          <a:ea typeface="Times New Roman" panose="02020603050405020304" pitchFamily="18" charset="0"/>
                          <a:cs typeface="Times New Roman" panose="02020603050405020304" pitchFamily="18" charset="0"/>
                        </a:rPr>
                        <a:t>Goods and Services as a % of Total Expenditure</a:t>
                      </a: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3.2%</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5.2%</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4.6%</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4.0%</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3.5%</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4.4%</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dirty="0">
                          <a:solidFill>
                            <a:srgbClr val="000000"/>
                          </a:solidFill>
                          <a:effectLst/>
                          <a:latin typeface="Arial" panose="020B0604020202020204" pitchFamily="34" charset="0"/>
                        </a:rPr>
                        <a:t>3.9%</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09404446"/>
                  </a:ext>
                </a:extLst>
              </a:tr>
              <a:tr h="145264">
                <a:tc>
                  <a:txBody>
                    <a:bodyPr/>
                    <a:lstStyle/>
                    <a:p>
                      <a:pPr algn="l">
                        <a:lnSpc>
                          <a:spcPct val="110000"/>
                        </a:lnSpc>
                        <a:spcBef>
                          <a:spcPts val="400"/>
                        </a:spcBef>
                        <a:spcAft>
                          <a:spcPts val="400"/>
                        </a:spcAft>
                      </a:pPr>
                      <a:r>
                        <a:rPr lang="en-ZA" sz="800" i="1" kern="1400" dirty="0">
                          <a:effectLst/>
                          <a:latin typeface="Arial" panose="020B0604020202020204" pitchFamily="34" charset="0"/>
                          <a:ea typeface="Times New Roman" panose="02020603050405020304" pitchFamily="18" charset="0"/>
                          <a:cs typeface="Times New Roman" panose="02020603050405020304" pitchFamily="18" charset="0"/>
                        </a:rPr>
                        <a:t>Grant programmes as a % of Total Expenditure</a:t>
                      </a:r>
                    </a:p>
                  </a:txBody>
                  <a:tcPr marL="41185" marR="411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93.6%</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88.3%</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90.3%</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91.8%</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92.1%</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a:solidFill>
                            <a:srgbClr val="000000"/>
                          </a:solidFill>
                          <a:effectLst/>
                          <a:latin typeface="Arial" panose="020B0604020202020204" pitchFamily="34" charset="0"/>
                        </a:rPr>
                        <a:t>91.4%</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800" b="0" i="1" u="none" strike="noStrike" dirty="0">
                          <a:solidFill>
                            <a:srgbClr val="000000"/>
                          </a:solidFill>
                          <a:effectLst/>
                          <a:latin typeface="Arial" panose="020B0604020202020204" pitchFamily="34" charset="0"/>
                        </a:rPr>
                        <a:t>92.1%</a:t>
                      </a:r>
                    </a:p>
                  </a:txBody>
                  <a:tcPr marL="7620" marR="7620" marT="762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58426020"/>
                  </a:ext>
                </a:extLst>
              </a:tr>
            </a:tbl>
          </a:graphicData>
        </a:graphic>
      </p:graphicFrame>
    </p:spTree>
    <p:extLst>
      <p:ext uri="{BB962C8B-B14F-4D97-AF65-F5344CB8AC3E}">
        <p14:creationId xmlns:p14="http://schemas.microsoft.com/office/powerpoint/2010/main" xmlns="" val="186774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11C398-4EAD-4289-99BA-3E5CEFC6DCFB}"/>
              </a:ext>
            </a:extLst>
          </p:cNvPr>
          <p:cNvSpPr>
            <a:spLocks noGrp="1"/>
          </p:cNvSpPr>
          <p:nvPr>
            <p:ph type="title"/>
          </p:nvPr>
        </p:nvSpPr>
        <p:spPr/>
        <p:txBody>
          <a:bodyPr/>
          <a:lstStyle/>
          <a:p>
            <a:r>
              <a:rPr lang="en-ZA" sz="2800" dirty="0"/>
              <a:t>CONTENTS</a:t>
            </a:r>
          </a:p>
        </p:txBody>
      </p:sp>
      <p:pic>
        <p:nvPicPr>
          <p:cNvPr id="21" name="Picture 20">
            <a:extLst>
              <a:ext uri="{FF2B5EF4-FFF2-40B4-BE49-F238E27FC236}">
                <a16:creationId xmlns:a16="http://schemas.microsoft.com/office/drawing/2014/main" xmlns="" id="{42A1DC77-734F-4462-A4C8-3EF00EBDBDF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5157478" y="1320568"/>
            <a:ext cx="4051918" cy="3057525"/>
          </a:xfrm>
          <a:prstGeom prst="rect">
            <a:avLst/>
          </a:prstGeom>
          <a:ln>
            <a:noFill/>
          </a:ln>
          <a:effectLst>
            <a:softEdge rad="112500"/>
          </a:effectLst>
        </p:spPr>
      </p:pic>
      <p:grpSp>
        <p:nvGrpSpPr>
          <p:cNvPr id="22" name="Group 21">
            <a:extLst>
              <a:ext uri="{FF2B5EF4-FFF2-40B4-BE49-F238E27FC236}">
                <a16:creationId xmlns:a16="http://schemas.microsoft.com/office/drawing/2014/main" xmlns="" id="{04EB6EE9-47F0-42C1-B5B4-0565DA834D5D}"/>
              </a:ext>
            </a:extLst>
          </p:cNvPr>
          <p:cNvGrpSpPr/>
          <p:nvPr/>
        </p:nvGrpSpPr>
        <p:grpSpPr>
          <a:xfrm>
            <a:off x="1002937" y="1781887"/>
            <a:ext cx="3969114" cy="471388"/>
            <a:chOff x="194249" y="1110683"/>
            <a:chExt cx="5292152" cy="628517"/>
          </a:xfrm>
          <a:solidFill>
            <a:srgbClr val="F2672B"/>
          </a:solidFill>
        </p:grpSpPr>
        <p:sp>
          <p:nvSpPr>
            <p:cNvPr id="23" name="Text Placeholder 9">
              <a:extLst>
                <a:ext uri="{FF2B5EF4-FFF2-40B4-BE49-F238E27FC236}">
                  <a16:creationId xmlns:a16="http://schemas.microsoft.com/office/drawing/2014/main" xmlns="" id="{8B468C8F-097A-43EC-B8F5-FEF7DB60168F}"/>
                </a:ext>
              </a:extLst>
            </p:cNvPr>
            <p:cNvSpPr txBox="1">
              <a:spLocks/>
            </p:cNvSpPr>
            <p:nvPr/>
          </p:nvSpPr>
          <p:spPr>
            <a:xfrm>
              <a:off x="1070428" y="1123553"/>
              <a:ext cx="4415973" cy="615647"/>
            </a:xfrm>
            <a:prstGeom prst="rect">
              <a:avLst/>
            </a:prstGeom>
            <a:grpFill/>
            <a:ln>
              <a:noFill/>
            </a:ln>
          </p:spPr>
          <p:txBody>
            <a:bodyPr anchor="ctr" anchorCtr="0">
              <a:normAutofit/>
            </a:bodyPr>
            <a:lstStyle>
              <a:defPPr>
                <a:defRPr lang="en-US"/>
              </a:defPPr>
              <a:lvl1pPr marR="0" lvl="0" indent="0" defTabSz="557213" fontAlgn="auto">
                <a:lnSpc>
                  <a:spcPct val="90000"/>
                </a:lnSpc>
                <a:spcBef>
                  <a:spcPts val="610"/>
                </a:spcBef>
                <a:spcAft>
                  <a:spcPts val="0"/>
                </a:spcAft>
                <a:buClrTx/>
                <a:buSzTx/>
                <a:buFont typeface="Arial" panose="020B0604020202020204" pitchFamily="34" charset="0"/>
                <a:buNone/>
                <a:tabLst/>
                <a:defRPr kumimoji="0" sz="1500" b="1" i="0" u="none" strike="noStrike" cap="none" spc="0" normalizeH="0" baseline="0">
                  <a:ln>
                    <a:noFill/>
                  </a:ln>
                  <a:solidFill>
                    <a:sysClr val="windowText" lastClr="000000"/>
                  </a:solidFill>
                  <a:effectLst/>
                  <a:uLnTx/>
                  <a:uFillTx/>
                  <a:latin typeface="Arial"/>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lang="en-ZA" dirty="0"/>
                <a:t>STRATEGIC PLAN</a:t>
              </a:r>
            </a:p>
          </p:txBody>
        </p:sp>
        <p:sp>
          <p:nvSpPr>
            <p:cNvPr id="24" name="Text Placeholder 14">
              <a:extLst>
                <a:ext uri="{FF2B5EF4-FFF2-40B4-BE49-F238E27FC236}">
                  <a16:creationId xmlns:a16="http://schemas.microsoft.com/office/drawing/2014/main" xmlns="" id="{39721973-54F7-48BE-8026-5A49303FAF47}"/>
                </a:ext>
              </a:extLst>
            </p:cNvPr>
            <p:cNvSpPr txBox="1">
              <a:spLocks/>
            </p:cNvSpPr>
            <p:nvPr/>
          </p:nvSpPr>
          <p:spPr>
            <a:xfrm>
              <a:off x="194249" y="1110683"/>
              <a:ext cx="758825" cy="615647"/>
            </a:xfrm>
            <a:prstGeom prst="snip2DiagRect">
              <a:avLst/>
            </a:prstGeom>
            <a:grpFill/>
          </p:spPr>
          <p:txBody>
            <a:bodyPr anchor="ctr" anchorCtr="0"/>
            <a:lstStyle>
              <a:defPPr>
                <a:defRPr lang="en-US"/>
              </a:defPPr>
              <a:lvl1pPr indent="0" defTabSz="742950">
                <a:lnSpc>
                  <a:spcPct val="90000"/>
                </a:lnSpc>
                <a:spcBef>
                  <a:spcPts val="813"/>
                </a:spcBef>
                <a:buFont typeface="Arial" panose="020B0604020202020204" pitchFamily="34" charset="0"/>
                <a:buNone/>
                <a:defRPr sz="2275"/>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0" marR="0" lvl="4" indent="0" algn="ctr" defTabSz="336947" fontAlgn="auto">
                <a:lnSpc>
                  <a:spcPct val="90000"/>
                </a:lnSpc>
                <a:spcBef>
                  <a:spcPts val="304"/>
                </a:spcBef>
                <a:spcAft>
                  <a:spcPts val="0"/>
                </a:spcAft>
                <a:buClrTx/>
                <a:buSzTx/>
                <a:buFont typeface="Arial" panose="020B0604020202020204" pitchFamily="34" charset="0"/>
                <a:buNone/>
                <a:tabLst/>
                <a:defRPr kumimoji="0" sz="1097" b="1" i="0" u="none" strike="noStrike" cap="none" spc="0" normalizeH="0" baseline="0">
                  <a:ln>
                    <a:noFill/>
                  </a:ln>
                  <a:solidFill>
                    <a:srgbClr val="000000"/>
                  </a:solidFill>
                  <a:effectLst/>
                  <a:uLnTx/>
                  <a:uFillTx/>
                  <a:latin typeface="Arial"/>
                </a:defRPr>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pPr lvl="4"/>
              <a:r>
                <a:rPr lang="en-ZA" dirty="0"/>
                <a:t>B</a:t>
              </a:r>
            </a:p>
          </p:txBody>
        </p:sp>
      </p:grpSp>
      <p:sp>
        <p:nvSpPr>
          <p:cNvPr id="26" name="Text Placeholder 9">
            <a:extLst>
              <a:ext uri="{FF2B5EF4-FFF2-40B4-BE49-F238E27FC236}">
                <a16:creationId xmlns:a16="http://schemas.microsoft.com/office/drawing/2014/main" xmlns="" id="{4B25075D-D589-4217-8650-455EB66F1F54}"/>
              </a:ext>
            </a:extLst>
          </p:cNvPr>
          <p:cNvSpPr txBox="1">
            <a:spLocks/>
          </p:cNvSpPr>
          <p:nvPr/>
        </p:nvSpPr>
        <p:spPr>
          <a:xfrm>
            <a:off x="1660071" y="2457623"/>
            <a:ext cx="3311980" cy="461735"/>
          </a:xfrm>
          <a:prstGeom prst="rect">
            <a:avLst/>
          </a:prstGeom>
          <a:solidFill>
            <a:srgbClr val="F2672B"/>
          </a:solidFill>
          <a:ln>
            <a:noFill/>
          </a:ln>
        </p:spPr>
        <p:txBody>
          <a:bodyPr anchor="ctr" anchorCtr="0">
            <a:normAutofit/>
          </a:bodyPr>
          <a:lstStyle>
            <a:lvl1pPr marL="0" indent="0" algn="l" defTabSz="742950" rtl="0" eaLnBrk="1" latinLnBrk="0" hangingPunct="1">
              <a:lnSpc>
                <a:spcPct val="90000"/>
              </a:lnSpc>
              <a:spcBef>
                <a:spcPts val="813"/>
              </a:spcBef>
              <a:buFont typeface="Arial" panose="020B0604020202020204" pitchFamily="34" charset="0"/>
              <a:buNone/>
              <a:defRPr sz="2000" b="1" kern="1200">
                <a:solidFill>
                  <a:sysClr val="windowText" lastClr="000000"/>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marR="0" lvl="0" indent="0" algn="l" defTabSz="557213" rtl="0" eaLnBrk="1" fontAlgn="auto" latinLnBrk="0" hangingPunct="1">
              <a:lnSpc>
                <a:spcPct val="90000"/>
              </a:lnSpc>
              <a:spcBef>
                <a:spcPts val="610"/>
              </a:spcBef>
              <a:spcAft>
                <a:spcPts val="0"/>
              </a:spcAft>
              <a:buClrTx/>
              <a:buSzTx/>
              <a:buFont typeface="Arial" panose="020B0604020202020204" pitchFamily="34" charset="0"/>
              <a:buNone/>
              <a:tabLst/>
              <a:defRPr/>
            </a:pPr>
            <a:r>
              <a:rPr kumimoji="0" lang="en-ZA" sz="1500" b="1" i="0" u="none" strike="noStrike" kern="1200" cap="none" spc="0" normalizeH="0" baseline="0" noProof="0" dirty="0">
                <a:ln>
                  <a:noFill/>
                </a:ln>
                <a:solidFill>
                  <a:sysClr val="windowText" lastClr="000000"/>
                </a:solidFill>
                <a:effectLst/>
                <a:uLnTx/>
                <a:uFillTx/>
                <a:latin typeface="Arial"/>
                <a:ea typeface="+mn-ea"/>
                <a:cs typeface="+mn-cs"/>
              </a:rPr>
              <a:t>ANNUAL PERFORMANCE PLAN</a:t>
            </a:r>
          </a:p>
        </p:txBody>
      </p:sp>
      <p:sp>
        <p:nvSpPr>
          <p:cNvPr id="27" name="Text Placeholder 14">
            <a:extLst>
              <a:ext uri="{FF2B5EF4-FFF2-40B4-BE49-F238E27FC236}">
                <a16:creationId xmlns:a16="http://schemas.microsoft.com/office/drawing/2014/main" xmlns="" id="{1AB2451A-D1C4-4F4A-9B18-700F42FC0B42}"/>
              </a:ext>
            </a:extLst>
          </p:cNvPr>
          <p:cNvSpPr txBox="1">
            <a:spLocks/>
          </p:cNvSpPr>
          <p:nvPr/>
        </p:nvSpPr>
        <p:spPr>
          <a:xfrm>
            <a:off x="1002937" y="2447970"/>
            <a:ext cx="569119" cy="461735"/>
          </a:xfrm>
          <a:prstGeom prst="snip2DiagRect">
            <a:avLst/>
          </a:prstGeom>
          <a:solidFill>
            <a:srgbClr val="F2672B"/>
          </a:solidFill>
        </p:spPr>
        <p:txBody>
          <a:bodyPr anchor="ctr" anchorCtr="0"/>
          <a:lstStyle>
            <a:lvl1pPr marL="0" indent="0" algn="l" defTabSz="742950" rtl="0" eaLnBrk="1" latinLnBrk="0" hangingPunct="1">
              <a:lnSpc>
                <a:spcPct val="90000"/>
              </a:lnSpc>
              <a:spcBef>
                <a:spcPts val="813"/>
              </a:spcBef>
              <a:buFont typeface="Arial" panose="020B0604020202020204" pitchFamily="34" charset="0"/>
              <a:buNone/>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0" indent="0" algn="ctr" defTabSz="449263" rtl="0" eaLnBrk="1" latinLnBrk="0" hangingPunct="1">
              <a:lnSpc>
                <a:spcPct val="90000"/>
              </a:lnSpc>
              <a:spcBef>
                <a:spcPts val="406"/>
              </a:spcBef>
              <a:buFont typeface="Arial" panose="020B0604020202020204" pitchFamily="34" charset="0"/>
              <a:buNone/>
              <a:tabLst/>
              <a:defRPr sz="1463" b="1"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marR="0" lvl="4" indent="0" algn="ctr" defTabSz="336947" rtl="0" eaLnBrk="1" fontAlgn="auto" latinLnBrk="0" hangingPunct="1">
              <a:lnSpc>
                <a:spcPct val="90000"/>
              </a:lnSpc>
              <a:spcBef>
                <a:spcPts val="304"/>
              </a:spcBef>
              <a:spcAft>
                <a:spcPts val="0"/>
              </a:spcAft>
              <a:buClrTx/>
              <a:buSzTx/>
              <a:buFont typeface="Arial" panose="020B0604020202020204" pitchFamily="34" charset="0"/>
              <a:buNone/>
              <a:tabLst/>
              <a:defRPr/>
            </a:pPr>
            <a:r>
              <a:rPr lang="en-ZA" sz="1097" dirty="0">
                <a:solidFill>
                  <a:srgbClr val="000000"/>
                </a:solidFill>
                <a:latin typeface="Arial"/>
              </a:rPr>
              <a:t>C</a:t>
            </a:r>
            <a:endParaRPr kumimoji="0" lang="en-ZA" sz="1097" b="1" i="0" u="none" strike="noStrike" kern="1200" cap="none" spc="0" normalizeH="0" baseline="0" noProof="0" dirty="0">
              <a:ln>
                <a:noFill/>
              </a:ln>
              <a:solidFill>
                <a:srgbClr val="000000"/>
              </a:solidFill>
              <a:effectLst/>
              <a:uLnTx/>
              <a:uFillTx/>
              <a:latin typeface="Arial"/>
              <a:ea typeface="+mn-ea"/>
              <a:cs typeface="+mn-cs"/>
            </a:endParaRPr>
          </a:p>
        </p:txBody>
      </p:sp>
      <p:sp>
        <p:nvSpPr>
          <p:cNvPr id="28" name="Text Placeholder 9">
            <a:extLst>
              <a:ext uri="{FF2B5EF4-FFF2-40B4-BE49-F238E27FC236}">
                <a16:creationId xmlns:a16="http://schemas.microsoft.com/office/drawing/2014/main" xmlns="" id="{45B7364F-A1C0-4B3B-AA4C-5EB741C90745}"/>
              </a:ext>
            </a:extLst>
          </p:cNvPr>
          <p:cNvSpPr txBox="1">
            <a:spLocks/>
          </p:cNvSpPr>
          <p:nvPr/>
        </p:nvSpPr>
        <p:spPr>
          <a:xfrm>
            <a:off x="1660071" y="3107831"/>
            <a:ext cx="3311980" cy="461735"/>
          </a:xfrm>
          <a:prstGeom prst="rect">
            <a:avLst/>
          </a:prstGeom>
          <a:solidFill>
            <a:srgbClr val="F2672B"/>
          </a:solidFill>
          <a:ln>
            <a:noFill/>
          </a:ln>
        </p:spPr>
        <p:txBody>
          <a:bodyPr anchor="ctr" anchorCtr="0">
            <a:normAutofit/>
          </a:bodyPr>
          <a:lstStyle>
            <a:defPPr>
              <a:defRPr lang="en-US"/>
            </a:defPPr>
            <a:lvl1pPr marR="0" lvl="0" indent="0" defTabSz="557213" fontAlgn="auto">
              <a:lnSpc>
                <a:spcPct val="90000"/>
              </a:lnSpc>
              <a:spcBef>
                <a:spcPts val="610"/>
              </a:spcBef>
              <a:spcAft>
                <a:spcPts val="0"/>
              </a:spcAft>
              <a:buClrTx/>
              <a:buSzTx/>
              <a:buFont typeface="Arial" panose="020B0604020202020204" pitchFamily="34" charset="0"/>
              <a:buNone/>
              <a:tabLst/>
              <a:defRPr kumimoji="0" sz="1500" b="1" i="0" u="none" strike="noStrike" cap="none" spc="0" normalizeH="0" baseline="0">
                <a:ln>
                  <a:noFill/>
                </a:ln>
                <a:solidFill>
                  <a:sysClr val="windowText" lastClr="000000"/>
                </a:solidFill>
                <a:effectLst/>
                <a:uLnTx/>
                <a:uFillTx/>
                <a:latin typeface="Arial"/>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lang="en-ZA"/>
              <a:t>BUDGET</a:t>
            </a:r>
          </a:p>
        </p:txBody>
      </p:sp>
      <p:sp>
        <p:nvSpPr>
          <p:cNvPr id="29" name="Text Placeholder 14">
            <a:extLst>
              <a:ext uri="{FF2B5EF4-FFF2-40B4-BE49-F238E27FC236}">
                <a16:creationId xmlns:a16="http://schemas.microsoft.com/office/drawing/2014/main" xmlns="" id="{45A42D15-4739-4AA2-9CEB-BF77641294FB}"/>
              </a:ext>
            </a:extLst>
          </p:cNvPr>
          <p:cNvSpPr txBox="1">
            <a:spLocks/>
          </p:cNvSpPr>
          <p:nvPr/>
        </p:nvSpPr>
        <p:spPr>
          <a:xfrm>
            <a:off x="1002937" y="3098178"/>
            <a:ext cx="569119" cy="461735"/>
          </a:xfrm>
          <a:prstGeom prst="snip2DiagRect">
            <a:avLst/>
          </a:prstGeom>
          <a:solidFill>
            <a:srgbClr val="F2672B"/>
          </a:solidFill>
        </p:spPr>
        <p:txBody>
          <a:bodyPr anchor="ctr" anchorCtr="0"/>
          <a:lstStyle>
            <a:defPPr>
              <a:defRPr lang="en-US"/>
            </a:defPPr>
            <a:lvl1pPr indent="0" defTabSz="742950">
              <a:lnSpc>
                <a:spcPct val="90000"/>
              </a:lnSpc>
              <a:spcBef>
                <a:spcPts val="813"/>
              </a:spcBef>
              <a:buFont typeface="Arial" panose="020B0604020202020204" pitchFamily="34" charset="0"/>
              <a:buNone/>
              <a:defRPr sz="2275"/>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0" marR="0" lvl="4" indent="0" algn="ctr" defTabSz="336947" fontAlgn="auto">
              <a:lnSpc>
                <a:spcPct val="90000"/>
              </a:lnSpc>
              <a:spcBef>
                <a:spcPts val="304"/>
              </a:spcBef>
              <a:spcAft>
                <a:spcPts val="0"/>
              </a:spcAft>
              <a:buClrTx/>
              <a:buSzTx/>
              <a:buFont typeface="Arial" panose="020B0604020202020204" pitchFamily="34" charset="0"/>
              <a:buNone/>
              <a:tabLst/>
              <a:defRPr kumimoji="0" sz="1097" b="1" i="0" u="none" strike="noStrike" cap="none" spc="0" normalizeH="0" baseline="0">
                <a:ln>
                  <a:noFill/>
                </a:ln>
                <a:solidFill>
                  <a:srgbClr val="000000"/>
                </a:solidFill>
                <a:effectLst/>
                <a:uLnTx/>
                <a:uFillTx/>
                <a:latin typeface="Arial"/>
              </a:defRPr>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pPr lvl="4"/>
            <a:r>
              <a:rPr lang="en-ZA" dirty="0"/>
              <a:t>D</a:t>
            </a:r>
          </a:p>
        </p:txBody>
      </p:sp>
      <p:grpSp>
        <p:nvGrpSpPr>
          <p:cNvPr id="3" name="Group 2">
            <a:extLst>
              <a:ext uri="{FF2B5EF4-FFF2-40B4-BE49-F238E27FC236}">
                <a16:creationId xmlns:a16="http://schemas.microsoft.com/office/drawing/2014/main" xmlns="" id="{51F7F9BC-A3E3-D0AC-1CBD-88D2887CFBB6}"/>
              </a:ext>
            </a:extLst>
          </p:cNvPr>
          <p:cNvGrpSpPr/>
          <p:nvPr/>
        </p:nvGrpSpPr>
        <p:grpSpPr>
          <a:xfrm>
            <a:off x="1002937" y="1105054"/>
            <a:ext cx="3969114" cy="471388"/>
            <a:chOff x="194249" y="1110683"/>
            <a:chExt cx="5292152" cy="628517"/>
          </a:xfrm>
          <a:solidFill>
            <a:srgbClr val="F2672B"/>
          </a:solidFill>
        </p:grpSpPr>
        <p:sp>
          <p:nvSpPr>
            <p:cNvPr id="4" name="Text Placeholder 9">
              <a:extLst>
                <a:ext uri="{FF2B5EF4-FFF2-40B4-BE49-F238E27FC236}">
                  <a16:creationId xmlns:a16="http://schemas.microsoft.com/office/drawing/2014/main" xmlns="" id="{B49C8350-0603-9FF5-FEA6-E6A522EC2900}"/>
                </a:ext>
              </a:extLst>
            </p:cNvPr>
            <p:cNvSpPr txBox="1">
              <a:spLocks/>
            </p:cNvSpPr>
            <p:nvPr/>
          </p:nvSpPr>
          <p:spPr>
            <a:xfrm>
              <a:off x="1070428" y="1123553"/>
              <a:ext cx="4415973" cy="615647"/>
            </a:xfrm>
            <a:prstGeom prst="rect">
              <a:avLst/>
            </a:prstGeom>
            <a:grpFill/>
            <a:ln>
              <a:noFill/>
            </a:ln>
          </p:spPr>
          <p:txBody>
            <a:bodyPr anchor="ctr" anchorCtr="0">
              <a:normAutofit/>
            </a:bodyPr>
            <a:lstStyle>
              <a:defPPr>
                <a:defRPr lang="en-US"/>
              </a:defPPr>
              <a:lvl1pPr marR="0" lvl="0" indent="0" defTabSz="557213" fontAlgn="auto">
                <a:lnSpc>
                  <a:spcPct val="90000"/>
                </a:lnSpc>
                <a:spcBef>
                  <a:spcPts val="610"/>
                </a:spcBef>
                <a:spcAft>
                  <a:spcPts val="0"/>
                </a:spcAft>
                <a:buClrTx/>
                <a:buSzTx/>
                <a:buFont typeface="Arial" panose="020B0604020202020204" pitchFamily="34" charset="0"/>
                <a:buNone/>
                <a:tabLst/>
                <a:defRPr kumimoji="0" sz="1500" b="1" i="0" u="none" strike="noStrike" cap="none" spc="0" normalizeH="0" baseline="0">
                  <a:ln>
                    <a:noFill/>
                  </a:ln>
                  <a:solidFill>
                    <a:sysClr val="windowText" lastClr="000000"/>
                  </a:solidFill>
                  <a:effectLst/>
                  <a:uLnTx/>
                  <a:uFillTx/>
                  <a:latin typeface="Arial"/>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lang="en-ZA" dirty="0"/>
                <a:t>BACKGROUND AND CONTEXT</a:t>
              </a:r>
            </a:p>
          </p:txBody>
        </p:sp>
        <p:sp>
          <p:nvSpPr>
            <p:cNvPr id="5" name="Text Placeholder 14">
              <a:extLst>
                <a:ext uri="{FF2B5EF4-FFF2-40B4-BE49-F238E27FC236}">
                  <a16:creationId xmlns:a16="http://schemas.microsoft.com/office/drawing/2014/main" xmlns="" id="{FFD5BFCA-9025-6DB2-F02F-65467C1F36EC}"/>
                </a:ext>
              </a:extLst>
            </p:cNvPr>
            <p:cNvSpPr txBox="1">
              <a:spLocks/>
            </p:cNvSpPr>
            <p:nvPr/>
          </p:nvSpPr>
          <p:spPr>
            <a:xfrm>
              <a:off x="194249" y="1110683"/>
              <a:ext cx="758825" cy="615647"/>
            </a:xfrm>
            <a:prstGeom prst="snip2DiagRect">
              <a:avLst/>
            </a:prstGeom>
            <a:grpFill/>
          </p:spPr>
          <p:txBody>
            <a:bodyPr anchor="ctr" anchorCtr="0"/>
            <a:lstStyle>
              <a:defPPr>
                <a:defRPr lang="en-US"/>
              </a:defPPr>
              <a:lvl1pPr indent="0" defTabSz="742950">
                <a:lnSpc>
                  <a:spcPct val="90000"/>
                </a:lnSpc>
                <a:spcBef>
                  <a:spcPts val="813"/>
                </a:spcBef>
                <a:buFont typeface="Arial" panose="020B0604020202020204" pitchFamily="34" charset="0"/>
                <a:buNone/>
                <a:defRPr sz="2275"/>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0" marR="0" lvl="4" indent="0" algn="ctr" defTabSz="336947" fontAlgn="auto">
                <a:lnSpc>
                  <a:spcPct val="90000"/>
                </a:lnSpc>
                <a:spcBef>
                  <a:spcPts val="304"/>
                </a:spcBef>
                <a:spcAft>
                  <a:spcPts val="0"/>
                </a:spcAft>
                <a:buClrTx/>
                <a:buSzTx/>
                <a:buFont typeface="Arial" panose="020B0604020202020204" pitchFamily="34" charset="0"/>
                <a:buNone/>
                <a:tabLst/>
                <a:defRPr kumimoji="0" sz="1097" b="1" i="0" u="none" strike="noStrike" cap="none" spc="0" normalizeH="0" baseline="0">
                  <a:ln>
                    <a:noFill/>
                  </a:ln>
                  <a:solidFill>
                    <a:srgbClr val="000000"/>
                  </a:solidFill>
                  <a:effectLst/>
                  <a:uLnTx/>
                  <a:uFillTx/>
                  <a:latin typeface="Arial"/>
                </a:defRPr>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pPr lvl="4"/>
              <a:r>
                <a:rPr lang="en-ZA" dirty="0"/>
                <a:t>A</a:t>
              </a:r>
            </a:p>
          </p:txBody>
        </p:sp>
      </p:grpSp>
    </p:spTree>
    <p:extLst>
      <p:ext uri="{BB962C8B-B14F-4D97-AF65-F5344CB8AC3E}">
        <p14:creationId xmlns:p14="http://schemas.microsoft.com/office/powerpoint/2010/main" xmlns="" val="1502074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11C398-4EAD-4289-99BA-3E5CEFC6DCFB}"/>
              </a:ext>
            </a:extLst>
          </p:cNvPr>
          <p:cNvSpPr>
            <a:spLocks noGrp="1"/>
          </p:cNvSpPr>
          <p:nvPr>
            <p:ph type="title"/>
          </p:nvPr>
        </p:nvSpPr>
        <p:spPr/>
        <p:txBody>
          <a:bodyPr/>
          <a:lstStyle/>
          <a:p>
            <a:r>
              <a:rPr lang="en-ZA" sz="2800" dirty="0"/>
              <a:t>RECOMMENDATION</a:t>
            </a:r>
          </a:p>
        </p:txBody>
      </p:sp>
      <p:sp>
        <p:nvSpPr>
          <p:cNvPr id="11" name="Content Placeholder 10">
            <a:extLst>
              <a:ext uri="{FF2B5EF4-FFF2-40B4-BE49-F238E27FC236}">
                <a16:creationId xmlns:a16="http://schemas.microsoft.com/office/drawing/2014/main" xmlns="" id="{C624F4AB-A7A7-47B7-BCFF-8FAB0E1DCE49}"/>
              </a:ext>
            </a:extLst>
          </p:cNvPr>
          <p:cNvSpPr>
            <a:spLocks noGrp="1"/>
          </p:cNvSpPr>
          <p:nvPr>
            <p:ph idx="1"/>
          </p:nvPr>
        </p:nvSpPr>
        <p:spPr>
          <a:xfrm>
            <a:off x="473920" y="1350445"/>
            <a:ext cx="8196159" cy="1705510"/>
          </a:xfrm>
          <a:noFill/>
        </p:spPr>
        <p:txBody>
          <a:bodyPr>
            <a:normAutofit/>
          </a:bodyPr>
          <a:lstStyle/>
          <a:p>
            <a:pPr marL="0" indent="0" algn="ctr">
              <a:spcBef>
                <a:spcPts val="600"/>
              </a:spcBef>
              <a:spcAft>
                <a:spcPts val="600"/>
              </a:spcAft>
              <a:buNone/>
            </a:pPr>
            <a:r>
              <a:rPr lang="en-US" sz="2800" dirty="0"/>
              <a:t>It is recommended that the Portfolio Committee on Human Settlements </a:t>
            </a:r>
            <a:r>
              <a:rPr lang="en-US" sz="2800" b="1" dirty="0"/>
              <a:t>note</a:t>
            </a:r>
            <a:r>
              <a:rPr lang="en-US" sz="2800" dirty="0"/>
              <a:t> the SHRA 2023/24 Annual Performance Plan (APP).</a:t>
            </a:r>
            <a:endParaRPr lang="en-ZA" sz="2800" dirty="0"/>
          </a:p>
        </p:txBody>
      </p:sp>
    </p:spTree>
    <p:extLst>
      <p:ext uri="{BB962C8B-B14F-4D97-AF65-F5344CB8AC3E}">
        <p14:creationId xmlns:p14="http://schemas.microsoft.com/office/powerpoint/2010/main" xmlns="" val="3837396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38172720-9B02-4168-9246-982C0E609BD6}"/>
              </a:ext>
            </a:extLst>
          </p:cNvPr>
          <p:cNvSpPr>
            <a:spLocks noGrp="1"/>
          </p:cNvSpPr>
          <p:nvPr>
            <p:ph type="ctrTitle"/>
          </p:nvPr>
        </p:nvSpPr>
        <p:spPr>
          <a:xfrm>
            <a:off x="613610" y="3827266"/>
            <a:ext cx="7772400" cy="504110"/>
          </a:xfrm>
        </p:spPr>
        <p:txBody>
          <a:bodyPr>
            <a:noAutofit/>
          </a:bodyPr>
          <a:lstStyle/>
          <a:p>
            <a:pPr algn="ctr"/>
            <a:r>
              <a:rPr lang="en-US" sz="2800" dirty="0"/>
              <a:t>THANK YOU</a:t>
            </a:r>
          </a:p>
        </p:txBody>
      </p:sp>
    </p:spTree>
    <p:extLst>
      <p:ext uri="{BB962C8B-B14F-4D97-AF65-F5344CB8AC3E}">
        <p14:creationId xmlns:p14="http://schemas.microsoft.com/office/powerpoint/2010/main" xmlns="" val="40581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A433AC-A57D-4833-90A3-C4C762A10AD0}"/>
              </a:ext>
            </a:extLst>
          </p:cNvPr>
          <p:cNvSpPr>
            <a:spLocks noGrp="1"/>
          </p:cNvSpPr>
          <p:nvPr>
            <p:ph type="title"/>
          </p:nvPr>
        </p:nvSpPr>
        <p:spPr/>
        <p:txBody>
          <a:bodyPr/>
          <a:lstStyle/>
          <a:p>
            <a:r>
              <a:rPr lang="en-US" dirty="0"/>
              <a:t>A.1. BACKGROUND &amp; CONSULTATION</a:t>
            </a:r>
            <a:endParaRPr lang="en-ZA" dirty="0"/>
          </a:p>
        </p:txBody>
      </p:sp>
      <p:sp>
        <p:nvSpPr>
          <p:cNvPr id="3" name="Content Placeholder 2">
            <a:extLst>
              <a:ext uri="{FF2B5EF4-FFF2-40B4-BE49-F238E27FC236}">
                <a16:creationId xmlns:a16="http://schemas.microsoft.com/office/drawing/2014/main" xmlns="" id="{9AC29174-4DAD-41FC-9625-02C4DA966850}"/>
              </a:ext>
            </a:extLst>
          </p:cNvPr>
          <p:cNvSpPr>
            <a:spLocks noGrp="1"/>
          </p:cNvSpPr>
          <p:nvPr>
            <p:ph idx="1"/>
          </p:nvPr>
        </p:nvSpPr>
        <p:spPr>
          <a:xfrm>
            <a:off x="365040" y="987425"/>
            <a:ext cx="8196159" cy="3779838"/>
          </a:xfrm>
        </p:spPr>
        <p:txBody>
          <a:bodyPr>
            <a:normAutofit fontScale="85000" lnSpcReduction="10000"/>
          </a:bodyPr>
          <a:lstStyle/>
          <a:p>
            <a:pPr algn="just">
              <a:lnSpc>
                <a:spcPct val="120000"/>
              </a:lnSpc>
            </a:pPr>
            <a:r>
              <a:rPr lang="en-ZA" sz="1600" dirty="0">
                <a:latin typeface="Arial" panose="020B0604020202020204" pitchFamily="34" charset="0"/>
                <a:cs typeface="Arial" panose="020B0604020202020204" pitchFamily="34" charset="0"/>
              </a:rPr>
              <a:t>A SHRA Council Strategic Planning Session held between 4-5 August 2022, wherein the honourable Minister addressed Council.</a:t>
            </a:r>
          </a:p>
          <a:p>
            <a:pPr algn="just">
              <a:lnSpc>
                <a:spcPct val="120000"/>
              </a:lnSpc>
            </a:pPr>
            <a:r>
              <a:rPr lang="en-ZA" sz="1600" dirty="0">
                <a:latin typeface="Arial" panose="020B0604020202020204" pitchFamily="34" charset="0"/>
                <a:cs typeface="Arial" panose="020B0604020202020204" pitchFamily="34" charset="0"/>
              </a:rPr>
              <a:t>The Human Settlements Indaba was held in eThekwini between 4-5 September 2022.</a:t>
            </a:r>
          </a:p>
          <a:p>
            <a:pPr algn="just">
              <a:lnSpc>
                <a:spcPct val="120000"/>
              </a:lnSpc>
            </a:pPr>
            <a:r>
              <a:rPr lang="en-ZA" sz="1600" dirty="0">
                <a:latin typeface="Arial" panose="020B0604020202020204" pitchFamily="34" charset="0"/>
                <a:cs typeface="Arial" panose="020B0604020202020204" pitchFamily="34" charset="0"/>
              </a:rPr>
              <a:t>2nd Draft APP for 2023-24 was submitted to the National Department of Human Settlements (NDHS) on 15 October 2022. </a:t>
            </a:r>
          </a:p>
          <a:p>
            <a:pPr algn="just">
              <a:lnSpc>
                <a:spcPct val="120000"/>
              </a:lnSpc>
            </a:pPr>
            <a:r>
              <a:rPr lang="en-ZA" sz="1600" dirty="0">
                <a:latin typeface="Arial" panose="020B0604020202020204" pitchFamily="34" charset="0"/>
                <a:cs typeface="Arial" panose="020B0604020202020204" pitchFamily="34" charset="0"/>
              </a:rPr>
              <a:t>A sector wide strategic planning session was held and attended by the honourable Minister MT Kubayi on 28 November 2022.</a:t>
            </a:r>
          </a:p>
          <a:p>
            <a:pPr algn="just">
              <a:lnSpc>
                <a:spcPct val="120000"/>
              </a:lnSpc>
            </a:pPr>
            <a:r>
              <a:rPr lang="en-US" sz="1600" dirty="0">
                <a:latin typeface="Arial" panose="020B0604020202020204" pitchFamily="34" charset="0"/>
                <a:cs typeface="Arial" panose="020B0604020202020204" pitchFamily="34" charset="0"/>
              </a:rPr>
              <a:t>Feedback received from consultation process including comments received from the Minister, National Department of Human Settlements, Human Settlements Indaba and Human Settlements strategic planning Lekgotla and have been considered as part of the APP 2023/24 development. </a:t>
            </a:r>
          </a:p>
          <a:p>
            <a:pPr algn="just">
              <a:lnSpc>
                <a:spcPct val="120000"/>
              </a:lnSpc>
            </a:pPr>
            <a:r>
              <a:rPr lang="en-US" sz="1600" dirty="0">
                <a:latin typeface="Arial" panose="020B0604020202020204" pitchFamily="34" charset="0"/>
                <a:cs typeface="Arial" panose="020B0604020202020204" pitchFamily="34" charset="0"/>
              </a:rPr>
              <a:t>The Final Draft APP 2023/24 has gone through the SHRA internal audit and assurance processes which was considered and approved by the SHRA Council on 26 January 2023.</a:t>
            </a:r>
          </a:p>
          <a:p>
            <a:pPr algn="just">
              <a:lnSpc>
                <a:spcPct val="120000"/>
              </a:lnSpc>
            </a:pPr>
            <a:r>
              <a:rPr lang="en-US" sz="1600" dirty="0">
                <a:latin typeface="Arial" panose="020B0604020202020204" pitchFamily="34" charset="0"/>
                <a:cs typeface="Arial" panose="020B0604020202020204" pitchFamily="34" charset="0"/>
              </a:rPr>
              <a:t>Final feedback from the Department and Minister considered and incorporated in the Final APP.</a:t>
            </a:r>
          </a:p>
        </p:txBody>
      </p:sp>
    </p:spTree>
    <p:extLst>
      <p:ext uri="{BB962C8B-B14F-4D97-AF65-F5344CB8AC3E}">
        <p14:creationId xmlns:p14="http://schemas.microsoft.com/office/powerpoint/2010/main" xmlns="" val="77129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2BA2CE-CAAD-4DB8-86EC-7B2AE6B60848}"/>
              </a:ext>
            </a:extLst>
          </p:cNvPr>
          <p:cNvSpPr>
            <a:spLocks noGrp="1"/>
          </p:cNvSpPr>
          <p:nvPr>
            <p:ph type="title"/>
          </p:nvPr>
        </p:nvSpPr>
        <p:spPr/>
        <p:txBody>
          <a:bodyPr vert="horz" lIns="91440" tIns="45720" rIns="91440" bIns="45720" rtlCol="0" anchor="ctr">
            <a:noAutofit/>
          </a:bodyPr>
          <a:lstStyle/>
          <a:p>
            <a:r>
              <a:rPr lang="en-ZA" dirty="0"/>
              <a:t>B.1. LEGISLATION AND POLICY MANDATES</a:t>
            </a:r>
          </a:p>
        </p:txBody>
      </p:sp>
      <p:pic>
        <p:nvPicPr>
          <p:cNvPr id="6" name="Picture 5">
            <a:extLst>
              <a:ext uri="{FF2B5EF4-FFF2-40B4-BE49-F238E27FC236}">
                <a16:creationId xmlns:a16="http://schemas.microsoft.com/office/drawing/2014/main" xmlns="" id="{DFE42A98-6D28-40CC-A041-1F7BA3FA279F}"/>
              </a:ext>
            </a:extLst>
          </p:cNvPr>
          <p:cNvPicPr>
            <a:picLocks noChangeAspect="1"/>
          </p:cNvPicPr>
          <p:nvPr/>
        </p:nvPicPr>
        <p:blipFill>
          <a:blip r:embed="rId2"/>
          <a:stretch>
            <a:fillRect/>
          </a:stretch>
        </p:blipFill>
        <p:spPr>
          <a:xfrm>
            <a:off x="717429" y="823371"/>
            <a:ext cx="7772400" cy="3189829"/>
          </a:xfrm>
          <a:prstGeom prst="rect">
            <a:avLst/>
          </a:prstGeom>
        </p:spPr>
      </p:pic>
      <p:sp>
        <p:nvSpPr>
          <p:cNvPr id="7" name="Rectangle 6">
            <a:extLst>
              <a:ext uri="{FF2B5EF4-FFF2-40B4-BE49-F238E27FC236}">
                <a16:creationId xmlns:a16="http://schemas.microsoft.com/office/drawing/2014/main" xmlns="" id="{A1C04203-3C88-470C-B89D-57D638F5B2D5}"/>
              </a:ext>
            </a:extLst>
          </p:cNvPr>
          <p:cNvSpPr/>
          <p:nvPr/>
        </p:nvSpPr>
        <p:spPr>
          <a:xfrm>
            <a:off x="717429" y="4001365"/>
            <a:ext cx="7973786" cy="982833"/>
          </a:xfrm>
          <a:prstGeom prst="rect">
            <a:avLst/>
          </a:prstGeom>
        </p:spPr>
        <p:txBody>
          <a:bodyPr wrap="square">
            <a:spAutoFit/>
          </a:bodyPr>
          <a:lstStyle/>
          <a:p>
            <a:pPr marR="179705" algn="ctr">
              <a:lnSpc>
                <a:spcPct val="110000"/>
              </a:lnSpc>
              <a:spcBef>
                <a:spcPts val="500"/>
              </a:spcBef>
              <a:spcAft>
                <a:spcPts val="1050"/>
              </a:spcAft>
            </a:pPr>
            <a:r>
              <a:rPr lang="en-ZA" dirty="0">
                <a:latin typeface="Helvetica" pitchFamily="2" charset="0"/>
                <a:ea typeface="Times New Roman" panose="02020603050405020304" pitchFamily="18" charset="0"/>
              </a:rPr>
              <a:t>Where the Constitution provides the broad context to the mandate of the Social Housing Regulatory Authority (SHRA), </a:t>
            </a:r>
            <a:r>
              <a:rPr lang="en-ZA" b="1" dirty="0">
                <a:latin typeface="Helvetica" pitchFamily="2" charset="0"/>
                <a:ea typeface="Times New Roman" panose="02020603050405020304" pitchFamily="18" charset="0"/>
              </a:rPr>
              <a:t>the specific </a:t>
            </a:r>
            <a:r>
              <a:rPr lang="en-ZA" b="1" dirty="0">
                <a:latin typeface="Helvetica" pitchFamily="2" charset="0"/>
              </a:rPr>
              <a:t>establishment mandate of the SHRA is informed by the Social Housing Act. </a:t>
            </a:r>
            <a:endParaRPr lang="en-ZA" b="1" dirty="0">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xmlns="" val="224336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3F6C6A-5309-91FA-BB20-118A6C93EE20}"/>
              </a:ext>
            </a:extLst>
          </p:cNvPr>
          <p:cNvSpPr>
            <a:spLocks noGrp="1"/>
          </p:cNvSpPr>
          <p:nvPr>
            <p:ph type="title"/>
          </p:nvPr>
        </p:nvSpPr>
        <p:spPr/>
        <p:txBody>
          <a:bodyPr/>
          <a:lstStyle/>
          <a:p>
            <a:r>
              <a:rPr lang="en-US" dirty="0"/>
              <a:t>B.2. SHRA GOVERNANCE STRUCTURES</a:t>
            </a:r>
          </a:p>
        </p:txBody>
      </p:sp>
      <p:sp>
        <p:nvSpPr>
          <p:cNvPr id="10" name="Content Placeholder 2">
            <a:extLst>
              <a:ext uri="{FF2B5EF4-FFF2-40B4-BE49-F238E27FC236}">
                <a16:creationId xmlns:a16="http://schemas.microsoft.com/office/drawing/2014/main" xmlns="" id="{70AD8BCC-3EDE-80ED-ABF5-AC478C20E809}"/>
              </a:ext>
            </a:extLst>
          </p:cNvPr>
          <p:cNvSpPr txBox="1">
            <a:spLocks/>
          </p:cNvSpPr>
          <p:nvPr/>
        </p:nvSpPr>
        <p:spPr>
          <a:xfrm>
            <a:off x="2931952" y="1435468"/>
            <a:ext cx="2814786" cy="824365"/>
          </a:xfrm>
          <a:prstGeom prst="rect">
            <a:avLst/>
          </a:prstGeom>
          <a:solidFill>
            <a:schemeClr val="bg1">
              <a:lumMod val="85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rgbClr val="000000"/>
                </a:solidFill>
                <a:latin typeface="Helvetica"/>
                <a:ea typeface="+mn-ea"/>
                <a:cs typeface="Helvetica"/>
              </a:defRPr>
            </a:lvl1pPr>
            <a:lvl2pPr marL="742950" indent="-285750" algn="l" defTabSz="457200" rtl="0" eaLnBrk="1" latinLnBrk="0" hangingPunct="1">
              <a:spcBef>
                <a:spcPct val="20000"/>
              </a:spcBef>
              <a:buFont typeface="Arial"/>
              <a:buChar char="–"/>
              <a:defRPr sz="1800" kern="1200">
                <a:solidFill>
                  <a:srgbClr val="000000"/>
                </a:solidFill>
                <a:latin typeface="Helvetica"/>
                <a:ea typeface="+mn-ea"/>
                <a:cs typeface="Helvetica"/>
              </a:defRPr>
            </a:lvl2pPr>
            <a:lvl3pPr marL="1143000" indent="-228600" algn="l" defTabSz="457200" rtl="0" eaLnBrk="1" latinLnBrk="0" hangingPunct="1">
              <a:spcBef>
                <a:spcPct val="20000"/>
              </a:spcBef>
              <a:buFont typeface="Arial"/>
              <a:buChar char="•"/>
              <a:defRPr sz="1600" kern="1200">
                <a:solidFill>
                  <a:srgbClr val="000000"/>
                </a:solidFill>
                <a:latin typeface="Helvetica"/>
                <a:ea typeface="+mn-ea"/>
                <a:cs typeface="Helvetica"/>
              </a:defRPr>
            </a:lvl3pPr>
            <a:lvl4pPr marL="1600200" indent="-228600" algn="l" defTabSz="457200" rtl="0" eaLnBrk="1" latinLnBrk="0" hangingPunct="1">
              <a:spcBef>
                <a:spcPct val="20000"/>
              </a:spcBef>
              <a:buFont typeface="Arial"/>
              <a:buChar char="–"/>
              <a:defRPr sz="1400" kern="1200">
                <a:solidFill>
                  <a:srgbClr val="000000"/>
                </a:solidFill>
                <a:latin typeface="Helvetica"/>
                <a:ea typeface="+mn-ea"/>
                <a:cs typeface="Helvetica"/>
              </a:defRPr>
            </a:lvl4pPr>
            <a:lvl5pPr marL="2057400" indent="-228600" algn="l" defTabSz="457200" rtl="0" eaLnBrk="1" latinLnBrk="0" hangingPunct="1">
              <a:spcBef>
                <a:spcPct val="20000"/>
              </a:spcBef>
              <a:buFont typeface="Arial"/>
              <a:buChar char="»"/>
              <a:defRPr sz="1400" kern="1200">
                <a:solidFill>
                  <a:srgbClr val="0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ZA" sz="1050" dirty="0">
                <a:latin typeface="Helvetica" panose="020B0604020202020204" pitchFamily="34" charset="0"/>
                <a:ea typeface="Calibri" panose="020F0502020204030204" pitchFamily="34" charset="0"/>
              </a:rPr>
              <a:t>In November 2021 Cabinet approved the appointment of Council, in terms of Section 9 of the Social Housing Act, and comprises of </a:t>
            </a:r>
            <a:r>
              <a:rPr lang="en-ZA" sz="1050" dirty="0" err="1">
                <a:latin typeface="Helvetica" panose="020B0604020202020204" pitchFamily="34" charset="0"/>
                <a:ea typeface="Calibri" panose="020F0502020204030204" pitchFamily="34" charset="0"/>
              </a:rPr>
              <a:t>of</a:t>
            </a:r>
            <a:r>
              <a:rPr lang="en-ZA" sz="1050" dirty="0">
                <a:latin typeface="Helvetica" panose="020B0604020202020204" pitchFamily="34" charset="0"/>
                <a:ea typeface="Calibri" panose="020F0502020204030204" pitchFamily="34" charset="0"/>
              </a:rPr>
              <a:t> </a:t>
            </a:r>
            <a:r>
              <a:rPr lang="en-ZA" sz="1100" dirty="0">
                <a:latin typeface="Helvetica" panose="020B0604020202020204" pitchFamily="34" charset="0"/>
                <a:ea typeface="Calibri" panose="020F0502020204030204" pitchFamily="34" charset="0"/>
              </a:rPr>
              <a:t>12 members</a:t>
            </a:r>
            <a:endParaRPr lang="en-ZA" sz="1050" dirty="0">
              <a:latin typeface="Helvetica" panose="020B060402020202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xmlns="" id="{7510128D-B105-103D-CAAF-33721BB569B9}"/>
              </a:ext>
            </a:extLst>
          </p:cNvPr>
          <p:cNvSpPr/>
          <p:nvPr/>
        </p:nvSpPr>
        <p:spPr>
          <a:xfrm>
            <a:off x="2931952" y="1057071"/>
            <a:ext cx="2814786" cy="378397"/>
          </a:xfrm>
          <a:prstGeom prst="rect">
            <a:avLst/>
          </a:prstGeom>
          <a:solidFill>
            <a:schemeClr val="tx1">
              <a:lumMod val="85000"/>
              <a:lumOff val="1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latin typeface="Arial" panose="020B0604020202020204" pitchFamily="34" charset="0"/>
                <a:cs typeface="Arial" panose="020B0604020202020204" pitchFamily="34" charset="0"/>
              </a:rPr>
              <a:t>SHRA COUNCIL</a:t>
            </a:r>
          </a:p>
        </p:txBody>
      </p:sp>
      <p:sp>
        <p:nvSpPr>
          <p:cNvPr id="12" name="Rectangle 11">
            <a:extLst>
              <a:ext uri="{FF2B5EF4-FFF2-40B4-BE49-F238E27FC236}">
                <a16:creationId xmlns:a16="http://schemas.microsoft.com/office/drawing/2014/main" xmlns="" id="{01D6A6F1-CF49-F93E-2438-3197B32DCEE8}"/>
              </a:ext>
            </a:extLst>
          </p:cNvPr>
          <p:cNvSpPr/>
          <p:nvPr/>
        </p:nvSpPr>
        <p:spPr>
          <a:xfrm>
            <a:off x="1575135" y="2863270"/>
            <a:ext cx="776738" cy="579693"/>
          </a:xfrm>
          <a:prstGeom prst="rect">
            <a:avLst/>
          </a:prstGeom>
          <a:solidFill>
            <a:schemeClr val="tx2">
              <a:lumMod val="75000"/>
              <a:lumOff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dirty="0">
                <a:latin typeface="Arial" panose="020B0604020202020204" pitchFamily="34" charset="0"/>
                <a:cs typeface="Arial" panose="020B0604020202020204" pitchFamily="34" charset="0"/>
              </a:rPr>
              <a:t>AUDIT &amp; RISK</a:t>
            </a:r>
          </a:p>
        </p:txBody>
      </p:sp>
      <p:sp>
        <p:nvSpPr>
          <p:cNvPr id="13" name="Rectangle 12">
            <a:extLst>
              <a:ext uri="{FF2B5EF4-FFF2-40B4-BE49-F238E27FC236}">
                <a16:creationId xmlns:a16="http://schemas.microsoft.com/office/drawing/2014/main" xmlns="" id="{5B313FA9-5CD2-FCE0-7E44-08EB050CC998}"/>
              </a:ext>
            </a:extLst>
          </p:cNvPr>
          <p:cNvSpPr/>
          <p:nvPr/>
        </p:nvSpPr>
        <p:spPr>
          <a:xfrm>
            <a:off x="4040494" y="2863270"/>
            <a:ext cx="1175765" cy="579693"/>
          </a:xfrm>
          <a:prstGeom prst="rect">
            <a:avLst/>
          </a:prstGeom>
          <a:solidFill>
            <a:schemeClr val="tx2">
              <a:lumMod val="75000"/>
              <a:lumOff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dirty="0">
                <a:latin typeface="Arial" panose="020B0604020202020204" pitchFamily="34" charset="0"/>
                <a:cs typeface="Arial" panose="020B0604020202020204" pitchFamily="34" charset="0"/>
              </a:rPr>
              <a:t>HUMAN RESOURCES &amp; REMUNERATION</a:t>
            </a:r>
          </a:p>
        </p:txBody>
      </p:sp>
      <p:sp>
        <p:nvSpPr>
          <p:cNvPr id="14" name="Rectangle 13">
            <a:extLst>
              <a:ext uri="{FF2B5EF4-FFF2-40B4-BE49-F238E27FC236}">
                <a16:creationId xmlns:a16="http://schemas.microsoft.com/office/drawing/2014/main" xmlns="" id="{3F312D03-715A-902F-7797-96F6CE1ED2AD}"/>
              </a:ext>
            </a:extLst>
          </p:cNvPr>
          <p:cNvSpPr/>
          <p:nvPr/>
        </p:nvSpPr>
        <p:spPr>
          <a:xfrm>
            <a:off x="2529880" y="2863270"/>
            <a:ext cx="1332607" cy="579693"/>
          </a:xfrm>
          <a:prstGeom prst="rect">
            <a:avLst/>
          </a:prstGeom>
          <a:solidFill>
            <a:schemeClr val="tx2">
              <a:lumMod val="75000"/>
              <a:lumOff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dirty="0">
                <a:latin typeface="Arial" panose="020B0604020202020204" pitchFamily="34" charset="0"/>
                <a:cs typeface="Arial" panose="020B0604020202020204" pitchFamily="34" charset="0"/>
              </a:rPr>
              <a:t>SOCIAL, ETHICS AND TRANSFORMATION</a:t>
            </a:r>
          </a:p>
        </p:txBody>
      </p:sp>
      <p:sp>
        <p:nvSpPr>
          <p:cNvPr id="15" name="Rectangle 14">
            <a:extLst>
              <a:ext uri="{FF2B5EF4-FFF2-40B4-BE49-F238E27FC236}">
                <a16:creationId xmlns:a16="http://schemas.microsoft.com/office/drawing/2014/main" xmlns="" id="{484FCEE2-4805-C6A1-0F92-61696CA869AF}"/>
              </a:ext>
            </a:extLst>
          </p:cNvPr>
          <p:cNvSpPr/>
          <p:nvPr/>
        </p:nvSpPr>
        <p:spPr>
          <a:xfrm>
            <a:off x="5394266" y="2863270"/>
            <a:ext cx="1088090" cy="579693"/>
          </a:xfrm>
          <a:prstGeom prst="rect">
            <a:avLst/>
          </a:prstGeom>
          <a:solidFill>
            <a:schemeClr val="tx2">
              <a:lumMod val="75000"/>
              <a:lumOff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dirty="0">
                <a:latin typeface="Arial" panose="020B0604020202020204" pitchFamily="34" charset="0"/>
                <a:cs typeface="Arial" panose="020B0604020202020204" pitchFamily="34" charset="0"/>
              </a:rPr>
              <a:t>PROJECT DEVELOPMENT &amp; FUNDING</a:t>
            </a:r>
          </a:p>
        </p:txBody>
      </p:sp>
      <p:sp>
        <p:nvSpPr>
          <p:cNvPr id="16" name="Rectangle 15">
            <a:extLst>
              <a:ext uri="{FF2B5EF4-FFF2-40B4-BE49-F238E27FC236}">
                <a16:creationId xmlns:a16="http://schemas.microsoft.com/office/drawing/2014/main" xmlns="" id="{A631122B-5A5B-1378-3EEE-AC25D6BFA150}"/>
              </a:ext>
            </a:extLst>
          </p:cNvPr>
          <p:cNvSpPr/>
          <p:nvPr/>
        </p:nvSpPr>
        <p:spPr>
          <a:xfrm>
            <a:off x="6660364" y="2863270"/>
            <a:ext cx="1175765" cy="579693"/>
          </a:xfrm>
          <a:prstGeom prst="rect">
            <a:avLst/>
          </a:prstGeom>
          <a:solidFill>
            <a:schemeClr val="tx2">
              <a:lumMod val="75000"/>
              <a:lumOff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dirty="0">
                <a:latin typeface="Arial" panose="020B0604020202020204" pitchFamily="34" charset="0"/>
                <a:cs typeface="Arial" panose="020B0604020202020204" pitchFamily="34" charset="0"/>
              </a:rPr>
              <a:t>COMPLIANCE, ACCREDITATION &amp; REGULATIONS</a:t>
            </a:r>
          </a:p>
        </p:txBody>
      </p:sp>
      <p:cxnSp>
        <p:nvCxnSpPr>
          <p:cNvPr id="17" name="Connector: Elbow 16">
            <a:extLst>
              <a:ext uri="{FF2B5EF4-FFF2-40B4-BE49-F238E27FC236}">
                <a16:creationId xmlns:a16="http://schemas.microsoft.com/office/drawing/2014/main" xmlns="" id="{CAE761FB-EEA1-A831-EB33-0F0D22AA75E6}"/>
              </a:ext>
            </a:extLst>
          </p:cNvPr>
          <p:cNvCxnSpPr>
            <a:cxnSpLocks/>
            <a:stCxn id="10" idx="2"/>
            <a:endCxn id="12" idx="0"/>
          </p:cNvCxnSpPr>
          <p:nvPr/>
        </p:nvCxnSpPr>
        <p:spPr>
          <a:xfrm rot="5400000">
            <a:off x="2849707" y="1373631"/>
            <a:ext cx="603437" cy="2375841"/>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xmlns="" id="{10E489F7-B8EE-49CC-BF82-9340560F4AA8}"/>
              </a:ext>
            </a:extLst>
          </p:cNvPr>
          <p:cNvCxnSpPr>
            <a:cxnSpLocks/>
            <a:stCxn id="10" idx="2"/>
            <a:endCxn id="14" idx="0"/>
          </p:cNvCxnSpPr>
          <p:nvPr/>
        </p:nvCxnSpPr>
        <p:spPr>
          <a:xfrm rot="5400000">
            <a:off x="3466047" y="1989971"/>
            <a:ext cx="603437" cy="1143161"/>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xmlns="" id="{E55D8EE3-BA44-9B82-84FA-44B0B943C45F}"/>
              </a:ext>
            </a:extLst>
          </p:cNvPr>
          <p:cNvCxnSpPr>
            <a:cxnSpLocks/>
            <a:stCxn id="10" idx="2"/>
            <a:endCxn id="13" idx="0"/>
          </p:cNvCxnSpPr>
          <p:nvPr/>
        </p:nvCxnSpPr>
        <p:spPr>
          <a:xfrm rot="16200000" flipH="1">
            <a:off x="4182143" y="2417035"/>
            <a:ext cx="603437" cy="289032"/>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xmlns="" id="{3BC3D98B-484D-783C-E346-2FB7A90A88A6}"/>
              </a:ext>
            </a:extLst>
          </p:cNvPr>
          <p:cNvCxnSpPr>
            <a:cxnSpLocks/>
            <a:stCxn id="10" idx="2"/>
            <a:endCxn id="15" idx="0"/>
          </p:cNvCxnSpPr>
          <p:nvPr/>
        </p:nvCxnSpPr>
        <p:spPr>
          <a:xfrm rot="16200000" flipH="1">
            <a:off x="4837110" y="1762068"/>
            <a:ext cx="603437" cy="1598966"/>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21" name="Connector: Elbow 20">
            <a:extLst>
              <a:ext uri="{FF2B5EF4-FFF2-40B4-BE49-F238E27FC236}">
                <a16:creationId xmlns:a16="http://schemas.microsoft.com/office/drawing/2014/main" xmlns="" id="{9B149A84-B5F8-B994-63C1-168D4CDA7DEB}"/>
              </a:ext>
            </a:extLst>
          </p:cNvPr>
          <p:cNvCxnSpPr>
            <a:cxnSpLocks/>
            <a:stCxn id="10" idx="2"/>
            <a:endCxn id="16" idx="0"/>
          </p:cNvCxnSpPr>
          <p:nvPr/>
        </p:nvCxnSpPr>
        <p:spPr>
          <a:xfrm rot="16200000" flipH="1">
            <a:off x="5492078" y="1107100"/>
            <a:ext cx="603437" cy="2908902"/>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xmlns="" id="{51B760FC-10E4-C250-29E7-4A663AA83653}"/>
              </a:ext>
            </a:extLst>
          </p:cNvPr>
          <p:cNvSpPr txBox="1"/>
          <p:nvPr/>
        </p:nvSpPr>
        <p:spPr>
          <a:xfrm>
            <a:off x="1502957" y="2300624"/>
            <a:ext cx="1469858" cy="253916"/>
          </a:xfrm>
          <a:prstGeom prst="rect">
            <a:avLst/>
          </a:prstGeom>
          <a:noFill/>
        </p:spPr>
        <p:txBody>
          <a:bodyPr wrap="square" rtlCol="0">
            <a:spAutoFit/>
          </a:bodyPr>
          <a:lstStyle/>
          <a:p>
            <a:pPr algn="ctr"/>
            <a:r>
              <a:rPr lang="en-ZA" sz="1050" dirty="0">
                <a:latin typeface="Arial" panose="020B0604020202020204" pitchFamily="34" charset="0"/>
                <a:cs typeface="Arial" panose="020B0604020202020204" pitchFamily="34" charset="0"/>
              </a:rPr>
              <a:t>5- Sub- committees</a:t>
            </a:r>
          </a:p>
        </p:txBody>
      </p:sp>
      <p:sp>
        <p:nvSpPr>
          <p:cNvPr id="45" name="Right Brace 44">
            <a:extLst>
              <a:ext uri="{FF2B5EF4-FFF2-40B4-BE49-F238E27FC236}">
                <a16:creationId xmlns:a16="http://schemas.microsoft.com/office/drawing/2014/main" xmlns="" id="{4B48FC0E-9C65-0B74-FB6D-59BE451E81D0}"/>
              </a:ext>
            </a:extLst>
          </p:cNvPr>
          <p:cNvSpPr/>
          <p:nvPr/>
        </p:nvSpPr>
        <p:spPr>
          <a:xfrm rot="5400000">
            <a:off x="4565828" y="549390"/>
            <a:ext cx="207429" cy="6333172"/>
          </a:xfrm>
          <a:prstGeom prst="rightBrace">
            <a:avLst/>
          </a:prstGeom>
          <a:ln w="63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48" name="Rectangle 47">
            <a:extLst>
              <a:ext uri="{FF2B5EF4-FFF2-40B4-BE49-F238E27FC236}">
                <a16:creationId xmlns:a16="http://schemas.microsoft.com/office/drawing/2014/main" xmlns="" id="{0F658CEC-3E29-4D88-45B8-B9BF9E5895F8}"/>
              </a:ext>
            </a:extLst>
          </p:cNvPr>
          <p:cNvSpPr/>
          <p:nvPr/>
        </p:nvSpPr>
        <p:spPr>
          <a:xfrm>
            <a:off x="3879957" y="3901534"/>
            <a:ext cx="1597437" cy="549553"/>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a:latin typeface="Arial" panose="020B0604020202020204" pitchFamily="34" charset="0"/>
                <a:cs typeface="Arial" panose="020B0604020202020204" pitchFamily="34" charset="0"/>
              </a:rPr>
              <a:t>CEO &amp; EXECUTIVE MANAGEMENT TEAM</a:t>
            </a:r>
          </a:p>
        </p:txBody>
      </p:sp>
    </p:spTree>
    <p:extLst>
      <p:ext uri="{BB962C8B-B14F-4D97-AF65-F5344CB8AC3E}">
        <p14:creationId xmlns:p14="http://schemas.microsoft.com/office/powerpoint/2010/main" xmlns="" val="383378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2BA2CE-CAAD-4DB8-86EC-7B2AE6B60848}"/>
              </a:ext>
            </a:extLst>
          </p:cNvPr>
          <p:cNvSpPr>
            <a:spLocks noGrp="1"/>
          </p:cNvSpPr>
          <p:nvPr>
            <p:ph type="title"/>
          </p:nvPr>
        </p:nvSpPr>
        <p:spPr>
          <a:xfrm>
            <a:off x="175260" y="159302"/>
            <a:ext cx="8113183" cy="664069"/>
          </a:xfrm>
        </p:spPr>
        <p:txBody>
          <a:bodyPr vert="horz" lIns="91440" tIns="45720" rIns="91440" bIns="45720" rtlCol="0" anchor="ctr">
            <a:noAutofit/>
          </a:bodyPr>
          <a:lstStyle/>
          <a:p>
            <a:r>
              <a:rPr lang="en-ZA" dirty="0">
                <a:sym typeface="Arial"/>
              </a:rPr>
              <a:t>B.3. ESTABLISHMENT MANDATE: SOCIAL HOUSING ACT (2008)</a:t>
            </a:r>
            <a:endParaRPr lang="en-US" dirty="0"/>
          </a:p>
        </p:txBody>
      </p:sp>
      <p:sp>
        <p:nvSpPr>
          <p:cNvPr id="19" name="Rectangle 18">
            <a:extLst>
              <a:ext uri="{FF2B5EF4-FFF2-40B4-BE49-F238E27FC236}">
                <a16:creationId xmlns:a16="http://schemas.microsoft.com/office/drawing/2014/main" xmlns="" id="{5A831E13-D094-49E2-B214-6748552A3D40}"/>
              </a:ext>
            </a:extLst>
          </p:cNvPr>
          <p:cNvSpPr/>
          <p:nvPr/>
        </p:nvSpPr>
        <p:spPr>
          <a:xfrm>
            <a:off x="975889" y="866721"/>
            <a:ext cx="7244186" cy="1107996"/>
          </a:xfrm>
          <a:prstGeom prst="rect">
            <a:avLst/>
          </a:prstGeom>
          <a:no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xmlns="" id="{04734803-3DE5-45AD-8385-75DB1BF2638E}"/>
              </a:ext>
            </a:extLst>
          </p:cNvPr>
          <p:cNvSpPr/>
          <p:nvPr/>
        </p:nvSpPr>
        <p:spPr>
          <a:xfrm>
            <a:off x="503239" y="1997844"/>
            <a:ext cx="8208961" cy="2653814"/>
          </a:xfrm>
          <a:prstGeom prst="rect">
            <a:avLst/>
          </a:prstGeom>
          <a:solidFill>
            <a:schemeClr val="bg1"/>
          </a:solidFill>
          <a:ln w="12700" cap="flat" cmpd="sng" algn="ctr">
            <a:solidFill>
              <a:schemeClr val="bg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xmlns="" id="{F586F160-3F0D-4C2A-B92A-416C351AA2AB}"/>
              </a:ext>
            </a:extLst>
          </p:cNvPr>
          <p:cNvSpPr txBox="1"/>
          <p:nvPr/>
        </p:nvSpPr>
        <p:spPr>
          <a:xfrm rot="16200000">
            <a:off x="-190323" y="1272107"/>
            <a:ext cx="871392" cy="276999"/>
          </a:xfrm>
          <a:prstGeom prst="rect">
            <a:avLst/>
          </a:prstGeom>
          <a:noFill/>
        </p:spPr>
        <p:txBody>
          <a:bodyPr wrap="square" lIns="0" tIns="0" rIns="0" bIns="0" rtlCol="0" anchor="ctr">
            <a:spAutoFit/>
          </a:bodyPr>
          <a:lstStyle/>
          <a:p>
            <a:pPr algn="ctr" defTabSz="685800"/>
            <a:r>
              <a:rPr lang="en-US" sz="900" b="1" dirty="0">
                <a:solidFill>
                  <a:srgbClr val="000000"/>
                </a:solidFill>
                <a:latin typeface="Arial"/>
                <a:ea typeface="Ebrima" panose="02000000000000000000" pitchFamily="2" charset="0"/>
                <a:cs typeface="Segoe UI" panose="020B0502040204020203" pitchFamily="34" charset="0"/>
              </a:rPr>
              <a:t>OBJECTIVES</a:t>
            </a:r>
          </a:p>
          <a:p>
            <a:pPr algn="ctr" defTabSz="685800"/>
            <a:r>
              <a:rPr lang="en-US" sz="900" b="1" dirty="0">
                <a:solidFill>
                  <a:srgbClr val="000000"/>
                </a:solidFill>
                <a:latin typeface="Arial"/>
                <a:ea typeface="Ebrima" panose="02000000000000000000" pitchFamily="2" charset="0"/>
                <a:cs typeface="Segoe UI" panose="020B0502040204020203" pitchFamily="34" charset="0"/>
              </a:rPr>
              <a:t>OF THE ACT</a:t>
            </a:r>
          </a:p>
        </p:txBody>
      </p:sp>
      <p:sp>
        <p:nvSpPr>
          <p:cNvPr id="22" name="Rectangle 21">
            <a:extLst>
              <a:ext uri="{FF2B5EF4-FFF2-40B4-BE49-F238E27FC236}">
                <a16:creationId xmlns:a16="http://schemas.microsoft.com/office/drawing/2014/main" xmlns="" id="{03A377F4-622B-4837-A614-E4BECAD9C4CE}"/>
              </a:ext>
            </a:extLst>
          </p:cNvPr>
          <p:cNvSpPr/>
          <p:nvPr/>
        </p:nvSpPr>
        <p:spPr>
          <a:xfrm>
            <a:off x="503239" y="803555"/>
            <a:ext cx="8208961" cy="1220847"/>
          </a:xfrm>
          <a:prstGeom prst="rect">
            <a:avLst/>
          </a:prstGeom>
          <a:noFill/>
          <a:ln>
            <a:noFill/>
          </a:ln>
        </p:spPr>
        <p:txBody>
          <a:bodyPr wrap="square" anchor="ctr">
            <a:spAutoFit/>
          </a:bodyPr>
          <a:lstStyle/>
          <a:p>
            <a:pPr marL="130969" lvl="1" indent="-34529" defTabSz="685800">
              <a:spcBef>
                <a:spcPts val="225"/>
              </a:spcBef>
              <a:spcAft>
                <a:spcPts val="225"/>
              </a:spcAft>
              <a:buFont typeface="+mj-lt"/>
              <a:buAutoNum type="arabicPeriod"/>
            </a:pPr>
            <a:r>
              <a:rPr lang="en-ZA" sz="1200" dirty="0">
                <a:solidFill>
                  <a:srgbClr val="000000"/>
                </a:solidFill>
                <a:latin typeface="Arial"/>
              </a:rPr>
              <a:t>Establish and promote a sustainable social housing environment; </a:t>
            </a:r>
          </a:p>
          <a:p>
            <a:pPr marL="130969" lvl="1" indent="-34529" defTabSz="685800">
              <a:spcBef>
                <a:spcPts val="225"/>
              </a:spcBef>
              <a:spcAft>
                <a:spcPts val="225"/>
              </a:spcAft>
              <a:buFont typeface="+mj-lt"/>
              <a:buAutoNum type="arabicPeriod"/>
            </a:pPr>
            <a:r>
              <a:rPr lang="en-ZA" sz="1200" dirty="0">
                <a:solidFill>
                  <a:srgbClr val="000000"/>
                </a:solidFill>
                <a:latin typeface="Arial"/>
              </a:rPr>
              <a:t>Define the functions of national, provincial and local governments in respect of social housing;</a:t>
            </a:r>
          </a:p>
          <a:p>
            <a:pPr marL="130969" lvl="1" indent="-34529" defTabSz="685800">
              <a:spcBef>
                <a:spcPts val="225"/>
              </a:spcBef>
              <a:spcAft>
                <a:spcPts val="225"/>
              </a:spcAft>
              <a:buFont typeface="+mj-lt"/>
              <a:buAutoNum type="arabicPeriod"/>
            </a:pPr>
            <a:r>
              <a:rPr lang="en-ZA" sz="1200" dirty="0">
                <a:solidFill>
                  <a:srgbClr val="000000"/>
                </a:solidFill>
                <a:latin typeface="Arial"/>
              </a:rPr>
              <a:t>Provide for the establishment of the SHRA in order to regulate all SHIs obtaining or having obtained public funds; </a:t>
            </a:r>
          </a:p>
          <a:p>
            <a:pPr marL="130969" lvl="1" indent="-34529" defTabSz="685800">
              <a:spcBef>
                <a:spcPts val="225"/>
              </a:spcBef>
              <a:spcAft>
                <a:spcPts val="225"/>
              </a:spcAft>
              <a:buFont typeface="+mj-lt"/>
              <a:buAutoNum type="arabicPeriod"/>
            </a:pPr>
            <a:r>
              <a:rPr lang="en-ZA" sz="1200" dirty="0">
                <a:solidFill>
                  <a:srgbClr val="000000"/>
                </a:solidFill>
                <a:latin typeface="Arial"/>
              </a:rPr>
              <a:t>Allow for the undertaking of approved projects by SHIs and other delivery agents with the benefit of public money; </a:t>
            </a:r>
          </a:p>
          <a:p>
            <a:pPr marL="130969" lvl="1" indent="-34529" defTabSz="685800">
              <a:spcBef>
                <a:spcPts val="225"/>
              </a:spcBef>
              <a:spcAft>
                <a:spcPts val="225"/>
              </a:spcAft>
              <a:buFont typeface="+mj-lt"/>
              <a:buAutoNum type="arabicPeriod"/>
            </a:pPr>
            <a:r>
              <a:rPr lang="en-ZA" sz="1200" dirty="0">
                <a:solidFill>
                  <a:srgbClr val="000000"/>
                </a:solidFill>
                <a:latin typeface="Arial"/>
              </a:rPr>
              <a:t>Provides for statutory recognition to SHIs.</a:t>
            </a:r>
          </a:p>
        </p:txBody>
      </p:sp>
      <p:sp>
        <p:nvSpPr>
          <p:cNvPr id="23" name="TextBox 22">
            <a:extLst>
              <a:ext uri="{FF2B5EF4-FFF2-40B4-BE49-F238E27FC236}">
                <a16:creationId xmlns:a16="http://schemas.microsoft.com/office/drawing/2014/main" xmlns="" id="{8E2BA61E-464F-441D-8C45-AFCA4DCBA591}"/>
              </a:ext>
            </a:extLst>
          </p:cNvPr>
          <p:cNvSpPr txBox="1"/>
          <p:nvPr/>
        </p:nvSpPr>
        <p:spPr>
          <a:xfrm rot="16200000">
            <a:off x="-860030" y="3087184"/>
            <a:ext cx="2049224" cy="161583"/>
          </a:xfrm>
          <a:prstGeom prst="rect">
            <a:avLst/>
          </a:prstGeom>
          <a:noFill/>
        </p:spPr>
        <p:txBody>
          <a:bodyPr wrap="square" lIns="0" tIns="0" rIns="0" bIns="0" rtlCol="0" anchor="ctr">
            <a:spAutoFit/>
          </a:bodyPr>
          <a:lstStyle/>
          <a:p>
            <a:pPr algn="ctr" defTabSz="685800"/>
            <a:r>
              <a:rPr lang="en-US" sz="1050" b="1" dirty="0">
                <a:solidFill>
                  <a:srgbClr val="000000"/>
                </a:solidFill>
                <a:latin typeface="Arial"/>
                <a:ea typeface="Ebrima" panose="02000000000000000000" pitchFamily="2" charset="0"/>
                <a:cs typeface="Segoe UI" panose="020B0502040204020203" pitchFamily="34" charset="0"/>
              </a:rPr>
              <a:t>FUNCTIONS OF THE SHRA</a:t>
            </a:r>
          </a:p>
        </p:txBody>
      </p:sp>
      <p:sp>
        <p:nvSpPr>
          <p:cNvPr id="24" name="Rectangle 23">
            <a:extLst>
              <a:ext uri="{FF2B5EF4-FFF2-40B4-BE49-F238E27FC236}">
                <a16:creationId xmlns:a16="http://schemas.microsoft.com/office/drawing/2014/main" xmlns="" id="{6505E2B3-49F9-452E-BBDD-BCC71ABDD18A}"/>
              </a:ext>
            </a:extLst>
          </p:cNvPr>
          <p:cNvSpPr/>
          <p:nvPr/>
        </p:nvSpPr>
        <p:spPr>
          <a:xfrm>
            <a:off x="440717" y="2130385"/>
            <a:ext cx="4047360" cy="2451953"/>
          </a:xfrm>
          <a:prstGeom prst="rect">
            <a:avLst/>
          </a:prstGeom>
        </p:spPr>
        <p:txBody>
          <a:bodyPr wrap="square" anchor="ctr">
            <a:spAutoFit/>
          </a:bodyPr>
          <a:lstStyle/>
          <a:p>
            <a:pPr marL="171450" indent="-171450" algn="just" defTabSz="685800">
              <a:spcBef>
                <a:spcPts val="225"/>
              </a:spcBef>
              <a:spcAft>
                <a:spcPts val="225"/>
              </a:spcAft>
              <a:buFont typeface="+mj-lt"/>
              <a:buAutoNum type="arabicPeriod"/>
            </a:pPr>
            <a:r>
              <a:rPr lang="en-ZA" sz="1000" dirty="0">
                <a:solidFill>
                  <a:srgbClr val="000000"/>
                </a:solidFill>
                <a:latin typeface="Arial"/>
              </a:rPr>
              <a:t>Promote the development and awareness of social housing, and promote an enabling environment for the growth and development of the social housing sector;</a:t>
            </a:r>
          </a:p>
          <a:p>
            <a:pPr marL="171450" indent="-171450" algn="just" defTabSz="685800">
              <a:spcBef>
                <a:spcPts val="225"/>
              </a:spcBef>
              <a:spcAft>
                <a:spcPts val="225"/>
              </a:spcAft>
              <a:buFont typeface="+mj-lt"/>
              <a:buAutoNum type="arabicPeriod"/>
            </a:pPr>
            <a:r>
              <a:rPr lang="en-ZA" sz="1000" dirty="0">
                <a:solidFill>
                  <a:srgbClr val="000000"/>
                </a:solidFill>
                <a:latin typeface="Arial"/>
              </a:rPr>
              <a:t>Provide advice and support to the DHS in its development of policy for the social housing sector, and facilitate national social housing programmes;</a:t>
            </a:r>
          </a:p>
          <a:p>
            <a:pPr marL="171450" indent="-171450" algn="just" defTabSz="685800">
              <a:spcBef>
                <a:spcPts val="225"/>
              </a:spcBef>
              <a:spcAft>
                <a:spcPts val="225"/>
              </a:spcAft>
              <a:buFont typeface="+mj-lt"/>
              <a:buAutoNum type="arabicPeriod"/>
            </a:pPr>
            <a:r>
              <a:rPr lang="en-ZA" sz="1000" dirty="0">
                <a:solidFill>
                  <a:srgbClr val="000000"/>
                </a:solidFill>
                <a:latin typeface="Arial"/>
              </a:rPr>
              <a:t>Provide best practice information and research on the status of the social housing sector;</a:t>
            </a:r>
          </a:p>
          <a:p>
            <a:pPr marL="171450" indent="-171450" algn="just" defTabSz="685800">
              <a:spcBef>
                <a:spcPts val="225"/>
              </a:spcBef>
              <a:spcAft>
                <a:spcPts val="225"/>
              </a:spcAft>
              <a:buFont typeface="+mj-lt"/>
              <a:buAutoNum type="arabicPeriod"/>
            </a:pPr>
            <a:r>
              <a:rPr lang="en-ZA" sz="1000" dirty="0">
                <a:solidFill>
                  <a:srgbClr val="000000"/>
                </a:solidFill>
                <a:latin typeface="Arial"/>
              </a:rPr>
              <a:t>Support provincial governments with the approval of project applications by SHIs and assist, where requested, in the process of the designation of restructuring zones;</a:t>
            </a:r>
          </a:p>
          <a:p>
            <a:pPr marL="171450" indent="-171450" algn="just" defTabSz="685800">
              <a:spcBef>
                <a:spcPts val="225"/>
              </a:spcBef>
              <a:spcAft>
                <a:spcPts val="225"/>
              </a:spcAft>
              <a:buFont typeface="+mj-lt"/>
              <a:buAutoNum type="arabicPeriod"/>
            </a:pPr>
            <a:r>
              <a:rPr lang="en-ZA" sz="1000" dirty="0">
                <a:solidFill>
                  <a:srgbClr val="000000"/>
                </a:solidFill>
                <a:latin typeface="Arial"/>
              </a:rPr>
              <a:t>Enter into agreements with provincial governments and the National Housing Finance Corporation to ensure that implementation by these entities is coordinated;</a:t>
            </a:r>
          </a:p>
        </p:txBody>
      </p:sp>
      <p:sp>
        <p:nvSpPr>
          <p:cNvPr id="25" name="Rectangle 24">
            <a:extLst>
              <a:ext uri="{FF2B5EF4-FFF2-40B4-BE49-F238E27FC236}">
                <a16:creationId xmlns:a16="http://schemas.microsoft.com/office/drawing/2014/main" xmlns="" id="{883FEB52-9C16-4213-BEED-44A119609CC7}"/>
              </a:ext>
            </a:extLst>
          </p:cNvPr>
          <p:cNvSpPr/>
          <p:nvPr/>
        </p:nvSpPr>
        <p:spPr>
          <a:xfrm>
            <a:off x="4479251" y="1976498"/>
            <a:ext cx="4084101" cy="2759730"/>
          </a:xfrm>
          <a:prstGeom prst="rect">
            <a:avLst/>
          </a:prstGeom>
        </p:spPr>
        <p:txBody>
          <a:bodyPr wrap="square" anchor="ctr">
            <a:spAutoFit/>
          </a:bodyPr>
          <a:lstStyle/>
          <a:p>
            <a:pPr marL="171450" indent="-171450" algn="just" defTabSz="685800">
              <a:spcBef>
                <a:spcPts val="225"/>
              </a:spcBef>
              <a:spcAft>
                <a:spcPts val="225"/>
              </a:spcAft>
              <a:buFont typeface="+mj-lt"/>
              <a:buAutoNum type="arabicPeriod" startAt="6"/>
            </a:pPr>
            <a:r>
              <a:rPr lang="en-ZA" sz="1000" dirty="0">
                <a:solidFill>
                  <a:srgbClr val="000000"/>
                </a:solidFill>
                <a:latin typeface="Arial"/>
              </a:rPr>
              <a:t>Provide financial assistance to SHIs through grants to enable them to develop institutional capacity, gain accreditation as SHIs and submit viable project applications;</a:t>
            </a:r>
          </a:p>
          <a:p>
            <a:pPr marL="171450" indent="-171450" algn="just" defTabSz="685800">
              <a:spcBef>
                <a:spcPts val="225"/>
              </a:spcBef>
              <a:spcAft>
                <a:spcPts val="225"/>
              </a:spcAft>
              <a:buFont typeface="+mj-lt"/>
              <a:buAutoNum type="arabicPeriod" startAt="6"/>
            </a:pPr>
            <a:r>
              <a:rPr lang="en-ZA" sz="1000" dirty="0">
                <a:solidFill>
                  <a:srgbClr val="000000"/>
                </a:solidFill>
                <a:latin typeface="Arial"/>
              </a:rPr>
              <a:t>Accredit institutions meeting accreditation criteria as SHIs and maintain a register of SHIs. In addition, conduct compliance monitoring through regular inspections and enforce compliance where necessary. In addition, intervene in the affairs of SHIs in cases of maladministration;</a:t>
            </a:r>
          </a:p>
          <a:p>
            <a:pPr marL="171450" indent="-171450" algn="just" defTabSz="685800">
              <a:spcBef>
                <a:spcPts val="225"/>
              </a:spcBef>
              <a:spcAft>
                <a:spcPts val="225"/>
              </a:spcAft>
              <a:buFont typeface="+mj-lt"/>
              <a:buAutoNum type="arabicPeriod" startAt="6"/>
            </a:pPr>
            <a:r>
              <a:rPr lang="en-ZA" sz="1000" dirty="0">
                <a:solidFill>
                  <a:srgbClr val="000000"/>
                </a:solidFill>
                <a:latin typeface="Arial"/>
              </a:rPr>
              <a:t>Approve, administer and disburse institutional investment grants and capital grants and obtain applications for such grants through engagement with provincial governments and municipalities;</a:t>
            </a:r>
          </a:p>
          <a:p>
            <a:pPr marL="171450" indent="-171450" algn="just" defTabSz="685800">
              <a:spcBef>
                <a:spcPts val="225"/>
              </a:spcBef>
              <a:spcAft>
                <a:spcPts val="225"/>
              </a:spcAft>
              <a:buFont typeface="+mj-lt"/>
              <a:buAutoNum type="arabicPeriod" startAt="6"/>
            </a:pPr>
            <a:r>
              <a:rPr lang="en-ZA" sz="1000" dirty="0">
                <a:solidFill>
                  <a:srgbClr val="000000"/>
                </a:solidFill>
                <a:latin typeface="Arial"/>
              </a:rPr>
              <a:t>Make rules and regulations in respect of the accreditation of SHIs and the disbursement of government funds to them; and</a:t>
            </a:r>
          </a:p>
          <a:p>
            <a:pPr marL="171450" indent="-171450" algn="just" defTabSz="685800">
              <a:spcBef>
                <a:spcPts val="225"/>
              </a:spcBef>
              <a:spcAft>
                <a:spcPts val="225"/>
              </a:spcAft>
              <a:buFont typeface="+mj-lt"/>
              <a:buAutoNum type="arabicPeriod" startAt="6"/>
            </a:pPr>
            <a:r>
              <a:rPr lang="en-ZA" sz="1000" dirty="0">
                <a:solidFill>
                  <a:srgbClr val="000000"/>
                </a:solidFill>
                <a:latin typeface="Arial"/>
              </a:rPr>
              <a:t>The SHRA is empowered to intervene if it is satisfied on reasonable grounds that there has been maladministration by a SHI</a:t>
            </a:r>
          </a:p>
        </p:txBody>
      </p:sp>
      <p:sp>
        <p:nvSpPr>
          <p:cNvPr id="26" name="Rectangle 25">
            <a:extLst>
              <a:ext uri="{FF2B5EF4-FFF2-40B4-BE49-F238E27FC236}">
                <a16:creationId xmlns:a16="http://schemas.microsoft.com/office/drawing/2014/main" xmlns="" id="{56146042-C508-4B2F-84F1-67E37B5BDD42}"/>
              </a:ext>
            </a:extLst>
          </p:cNvPr>
          <p:cNvSpPr/>
          <p:nvPr/>
        </p:nvSpPr>
        <p:spPr>
          <a:xfrm>
            <a:off x="1835956" y="4778144"/>
            <a:ext cx="877484" cy="315471"/>
          </a:xfrm>
          <a:prstGeom prst="rect">
            <a:avLst/>
          </a:prstGeom>
          <a:noFill/>
        </p:spPr>
        <p:txBody>
          <a:bodyPr wrap="none" lIns="68580" tIns="34290" rIns="68580" bIns="34290">
            <a:spAutoFit/>
          </a:bodyPr>
          <a:lstStyle/>
          <a:p>
            <a:pPr algn="ctr" defTabSz="685800"/>
            <a:r>
              <a:rPr lang="en-US" sz="1600" dirty="0">
                <a:ln w="0"/>
                <a:solidFill>
                  <a:srgbClr val="F08122"/>
                </a:solidFill>
                <a:effectLst>
                  <a:outerShdw blurRad="38100" dist="25400" dir="5400000" algn="ctr" rotWithShape="0">
                    <a:srgbClr val="6E747A">
                      <a:alpha val="43000"/>
                    </a:srgbClr>
                  </a:outerShdw>
                </a:effectLst>
                <a:latin typeface="Helvetica" pitchFamily="2" charset="0"/>
              </a:rPr>
              <a:t>INVEST</a:t>
            </a:r>
          </a:p>
        </p:txBody>
      </p:sp>
      <p:sp>
        <p:nvSpPr>
          <p:cNvPr id="27" name="Rectangle 26">
            <a:extLst>
              <a:ext uri="{FF2B5EF4-FFF2-40B4-BE49-F238E27FC236}">
                <a16:creationId xmlns:a16="http://schemas.microsoft.com/office/drawing/2014/main" xmlns="" id="{5F037CC5-671E-4446-92F0-23C9C77B6E34}"/>
              </a:ext>
            </a:extLst>
          </p:cNvPr>
          <p:cNvSpPr/>
          <p:nvPr/>
        </p:nvSpPr>
        <p:spPr>
          <a:xfrm>
            <a:off x="6204639" y="4778144"/>
            <a:ext cx="1226105" cy="315471"/>
          </a:xfrm>
          <a:prstGeom prst="rect">
            <a:avLst/>
          </a:prstGeom>
          <a:noFill/>
        </p:spPr>
        <p:txBody>
          <a:bodyPr wrap="none" lIns="68580" tIns="34290" rIns="68580" bIns="34290">
            <a:spAutoFit/>
          </a:bodyPr>
          <a:lstStyle/>
          <a:p>
            <a:pPr algn="ctr" defTabSz="685800"/>
            <a:r>
              <a:rPr lang="en-US" sz="1600" dirty="0">
                <a:ln w="0"/>
                <a:solidFill>
                  <a:srgbClr val="000000"/>
                </a:solidFill>
                <a:effectLst>
                  <a:outerShdw blurRad="38100" dist="25400" dir="5400000" algn="ctr" rotWithShape="0">
                    <a:srgbClr val="6E747A">
                      <a:alpha val="43000"/>
                    </a:srgbClr>
                  </a:outerShdw>
                </a:effectLst>
                <a:latin typeface="Helvetica" pitchFamily="2" charset="0"/>
              </a:rPr>
              <a:t>REGULATE</a:t>
            </a:r>
          </a:p>
        </p:txBody>
      </p:sp>
      <p:sp>
        <p:nvSpPr>
          <p:cNvPr id="28" name="Rectangle 27">
            <a:extLst>
              <a:ext uri="{FF2B5EF4-FFF2-40B4-BE49-F238E27FC236}">
                <a16:creationId xmlns:a16="http://schemas.microsoft.com/office/drawing/2014/main" xmlns="" id="{B5551A03-EF84-44D3-819E-1F075CDB4C57}"/>
              </a:ext>
            </a:extLst>
          </p:cNvPr>
          <p:cNvSpPr/>
          <p:nvPr/>
        </p:nvSpPr>
        <p:spPr>
          <a:xfrm>
            <a:off x="4129721" y="4778144"/>
            <a:ext cx="944809" cy="315471"/>
          </a:xfrm>
          <a:prstGeom prst="rect">
            <a:avLst/>
          </a:prstGeom>
          <a:noFill/>
        </p:spPr>
        <p:txBody>
          <a:bodyPr wrap="none" lIns="68580" tIns="34290" rIns="68580" bIns="34290">
            <a:spAutoFit/>
          </a:bodyPr>
          <a:lstStyle/>
          <a:p>
            <a:pPr algn="ctr" defTabSz="685800"/>
            <a:r>
              <a:rPr lang="en-US" sz="1600" dirty="0">
                <a:ln w="0"/>
                <a:solidFill>
                  <a:srgbClr val="00B0F0"/>
                </a:solidFill>
                <a:effectLst>
                  <a:outerShdw blurRad="38100" dist="25400" dir="5400000" algn="ctr" rotWithShape="0">
                    <a:srgbClr val="6E747A">
                      <a:alpha val="43000"/>
                    </a:srgbClr>
                  </a:outerShdw>
                </a:effectLst>
                <a:latin typeface="Helvetica" pitchFamily="2" charset="0"/>
              </a:rPr>
              <a:t>ENABLE</a:t>
            </a:r>
          </a:p>
        </p:txBody>
      </p:sp>
      <p:sp>
        <p:nvSpPr>
          <p:cNvPr id="29" name="Left Brace 28">
            <a:extLst>
              <a:ext uri="{FF2B5EF4-FFF2-40B4-BE49-F238E27FC236}">
                <a16:creationId xmlns:a16="http://schemas.microsoft.com/office/drawing/2014/main" xmlns="" id="{21DA28A4-EC00-465F-A2C3-90D844DDF081}"/>
              </a:ext>
            </a:extLst>
          </p:cNvPr>
          <p:cNvSpPr/>
          <p:nvPr/>
        </p:nvSpPr>
        <p:spPr>
          <a:xfrm rot="16200000">
            <a:off x="4461704" y="494285"/>
            <a:ext cx="174099" cy="8493071"/>
          </a:xfrm>
          <a:prstGeom prst="leftBrace">
            <a:avLst>
              <a:gd name="adj1" fmla="val 9784"/>
              <a:gd name="adj2" fmla="val 50000"/>
            </a:avLst>
          </a:prstGeom>
          <a:noFill/>
          <a:ln w="12700" cap="flat" cmpd="sng" algn="ctr">
            <a:solidFill>
              <a:srgbClr val="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ZA" sz="135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xmlns="" val="3079166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75D2C5D-8C4C-804A-8356-665EF7AC6B37}"/>
              </a:ext>
            </a:extLst>
          </p:cNvPr>
          <p:cNvSpPr txBox="1">
            <a:spLocks/>
          </p:cNvSpPr>
          <p:nvPr/>
        </p:nvSpPr>
        <p:spPr>
          <a:xfrm>
            <a:off x="86628" y="136523"/>
            <a:ext cx="8171848" cy="664069"/>
          </a:xfrm>
          <a:prstGeom prst="rect">
            <a:avLst/>
          </a:prstGeom>
          <a:solidFill>
            <a:schemeClr val="bg1"/>
          </a:solidFill>
        </p:spPr>
        <p:txBody>
          <a:bodyPr vert="horz" lIns="91440" tIns="45720" rIns="91440" bIns="45720" rtlCol="0" anchor="ctr">
            <a:noAutofit/>
          </a:bodyPr>
          <a:lstStyle>
            <a:lvl1pPr algn="l" defTabSz="457189" rtl="0" eaLnBrk="1" latinLnBrk="0" hangingPunct="1">
              <a:spcBef>
                <a:spcPct val="0"/>
              </a:spcBef>
              <a:buNone/>
              <a:defRPr sz="2000" b="1" kern="1200">
                <a:solidFill>
                  <a:schemeClr val="tx1"/>
                </a:solidFill>
                <a:latin typeface="Helvetica"/>
                <a:ea typeface="+mj-ea"/>
                <a:cs typeface="Helvetica"/>
              </a:defRPr>
            </a:lvl1pPr>
          </a:lstStyle>
          <a:p>
            <a:pPr>
              <a:spcBef>
                <a:spcPts val="0"/>
              </a:spcBef>
            </a:pPr>
            <a:r>
              <a:rPr lang="en-ZA" sz="1800" dirty="0"/>
              <a:t>B.4. SHRA PLANNING FRAMEWORK: SHRA STRATEGIC PLAN 2020-2025</a:t>
            </a:r>
            <a:endParaRPr lang="en-ZA" sz="1800" b="0" i="1" dirty="0">
              <a:solidFill>
                <a:srgbClr val="13A0B0"/>
              </a:solidFill>
            </a:endParaRPr>
          </a:p>
        </p:txBody>
      </p:sp>
      <p:pic>
        <p:nvPicPr>
          <p:cNvPr id="3" name="Picture 2">
            <a:extLst>
              <a:ext uri="{FF2B5EF4-FFF2-40B4-BE49-F238E27FC236}">
                <a16:creationId xmlns:a16="http://schemas.microsoft.com/office/drawing/2014/main" xmlns="" id="{2A6E7909-87D2-E26C-FBAA-D48A91B94B7F}"/>
              </a:ext>
            </a:extLst>
          </p:cNvPr>
          <p:cNvPicPr>
            <a:picLocks noChangeAspect="1"/>
          </p:cNvPicPr>
          <p:nvPr/>
        </p:nvPicPr>
        <p:blipFill>
          <a:blip r:embed="rId2"/>
          <a:stretch>
            <a:fillRect/>
          </a:stretch>
        </p:blipFill>
        <p:spPr>
          <a:xfrm>
            <a:off x="503238" y="800592"/>
            <a:ext cx="8081793" cy="4140855"/>
          </a:xfrm>
          <a:prstGeom prst="rect">
            <a:avLst/>
          </a:prstGeom>
        </p:spPr>
      </p:pic>
    </p:spTree>
    <p:extLst>
      <p:ext uri="{BB962C8B-B14F-4D97-AF65-F5344CB8AC3E}">
        <p14:creationId xmlns:p14="http://schemas.microsoft.com/office/powerpoint/2010/main" xmlns="" val="354462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28F2BC-DBAD-4A90-9672-DB259D68B919}"/>
              </a:ext>
            </a:extLst>
          </p:cNvPr>
          <p:cNvSpPr>
            <a:spLocks noGrp="1"/>
          </p:cNvSpPr>
          <p:nvPr>
            <p:ph type="title"/>
          </p:nvPr>
        </p:nvSpPr>
        <p:spPr/>
        <p:txBody>
          <a:bodyPr/>
          <a:lstStyle/>
          <a:p>
            <a:r>
              <a:rPr lang="en-US" dirty="0"/>
              <a:t>B.5. DELIVERY STATISTISCS</a:t>
            </a:r>
            <a:endParaRPr lang="en-ZA" dirty="0"/>
          </a:p>
        </p:txBody>
      </p:sp>
      <p:graphicFrame>
        <p:nvGraphicFramePr>
          <p:cNvPr id="13" name="Chart 12">
            <a:extLst>
              <a:ext uri="{FF2B5EF4-FFF2-40B4-BE49-F238E27FC236}">
                <a16:creationId xmlns:a16="http://schemas.microsoft.com/office/drawing/2014/main" xmlns="" id="{42C008F0-A268-08E7-84AB-E6BF4D8B96FE}"/>
              </a:ext>
            </a:extLst>
          </p:cNvPr>
          <p:cNvGraphicFramePr>
            <a:graphicFrameLocks/>
          </p:cNvGraphicFramePr>
          <p:nvPr>
            <p:extLst>
              <p:ext uri="{D42A27DB-BD31-4B8C-83A1-F6EECF244321}">
                <p14:modId xmlns:p14="http://schemas.microsoft.com/office/powerpoint/2010/main" xmlns="" val="1208977402"/>
              </p:ext>
            </p:extLst>
          </p:nvPr>
        </p:nvGraphicFramePr>
        <p:xfrm>
          <a:off x="234351" y="969188"/>
          <a:ext cx="4364966" cy="34499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xmlns="" id="{EC1BF02D-DC8D-6270-C412-A6DFD628D1A6}"/>
              </a:ext>
            </a:extLst>
          </p:cNvPr>
          <p:cNvGraphicFramePr>
            <a:graphicFrameLocks noGrp="1"/>
          </p:cNvGraphicFramePr>
          <p:nvPr>
            <p:extLst>
              <p:ext uri="{D42A27DB-BD31-4B8C-83A1-F6EECF244321}">
                <p14:modId xmlns:p14="http://schemas.microsoft.com/office/powerpoint/2010/main" xmlns="" val="523225184"/>
              </p:ext>
            </p:extLst>
          </p:nvPr>
        </p:nvGraphicFramePr>
        <p:xfrm>
          <a:off x="4873710" y="846397"/>
          <a:ext cx="4178301" cy="1197025"/>
        </p:xfrm>
        <a:graphic>
          <a:graphicData uri="http://schemas.openxmlformats.org/drawingml/2006/table">
            <a:tbl>
              <a:tblPr firstRow="1" firstCol="1" bandRow="1">
                <a:tableStyleId>{073A0DAA-6AF3-43AB-8588-CEC1D06C72B9}</a:tableStyleId>
              </a:tblPr>
              <a:tblGrid>
                <a:gridCol w="980881">
                  <a:extLst>
                    <a:ext uri="{9D8B030D-6E8A-4147-A177-3AD203B41FA5}">
                      <a16:colId xmlns:a16="http://schemas.microsoft.com/office/drawing/2014/main" xmlns="" val="3907941452"/>
                    </a:ext>
                  </a:extLst>
                </a:gridCol>
                <a:gridCol w="458594">
                  <a:extLst>
                    <a:ext uri="{9D8B030D-6E8A-4147-A177-3AD203B41FA5}">
                      <a16:colId xmlns:a16="http://schemas.microsoft.com/office/drawing/2014/main" xmlns="" val="3855941995"/>
                    </a:ext>
                  </a:extLst>
                </a:gridCol>
                <a:gridCol w="611459">
                  <a:extLst>
                    <a:ext uri="{9D8B030D-6E8A-4147-A177-3AD203B41FA5}">
                      <a16:colId xmlns:a16="http://schemas.microsoft.com/office/drawing/2014/main" xmlns="" val="2613080972"/>
                    </a:ext>
                  </a:extLst>
                </a:gridCol>
                <a:gridCol w="611459">
                  <a:extLst>
                    <a:ext uri="{9D8B030D-6E8A-4147-A177-3AD203B41FA5}">
                      <a16:colId xmlns:a16="http://schemas.microsoft.com/office/drawing/2014/main" xmlns="" val="1644204247"/>
                    </a:ext>
                  </a:extLst>
                </a:gridCol>
                <a:gridCol w="611459">
                  <a:extLst>
                    <a:ext uri="{9D8B030D-6E8A-4147-A177-3AD203B41FA5}">
                      <a16:colId xmlns:a16="http://schemas.microsoft.com/office/drawing/2014/main" xmlns="" val="3774484726"/>
                    </a:ext>
                  </a:extLst>
                </a:gridCol>
                <a:gridCol w="904449">
                  <a:extLst>
                    <a:ext uri="{9D8B030D-6E8A-4147-A177-3AD203B41FA5}">
                      <a16:colId xmlns:a16="http://schemas.microsoft.com/office/drawing/2014/main" xmlns="" val="4088193556"/>
                    </a:ext>
                  </a:extLst>
                </a:gridCol>
              </a:tblGrid>
              <a:tr h="147756">
                <a:tc gridSpan="6">
                  <a:txBody>
                    <a:bodyPr/>
                    <a:lstStyle/>
                    <a:p>
                      <a:r>
                        <a:rPr lang="en-ZA" sz="1050" dirty="0">
                          <a:effectLst/>
                          <a:latin typeface="Arial" panose="020B0604020202020204" pitchFamily="34" charset="0"/>
                          <a:cs typeface="Arial" panose="020B0604020202020204" pitchFamily="34" charset="0"/>
                        </a:rPr>
                        <a:t>UNIT COMPLETIONS 2019-2023 Q4</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13703721"/>
                  </a:ext>
                </a:extLst>
              </a:tr>
              <a:tr h="147756">
                <a:tc>
                  <a:txBody>
                    <a:bodyPr/>
                    <a:lstStyle/>
                    <a:p>
                      <a:r>
                        <a:rPr lang="en-ZA" sz="1050" dirty="0">
                          <a:effectLst/>
                          <a:latin typeface="Arial" panose="020B0604020202020204" pitchFamily="34" charset="0"/>
                          <a:cs typeface="Arial" panose="020B0604020202020204" pitchFamily="34" charset="0"/>
                        </a:rPr>
                        <a:t>FY</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50" dirty="0">
                          <a:effectLst/>
                          <a:latin typeface="Arial" panose="020B0604020202020204" pitchFamily="34" charset="0"/>
                          <a:cs typeface="Arial" panose="020B0604020202020204" pitchFamily="34" charset="0"/>
                        </a:rPr>
                        <a:t>Q1</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50">
                          <a:effectLst/>
                          <a:latin typeface="Arial" panose="020B0604020202020204" pitchFamily="34" charset="0"/>
                          <a:cs typeface="Arial" panose="020B0604020202020204" pitchFamily="34" charset="0"/>
                        </a:rPr>
                        <a:t>Q2</a:t>
                      </a:r>
                      <a:endParaRPr lang="en-ZA"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50">
                          <a:effectLst/>
                          <a:latin typeface="Arial" panose="020B0604020202020204" pitchFamily="34" charset="0"/>
                          <a:cs typeface="Arial" panose="020B0604020202020204" pitchFamily="34" charset="0"/>
                        </a:rPr>
                        <a:t>Q3</a:t>
                      </a:r>
                      <a:endParaRPr lang="en-ZA"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50">
                          <a:effectLst/>
                          <a:latin typeface="Arial" panose="020B0604020202020204" pitchFamily="34" charset="0"/>
                          <a:cs typeface="Arial" panose="020B0604020202020204" pitchFamily="34" charset="0"/>
                        </a:rPr>
                        <a:t>Q4</a:t>
                      </a:r>
                      <a:endParaRPr lang="en-ZA"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50">
                          <a:effectLst/>
                          <a:latin typeface="Arial" panose="020B0604020202020204" pitchFamily="34" charset="0"/>
                          <a:cs typeface="Arial" panose="020B0604020202020204" pitchFamily="34" charset="0"/>
                        </a:rPr>
                        <a:t>TOTAL</a:t>
                      </a:r>
                      <a:endParaRPr lang="en-ZA"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138895055"/>
                  </a:ext>
                </a:extLst>
              </a:tr>
              <a:tr h="171587">
                <a:tc>
                  <a:txBody>
                    <a:bodyPr/>
                    <a:lstStyle/>
                    <a:p>
                      <a:r>
                        <a:rPr lang="en-ZA" sz="1050" dirty="0">
                          <a:effectLst/>
                          <a:latin typeface="Arial" panose="020B0604020202020204" pitchFamily="34" charset="0"/>
                          <a:cs typeface="Arial" panose="020B0604020202020204" pitchFamily="34" charset="0"/>
                        </a:rPr>
                        <a:t>2019/20</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111</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590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1010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a:effectLst/>
                          <a:latin typeface="Arial" panose="020B0604020202020204" pitchFamily="34" charset="0"/>
                          <a:cs typeface="Arial" panose="020B0604020202020204" pitchFamily="34" charset="0"/>
                        </a:rPr>
                        <a:t>1299</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3 010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3171826309"/>
                  </a:ext>
                </a:extLst>
              </a:tr>
              <a:tr h="171587">
                <a:tc>
                  <a:txBody>
                    <a:bodyPr/>
                    <a:lstStyle/>
                    <a:p>
                      <a:r>
                        <a:rPr lang="en-ZA" sz="1050" dirty="0">
                          <a:effectLst/>
                          <a:latin typeface="Arial" panose="020B0604020202020204" pitchFamily="34" charset="0"/>
                          <a:cs typeface="Arial" panose="020B0604020202020204" pitchFamily="34" charset="0"/>
                        </a:rPr>
                        <a:t>2020/21</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377</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715</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a:effectLst/>
                          <a:latin typeface="Arial" panose="020B0604020202020204" pitchFamily="34" charset="0"/>
                          <a:cs typeface="Arial" panose="020B0604020202020204" pitchFamily="34" charset="0"/>
                        </a:rPr>
                        <a:t>764</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1 856</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4212580220"/>
                  </a:ext>
                </a:extLst>
              </a:tr>
              <a:tr h="171587">
                <a:tc>
                  <a:txBody>
                    <a:bodyPr/>
                    <a:lstStyle/>
                    <a:p>
                      <a:r>
                        <a:rPr lang="en-ZA" sz="1050" dirty="0">
                          <a:effectLst/>
                          <a:latin typeface="Arial" panose="020B0604020202020204" pitchFamily="34" charset="0"/>
                          <a:cs typeface="Arial" panose="020B0604020202020204" pitchFamily="34" charset="0"/>
                        </a:rPr>
                        <a:t>2021/22</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643</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806</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520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 802</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2 771</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1993533616"/>
                  </a:ext>
                </a:extLst>
              </a:tr>
              <a:tr h="171587">
                <a:tc>
                  <a:txBody>
                    <a:bodyPr/>
                    <a:lstStyle/>
                    <a:p>
                      <a:r>
                        <a:rPr lang="en-ZA" sz="1050" dirty="0">
                          <a:effectLst/>
                          <a:latin typeface="Arial" panose="020B0604020202020204" pitchFamily="34" charset="0"/>
                          <a:cs typeface="Arial" panose="020B0604020202020204" pitchFamily="34" charset="0"/>
                        </a:rPr>
                        <a:t>2022/23</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771</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825</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531 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1 055 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000" dirty="0">
                          <a:effectLst/>
                          <a:latin typeface="Arial" panose="020B0604020202020204" pitchFamily="34" charset="0"/>
                          <a:cs typeface="Arial" panose="020B0604020202020204" pitchFamily="34" charset="0"/>
                        </a:rPr>
                        <a:t>3 182</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1707000928"/>
                  </a:ext>
                </a:extLst>
              </a:tr>
              <a:tr h="171587">
                <a:tc gridSpan="5">
                  <a:txBody>
                    <a:bodyPr/>
                    <a:lstStyle/>
                    <a:p>
                      <a:r>
                        <a:rPr lang="en-ZA" sz="1050" dirty="0">
                          <a:effectLst/>
                          <a:latin typeface="Arial" panose="020B0604020202020204" pitchFamily="34" charset="0"/>
                          <a:cs typeface="Arial" panose="020B0604020202020204" pitchFamily="34" charset="0"/>
                        </a:rPr>
                        <a:t>TOTAL </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r>
                        <a:rPr lang="en-ZA" sz="1050" b="1" dirty="0">
                          <a:effectLst/>
                          <a:latin typeface="Arial" panose="020B0604020202020204" pitchFamily="34" charset="0"/>
                          <a:cs typeface="Arial" panose="020B0604020202020204" pitchFamily="34" charset="0"/>
                        </a:rPr>
                        <a:t>10 819</a:t>
                      </a:r>
                      <a:endParaRPr lang="en-ZA" sz="105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3638176168"/>
                  </a:ext>
                </a:extLst>
              </a:tr>
            </a:tbl>
          </a:graphicData>
        </a:graphic>
      </p:graphicFrame>
      <p:graphicFrame>
        <p:nvGraphicFramePr>
          <p:cNvPr id="6" name="Table 5">
            <a:extLst>
              <a:ext uri="{FF2B5EF4-FFF2-40B4-BE49-F238E27FC236}">
                <a16:creationId xmlns:a16="http://schemas.microsoft.com/office/drawing/2014/main" xmlns="" id="{D37DF5E2-3432-D9C0-2761-1310308506E6}"/>
              </a:ext>
            </a:extLst>
          </p:cNvPr>
          <p:cNvGraphicFramePr>
            <a:graphicFrameLocks noGrp="1"/>
          </p:cNvGraphicFramePr>
          <p:nvPr>
            <p:extLst>
              <p:ext uri="{D42A27DB-BD31-4B8C-83A1-F6EECF244321}">
                <p14:modId xmlns:p14="http://schemas.microsoft.com/office/powerpoint/2010/main" xmlns="" val="330675503"/>
              </p:ext>
            </p:extLst>
          </p:nvPr>
        </p:nvGraphicFramePr>
        <p:xfrm>
          <a:off x="4873708" y="3637847"/>
          <a:ext cx="4270292" cy="1448113"/>
        </p:xfrm>
        <a:graphic>
          <a:graphicData uri="http://schemas.openxmlformats.org/drawingml/2006/table">
            <a:tbl>
              <a:tblPr firstRow="1" firstCol="1" bandRow="1">
                <a:tableStyleId>{073A0DAA-6AF3-43AB-8588-CEC1D06C72B9}</a:tableStyleId>
              </a:tblPr>
              <a:tblGrid>
                <a:gridCol w="641988">
                  <a:extLst>
                    <a:ext uri="{9D8B030D-6E8A-4147-A177-3AD203B41FA5}">
                      <a16:colId xmlns:a16="http://schemas.microsoft.com/office/drawing/2014/main" xmlns="" val="3882431184"/>
                    </a:ext>
                  </a:extLst>
                </a:gridCol>
                <a:gridCol w="439873">
                  <a:extLst>
                    <a:ext uri="{9D8B030D-6E8A-4147-A177-3AD203B41FA5}">
                      <a16:colId xmlns:a16="http://schemas.microsoft.com/office/drawing/2014/main" xmlns="" val="2140979650"/>
                    </a:ext>
                  </a:extLst>
                </a:gridCol>
                <a:gridCol w="508865">
                  <a:extLst>
                    <a:ext uri="{9D8B030D-6E8A-4147-A177-3AD203B41FA5}">
                      <a16:colId xmlns:a16="http://schemas.microsoft.com/office/drawing/2014/main" xmlns="" val="1739899664"/>
                    </a:ext>
                  </a:extLst>
                </a:gridCol>
                <a:gridCol w="692022">
                  <a:extLst>
                    <a:ext uri="{9D8B030D-6E8A-4147-A177-3AD203B41FA5}">
                      <a16:colId xmlns:a16="http://schemas.microsoft.com/office/drawing/2014/main" xmlns="" val="2814574631"/>
                    </a:ext>
                  </a:extLst>
                </a:gridCol>
                <a:gridCol w="496886">
                  <a:extLst>
                    <a:ext uri="{9D8B030D-6E8A-4147-A177-3AD203B41FA5}">
                      <a16:colId xmlns:a16="http://schemas.microsoft.com/office/drawing/2014/main" xmlns="" val="4020157930"/>
                    </a:ext>
                  </a:extLst>
                </a:gridCol>
                <a:gridCol w="496886">
                  <a:extLst>
                    <a:ext uri="{9D8B030D-6E8A-4147-A177-3AD203B41FA5}">
                      <a16:colId xmlns:a16="http://schemas.microsoft.com/office/drawing/2014/main" xmlns="" val="1940312094"/>
                    </a:ext>
                  </a:extLst>
                </a:gridCol>
                <a:gridCol w="496886">
                  <a:extLst>
                    <a:ext uri="{9D8B030D-6E8A-4147-A177-3AD203B41FA5}">
                      <a16:colId xmlns:a16="http://schemas.microsoft.com/office/drawing/2014/main" xmlns="" val="860583682"/>
                    </a:ext>
                  </a:extLst>
                </a:gridCol>
                <a:gridCol w="496886">
                  <a:extLst>
                    <a:ext uri="{9D8B030D-6E8A-4147-A177-3AD203B41FA5}">
                      <a16:colId xmlns:a16="http://schemas.microsoft.com/office/drawing/2014/main" xmlns="" val="1034361482"/>
                    </a:ext>
                  </a:extLst>
                </a:gridCol>
              </a:tblGrid>
              <a:tr h="402151">
                <a:tc>
                  <a:txBody>
                    <a:bodyPr/>
                    <a:lstStyle/>
                    <a:p>
                      <a:pPr algn="ctr"/>
                      <a:r>
                        <a:rPr lang="en-ZA" sz="1000" dirty="0">
                          <a:effectLst/>
                        </a:rPr>
                        <a:t>PERIOD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ctr"/>
                      <a:r>
                        <a:rPr lang="en-ZA" sz="900" dirty="0">
                          <a:effectLst/>
                        </a:rPr>
                        <a:t>TARGET</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ctr"/>
                      <a:r>
                        <a:rPr lang="en-ZA" sz="900" dirty="0">
                          <a:effectLst/>
                        </a:rPr>
                        <a:t>Cum. Completions</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ctr"/>
                      <a:r>
                        <a:rPr lang="en-ZA" sz="900" dirty="0">
                          <a:effectLst/>
                        </a:rPr>
                        <a:t>Shortfall end 2022/23</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ctr"/>
                      <a:r>
                        <a:rPr lang="en-ZA" sz="800" dirty="0">
                          <a:effectLst/>
                        </a:rPr>
                        <a:t>Target 2023/24</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ctr"/>
                      <a:r>
                        <a:rPr lang="en-US" sz="800" dirty="0">
                          <a:effectLst/>
                          <a:latin typeface="Arial" panose="020B0604020202020204" pitchFamily="34" charset="0"/>
                          <a:ea typeface="Calibri" panose="020F0502020204030204" pitchFamily="34" charset="0"/>
                          <a:cs typeface="Arial" panose="020B0604020202020204" pitchFamily="34" charset="0"/>
                        </a:rPr>
                        <a:t>Target 2024/25</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ctr"/>
                      <a:r>
                        <a:rPr lang="en-ZA" sz="800" dirty="0">
                          <a:effectLst/>
                        </a:rPr>
                        <a:t>Expected  end period delivery</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ctr"/>
                      <a:r>
                        <a:rPr lang="en-ZA" sz="900" dirty="0">
                          <a:effectLst/>
                        </a:rPr>
                        <a:t>% of Target achieved</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extLst>
                  <a:ext uri="{0D108BD9-81ED-4DB2-BD59-A6C34878D82A}">
                    <a16:rowId xmlns:a16="http://schemas.microsoft.com/office/drawing/2014/main" xmlns="" val="2864880556"/>
                  </a:ext>
                </a:extLst>
              </a:tr>
              <a:tr h="385488">
                <a:tc>
                  <a:txBody>
                    <a:bodyPr/>
                    <a:lstStyle/>
                    <a:p>
                      <a:r>
                        <a:rPr lang="en-ZA" sz="800" dirty="0">
                          <a:effectLst/>
                        </a:rPr>
                        <a:t>MTSF PERIOD (2019-2024)</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b"/>
                </a:tc>
                <a:tc>
                  <a:txBody>
                    <a:bodyPr/>
                    <a:lstStyle/>
                    <a:p>
                      <a:pPr algn="r"/>
                      <a:r>
                        <a:rPr lang="en-ZA" sz="800" dirty="0">
                          <a:effectLst/>
                          <a:latin typeface="Arial" panose="020B0604020202020204" pitchFamily="34" charset="0"/>
                          <a:cs typeface="Arial" panose="020B0604020202020204" pitchFamily="34" charset="0"/>
                        </a:rPr>
                        <a:t>18 000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r"/>
                      <a:r>
                        <a:rPr lang="en-ZA" sz="800" dirty="0">
                          <a:effectLst/>
                          <a:latin typeface="Arial" panose="020B0604020202020204" pitchFamily="34" charset="0"/>
                          <a:cs typeface="Arial" panose="020B0604020202020204" pitchFamily="34" charset="0"/>
                        </a:rPr>
                        <a:t>10 819</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ctr"/>
                      <a:r>
                        <a:rPr lang="en-ZA" sz="800" dirty="0">
                          <a:effectLst/>
                          <a:latin typeface="Arial" panose="020B0604020202020204" pitchFamily="34" charset="0"/>
                          <a:cs typeface="Arial" panose="020B0604020202020204" pitchFamily="34" charset="0"/>
                        </a:rPr>
                        <a:t>7 181 </a:t>
                      </a:r>
                    </a:p>
                    <a:p>
                      <a:pPr algn="ctr"/>
                      <a:r>
                        <a:rPr lang="en-ZA" sz="800" dirty="0">
                          <a:effectLst/>
                          <a:latin typeface="Arial" panose="020B0604020202020204" pitchFamily="34" charset="0"/>
                          <a:cs typeface="Arial" panose="020B0604020202020204" pitchFamily="34" charset="0"/>
                        </a:rPr>
                        <a:t>(1 year remaining)</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r"/>
                      <a:r>
                        <a:rPr lang="en-ZA" sz="800" dirty="0">
                          <a:effectLst/>
                          <a:latin typeface="Arial" panose="020B0604020202020204" pitchFamily="34" charset="0"/>
                          <a:cs typeface="Arial" panose="020B0604020202020204" pitchFamily="34" charset="0"/>
                        </a:rPr>
                        <a:t>3 200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r"/>
                      <a:r>
                        <a:rPr lang="en-US" sz="800" dirty="0">
                          <a:effectLst/>
                          <a:latin typeface="Arial" panose="020B0604020202020204" pitchFamily="34" charset="0"/>
                          <a:ea typeface="Calibri" panose="020F0502020204030204" pitchFamily="34" charset="0"/>
                          <a:cs typeface="Arial" panose="020B0604020202020204" pitchFamily="34" charset="0"/>
                        </a:rPr>
                        <a:t>N/A</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r"/>
                      <a:r>
                        <a:rPr lang="en-ZA" sz="800" dirty="0">
                          <a:effectLst/>
                          <a:latin typeface="Arial" panose="020B0604020202020204" pitchFamily="34" charset="0"/>
                          <a:cs typeface="Arial" panose="020B0604020202020204" pitchFamily="34" charset="0"/>
                        </a:rPr>
                        <a:t>14 019</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r"/>
                      <a:r>
                        <a:rPr lang="en-ZA" sz="800" dirty="0">
                          <a:effectLst/>
                          <a:latin typeface="Arial" panose="020B0604020202020204" pitchFamily="34" charset="0"/>
                          <a:cs typeface="Arial" panose="020B0604020202020204" pitchFamily="34" charset="0"/>
                        </a:rPr>
                        <a:t>78%</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extLst>
                  <a:ext uri="{0D108BD9-81ED-4DB2-BD59-A6C34878D82A}">
                    <a16:rowId xmlns:a16="http://schemas.microsoft.com/office/drawing/2014/main" xmlns="" val="304236400"/>
                  </a:ext>
                </a:extLst>
              </a:tr>
              <a:tr h="513985">
                <a:tc>
                  <a:txBody>
                    <a:bodyPr/>
                    <a:lstStyle/>
                    <a:p>
                      <a:r>
                        <a:rPr lang="en-ZA" sz="800" dirty="0">
                          <a:effectLst/>
                        </a:rPr>
                        <a:t>SHRA STRATEGIC PLAN</a:t>
                      </a:r>
                    </a:p>
                    <a:p>
                      <a:r>
                        <a:rPr lang="en-ZA" sz="800" dirty="0">
                          <a:effectLst/>
                        </a:rPr>
                        <a:t>(2020-2025)</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b"/>
                </a:tc>
                <a:tc>
                  <a:txBody>
                    <a:bodyPr/>
                    <a:lstStyle/>
                    <a:p>
                      <a:pPr algn="r"/>
                      <a:r>
                        <a:rPr lang="en-ZA" sz="800" dirty="0">
                          <a:effectLst/>
                          <a:latin typeface="Arial" panose="020B0604020202020204" pitchFamily="34" charset="0"/>
                          <a:cs typeface="Arial" panose="020B0604020202020204" pitchFamily="34" charset="0"/>
                        </a:rPr>
                        <a:t>18 000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r"/>
                      <a:r>
                        <a:rPr lang="en-ZA" sz="800" dirty="0">
                          <a:effectLst/>
                          <a:latin typeface="Arial" panose="020B0604020202020204" pitchFamily="34" charset="0"/>
                          <a:cs typeface="Arial" panose="020B0604020202020204" pitchFamily="34" charset="0"/>
                        </a:rPr>
                        <a:t>7 809</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ctr"/>
                      <a:r>
                        <a:rPr lang="en-ZA" sz="800" dirty="0">
                          <a:effectLst/>
                          <a:latin typeface="Arial" panose="020B0604020202020204" pitchFamily="34" charset="0"/>
                          <a:cs typeface="Arial" panose="020B0604020202020204" pitchFamily="34" charset="0"/>
                        </a:rPr>
                        <a:t>10 191</a:t>
                      </a:r>
                    </a:p>
                    <a:p>
                      <a:pPr algn="ctr"/>
                      <a:r>
                        <a:rPr lang="en-ZA" sz="800" dirty="0">
                          <a:effectLst/>
                          <a:latin typeface="Arial" panose="020B0604020202020204" pitchFamily="34" charset="0"/>
                          <a:cs typeface="Arial" panose="020B0604020202020204" pitchFamily="34" charset="0"/>
                        </a:rPr>
                        <a:t>(2 years remaining)</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r"/>
                      <a:r>
                        <a:rPr lang="en-ZA" sz="800" dirty="0">
                          <a:effectLst/>
                          <a:latin typeface="Arial" panose="020B0604020202020204" pitchFamily="34" charset="0"/>
                          <a:cs typeface="Arial" panose="020B0604020202020204" pitchFamily="34" charset="0"/>
                        </a:rPr>
                        <a:t>3 200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r"/>
                      <a:r>
                        <a:rPr lang="en-US" sz="800" dirty="0">
                          <a:effectLst/>
                          <a:latin typeface="Arial" panose="020B0604020202020204" pitchFamily="34" charset="0"/>
                          <a:ea typeface="Calibri" panose="020F0502020204030204" pitchFamily="34" charset="0"/>
                          <a:cs typeface="Arial" panose="020B0604020202020204" pitchFamily="34" charset="0"/>
                        </a:rPr>
                        <a:t>4 000</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r"/>
                      <a:r>
                        <a:rPr lang="en-ZA" sz="800" dirty="0">
                          <a:effectLst/>
                          <a:latin typeface="Arial" panose="020B0604020202020204" pitchFamily="34" charset="0"/>
                          <a:cs typeface="Arial" panose="020B0604020202020204" pitchFamily="34" charset="0"/>
                        </a:rPr>
                        <a:t>15 009</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tc>
                  <a:txBody>
                    <a:bodyPr/>
                    <a:lstStyle/>
                    <a:p>
                      <a:pPr algn="r"/>
                      <a:r>
                        <a:rPr lang="en-ZA" sz="800" dirty="0">
                          <a:effectLst/>
                          <a:latin typeface="Arial" panose="020B0604020202020204" pitchFamily="34" charset="0"/>
                          <a:cs typeface="Arial" panose="020B0604020202020204" pitchFamily="34" charset="0"/>
                        </a:rPr>
                        <a:t>84%</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57187" marR="57187" marT="0" marB="0" anchor="ctr"/>
                </a:tc>
                <a:extLst>
                  <a:ext uri="{0D108BD9-81ED-4DB2-BD59-A6C34878D82A}">
                    <a16:rowId xmlns:a16="http://schemas.microsoft.com/office/drawing/2014/main" xmlns="" val="1751981978"/>
                  </a:ext>
                </a:extLst>
              </a:tr>
            </a:tbl>
          </a:graphicData>
        </a:graphic>
      </p:graphicFrame>
      <p:cxnSp>
        <p:nvCxnSpPr>
          <p:cNvPr id="8" name="Connector: Elbow 7">
            <a:extLst>
              <a:ext uri="{FF2B5EF4-FFF2-40B4-BE49-F238E27FC236}">
                <a16:creationId xmlns:a16="http://schemas.microsoft.com/office/drawing/2014/main" xmlns="" id="{5179B22E-535D-C502-A6C3-8414E52E653A}"/>
              </a:ext>
            </a:extLst>
          </p:cNvPr>
          <p:cNvCxnSpPr>
            <a:cxnSpLocks/>
          </p:cNvCxnSpPr>
          <p:nvPr/>
        </p:nvCxnSpPr>
        <p:spPr>
          <a:xfrm rot="5400000">
            <a:off x="3208943" y="3481531"/>
            <a:ext cx="2464126" cy="35284"/>
          </a:xfrm>
          <a:prstGeom prst="bentConnector2">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xmlns="" id="{424B6B9F-226C-4C3D-B92F-F750DA410A8D}"/>
              </a:ext>
            </a:extLst>
          </p:cNvPr>
          <p:cNvSpPr txBox="1"/>
          <p:nvPr/>
        </p:nvSpPr>
        <p:spPr>
          <a:xfrm>
            <a:off x="153071" y="4369461"/>
            <a:ext cx="4270293" cy="738664"/>
          </a:xfrm>
          <a:prstGeom prst="rect">
            <a:avLst/>
          </a:prstGeom>
          <a:noFill/>
          <a:ln>
            <a:solidFill>
              <a:srgbClr val="FF0000"/>
            </a:solidFill>
          </a:ln>
        </p:spPr>
        <p:txBody>
          <a:bodyPr wrap="square" rtlCol="0">
            <a:spAutoFit/>
          </a:bodyPr>
          <a:lstStyle/>
          <a:p>
            <a:r>
              <a:rPr lang="en-US" sz="1050" i="1" dirty="0">
                <a:latin typeface="Arial" panose="020B0604020202020204" pitchFamily="34" charset="0"/>
                <a:cs typeface="Arial" panose="020B0604020202020204" pitchFamily="34" charset="0"/>
              </a:rPr>
              <a:t>The unit tenanting lags completion. Economic climate and affordability issues where new tenants are struggling with high living costs contribute to difference in take-up. A consideration to spread deposits will be discussed with SHIs.</a:t>
            </a:r>
            <a:endParaRPr lang="en-ZA" sz="1050" i="1" dirty="0">
              <a:latin typeface="Arial" panose="020B0604020202020204" pitchFamily="34" charset="0"/>
              <a:cs typeface="Arial" panose="020B0604020202020204" pitchFamily="34" charset="0"/>
            </a:endParaRPr>
          </a:p>
        </p:txBody>
      </p:sp>
      <p:graphicFrame>
        <p:nvGraphicFramePr>
          <p:cNvPr id="21" name="Table 20">
            <a:extLst>
              <a:ext uri="{FF2B5EF4-FFF2-40B4-BE49-F238E27FC236}">
                <a16:creationId xmlns:a16="http://schemas.microsoft.com/office/drawing/2014/main" xmlns="" id="{74332404-93D2-EEC2-D7BF-F207F116F51C}"/>
              </a:ext>
            </a:extLst>
          </p:cNvPr>
          <p:cNvGraphicFramePr>
            <a:graphicFrameLocks noGrp="1"/>
          </p:cNvGraphicFramePr>
          <p:nvPr>
            <p:extLst>
              <p:ext uri="{D42A27DB-BD31-4B8C-83A1-F6EECF244321}">
                <p14:modId xmlns:p14="http://schemas.microsoft.com/office/powerpoint/2010/main" xmlns="" val="2166868198"/>
              </p:ext>
            </p:extLst>
          </p:nvPr>
        </p:nvGraphicFramePr>
        <p:xfrm>
          <a:off x="4873709" y="2104501"/>
          <a:ext cx="4178301" cy="1417320"/>
        </p:xfrm>
        <a:graphic>
          <a:graphicData uri="http://schemas.openxmlformats.org/drawingml/2006/table">
            <a:tbl>
              <a:tblPr firstRow="1" firstCol="1" bandRow="1">
                <a:tableStyleId>{073A0DAA-6AF3-43AB-8588-CEC1D06C72B9}</a:tableStyleId>
              </a:tblPr>
              <a:tblGrid>
                <a:gridCol w="980881">
                  <a:extLst>
                    <a:ext uri="{9D8B030D-6E8A-4147-A177-3AD203B41FA5}">
                      <a16:colId xmlns:a16="http://schemas.microsoft.com/office/drawing/2014/main" xmlns="" val="3907941452"/>
                    </a:ext>
                  </a:extLst>
                </a:gridCol>
                <a:gridCol w="458594">
                  <a:extLst>
                    <a:ext uri="{9D8B030D-6E8A-4147-A177-3AD203B41FA5}">
                      <a16:colId xmlns:a16="http://schemas.microsoft.com/office/drawing/2014/main" xmlns="" val="3855941995"/>
                    </a:ext>
                  </a:extLst>
                </a:gridCol>
                <a:gridCol w="611459">
                  <a:extLst>
                    <a:ext uri="{9D8B030D-6E8A-4147-A177-3AD203B41FA5}">
                      <a16:colId xmlns:a16="http://schemas.microsoft.com/office/drawing/2014/main" xmlns="" val="2613080972"/>
                    </a:ext>
                  </a:extLst>
                </a:gridCol>
                <a:gridCol w="611459">
                  <a:extLst>
                    <a:ext uri="{9D8B030D-6E8A-4147-A177-3AD203B41FA5}">
                      <a16:colId xmlns:a16="http://schemas.microsoft.com/office/drawing/2014/main" xmlns="" val="1644204247"/>
                    </a:ext>
                  </a:extLst>
                </a:gridCol>
                <a:gridCol w="611459">
                  <a:extLst>
                    <a:ext uri="{9D8B030D-6E8A-4147-A177-3AD203B41FA5}">
                      <a16:colId xmlns:a16="http://schemas.microsoft.com/office/drawing/2014/main" xmlns="" val="3774484726"/>
                    </a:ext>
                  </a:extLst>
                </a:gridCol>
                <a:gridCol w="904449">
                  <a:extLst>
                    <a:ext uri="{9D8B030D-6E8A-4147-A177-3AD203B41FA5}">
                      <a16:colId xmlns:a16="http://schemas.microsoft.com/office/drawing/2014/main" xmlns="" val="4088193556"/>
                    </a:ext>
                  </a:extLst>
                </a:gridCol>
              </a:tblGrid>
              <a:tr h="156877">
                <a:tc gridSpan="6">
                  <a:txBody>
                    <a:bodyPr/>
                    <a:lstStyle/>
                    <a:p>
                      <a:r>
                        <a:rPr lang="en-ZA" sz="1100" dirty="0">
                          <a:effectLst/>
                          <a:latin typeface="Arial" panose="020B0604020202020204" pitchFamily="34" charset="0"/>
                          <a:cs typeface="Arial" panose="020B0604020202020204" pitchFamily="34" charset="0"/>
                        </a:rPr>
                        <a:t>UNIT TENANTING  </a:t>
                      </a:r>
                      <a:r>
                        <a:rPr lang="en-ZA" sz="1100">
                          <a:effectLst/>
                          <a:latin typeface="Arial" panose="020B0604020202020204" pitchFamily="34" charset="0"/>
                          <a:cs typeface="Arial" panose="020B0604020202020204" pitchFamily="34" charset="0"/>
                        </a:rPr>
                        <a:t>2019-2023 Q4</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13703721"/>
                  </a:ext>
                </a:extLst>
              </a:tr>
              <a:tr h="156877">
                <a:tc>
                  <a:txBody>
                    <a:bodyPr/>
                    <a:lstStyle/>
                    <a:p>
                      <a:r>
                        <a:rPr lang="en-ZA" sz="1100">
                          <a:effectLst/>
                          <a:latin typeface="Arial" panose="020B0604020202020204" pitchFamily="34" charset="0"/>
                          <a:cs typeface="Arial" panose="020B0604020202020204" pitchFamily="34" charset="0"/>
                        </a:rPr>
                        <a:t>FY</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100" dirty="0">
                          <a:effectLst/>
                          <a:latin typeface="Arial" panose="020B0604020202020204" pitchFamily="34" charset="0"/>
                          <a:cs typeface="Arial" panose="020B0604020202020204" pitchFamily="34" charset="0"/>
                        </a:rPr>
                        <a:t>Q1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100">
                          <a:effectLst/>
                          <a:latin typeface="Arial" panose="020B0604020202020204" pitchFamily="34" charset="0"/>
                          <a:cs typeface="Arial" panose="020B0604020202020204" pitchFamily="34" charset="0"/>
                        </a:rPr>
                        <a:t>Q2</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100">
                          <a:effectLst/>
                          <a:latin typeface="Arial" panose="020B0604020202020204" pitchFamily="34" charset="0"/>
                          <a:cs typeface="Arial" panose="020B0604020202020204" pitchFamily="34" charset="0"/>
                        </a:rPr>
                        <a:t>Q3</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100">
                          <a:effectLst/>
                          <a:latin typeface="Arial" panose="020B0604020202020204" pitchFamily="34" charset="0"/>
                          <a:cs typeface="Arial" panose="020B0604020202020204" pitchFamily="34" charset="0"/>
                        </a:rPr>
                        <a:t>Q4</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r>
                        <a:rPr lang="en-ZA" sz="1100">
                          <a:effectLst/>
                          <a:latin typeface="Arial" panose="020B0604020202020204" pitchFamily="34" charset="0"/>
                          <a:cs typeface="Arial" panose="020B0604020202020204" pitchFamily="34" charset="0"/>
                        </a:rPr>
                        <a:t>TOTAL</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138895055"/>
                  </a:ext>
                </a:extLst>
              </a:tr>
              <a:tr h="156877">
                <a:tc>
                  <a:txBody>
                    <a:bodyPr/>
                    <a:lstStyle/>
                    <a:p>
                      <a:r>
                        <a:rPr lang="en-ZA" sz="1100">
                          <a:effectLst/>
                          <a:latin typeface="Arial" panose="020B0604020202020204" pitchFamily="34" charset="0"/>
                          <a:cs typeface="Arial" panose="020B0604020202020204" pitchFamily="34" charset="0"/>
                        </a:rPr>
                        <a:t>2019/20</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pPr>
                      <a:r>
                        <a:rPr lang="en-ZA" sz="1000" b="0" dirty="0">
                          <a:solidFill>
                            <a:srgbClr val="000000"/>
                          </a:solidFill>
                          <a:effectLst/>
                          <a:latin typeface="Arial" panose="020B0604020202020204" pitchFamily="34" charset="0"/>
                          <a:cs typeface="Arial" panose="020B0604020202020204" pitchFamily="34" charset="0"/>
                        </a:rPr>
                        <a:t>514</a:t>
                      </a:r>
                      <a:endParaRPr lang="en-ZA" sz="11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a:solidFill>
                            <a:srgbClr val="000000"/>
                          </a:solidFill>
                          <a:effectLst/>
                          <a:latin typeface="Arial" panose="020B0604020202020204" pitchFamily="34" charset="0"/>
                          <a:cs typeface="Arial" panose="020B0604020202020204" pitchFamily="34" charset="0"/>
                        </a:rPr>
                        <a:t>485</a:t>
                      </a:r>
                      <a:endParaRPr lang="en-ZA" sz="1100" b="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a:solidFill>
                            <a:srgbClr val="000000"/>
                          </a:solidFill>
                          <a:effectLst/>
                          <a:latin typeface="Arial" panose="020B0604020202020204" pitchFamily="34" charset="0"/>
                          <a:cs typeface="Arial" panose="020B0604020202020204" pitchFamily="34" charset="0"/>
                        </a:rPr>
                        <a:t>954</a:t>
                      </a:r>
                      <a:endParaRPr lang="en-ZA" sz="1100" b="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a:solidFill>
                            <a:srgbClr val="000000"/>
                          </a:solidFill>
                          <a:effectLst/>
                          <a:latin typeface="Arial" panose="020B0604020202020204" pitchFamily="34" charset="0"/>
                          <a:cs typeface="Arial" panose="020B0604020202020204" pitchFamily="34" charset="0"/>
                        </a:rPr>
                        <a:t>2059</a:t>
                      </a:r>
                      <a:endParaRPr lang="en-ZA" sz="1100" b="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a:solidFill>
                            <a:srgbClr val="000000"/>
                          </a:solidFill>
                          <a:effectLst/>
                          <a:latin typeface="Arial" panose="020B0604020202020204" pitchFamily="34" charset="0"/>
                          <a:cs typeface="Arial" panose="020B0604020202020204" pitchFamily="34" charset="0"/>
                        </a:rPr>
                        <a:t>4012</a:t>
                      </a:r>
                      <a:endParaRPr lang="en-ZA" sz="1100" b="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171826309"/>
                  </a:ext>
                </a:extLst>
              </a:tr>
              <a:tr h="156877">
                <a:tc>
                  <a:txBody>
                    <a:bodyPr/>
                    <a:lstStyle/>
                    <a:p>
                      <a:r>
                        <a:rPr lang="en-ZA" sz="1100">
                          <a:effectLst/>
                          <a:latin typeface="Arial" panose="020B0604020202020204" pitchFamily="34" charset="0"/>
                          <a:cs typeface="Arial" panose="020B0604020202020204" pitchFamily="34" charset="0"/>
                        </a:rPr>
                        <a:t>2020/21</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pPr>
                      <a:r>
                        <a:rPr lang="en-ZA" sz="1000" b="0" dirty="0">
                          <a:solidFill>
                            <a:srgbClr val="000000"/>
                          </a:solidFill>
                          <a:effectLst/>
                          <a:latin typeface="Arial" panose="020B0604020202020204" pitchFamily="34" charset="0"/>
                          <a:cs typeface="Arial" panose="020B0604020202020204" pitchFamily="34" charset="0"/>
                        </a:rPr>
                        <a:t>-</a:t>
                      </a:r>
                      <a:endParaRPr lang="en-ZA" sz="11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a:solidFill>
                            <a:srgbClr val="000000"/>
                          </a:solidFill>
                          <a:effectLst/>
                          <a:latin typeface="Arial" panose="020B0604020202020204" pitchFamily="34" charset="0"/>
                          <a:cs typeface="Arial" panose="020B0604020202020204" pitchFamily="34" charset="0"/>
                        </a:rPr>
                        <a:t>227</a:t>
                      </a:r>
                      <a:endParaRPr lang="en-ZA" sz="1100" b="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a:solidFill>
                            <a:srgbClr val="000000"/>
                          </a:solidFill>
                          <a:effectLst/>
                          <a:latin typeface="Arial" panose="020B0604020202020204" pitchFamily="34" charset="0"/>
                          <a:cs typeface="Arial" panose="020B0604020202020204" pitchFamily="34" charset="0"/>
                        </a:rPr>
                        <a:t>431</a:t>
                      </a:r>
                      <a:endParaRPr lang="en-ZA" sz="1100" b="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a:solidFill>
                            <a:srgbClr val="000000"/>
                          </a:solidFill>
                          <a:effectLst/>
                          <a:latin typeface="Arial" panose="020B0604020202020204" pitchFamily="34" charset="0"/>
                          <a:cs typeface="Arial" panose="020B0604020202020204" pitchFamily="34" charset="0"/>
                        </a:rPr>
                        <a:t>327</a:t>
                      </a:r>
                      <a:endParaRPr lang="en-ZA" sz="1100" b="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a:solidFill>
                            <a:srgbClr val="000000"/>
                          </a:solidFill>
                          <a:effectLst/>
                          <a:latin typeface="Arial" panose="020B0604020202020204" pitchFamily="34" charset="0"/>
                          <a:cs typeface="Arial" panose="020B0604020202020204" pitchFamily="34" charset="0"/>
                        </a:rPr>
                        <a:t>985</a:t>
                      </a:r>
                      <a:endParaRPr lang="en-ZA" sz="1100" b="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212580220"/>
                  </a:ext>
                </a:extLst>
              </a:tr>
              <a:tr h="156877">
                <a:tc>
                  <a:txBody>
                    <a:bodyPr/>
                    <a:lstStyle/>
                    <a:p>
                      <a:r>
                        <a:rPr lang="en-ZA" sz="1100" dirty="0">
                          <a:effectLst/>
                          <a:latin typeface="Arial" panose="020B0604020202020204" pitchFamily="34" charset="0"/>
                          <a:cs typeface="Arial" panose="020B0604020202020204" pitchFamily="34" charset="0"/>
                        </a:rPr>
                        <a:t>2021/22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pPr>
                      <a:r>
                        <a:rPr lang="en-ZA" sz="1000" b="0" dirty="0">
                          <a:solidFill>
                            <a:srgbClr val="000000"/>
                          </a:solidFill>
                          <a:effectLst/>
                          <a:latin typeface="Arial" panose="020B0604020202020204" pitchFamily="34" charset="0"/>
                          <a:cs typeface="Arial" panose="020B0604020202020204" pitchFamily="34" charset="0"/>
                        </a:rPr>
                        <a:t>479</a:t>
                      </a:r>
                      <a:endParaRPr lang="en-ZA" sz="11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a:solidFill>
                            <a:srgbClr val="000000"/>
                          </a:solidFill>
                          <a:effectLst/>
                          <a:latin typeface="Arial" panose="020B0604020202020204" pitchFamily="34" charset="0"/>
                          <a:cs typeface="Arial" panose="020B0604020202020204" pitchFamily="34" charset="0"/>
                        </a:rPr>
                        <a:t>387</a:t>
                      </a:r>
                      <a:endParaRPr lang="en-ZA" sz="1100" b="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a:solidFill>
                            <a:srgbClr val="000000"/>
                          </a:solidFill>
                          <a:effectLst/>
                          <a:latin typeface="Arial" panose="020B0604020202020204" pitchFamily="34" charset="0"/>
                          <a:cs typeface="Arial" panose="020B0604020202020204" pitchFamily="34" charset="0"/>
                        </a:rPr>
                        <a:t>258</a:t>
                      </a:r>
                      <a:endParaRPr lang="en-ZA" sz="1100" b="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dirty="0">
                          <a:solidFill>
                            <a:srgbClr val="000000"/>
                          </a:solidFill>
                          <a:effectLst/>
                          <a:latin typeface="Arial" panose="020B0604020202020204" pitchFamily="34" charset="0"/>
                          <a:cs typeface="Arial" panose="020B0604020202020204" pitchFamily="34" charset="0"/>
                        </a:rPr>
                        <a:t>933</a:t>
                      </a:r>
                      <a:endParaRPr lang="en-ZA" sz="11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dirty="0">
                          <a:solidFill>
                            <a:srgbClr val="000000"/>
                          </a:solidFill>
                          <a:effectLst/>
                          <a:latin typeface="Arial" panose="020B0604020202020204" pitchFamily="34" charset="0"/>
                          <a:cs typeface="Arial" panose="020B0604020202020204" pitchFamily="34" charset="0"/>
                        </a:rPr>
                        <a:t>2 057</a:t>
                      </a:r>
                      <a:endParaRPr lang="en-ZA" sz="11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993533616"/>
                  </a:ext>
                </a:extLst>
              </a:tr>
              <a:tr h="156877">
                <a:tc>
                  <a:txBody>
                    <a:bodyPr/>
                    <a:lstStyle/>
                    <a:p>
                      <a:r>
                        <a:rPr lang="en-ZA" sz="1100">
                          <a:effectLst/>
                          <a:latin typeface="Arial" panose="020B0604020202020204" pitchFamily="34" charset="0"/>
                          <a:cs typeface="Arial" panose="020B0604020202020204" pitchFamily="34" charset="0"/>
                        </a:rPr>
                        <a:t>2022/23</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pPr>
                      <a:r>
                        <a:rPr lang="en-ZA" sz="1000" b="0">
                          <a:solidFill>
                            <a:srgbClr val="000000"/>
                          </a:solidFill>
                          <a:effectLst/>
                          <a:latin typeface="Arial" panose="020B0604020202020204" pitchFamily="34" charset="0"/>
                          <a:cs typeface="Arial" panose="020B0604020202020204" pitchFamily="34" charset="0"/>
                        </a:rPr>
                        <a:t>478</a:t>
                      </a:r>
                      <a:endParaRPr lang="en-ZA" sz="1100" b="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dirty="0">
                          <a:solidFill>
                            <a:srgbClr val="000000"/>
                          </a:solidFill>
                          <a:effectLst/>
                          <a:latin typeface="Arial" panose="020B0604020202020204" pitchFamily="34" charset="0"/>
                          <a:cs typeface="Arial" panose="020B0604020202020204" pitchFamily="34" charset="0"/>
                        </a:rPr>
                        <a:t>772</a:t>
                      </a:r>
                      <a:endParaRPr lang="en-ZA" sz="11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dirty="0">
                          <a:solidFill>
                            <a:srgbClr val="000000"/>
                          </a:solidFill>
                          <a:effectLst/>
                          <a:latin typeface="Arial" panose="020B0604020202020204" pitchFamily="34" charset="0"/>
                          <a:cs typeface="Arial" panose="020B0604020202020204" pitchFamily="34" charset="0"/>
                        </a:rPr>
                        <a:t>498</a:t>
                      </a:r>
                      <a:endParaRPr lang="en-ZA" sz="11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ZA" sz="1000" b="0" dirty="0">
                          <a:solidFill>
                            <a:srgbClr val="000000"/>
                          </a:solidFill>
                          <a:effectLst/>
                          <a:latin typeface="Arial" panose="020B0604020202020204" pitchFamily="34" charset="0"/>
                          <a:cs typeface="Arial" panose="020B0604020202020204" pitchFamily="34" charset="0"/>
                        </a:rPr>
                        <a:t>850 </a:t>
                      </a:r>
                      <a:endParaRPr lang="en-ZA" sz="11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n-US" sz="1000" b="0" dirty="0">
                          <a:solidFill>
                            <a:srgbClr val="000000"/>
                          </a:solidFill>
                          <a:effectLst/>
                          <a:latin typeface="Arial" panose="020B0604020202020204" pitchFamily="34" charset="0"/>
                          <a:ea typeface="Arial" panose="020B0604020202020204" pitchFamily="34" charset="0"/>
                          <a:cs typeface="Arial" panose="020B0604020202020204" pitchFamily="34" charset="0"/>
                        </a:rPr>
                        <a:t>2</a:t>
                      </a:r>
                      <a:r>
                        <a:rPr lang="en-ZA" sz="1000" b="0" dirty="0">
                          <a:solidFill>
                            <a:srgbClr val="000000"/>
                          </a:solidFill>
                          <a:effectLst/>
                          <a:latin typeface="Arial" panose="020B0604020202020204" pitchFamily="34" charset="0"/>
                          <a:ea typeface="Arial" panose="020B0604020202020204" pitchFamily="34" charset="0"/>
                          <a:cs typeface="Arial" panose="020B0604020202020204" pitchFamily="34" charset="0"/>
                        </a:rPr>
                        <a:t> 598</a:t>
                      </a:r>
                      <a:endParaRPr lang="en-ZA" sz="11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707000928"/>
                  </a:ext>
                </a:extLst>
              </a:tr>
              <a:tr h="156877">
                <a:tc gridSpan="5">
                  <a:txBody>
                    <a:bodyPr/>
                    <a:lstStyle/>
                    <a:p>
                      <a:r>
                        <a:rPr lang="en-ZA" sz="1100" dirty="0">
                          <a:effectLst/>
                          <a:latin typeface="Arial" panose="020B0604020202020204" pitchFamily="34" charset="0"/>
                          <a:cs typeface="Arial" panose="020B0604020202020204" pitchFamily="34" charset="0"/>
                        </a:rPr>
                        <a:t>TOTAL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r>
                        <a:rPr lang="en-ZA" sz="1100" b="1" dirty="0">
                          <a:effectLst/>
                          <a:latin typeface="Arial" panose="020B0604020202020204" pitchFamily="34" charset="0"/>
                          <a:cs typeface="Arial" panose="020B0604020202020204" pitchFamily="34" charset="0"/>
                        </a:rPr>
                        <a:t>9 652</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3638176168"/>
                  </a:ext>
                </a:extLst>
              </a:tr>
              <a:tr h="156877">
                <a:tc gridSpan="5">
                  <a:txBody>
                    <a:bodyPr/>
                    <a:lstStyle/>
                    <a:p>
                      <a:r>
                        <a:rPr lang="en-ZA" sz="1100" dirty="0">
                          <a:effectLst/>
                          <a:latin typeface="Arial" panose="020B0604020202020204" pitchFamily="34" charset="0"/>
                          <a:cs typeface="Arial" panose="020B0604020202020204" pitchFamily="34" charset="0"/>
                        </a:rPr>
                        <a:t>% Tenanting in relation to completions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r>
                        <a:rPr lang="en-ZA" sz="1100" b="1" dirty="0">
                          <a:effectLst/>
                          <a:latin typeface="Arial" panose="020B0604020202020204" pitchFamily="34" charset="0"/>
                          <a:cs typeface="Arial" panose="020B0604020202020204" pitchFamily="34" charset="0"/>
                        </a:rPr>
                        <a:t>89%</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433294559"/>
                  </a:ext>
                </a:extLst>
              </a:tr>
            </a:tbl>
          </a:graphicData>
        </a:graphic>
      </p:graphicFrame>
    </p:spTree>
    <p:extLst>
      <p:ext uri="{BB962C8B-B14F-4D97-AF65-F5344CB8AC3E}">
        <p14:creationId xmlns:p14="http://schemas.microsoft.com/office/powerpoint/2010/main" xmlns="" val="1245335649"/>
      </p:ext>
    </p:extLst>
  </p:cSld>
  <p:clrMapOvr>
    <a:masterClrMapping/>
  </p:clrMapOvr>
</p:sld>
</file>

<file path=ppt/theme/theme1.xml><?xml version="1.0" encoding="utf-8"?>
<a:theme xmlns:a="http://schemas.openxmlformats.org/drawingml/2006/main" name="Office Theme">
  <a:themeElements>
    <a:clrScheme name="SHRA_1">
      <a:dk1>
        <a:sysClr val="windowText" lastClr="000000"/>
      </a:dk1>
      <a:lt1>
        <a:sysClr val="window" lastClr="FFFFFF"/>
      </a:lt1>
      <a:dk2>
        <a:srgbClr val="0F252A"/>
      </a:dk2>
      <a:lt2>
        <a:srgbClr val="E7E6E6"/>
      </a:lt2>
      <a:accent1>
        <a:srgbClr val="215055"/>
      </a:accent1>
      <a:accent2>
        <a:srgbClr val="F08122"/>
      </a:accent2>
      <a:accent3>
        <a:srgbClr val="A5A5A5"/>
      </a:accent3>
      <a:accent4>
        <a:srgbClr val="F7CBAC"/>
      </a:accent4>
      <a:accent5>
        <a:srgbClr val="13A0B0"/>
      </a:accent5>
      <a:accent6>
        <a:srgbClr val="0DB78A"/>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G Blue 2 ">
      <a:dk1>
        <a:srgbClr val="000000"/>
      </a:dk1>
      <a:lt1>
        <a:srgbClr val="FFFFFF"/>
      </a:lt1>
      <a:dk2>
        <a:srgbClr val="DBD9D6"/>
      </a:dk2>
      <a:lt2>
        <a:srgbClr val="7F7F7F"/>
      </a:lt2>
      <a:accent1>
        <a:srgbClr val="385427"/>
      </a:accent1>
      <a:accent2>
        <a:srgbClr val="71A84E"/>
      </a:accent2>
      <a:accent3>
        <a:srgbClr val="AED68F"/>
      </a:accent3>
      <a:accent4>
        <a:srgbClr val="F2672B"/>
      </a:accent4>
      <a:accent5>
        <a:srgbClr val="DB1D35"/>
      </a:accent5>
      <a:accent6>
        <a:srgbClr val="36648B"/>
      </a:accent6>
      <a:hlink>
        <a:srgbClr val="9C9B9B"/>
      </a:hlink>
      <a:folHlink>
        <a:srgbClr val="6E6E6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enesis Presentation template - new" id="{C216131A-E0A4-7A4A-BC21-698751DE7A0B}" vid="{BF69F328-9DB3-A64B-8D44-68441837946A}"/>
    </a:ext>
  </a:extLst>
</a:theme>
</file>

<file path=ppt/theme/theme3.xml><?xml version="1.0" encoding="utf-8"?>
<a:theme xmlns:a="http://schemas.openxmlformats.org/drawingml/2006/main" name="2_Office Theme">
  <a:themeElements>
    <a:clrScheme name="Custom 2">
      <a:dk1>
        <a:srgbClr val="0F242A"/>
      </a:dk1>
      <a:lt1>
        <a:sysClr val="window" lastClr="FFFFFF"/>
      </a:lt1>
      <a:dk2>
        <a:srgbClr val="1394B0"/>
      </a:dk2>
      <a:lt2>
        <a:srgbClr val="EF812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61084</TotalTime>
  <Words>5452</Words>
  <Application>Microsoft Office PowerPoint</Application>
  <PresentationFormat>On-screen Show (16:9)</PresentationFormat>
  <Paragraphs>882</Paragraphs>
  <Slides>31</Slides>
  <Notes>12</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1_Office Theme</vt:lpstr>
      <vt:lpstr>2_Office Theme</vt:lpstr>
      <vt:lpstr>Slide 1</vt:lpstr>
      <vt:lpstr>PURPOSE</vt:lpstr>
      <vt:lpstr>CONTENTS</vt:lpstr>
      <vt:lpstr>A.1. BACKGROUND &amp; CONSULTATION</vt:lpstr>
      <vt:lpstr>B.1. LEGISLATION AND POLICY MANDATES</vt:lpstr>
      <vt:lpstr>B.2. SHRA GOVERNANCE STRUCTURES</vt:lpstr>
      <vt:lpstr>B.3. ESTABLISHMENT MANDATE: SOCIAL HOUSING ACT (2008)</vt:lpstr>
      <vt:lpstr>Slide 8</vt:lpstr>
      <vt:lpstr>B.5. DELIVERY STATISTISCS</vt:lpstr>
      <vt:lpstr>C.1. UPDATES TO INSTITUTIONAL POLICIES AND STRATEGIES</vt:lpstr>
      <vt:lpstr>C.2. A longer term approach needs to be taken in order to UPSCALE the programme</vt:lpstr>
      <vt:lpstr>C.3. HEADLINE DELIVERABLES IN SUPPORT OF THE SHRA’S STRATEGY FOR THE 2023/24 YEAR</vt:lpstr>
      <vt:lpstr>C.4. STRENGTHENING THE INTERNAL OPERATING ENVIRONMENT (2023/24)</vt:lpstr>
      <vt:lpstr>C.5.1 HUMAN SETTLEMENTS MTSF CONTRIBUTIONS</vt:lpstr>
      <vt:lpstr>C.5.2 HUMAN SETTLEMENT MTSF CONTRIBUTIONS</vt:lpstr>
      <vt:lpstr>Slide 16</vt:lpstr>
      <vt:lpstr>Slide 17</vt:lpstr>
      <vt:lpstr>C.5.5. SWOT</vt:lpstr>
      <vt:lpstr>C.6. SUMMARY OF INDICATORS IN THE 2023/24 APP</vt:lpstr>
      <vt:lpstr>C.7.1 PROGRAMME 1: ADMINISTRATION INDICATORS AND ANNUAL TARGETS</vt:lpstr>
      <vt:lpstr>C.7.2 PROGRAMME 2: COMPLIANCE, ACCREDITATION AND REGULATIONS  INDICATORS AND ANNUAL TARGETS</vt:lpstr>
      <vt:lpstr>C.7.3 PROGRAMME 3: SECTOR DEVELOPMENT AND TRANSFORMATION INDICATORS AND ANNUAL TARGETS</vt:lpstr>
      <vt:lpstr>C.7.4 PROGRAMME 4: PROJECT DEVELOPMENT AND FUNDING INDICATORS AND ANNUAL TARGETS</vt:lpstr>
      <vt:lpstr>C.8.1. CROSS CUTTING STRATEGIC RISKS</vt:lpstr>
      <vt:lpstr>C.8.2. KEY STRATEGIC RISKS PER OUTCOME</vt:lpstr>
      <vt:lpstr>C.8.3. KEY STRATEGIC RISKS PER OUTCOME</vt:lpstr>
      <vt:lpstr>C.8.4. KEY STRATEGIC RISKS PER OUTCOME</vt:lpstr>
      <vt:lpstr>D.1. SUMMARY OF REVENUE</vt:lpstr>
      <vt:lpstr>D.2. SUMMARY OF ACTUAL AND BUDGETED EXPENDITURE</vt:lpstr>
      <vt:lpstr>RECOMMENDATION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DHS EMT</dc:title>
  <dc:subject>SH Rent Relef Policy &amp; SOP</dc:subject>
  <dc:creator>Ahmed Bokhari</dc:creator>
  <cp:keywords>Rent Relief</cp:keywords>
  <cp:lastModifiedBy>USER</cp:lastModifiedBy>
  <cp:revision>743</cp:revision>
  <cp:lastPrinted>2022-02-10T08:20:59Z</cp:lastPrinted>
  <dcterms:created xsi:type="dcterms:W3CDTF">2017-09-18T12:09:19Z</dcterms:created>
  <dcterms:modified xsi:type="dcterms:W3CDTF">2023-05-03T08:11:50Z</dcterms:modified>
</cp:coreProperties>
</file>