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authors.xml" ContentType="application/vnd.ms-powerpoint.author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688" r:id="rId5"/>
    <p:sldMasterId id="2147483697" r:id="rId6"/>
    <p:sldMasterId id="2147483705" r:id="rId7"/>
  </p:sldMasterIdLst>
  <p:notesMasterIdLst>
    <p:notesMasterId r:id="rId48"/>
  </p:notesMasterIdLst>
  <p:handoutMasterIdLst>
    <p:handoutMasterId r:id="rId49"/>
  </p:handoutMasterIdLst>
  <p:sldIdLst>
    <p:sldId id="2367" r:id="rId8"/>
    <p:sldId id="2494" r:id="rId9"/>
    <p:sldId id="2518" r:id="rId10"/>
    <p:sldId id="2368" r:id="rId11"/>
    <p:sldId id="2519" r:id="rId12"/>
    <p:sldId id="2594" r:id="rId13"/>
    <p:sldId id="2595" r:id="rId14"/>
    <p:sldId id="2596" r:id="rId15"/>
    <p:sldId id="2597" r:id="rId16"/>
    <p:sldId id="2598" r:id="rId17"/>
    <p:sldId id="2599" r:id="rId18"/>
    <p:sldId id="2600" r:id="rId19"/>
    <p:sldId id="2499" r:id="rId20"/>
    <p:sldId id="2587" r:id="rId21"/>
    <p:sldId id="2588" r:id="rId22"/>
    <p:sldId id="2312" r:id="rId23"/>
    <p:sldId id="2472" r:id="rId24"/>
    <p:sldId id="2473" r:id="rId25"/>
    <p:sldId id="2500" r:id="rId26"/>
    <p:sldId id="2602" r:id="rId27"/>
    <p:sldId id="2474" r:id="rId28"/>
    <p:sldId id="2432" r:id="rId29"/>
    <p:sldId id="2475" r:id="rId30"/>
    <p:sldId id="2436" r:id="rId31"/>
    <p:sldId id="2435" r:id="rId32"/>
    <p:sldId id="2439" r:id="rId33"/>
    <p:sldId id="2441" r:id="rId34"/>
    <p:sldId id="2510" r:id="rId35"/>
    <p:sldId id="2479" r:id="rId36"/>
    <p:sldId id="2446" r:id="rId37"/>
    <p:sldId id="2589" r:id="rId38"/>
    <p:sldId id="2590" r:id="rId39"/>
    <p:sldId id="2591" r:id="rId40"/>
    <p:sldId id="2592" r:id="rId41"/>
    <p:sldId id="2593" r:id="rId42"/>
    <p:sldId id="2511" r:id="rId43"/>
    <p:sldId id="2506" r:id="rId44"/>
    <p:sldId id="2513" r:id="rId45"/>
    <p:sldId id="2377" r:id="rId46"/>
    <p:sldId id="258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90112-2368-0003-C440-22FAD08F6674}" name="Linda Ntshanga" initials="LN" userId="S::LindaN@thehda.co.za::197ff421-8d26-4330-bc5b-f95db4cc9c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3AF"/>
    <a:srgbClr val="42A529"/>
    <a:srgbClr val="E97428"/>
    <a:srgbClr val="E9EDF5"/>
    <a:srgbClr val="40B74A"/>
    <a:srgbClr val="116D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F9C71-8B78-49D0-AD9E-AFF299F29B93}" v="11" dt="2023-04-25T21:08:12.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83" autoAdjust="0"/>
    <p:restoredTop sz="93447" autoAdjust="0"/>
  </p:normalViewPr>
  <p:slideViewPr>
    <p:cSldViewPr snapToGrid="0">
      <p:cViewPr varScale="1">
        <p:scale>
          <a:sx n="73" d="100"/>
          <a:sy n="73" d="100"/>
        </p:scale>
        <p:origin x="-12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6.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7.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8.xlsx"/><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plotArea>
      <c:layout/>
      <c:pieChart>
        <c:varyColors val="1"/>
        <c:ser>
          <c:idx val="0"/>
          <c:order val="0"/>
          <c:tx>
            <c:strRef>
              <c:f>Sheet1!$B$1</c:f>
              <c:strCache>
                <c:ptCount val="1"/>
                <c:pt idx="0">
                  <c:v>Quarter 1 Performance Information Report </c:v>
                </c:pt>
              </c:strCache>
            </c:strRef>
          </c:tx>
          <c:dPt>
            <c:idx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EB68-4611-A261-CED3AC332C69}"/>
              </c:ext>
            </c:extLst>
          </c:dPt>
          <c:dPt>
            <c:idx val="1"/>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EB68-4611-A261-CED3AC332C69}"/>
              </c:ext>
            </c:extLst>
          </c:dPt>
          <c:dPt>
            <c:idx val="2"/>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EB68-4611-A261-CED3AC332C69}"/>
              </c:ext>
            </c:extLst>
          </c:dPt>
          <c:dPt>
            <c:idx val="3"/>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EB68-4611-A261-CED3AC332C6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Qtr 1 Target Achieved </c:v>
                </c:pt>
                <c:pt idx="1">
                  <c:v>Qtr 1 Target Not Achieved </c:v>
                </c:pt>
              </c:strCache>
            </c:strRef>
          </c:cat>
          <c:val>
            <c:numRef>
              <c:f>Sheet1!$B$2:$B$5</c:f>
              <c:numCache>
                <c:formatCode>0%</c:formatCode>
                <c:ptCount val="4"/>
                <c:pt idx="0">
                  <c:v>0.62000000000000011</c:v>
                </c:pt>
                <c:pt idx="1">
                  <c:v>0.38000000000000006</c:v>
                </c:pt>
              </c:numCache>
            </c:numRef>
          </c:val>
          <c:extLst xmlns:c16r2="http://schemas.microsoft.com/office/drawing/2015/06/chart">
            <c:ext xmlns:c16="http://schemas.microsoft.com/office/drawing/2014/chart" uri="{C3380CC4-5D6E-409C-BE32-E72D297353CC}">
              <c16:uniqueId val="{00000008-EB68-4611-A261-CED3AC332C69}"/>
            </c:ext>
          </c:extLst>
        </c:ser>
        <c:dLbls>
          <c:showPercent val="1"/>
        </c:dLbls>
        <c:firstSliceAng val="0"/>
      </c:pieChart>
      <c:spPr>
        <a:noFill/>
        <a:ln>
          <a:noFill/>
        </a:ln>
        <a:effectLst/>
      </c:spPr>
    </c:plotArea>
    <c:legend>
      <c:legendPos val="b"/>
      <c:legendEntry>
        <c:idx val="2"/>
        <c:delete val="1"/>
      </c:legendEntry>
      <c:legendEntry>
        <c:idx val="3"/>
        <c:delete val="1"/>
      </c:legendEntry>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plotArea>
      <c:layout/>
      <c:pieChart>
        <c:varyColors val="1"/>
        <c:ser>
          <c:idx val="0"/>
          <c:order val="0"/>
          <c:tx>
            <c:strRef>
              <c:f>Sheet1!$B$1</c:f>
              <c:strCache>
                <c:ptCount val="1"/>
                <c:pt idx="0">
                  <c:v>Quarter 2 Performance Information Report </c:v>
                </c:pt>
              </c:strCache>
            </c:strRef>
          </c:tx>
          <c:dPt>
            <c:idx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8233-4E04-A468-7989D47E34BB}"/>
              </c:ext>
            </c:extLst>
          </c:dPt>
          <c:dPt>
            <c:idx val="1"/>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8233-4E04-A468-7989D47E34BB}"/>
              </c:ext>
            </c:extLst>
          </c:dPt>
          <c:dPt>
            <c:idx val="2"/>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8233-4E04-A468-7989D47E34BB}"/>
              </c:ext>
            </c:extLst>
          </c:dPt>
          <c:dPt>
            <c:idx val="3"/>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8233-4E04-A468-7989D47E34B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Qtr 2 Target Achieved </c:v>
                </c:pt>
                <c:pt idx="1">
                  <c:v>Qtr 2 Target Not Achieved </c:v>
                </c:pt>
              </c:strCache>
            </c:strRef>
          </c:cat>
          <c:val>
            <c:numRef>
              <c:f>Sheet1!$B$2:$B$5</c:f>
              <c:numCache>
                <c:formatCode>0%</c:formatCode>
                <c:ptCount val="4"/>
                <c:pt idx="0">
                  <c:v>0.62000000000000011</c:v>
                </c:pt>
                <c:pt idx="1">
                  <c:v>0.38000000000000006</c:v>
                </c:pt>
              </c:numCache>
            </c:numRef>
          </c:val>
          <c:extLst xmlns:c16r2="http://schemas.microsoft.com/office/drawing/2015/06/chart">
            <c:ext xmlns:c16="http://schemas.microsoft.com/office/drawing/2014/chart" uri="{C3380CC4-5D6E-409C-BE32-E72D297353CC}">
              <c16:uniqueId val="{00000008-8233-4E04-A468-7989D47E34BB}"/>
            </c:ext>
          </c:extLst>
        </c:ser>
        <c:dLbls>
          <c:showPercent val="1"/>
        </c:dLbls>
        <c:firstSliceAng val="0"/>
      </c:pieChart>
      <c:spPr>
        <a:noFill/>
        <a:ln>
          <a:noFill/>
        </a:ln>
        <a:effectLst/>
      </c:spPr>
    </c:plotArea>
    <c:legend>
      <c:legendPos val="b"/>
      <c:legendEntry>
        <c:idx val="2"/>
        <c:delete val="1"/>
      </c:legendEntry>
      <c:legendEntry>
        <c:idx val="3"/>
        <c:delete val="1"/>
      </c:legendEntry>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layout>
        <c:manualLayout>
          <c:xMode val="edge"/>
          <c:yMode val="edge"/>
          <c:x val="0.12926694940143016"/>
          <c:y val="5.1390511234424376E-2"/>
        </c:manualLayout>
      </c:layout>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plotArea>
      <c:layout/>
      <c:pieChart>
        <c:varyColors val="1"/>
        <c:ser>
          <c:idx val="0"/>
          <c:order val="0"/>
          <c:tx>
            <c:strRef>
              <c:f>Sheet1!$B$1</c:f>
              <c:strCache>
                <c:ptCount val="1"/>
                <c:pt idx="0">
                  <c:v>Quarter 3 Performance Information Report </c:v>
                </c:pt>
              </c:strCache>
            </c:strRef>
          </c:tx>
          <c:dPt>
            <c:idx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2C54-447A-A0F2-F3C123507964}"/>
              </c:ext>
            </c:extLst>
          </c:dPt>
          <c:dPt>
            <c:idx val="1"/>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2C54-447A-A0F2-F3C123507964}"/>
              </c:ext>
            </c:extLst>
          </c:dPt>
          <c:dPt>
            <c:idx val="2"/>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2C54-447A-A0F2-F3C123507964}"/>
              </c:ext>
            </c:extLst>
          </c:dPt>
          <c:dPt>
            <c:idx val="3"/>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2C54-447A-A0F2-F3C12350796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Qtr 3 Target Achieved </c:v>
                </c:pt>
                <c:pt idx="1">
                  <c:v>Qtr 3 Target Not Achieved </c:v>
                </c:pt>
              </c:strCache>
            </c:strRef>
          </c:cat>
          <c:val>
            <c:numRef>
              <c:f>Sheet1!$B$2:$B$5</c:f>
              <c:numCache>
                <c:formatCode>0%</c:formatCode>
                <c:ptCount val="4"/>
                <c:pt idx="0">
                  <c:v>0.47000000000000003</c:v>
                </c:pt>
                <c:pt idx="1">
                  <c:v>0.53</c:v>
                </c:pt>
              </c:numCache>
            </c:numRef>
          </c:val>
          <c:extLst xmlns:c16r2="http://schemas.microsoft.com/office/drawing/2015/06/chart">
            <c:ext xmlns:c16="http://schemas.microsoft.com/office/drawing/2014/chart" uri="{C3380CC4-5D6E-409C-BE32-E72D297353CC}">
              <c16:uniqueId val="{00000008-2C54-447A-A0F2-F3C123507964}"/>
            </c:ext>
          </c:extLst>
        </c:ser>
        <c:dLbls>
          <c:showPercent val="1"/>
        </c:dLbls>
        <c:firstSliceAng val="0"/>
      </c:pieChart>
      <c:spPr>
        <a:noFill/>
        <a:ln>
          <a:noFill/>
        </a:ln>
        <a:effectLst/>
      </c:spPr>
    </c:plotArea>
    <c:legend>
      <c:legendPos val="b"/>
      <c:legendEntry>
        <c:idx val="2"/>
        <c:delete val="1"/>
      </c:legendEntry>
      <c:legendEntry>
        <c:idx val="3"/>
        <c:delete val="1"/>
      </c:legendEntry>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Quarter 4 – Performance Information Report </a:t>
            </a:r>
          </a:p>
        </c:rich>
      </c:tx>
      <c:layout>
        <c:manualLayout>
          <c:xMode val="edge"/>
          <c:yMode val="edge"/>
          <c:x val="0.12926694940143016"/>
          <c:y val="5.1390511234424376E-2"/>
        </c:manualLayout>
      </c:layout>
      <c:spPr>
        <a:noFill/>
        <a:ln>
          <a:noFill/>
        </a:ln>
        <a:effectLst/>
      </c:spPr>
    </c:title>
    <c:plotArea>
      <c:layout/>
      <c:pieChart>
        <c:varyColors val="1"/>
        <c:ser>
          <c:idx val="0"/>
          <c:order val="0"/>
          <c:tx>
            <c:strRef>
              <c:f>Sheet1!$B$1</c:f>
              <c:strCache>
                <c:ptCount val="1"/>
                <c:pt idx="0">
                  <c:v>Quarter 3 Performance Information Report </c:v>
                </c:pt>
              </c:strCache>
            </c:strRef>
          </c:tx>
          <c:dPt>
            <c:idx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C2D7-410C-958A-2EBE4800CFB1}"/>
              </c:ext>
            </c:extLst>
          </c:dPt>
          <c:dPt>
            <c:idx val="1"/>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C2D7-410C-958A-2EBE4800CFB1}"/>
              </c:ext>
            </c:extLst>
          </c:dPt>
          <c:dPt>
            <c:idx val="2"/>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C2D7-410C-958A-2EBE4800CFB1}"/>
              </c:ext>
            </c:extLst>
          </c:dPt>
          <c:dPt>
            <c:idx val="3"/>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C2D7-410C-958A-2EBE4800CFB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Qtr 4 Target Achieved </c:v>
                </c:pt>
                <c:pt idx="1">
                  <c:v>Qtr 4 Target Not Achieved </c:v>
                </c:pt>
              </c:strCache>
            </c:strRef>
          </c:cat>
          <c:val>
            <c:numRef>
              <c:f>Sheet1!$B$2:$B$5</c:f>
              <c:numCache>
                <c:formatCode>0%</c:formatCode>
                <c:ptCount val="4"/>
                <c:pt idx="0">
                  <c:v>0.68180000000000007</c:v>
                </c:pt>
                <c:pt idx="1">
                  <c:v>0.31180000000000008</c:v>
                </c:pt>
              </c:numCache>
            </c:numRef>
          </c:val>
          <c:extLst xmlns:c16r2="http://schemas.microsoft.com/office/drawing/2015/06/chart">
            <c:ext xmlns:c16="http://schemas.microsoft.com/office/drawing/2014/chart" uri="{C3380CC4-5D6E-409C-BE32-E72D297353CC}">
              <c16:uniqueId val="{00000008-C2D7-410C-958A-2EBE4800CFB1}"/>
            </c:ext>
          </c:extLst>
        </c:ser>
        <c:dLbls>
          <c:showPercent val="1"/>
        </c:dLbls>
        <c:firstSliceAng val="0"/>
      </c:pieChart>
      <c:spPr>
        <a:noFill/>
        <a:ln>
          <a:noFill/>
        </a:ln>
        <a:effectLst/>
      </c:spPr>
    </c:plotArea>
    <c:legend>
      <c:legendPos val="b"/>
      <c:legendEntry>
        <c:idx val="2"/>
        <c:delete val="1"/>
      </c:legendEntry>
      <c:legendEntry>
        <c:idx val="3"/>
        <c:delete val="1"/>
      </c:legendEntry>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79D350F-CC0D-4E9D-93C0-9A5EBB167A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BAAACACE-12C7-4E13-9686-DA945EB6C7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74CD9A-E11B-416F-9C9A-328FD01757BF}" type="datetimeFigureOut">
              <a:rPr lang="en-ZA" smtClean="0"/>
              <a:pPr/>
              <a:t>2023/05/03</a:t>
            </a:fld>
            <a:endParaRPr lang="en-ZA"/>
          </a:p>
        </p:txBody>
      </p:sp>
      <p:sp>
        <p:nvSpPr>
          <p:cNvPr id="4" name="Footer Placeholder 3">
            <a:extLst>
              <a:ext uri="{FF2B5EF4-FFF2-40B4-BE49-F238E27FC236}">
                <a16:creationId xmlns:a16="http://schemas.microsoft.com/office/drawing/2014/main" xmlns="" id="{3DC39A28-3292-4A96-A44A-ADDB86FF10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ZA"/>
              <a:t>1</a:t>
            </a:r>
          </a:p>
        </p:txBody>
      </p:sp>
      <p:sp>
        <p:nvSpPr>
          <p:cNvPr id="5" name="Slide Number Placeholder 4">
            <a:extLst>
              <a:ext uri="{FF2B5EF4-FFF2-40B4-BE49-F238E27FC236}">
                <a16:creationId xmlns:a16="http://schemas.microsoft.com/office/drawing/2014/main" xmlns="" id="{D6E74021-816E-404A-AEC6-F01EA20DA2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70B16-6B34-4901-B48A-991A9B81F49E}" type="slidenum">
              <a:rPr lang="en-ZA" smtClean="0"/>
              <a:pPr/>
              <a:t>‹#›</a:t>
            </a:fld>
            <a:endParaRPr lang="en-ZA"/>
          </a:p>
        </p:txBody>
      </p:sp>
    </p:spTree>
    <p:extLst>
      <p:ext uri="{BB962C8B-B14F-4D97-AF65-F5344CB8AC3E}">
        <p14:creationId xmlns:p14="http://schemas.microsoft.com/office/powerpoint/2010/main" xmlns="" val="22161969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B362-D68C-41DD-A412-C4BD868A1218}" type="datetimeFigureOut">
              <a:rPr lang="en-ZA" smtClean="0"/>
              <a:pPr/>
              <a:t>2023/05/03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ZA"/>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3481-F601-4FA9-9DE9-843CD3FDB200}" type="slidenum">
              <a:rPr lang="en-ZA" smtClean="0"/>
              <a:pPr/>
              <a:t>‹#›</a:t>
            </a:fld>
            <a:endParaRPr lang="en-ZA"/>
          </a:p>
        </p:txBody>
      </p:sp>
    </p:spTree>
    <p:extLst>
      <p:ext uri="{BB962C8B-B14F-4D97-AF65-F5344CB8AC3E}">
        <p14:creationId xmlns:p14="http://schemas.microsoft.com/office/powerpoint/2010/main" xmlns="" val="2258072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3F6DC5F5-B8E9-4B71-8475-CF674A698E6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Tree>
    <p:extLst>
      <p:ext uri="{BB962C8B-B14F-4D97-AF65-F5344CB8AC3E}">
        <p14:creationId xmlns:p14="http://schemas.microsoft.com/office/powerpoint/2010/main" xmlns="" val="221435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878CFEDD-61A8-47FC-A244-B22E56103B50}"/>
              </a:ext>
            </a:extLst>
          </p:cNvPr>
          <p:cNvSpPr>
            <a:spLocks noGrp="1"/>
          </p:cNvSpPr>
          <p:nvPr>
            <p:ph type="ftr" sz="quarter" idx="4"/>
          </p:nvPr>
        </p:nvSpPr>
        <p:spPr/>
        <p:txBody>
          <a:bodyPr/>
          <a:lstStyle/>
          <a:p>
            <a:r>
              <a:rPr lang="en-ZA"/>
              <a:t>1</a:t>
            </a:r>
          </a:p>
        </p:txBody>
      </p:sp>
    </p:spTree>
    <p:extLst>
      <p:ext uri="{BB962C8B-B14F-4D97-AF65-F5344CB8AC3E}">
        <p14:creationId xmlns:p14="http://schemas.microsoft.com/office/powerpoint/2010/main" xmlns="" val="209053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A4DA55B0-CD38-4C5A-9E97-BE417A7EB545}"/>
              </a:ext>
            </a:extLst>
          </p:cNvPr>
          <p:cNvSpPr>
            <a:spLocks noGrp="1"/>
          </p:cNvSpPr>
          <p:nvPr>
            <p:ph type="ftr" sz="quarter" idx="4"/>
          </p:nvPr>
        </p:nvSpPr>
        <p:spPr/>
        <p:txBody>
          <a:bodyPr/>
          <a:lstStyle/>
          <a:p>
            <a:r>
              <a:rPr lang="en-ZA"/>
              <a:t>1</a:t>
            </a:r>
          </a:p>
        </p:txBody>
      </p:sp>
    </p:spTree>
    <p:extLst>
      <p:ext uri="{BB962C8B-B14F-4D97-AF65-F5344CB8AC3E}">
        <p14:creationId xmlns:p14="http://schemas.microsoft.com/office/powerpoint/2010/main" xmlns="" val="286315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xmlns="" id="{4DAC9C85-F76D-485E-8DA5-075C08C7C8E1}"/>
              </a:ext>
            </a:extLst>
          </p:cNvPr>
          <p:cNvSpPr>
            <a:spLocks noGrp="1"/>
          </p:cNvSpPr>
          <p:nvPr>
            <p:ph type="ftr" sz="quarter" idx="4"/>
          </p:nvPr>
        </p:nvSpPr>
        <p:spPr/>
        <p:txBody>
          <a:bodyPr/>
          <a:lstStyle/>
          <a:p>
            <a:r>
              <a:rPr lang="en-ZA"/>
              <a:t>1</a:t>
            </a:r>
          </a:p>
        </p:txBody>
      </p:sp>
    </p:spTree>
    <p:extLst>
      <p:ext uri="{BB962C8B-B14F-4D97-AF65-F5344CB8AC3E}">
        <p14:creationId xmlns:p14="http://schemas.microsoft.com/office/powerpoint/2010/main" xmlns="" val="1147139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C19A75B-0A7F-EE4D-A8BF-3F005349338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92626" y="276930"/>
            <a:ext cx="1123369" cy="780176"/>
          </a:xfrm>
          <a:prstGeom prst="rect">
            <a:avLst/>
          </a:prstGeom>
          <a:ln>
            <a:noFill/>
          </a:ln>
        </p:spPr>
      </p:pic>
      <p:sp>
        <p:nvSpPr>
          <p:cNvPr id="9" name="Title 1">
            <a:extLst>
              <a:ext uri="{FF2B5EF4-FFF2-40B4-BE49-F238E27FC236}">
                <a16:creationId xmlns:a16="http://schemas.microsoft.com/office/drawing/2014/main" xmlns="" id="{804A19B4-55D5-9049-89F2-C4E348252BB6}"/>
              </a:ext>
            </a:extLst>
          </p:cNvPr>
          <p:cNvSpPr>
            <a:spLocks noGrp="1"/>
          </p:cNvSpPr>
          <p:nvPr>
            <p:ph type="title" hasCustomPrompt="1"/>
          </p:nvPr>
        </p:nvSpPr>
        <p:spPr>
          <a:xfrm>
            <a:off x="476005" y="276930"/>
            <a:ext cx="5433665" cy="681038"/>
          </a:xfrm>
        </p:spPr>
        <p:txBody>
          <a:bodyPr anchor="t">
            <a:noAutofit/>
          </a:bodyPr>
          <a:lstStyle>
            <a:lvl1pPr algn="l" defTabSz="457211">
              <a:defRPr sz="3600" b="1" i="0" cap="none">
                <a:latin typeface="Franklin Gothic Demi Cond" panose="020B0603020102020204" pitchFamily="34" charset="0"/>
              </a:defRPr>
            </a:lvl1pPr>
          </a:lstStyle>
          <a:p>
            <a:pPr defTabSz="457211"/>
            <a:r>
              <a:rPr lang="en-ZW" sz="4000" b="1" dirty="0">
                <a:solidFill>
                  <a:srgbClr val="1F497D"/>
                </a:solidFill>
                <a:latin typeface="Gotham Bold" panose="02000504050000020004" pitchFamily="2" charset="0"/>
              </a:rPr>
              <a:t>TITLE</a:t>
            </a:r>
            <a:endParaRPr lang="en-ZA" sz="4000" b="1" dirty="0">
              <a:solidFill>
                <a:srgbClr val="1F497D"/>
              </a:solidFill>
              <a:latin typeface="Gotham Bold" panose="02000504050000020004" pitchFamily="2" charset="0"/>
            </a:endParaRPr>
          </a:p>
        </p:txBody>
      </p:sp>
      <p:pic>
        <p:nvPicPr>
          <p:cNvPr id="3" name="Picture 2">
            <a:extLst>
              <a:ext uri="{FF2B5EF4-FFF2-40B4-BE49-F238E27FC236}">
                <a16:creationId xmlns:a16="http://schemas.microsoft.com/office/drawing/2014/main" xmlns="" id="{942424DB-AEA8-EA45-BFC2-E2A2F6E2979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5309775" y="-2877016"/>
            <a:ext cx="6882223" cy="9735015"/>
          </a:xfrm>
          <a:prstGeom prst="rect">
            <a:avLst/>
          </a:prstGeom>
        </p:spPr>
      </p:pic>
    </p:spTree>
    <p:extLst>
      <p:ext uri="{BB962C8B-B14F-4D97-AF65-F5344CB8AC3E}">
        <p14:creationId xmlns:p14="http://schemas.microsoft.com/office/powerpoint/2010/main" xmlns="" val="3463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29505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328949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43021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159514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711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xmlns="" val="367073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C19A75B-0A7F-EE4D-A8BF-3F005349338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592626" y="276930"/>
            <a:ext cx="1123369" cy="780176"/>
          </a:xfrm>
          <a:prstGeom prst="rect">
            <a:avLst/>
          </a:prstGeom>
          <a:ln>
            <a:noFill/>
          </a:ln>
        </p:spPr>
      </p:pic>
      <p:sp>
        <p:nvSpPr>
          <p:cNvPr id="9" name="Title 1">
            <a:extLst>
              <a:ext uri="{FF2B5EF4-FFF2-40B4-BE49-F238E27FC236}">
                <a16:creationId xmlns:a16="http://schemas.microsoft.com/office/drawing/2014/main" xmlns="" id="{804A19B4-55D5-9049-89F2-C4E348252BB6}"/>
              </a:ext>
            </a:extLst>
          </p:cNvPr>
          <p:cNvSpPr>
            <a:spLocks noGrp="1"/>
          </p:cNvSpPr>
          <p:nvPr>
            <p:ph type="title" hasCustomPrompt="1"/>
          </p:nvPr>
        </p:nvSpPr>
        <p:spPr>
          <a:xfrm>
            <a:off x="476005" y="276930"/>
            <a:ext cx="5433665" cy="681038"/>
          </a:xfrm>
        </p:spPr>
        <p:txBody>
          <a:bodyPr anchor="t">
            <a:noAutofit/>
          </a:bodyPr>
          <a:lstStyle>
            <a:lvl1pPr algn="l" defTabSz="457211">
              <a:defRPr sz="3600" b="1" i="0" cap="none">
                <a:latin typeface="Franklin Gothic Demi Cond" panose="020B0603020102020204" pitchFamily="34" charset="0"/>
              </a:defRPr>
            </a:lvl1pPr>
          </a:lstStyle>
          <a:p>
            <a:pPr defTabSz="457211"/>
            <a:r>
              <a:rPr lang="en-ZW" sz="4000" b="1" dirty="0">
                <a:solidFill>
                  <a:srgbClr val="1F497D"/>
                </a:solidFill>
                <a:latin typeface="Gotham Bold" panose="02000504050000020004" pitchFamily="2" charset="0"/>
              </a:rPr>
              <a:t>TITLE</a:t>
            </a:r>
            <a:endParaRPr lang="en-ZA" sz="4000" b="1" dirty="0">
              <a:solidFill>
                <a:srgbClr val="1F497D"/>
              </a:solidFill>
              <a:latin typeface="Gotham Bold" panose="02000504050000020004" pitchFamily="2" charset="0"/>
            </a:endParaRPr>
          </a:p>
        </p:txBody>
      </p:sp>
      <p:pic>
        <p:nvPicPr>
          <p:cNvPr id="3" name="Picture 2">
            <a:extLst>
              <a:ext uri="{FF2B5EF4-FFF2-40B4-BE49-F238E27FC236}">
                <a16:creationId xmlns:a16="http://schemas.microsoft.com/office/drawing/2014/main" xmlns="" id="{942424DB-AEA8-EA45-BFC2-E2A2F6E2979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5309775" y="-2877016"/>
            <a:ext cx="6882223" cy="9735015"/>
          </a:xfrm>
          <a:prstGeom prst="rect">
            <a:avLst/>
          </a:prstGeom>
        </p:spPr>
      </p:pic>
    </p:spTree>
    <p:extLst>
      <p:ext uri="{BB962C8B-B14F-4D97-AF65-F5344CB8AC3E}">
        <p14:creationId xmlns:p14="http://schemas.microsoft.com/office/powerpoint/2010/main" xmlns="" val="254590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928791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1293049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163565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353143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01555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5992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r>
              <a:rPr lang="en-ZA"/>
              <a:t>HDA - Activating the Development Agency Role: Business Case - Board Presentation</a:t>
            </a:r>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r>
              <a:rPr lang="en-US"/>
              <a:t>11 March 2016</a:t>
            </a:r>
            <a:endParaRPr lang="en-US" dirty="0"/>
          </a:p>
        </p:txBody>
      </p:sp>
    </p:spTree>
    <p:extLst>
      <p:ext uri="{BB962C8B-B14F-4D97-AF65-F5344CB8AC3E}">
        <p14:creationId xmlns:p14="http://schemas.microsoft.com/office/powerpoint/2010/main" xmlns="" val="121356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008997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3798248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1999234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129703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4156703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r>
              <a:rPr lang="en-ZA"/>
              <a:t>HDA - Activating the Development Agency Role: Business Case - Board Presentation</a:t>
            </a:r>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r>
              <a:rPr lang="en-US"/>
              <a:t>11 March 2016</a:t>
            </a:r>
            <a:endParaRPr lang="en-US" dirty="0"/>
          </a:p>
        </p:txBody>
      </p:sp>
    </p:spTree>
    <p:extLst>
      <p:ext uri="{BB962C8B-B14F-4D97-AF65-F5344CB8AC3E}">
        <p14:creationId xmlns:p14="http://schemas.microsoft.com/office/powerpoint/2010/main" xmlns="" val="330919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B54CE1-9C7B-4D3A-86DC-E0B1CCEFD951}"/>
              </a:ext>
            </a:extLst>
          </p:cNvPr>
          <p:cNvPicPr>
            <a:picLocks noChangeAspect="1"/>
          </p:cNvPicPr>
          <p:nvPr userDrawn="1"/>
        </p:nvPicPr>
        <p:blipFill>
          <a:blip r:embed="rId2" cstate="print"/>
          <a:stretch>
            <a:fillRect/>
          </a:stretch>
        </p:blipFill>
        <p:spPr>
          <a:xfrm>
            <a:off x="0" y="4819"/>
            <a:ext cx="12192000" cy="5821680"/>
          </a:xfrm>
          <a:prstGeom prst="rect">
            <a:avLst/>
          </a:prstGeom>
        </p:spPr>
      </p:pic>
    </p:spTree>
    <p:extLst>
      <p:ext uri="{BB962C8B-B14F-4D97-AF65-F5344CB8AC3E}">
        <p14:creationId xmlns:p14="http://schemas.microsoft.com/office/powerpoint/2010/main" xmlns="" val="3698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3AF4DEB-24BF-4A36-847C-A08A0CE6D492}"/>
              </a:ext>
            </a:extLst>
          </p:cNvPr>
          <p:cNvPicPr>
            <a:picLocks noChangeAspect="1"/>
          </p:cNvPicPr>
          <p:nvPr userDrawn="1"/>
        </p:nvPicPr>
        <p:blipFill>
          <a:blip r:embed="rId2" cstate="print"/>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xmlns="" val="34558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7106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800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xmlns="" val="229439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806F97-BA29-4161-9E72-B6AEF98B2C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0B4E6F33-96E9-4479-8B12-D7D8052B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1DEF214C-7F2B-4CD5-8168-6FBAA94C9A02}"/>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xmlns="" id="{18035DA1-947F-4D63-960B-192148B6FD2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BEEB34C3-6523-4447-B374-1C49E17821AB}"/>
              </a:ext>
            </a:extLst>
          </p:cNvPr>
          <p:cNvSpPr>
            <a:spLocks noGrp="1"/>
          </p:cNvSpPr>
          <p:nvPr>
            <p:ph type="sldNum" sz="quarter" idx="12"/>
          </p:nvPr>
        </p:nvSpPr>
        <p:spPr/>
        <p:txBody>
          <a:bodyPr/>
          <a:lstStyle/>
          <a:p>
            <a:fld id="{7E144C27-EE10-4213-8E7E-EC16A5C3835E}" type="slidenum">
              <a:rPr lang="en-ZA" smtClean="0"/>
              <a:pPr/>
              <a:t>‹#›</a:t>
            </a:fld>
            <a:endParaRPr lang="en-ZA"/>
          </a:p>
        </p:txBody>
      </p:sp>
    </p:spTree>
    <p:extLst>
      <p:ext uri="{BB962C8B-B14F-4D97-AF65-F5344CB8AC3E}">
        <p14:creationId xmlns:p14="http://schemas.microsoft.com/office/powerpoint/2010/main" xmlns="" val="57250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70625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71596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6" r:id="rId8"/>
  </p:sldLayoutIdLst>
  <p:hf sldNum="0" hdr="0" ftr="0" dt="0"/>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22460105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sldNum="0" hdr="0" ftr="0" dt="0"/>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5/3/2023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40406557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5/3/2023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xmlns="" val="150432700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package" Target="../embeddings/Microsoft_Office_Word_Document2.docx"/><Relationship Id="rId4" Type="http://schemas.openxmlformats.org/officeDocument/2006/relationships/package" Target="../embeddings/Microsoft_Office_Word_Document1.docx"/></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package" Target="../embeddings/Microsoft_Office_Word_Document4.docx"/><Relationship Id="rId4" Type="http://schemas.openxmlformats.org/officeDocument/2006/relationships/package" Target="../embeddings/Microsoft_Office_Word_Document3.docx"/></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next to a body of water&#10;&#10;Description automatically generated with medium confidence">
            <a:extLst>
              <a:ext uri="{FF2B5EF4-FFF2-40B4-BE49-F238E27FC236}">
                <a16:creationId xmlns:a16="http://schemas.microsoft.com/office/drawing/2014/main" xmlns="" id="{76AFE493-796E-D842-A78C-F31F4065942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7874"/>
          <a:stretch/>
        </p:blipFill>
        <p:spPr>
          <a:xfrm>
            <a:off x="0" y="0"/>
            <a:ext cx="12192000" cy="4260574"/>
          </a:xfrm>
          <a:prstGeom prst="rect">
            <a:avLst/>
          </a:prstGeom>
        </p:spPr>
      </p:pic>
      <p:sp>
        <p:nvSpPr>
          <p:cNvPr id="9" name="Rectangle 8">
            <a:extLst>
              <a:ext uri="{FF2B5EF4-FFF2-40B4-BE49-F238E27FC236}">
                <a16:creationId xmlns:a16="http://schemas.microsoft.com/office/drawing/2014/main" xmlns="" id="{2F31F8F9-03D5-434F-9B11-9399B1D36B36}"/>
              </a:ext>
            </a:extLst>
          </p:cNvPr>
          <p:cNvSpPr/>
          <p:nvPr/>
        </p:nvSpPr>
        <p:spPr>
          <a:xfrm>
            <a:off x="6175515" y="4749104"/>
            <a:ext cx="5775480" cy="1902059"/>
          </a:xfrm>
          <a:prstGeom prst="rect">
            <a:avLst/>
          </a:prstGeom>
        </p:spPr>
        <p:txBody>
          <a:bodyPr wrap="square">
            <a:spAutoFit/>
          </a:bodyPr>
          <a:lstStyle/>
          <a:p>
            <a:pPr>
              <a:lnSpc>
                <a:spcPct val="80000"/>
              </a:lnSpc>
              <a:defRPr/>
            </a:pPr>
            <a:r>
              <a:rPr lang="en-GB" sz="2800" b="1" dirty="0">
                <a:solidFill>
                  <a:prstClr val="black"/>
                </a:solidFill>
                <a:latin typeface="Century Gothic" panose="020B0502020202020204" pitchFamily="34" charset="0"/>
              </a:rPr>
              <a:t>Final Draft Housing Development Agency Corporate Plan Presentation for the 2023/24 Financial Year  </a:t>
            </a:r>
          </a:p>
          <a:p>
            <a:endParaRPr lang="en-US" sz="2800" dirty="0">
              <a:latin typeface="Century Gothic" panose="020B0502020202020204" pitchFamily="34" charset="0"/>
            </a:endParaRPr>
          </a:p>
        </p:txBody>
      </p:sp>
      <p:sp>
        <p:nvSpPr>
          <p:cNvPr id="10" name="Rectangle 9">
            <a:extLst>
              <a:ext uri="{FF2B5EF4-FFF2-40B4-BE49-F238E27FC236}">
                <a16:creationId xmlns:a16="http://schemas.microsoft.com/office/drawing/2014/main" xmlns="" id="{6208AEA6-0316-C24C-99E8-FA24BF4C5860}"/>
              </a:ext>
            </a:extLst>
          </p:cNvPr>
          <p:cNvSpPr/>
          <p:nvPr/>
        </p:nvSpPr>
        <p:spPr>
          <a:xfrm>
            <a:off x="4134678" y="4532243"/>
            <a:ext cx="7922643" cy="2080592"/>
          </a:xfrm>
          <a:prstGeom prst="rect">
            <a:avLst/>
          </a:prstGeom>
          <a:noFill/>
          <a:ln w="41275">
            <a:solidFill>
              <a:srgbClr val="E974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D54D596-293D-7D4F-A2F9-C600968E2C94}"/>
              </a:ext>
            </a:extLst>
          </p:cNvPr>
          <p:cNvSpPr/>
          <p:nvPr/>
        </p:nvSpPr>
        <p:spPr>
          <a:xfrm>
            <a:off x="3525078" y="2319130"/>
            <a:ext cx="1908314" cy="3949148"/>
          </a:xfrm>
          <a:prstGeom prst="rect">
            <a:avLst/>
          </a:prstGeom>
          <a:solidFill>
            <a:srgbClr val="116D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41903D2-AD29-3A43-BCBE-66FC2E1FE6AE}"/>
              </a:ext>
            </a:extLst>
          </p:cNvPr>
          <p:cNvSpPr/>
          <p:nvPr/>
        </p:nvSpPr>
        <p:spPr>
          <a:xfrm>
            <a:off x="5585793" y="4788860"/>
            <a:ext cx="437322" cy="1479418"/>
          </a:xfrm>
          <a:prstGeom prst="rect">
            <a:avLst/>
          </a:prstGeom>
          <a:solidFill>
            <a:srgbClr val="40B7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113D5B64-0F46-5A46-AC67-3B29BC052F6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3009" y="5008611"/>
            <a:ext cx="1813784" cy="1259667"/>
          </a:xfrm>
          <a:prstGeom prst="rect">
            <a:avLst/>
          </a:prstGeom>
          <a:ln>
            <a:noFill/>
          </a:ln>
        </p:spPr>
      </p:pic>
    </p:spTree>
    <p:extLst>
      <p:ext uri="{BB962C8B-B14F-4D97-AF65-F5344CB8AC3E}">
        <p14:creationId xmlns:p14="http://schemas.microsoft.com/office/powerpoint/2010/main" xmlns="" val="30036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530401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Preparation of Development Plans For Five Properties Acquired By The HDA</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HDA has prioritised five properties be developed – These are properties have been acquired in terms of the MTSF target related to identification and release of public owned land and properties – The pre-planning costs attached to the development of the project are estimated to be R50m for the 2023/24 financial year.</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of the properties are earmarked for student and social rental – An MTOP is currently being finalised with the SHRA to ensure that the HDA is able to access pre-planning and project inception funds – These are provided for in terms of the social rental policy.</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 then facilitate with the SHRA to ensure that the funds are provided for in a virement from the SHRA to the HDA for the social rental properties. </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54139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405752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Rezoning Of Land Acquired – MTSF Target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HDA has been mandated by the Department to manage the target related to land acquired – This is an MTSF target and funding required is for the various costs attached to rezoning of land – this amount is projected to be approximately R10m.</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options for consideration are that the HDA Operational Budget be supplemented by the amount alternatively it be cost segmented per Province</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75415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322652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Providing Support For Upgrading Of Informal Settlement – MTSF Target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HDA has been contracted by the Provinces to support in the upgrading of informal settlements to Phase Three. </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full and detailed list of the settlements supported in the specific Province are available and will be provided – In addition the Department needs to confirm the required level of support and assistance related to the reporting on the target for the MTSF.</a:t>
            </a:r>
          </a:p>
        </p:txBody>
      </p:sp>
    </p:spTree>
    <p:extLst>
      <p:ext uri="{BB962C8B-B14F-4D97-AF65-F5344CB8AC3E}">
        <p14:creationId xmlns:p14="http://schemas.microsoft.com/office/powerpoint/2010/main" xmlns="" val="74392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42">
            <a:extLst>
              <a:ext uri="{FF2B5EF4-FFF2-40B4-BE49-F238E27FC236}">
                <a16:creationId xmlns:a16="http://schemas.microsoft.com/office/drawing/2014/main" xmlns="" id="{7709EE8B-D012-4D57-9461-FA3E04897A41}"/>
              </a:ext>
            </a:extLst>
          </p:cNvPr>
          <p:cNvSpPr/>
          <p:nvPr/>
        </p:nvSpPr>
        <p:spPr>
          <a:xfrm>
            <a:off x="709991" y="5278892"/>
            <a:ext cx="3263544" cy="1068837"/>
          </a:xfrm>
          <a:prstGeom prst="roundRect">
            <a:avLst/>
          </a:prstGeom>
          <a:gradFill>
            <a:gsLst>
              <a:gs pos="0">
                <a:srgbClr val="4C7A8A"/>
              </a:gs>
              <a:gs pos="100000">
                <a:srgbClr val="3BB0A0"/>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Title 1">
            <a:extLst>
              <a:ext uri="{FF2B5EF4-FFF2-40B4-BE49-F238E27FC236}">
                <a16:creationId xmlns:a16="http://schemas.microsoft.com/office/drawing/2014/main" xmlns="" id="{D8EA8285-9BE4-4F23-BB4B-01029C738484}"/>
              </a:ext>
            </a:extLst>
          </p:cNvPr>
          <p:cNvSpPr txBox="1">
            <a:spLocks/>
          </p:cNvSpPr>
          <p:nvPr/>
        </p:nvSpPr>
        <p:spPr>
          <a:xfrm>
            <a:off x="745228" y="5077006"/>
            <a:ext cx="2926001" cy="1131309"/>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DEVELOPMENT </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Focuses on conceptualizing, funding, planning, coordination, and managing and development  </a:t>
            </a:r>
          </a:p>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83821"/>
            <a:ext cx="10856602" cy="70951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3600" b="1" i="0" u="none" strike="noStrike" kern="1200" cap="none" spc="0" normalizeH="0" baseline="0" noProof="0" dirty="0">
                <a:ln>
                  <a:noFill/>
                </a:ln>
                <a:solidFill>
                  <a:srgbClr val="1F497D"/>
                </a:solidFill>
                <a:effectLst/>
                <a:uLnTx/>
                <a:uFillTx/>
                <a:latin typeface="Century Gothic" panose="020B0502020202020204" pitchFamily="34" charset="0"/>
                <a:ea typeface="+mn-ea"/>
                <a:cs typeface="+mn-cs"/>
              </a:rPr>
              <a:t>HDA CORE MANDATE AND FUNCTIONS </a:t>
            </a:r>
            <a:endParaRPr kumimoji="0" lang="en-ZA" sz="3600" b="1" i="0" u="none" strike="noStrike" kern="1200" cap="none" spc="0" normalizeH="0" baseline="0" noProof="0" dirty="0">
              <a:ln>
                <a:noFill/>
              </a:ln>
              <a:solidFill>
                <a:srgbClr val="1F497D"/>
              </a:solidFill>
              <a:effectLst/>
              <a:uLnTx/>
              <a:uFillTx/>
              <a:latin typeface="Century Gothic" panose="020B0502020202020204" pitchFamily="34" charset="0"/>
              <a:ea typeface="+mn-ea"/>
              <a:cs typeface="+mn-cs"/>
            </a:endParaRPr>
          </a:p>
        </p:txBody>
      </p:sp>
      <p:sp>
        <p:nvSpPr>
          <p:cNvPr id="6" name="Rounded Rectangle 1">
            <a:extLst>
              <a:ext uri="{FF2B5EF4-FFF2-40B4-BE49-F238E27FC236}">
                <a16:creationId xmlns:a16="http://schemas.microsoft.com/office/drawing/2014/main" xmlns="" id="{C173AFD7-F56C-4964-BEA2-0B9CF7A1C518}"/>
              </a:ext>
            </a:extLst>
          </p:cNvPr>
          <p:cNvSpPr/>
          <p:nvPr/>
        </p:nvSpPr>
        <p:spPr>
          <a:xfrm>
            <a:off x="683172" y="757421"/>
            <a:ext cx="5082362" cy="815987"/>
          </a:xfrm>
          <a:prstGeom prst="roundRect">
            <a:avLst/>
          </a:prstGeom>
          <a:solidFill>
            <a:srgbClr val="E974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LEGISLATIVE </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MANDATES</a:t>
            </a:r>
          </a:p>
        </p:txBody>
      </p:sp>
      <p:sp>
        <p:nvSpPr>
          <p:cNvPr id="8" name="Rounded Rectangle 33">
            <a:extLst>
              <a:ext uri="{FF2B5EF4-FFF2-40B4-BE49-F238E27FC236}">
                <a16:creationId xmlns:a16="http://schemas.microsoft.com/office/drawing/2014/main" xmlns="" id="{E09C76F9-57A8-4EA0-AEE7-920696D308E0}"/>
              </a:ext>
            </a:extLst>
          </p:cNvPr>
          <p:cNvSpPr/>
          <p:nvPr/>
        </p:nvSpPr>
        <p:spPr>
          <a:xfrm>
            <a:off x="5834772" y="726320"/>
            <a:ext cx="5411295" cy="865596"/>
          </a:xfrm>
          <a:prstGeom prst="roundRect">
            <a:avLst/>
          </a:prstGeom>
          <a:solidFill>
            <a:srgbClr val="E974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POLICY</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MANDATES</a:t>
            </a:r>
          </a:p>
        </p:txBody>
      </p:sp>
      <p:sp>
        <p:nvSpPr>
          <p:cNvPr id="9" name="Rounded Rectangle 34">
            <a:extLst>
              <a:ext uri="{FF2B5EF4-FFF2-40B4-BE49-F238E27FC236}">
                <a16:creationId xmlns:a16="http://schemas.microsoft.com/office/drawing/2014/main" xmlns="" id="{52CC3A82-CB84-4680-AF25-7CB5C3C9BF73}"/>
              </a:ext>
            </a:extLst>
          </p:cNvPr>
          <p:cNvSpPr/>
          <p:nvPr/>
        </p:nvSpPr>
        <p:spPr>
          <a:xfrm>
            <a:off x="697337" y="1675143"/>
            <a:ext cx="10548731" cy="882638"/>
          </a:xfrm>
          <a:prstGeom prst="roundRect">
            <a:avLst/>
          </a:prstGeom>
          <a:solidFill>
            <a:srgbClr val="116D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itle 1">
            <a:extLst>
              <a:ext uri="{FF2B5EF4-FFF2-40B4-BE49-F238E27FC236}">
                <a16:creationId xmlns:a16="http://schemas.microsoft.com/office/drawing/2014/main" xmlns="" id="{27C6852A-4C7F-45E1-B474-492BB3835446}"/>
              </a:ext>
            </a:extLst>
          </p:cNvPr>
          <p:cNvSpPr txBox="1">
            <a:spLocks/>
          </p:cNvSpPr>
          <p:nvPr/>
        </p:nvSpPr>
        <p:spPr>
          <a:xfrm>
            <a:off x="2071150" y="1799849"/>
            <a:ext cx="7503773" cy="636491"/>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MANDATE AND IMPACT STATEMENT</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Sustainable Human Settlements and improved quality of life for households</a:t>
            </a:r>
            <a:r>
              <a:rPr kumimoji="0" lang="en-ZA" sz="11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t>
            </a:r>
            <a:endParaRPr kumimoji="0" lang="en-US" sz="11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1" name="Rounded Rectangle 35">
            <a:extLst>
              <a:ext uri="{FF2B5EF4-FFF2-40B4-BE49-F238E27FC236}">
                <a16:creationId xmlns:a16="http://schemas.microsoft.com/office/drawing/2014/main" xmlns="" id="{799B4433-65BA-49E5-B054-03BAA1630DDC}"/>
              </a:ext>
            </a:extLst>
          </p:cNvPr>
          <p:cNvSpPr/>
          <p:nvPr/>
        </p:nvSpPr>
        <p:spPr>
          <a:xfrm>
            <a:off x="692016" y="2645596"/>
            <a:ext cx="5027612" cy="1809539"/>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2" name="Title 1">
            <a:extLst>
              <a:ext uri="{FF2B5EF4-FFF2-40B4-BE49-F238E27FC236}">
                <a16:creationId xmlns:a16="http://schemas.microsoft.com/office/drawing/2014/main" xmlns="" id="{01059005-C6F5-4BB1-B97B-903361371DED}"/>
              </a:ext>
            </a:extLst>
          </p:cNvPr>
          <p:cNvSpPr txBox="1">
            <a:spLocks/>
          </p:cNvSpPr>
          <p:nvPr/>
        </p:nvSpPr>
        <p:spPr>
          <a:xfrm>
            <a:off x="1112836" y="2910372"/>
            <a:ext cx="4185972" cy="933767"/>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VISION</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The public sector Developer of Choice providing integrated, sustainable human settlements and security of tenure.</a:t>
            </a:r>
          </a:p>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ZA" sz="1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Rounded Rectangle 36">
            <a:extLst>
              <a:ext uri="{FF2B5EF4-FFF2-40B4-BE49-F238E27FC236}">
                <a16:creationId xmlns:a16="http://schemas.microsoft.com/office/drawing/2014/main" xmlns="" id="{EA730167-990D-40CD-A81F-CFBFD819016B}"/>
              </a:ext>
            </a:extLst>
          </p:cNvPr>
          <p:cNvSpPr/>
          <p:nvPr/>
        </p:nvSpPr>
        <p:spPr>
          <a:xfrm>
            <a:off x="5765534" y="2625724"/>
            <a:ext cx="5480533" cy="1800961"/>
          </a:xfrm>
          <a:prstGeom prst="round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5" name="Title 1">
            <a:extLst>
              <a:ext uri="{FF2B5EF4-FFF2-40B4-BE49-F238E27FC236}">
                <a16:creationId xmlns:a16="http://schemas.microsoft.com/office/drawing/2014/main" xmlns="" id="{89EA6BF6-502D-491B-90AB-1522161C6B07}"/>
              </a:ext>
            </a:extLst>
          </p:cNvPr>
          <p:cNvSpPr txBox="1">
            <a:spLocks/>
          </p:cNvSpPr>
          <p:nvPr/>
        </p:nvSpPr>
        <p:spPr>
          <a:xfrm>
            <a:off x="5834772" y="2645596"/>
            <a:ext cx="5244392" cy="1819715"/>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MISSION</a:t>
            </a:r>
          </a:p>
          <a:p>
            <a:pPr marL="171450" marR="0" lvl="0" indent="-171450" algn="just" defTabSz="457211"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Accelerated delivery of spatially transformed integrated and sustainable human settlements.</a:t>
            </a:r>
          </a:p>
          <a:p>
            <a:pPr marL="171450" marR="0" lvl="0" indent="-171450" algn="just" defTabSz="457211"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Providing security of tenure and asset wealth.</a:t>
            </a:r>
          </a:p>
          <a:p>
            <a:pPr marL="171450" marR="0" lvl="0" indent="-171450" algn="just" defTabSz="457211"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Transforming the human settlements sector to be inclusive of the country’s demographic profile with a special focus on the marginalized sectors of women, youth and persons with disabilities.</a:t>
            </a:r>
          </a:p>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0" name="Rounded Rectangle 38">
            <a:extLst>
              <a:ext uri="{FF2B5EF4-FFF2-40B4-BE49-F238E27FC236}">
                <a16:creationId xmlns:a16="http://schemas.microsoft.com/office/drawing/2014/main" xmlns="" id="{02D07130-A254-465D-BAD9-9C169FA3D6DD}"/>
              </a:ext>
            </a:extLst>
          </p:cNvPr>
          <p:cNvSpPr/>
          <p:nvPr/>
        </p:nvSpPr>
        <p:spPr>
          <a:xfrm>
            <a:off x="697337" y="4474913"/>
            <a:ext cx="10548730" cy="736305"/>
          </a:xfrm>
          <a:prstGeom prst="roundRect">
            <a:avLst/>
          </a:prstGeom>
          <a:solidFill>
            <a:srgbClr val="E974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1" name="Title 1">
            <a:extLst>
              <a:ext uri="{FF2B5EF4-FFF2-40B4-BE49-F238E27FC236}">
                <a16:creationId xmlns:a16="http://schemas.microsoft.com/office/drawing/2014/main" xmlns="" id="{95BA63C5-6C7D-475A-B0C2-1FD9462E3102}"/>
              </a:ext>
            </a:extLst>
          </p:cNvPr>
          <p:cNvSpPr txBox="1">
            <a:spLocks/>
          </p:cNvSpPr>
          <p:nvPr/>
        </p:nvSpPr>
        <p:spPr>
          <a:xfrm>
            <a:off x="1439917" y="4455134"/>
            <a:ext cx="9070428" cy="678271"/>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VALUES</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The HDA has defined the following guiding values in its operations: Performance-oriented, Excellence, Accountability, Teamwork, Integrity.</a:t>
            </a:r>
          </a:p>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4" name="Rounded Rectangle 42">
            <a:extLst>
              <a:ext uri="{FF2B5EF4-FFF2-40B4-BE49-F238E27FC236}">
                <a16:creationId xmlns:a16="http://schemas.microsoft.com/office/drawing/2014/main" xmlns="" id="{D5E56A94-5262-4AB6-9FF9-96ECE7C59B37}"/>
              </a:ext>
            </a:extLst>
          </p:cNvPr>
          <p:cNvSpPr/>
          <p:nvPr/>
        </p:nvSpPr>
        <p:spPr>
          <a:xfrm>
            <a:off x="8084652" y="5278890"/>
            <a:ext cx="3161415" cy="1068837"/>
          </a:xfrm>
          <a:prstGeom prst="roundRect">
            <a:avLst/>
          </a:prstGeom>
          <a:gradFill>
            <a:gsLst>
              <a:gs pos="0">
                <a:srgbClr val="4C7A8A"/>
              </a:gs>
              <a:gs pos="100000">
                <a:srgbClr val="3BB0A0"/>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PROGRAMME MANAGEMENT</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Includes catalytic projects, mining towns projects, informal settlements upgrading projects, inner city projects, and HSS support services. </a:t>
            </a:r>
          </a:p>
        </p:txBody>
      </p:sp>
      <p:sp>
        <p:nvSpPr>
          <p:cNvPr id="25" name="Title 1">
            <a:extLst>
              <a:ext uri="{FF2B5EF4-FFF2-40B4-BE49-F238E27FC236}">
                <a16:creationId xmlns:a16="http://schemas.microsoft.com/office/drawing/2014/main" xmlns="" id="{449E5202-FE1C-4EBD-AD19-6D69FF1148AF}"/>
              </a:ext>
            </a:extLst>
          </p:cNvPr>
          <p:cNvSpPr txBox="1">
            <a:spLocks/>
          </p:cNvSpPr>
          <p:nvPr/>
        </p:nvSpPr>
        <p:spPr>
          <a:xfrm>
            <a:off x="1170861" y="5400002"/>
            <a:ext cx="3091542" cy="750417"/>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ZA" sz="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6" name="Rounded Rectangle 43">
            <a:extLst>
              <a:ext uri="{FF2B5EF4-FFF2-40B4-BE49-F238E27FC236}">
                <a16:creationId xmlns:a16="http://schemas.microsoft.com/office/drawing/2014/main" xmlns="" id="{1678473E-DC5C-47E4-99FB-8CE0ECFC0DC9}"/>
              </a:ext>
            </a:extLst>
          </p:cNvPr>
          <p:cNvSpPr/>
          <p:nvPr/>
        </p:nvSpPr>
        <p:spPr>
          <a:xfrm>
            <a:off x="4308907" y="5297105"/>
            <a:ext cx="3573851" cy="1032409"/>
          </a:xfrm>
          <a:prstGeom prst="roundRect">
            <a:avLst/>
          </a:prstGeom>
          <a:gradFill>
            <a:gsLst>
              <a:gs pos="0">
                <a:srgbClr val="4C7A8A"/>
              </a:gs>
              <a:gs pos="100000">
                <a:srgbClr val="3BB0A0"/>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Title 1">
            <a:extLst>
              <a:ext uri="{FF2B5EF4-FFF2-40B4-BE49-F238E27FC236}">
                <a16:creationId xmlns:a16="http://schemas.microsoft.com/office/drawing/2014/main" xmlns="" id="{383FB0DE-48A8-4247-9239-5C217ACF1EB5}"/>
              </a:ext>
            </a:extLst>
          </p:cNvPr>
          <p:cNvSpPr txBox="1">
            <a:spLocks/>
          </p:cNvSpPr>
          <p:nvPr/>
        </p:nvSpPr>
        <p:spPr>
          <a:xfrm>
            <a:off x="4338228" y="5119390"/>
            <a:ext cx="3544530" cy="1266640"/>
          </a:xfrm>
          <a:prstGeom prst="rect">
            <a:avLst/>
          </a:prstGeom>
        </p:spPr>
        <p:txBody>
          <a:bodyPr vert="horz" lIns="91440" tIns="45720" rIns="91440" bIns="45720" rtlCol="0" anchor="t">
            <a:noAutofit/>
          </a:bodyPr>
          <a:lstStyle>
            <a:lvl1pPr algn="l" defTabSz="457211" rtl="0" eaLnBrk="1" latinLnBrk="0" hangingPunct="1">
              <a:spcBef>
                <a:spcPct val="0"/>
              </a:spcBef>
              <a:buNone/>
              <a:defRPr sz="3600" b="1" i="0" kern="1200" cap="none">
                <a:solidFill>
                  <a:schemeClr val="tx1"/>
                </a:solidFill>
                <a:latin typeface="Franklin Gothic Demi Cond" panose="020B0603020102020204" pitchFamily="34" charset="0"/>
                <a:ea typeface="+mj-ea"/>
                <a:cs typeface="+mj-cs"/>
              </a:defRPr>
            </a:lvl1pPr>
          </a:lstStyle>
          <a:p>
            <a:pPr marL="0" marR="0" lvl="0" indent="0" algn="ctr" defTabSz="457211"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IMPLEMENTING AGENT </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Includes: township establishment, top structure development, monitoring and evaluation, infrastructure development </a:t>
            </a: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and social and economic facilities development</a:t>
            </a: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a:p>
            <a:pPr marL="0" marR="0" lvl="0" indent="0" algn="ctr" defTabSz="457211" rtl="0" eaLnBrk="1" fontAlgn="auto" latinLnBrk="0" hangingPunct="1">
              <a:lnSpc>
                <a:spcPct val="100000"/>
              </a:lnSpc>
              <a:spcBef>
                <a:spcPct val="0"/>
              </a:spcBef>
              <a:spcAft>
                <a:spcPts val="0"/>
              </a:spcAft>
              <a:buClrTx/>
              <a:buSzTx/>
              <a:buFontTx/>
              <a:buNone/>
              <a:tabLst/>
              <a:defRPr/>
            </a:pPr>
            <a:r>
              <a:rPr kumimoji="0" lang="en-ZA" sz="1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p:txBody>
      </p:sp>
      <p:sp>
        <p:nvSpPr>
          <p:cNvPr id="22" name="Slide Number Placeholder 3">
            <a:extLst>
              <a:ext uri="{FF2B5EF4-FFF2-40B4-BE49-F238E27FC236}">
                <a16:creationId xmlns:a16="http://schemas.microsoft.com/office/drawing/2014/main" xmlns="" id="{3D693D71-15AA-4C46-8AD0-E6FC829C8FC0}"/>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xmlns="" val="322663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78252C-7420-4B29-90BE-6DA1282E93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3246" y="67388"/>
            <a:ext cx="1123369" cy="780176"/>
          </a:xfrm>
          <a:prstGeom prst="rect">
            <a:avLst/>
          </a:prstGeom>
          <a:ln>
            <a:noFill/>
          </a:ln>
        </p:spPr>
      </p:pic>
      <p:sp>
        <p:nvSpPr>
          <p:cNvPr id="5" name="Rectangle 4">
            <a:extLst>
              <a:ext uri="{FF2B5EF4-FFF2-40B4-BE49-F238E27FC236}">
                <a16:creationId xmlns:a16="http://schemas.microsoft.com/office/drawing/2014/main" xmlns="" id="{B2D59149-66D5-490F-8536-62A2077D29A3}"/>
              </a:ext>
            </a:extLst>
          </p:cNvPr>
          <p:cNvSpPr/>
          <p:nvPr/>
        </p:nvSpPr>
        <p:spPr>
          <a:xfrm>
            <a:off x="304798" y="112139"/>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ENVIRONMENTAL  ANALYSIS ( 2023-24 PESTLE ANALYSIS)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13" name="Slide Number Placeholder 3">
            <a:extLst>
              <a:ext uri="{FF2B5EF4-FFF2-40B4-BE49-F238E27FC236}">
                <a16:creationId xmlns:a16="http://schemas.microsoft.com/office/drawing/2014/main" xmlns="" id="{EE1B9FD1-247A-41EE-A999-997D126F85AF}"/>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3" name="Table 2">
            <a:extLst>
              <a:ext uri="{FF2B5EF4-FFF2-40B4-BE49-F238E27FC236}">
                <a16:creationId xmlns:a16="http://schemas.microsoft.com/office/drawing/2014/main" xmlns="" id="{23B0FA1A-D4C5-ED58-F298-330EEF6B09FA}"/>
              </a:ext>
            </a:extLst>
          </p:cNvPr>
          <p:cNvGraphicFramePr>
            <a:graphicFrameLocks noGrp="1"/>
          </p:cNvGraphicFramePr>
          <p:nvPr/>
        </p:nvGraphicFramePr>
        <p:xfrm>
          <a:off x="5607547" y="-63571256"/>
          <a:ext cx="3615966" cy="4525964"/>
        </p:xfrm>
        <a:graphic>
          <a:graphicData uri="http://schemas.openxmlformats.org/drawingml/2006/table">
            <a:tbl>
              <a:tblPr firstRow="1" firstCol="1" lastRow="1" lastCol="1" bandRow="1" bandCol="1"/>
              <a:tblGrid>
                <a:gridCol w="1230744">
                  <a:extLst>
                    <a:ext uri="{9D8B030D-6E8A-4147-A177-3AD203B41FA5}">
                      <a16:colId xmlns:a16="http://schemas.microsoft.com/office/drawing/2014/main" xmlns="" val="914641864"/>
                    </a:ext>
                  </a:extLst>
                </a:gridCol>
                <a:gridCol w="2385222">
                  <a:extLst>
                    <a:ext uri="{9D8B030D-6E8A-4147-A177-3AD203B41FA5}">
                      <a16:colId xmlns:a16="http://schemas.microsoft.com/office/drawing/2014/main" xmlns="" val="3647008365"/>
                    </a:ext>
                  </a:extLst>
                </a:gridCol>
              </a:tblGrid>
              <a:tr h="40084">
                <a:tc>
                  <a:txBody>
                    <a:bodyPr/>
                    <a:lstStyle/>
                    <a:p>
                      <a:pPr marL="141605" marR="0">
                        <a:spcBef>
                          <a:spcPts val="45"/>
                        </a:spcBef>
                        <a:spcAft>
                          <a:spcPts val="0"/>
                        </a:spcAft>
                      </a:pPr>
                      <a:r>
                        <a:rPr lang="en-US" sz="200" b="1">
                          <a:solidFill>
                            <a:srgbClr val="000000"/>
                          </a:solidFill>
                          <a:effectLst/>
                          <a:latin typeface="Arial" panose="020B0604020202020204" pitchFamily="34" charset="0"/>
                          <a:ea typeface="Arial MT"/>
                          <a:cs typeface="Arial MT"/>
                        </a:rPr>
                        <a:t>PESTLE</a:t>
                      </a:r>
                      <a:endParaRPr lang="en-US" sz="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marL="139700" marR="0">
                        <a:spcBef>
                          <a:spcPts val="45"/>
                        </a:spcBef>
                        <a:spcAft>
                          <a:spcPts val="0"/>
                        </a:spcAft>
                      </a:pPr>
                      <a:r>
                        <a:rPr lang="en-US" sz="200" b="1">
                          <a:solidFill>
                            <a:srgbClr val="000000"/>
                          </a:solidFill>
                          <a:effectLst/>
                          <a:latin typeface="Arial" panose="020B0604020202020204" pitchFamily="34" charset="0"/>
                          <a:ea typeface="Arial MT"/>
                          <a:cs typeface="Arial MT"/>
                        </a:rPr>
                        <a:t>DETAILED</a:t>
                      </a:r>
                      <a:r>
                        <a:rPr lang="en-US" sz="200" b="1" spc="-25">
                          <a:solidFill>
                            <a:srgbClr val="000000"/>
                          </a:solidFill>
                          <a:effectLst/>
                          <a:latin typeface="Arial" panose="020B0604020202020204" pitchFamily="34" charset="0"/>
                          <a:ea typeface="Arial MT"/>
                          <a:cs typeface="Arial MT"/>
                        </a:rPr>
                        <a:t> </a:t>
                      </a:r>
                      <a:r>
                        <a:rPr lang="en-US" sz="200" b="1">
                          <a:solidFill>
                            <a:srgbClr val="000000"/>
                          </a:solidFill>
                          <a:effectLst/>
                          <a:latin typeface="Arial" panose="020B0604020202020204" pitchFamily="34" charset="0"/>
                          <a:ea typeface="Arial MT"/>
                          <a:cs typeface="Arial MT"/>
                        </a:rPr>
                        <a:t>PERSPECTIVE</a:t>
                      </a:r>
                      <a:endParaRPr lang="en-US" sz="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extLst>
                  <a:ext uri="{0D108BD9-81ED-4DB2-BD59-A6C34878D82A}">
                    <a16:rowId xmlns:a16="http://schemas.microsoft.com/office/drawing/2014/main" xmlns="" val="1658525168"/>
                  </a:ext>
                </a:extLst>
              </a:tr>
              <a:tr h="621709">
                <a:tc>
                  <a:txBody>
                    <a:bodyPr/>
                    <a:lstStyle/>
                    <a:p>
                      <a:pPr marL="139700" marR="0">
                        <a:lnSpc>
                          <a:spcPct val="150000"/>
                        </a:lnSpc>
                        <a:spcBef>
                          <a:spcPts val="320"/>
                        </a:spcBef>
                        <a:spcAft>
                          <a:spcPts val="0"/>
                        </a:spcAft>
                      </a:pPr>
                      <a:r>
                        <a:rPr lang="en-US" sz="200">
                          <a:effectLst/>
                          <a:latin typeface="Arial MT"/>
                          <a:ea typeface="Arial MT"/>
                          <a:cs typeface="Arial MT"/>
                        </a:rPr>
                        <a:t>Political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0104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A</a:t>
                      </a:r>
                      <a:r>
                        <a:rPr lang="en-US" sz="200" spc="-15">
                          <a:effectLst/>
                          <a:latin typeface="Arial MT"/>
                          <a:ea typeface="Arial MT"/>
                          <a:cs typeface="Arial MT"/>
                        </a:rPr>
                        <a:t> </a:t>
                      </a:r>
                      <a:r>
                        <a:rPr lang="en-US" sz="200">
                          <a:effectLst/>
                          <a:latin typeface="Arial MT"/>
                          <a:ea typeface="Arial MT"/>
                          <a:cs typeface="Arial MT"/>
                        </a:rPr>
                        <a:t>perpetuation</a:t>
                      </a:r>
                      <a:r>
                        <a:rPr lang="en-US" sz="200" spc="-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unjust</a:t>
                      </a:r>
                      <a:r>
                        <a:rPr lang="en-US" sz="200" spc="-10">
                          <a:effectLst/>
                          <a:latin typeface="Arial MT"/>
                          <a:ea typeface="Arial MT"/>
                          <a:cs typeface="Arial MT"/>
                        </a:rPr>
                        <a:t> </a:t>
                      </a:r>
                      <a:r>
                        <a:rPr lang="en-US" sz="200">
                          <a:effectLst/>
                          <a:latin typeface="Arial MT"/>
                          <a:ea typeface="Arial MT"/>
                          <a:cs typeface="Arial MT"/>
                        </a:rPr>
                        <a:t>spatial</a:t>
                      </a:r>
                      <a:r>
                        <a:rPr lang="en-US" sz="200" spc="-20">
                          <a:effectLst/>
                          <a:latin typeface="Arial MT"/>
                          <a:ea typeface="Arial MT"/>
                          <a:cs typeface="Arial MT"/>
                        </a:rPr>
                        <a:t> </a:t>
                      </a:r>
                      <a:r>
                        <a:rPr lang="en-US" sz="200">
                          <a:effectLst/>
                          <a:latin typeface="Arial MT"/>
                          <a:ea typeface="Arial MT"/>
                          <a:cs typeface="Arial MT"/>
                        </a:rPr>
                        <a:t>patterns,</a:t>
                      </a:r>
                      <a:r>
                        <a:rPr lang="en-US" sz="200" spc="-5">
                          <a:effectLst/>
                          <a:latin typeface="Arial MT"/>
                          <a:ea typeface="Arial MT"/>
                          <a:cs typeface="Arial MT"/>
                        </a:rPr>
                        <a:t> </a:t>
                      </a:r>
                      <a:r>
                        <a:rPr lang="en-US" sz="200">
                          <a:effectLst/>
                          <a:latin typeface="Arial MT"/>
                          <a:ea typeface="Arial MT"/>
                          <a:cs typeface="Arial MT"/>
                        </a:rPr>
                        <a:t>which</a:t>
                      </a:r>
                      <a:r>
                        <a:rPr lang="en-US" sz="200" spc="-10">
                          <a:effectLst/>
                          <a:latin typeface="Arial MT"/>
                          <a:ea typeface="Arial MT"/>
                          <a:cs typeface="Arial MT"/>
                        </a:rPr>
                        <a:t> </a:t>
                      </a:r>
                      <a:r>
                        <a:rPr lang="en-US" sz="200">
                          <a:effectLst/>
                          <a:latin typeface="Arial MT"/>
                          <a:ea typeface="Arial MT"/>
                          <a:cs typeface="Arial MT"/>
                        </a:rPr>
                        <a:t>do</a:t>
                      </a:r>
                      <a:r>
                        <a:rPr lang="en-US" sz="200" spc="-5">
                          <a:effectLst/>
                          <a:latin typeface="Arial MT"/>
                          <a:ea typeface="Arial MT"/>
                          <a:cs typeface="Arial MT"/>
                        </a:rPr>
                        <a:t> </a:t>
                      </a:r>
                      <a:r>
                        <a:rPr lang="en-US" sz="200">
                          <a:effectLst/>
                          <a:latin typeface="Arial MT"/>
                          <a:ea typeface="Arial MT"/>
                          <a:cs typeface="Arial MT"/>
                        </a:rPr>
                        <a:t>not</a:t>
                      </a:r>
                      <a:r>
                        <a:rPr lang="en-US" sz="200" spc="-265">
                          <a:effectLst/>
                          <a:latin typeface="Arial MT"/>
                          <a:ea typeface="Arial MT"/>
                          <a:cs typeface="Arial MT"/>
                        </a:rPr>
                        <a:t> </a:t>
                      </a:r>
                      <a:r>
                        <a:rPr lang="en-US" sz="200">
                          <a:effectLst/>
                          <a:latin typeface="Arial MT"/>
                          <a:ea typeface="Arial MT"/>
                          <a:cs typeface="Arial MT"/>
                        </a:rPr>
                        <a:t>enhance</a:t>
                      </a:r>
                      <a:r>
                        <a:rPr lang="en-US" sz="200" spc="-10">
                          <a:effectLst/>
                          <a:latin typeface="Arial MT"/>
                          <a:ea typeface="Arial MT"/>
                          <a:cs typeface="Arial MT"/>
                        </a:rPr>
                        <a:t> </a:t>
                      </a:r>
                      <a:r>
                        <a:rPr lang="en-US" sz="200">
                          <a:effectLst/>
                          <a:latin typeface="Arial MT"/>
                          <a:ea typeface="Arial MT"/>
                          <a:cs typeface="Arial MT"/>
                        </a:rPr>
                        <a:t>sustainable</a:t>
                      </a:r>
                      <a:r>
                        <a:rPr lang="en-US" sz="200" spc="-5">
                          <a:effectLst/>
                          <a:latin typeface="Arial MT"/>
                          <a:ea typeface="Arial MT"/>
                          <a:cs typeface="Arial MT"/>
                        </a:rPr>
                        <a:t> </a:t>
                      </a:r>
                      <a:r>
                        <a:rPr lang="en-US" sz="200">
                          <a:effectLst/>
                          <a:latin typeface="Arial MT"/>
                          <a:ea typeface="Arial MT"/>
                          <a:cs typeface="Arial MT"/>
                        </a:rPr>
                        <a:t>HS</a:t>
                      </a:r>
                      <a:r>
                        <a:rPr lang="en-US" sz="200" spc="-5">
                          <a:effectLst/>
                          <a:latin typeface="Arial MT"/>
                          <a:ea typeface="Arial MT"/>
                          <a:cs typeface="Arial MT"/>
                        </a:rPr>
                        <a:t> </a:t>
                      </a:r>
                      <a:r>
                        <a:rPr lang="en-US" sz="200">
                          <a:effectLst/>
                          <a:latin typeface="Arial MT"/>
                          <a:ea typeface="Arial MT"/>
                          <a:cs typeface="Arial MT"/>
                        </a:rPr>
                        <a:t>developments</a:t>
                      </a:r>
                    </a:p>
                    <a:p>
                      <a:pPr marL="342900" marR="658495"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Insufficient</a:t>
                      </a:r>
                      <a:r>
                        <a:rPr lang="en-US" sz="200" spc="-10">
                          <a:effectLst/>
                          <a:latin typeface="Arial MT"/>
                          <a:ea typeface="Arial MT"/>
                          <a:cs typeface="Arial MT"/>
                        </a:rPr>
                        <a:t> </a:t>
                      </a:r>
                      <a:r>
                        <a:rPr lang="en-US" sz="200">
                          <a:effectLst/>
                          <a:latin typeface="Arial MT"/>
                          <a:ea typeface="Arial MT"/>
                          <a:cs typeface="Arial MT"/>
                        </a:rPr>
                        <a:t>alignment</a:t>
                      </a:r>
                      <a:r>
                        <a:rPr lang="en-US" sz="200" spc="-10">
                          <a:effectLst/>
                          <a:latin typeface="Arial MT"/>
                          <a:ea typeface="Arial MT"/>
                          <a:cs typeface="Arial MT"/>
                        </a:rPr>
                        <a:t> </a:t>
                      </a:r>
                      <a:r>
                        <a:rPr lang="en-US" sz="200">
                          <a:effectLst/>
                          <a:latin typeface="Arial MT"/>
                          <a:ea typeface="Arial MT"/>
                          <a:cs typeface="Arial MT"/>
                        </a:rPr>
                        <a:t>in</a:t>
                      </a:r>
                      <a:r>
                        <a:rPr lang="en-US" sz="200" spc="-1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20">
                          <a:effectLst/>
                          <a:latin typeface="Arial MT"/>
                          <a:ea typeface="Arial MT"/>
                          <a:cs typeface="Arial MT"/>
                        </a:rPr>
                        <a:t> </a:t>
                      </a:r>
                      <a:r>
                        <a:rPr lang="en-US" sz="200">
                          <a:effectLst/>
                          <a:latin typeface="Arial MT"/>
                          <a:ea typeface="Arial MT"/>
                          <a:cs typeface="Arial MT"/>
                        </a:rPr>
                        <a:t>plans</a:t>
                      </a:r>
                      <a:r>
                        <a:rPr lang="en-US" sz="200" spc="-10">
                          <a:effectLst/>
                          <a:latin typeface="Arial MT"/>
                          <a:ea typeface="Arial MT"/>
                          <a:cs typeface="Arial MT"/>
                        </a:rPr>
                        <a:t> </a:t>
                      </a:r>
                      <a:r>
                        <a:rPr lang="en-US" sz="200">
                          <a:effectLst/>
                          <a:latin typeface="Arial MT"/>
                          <a:ea typeface="Arial MT"/>
                          <a:cs typeface="Arial MT"/>
                        </a:rPr>
                        <a:t>of</a:t>
                      </a:r>
                      <a:r>
                        <a:rPr lang="en-US" sz="200" spc="-26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three</a:t>
                      </a:r>
                      <a:r>
                        <a:rPr lang="en-US" sz="200" spc="-5">
                          <a:effectLst/>
                          <a:latin typeface="Arial MT"/>
                          <a:ea typeface="Arial MT"/>
                          <a:cs typeface="Arial MT"/>
                        </a:rPr>
                        <a:t> </a:t>
                      </a:r>
                      <a:r>
                        <a:rPr lang="en-US" sz="200">
                          <a:effectLst/>
                          <a:latin typeface="Arial MT"/>
                          <a:ea typeface="Arial MT"/>
                          <a:cs typeface="Arial MT"/>
                        </a:rPr>
                        <a:t>spheres</a:t>
                      </a:r>
                      <a:r>
                        <a:rPr lang="en-US" sz="200" spc="5">
                          <a:effectLst/>
                          <a:latin typeface="Arial MT"/>
                          <a:ea typeface="Arial MT"/>
                          <a:cs typeface="Arial MT"/>
                        </a:rPr>
                        <a:t> </a:t>
                      </a:r>
                      <a:r>
                        <a:rPr lang="en-US" sz="200">
                          <a:effectLst/>
                          <a:latin typeface="Arial MT"/>
                          <a:ea typeface="Arial MT"/>
                          <a:cs typeface="Arial MT"/>
                        </a:rPr>
                        <a:t>of</a:t>
                      </a:r>
                      <a:r>
                        <a:rPr lang="en-US" sz="200" spc="5">
                          <a:effectLst/>
                          <a:latin typeface="Arial MT"/>
                          <a:ea typeface="Arial MT"/>
                          <a:cs typeface="Arial MT"/>
                        </a:rPr>
                        <a:t> </a:t>
                      </a:r>
                      <a:r>
                        <a:rPr lang="en-US" sz="200">
                          <a:effectLst/>
                          <a:latin typeface="Arial MT"/>
                          <a:ea typeface="Arial MT"/>
                          <a:cs typeface="Arial MT"/>
                        </a:rPr>
                        <a:t>government</a:t>
                      </a:r>
                    </a:p>
                    <a:p>
                      <a:pPr marL="342900" marR="80772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Lack</a:t>
                      </a:r>
                      <a:r>
                        <a:rPr lang="en-US" sz="200" spc="-1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alignment</a:t>
                      </a:r>
                      <a:r>
                        <a:rPr lang="en-US" sz="200" spc="-5">
                          <a:effectLst/>
                          <a:latin typeface="Arial MT"/>
                          <a:ea typeface="Arial MT"/>
                          <a:cs typeface="Arial MT"/>
                        </a:rPr>
                        <a:t> </a:t>
                      </a:r>
                      <a:r>
                        <a:rPr lang="en-US" sz="200">
                          <a:effectLst/>
                          <a:latin typeface="Arial MT"/>
                          <a:ea typeface="Arial MT"/>
                          <a:cs typeface="Arial MT"/>
                        </a:rPr>
                        <a:t>in</a:t>
                      </a:r>
                      <a:r>
                        <a:rPr lang="en-US" sz="200" spc="-5">
                          <a:effectLst/>
                          <a:latin typeface="Arial MT"/>
                          <a:ea typeface="Arial MT"/>
                          <a:cs typeface="Arial MT"/>
                        </a:rPr>
                        <a:t> </a:t>
                      </a:r>
                      <a:r>
                        <a:rPr lang="en-US" sz="200">
                          <a:effectLst/>
                          <a:latin typeface="Arial MT"/>
                          <a:ea typeface="Arial MT"/>
                          <a:cs typeface="Arial MT"/>
                        </a:rPr>
                        <a:t>terms of</a:t>
                      </a:r>
                      <a:r>
                        <a:rPr lang="en-US" sz="200" spc="-15">
                          <a:effectLst/>
                          <a:latin typeface="Arial MT"/>
                          <a:ea typeface="Arial MT"/>
                          <a:cs typeface="Arial MT"/>
                        </a:rPr>
                        <a:t> </a:t>
                      </a:r>
                      <a:r>
                        <a:rPr lang="en-US" sz="200">
                          <a:effectLst/>
                          <a:latin typeface="Arial MT"/>
                          <a:ea typeface="Arial MT"/>
                          <a:cs typeface="Arial MT"/>
                        </a:rPr>
                        <a:t>bulk</a:t>
                      </a:r>
                      <a:r>
                        <a:rPr lang="en-US" sz="200" spc="-10">
                          <a:effectLst/>
                          <a:latin typeface="Arial MT"/>
                          <a:ea typeface="Arial MT"/>
                          <a:cs typeface="Arial MT"/>
                        </a:rPr>
                        <a:t> </a:t>
                      </a:r>
                      <a:r>
                        <a:rPr lang="en-US" sz="200">
                          <a:effectLst/>
                          <a:latin typeface="Arial MT"/>
                          <a:ea typeface="Arial MT"/>
                          <a:cs typeface="Arial MT"/>
                        </a:rPr>
                        <a:t>infrastructure</a:t>
                      </a:r>
                      <a:r>
                        <a:rPr lang="en-US" sz="200" spc="-5">
                          <a:effectLst/>
                          <a:latin typeface="Arial MT"/>
                          <a:ea typeface="Arial MT"/>
                          <a:cs typeface="Arial MT"/>
                        </a:rPr>
                        <a:t> </a:t>
                      </a:r>
                      <a:r>
                        <a:rPr lang="en-US" sz="200">
                          <a:effectLst/>
                          <a:latin typeface="Arial MT"/>
                          <a:ea typeface="Arial MT"/>
                          <a:cs typeface="Arial MT"/>
                        </a:rPr>
                        <a:t>and</a:t>
                      </a:r>
                      <a:r>
                        <a:rPr lang="en-US" sz="200" spc="-265">
                          <a:effectLst/>
                          <a:latin typeface="Arial MT"/>
                          <a:ea typeface="Arial MT"/>
                          <a:cs typeface="Arial MT"/>
                        </a:rPr>
                        <a:t> </a:t>
                      </a:r>
                      <a:r>
                        <a:rPr lang="en-US" sz="200">
                          <a:effectLst/>
                          <a:latin typeface="Arial MT"/>
                          <a:ea typeface="Arial MT"/>
                          <a:cs typeface="Arial MT"/>
                        </a:rPr>
                        <a:t>human</a:t>
                      </a:r>
                      <a:r>
                        <a:rPr lang="en-US" sz="200" spc="-10">
                          <a:effectLst/>
                          <a:latin typeface="Arial MT"/>
                          <a:ea typeface="Arial MT"/>
                          <a:cs typeface="Arial MT"/>
                        </a:rPr>
                        <a:t> </a:t>
                      </a:r>
                      <a:r>
                        <a:rPr lang="en-US" sz="200">
                          <a:effectLst/>
                          <a:latin typeface="Arial MT"/>
                          <a:ea typeface="Arial MT"/>
                          <a:cs typeface="Arial MT"/>
                        </a:rPr>
                        <a:t>settlements</a:t>
                      </a:r>
                      <a:r>
                        <a:rPr lang="en-US" sz="200" spc="5">
                          <a:effectLst/>
                          <a:latin typeface="Arial MT"/>
                          <a:ea typeface="Arial MT"/>
                          <a:cs typeface="Arial MT"/>
                        </a:rPr>
                        <a:t> </a:t>
                      </a:r>
                      <a:r>
                        <a:rPr lang="en-US" sz="200">
                          <a:effectLst/>
                          <a:latin typeface="Arial MT"/>
                          <a:ea typeface="Arial MT"/>
                          <a:cs typeface="Arial MT"/>
                        </a:rPr>
                        <a:t>planning</a:t>
                      </a:r>
                      <a:r>
                        <a:rPr lang="en-US" sz="200" spc="-10">
                          <a:effectLst/>
                          <a:latin typeface="Arial MT"/>
                          <a:ea typeface="Arial MT"/>
                          <a:cs typeface="Arial MT"/>
                        </a:rPr>
                        <a:t> </a:t>
                      </a:r>
                      <a:r>
                        <a:rPr lang="en-US" sz="200">
                          <a:effectLst/>
                          <a:latin typeface="Arial MT"/>
                          <a:ea typeface="Arial MT"/>
                          <a:cs typeface="Arial MT"/>
                        </a:rPr>
                        <a:t>and</a:t>
                      </a:r>
                      <a:r>
                        <a:rPr lang="en-US" sz="200" spc="-10">
                          <a:effectLst/>
                          <a:latin typeface="Arial MT"/>
                          <a:ea typeface="Arial MT"/>
                          <a:cs typeface="Arial MT"/>
                        </a:rPr>
                        <a:t> </a:t>
                      </a:r>
                      <a:r>
                        <a:rPr lang="en-US" sz="200">
                          <a:effectLst/>
                          <a:latin typeface="Arial MT"/>
                          <a:ea typeface="Arial MT"/>
                          <a:cs typeface="Arial MT"/>
                        </a:rPr>
                        <a:t>budgeting</a:t>
                      </a:r>
                    </a:p>
                    <a:p>
                      <a:pPr marL="342900" marR="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political</a:t>
                      </a:r>
                      <a:r>
                        <a:rPr lang="en-US" sz="200" spc="-15">
                          <a:effectLst/>
                          <a:latin typeface="Arial MT"/>
                          <a:ea typeface="Arial MT"/>
                          <a:cs typeface="Arial MT"/>
                        </a:rPr>
                        <a:t> </a:t>
                      </a:r>
                      <a:r>
                        <a:rPr lang="en-US" sz="200">
                          <a:effectLst/>
                          <a:latin typeface="Arial MT"/>
                          <a:ea typeface="Arial MT"/>
                          <a:cs typeface="Arial MT"/>
                        </a:rPr>
                        <a:t>impact of</a:t>
                      </a:r>
                      <a:r>
                        <a:rPr lang="en-US" sz="200" spc="-1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covid-19 pandemic</a:t>
                      </a:r>
                    </a:p>
                    <a:p>
                      <a:pPr marL="342900" marR="763270" lvl="0" indent="-342900">
                        <a:lnSpc>
                          <a:spcPct val="150000"/>
                        </a:lnSpc>
                        <a:spcBef>
                          <a:spcPts val="100"/>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political</a:t>
                      </a:r>
                      <a:r>
                        <a:rPr lang="en-US" sz="200" spc="-15">
                          <a:effectLst/>
                          <a:latin typeface="Arial MT"/>
                          <a:ea typeface="Arial MT"/>
                          <a:cs typeface="Arial MT"/>
                        </a:rPr>
                        <a:t> </a:t>
                      </a:r>
                      <a:r>
                        <a:rPr lang="en-US" sz="200">
                          <a:effectLst/>
                          <a:latin typeface="Arial MT"/>
                          <a:ea typeface="Arial MT"/>
                          <a:cs typeface="Arial MT"/>
                        </a:rPr>
                        <a:t>and</a:t>
                      </a:r>
                      <a:r>
                        <a:rPr lang="en-US" sz="200" spc="-10">
                          <a:effectLst/>
                          <a:latin typeface="Arial MT"/>
                          <a:ea typeface="Arial MT"/>
                          <a:cs typeface="Arial MT"/>
                        </a:rPr>
                        <a:t> </a:t>
                      </a:r>
                      <a:r>
                        <a:rPr lang="en-US" sz="200">
                          <a:effectLst/>
                          <a:latin typeface="Arial MT"/>
                          <a:ea typeface="Arial MT"/>
                          <a:cs typeface="Arial MT"/>
                        </a:rPr>
                        <a:t>socio-economic</a:t>
                      </a:r>
                      <a:r>
                        <a:rPr lang="en-US" sz="200" spc="-10">
                          <a:effectLst/>
                          <a:latin typeface="Arial MT"/>
                          <a:ea typeface="Arial MT"/>
                          <a:cs typeface="Arial MT"/>
                        </a:rPr>
                        <a:t> </a:t>
                      </a:r>
                      <a:r>
                        <a:rPr lang="en-US" sz="200">
                          <a:effectLst/>
                          <a:latin typeface="Arial MT"/>
                          <a:ea typeface="Arial MT"/>
                          <a:cs typeface="Arial MT"/>
                        </a:rPr>
                        <a:t>priorities</a:t>
                      </a:r>
                      <a:r>
                        <a:rPr lang="en-US" sz="200" spc="-5">
                          <a:effectLst/>
                          <a:latin typeface="Arial MT"/>
                          <a:ea typeface="Arial MT"/>
                          <a:cs typeface="Arial MT"/>
                        </a:rPr>
                        <a:t> </a:t>
                      </a:r>
                      <a:r>
                        <a:rPr lang="en-US" sz="200">
                          <a:effectLst/>
                          <a:latin typeface="Arial MT"/>
                          <a:ea typeface="Arial MT"/>
                          <a:cs typeface="Arial MT"/>
                        </a:rPr>
                        <a:t>set</a:t>
                      </a:r>
                      <a:r>
                        <a:rPr lang="en-US" sz="200" spc="-15">
                          <a:effectLst/>
                          <a:latin typeface="Arial MT"/>
                          <a:ea typeface="Arial MT"/>
                          <a:cs typeface="Arial MT"/>
                        </a:rPr>
                        <a:t> </a:t>
                      </a:r>
                      <a:r>
                        <a:rPr lang="en-US" sz="200">
                          <a:effectLst/>
                          <a:latin typeface="Arial MT"/>
                          <a:ea typeface="Arial MT"/>
                          <a:cs typeface="Arial MT"/>
                        </a:rPr>
                        <a:t>for</a:t>
                      </a:r>
                      <a:r>
                        <a:rPr lang="en-US" sz="200" spc="-10">
                          <a:effectLst/>
                          <a:latin typeface="Arial MT"/>
                          <a:ea typeface="Arial MT"/>
                          <a:cs typeface="Arial MT"/>
                        </a:rPr>
                        <a:t> </a:t>
                      </a:r>
                      <a:r>
                        <a:rPr lang="en-US" sz="200">
                          <a:effectLst/>
                          <a:latin typeface="Arial MT"/>
                          <a:ea typeface="Arial MT"/>
                          <a:cs typeface="Arial MT"/>
                        </a:rPr>
                        <a:t>the</a:t>
                      </a:r>
                      <a:r>
                        <a:rPr lang="en-US" sz="200" spc="-260">
                          <a:effectLst/>
                          <a:latin typeface="Arial MT"/>
                          <a:ea typeface="Arial MT"/>
                          <a:cs typeface="Arial MT"/>
                        </a:rPr>
                        <a:t> </a:t>
                      </a:r>
                      <a:r>
                        <a:rPr lang="en-US" sz="200">
                          <a:effectLst/>
                          <a:latin typeface="Arial MT"/>
                          <a:ea typeface="Arial MT"/>
                          <a:cs typeface="Arial MT"/>
                        </a:rPr>
                        <a:t>6th administration as outlined in the MTSF and the</a:t>
                      </a:r>
                      <a:r>
                        <a:rPr lang="en-US" sz="200" spc="5">
                          <a:effectLst/>
                          <a:latin typeface="Arial MT"/>
                          <a:ea typeface="Arial MT"/>
                          <a:cs typeface="Arial MT"/>
                        </a:rPr>
                        <a:t> </a:t>
                      </a:r>
                      <a:r>
                        <a:rPr lang="en-US" sz="200">
                          <a:effectLst/>
                          <a:latin typeface="Arial MT"/>
                          <a:ea typeface="Arial MT"/>
                          <a:cs typeface="Arial MT"/>
                        </a:rPr>
                        <a:t>NDHS Strategic Plan</a:t>
                      </a:r>
                      <a:r>
                        <a:rPr lang="en-US" sz="200" spc="-10">
                          <a:effectLst/>
                          <a:latin typeface="Arial MT"/>
                          <a:ea typeface="Arial MT"/>
                          <a:cs typeface="Arial MT"/>
                        </a:rPr>
                        <a:t> </a:t>
                      </a:r>
                      <a:r>
                        <a:rPr lang="en-US" sz="200">
                          <a:effectLst/>
                          <a:latin typeface="Arial MT"/>
                          <a:ea typeface="Arial MT"/>
                          <a:cs typeface="Arial MT"/>
                        </a:rPr>
                        <a:t>for</a:t>
                      </a:r>
                      <a:r>
                        <a:rPr lang="en-US" sz="200" spc="-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same</a:t>
                      </a:r>
                      <a:r>
                        <a:rPr lang="en-US" sz="200" spc="5">
                          <a:effectLst/>
                          <a:latin typeface="Arial MT"/>
                          <a:ea typeface="Arial MT"/>
                          <a:cs typeface="Arial MT"/>
                        </a:rPr>
                        <a:t> </a:t>
                      </a:r>
                      <a:r>
                        <a:rPr lang="en-US" sz="200">
                          <a:effectLst/>
                          <a:latin typeface="Arial MT"/>
                          <a:ea typeface="Arial MT"/>
                          <a:cs typeface="Arial MT"/>
                        </a:rPr>
                        <a:t>period</a:t>
                      </a:r>
                    </a:p>
                    <a:p>
                      <a:pPr marL="342900" marR="648335"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strategic focus areas for human settlement</a:t>
                      </a:r>
                      <a:r>
                        <a:rPr lang="en-US" sz="200" spc="5">
                          <a:effectLst/>
                          <a:latin typeface="Arial MT"/>
                          <a:ea typeface="Arial MT"/>
                          <a:cs typeface="Arial MT"/>
                        </a:rPr>
                        <a:t> </a:t>
                      </a:r>
                      <a:r>
                        <a:rPr lang="en-US" sz="200">
                          <a:effectLst/>
                          <a:latin typeface="Arial MT"/>
                          <a:ea typeface="Arial MT"/>
                          <a:cs typeface="Arial MT"/>
                        </a:rPr>
                        <a:t>programmes</a:t>
                      </a:r>
                      <a:r>
                        <a:rPr lang="en-US" sz="200" spc="-30">
                          <a:effectLst/>
                          <a:latin typeface="Arial MT"/>
                          <a:ea typeface="Arial MT"/>
                          <a:cs typeface="Arial MT"/>
                        </a:rPr>
                        <a:t> </a:t>
                      </a:r>
                      <a:r>
                        <a:rPr lang="en-US" sz="200">
                          <a:effectLst/>
                          <a:latin typeface="Arial MT"/>
                          <a:ea typeface="Arial MT"/>
                          <a:cs typeface="Arial MT"/>
                        </a:rPr>
                        <a:t>as</a:t>
                      </a:r>
                      <a:r>
                        <a:rPr lang="en-US" sz="200" spc="-10">
                          <a:effectLst/>
                          <a:latin typeface="Arial MT"/>
                          <a:ea typeface="Arial MT"/>
                          <a:cs typeface="Arial MT"/>
                        </a:rPr>
                        <a:t> </a:t>
                      </a:r>
                      <a:r>
                        <a:rPr lang="en-US" sz="200">
                          <a:effectLst/>
                          <a:latin typeface="Arial MT"/>
                          <a:ea typeface="Arial MT"/>
                          <a:cs typeface="Arial MT"/>
                        </a:rPr>
                        <a:t>outlined</a:t>
                      </a:r>
                      <a:r>
                        <a:rPr lang="en-US" sz="200" spc="-15">
                          <a:effectLst/>
                          <a:latin typeface="Arial MT"/>
                          <a:ea typeface="Arial MT"/>
                          <a:cs typeface="Arial MT"/>
                        </a:rPr>
                        <a:t> </a:t>
                      </a:r>
                      <a:r>
                        <a:rPr lang="en-US" sz="200">
                          <a:effectLst/>
                          <a:latin typeface="Arial MT"/>
                          <a:ea typeface="Arial MT"/>
                          <a:cs typeface="Arial MT"/>
                        </a:rPr>
                        <a:t>by the</a:t>
                      </a:r>
                      <a:r>
                        <a:rPr lang="en-US" sz="200" spc="-5">
                          <a:effectLst/>
                          <a:latin typeface="Arial MT"/>
                          <a:ea typeface="Arial MT"/>
                          <a:cs typeface="Arial MT"/>
                        </a:rPr>
                        <a:t> </a:t>
                      </a:r>
                      <a:r>
                        <a:rPr lang="en-US" sz="200">
                          <a:effectLst/>
                          <a:latin typeface="Arial MT"/>
                          <a:ea typeface="Arial MT"/>
                          <a:cs typeface="Arial MT"/>
                        </a:rPr>
                        <a:t>new</a:t>
                      </a:r>
                      <a:r>
                        <a:rPr lang="en-US" sz="200" spc="-5">
                          <a:effectLst/>
                          <a:latin typeface="Arial MT"/>
                          <a:ea typeface="Arial MT"/>
                          <a:cs typeface="Arial MT"/>
                        </a:rPr>
                        <a:t> </a:t>
                      </a:r>
                      <a:r>
                        <a:rPr lang="en-US" sz="200">
                          <a:effectLst/>
                          <a:latin typeface="Arial MT"/>
                          <a:ea typeface="Arial MT"/>
                          <a:cs typeface="Arial MT"/>
                        </a:rPr>
                        <a:t>Minister</a:t>
                      </a:r>
                      <a:r>
                        <a:rPr lang="en-US" sz="200" spc="-1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Human</a:t>
                      </a:r>
                      <a:r>
                        <a:rPr lang="en-US" sz="200" spc="-260">
                          <a:effectLst/>
                          <a:latin typeface="Arial MT"/>
                          <a:ea typeface="Arial MT"/>
                          <a:cs typeface="Arial MT"/>
                        </a:rPr>
                        <a:t> </a:t>
                      </a:r>
                      <a:r>
                        <a:rPr lang="en-US" sz="200">
                          <a:effectLst/>
                          <a:latin typeface="Arial MT"/>
                          <a:ea typeface="Arial MT"/>
                          <a:cs typeface="Arial MT"/>
                        </a:rPr>
                        <a:t>Settlements</a:t>
                      </a:r>
                    </a:p>
                    <a:p>
                      <a:pPr marL="342900" marR="895985" lvl="0" indent="-342900">
                        <a:lnSpc>
                          <a:spcPct val="150000"/>
                        </a:lnSpc>
                        <a:spcBef>
                          <a:spcPts val="1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release of government owned land for human</a:t>
                      </a:r>
                      <a:r>
                        <a:rPr lang="en-US" sz="200" spc="-265">
                          <a:effectLst/>
                          <a:latin typeface="Arial MT"/>
                          <a:ea typeface="Arial MT"/>
                          <a:cs typeface="Arial MT"/>
                        </a:rPr>
                        <a:t> </a:t>
                      </a:r>
                      <a:r>
                        <a:rPr lang="en-US" sz="200">
                          <a:effectLst/>
                          <a:latin typeface="Arial MT"/>
                          <a:ea typeface="Arial MT"/>
                          <a:cs typeface="Arial MT"/>
                        </a:rPr>
                        <a:t>settlement</a:t>
                      </a:r>
                      <a:r>
                        <a:rPr lang="en-US" sz="200" spc="-25">
                          <a:effectLst/>
                          <a:latin typeface="Arial MT"/>
                          <a:ea typeface="Arial MT"/>
                          <a:cs typeface="Arial MT"/>
                        </a:rPr>
                        <a:t> </a:t>
                      </a:r>
                      <a:r>
                        <a:rPr lang="en-US" sz="200">
                          <a:effectLst/>
                          <a:latin typeface="Arial MT"/>
                          <a:ea typeface="Arial MT"/>
                          <a:cs typeface="Arial MT"/>
                        </a:rPr>
                        <a:t>by</a:t>
                      </a:r>
                      <a:r>
                        <a:rPr lang="en-US" sz="200" spc="-30">
                          <a:effectLst/>
                          <a:latin typeface="Arial MT"/>
                          <a:ea typeface="Arial MT"/>
                          <a:cs typeface="Arial MT"/>
                        </a:rPr>
                        <a:t> </a:t>
                      </a: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Department</a:t>
                      </a:r>
                      <a:r>
                        <a:rPr lang="en-US" sz="200" spc="-10">
                          <a:effectLst/>
                          <a:latin typeface="Arial MT"/>
                          <a:ea typeface="Arial MT"/>
                          <a:cs typeface="Arial MT"/>
                        </a:rPr>
                        <a:t> </a:t>
                      </a:r>
                      <a:r>
                        <a:rPr lang="en-US" sz="200">
                          <a:effectLst/>
                          <a:latin typeface="Arial MT"/>
                          <a:ea typeface="Arial MT"/>
                          <a:cs typeface="Arial MT"/>
                        </a:rPr>
                        <a:t>of</a:t>
                      </a:r>
                      <a:r>
                        <a:rPr lang="en-US" sz="200" spc="-5">
                          <a:effectLst/>
                          <a:latin typeface="Arial MT"/>
                          <a:ea typeface="Arial MT"/>
                          <a:cs typeface="Arial MT"/>
                        </a:rPr>
                        <a:t> </a:t>
                      </a:r>
                      <a:r>
                        <a:rPr lang="en-US" sz="200">
                          <a:effectLst/>
                          <a:latin typeface="Arial MT"/>
                          <a:ea typeface="Arial MT"/>
                          <a:cs typeface="Arial MT"/>
                        </a:rPr>
                        <a:t>Public</a:t>
                      </a:r>
                      <a:r>
                        <a:rPr lang="en-US" sz="200" spc="-10">
                          <a:effectLst/>
                          <a:latin typeface="Arial MT"/>
                          <a:ea typeface="Arial MT"/>
                          <a:cs typeface="Arial MT"/>
                        </a:rPr>
                        <a:t> </a:t>
                      </a:r>
                      <a:r>
                        <a:rPr lang="en-US" sz="200">
                          <a:effectLst/>
                          <a:latin typeface="Arial MT"/>
                          <a:ea typeface="Arial MT"/>
                          <a:cs typeface="Arial MT"/>
                        </a:rPr>
                        <a:t>Works</a:t>
                      </a:r>
                      <a:r>
                        <a:rPr lang="en-US" sz="200" spc="-10">
                          <a:effectLst/>
                          <a:latin typeface="Arial MT"/>
                          <a:ea typeface="Arial MT"/>
                          <a:cs typeface="Arial MT"/>
                        </a:rPr>
                        <a:t> </a:t>
                      </a:r>
                      <a:r>
                        <a:rPr lang="en-US" sz="200">
                          <a:effectLst/>
                          <a:latin typeface="Arial MT"/>
                          <a:ea typeface="Arial MT"/>
                          <a:cs typeface="Arial MT"/>
                        </a:rPr>
                        <a:t>and</a:t>
                      </a:r>
                    </a:p>
                    <a:p>
                      <a:pPr marL="284480" marR="0">
                        <a:lnSpc>
                          <a:spcPct val="150000"/>
                        </a:lnSpc>
                        <a:spcBef>
                          <a:spcPts val="20"/>
                        </a:spcBef>
                        <a:spcAft>
                          <a:spcPts val="0"/>
                        </a:spcAft>
                      </a:pPr>
                      <a:r>
                        <a:rPr lang="en-US" sz="200">
                          <a:effectLst/>
                          <a:latin typeface="Arial MT"/>
                          <a:ea typeface="Arial MT"/>
                          <a:cs typeface="Arial MT"/>
                        </a:rPr>
                        <a:t>Infrastructure</a:t>
                      </a:r>
                      <a:r>
                        <a:rPr lang="en-US" sz="200" spc="-25">
                          <a:effectLst/>
                          <a:latin typeface="Arial MT"/>
                          <a:ea typeface="Arial MT"/>
                          <a:cs typeface="Arial MT"/>
                        </a:rPr>
                        <a:t> </a:t>
                      </a:r>
                      <a:r>
                        <a:rPr lang="en-US" sz="200">
                          <a:effectLst/>
                          <a:latin typeface="Arial MT"/>
                          <a:ea typeface="Arial MT"/>
                          <a:cs typeface="Arial MT"/>
                        </a:rPr>
                        <a:t>(DPWI)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3689739"/>
                  </a:ext>
                </a:extLst>
              </a:tr>
              <a:tr h="701264">
                <a:tc>
                  <a:txBody>
                    <a:bodyPr/>
                    <a:lstStyle/>
                    <a:p>
                      <a:pPr marL="139700" marR="0">
                        <a:lnSpc>
                          <a:spcPct val="150000"/>
                        </a:lnSpc>
                        <a:spcBef>
                          <a:spcPts val="320"/>
                        </a:spcBef>
                        <a:spcAft>
                          <a:spcPts val="0"/>
                        </a:spcAft>
                      </a:pPr>
                      <a:r>
                        <a:rPr lang="en-US" sz="200">
                          <a:effectLst/>
                          <a:latin typeface="Arial MT"/>
                          <a:ea typeface="Arial MT"/>
                          <a:cs typeface="Arial MT"/>
                        </a:rPr>
                        <a:t>Economic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Fragmented</a:t>
                      </a:r>
                      <a:r>
                        <a:rPr lang="en-US" sz="200" spc="-10">
                          <a:effectLst/>
                          <a:latin typeface="Arial MT"/>
                          <a:ea typeface="Arial MT"/>
                          <a:cs typeface="Arial MT"/>
                        </a:rPr>
                        <a:t> </a:t>
                      </a:r>
                      <a:r>
                        <a:rPr lang="en-US" sz="200">
                          <a:effectLst/>
                          <a:latin typeface="Arial MT"/>
                          <a:ea typeface="Arial MT"/>
                          <a:cs typeface="Arial MT"/>
                        </a:rPr>
                        <a:t>funding</a:t>
                      </a:r>
                      <a:r>
                        <a:rPr lang="en-US" sz="200" spc="-15">
                          <a:effectLst/>
                          <a:latin typeface="Arial MT"/>
                          <a:ea typeface="Arial MT"/>
                          <a:cs typeface="Arial MT"/>
                        </a:rPr>
                        <a:t> </a:t>
                      </a:r>
                      <a:r>
                        <a:rPr lang="en-US" sz="200">
                          <a:effectLst/>
                          <a:latin typeface="Arial MT"/>
                          <a:ea typeface="Arial MT"/>
                          <a:cs typeface="Arial MT"/>
                        </a:rPr>
                        <a:t>framework</a:t>
                      </a:r>
                      <a:r>
                        <a:rPr lang="en-US" sz="200" spc="-10">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government</a:t>
                      </a:r>
                    </a:p>
                    <a:p>
                      <a:pPr marL="342900" marR="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Reduced</a:t>
                      </a:r>
                      <a:r>
                        <a:rPr lang="en-US" sz="200" spc="-15">
                          <a:effectLst/>
                          <a:latin typeface="Arial MT"/>
                          <a:ea typeface="Arial MT"/>
                          <a:cs typeface="Arial MT"/>
                        </a:rPr>
                        <a:t> </a:t>
                      </a:r>
                      <a:r>
                        <a:rPr lang="en-US" sz="200">
                          <a:effectLst/>
                          <a:latin typeface="Arial MT"/>
                          <a:ea typeface="Arial MT"/>
                          <a:cs typeface="Arial MT"/>
                        </a:rPr>
                        <a:t>budgets</a:t>
                      </a:r>
                      <a:r>
                        <a:rPr lang="en-US" sz="200" spc="-10">
                          <a:effectLst/>
                          <a:latin typeface="Arial MT"/>
                          <a:ea typeface="Arial MT"/>
                          <a:cs typeface="Arial MT"/>
                        </a:rPr>
                        <a:t> </a:t>
                      </a:r>
                      <a:r>
                        <a:rPr lang="en-US" sz="200">
                          <a:effectLst/>
                          <a:latin typeface="Arial MT"/>
                          <a:ea typeface="Arial MT"/>
                          <a:cs typeface="Arial MT"/>
                        </a:rPr>
                        <a:t>for</a:t>
                      </a:r>
                      <a:r>
                        <a:rPr lang="en-US" sz="200" spc="-10">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15">
                          <a:effectLst/>
                          <a:latin typeface="Arial MT"/>
                          <a:ea typeface="Arial MT"/>
                          <a:cs typeface="Arial MT"/>
                        </a:rPr>
                        <a:t> </a:t>
                      </a:r>
                      <a:r>
                        <a:rPr lang="en-US" sz="200">
                          <a:effectLst/>
                          <a:latin typeface="Arial MT"/>
                          <a:ea typeface="Arial MT"/>
                          <a:cs typeface="Arial MT"/>
                        </a:rPr>
                        <a:t>projects</a:t>
                      </a:r>
                    </a:p>
                    <a:p>
                      <a:pPr marL="342900" marR="328930" lvl="0" indent="-342900">
                        <a:lnSpc>
                          <a:spcPct val="150000"/>
                        </a:lnSpc>
                        <a:spcBef>
                          <a:spcPts val="90"/>
                        </a:spcBef>
                        <a:spcAft>
                          <a:spcPts val="0"/>
                        </a:spcAft>
                        <a:buClr>
                          <a:srgbClr val="57585B"/>
                        </a:buClr>
                        <a:buSzPts val="1000"/>
                        <a:buFont typeface="Arial MT"/>
                        <a:buChar char="•"/>
                        <a:tabLst>
                          <a:tab pos="285115" algn="l"/>
                        </a:tabLst>
                      </a:pP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Gross</a:t>
                      </a:r>
                      <a:r>
                        <a:rPr lang="en-US" sz="200" spc="-15">
                          <a:effectLst/>
                          <a:latin typeface="Arial MT"/>
                          <a:ea typeface="Arial MT"/>
                          <a:cs typeface="Arial MT"/>
                        </a:rPr>
                        <a:t> </a:t>
                      </a:r>
                      <a:r>
                        <a:rPr lang="en-US" sz="200">
                          <a:effectLst/>
                          <a:latin typeface="Arial MT"/>
                          <a:ea typeface="Arial MT"/>
                          <a:cs typeface="Arial MT"/>
                        </a:rPr>
                        <a:t>Capital</a:t>
                      </a:r>
                      <a:r>
                        <a:rPr lang="en-US" sz="200" spc="-15">
                          <a:effectLst/>
                          <a:latin typeface="Arial MT"/>
                          <a:ea typeface="Arial MT"/>
                          <a:cs typeface="Arial MT"/>
                        </a:rPr>
                        <a:t> </a:t>
                      </a:r>
                      <a:r>
                        <a:rPr lang="en-US" sz="200">
                          <a:effectLst/>
                          <a:latin typeface="Arial MT"/>
                          <a:ea typeface="Arial MT"/>
                          <a:cs typeface="Arial MT"/>
                        </a:rPr>
                        <a:t>formation</a:t>
                      </a:r>
                      <a:r>
                        <a:rPr lang="en-US" sz="200" spc="-5">
                          <a:effectLst/>
                          <a:latin typeface="Arial MT"/>
                          <a:ea typeface="Arial MT"/>
                          <a:cs typeface="Arial MT"/>
                        </a:rPr>
                        <a:t> </a:t>
                      </a:r>
                      <a:r>
                        <a:rPr lang="en-US" sz="200">
                          <a:effectLst/>
                          <a:latin typeface="Arial MT"/>
                          <a:ea typeface="Arial MT"/>
                          <a:cs typeface="Arial MT"/>
                        </a:rPr>
                        <a:t>has</a:t>
                      </a:r>
                      <a:r>
                        <a:rPr lang="en-US" sz="200" spc="-15">
                          <a:effectLst/>
                          <a:latin typeface="Arial MT"/>
                          <a:ea typeface="Arial MT"/>
                          <a:cs typeface="Arial MT"/>
                        </a:rPr>
                        <a:t> </a:t>
                      </a:r>
                      <a:r>
                        <a:rPr lang="en-US" sz="200">
                          <a:effectLst/>
                          <a:latin typeface="Arial MT"/>
                          <a:ea typeface="Arial MT"/>
                          <a:cs typeface="Arial MT"/>
                        </a:rPr>
                        <a:t>declined</a:t>
                      </a:r>
                      <a:r>
                        <a:rPr lang="en-US" sz="200" spc="-20">
                          <a:effectLst/>
                          <a:latin typeface="Arial MT"/>
                          <a:ea typeface="Arial MT"/>
                          <a:cs typeface="Arial MT"/>
                        </a:rPr>
                        <a:t> </a:t>
                      </a:r>
                      <a:r>
                        <a:rPr lang="en-US" sz="200">
                          <a:effectLst/>
                          <a:latin typeface="Arial MT"/>
                          <a:ea typeface="Arial MT"/>
                          <a:cs typeface="Arial MT"/>
                        </a:rPr>
                        <a:t>by</a:t>
                      </a:r>
                      <a:r>
                        <a:rPr lang="en-US" sz="200" spc="-10">
                          <a:effectLst/>
                          <a:latin typeface="Arial MT"/>
                          <a:ea typeface="Arial MT"/>
                          <a:cs typeface="Arial MT"/>
                        </a:rPr>
                        <a:t> </a:t>
                      </a:r>
                      <a:r>
                        <a:rPr lang="en-US" sz="200">
                          <a:effectLst/>
                          <a:latin typeface="Arial MT"/>
                          <a:ea typeface="Arial MT"/>
                          <a:cs typeface="Arial MT"/>
                        </a:rPr>
                        <a:t>0,62%</a:t>
                      </a:r>
                      <a:r>
                        <a:rPr lang="en-US" sz="200" spc="-265">
                          <a:effectLst/>
                          <a:latin typeface="Arial MT"/>
                          <a:ea typeface="Arial MT"/>
                          <a:cs typeface="Arial MT"/>
                        </a:rPr>
                        <a:t> </a:t>
                      </a:r>
                      <a:r>
                        <a:rPr lang="en-US" sz="200">
                          <a:effectLst/>
                          <a:latin typeface="Arial MT"/>
                          <a:ea typeface="Arial MT"/>
                          <a:cs typeface="Arial MT"/>
                        </a:rPr>
                        <a:t>between 2011</a:t>
                      </a:r>
                      <a:r>
                        <a:rPr lang="en-US" sz="200" spc="-5">
                          <a:effectLst/>
                          <a:latin typeface="Arial MT"/>
                          <a:ea typeface="Arial MT"/>
                          <a:cs typeface="Arial MT"/>
                        </a:rPr>
                        <a:t> </a:t>
                      </a:r>
                      <a:r>
                        <a:rPr lang="en-US" sz="200">
                          <a:effectLst/>
                          <a:latin typeface="Arial MT"/>
                          <a:ea typeface="Arial MT"/>
                          <a:cs typeface="Arial MT"/>
                        </a:rPr>
                        <a:t>and</a:t>
                      </a:r>
                      <a:r>
                        <a:rPr lang="en-US" sz="200" spc="-5">
                          <a:effectLst/>
                          <a:latin typeface="Arial MT"/>
                          <a:ea typeface="Arial MT"/>
                          <a:cs typeface="Arial MT"/>
                        </a:rPr>
                        <a:t> </a:t>
                      </a:r>
                      <a:r>
                        <a:rPr lang="en-US" sz="200">
                          <a:effectLst/>
                          <a:latin typeface="Arial MT"/>
                          <a:ea typeface="Arial MT"/>
                          <a:cs typeface="Arial MT"/>
                        </a:rPr>
                        <a:t>2021</a:t>
                      </a:r>
                    </a:p>
                    <a:p>
                      <a:pPr marL="342900" marR="66675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40">
                          <a:effectLst/>
                          <a:latin typeface="Arial MT"/>
                          <a:ea typeface="Arial MT"/>
                          <a:cs typeface="Arial MT"/>
                        </a:rPr>
                        <a:t> </a:t>
                      </a:r>
                      <a:r>
                        <a:rPr lang="en-US" sz="200">
                          <a:effectLst/>
                          <a:latin typeface="Arial MT"/>
                          <a:ea typeface="Arial MT"/>
                          <a:cs typeface="Arial MT"/>
                        </a:rPr>
                        <a:t>economic</a:t>
                      </a:r>
                      <a:r>
                        <a:rPr lang="en-US" sz="200" spc="-25">
                          <a:effectLst/>
                          <a:latin typeface="Arial MT"/>
                          <a:ea typeface="Arial MT"/>
                          <a:cs typeface="Arial MT"/>
                        </a:rPr>
                        <a:t> </a:t>
                      </a:r>
                      <a:r>
                        <a:rPr lang="en-US" sz="200">
                          <a:effectLst/>
                          <a:latin typeface="Arial MT"/>
                          <a:ea typeface="Arial MT"/>
                          <a:cs typeface="Arial MT"/>
                        </a:rPr>
                        <a:t>impact</a:t>
                      </a:r>
                      <a:r>
                        <a:rPr lang="en-US" sz="200" spc="-25">
                          <a:effectLst/>
                          <a:latin typeface="Arial MT"/>
                          <a:ea typeface="Arial MT"/>
                          <a:cs typeface="Arial MT"/>
                        </a:rPr>
                        <a:t> </a:t>
                      </a:r>
                      <a:r>
                        <a:rPr lang="en-US" sz="200">
                          <a:effectLst/>
                          <a:latin typeface="Arial MT"/>
                          <a:ea typeface="Arial MT"/>
                          <a:cs typeface="Arial MT"/>
                        </a:rPr>
                        <a:t>of</a:t>
                      </a:r>
                      <a:r>
                        <a:rPr lang="en-US" sz="200" spc="-40">
                          <a:effectLst/>
                          <a:latin typeface="Arial MT"/>
                          <a:ea typeface="Arial MT"/>
                          <a:cs typeface="Arial MT"/>
                        </a:rPr>
                        <a:t> </a:t>
                      </a:r>
                      <a:r>
                        <a:rPr lang="en-US" sz="200">
                          <a:effectLst/>
                          <a:latin typeface="Arial MT"/>
                          <a:ea typeface="Arial MT"/>
                          <a:cs typeface="Arial MT"/>
                        </a:rPr>
                        <a:t>the</a:t>
                      </a:r>
                      <a:r>
                        <a:rPr lang="en-US" sz="200" spc="-25">
                          <a:effectLst/>
                          <a:latin typeface="Arial MT"/>
                          <a:ea typeface="Arial MT"/>
                          <a:cs typeface="Arial MT"/>
                        </a:rPr>
                        <a:t> </a:t>
                      </a:r>
                      <a:r>
                        <a:rPr lang="en-US" sz="200">
                          <a:effectLst/>
                          <a:latin typeface="Arial MT"/>
                          <a:ea typeface="Arial MT"/>
                          <a:cs typeface="Arial MT"/>
                        </a:rPr>
                        <a:t>Covid-19</a:t>
                      </a:r>
                      <a:r>
                        <a:rPr lang="en-US" sz="200" spc="-40">
                          <a:effectLst/>
                          <a:latin typeface="Arial MT"/>
                          <a:ea typeface="Arial MT"/>
                          <a:cs typeface="Arial MT"/>
                        </a:rPr>
                        <a:t> </a:t>
                      </a:r>
                      <a:r>
                        <a:rPr lang="en-US" sz="200">
                          <a:effectLst/>
                          <a:latin typeface="Arial MT"/>
                          <a:ea typeface="Arial MT"/>
                          <a:cs typeface="Arial MT"/>
                        </a:rPr>
                        <a:t>pandemic</a:t>
                      </a:r>
                      <a:r>
                        <a:rPr lang="en-US" sz="200" spc="-30">
                          <a:effectLst/>
                          <a:latin typeface="Arial MT"/>
                          <a:ea typeface="Arial MT"/>
                          <a:cs typeface="Arial MT"/>
                        </a:rPr>
                        <a:t> </a:t>
                      </a:r>
                      <a:r>
                        <a:rPr lang="en-US" sz="200">
                          <a:effectLst/>
                          <a:latin typeface="Arial MT"/>
                          <a:ea typeface="Arial MT"/>
                          <a:cs typeface="Arial MT"/>
                        </a:rPr>
                        <a:t>on</a:t>
                      </a:r>
                      <a:r>
                        <a:rPr lang="en-US" sz="200" spc="-40">
                          <a:effectLst/>
                          <a:latin typeface="Arial MT"/>
                          <a:ea typeface="Arial MT"/>
                          <a:cs typeface="Arial MT"/>
                        </a:rPr>
                        <a:t> </a:t>
                      </a:r>
                      <a:r>
                        <a:rPr lang="en-US" sz="200">
                          <a:effectLst/>
                          <a:latin typeface="Arial MT"/>
                          <a:ea typeface="Arial MT"/>
                          <a:cs typeface="Arial MT"/>
                        </a:rPr>
                        <a:t>the</a:t>
                      </a:r>
                      <a:r>
                        <a:rPr lang="en-US" sz="200" spc="-265">
                          <a:effectLst/>
                          <a:latin typeface="Arial MT"/>
                          <a:ea typeface="Arial MT"/>
                          <a:cs typeface="Arial MT"/>
                        </a:rPr>
                        <a:t> </a:t>
                      </a: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a:t>
                      </a:r>
                      <a:r>
                        <a:rPr lang="en-US" sz="200" spc="5">
                          <a:effectLst/>
                          <a:latin typeface="Arial MT"/>
                          <a:ea typeface="Arial MT"/>
                          <a:cs typeface="Arial MT"/>
                        </a:rPr>
                        <a:t> </a:t>
                      </a:r>
                      <a:r>
                        <a:rPr lang="en-US" sz="200">
                          <a:effectLst/>
                          <a:latin typeface="Arial MT"/>
                          <a:ea typeface="Arial MT"/>
                          <a:cs typeface="Arial MT"/>
                        </a:rPr>
                        <a:t>infrastructure</a:t>
                      </a:r>
                      <a:r>
                        <a:rPr lang="en-US" sz="200" spc="5">
                          <a:effectLst/>
                          <a:latin typeface="Arial MT"/>
                          <a:ea typeface="Arial MT"/>
                          <a:cs typeface="Arial MT"/>
                        </a:rPr>
                        <a:t> </a:t>
                      </a:r>
                      <a:r>
                        <a:rPr lang="en-US" sz="200">
                          <a:effectLst/>
                          <a:latin typeface="Arial MT"/>
                          <a:ea typeface="Arial MT"/>
                          <a:cs typeface="Arial MT"/>
                        </a:rPr>
                        <a:t>sector.</a:t>
                      </a:r>
                    </a:p>
                    <a:p>
                      <a:pPr marL="342900" marR="97155" lvl="0" indent="-342900">
                        <a:lnSpc>
                          <a:spcPct val="150000"/>
                        </a:lnSpc>
                        <a:spcBef>
                          <a:spcPts val="10"/>
                        </a:spcBef>
                        <a:spcAft>
                          <a:spcPts val="0"/>
                        </a:spcAft>
                        <a:buClr>
                          <a:srgbClr val="57585B"/>
                        </a:buClr>
                        <a:buSzPts val="1000"/>
                        <a:buFont typeface="Arial MT"/>
                        <a:buChar char="•"/>
                        <a:tabLst>
                          <a:tab pos="285115" algn="l"/>
                        </a:tabLst>
                      </a:pPr>
                      <a:r>
                        <a:rPr lang="en-US" sz="200" spc="-5">
                          <a:effectLst/>
                          <a:latin typeface="Arial MT"/>
                          <a:ea typeface="Arial MT"/>
                          <a:cs typeface="Arial MT"/>
                        </a:rPr>
                        <a:t>Increased</a:t>
                      </a:r>
                      <a:r>
                        <a:rPr lang="en-US" sz="200" spc="-60">
                          <a:effectLst/>
                          <a:latin typeface="Arial MT"/>
                          <a:ea typeface="Arial MT"/>
                          <a:cs typeface="Arial MT"/>
                        </a:rPr>
                        <a:t> </a:t>
                      </a:r>
                      <a:r>
                        <a:rPr lang="en-US" sz="200" spc="-5">
                          <a:effectLst/>
                          <a:latin typeface="Arial MT"/>
                          <a:ea typeface="Arial MT"/>
                          <a:cs typeface="Arial MT"/>
                        </a:rPr>
                        <a:t>unemployment,</a:t>
                      </a:r>
                      <a:r>
                        <a:rPr lang="en-US" sz="200" spc="-50">
                          <a:effectLst/>
                          <a:latin typeface="Arial MT"/>
                          <a:ea typeface="Arial MT"/>
                          <a:cs typeface="Arial MT"/>
                        </a:rPr>
                        <a:t> </a:t>
                      </a:r>
                      <a:r>
                        <a:rPr lang="en-US" sz="200">
                          <a:effectLst/>
                          <a:latin typeface="Arial MT"/>
                          <a:ea typeface="Arial MT"/>
                          <a:cs typeface="Arial MT"/>
                        </a:rPr>
                        <a:t>especially</a:t>
                      </a:r>
                      <a:r>
                        <a:rPr lang="en-US" sz="200" spc="-45">
                          <a:effectLst/>
                          <a:latin typeface="Arial MT"/>
                          <a:ea typeface="Arial MT"/>
                          <a:cs typeface="Arial MT"/>
                        </a:rPr>
                        <a:t> </a:t>
                      </a:r>
                      <a:r>
                        <a:rPr lang="en-US" sz="200">
                          <a:effectLst/>
                          <a:latin typeface="Arial MT"/>
                          <a:ea typeface="Arial MT"/>
                          <a:cs typeface="Arial MT"/>
                        </a:rPr>
                        <a:t>amongst</a:t>
                      </a:r>
                      <a:r>
                        <a:rPr lang="en-US" sz="200" spc="-55">
                          <a:effectLst/>
                          <a:latin typeface="Arial MT"/>
                          <a:ea typeface="Arial MT"/>
                          <a:cs typeface="Arial MT"/>
                        </a:rPr>
                        <a:t> </a:t>
                      </a:r>
                      <a:r>
                        <a:rPr lang="en-US" sz="200">
                          <a:effectLst/>
                          <a:latin typeface="Arial MT"/>
                          <a:ea typeface="Arial MT"/>
                          <a:cs typeface="Arial MT"/>
                        </a:rPr>
                        <a:t>youth</a:t>
                      </a:r>
                      <a:r>
                        <a:rPr lang="en-US" sz="200" spc="-40">
                          <a:effectLst/>
                          <a:latin typeface="Arial MT"/>
                          <a:ea typeface="Arial MT"/>
                          <a:cs typeface="Arial MT"/>
                        </a:rPr>
                        <a:t> </a:t>
                      </a:r>
                      <a:r>
                        <a:rPr lang="en-US" sz="200">
                          <a:effectLst/>
                          <a:latin typeface="Arial MT"/>
                          <a:ea typeface="Arial MT"/>
                          <a:cs typeface="Arial MT"/>
                        </a:rPr>
                        <a:t>coupled</a:t>
                      </a:r>
                      <a:r>
                        <a:rPr lang="en-US" sz="200" spc="-50">
                          <a:effectLst/>
                          <a:latin typeface="Arial MT"/>
                          <a:ea typeface="Arial MT"/>
                          <a:cs typeface="Arial MT"/>
                        </a:rPr>
                        <a:t> </a:t>
                      </a:r>
                      <a:r>
                        <a:rPr lang="en-US" sz="200">
                          <a:effectLst/>
                          <a:latin typeface="Arial MT"/>
                          <a:ea typeface="Arial MT"/>
                          <a:cs typeface="Arial MT"/>
                        </a:rPr>
                        <a:t>with</a:t>
                      </a:r>
                      <a:r>
                        <a:rPr lang="en-US" sz="200" spc="-260">
                          <a:effectLst/>
                          <a:latin typeface="Arial MT"/>
                          <a:ea typeface="Arial MT"/>
                          <a:cs typeface="Arial MT"/>
                        </a:rPr>
                        <a:t> </a:t>
                      </a:r>
                      <a:r>
                        <a:rPr lang="en-US" sz="200">
                          <a:effectLst/>
                          <a:latin typeface="Arial MT"/>
                          <a:ea typeface="Arial MT"/>
                          <a:cs typeface="Arial MT"/>
                        </a:rPr>
                        <a:t>slow</a:t>
                      </a:r>
                      <a:r>
                        <a:rPr lang="en-US" sz="200" spc="-20">
                          <a:effectLst/>
                          <a:latin typeface="Arial MT"/>
                          <a:ea typeface="Arial MT"/>
                          <a:cs typeface="Arial MT"/>
                        </a:rPr>
                        <a:t> </a:t>
                      </a:r>
                      <a:r>
                        <a:rPr lang="en-US" sz="200">
                          <a:effectLst/>
                          <a:latin typeface="Arial MT"/>
                          <a:ea typeface="Arial MT"/>
                          <a:cs typeface="Arial MT"/>
                        </a:rPr>
                        <a:t>economic</a:t>
                      </a:r>
                      <a:r>
                        <a:rPr lang="en-US" sz="200" spc="-15">
                          <a:effectLst/>
                          <a:latin typeface="Arial MT"/>
                          <a:ea typeface="Arial MT"/>
                          <a:cs typeface="Arial MT"/>
                        </a:rPr>
                        <a:t> </a:t>
                      </a:r>
                      <a:r>
                        <a:rPr lang="en-US" sz="200">
                          <a:effectLst/>
                          <a:latin typeface="Arial MT"/>
                          <a:ea typeface="Arial MT"/>
                          <a:cs typeface="Arial MT"/>
                        </a:rPr>
                        <a:t>growth.</a:t>
                      </a:r>
                    </a:p>
                    <a:p>
                      <a:pPr marL="342900" marR="5765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Implementation of the Economic Reconstruction and</a:t>
                      </a:r>
                      <a:r>
                        <a:rPr lang="en-US" sz="200" spc="5">
                          <a:effectLst/>
                          <a:latin typeface="Arial MT"/>
                          <a:ea typeface="Arial MT"/>
                          <a:cs typeface="Arial MT"/>
                        </a:rPr>
                        <a:t> </a:t>
                      </a:r>
                      <a:r>
                        <a:rPr lang="en-US" sz="200">
                          <a:effectLst/>
                          <a:latin typeface="Arial MT"/>
                          <a:ea typeface="Arial MT"/>
                          <a:cs typeface="Arial MT"/>
                        </a:rPr>
                        <a:t>Recovery</a:t>
                      </a:r>
                      <a:r>
                        <a:rPr lang="en-US" sz="200" spc="-30">
                          <a:effectLst/>
                          <a:latin typeface="Arial MT"/>
                          <a:ea typeface="Arial MT"/>
                          <a:cs typeface="Arial MT"/>
                        </a:rPr>
                        <a:t> </a:t>
                      </a:r>
                      <a:r>
                        <a:rPr lang="en-US" sz="200">
                          <a:effectLst/>
                          <a:latin typeface="Arial MT"/>
                          <a:ea typeface="Arial MT"/>
                          <a:cs typeface="Arial MT"/>
                        </a:rPr>
                        <a:t>Plan</a:t>
                      </a:r>
                      <a:r>
                        <a:rPr lang="en-US" sz="200" spc="-20">
                          <a:effectLst/>
                          <a:latin typeface="Arial MT"/>
                          <a:ea typeface="Arial MT"/>
                          <a:cs typeface="Arial MT"/>
                        </a:rPr>
                        <a:t> </a:t>
                      </a:r>
                      <a:r>
                        <a:rPr lang="en-US" sz="200">
                          <a:effectLst/>
                          <a:latin typeface="Arial MT"/>
                          <a:ea typeface="Arial MT"/>
                          <a:cs typeface="Arial MT"/>
                        </a:rPr>
                        <a:t>(ERRP)</a:t>
                      </a:r>
                      <a:r>
                        <a:rPr lang="en-US" sz="200" spc="-20">
                          <a:effectLst/>
                          <a:latin typeface="Arial MT"/>
                          <a:ea typeface="Arial MT"/>
                          <a:cs typeface="Arial MT"/>
                        </a:rPr>
                        <a:t> </a:t>
                      </a:r>
                      <a:r>
                        <a:rPr lang="en-US" sz="200">
                          <a:effectLst/>
                          <a:latin typeface="Arial MT"/>
                          <a:ea typeface="Arial MT"/>
                          <a:cs typeface="Arial MT"/>
                        </a:rPr>
                        <a:t>which</a:t>
                      </a:r>
                      <a:r>
                        <a:rPr lang="en-US" sz="200" spc="-15">
                          <a:effectLst/>
                          <a:latin typeface="Arial MT"/>
                          <a:ea typeface="Arial MT"/>
                          <a:cs typeface="Arial MT"/>
                        </a:rPr>
                        <a:t> </a:t>
                      </a:r>
                      <a:r>
                        <a:rPr lang="en-US" sz="200">
                          <a:effectLst/>
                          <a:latin typeface="Arial MT"/>
                          <a:ea typeface="Arial MT"/>
                          <a:cs typeface="Arial MT"/>
                        </a:rPr>
                        <a:t>foregrounds</a:t>
                      </a:r>
                      <a:r>
                        <a:rPr lang="en-US" sz="200" spc="-5">
                          <a:effectLst/>
                          <a:latin typeface="Arial MT"/>
                          <a:ea typeface="Arial MT"/>
                          <a:cs typeface="Arial MT"/>
                        </a:rPr>
                        <a:t> </a:t>
                      </a:r>
                      <a:r>
                        <a:rPr lang="en-US" sz="200">
                          <a:effectLst/>
                          <a:latin typeface="Arial MT"/>
                          <a:ea typeface="Arial MT"/>
                          <a:cs typeface="Arial MT"/>
                        </a:rPr>
                        <a:t>infrastructure</a:t>
                      </a:r>
                      <a:r>
                        <a:rPr lang="en-US" sz="200" spc="-265">
                          <a:effectLst/>
                          <a:latin typeface="Arial MT"/>
                          <a:ea typeface="Arial MT"/>
                          <a:cs typeface="Arial MT"/>
                        </a:rPr>
                        <a:t> </a:t>
                      </a:r>
                      <a:r>
                        <a:rPr lang="en-US" sz="200">
                          <a:effectLst/>
                          <a:latin typeface="Arial MT"/>
                          <a:ea typeface="Arial MT"/>
                          <a:cs typeface="Arial MT"/>
                        </a:rPr>
                        <a:t>development</a:t>
                      </a:r>
                    </a:p>
                    <a:p>
                      <a:pPr marL="342900" marR="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High</a:t>
                      </a:r>
                      <a:r>
                        <a:rPr lang="en-US" sz="200" spc="-15">
                          <a:effectLst/>
                          <a:latin typeface="Arial MT"/>
                          <a:ea typeface="Arial MT"/>
                          <a:cs typeface="Arial MT"/>
                        </a:rPr>
                        <a:t> </a:t>
                      </a:r>
                      <a:r>
                        <a:rPr lang="en-US" sz="200">
                          <a:effectLst/>
                          <a:latin typeface="Arial MT"/>
                          <a:ea typeface="Arial MT"/>
                          <a:cs typeface="Arial MT"/>
                        </a:rPr>
                        <a:t>inflation</a:t>
                      </a:r>
                      <a:r>
                        <a:rPr lang="en-US" sz="200" spc="-25">
                          <a:effectLst/>
                          <a:latin typeface="Arial MT"/>
                          <a:ea typeface="Arial MT"/>
                          <a:cs typeface="Arial MT"/>
                        </a:rPr>
                        <a:t> </a:t>
                      </a:r>
                      <a:r>
                        <a:rPr lang="en-US" sz="200">
                          <a:effectLst/>
                          <a:latin typeface="Arial MT"/>
                          <a:ea typeface="Arial MT"/>
                          <a:cs typeface="Arial MT"/>
                        </a:rPr>
                        <a:t>rate</a:t>
                      </a:r>
                      <a:r>
                        <a:rPr lang="en-US" sz="200" spc="-25">
                          <a:effectLst/>
                          <a:latin typeface="Arial MT"/>
                          <a:ea typeface="Arial MT"/>
                          <a:cs typeface="Arial MT"/>
                        </a:rPr>
                        <a:t> </a:t>
                      </a:r>
                      <a:r>
                        <a:rPr lang="en-US" sz="200">
                          <a:effectLst/>
                          <a:latin typeface="Arial MT"/>
                          <a:ea typeface="Arial MT"/>
                          <a:cs typeface="Arial MT"/>
                        </a:rPr>
                        <a:t>resulting</a:t>
                      </a:r>
                      <a:r>
                        <a:rPr lang="en-US" sz="200" spc="-10">
                          <a:effectLst/>
                          <a:latin typeface="Arial MT"/>
                          <a:ea typeface="Arial MT"/>
                          <a:cs typeface="Arial MT"/>
                        </a:rPr>
                        <a:t> </a:t>
                      </a:r>
                      <a:r>
                        <a:rPr lang="en-US" sz="200">
                          <a:effectLst/>
                          <a:latin typeface="Arial MT"/>
                          <a:ea typeface="Arial MT"/>
                          <a:cs typeface="Arial MT"/>
                        </a:rPr>
                        <a:t>in</a:t>
                      </a:r>
                      <a:r>
                        <a:rPr lang="en-US" sz="200" spc="-15">
                          <a:effectLst/>
                          <a:latin typeface="Arial MT"/>
                          <a:ea typeface="Arial MT"/>
                          <a:cs typeface="Arial MT"/>
                        </a:rPr>
                        <a:t> </a:t>
                      </a:r>
                      <a:r>
                        <a:rPr lang="en-US" sz="200">
                          <a:effectLst/>
                          <a:latin typeface="Arial MT"/>
                          <a:ea typeface="Arial MT"/>
                          <a:cs typeface="Arial MT"/>
                        </a:rPr>
                        <a:t>high</a:t>
                      </a:r>
                      <a:r>
                        <a:rPr lang="en-US" sz="200" spc="-35">
                          <a:effectLst/>
                          <a:latin typeface="Arial MT"/>
                          <a:ea typeface="Arial MT"/>
                          <a:cs typeface="Arial MT"/>
                        </a:rPr>
                        <a:t> </a:t>
                      </a:r>
                      <a:r>
                        <a:rPr lang="en-US" sz="200">
                          <a:effectLst/>
                          <a:latin typeface="Arial MT"/>
                          <a:ea typeface="Arial MT"/>
                          <a:cs typeface="Arial MT"/>
                        </a:rPr>
                        <a:t>costs</a:t>
                      </a:r>
                      <a:r>
                        <a:rPr lang="en-US" sz="200" spc="-15">
                          <a:effectLst/>
                          <a:latin typeface="Arial MT"/>
                          <a:ea typeface="Arial MT"/>
                          <a:cs typeface="Arial MT"/>
                        </a:rPr>
                        <a:t> </a:t>
                      </a:r>
                      <a:r>
                        <a:rPr lang="en-US" sz="200">
                          <a:effectLst/>
                          <a:latin typeface="Arial MT"/>
                          <a:ea typeface="Arial MT"/>
                          <a:cs typeface="Arial MT"/>
                        </a:rPr>
                        <a:t>of</a:t>
                      </a:r>
                      <a:r>
                        <a:rPr lang="en-US" sz="200" spc="-30">
                          <a:effectLst/>
                          <a:latin typeface="Arial MT"/>
                          <a:ea typeface="Arial MT"/>
                          <a:cs typeface="Arial MT"/>
                        </a:rPr>
                        <a:t> </a:t>
                      </a: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materials</a:t>
                      </a:r>
                    </a:p>
                    <a:p>
                      <a:pPr marL="342900" marR="47752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lack of available capital amongst construction sector</a:t>
                      </a:r>
                      <a:r>
                        <a:rPr lang="en-US" sz="200" spc="5">
                          <a:effectLst/>
                          <a:latin typeface="Arial MT"/>
                          <a:ea typeface="Arial MT"/>
                          <a:cs typeface="Arial MT"/>
                        </a:rPr>
                        <a:t> </a:t>
                      </a:r>
                      <a:r>
                        <a:rPr lang="en-US" sz="200">
                          <a:effectLst/>
                          <a:latin typeface="Arial MT"/>
                          <a:ea typeface="Arial MT"/>
                          <a:cs typeface="Arial MT"/>
                        </a:rPr>
                        <a:t>Small, Medium and Micro Enterprises (SMMEs) at</a:t>
                      </a:r>
                      <a:r>
                        <a:rPr lang="en-US" sz="200" spc="5">
                          <a:effectLst/>
                          <a:latin typeface="Arial MT"/>
                          <a:ea typeface="Arial MT"/>
                          <a:cs typeface="Arial MT"/>
                        </a:rPr>
                        <a:t> </a:t>
                      </a:r>
                      <a:r>
                        <a:rPr lang="en-US" sz="200">
                          <a:effectLst/>
                          <a:latin typeface="Arial MT"/>
                          <a:ea typeface="Arial MT"/>
                          <a:cs typeface="Arial MT"/>
                        </a:rPr>
                        <a:t>Construction</a:t>
                      </a:r>
                      <a:r>
                        <a:rPr lang="en-US" sz="200" spc="-40">
                          <a:effectLst/>
                          <a:latin typeface="Arial MT"/>
                          <a:ea typeface="Arial MT"/>
                          <a:cs typeface="Arial MT"/>
                        </a:rPr>
                        <a:t> </a:t>
                      </a:r>
                      <a:r>
                        <a:rPr lang="en-US" sz="200">
                          <a:effectLst/>
                          <a:latin typeface="Arial MT"/>
                          <a:ea typeface="Arial MT"/>
                          <a:cs typeface="Arial MT"/>
                        </a:rPr>
                        <a:t>Industry</a:t>
                      </a:r>
                      <a:r>
                        <a:rPr lang="en-US" sz="200" spc="-15">
                          <a:effectLst/>
                          <a:latin typeface="Arial MT"/>
                          <a:ea typeface="Arial MT"/>
                          <a:cs typeface="Arial MT"/>
                        </a:rPr>
                        <a:t> </a:t>
                      </a:r>
                      <a:r>
                        <a:rPr lang="en-US" sz="200">
                          <a:effectLst/>
                          <a:latin typeface="Arial MT"/>
                          <a:ea typeface="Arial MT"/>
                          <a:cs typeface="Arial MT"/>
                        </a:rPr>
                        <a:t>Development</a:t>
                      </a:r>
                      <a:r>
                        <a:rPr lang="en-US" sz="200" spc="-5">
                          <a:effectLst/>
                          <a:latin typeface="Arial MT"/>
                          <a:ea typeface="Arial MT"/>
                          <a:cs typeface="Arial MT"/>
                        </a:rPr>
                        <a:t> </a:t>
                      </a:r>
                      <a:r>
                        <a:rPr lang="en-US" sz="200">
                          <a:effectLst/>
                          <a:latin typeface="Arial MT"/>
                          <a:ea typeface="Arial MT"/>
                          <a:cs typeface="Arial MT"/>
                        </a:rPr>
                        <a:t>Board</a:t>
                      </a:r>
                      <a:r>
                        <a:rPr lang="en-US" sz="200" spc="-20">
                          <a:effectLst/>
                          <a:latin typeface="Arial MT"/>
                          <a:ea typeface="Arial MT"/>
                          <a:cs typeface="Arial MT"/>
                        </a:rPr>
                        <a:t> </a:t>
                      </a:r>
                      <a:r>
                        <a:rPr lang="en-US" sz="200">
                          <a:effectLst/>
                          <a:latin typeface="Arial MT"/>
                          <a:ea typeface="Arial MT"/>
                          <a:cs typeface="Arial MT"/>
                        </a:rPr>
                        <a:t>(CIDB)</a:t>
                      </a:r>
                      <a:r>
                        <a:rPr lang="en-US" sz="200" spc="-15">
                          <a:effectLst/>
                          <a:latin typeface="Arial MT"/>
                          <a:ea typeface="Arial MT"/>
                          <a:cs typeface="Arial MT"/>
                        </a:rPr>
                        <a:t> </a:t>
                      </a:r>
                      <a:r>
                        <a:rPr lang="en-US" sz="200">
                          <a:effectLst/>
                          <a:latin typeface="Arial MT"/>
                          <a:ea typeface="Arial MT"/>
                          <a:cs typeface="Arial MT"/>
                        </a:rPr>
                        <a:t>levels</a:t>
                      </a:r>
                      <a:r>
                        <a:rPr lang="en-US" sz="200" spc="-10">
                          <a:effectLst/>
                          <a:latin typeface="Arial MT"/>
                          <a:ea typeface="Arial MT"/>
                          <a:cs typeface="Arial MT"/>
                        </a:rPr>
                        <a:t> </a:t>
                      </a:r>
                      <a:r>
                        <a:rPr lang="en-US" sz="200">
                          <a:effectLst/>
                          <a:latin typeface="Arial MT"/>
                          <a:ea typeface="Arial MT"/>
                          <a:cs typeface="Arial MT"/>
                        </a:rPr>
                        <a:t>1</a:t>
                      </a:r>
                      <a:r>
                        <a:rPr lang="en-US" sz="200" spc="-265">
                          <a:effectLst/>
                          <a:latin typeface="Arial MT"/>
                          <a:ea typeface="Arial MT"/>
                          <a:cs typeface="Arial MT"/>
                        </a:rPr>
                        <a:t> </a:t>
                      </a:r>
                      <a:r>
                        <a:rPr lang="en-US" sz="200">
                          <a:effectLst/>
                          <a:latin typeface="Arial MT"/>
                          <a:ea typeface="Arial MT"/>
                          <a:cs typeface="Arial MT"/>
                        </a:rPr>
                        <a:t>to</a:t>
                      </a:r>
                      <a:r>
                        <a:rPr lang="en-US" sz="200" spc="-10">
                          <a:effectLst/>
                          <a:latin typeface="Arial MT"/>
                          <a:ea typeface="Arial MT"/>
                          <a:cs typeface="Arial MT"/>
                        </a:rPr>
                        <a:t> </a:t>
                      </a:r>
                      <a:r>
                        <a:rPr lang="en-US" sz="200">
                          <a:effectLst/>
                          <a:latin typeface="Arial MT"/>
                          <a:ea typeface="Arial MT"/>
                          <a:cs typeface="Arial MT"/>
                        </a:rPr>
                        <a:t>4</a:t>
                      </a:r>
                    </a:p>
                    <a:p>
                      <a:pPr marL="342900" marR="33528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5">
                          <a:effectLst/>
                          <a:latin typeface="Arial MT"/>
                          <a:ea typeface="Arial MT"/>
                          <a:cs typeface="Arial MT"/>
                        </a:rPr>
                        <a:t> </a:t>
                      </a:r>
                      <a:r>
                        <a:rPr lang="en-US" sz="200">
                          <a:effectLst/>
                          <a:latin typeface="Arial MT"/>
                          <a:ea typeface="Arial MT"/>
                          <a:cs typeface="Arial MT"/>
                        </a:rPr>
                        <a:t>industry</a:t>
                      </a:r>
                      <a:r>
                        <a:rPr lang="en-US" sz="200" spc="-10">
                          <a:effectLst/>
                          <a:latin typeface="Arial MT"/>
                          <a:ea typeface="Arial MT"/>
                          <a:cs typeface="Arial MT"/>
                        </a:rPr>
                        <a:t> </a:t>
                      </a:r>
                      <a:r>
                        <a:rPr lang="en-US" sz="200">
                          <a:effectLst/>
                          <a:latin typeface="Arial MT"/>
                          <a:ea typeface="Arial MT"/>
                          <a:cs typeface="Arial MT"/>
                        </a:rPr>
                        <a:t>not</a:t>
                      </a:r>
                      <a:r>
                        <a:rPr lang="en-US" sz="200" spc="-15">
                          <a:effectLst/>
                          <a:latin typeface="Arial MT"/>
                          <a:ea typeface="Arial MT"/>
                          <a:cs typeface="Arial MT"/>
                        </a:rPr>
                        <a:t> </a:t>
                      </a:r>
                      <a:r>
                        <a:rPr lang="en-US" sz="200">
                          <a:effectLst/>
                          <a:latin typeface="Arial MT"/>
                          <a:ea typeface="Arial MT"/>
                          <a:cs typeface="Arial MT"/>
                        </a:rPr>
                        <a:t>leveraging</a:t>
                      </a:r>
                      <a:r>
                        <a:rPr lang="en-US" sz="200" spc="-15">
                          <a:effectLst/>
                          <a:latin typeface="Arial MT"/>
                          <a:ea typeface="Arial MT"/>
                          <a:cs typeface="Arial MT"/>
                        </a:rPr>
                        <a:t> </a:t>
                      </a:r>
                      <a:r>
                        <a:rPr lang="en-US" sz="200">
                          <a:effectLst/>
                          <a:latin typeface="Arial MT"/>
                          <a:ea typeface="Arial MT"/>
                          <a:cs typeface="Arial MT"/>
                        </a:rPr>
                        <a:t>off</a:t>
                      </a:r>
                      <a:r>
                        <a:rPr lang="en-US" sz="200" spc="-15">
                          <a:effectLst/>
                          <a:latin typeface="Arial MT"/>
                          <a:ea typeface="Arial MT"/>
                          <a:cs typeface="Arial MT"/>
                        </a:rPr>
                        <a:t> </a:t>
                      </a: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human</a:t>
                      </a:r>
                      <a:r>
                        <a:rPr lang="en-US" sz="200" spc="-265">
                          <a:effectLst/>
                          <a:latin typeface="Arial MT"/>
                          <a:ea typeface="Arial MT"/>
                          <a:cs typeface="Arial MT"/>
                        </a:rPr>
                        <a:t> </a:t>
                      </a:r>
                      <a:r>
                        <a:rPr lang="en-US" sz="200">
                          <a:effectLst/>
                          <a:latin typeface="Arial MT"/>
                          <a:ea typeface="Arial MT"/>
                          <a:cs typeface="Arial MT"/>
                        </a:rPr>
                        <a:t>settlements value chain due to lack of knowledge and</a:t>
                      </a:r>
                      <a:r>
                        <a:rPr lang="en-US" sz="200" spc="5">
                          <a:effectLst/>
                          <a:latin typeface="Arial MT"/>
                          <a:ea typeface="Arial MT"/>
                          <a:cs typeface="Arial MT"/>
                        </a:rPr>
                        <a:t> </a:t>
                      </a:r>
                      <a:r>
                        <a:rPr lang="en-US" sz="200">
                          <a:effectLst/>
                          <a:latin typeface="Arial MT"/>
                          <a:ea typeface="Arial MT"/>
                          <a:cs typeface="Arial MT"/>
                        </a:rPr>
                        <a:t>understanding of</a:t>
                      </a:r>
                      <a:r>
                        <a:rPr lang="en-US" sz="200" spc="-5">
                          <a:effectLst/>
                          <a:latin typeface="Arial MT"/>
                          <a:ea typeface="Arial MT"/>
                          <a:cs typeface="Arial MT"/>
                        </a:rPr>
                        <a:t> </a:t>
                      </a:r>
                      <a:r>
                        <a:rPr lang="en-US" sz="200">
                          <a:effectLst/>
                          <a:latin typeface="Arial MT"/>
                          <a:ea typeface="Arial MT"/>
                          <a:cs typeface="Arial MT"/>
                        </a:rPr>
                        <a:t>opportunities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7111048"/>
                  </a:ext>
                </a:extLst>
              </a:tr>
              <a:tr h="463872">
                <a:tc>
                  <a:txBody>
                    <a:bodyPr/>
                    <a:lstStyle/>
                    <a:p>
                      <a:pPr marL="139700" marR="0">
                        <a:lnSpc>
                          <a:spcPct val="150000"/>
                        </a:lnSpc>
                        <a:spcBef>
                          <a:spcPts val="320"/>
                        </a:spcBef>
                        <a:spcAft>
                          <a:spcPts val="0"/>
                        </a:spcAft>
                      </a:pPr>
                      <a:r>
                        <a:rPr lang="en-US" sz="200">
                          <a:effectLst/>
                          <a:latin typeface="Arial M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10"/>
                        </a:spcBef>
                        <a:spcAft>
                          <a:spcPts val="0"/>
                        </a:spcAft>
                        <a:buClr>
                          <a:srgbClr val="57585B"/>
                        </a:buClr>
                        <a:buSzPts val="1000"/>
                        <a:buFont typeface="Arial MT"/>
                        <a:buChar char="•"/>
                        <a:tabLst>
                          <a:tab pos="285115" algn="l"/>
                        </a:tabLst>
                      </a:pPr>
                      <a:r>
                        <a:rPr lang="en-US" sz="200">
                          <a:effectLst/>
                          <a:latin typeface="Arial MT"/>
                          <a:ea typeface="Arial MT"/>
                          <a:cs typeface="Arial MT"/>
                        </a:rPr>
                        <a:t>Unstable energy provision and continued load shedding</a:t>
                      </a:r>
                    </a:p>
                    <a:p>
                      <a:pPr marL="342900" marR="22733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Enabling private sector participation in both leasing, managing and protecting state assets, whilst also contributing to the mission of a transformed, inclusive and vibrant active property market.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0388032"/>
                  </a:ext>
                </a:extLst>
              </a:tr>
              <a:tr h="737983">
                <a:tc>
                  <a:txBody>
                    <a:bodyPr/>
                    <a:lstStyle/>
                    <a:p>
                      <a:pPr marL="139700" marR="0">
                        <a:lnSpc>
                          <a:spcPct val="150000"/>
                        </a:lnSpc>
                        <a:spcBef>
                          <a:spcPts val="320"/>
                        </a:spcBef>
                        <a:spcAft>
                          <a:spcPts val="0"/>
                        </a:spcAft>
                      </a:pPr>
                      <a:r>
                        <a:rPr lang="en-US" sz="200">
                          <a:effectLst/>
                          <a:latin typeface="Arial MT"/>
                          <a:ea typeface="Arial MT"/>
                          <a:cs typeface="Arial MT"/>
                        </a:rPr>
                        <a:t>Social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21995"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Expectations of communities not being met and the poor achievement of human settlement outcomes as defined in the NDP Vision 2030 and the MTSF for the 6th administration</a:t>
                      </a:r>
                    </a:p>
                    <a:p>
                      <a:pPr marL="342900" marR="57912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Slow or inadequate spatial transformation and delivery of integrated Human Settlements close to or inclusive of socio-economic amenities</a:t>
                      </a:r>
                    </a:p>
                    <a:p>
                      <a:pPr marL="342900" marR="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Service Delivery Environment and Housing Demand</a:t>
                      </a:r>
                    </a:p>
                    <a:p>
                      <a:pPr marL="342900" marR="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High inflation rate resulting in poverty and high levels of crime</a:t>
                      </a:r>
                    </a:p>
                    <a:p>
                      <a:pPr marL="342900" marR="517525"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400 000 housing units blocked due to unavailability of bulk infrastructure</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Social and economic impact of the July 2021 protests actions in KwaZulu-Natal and Gauteng Provinces.</a:t>
                      </a:r>
                    </a:p>
                    <a:p>
                      <a:pPr marL="342900" marR="0" lvl="0" indent="-342900" algn="just">
                        <a:lnSpc>
                          <a:spcPct val="150000"/>
                        </a:lnSpc>
                        <a:spcBef>
                          <a:spcPts val="20"/>
                        </a:spcBef>
                        <a:spcAft>
                          <a:spcPts val="0"/>
                        </a:spcAft>
                        <a:buClr>
                          <a:srgbClr val="57585B"/>
                        </a:buClr>
                        <a:buSzPts val="1000"/>
                        <a:buFont typeface="Arial MT"/>
                        <a:buChar char="•"/>
                        <a:tabLst>
                          <a:tab pos="285115" algn="l"/>
                        </a:tabLst>
                      </a:pPr>
                      <a:r>
                        <a:rPr lang="en-US" sz="200">
                          <a:effectLst/>
                          <a:latin typeface="Arial MT"/>
                          <a:ea typeface="Arial MT"/>
                          <a:cs typeface="Arial MT"/>
                        </a:rPr>
                        <a:t>Continued social impact of the Covid-19 pandemic.</a:t>
                      </a:r>
                    </a:p>
                    <a:p>
                      <a:pPr marL="342900" marR="481965" lvl="0" indent="-342900" algn="just">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Continued service delivery protests and work stoppages at development project sites in some cases resulting in major damage to government infrastructure.</a:t>
                      </a:r>
                    </a:p>
                    <a:p>
                      <a:pPr marL="342900" marR="432435" lvl="0" indent="-342900" algn="just">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Unoccupied government buildings hijacked which could be repurposed for residential housing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045158"/>
                  </a:ext>
                </a:extLst>
              </a:tr>
              <a:tr h="517674">
                <a:tc>
                  <a:txBody>
                    <a:bodyPr/>
                    <a:lstStyle/>
                    <a:p>
                      <a:pPr marL="139700" marR="0">
                        <a:lnSpc>
                          <a:spcPct val="150000"/>
                        </a:lnSpc>
                        <a:spcBef>
                          <a:spcPts val="320"/>
                        </a:spcBef>
                        <a:spcAft>
                          <a:spcPts val="0"/>
                        </a:spcAft>
                      </a:pPr>
                      <a:r>
                        <a:rPr lang="en-US" sz="200">
                          <a:effectLst/>
                          <a:latin typeface="Arial MT"/>
                          <a:ea typeface="Arial MT"/>
                          <a:cs typeface="Arial MT"/>
                        </a:rPr>
                        <a:t>Technological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Slow uptake of, and utilisation of alternative building technologies that speed up delivery and ensure long-term environmental sustainability, in the delivery of Human Settlements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Opportunity for the 4th Industrial Revolution innovations to improve the quality and standards of Human Settlement Developments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Insufficient funding and infrastructure to ensure 4IR is integrated in human settlements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Institutionalisation of sustainability principles in the facilities management programme and alignment to other departmental initiatives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Investment in disruptive and innovative technology including digitization of the housing delivery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1525394"/>
                  </a:ext>
                </a:extLst>
              </a:tr>
              <a:tr h="515634">
                <a:tc>
                  <a:txBody>
                    <a:bodyPr/>
                    <a:lstStyle/>
                    <a:p>
                      <a:pPr marL="139700" marR="0">
                        <a:lnSpc>
                          <a:spcPct val="150000"/>
                        </a:lnSpc>
                        <a:spcBef>
                          <a:spcPts val="320"/>
                        </a:spcBef>
                        <a:spcAft>
                          <a:spcPts val="0"/>
                        </a:spcAft>
                      </a:pPr>
                      <a:r>
                        <a:rPr lang="en-US" sz="200">
                          <a:effectLst/>
                          <a:latin typeface="Arial MT"/>
                          <a:ea typeface="Arial MT"/>
                          <a:cs typeface="Arial MT"/>
                        </a:rPr>
                        <a:t>Legal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628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Impact of litigation and court judgements in respect of the NDHS and provincial departments of human settlements</a:t>
                      </a:r>
                    </a:p>
                    <a:p>
                      <a:pPr marL="342900" marR="0" lvl="0" indent="-342900">
                        <a:lnSpc>
                          <a:spcPct val="150000"/>
                        </a:lnSpc>
                        <a:spcBef>
                          <a:spcPts val="35"/>
                        </a:spcBef>
                        <a:spcAft>
                          <a:spcPts val="0"/>
                        </a:spcAft>
                        <a:buClr>
                          <a:srgbClr val="57585B"/>
                        </a:buClr>
                        <a:buSzPts val="1000"/>
                        <a:buFont typeface="Arial MT"/>
                        <a:buChar char="•"/>
                        <a:tabLst>
                          <a:tab pos="285115" algn="l"/>
                        </a:tabLst>
                      </a:pPr>
                      <a:r>
                        <a:rPr lang="en-US" sz="200">
                          <a:effectLst/>
                          <a:latin typeface="Arial MT"/>
                          <a:ea typeface="Arial MT"/>
                          <a:cs typeface="Arial MT"/>
                        </a:rPr>
                        <a:t>Impact of legislation e.g. the Expropriation Bill</a:t>
                      </a:r>
                    </a:p>
                    <a:p>
                      <a:pPr marL="342900" marR="0" lvl="0" indent="-342900">
                        <a:lnSpc>
                          <a:spcPct val="150000"/>
                        </a:lnSpc>
                        <a:spcBef>
                          <a:spcPts val="100"/>
                        </a:spcBef>
                        <a:spcAft>
                          <a:spcPts val="0"/>
                        </a:spcAft>
                        <a:buClr>
                          <a:srgbClr val="57585B"/>
                        </a:buClr>
                        <a:buSzPts val="1000"/>
                        <a:buFont typeface="Arial MT"/>
                        <a:buChar char="•"/>
                        <a:tabLst>
                          <a:tab pos="285115" algn="l"/>
                        </a:tabLst>
                      </a:pPr>
                      <a:r>
                        <a:rPr lang="en-US" sz="200">
                          <a:effectLst/>
                          <a:latin typeface="Arial MT"/>
                          <a:ea typeface="Arial MT"/>
                          <a:cs typeface="Arial MT"/>
                        </a:rPr>
                        <a:t>Unlawful occupation of land</a:t>
                      </a:r>
                    </a:p>
                    <a:p>
                      <a:pPr marL="342900" marR="110744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Reduction in requests from some provincial department and municipalities for the Agency’s project management services</a:t>
                      </a:r>
                    </a:p>
                    <a:p>
                      <a:pPr marL="342900" marR="24384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compliance requirements are onerous resulting in lengthy approvals and government procurement processes</a:t>
                      </a:r>
                    </a:p>
                    <a:p>
                      <a:pPr marL="342900" marR="110744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Development of policies and legislation to incorporate bulk infrastructure, housing code, green technology as part of the housing delivery model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8486636"/>
                  </a:ext>
                </a:extLst>
              </a:tr>
              <a:tr h="463872">
                <a:tc>
                  <a:txBody>
                    <a:bodyPr/>
                    <a:lstStyle/>
                    <a:p>
                      <a:pPr marL="139700" marR="0">
                        <a:lnSpc>
                          <a:spcPct val="150000"/>
                        </a:lnSpc>
                        <a:spcBef>
                          <a:spcPts val="320"/>
                        </a:spcBef>
                        <a:spcAft>
                          <a:spcPts val="0"/>
                        </a:spcAft>
                      </a:pPr>
                      <a:r>
                        <a:rPr lang="en-US" sz="200">
                          <a:effectLst/>
                          <a:latin typeface="Arial MT"/>
                          <a:ea typeface="Arial MT"/>
                          <a:cs typeface="Arial MT"/>
                        </a:rPr>
                        <a:t>Environmental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563880" lvl="0" indent="-342900">
                        <a:lnSpc>
                          <a:spcPct val="150000"/>
                        </a:lnSpc>
                        <a:spcBef>
                          <a:spcPts val="55"/>
                        </a:spcBef>
                        <a:spcAft>
                          <a:spcPts val="0"/>
                        </a:spcAft>
                        <a:buClr>
                          <a:srgbClr val="57585B"/>
                        </a:buClr>
                        <a:buSzPts val="1000"/>
                        <a:buFont typeface="Arial MT"/>
                        <a:buChar char="•"/>
                        <a:tabLst>
                          <a:tab pos="285115" algn="l"/>
                        </a:tabLst>
                      </a:pPr>
                      <a:r>
                        <a:rPr lang="en-US" sz="200">
                          <a:effectLst/>
                          <a:latin typeface="Arial MT"/>
                          <a:ea typeface="Arial MT"/>
                          <a:cs typeface="Arial MT"/>
                        </a:rPr>
                        <a:t>Delays in EIA and other land preparation approvals, and lack of co-ordination in respect of inter-linked approval</a:t>
                      </a:r>
                    </a:p>
                    <a:p>
                      <a:pPr marL="284480" marR="0" indent="-145415">
                        <a:lnSpc>
                          <a:spcPct val="150000"/>
                        </a:lnSpc>
                        <a:spcBef>
                          <a:spcPts val="45"/>
                        </a:spcBef>
                        <a:spcAft>
                          <a:spcPts val="0"/>
                        </a:spcAft>
                        <a:tabLst>
                          <a:tab pos="285115" algn="l"/>
                        </a:tabLst>
                      </a:pPr>
                      <a:r>
                        <a:rPr lang="en-US" sz="200">
                          <a:effectLst/>
                          <a:latin typeface="Arial MT"/>
                          <a:ea typeface="Arial MT"/>
                          <a:cs typeface="Arial MT"/>
                        </a:rPr>
                        <a:t>processes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6728878"/>
                  </a:ext>
                </a:extLst>
              </a:tr>
              <a:tr h="463872">
                <a:tc>
                  <a:txBody>
                    <a:bodyPr/>
                    <a:lstStyle/>
                    <a:p>
                      <a:pPr marL="139700" marR="0">
                        <a:lnSpc>
                          <a:spcPct val="150000"/>
                        </a:lnSpc>
                        <a:spcBef>
                          <a:spcPts val="320"/>
                        </a:spcBef>
                        <a:spcAft>
                          <a:spcPts val="0"/>
                        </a:spcAft>
                      </a:pPr>
                      <a:r>
                        <a:rPr lang="en-US" sz="200">
                          <a:effectLst/>
                          <a:latin typeface="Arial M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45"/>
                        </a:spcBef>
                        <a:spcAft>
                          <a:spcPts val="0"/>
                        </a:spcAft>
                        <a:buFont typeface="Arial" panose="020B0604020202020204" pitchFamily="34" charset="0"/>
                        <a:buChar char="•"/>
                        <a:tabLst>
                          <a:tab pos="285115" algn="l"/>
                        </a:tabLst>
                      </a:pPr>
                      <a:r>
                        <a:rPr lang="en-US" sz="200" dirty="0">
                          <a:effectLst/>
                          <a:latin typeface="Arial MT"/>
                          <a:ea typeface="Arial MT"/>
                          <a:cs typeface="Arial MT"/>
                        </a:rPr>
                        <a:t>Impact of natural emergencies and disasters e.g. floods</a:t>
                      </a:r>
                    </a:p>
                    <a:p>
                      <a:pPr marL="342900" marR="463550" lvl="0" indent="-342900">
                        <a:lnSpc>
                          <a:spcPct val="150000"/>
                        </a:lnSpc>
                        <a:spcBef>
                          <a:spcPts val="95"/>
                        </a:spcBef>
                        <a:spcAft>
                          <a:spcPts val="0"/>
                        </a:spcAft>
                        <a:buFont typeface="Arial" panose="020B0604020202020204" pitchFamily="34" charset="0"/>
                        <a:buChar char="•"/>
                        <a:tabLst>
                          <a:tab pos="285115" algn="l"/>
                        </a:tabLst>
                      </a:pPr>
                      <a:r>
                        <a:rPr lang="en-US" sz="200" dirty="0">
                          <a:effectLst/>
                          <a:latin typeface="Arial MT"/>
                          <a:ea typeface="Arial MT"/>
                          <a:cs typeface="Arial MT"/>
                        </a:rPr>
                        <a:t>Continued impact of the topography and terrain in terms of suitable land for human settlement developments.</a:t>
                      </a:r>
                    </a:p>
                    <a:p>
                      <a:pPr marL="342900" marR="0" lvl="0" indent="-342900">
                        <a:lnSpc>
                          <a:spcPct val="150000"/>
                        </a:lnSpc>
                        <a:spcBef>
                          <a:spcPts val="20"/>
                        </a:spcBef>
                        <a:spcAft>
                          <a:spcPts val="0"/>
                        </a:spcAft>
                        <a:buFont typeface="Arial" panose="020B0604020202020204" pitchFamily="34" charset="0"/>
                        <a:buChar char="•"/>
                        <a:tabLst>
                          <a:tab pos="285115" algn="l"/>
                        </a:tabLst>
                      </a:pPr>
                      <a:r>
                        <a:rPr lang="en-US" sz="200" dirty="0">
                          <a:effectLst/>
                          <a:latin typeface="Arial MT"/>
                          <a:ea typeface="Arial MT"/>
                          <a:cs typeface="Arial MT"/>
                        </a:rPr>
                        <a:t>Utilisation of innovation of private sector participants to enable</a:t>
                      </a:r>
                    </a:p>
                    <a:p>
                      <a:pPr marL="284480" marR="563880" indent="-144780">
                        <a:lnSpc>
                          <a:spcPct val="150000"/>
                        </a:lnSpc>
                        <a:spcBef>
                          <a:spcPts val="55"/>
                        </a:spcBef>
                        <a:spcAft>
                          <a:spcPts val="0"/>
                        </a:spcAft>
                        <a:tabLst>
                          <a:tab pos="285115" algn="l"/>
                        </a:tabLst>
                      </a:pPr>
                      <a:r>
                        <a:rPr lang="en-US" sz="200" dirty="0">
                          <a:effectLst/>
                          <a:latin typeface="Arial MT"/>
                          <a:ea typeface="Arial MT"/>
                          <a:cs typeface="Arial MT"/>
                        </a:rPr>
                        <a:t>alternative financing, spatial justice, spatial integration, equitable access and reduction of carbon footprint</a:t>
                      </a:r>
                    </a:p>
                    <a:p>
                      <a:pPr marL="342900" marR="111125" lvl="0" indent="-342900">
                        <a:lnSpc>
                          <a:spcPct val="150000"/>
                        </a:lnSpc>
                        <a:spcBef>
                          <a:spcPts val="0"/>
                        </a:spcBef>
                        <a:spcAft>
                          <a:spcPts val="0"/>
                        </a:spcAft>
                        <a:buFont typeface="Arial" panose="020B0604020202020204" pitchFamily="34" charset="0"/>
                        <a:buChar char="•"/>
                      </a:pPr>
                      <a:r>
                        <a:rPr lang="en-US" sz="200" dirty="0">
                          <a:effectLst/>
                          <a:latin typeface="Arial MT"/>
                          <a:ea typeface="Arial MT"/>
                          <a:cs typeface="Arial MT"/>
                        </a:rPr>
                        <a:t>Compliance to SPLUMA, SDF and the integration of DDM in the Agency Plans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3822075"/>
                  </a:ext>
                </a:extLst>
              </a:tr>
            </a:tbl>
          </a:graphicData>
        </a:graphic>
      </p:graphicFrame>
      <p:graphicFrame>
        <p:nvGraphicFramePr>
          <p:cNvPr id="6" name="Table 5">
            <a:extLst>
              <a:ext uri="{FF2B5EF4-FFF2-40B4-BE49-F238E27FC236}">
                <a16:creationId xmlns:a16="http://schemas.microsoft.com/office/drawing/2014/main" xmlns="" id="{70796474-012E-56CE-6544-836F519C39C7}"/>
              </a:ext>
            </a:extLst>
          </p:cNvPr>
          <p:cNvGraphicFramePr>
            <a:graphicFrameLocks noGrp="1"/>
          </p:cNvGraphicFramePr>
          <p:nvPr/>
        </p:nvGraphicFramePr>
        <p:xfrm>
          <a:off x="848139" y="-63571256"/>
          <a:ext cx="5736313" cy="4525964"/>
        </p:xfrm>
        <a:graphic>
          <a:graphicData uri="http://schemas.openxmlformats.org/drawingml/2006/table">
            <a:tbl>
              <a:tblPr firstRow="1" firstCol="1" lastRow="1" lastCol="1" bandRow="1" bandCol="1"/>
              <a:tblGrid>
                <a:gridCol w="1952433">
                  <a:extLst>
                    <a:ext uri="{9D8B030D-6E8A-4147-A177-3AD203B41FA5}">
                      <a16:colId xmlns:a16="http://schemas.microsoft.com/office/drawing/2014/main" xmlns="" val="2455425975"/>
                    </a:ext>
                  </a:extLst>
                </a:gridCol>
                <a:gridCol w="3783880">
                  <a:extLst>
                    <a:ext uri="{9D8B030D-6E8A-4147-A177-3AD203B41FA5}">
                      <a16:colId xmlns:a16="http://schemas.microsoft.com/office/drawing/2014/main" xmlns="" val="3159381542"/>
                    </a:ext>
                  </a:extLst>
                </a:gridCol>
              </a:tblGrid>
              <a:tr h="40084">
                <a:tc>
                  <a:txBody>
                    <a:bodyPr/>
                    <a:lstStyle/>
                    <a:p>
                      <a:pPr marL="141605" marR="0">
                        <a:spcBef>
                          <a:spcPts val="45"/>
                        </a:spcBef>
                        <a:spcAft>
                          <a:spcPts val="0"/>
                        </a:spcAft>
                      </a:pPr>
                      <a:r>
                        <a:rPr lang="en-US" sz="200" b="1">
                          <a:solidFill>
                            <a:srgbClr val="000000"/>
                          </a:solidFill>
                          <a:effectLst/>
                          <a:latin typeface="Arial" panose="020B0604020202020204" pitchFamily="34" charset="0"/>
                          <a:ea typeface="Arial MT"/>
                          <a:cs typeface="Arial MT"/>
                        </a:rPr>
                        <a:t>PESTLE</a:t>
                      </a:r>
                      <a:endParaRPr lang="en-US" sz="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marL="139700" marR="0">
                        <a:spcBef>
                          <a:spcPts val="45"/>
                        </a:spcBef>
                        <a:spcAft>
                          <a:spcPts val="0"/>
                        </a:spcAft>
                      </a:pPr>
                      <a:r>
                        <a:rPr lang="en-US" sz="200" b="1">
                          <a:solidFill>
                            <a:srgbClr val="000000"/>
                          </a:solidFill>
                          <a:effectLst/>
                          <a:latin typeface="Arial" panose="020B0604020202020204" pitchFamily="34" charset="0"/>
                          <a:ea typeface="Arial MT"/>
                          <a:cs typeface="Arial MT"/>
                        </a:rPr>
                        <a:t>DETAILED</a:t>
                      </a:r>
                      <a:r>
                        <a:rPr lang="en-US" sz="200" b="1" spc="-25">
                          <a:solidFill>
                            <a:srgbClr val="000000"/>
                          </a:solidFill>
                          <a:effectLst/>
                          <a:latin typeface="Arial" panose="020B0604020202020204" pitchFamily="34" charset="0"/>
                          <a:ea typeface="Arial MT"/>
                          <a:cs typeface="Arial MT"/>
                        </a:rPr>
                        <a:t> </a:t>
                      </a:r>
                      <a:r>
                        <a:rPr lang="en-US" sz="200" b="1">
                          <a:solidFill>
                            <a:srgbClr val="000000"/>
                          </a:solidFill>
                          <a:effectLst/>
                          <a:latin typeface="Arial" panose="020B0604020202020204" pitchFamily="34" charset="0"/>
                          <a:ea typeface="Arial MT"/>
                          <a:cs typeface="Arial MT"/>
                        </a:rPr>
                        <a:t>PERSPECTIVE</a:t>
                      </a:r>
                      <a:endParaRPr lang="en-US" sz="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extLst>
                  <a:ext uri="{0D108BD9-81ED-4DB2-BD59-A6C34878D82A}">
                    <a16:rowId xmlns:a16="http://schemas.microsoft.com/office/drawing/2014/main" xmlns="" val="3233083461"/>
                  </a:ext>
                </a:extLst>
              </a:tr>
              <a:tr h="621709">
                <a:tc>
                  <a:txBody>
                    <a:bodyPr/>
                    <a:lstStyle/>
                    <a:p>
                      <a:pPr marL="139700" marR="0">
                        <a:lnSpc>
                          <a:spcPct val="150000"/>
                        </a:lnSpc>
                        <a:spcBef>
                          <a:spcPts val="320"/>
                        </a:spcBef>
                        <a:spcAft>
                          <a:spcPts val="0"/>
                        </a:spcAft>
                      </a:pPr>
                      <a:r>
                        <a:rPr lang="en-US" sz="200">
                          <a:effectLst/>
                          <a:latin typeface="Arial MT"/>
                          <a:ea typeface="Arial MT"/>
                          <a:cs typeface="Arial MT"/>
                        </a:rPr>
                        <a:t>Political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0104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A</a:t>
                      </a:r>
                      <a:r>
                        <a:rPr lang="en-US" sz="200" spc="-15">
                          <a:effectLst/>
                          <a:latin typeface="Arial MT"/>
                          <a:ea typeface="Arial MT"/>
                          <a:cs typeface="Arial MT"/>
                        </a:rPr>
                        <a:t> </a:t>
                      </a:r>
                      <a:r>
                        <a:rPr lang="en-US" sz="200">
                          <a:effectLst/>
                          <a:latin typeface="Arial MT"/>
                          <a:ea typeface="Arial MT"/>
                          <a:cs typeface="Arial MT"/>
                        </a:rPr>
                        <a:t>perpetuation</a:t>
                      </a:r>
                      <a:r>
                        <a:rPr lang="en-US" sz="200" spc="-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unjust</a:t>
                      </a:r>
                      <a:r>
                        <a:rPr lang="en-US" sz="200" spc="-10">
                          <a:effectLst/>
                          <a:latin typeface="Arial MT"/>
                          <a:ea typeface="Arial MT"/>
                          <a:cs typeface="Arial MT"/>
                        </a:rPr>
                        <a:t> </a:t>
                      </a:r>
                      <a:r>
                        <a:rPr lang="en-US" sz="200">
                          <a:effectLst/>
                          <a:latin typeface="Arial MT"/>
                          <a:ea typeface="Arial MT"/>
                          <a:cs typeface="Arial MT"/>
                        </a:rPr>
                        <a:t>spatial</a:t>
                      </a:r>
                      <a:r>
                        <a:rPr lang="en-US" sz="200" spc="-20">
                          <a:effectLst/>
                          <a:latin typeface="Arial MT"/>
                          <a:ea typeface="Arial MT"/>
                          <a:cs typeface="Arial MT"/>
                        </a:rPr>
                        <a:t> </a:t>
                      </a:r>
                      <a:r>
                        <a:rPr lang="en-US" sz="200">
                          <a:effectLst/>
                          <a:latin typeface="Arial MT"/>
                          <a:ea typeface="Arial MT"/>
                          <a:cs typeface="Arial MT"/>
                        </a:rPr>
                        <a:t>patterns,</a:t>
                      </a:r>
                      <a:r>
                        <a:rPr lang="en-US" sz="200" spc="-5">
                          <a:effectLst/>
                          <a:latin typeface="Arial MT"/>
                          <a:ea typeface="Arial MT"/>
                          <a:cs typeface="Arial MT"/>
                        </a:rPr>
                        <a:t> </a:t>
                      </a:r>
                      <a:r>
                        <a:rPr lang="en-US" sz="200">
                          <a:effectLst/>
                          <a:latin typeface="Arial MT"/>
                          <a:ea typeface="Arial MT"/>
                          <a:cs typeface="Arial MT"/>
                        </a:rPr>
                        <a:t>which</a:t>
                      </a:r>
                      <a:r>
                        <a:rPr lang="en-US" sz="200" spc="-10">
                          <a:effectLst/>
                          <a:latin typeface="Arial MT"/>
                          <a:ea typeface="Arial MT"/>
                          <a:cs typeface="Arial MT"/>
                        </a:rPr>
                        <a:t> </a:t>
                      </a:r>
                      <a:r>
                        <a:rPr lang="en-US" sz="200">
                          <a:effectLst/>
                          <a:latin typeface="Arial MT"/>
                          <a:ea typeface="Arial MT"/>
                          <a:cs typeface="Arial MT"/>
                        </a:rPr>
                        <a:t>do</a:t>
                      </a:r>
                      <a:r>
                        <a:rPr lang="en-US" sz="200" spc="-5">
                          <a:effectLst/>
                          <a:latin typeface="Arial MT"/>
                          <a:ea typeface="Arial MT"/>
                          <a:cs typeface="Arial MT"/>
                        </a:rPr>
                        <a:t> </a:t>
                      </a:r>
                      <a:r>
                        <a:rPr lang="en-US" sz="200">
                          <a:effectLst/>
                          <a:latin typeface="Arial MT"/>
                          <a:ea typeface="Arial MT"/>
                          <a:cs typeface="Arial MT"/>
                        </a:rPr>
                        <a:t>not</a:t>
                      </a:r>
                      <a:r>
                        <a:rPr lang="en-US" sz="200" spc="-265">
                          <a:effectLst/>
                          <a:latin typeface="Arial MT"/>
                          <a:ea typeface="Arial MT"/>
                          <a:cs typeface="Arial MT"/>
                        </a:rPr>
                        <a:t> </a:t>
                      </a:r>
                      <a:r>
                        <a:rPr lang="en-US" sz="200">
                          <a:effectLst/>
                          <a:latin typeface="Arial MT"/>
                          <a:ea typeface="Arial MT"/>
                          <a:cs typeface="Arial MT"/>
                        </a:rPr>
                        <a:t>enhance</a:t>
                      </a:r>
                      <a:r>
                        <a:rPr lang="en-US" sz="200" spc="-10">
                          <a:effectLst/>
                          <a:latin typeface="Arial MT"/>
                          <a:ea typeface="Arial MT"/>
                          <a:cs typeface="Arial MT"/>
                        </a:rPr>
                        <a:t> </a:t>
                      </a:r>
                      <a:r>
                        <a:rPr lang="en-US" sz="200">
                          <a:effectLst/>
                          <a:latin typeface="Arial MT"/>
                          <a:ea typeface="Arial MT"/>
                          <a:cs typeface="Arial MT"/>
                        </a:rPr>
                        <a:t>sustainable</a:t>
                      </a:r>
                      <a:r>
                        <a:rPr lang="en-US" sz="200" spc="-5">
                          <a:effectLst/>
                          <a:latin typeface="Arial MT"/>
                          <a:ea typeface="Arial MT"/>
                          <a:cs typeface="Arial MT"/>
                        </a:rPr>
                        <a:t> </a:t>
                      </a:r>
                      <a:r>
                        <a:rPr lang="en-US" sz="200">
                          <a:effectLst/>
                          <a:latin typeface="Arial MT"/>
                          <a:ea typeface="Arial MT"/>
                          <a:cs typeface="Arial MT"/>
                        </a:rPr>
                        <a:t>HS</a:t>
                      </a:r>
                      <a:r>
                        <a:rPr lang="en-US" sz="200" spc="-5">
                          <a:effectLst/>
                          <a:latin typeface="Arial MT"/>
                          <a:ea typeface="Arial MT"/>
                          <a:cs typeface="Arial MT"/>
                        </a:rPr>
                        <a:t> </a:t>
                      </a:r>
                      <a:r>
                        <a:rPr lang="en-US" sz="200">
                          <a:effectLst/>
                          <a:latin typeface="Arial MT"/>
                          <a:ea typeface="Arial MT"/>
                          <a:cs typeface="Arial MT"/>
                        </a:rPr>
                        <a:t>developments</a:t>
                      </a:r>
                    </a:p>
                    <a:p>
                      <a:pPr marL="342900" marR="658495"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Insufficient</a:t>
                      </a:r>
                      <a:r>
                        <a:rPr lang="en-US" sz="200" spc="-10">
                          <a:effectLst/>
                          <a:latin typeface="Arial MT"/>
                          <a:ea typeface="Arial MT"/>
                          <a:cs typeface="Arial MT"/>
                        </a:rPr>
                        <a:t> </a:t>
                      </a:r>
                      <a:r>
                        <a:rPr lang="en-US" sz="200">
                          <a:effectLst/>
                          <a:latin typeface="Arial MT"/>
                          <a:ea typeface="Arial MT"/>
                          <a:cs typeface="Arial MT"/>
                        </a:rPr>
                        <a:t>alignment</a:t>
                      </a:r>
                      <a:r>
                        <a:rPr lang="en-US" sz="200" spc="-10">
                          <a:effectLst/>
                          <a:latin typeface="Arial MT"/>
                          <a:ea typeface="Arial MT"/>
                          <a:cs typeface="Arial MT"/>
                        </a:rPr>
                        <a:t> </a:t>
                      </a:r>
                      <a:r>
                        <a:rPr lang="en-US" sz="200">
                          <a:effectLst/>
                          <a:latin typeface="Arial MT"/>
                          <a:ea typeface="Arial MT"/>
                          <a:cs typeface="Arial MT"/>
                        </a:rPr>
                        <a:t>in</a:t>
                      </a:r>
                      <a:r>
                        <a:rPr lang="en-US" sz="200" spc="-1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20">
                          <a:effectLst/>
                          <a:latin typeface="Arial MT"/>
                          <a:ea typeface="Arial MT"/>
                          <a:cs typeface="Arial MT"/>
                        </a:rPr>
                        <a:t> </a:t>
                      </a:r>
                      <a:r>
                        <a:rPr lang="en-US" sz="200">
                          <a:effectLst/>
                          <a:latin typeface="Arial MT"/>
                          <a:ea typeface="Arial MT"/>
                          <a:cs typeface="Arial MT"/>
                        </a:rPr>
                        <a:t>plans</a:t>
                      </a:r>
                      <a:r>
                        <a:rPr lang="en-US" sz="200" spc="-10">
                          <a:effectLst/>
                          <a:latin typeface="Arial MT"/>
                          <a:ea typeface="Arial MT"/>
                          <a:cs typeface="Arial MT"/>
                        </a:rPr>
                        <a:t> </a:t>
                      </a:r>
                      <a:r>
                        <a:rPr lang="en-US" sz="200">
                          <a:effectLst/>
                          <a:latin typeface="Arial MT"/>
                          <a:ea typeface="Arial MT"/>
                          <a:cs typeface="Arial MT"/>
                        </a:rPr>
                        <a:t>of</a:t>
                      </a:r>
                      <a:r>
                        <a:rPr lang="en-US" sz="200" spc="-26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three</a:t>
                      </a:r>
                      <a:r>
                        <a:rPr lang="en-US" sz="200" spc="-5">
                          <a:effectLst/>
                          <a:latin typeface="Arial MT"/>
                          <a:ea typeface="Arial MT"/>
                          <a:cs typeface="Arial MT"/>
                        </a:rPr>
                        <a:t> </a:t>
                      </a:r>
                      <a:r>
                        <a:rPr lang="en-US" sz="200">
                          <a:effectLst/>
                          <a:latin typeface="Arial MT"/>
                          <a:ea typeface="Arial MT"/>
                          <a:cs typeface="Arial MT"/>
                        </a:rPr>
                        <a:t>spheres</a:t>
                      </a:r>
                      <a:r>
                        <a:rPr lang="en-US" sz="200" spc="5">
                          <a:effectLst/>
                          <a:latin typeface="Arial MT"/>
                          <a:ea typeface="Arial MT"/>
                          <a:cs typeface="Arial MT"/>
                        </a:rPr>
                        <a:t> </a:t>
                      </a:r>
                      <a:r>
                        <a:rPr lang="en-US" sz="200">
                          <a:effectLst/>
                          <a:latin typeface="Arial MT"/>
                          <a:ea typeface="Arial MT"/>
                          <a:cs typeface="Arial MT"/>
                        </a:rPr>
                        <a:t>of</a:t>
                      </a:r>
                      <a:r>
                        <a:rPr lang="en-US" sz="200" spc="5">
                          <a:effectLst/>
                          <a:latin typeface="Arial MT"/>
                          <a:ea typeface="Arial MT"/>
                          <a:cs typeface="Arial MT"/>
                        </a:rPr>
                        <a:t> </a:t>
                      </a:r>
                      <a:r>
                        <a:rPr lang="en-US" sz="200">
                          <a:effectLst/>
                          <a:latin typeface="Arial MT"/>
                          <a:ea typeface="Arial MT"/>
                          <a:cs typeface="Arial MT"/>
                        </a:rPr>
                        <a:t>government</a:t>
                      </a:r>
                    </a:p>
                    <a:p>
                      <a:pPr marL="342900" marR="80772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Lack</a:t>
                      </a:r>
                      <a:r>
                        <a:rPr lang="en-US" sz="200" spc="-1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alignment</a:t>
                      </a:r>
                      <a:r>
                        <a:rPr lang="en-US" sz="200" spc="-5">
                          <a:effectLst/>
                          <a:latin typeface="Arial MT"/>
                          <a:ea typeface="Arial MT"/>
                          <a:cs typeface="Arial MT"/>
                        </a:rPr>
                        <a:t> </a:t>
                      </a:r>
                      <a:r>
                        <a:rPr lang="en-US" sz="200">
                          <a:effectLst/>
                          <a:latin typeface="Arial MT"/>
                          <a:ea typeface="Arial MT"/>
                          <a:cs typeface="Arial MT"/>
                        </a:rPr>
                        <a:t>in</a:t>
                      </a:r>
                      <a:r>
                        <a:rPr lang="en-US" sz="200" spc="-5">
                          <a:effectLst/>
                          <a:latin typeface="Arial MT"/>
                          <a:ea typeface="Arial MT"/>
                          <a:cs typeface="Arial MT"/>
                        </a:rPr>
                        <a:t> </a:t>
                      </a:r>
                      <a:r>
                        <a:rPr lang="en-US" sz="200">
                          <a:effectLst/>
                          <a:latin typeface="Arial MT"/>
                          <a:ea typeface="Arial MT"/>
                          <a:cs typeface="Arial MT"/>
                        </a:rPr>
                        <a:t>terms of</a:t>
                      </a:r>
                      <a:r>
                        <a:rPr lang="en-US" sz="200" spc="-15">
                          <a:effectLst/>
                          <a:latin typeface="Arial MT"/>
                          <a:ea typeface="Arial MT"/>
                          <a:cs typeface="Arial MT"/>
                        </a:rPr>
                        <a:t> </a:t>
                      </a:r>
                      <a:r>
                        <a:rPr lang="en-US" sz="200">
                          <a:effectLst/>
                          <a:latin typeface="Arial MT"/>
                          <a:ea typeface="Arial MT"/>
                          <a:cs typeface="Arial MT"/>
                        </a:rPr>
                        <a:t>bulk</a:t>
                      </a:r>
                      <a:r>
                        <a:rPr lang="en-US" sz="200" spc="-10">
                          <a:effectLst/>
                          <a:latin typeface="Arial MT"/>
                          <a:ea typeface="Arial MT"/>
                          <a:cs typeface="Arial MT"/>
                        </a:rPr>
                        <a:t> </a:t>
                      </a:r>
                      <a:r>
                        <a:rPr lang="en-US" sz="200">
                          <a:effectLst/>
                          <a:latin typeface="Arial MT"/>
                          <a:ea typeface="Arial MT"/>
                          <a:cs typeface="Arial MT"/>
                        </a:rPr>
                        <a:t>infrastructure</a:t>
                      </a:r>
                      <a:r>
                        <a:rPr lang="en-US" sz="200" spc="-5">
                          <a:effectLst/>
                          <a:latin typeface="Arial MT"/>
                          <a:ea typeface="Arial MT"/>
                          <a:cs typeface="Arial MT"/>
                        </a:rPr>
                        <a:t> </a:t>
                      </a:r>
                      <a:r>
                        <a:rPr lang="en-US" sz="200">
                          <a:effectLst/>
                          <a:latin typeface="Arial MT"/>
                          <a:ea typeface="Arial MT"/>
                          <a:cs typeface="Arial MT"/>
                        </a:rPr>
                        <a:t>and</a:t>
                      </a:r>
                      <a:r>
                        <a:rPr lang="en-US" sz="200" spc="-265">
                          <a:effectLst/>
                          <a:latin typeface="Arial MT"/>
                          <a:ea typeface="Arial MT"/>
                          <a:cs typeface="Arial MT"/>
                        </a:rPr>
                        <a:t> </a:t>
                      </a:r>
                      <a:r>
                        <a:rPr lang="en-US" sz="200">
                          <a:effectLst/>
                          <a:latin typeface="Arial MT"/>
                          <a:ea typeface="Arial MT"/>
                          <a:cs typeface="Arial MT"/>
                        </a:rPr>
                        <a:t>human</a:t>
                      </a:r>
                      <a:r>
                        <a:rPr lang="en-US" sz="200" spc="-10">
                          <a:effectLst/>
                          <a:latin typeface="Arial MT"/>
                          <a:ea typeface="Arial MT"/>
                          <a:cs typeface="Arial MT"/>
                        </a:rPr>
                        <a:t> </a:t>
                      </a:r>
                      <a:r>
                        <a:rPr lang="en-US" sz="200">
                          <a:effectLst/>
                          <a:latin typeface="Arial MT"/>
                          <a:ea typeface="Arial MT"/>
                          <a:cs typeface="Arial MT"/>
                        </a:rPr>
                        <a:t>settlements</a:t>
                      </a:r>
                      <a:r>
                        <a:rPr lang="en-US" sz="200" spc="5">
                          <a:effectLst/>
                          <a:latin typeface="Arial MT"/>
                          <a:ea typeface="Arial MT"/>
                          <a:cs typeface="Arial MT"/>
                        </a:rPr>
                        <a:t> </a:t>
                      </a:r>
                      <a:r>
                        <a:rPr lang="en-US" sz="200">
                          <a:effectLst/>
                          <a:latin typeface="Arial MT"/>
                          <a:ea typeface="Arial MT"/>
                          <a:cs typeface="Arial MT"/>
                        </a:rPr>
                        <a:t>planning</a:t>
                      </a:r>
                      <a:r>
                        <a:rPr lang="en-US" sz="200" spc="-10">
                          <a:effectLst/>
                          <a:latin typeface="Arial MT"/>
                          <a:ea typeface="Arial MT"/>
                          <a:cs typeface="Arial MT"/>
                        </a:rPr>
                        <a:t> </a:t>
                      </a:r>
                      <a:r>
                        <a:rPr lang="en-US" sz="200">
                          <a:effectLst/>
                          <a:latin typeface="Arial MT"/>
                          <a:ea typeface="Arial MT"/>
                          <a:cs typeface="Arial MT"/>
                        </a:rPr>
                        <a:t>and</a:t>
                      </a:r>
                      <a:r>
                        <a:rPr lang="en-US" sz="200" spc="-10">
                          <a:effectLst/>
                          <a:latin typeface="Arial MT"/>
                          <a:ea typeface="Arial MT"/>
                          <a:cs typeface="Arial MT"/>
                        </a:rPr>
                        <a:t> </a:t>
                      </a:r>
                      <a:r>
                        <a:rPr lang="en-US" sz="200">
                          <a:effectLst/>
                          <a:latin typeface="Arial MT"/>
                          <a:ea typeface="Arial MT"/>
                          <a:cs typeface="Arial MT"/>
                        </a:rPr>
                        <a:t>budgeting</a:t>
                      </a:r>
                    </a:p>
                    <a:p>
                      <a:pPr marL="342900" marR="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political</a:t>
                      </a:r>
                      <a:r>
                        <a:rPr lang="en-US" sz="200" spc="-15">
                          <a:effectLst/>
                          <a:latin typeface="Arial MT"/>
                          <a:ea typeface="Arial MT"/>
                          <a:cs typeface="Arial MT"/>
                        </a:rPr>
                        <a:t> </a:t>
                      </a:r>
                      <a:r>
                        <a:rPr lang="en-US" sz="200">
                          <a:effectLst/>
                          <a:latin typeface="Arial MT"/>
                          <a:ea typeface="Arial MT"/>
                          <a:cs typeface="Arial MT"/>
                        </a:rPr>
                        <a:t>impact of</a:t>
                      </a:r>
                      <a:r>
                        <a:rPr lang="en-US" sz="200" spc="-1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covid-19 pandemic</a:t>
                      </a:r>
                    </a:p>
                    <a:p>
                      <a:pPr marL="342900" marR="763270" lvl="0" indent="-342900">
                        <a:lnSpc>
                          <a:spcPct val="150000"/>
                        </a:lnSpc>
                        <a:spcBef>
                          <a:spcPts val="100"/>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political</a:t>
                      </a:r>
                      <a:r>
                        <a:rPr lang="en-US" sz="200" spc="-15">
                          <a:effectLst/>
                          <a:latin typeface="Arial MT"/>
                          <a:ea typeface="Arial MT"/>
                          <a:cs typeface="Arial MT"/>
                        </a:rPr>
                        <a:t> </a:t>
                      </a:r>
                      <a:r>
                        <a:rPr lang="en-US" sz="200">
                          <a:effectLst/>
                          <a:latin typeface="Arial MT"/>
                          <a:ea typeface="Arial MT"/>
                          <a:cs typeface="Arial MT"/>
                        </a:rPr>
                        <a:t>and</a:t>
                      </a:r>
                      <a:r>
                        <a:rPr lang="en-US" sz="200" spc="-10">
                          <a:effectLst/>
                          <a:latin typeface="Arial MT"/>
                          <a:ea typeface="Arial MT"/>
                          <a:cs typeface="Arial MT"/>
                        </a:rPr>
                        <a:t> </a:t>
                      </a:r>
                      <a:r>
                        <a:rPr lang="en-US" sz="200">
                          <a:effectLst/>
                          <a:latin typeface="Arial MT"/>
                          <a:ea typeface="Arial MT"/>
                          <a:cs typeface="Arial MT"/>
                        </a:rPr>
                        <a:t>socio-economic</a:t>
                      </a:r>
                      <a:r>
                        <a:rPr lang="en-US" sz="200" spc="-10">
                          <a:effectLst/>
                          <a:latin typeface="Arial MT"/>
                          <a:ea typeface="Arial MT"/>
                          <a:cs typeface="Arial MT"/>
                        </a:rPr>
                        <a:t> </a:t>
                      </a:r>
                      <a:r>
                        <a:rPr lang="en-US" sz="200">
                          <a:effectLst/>
                          <a:latin typeface="Arial MT"/>
                          <a:ea typeface="Arial MT"/>
                          <a:cs typeface="Arial MT"/>
                        </a:rPr>
                        <a:t>priorities</a:t>
                      </a:r>
                      <a:r>
                        <a:rPr lang="en-US" sz="200" spc="-5">
                          <a:effectLst/>
                          <a:latin typeface="Arial MT"/>
                          <a:ea typeface="Arial MT"/>
                          <a:cs typeface="Arial MT"/>
                        </a:rPr>
                        <a:t> </a:t>
                      </a:r>
                      <a:r>
                        <a:rPr lang="en-US" sz="200">
                          <a:effectLst/>
                          <a:latin typeface="Arial MT"/>
                          <a:ea typeface="Arial MT"/>
                          <a:cs typeface="Arial MT"/>
                        </a:rPr>
                        <a:t>set</a:t>
                      </a:r>
                      <a:r>
                        <a:rPr lang="en-US" sz="200" spc="-15">
                          <a:effectLst/>
                          <a:latin typeface="Arial MT"/>
                          <a:ea typeface="Arial MT"/>
                          <a:cs typeface="Arial MT"/>
                        </a:rPr>
                        <a:t> </a:t>
                      </a:r>
                      <a:r>
                        <a:rPr lang="en-US" sz="200">
                          <a:effectLst/>
                          <a:latin typeface="Arial MT"/>
                          <a:ea typeface="Arial MT"/>
                          <a:cs typeface="Arial MT"/>
                        </a:rPr>
                        <a:t>for</a:t>
                      </a:r>
                      <a:r>
                        <a:rPr lang="en-US" sz="200" spc="-10">
                          <a:effectLst/>
                          <a:latin typeface="Arial MT"/>
                          <a:ea typeface="Arial MT"/>
                          <a:cs typeface="Arial MT"/>
                        </a:rPr>
                        <a:t> </a:t>
                      </a:r>
                      <a:r>
                        <a:rPr lang="en-US" sz="200">
                          <a:effectLst/>
                          <a:latin typeface="Arial MT"/>
                          <a:ea typeface="Arial MT"/>
                          <a:cs typeface="Arial MT"/>
                        </a:rPr>
                        <a:t>the</a:t>
                      </a:r>
                      <a:r>
                        <a:rPr lang="en-US" sz="200" spc="-260">
                          <a:effectLst/>
                          <a:latin typeface="Arial MT"/>
                          <a:ea typeface="Arial MT"/>
                          <a:cs typeface="Arial MT"/>
                        </a:rPr>
                        <a:t> </a:t>
                      </a:r>
                      <a:r>
                        <a:rPr lang="en-US" sz="200">
                          <a:effectLst/>
                          <a:latin typeface="Arial MT"/>
                          <a:ea typeface="Arial MT"/>
                          <a:cs typeface="Arial MT"/>
                        </a:rPr>
                        <a:t>6th administration as outlined in the MTSF and the</a:t>
                      </a:r>
                      <a:r>
                        <a:rPr lang="en-US" sz="200" spc="5">
                          <a:effectLst/>
                          <a:latin typeface="Arial MT"/>
                          <a:ea typeface="Arial MT"/>
                          <a:cs typeface="Arial MT"/>
                        </a:rPr>
                        <a:t> </a:t>
                      </a:r>
                      <a:r>
                        <a:rPr lang="en-US" sz="200">
                          <a:effectLst/>
                          <a:latin typeface="Arial MT"/>
                          <a:ea typeface="Arial MT"/>
                          <a:cs typeface="Arial MT"/>
                        </a:rPr>
                        <a:t>NDHS Strategic Plan</a:t>
                      </a:r>
                      <a:r>
                        <a:rPr lang="en-US" sz="200" spc="-10">
                          <a:effectLst/>
                          <a:latin typeface="Arial MT"/>
                          <a:ea typeface="Arial MT"/>
                          <a:cs typeface="Arial MT"/>
                        </a:rPr>
                        <a:t> </a:t>
                      </a:r>
                      <a:r>
                        <a:rPr lang="en-US" sz="200">
                          <a:effectLst/>
                          <a:latin typeface="Arial MT"/>
                          <a:ea typeface="Arial MT"/>
                          <a:cs typeface="Arial MT"/>
                        </a:rPr>
                        <a:t>for</a:t>
                      </a:r>
                      <a:r>
                        <a:rPr lang="en-US" sz="200" spc="-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same</a:t>
                      </a:r>
                      <a:r>
                        <a:rPr lang="en-US" sz="200" spc="5">
                          <a:effectLst/>
                          <a:latin typeface="Arial MT"/>
                          <a:ea typeface="Arial MT"/>
                          <a:cs typeface="Arial MT"/>
                        </a:rPr>
                        <a:t> </a:t>
                      </a:r>
                      <a:r>
                        <a:rPr lang="en-US" sz="200">
                          <a:effectLst/>
                          <a:latin typeface="Arial MT"/>
                          <a:ea typeface="Arial MT"/>
                          <a:cs typeface="Arial MT"/>
                        </a:rPr>
                        <a:t>period</a:t>
                      </a:r>
                    </a:p>
                    <a:p>
                      <a:pPr marL="342900" marR="648335"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strategic focus areas for human settlement</a:t>
                      </a:r>
                      <a:r>
                        <a:rPr lang="en-US" sz="200" spc="5">
                          <a:effectLst/>
                          <a:latin typeface="Arial MT"/>
                          <a:ea typeface="Arial MT"/>
                          <a:cs typeface="Arial MT"/>
                        </a:rPr>
                        <a:t> </a:t>
                      </a:r>
                      <a:r>
                        <a:rPr lang="en-US" sz="200">
                          <a:effectLst/>
                          <a:latin typeface="Arial MT"/>
                          <a:ea typeface="Arial MT"/>
                          <a:cs typeface="Arial MT"/>
                        </a:rPr>
                        <a:t>programmes</a:t>
                      </a:r>
                      <a:r>
                        <a:rPr lang="en-US" sz="200" spc="-30">
                          <a:effectLst/>
                          <a:latin typeface="Arial MT"/>
                          <a:ea typeface="Arial MT"/>
                          <a:cs typeface="Arial MT"/>
                        </a:rPr>
                        <a:t> </a:t>
                      </a:r>
                      <a:r>
                        <a:rPr lang="en-US" sz="200">
                          <a:effectLst/>
                          <a:latin typeface="Arial MT"/>
                          <a:ea typeface="Arial MT"/>
                          <a:cs typeface="Arial MT"/>
                        </a:rPr>
                        <a:t>as</a:t>
                      </a:r>
                      <a:r>
                        <a:rPr lang="en-US" sz="200" spc="-10">
                          <a:effectLst/>
                          <a:latin typeface="Arial MT"/>
                          <a:ea typeface="Arial MT"/>
                          <a:cs typeface="Arial MT"/>
                        </a:rPr>
                        <a:t> </a:t>
                      </a:r>
                      <a:r>
                        <a:rPr lang="en-US" sz="200">
                          <a:effectLst/>
                          <a:latin typeface="Arial MT"/>
                          <a:ea typeface="Arial MT"/>
                          <a:cs typeface="Arial MT"/>
                        </a:rPr>
                        <a:t>outlined</a:t>
                      </a:r>
                      <a:r>
                        <a:rPr lang="en-US" sz="200" spc="-15">
                          <a:effectLst/>
                          <a:latin typeface="Arial MT"/>
                          <a:ea typeface="Arial MT"/>
                          <a:cs typeface="Arial MT"/>
                        </a:rPr>
                        <a:t> </a:t>
                      </a:r>
                      <a:r>
                        <a:rPr lang="en-US" sz="200">
                          <a:effectLst/>
                          <a:latin typeface="Arial MT"/>
                          <a:ea typeface="Arial MT"/>
                          <a:cs typeface="Arial MT"/>
                        </a:rPr>
                        <a:t>by the</a:t>
                      </a:r>
                      <a:r>
                        <a:rPr lang="en-US" sz="200" spc="-5">
                          <a:effectLst/>
                          <a:latin typeface="Arial MT"/>
                          <a:ea typeface="Arial MT"/>
                          <a:cs typeface="Arial MT"/>
                        </a:rPr>
                        <a:t> </a:t>
                      </a:r>
                      <a:r>
                        <a:rPr lang="en-US" sz="200">
                          <a:effectLst/>
                          <a:latin typeface="Arial MT"/>
                          <a:ea typeface="Arial MT"/>
                          <a:cs typeface="Arial MT"/>
                        </a:rPr>
                        <a:t>new</a:t>
                      </a:r>
                      <a:r>
                        <a:rPr lang="en-US" sz="200" spc="-5">
                          <a:effectLst/>
                          <a:latin typeface="Arial MT"/>
                          <a:ea typeface="Arial MT"/>
                          <a:cs typeface="Arial MT"/>
                        </a:rPr>
                        <a:t> </a:t>
                      </a:r>
                      <a:r>
                        <a:rPr lang="en-US" sz="200">
                          <a:effectLst/>
                          <a:latin typeface="Arial MT"/>
                          <a:ea typeface="Arial MT"/>
                          <a:cs typeface="Arial MT"/>
                        </a:rPr>
                        <a:t>Minister</a:t>
                      </a:r>
                      <a:r>
                        <a:rPr lang="en-US" sz="200" spc="-1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Human</a:t>
                      </a:r>
                      <a:r>
                        <a:rPr lang="en-US" sz="200" spc="-260">
                          <a:effectLst/>
                          <a:latin typeface="Arial MT"/>
                          <a:ea typeface="Arial MT"/>
                          <a:cs typeface="Arial MT"/>
                        </a:rPr>
                        <a:t> </a:t>
                      </a:r>
                      <a:r>
                        <a:rPr lang="en-US" sz="200">
                          <a:effectLst/>
                          <a:latin typeface="Arial MT"/>
                          <a:ea typeface="Arial MT"/>
                          <a:cs typeface="Arial MT"/>
                        </a:rPr>
                        <a:t>Settlements</a:t>
                      </a:r>
                    </a:p>
                    <a:p>
                      <a:pPr marL="342900" marR="895985" lvl="0" indent="-342900">
                        <a:lnSpc>
                          <a:spcPct val="150000"/>
                        </a:lnSpc>
                        <a:spcBef>
                          <a:spcPts val="1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release of government owned land for human</a:t>
                      </a:r>
                      <a:r>
                        <a:rPr lang="en-US" sz="200" spc="-265">
                          <a:effectLst/>
                          <a:latin typeface="Arial MT"/>
                          <a:ea typeface="Arial MT"/>
                          <a:cs typeface="Arial MT"/>
                        </a:rPr>
                        <a:t> </a:t>
                      </a:r>
                      <a:r>
                        <a:rPr lang="en-US" sz="200">
                          <a:effectLst/>
                          <a:latin typeface="Arial MT"/>
                          <a:ea typeface="Arial MT"/>
                          <a:cs typeface="Arial MT"/>
                        </a:rPr>
                        <a:t>settlement</a:t>
                      </a:r>
                      <a:r>
                        <a:rPr lang="en-US" sz="200" spc="-25">
                          <a:effectLst/>
                          <a:latin typeface="Arial MT"/>
                          <a:ea typeface="Arial MT"/>
                          <a:cs typeface="Arial MT"/>
                        </a:rPr>
                        <a:t> </a:t>
                      </a:r>
                      <a:r>
                        <a:rPr lang="en-US" sz="200">
                          <a:effectLst/>
                          <a:latin typeface="Arial MT"/>
                          <a:ea typeface="Arial MT"/>
                          <a:cs typeface="Arial MT"/>
                        </a:rPr>
                        <a:t>by</a:t>
                      </a:r>
                      <a:r>
                        <a:rPr lang="en-US" sz="200" spc="-30">
                          <a:effectLst/>
                          <a:latin typeface="Arial MT"/>
                          <a:ea typeface="Arial MT"/>
                          <a:cs typeface="Arial MT"/>
                        </a:rPr>
                        <a:t> </a:t>
                      </a: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Department</a:t>
                      </a:r>
                      <a:r>
                        <a:rPr lang="en-US" sz="200" spc="-10">
                          <a:effectLst/>
                          <a:latin typeface="Arial MT"/>
                          <a:ea typeface="Arial MT"/>
                          <a:cs typeface="Arial MT"/>
                        </a:rPr>
                        <a:t> </a:t>
                      </a:r>
                      <a:r>
                        <a:rPr lang="en-US" sz="200">
                          <a:effectLst/>
                          <a:latin typeface="Arial MT"/>
                          <a:ea typeface="Arial MT"/>
                          <a:cs typeface="Arial MT"/>
                        </a:rPr>
                        <a:t>of</a:t>
                      </a:r>
                      <a:r>
                        <a:rPr lang="en-US" sz="200" spc="-5">
                          <a:effectLst/>
                          <a:latin typeface="Arial MT"/>
                          <a:ea typeface="Arial MT"/>
                          <a:cs typeface="Arial MT"/>
                        </a:rPr>
                        <a:t> </a:t>
                      </a:r>
                      <a:r>
                        <a:rPr lang="en-US" sz="200">
                          <a:effectLst/>
                          <a:latin typeface="Arial MT"/>
                          <a:ea typeface="Arial MT"/>
                          <a:cs typeface="Arial MT"/>
                        </a:rPr>
                        <a:t>Public</a:t>
                      </a:r>
                      <a:r>
                        <a:rPr lang="en-US" sz="200" spc="-10">
                          <a:effectLst/>
                          <a:latin typeface="Arial MT"/>
                          <a:ea typeface="Arial MT"/>
                          <a:cs typeface="Arial MT"/>
                        </a:rPr>
                        <a:t> </a:t>
                      </a:r>
                      <a:r>
                        <a:rPr lang="en-US" sz="200">
                          <a:effectLst/>
                          <a:latin typeface="Arial MT"/>
                          <a:ea typeface="Arial MT"/>
                          <a:cs typeface="Arial MT"/>
                        </a:rPr>
                        <a:t>Works</a:t>
                      </a:r>
                      <a:r>
                        <a:rPr lang="en-US" sz="200" spc="-10">
                          <a:effectLst/>
                          <a:latin typeface="Arial MT"/>
                          <a:ea typeface="Arial MT"/>
                          <a:cs typeface="Arial MT"/>
                        </a:rPr>
                        <a:t> </a:t>
                      </a:r>
                      <a:r>
                        <a:rPr lang="en-US" sz="200">
                          <a:effectLst/>
                          <a:latin typeface="Arial MT"/>
                          <a:ea typeface="Arial MT"/>
                          <a:cs typeface="Arial MT"/>
                        </a:rPr>
                        <a:t>and</a:t>
                      </a:r>
                    </a:p>
                    <a:p>
                      <a:pPr marL="284480" marR="0">
                        <a:lnSpc>
                          <a:spcPct val="150000"/>
                        </a:lnSpc>
                        <a:spcBef>
                          <a:spcPts val="20"/>
                        </a:spcBef>
                        <a:spcAft>
                          <a:spcPts val="0"/>
                        </a:spcAft>
                      </a:pPr>
                      <a:r>
                        <a:rPr lang="en-US" sz="200">
                          <a:effectLst/>
                          <a:latin typeface="Arial MT"/>
                          <a:ea typeface="Arial MT"/>
                          <a:cs typeface="Arial MT"/>
                        </a:rPr>
                        <a:t>Infrastructure</a:t>
                      </a:r>
                      <a:r>
                        <a:rPr lang="en-US" sz="200" spc="-25">
                          <a:effectLst/>
                          <a:latin typeface="Arial MT"/>
                          <a:ea typeface="Arial MT"/>
                          <a:cs typeface="Arial MT"/>
                        </a:rPr>
                        <a:t> </a:t>
                      </a:r>
                      <a:r>
                        <a:rPr lang="en-US" sz="200">
                          <a:effectLst/>
                          <a:latin typeface="Arial MT"/>
                          <a:ea typeface="Arial MT"/>
                          <a:cs typeface="Arial MT"/>
                        </a:rPr>
                        <a:t>(DPWI)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4078971"/>
                  </a:ext>
                </a:extLst>
              </a:tr>
              <a:tr h="701264">
                <a:tc>
                  <a:txBody>
                    <a:bodyPr/>
                    <a:lstStyle/>
                    <a:p>
                      <a:pPr marL="139700" marR="0">
                        <a:lnSpc>
                          <a:spcPct val="150000"/>
                        </a:lnSpc>
                        <a:spcBef>
                          <a:spcPts val="320"/>
                        </a:spcBef>
                        <a:spcAft>
                          <a:spcPts val="0"/>
                        </a:spcAft>
                      </a:pPr>
                      <a:r>
                        <a:rPr lang="en-US" sz="200">
                          <a:effectLst/>
                          <a:latin typeface="Arial MT"/>
                          <a:ea typeface="Arial MT"/>
                          <a:cs typeface="Arial MT"/>
                        </a:rPr>
                        <a:t>Economic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Fragmented</a:t>
                      </a:r>
                      <a:r>
                        <a:rPr lang="en-US" sz="200" spc="-10">
                          <a:effectLst/>
                          <a:latin typeface="Arial MT"/>
                          <a:ea typeface="Arial MT"/>
                          <a:cs typeface="Arial MT"/>
                        </a:rPr>
                        <a:t> </a:t>
                      </a:r>
                      <a:r>
                        <a:rPr lang="en-US" sz="200">
                          <a:effectLst/>
                          <a:latin typeface="Arial MT"/>
                          <a:ea typeface="Arial MT"/>
                          <a:cs typeface="Arial MT"/>
                        </a:rPr>
                        <a:t>funding</a:t>
                      </a:r>
                      <a:r>
                        <a:rPr lang="en-US" sz="200" spc="-15">
                          <a:effectLst/>
                          <a:latin typeface="Arial MT"/>
                          <a:ea typeface="Arial MT"/>
                          <a:cs typeface="Arial MT"/>
                        </a:rPr>
                        <a:t> </a:t>
                      </a:r>
                      <a:r>
                        <a:rPr lang="en-US" sz="200">
                          <a:effectLst/>
                          <a:latin typeface="Arial MT"/>
                          <a:ea typeface="Arial MT"/>
                          <a:cs typeface="Arial MT"/>
                        </a:rPr>
                        <a:t>framework</a:t>
                      </a:r>
                      <a:r>
                        <a:rPr lang="en-US" sz="200" spc="-10">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government</a:t>
                      </a:r>
                    </a:p>
                    <a:p>
                      <a:pPr marL="342900" marR="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Reduced</a:t>
                      </a:r>
                      <a:r>
                        <a:rPr lang="en-US" sz="200" spc="-15">
                          <a:effectLst/>
                          <a:latin typeface="Arial MT"/>
                          <a:ea typeface="Arial MT"/>
                          <a:cs typeface="Arial MT"/>
                        </a:rPr>
                        <a:t> </a:t>
                      </a:r>
                      <a:r>
                        <a:rPr lang="en-US" sz="200">
                          <a:effectLst/>
                          <a:latin typeface="Arial MT"/>
                          <a:ea typeface="Arial MT"/>
                          <a:cs typeface="Arial MT"/>
                        </a:rPr>
                        <a:t>budgets</a:t>
                      </a:r>
                      <a:r>
                        <a:rPr lang="en-US" sz="200" spc="-10">
                          <a:effectLst/>
                          <a:latin typeface="Arial MT"/>
                          <a:ea typeface="Arial MT"/>
                          <a:cs typeface="Arial MT"/>
                        </a:rPr>
                        <a:t> </a:t>
                      </a:r>
                      <a:r>
                        <a:rPr lang="en-US" sz="200">
                          <a:effectLst/>
                          <a:latin typeface="Arial MT"/>
                          <a:ea typeface="Arial MT"/>
                          <a:cs typeface="Arial MT"/>
                        </a:rPr>
                        <a:t>for</a:t>
                      </a:r>
                      <a:r>
                        <a:rPr lang="en-US" sz="200" spc="-10">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15">
                          <a:effectLst/>
                          <a:latin typeface="Arial MT"/>
                          <a:ea typeface="Arial MT"/>
                          <a:cs typeface="Arial MT"/>
                        </a:rPr>
                        <a:t> </a:t>
                      </a:r>
                      <a:r>
                        <a:rPr lang="en-US" sz="200">
                          <a:effectLst/>
                          <a:latin typeface="Arial MT"/>
                          <a:ea typeface="Arial MT"/>
                          <a:cs typeface="Arial MT"/>
                        </a:rPr>
                        <a:t>projects</a:t>
                      </a:r>
                    </a:p>
                    <a:p>
                      <a:pPr marL="342900" marR="328930" lvl="0" indent="-342900">
                        <a:lnSpc>
                          <a:spcPct val="150000"/>
                        </a:lnSpc>
                        <a:spcBef>
                          <a:spcPts val="90"/>
                        </a:spcBef>
                        <a:spcAft>
                          <a:spcPts val="0"/>
                        </a:spcAft>
                        <a:buClr>
                          <a:srgbClr val="57585B"/>
                        </a:buClr>
                        <a:buSzPts val="1000"/>
                        <a:buFont typeface="Arial MT"/>
                        <a:buChar char="•"/>
                        <a:tabLst>
                          <a:tab pos="285115" algn="l"/>
                        </a:tabLst>
                      </a:pP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Gross</a:t>
                      </a:r>
                      <a:r>
                        <a:rPr lang="en-US" sz="200" spc="-15">
                          <a:effectLst/>
                          <a:latin typeface="Arial MT"/>
                          <a:ea typeface="Arial MT"/>
                          <a:cs typeface="Arial MT"/>
                        </a:rPr>
                        <a:t> </a:t>
                      </a:r>
                      <a:r>
                        <a:rPr lang="en-US" sz="200">
                          <a:effectLst/>
                          <a:latin typeface="Arial MT"/>
                          <a:ea typeface="Arial MT"/>
                          <a:cs typeface="Arial MT"/>
                        </a:rPr>
                        <a:t>Capital</a:t>
                      </a:r>
                      <a:r>
                        <a:rPr lang="en-US" sz="200" spc="-15">
                          <a:effectLst/>
                          <a:latin typeface="Arial MT"/>
                          <a:ea typeface="Arial MT"/>
                          <a:cs typeface="Arial MT"/>
                        </a:rPr>
                        <a:t> </a:t>
                      </a:r>
                      <a:r>
                        <a:rPr lang="en-US" sz="200">
                          <a:effectLst/>
                          <a:latin typeface="Arial MT"/>
                          <a:ea typeface="Arial MT"/>
                          <a:cs typeface="Arial MT"/>
                        </a:rPr>
                        <a:t>formation</a:t>
                      </a:r>
                      <a:r>
                        <a:rPr lang="en-US" sz="200" spc="-5">
                          <a:effectLst/>
                          <a:latin typeface="Arial MT"/>
                          <a:ea typeface="Arial MT"/>
                          <a:cs typeface="Arial MT"/>
                        </a:rPr>
                        <a:t> </a:t>
                      </a:r>
                      <a:r>
                        <a:rPr lang="en-US" sz="200">
                          <a:effectLst/>
                          <a:latin typeface="Arial MT"/>
                          <a:ea typeface="Arial MT"/>
                          <a:cs typeface="Arial MT"/>
                        </a:rPr>
                        <a:t>has</a:t>
                      </a:r>
                      <a:r>
                        <a:rPr lang="en-US" sz="200" spc="-15">
                          <a:effectLst/>
                          <a:latin typeface="Arial MT"/>
                          <a:ea typeface="Arial MT"/>
                          <a:cs typeface="Arial MT"/>
                        </a:rPr>
                        <a:t> </a:t>
                      </a:r>
                      <a:r>
                        <a:rPr lang="en-US" sz="200">
                          <a:effectLst/>
                          <a:latin typeface="Arial MT"/>
                          <a:ea typeface="Arial MT"/>
                          <a:cs typeface="Arial MT"/>
                        </a:rPr>
                        <a:t>declined</a:t>
                      </a:r>
                      <a:r>
                        <a:rPr lang="en-US" sz="200" spc="-20">
                          <a:effectLst/>
                          <a:latin typeface="Arial MT"/>
                          <a:ea typeface="Arial MT"/>
                          <a:cs typeface="Arial MT"/>
                        </a:rPr>
                        <a:t> </a:t>
                      </a:r>
                      <a:r>
                        <a:rPr lang="en-US" sz="200">
                          <a:effectLst/>
                          <a:latin typeface="Arial MT"/>
                          <a:ea typeface="Arial MT"/>
                          <a:cs typeface="Arial MT"/>
                        </a:rPr>
                        <a:t>by</a:t>
                      </a:r>
                      <a:r>
                        <a:rPr lang="en-US" sz="200" spc="-10">
                          <a:effectLst/>
                          <a:latin typeface="Arial MT"/>
                          <a:ea typeface="Arial MT"/>
                          <a:cs typeface="Arial MT"/>
                        </a:rPr>
                        <a:t> </a:t>
                      </a:r>
                      <a:r>
                        <a:rPr lang="en-US" sz="200">
                          <a:effectLst/>
                          <a:latin typeface="Arial MT"/>
                          <a:ea typeface="Arial MT"/>
                          <a:cs typeface="Arial MT"/>
                        </a:rPr>
                        <a:t>0,62%</a:t>
                      </a:r>
                      <a:r>
                        <a:rPr lang="en-US" sz="200" spc="-265">
                          <a:effectLst/>
                          <a:latin typeface="Arial MT"/>
                          <a:ea typeface="Arial MT"/>
                          <a:cs typeface="Arial MT"/>
                        </a:rPr>
                        <a:t> </a:t>
                      </a:r>
                      <a:r>
                        <a:rPr lang="en-US" sz="200">
                          <a:effectLst/>
                          <a:latin typeface="Arial MT"/>
                          <a:ea typeface="Arial MT"/>
                          <a:cs typeface="Arial MT"/>
                        </a:rPr>
                        <a:t>between 2011</a:t>
                      </a:r>
                      <a:r>
                        <a:rPr lang="en-US" sz="200" spc="-5">
                          <a:effectLst/>
                          <a:latin typeface="Arial MT"/>
                          <a:ea typeface="Arial MT"/>
                          <a:cs typeface="Arial MT"/>
                        </a:rPr>
                        <a:t> </a:t>
                      </a:r>
                      <a:r>
                        <a:rPr lang="en-US" sz="200">
                          <a:effectLst/>
                          <a:latin typeface="Arial MT"/>
                          <a:ea typeface="Arial MT"/>
                          <a:cs typeface="Arial MT"/>
                        </a:rPr>
                        <a:t>and</a:t>
                      </a:r>
                      <a:r>
                        <a:rPr lang="en-US" sz="200" spc="-5">
                          <a:effectLst/>
                          <a:latin typeface="Arial MT"/>
                          <a:ea typeface="Arial MT"/>
                          <a:cs typeface="Arial MT"/>
                        </a:rPr>
                        <a:t> </a:t>
                      </a:r>
                      <a:r>
                        <a:rPr lang="en-US" sz="200">
                          <a:effectLst/>
                          <a:latin typeface="Arial MT"/>
                          <a:ea typeface="Arial MT"/>
                          <a:cs typeface="Arial MT"/>
                        </a:rPr>
                        <a:t>2021</a:t>
                      </a:r>
                    </a:p>
                    <a:p>
                      <a:pPr marL="342900" marR="66675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40">
                          <a:effectLst/>
                          <a:latin typeface="Arial MT"/>
                          <a:ea typeface="Arial MT"/>
                          <a:cs typeface="Arial MT"/>
                        </a:rPr>
                        <a:t> </a:t>
                      </a:r>
                      <a:r>
                        <a:rPr lang="en-US" sz="200">
                          <a:effectLst/>
                          <a:latin typeface="Arial MT"/>
                          <a:ea typeface="Arial MT"/>
                          <a:cs typeface="Arial MT"/>
                        </a:rPr>
                        <a:t>economic</a:t>
                      </a:r>
                      <a:r>
                        <a:rPr lang="en-US" sz="200" spc="-25">
                          <a:effectLst/>
                          <a:latin typeface="Arial MT"/>
                          <a:ea typeface="Arial MT"/>
                          <a:cs typeface="Arial MT"/>
                        </a:rPr>
                        <a:t> </a:t>
                      </a:r>
                      <a:r>
                        <a:rPr lang="en-US" sz="200">
                          <a:effectLst/>
                          <a:latin typeface="Arial MT"/>
                          <a:ea typeface="Arial MT"/>
                          <a:cs typeface="Arial MT"/>
                        </a:rPr>
                        <a:t>impact</a:t>
                      </a:r>
                      <a:r>
                        <a:rPr lang="en-US" sz="200" spc="-25">
                          <a:effectLst/>
                          <a:latin typeface="Arial MT"/>
                          <a:ea typeface="Arial MT"/>
                          <a:cs typeface="Arial MT"/>
                        </a:rPr>
                        <a:t> </a:t>
                      </a:r>
                      <a:r>
                        <a:rPr lang="en-US" sz="200">
                          <a:effectLst/>
                          <a:latin typeface="Arial MT"/>
                          <a:ea typeface="Arial MT"/>
                          <a:cs typeface="Arial MT"/>
                        </a:rPr>
                        <a:t>of</a:t>
                      </a:r>
                      <a:r>
                        <a:rPr lang="en-US" sz="200" spc="-40">
                          <a:effectLst/>
                          <a:latin typeface="Arial MT"/>
                          <a:ea typeface="Arial MT"/>
                          <a:cs typeface="Arial MT"/>
                        </a:rPr>
                        <a:t> </a:t>
                      </a:r>
                      <a:r>
                        <a:rPr lang="en-US" sz="200">
                          <a:effectLst/>
                          <a:latin typeface="Arial MT"/>
                          <a:ea typeface="Arial MT"/>
                          <a:cs typeface="Arial MT"/>
                        </a:rPr>
                        <a:t>the</a:t>
                      </a:r>
                      <a:r>
                        <a:rPr lang="en-US" sz="200" spc="-25">
                          <a:effectLst/>
                          <a:latin typeface="Arial MT"/>
                          <a:ea typeface="Arial MT"/>
                          <a:cs typeface="Arial MT"/>
                        </a:rPr>
                        <a:t> </a:t>
                      </a:r>
                      <a:r>
                        <a:rPr lang="en-US" sz="200">
                          <a:effectLst/>
                          <a:latin typeface="Arial MT"/>
                          <a:ea typeface="Arial MT"/>
                          <a:cs typeface="Arial MT"/>
                        </a:rPr>
                        <a:t>Covid-19</a:t>
                      </a:r>
                      <a:r>
                        <a:rPr lang="en-US" sz="200" spc="-40">
                          <a:effectLst/>
                          <a:latin typeface="Arial MT"/>
                          <a:ea typeface="Arial MT"/>
                          <a:cs typeface="Arial MT"/>
                        </a:rPr>
                        <a:t> </a:t>
                      </a:r>
                      <a:r>
                        <a:rPr lang="en-US" sz="200">
                          <a:effectLst/>
                          <a:latin typeface="Arial MT"/>
                          <a:ea typeface="Arial MT"/>
                          <a:cs typeface="Arial MT"/>
                        </a:rPr>
                        <a:t>pandemic</a:t>
                      </a:r>
                      <a:r>
                        <a:rPr lang="en-US" sz="200" spc="-30">
                          <a:effectLst/>
                          <a:latin typeface="Arial MT"/>
                          <a:ea typeface="Arial MT"/>
                          <a:cs typeface="Arial MT"/>
                        </a:rPr>
                        <a:t> </a:t>
                      </a:r>
                      <a:r>
                        <a:rPr lang="en-US" sz="200">
                          <a:effectLst/>
                          <a:latin typeface="Arial MT"/>
                          <a:ea typeface="Arial MT"/>
                          <a:cs typeface="Arial MT"/>
                        </a:rPr>
                        <a:t>on</a:t>
                      </a:r>
                      <a:r>
                        <a:rPr lang="en-US" sz="200" spc="-40">
                          <a:effectLst/>
                          <a:latin typeface="Arial MT"/>
                          <a:ea typeface="Arial MT"/>
                          <a:cs typeface="Arial MT"/>
                        </a:rPr>
                        <a:t> </a:t>
                      </a:r>
                      <a:r>
                        <a:rPr lang="en-US" sz="200">
                          <a:effectLst/>
                          <a:latin typeface="Arial MT"/>
                          <a:ea typeface="Arial MT"/>
                          <a:cs typeface="Arial MT"/>
                        </a:rPr>
                        <a:t>the</a:t>
                      </a:r>
                      <a:r>
                        <a:rPr lang="en-US" sz="200" spc="-265">
                          <a:effectLst/>
                          <a:latin typeface="Arial MT"/>
                          <a:ea typeface="Arial MT"/>
                          <a:cs typeface="Arial MT"/>
                        </a:rPr>
                        <a:t> </a:t>
                      </a: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a:t>
                      </a:r>
                      <a:r>
                        <a:rPr lang="en-US" sz="200" spc="5">
                          <a:effectLst/>
                          <a:latin typeface="Arial MT"/>
                          <a:ea typeface="Arial MT"/>
                          <a:cs typeface="Arial MT"/>
                        </a:rPr>
                        <a:t> </a:t>
                      </a:r>
                      <a:r>
                        <a:rPr lang="en-US" sz="200">
                          <a:effectLst/>
                          <a:latin typeface="Arial MT"/>
                          <a:ea typeface="Arial MT"/>
                          <a:cs typeface="Arial MT"/>
                        </a:rPr>
                        <a:t>infrastructure</a:t>
                      </a:r>
                      <a:r>
                        <a:rPr lang="en-US" sz="200" spc="5">
                          <a:effectLst/>
                          <a:latin typeface="Arial MT"/>
                          <a:ea typeface="Arial MT"/>
                          <a:cs typeface="Arial MT"/>
                        </a:rPr>
                        <a:t> </a:t>
                      </a:r>
                      <a:r>
                        <a:rPr lang="en-US" sz="200">
                          <a:effectLst/>
                          <a:latin typeface="Arial MT"/>
                          <a:ea typeface="Arial MT"/>
                          <a:cs typeface="Arial MT"/>
                        </a:rPr>
                        <a:t>sector.</a:t>
                      </a:r>
                    </a:p>
                    <a:p>
                      <a:pPr marL="342900" marR="97155" lvl="0" indent="-342900">
                        <a:lnSpc>
                          <a:spcPct val="150000"/>
                        </a:lnSpc>
                        <a:spcBef>
                          <a:spcPts val="10"/>
                        </a:spcBef>
                        <a:spcAft>
                          <a:spcPts val="0"/>
                        </a:spcAft>
                        <a:buClr>
                          <a:srgbClr val="57585B"/>
                        </a:buClr>
                        <a:buSzPts val="1000"/>
                        <a:buFont typeface="Arial MT"/>
                        <a:buChar char="•"/>
                        <a:tabLst>
                          <a:tab pos="285115" algn="l"/>
                        </a:tabLst>
                      </a:pPr>
                      <a:r>
                        <a:rPr lang="en-US" sz="200" spc="-5">
                          <a:effectLst/>
                          <a:latin typeface="Arial MT"/>
                          <a:ea typeface="Arial MT"/>
                          <a:cs typeface="Arial MT"/>
                        </a:rPr>
                        <a:t>Increased</a:t>
                      </a:r>
                      <a:r>
                        <a:rPr lang="en-US" sz="200" spc="-60">
                          <a:effectLst/>
                          <a:latin typeface="Arial MT"/>
                          <a:ea typeface="Arial MT"/>
                          <a:cs typeface="Arial MT"/>
                        </a:rPr>
                        <a:t> </a:t>
                      </a:r>
                      <a:r>
                        <a:rPr lang="en-US" sz="200" spc="-5">
                          <a:effectLst/>
                          <a:latin typeface="Arial MT"/>
                          <a:ea typeface="Arial MT"/>
                          <a:cs typeface="Arial MT"/>
                        </a:rPr>
                        <a:t>unemployment,</a:t>
                      </a:r>
                      <a:r>
                        <a:rPr lang="en-US" sz="200" spc="-50">
                          <a:effectLst/>
                          <a:latin typeface="Arial MT"/>
                          <a:ea typeface="Arial MT"/>
                          <a:cs typeface="Arial MT"/>
                        </a:rPr>
                        <a:t> </a:t>
                      </a:r>
                      <a:r>
                        <a:rPr lang="en-US" sz="200">
                          <a:effectLst/>
                          <a:latin typeface="Arial MT"/>
                          <a:ea typeface="Arial MT"/>
                          <a:cs typeface="Arial MT"/>
                        </a:rPr>
                        <a:t>especially</a:t>
                      </a:r>
                      <a:r>
                        <a:rPr lang="en-US" sz="200" spc="-45">
                          <a:effectLst/>
                          <a:latin typeface="Arial MT"/>
                          <a:ea typeface="Arial MT"/>
                          <a:cs typeface="Arial MT"/>
                        </a:rPr>
                        <a:t> </a:t>
                      </a:r>
                      <a:r>
                        <a:rPr lang="en-US" sz="200">
                          <a:effectLst/>
                          <a:latin typeface="Arial MT"/>
                          <a:ea typeface="Arial MT"/>
                          <a:cs typeface="Arial MT"/>
                        </a:rPr>
                        <a:t>amongst</a:t>
                      </a:r>
                      <a:r>
                        <a:rPr lang="en-US" sz="200" spc="-55">
                          <a:effectLst/>
                          <a:latin typeface="Arial MT"/>
                          <a:ea typeface="Arial MT"/>
                          <a:cs typeface="Arial MT"/>
                        </a:rPr>
                        <a:t> </a:t>
                      </a:r>
                      <a:r>
                        <a:rPr lang="en-US" sz="200">
                          <a:effectLst/>
                          <a:latin typeface="Arial MT"/>
                          <a:ea typeface="Arial MT"/>
                          <a:cs typeface="Arial MT"/>
                        </a:rPr>
                        <a:t>youth</a:t>
                      </a:r>
                      <a:r>
                        <a:rPr lang="en-US" sz="200" spc="-40">
                          <a:effectLst/>
                          <a:latin typeface="Arial MT"/>
                          <a:ea typeface="Arial MT"/>
                          <a:cs typeface="Arial MT"/>
                        </a:rPr>
                        <a:t> </a:t>
                      </a:r>
                      <a:r>
                        <a:rPr lang="en-US" sz="200">
                          <a:effectLst/>
                          <a:latin typeface="Arial MT"/>
                          <a:ea typeface="Arial MT"/>
                          <a:cs typeface="Arial MT"/>
                        </a:rPr>
                        <a:t>coupled</a:t>
                      </a:r>
                      <a:r>
                        <a:rPr lang="en-US" sz="200" spc="-50">
                          <a:effectLst/>
                          <a:latin typeface="Arial MT"/>
                          <a:ea typeface="Arial MT"/>
                          <a:cs typeface="Arial MT"/>
                        </a:rPr>
                        <a:t> </a:t>
                      </a:r>
                      <a:r>
                        <a:rPr lang="en-US" sz="200">
                          <a:effectLst/>
                          <a:latin typeface="Arial MT"/>
                          <a:ea typeface="Arial MT"/>
                          <a:cs typeface="Arial MT"/>
                        </a:rPr>
                        <a:t>with</a:t>
                      </a:r>
                      <a:r>
                        <a:rPr lang="en-US" sz="200" spc="-260">
                          <a:effectLst/>
                          <a:latin typeface="Arial MT"/>
                          <a:ea typeface="Arial MT"/>
                          <a:cs typeface="Arial MT"/>
                        </a:rPr>
                        <a:t> </a:t>
                      </a:r>
                      <a:r>
                        <a:rPr lang="en-US" sz="200">
                          <a:effectLst/>
                          <a:latin typeface="Arial MT"/>
                          <a:ea typeface="Arial MT"/>
                          <a:cs typeface="Arial MT"/>
                        </a:rPr>
                        <a:t>slow</a:t>
                      </a:r>
                      <a:r>
                        <a:rPr lang="en-US" sz="200" spc="-20">
                          <a:effectLst/>
                          <a:latin typeface="Arial MT"/>
                          <a:ea typeface="Arial MT"/>
                          <a:cs typeface="Arial MT"/>
                        </a:rPr>
                        <a:t> </a:t>
                      </a:r>
                      <a:r>
                        <a:rPr lang="en-US" sz="200">
                          <a:effectLst/>
                          <a:latin typeface="Arial MT"/>
                          <a:ea typeface="Arial MT"/>
                          <a:cs typeface="Arial MT"/>
                        </a:rPr>
                        <a:t>economic</a:t>
                      </a:r>
                      <a:r>
                        <a:rPr lang="en-US" sz="200" spc="-15">
                          <a:effectLst/>
                          <a:latin typeface="Arial MT"/>
                          <a:ea typeface="Arial MT"/>
                          <a:cs typeface="Arial MT"/>
                        </a:rPr>
                        <a:t> </a:t>
                      </a:r>
                      <a:r>
                        <a:rPr lang="en-US" sz="200">
                          <a:effectLst/>
                          <a:latin typeface="Arial MT"/>
                          <a:ea typeface="Arial MT"/>
                          <a:cs typeface="Arial MT"/>
                        </a:rPr>
                        <a:t>growth.</a:t>
                      </a:r>
                    </a:p>
                    <a:p>
                      <a:pPr marL="342900" marR="5765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Implementation of the Economic Reconstruction and</a:t>
                      </a:r>
                      <a:r>
                        <a:rPr lang="en-US" sz="200" spc="5">
                          <a:effectLst/>
                          <a:latin typeface="Arial MT"/>
                          <a:ea typeface="Arial MT"/>
                          <a:cs typeface="Arial MT"/>
                        </a:rPr>
                        <a:t> </a:t>
                      </a:r>
                      <a:r>
                        <a:rPr lang="en-US" sz="200">
                          <a:effectLst/>
                          <a:latin typeface="Arial MT"/>
                          <a:ea typeface="Arial MT"/>
                          <a:cs typeface="Arial MT"/>
                        </a:rPr>
                        <a:t>Recovery</a:t>
                      </a:r>
                      <a:r>
                        <a:rPr lang="en-US" sz="200" spc="-30">
                          <a:effectLst/>
                          <a:latin typeface="Arial MT"/>
                          <a:ea typeface="Arial MT"/>
                          <a:cs typeface="Arial MT"/>
                        </a:rPr>
                        <a:t> </a:t>
                      </a:r>
                      <a:r>
                        <a:rPr lang="en-US" sz="200">
                          <a:effectLst/>
                          <a:latin typeface="Arial MT"/>
                          <a:ea typeface="Arial MT"/>
                          <a:cs typeface="Arial MT"/>
                        </a:rPr>
                        <a:t>Plan</a:t>
                      </a:r>
                      <a:r>
                        <a:rPr lang="en-US" sz="200" spc="-20">
                          <a:effectLst/>
                          <a:latin typeface="Arial MT"/>
                          <a:ea typeface="Arial MT"/>
                          <a:cs typeface="Arial MT"/>
                        </a:rPr>
                        <a:t> </a:t>
                      </a:r>
                      <a:r>
                        <a:rPr lang="en-US" sz="200">
                          <a:effectLst/>
                          <a:latin typeface="Arial MT"/>
                          <a:ea typeface="Arial MT"/>
                          <a:cs typeface="Arial MT"/>
                        </a:rPr>
                        <a:t>(ERRP)</a:t>
                      </a:r>
                      <a:r>
                        <a:rPr lang="en-US" sz="200" spc="-20">
                          <a:effectLst/>
                          <a:latin typeface="Arial MT"/>
                          <a:ea typeface="Arial MT"/>
                          <a:cs typeface="Arial MT"/>
                        </a:rPr>
                        <a:t> </a:t>
                      </a:r>
                      <a:r>
                        <a:rPr lang="en-US" sz="200">
                          <a:effectLst/>
                          <a:latin typeface="Arial MT"/>
                          <a:ea typeface="Arial MT"/>
                          <a:cs typeface="Arial MT"/>
                        </a:rPr>
                        <a:t>which</a:t>
                      </a:r>
                      <a:r>
                        <a:rPr lang="en-US" sz="200" spc="-15">
                          <a:effectLst/>
                          <a:latin typeface="Arial MT"/>
                          <a:ea typeface="Arial MT"/>
                          <a:cs typeface="Arial MT"/>
                        </a:rPr>
                        <a:t> </a:t>
                      </a:r>
                      <a:r>
                        <a:rPr lang="en-US" sz="200">
                          <a:effectLst/>
                          <a:latin typeface="Arial MT"/>
                          <a:ea typeface="Arial MT"/>
                          <a:cs typeface="Arial MT"/>
                        </a:rPr>
                        <a:t>foregrounds</a:t>
                      </a:r>
                      <a:r>
                        <a:rPr lang="en-US" sz="200" spc="-5">
                          <a:effectLst/>
                          <a:latin typeface="Arial MT"/>
                          <a:ea typeface="Arial MT"/>
                          <a:cs typeface="Arial MT"/>
                        </a:rPr>
                        <a:t> </a:t>
                      </a:r>
                      <a:r>
                        <a:rPr lang="en-US" sz="200">
                          <a:effectLst/>
                          <a:latin typeface="Arial MT"/>
                          <a:ea typeface="Arial MT"/>
                          <a:cs typeface="Arial MT"/>
                        </a:rPr>
                        <a:t>infrastructure</a:t>
                      </a:r>
                      <a:r>
                        <a:rPr lang="en-US" sz="200" spc="-265">
                          <a:effectLst/>
                          <a:latin typeface="Arial MT"/>
                          <a:ea typeface="Arial MT"/>
                          <a:cs typeface="Arial MT"/>
                        </a:rPr>
                        <a:t> </a:t>
                      </a:r>
                      <a:r>
                        <a:rPr lang="en-US" sz="200">
                          <a:effectLst/>
                          <a:latin typeface="Arial MT"/>
                          <a:ea typeface="Arial MT"/>
                          <a:cs typeface="Arial MT"/>
                        </a:rPr>
                        <a:t>development</a:t>
                      </a:r>
                    </a:p>
                    <a:p>
                      <a:pPr marL="342900" marR="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High</a:t>
                      </a:r>
                      <a:r>
                        <a:rPr lang="en-US" sz="200" spc="-15">
                          <a:effectLst/>
                          <a:latin typeface="Arial MT"/>
                          <a:ea typeface="Arial MT"/>
                          <a:cs typeface="Arial MT"/>
                        </a:rPr>
                        <a:t> </a:t>
                      </a:r>
                      <a:r>
                        <a:rPr lang="en-US" sz="200">
                          <a:effectLst/>
                          <a:latin typeface="Arial MT"/>
                          <a:ea typeface="Arial MT"/>
                          <a:cs typeface="Arial MT"/>
                        </a:rPr>
                        <a:t>inflation</a:t>
                      </a:r>
                      <a:r>
                        <a:rPr lang="en-US" sz="200" spc="-25">
                          <a:effectLst/>
                          <a:latin typeface="Arial MT"/>
                          <a:ea typeface="Arial MT"/>
                          <a:cs typeface="Arial MT"/>
                        </a:rPr>
                        <a:t> </a:t>
                      </a:r>
                      <a:r>
                        <a:rPr lang="en-US" sz="200">
                          <a:effectLst/>
                          <a:latin typeface="Arial MT"/>
                          <a:ea typeface="Arial MT"/>
                          <a:cs typeface="Arial MT"/>
                        </a:rPr>
                        <a:t>rate</a:t>
                      </a:r>
                      <a:r>
                        <a:rPr lang="en-US" sz="200" spc="-25">
                          <a:effectLst/>
                          <a:latin typeface="Arial MT"/>
                          <a:ea typeface="Arial MT"/>
                          <a:cs typeface="Arial MT"/>
                        </a:rPr>
                        <a:t> </a:t>
                      </a:r>
                      <a:r>
                        <a:rPr lang="en-US" sz="200">
                          <a:effectLst/>
                          <a:latin typeface="Arial MT"/>
                          <a:ea typeface="Arial MT"/>
                          <a:cs typeface="Arial MT"/>
                        </a:rPr>
                        <a:t>resulting</a:t>
                      </a:r>
                      <a:r>
                        <a:rPr lang="en-US" sz="200" spc="-10">
                          <a:effectLst/>
                          <a:latin typeface="Arial MT"/>
                          <a:ea typeface="Arial MT"/>
                          <a:cs typeface="Arial MT"/>
                        </a:rPr>
                        <a:t> </a:t>
                      </a:r>
                      <a:r>
                        <a:rPr lang="en-US" sz="200">
                          <a:effectLst/>
                          <a:latin typeface="Arial MT"/>
                          <a:ea typeface="Arial MT"/>
                          <a:cs typeface="Arial MT"/>
                        </a:rPr>
                        <a:t>in</a:t>
                      </a:r>
                      <a:r>
                        <a:rPr lang="en-US" sz="200" spc="-15">
                          <a:effectLst/>
                          <a:latin typeface="Arial MT"/>
                          <a:ea typeface="Arial MT"/>
                          <a:cs typeface="Arial MT"/>
                        </a:rPr>
                        <a:t> </a:t>
                      </a:r>
                      <a:r>
                        <a:rPr lang="en-US" sz="200">
                          <a:effectLst/>
                          <a:latin typeface="Arial MT"/>
                          <a:ea typeface="Arial MT"/>
                          <a:cs typeface="Arial MT"/>
                        </a:rPr>
                        <a:t>high</a:t>
                      </a:r>
                      <a:r>
                        <a:rPr lang="en-US" sz="200" spc="-35">
                          <a:effectLst/>
                          <a:latin typeface="Arial MT"/>
                          <a:ea typeface="Arial MT"/>
                          <a:cs typeface="Arial MT"/>
                        </a:rPr>
                        <a:t> </a:t>
                      </a:r>
                      <a:r>
                        <a:rPr lang="en-US" sz="200">
                          <a:effectLst/>
                          <a:latin typeface="Arial MT"/>
                          <a:ea typeface="Arial MT"/>
                          <a:cs typeface="Arial MT"/>
                        </a:rPr>
                        <a:t>costs</a:t>
                      </a:r>
                      <a:r>
                        <a:rPr lang="en-US" sz="200" spc="-15">
                          <a:effectLst/>
                          <a:latin typeface="Arial MT"/>
                          <a:ea typeface="Arial MT"/>
                          <a:cs typeface="Arial MT"/>
                        </a:rPr>
                        <a:t> </a:t>
                      </a:r>
                      <a:r>
                        <a:rPr lang="en-US" sz="200">
                          <a:effectLst/>
                          <a:latin typeface="Arial MT"/>
                          <a:ea typeface="Arial MT"/>
                          <a:cs typeface="Arial MT"/>
                        </a:rPr>
                        <a:t>of</a:t>
                      </a:r>
                      <a:r>
                        <a:rPr lang="en-US" sz="200" spc="-30">
                          <a:effectLst/>
                          <a:latin typeface="Arial MT"/>
                          <a:ea typeface="Arial MT"/>
                          <a:cs typeface="Arial MT"/>
                        </a:rPr>
                        <a:t> </a:t>
                      </a: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materials</a:t>
                      </a:r>
                    </a:p>
                    <a:p>
                      <a:pPr marL="342900" marR="47752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lack of available capital amongst construction sector</a:t>
                      </a:r>
                      <a:r>
                        <a:rPr lang="en-US" sz="200" spc="5">
                          <a:effectLst/>
                          <a:latin typeface="Arial MT"/>
                          <a:ea typeface="Arial MT"/>
                          <a:cs typeface="Arial MT"/>
                        </a:rPr>
                        <a:t> </a:t>
                      </a:r>
                      <a:r>
                        <a:rPr lang="en-US" sz="200">
                          <a:effectLst/>
                          <a:latin typeface="Arial MT"/>
                          <a:ea typeface="Arial MT"/>
                          <a:cs typeface="Arial MT"/>
                        </a:rPr>
                        <a:t>Small, Medium and Micro Enterprises (SMMEs) at</a:t>
                      </a:r>
                      <a:r>
                        <a:rPr lang="en-US" sz="200" spc="5">
                          <a:effectLst/>
                          <a:latin typeface="Arial MT"/>
                          <a:ea typeface="Arial MT"/>
                          <a:cs typeface="Arial MT"/>
                        </a:rPr>
                        <a:t> </a:t>
                      </a:r>
                      <a:r>
                        <a:rPr lang="en-US" sz="200">
                          <a:effectLst/>
                          <a:latin typeface="Arial MT"/>
                          <a:ea typeface="Arial MT"/>
                          <a:cs typeface="Arial MT"/>
                        </a:rPr>
                        <a:t>Construction</a:t>
                      </a:r>
                      <a:r>
                        <a:rPr lang="en-US" sz="200" spc="-40">
                          <a:effectLst/>
                          <a:latin typeface="Arial MT"/>
                          <a:ea typeface="Arial MT"/>
                          <a:cs typeface="Arial MT"/>
                        </a:rPr>
                        <a:t> </a:t>
                      </a:r>
                      <a:r>
                        <a:rPr lang="en-US" sz="200">
                          <a:effectLst/>
                          <a:latin typeface="Arial MT"/>
                          <a:ea typeface="Arial MT"/>
                          <a:cs typeface="Arial MT"/>
                        </a:rPr>
                        <a:t>Industry</a:t>
                      </a:r>
                      <a:r>
                        <a:rPr lang="en-US" sz="200" spc="-15">
                          <a:effectLst/>
                          <a:latin typeface="Arial MT"/>
                          <a:ea typeface="Arial MT"/>
                          <a:cs typeface="Arial MT"/>
                        </a:rPr>
                        <a:t> </a:t>
                      </a:r>
                      <a:r>
                        <a:rPr lang="en-US" sz="200">
                          <a:effectLst/>
                          <a:latin typeface="Arial MT"/>
                          <a:ea typeface="Arial MT"/>
                          <a:cs typeface="Arial MT"/>
                        </a:rPr>
                        <a:t>Development</a:t>
                      </a:r>
                      <a:r>
                        <a:rPr lang="en-US" sz="200" spc="-5">
                          <a:effectLst/>
                          <a:latin typeface="Arial MT"/>
                          <a:ea typeface="Arial MT"/>
                          <a:cs typeface="Arial MT"/>
                        </a:rPr>
                        <a:t> </a:t>
                      </a:r>
                      <a:r>
                        <a:rPr lang="en-US" sz="200">
                          <a:effectLst/>
                          <a:latin typeface="Arial MT"/>
                          <a:ea typeface="Arial MT"/>
                          <a:cs typeface="Arial MT"/>
                        </a:rPr>
                        <a:t>Board</a:t>
                      </a:r>
                      <a:r>
                        <a:rPr lang="en-US" sz="200" spc="-20">
                          <a:effectLst/>
                          <a:latin typeface="Arial MT"/>
                          <a:ea typeface="Arial MT"/>
                          <a:cs typeface="Arial MT"/>
                        </a:rPr>
                        <a:t> </a:t>
                      </a:r>
                      <a:r>
                        <a:rPr lang="en-US" sz="200">
                          <a:effectLst/>
                          <a:latin typeface="Arial MT"/>
                          <a:ea typeface="Arial MT"/>
                          <a:cs typeface="Arial MT"/>
                        </a:rPr>
                        <a:t>(CIDB)</a:t>
                      </a:r>
                      <a:r>
                        <a:rPr lang="en-US" sz="200" spc="-15">
                          <a:effectLst/>
                          <a:latin typeface="Arial MT"/>
                          <a:ea typeface="Arial MT"/>
                          <a:cs typeface="Arial MT"/>
                        </a:rPr>
                        <a:t> </a:t>
                      </a:r>
                      <a:r>
                        <a:rPr lang="en-US" sz="200">
                          <a:effectLst/>
                          <a:latin typeface="Arial MT"/>
                          <a:ea typeface="Arial MT"/>
                          <a:cs typeface="Arial MT"/>
                        </a:rPr>
                        <a:t>levels</a:t>
                      </a:r>
                      <a:r>
                        <a:rPr lang="en-US" sz="200" spc="-10">
                          <a:effectLst/>
                          <a:latin typeface="Arial MT"/>
                          <a:ea typeface="Arial MT"/>
                          <a:cs typeface="Arial MT"/>
                        </a:rPr>
                        <a:t> </a:t>
                      </a:r>
                      <a:r>
                        <a:rPr lang="en-US" sz="200">
                          <a:effectLst/>
                          <a:latin typeface="Arial MT"/>
                          <a:ea typeface="Arial MT"/>
                          <a:cs typeface="Arial MT"/>
                        </a:rPr>
                        <a:t>1</a:t>
                      </a:r>
                      <a:r>
                        <a:rPr lang="en-US" sz="200" spc="-265">
                          <a:effectLst/>
                          <a:latin typeface="Arial MT"/>
                          <a:ea typeface="Arial MT"/>
                          <a:cs typeface="Arial MT"/>
                        </a:rPr>
                        <a:t> </a:t>
                      </a:r>
                      <a:r>
                        <a:rPr lang="en-US" sz="200">
                          <a:effectLst/>
                          <a:latin typeface="Arial MT"/>
                          <a:ea typeface="Arial MT"/>
                          <a:cs typeface="Arial MT"/>
                        </a:rPr>
                        <a:t>to</a:t>
                      </a:r>
                      <a:r>
                        <a:rPr lang="en-US" sz="200" spc="-10">
                          <a:effectLst/>
                          <a:latin typeface="Arial MT"/>
                          <a:ea typeface="Arial MT"/>
                          <a:cs typeface="Arial MT"/>
                        </a:rPr>
                        <a:t> </a:t>
                      </a:r>
                      <a:r>
                        <a:rPr lang="en-US" sz="200">
                          <a:effectLst/>
                          <a:latin typeface="Arial MT"/>
                          <a:ea typeface="Arial MT"/>
                          <a:cs typeface="Arial MT"/>
                        </a:rPr>
                        <a:t>4</a:t>
                      </a:r>
                    </a:p>
                    <a:p>
                      <a:pPr marL="342900" marR="33528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5">
                          <a:effectLst/>
                          <a:latin typeface="Arial MT"/>
                          <a:ea typeface="Arial MT"/>
                          <a:cs typeface="Arial MT"/>
                        </a:rPr>
                        <a:t> </a:t>
                      </a:r>
                      <a:r>
                        <a:rPr lang="en-US" sz="200">
                          <a:effectLst/>
                          <a:latin typeface="Arial MT"/>
                          <a:ea typeface="Arial MT"/>
                          <a:cs typeface="Arial MT"/>
                        </a:rPr>
                        <a:t>industry</a:t>
                      </a:r>
                      <a:r>
                        <a:rPr lang="en-US" sz="200" spc="-10">
                          <a:effectLst/>
                          <a:latin typeface="Arial MT"/>
                          <a:ea typeface="Arial MT"/>
                          <a:cs typeface="Arial MT"/>
                        </a:rPr>
                        <a:t> </a:t>
                      </a:r>
                      <a:r>
                        <a:rPr lang="en-US" sz="200">
                          <a:effectLst/>
                          <a:latin typeface="Arial MT"/>
                          <a:ea typeface="Arial MT"/>
                          <a:cs typeface="Arial MT"/>
                        </a:rPr>
                        <a:t>not</a:t>
                      </a:r>
                      <a:r>
                        <a:rPr lang="en-US" sz="200" spc="-15">
                          <a:effectLst/>
                          <a:latin typeface="Arial MT"/>
                          <a:ea typeface="Arial MT"/>
                          <a:cs typeface="Arial MT"/>
                        </a:rPr>
                        <a:t> </a:t>
                      </a:r>
                      <a:r>
                        <a:rPr lang="en-US" sz="200">
                          <a:effectLst/>
                          <a:latin typeface="Arial MT"/>
                          <a:ea typeface="Arial MT"/>
                          <a:cs typeface="Arial MT"/>
                        </a:rPr>
                        <a:t>leveraging</a:t>
                      </a:r>
                      <a:r>
                        <a:rPr lang="en-US" sz="200" spc="-15">
                          <a:effectLst/>
                          <a:latin typeface="Arial MT"/>
                          <a:ea typeface="Arial MT"/>
                          <a:cs typeface="Arial MT"/>
                        </a:rPr>
                        <a:t> </a:t>
                      </a:r>
                      <a:r>
                        <a:rPr lang="en-US" sz="200">
                          <a:effectLst/>
                          <a:latin typeface="Arial MT"/>
                          <a:ea typeface="Arial MT"/>
                          <a:cs typeface="Arial MT"/>
                        </a:rPr>
                        <a:t>off</a:t>
                      </a:r>
                      <a:r>
                        <a:rPr lang="en-US" sz="200" spc="-15">
                          <a:effectLst/>
                          <a:latin typeface="Arial MT"/>
                          <a:ea typeface="Arial MT"/>
                          <a:cs typeface="Arial MT"/>
                        </a:rPr>
                        <a:t> </a:t>
                      </a: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human</a:t>
                      </a:r>
                      <a:r>
                        <a:rPr lang="en-US" sz="200" spc="-265">
                          <a:effectLst/>
                          <a:latin typeface="Arial MT"/>
                          <a:ea typeface="Arial MT"/>
                          <a:cs typeface="Arial MT"/>
                        </a:rPr>
                        <a:t> </a:t>
                      </a:r>
                      <a:r>
                        <a:rPr lang="en-US" sz="200">
                          <a:effectLst/>
                          <a:latin typeface="Arial MT"/>
                          <a:ea typeface="Arial MT"/>
                          <a:cs typeface="Arial MT"/>
                        </a:rPr>
                        <a:t>settlements value chain due to lack of knowledge and</a:t>
                      </a:r>
                      <a:r>
                        <a:rPr lang="en-US" sz="200" spc="5">
                          <a:effectLst/>
                          <a:latin typeface="Arial MT"/>
                          <a:ea typeface="Arial MT"/>
                          <a:cs typeface="Arial MT"/>
                        </a:rPr>
                        <a:t> </a:t>
                      </a:r>
                      <a:r>
                        <a:rPr lang="en-US" sz="200">
                          <a:effectLst/>
                          <a:latin typeface="Arial MT"/>
                          <a:ea typeface="Arial MT"/>
                          <a:cs typeface="Arial MT"/>
                        </a:rPr>
                        <a:t>understanding of</a:t>
                      </a:r>
                      <a:r>
                        <a:rPr lang="en-US" sz="200" spc="-5">
                          <a:effectLst/>
                          <a:latin typeface="Arial MT"/>
                          <a:ea typeface="Arial MT"/>
                          <a:cs typeface="Arial MT"/>
                        </a:rPr>
                        <a:t> </a:t>
                      </a:r>
                      <a:r>
                        <a:rPr lang="en-US" sz="200">
                          <a:effectLst/>
                          <a:latin typeface="Arial MT"/>
                          <a:ea typeface="Arial MT"/>
                          <a:cs typeface="Arial MT"/>
                        </a:rPr>
                        <a:t>opportunities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2125535"/>
                  </a:ext>
                </a:extLst>
              </a:tr>
              <a:tr h="463872">
                <a:tc>
                  <a:txBody>
                    <a:bodyPr/>
                    <a:lstStyle/>
                    <a:p>
                      <a:pPr marL="139700" marR="0">
                        <a:lnSpc>
                          <a:spcPct val="150000"/>
                        </a:lnSpc>
                        <a:spcBef>
                          <a:spcPts val="320"/>
                        </a:spcBef>
                        <a:spcAft>
                          <a:spcPts val="0"/>
                        </a:spcAft>
                      </a:pPr>
                      <a:r>
                        <a:rPr lang="en-US" sz="200">
                          <a:effectLst/>
                          <a:latin typeface="Arial M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10"/>
                        </a:spcBef>
                        <a:spcAft>
                          <a:spcPts val="0"/>
                        </a:spcAft>
                        <a:buClr>
                          <a:srgbClr val="57585B"/>
                        </a:buClr>
                        <a:buSzPts val="1000"/>
                        <a:buFont typeface="Arial MT"/>
                        <a:buChar char="•"/>
                        <a:tabLst>
                          <a:tab pos="285115" algn="l"/>
                        </a:tabLst>
                      </a:pPr>
                      <a:r>
                        <a:rPr lang="en-US" sz="200">
                          <a:effectLst/>
                          <a:latin typeface="Arial MT"/>
                          <a:ea typeface="Arial MT"/>
                          <a:cs typeface="Arial MT"/>
                        </a:rPr>
                        <a:t>Unstable energy provision and continued load shedding</a:t>
                      </a:r>
                    </a:p>
                    <a:p>
                      <a:pPr marL="342900" marR="22733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Enabling private sector participation in both leasing, managing and protecting state assets, whilst also contributing to the mission of a transformed, inclusive and vibrant active property market.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3836077"/>
                  </a:ext>
                </a:extLst>
              </a:tr>
              <a:tr h="737983">
                <a:tc>
                  <a:txBody>
                    <a:bodyPr/>
                    <a:lstStyle/>
                    <a:p>
                      <a:pPr marL="139700" marR="0">
                        <a:lnSpc>
                          <a:spcPct val="150000"/>
                        </a:lnSpc>
                        <a:spcBef>
                          <a:spcPts val="320"/>
                        </a:spcBef>
                        <a:spcAft>
                          <a:spcPts val="0"/>
                        </a:spcAft>
                      </a:pPr>
                      <a:r>
                        <a:rPr lang="en-US" sz="200">
                          <a:effectLst/>
                          <a:latin typeface="Arial MT"/>
                          <a:ea typeface="Arial MT"/>
                          <a:cs typeface="Arial MT"/>
                        </a:rPr>
                        <a:t>Social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21995"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Expectations of communities not being met and the poor achievement of human settlement outcomes as defined in the NDP Vision 2030 and the MTSF for the 6th administration</a:t>
                      </a:r>
                    </a:p>
                    <a:p>
                      <a:pPr marL="342900" marR="57912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Slow or inadequate spatial transformation and delivery of integrated Human Settlements close to or inclusive of socio-economic amenities</a:t>
                      </a:r>
                    </a:p>
                    <a:p>
                      <a:pPr marL="342900" marR="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Service Delivery Environment and Housing Demand</a:t>
                      </a:r>
                    </a:p>
                    <a:p>
                      <a:pPr marL="342900" marR="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High inflation rate resulting in poverty and high levels of crime</a:t>
                      </a:r>
                    </a:p>
                    <a:p>
                      <a:pPr marL="342900" marR="517525"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400 000 housing units blocked due to unavailability of bulk infrastructure</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Social and economic impact of the July 2021 protests actions in KwaZulu-Natal and Gauteng Provinces.</a:t>
                      </a:r>
                    </a:p>
                    <a:p>
                      <a:pPr marL="342900" marR="0" lvl="0" indent="-342900" algn="just">
                        <a:lnSpc>
                          <a:spcPct val="150000"/>
                        </a:lnSpc>
                        <a:spcBef>
                          <a:spcPts val="20"/>
                        </a:spcBef>
                        <a:spcAft>
                          <a:spcPts val="0"/>
                        </a:spcAft>
                        <a:buClr>
                          <a:srgbClr val="57585B"/>
                        </a:buClr>
                        <a:buSzPts val="1000"/>
                        <a:buFont typeface="Arial MT"/>
                        <a:buChar char="•"/>
                        <a:tabLst>
                          <a:tab pos="285115" algn="l"/>
                        </a:tabLst>
                      </a:pPr>
                      <a:r>
                        <a:rPr lang="en-US" sz="200">
                          <a:effectLst/>
                          <a:latin typeface="Arial MT"/>
                          <a:ea typeface="Arial MT"/>
                          <a:cs typeface="Arial MT"/>
                        </a:rPr>
                        <a:t>Continued social impact of the Covid-19 pandemic.</a:t>
                      </a:r>
                    </a:p>
                    <a:p>
                      <a:pPr marL="342900" marR="481965" lvl="0" indent="-342900" algn="just">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Continued service delivery protests and work stoppages at development project sites in some cases resulting in major damage to government infrastructure.</a:t>
                      </a:r>
                    </a:p>
                    <a:p>
                      <a:pPr marL="342900" marR="432435" lvl="0" indent="-342900" algn="just">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Unoccupied government buildings hijacked which could be repurposed for residential housing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7645116"/>
                  </a:ext>
                </a:extLst>
              </a:tr>
              <a:tr h="517674">
                <a:tc>
                  <a:txBody>
                    <a:bodyPr/>
                    <a:lstStyle/>
                    <a:p>
                      <a:pPr marL="139700" marR="0">
                        <a:lnSpc>
                          <a:spcPct val="150000"/>
                        </a:lnSpc>
                        <a:spcBef>
                          <a:spcPts val="320"/>
                        </a:spcBef>
                        <a:spcAft>
                          <a:spcPts val="0"/>
                        </a:spcAft>
                      </a:pPr>
                      <a:r>
                        <a:rPr lang="en-US" sz="200">
                          <a:effectLst/>
                          <a:latin typeface="Arial MT"/>
                          <a:ea typeface="Arial MT"/>
                          <a:cs typeface="Arial MT"/>
                        </a:rPr>
                        <a:t>Technological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Slow uptake of, and utilisation of alternative building technologies that speed up delivery and ensure long-term environmental sustainability, in the delivery of Human Settlements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Opportunity for the 4th Industrial Revolution innovations to improve the quality and standards of Human Settlement Developments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Insufficient funding and infrastructure to ensure 4IR is integrated in human settlements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Institutionalisation of sustainability principles in the facilities management programme and alignment to other departmental initiatives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Investment in disruptive and innovative technology including digitization of the housing delivery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2784071"/>
                  </a:ext>
                </a:extLst>
              </a:tr>
              <a:tr h="515634">
                <a:tc>
                  <a:txBody>
                    <a:bodyPr/>
                    <a:lstStyle/>
                    <a:p>
                      <a:pPr marL="139700" marR="0">
                        <a:lnSpc>
                          <a:spcPct val="150000"/>
                        </a:lnSpc>
                        <a:spcBef>
                          <a:spcPts val="320"/>
                        </a:spcBef>
                        <a:spcAft>
                          <a:spcPts val="0"/>
                        </a:spcAft>
                      </a:pPr>
                      <a:r>
                        <a:rPr lang="en-US" sz="200">
                          <a:effectLst/>
                          <a:latin typeface="Arial MT"/>
                          <a:ea typeface="Arial MT"/>
                          <a:cs typeface="Arial MT"/>
                        </a:rPr>
                        <a:t>Legal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628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Impact of litigation and court judgements in respect of the NDHS and provincial departments of human settlements</a:t>
                      </a:r>
                    </a:p>
                    <a:p>
                      <a:pPr marL="342900" marR="0" lvl="0" indent="-342900">
                        <a:lnSpc>
                          <a:spcPct val="150000"/>
                        </a:lnSpc>
                        <a:spcBef>
                          <a:spcPts val="35"/>
                        </a:spcBef>
                        <a:spcAft>
                          <a:spcPts val="0"/>
                        </a:spcAft>
                        <a:buClr>
                          <a:srgbClr val="57585B"/>
                        </a:buClr>
                        <a:buSzPts val="1000"/>
                        <a:buFont typeface="Arial MT"/>
                        <a:buChar char="•"/>
                        <a:tabLst>
                          <a:tab pos="285115" algn="l"/>
                        </a:tabLst>
                      </a:pPr>
                      <a:r>
                        <a:rPr lang="en-US" sz="200">
                          <a:effectLst/>
                          <a:latin typeface="Arial MT"/>
                          <a:ea typeface="Arial MT"/>
                          <a:cs typeface="Arial MT"/>
                        </a:rPr>
                        <a:t>Impact of legislation e.g. the Expropriation Bill</a:t>
                      </a:r>
                    </a:p>
                    <a:p>
                      <a:pPr marL="342900" marR="0" lvl="0" indent="-342900">
                        <a:lnSpc>
                          <a:spcPct val="150000"/>
                        </a:lnSpc>
                        <a:spcBef>
                          <a:spcPts val="100"/>
                        </a:spcBef>
                        <a:spcAft>
                          <a:spcPts val="0"/>
                        </a:spcAft>
                        <a:buClr>
                          <a:srgbClr val="57585B"/>
                        </a:buClr>
                        <a:buSzPts val="1000"/>
                        <a:buFont typeface="Arial MT"/>
                        <a:buChar char="•"/>
                        <a:tabLst>
                          <a:tab pos="285115" algn="l"/>
                        </a:tabLst>
                      </a:pPr>
                      <a:r>
                        <a:rPr lang="en-US" sz="200">
                          <a:effectLst/>
                          <a:latin typeface="Arial MT"/>
                          <a:ea typeface="Arial MT"/>
                          <a:cs typeface="Arial MT"/>
                        </a:rPr>
                        <a:t>Unlawful occupation of land</a:t>
                      </a:r>
                    </a:p>
                    <a:p>
                      <a:pPr marL="342900" marR="110744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Reduction in requests from some provincial department and municipalities for the Agency’s project management services</a:t>
                      </a:r>
                    </a:p>
                    <a:p>
                      <a:pPr marL="342900" marR="24384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compliance requirements are onerous resulting in lengthy approvals and government procurement processes</a:t>
                      </a:r>
                    </a:p>
                    <a:p>
                      <a:pPr marL="342900" marR="110744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Development of policies and legislation to incorporate bulk infrastructure, housing code, green technology as part of the housing delivery model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5572859"/>
                  </a:ext>
                </a:extLst>
              </a:tr>
              <a:tr h="463872">
                <a:tc>
                  <a:txBody>
                    <a:bodyPr/>
                    <a:lstStyle/>
                    <a:p>
                      <a:pPr marL="139700" marR="0">
                        <a:lnSpc>
                          <a:spcPct val="150000"/>
                        </a:lnSpc>
                        <a:spcBef>
                          <a:spcPts val="320"/>
                        </a:spcBef>
                        <a:spcAft>
                          <a:spcPts val="0"/>
                        </a:spcAft>
                      </a:pPr>
                      <a:r>
                        <a:rPr lang="en-US" sz="200">
                          <a:effectLst/>
                          <a:latin typeface="Arial MT"/>
                          <a:ea typeface="Arial MT"/>
                          <a:cs typeface="Arial MT"/>
                        </a:rPr>
                        <a:t>Environmental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563880" lvl="0" indent="-342900">
                        <a:lnSpc>
                          <a:spcPct val="150000"/>
                        </a:lnSpc>
                        <a:spcBef>
                          <a:spcPts val="55"/>
                        </a:spcBef>
                        <a:spcAft>
                          <a:spcPts val="0"/>
                        </a:spcAft>
                        <a:buClr>
                          <a:srgbClr val="57585B"/>
                        </a:buClr>
                        <a:buSzPts val="1000"/>
                        <a:buFont typeface="Arial MT"/>
                        <a:buChar char="•"/>
                        <a:tabLst>
                          <a:tab pos="285115" algn="l"/>
                        </a:tabLst>
                      </a:pPr>
                      <a:r>
                        <a:rPr lang="en-US" sz="200">
                          <a:effectLst/>
                          <a:latin typeface="Arial MT"/>
                          <a:ea typeface="Arial MT"/>
                          <a:cs typeface="Arial MT"/>
                        </a:rPr>
                        <a:t>Delays in EIA and other land preparation approvals, and lack of co-ordination in respect of inter-linked approval</a:t>
                      </a:r>
                    </a:p>
                    <a:p>
                      <a:pPr marL="284480" marR="0" indent="-145415">
                        <a:lnSpc>
                          <a:spcPct val="150000"/>
                        </a:lnSpc>
                        <a:spcBef>
                          <a:spcPts val="45"/>
                        </a:spcBef>
                        <a:spcAft>
                          <a:spcPts val="0"/>
                        </a:spcAft>
                        <a:tabLst>
                          <a:tab pos="285115" algn="l"/>
                        </a:tabLst>
                      </a:pPr>
                      <a:r>
                        <a:rPr lang="en-US" sz="200">
                          <a:effectLst/>
                          <a:latin typeface="Arial MT"/>
                          <a:ea typeface="Arial MT"/>
                          <a:cs typeface="Arial MT"/>
                        </a:rPr>
                        <a:t>processes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7478216"/>
                  </a:ext>
                </a:extLst>
              </a:tr>
              <a:tr h="463872">
                <a:tc>
                  <a:txBody>
                    <a:bodyPr/>
                    <a:lstStyle/>
                    <a:p>
                      <a:pPr marL="139700" marR="0">
                        <a:lnSpc>
                          <a:spcPct val="150000"/>
                        </a:lnSpc>
                        <a:spcBef>
                          <a:spcPts val="320"/>
                        </a:spcBef>
                        <a:spcAft>
                          <a:spcPts val="0"/>
                        </a:spcAft>
                      </a:pPr>
                      <a:r>
                        <a:rPr lang="en-US" sz="200">
                          <a:effectLst/>
                          <a:latin typeface="Arial M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45"/>
                        </a:spcBef>
                        <a:spcAft>
                          <a:spcPts val="0"/>
                        </a:spcAft>
                        <a:buFont typeface="Arial" panose="020B0604020202020204" pitchFamily="34" charset="0"/>
                        <a:buChar char="•"/>
                        <a:tabLst>
                          <a:tab pos="285115" algn="l"/>
                        </a:tabLst>
                      </a:pPr>
                      <a:r>
                        <a:rPr lang="en-US" sz="200" dirty="0">
                          <a:effectLst/>
                          <a:latin typeface="Arial MT"/>
                          <a:ea typeface="Arial MT"/>
                          <a:cs typeface="Arial MT"/>
                        </a:rPr>
                        <a:t>Impact of natural emergencies and disasters e.g. floods</a:t>
                      </a:r>
                    </a:p>
                    <a:p>
                      <a:pPr marL="342900" marR="463550" lvl="0" indent="-342900">
                        <a:lnSpc>
                          <a:spcPct val="150000"/>
                        </a:lnSpc>
                        <a:spcBef>
                          <a:spcPts val="95"/>
                        </a:spcBef>
                        <a:spcAft>
                          <a:spcPts val="0"/>
                        </a:spcAft>
                        <a:buFont typeface="Arial" panose="020B0604020202020204" pitchFamily="34" charset="0"/>
                        <a:buChar char="•"/>
                        <a:tabLst>
                          <a:tab pos="285115" algn="l"/>
                        </a:tabLst>
                      </a:pPr>
                      <a:r>
                        <a:rPr lang="en-US" sz="200" dirty="0">
                          <a:effectLst/>
                          <a:latin typeface="Arial MT"/>
                          <a:ea typeface="Arial MT"/>
                          <a:cs typeface="Arial MT"/>
                        </a:rPr>
                        <a:t>Continued impact of the topography and terrain in terms of suitable land for human settlement developments.</a:t>
                      </a:r>
                    </a:p>
                    <a:p>
                      <a:pPr marL="342900" marR="0" lvl="0" indent="-342900">
                        <a:lnSpc>
                          <a:spcPct val="150000"/>
                        </a:lnSpc>
                        <a:spcBef>
                          <a:spcPts val="20"/>
                        </a:spcBef>
                        <a:spcAft>
                          <a:spcPts val="0"/>
                        </a:spcAft>
                        <a:buFont typeface="Arial" panose="020B0604020202020204" pitchFamily="34" charset="0"/>
                        <a:buChar char="•"/>
                        <a:tabLst>
                          <a:tab pos="285115" algn="l"/>
                        </a:tabLst>
                      </a:pPr>
                      <a:r>
                        <a:rPr lang="en-US" sz="200" dirty="0">
                          <a:effectLst/>
                          <a:latin typeface="Arial MT"/>
                          <a:ea typeface="Arial MT"/>
                          <a:cs typeface="Arial MT"/>
                        </a:rPr>
                        <a:t>Utilisation of innovation of private sector participants to enable</a:t>
                      </a:r>
                    </a:p>
                    <a:p>
                      <a:pPr marL="284480" marR="563880" indent="-144780">
                        <a:lnSpc>
                          <a:spcPct val="150000"/>
                        </a:lnSpc>
                        <a:spcBef>
                          <a:spcPts val="55"/>
                        </a:spcBef>
                        <a:spcAft>
                          <a:spcPts val="0"/>
                        </a:spcAft>
                        <a:tabLst>
                          <a:tab pos="285115" algn="l"/>
                        </a:tabLst>
                      </a:pPr>
                      <a:r>
                        <a:rPr lang="en-US" sz="200" dirty="0">
                          <a:effectLst/>
                          <a:latin typeface="Arial MT"/>
                          <a:ea typeface="Arial MT"/>
                          <a:cs typeface="Arial MT"/>
                        </a:rPr>
                        <a:t>alternative financing, spatial justice, spatial integration, equitable access and reduction of carbon footprint</a:t>
                      </a:r>
                    </a:p>
                    <a:p>
                      <a:pPr marL="342900" marR="111125" lvl="0" indent="-342900">
                        <a:lnSpc>
                          <a:spcPct val="150000"/>
                        </a:lnSpc>
                        <a:spcBef>
                          <a:spcPts val="0"/>
                        </a:spcBef>
                        <a:spcAft>
                          <a:spcPts val="0"/>
                        </a:spcAft>
                        <a:buFont typeface="Arial" panose="020B0604020202020204" pitchFamily="34" charset="0"/>
                        <a:buChar char="•"/>
                      </a:pPr>
                      <a:r>
                        <a:rPr lang="en-US" sz="200" dirty="0">
                          <a:effectLst/>
                          <a:latin typeface="Arial MT"/>
                          <a:ea typeface="Arial MT"/>
                          <a:cs typeface="Arial MT"/>
                        </a:rPr>
                        <a:t>Compliance to SPLUMA, SDF and the integration of DDM in the Agency Plans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421466"/>
                  </a:ext>
                </a:extLst>
              </a:tr>
            </a:tbl>
          </a:graphicData>
        </a:graphic>
      </p:graphicFrame>
      <p:graphicFrame>
        <p:nvGraphicFramePr>
          <p:cNvPr id="17" name="Table 16">
            <a:extLst>
              <a:ext uri="{FF2B5EF4-FFF2-40B4-BE49-F238E27FC236}">
                <a16:creationId xmlns:a16="http://schemas.microsoft.com/office/drawing/2014/main" xmlns="" id="{E91888FF-64F5-1488-FD6C-26C00B7557B9}"/>
              </a:ext>
            </a:extLst>
          </p:cNvPr>
          <p:cNvGraphicFramePr>
            <a:graphicFrameLocks noGrp="1"/>
          </p:cNvGraphicFramePr>
          <p:nvPr/>
        </p:nvGraphicFramePr>
        <p:xfrm>
          <a:off x="5334447" y="-56735789"/>
          <a:ext cx="4983260" cy="4525963"/>
        </p:xfrm>
        <a:graphic>
          <a:graphicData uri="http://schemas.openxmlformats.org/drawingml/2006/table">
            <a:tbl>
              <a:tblPr firstRow="1" firstCol="1" lastRow="1" lastCol="1" bandRow="1" bandCol="1"/>
              <a:tblGrid>
                <a:gridCol w="2491630">
                  <a:extLst>
                    <a:ext uri="{9D8B030D-6E8A-4147-A177-3AD203B41FA5}">
                      <a16:colId xmlns:a16="http://schemas.microsoft.com/office/drawing/2014/main" xmlns="" val="188670290"/>
                    </a:ext>
                  </a:extLst>
                </a:gridCol>
                <a:gridCol w="2491630">
                  <a:extLst>
                    <a:ext uri="{9D8B030D-6E8A-4147-A177-3AD203B41FA5}">
                      <a16:colId xmlns:a16="http://schemas.microsoft.com/office/drawing/2014/main" xmlns="" val="2929154791"/>
                    </a:ext>
                  </a:extLst>
                </a:gridCol>
              </a:tblGrid>
              <a:tr h="46478">
                <a:tc>
                  <a:txBody>
                    <a:bodyPr/>
                    <a:lstStyle/>
                    <a:p>
                      <a:pPr marL="141605" marR="0">
                        <a:spcBef>
                          <a:spcPts val="45"/>
                        </a:spcBef>
                        <a:spcAft>
                          <a:spcPts val="0"/>
                        </a:spcAft>
                      </a:pPr>
                      <a:r>
                        <a:rPr lang="en-US" sz="200" b="1">
                          <a:solidFill>
                            <a:srgbClr val="000000"/>
                          </a:solidFill>
                          <a:effectLst/>
                          <a:latin typeface="Arial" panose="020B0604020202020204" pitchFamily="34" charset="0"/>
                          <a:ea typeface="Arial MT"/>
                          <a:cs typeface="Arial MT"/>
                        </a:rPr>
                        <a:t>PESTLE</a:t>
                      </a:r>
                      <a:endParaRPr lang="en-US" sz="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marL="139700" marR="0">
                        <a:spcBef>
                          <a:spcPts val="45"/>
                        </a:spcBef>
                        <a:spcAft>
                          <a:spcPts val="0"/>
                        </a:spcAft>
                      </a:pPr>
                      <a:r>
                        <a:rPr lang="en-US" sz="200" b="1">
                          <a:solidFill>
                            <a:srgbClr val="000000"/>
                          </a:solidFill>
                          <a:effectLst/>
                          <a:latin typeface="Arial" panose="020B0604020202020204" pitchFamily="34" charset="0"/>
                          <a:ea typeface="Arial MT"/>
                          <a:cs typeface="Arial MT"/>
                        </a:rPr>
                        <a:t>DETAILED</a:t>
                      </a:r>
                      <a:r>
                        <a:rPr lang="en-US" sz="200" b="1" spc="-25">
                          <a:solidFill>
                            <a:srgbClr val="000000"/>
                          </a:solidFill>
                          <a:effectLst/>
                          <a:latin typeface="Arial" panose="020B0604020202020204" pitchFamily="34" charset="0"/>
                          <a:ea typeface="Arial MT"/>
                          <a:cs typeface="Arial MT"/>
                        </a:rPr>
                        <a:t> </a:t>
                      </a:r>
                      <a:r>
                        <a:rPr lang="en-US" sz="200" b="1">
                          <a:solidFill>
                            <a:srgbClr val="000000"/>
                          </a:solidFill>
                          <a:effectLst/>
                          <a:latin typeface="Arial" panose="020B0604020202020204" pitchFamily="34" charset="0"/>
                          <a:ea typeface="Arial MT"/>
                          <a:cs typeface="Arial MT"/>
                        </a:rPr>
                        <a:t>PERSPECTIVE</a:t>
                      </a:r>
                      <a:endParaRPr lang="en-US" sz="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extLst>
                  <a:ext uri="{0D108BD9-81ED-4DB2-BD59-A6C34878D82A}">
                    <a16:rowId xmlns:a16="http://schemas.microsoft.com/office/drawing/2014/main" xmlns="" val="3022664349"/>
                  </a:ext>
                </a:extLst>
              </a:tr>
              <a:tr h="747511">
                <a:tc>
                  <a:txBody>
                    <a:bodyPr/>
                    <a:lstStyle/>
                    <a:p>
                      <a:pPr marL="139700" marR="0">
                        <a:lnSpc>
                          <a:spcPct val="150000"/>
                        </a:lnSpc>
                        <a:spcBef>
                          <a:spcPts val="320"/>
                        </a:spcBef>
                        <a:spcAft>
                          <a:spcPts val="0"/>
                        </a:spcAft>
                      </a:pPr>
                      <a:r>
                        <a:rPr lang="en-US" sz="200">
                          <a:effectLst/>
                          <a:latin typeface="Arial MT"/>
                          <a:ea typeface="Arial MT"/>
                          <a:cs typeface="Arial MT"/>
                        </a:rPr>
                        <a:t>Political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0104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A</a:t>
                      </a:r>
                      <a:r>
                        <a:rPr lang="en-US" sz="200" spc="-15">
                          <a:effectLst/>
                          <a:latin typeface="Arial MT"/>
                          <a:ea typeface="Arial MT"/>
                          <a:cs typeface="Arial MT"/>
                        </a:rPr>
                        <a:t> </a:t>
                      </a:r>
                      <a:r>
                        <a:rPr lang="en-US" sz="200">
                          <a:effectLst/>
                          <a:latin typeface="Arial MT"/>
                          <a:ea typeface="Arial MT"/>
                          <a:cs typeface="Arial MT"/>
                        </a:rPr>
                        <a:t>perpetuation</a:t>
                      </a:r>
                      <a:r>
                        <a:rPr lang="en-US" sz="200" spc="-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unjust</a:t>
                      </a:r>
                      <a:r>
                        <a:rPr lang="en-US" sz="200" spc="-10">
                          <a:effectLst/>
                          <a:latin typeface="Arial MT"/>
                          <a:ea typeface="Arial MT"/>
                          <a:cs typeface="Arial MT"/>
                        </a:rPr>
                        <a:t> </a:t>
                      </a:r>
                      <a:r>
                        <a:rPr lang="en-US" sz="200">
                          <a:effectLst/>
                          <a:latin typeface="Arial MT"/>
                          <a:ea typeface="Arial MT"/>
                          <a:cs typeface="Arial MT"/>
                        </a:rPr>
                        <a:t>spatial</a:t>
                      </a:r>
                      <a:r>
                        <a:rPr lang="en-US" sz="200" spc="-20">
                          <a:effectLst/>
                          <a:latin typeface="Arial MT"/>
                          <a:ea typeface="Arial MT"/>
                          <a:cs typeface="Arial MT"/>
                        </a:rPr>
                        <a:t> </a:t>
                      </a:r>
                      <a:r>
                        <a:rPr lang="en-US" sz="200">
                          <a:effectLst/>
                          <a:latin typeface="Arial MT"/>
                          <a:ea typeface="Arial MT"/>
                          <a:cs typeface="Arial MT"/>
                        </a:rPr>
                        <a:t>patterns,</a:t>
                      </a:r>
                      <a:r>
                        <a:rPr lang="en-US" sz="200" spc="-5">
                          <a:effectLst/>
                          <a:latin typeface="Arial MT"/>
                          <a:ea typeface="Arial MT"/>
                          <a:cs typeface="Arial MT"/>
                        </a:rPr>
                        <a:t> </a:t>
                      </a:r>
                      <a:r>
                        <a:rPr lang="en-US" sz="200">
                          <a:effectLst/>
                          <a:latin typeface="Arial MT"/>
                          <a:ea typeface="Arial MT"/>
                          <a:cs typeface="Arial MT"/>
                        </a:rPr>
                        <a:t>which</a:t>
                      </a:r>
                      <a:r>
                        <a:rPr lang="en-US" sz="200" spc="-10">
                          <a:effectLst/>
                          <a:latin typeface="Arial MT"/>
                          <a:ea typeface="Arial MT"/>
                          <a:cs typeface="Arial MT"/>
                        </a:rPr>
                        <a:t> </a:t>
                      </a:r>
                      <a:r>
                        <a:rPr lang="en-US" sz="200">
                          <a:effectLst/>
                          <a:latin typeface="Arial MT"/>
                          <a:ea typeface="Arial MT"/>
                          <a:cs typeface="Arial MT"/>
                        </a:rPr>
                        <a:t>do</a:t>
                      </a:r>
                      <a:r>
                        <a:rPr lang="en-US" sz="200" spc="-5">
                          <a:effectLst/>
                          <a:latin typeface="Arial MT"/>
                          <a:ea typeface="Arial MT"/>
                          <a:cs typeface="Arial MT"/>
                        </a:rPr>
                        <a:t> </a:t>
                      </a:r>
                      <a:r>
                        <a:rPr lang="en-US" sz="200">
                          <a:effectLst/>
                          <a:latin typeface="Arial MT"/>
                          <a:ea typeface="Arial MT"/>
                          <a:cs typeface="Arial MT"/>
                        </a:rPr>
                        <a:t>not</a:t>
                      </a:r>
                      <a:r>
                        <a:rPr lang="en-US" sz="200" spc="-265">
                          <a:effectLst/>
                          <a:latin typeface="Arial MT"/>
                          <a:ea typeface="Arial MT"/>
                          <a:cs typeface="Arial MT"/>
                        </a:rPr>
                        <a:t> </a:t>
                      </a:r>
                      <a:r>
                        <a:rPr lang="en-US" sz="200">
                          <a:effectLst/>
                          <a:latin typeface="Arial MT"/>
                          <a:ea typeface="Arial MT"/>
                          <a:cs typeface="Arial MT"/>
                        </a:rPr>
                        <a:t>enhance</a:t>
                      </a:r>
                      <a:r>
                        <a:rPr lang="en-US" sz="200" spc="-10">
                          <a:effectLst/>
                          <a:latin typeface="Arial MT"/>
                          <a:ea typeface="Arial MT"/>
                          <a:cs typeface="Arial MT"/>
                        </a:rPr>
                        <a:t> </a:t>
                      </a:r>
                      <a:r>
                        <a:rPr lang="en-US" sz="200">
                          <a:effectLst/>
                          <a:latin typeface="Arial MT"/>
                          <a:ea typeface="Arial MT"/>
                          <a:cs typeface="Arial MT"/>
                        </a:rPr>
                        <a:t>sustainable</a:t>
                      </a:r>
                      <a:r>
                        <a:rPr lang="en-US" sz="200" spc="-5">
                          <a:effectLst/>
                          <a:latin typeface="Arial MT"/>
                          <a:ea typeface="Arial MT"/>
                          <a:cs typeface="Arial MT"/>
                        </a:rPr>
                        <a:t> </a:t>
                      </a:r>
                      <a:r>
                        <a:rPr lang="en-US" sz="200">
                          <a:effectLst/>
                          <a:latin typeface="Arial MT"/>
                          <a:ea typeface="Arial MT"/>
                          <a:cs typeface="Arial MT"/>
                        </a:rPr>
                        <a:t>HS</a:t>
                      </a:r>
                      <a:r>
                        <a:rPr lang="en-US" sz="200" spc="-5">
                          <a:effectLst/>
                          <a:latin typeface="Arial MT"/>
                          <a:ea typeface="Arial MT"/>
                          <a:cs typeface="Arial MT"/>
                        </a:rPr>
                        <a:t> </a:t>
                      </a:r>
                      <a:r>
                        <a:rPr lang="en-US" sz="200">
                          <a:effectLst/>
                          <a:latin typeface="Arial MT"/>
                          <a:ea typeface="Arial MT"/>
                          <a:cs typeface="Arial MT"/>
                        </a:rPr>
                        <a:t>developments</a:t>
                      </a:r>
                    </a:p>
                    <a:p>
                      <a:pPr marL="342900" marR="658495"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Insufficient</a:t>
                      </a:r>
                      <a:r>
                        <a:rPr lang="en-US" sz="200" spc="-10">
                          <a:effectLst/>
                          <a:latin typeface="Arial MT"/>
                          <a:ea typeface="Arial MT"/>
                          <a:cs typeface="Arial MT"/>
                        </a:rPr>
                        <a:t> </a:t>
                      </a:r>
                      <a:r>
                        <a:rPr lang="en-US" sz="200">
                          <a:effectLst/>
                          <a:latin typeface="Arial MT"/>
                          <a:ea typeface="Arial MT"/>
                          <a:cs typeface="Arial MT"/>
                        </a:rPr>
                        <a:t>alignment</a:t>
                      </a:r>
                      <a:r>
                        <a:rPr lang="en-US" sz="200" spc="-10">
                          <a:effectLst/>
                          <a:latin typeface="Arial MT"/>
                          <a:ea typeface="Arial MT"/>
                          <a:cs typeface="Arial MT"/>
                        </a:rPr>
                        <a:t> </a:t>
                      </a:r>
                      <a:r>
                        <a:rPr lang="en-US" sz="200">
                          <a:effectLst/>
                          <a:latin typeface="Arial MT"/>
                          <a:ea typeface="Arial MT"/>
                          <a:cs typeface="Arial MT"/>
                        </a:rPr>
                        <a:t>in</a:t>
                      </a:r>
                      <a:r>
                        <a:rPr lang="en-US" sz="200" spc="-1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20">
                          <a:effectLst/>
                          <a:latin typeface="Arial MT"/>
                          <a:ea typeface="Arial MT"/>
                          <a:cs typeface="Arial MT"/>
                        </a:rPr>
                        <a:t> </a:t>
                      </a:r>
                      <a:r>
                        <a:rPr lang="en-US" sz="200">
                          <a:effectLst/>
                          <a:latin typeface="Arial MT"/>
                          <a:ea typeface="Arial MT"/>
                          <a:cs typeface="Arial MT"/>
                        </a:rPr>
                        <a:t>plans</a:t>
                      </a:r>
                      <a:r>
                        <a:rPr lang="en-US" sz="200" spc="-10">
                          <a:effectLst/>
                          <a:latin typeface="Arial MT"/>
                          <a:ea typeface="Arial MT"/>
                          <a:cs typeface="Arial MT"/>
                        </a:rPr>
                        <a:t> </a:t>
                      </a:r>
                      <a:r>
                        <a:rPr lang="en-US" sz="200">
                          <a:effectLst/>
                          <a:latin typeface="Arial MT"/>
                          <a:ea typeface="Arial MT"/>
                          <a:cs typeface="Arial MT"/>
                        </a:rPr>
                        <a:t>of</a:t>
                      </a:r>
                      <a:r>
                        <a:rPr lang="en-US" sz="200" spc="-26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three</a:t>
                      </a:r>
                      <a:r>
                        <a:rPr lang="en-US" sz="200" spc="-5">
                          <a:effectLst/>
                          <a:latin typeface="Arial MT"/>
                          <a:ea typeface="Arial MT"/>
                          <a:cs typeface="Arial MT"/>
                        </a:rPr>
                        <a:t> </a:t>
                      </a:r>
                      <a:r>
                        <a:rPr lang="en-US" sz="200">
                          <a:effectLst/>
                          <a:latin typeface="Arial MT"/>
                          <a:ea typeface="Arial MT"/>
                          <a:cs typeface="Arial MT"/>
                        </a:rPr>
                        <a:t>spheres</a:t>
                      </a:r>
                      <a:r>
                        <a:rPr lang="en-US" sz="200" spc="5">
                          <a:effectLst/>
                          <a:latin typeface="Arial MT"/>
                          <a:ea typeface="Arial MT"/>
                          <a:cs typeface="Arial MT"/>
                        </a:rPr>
                        <a:t> </a:t>
                      </a:r>
                      <a:r>
                        <a:rPr lang="en-US" sz="200">
                          <a:effectLst/>
                          <a:latin typeface="Arial MT"/>
                          <a:ea typeface="Arial MT"/>
                          <a:cs typeface="Arial MT"/>
                        </a:rPr>
                        <a:t>of</a:t>
                      </a:r>
                      <a:r>
                        <a:rPr lang="en-US" sz="200" spc="5">
                          <a:effectLst/>
                          <a:latin typeface="Arial MT"/>
                          <a:ea typeface="Arial MT"/>
                          <a:cs typeface="Arial MT"/>
                        </a:rPr>
                        <a:t> </a:t>
                      </a:r>
                      <a:r>
                        <a:rPr lang="en-US" sz="200">
                          <a:effectLst/>
                          <a:latin typeface="Arial MT"/>
                          <a:ea typeface="Arial MT"/>
                          <a:cs typeface="Arial MT"/>
                        </a:rPr>
                        <a:t>government</a:t>
                      </a:r>
                    </a:p>
                    <a:p>
                      <a:pPr marL="342900" marR="80772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Lack</a:t>
                      </a:r>
                      <a:r>
                        <a:rPr lang="en-US" sz="200" spc="-1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alignment</a:t>
                      </a:r>
                      <a:r>
                        <a:rPr lang="en-US" sz="200" spc="-5">
                          <a:effectLst/>
                          <a:latin typeface="Arial MT"/>
                          <a:ea typeface="Arial MT"/>
                          <a:cs typeface="Arial MT"/>
                        </a:rPr>
                        <a:t> </a:t>
                      </a:r>
                      <a:r>
                        <a:rPr lang="en-US" sz="200">
                          <a:effectLst/>
                          <a:latin typeface="Arial MT"/>
                          <a:ea typeface="Arial MT"/>
                          <a:cs typeface="Arial MT"/>
                        </a:rPr>
                        <a:t>in</a:t>
                      </a:r>
                      <a:r>
                        <a:rPr lang="en-US" sz="200" spc="-5">
                          <a:effectLst/>
                          <a:latin typeface="Arial MT"/>
                          <a:ea typeface="Arial MT"/>
                          <a:cs typeface="Arial MT"/>
                        </a:rPr>
                        <a:t> </a:t>
                      </a:r>
                      <a:r>
                        <a:rPr lang="en-US" sz="200">
                          <a:effectLst/>
                          <a:latin typeface="Arial MT"/>
                          <a:ea typeface="Arial MT"/>
                          <a:cs typeface="Arial MT"/>
                        </a:rPr>
                        <a:t>terms of</a:t>
                      </a:r>
                      <a:r>
                        <a:rPr lang="en-US" sz="200" spc="-15">
                          <a:effectLst/>
                          <a:latin typeface="Arial MT"/>
                          <a:ea typeface="Arial MT"/>
                          <a:cs typeface="Arial MT"/>
                        </a:rPr>
                        <a:t> </a:t>
                      </a:r>
                      <a:r>
                        <a:rPr lang="en-US" sz="200">
                          <a:effectLst/>
                          <a:latin typeface="Arial MT"/>
                          <a:ea typeface="Arial MT"/>
                          <a:cs typeface="Arial MT"/>
                        </a:rPr>
                        <a:t>bulk</a:t>
                      </a:r>
                      <a:r>
                        <a:rPr lang="en-US" sz="200" spc="-10">
                          <a:effectLst/>
                          <a:latin typeface="Arial MT"/>
                          <a:ea typeface="Arial MT"/>
                          <a:cs typeface="Arial MT"/>
                        </a:rPr>
                        <a:t> </a:t>
                      </a:r>
                      <a:r>
                        <a:rPr lang="en-US" sz="200">
                          <a:effectLst/>
                          <a:latin typeface="Arial MT"/>
                          <a:ea typeface="Arial MT"/>
                          <a:cs typeface="Arial MT"/>
                        </a:rPr>
                        <a:t>infrastructure</a:t>
                      </a:r>
                      <a:r>
                        <a:rPr lang="en-US" sz="200" spc="-5">
                          <a:effectLst/>
                          <a:latin typeface="Arial MT"/>
                          <a:ea typeface="Arial MT"/>
                          <a:cs typeface="Arial MT"/>
                        </a:rPr>
                        <a:t> </a:t>
                      </a:r>
                      <a:r>
                        <a:rPr lang="en-US" sz="200">
                          <a:effectLst/>
                          <a:latin typeface="Arial MT"/>
                          <a:ea typeface="Arial MT"/>
                          <a:cs typeface="Arial MT"/>
                        </a:rPr>
                        <a:t>and</a:t>
                      </a:r>
                      <a:r>
                        <a:rPr lang="en-US" sz="200" spc="-265">
                          <a:effectLst/>
                          <a:latin typeface="Arial MT"/>
                          <a:ea typeface="Arial MT"/>
                          <a:cs typeface="Arial MT"/>
                        </a:rPr>
                        <a:t> </a:t>
                      </a:r>
                      <a:r>
                        <a:rPr lang="en-US" sz="200">
                          <a:effectLst/>
                          <a:latin typeface="Arial MT"/>
                          <a:ea typeface="Arial MT"/>
                          <a:cs typeface="Arial MT"/>
                        </a:rPr>
                        <a:t>human</a:t>
                      </a:r>
                      <a:r>
                        <a:rPr lang="en-US" sz="200" spc="-10">
                          <a:effectLst/>
                          <a:latin typeface="Arial MT"/>
                          <a:ea typeface="Arial MT"/>
                          <a:cs typeface="Arial MT"/>
                        </a:rPr>
                        <a:t> </a:t>
                      </a:r>
                      <a:r>
                        <a:rPr lang="en-US" sz="200">
                          <a:effectLst/>
                          <a:latin typeface="Arial MT"/>
                          <a:ea typeface="Arial MT"/>
                          <a:cs typeface="Arial MT"/>
                        </a:rPr>
                        <a:t>settlements</a:t>
                      </a:r>
                      <a:r>
                        <a:rPr lang="en-US" sz="200" spc="5">
                          <a:effectLst/>
                          <a:latin typeface="Arial MT"/>
                          <a:ea typeface="Arial MT"/>
                          <a:cs typeface="Arial MT"/>
                        </a:rPr>
                        <a:t> </a:t>
                      </a:r>
                      <a:r>
                        <a:rPr lang="en-US" sz="200">
                          <a:effectLst/>
                          <a:latin typeface="Arial MT"/>
                          <a:ea typeface="Arial MT"/>
                          <a:cs typeface="Arial MT"/>
                        </a:rPr>
                        <a:t>planning</a:t>
                      </a:r>
                      <a:r>
                        <a:rPr lang="en-US" sz="200" spc="-10">
                          <a:effectLst/>
                          <a:latin typeface="Arial MT"/>
                          <a:ea typeface="Arial MT"/>
                          <a:cs typeface="Arial MT"/>
                        </a:rPr>
                        <a:t> </a:t>
                      </a:r>
                      <a:r>
                        <a:rPr lang="en-US" sz="200">
                          <a:effectLst/>
                          <a:latin typeface="Arial MT"/>
                          <a:ea typeface="Arial MT"/>
                          <a:cs typeface="Arial MT"/>
                        </a:rPr>
                        <a:t>and</a:t>
                      </a:r>
                      <a:r>
                        <a:rPr lang="en-US" sz="200" spc="-10">
                          <a:effectLst/>
                          <a:latin typeface="Arial MT"/>
                          <a:ea typeface="Arial MT"/>
                          <a:cs typeface="Arial MT"/>
                        </a:rPr>
                        <a:t> </a:t>
                      </a:r>
                      <a:r>
                        <a:rPr lang="en-US" sz="200">
                          <a:effectLst/>
                          <a:latin typeface="Arial MT"/>
                          <a:ea typeface="Arial MT"/>
                          <a:cs typeface="Arial MT"/>
                        </a:rPr>
                        <a:t>budgeting</a:t>
                      </a:r>
                    </a:p>
                    <a:p>
                      <a:pPr marL="342900" marR="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political</a:t>
                      </a:r>
                      <a:r>
                        <a:rPr lang="en-US" sz="200" spc="-15">
                          <a:effectLst/>
                          <a:latin typeface="Arial MT"/>
                          <a:ea typeface="Arial MT"/>
                          <a:cs typeface="Arial MT"/>
                        </a:rPr>
                        <a:t> </a:t>
                      </a:r>
                      <a:r>
                        <a:rPr lang="en-US" sz="200">
                          <a:effectLst/>
                          <a:latin typeface="Arial MT"/>
                          <a:ea typeface="Arial MT"/>
                          <a:cs typeface="Arial MT"/>
                        </a:rPr>
                        <a:t>impact of</a:t>
                      </a:r>
                      <a:r>
                        <a:rPr lang="en-US" sz="200" spc="-1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covid-19 pandemic</a:t>
                      </a:r>
                    </a:p>
                    <a:p>
                      <a:pPr marL="342900" marR="763270" lvl="0" indent="-342900">
                        <a:lnSpc>
                          <a:spcPct val="150000"/>
                        </a:lnSpc>
                        <a:spcBef>
                          <a:spcPts val="100"/>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political</a:t>
                      </a:r>
                      <a:r>
                        <a:rPr lang="en-US" sz="200" spc="-15">
                          <a:effectLst/>
                          <a:latin typeface="Arial MT"/>
                          <a:ea typeface="Arial MT"/>
                          <a:cs typeface="Arial MT"/>
                        </a:rPr>
                        <a:t> </a:t>
                      </a:r>
                      <a:r>
                        <a:rPr lang="en-US" sz="200">
                          <a:effectLst/>
                          <a:latin typeface="Arial MT"/>
                          <a:ea typeface="Arial MT"/>
                          <a:cs typeface="Arial MT"/>
                        </a:rPr>
                        <a:t>and</a:t>
                      </a:r>
                      <a:r>
                        <a:rPr lang="en-US" sz="200" spc="-10">
                          <a:effectLst/>
                          <a:latin typeface="Arial MT"/>
                          <a:ea typeface="Arial MT"/>
                          <a:cs typeface="Arial MT"/>
                        </a:rPr>
                        <a:t> </a:t>
                      </a:r>
                      <a:r>
                        <a:rPr lang="en-US" sz="200">
                          <a:effectLst/>
                          <a:latin typeface="Arial MT"/>
                          <a:ea typeface="Arial MT"/>
                          <a:cs typeface="Arial MT"/>
                        </a:rPr>
                        <a:t>socio-economic</a:t>
                      </a:r>
                      <a:r>
                        <a:rPr lang="en-US" sz="200" spc="-10">
                          <a:effectLst/>
                          <a:latin typeface="Arial MT"/>
                          <a:ea typeface="Arial MT"/>
                          <a:cs typeface="Arial MT"/>
                        </a:rPr>
                        <a:t> </a:t>
                      </a:r>
                      <a:r>
                        <a:rPr lang="en-US" sz="200">
                          <a:effectLst/>
                          <a:latin typeface="Arial MT"/>
                          <a:ea typeface="Arial MT"/>
                          <a:cs typeface="Arial MT"/>
                        </a:rPr>
                        <a:t>priorities</a:t>
                      </a:r>
                      <a:r>
                        <a:rPr lang="en-US" sz="200" spc="-5">
                          <a:effectLst/>
                          <a:latin typeface="Arial MT"/>
                          <a:ea typeface="Arial MT"/>
                          <a:cs typeface="Arial MT"/>
                        </a:rPr>
                        <a:t> </a:t>
                      </a:r>
                      <a:r>
                        <a:rPr lang="en-US" sz="200">
                          <a:effectLst/>
                          <a:latin typeface="Arial MT"/>
                          <a:ea typeface="Arial MT"/>
                          <a:cs typeface="Arial MT"/>
                        </a:rPr>
                        <a:t>set</a:t>
                      </a:r>
                      <a:r>
                        <a:rPr lang="en-US" sz="200" spc="-15">
                          <a:effectLst/>
                          <a:latin typeface="Arial MT"/>
                          <a:ea typeface="Arial MT"/>
                          <a:cs typeface="Arial MT"/>
                        </a:rPr>
                        <a:t> </a:t>
                      </a:r>
                      <a:r>
                        <a:rPr lang="en-US" sz="200">
                          <a:effectLst/>
                          <a:latin typeface="Arial MT"/>
                          <a:ea typeface="Arial MT"/>
                          <a:cs typeface="Arial MT"/>
                        </a:rPr>
                        <a:t>for</a:t>
                      </a:r>
                      <a:r>
                        <a:rPr lang="en-US" sz="200" spc="-10">
                          <a:effectLst/>
                          <a:latin typeface="Arial MT"/>
                          <a:ea typeface="Arial MT"/>
                          <a:cs typeface="Arial MT"/>
                        </a:rPr>
                        <a:t> </a:t>
                      </a:r>
                      <a:r>
                        <a:rPr lang="en-US" sz="200">
                          <a:effectLst/>
                          <a:latin typeface="Arial MT"/>
                          <a:ea typeface="Arial MT"/>
                          <a:cs typeface="Arial MT"/>
                        </a:rPr>
                        <a:t>the</a:t>
                      </a:r>
                      <a:r>
                        <a:rPr lang="en-US" sz="200" spc="-260">
                          <a:effectLst/>
                          <a:latin typeface="Arial MT"/>
                          <a:ea typeface="Arial MT"/>
                          <a:cs typeface="Arial MT"/>
                        </a:rPr>
                        <a:t> </a:t>
                      </a:r>
                      <a:r>
                        <a:rPr lang="en-US" sz="200">
                          <a:effectLst/>
                          <a:latin typeface="Arial MT"/>
                          <a:ea typeface="Arial MT"/>
                          <a:cs typeface="Arial MT"/>
                        </a:rPr>
                        <a:t>6th administration as outlined in the MTSF and the</a:t>
                      </a:r>
                      <a:r>
                        <a:rPr lang="en-US" sz="200" spc="5">
                          <a:effectLst/>
                          <a:latin typeface="Arial MT"/>
                          <a:ea typeface="Arial MT"/>
                          <a:cs typeface="Arial MT"/>
                        </a:rPr>
                        <a:t> </a:t>
                      </a:r>
                      <a:r>
                        <a:rPr lang="en-US" sz="200">
                          <a:effectLst/>
                          <a:latin typeface="Arial MT"/>
                          <a:ea typeface="Arial MT"/>
                          <a:cs typeface="Arial MT"/>
                        </a:rPr>
                        <a:t>NDHS Strategic Plan</a:t>
                      </a:r>
                      <a:r>
                        <a:rPr lang="en-US" sz="200" spc="-10">
                          <a:effectLst/>
                          <a:latin typeface="Arial MT"/>
                          <a:ea typeface="Arial MT"/>
                          <a:cs typeface="Arial MT"/>
                        </a:rPr>
                        <a:t> </a:t>
                      </a:r>
                      <a:r>
                        <a:rPr lang="en-US" sz="200">
                          <a:effectLst/>
                          <a:latin typeface="Arial MT"/>
                          <a:ea typeface="Arial MT"/>
                          <a:cs typeface="Arial MT"/>
                        </a:rPr>
                        <a:t>for</a:t>
                      </a:r>
                      <a:r>
                        <a:rPr lang="en-US" sz="200" spc="-5">
                          <a:effectLst/>
                          <a:latin typeface="Arial MT"/>
                          <a:ea typeface="Arial MT"/>
                          <a:cs typeface="Arial MT"/>
                        </a:rPr>
                        <a:t> </a:t>
                      </a:r>
                      <a:r>
                        <a:rPr lang="en-US" sz="200">
                          <a:effectLst/>
                          <a:latin typeface="Arial MT"/>
                          <a:ea typeface="Arial MT"/>
                          <a:cs typeface="Arial MT"/>
                        </a:rPr>
                        <a:t>the</a:t>
                      </a:r>
                      <a:r>
                        <a:rPr lang="en-US" sz="200" spc="-10">
                          <a:effectLst/>
                          <a:latin typeface="Arial MT"/>
                          <a:ea typeface="Arial MT"/>
                          <a:cs typeface="Arial MT"/>
                        </a:rPr>
                        <a:t> </a:t>
                      </a:r>
                      <a:r>
                        <a:rPr lang="en-US" sz="200">
                          <a:effectLst/>
                          <a:latin typeface="Arial MT"/>
                          <a:ea typeface="Arial MT"/>
                          <a:cs typeface="Arial MT"/>
                        </a:rPr>
                        <a:t>same</a:t>
                      </a:r>
                      <a:r>
                        <a:rPr lang="en-US" sz="200" spc="5">
                          <a:effectLst/>
                          <a:latin typeface="Arial MT"/>
                          <a:ea typeface="Arial MT"/>
                          <a:cs typeface="Arial MT"/>
                        </a:rPr>
                        <a:t> </a:t>
                      </a:r>
                      <a:r>
                        <a:rPr lang="en-US" sz="200">
                          <a:effectLst/>
                          <a:latin typeface="Arial MT"/>
                          <a:ea typeface="Arial MT"/>
                          <a:cs typeface="Arial MT"/>
                        </a:rPr>
                        <a:t>period</a:t>
                      </a:r>
                    </a:p>
                    <a:p>
                      <a:pPr marL="342900" marR="648335"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strategic focus areas for human settlement</a:t>
                      </a:r>
                      <a:r>
                        <a:rPr lang="en-US" sz="200" spc="5">
                          <a:effectLst/>
                          <a:latin typeface="Arial MT"/>
                          <a:ea typeface="Arial MT"/>
                          <a:cs typeface="Arial MT"/>
                        </a:rPr>
                        <a:t> </a:t>
                      </a:r>
                      <a:r>
                        <a:rPr lang="en-US" sz="200">
                          <a:effectLst/>
                          <a:latin typeface="Arial MT"/>
                          <a:ea typeface="Arial MT"/>
                          <a:cs typeface="Arial MT"/>
                        </a:rPr>
                        <a:t>programmes</a:t>
                      </a:r>
                      <a:r>
                        <a:rPr lang="en-US" sz="200" spc="-30">
                          <a:effectLst/>
                          <a:latin typeface="Arial MT"/>
                          <a:ea typeface="Arial MT"/>
                          <a:cs typeface="Arial MT"/>
                        </a:rPr>
                        <a:t> </a:t>
                      </a:r>
                      <a:r>
                        <a:rPr lang="en-US" sz="200">
                          <a:effectLst/>
                          <a:latin typeface="Arial MT"/>
                          <a:ea typeface="Arial MT"/>
                          <a:cs typeface="Arial MT"/>
                        </a:rPr>
                        <a:t>as</a:t>
                      </a:r>
                      <a:r>
                        <a:rPr lang="en-US" sz="200" spc="-10">
                          <a:effectLst/>
                          <a:latin typeface="Arial MT"/>
                          <a:ea typeface="Arial MT"/>
                          <a:cs typeface="Arial MT"/>
                        </a:rPr>
                        <a:t> </a:t>
                      </a:r>
                      <a:r>
                        <a:rPr lang="en-US" sz="200">
                          <a:effectLst/>
                          <a:latin typeface="Arial MT"/>
                          <a:ea typeface="Arial MT"/>
                          <a:cs typeface="Arial MT"/>
                        </a:rPr>
                        <a:t>outlined</a:t>
                      </a:r>
                      <a:r>
                        <a:rPr lang="en-US" sz="200" spc="-15">
                          <a:effectLst/>
                          <a:latin typeface="Arial MT"/>
                          <a:ea typeface="Arial MT"/>
                          <a:cs typeface="Arial MT"/>
                        </a:rPr>
                        <a:t> </a:t>
                      </a:r>
                      <a:r>
                        <a:rPr lang="en-US" sz="200">
                          <a:effectLst/>
                          <a:latin typeface="Arial MT"/>
                          <a:ea typeface="Arial MT"/>
                          <a:cs typeface="Arial MT"/>
                        </a:rPr>
                        <a:t>by the</a:t>
                      </a:r>
                      <a:r>
                        <a:rPr lang="en-US" sz="200" spc="-5">
                          <a:effectLst/>
                          <a:latin typeface="Arial MT"/>
                          <a:ea typeface="Arial MT"/>
                          <a:cs typeface="Arial MT"/>
                        </a:rPr>
                        <a:t> </a:t>
                      </a:r>
                      <a:r>
                        <a:rPr lang="en-US" sz="200">
                          <a:effectLst/>
                          <a:latin typeface="Arial MT"/>
                          <a:ea typeface="Arial MT"/>
                          <a:cs typeface="Arial MT"/>
                        </a:rPr>
                        <a:t>new</a:t>
                      </a:r>
                      <a:r>
                        <a:rPr lang="en-US" sz="200" spc="-5">
                          <a:effectLst/>
                          <a:latin typeface="Arial MT"/>
                          <a:ea typeface="Arial MT"/>
                          <a:cs typeface="Arial MT"/>
                        </a:rPr>
                        <a:t> </a:t>
                      </a:r>
                      <a:r>
                        <a:rPr lang="en-US" sz="200">
                          <a:effectLst/>
                          <a:latin typeface="Arial MT"/>
                          <a:ea typeface="Arial MT"/>
                          <a:cs typeface="Arial MT"/>
                        </a:rPr>
                        <a:t>Minister</a:t>
                      </a:r>
                      <a:r>
                        <a:rPr lang="en-US" sz="200" spc="-15">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Human</a:t>
                      </a:r>
                      <a:r>
                        <a:rPr lang="en-US" sz="200" spc="-260">
                          <a:effectLst/>
                          <a:latin typeface="Arial MT"/>
                          <a:ea typeface="Arial MT"/>
                          <a:cs typeface="Arial MT"/>
                        </a:rPr>
                        <a:t> </a:t>
                      </a:r>
                      <a:r>
                        <a:rPr lang="en-US" sz="200">
                          <a:effectLst/>
                          <a:latin typeface="Arial MT"/>
                          <a:ea typeface="Arial MT"/>
                          <a:cs typeface="Arial MT"/>
                        </a:rPr>
                        <a:t>Settlements</a:t>
                      </a:r>
                    </a:p>
                    <a:p>
                      <a:pPr marL="342900" marR="895985" lvl="0" indent="-342900">
                        <a:lnSpc>
                          <a:spcPct val="150000"/>
                        </a:lnSpc>
                        <a:spcBef>
                          <a:spcPts val="1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release of government owned land for human</a:t>
                      </a:r>
                      <a:r>
                        <a:rPr lang="en-US" sz="200" spc="-265">
                          <a:effectLst/>
                          <a:latin typeface="Arial MT"/>
                          <a:ea typeface="Arial MT"/>
                          <a:cs typeface="Arial MT"/>
                        </a:rPr>
                        <a:t> </a:t>
                      </a:r>
                      <a:r>
                        <a:rPr lang="en-US" sz="200">
                          <a:effectLst/>
                          <a:latin typeface="Arial MT"/>
                          <a:ea typeface="Arial MT"/>
                          <a:cs typeface="Arial MT"/>
                        </a:rPr>
                        <a:t>settlement</a:t>
                      </a:r>
                      <a:r>
                        <a:rPr lang="en-US" sz="200" spc="-25">
                          <a:effectLst/>
                          <a:latin typeface="Arial MT"/>
                          <a:ea typeface="Arial MT"/>
                          <a:cs typeface="Arial MT"/>
                        </a:rPr>
                        <a:t> </a:t>
                      </a:r>
                      <a:r>
                        <a:rPr lang="en-US" sz="200">
                          <a:effectLst/>
                          <a:latin typeface="Arial MT"/>
                          <a:ea typeface="Arial MT"/>
                          <a:cs typeface="Arial MT"/>
                        </a:rPr>
                        <a:t>by</a:t>
                      </a:r>
                      <a:r>
                        <a:rPr lang="en-US" sz="200" spc="-30">
                          <a:effectLst/>
                          <a:latin typeface="Arial MT"/>
                          <a:ea typeface="Arial MT"/>
                          <a:cs typeface="Arial MT"/>
                        </a:rPr>
                        <a:t> </a:t>
                      </a: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Department</a:t>
                      </a:r>
                      <a:r>
                        <a:rPr lang="en-US" sz="200" spc="-10">
                          <a:effectLst/>
                          <a:latin typeface="Arial MT"/>
                          <a:ea typeface="Arial MT"/>
                          <a:cs typeface="Arial MT"/>
                        </a:rPr>
                        <a:t> </a:t>
                      </a:r>
                      <a:r>
                        <a:rPr lang="en-US" sz="200">
                          <a:effectLst/>
                          <a:latin typeface="Arial MT"/>
                          <a:ea typeface="Arial MT"/>
                          <a:cs typeface="Arial MT"/>
                        </a:rPr>
                        <a:t>of</a:t>
                      </a:r>
                      <a:r>
                        <a:rPr lang="en-US" sz="200" spc="-5">
                          <a:effectLst/>
                          <a:latin typeface="Arial MT"/>
                          <a:ea typeface="Arial MT"/>
                          <a:cs typeface="Arial MT"/>
                        </a:rPr>
                        <a:t> </a:t>
                      </a:r>
                      <a:r>
                        <a:rPr lang="en-US" sz="200">
                          <a:effectLst/>
                          <a:latin typeface="Arial MT"/>
                          <a:ea typeface="Arial MT"/>
                          <a:cs typeface="Arial MT"/>
                        </a:rPr>
                        <a:t>Public</a:t>
                      </a:r>
                      <a:r>
                        <a:rPr lang="en-US" sz="200" spc="-10">
                          <a:effectLst/>
                          <a:latin typeface="Arial MT"/>
                          <a:ea typeface="Arial MT"/>
                          <a:cs typeface="Arial MT"/>
                        </a:rPr>
                        <a:t> </a:t>
                      </a:r>
                      <a:r>
                        <a:rPr lang="en-US" sz="200">
                          <a:effectLst/>
                          <a:latin typeface="Arial MT"/>
                          <a:ea typeface="Arial MT"/>
                          <a:cs typeface="Arial MT"/>
                        </a:rPr>
                        <a:t>Works</a:t>
                      </a:r>
                      <a:r>
                        <a:rPr lang="en-US" sz="200" spc="-10">
                          <a:effectLst/>
                          <a:latin typeface="Arial MT"/>
                          <a:ea typeface="Arial MT"/>
                          <a:cs typeface="Arial MT"/>
                        </a:rPr>
                        <a:t> </a:t>
                      </a:r>
                      <a:r>
                        <a:rPr lang="en-US" sz="200">
                          <a:effectLst/>
                          <a:latin typeface="Arial MT"/>
                          <a:ea typeface="Arial MT"/>
                          <a:cs typeface="Arial MT"/>
                        </a:rPr>
                        <a:t>and</a:t>
                      </a:r>
                    </a:p>
                    <a:p>
                      <a:pPr marL="284480" marR="0">
                        <a:lnSpc>
                          <a:spcPct val="150000"/>
                        </a:lnSpc>
                        <a:spcBef>
                          <a:spcPts val="20"/>
                        </a:spcBef>
                        <a:spcAft>
                          <a:spcPts val="0"/>
                        </a:spcAft>
                      </a:pPr>
                      <a:r>
                        <a:rPr lang="en-US" sz="200">
                          <a:effectLst/>
                          <a:latin typeface="Arial MT"/>
                          <a:ea typeface="Arial MT"/>
                          <a:cs typeface="Arial MT"/>
                        </a:rPr>
                        <a:t>Infrastructure</a:t>
                      </a:r>
                      <a:r>
                        <a:rPr lang="en-US" sz="200" spc="-25">
                          <a:effectLst/>
                          <a:latin typeface="Arial MT"/>
                          <a:ea typeface="Arial MT"/>
                          <a:cs typeface="Arial MT"/>
                        </a:rPr>
                        <a:t> </a:t>
                      </a:r>
                      <a:r>
                        <a:rPr lang="en-US" sz="200">
                          <a:effectLst/>
                          <a:latin typeface="Arial MT"/>
                          <a:ea typeface="Arial MT"/>
                          <a:cs typeface="Arial MT"/>
                        </a:rPr>
                        <a:t>(DPWI)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5462637"/>
                  </a:ext>
                </a:extLst>
              </a:tr>
              <a:tr h="887313">
                <a:tc rowSpan="2">
                  <a:txBody>
                    <a:bodyPr/>
                    <a:lstStyle/>
                    <a:p>
                      <a:pPr marL="139700" marR="0">
                        <a:lnSpc>
                          <a:spcPct val="150000"/>
                        </a:lnSpc>
                        <a:spcBef>
                          <a:spcPts val="320"/>
                        </a:spcBef>
                        <a:spcAft>
                          <a:spcPts val="0"/>
                        </a:spcAft>
                      </a:pPr>
                      <a:r>
                        <a:rPr lang="en-US" sz="200">
                          <a:effectLst/>
                          <a:latin typeface="Arial MT"/>
                          <a:ea typeface="Arial MT"/>
                          <a:cs typeface="Arial MT"/>
                        </a:rPr>
                        <a:t>Economic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Fragmented</a:t>
                      </a:r>
                      <a:r>
                        <a:rPr lang="en-US" sz="200" spc="-10">
                          <a:effectLst/>
                          <a:latin typeface="Arial MT"/>
                          <a:ea typeface="Arial MT"/>
                          <a:cs typeface="Arial MT"/>
                        </a:rPr>
                        <a:t> </a:t>
                      </a:r>
                      <a:r>
                        <a:rPr lang="en-US" sz="200">
                          <a:effectLst/>
                          <a:latin typeface="Arial MT"/>
                          <a:ea typeface="Arial MT"/>
                          <a:cs typeface="Arial MT"/>
                        </a:rPr>
                        <a:t>funding</a:t>
                      </a:r>
                      <a:r>
                        <a:rPr lang="en-US" sz="200" spc="-15">
                          <a:effectLst/>
                          <a:latin typeface="Arial MT"/>
                          <a:ea typeface="Arial MT"/>
                          <a:cs typeface="Arial MT"/>
                        </a:rPr>
                        <a:t> </a:t>
                      </a:r>
                      <a:r>
                        <a:rPr lang="en-US" sz="200">
                          <a:effectLst/>
                          <a:latin typeface="Arial MT"/>
                          <a:ea typeface="Arial MT"/>
                          <a:cs typeface="Arial MT"/>
                        </a:rPr>
                        <a:t>framework</a:t>
                      </a:r>
                      <a:r>
                        <a:rPr lang="en-US" sz="200" spc="-10">
                          <a:effectLst/>
                          <a:latin typeface="Arial MT"/>
                          <a:ea typeface="Arial MT"/>
                          <a:cs typeface="Arial MT"/>
                        </a:rPr>
                        <a:t> </a:t>
                      </a:r>
                      <a:r>
                        <a:rPr lang="en-US" sz="200">
                          <a:effectLst/>
                          <a:latin typeface="Arial MT"/>
                          <a:ea typeface="Arial MT"/>
                          <a:cs typeface="Arial MT"/>
                        </a:rPr>
                        <a:t>of</a:t>
                      </a:r>
                      <a:r>
                        <a:rPr lang="en-US" sz="200" spc="-15">
                          <a:effectLst/>
                          <a:latin typeface="Arial MT"/>
                          <a:ea typeface="Arial MT"/>
                          <a:cs typeface="Arial MT"/>
                        </a:rPr>
                        <a:t> </a:t>
                      </a:r>
                      <a:r>
                        <a:rPr lang="en-US" sz="200">
                          <a:effectLst/>
                          <a:latin typeface="Arial MT"/>
                          <a:ea typeface="Arial MT"/>
                          <a:cs typeface="Arial MT"/>
                        </a:rPr>
                        <a:t>government</a:t>
                      </a:r>
                    </a:p>
                    <a:p>
                      <a:pPr marL="342900" marR="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Reduced</a:t>
                      </a:r>
                      <a:r>
                        <a:rPr lang="en-US" sz="200" spc="-15">
                          <a:effectLst/>
                          <a:latin typeface="Arial MT"/>
                          <a:ea typeface="Arial MT"/>
                          <a:cs typeface="Arial MT"/>
                        </a:rPr>
                        <a:t> </a:t>
                      </a:r>
                      <a:r>
                        <a:rPr lang="en-US" sz="200">
                          <a:effectLst/>
                          <a:latin typeface="Arial MT"/>
                          <a:ea typeface="Arial MT"/>
                          <a:cs typeface="Arial MT"/>
                        </a:rPr>
                        <a:t>budgets</a:t>
                      </a:r>
                      <a:r>
                        <a:rPr lang="en-US" sz="200" spc="-10">
                          <a:effectLst/>
                          <a:latin typeface="Arial MT"/>
                          <a:ea typeface="Arial MT"/>
                          <a:cs typeface="Arial MT"/>
                        </a:rPr>
                        <a:t> </a:t>
                      </a:r>
                      <a:r>
                        <a:rPr lang="en-US" sz="200">
                          <a:effectLst/>
                          <a:latin typeface="Arial MT"/>
                          <a:ea typeface="Arial MT"/>
                          <a:cs typeface="Arial MT"/>
                        </a:rPr>
                        <a:t>for</a:t>
                      </a:r>
                      <a:r>
                        <a:rPr lang="en-US" sz="200" spc="-10">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15">
                          <a:effectLst/>
                          <a:latin typeface="Arial MT"/>
                          <a:ea typeface="Arial MT"/>
                          <a:cs typeface="Arial MT"/>
                        </a:rPr>
                        <a:t> </a:t>
                      </a:r>
                      <a:r>
                        <a:rPr lang="en-US" sz="200">
                          <a:effectLst/>
                          <a:latin typeface="Arial MT"/>
                          <a:ea typeface="Arial MT"/>
                          <a:cs typeface="Arial MT"/>
                        </a:rPr>
                        <a:t>projects</a:t>
                      </a:r>
                    </a:p>
                    <a:p>
                      <a:pPr marL="342900" marR="328930" lvl="0" indent="-342900">
                        <a:lnSpc>
                          <a:spcPct val="150000"/>
                        </a:lnSpc>
                        <a:spcBef>
                          <a:spcPts val="90"/>
                        </a:spcBef>
                        <a:spcAft>
                          <a:spcPts val="0"/>
                        </a:spcAft>
                        <a:buClr>
                          <a:srgbClr val="57585B"/>
                        </a:buClr>
                        <a:buSzPts val="1000"/>
                        <a:buFont typeface="Arial MT"/>
                        <a:buChar char="•"/>
                        <a:tabLst>
                          <a:tab pos="285115" algn="l"/>
                        </a:tabLst>
                      </a:pP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Gross</a:t>
                      </a:r>
                      <a:r>
                        <a:rPr lang="en-US" sz="200" spc="-15">
                          <a:effectLst/>
                          <a:latin typeface="Arial MT"/>
                          <a:ea typeface="Arial MT"/>
                          <a:cs typeface="Arial MT"/>
                        </a:rPr>
                        <a:t> </a:t>
                      </a:r>
                      <a:r>
                        <a:rPr lang="en-US" sz="200">
                          <a:effectLst/>
                          <a:latin typeface="Arial MT"/>
                          <a:ea typeface="Arial MT"/>
                          <a:cs typeface="Arial MT"/>
                        </a:rPr>
                        <a:t>Capital</a:t>
                      </a:r>
                      <a:r>
                        <a:rPr lang="en-US" sz="200" spc="-15">
                          <a:effectLst/>
                          <a:latin typeface="Arial MT"/>
                          <a:ea typeface="Arial MT"/>
                          <a:cs typeface="Arial MT"/>
                        </a:rPr>
                        <a:t> </a:t>
                      </a:r>
                      <a:r>
                        <a:rPr lang="en-US" sz="200">
                          <a:effectLst/>
                          <a:latin typeface="Arial MT"/>
                          <a:ea typeface="Arial MT"/>
                          <a:cs typeface="Arial MT"/>
                        </a:rPr>
                        <a:t>formation</a:t>
                      </a:r>
                      <a:r>
                        <a:rPr lang="en-US" sz="200" spc="-5">
                          <a:effectLst/>
                          <a:latin typeface="Arial MT"/>
                          <a:ea typeface="Arial MT"/>
                          <a:cs typeface="Arial MT"/>
                        </a:rPr>
                        <a:t> </a:t>
                      </a:r>
                      <a:r>
                        <a:rPr lang="en-US" sz="200">
                          <a:effectLst/>
                          <a:latin typeface="Arial MT"/>
                          <a:ea typeface="Arial MT"/>
                          <a:cs typeface="Arial MT"/>
                        </a:rPr>
                        <a:t>has</a:t>
                      </a:r>
                      <a:r>
                        <a:rPr lang="en-US" sz="200" spc="-15">
                          <a:effectLst/>
                          <a:latin typeface="Arial MT"/>
                          <a:ea typeface="Arial MT"/>
                          <a:cs typeface="Arial MT"/>
                        </a:rPr>
                        <a:t> </a:t>
                      </a:r>
                      <a:r>
                        <a:rPr lang="en-US" sz="200">
                          <a:effectLst/>
                          <a:latin typeface="Arial MT"/>
                          <a:ea typeface="Arial MT"/>
                          <a:cs typeface="Arial MT"/>
                        </a:rPr>
                        <a:t>declined</a:t>
                      </a:r>
                      <a:r>
                        <a:rPr lang="en-US" sz="200" spc="-20">
                          <a:effectLst/>
                          <a:latin typeface="Arial MT"/>
                          <a:ea typeface="Arial MT"/>
                          <a:cs typeface="Arial MT"/>
                        </a:rPr>
                        <a:t> </a:t>
                      </a:r>
                      <a:r>
                        <a:rPr lang="en-US" sz="200">
                          <a:effectLst/>
                          <a:latin typeface="Arial MT"/>
                          <a:ea typeface="Arial MT"/>
                          <a:cs typeface="Arial MT"/>
                        </a:rPr>
                        <a:t>by</a:t>
                      </a:r>
                      <a:r>
                        <a:rPr lang="en-US" sz="200" spc="-10">
                          <a:effectLst/>
                          <a:latin typeface="Arial MT"/>
                          <a:ea typeface="Arial MT"/>
                          <a:cs typeface="Arial MT"/>
                        </a:rPr>
                        <a:t> </a:t>
                      </a:r>
                      <a:r>
                        <a:rPr lang="en-US" sz="200">
                          <a:effectLst/>
                          <a:latin typeface="Arial MT"/>
                          <a:ea typeface="Arial MT"/>
                          <a:cs typeface="Arial MT"/>
                        </a:rPr>
                        <a:t>0,62%</a:t>
                      </a:r>
                      <a:r>
                        <a:rPr lang="en-US" sz="200" spc="-265">
                          <a:effectLst/>
                          <a:latin typeface="Arial MT"/>
                          <a:ea typeface="Arial MT"/>
                          <a:cs typeface="Arial MT"/>
                        </a:rPr>
                        <a:t> </a:t>
                      </a:r>
                      <a:r>
                        <a:rPr lang="en-US" sz="200">
                          <a:effectLst/>
                          <a:latin typeface="Arial MT"/>
                          <a:ea typeface="Arial MT"/>
                          <a:cs typeface="Arial MT"/>
                        </a:rPr>
                        <a:t>between 2011</a:t>
                      </a:r>
                      <a:r>
                        <a:rPr lang="en-US" sz="200" spc="-5">
                          <a:effectLst/>
                          <a:latin typeface="Arial MT"/>
                          <a:ea typeface="Arial MT"/>
                          <a:cs typeface="Arial MT"/>
                        </a:rPr>
                        <a:t> </a:t>
                      </a:r>
                      <a:r>
                        <a:rPr lang="en-US" sz="200">
                          <a:effectLst/>
                          <a:latin typeface="Arial MT"/>
                          <a:ea typeface="Arial MT"/>
                          <a:cs typeface="Arial MT"/>
                        </a:rPr>
                        <a:t>and</a:t>
                      </a:r>
                      <a:r>
                        <a:rPr lang="en-US" sz="200" spc="-5">
                          <a:effectLst/>
                          <a:latin typeface="Arial MT"/>
                          <a:ea typeface="Arial MT"/>
                          <a:cs typeface="Arial MT"/>
                        </a:rPr>
                        <a:t> </a:t>
                      </a:r>
                      <a:r>
                        <a:rPr lang="en-US" sz="200">
                          <a:effectLst/>
                          <a:latin typeface="Arial MT"/>
                          <a:ea typeface="Arial MT"/>
                          <a:cs typeface="Arial MT"/>
                        </a:rPr>
                        <a:t>2021</a:t>
                      </a:r>
                    </a:p>
                    <a:p>
                      <a:pPr marL="342900" marR="66675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40">
                          <a:effectLst/>
                          <a:latin typeface="Arial MT"/>
                          <a:ea typeface="Arial MT"/>
                          <a:cs typeface="Arial MT"/>
                        </a:rPr>
                        <a:t> </a:t>
                      </a:r>
                      <a:r>
                        <a:rPr lang="en-US" sz="200">
                          <a:effectLst/>
                          <a:latin typeface="Arial MT"/>
                          <a:ea typeface="Arial MT"/>
                          <a:cs typeface="Arial MT"/>
                        </a:rPr>
                        <a:t>economic</a:t>
                      </a:r>
                      <a:r>
                        <a:rPr lang="en-US" sz="200" spc="-25">
                          <a:effectLst/>
                          <a:latin typeface="Arial MT"/>
                          <a:ea typeface="Arial MT"/>
                          <a:cs typeface="Arial MT"/>
                        </a:rPr>
                        <a:t> </a:t>
                      </a:r>
                      <a:r>
                        <a:rPr lang="en-US" sz="200">
                          <a:effectLst/>
                          <a:latin typeface="Arial MT"/>
                          <a:ea typeface="Arial MT"/>
                          <a:cs typeface="Arial MT"/>
                        </a:rPr>
                        <a:t>impact</a:t>
                      </a:r>
                      <a:r>
                        <a:rPr lang="en-US" sz="200" spc="-25">
                          <a:effectLst/>
                          <a:latin typeface="Arial MT"/>
                          <a:ea typeface="Arial MT"/>
                          <a:cs typeface="Arial MT"/>
                        </a:rPr>
                        <a:t> </a:t>
                      </a:r>
                      <a:r>
                        <a:rPr lang="en-US" sz="200">
                          <a:effectLst/>
                          <a:latin typeface="Arial MT"/>
                          <a:ea typeface="Arial MT"/>
                          <a:cs typeface="Arial MT"/>
                        </a:rPr>
                        <a:t>of</a:t>
                      </a:r>
                      <a:r>
                        <a:rPr lang="en-US" sz="200" spc="-40">
                          <a:effectLst/>
                          <a:latin typeface="Arial MT"/>
                          <a:ea typeface="Arial MT"/>
                          <a:cs typeface="Arial MT"/>
                        </a:rPr>
                        <a:t> </a:t>
                      </a:r>
                      <a:r>
                        <a:rPr lang="en-US" sz="200">
                          <a:effectLst/>
                          <a:latin typeface="Arial MT"/>
                          <a:ea typeface="Arial MT"/>
                          <a:cs typeface="Arial MT"/>
                        </a:rPr>
                        <a:t>the</a:t>
                      </a:r>
                      <a:r>
                        <a:rPr lang="en-US" sz="200" spc="-25">
                          <a:effectLst/>
                          <a:latin typeface="Arial MT"/>
                          <a:ea typeface="Arial MT"/>
                          <a:cs typeface="Arial MT"/>
                        </a:rPr>
                        <a:t> </a:t>
                      </a:r>
                      <a:r>
                        <a:rPr lang="en-US" sz="200">
                          <a:effectLst/>
                          <a:latin typeface="Arial MT"/>
                          <a:ea typeface="Arial MT"/>
                          <a:cs typeface="Arial MT"/>
                        </a:rPr>
                        <a:t>Covid-19</a:t>
                      </a:r>
                      <a:r>
                        <a:rPr lang="en-US" sz="200" spc="-40">
                          <a:effectLst/>
                          <a:latin typeface="Arial MT"/>
                          <a:ea typeface="Arial MT"/>
                          <a:cs typeface="Arial MT"/>
                        </a:rPr>
                        <a:t> </a:t>
                      </a:r>
                      <a:r>
                        <a:rPr lang="en-US" sz="200">
                          <a:effectLst/>
                          <a:latin typeface="Arial MT"/>
                          <a:ea typeface="Arial MT"/>
                          <a:cs typeface="Arial MT"/>
                        </a:rPr>
                        <a:t>pandemic</a:t>
                      </a:r>
                      <a:r>
                        <a:rPr lang="en-US" sz="200" spc="-30">
                          <a:effectLst/>
                          <a:latin typeface="Arial MT"/>
                          <a:ea typeface="Arial MT"/>
                          <a:cs typeface="Arial MT"/>
                        </a:rPr>
                        <a:t> </a:t>
                      </a:r>
                      <a:r>
                        <a:rPr lang="en-US" sz="200">
                          <a:effectLst/>
                          <a:latin typeface="Arial MT"/>
                          <a:ea typeface="Arial MT"/>
                          <a:cs typeface="Arial MT"/>
                        </a:rPr>
                        <a:t>on</a:t>
                      </a:r>
                      <a:r>
                        <a:rPr lang="en-US" sz="200" spc="-40">
                          <a:effectLst/>
                          <a:latin typeface="Arial MT"/>
                          <a:ea typeface="Arial MT"/>
                          <a:cs typeface="Arial MT"/>
                        </a:rPr>
                        <a:t> </a:t>
                      </a:r>
                      <a:r>
                        <a:rPr lang="en-US" sz="200">
                          <a:effectLst/>
                          <a:latin typeface="Arial MT"/>
                          <a:ea typeface="Arial MT"/>
                          <a:cs typeface="Arial MT"/>
                        </a:rPr>
                        <a:t>the</a:t>
                      </a:r>
                      <a:r>
                        <a:rPr lang="en-US" sz="200" spc="-265">
                          <a:effectLst/>
                          <a:latin typeface="Arial MT"/>
                          <a:ea typeface="Arial MT"/>
                          <a:cs typeface="Arial MT"/>
                        </a:rPr>
                        <a:t> </a:t>
                      </a: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a:t>
                      </a:r>
                      <a:r>
                        <a:rPr lang="en-US" sz="200" spc="5">
                          <a:effectLst/>
                          <a:latin typeface="Arial MT"/>
                          <a:ea typeface="Arial MT"/>
                          <a:cs typeface="Arial MT"/>
                        </a:rPr>
                        <a:t> </a:t>
                      </a:r>
                      <a:r>
                        <a:rPr lang="en-US" sz="200">
                          <a:effectLst/>
                          <a:latin typeface="Arial MT"/>
                          <a:ea typeface="Arial MT"/>
                          <a:cs typeface="Arial MT"/>
                        </a:rPr>
                        <a:t>infrastructure</a:t>
                      </a:r>
                      <a:r>
                        <a:rPr lang="en-US" sz="200" spc="5">
                          <a:effectLst/>
                          <a:latin typeface="Arial MT"/>
                          <a:ea typeface="Arial MT"/>
                          <a:cs typeface="Arial MT"/>
                        </a:rPr>
                        <a:t> </a:t>
                      </a:r>
                      <a:r>
                        <a:rPr lang="en-US" sz="200">
                          <a:effectLst/>
                          <a:latin typeface="Arial MT"/>
                          <a:ea typeface="Arial MT"/>
                          <a:cs typeface="Arial MT"/>
                        </a:rPr>
                        <a:t>sector.</a:t>
                      </a:r>
                    </a:p>
                    <a:p>
                      <a:pPr marL="342900" marR="97155" lvl="0" indent="-342900">
                        <a:lnSpc>
                          <a:spcPct val="150000"/>
                        </a:lnSpc>
                        <a:spcBef>
                          <a:spcPts val="10"/>
                        </a:spcBef>
                        <a:spcAft>
                          <a:spcPts val="0"/>
                        </a:spcAft>
                        <a:buClr>
                          <a:srgbClr val="57585B"/>
                        </a:buClr>
                        <a:buSzPts val="1000"/>
                        <a:buFont typeface="Arial MT"/>
                        <a:buChar char="•"/>
                        <a:tabLst>
                          <a:tab pos="285115" algn="l"/>
                        </a:tabLst>
                      </a:pPr>
                      <a:r>
                        <a:rPr lang="en-US" sz="200" spc="-5">
                          <a:effectLst/>
                          <a:latin typeface="Arial MT"/>
                          <a:ea typeface="Arial MT"/>
                          <a:cs typeface="Arial MT"/>
                        </a:rPr>
                        <a:t>Increased</a:t>
                      </a:r>
                      <a:r>
                        <a:rPr lang="en-US" sz="200" spc="-60">
                          <a:effectLst/>
                          <a:latin typeface="Arial MT"/>
                          <a:ea typeface="Arial MT"/>
                          <a:cs typeface="Arial MT"/>
                        </a:rPr>
                        <a:t> </a:t>
                      </a:r>
                      <a:r>
                        <a:rPr lang="en-US" sz="200" spc="-5">
                          <a:effectLst/>
                          <a:latin typeface="Arial MT"/>
                          <a:ea typeface="Arial MT"/>
                          <a:cs typeface="Arial MT"/>
                        </a:rPr>
                        <a:t>unemployment,</a:t>
                      </a:r>
                      <a:r>
                        <a:rPr lang="en-US" sz="200" spc="-50">
                          <a:effectLst/>
                          <a:latin typeface="Arial MT"/>
                          <a:ea typeface="Arial MT"/>
                          <a:cs typeface="Arial MT"/>
                        </a:rPr>
                        <a:t> </a:t>
                      </a:r>
                      <a:r>
                        <a:rPr lang="en-US" sz="200">
                          <a:effectLst/>
                          <a:latin typeface="Arial MT"/>
                          <a:ea typeface="Arial MT"/>
                          <a:cs typeface="Arial MT"/>
                        </a:rPr>
                        <a:t>especially</a:t>
                      </a:r>
                      <a:r>
                        <a:rPr lang="en-US" sz="200" spc="-45">
                          <a:effectLst/>
                          <a:latin typeface="Arial MT"/>
                          <a:ea typeface="Arial MT"/>
                          <a:cs typeface="Arial MT"/>
                        </a:rPr>
                        <a:t> </a:t>
                      </a:r>
                      <a:r>
                        <a:rPr lang="en-US" sz="200">
                          <a:effectLst/>
                          <a:latin typeface="Arial MT"/>
                          <a:ea typeface="Arial MT"/>
                          <a:cs typeface="Arial MT"/>
                        </a:rPr>
                        <a:t>amongst</a:t>
                      </a:r>
                      <a:r>
                        <a:rPr lang="en-US" sz="200" spc="-55">
                          <a:effectLst/>
                          <a:latin typeface="Arial MT"/>
                          <a:ea typeface="Arial MT"/>
                          <a:cs typeface="Arial MT"/>
                        </a:rPr>
                        <a:t> </a:t>
                      </a:r>
                      <a:r>
                        <a:rPr lang="en-US" sz="200">
                          <a:effectLst/>
                          <a:latin typeface="Arial MT"/>
                          <a:ea typeface="Arial MT"/>
                          <a:cs typeface="Arial MT"/>
                        </a:rPr>
                        <a:t>youth</a:t>
                      </a:r>
                      <a:r>
                        <a:rPr lang="en-US" sz="200" spc="-40">
                          <a:effectLst/>
                          <a:latin typeface="Arial MT"/>
                          <a:ea typeface="Arial MT"/>
                          <a:cs typeface="Arial MT"/>
                        </a:rPr>
                        <a:t> </a:t>
                      </a:r>
                      <a:r>
                        <a:rPr lang="en-US" sz="200">
                          <a:effectLst/>
                          <a:latin typeface="Arial MT"/>
                          <a:ea typeface="Arial MT"/>
                          <a:cs typeface="Arial MT"/>
                        </a:rPr>
                        <a:t>coupled</a:t>
                      </a:r>
                      <a:r>
                        <a:rPr lang="en-US" sz="200" spc="-50">
                          <a:effectLst/>
                          <a:latin typeface="Arial MT"/>
                          <a:ea typeface="Arial MT"/>
                          <a:cs typeface="Arial MT"/>
                        </a:rPr>
                        <a:t> </a:t>
                      </a:r>
                      <a:r>
                        <a:rPr lang="en-US" sz="200">
                          <a:effectLst/>
                          <a:latin typeface="Arial MT"/>
                          <a:ea typeface="Arial MT"/>
                          <a:cs typeface="Arial MT"/>
                        </a:rPr>
                        <a:t>with</a:t>
                      </a:r>
                      <a:r>
                        <a:rPr lang="en-US" sz="200" spc="-260">
                          <a:effectLst/>
                          <a:latin typeface="Arial MT"/>
                          <a:ea typeface="Arial MT"/>
                          <a:cs typeface="Arial MT"/>
                        </a:rPr>
                        <a:t> </a:t>
                      </a:r>
                      <a:r>
                        <a:rPr lang="en-US" sz="200">
                          <a:effectLst/>
                          <a:latin typeface="Arial MT"/>
                          <a:ea typeface="Arial MT"/>
                          <a:cs typeface="Arial MT"/>
                        </a:rPr>
                        <a:t>slow</a:t>
                      </a:r>
                      <a:r>
                        <a:rPr lang="en-US" sz="200" spc="-20">
                          <a:effectLst/>
                          <a:latin typeface="Arial MT"/>
                          <a:ea typeface="Arial MT"/>
                          <a:cs typeface="Arial MT"/>
                        </a:rPr>
                        <a:t> </a:t>
                      </a:r>
                      <a:r>
                        <a:rPr lang="en-US" sz="200">
                          <a:effectLst/>
                          <a:latin typeface="Arial MT"/>
                          <a:ea typeface="Arial MT"/>
                          <a:cs typeface="Arial MT"/>
                        </a:rPr>
                        <a:t>economic</a:t>
                      </a:r>
                      <a:r>
                        <a:rPr lang="en-US" sz="200" spc="-15">
                          <a:effectLst/>
                          <a:latin typeface="Arial MT"/>
                          <a:ea typeface="Arial MT"/>
                          <a:cs typeface="Arial MT"/>
                        </a:rPr>
                        <a:t> </a:t>
                      </a:r>
                      <a:r>
                        <a:rPr lang="en-US" sz="200">
                          <a:effectLst/>
                          <a:latin typeface="Arial MT"/>
                          <a:ea typeface="Arial MT"/>
                          <a:cs typeface="Arial MT"/>
                        </a:rPr>
                        <a:t>growth.</a:t>
                      </a:r>
                    </a:p>
                    <a:p>
                      <a:pPr marL="342900" marR="5765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Implementation of the Economic Reconstruction and</a:t>
                      </a:r>
                      <a:r>
                        <a:rPr lang="en-US" sz="200" spc="5">
                          <a:effectLst/>
                          <a:latin typeface="Arial MT"/>
                          <a:ea typeface="Arial MT"/>
                          <a:cs typeface="Arial MT"/>
                        </a:rPr>
                        <a:t> </a:t>
                      </a:r>
                      <a:r>
                        <a:rPr lang="en-US" sz="200">
                          <a:effectLst/>
                          <a:latin typeface="Arial MT"/>
                          <a:ea typeface="Arial MT"/>
                          <a:cs typeface="Arial MT"/>
                        </a:rPr>
                        <a:t>Recovery</a:t>
                      </a:r>
                      <a:r>
                        <a:rPr lang="en-US" sz="200" spc="-30">
                          <a:effectLst/>
                          <a:latin typeface="Arial MT"/>
                          <a:ea typeface="Arial MT"/>
                          <a:cs typeface="Arial MT"/>
                        </a:rPr>
                        <a:t> </a:t>
                      </a:r>
                      <a:r>
                        <a:rPr lang="en-US" sz="200">
                          <a:effectLst/>
                          <a:latin typeface="Arial MT"/>
                          <a:ea typeface="Arial MT"/>
                          <a:cs typeface="Arial MT"/>
                        </a:rPr>
                        <a:t>Plan</a:t>
                      </a:r>
                      <a:r>
                        <a:rPr lang="en-US" sz="200" spc="-20">
                          <a:effectLst/>
                          <a:latin typeface="Arial MT"/>
                          <a:ea typeface="Arial MT"/>
                          <a:cs typeface="Arial MT"/>
                        </a:rPr>
                        <a:t> </a:t>
                      </a:r>
                      <a:r>
                        <a:rPr lang="en-US" sz="200">
                          <a:effectLst/>
                          <a:latin typeface="Arial MT"/>
                          <a:ea typeface="Arial MT"/>
                          <a:cs typeface="Arial MT"/>
                        </a:rPr>
                        <a:t>(ERRP)</a:t>
                      </a:r>
                      <a:r>
                        <a:rPr lang="en-US" sz="200" spc="-20">
                          <a:effectLst/>
                          <a:latin typeface="Arial MT"/>
                          <a:ea typeface="Arial MT"/>
                          <a:cs typeface="Arial MT"/>
                        </a:rPr>
                        <a:t> </a:t>
                      </a:r>
                      <a:r>
                        <a:rPr lang="en-US" sz="200">
                          <a:effectLst/>
                          <a:latin typeface="Arial MT"/>
                          <a:ea typeface="Arial MT"/>
                          <a:cs typeface="Arial MT"/>
                        </a:rPr>
                        <a:t>which</a:t>
                      </a:r>
                      <a:r>
                        <a:rPr lang="en-US" sz="200" spc="-15">
                          <a:effectLst/>
                          <a:latin typeface="Arial MT"/>
                          <a:ea typeface="Arial MT"/>
                          <a:cs typeface="Arial MT"/>
                        </a:rPr>
                        <a:t> </a:t>
                      </a:r>
                      <a:r>
                        <a:rPr lang="en-US" sz="200">
                          <a:effectLst/>
                          <a:latin typeface="Arial MT"/>
                          <a:ea typeface="Arial MT"/>
                          <a:cs typeface="Arial MT"/>
                        </a:rPr>
                        <a:t>foregrounds</a:t>
                      </a:r>
                      <a:r>
                        <a:rPr lang="en-US" sz="200" spc="-5">
                          <a:effectLst/>
                          <a:latin typeface="Arial MT"/>
                          <a:ea typeface="Arial MT"/>
                          <a:cs typeface="Arial MT"/>
                        </a:rPr>
                        <a:t> </a:t>
                      </a:r>
                      <a:r>
                        <a:rPr lang="en-US" sz="200">
                          <a:effectLst/>
                          <a:latin typeface="Arial MT"/>
                          <a:ea typeface="Arial MT"/>
                          <a:cs typeface="Arial MT"/>
                        </a:rPr>
                        <a:t>infrastructure</a:t>
                      </a:r>
                      <a:r>
                        <a:rPr lang="en-US" sz="200" spc="-265">
                          <a:effectLst/>
                          <a:latin typeface="Arial MT"/>
                          <a:ea typeface="Arial MT"/>
                          <a:cs typeface="Arial MT"/>
                        </a:rPr>
                        <a:t> </a:t>
                      </a:r>
                      <a:r>
                        <a:rPr lang="en-US" sz="200">
                          <a:effectLst/>
                          <a:latin typeface="Arial MT"/>
                          <a:ea typeface="Arial MT"/>
                          <a:cs typeface="Arial MT"/>
                        </a:rPr>
                        <a:t>development</a:t>
                      </a:r>
                    </a:p>
                    <a:p>
                      <a:pPr marL="342900" marR="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High</a:t>
                      </a:r>
                      <a:r>
                        <a:rPr lang="en-US" sz="200" spc="-15">
                          <a:effectLst/>
                          <a:latin typeface="Arial MT"/>
                          <a:ea typeface="Arial MT"/>
                          <a:cs typeface="Arial MT"/>
                        </a:rPr>
                        <a:t> </a:t>
                      </a:r>
                      <a:r>
                        <a:rPr lang="en-US" sz="200">
                          <a:effectLst/>
                          <a:latin typeface="Arial MT"/>
                          <a:ea typeface="Arial MT"/>
                          <a:cs typeface="Arial MT"/>
                        </a:rPr>
                        <a:t>inflation</a:t>
                      </a:r>
                      <a:r>
                        <a:rPr lang="en-US" sz="200" spc="-25">
                          <a:effectLst/>
                          <a:latin typeface="Arial MT"/>
                          <a:ea typeface="Arial MT"/>
                          <a:cs typeface="Arial MT"/>
                        </a:rPr>
                        <a:t> </a:t>
                      </a:r>
                      <a:r>
                        <a:rPr lang="en-US" sz="200">
                          <a:effectLst/>
                          <a:latin typeface="Arial MT"/>
                          <a:ea typeface="Arial MT"/>
                          <a:cs typeface="Arial MT"/>
                        </a:rPr>
                        <a:t>rate</a:t>
                      </a:r>
                      <a:r>
                        <a:rPr lang="en-US" sz="200" spc="-25">
                          <a:effectLst/>
                          <a:latin typeface="Arial MT"/>
                          <a:ea typeface="Arial MT"/>
                          <a:cs typeface="Arial MT"/>
                        </a:rPr>
                        <a:t> </a:t>
                      </a:r>
                      <a:r>
                        <a:rPr lang="en-US" sz="200">
                          <a:effectLst/>
                          <a:latin typeface="Arial MT"/>
                          <a:ea typeface="Arial MT"/>
                          <a:cs typeface="Arial MT"/>
                        </a:rPr>
                        <a:t>resulting</a:t>
                      </a:r>
                      <a:r>
                        <a:rPr lang="en-US" sz="200" spc="-10">
                          <a:effectLst/>
                          <a:latin typeface="Arial MT"/>
                          <a:ea typeface="Arial MT"/>
                          <a:cs typeface="Arial MT"/>
                        </a:rPr>
                        <a:t> </a:t>
                      </a:r>
                      <a:r>
                        <a:rPr lang="en-US" sz="200">
                          <a:effectLst/>
                          <a:latin typeface="Arial MT"/>
                          <a:ea typeface="Arial MT"/>
                          <a:cs typeface="Arial MT"/>
                        </a:rPr>
                        <a:t>in</a:t>
                      </a:r>
                      <a:r>
                        <a:rPr lang="en-US" sz="200" spc="-15">
                          <a:effectLst/>
                          <a:latin typeface="Arial MT"/>
                          <a:ea typeface="Arial MT"/>
                          <a:cs typeface="Arial MT"/>
                        </a:rPr>
                        <a:t> </a:t>
                      </a:r>
                      <a:r>
                        <a:rPr lang="en-US" sz="200">
                          <a:effectLst/>
                          <a:latin typeface="Arial MT"/>
                          <a:ea typeface="Arial MT"/>
                          <a:cs typeface="Arial MT"/>
                        </a:rPr>
                        <a:t>high</a:t>
                      </a:r>
                      <a:r>
                        <a:rPr lang="en-US" sz="200" spc="-35">
                          <a:effectLst/>
                          <a:latin typeface="Arial MT"/>
                          <a:ea typeface="Arial MT"/>
                          <a:cs typeface="Arial MT"/>
                        </a:rPr>
                        <a:t> </a:t>
                      </a:r>
                      <a:r>
                        <a:rPr lang="en-US" sz="200">
                          <a:effectLst/>
                          <a:latin typeface="Arial MT"/>
                          <a:ea typeface="Arial MT"/>
                          <a:cs typeface="Arial MT"/>
                        </a:rPr>
                        <a:t>costs</a:t>
                      </a:r>
                      <a:r>
                        <a:rPr lang="en-US" sz="200" spc="-15">
                          <a:effectLst/>
                          <a:latin typeface="Arial MT"/>
                          <a:ea typeface="Arial MT"/>
                          <a:cs typeface="Arial MT"/>
                        </a:rPr>
                        <a:t> </a:t>
                      </a:r>
                      <a:r>
                        <a:rPr lang="en-US" sz="200">
                          <a:effectLst/>
                          <a:latin typeface="Arial MT"/>
                          <a:ea typeface="Arial MT"/>
                          <a:cs typeface="Arial MT"/>
                        </a:rPr>
                        <a:t>of</a:t>
                      </a:r>
                      <a:r>
                        <a:rPr lang="en-US" sz="200" spc="-30">
                          <a:effectLst/>
                          <a:latin typeface="Arial MT"/>
                          <a:ea typeface="Arial MT"/>
                          <a:cs typeface="Arial MT"/>
                        </a:rPr>
                        <a:t> </a:t>
                      </a:r>
                      <a:r>
                        <a:rPr lang="en-US" sz="200">
                          <a:effectLst/>
                          <a:latin typeface="Arial MT"/>
                          <a:ea typeface="Arial MT"/>
                          <a:cs typeface="Arial MT"/>
                        </a:rPr>
                        <a:t>construction</a:t>
                      </a:r>
                      <a:r>
                        <a:rPr lang="en-US" sz="200" spc="-20">
                          <a:effectLst/>
                          <a:latin typeface="Arial MT"/>
                          <a:ea typeface="Arial MT"/>
                          <a:cs typeface="Arial MT"/>
                        </a:rPr>
                        <a:t> </a:t>
                      </a:r>
                      <a:r>
                        <a:rPr lang="en-US" sz="200">
                          <a:effectLst/>
                          <a:latin typeface="Arial MT"/>
                          <a:ea typeface="Arial MT"/>
                          <a:cs typeface="Arial MT"/>
                        </a:rPr>
                        <a:t>materials</a:t>
                      </a:r>
                    </a:p>
                    <a:p>
                      <a:pPr marL="342900" marR="47752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lack of available capital amongst construction sector</a:t>
                      </a:r>
                      <a:r>
                        <a:rPr lang="en-US" sz="200" spc="5">
                          <a:effectLst/>
                          <a:latin typeface="Arial MT"/>
                          <a:ea typeface="Arial MT"/>
                          <a:cs typeface="Arial MT"/>
                        </a:rPr>
                        <a:t> </a:t>
                      </a:r>
                      <a:r>
                        <a:rPr lang="en-US" sz="200">
                          <a:effectLst/>
                          <a:latin typeface="Arial MT"/>
                          <a:ea typeface="Arial MT"/>
                          <a:cs typeface="Arial MT"/>
                        </a:rPr>
                        <a:t>Small, Medium and Micro Enterprises (SMMEs) at</a:t>
                      </a:r>
                      <a:r>
                        <a:rPr lang="en-US" sz="200" spc="5">
                          <a:effectLst/>
                          <a:latin typeface="Arial MT"/>
                          <a:ea typeface="Arial MT"/>
                          <a:cs typeface="Arial MT"/>
                        </a:rPr>
                        <a:t> </a:t>
                      </a:r>
                      <a:r>
                        <a:rPr lang="en-US" sz="200">
                          <a:effectLst/>
                          <a:latin typeface="Arial MT"/>
                          <a:ea typeface="Arial MT"/>
                          <a:cs typeface="Arial MT"/>
                        </a:rPr>
                        <a:t>Construction</a:t>
                      </a:r>
                      <a:r>
                        <a:rPr lang="en-US" sz="200" spc="-40">
                          <a:effectLst/>
                          <a:latin typeface="Arial MT"/>
                          <a:ea typeface="Arial MT"/>
                          <a:cs typeface="Arial MT"/>
                        </a:rPr>
                        <a:t> </a:t>
                      </a:r>
                      <a:r>
                        <a:rPr lang="en-US" sz="200">
                          <a:effectLst/>
                          <a:latin typeface="Arial MT"/>
                          <a:ea typeface="Arial MT"/>
                          <a:cs typeface="Arial MT"/>
                        </a:rPr>
                        <a:t>Industry</a:t>
                      </a:r>
                      <a:r>
                        <a:rPr lang="en-US" sz="200" spc="-15">
                          <a:effectLst/>
                          <a:latin typeface="Arial MT"/>
                          <a:ea typeface="Arial MT"/>
                          <a:cs typeface="Arial MT"/>
                        </a:rPr>
                        <a:t> </a:t>
                      </a:r>
                      <a:r>
                        <a:rPr lang="en-US" sz="200">
                          <a:effectLst/>
                          <a:latin typeface="Arial MT"/>
                          <a:ea typeface="Arial MT"/>
                          <a:cs typeface="Arial MT"/>
                        </a:rPr>
                        <a:t>Development</a:t>
                      </a:r>
                      <a:r>
                        <a:rPr lang="en-US" sz="200" spc="-5">
                          <a:effectLst/>
                          <a:latin typeface="Arial MT"/>
                          <a:ea typeface="Arial MT"/>
                          <a:cs typeface="Arial MT"/>
                        </a:rPr>
                        <a:t> </a:t>
                      </a:r>
                      <a:r>
                        <a:rPr lang="en-US" sz="200">
                          <a:effectLst/>
                          <a:latin typeface="Arial MT"/>
                          <a:ea typeface="Arial MT"/>
                          <a:cs typeface="Arial MT"/>
                        </a:rPr>
                        <a:t>Board</a:t>
                      </a:r>
                      <a:r>
                        <a:rPr lang="en-US" sz="200" spc="-20">
                          <a:effectLst/>
                          <a:latin typeface="Arial MT"/>
                          <a:ea typeface="Arial MT"/>
                          <a:cs typeface="Arial MT"/>
                        </a:rPr>
                        <a:t> </a:t>
                      </a:r>
                      <a:r>
                        <a:rPr lang="en-US" sz="200">
                          <a:effectLst/>
                          <a:latin typeface="Arial MT"/>
                          <a:ea typeface="Arial MT"/>
                          <a:cs typeface="Arial MT"/>
                        </a:rPr>
                        <a:t>(CIDB)</a:t>
                      </a:r>
                      <a:r>
                        <a:rPr lang="en-US" sz="200" spc="-15">
                          <a:effectLst/>
                          <a:latin typeface="Arial MT"/>
                          <a:ea typeface="Arial MT"/>
                          <a:cs typeface="Arial MT"/>
                        </a:rPr>
                        <a:t> </a:t>
                      </a:r>
                      <a:r>
                        <a:rPr lang="en-US" sz="200">
                          <a:effectLst/>
                          <a:latin typeface="Arial MT"/>
                          <a:ea typeface="Arial MT"/>
                          <a:cs typeface="Arial MT"/>
                        </a:rPr>
                        <a:t>levels</a:t>
                      </a:r>
                      <a:r>
                        <a:rPr lang="en-US" sz="200" spc="-10">
                          <a:effectLst/>
                          <a:latin typeface="Arial MT"/>
                          <a:ea typeface="Arial MT"/>
                          <a:cs typeface="Arial MT"/>
                        </a:rPr>
                        <a:t> </a:t>
                      </a:r>
                      <a:r>
                        <a:rPr lang="en-US" sz="200">
                          <a:effectLst/>
                          <a:latin typeface="Arial MT"/>
                          <a:ea typeface="Arial MT"/>
                          <a:cs typeface="Arial MT"/>
                        </a:rPr>
                        <a:t>1</a:t>
                      </a:r>
                      <a:r>
                        <a:rPr lang="en-US" sz="200" spc="-265">
                          <a:effectLst/>
                          <a:latin typeface="Arial MT"/>
                          <a:ea typeface="Arial MT"/>
                          <a:cs typeface="Arial MT"/>
                        </a:rPr>
                        <a:t> </a:t>
                      </a:r>
                      <a:r>
                        <a:rPr lang="en-US" sz="200">
                          <a:effectLst/>
                          <a:latin typeface="Arial MT"/>
                          <a:ea typeface="Arial MT"/>
                          <a:cs typeface="Arial MT"/>
                        </a:rPr>
                        <a:t>to</a:t>
                      </a:r>
                      <a:r>
                        <a:rPr lang="en-US" sz="200" spc="-10">
                          <a:effectLst/>
                          <a:latin typeface="Arial MT"/>
                          <a:ea typeface="Arial MT"/>
                          <a:cs typeface="Arial MT"/>
                        </a:rPr>
                        <a:t> </a:t>
                      </a:r>
                      <a:r>
                        <a:rPr lang="en-US" sz="200">
                          <a:effectLst/>
                          <a:latin typeface="Arial MT"/>
                          <a:ea typeface="Arial MT"/>
                          <a:cs typeface="Arial MT"/>
                        </a:rPr>
                        <a:t>4</a:t>
                      </a:r>
                    </a:p>
                    <a:p>
                      <a:pPr marL="342900" marR="33528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human</a:t>
                      </a:r>
                      <a:r>
                        <a:rPr lang="en-US" sz="200" spc="-15">
                          <a:effectLst/>
                          <a:latin typeface="Arial MT"/>
                          <a:ea typeface="Arial MT"/>
                          <a:cs typeface="Arial MT"/>
                        </a:rPr>
                        <a:t> </a:t>
                      </a:r>
                      <a:r>
                        <a:rPr lang="en-US" sz="200">
                          <a:effectLst/>
                          <a:latin typeface="Arial MT"/>
                          <a:ea typeface="Arial MT"/>
                          <a:cs typeface="Arial MT"/>
                        </a:rPr>
                        <a:t>settlement</a:t>
                      </a:r>
                      <a:r>
                        <a:rPr lang="en-US" sz="200" spc="-5">
                          <a:effectLst/>
                          <a:latin typeface="Arial MT"/>
                          <a:ea typeface="Arial MT"/>
                          <a:cs typeface="Arial MT"/>
                        </a:rPr>
                        <a:t> </a:t>
                      </a:r>
                      <a:r>
                        <a:rPr lang="en-US" sz="200">
                          <a:effectLst/>
                          <a:latin typeface="Arial MT"/>
                          <a:ea typeface="Arial MT"/>
                          <a:cs typeface="Arial MT"/>
                        </a:rPr>
                        <a:t>industry</a:t>
                      </a:r>
                      <a:r>
                        <a:rPr lang="en-US" sz="200" spc="-10">
                          <a:effectLst/>
                          <a:latin typeface="Arial MT"/>
                          <a:ea typeface="Arial MT"/>
                          <a:cs typeface="Arial MT"/>
                        </a:rPr>
                        <a:t> </a:t>
                      </a:r>
                      <a:r>
                        <a:rPr lang="en-US" sz="200">
                          <a:effectLst/>
                          <a:latin typeface="Arial MT"/>
                          <a:ea typeface="Arial MT"/>
                          <a:cs typeface="Arial MT"/>
                        </a:rPr>
                        <a:t>not</a:t>
                      </a:r>
                      <a:r>
                        <a:rPr lang="en-US" sz="200" spc="-15">
                          <a:effectLst/>
                          <a:latin typeface="Arial MT"/>
                          <a:ea typeface="Arial MT"/>
                          <a:cs typeface="Arial MT"/>
                        </a:rPr>
                        <a:t> </a:t>
                      </a:r>
                      <a:r>
                        <a:rPr lang="en-US" sz="200">
                          <a:effectLst/>
                          <a:latin typeface="Arial MT"/>
                          <a:ea typeface="Arial MT"/>
                          <a:cs typeface="Arial MT"/>
                        </a:rPr>
                        <a:t>leveraging</a:t>
                      </a:r>
                      <a:r>
                        <a:rPr lang="en-US" sz="200" spc="-15">
                          <a:effectLst/>
                          <a:latin typeface="Arial MT"/>
                          <a:ea typeface="Arial MT"/>
                          <a:cs typeface="Arial MT"/>
                        </a:rPr>
                        <a:t> </a:t>
                      </a:r>
                      <a:r>
                        <a:rPr lang="en-US" sz="200">
                          <a:effectLst/>
                          <a:latin typeface="Arial MT"/>
                          <a:ea typeface="Arial MT"/>
                          <a:cs typeface="Arial MT"/>
                        </a:rPr>
                        <a:t>off</a:t>
                      </a:r>
                      <a:r>
                        <a:rPr lang="en-US" sz="200" spc="-15">
                          <a:effectLst/>
                          <a:latin typeface="Arial MT"/>
                          <a:ea typeface="Arial MT"/>
                          <a:cs typeface="Arial MT"/>
                        </a:rPr>
                        <a:t> </a:t>
                      </a:r>
                      <a:r>
                        <a:rPr lang="en-US" sz="200">
                          <a:effectLst/>
                          <a:latin typeface="Arial MT"/>
                          <a:ea typeface="Arial MT"/>
                          <a:cs typeface="Arial MT"/>
                        </a:rPr>
                        <a:t>the</a:t>
                      </a:r>
                      <a:r>
                        <a:rPr lang="en-US" sz="200" spc="-15">
                          <a:effectLst/>
                          <a:latin typeface="Arial MT"/>
                          <a:ea typeface="Arial MT"/>
                          <a:cs typeface="Arial MT"/>
                        </a:rPr>
                        <a:t> </a:t>
                      </a:r>
                      <a:r>
                        <a:rPr lang="en-US" sz="200">
                          <a:effectLst/>
                          <a:latin typeface="Arial MT"/>
                          <a:ea typeface="Arial MT"/>
                          <a:cs typeface="Arial MT"/>
                        </a:rPr>
                        <a:t>human</a:t>
                      </a:r>
                      <a:r>
                        <a:rPr lang="en-US" sz="200" spc="-265">
                          <a:effectLst/>
                          <a:latin typeface="Arial MT"/>
                          <a:ea typeface="Arial MT"/>
                          <a:cs typeface="Arial MT"/>
                        </a:rPr>
                        <a:t> </a:t>
                      </a:r>
                      <a:r>
                        <a:rPr lang="en-US" sz="200">
                          <a:effectLst/>
                          <a:latin typeface="Arial MT"/>
                          <a:ea typeface="Arial MT"/>
                          <a:cs typeface="Arial MT"/>
                        </a:rPr>
                        <a:t>settlements value chain due to lack of knowledge and</a:t>
                      </a:r>
                      <a:r>
                        <a:rPr lang="en-US" sz="200" spc="5">
                          <a:effectLst/>
                          <a:latin typeface="Arial MT"/>
                          <a:ea typeface="Arial MT"/>
                          <a:cs typeface="Arial MT"/>
                        </a:rPr>
                        <a:t> </a:t>
                      </a:r>
                      <a:r>
                        <a:rPr lang="en-US" sz="200">
                          <a:effectLst/>
                          <a:latin typeface="Arial MT"/>
                          <a:ea typeface="Arial MT"/>
                          <a:cs typeface="Arial MT"/>
                        </a:rPr>
                        <a:t>understanding of</a:t>
                      </a:r>
                      <a:r>
                        <a:rPr lang="en-US" sz="200" spc="-5">
                          <a:effectLst/>
                          <a:latin typeface="Arial MT"/>
                          <a:ea typeface="Arial MT"/>
                          <a:cs typeface="Arial MT"/>
                        </a:rPr>
                        <a:t> </a:t>
                      </a:r>
                      <a:r>
                        <a:rPr lang="en-US" sz="200">
                          <a:effectLst/>
                          <a:latin typeface="Arial MT"/>
                          <a:ea typeface="Arial MT"/>
                          <a:cs typeface="Arial MT"/>
                        </a:rPr>
                        <a:t>opportunities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6779252"/>
                  </a:ext>
                </a:extLst>
              </a:tr>
              <a:tr h="230550">
                <a:tc vMerge="1">
                  <a:txBody>
                    <a:bodyPr/>
                    <a:lstStyle/>
                    <a:p>
                      <a:endParaRPr lang="en-US"/>
                    </a:p>
                  </a:txBody>
                  <a:tcPr/>
                </a:tc>
                <a:tc>
                  <a:txBody>
                    <a:bodyPr/>
                    <a:lstStyle/>
                    <a:p>
                      <a:pPr marL="342900" marR="0" lvl="0" indent="-342900">
                        <a:lnSpc>
                          <a:spcPct val="150000"/>
                        </a:lnSpc>
                        <a:spcBef>
                          <a:spcPts val="10"/>
                        </a:spcBef>
                        <a:spcAft>
                          <a:spcPts val="0"/>
                        </a:spcAft>
                        <a:buClr>
                          <a:srgbClr val="57585B"/>
                        </a:buClr>
                        <a:buSzPts val="1000"/>
                        <a:buFont typeface="Arial MT"/>
                        <a:buChar char="•"/>
                        <a:tabLst>
                          <a:tab pos="285115" algn="l"/>
                        </a:tabLst>
                      </a:pPr>
                      <a:r>
                        <a:rPr lang="en-US" sz="200">
                          <a:effectLst/>
                          <a:latin typeface="Arial MT"/>
                          <a:ea typeface="Arial MT"/>
                          <a:cs typeface="Arial MT"/>
                        </a:rPr>
                        <a:t>Unstable energy provision and continued load shedding</a:t>
                      </a:r>
                    </a:p>
                    <a:p>
                      <a:pPr marL="342900" marR="22733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Enabling private sector participation in both leasing, managing and protecting state assets, whilst also contributing to the mission of a transformed, inclusive and vibrant active property market.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1147505"/>
                  </a:ext>
                </a:extLst>
              </a:tr>
              <a:tr h="887313">
                <a:tc>
                  <a:txBody>
                    <a:bodyPr/>
                    <a:lstStyle/>
                    <a:p>
                      <a:pPr marL="139700" marR="0">
                        <a:lnSpc>
                          <a:spcPct val="150000"/>
                        </a:lnSpc>
                        <a:spcBef>
                          <a:spcPts val="320"/>
                        </a:spcBef>
                        <a:spcAft>
                          <a:spcPts val="0"/>
                        </a:spcAft>
                      </a:pPr>
                      <a:r>
                        <a:rPr lang="en-US" sz="200">
                          <a:effectLst/>
                          <a:latin typeface="Arial MT"/>
                          <a:ea typeface="Arial MT"/>
                          <a:cs typeface="Arial MT"/>
                        </a:rPr>
                        <a:t>Social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21995"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Expectations of communities not being met and the poor achievement of human settlement outcomes as defined in the NDP Vision 2030 and the MTSF for the 6th administration</a:t>
                      </a:r>
                    </a:p>
                    <a:p>
                      <a:pPr marL="342900" marR="57912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Slow or inadequate spatial transformation and delivery of integrated Human Settlements close to or inclusive of socio-economic amenities</a:t>
                      </a:r>
                    </a:p>
                    <a:p>
                      <a:pPr marL="342900" marR="0" lvl="0" indent="-342900">
                        <a:lnSpc>
                          <a:spcPct val="150000"/>
                        </a:lnSpc>
                        <a:spcBef>
                          <a:spcPts val="40"/>
                        </a:spcBef>
                        <a:spcAft>
                          <a:spcPts val="0"/>
                        </a:spcAft>
                        <a:buClr>
                          <a:srgbClr val="57585B"/>
                        </a:buClr>
                        <a:buSzPts val="1000"/>
                        <a:buFont typeface="Arial MT"/>
                        <a:buChar char="•"/>
                        <a:tabLst>
                          <a:tab pos="285115" algn="l"/>
                        </a:tabLst>
                      </a:pPr>
                      <a:r>
                        <a:rPr lang="en-US" sz="200">
                          <a:effectLst/>
                          <a:latin typeface="Arial MT"/>
                          <a:ea typeface="Arial MT"/>
                          <a:cs typeface="Arial MT"/>
                        </a:rPr>
                        <a:t>Service Delivery Environment and Housing Demand</a:t>
                      </a:r>
                    </a:p>
                    <a:p>
                      <a:pPr marL="342900" marR="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High inflation rate resulting in poverty and high levels of crime</a:t>
                      </a:r>
                    </a:p>
                    <a:p>
                      <a:pPr marL="342900" marR="517525"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400 000 housing units blocked due to unavailability of bulk infrastructure</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Social and economic impact of the July 2021 protests actions in KwaZulu-Natal and Gauteng Provinces.</a:t>
                      </a:r>
                    </a:p>
                    <a:p>
                      <a:pPr marL="342900" marR="0" lvl="0" indent="-342900" algn="just">
                        <a:lnSpc>
                          <a:spcPct val="150000"/>
                        </a:lnSpc>
                        <a:spcBef>
                          <a:spcPts val="20"/>
                        </a:spcBef>
                        <a:spcAft>
                          <a:spcPts val="0"/>
                        </a:spcAft>
                        <a:buClr>
                          <a:srgbClr val="57585B"/>
                        </a:buClr>
                        <a:buSzPts val="1000"/>
                        <a:buFont typeface="Arial MT"/>
                        <a:buChar char="•"/>
                        <a:tabLst>
                          <a:tab pos="285115" algn="l"/>
                        </a:tabLst>
                      </a:pPr>
                      <a:r>
                        <a:rPr lang="en-US" sz="200">
                          <a:effectLst/>
                          <a:latin typeface="Arial MT"/>
                          <a:ea typeface="Arial MT"/>
                          <a:cs typeface="Arial MT"/>
                        </a:rPr>
                        <a:t>Continued social impact of the Covid-19 pandemic.</a:t>
                      </a:r>
                    </a:p>
                    <a:p>
                      <a:pPr marL="342900" marR="481965" lvl="0" indent="-342900" algn="just">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Continued service delivery protests and work stoppages at development project sites in some cases resulting in major damage to government infrastructure.</a:t>
                      </a:r>
                    </a:p>
                    <a:p>
                      <a:pPr marL="342900" marR="432435" lvl="0" indent="-342900" algn="just">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Unoccupied government buildings hijacked which could be repurposed for residential housing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8988142"/>
                  </a:ext>
                </a:extLst>
              </a:tr>
              <a:tr h="622425">
                <a:tc>
                  <a:txBody>
                    <a:bodyPr/>
                    <a:lstStyle/>
                    <a:p>
                      <a:pPr marL="139700" marR="0">
                        <a:lnSpc>
                          <a:spcPct val="150000"/>
                        </a:lnSpc>
                        <a:spcBef>
                          <a:spcPts val="320"/>
                        </a:spcBef>
                        <a:spcAft>
                          <a:spcPts val="0"/>
                        </a:spcAft>
                      </a:pPr>
                      <a:r>
                        <a:rPr lang="en-US" sz="200">
                          <a:effectLst/>
                          <a:latin typeface="Arial MT"/>
                          <a:ea typeface="Arial MT"/>
                          <a:cs typeface="Arial MT"/>
                        </a:rPr>
                        <a:t>Technological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Slow uptake of, and utilisation of alternative building technologies that speed up delivery and ensure long-term environmental sustainability, in the delivery of Human Settlements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Opportunity for the 4th Industrial Revolution innovations to improve the quality and standards of Human Settlement Developments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Insufficient funding and infrastructure to ensure 4IR is integrated in human settlements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Institutionalisation of sustainability principles in the facilities management programme and alignment to other departmental initiatives</a:t>
                      </a:r>
                    </a:p>
                    <a:p>
                      <a:pPr marL="342900" marR="741680" lvl="0" indent="-342900">
                        <a:lnSpc>
                          <a:spcPct val="150000"/>
                        </a:lnSpc>
                        <a:spcBef>
                          <a:spcPts val="50"/>
                        </a:spcBef>
                        <a:spcAft>
                          <a:spcPts val="0"/>
                        </a:spcAft>
                        <a:buClr>
                          <a:srgbClr val="57585B"/>
                        </a:buClr>
                        <a:buSzPts val="1000"/>
                        <a:buFont typeface="Arial MT"/>
                        <a:buChar char="•"/>
                        <a:tabLst>
                          <a:tab pos="285115" algn="l"/>
                        </a:tabLst>
                      </a:pPr>
                      <a:r>
                        <a:rPr lang="en-US" sz="200">
                          <a:effectLst/>
                          <a:latin typeface="Arial MT"/>
                          <a:ea typeface="Arial MT"/>
                          <a:cs typeface="Arial MT"/>
                        </a:rPr>
                        <a:t>Investment in disruptive and innovative technology including digitization of the housing delivery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0730300"/>
                  </a:ext>
                </a:extLst>
              </a:tr>
              <a:tr h="619972">
                <a:tc>
                  <a:txBody>
                    <a:bodyPr/>
                    <a:lstStyle/>
                    <a:p>
                      <a:pPr marL="139700" marR="0">
                        <a:lnSpc>
                          <a:spcPct val="150000"/>
                        </a:lnSpc>
                        <a:spcBef>
                          <a:spcPts val="320"/>
                        </a:spcBef>
                        <a:spcAft>
                          <a:spcPts val="0"/>
                        </a:spcAft>
                      </a:pPr>
                      <a:r>
                        <a:rPr lang="en-US" sz="200">
                          <a:effectLst/>
                          <a:latin typeface="Arial MT"/>
                          <a:ea typeface="Arial MT"/>
                          <a:cs typeface="Arial MT"/>
                        </a:rPr>
                        <a:t>Legal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6280" lvl="0" indent="-342900">
                        <a:lnSpc>
                          <a:spcPct val="150000"/>
                        </a:lnSpc>
                        <a:spcBef>
                          <a:spcPts val="45"/>
                        </a:spcBef>
                        <a:spcAft>
                          <a:spcPts val="0"/>
                        </a:spcAft>
                        <a:buClr>
                          <a:srgbClr val="57585B"/>
                        </a:buClr>
                        <a:buSzPts val="1000"/>
                        <a:buFont typeface="Arial MT"/>
                        <a:buChar char="•"/>
                        <a:tabLst>
                          <a:tab pos="285115" algn="l"/>
                        </a:tabLst>
                      </a:pPr>
                      <a:r>
                        <a:rPr lang="en-US" sz="200">
                          <a:effectLst/>
                          <a:latin typeface="Arial MT"/>
                          <a:ea typeface="Arial MT"/>
                          <a:cs typeface="Arial MT"/>
                        </a:rPr>
                        <a:t>Impact of litigation and court judgements in respect of the NDHS and provincial departments of human settlements</a:t>
                      </a:r>
                    </a:p>
                    <a:p>
                      <a:pPr marL="342900" marR="0" lvl="0" indent="-342900">
                        <a:lnSpc>
                          <a:spcPct val="150000"/>
                        </a:lnSpc>
                        <a:spcBef>
                          <a:spcPts val="35"/>
                        </a:spcBef>
                        <a:spcAft>
                          <a:spcPts val="0"/>
                        </a:spcAft>
                        <a:buClr>
                          <a:srgbClr val="57585B"/>
                        </a:buClr>
                        <a:buSzPts val="1000"/>
                        <a:buFont typeface="Arial MT"/>
                        <a:buChar char="•"/>
                        <a:tabLst>
                          <a:tab pos="285115" algn="l"/>
                        </a:tabLst>
                      </a:pPr>
                      <a:r>
                        <a:rPr lang="en-US" sz="200">
                          <a:effectLst/>
                          <a:latin typeface="Arial MT"/>
                          <a:ea typeface="Arial MT"/>
                          <a:cs typeface="Arial MT"/>
                        </a:rPr>
                        <a:t>Impact of legislation e.g. the Expropriation Bill</a:t>
                      </a:r>
                    </a:p>
                    <a:p>
                      <a:pPr marL="342900" marR="0" lvl="0" indent="-342900">
                        <a:lnSpc>
                          <a:spcPct val="150000"/>
                        </a:lnSpc>
                        <a:spcBef>
                          <a:spcPts val="100"/>
                        </a:spcBef>
                        <a:spcAft>
                          <a:spcPts val="0"/>
                        </a:spcAft>
                        <a:buClr>
                          <a:srgbClr val="57585B"/>
                        </a:buClr>
                        <a:buSzPts val="1000"/>
                        <a:buFont typeface="Arial MT"/>
                        <a:buChar char="•"/>
                        <a:tabLst>
                          <a:tab pos="285115" algn="l"/>
                        </a:tabLst>
                      </a:pPr>
                      <a:r>
                        <a:rPr lang="en-US" sz="200">
                          <a:effectLst/>
                          <a:latin typeface="Arial MT"/>
                          <a:ea typeface="Arial MT"/>
                          <a:cs typeface="Arial MT"/>
                        </a:rPr>
                        <a:t>Unlawful occupation of land</a:t>
                      </a:r>
                    </a:p>
                    <a:p>
                      <a:pPr marL="342900" marR="110744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Reduction in requests from some provincial department and municipalities for the Agency’s project management services</a:t>
                      </a:r>
                    </a:p>
                    <a:p>
                      <a:pPr marL="342900" marR="243840" lvl="0" indent="-342900">
                        <a:lnSpc>
                          <a:spcPct val="150000"/>
                        </a:lnSpc>
                        <a:spcBef>
                          <a:spcPts val="0"/>
                        </a:spcBef>
                        <a:spcAft>
                          <a:spcPts val="0"/>
                        </a:spcAft>
                        <a:buClr>
                          <a:srgbClr val="57585B"/>
                        </a:buClr>
                        <a:buSzPts val="1000"/>
                        <a:buFont typeface="Arial MT"/>
                        <a:buChar char="•"/>
                        <a:tabLst>
                          <a:tab pos="285115" algn="l"/>
                        </a:tabLst>
                      </a:pPr>
                      <a:r>
                        <a:rPr lang="en-US" sz="200">
                          <a:effectLst/>
                          <a:latin typeface="Arial MT"/>
                          <a:ea typeface="Arial MT"/>
                          <a:cs typeface="Arial MT"/>
                        </a:rPr>
                        <a:t>The compliance requirements are onerous resulting in lengthy approvals and government procurement processes</a:t>
                      </a:r>
                    </a:p>
                    <a:p>
                      <a:pPr marL="342900" marR="1107440" lvl="0" indent="-342900">
                        <a:lnSpc>
                          <a:spcPct val="150000"/>
                        </a:lnSpc>
                        <a:spcBef>
                          <a:spcPts val="95"/>
                        </a:spcBef>
                        <a:spcAft>
                          <a:spcPts val="0"/>
                        </a:spcAft>
                        <a:buClr>
                          <a:srgbClr val="57585B"/>
                        </a:buClr>
                        <a:buSzPts val="1000"/>
                        <a:buFont typeface="Arial MT"/>
                        <a:buChar char="•"/>
                        <a:tabLst>
                          <a:tab pos="285115" algn="l"/>
                        </a:tabLst>
                      </a:pPr>
                      <a:r>
                        <a:rPr lang="en-US" sz="200">
                          <a:effectLst/>
                          <a:latin typeface="Arial MT"/>
                          <a:ea typeface="Arial MT"/>
                          <a:cs typeface="Arial MT"/>
                        </a:rPr>
                        <a:t>Development of policies and legislation to incorporate bulk infrastructure, housing code, green technology as part of the housing delivery model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4065468"/>
                  </a:ext>
                </a:extLst>
              </a:tr>
              <a:tr h="484401">
                <a:tc>
                  <a:txBody>
                    <a:bodyPr/>
                    <a:lstStyle/>
                    <a:p>
                      <a:pPr marL="139700" marR="0">
                        <a:lnSpc>
                          <a:spcPct val="150000"/>
                        </a:lnSpc>
                        <a:spcBef>
                          <a:spcPts val="320"/>
                        </a:spcBef>
                        <a:spcAft>
                          <a:spcPts val="0"/>
                        </a:spcAft>
                      </a:pPr>
                      <a:r>
                        <a:rPr lang="en-US" sz="200">
                          <a:effectLst/>
                          <a:latin typeface="Arial MT"/>
                          <a:ea typeface="Arial MT"/>
                          <a:cs typeface="Arial MT"/>
                        </a:rPr>
                        <a:t>Environmental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563880" lvl="0" indent="-342900" algn="just">
                        <a:lnSpc>
                          <a:spcPct val="150000"/>
                        </a:lnSpc>
                        <a:spcBef>
                          <a:spcPts val="55"/>
                        </a:spcBef>
                        <a:spcAft>
                          <a:spcPts val="0"/>
                        </a:spcAft>
                        <a:buClr>
                          <a:srgbClr val="57585B"/>
                        </a:buClr>
                        <a:buSzPts val="1000"/>
                        <a:buFont typeface="Arial MT"/>
                        <a:buChar char="•"/>
                        <a:tabLst>
                          <a:tab pos="285115" algn="l"/>
                        </a:tabLst>
                      </a:pPr>
                      <a:r>
                        <a:rPr lang="en-US" sz="200" dirty="0">
                          <a:effectLst/>
                          <a:latin typeface="Arial MT"/>
                          <a:ea typeface="Arial MT"/>
                          <a:cs typeface="Arial MT"/>
                        </a:rPr>
                        <a:t>Delays in EIA and other land preparation approvals, and lack of co-ordination in respect of inter-linked approval processes</a:t>
                      </a:r>
                    </a:p>
                    <a:p>
                      <a:pPr marL="342900" marR="0" lvl="0" indent="-342900" algn="just">
                        <a:lnSpc>
                          <a:spcPct val="150000"/>
                        </a:lnSpc>
                        <a:spcBef>
                          <a:spcPts val="45"/>
                        </a:spcBef>
                        <a:spcAft>
                          <a:spcPts val="0"/>
                        </a:spcAft>
                        <a:buFont typeface="Arial" panose="020B0604020202020204" pitchFamily="34" charset="0"/>
                        <a:buChar char="•"/>
                        <a:tabLst>
                          <a:tab pos="285115" algn="l"/>
                        </a:tabLst>
                      </a:pPr>
                      <a:r>
                        <a:rPr lang="en-US" sz="200" dirty="0">
                          <a:effectLst/>
                          <a:latin typeface="Arial MT"/>
                          <a:ea typeface="Arial MT"/>
                          <a:cs typeface="Arial MT"/>
                        </a:rPr>
                        <a:t>Impact of natural emergencies and disasters e.g. floods</a:t>
                      </a:r>
                    </a:p>
                    <a:p>
                      <a:pPr marL="342900" marR="463550" lvl="0" indent="-342900" algn="just">
                        <a:lnSpc>
                          <a:spcPct val="150000"/>
                        </a:lnSpc>
                        <a:spcBef>
                          <a:spcPts val="95"/>
                        </a:spcBef>
                        <a:spcAft>
                          <a:spcPts val="0"/>
                        </a:spcAft>
                        <a:buFont typeface="Arial" panose="020B0604020202020204" pitchFamily="34" charset="0"/>
                        <a:buChar char="•"/>
                        <a:tabLst>
                          <a:tab pos="285115" algn="l"/>
                        </a:tabLst>
                      </a:pPr>
                      <a:r>
                        <a:rPr lang="en-US" sz="200" dirty="0">
                          <a:effectLst/>
                          <a:latin typeface="Arial MT"/>
                          <a:ea typeface="Arial MT"/>
                          <a:cs typeface="Arial MT"/>
                        </a:rPr>
                        <a:t>Continued impact of the topography and terrain in terms of suitable land for human settlement developments.</a:t>
                      </a:r>
                    </a:p>
                    <a:p>
                      <a:pPr marL="342900" marR="0" lvl="0" indent="-342900" algn="just">
                        <a:lnSpc>
                          <a:spcPct val="150000"/>
                        </a:lnSpc>
                        <a:spcBef>
                          <a:spcPts val="20"/>
                        </a:spcBef>
                        <a:spcAft>
                          <a:spcPts val="0"/>
                        </a:spcAft>
                        <a:buFont typeface="Arial" panose="020B0604020202020204" pitchFamily="34" charset="0"/>
                        <a:buChar char="•"/>
                        <a:tabLst>
                          <a:tab pos="285115" algn="l"/>
                        </a:tabLst>
                      </a:pPr>
                      <a:r>
                        <a:rPr lang="en-US" sz="200" dirty="0">
                          <a:effectLst/>
                          <a:latin typeface="Arial MT"/>
                          <a:ea typeface="Arial MT"/>
                          <a:cs typeface="Arial MT"/>
                        </a:rPr>
                        <a:t>Utilisation of innovation of private sector participants to enable alternative financing, spatial justice, spatial integration, equitable access and reduction of carbon footprint</a:t>
                      </a:r>
                    </a:p>
                    <a:p>
                      <a:pPr marL="342900" marR="0" lvl="0" indent="-342900" algn="just">
                        <a:lnSpc>
                          <a:spcPct val="150000"/>
                        </a:lnSpc>
                        <a:spcBef>
                          <a:spcPts val="20"/>
                        </a:spcBef>
                        <a:spcAft>
                          <a:spcPts val="0"/>
                        </a:spcAft>
                        <a:buFont typeface="Arial" panose="020B0604020202020204" pitchFamily="34" charset="0"/>
                        <a:buChar char="•"/>
                        <a:tabLst>
                          <a:tab pos="285115" algn="l"/>
                        </a:tabLst>
                      </a:pPr>
                      <a:r>
                        <a:rPr lang="en-US" sz="200" dirty="0">
                          <a:effectLst/>
                          <a:latin typeface="Arial MT"/>
                          <a:ea typeface="Arial MT"/>
                          <a:cs typeface="Arial MT"/>
                        </a:rPr>
                        <a:t>Compliance to SPLUMA, SDF and the integration of DDM in the Agency Plans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622855"/>
                  </a:ext>
                </a:extLst>
              </a:tr>
            </a:tbl>
          </a:graphicData>
        </a:graphic>
      </p:graphicFrame>
      <p:graphicFrame>
        <p:nvGraphicFramePr>
          <p:cNvPr id="20" name="Object 19">
            <a:extLst>
              <a:ext uri="{FF2B5EF4-FFF2-40B4-BE49-F238E27FC236}">
                <a16:creationId xmlns:a16="http://schemas.microsoft.com/office/drawing/2014/main" xmlns="" id="{1B1A2039-CC46-992A-48A0-96E7057F2AAA}"/>
              </a:ext>
            </a:extLst>
          </p:cNvPr>
          <p:cNvGraphicFramePr>
            <a:graphicFrameLocks noChangeAspect="1"/>
          </p:cNvGraphicFramePr>
          <p:nvPr/>
        </p:nvGraphicFramePr>
        <p:xfrm>
          <a:off x="6488113" y="942975"/>
          <a:ext cx="5472112" cy="6992938"/>
        </p:xfrm>
        <a:graphic>
          <a:graphicData uri="http://schemas.openxmlformats.org/presentationml/2006/ole">
            <p:oleObj spid="_x0000_s1026" name="Document" r:id="rId4" imgW="6426148" imgH="8222004" progId="Word.Document.12">
              <p:embed/>
            </p:oleObj>
          </a:graphicData>
        </a:graphic>
      </p:graphicFrame>
      <p:graphicFrame>
        <p:nvGraphicFramePr>
          <p:cNvPr id="21" name="Object 20">
            <a:extLst>
              <a:ext uri="{FF2B5EF4-FFF2-40B4-BE49-F238E27FC236}">
                <a16:creationId xmlns:a16="http://schemas.microsoft.com/office/drawing/2014/main" xmlns="" id="{F67E3328-2025-503D-2B74-84CA5D01228D}"/>
              </a:ext>
            </a:extLst>
          </p:cNvPr>
          <p:cNvGraphicFramePr>
            <a:graphicFrameLocks noChangeAspect="1"/>
          </p:cNvGraphicFramePr>
          <p:nvPr/>
        </p:nvGraphicFramePr>
        <p:xfrm>
          <a:off x="527050" y="733425"/>
          <a:ext cx="5576888" cy="5475288"/>
        </p:xfrm>
        <a:graphic>
          <a:graphicData uri="http://schemas.openxmlformats.org/presentationml/2006/ole">
            <p:oleObj spid="_x0000_s1027" name="Document" r:id="rId5" imgW="6393784" imgH="8207950" progId="Word.Document.12">
              <p:embed/>
            </p:oleObj>
          </a:graphicData>
        </a:graphic>
      </p:graphicFrame>
    </p:spTree>
    <p:extLst>
      <p:ext uri="{BB962C8B-B14F-4D97-AF65-F5344CB8AC3E}">
        <p14:creationId xmlns:p14="http://schemas.microsoft.com/office/powerpoint/2010/main" xmlns="" val="108074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3056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ENVIRONMENTAL ANALYSIS (2023-24 SWOT ANALYSIS)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21" name="Slide Number Placeholder 3">
            <a:extLst>
              <a:ext uri="{FF2B5EF4-FFF2-40B4-BE49-F238E27FC236}">
                <a16:creationId xmlns:a16="http://schemas.microsoft.com/office/drawing/2014/main" xmlns="" id="{B6EFF6D9-2E45-4CC1-9DF7-76D21912E50A}"/>
              </a:ext>
            </a:extLst>
          </p:cNvPr>
          <p:cNvSpPr txBox="1">
            <a:spLocks/>
          </p:cNvSpPr>
          <p:nvPr/>
        </p:nvSpPr>
        <p:spPr>
          <a:xfrm>
            <a:off x="4602980" y="633012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3">
            <a:extLst>
              <a:ext uri="{FF2B5EF4-FFF2-40B4-BE49-F238E27FC236}">
                <a16:creationId xmlns:a16="http://schemas.microsoft.com/office/drawing/2014/main" xmlns="" id="{3FDC08EB-E91D-F589-72DF-D15C9A64B025}"/>
              </a:ext>
            </a:extLst>
          </p:cNvPr>
          <p:cNvSpPr>
            <a:spLocks noChangeArrowheads="1"/>
          </p:cNvSpPr>
          <p:nvPr/>
        </p:nvSpPr>
        <p:spPr bwMode="auto">
          <a:xfrm>
            <a:off x="5618480" y="455622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eorgia" panose="02040502050405020303"/>
              <a:ea typeface="+mn-ea"/>
              <a:cs typeface="+mn-cs"/>
            </a:endParaRPr>
          </a:p>
        </p:txBody>
      </p:sp>
      <p:graphicFrame>
        <p:nvGraphicFramePr>
          <p:cNvPr id="10" name="Object 9">
            <a:extLst>
              <a:ext uri="{FF2B5EF4-FFF2-40B4-BE49-F238E27FC236}">
                <a16:creationId xmlns:a16="http://schemas.microsoft.com/office/drawing/2014/main" xmlns="" id="{1526B953-1ED1-464C-67C7-E4DF65D88D39}"/>
              </a:ext>
            </a:extLst>
          </p:cNvPr>
          <p:cNvGraphicFramePr>
            <a:graphicFrameLocks noChangeAspect="1"/>
          </p:cNvGraphicFramePr>
          <p:nvPr/>
        </p:nvGraphicFramePr>
        <p:xfrm>
          <a:off x="219075" y="763588"/>
          <a:ext cx="5635625" cy="6346825"/>
        </p:xfrm>
        <a:graphic>
          <a:graphicData uri="http://schemas.openxmlformats.org/presentationml/2006/ole">
            <p:oleObj spid="_x0000_s2050" name="Document" r:id="rId4" imgW="7167855" imgH="8076058" progId="Word.Document.12">
              <p:embed/>
            </p:oleObj>
          </a:graphicData>
        </a:graphic>
      </p:graphicFrame>
      <p:graphicFrame>
        <p:nvGraphicFramePr>
          <p:cNvPr id="11" name="Object 10">
            <a:extLst>
              <a:ext uri="{FF2B5EF4-FFF2-40B4-BE49-F238E27FC236}">
                <a16:creationId xmlns:a16="http://schemas.microsoft.com/office/drawing/2014/main" xmlns="" id="{263B74D4-CDDA-93AD-EE48-909BFF41D898}"/>
              </a:ext>
            </a:extLst>
          </p:cNvPr>
          <p:cNvGraphicFramePr>
            <a:graphicFrameLocks noChangeAspect="1"/>
          </p:cNvGraphicFramePr>
          <p:nvPr/>
        </p:nvGraphicFramePr>
        <p:xfrm>
          <a:off x="5976938" y="763588"/>
          <a:ext cx="6142037" cy="5323312"/>
        </p:xfrm>
        <a:graphic>
          <a:graphicData uri="http://schemas.openxmlformats.org/presentationml/2006/ole">
            <p:oleObj spid="_x0000_s2051" name="Document" r:id="rId5" imgW="6393784" imgH="5601817" progId="Word.Document.12">
              <p:embed/>
            </p:oleObj>
          </a:graphicData>
        </a:graphic>
      </p:graphicFrame>
    </p:spTree>
    <p:extLst>
      <p:ext uri="{BB962C8B-B14F-4D97-AF65-F5344CB8AC3E}">
        <p14:creationId xmlns:p14="http://schemas.microsoft.com/office/powerpoint/2010/main" xmlns="" val="24387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014202" y="-213763"/>
            <a:ext cx="1123369" cy="780176"/>
          </a:xfrm>
          <a:prstGeom prst="rect">
            <a:avLst/>
          </a:prstGeom>
          <a:ln>
            <a:noFill/>
          </a:ln>
        </p:spPr>
      </p:pic>
      <p:sp>
        <p:nvSpPr>
          <p:cNvPr id="2" name="Rectangle 1"/>
          <p:cNvSpPr/>
          <p:nvPr/>
        </p:nvSpPr>
        <p:spPr>
          <a:xfrm>
            <a:off x="150260" y="-70138"/>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MTSF Targets and HDA Targets 23/24</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xmlns="" id="{64D69E66-937E-4048-A2FB-89EC17403A24}"/>
              </a:ext>
            </a:extLst>
          </p:cNvPr>
          <p:cNvGraphicFramePr>
            <a:graphicFrameLocks noGrp="1"/>
          </p:cNvGraphicFramePr>
          <p:nvPr>
            <p:extLst>
              <p:ext uri="{D42A27DB-BD31-4B8C-83A1-F6EECF244321}">
                <p14:modId xmlns:p14="http://schemas.microsoft.com/office/powerpoint/2010/main" xmlns="" val="3204354734"/>
              </p:ext>
            </p:extLst>
          </p:nvPr>
        </p:nvGraphicFramePr>
        <p:xfrm>
          <a:off x="54429" y="517103"/>
          <a:ext cx="12044806" cy="5149597"/>
        </p:xfrm>
        <a:graphic>
          <a:graphicData uri="http://schemas.openxmlformats.org/drawingml/2006/table">
            <a:tbl>
              <a:tblPr firstRow="1" firstCol="1" bandRow="1">
                <a:tableStyleId>{08FB837D-C827-4EFA-A057-4D05807E0F7C}</a:tableStyleId>
              </a:tblPr>
              <a:tblGrid>
                <a:gridCol w="4014348">
                  <a:extLst>
                    <a:ext uri="{9D8B030D-6E8A-4147-A177-3AD203B41FA5}">
                      <a16:colId xmlns:a16="http://schemas.microsoft.com/office/drawing/2014/main" xmlns="" val="613146305"/>
                    </a:ext>
                  </a:extLst>
                </a:gridCol>
                <a:gridCol w="4639794">
                  <a:extLst>
                    <a:ext uri="{9D8B030D-6E8A-4147-A177-3AD203B41FA5}">
                      <a16:colId xmlns:a16="http://schemas.microsoft.com/office/drawing/2014/main" xmlns="" val="1295549695"/>
                    </a:ext>
                  </a:extLst>
                </a:gridCol>
                <a:gridCol w="3390664">
                  <a:extLst>
                    <a:ext uri="{9D8B030D-6E8A-4147-A177-3AD203B41FA5}">
                      <a16:colId xmlns:a16="http://schemas.microsoft.com/office/drawing/2014/main" xmlns="" val="813728839"/>
                    </a:ext>
                  </a:extLst>
                </a:gridCol>
              </a:tblGrid>
              <a:tr h="295099">
                <a:tc gridSpan="3">
                  <a:txBody>
                    <a:bodyPr/>
                    <a:lstStyle/>
                    <a:p>
                      <a:pPr marL="0" marR="0" lvl="0" indent="0" algn="just" defTabSz="457211" rtl="0" eaLnBrk="1" fontAlgn="auto" latinLnBrk="0" hangingPunct="1">
                        <a:lnSpc>
                          <a:spcPct val="150000"/>
                        </a:lnSpc>
                        <a:spcBef>
                          <a:spcPts val="0"/>
                        </a:spcBef>
                        <a:spcAft>
                          <a:spcPts val="1000"/>
                        </a:spcAft>
                        <a:buClrTx/>
                        <a:buSzTx/>
                        <a:buFontTx/>
                        <a:buNone/>
                        <a:tabLst/>
                        <a:defRPr/>
                      </a:pPr>
                      <a:r>
                        <a:rPr lang="en-GB" sz="1300" b="1" kern="1200" noProof="0" dirty="0">
                          <a:solidFill>
                            <a:schemeClr val="tx1"/>
                          </a:solidFill>
                          <a:latin typeface="Arial "/>
                          <a:ea typeface="+mn-ea"/>
                          <a:cs typeface="Arial" panose="020B0604020202020204" pitchFamily="34" charset="0"/>
                        </a:rPr>
                        <a:t>Target: Implement housing &amp; human settlements transformation, social justice, and spatial justice programme in 94 priority development areas</a:t>
                      </a:r>
                      <a:endParaRPr lang="en-ZA" sz="1300" b="1" kern="1200" noProof="0" dirty="0">
                        <a:solidFill>
                          <a:schemeClr val="tx1"/>
                        </a:solidFill>
                        <a:latin typeface="Arial "/>
                        <a:ea typeface="+mn-ea"/>
                        <a:cs typeface="Arial" panose="020B0604020202020204" pitchFamily="34" charset="0"/>
                      </a:endParaRPr>
                    </a:p>
                  </a:txBody>
                  <a:tcPr marL="66234" marR="66234" marT="0" marB="0">
                    <a:solidFill>
                      <a:schemeClr val="bg1"/>
                    </a:solidFill>
                  </a:tcPr>
                </a:tc>
                <a:tc hMerge="1">
                  <a:txBody>
                    <a:bodyPr/>
                    <a:lstStyle/>
                    <a:p>
                      <a:pPr algn="just">
                        <a:lnSpc>
                          <a:spcPct val="150000"/>
                        </a:lnSpc>
                        <a:spcAft>
                          <a:spcPts val="1000"/>
                        </a:spcAft>
                      </a:pP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6234" marR="6623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pPr algn="just">
                        <a:lnSpc>
                          <a:spcPct val="150000"/>
                        </a:lnSpc>
                        <a:spcAft>
                          <a:spcPts val="1000"/>
                        </a:spcAft>
                      </a:pP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6234" marR="6623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2423323232"/>
                  </a:ext>
                </a:extLst>
              </a:tr>
              <a:tr h="301735">
                <a:tc>
                  <a:txBody>
                    <a:bodyPr/>
                    <a:lstStyle/>
                    <a:p>
                      <a:pPr algn="just">
                        <a:lnSpc>
                          <a:spcPct val="150000"/>
                        </a:lnSpc>
                        <a:spcAft>
                          <a:spcPts val="1000"/>
                        </a:spcAft>
                      </a:pPr>
                      <a:r>
                        <a:rPr lang="en-GB" sz="1400" b="1" kern="1200" dirty="0">
                          <a:solidFill>
                            <a:srgbClr val="000000"/>
                          </a:solidFill>
                          <a:effectLst/>
                          <a:latin typeface="Arial "/>
                        </a:rPr>
                        <a:t>INDICATORS</a:t>
                      </a:r>
                      <a:endParaRPr lang="en-ZA" sz="1400" b="1" dirty="0">
                        <a:effectLst/>
                        <a:latin typeface="Arial "/>
                        <a:ea typeface="MS Mincho" panose="02020609040205080304" pitchFamily="49" charset="-128"/>
                        <a:cs typeface="Times New Roman" panose="02020603050405020304" pitchFamily="18" charset="0"/>
                      </a:endParaRPr>
                    </a:p>
                  </a:txBody>
                  <a:tcPr marL="66234" marR="66234" marT="0" marB="0"/>
                </a:tc>
                <a:tc>
                  <a:txBody>
                    <a:bodyPr/>
                    <a:lstStyle/>
                    <a:p>
                      <a:pPr algn="just">
                        <a:lnSpc>
                          <a:spcPct val="150000"/>
                        </a:lnSpc>
                        <a:spcAft>
                          <a:spcPts val="1000"/>
                        </a:spcAft>
                      </a:pPr>
                      <a:r>
                        <a:rPr lang="en-GB" sz="1400" b="1" kern="1200" dirty="0">
                          <a:solidFill>
                            <a:srgbClr val="000000"/>
                          </a:solidFill>
                          <a:effectLst/>
                          <a:latin typeface="Arial "/>
                        </a:rPr>
                        <a:t>2024 TARGETS</a:t>
                      </a:r>
                      <a:endParaRPr lang="en-ZA" sz="1400" b="1" dirty="0">
                        <a:effectLst/>
                        <a:latin typeface="Arial "/>
                        <a:ea typeface="MS Mincho" panose="02020609040205080304" pitchFamily="49" charset="-128"/>
                        <a:cs typeface="Times New Roman" panose="02020603050405020304" pitchFamily="18" charset="0"/>
                      </a:endParaRPr>
                    </a:p>
                  </a:txBody>
                  <a:tcPr marL="66234" marR="66234" marT="0" marB="0"/>
                </a:tc>
                <a:tc>
                  <a:txBody>
                    <a:bodyPr/>
                    <a:lstStyle/>
                    <a:p>
                      <a:pPr algn="just">
                        <a:lnSpc>
                          <a:spcPct val="150000"/>
                        </a:lnSpc>
                        <a:spcAft>
                          <a:spcPts val="1000"/>
                        </a:spcAft>
                      </a:pPr>
                      <a:r>
                        <a:rPr lang="en-ZA" sz="1400" b="1" kern="1200" dirty="0">
                          <a:solidFill>
                            <a:srgbClr val="000000"/>
                          </a:solidFill>
                          <a:effectLst/>
                          <a:latin typeface="Arial "/>
                        </a:rPr>
                        <a:t>HDA TARGETS</a:t>
                      </a:r>
                      <a:endParaRPr lang="en-ZA" sz="1400" b="1" dirty="0">
                        <a:effectLst/>
                        <a:latin typeface="Arial "/>
                        <a:ea typeface="MS Mincho" panose="02020609040205080304" pitchFamily="49" charset="-128"/>
                        <a:cs typeface="Times New Roman" panose="02020603050405020304" pitchFamily="18" charset="0"/>
                      </a:endParaRPr>
                    </a:p>
                  </a:txBody>
                  <a:tcPr marL="66234" marR="66234" marT="0" marB="0"/>
                </a:tc>
                <a:extLst>
                  <a:ext uri="{0D108BD9-81ED-4DB2-BD59-A6C34878D82A}">
                    <a16:rowId xmlns:a16="http://schemas.microsoft.com/office/drawing/2014/main" xmlns="" val="672718720"/>
                  </a:ext>
                </a:extLst>
              </a:tr>
              <a:tr h="841817">
                <a:tc>
                  <a:txBody>
                    <a:bodyPr/>
                    <a:lstStyle/>
                    <a:p>
                      <a:pPr marL="0" algn="just" defTabSz="457211" rtl="0" eaLnBrk="1" latinLnBrk="0" hangingPunct="1">
                        <a:lnSpc>
                          <a:spcPct val="150000"/>
                        </a:lnSpc>
                        <a:spcAft>
                          <a:spcPts val="1000"/>
                        </a:spcAft>
                      </a:pPr>
                      <a:r>
                        <a:rPr lang="en-GB" sz="1300" kern="1200" dirty="0">
                          <a:solidFill>
                            <a:schemeClr val="tx1"/>
                          </a:solidFill>
                          <a:latin typeface="Arial "/>
                          <a:ea typeface="+mn-ea"/>
                          <a:cs typeface="Arial" panose="020B0604020202020204" pitchFamily="34" charset="0"/>
                        </a:rPr>
                        <a:t>Priority development areas targeted for achieving spatial transformation through multi-programme integration are declared</a:t>
                      </a:r>
                      <a:endParaRPr lang="en-ZA" sz="1300" kern="1200" dirty="0">
                        <a:solidFill>
                          <a:schemeClr val="tx1"/>
                        </a:solidFill>
                        <a:latin typeface="Arial "/>
                        <a:ea typeface="+mn-ea"/>
                        <a:cs typeface="Arial" panose="020B0604020202020204" pitchFamily="34" charset="0"/>
                      </a:endParaRPr>
                    </a:p>
                  </a:txBody>
                  <a:tcPr marL="66234" marR="66234" marT="0" marB="0">
                    <a:solidFill>
                      <a:schemeClr val="bg1"/>
                    </a:solidFill>
                  </a:tcPr>
                </a:tc>
                <a:tc>
                  <a:txBody>
                    <a:bodyPr/>
                    <a:lstStyle/>
                    <a:p>
                      <a:pPr marL="0" algn="just" defTabSz="457211" rtl="0" eaLnBrk="1" latinLnBrk="0" hangingPunct="1">
                        <a:lnSpc>
                          <a:spcPct val="150000"/>
                        </a:lnSpc>
                        <a:spcAft>
                          <a:spcPts val="1000"/>
                        </a:spcAft>
                        <a:tabLst>
                          <a:tab pos="457200" algn="l"/>
                        </a:tabLst>
                      </a:pPr>
                      <a:r>
                        <a:rPr lang="en-GB" sz="1300" kern="1200" dirty="0">
                          <a:solidFill>
                            <a:schemeClr val="tx1"/>
                          </a:solidFill>
                          <a:latin typeface="Arial "/>
                          <a:ea typeface="+mn-ea"/>
                          <a:cs typeface="Arial" panose="020B0604020202020204" pitchFamily="34" charset="0"/>
                        </a:rPr>
                        <a:t>94 priority development areas declared for human settlements development </a:t>
                      </a:r>
                      <a:endParaRPr lang="en-ZA" sz="1300" kern="1200" dirty="0">
                        <a:solidFill>
                          <a:schemeClr val="tx1"/>
                        </a:solidFill>
                        <a:latin typeface="Arial "/>
                        <a:ea typeface="+mn-ea"/>
                        <a:cs typeface="Arial" panose="020B0604020202020204" pitchFamily="34" charset="0"/>
                      </a:endParaRPr>
                    </a:p>
                  </a:txBody>
                  <a:tcPr marL="66234" marR="66234" marT="0" marB="0">
                    <a:solidFill>
                      <a:schemeClr val="bg1"/>
                    </a:solidFill>
                  </a:tcPr>
                </a:tc>
                <a:tc>
                  <a:txBody>
                    <a:bodyPr/>
                    <a:lstStyle/>
                    <a:p>
                      <a:pPr marL="0" algn="just" defTabSz="457211" rtl="0" eaLnBrk="1" latinLnBrk="0" hangingPunct="1">
                        <a:lnSpc>
                          <a:spcPct val="150000"/>
                        </a:lnSpc>
                        <a:spcAft>
                          <a:spcPts val="1000"/>
                        </a:spcAft>
                        <a:tabLst>
                          <a:tab pos="457200" algn="l"/>
                        </a:tabLst>
                      </a:pPr>
                      <a:r>
                        <a:rPr lang="en-ZA" sz="1300" kern="1200" dirty="0">
                          <a:solidFill>
                            <a:schemeClr val="tx1"/>
                          </a:solidFill>
                          <a:latin typeface="Arial "/>
                          <a:ea typeface="+mn-ea"/>
                          <a:cs typeface="Arial" panose="020B0604020202020204" pitchFamily="34" charset="0"/>
                        </a:rPr>
                        <a:t>94 development areas declared- Target has been achieved </a:t>
                      </a:r>
                    </a:p>
                  </a:txBody>
                  <a:tcPr marL="66234" marR="66234" marT="0" marB="0">
                    <a:solidFill>
                      <a:schemeClr val="bg1"/>
                    </a:solidFill>
                  </a:tcPr>
                </a:tc>
                <a:extLst>
                  <a:ext uri="{0D108BD9-81ED-4DB2-BD59-A6C34878D82A}">
                    <a16:rowId xmlns:a16="http://schemas.microsoft.com/office/drawing/2014/main" xmlns="" val="138113618"/>
                  </a:ext>
                </a:extLst>
              </a:tr>
              <a:tr h="885952">
                <a:tc>
                  <a:txBody>
                    <a:bodyPr/>
                    <a:lstStyle/>
                    <a:p>
                      <a:pPr marL="0" algn="just" defTabSz="457211" rtl="0" eaLnBrk="1" latinLnBrk="0" hangingPunct="1">
                        <a:lnSpc>
                          <a:spcPct val="150000"/>
                        </a:lnSpc>
                        <a:spcAft>
                          <a:spcPts val="1000"/>
                        </a:spcAft>
                      </a:pPr>
                      <a:r>
                        <a:rPr lang="en-GB" sz="1300" kern="1200" dirty="0">
                          <a:solidFill>
                            <a:schemeClr val="tx1"/>
                          </a:solidFill>
                          <a:latin typeface="Arial "/>
                          <a:ea typeface="+mn-ea"/>
                          <a:cs typeface="Arial" panose="020B0604020202020204" pitchFamily="34" charset="0"/>
                        </a:rPr>
                        <a:t>An integrated implementation programme for the 94 priority development areas completed</a:t>
                      </a:r>
                      <a:endParaRPr lang="en-ZA" sz="1300" kern="1200" dirty="0">
                        <a:solidFill>
                          <a:schemeClr val="tx1"/>
                        </a:solidFill>
                        <a:latin typeface="Arial "/>
                        <a:ea typeface="+mn-ea"/>
                        <a:cs typeface="Arial" panose="020B0604020202020204" pitchFamily="34" charset="0"/>
                      </a:endParaRPr>
                    </a:p>
                  </a:txBody>
                  <a:tcPr marL="66234" marR="66234" marT="0" marB="0"/>
                </a:tc>
                <a:tc>
                  <a:txBody>
                    <a:bodyPr/>
                    <a:lstStyle/>
                    <a:p>
                      <a:pPr marL="0" algn="just" defTabSz="457211" rtl="0" eaLnBrk="1" latinLnBrk="0" hangingPunct="1">
                        <a:lnSpc>
                          <a:spcPct val="150000"/>
                        </a:lnSpc>
                        <a:spcAft>
                          <a:spcPts val="1000"/>
                        </a:spcAft>
                        <a:tabLst>
                          <a:tab pos="457200" algn="l"/>
                        </a:tabLst>
                      </a:pPr>
                      <a:r>
                        <a:rPr lang="en-GB" sz="1300" kern="1200" dirty="0">
                          <a:solidFill>
                            <a:schemeClr val="tx1"/>
                          </a:solidFill>
                          <a:latin typeface="Arial "/>
                          <a:ea typeface="+mn-ea"/>
                          <a:cs typeface="Arial" panose="020B0604020202020204" pitchFamily="34" charset="0"/>
                        </a:rPr>
                        <a:t>Development Plans for all 94 priority developed areas, categorised and prioritised with budgets &amp; finance options </a:t>
                      </a:r>
                      <a:endParaRPr lang="en-ZA" sz="1300" kern="1200" dirty="0">
                        <a:solidFill>
                          <a:schemeClr val="tx1"/>
                        </a:solidFill>
                        <a:latin typeface="Arial "/>
                        <a:ea typeface="+mn-ea"/>
                        <a:cs typeface="Arial" panose="020B0604020202020204" pitchFamily="34" charset="0"/>
                      </a:endParaRPr>
                    </a:p>
                  </a:txBody>
                  <a:tcPr marL="66234" marR="66234" marT="0" marB="0"/>
                </a:tc>
                <a:tc>
                  <a:txBody>
                    <a:bodyPr/>
                    <a:lstStyle/>
                    <a:p>
                      <a:pPr marL="0" algn="just" defTabSz="457211" rtl="0" eaLnBrk="1" latinLnBrk="0" hangingPunct="1">
                        <a:lnSpc>
                          <a:spcPct val="150000"/>
                        </a:lnSpc>
                        <a:spcAft>
                          <a:spcPts val="1000"/>
                        </a:spcAft>
                        <a:tabLst>
                          <a:tab pos="457200" algn="l"/>
                        </a:tabLst>
                      </a:pPr>
                      <a:r>
                        <a:rPr lang="en-US" sz="1300" kern="1200" dirty="0">
                          <a:solidFill>
                            <a:schemeClr val="tx1"/>
                          </a:solidFill>
                          <a:latin typeface="Arial "/>
                          <a:ea typeface="+mn-ea"/>
                          <a:cs typeface="Arial" panose="020B0604020202020204" pitchFamily="34" charset="0"/>
                        </a:rPr>
                        <a:t>10 Integrated implementation programmes for PDAs prepared</a:t>
                      </a:r>
                      <a:endParaRPr lang="en-ZA" sz="1300" kern="1200" dirty="0">
                        <a:solidFill>
                          <a:schemeClr val="tx1"/>
                        </a:solidFill>
                        <a:latin typeface="Arial "/>
                        <a:ea typeface="+mn-ea"/>
                        <a:cs typeface="Arial" panose="020B0604020202020204" pitchFamily="34" charset="0"/>
                      </a:endParaRPr>
                    </a:p>
                  </a:txBody>
                  <a:tcPr marL="66234" marR="66234" marT="0" marB="0"/>
                </a:tc>
                <a:extLst>
                  <a:ext uri="{0D108BD9-81ED-4DB2-BD59-A6C34878D82A}">
                    <a16:rowId xmlns:a16="http://schemas.microsoft.com/office/drawing/2014/main" xmlns="" val="117347828"/>
                  </a:ext>
                </a:extLst>
              </a:tr>
              <a:tr h="548841">
                <a:tc rowSpan="4">
                  <a:txBody>
                    <a:bodyPr/>
                    <a:lstStyle/>
                    <a:p>
                      <a:pPr marL="0" algn="just" defTabSz="457211" rtl="0" eaLnBrk="1" latinLnBrk="0" hangingPunct="1">
                        <a:lnSpc>
                          <a:spcPct val="150000"/>
                        </a:lnSpc>
                        <a:spcAft>
                          <a:spcPts val="1000"/>
                        </a:spcAft>
                      </a:pPr>
                      <a:r>
                        <a:rPr lang="en-GB" sz="1300" kern="1200" dirty="0">
                          <a:solidFill>
                            <a:schemeClr val="tx1"/>
                          </a:solidFill>
                          <a:latin typeface="Arial "/>
                          <a:ea typeface="+mn-ea"/>
                          <a:cs typeface="Arial" panose="020B0604020202020204" pitchFamily="34" charset="0"/>
                        </a:rPr>
                        <a:t>Number of houses and serviced sites delivered through a range of programmes in the Housing Code</a:t>
                      </a:r>
                      <a:endParaRPr lang="en-ZA" sz="1300" kern="1200" dirty="0">
                        <a:solidFill>
                          <a:schemeClr val="tx1"/>
                        </a:solidFill>
                        <a:latin typeface="Arial "/>
                        <a:ea typeface="+mn-ea"/>
                        <a:cs typeface="Arial" panose="020B0604020202020204" pitchFamily="34" charset="0"/>
                      </a:endParaRPr>
                    </a:p>
                    <a:p>
                      <a:pPr marL="0" algn="just" defTabSz="457211" rtl="0" eaLnBrk="1" latinLnBrk="0" hangingPunct="1">
                        <a:lnSpc>
                          <a:spcPct val="150000"/>
                        </a:lnSpc>
                        <a:spcAft>
                          <a:spcPts val="1000"/>
                        </a:spcAft>
                      </a:pPr>
                      <a:r>
                        <a:rPr lang="en-GB" sz="1300" kern="1200" dirty="0">
                          <a:solidFill>
                            <a:schemeClr val="tx1"/>
                          </a:solidFill>
                          <a:latin typeface="Arial "/>
                          <a:ea typeface="+mn-ea"/>
                          <a:cs typeface="Arial" panose="020B0604020202020204" pitchFamily="34" charset="0"/>
                        </a:rPr>
                        <a:t> </a:t>
                      </a:r>
                      <a:endParaRPr lang="en-ZA" sz="1300" kern="1200" dirty="0">
                        <a:solidFill>
                          <a:schemeClr val="tx1"/>
                        </a:solidFill>
                        <a:latin typeface="Arial "/>
                        <a:ea typeface="+mn-ea"/>
                        <a:cs typeface="Arial" panose="020B0604020202020204" pitchFamily="34" charset="0"/>
                      </a:endParaRPr>
                    </a:p>
                  </a:txBody>
                  <a:tcPr marL="66234" marR="66234" marT="0" marB="0">
                    <a:solidFill>
                      <a:schemeClr val="bg1"/>
                    </a:solidFill>
                  </a:tcPr>
                </a:tc>
                <a:tc>
                  <a:txBody>
                    <a:bodyPr/>
                    <a:lstStyle/>
                    <a:p>
                      <a:pPr marL="0" algn="just" defTabSz="457211" rtl="0" eaLnBrk="1" latinLnBrk="0" hangingPunct="1">
                        <a:lnSpc>
                          <a:spcPct val="150000"/>
                        </a:lnSpc>
                        <a:spcAft>
                          <a:spcPts val="1000"/>
                        </a:spcAft>
                        <a:tabLst>
                          <a:tab pos="457200" algn="l"/>
                        </a:tabLst>
                      </a:pPr>
                      <a:r>
                        <a:rPr lang="en-GB" sz="1300" kern="1200" dirty="0">
                          <a:solidFill>
                            <a:schemeClr val="tx1"/>
                          </a:solidFill>
                          <a:latin typeface="Arial "/>
                          <a:ea typeface="+mn-ea"/>
                          <a:cs typeface="Arial" panose="020B0604020202020204" pitchFamily="34" charset="0"/>
                        </a:rPr>
                        <a:t>25420  housing units </a:t>
                      </a:r>
                      <a:endParaRPr lang="en-ZA" sz="1300" kern="1200" dirty="0">
                        <a:solidFill>
                          <a:schemeClr val="tx1"/>
                        </a:solidFill>
                        <a:latin typeface="Arial "/>
                        <a:ea typeface="+mn-ea"/>
                        <a:cs typeface="Arial" panose="020B0604020202020204" pitchFamily="34" charset="0"/>
                      </a:endParaRPr>
                    </a:p>
                  </a:txBody>
                  <a:tcPr marL="66234" marR="66234" marT="0" marB="0">
                    <a:solidFill>
                      <a:schemeClr val="bg1"/>
                    </a:solidFill>
                  </a:tcPr>
                </a:tc>
                <a:tc>
                  <a:txBody>
                    <a:bodyPr/>
                    <a:lstStyle/>
                    <a:p>
                      <a:pPr marL="0" algn="just" defTabSz="457211" rtl="0" eaLnBrk="1" latinLnBrk="0" hangingPunct="1">
                        <a:lnSpc>
                          <a:spcPct val="150000"/>
                        </a:lnSpc>
                        <a:spcAft>
                          <a:spcPts val="1000"/>
                        </a:spcAft>
                        <a:tabLst>
                          <a:tab pos="457200" algn="l"/>
                        </a:tabLst>
                      </a:pPr>
                      <a:r>
                        <a:rPr lang="en-US" sz="1300" kern="1200" dirty="0">
                          <a:solidFill>
                            <a:schemeClr val="tx1"/>
                          </a:solidFill>
                          <a:latin typeface="Arial "/>
                          <a:ea typeface="+mn-ea"/>
                          <a:cs typeface="Arial" panose="020B0604020202020204" pitchFamily="34" charset="0"/>
                        </a:rPr>
                        <a:t>1386 of housing units delivered </a:t>
                      </a:r>
                      <a:r>
                        <a:rPr lang="en-US" sz="1300" kern="1200" dirty="0" err="1">
                          <a:solidFill>
                            <a:schemeClr val="tx1"/>
                          </a:solidFill>
                          <a:latin typeface="Arial "/>
                          <a:ea typeface="+mn-ea"/>
                          <a:cs typeface="Arial" panose="020B0604020202020204" pitchFamily="34" charset="0"/>
                        </a:rPr>
                        <a:t>i.r.o.</a:t>
                      </a:r>
                      <a:r>
                        <a:rPr lang="en-US" sz="1300" kern="1200" dirty="0">
                          <a:solidFill>
                            <a:schemeClr val="tx1"/>
                          </a:solidFill>
                          <a:latin typeface="Arial "/>
                          <a:ea typeface="+mn-ea"/>
                          <a:cs typeface="Arial" panose="020B0604020202020204" pitchFamily="34" charset="0"/>
                        </a:rPr>
                        <a:t> projects implemented by the HDA</a:t>
                      </a:r>
                      <a:endParaRPr lang="en-ZA" sz="1300" kern="1200" dirty="0">
                        <a:solidFill>
                          <a:schemeClr val="tx1"/>
                        </a:solidFill>
                        <a:latin typeface="Arial "/>
                        <a:ea typeface="+mn-ea"/>
                        <a:cs typeface="Arial" panose="020B0604020202020204" pitchFamily="34" charset="0"/>
                      </a:endParaRPr>
                    </a:p>
                  </a:txBody>
                  <a:tcPr marL="66234" marR="66234" marT="0" marB="0">
                    <a:solidFill>
                      <a:schemeClr val="bg1"/>
                    </a:solidFill>
                  </a:tcPr>
                </a:tc>
                <a:extLst>
                  <a:ext uri="{0D108BD9-81ED-4DB2-BD59-A6C34878D82A}">
                    <a16:rowId xmlns:a16="http://schemas.microsoft.com/office/drawing/2014/main" xmlns="" val="1277516789"/>
                  </a:ext>
                </a:extLst>
              </a:tr>
              <a:tr h="548841">
                <a:tc vMerge="1">
                  <a:txBody>
                    <a:bodyPr/>
                    <a:lstStyle/>
                    <a:p>
                      <a:endParaRPr lang="en-ZA"/>
                    </a:p>
                  </a:txBody>
                  <a:tcPr>
                    <a:lnT w="12700" cap="flat" cmpd="sng" algn="ctr">
                      <a:solidFill>
                        <a:srgbClr val="4F81BD"/>
                      </a:solidFill>
                      <a:prstDash val="solid"/>
                      <a:round/>
                      <a:headEnd type="none" w="med" len="med"/>
                      <a:tailEnd type="none" w="med" len="med"/>
                    </a:lnT>
                  </a:tcPr>
                </a:tc>
                <a:tc>
                  <a:txBody>
                    <a:bodyPr/>
                    <a:lstStyle/>
                    <a:p>
                      <a:pPr marL="0" algn="just" defTabSz="457211" rtl="0" eaLnBrk="1" latinLnBrk="0" hangingPunct="1">
                        <a:lnSpc>
                          <a:spcPct val="150000"/>
                        </a:lnSpc>
                        <a:spcAft>
                          <a:spcPts val="1000"/>
                        </a:spcAft>
                        <a:tabLst>
                          <a:tab pos="457200" algn="l"/>
                        </a:tabLst>
                      </a:pPr>
                      <a:r>
                        <a:rPr lang="en-GB" sz="1300" kern="1200" dirty="0">
                          <a:solidFill>
                            <a:schemeClr val="tx1"/>
                          </a:solidFill>
                          <a:latin typeface="Arial "/>
                          <a:ea typeface="+mn-ea"/>
                          <a:cs typeface="Arial" panose="020B0604020202020204" pitchFamily="34" charset="0"/>
                        </a:rPr>
                        <a:t> 23 586 serviced sites </a:t>
                      </a:r>
                      <a:endParaRPr lang="en-ZA" sz="1300" kern="1200" dirty="0">
                        <a:solidFill>
                          <a:schemeClr val="tx1"/>
                        </a:solidFill>
                        <a:latin typeface="Arial "/>
                        <a:ea typeface="+mn-ea"/>
                        <a:cs typeface="Arial" panose="020B0604020202020204" pitchFamily="34" charset="0"/>
                      </a:endParaRPr>
                    </a:p>
                  </a:txBody>
                  <a:tcPr marL="66234" marR="66234" marT="0" marB="0"/>
                </a:tc>
                <a:tc>
                  <a:txBody>
                    <a:bodyPr/>
                    <a:lstStyle/>
                    <a:p>
                      <a:pPr marL="0" algn="just" defTabSz="457211" rtl="0" eaLnBrk="1" latinLnBrk="0" hangingPunct="1">
                        <a:lnSpc>
                          <a:spcPct val="150000"/>
                        </a:lnSpc>
                        <a:spcAft>
                          <a:spcPts val="1000"/>
                        </a:spcAft>
                        <a:tabLst>
                          <a:tab pos="457200" algn="l"/>
                        </a:tabLst>
                      </a:pPr>
                      <a:r>
                        <a:rPr lang="en-US" sz="1300" kern="1200" dirty="0">
                          <a:solidFill>
                            <a:schemeClr val="tx1"/>
                          </a:solidFill>
                          <a:latin typeface="Arial "/>
                          <a:ea typeface="+mn-ea"/>
                          <a:cs typeface="Arial" panose="020B0604020202020204" pitchFamily="34" charset="0"/>
                        </a:rPr>
                        <a:t>953 serviced sites delivered </a:t>
                      </a:r>
                      <a:r>
                        <a:rPr lang="en-US" sz="1300" kern="1200" dirty="0" err="1">
                          <a:solidFill>
                            <a:schemeClr val="tx1"/>
                          </a:solidFill>
                          <a:latin typeface="Arial "/>
                          <a:ea typeface="+mn-ea"/>
                          <a:cs typeface="Arial" panose="020B0604020202020204" pitchFamily="34" charset="0"/>
                        </a:rPr>
                        <a:t>i.r.o.</a:t>
                      </a:r>
                      <a:r>
                        <a:rPr lang="en-US" sz="1300" kern="1200" dirty="0">
                          <a:solidFill>
                            <a:schemeClr val="tx1"/>
                          </a:solidFill>
                          <a:latin typeface="Arial "/>
                          <a:ea typeface="+mn-ea"/>
                          <a:cs typeface="Arial" panose="020B0604020202020204" pitchFamily="34" charset="0"/>
                        </a:rPr>
                        <a:t> projects implemented by HDA</a:t>
                      </a:r>
                    </a:p>
                  </a:txBody>
                  <a:tcPr marL="66234" marR="66234" marT="0" marB="0"/>
                </a:tc>
                <a:extLst>
                  <a:ext uri="{0D108BD9-81ED-4DB2-BD59-A6C34878D82A}">
                    <a16:rowId xmlns:a16="http://schemas.microsoft.com/office/drawing/2014/main" xmlns="" val="3685220056"/>
                  </a:ext>
                </a:extLst>
              </a:tr>
              <a:tr h="841823">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6234" marR="6623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solidFill>
                      <a:srgbClr val="D3DFEE"/>
                    </a:solidFill>
                  </a:tcPr>
                </a:tc>
                <a:tc>
                  <a:txBody>
                    <a:bodyPr/>
                    <a:lstStyle/>
                    <a:p>
                      <a:pPr marL="0" algn="just" defTabSz="457211" rtl="0" eaLnBrk="1" latinLnBrk="0" hangingPunct="1">
                        <a:lnSpc>
                          <a:spcPct val="150000"/>
                        </a:lnSpc>
                        <a:spcAft>
                          <a:spcPts val="1000"/>
                        </a:spcAft>
                        <a:tabLst>
                          <a:tab pos="457200" algn="l"/>
                        </a:tabLst>
                      </a:pPr>
                      <a:r>
                        <a:rPr lang="en-GB" sz="1300" kern="1200" dirty="0">
                          <a:solidFill>
                            <a:schemeClr val="tx1"/>
                          </a:solidFill>
                          <a:latin typeface="Arial "/>
                          <a:ea typeface="+mn-ea"/>
                          <a:cs typeface="Arial" panose="020B0604020202020204" pitchFamily="34" charset="0"/>
                        </a:rPr>
                        <a:t>Rezone 100% of acquired land within the priority development areas</a:t>
                      </a:r>
                      <a:endParaRPr lang="en-ZA" sz="1300" kern="1200" dirty="0">
                        <a:solidFill>
                          <a:schemeClr val="tx1"/>
                        </a:solidFill>
                        <a:latin typeface="Arial "/>
                        <a:ea typeface="+mn-ea"/>
                        <a:cs typeface="Arial" panose="020B0604020202020204" pitchFamily="34" charset="0"/>
                      </a:endParaRPr>
                    </a:p>
                  </a:txBody>
                  <a:tcPr marL="68580" marR="68580" marT="0" marB="0">
                    <a:solidFill>
                      <a:schemeClr val="bg1"/>
                    </a:solidFill>
                  </a:tcPr>
                </a:tc>
                <a:tc>
                  <a:txBody>
                    <a:bodyPr/>
                    <a:lstStyle/>
                    <a:p>
                      <a:pPr marL="0" algn="just" defTabSz="457211" rtl="0" eaLnBrk="1" latinLnBrk="0" hangingPunct="1">
                        <a:lnSpc>
                          <a:spcPct val="150000"/>
                        </a:lnSpc>
                        <a:spcAft>
                          <a:spcPts val="1000"/>
                        </a:spcAft>
                        <a:tabLst>
                          <a:tab pos="457200" algn="l"/>
                        </a:tabLst>
                      </a:pPr>
                      <a:r>
                        <a:rPr lang="en-US" sz="1300" kern="1200" dirty="0">
                          <a:solidFill>
                            <a:schemeClr val="tx1"/>
                          </a:solidFill>
                          <a:latin typeface="Arial "/>
                          <a:ea typeface="+mn-ea"/>
                          <a:cs typeface="Arial" panose="020B0604020202020204" pitchFamily="34" charset="0"/>
                        </a:rPr>
                        <a:t>0% of the 1786.1527ha of land acquired during 2014 – 2019 falling within PDAs rezoned</a:t>
                      </a:r>
                    </a:p>
                  </a:txBody>
                  <a:tcPr marL="68580" marR="68580" marT="0" marB="0">
                    <a:solidFill>
                      <a:schemeClr val="bg1"/>
                    </a:solidFill>
                  </a:tcPr>
                </a:tc>
                <a:extLst>
                  <a:ext uri="{0D108BD9-81ED-4DB2-BD59-A6C34878D82A}">
                    <a16:rowId xmlns:a16="http://schemas.microsoft.com/office/drawing/2014/main" xmlns="" val="940576898"/>
                  </a:ext>
                </a:extLst>
              </a:tr>
              <a:tr h="841823">
                <a:tc vMerge="1">
                  <a:txBody>
                    <a:bodyPr/>
                    <a:lstStyle/>
                    <a:p>
                      <a:pPr algn="just">
                        <a:lnSpc>
                          <a:spcPct val="150000"/>
                        </a:lnSpc>
                        <a:spcAft>
                          <a:spcPts val="1000"/>
                        </a:spcAft>
                      </a:pP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6234" marR="6623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B w="12700" cap="flat" cmpd="sng" algn="ctr">
                      <a:solidFill>
                        <a:srgbClr val="4F81BD"/>
                      </a:solidFill>
                      <a:prstDash val="solid"/>
                      <a:round/>
                      <a:headEnd type="none" w="med" len="med"/>
                      <a:tailEnd type="none" w="med" len="med"/>
                    </a:lnB>
                    <a:solidFill>
                      <a:schemeClr val="bg1"/>
                    </a:solidFill>
                  </a:tcPr>
                </a:tc>
                <a:tc>
                  <a:txBody>
                    <a:bodyPr/>
                    <a:lstStyle/>
                    <a:p>
                      <a:pPr marL="0" algn="just" defTabSz="457211" rtl="0" eaLnBrk="1" latinLnBrk="0" hangingPunct="1">
                        <a:lnSpc>
                          <a:spcPct val="150000"/>
                        </a:lnSpc>
                        <a:spcAft>
                          <a:spcPts val="1000"/>
                        </a:spcAft>
                        <a:tabLst>
                          <a:tab pos="457200" algn="l"/>
                        </a:tabLst>
                      </a:pPr>
                      <a:r>
                        <a:rPr lang="en-US" sz="1400" kern="1200" dirty="0">
                          <a:solidFill>
                            <a:schemeClr val="tx1"/>
                          </a:solidFill>
                          <a:effectLst/>
                          <a:latin typeface="Arial "/>
                          <a:ea typeface="+mn-ea"/>
                          <a:cs typeface="+mn-cs"/>
                        </a:rPr>
                        <a:t>6000 Number of hectares of well-located land acquired within PDAs</a:t>
                      </a:r>
                      <a:endParaRPr lang="en-ZA" sz="1300" kern="1200" dirty="0">
                        <a:solidFill>
                          <a:schemeClr val="tx1"/>
                        </a:solidFill>
                        <a:latin typeface="Arial "/>
                        <a:ea typeface="+mn-ea"/>
                        <a:cs typeface="Arial" panose="020B0604020202020204" pitchFamily="34" charset="0"/>
                      </a:endParaRPr>
                    </a:p>
                  </a:txBody>
                  <a:tcPr marL="68580" marR="68580" marT="0" marB="0">
                    <a:lnL w="12700" cap="flat" cmpd="sng" algn="ctr">
                      <a:solidFill>
                        <a:srgbClr val="4F81BD"/>
                      </a:solidFill>
                      <a:prstDash val="solid"/>
                      <a:round/>
                      <a:headEnd type="none" w="med" len="med"/>
                      <a:tailEnd type="none" w="med" len="med"/>
                    </a:lnL>
                  </a:tcPr>
                </a:tc>
                <a:tc>
                  <a:txBody>
                    <a:bodyPr/>
                    <a:lstStyle/>
                    <a:p>
                      <a:pPr marL="0" algn="just" defTabSz="457211" rtl="0" eaLnBrk="1" latinLnBrk="0" hangingPunct="1">
                        <a:lnSpc>
                          <a:spcPct val="150000"/>
                        </a:lnSpc>
                        <a:spcAft>
                          <a:spcPts val="1000"/>
                        </a:spcAft>
                        <a:tabLst>
                          <a:tab pos="457200" algn="l"/>
                        </a:tabLst>
                      </a:pPr>
                      <a:r>
                        <a:rPr lang="en-US" sz="1300" kern="1200" dirty="0">
                          <a:solidFill>
                            <a:schemeClr val="tx1"/>
                          </a:solidFill>
                          <a:latin typeface="Arial "/>
                          <a:ea typeface="+mn-ea"/>
                          <a:cs typeface="Arial" panose="020B0604020202020204" pitchFamily="34" charset="0"/>
                        </a:rPr>
                        <a:t>1000 </a:t>
                      </a:r>
                      <a:r>
                        <a:rPr lang="en-US" sz="1400" kern="1200" dirty="0">
                          <a:solidFill>
                            <a:schemeClr val="tx1"/>
                          </a:solidFill>
                          <a:effectLst/>
                          <a:latin typeface="Arial "/>
                          <a:ea typeface="+mn-ea"/>
                          <a:cs typeface="+mn-cs"/>
                        </a:rPr>
                        <a:t>Number of hectares of well-located land acquired within PDAs</a:t>
                      </a:r>
                      <a:endParaRPr lang="en-US" sz="1300" kern="1200" dirty="0">
                        <a:solidFill>
                          <a:schemeClr val="tx1"/>
                        </a:solidFill>
                        <a:latin typeface="Arial "/>
                        <a:ea typeface="+mn-ea"/>
                        <a:cs typeface="Arial" panose="020B0604020202020204" pitchFamily="34" charset="0"/>
                      </a:endParaRPr>
                    </a:p>
                  </a:txBody>
                  <a:tcPr marL="68580" marR="68580" marT="0" marB="0"/>
                </a:tc>
                <a:extLst>
                  <a:ext uri="{0D108BD9-81ED-4DB2-BD59-A6C34878D82A}">
                    <a16:rowId xmlns:a16="http://schemas.microsoft.com/office/drawing/2014/main" xmlns="" val="3864969526"/>
                  </a:ext>
                </a:extLst>
              </a:tr>
            </a:tbl>
          </a:graphicData>
        </a:graphic>
      </p:graphicFrame>
      <p:sp>
        <p:nvSpPr>
          <p:cNvPr id="5" name="Slide Number Placeholder 3">
            <a:extLst>
              <a:ext uri="{FF2B5EF4-FFF2-40B4-BE49-F238E27FC236}">
                <a16:creationId xmlns:a16="http://schemas.microsoft.com/office/drawing/2014/main" xmlns="" id="{0F8D5776-EBDA-4E10-AA0B-BF6C047C2524}"/>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16</a:t>
            </a:fld>
            <a:endParaRPr lang="en-US" dirty="0">
              <a:latin typeface="Century Gothic" panose="020B0502020202020204" pitchFamily="34" charset="0"/>
            </a:endParaRPr>
          </a:p>
        </p:txBody>
      </p:sp>
    </p:spTree>
    <p:extLst>
      <p:ext uri="{BB962C8B-B14F-4D97-AF65-F5344CB8AC3E}">
        <p14:creationId xmlns:p14="http://schemas.microsoft.com/office/powerpoint/2010/main" xmlns="" val="316354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lang="en-ZW" sz="3600" b="1" dirty="0">
                <a:solidFill>
                  <a:srgbClr val="1F497D"/>
                </a:solidFill>
                <a:latin typeface="Franklin Gothic Demi Cond" panose="020B0706030402020204" pitchFamily="34" charset="0"/>
              </a:rPr>
              <a:t>OTHER MACRO INDICATOR TARGETS 2023/24</a:t>
            </a:r>
            <a:endPar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ndParaRPr>
          </a:p>
        </p:txBody>
      </p:sp>
      <p:sp>
        <p:nvSpPr>
          <p:cNvPr id="6" name="TextBox 5">
            <a:extLst>
              <a:ext uri="{FF2B5EF4-FFF2-40B4-BE49-F238E27FC236}">
                <a16:creationId xmlns:a16="http://schemas.microsoft.com/office/drawing/2014/main" xmlns="" id="{BB45695C-ACCD-411E-A9BB-E36D75775B40}"/>
              </a:ext>
            </a:extLst>
          </p:cNvPr>
          <p:cNvSpPr txBox="1"/>
          <p:nvPr/>
        </p:nvSpPr>
        <p:spPr>
          <a:xfrm flipH="1">
            <a:off x="476005" y="1187980"/>
            <a:ext cx="3477491" cy="369332"/>
          </a:xfrm>
          <a:prstGeom prst="rect">
            <a:avLst/>
          </a:prstGeom>
          <a:noFill/>
        </p:spPr>
        <p:txBody>
          <a:bodyPr wrap="square" rtlCol="0">
            <a:spAutoFit/>
          </a:bodyPr>
          <a:lstStyle/>
          <a:p>
            <a:r>
              <a:rPr lang="en-ZA" b="1" dirty="0">
                <a:solidFill>
                  <a:srgbClr val="0063AF"/>
                </a:solidFill>
                <a:latin typeface="Century Gothic" panose="020B0502020202020204" pitchFamily="34" charset="0"/>
                <a:cs typeface="Arial" panose="020B0604020202020204" pitchFamily="34" charset="0"/>
              </a:rPr>
              <a:t>MACRO </a:t>
            </a:r>
            <a:r>
              <a:rPr lang="en-ZA" b="1" dirty="0">
                <a:solidFill>
                  <a:srgbClr val="0063AF"/>
                </a:solidFill>
                <a:latin typeface="Arial "/>
                <a:cs typeface="Arial" panose="020B0604020202020204" pitchFamily="34" charset="0"/>
              </a:rPr>
              <a:t>INDICATOR</a:t>
            </a:r>
            <a:r>
              <a:rPr lang="en-ZA" b="1" dirty="0">
                <a:solidFill>
                  <a:srgbClr val="0063AF"/>
                </a:solidFill>
                <a:latin typeface="Century Gothic" panose="020B0502020202020204" pitchFamily="34" charset="0"/>
                <a:cs typeface="Arial" panose="020B0604020202020204" pitchFamily="34" charset="0"/>
              </a:rPr>
              <a:t> TARGETs</a:t>
            </a:r>
          </a:p>
        </p:txBody>
      </p:sp>
      <p:sp>
        <p:nvSpPr>
          <p:cNvPr id="10" name="Rectangle 9">
            <a:extLst>
              <a:ext uri="{FF2B5EF4-FFF2-40B4-BE49-F238E27FC236}">
                <a16:creationId xmlns:a16="http://schemas.microsoft.com/office/drawing/2014/main" xmlns="" id="{1C10793F-848A-485F-9679-CDDF3E4E6521}"/>
              </a:ext>
            </a:extLst>
          </p:cNvPr>
          <p:cNvSpPr/>
          <p:nvPr/>
        </p:nvSpPr>
        <p:spPr>
          <a:xfrm>
            <a:off x="1658094" y="1748289"/>
            <a:ext cx="3312368" cy="11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R="76200" lvl="0" defTabSz="457211">
              <a:lnSpc>
                <a:spcPct val="150000"/>
              </a:lnSpc>
            </a:pPr>
            <a:r>
              <a:rPr lang="en-US" sz="1300" b="1" dirty="0">
                <a:solidFill>
                  <a:schemeClr val="tx1"/>
                </a:solidFill>
                <a:latin typeface="Arial "/>
                <a:cs typeface="Arial" panose="020B0604020202020204" pitchFamily="34" charset="0"/>
              </a:rPr>
              <a:t>1386 of housing units </a:t>
            </a:r>
            <a:r>
              <a:rPr lang="en-US" sz="1300" dirty="0">
                <a:solidFill>
                  <a:schemeClr val="tx1"/>
                </a:solidFill>
                <a:latin typeface="Arial "/>
                <a:cs typeface="Arial" panose="020B0604020202020204" pitchFamily="34" charset="0"/>
              </a:rPr>
              <a:t>delivered </a:t>
            </a:r>
            <a:r>
              <a:rPr lang="en-US" sz="1300" dirty="0" err="1">
                <a:solidFill>
                  <a:schemeClr val="tx1"/>
                </a:solidFill>
                <a:latin typeface="Arial "/>
                <a:cs typeface="Arial" panose="020B0604020202020204" pitchFamily="34" charset="0"/>
              </a:rPr>
              <a:t>i.r.o.</a:t>
            </a:r>
            <a:r>
              <a:rPr lang="en-US" sz="1300" dirty="0">
                <a:solidFill>
                  <a:schemeClr val="tx1"/>
                </a:solidFill>
                <a:latin typeface="Arial "/>
                <a:cs typeface="Arial" panose="020B0604020202020204" pitchFamily="34" charset="0"/>
              </a:rPr>
              <a:t> projects implemented by the HDA</a:t>
            </a:r>
          </a:p>
          <a:p>
            <a:pPr marR="76200" lvl="0" defTabSz="457211">
              <a:lnSpc>
                <a:spcPct val="150000"/>
              </a:lnSpc>
            </a:pPr>
            <a:endParaRPr lang="en-ZA" sz="1300" dirty="0">
              <a:solidFill>
                <a:schemeClr val="tx1"/>
              </a:solidFill>
              <a:latin typeface="Arial "/>
              <a:ea typeface="MS Mincho"/>
              <a:cs typeface="Arial" panose="020B0604020202020204" pitchFamily="34" charset="0"/>
            </a:endParaRPr>
          </a:p>
        </p:txBody>
      </p:sp>
      <p:sp>
        <p:nvSpPr>
          <p:cNvPr id="12" name="Rectangle 11">
            <a:extLst>
              <a:ext uri="{FF2B5EF4-FFF2-40B4-BE49-F238E27FC236}">
                <a16:creationId xmlns:a16="http://schemas.microsoft.com/office/drawing/2014/main" xmlns="" id="{77B13DDB-A4D5-4D58-8CB1-82E628E3793E}"/>
              </a:ext>
            </a:extLst>
          </p:cNvPr>
          <p:cNvSpPr/>
          <p:nvPr/>
        </p:nvSpPr>
        <p:spPr>
          <a:xfrm>
            <a:off x="1666674" y="2813688"/>
            <a:ext cx="3312368" cy="11806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76200" lvl="0" defTabSz="457211">
              <a:lnSpc>
                <a:spcPct val="150000"/>
              </a:lnSpc>
            </a:pPr>
            <a:r>
              <a:rPr lang="en-US" sz="1300" b="1" dirty="0">
                <a:solidFill>
                  <a:schemeClr val="tx1"/>
                </a:solidFill>
                <a:latin typeface="Arial "/>
                <a:ea typeface="MS Mincho"/>
                <a:cs typeface="Arial" panose="020B0604020202020204" pitchFamily="34" charset="0"/>
              </a:rPr>
              <a:t>953 Serviced sites </a:t>
            </a:r>
            <a:r>
              <a:rPr lang="en-US" sz="1300" dirty="0">
                <a:solidFill>
                  <a:schemeClr val="tx1"/>
                </a:solidFill>
                <a:latin typeface="Arial "/>
                <a:ea typeface="MS Mincho"/>
                <a:cs typeface="Arial" panose="020B0604020202020204" pitchFamily="34" charset="0"/>
              </a:rPr>
              <a:t>delivered </a:t>
            </a:r>
            <a:r>
              <a:rPr lang="en-US" sz="1300" dirty="0" err="1">
                <a:solidFill>
                  <a:schemeClr val="tx1"/>
                </a:solidFill>
                <a:latin typeface="Arial "/>
                <a:ea typeface="MS Mincho"/>
                <a:cs typeface="Arial" panose="020B0604020202020204" pitchFamily="34" charset="0"/>
              </a:rPr>
              <a:t>i.r.o.</a:t>
            </a:r>
            <a:r>
              <a:rPr lang="en-US" sz="1300" dirty="0">
                <a:solidFill>
                  <a:schemeClr val="tx1"/>
                </a:solidFill>
                <a:latin typeface="Arial "/>
                <a:ea typeface="MS Mincho"/>
                <a:cs typeface="Arial" panose="020B0604020202020204" pitchFamily="34" charset="0"/>
              </a:rPr>
              <a:t> projects implemented by the HDA</a:t>
            </a:r>
            <a:endParaRPr lang="en-ZA" sz="1300" dirty="0">
              <a:solidFill>
                <a:schemeClr val="tx1"/>
              </a:solidFill>
              <a:latin typeface="Arial "/>
              <a:ea typeface="MS Mincho"/>
              <a:cs typeface="Arial" panose="020B0604020202020204" pitchFamily="34" charset="0"/>
            </a:endParaRPr>
          </a:p>
        </p:txBody>
      </p:sp>
      <p:sp>
        <p:nvSpPr>
          <p:cNvPr id="14" name="Rectangle 13">
            <a:extLst>
              <a:ext uri="{FF2B5EF4-FFF2-40B4-BE49-F238E27FC236}">
                <a16:creationId xmlns:a16="http://schemas.microsoft.com/office/drawing/2014/main" xmlns="" id="{CA4EDDEA-1E01-4F5A-99E6-D0F7DFDDA975}"/>
              </a:ext>
            </a:extLst>
          </p:cNvPr>
          <p:cNvSpPr/>
          <p:nvPr/>
        </p:nvSpPr>
        <p:spPr>
          <a:xfrm>
            <a:off x="1658094" y="4104410"/>
            <a:ext cx="3292547" cy="118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1300" dirty="0">
                <a:solidFill>
                  <a:schemeClr val="tx1"/>
                </a:solidFill>
                <a:latin typeface="Arial "/>
                <a:cs typeface="Arial" panose="020B0604020202020204" pitchFamily="34" charset="0"/>
              </a:rPr>
              <a:t>Unqualified </a:t>
            </a:r>
            <a:r>
              <a:rPr lang="en-US" sz="1300" b="1" dirty="0">
                <a:solidFill>
                  <a:schemeClr val="tx1"/>
                </a:solidFill>
                <a:latin typeface="Arial "/>
                <a:cs typeface="Arial" panose="020B0604020202020204" pitchFamily="34" charset="0"/>
              </a:rPr>
              <a:t>audit outcome </a:t>
            </a:r>
            <a:r>
              <a:rPr lang="en-US" sz="1300" dirty="0">
                <a:solidFill>
                  <a:schemeClr val="tx1"/>
                </a:solidFill>
                <a:latin typeface="Arial "/>
                <a:cs typeface="Arial" panose="020B0604020202020204" pitchFamily="34" charset="0"/>
              </a:rPr>
              <a:t>with no</a:t>
            </a:r>
          </a:p>
          <a:p>
            <a:pPr>
              <a:lnSpc>
                <a:spcPct val="150000"/>
              </a:lnSpc>
            </a:pPr>
            <a:r>
              <a:rPr lang="en-US" sz="1300" dirty="0">
                <a:solidFill>
                  <a:schemeClr val="tx1"/>
                </a:solidFill>
                <a:latin typeface="Arial "/>
                <a:cs typeface="Arial" panose="020B0604020202020204" pitchFamily="34" charset="0"/>
              </a:rPr>
              <a:t>material findings</a:t>
            </a:r>
            <a:endParaRPr lang="en-ZA" sz="1300" dirty="0">
              <a:solidFill>
                <a:schemeClr val="tx1"/>
              </a:solidFill>
              <a:latin typeface="Arial "/>
              <a:cs typeface="Arial" panose="020B0604020202020204" pitchFamily="34" charset="0"/>
            </a:endParaRPr>
          </a:p>
        </p:txBody>
      </p:sp>
      <p:sp>
        <p:nvSpPr>
          <p:cNvPr id="16" name="Rectangle 15">
            <a:extLst>
              <a:ext uri="{FF2B5EF4-FFF2-40B4-BE49-F238E27FC236}">
                <a16:creationId xmlns:a16="http://schemas.microsoft.com/office/drawing/2014/main" xmlns="" id="{63F09247-BCD6-45F2-88A7-978AC0A5A7E0}"/>
              </a:ext>
            </a:extLst>
          </p:cNvPr>
          <p:cNvSpPr/>
          <p:nvPr/>
        </p:nvSpPr>
        <p:spPr>
          <a:xfrm>
            <a:off x="1658094" y="5272591"/>
            <a:ext cx="3312368" cy="954557"/>
          </a:xfrm>
          <a:prstGeom prst="rect">
            <a:avLst/>
          </a:prstGeom>
          <a:noFill/>
          <a:effectLst/>
        </p:spPr>
        <p:txBody>
          <a:bodyPr wrap="square" anchor="t">
            <a:spAutoFit/>
          </a:bodyPr>
          <a:lstStyle/>
          <a:p>
            <a:pPr defTabSz="914400">
              <a:lnSpc>
                <a:spcPct val="150000"/>
              </a:lnSpc>
              <a:defRPr/>
            </a:pPr>
            <a:r>
              <a:rPr lang="en-US" sz="1300" b="1" dirty="0">
                <a:latin typeface="Arial "/>
                <a:ea typeface="MS Mincho"/>
                <a:cs typeface="Arial" panose="020B0604020202020204" pitchFamily="34" charset="0"/>
              </a:rPr>
              <a:t>45% of annual HDA procurement</a:t>
            </a:r>
          </a:p>
          <a:p>
            <a:pPr defTabSz="914400">
              <a:lnSpc>
                <a:spcPct val="150000"/>
              </a:lnSpc>
              <a:defRPr/>
            </a:pPr>
            <a:r>
              <a:rPr lang="en-US" sz="1300" b="1" dirty="0">
                <a:latin typeface="Arial "/>
                <a:ea typeface="MS Mincho"/>
                <a:cs typeface="Arial" panose="020B0604020202020204" pitchFamily="34" charset="0"/>
              </a:rPr>
              <a:t>spend,</a:t>
            </a:r>
            <a:r>
              <a:rPr lang="en-US" sz="1300" dirty="0">
                <a:latin typeface="Arial "/>
                <a:ea typeface="MS Mincho"/>
                <a:cs typeface="Arial" panose="020B0604020202020204" pitchFamily="34" charset="0"/>
              </a:rPr>
              <a:t> targeted at businesses owned by women</a:t>
            </a:r>
            <a:endParaRPr lang="en-GB" sz="1300" dirty="0">
              <a:latin typeface="Arial "/>
              <a:ea typeface="MS Mincho"/>
              <a:cs typeface="Arial" panose="020B0604020202020204" pitchFamily="34" charset="0"/>
            </a:endParaRPr>
          </a:p>
        </p:txBody>
      </p:sp>
      <p:pic>
        <p:nvPicPr>
          <p:cNvPr id="25" name="Picture 24" descr="Icon&#10;&#10;Description automatically generated">
            <a:extLst>
              <a:ext uri="{FF2B5EF4-FFF2-40B4-BE49-F238E27FC236}">
                <a16:creationId xmlns:a16="http://schemas.microsoft.com/office/drawing/2014/main" xmlns="" id="{D9CE8523-3EBF-45F3-8A73-94F9562114B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2117" y="2011641"/>
            <a:ext cx="415550" cy="361462"/>
          </a:xfrm>
          <a:prstGeom prst="rect">
            <a:avLst/>
          </a:prstGeom>
        </p:spPr>
      </p:pic>
      <p:pic>
        <p:nvPicPr>
          <p:cNvPr id="27" name="Picture 26" descr="A black knife with a white background&#10;&#10;Description automatically generated with low confidence">
            <a:extLst>
              <a:ext uri="{FF2B5EF4-FFF2-40B4-BE49-F238E27FC236}">
                <a16:creationId xmlns:a16="http://schemas.microsoft.com/office/drawing/2014/main" xmlns="" id="{D4F11901-E37B-4E0C-90E4-56E3B1A7F12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1255" y="3029730"/>
            <a:ext cx="361462" cy="361462"/>
          </a:xfrm>
          <a:prstGeom prst="rect">
            <a:avLst/>
          </a:prstGeom>
        </p:spPr>
      </p:pic>
      <p:pic>
        <p:nvPicPr>
          <p:cNvPr id="5" name="Picture 4" descr="Icon&#10;&#10;Description automatically generated">
            <a:extLst>
              <a:ext uri="{FF2B5EF4-FFF2-40B4-BE49-F238E27FC236}">
                <a16:creationId xmlns:a16="http://schemas.microsoft.com/office/drawing/2014/main" xmlns="" id="{CDD0E92A-086A-4F85-AA7D-D24F61058D4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1602" y="4026252"/>
            <a:ext cx="502617" cy="587241"/>
          </a:xfrm>
          <a:prstGeom prst="rect">
            <a:avLst/>
          </a:prstGeom>
        </p:spPr>
      </p:pic>
      <p:pic>
        <p:nvPicPr>
          <p:cNvPr id="29" name="Picture 28" descr="Icon&#10;&#10;Description automatically generated">
            <a:extLst>
              <a:ext uri="{FF2B5EF4-FFF2-40B4-BE49-F238E27FC236}">
                <a16:creationId xmlns:a16="http://schemas.microsoft.com/office/drawing/2014/main" xmlns="" id="{3F2F2914-B2D4-46B2-9301-0D6902B9DCE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5532" y="5336468"/>
            <a:ext cx="484474" cy="587241"/>
          </a:xfrm>
          <a:prstGeom prst="rect">
            <a:avLst/>
          </a:prstGeom>
        </p:spPr>
      </p:pic>
      <p:sp>
        <p:nvSpPr>
          <p:cNvPr id="36" name="Rectangle 35">
            <a:extLst>
              <a:ext uri="{FF2B5EF4-FFF2-40B4-BE49-F238E27FC236}">
                <a16:creationId xmlns:a16="http://schemas.microsoft.com/office/drawing/2014/main" xmlns="" id="{505D5BEC-F022-4BF3-8ED4-0CF48E086DAF}"/>
              </a:ext>
            </a:extLst>
          </p:cNvPr>
          <p:cNvSpPr/>
          <p:nvPr/>
        </p:nvSpPr>
        <p:spPr>
          <a:xfrm>
            <a:off x="7630429" y="1734767"/>
            <a:ext cx="3312368" cy="11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R="76200" lvl="0" defTabSz="457211">
              <a:lnSpc>
                <a:spcPct val="150000"/>
              </a:lnSpc>
            </a:pPr>
            <a:r>
              <a:rPr lang="en-US" sz="1300" b="1" dirty="0">
                <a:solidFill>
                  <a:schemeClr val="tx1"/>
                </a:solidFill>
                <a:latin typeface="Arial "/>
                <a:cs typeface="Arial" panose="020B0604020202020204" pitchFamily="34" charset="0"/>
              </a:rPr>
              <a:t>25% of annual HDA procurement</a:t>
            </a:r>
          </a:p>
          <a:p>
            <a:pPr marR="76200" lvl="0" defTabSz="457211">
              <a:lnSpc>
                <a:spcPct val="150000"/>
              </a:lnSpc>
            </a:pPr>
            <a:r>
              <a:rPr lang="en-US" sz="1300" b="1" dirty="0">
                <a:solidFill>
                  <a:schemeClr val="tx1"/>
                </a:solidFill>
                <a:latin typeface="Arial "/>
                <a:cs typeface="Arial" panose="020B0604020202020204" pitchFamily="34" charset="0"/>
              </a:rPr>
              <a:t>spend</a:t>
            </a:r>
            <a:r>
              <a:rPr lang="en-US" sz="1300" dirty="0">
                <a:solidFill>
                  <a:schemeClr val="tx1"/>
                </a:solidFill>
                <a:latin typeface="Arial "/>
                <a:cs typeface="Arial" panose="020B0604020202020204" pitchFamily="34" charset="0"/>
              </a:rPr>
              <a:t>, targeted at businesses owned</a:t>
            </a:r>
          </a:p>
          <a:p>
            <a:pPr marR="76200" lvl="0" defTabSz="457211">
              <a:lnSpc>
                <a:spcPct val="150000"/>
              </a:lnSpc>
            </a:pPr>
            <a:r>
              <a:rPr lang="en-US" sz="1300" dirty="0">
                <a:solidFill>
                  <a:schemeClr val="tx1"/>
                </a:solidFill>
                <a:latin typeface="Arial "/>
                <a:cs typeface="Arial" panose="020B0604020202020204" pitchFamily="34" charset="0"/>
              </a:rPr>
              <a:t>by youth</a:t>
            </a:r>
            <a:endParaRPr lang="en-ZA" sz="1300" dirty="0">
              <a:solidFill>
                <a:schemeClr val="tx1"/>
              </a:solidFill>
              <a:latin typeface="Arial "/>
              <a:ea typeface="MS Mincho"/>
              <a:cs typeface="Arial" panose="020B0604020202020204" pitchFamily="34" charset="0"/>
            </a:endParaRPr>
          </a:p>
        </p:txBody>
      </p:sp>
      <p:sp>
        <p:nvSpPr>
          <p:cNvPr id="37" name="Rectangle 36">
            <a:extLst>
              <a:ext uri="{FF2B5EF4-FFF2-40B4-BE49-F238E27FC236}">
                <a16:creationId xmlns:a16="http://schemas.microsoft.com/office/drawing/2014/main" xmlns="" id="{3B79C71D-9D32-4ED9-9ED4-90E1287FD880}"/>
              </a:ext>
            </a:extLst>
          </p:cNvPr>
          <p:cNvSpPr/>
          <p:nvPr/>
        </p:nvSpPr>
        <p:spPr>
          <a:xfrm>
            <a:off x="7650250" y="2817279"/>
            <a:ext cx="3312368" cy="11806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76200" lvl="0" defTabSz="457211">
              <a:lnSpc>
                <a:spcPct val="150000"/>
              </a:lnSpc>
            </a:pPr>
            <a:r>
              <a:rPr lang="en-US" sz="1300" b="1" dirty="0">
                <a:solidFill>
                  <a:schemeClr val="tx1"/>
                </a:solidFill>
                <a:latin typeface="Arial "/>
                <a:ea typeface="MS Mincho"/>
                <a:cs typeface="Arial" panose="020B0604020202020204" pitchFamily="34" charset="0"/>
              </a:rPr>
              <a:t>7% of annual HDA procurement</a:t>
            </a:r>
          </a:p>
          <a:p>
            <a:pPr marR="76200" lvl="0" defTabSz="457211">
              <a:lnSpc>
                <a:spcPct val="150000"/>
              </a:lnSpc>
            </a:pPr>
            <a:r>
              <a:rPr lang="en-US" sz="1300" b="1" dirty="0">
                <a:solidFill>
                  <a:schemeClr val="tx1"/>
                </a:solidFill>
                <a:latin typeface="Arial "/>
                <a:ea typeface="MS Mincho"/>
                <a:cs typeface="Arial" panose="020B0604020202020204" pitchFamily="34" charset="0"/>
              </a:rPr>
              <a:t>spend</a:t>
            </a:r>
            <a:r>
              <a:rPr lang="en-US" sz="1300" dirty="0">
                <a:solidFill>
                  <a:schemeClr val="tx1"/>
                </a:solidFill>
                <a:latin typeface="Arial "/>
                <a:ea typeface="MS Mincho"/>
                <a:cs typeface="Arial" panose="020B0604020202020204" pitchFamily="34" charset="0"/>
              </a:rPr>
              <a:t>, per financial year, targeted at businesses owned by Persons with disabilities</a:t>
            </a:r>
            <a:endParaRPr lang="en-ZA" sz="1300" dirty="0">
              <a:solidFill>
                <a:schemeClr val="tx1"/>
              </a:solidFill>
              <a:latin typeface="Arial "/>
              <a:ea typeface="MS Mincho"/>
              <a:cs typeface="Arial" panose="020B0604020202020204" pitchFamily="34" charset="0"/>
            </a:endParaRPr>
          </a:p>
        </p:txBody>
      </p:sp>
      <p:sp>
        <p:nvSpPr>
          <p:cNvPr id="39" name="Rectangle 38">
            <a:extLst>
              <a:ext uri="{FF2B5EF4-FFF2-40B4-BE49-F238E27FC236}">
                <a16:creationId xmlns:a16="http://schemas.microsoft.com/office/drawing/2014/main" xmlns="" id="{14D3FA2E-87BA-4F40-8887-6C293C97DC6B}"/>
              </a:ext>
            </a:extLst>
          </p:cNvPr>
          <p:cNvSpPr/>
          <p:nvPr/>
        </p:nvSpPr>
        <p:spPr>
          <a:xfrm>
            <a:off x="7650250" y="4298217"/>
            <a:ext cx="3312368" cy="954557"/>
          </a:xfrm>
          <a:prstGeom prst="rect">
            <a:avLst/>
          </a:prstGeom>
          <a:noFill/>
          <a:effectLst/>
        </p:spPr>
        <p:txBody>
          <a:bodyPr wrap="square" anchor="t">
            <a:spAutoFit/>
          </a:bodyPr>
          <a:lstStyle/>
          <a:p>
            <a:pPr defTabSz="914400">
              <a:lnSpc>
                <a:spcPct val="150000"/>
              </a:lnSpc>
              <a:defRPr/>
            </a:pPr>
            <a:r>
              <a:rPr lang="en-US" sz="1300" b="1" dirty="0">
                <a:latin typeface="Arial "/>
                <a:ea typeface="MS Mincho"/>
                <a:cs typeface="Arial" panose="020B0604020202020204" pitchFamily="34" charset="0"/>
              </a:rPr>
              <a:t> 10 Integrated implementation programmes </a:t>
            </a:r>
            <a:r>
              <a:rPr lang="en-US" sz="1300" dirty="0">
                <a:latin typeface="Arial "/>
                <a:ea typeface="MS Mincho"/>
                <a:cs typeface="Arial" panose="020B0604020202020204" pitchFamily="34" charset="0"/>
              </a:rPr>
              <a:t>for PDAs completed per year</a:t>
            </a:r>
          </a:p>
        </p:txBody>
      </p:sp>
      <p:pic>
        <p:nvPicPr>
          <p:cNvPr id="40" name="Picture 39" descr="Icon&#10;&#10;Description automatically generated">
            <a:extLst>
              <a:ext uri="{FF2B5EF4-FFF2-40B4-BE49-F238E27FC236}">
                <a16:creationId xmlns:a16="http://schemas.microsoft.com/office/drawing/2014/main" xmlns="" id="{607D1DB1-BE73-4CC1-BE77-DA2F9C4D680B}"/>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209202" y="1734767"/>
            <a:ext cx="1184502" cy="881035"/>
          </a:xfrm>
          <a:prstGeom prst="rect">
            <a:avLst/>
          </a:prstGeom>
        </p:spPr>
      </p:pic>
      <p:pic>
        <p:nvPicPr>
          <p:cNvPr id="41" name="Picture 40" descr="Icon&#10;&#10;Description automatically generated">
            <a:extLst>
              <a:ext uri="{FF2B5EF4-FFF2-40B4-BE49-F238E27FC236}">
                <a16:creationId xmlns:a16="http://schemas.microsoft.com/office/drawing/2014/main" xmlns="" id="{2E18A31B-5913-4D79-85B9-CC0A83AE657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318936" y="3030261"/>
            <a:ext cx="965034" cy="565788"/>
          </a:xfrm>
          <a:prstGeom prst="rect">
            <a:avLst/>
          </a:prstGeom>
        </p:spPr>
      </p:pic>
      <p:pic>
        <p:nvPicPr>
          <p:cNvPr id="43" name="Picture 42" descr="Icon&#10;&#10;Description automatically generated">
            <a:extLst>
              <a:ext uri="{FF2B5EF4-FFF2-40B4-BE49-F238E27FC236}">
                <a16:creationId xmlns:a16="http://schemas.microsoft.com/office/drawing/2014/main" xmlns="" id="{AB92CE8C-8549-4FB4-A884-8363168A411C}"/>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V="1">
            <a:off x="6441597" y="4372801"/>
            <a:ext cx="842373" cy="845022"/>
          </a:xfrm>
          <a:prstGeom prst="rect">
            <a:avLst/>
          </a:prstGeom>
        </p:spPr>
      </p:pic>
      <p:sp>
        <p:nvSpPr>
          <p:cNvPr id="21" name="Slide Number Placeholder 3">
            <a:extLst>
              <a:ext uri="{FF2B5EF4-FFF2-40B4-BE49-F238E27FC236}">
                <a16:creationId xmlns:a16="http://schemas.microsoft.com/office/drawing/2014/main" xmlns="" id="{9BC21210-5DA9-4239-B911-E8247498C1C2}"/>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17</a:t>
            </a:fld>
            <a:endParaRPr lang="en-US" dirty="0">
              <a:latin typeface="Century Gothic" panose="020B0502020202020204" pitchFamily="34" charset="0"/>
            </a:endParaRPr>
          </a:p>
        </p:txBody>
      </p:sp>
    </p:spTree>
    <p:extLst>
      <p:ext uri="{BB962C8B-B14F-4D97-AF65-F5344CB8AC3E}">
        <p14:creationId xmlns:p14="http://schemas.microsoft.com/office/powerpoint/2010/main" xmlns="" val="307414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62618" y="28231"/>
            <a:ext cx="1123369" cy="780176"/>
          </a:xfrm>
          <a:prstGeom prst="rect">
            <a:avLst/>
          </a:prstGeom>
          <a:ln>
            <a:noFill/>
          </a:ln>
        </p:spPr>
      </p:pic>
      <p:sp>
        <p:nvSpPr>
          <p:cNvPr id="2" name="Rectangle 1"/>
          <p:cNvSpPr/>
          <p:nvPr/>
        </p:nvSpPr>
        <p:spPr>
          <a:xfrm>
            <a:off x="725800" y="23163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defRPr/>
            </a:pPr>
            <a:r>
              <a:rPr lang="en-ZW" sz="3600" b="1" dirty="0">
                <a:solidFill>
                  <a:srgbClr val="1F497D"/>
                </a:solidFill>
                <a:latin typeface="Franklin Gothic Demi Cond" panose="020B0706030402020204" pitchFamily="34" charset="0"/>
              </a:rPr>
              <a:t>OTHER MACRO INDICATOR TARGETS 2023/24 </a:t>
            </a:r>
            <a:endPar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ndParaRPr>
          </a:p>
        </p:txBody>
      </p:sp>
      <p:sp>
        <p:nvSpPr>
          <p:cNvPr id="6" name="TextBox 5">
            <a:extLst>
              <a:ext uri="{FF2B5EF4-FFF2-40B4-BE49-F238E27FC236}">
                <a16:creationId xmlns:a16="http://schemas.microsoft.com/office/drawing/2014/main" xmlns="" id="{BB45695C-ACCD-411E-A9BB-E36D75775B40}"/>
              </a:ext>
            </a:extLst>
          </p:cNvPr>
          <p:cNvSpPr txBox="1"/>
          <p:nvPr/>
        </p:nvSpPr>
        <p:spPr>
          <a:xfrm flipH="1">
            <a:off x="476005" y="1187980"/>
            <a:ext cx="3477491" cy="369332"/>
          </a:xfrm>
          <a:prstGeom prst="rect">
            <a:avLst/>
          </a:prstGeom>
          <a:noFill/>
        </p:spPr>
        <p:txBody>
          <a:bodyPr wrap="square" rtlCol="0">
            <a:spAutoFit/>
          </a:bodyPr>
          <a:lstStyle/>
          <a:p>
            <a:r>
              <a:rPr lang="en-ZA" b="1" dirty="0">
                <a:solidFill>
                  <a:srgbClr val="0063AF"/>
                </a:solidFill>
                <a:latin typeface="Century Gothic" panose="020B0502020202020204" pitchFamily="34" charset="0"/>
                <a:cs typeface="Arial" panose="020B0604020202020204" pitchFamily="34" charset="0"/>
              </a:rPr>
              <a:t>MACRO INDICATORS</a:t>
            </a:r>
          </a:p>
        </p:txBody>
      </p:sp>
      <p:sp>
        <p:nvSpPr>
          <p:cNvPr id="12" name="Rectangle 11">
            <a:extLst>
              <a:ext uri="{FF2B5EF4-FFF2-40B4-BE49-F238E27FC236}">
                <a16:creationId xmlns:a16="http://schemas.microsoft.com/office/drawing/2014/main" xmlns="" id="{77B13DDB-A4D5-4D58-8CB1-82E628E3793E}"/>
              </a:ext>
            </a:extLst>
          </p:cNvPr>
          <p:cNvSpPr/>
          <p:nvPr/>
        </p:nvSpPr>
        <p:spPr>
          <a:xfrm>
            <a:off x="1571008" y="1897171"/>
            <a:ext cx="3312368" cy="11806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76200" lvl="0" defTabSz="457211">
              <a:lnSpc>
                <a:spcPct val="150000"/>
              </a:lnSpc>
            </a:pPr>
            <a:r>
              <a:rPr lang="en-US" sz="1300" b="1" dirty="0">
                <a:solidFill>
                  <a:schemeClr val="tx1"/>
                </a:solidFill>
                <a:latin typeface="Arial "/>
                <a:ea typeface="MS Mincho"/>
                <a:cs typeface="Arial" panose="020B0604020202020204" pitchFamily="34" charset="0"/>
              </a:rPr>
              <a:t>500 hectares of well-located land acquired</a:t>
            </a:r>
            <a:r>
              <a:rPr lang="en-US" sz="1300" dirty="0">
                <a:solidFill>
                  <a:schemeClr val="tx1"/>
                </a:solidFill>
                <a:latin typeface="Arial "/>
                <a:ea typeface="MS Mincho"/>
                <a:cs typeface="Arial" panose="020B0604020202020204" pitchFamily="34" charset="0"/>
              </a:rPr>
              <a:t> within PDAs</a:t>
            </a:r>
          </a:p>
        </p:txBody>
      </p:sp>
      <p:sp>
        <p:nvSpPr>
          <p:cNvPr id="14" name="Rectangle 13">
            <a:extLst>
              <a:ext uri="{FF2B5EF4-FFF2-40B4-BE49-F238E27FC236}">
                <a16:creationId xmlns:a16="http://schemas.microsoft.com/office/drawing/2014/main" xmlns="" id="{CA4EDDEA-1E01-4F5A-99E6-D0F7DFDDA975}"/>
              </a:ext>
            </a:extLst>
          </p:cNvPr>
          <p:cNvSpPr/>
          <p:nvPr/>
        </p:nvSpPr>
        <p:spPr>
          <a:xfrm>
            <a:off x="8231755" y="1748288"/>
            <a:ext cx="3292547" cy="118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1300" b="1" dirty="0">
                <a:solidFill>
                  <a:schemeClr val="tx1"/>
                </a:solidFill>
                <a:latin typeface="Arial "/>
                <a:cs typeface="Arial" panose="020B0604020202020204" pitchFamily="34" charset="0"/>
              </a:rPr>
              <a:t>6 Priority Projects </a:t>
            </a:r>
            <a:r>
              <a:rPr lang="en-US" sz="1300" dirty="0">
                <a:solidFill>
                  <a:schemeClr val="tx1"/>
                </a:solidFill>
                <a:latin typeface="Arial "/>
                <a:cs typeface="Arial" panose="020B0604020202020204" pitchFamily="34" charset="0"/>
              </a:rPr>
              <a:t>provided with Implementation support</a:t>
            </a:r>
          </a:p>
        </p:txBody>
      </p:sp>
      <p:sp>
        <p:nvSpPr>
          <p:cNvPr id="16" name="Rectangle 15">
            <a:extLst>
              <a:ext uri="{FF2B5EF4-FFF2-40B4-BE49-F238E27FC236}">
                <a16:creationId xmlns:a16="http://schemas.microsoft.com/office/drawing/2014/main" xmlns="" id="{63F09247-BCD6-45F2-88A7-978AC0A5A7E0}"/>
              </a:ext>
            </a:extLst>
          </p:cNvPr>
          <p:cNvSpPr/>
          <p:nvPr/>
        </p:nvSpPr>
        <p:spPr>
          <a:xfrm>
            <a:off x="8211934" y="2877279"/>
            <a:ext cx="3312368" cy="954557"/>
          </a:xfrm>
          <a:prstGeom prst="rect">
            <a:avLst/>
          </a:prstGeom>
          <a:noFill/>
          <a:effectLst/>
        </p:spPr>
        <p:txBody>
          <a:bodyPr wrap="square" anchor="t">
            <a:spAutoFit/>
          </a:bodyPr>
          <a:lstStyle/>
          <a:p>
            <a:pPr defTabSz="914400">
              <a:lnSpc>
                <a:spcPct val="150000"/>
              </a:lnSpc>
              <a:defRPr/>
            </a:pPr>
            <a:r>
              <a:rPr lang="en-US" sz="1300" b="1" dirty="0">
                <a:latin typeface="Arial "/>
                <a:ea typeface="MS Mincho"/>
                <a:cs typeface="Arial" panose="020B0604020202020204" pitchFamily="34" charset="0"/>
              </a:rPr>
              <a:t>6 provinces provided with </a:t>
            </a:r>
            <a:r>
              <a:rPr lang="en-US" sz="1300" b="1" dirty="0" err="1">
                <a:latin typeface="Arial "/>
                <a:ea typeface="MS Mincho"/>
                <a:cs typeface="Arial" panose="020B0604020202020204" pitchFamily="34" charset="0"/>
              </a:rPr>
              <a:t>programme</a:t>
            </a:r>
            <a:r>
              <a:rPr lang="en-US" sz="1300" b="1" dirty="0">
                <a:latin typeface="Arial "/>
                <a:ea typeface="MS Mincho"/>
                <a:cs typeface="Arial" panose="020B0604020202020204" pitchFamily="34" charset="0"/>
              </a:rPr>
              <a:t> planning and implementation support </a:t>
            </a:r>
            <a:r>
              <a:rPr lang="en-US" sz="1300" dirty="0">
                <a:latin typeface="Arial "/>
                <a:ea typeface="MS Mincho"/>
                <a:cs typeface="Arial" panose="020B0604020202020204" pitchFamily="34" charset="0"/>
              </a:rPr>
              <a:t>for the revitalization of distressed </a:t>
            </a:r>
          </a:p>
        </p:txBody>
      </p:sp>
      <p:pic>
        <p:nvPicPr>
          <p:cNvPr id="26" name="Picture 25" descr="A picture containing logo&#10;&#10;Description automatically generated">
            <a:extLst>
              <a:ext uri="{FF2B5EF4-FFF2-40B4-BE49-F238E27FC236}">
                <a16:creationId xmlns:a16="http://schemas.microsoft.com/office/drawing/2014/main" xmlns="" id="{7069869C-2132-4724-88A0-CFF77E1E8B3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6983" y="1897171"/>
            <a:ext cx="652383" cy="664693"/>
          </a:xfrm>
          <a:prstGeom prst="rect">
            <a:avLst/>
          </a:prstGeom>
        </p:spPr>
      </p:pic>
      <p:pic>
        <p:nvPicPr>
          <p:cNvPr id="4" name="Picture 3" descr="Icon&#10;&#10;Description automatically generated">
            <a:extLst>
              <a:ext uri="{FF2B5EF4-FFF2-40B4-BE49-F238E27FC236}">
                <a16:creationId xmlns:a16="http://schemas.microsoft.com/office/drawing/2014/main" xmlns="" id="{8B443695-EC53-4A13-8075-7E92380F14C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63279" y="1748288"/>
            <a:ext cx="888456" cy="919092"/>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xmlns="" id="{EB8119D1-947E-426D-A4B8-946C9919B72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16008" y="3036489"/>
            <a:ext cx="648844" cy="61469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xmlns="" id="{64D5BFA0-0584-4C9A-86F3-EAFC50F518CA}"/>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25800" y="2980223"/>
            <a:ext cx="568564" cy="748667"/>
          </a:xfrm>
          <a:prstGeom prst="rect">
            <a:avLst/>
          </a:prstGeom>
        </p:spPr>
      </p:pic>
      <p:sp>
        <p:nvSpPr>
          <p:cNvPr id="15" name="Rectangle 14">
            <a:extLst>
              <a:ext uri="{FF2B5EF4-FFF2-40B4-BE49-F238E27FC236}">
                <a16:creationId xmlns:a16="http://schemas.microsoft.com/office/drawing/2014/main" xmlns="" id="{C7AA07CC-A61D-401C-AC4E-AEA13AD6B122}"/>
              </a:ext>
            </a:extLst>
          </p:cNvPr>
          <p:cNvSpPr/>
          <p:nvPr/>
        </p:nvSpPr>
        <p:spPr>
          <a:xfrm>
            <a:off x="1589013" y="3029963"/>
            <a:ext cx="3312368" cy="11806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76200" lvl="0" defTabSz="457211">
              <a:lnSpc>
                <a:spcPct val="150000"/>
              </a:lnSpc>
            </a:pPr>
            <a:r>
              <a:rPr lang="en-US" sz="1300" b="1" dirty="0">
                <a:solidFill>
                  <a:schemeClr val="tx1"/>
                </a:solidFill>
                <a:latin typeface="Arial "/>
                <a:ea typeface="MS Mincho"/>
                <a:cs typeface="Arial" panose="020B0604020202020204" pitchFamily="34" charset="0"/>
              </a:rPr>
              <a:t>250 Informal settlements supported</a:t>
            </a:r>
          </a:p>
          <a:p>
            <a:pPr marR="76200" lvl="0" defTabSz="457211">
              <a:lnSpc>
                <a:spcPct val="150000"/>
              </a:lnSpc>
            </a:pPr>
            <a:r>
              <a:rPr lang="en-US" sz="1300" dirty="0">
                <a:solidFill>
                  <a:schemeClr val="tx1"/>
                </a:solidFill>
                <a:latin typeface="Arial "/>
                <a:ea typeface="MS Mincho"/>
                <a:cs typeface="Arial" panose="020B0604020202020204" pitchFamily="34" charset="0"/>
              </a:rPr>
              <a:t>for upgrading to phase 3 of the UISP</a:t>
            </a:r>
          </a:p>
        </p:txBody>
      </p:sp>
      <p:sp>
        <p:nvSpPr>
          <p:cNvPr id="17" name="Slide Number Placeholder 3">
            <a:extLst>
              <a:ext uri="{FF2B5EF4-FFF2-40B4-BE49-F238E27FC236}">
                <a16:creationId xmlns:a16="http://schemas.microsoft.com/office/drawing/2014/main" xmlns="" id="{FF5FE800-B67F-4C97-A87D-95CAE2E78BEB}"/>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18</a:t>
            </a:fld>
            <a:endParaRPr lang="en-US" dirty="0">
              <a:latin typeface="Century Gothic" panose="020B0502020202020204" pitchFamily="34" charset="0"/>
            </a:endParaRPr>
          </a:p>
        </p:txBody>
      </p:sp>
    </p:spTree>
    <p:extLst>
      <p:ext uri="{BB962C8B-B14F-4D97-AF65-F5344CB8AC3E}">
        <p14:creationId xmlns:p14="http://schemas.microsoft.com/office/powerpoint/2010/main" xmlns="" val="412837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FB4085B-2C7C-4EE7-AEEB-D0FDA8AA2684}"/>
              </a:ext>
            </a:extLst>
          </p:cNvPr>
          <p:cNvSpPr>
            <a:spLocks noGrp="1"/>
          </p:cNvSpPr>
          <p:nvPr>
            <p:ph idx="1"/>
          </p:nvPr>
        </p:nvSpPr>
        <p:spPr>
          <a:xfrm>
            <a:off x="803285" y="1117217"/>
            <a:ext cx="9977987" cy="4936741"/>
          </a:xfrm>
        </p:spPr>
        <p:txBody>
          <a:bodyPr anchor="ctr">
            <a:noAutofit/>
          </a:bodyPr>
          <a:lstStyle/>
          <a:p>
            <a:pPr marR="76200">
              <a:lnSpc>
                <a:spcPct val="150000"/>
              </a:lnSpc>
            </a:pPr>
            <a:r>
              <a:rPr lang="en-GB" sz="1800" dirty="0">
                <a:latin typeface="Arial "/>
                <a:ea typeface="MS Mincho"/>
                <a:cs typeface="Arial" panose="020B0604020202020204" pitchFamily="34" charset="0"/>
              </a:rPr>
              <a:t>The outcomes against which the HDA can be measured are derived from, aligned with and responsive to:</a:t>
            </a:r>
          </a:p>
          <a:p>
            <a:pPr marR="76200" lvl="1">
              <a:lnSpc>
                <a:spcPct val="150000"/>
              </a:lnSpc>
            </a:pPr>
            <a:r>
              <a:rPr lang="en-GB" sz="1800" dirty="0">
                <a:latin typeface="Arial "/>
                <a:ea typeface="MS Mincho"/>
                <a:cs typeface="Arial" panose="020B0604020202020204" pitchFamily="34" charset="0"/>
              </a:rPr>
              <a:t>The national priorities for human settlements as reflected in the MTSF 2019-2024 which is derived from the country’s NDP: Vision 2030, and</a:t>
            </a:r>
          </a:p>
          <a:p>
            <a:pPr marR="76200" lvl="1">
              <a:lnSpc>
                <a:spcPct val="150000"/>
              </a:lnSpc>
            </a:pPr>
            <a:r>
              <a:rPr lang="en-GB" sz="1800" dirty="0">
                <a:latin typeface="Arial "/>
                <a:ea typeface="MS Mincho"/>
                <a:cs typeface="Arial" panose="020B0604020202020204" pitchFamily="34" charset="0"/>
              </a:rPr>
              <a:t>The strategic shift in the role of the HDA of serving as a fully-fledged public sector property developer.</a:t>
            </a:r>
          </a:p>
          <a:p>
            <a:pPr marL="0" indent="0">
              <a:buNone/>
            </a:pPr>
            <a:endParaRPr lang="en-GB" sz="1800" dirty="0">
              <a:latin typeface="Arial "/>
              <a:cs typeface="Arial" panose="020B0604020202020204" pitchFamily="34" charset="0"/>
            </a:endParaRPr>
          </a:p>
          <a:p>
            <a:pPr marL="0" indent="0">
              <a:buNone/>
            </a:pPr>
            <a:r>
              <a:rPr lang="en-ZA" sz="2000" b="1" dirty="0">
                <a:latin typeface="Arial "/>
                <a:ea typeface="MS Mincho"/>
                <a:cs typeface="Arial" panose="020B0604020202020204" pitchFamily="34" charset="0"/>
              </a:rPr>
              <a:t>The two outcomes are:</a:t>
            </a:r>
          </a:p>
          <a:p>
            <a:pPr marL="0" indent="0">
              <a:buNone/>
            </a:pPr>
            <a:endParaRPr lang="en-ZA" sz="1800" b="1" dirty="0">
              <a:latin typeface="Arial "/>
              <a:ea typeface="MS Mincho"/>
              <a:cs typeface="Arial" panose="020B0604020202020204" pitchFamily="34" charset="0"/>
            </a:endParaRPr>
          </a:p>
          <a:p>
            <a:pPr marL="342900" indent="-342900">
              <a:buAutoNum type="arabicPeriod"/>
            </a:pPr>
            <a:r>
              <a:rPr lang="en-GB" sz="1800" b="1" dirty="0">
                <a:latin typeface="Arial "/>
                <a:ea typeface="MS Mincho"/>
                <a:cs typeface="Arial" panose="020B0604020202020204" pitchFamily="34" charset="0"/>
              </a:rPr>
              <a:t>Effective and Efficient Management and Good Governance of the HDA.</a:t>
            </a:r>
          </a:p>
          <a:p>
            <a:pPr marL="0" indent="0">
              <a:buNone/>
            </a:pPr>
            <a:endParaRPr lang="en-GB" sz="1800" b="1" dirty="0">
              <a:latin typeface="Arial "/>
              <a:ea typeface="MS Mincho"/>
              <a:cs typeface="Arial" panose="020B0604020202020204" pitchFamily="34" charset="0"/>
            </a:endParaRPr>
          </a:p>
          <a:p>
            <a:pPr marL="0" indent="0">
              <a:buNone/>
            </a:pPr>
            <a:r>
              <a:rPr lang="en-GB" sz="1800" b="1" dirty="0">
                <a:latin typeface="Arial "/>
                <a:ea typeface="MS Mincho"/>
                <a:cs typeface="Arial" panose="020B0604020202020204" pitchFamily="34" charset="0"/>
              </a:rPr>
              <a:t>2. Integrated and sustainable human settlements and Security of Tenure</a:t>
            </a:r>
            <a:endParaRPr lang="en-ZA" sz="1800" b="1" dirty="0">
              <a:latin typeface="Arial "/>
              <a:ea typeface="MS Mincho"/>
              <a:cs typeface="Arial" panose="020B0604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3629" r="3" b="3"/>
          <a:stretch/>
        </p:blipFill>
        <p:spPr>
          <a:xfrm>
            <a:off x="10283057" y="301002"/>
            <a:ext cx="1122880" cy="809791"/>
          </a:xfrm>
          <a:prstGeom prst="rect">
            <a:avLst/>
          </a:prstGeom>
        </p:spPr>
      </p:pic>
      <p:sp>
        <p:nvSpPr>
          <p:cNvPr id="7" name="Rectangle 6">
            <a:extLst>
              <a:ext uri="{FF2B5EF4-FFF2-40B4-BE49-F238E27FC236}">
                <a16:creationId xmlns:a16="http://schemas.microsoft.com/office/drawing/2014/main" xmlns="" id="{B2305694-C1D2-410A-A6E3-B613570C06DD}"/>
              </a:ext>
            </a:extLst>
          </p:cNvPr>
          <p:cNvSpPr/>
          <p:nvPr/>
        </p:nvSpPr>
        <p:spPr>
          <a:xfrm>
            <a:off x="206036" y="164253"/>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3600" b="1" i="0" u="none" strike="noStrike" kern="1200" cap="none" spc="0" normalizeH="0" baseline="0" noProof="0" dirty="0">
                <a:ln>
                  <a:noFill/>
                </a:ln>
                <a:solidFill>
                  <a:srgbClr val="1F497D"/>
                </a:solidFill>
                <a:effectLst/>
                <a:uLnTx/>
                <a:uFillTx/>
                <a:latin typeface="Franklin Gothic Demi Cond" panose="020B0706030402020204" pitchFamily="34" charset="0"/>
                <a:ea typeface="+mn-ea"/>
                <a:cs typeface="+mn-cs"/>
              </a:rPr>
              <a:t>Measuring Strategic Outcomes </a:t>
            </a:r>
          </a:p>
        </p:txBody>
      </p:sp>
      <p:sp>
        <p:nvSpPr>
          <p:cNvPr id="8" name="Slide Number Placeholder 3">
            <a:extLst>
              <a:ext uri="{FF2B5EF4-FFF2-40B4-BE49-F238E27FC236}">
                <a16:creationId xmlns:a16="http://schemas.microsoft.com/office/drawing/2014/main" xmlns="" id="{BE83BE3F-3962-4AB0-9E78-3C29E6BD80E5}"/>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xmlns="" val="127996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476005" y="-67736"/>
            <a:ext cx="9847438" cy="681038"/>
          </a:xfrm>
        </p:spPr>
        <p:txBody>
          <a:bodyPr>
            <a:normAutofit/>
          </a:bodyPr>
          <a:lstStyle/>
          <a:p>
            <a:r>
              <a:rPr lang="en-US" sz="2800" dirty="0">
                <a:solidFill>
                  <a:schemeClr val="tx2"/>
                </a:solidFill>
                <a:latin typeface="Franklin Gothic Demi Cond" panose="020B0706030402020204" pitchFamily="34" charset="0"/>
                <a:cs typeface="Arial" panose="020B0604020202020204" pitchFamily="34" charset="0"/>
              </a:rPr>
              <a:t>TABLE OF CONTENTS</a:t>
            </a:r>
          </a:p>
        </p:txBody>
      </p:sp>
      <p:graphicFrame>
        <p:nvGraphicFramePr>
          <p:cNvPr id="4" name="Table 3">
            <a:extLst>
              <a:ext uri="{FF2B5EF4-FFF2-40B4-BE49-F238E27FC236}">
                <a16:creationId xmlns:a16="http://schemas.microsoft.com/office/drawing/2014/main" xmlns="" id="{C012A3D4-E4CC-BE45-8F14-A238A176ED4A}"/>
              </a:ext>
            </a:extLst>
          </p:cNvPr>
          <p:cNvGraphicFramePr>
            <a:graphicFrameLocks noGrp="1"/>
          </p:cNvGraphicFramePr>
          <p:nvPr>
            <p:extLst>
              <p:ext uri="{D42A27DB-BD31-4B8C-83A1-F6EECF244321}">
                <p14:modId xmlns:p14="http://schemas.microsoft.com/office/powerpoint/2010/main" xmlns="" val="707377074"/>
              </p:ext>
            </p:extLst>
          </p:nvPr>
        </p:nvGraphicFramePr>
        <p:xfrm>
          <a:off x="78976" y="284560"/>
          <a:ext cx="10641495" cy="7088106"/>
        </p:xfrm>
        <a:graphic>
          <a:graphicData uri="http://schemas.openxmlformats.org/drawingml/2006/table">
            <a:tbl>
              <a:tblPr firstRow="1" bandRow="1">
                <a:tableStyleId>{5C22544A-7EE6-4342-B048-85BDC9FD1C3A}</a:tableStyleId>
              </a:tblPr>
              <a:tblGrid>
                <a:gridCol w="826870">
                  <a:extLst>
                    <a:ext uri="{9D8B030D-6E8A-4147-A177-3AD203B41FA5}">
                      <a16:colId xmlns:a16="http://schemas.microsoft.com/office/drawing/2014/main" xmlns="" val="3698962971"/>
                    </a:ext>
                  </a:extLst>
                </a:gridCol>
                <a:gridCol w="6772886">
                  <a:extLst>
                    <a:ext uri="{9D8B030D-6E8A-4147-A177-3AD203B41FA5}">
                      <a16:colId xmlns:a16="http://schemas.microsoft.com/office/drawing/2014/main" xmlns="" val="4049555871"/>
                    </a:ext>
                  </a:extLst>
                </a:gridCol>
                <a:gridCol w="3041739">
                  <a:extLst>
                    <a:ext uri="{9D8B030D-6E8A-4147-A177-3AD203B41FA5}">
                      <a16:colId xmlns:a16="http://schemas.microsoft.com/office/drawing/2014/main" xmlns="" val="577182669"/>
                    </a:ext>
                  </a:extLst>
                </a:gridCol>
              </a:tblGrid>
              <a:tr h="318182">
                <a:tc>
                  <a:txBody>
                    <a:bodyPr/>
                    <a:lstStyle/>
                    <a:p>
                      <a:pPr algn="ctr"/>
                      <a:r>
                        <a:rPr lang="en-ZA" sz="1500" b="1" i="0" dirty="0">
                          <a:latin typeface="Arial "/>
                          <a:cs typeface="Arial" panose="020B0604020202020204" pitchFamily="34" charset="0"/>
                        </a:rPr>
                        <a:t>ITEM</a:t>
                      </a:r>
                    </a:p>
                  </a:txBody>
                  <a:tcPr anchor="ctr">
                    <a:solidFill>
                      <a:srgbClr val="0063AF"/>
                    </a:solidFill>
                  </a:tcPr>
                </a:tc>
                <a:tc>
                  <a:txBody>
                    <a:bodyPr/>
                    <a:lstStyle/>
                    <a:p>
                      <a:pPr lvl="1" algn="l"/>
                      <a:r>
                        <a:rPr lang="en-ZA" sz="1500" b="1" i="0" dirty="0">
                          <a:latin typeface="Arial "/>
                          <a:cs typeface="Arial" panose="020B0604020202020204" pitchFamily="34" charset="0"/>
                        </a:rPr>
                        <a:t>CONTENT</a:t>
                      </a:r>
                    </a:p>
                  </a:txBody>
                  <a:tcPr anchor="ctr">
                    <a:solidFill>
                      <a:srgbClr val="0063AF"/>
                    </a:solidFill>
                  </a:tcPr>
                </a:tc>
                <a:tc>
                  <a:txBody>
                    <a:bodyPr/>
                    <a:lstStyle/>
                    <a:p>
                      <a:pPr algn="ctr"/>
                      <a:r>
                        <a:rPr lang="en-ZA" sz="1500" b="1" i="0" dirty="0">
                          <a:latin typeface="Arial "/>
                          <a:cs typeface="Arial" panose="020B0604020202020204" pitchFamily="34" charset="0"/>
                        </a:rPr>
                        <a:t>SLIDE NO</a:t>
                      </a:r>
                    </a:p>
                  </a:txBody>
                  <a:tcPr anchor="ctr">
                    <a:solidFill>
                      <a:srgbClr val="0063AF"/>
                    </a:solidFill>
                  </a:tcPr>
                </a:tc>
                <a:extLst>
                  <a:ext uri="{0D108BD9-81ED-4DB2-BD59-A6C34878D82A}">
                    <a16:rowId xmlns:a16="http://schemas.microsoft.com/office/drawing/2014/main" xmlns="" val="508137208"/>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1.</a:t>
                      </a: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W" sz="1500" kern="1200" noProof="0" dirty="0">
                          <a:solidFill>
                            <a:srgbClr val="0063AF"/>
                          </a:solidFill>
                          <a:latin typeface="Arial "/>
                          <a:ea typeface="+mn-ea"/>
                          <a:cs typeface="+mn-cs"/>
                        </a:rPr>
                        <a:t>Purpose </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3</a:t>
                      </a:r>
                    </a:p>
                  </a:txBody>
                  <a:tcPr/>
                </a:tc>
                <a:extLst>
                  <a:ext uri="{0D108BD9-81ED-4DB2-BD59-A6C34878D82A}">
                    <a16:rowId xmlns:a16="http://schemas.microsoft.com/office/drawing/2014/main" xmlns="" val="3719663852"/>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2.</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Executive Summary</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4-6</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4168609511"/>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3. </a:t>
                      </a: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noProof="0" dirty="0">
                          <a:solidFill>
                            <a:srgbClr val="0063AF"/>
                          </a:solidFill>
                          <a:latin typeface="Arial "/>
                          <a:ea typeface="+mn-ea"/>
                          <a:cs typeface="+mn-cs"/>
                        </a:rPr>
                        <a:t>Mandating The HDA As Implementing Agent For Agreed </a:t>
                      </a:r>
                      <a:r>
                        <a:rPr lang="en-ZA" sz="1500" kern="1200" noProof="0" dirty="0">
                          <a:solidFill>
                            <a:srgbClr val="0063AF"/>
                          </a:solidFill>
                          <a:latin typeface="Arial "/>
                          <a:ea typeface="+mn-ea"/>
                          <a:cs typeface="+mn-cs"/>
                        </a:rPr>
                        <a:t>Programmes</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6-12</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1650224301"/>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4.</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kumimoji="0" lang="en-ZW" sz="1500" b="0" i="0" u="none" strike="noStrike" kern="1200" cap="none" spc="0" normalizeH="0" baseline="0" noProof="0" dirty="0">
                          <a:ln>
                            <a:noFill/>
                          </a:ln>
                          <a:solidFill>
                            <a:srgbClr val="0063AF"/>
                          </a:solidFill>
                          <a:effectLst/>
                          <a:uLnTx/>
                          <a:uFillTx/>
                          <a:latin typeface="Arial "/>
                          <a:ea typeface="+mn-ea"/>
                          <a:cs typeface="+mn-cs"/>
                        </a:rPr>
                        <a:t>HDA Core Mandate and Functions </a:t>
                      </a:r>
                      <a:endParaRPr kumimoji="0" lang="en-ZA" sz="1500" b="0" i="0" u="none" strike="noStrike" kern="1200" cap="none" spc="0" normalizeH="0" baseline="0" noProof="0" dirty="0">
                        <a:ln>
                          <a:noFill/>
                        </a:ln>
                        <a:solidFill>
                          <a:srgbClr val="0063AF"/>
                        </a:solidFill>
                        <a:effectLst/>
                        <a:uLnTx/>
                        <a:uFillTx/>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13-14</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3357624919"/>
                  </a:ext>
                </a:extLst>
              </a:tr>
              <a:tr h="368496">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5.</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Environmental Analysis and SWOT Analysis</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15-16</a:t>
                      </a:r>
                    </a:p>
                  </a:txBody>
                  <a:tcPr/>
                </a:tc>
                <a:extLst>
                  <a:ext uri="{0D108BD9-81ED-4DB2-BD59-A6C34878D82A}">
                    <a16:rowId xmlns:a16="http://schemas.microsoft.com/office/drawing/2014/main" xmlns="" val="3805520409"/>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6.</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MSTF and HDA Targets </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17</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580063890"/>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7.</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Macro Indicator Targets </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18-19</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2613184465"/>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8.</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W" sz="1500" kern="1200" dirty="0">
                          <a:solidFill>
                            <a:srgbClr val="0063AF"/>
                          </a:solidFill>
                          <a:latin typeface="Arial "/>
                          <a:ea typeface="+mn-ea"/>
                          <a:cs typeface="+mn-cs"/>
                        </a:rPr>
                        <a:t>Measuring Strategic Outcomes </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20</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4240505637"/>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9</a:t>
                      </a:r>
                      <a:r>
                        <a:rPr lang="en-ZA" sz="1500" kern="1200" dirty="0">
                          <a:solidFill>
                            <a:srgbClr val="0063AF"/>
                          </a:solidFill>
                          <a:latin typeface="Arial "/>
                          <a:ea typeface="+mn-ea"/>
                          <a:cs typeface="+mn-cs"/>
                        </a:rPr>
                        <a:t>.</a:t>
                      </a: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HDA Organisational Structure </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21</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1672043025"/>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a:t>
                      </a:r>
                      <a:r>
                        <a:rPr lang="en-ZA" sz="1500" kern="1200" dirty="0">
                          <a:solidFill>
                            <a:srgbClr val="0063AF"/>
                          </a:solidFill>
                          <a:latin typeface="Arial "/>
                          <a:ea typeface="+mn-ea"/>
                          <a:cs typeface="+mn-cs"/>
                        </a:rPr>
                        <a:t>0.</a:t>
                      </a: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GB" sz="1500" kern="1200" dirty="0">
                          <a:solidFill>
                            <a:srgbClr val="0063AF"/>
                          </a:solidFill>
                          <a:latin typeface="Arial "/>
                          <a:ea typeface="+mn-ea"/>
                          <a:cs typeface="+mn-cs"/>
                        </a:rPr>
                        <a:t>Measuring our Performance</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22</a:t>
                      </a:r>
                      <a:r>
                        <a:rPr lang="en-ZA" sz="1500" kern="1200" dirty="0">
                          <a:solidFill>
                            <a:srgbClr val="0063AF"/>
                          </a:solidFill>
                          <a:latin typeface="Arial "/>
                          <a:ea typeface="+mn-ea"/>
                          <a:cs typeface="+mn-cs"/>
                        </a:rPr>
                        <a:t>-31</a:t>
                      </a:r>
                    </a:p>
                  </a:txBody>
                  <a:tcPr/>
                </a:tc>
                <a:extLst>
                  <a:ext uri="{0D108BD9-81ED-4DB2-BD59-A6C34878D82A}">
                    <a16:rowId xmlns:a16="http://schemas.microsoft.com/office/drawing/2014/main" xmlns="" val="1874608917"/>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11</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GB" sz="1500" kern="1200" dirty="0">
                          <a:solidFill>
                            <a:srgbClr val="0063AF"/>
                          </a:solidFill>
                          <a:latin typeface="Arial "/>
                          <a:ea typeface="+mn-ea"/>
                          <a:cs typeface="+mn-cs"/>
                        </a:rPr>
                        <a:t>Financial Statements</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32-35</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3918191255"/>
                  </a:ext>
                </a:extLst>
              </a:tr>
              <a:tr h="393308">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12</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kumimoji="0" lang="en-ZA" sz="1500" b="0" i="0" u="none" strike="noStrike" kern="1200" cap="none" spc="0" normalizeH="0" baseline="0" noProof="0" dirty="0">
                          <a:ln>
                            <a:noFill/>
                          </a:ln>
                          <a:solidFill>
                            <a:srgbClr val="0063AF"/>
                          </a:solidFill>
                          <a:effectLst/>
                          <a:uLnTx/>
                          <a:uFillTx/>
                          <a:latin typeface="Arial "/>
                          <a:ea typeface="+mn-ea"/>
                          <a:cs typeface="+mn-cs"/>
                        </a:rPr>
                        <a:t>Impact over the Mid-Term</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36-37</a:t>
                      </a: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2232816751"/>
                  </a:ext>
                </a:extLst>
              </a:tr>
              <a:tr h="448927">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13.</a:t>
                      </a: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 Recovery Plans</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3</a:t>
                      </a:r>
                      <a:r>
                        <a:rPr lang="en-ZA" sz="1500" kern="1200" dirty="0">
                          <a:solidFill>
                            <a:srgbClr val="0063AF"/>
                          </a:solidFill>
                          <a:latin typeface="Arial "/>
                          <a:ea typeface="+mn-ea"/>
                          <a:cs typeface="+mn-cs"/>
                        </a:rPr>
                        <a:t>9</a:t>
                      </a:r>
                    </a:p>
                  </a:txBody>
                  <a:tcPr/>
                </a:tc>
                <a:extLst>
                  <a:ext uri="{0D108BD9-81ED-4DB2-BD59-A6C34878D82A}">
                    <a16:rowId xmlns:a16="http://schemas.microsoft.com/office/drawing/2014/main" xmlns="" val="3244731181"/>
                  </a:ext>
                </a:extLst>
              </a:tr>
              <a:tr h="446019">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14</a:t>
                      </a: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Quarter</a:t>
                      </a:r>
                      <a:r>
                        <a:rPr lang="en-ZA" sz="1500" kern="1200" dirty="0">
                          <a:solidFill>
                            <a:srgbClr val="0063AF"/>
                          </a:solidFill>
                          <a:latin typeface="Arial "/>
                          <a:ea typeface="+mn-ea"/>
                          <a:cs typeface="+mn-cs"/>
                        </a:rPr>
                        <a:t> 4 overall Organisational Performance</a:t>
                      </a: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ZA" sz="1500" kern="1200" dirty="0">
                          <a:solidFill>
                            <a:srgbClr val="0063AF"/>
                          </a:solidFill>
                          <a:latin typeface="Arial "/>
                          <a:ea typeface="+mn-ea"/>
                          <a:cs typeface="+mn-cs"/>
                        </a:rPr>
                        <a:t>34</a:t>
                      </a:r>
                    </a:p>
                  </a:txBody>
                  <a:tcPr/>
                </a:tc>
                <a:extLst>
                  <a:ext uri="{0D108BD9-81ED-4DB2-BD59-A6C34878D82A}">
                    <a16:rowId xmlns:a16="http://schemas.microsoft.com/office/drawing/2014/main" xmlns="" val="1891168939"/>
                  </a:ext>
                </a:extLst>
              </a:tr>
              <a:tr h="661040">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15</a:t>
                      </a:r>
                      <a:endParaRPr lang="en-ZA" sz="1500" kern="1200" dirty="0">
                        <a:solidFill>
                          <a:srgbClr val="0063AF"/>
                        </a:solidFill>
                        <a:latin typeface="Arial "/>
                        <a:ea typeface="+mn-ea"/>
                        <a:cs typeface="+mn-cs"/>
                      </a:endParaRPr>
                    </a:p>
                  </a:txBody>
                  <a:tcPr/>
                </a:tc>
                <a:tc>
                  <a:txBody>
                    <a:bodyPr/>
                    <a:lstStyle/>
                    <a:p>
                      <a:pPr marL="0" marR="0" lvl="1"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r>
                        <a:rPr lang="en-US" sz="1500" kern="1200" dirty="0">
                          <a:solidFill>
                            <a:srgbClr val="0063AF"/>
                          </a:solidFill>
                          <a:latin typeface="Arial "/>
                          <a:ea typeface="+mn-ea"/>
                          <a:cs typeface="+mn-cs"/>
                        </a:rPr>
                        <a:t>End </a:t>
                      </a:r>
                      <a:endParaRPr lang="en-ZA" sz="1500" kern="1200" dirty="0">
                        <a:solidFill>
                          <a:srgbClr val="0063AF"/>
                        </a:solidFill>
                        <a:latin typeface="Arial "/>
                        <a:ea typeface="+mn-ea"/>
                        <a:cs typeface="+mn-cs"/>
                      </a:endParaRPr>
                    </a:p>
                  </a:txBody>
                  <a:tcPr/>
                </a:tc>
                <a:tc>
                  <a:txBody>
                    <a:bodyPr/>
                    <a:lstStyle/>
                    <a:p>
                      <a:pPr marL="0" marR="0" lvl="1" indent="0" algn="ctr" defTabSz="914400" rtl="0" eaLnBrk="1" fontAlgn="auto" latinLnBrk="0" hangingPunct="1">
                        <a:lnSpc>
                          <a:spcPct val="150000"/>
                        </a:lnSpc>
                        <a:spcBef>
                          <a:spcPts val="0"/>
                        </a:spcBef>
                        <a:spcAft>
                          <a:spcPts val="0"/>
                        </a:spcAft>
                        <a:buClrTx/>
                        <a:buSzTx/>
                        <a:buFont typeface="Courier New" panose="02070309020205020404" pitchFamily="49" charset="0"/>
                        <a:buNone/>
                        <a:tabLst/>
                        <a:defRPr/>
                      </a:pPr>
                      <a:endParaRPr lang="en-ZA" sz="1500" kern="1200" dirty="0">
                        <a:solidFill>
                          <a:srgbClr val="0063AF"/>
                        </a:solidFill>
                        <a:latin typeface="Arial "/>
                        <a:ea typeface="+mn-ea"/>
                        <a:cs typeface="+mn-cs"/>
                      </a:endParaRPr>
                    </a:p>
                  </a:txBody>
                  <a:tcPr/>
                </a:tc>
                <a:extLst>
                  <a:ext uri="{0D108BD9-81ED-4DB2-BD59-A6C34878D82A}">
                    <a16:rowId xmlns:a16="http://schemas.microsoft.com/office/drawing/2014/main" xmlns="" val="1735103319"/>
                  </a:ext>
                </a:extLst>
              </a:tr>
            </a:tbl>
          </a:graphicData>
        </a:graphic>
      </p:graphicFrame>
      <p:sp>
        <p:nvSpPr>
          <p:cNvPr id="5" name="Slide Number Placeholder 3">
            <a:extLst>
              <a:ext uri="{FF2B5EF4-FFF2-40B4-BE49-F238E27FC236}">
                <a16:creationId xmlns:a16="http://schemas.microsoft.com/office/drawing/2014/main" xmlns="" id="{7B207B5F-FCE1-43D4-9133-0EF806676B34}"/>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a:t>
            </a:fld>
            <a:endParaRPr lang="en-US" dirty="0">
              <a:latin typeface="Century Gothic" panose="020B0502020202020204" pitchFamily="34" charset="0"/>
            </a:endParaRPr>
          </a:p>
        </p:txBody>
      </p:sp>
    </p:spTree>
    <p:extLst>
      <p:ext uri="{BB962C8B-B14F-4D97-AF65-F5344CB8AC3E}">
        <p14:creationId xmlns:p14="http://schemas.microsoft.com/office/powerpoint/2010/main" xmlns="" val="340953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476005" y="276930"/>
            <a:ext cx="8237534" cy="1043870"/>
          </a:xfrm>
        </p:spPr>
        <p:txBody>
          <a:bodyPr>
            <a:normAutofit/>
          </a:bodyPr>
          <a:lstStyle/>
          <a:p>
            <a:r>
              <a:rPr lang="en-US" dirty="0">
                <a:solidFill>
                  <a:schemeClr val="tx2"/>
                </a:solidFill>
              </a:rPr>
              <a:t>HDA ORGANISATIONAL STRUCTURE</a:t>
            </a:r>
            <a:br>
              <a:rPr lang="en-US" dirty="0">
                <a:solidFill>
                  <a:schemeClr val="tx2"/>
                </a:solidFill>
              </a:rPr>
            </a:br>
            <a:endParaRPr lang="en-US" sz="2000" i="1" dirty="0">
              <a:solidFill>
                <a:schemeClr val="tx2"/>
              </a:solidFill>
            </a:endParaRPr>
          </a:p>
        </p:txBody>
      </p:sp>
      <p:sp>
        <p:nvSpPr>
          <p:cNvPr id="65" name="Slide Number Placeholder 3">
            <a:extLst>
              <a:ext uri="{FF2B5EF4-FFF2-40B4-BE49-F238E27FC236}">
                <a16:creationId xmlns:a16="http://schemas.microsoft.com/office/drawing/2014/main" xmlns="" id="{34F01985-1752-444E-BAA8-ADA29BF55704}"/>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xmlns="" id="{740F8A3E-F571-2ED5-E9C3-F1CF340E9B9C}"/>
              </a:ext>
            </a:extLst>
          </p:cNvPr>
          <p:cNvPicPr>
            <a:picLocks noChangeAspect="1"/>
          </p:cNvPicPr>
          <p:nvPr/>
        </p:nvPicPr>
        <p:blipFill>
          <a:blip r:embed="rId2" cstate="print"/>
          <a:stretch>
            <a:fillRect/>
          </a:stretch>
        </p:blipFill>
        <p:spPr>
          <a:xfrm>
            <a:off x="783708" y="798864"/>
            <a:ext cx="8827652" cy="5902259"/>
          </a:xfrm>
          <a:prstGeom prst="rect">
            <a:avLst/>
          </a:prstGeom>
        </p:spPr>
      </p:pic>
    </p:spTree>
    <p:extLst>
      <p:ext uri="{BB962C8B-B14F-4D97-AF65-F5344CB8AC3E}">
        <p14:creationId xmlns:p14="http://schemas.microsoft.com/office/powerpoint/2010/main" xmlns="" val="364058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6596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xmlns="" id="{CD1A66D5-C688-422E-99E0-3117371F8085}"/>
              </a:ext>
            </a:extLst>
          </p:cNvPr>
          <p:cNvGraphicFramePr>
            <a:graphicFrameLocks noGrp="1"/>
          </p:cNvGraphicFramePr>
          <p:nvPr>
            <p:extLst>
              <p:ext uri="{D42A27DB-BD31-4B8C-83A1-F6EECF244321}">
                <p14:modId xmlns:p14="http://schemas.microsoft.com/office/powerpoint/2010/main" xmlns="" val="671598093"/>
              </p:ext>
            </p:extLst>
          </p:nvPr>
        </p:nvGraphicFramePr>
        <p:xfrm>
          <a:off x="240634" y="1415455"/>
          <a:ext cx="11678098" cy="4880242"/>
        </p:xfrm>
        <a:graphic>
          <a:graphicData uri="http://schemas.openxmlformats.org/drawingml/2006/table">
            <a:tbl>
              <a:tblPr firstRow="1" firstCol="1" bandRow="1">
                <a:tableStyleId>{93296810-A885-4BE3-A3E7-6D5BEEA58F35}</a:tableStyleId>
              </a:tblPr>
              <a:tblGrid>
                <a:gridCol w="1128473">
                  <a:extLst>
                    <a:ext uri="{9D8B030D-6E8A-4147-A177-3AD203B41FA5}">
                      <a16:colId xmlns:a16="http://schemas.microsoft.com/office/drawing/2014/main" xmlns="" val="3727328795"/>
                    </a:ext>
                  </a:extLst>
                </a:gridCol>
                <a:gridCol w="1325145">
                  <a:extLst>
                    <a:ext uri="{9D8B030D-6E8A-4147-A177-3AD203B41FA5}">
                      <a16:colId xmlns:a16="http://schemas.microsoft.com/office/drawing/2014/main" xmlns="" val="2502285694"/>
                    </a:ext>
                  </a:extLst>
                </a:gridCol>
                <a:gridCol w="1204885">
                  <a:extLst>
                    <a:ext uri="{9D8B030D-6E8A-4147-A177-3AD203B41FA5}">
                      <a16:colId xmlns:a16="http://schemas.microsoft.com/office/drawing/2014/main" xmlns="" val="2971410146"/>
                    </a:ext>
                  </a:extLst>
                </a:gridCol>
                <a:gridCol w="1180686">
                  <a:extLst>
                    <a:ext uri="{9D8B030D-6E8A-4147-A177-3AD203B41FA5}">
                      <a16:colId xmlns:a16="http://schemas.microsoft.com/office/drawing/2014/main" xmlns="" val="3220844676"/>
                    </a:ext>
                  </a:extLst>
                </a:gridCol>
                <a:gridCol w="1233870">
                  <a:extLst>
                    <a:ext uri="{9D8B030D-6E8A-4147-A177-3AD203B41FA5}">
                      <a16:colId xmlns:a16="http://schemas.microsoft.com/office/drawing/2014/main" xmlns="" val="3087444809"/>
                    </a:ext>
                  </a:extLst>
                </a:gridCol>
                <a:gridCol w="1057636">
                  <a:extLst>
                    <a:ext uri="{9D8B030D-6E8A-4147-A177-3AD203B41FA5}">
                      <a16:colId xmlns:a16="http://schemas.microsoft.com/office/drawing/2014/main" xmlns="" val="274125864"/>
                    </a:ext>
                  </a:extLst>
                </a:gridCol>
                <a:gridCol w="1248426">
                  <a:extLst>
                    <a:ext uri="{9D8B030D-6E8A-4147-A177-3AD203B41FA5}">
                      <a16:colId xmlns:a16="http://schemas.microsoft.com/office/drawing/2014/main" xmlns="" val="564792138"/>
                    </a:ext>
                  </a:extLst>
                </a:gridCol>
                <a:gridCol w="1099659">
                  <a:extLst>
                    <a:ext uri="{9D8B030D-6E8A-4147-A177-3AD203B41FA5}">
                      <a16:colId xmlns:a16="http://schemas.microsoft.com/office/drawing/2014/main" xmlns="" val="95540895"/>
                    </a:ext>
                  </a:extLst>
                </a:gridCol>
                <a:gridCol w="1099659">
                  <a:extLst>
                    <a:ext uri="{9D8B030D-6E8A-4147-A177-3AD203B41FA5}">
                      <a16:colId xmlns:a16="http://schemas.microsoft.com/office/drawing/2014/main" xmlns="" val="2209079146"/>
                    </a:ext>
                  </a:extLst>
                </a:gridCol>
                <a:gridCol w="1099659">
                  <a:extLst>
                    <a:ext uri="{9D8B030D-6E8A-4147-A177-3AD203B41FA5}">
                      <a16:colId xmlns:a16="http://schemas.microsoft.com/office/drawing/2014/main" xmlns="" val="1564482440"/>
                    </a:ext>
                  </a:extLst>
                </a:gridCol>
              </a:tblGrid>
              <a:tr h="250105">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Outcome</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Outputs</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Output Indicators</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gridSpan="7">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Annual Targets</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473925057"/>
                  </a:ext>
                </a:extLst>
              </a:tr>
              <a:tr h="423173">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l" defTabSz="457211" rtl="0" eaLnBrk="1" latinLnBrk="0" hangingPunct="1">
                        <a:lnSpc>
                          <a:spcPct val="115000"/>
                        </a:lnSpc>
                        <a:spcAft>
                          <a:spcPts val="0"/>
                        </a:spcAft>
                      </a:pPr>
                      <a:r>
                        <a:rPr lang="en-US" sz="1200" b="1" kern="1200" dirty="0">
                          <a:solidFill>
                            <a:schemeClr val="tx1"/>
                          </a:solidFill>
                          <a:effectLst/>
                          <a:latin typeface="Arial "/>
                          <a:ea typeface="+mn-ea"/>
                          <a:cs typeface="+mn-cs"/>
                        </a:rPr>
                        <a:t>Audited/Actual Performance</a:t>
                      </a:r>
                      <a:endParaRPr lang="en-ZA" sz="1200" b="1" kern="1200" dirty="0">
                        <a:solidFill>
                          <a:schemeClr val="tx1"/>
                        </a:solidFill>
                        <a:effectLst/>
                        <a:latin typeface="Arial "/>
                        <a:ea typeface="+mn-ea"/>
                        <a:cs typeface="+mn-cs"/>
                      </a:endParaRPr>
                    </a:p>
                  </a:txBody>
                  <a:tcPr marL="29150" marR="29150" marT="0" marB="0"/>
                </a:tc>
                <a:tc hMerge="1">
                  <a:txBody>
                    <a:bodyPr/>
                    <a:lstStyle/>
                    <a:p>
                      <a:endParaRPr lang="en-ZA"/>
                    </a:p>
                  </a:txBody>
                  <a:tcPr/>
                </a:tc>
                <a:tc hMerge="1">
                  <a:txBody>
                    <a:bodyPr/>
                    <a:lstStyle/>
                    <a:p>
                      <a:endParaRPr lang="en-ZA"/>
                    </a:p>
                  </a:txBody>
                  <a:tcPr/>
                </a:tc>
                <a:tc>
                  <a:txBody>
                    <a:bodyPr/>
                    <a:lstStyle/>
                    <a:p>
                      <a:pPr marL="0" algn="l" defTabSz="457211" rtl="0" eaLnBrk="1" latinLnBrk="0" hangingPunct="1">
                        <a:lnSpc>
                          <a:spcPct val="115000"/>
                        </a:lnSpc>
                        <a:spcAft>
                          <a:spcPts val="0"/>
                        </a:spcAft>
                      </a:pPr>
                      <a:r>
                        <a:rPr lang="en-US" sz="1200" b="1" kern="1200" dirty="0">
                          <a:solidFill>
                            <a:schemeClr val="tx1"/>
                          </a:solidFill>
                          <a:effectLst/>
                          <a:latin typeface="Arial "/>
                          <a:ea typeface="+mn-ea"/>
                          <a:cs typeface="+mn-cs"/>
                        </a:rPr>
                        <a:t>Estimated Performance</a:t>
                      </a:r>
                      <a:endParaRPr lang="en-ZA" sz="1200" b="1" kern="1200" dirty="0">
                        <a:solidFill>
                          <a:schemeClr val="tx1"/>
                        </a:solidFill>
                        <a:effectLst/>
                        <a:latin typeface="Arial "/>
                        <a:ea typeface="+mn-ea"/>
                        <a:cs typeface="+mn-cs"/>
                      </a:endParaRPr>
                    </a:p>
                  </a:txBody>
                  <a:tcPr marL="29150" marR="29150" marT="0" marB="0"/>
                </a:tc>
                <a:tc gridSpan="3">
                  <a:txBody>
                    <a:bodyPr/>
                    <a:lstStyle/>
                    <a:p>
                      <a:pPr marL="0" algn="l" defTabSz="457211" rtl="0" eaLnBrk="1" latinLnBrk="0" hangingPunct="1">
                        <a:lnSpc>
                          <a:spcPct val="115000"/>
                        </a:lnSpc>
                        <a:spcAft>
                          <a:spcPts val="0"/>
                        </a:spcAft>
                      </a:pPr>
                      <a:r>
                        <a:rPr lang="en-US" sz="1200" b="1" kern="1200" dirty="0">
                          <a:solidFill>
                            <a:schemeClr val="tx1"/>
                          </a:solidFill>
                          <a:effectLst/>
                          <a:latin typeface="Arial "/>
                          <a:ea typeface="+mn-ea"/>
                          <a:cs typeface="+mn-cs"/>
                        </a:rPr>
                        <a:t>MTEF Period</a:t>
                      </a:r>
                      <a:endParaRPr lang="en-ZA" sz="1200" b="1" kern="1200" dirty="0">
                        <a:solidFill>
                          <a:schemeClr val="tx1"/>
                        </a:solidFill>
                        <a:effectLst/>
                        <a:latin typeface="Arial "/>
                        <a:ea typeface="+mn-ea"/>
                        <a:cs typeface="+mn-cs"/>
                      </a:endParaRPr>
                    </a:p>
                  </a:txBody>
                  <a:tcPr marL="29150" marR="2915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43834892"/>
                  </a:ext>
                </a:extLst>
              </a:tr>
              <a:tr h="7250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r>
                        <a:rPr lang="en-US" sz="1200" b="1" kern="1200" dirty="0">
                          <a:solidFill>
                            <a:schemeClr val="tx1"/>
                          </a:solidFill>
                          <a:effectLst/>
                          <a:latin typeface="Arial "/>
                          <a:ea typeface="+mn-ea"/>
                          <a:cs typeface="+mn-cs"/>
                        </a:rPr>
                        <a:t>2019/20</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2020/21</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2021/22</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2022/23</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2023/24</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2024/25</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ZA" sz="12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446120792"/>
                  </a:ext>
                </a:extLst>
              </a:tr>
              <a:tr h="1300827">
                <a:tc rowSpan="2">
                  <a:txBody>
                    <a:bodyPr/>
                    <a:lstStyle/>
                    <a:p>
                      <a:pPr marL="0" algn="l" defTabSz="457211" rtl="0" eaLnBrk="1" latinLnBrk="0" hangingPunct="1">
                        <a:lnSpc>
                          <a:spcPct val="150000"/>
                        </a:lnSpc>
                        <a:spcAft>
                          <a:spcPts val="0"/>
                        </a:spcAft>
                      </a:pPr>
                      <a:r>
                        <a:rPr lang="en-US" sz="1200" b="1" kern="1200" dirty="0">
                          <a:solidFill>
                            <a:schemeClr val="tx1"/>
                          </a:solidFill>
                          <a:effectLst/>
                          <a:latin typeface="Arial "/>
                          <a:ea typeface="+mn-ea"/>
                          <a:cs typeface="+mn-cs"/>
                        </a:rPr>
                        <a:t>Effective and Efficient Management and Good Governance of the HDA.</a:t>
                      </a:r>
                      <a:endParaRPr lang="en-ZA" sz="1200" b="1" kern="1200" dirty="0">
                        <a:solidFill>
                          <a:schemeClr val="tx1"/>
                        </a:solidFill>
                        <a:effectLst/>
                        <a:latin typeface="Arial "/>
                        <a:ea typeface="+mn-ea"/>
                        <a:cs typeface="+mn-cs"/>
                      </a:endParaRPr>
                    </a:p>
                    <a:p>
                      <a:pPr>
                        <a:lnSpc>
                          <a:spcPct val="115000"/>
                        </a:lnSpc>
                      </a:pPr>
                      <a:r>
                        <a:rPr lang="en-US" sz="1200" dirty="0">
                          <a:effectLst/>
                          <a:latin typeface="Arial "/>
                        </a:rPr>
                        <a:t> </a:t>
                      </a:r>
                      <a:endParaRPr lang="en-ZA" sz="1200" dirty="0">
                        <a:effectLst/>
                        <a:latin typeface="Arial "/>
                        <a:ea typeface="Trebuchet MS" panose="020B0603020202020204" pitchFamily="34" charset="0"/>
                        <a:cs typeface="Trebuchet MS" panose="020B0603020202020204" pitchFamily="34" charset="0"/>
                      </a:endParaRPr>
                    </a:p>
                  </a:txBody>
                  <a:tcPr marL="29150" marR="29150" marT="0" marB="0">
                    <a:solidFill>
                      <a:schemeClr val="accent6">
                        <a:lumMod val="60000"/>
                        <a:lumOff val="40000"/>
                      </a:schemeClr>
                    </a:solidFill>
                  </a:tcPr>
                </a:tc>
                <a:tc>
                  <a:txBody>
                    <a:bodyPr/>
                    <a:lstStyle/>
                    <a:p>
                      <a:pPr>
                        <a:lnSpc>
                          <a:spcPct val="115000"/>
                        </a:lnSpc>
                      </a:pPr>
                      <a:r>
                        <a:rPr lang="en-US" sz="1200" kern="1200" dirty="0">
                          <a:solidFill>
                            <a:schemeClr val="tx1"/>
                          </a:solidFill>
                          <a:effectLst/>
                          <a:latin typeface="Arial "/>
                          <a:ea typeface="+mn-ea"/>
                          <a:cs typeface="+mn-cs"/>
                        </a:rPr>
                        <a:t>Unqualified Audits</a:t>
                      </a:r>
                      <a:endParaRPr lang="en-ZA" sz="12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200" kern="1200" dirty="0">
                          <a:solidFill>
                            <a:schemeClr val="tx1"/>
                          </a:solidFill>
                          <a:effectLst/>
                          <a:latin typeface="Arial "/>
                          <a:ea typeface="+mn-ea"/>
                          <a:cs typeface="+mn-cs"/>
                        </a:rPr>
                        <a:t>1.1.1 Unqualified audit outcome with no material findings</a:t>
                      </a:r>
                      <a:endParaRPr lang="en-ZA" sz="1200" kern="1200" dirty="0">
                        <a:solidFill>
                          <a:schemeClr val="tx1"/>
                        </a:solidFill>
                        <a:effectLst/>
                        <a:latin typeface="Arial "/>
                        <a:ea typeface="+mn-ea"/>
                        <a:cs typeface="+mn-cs"/>
                      </a:endParaRPr>
                    </a:p>
                  </a:txBody>
                  <a:tcPr marL="29150" marR="29150" marT="0" marB="0"/>
                </a:tc>
                <a:tc>
                  <a:txBody>
                    <a:bodyPr/>
                    <a:lstStyle/>
                    <a:p>
                      <a:pPr marL="67310" marR="74295">
                        <a:lnSpc>
                          <a:spcPct val="115000"/>
                        </a:lnSpc>
                        <a:spcBef>
                          <a:spcPts val="10"/>
                        </a:spcBef>
                        <a:spcAft>
                          <a:spcPts val="0"/>
                        </a:spcAft>
                      </a:pPr>
                      <a:r>
                        <a:rPr lang="en-US" sz="1200" kern="1200" dirty="0">
                          <a:solidFill>
                            <a:schemeClr val="tx1"/>
                          </a:solidFill>
                          <a:effectLst/>
                          <a:latin typeface="Arial "/>
                          <a:ea typeface="+mn-ea"/>
                          <a:cs typeface="+mn-cs"/>
                        </a:rPr>
                        <a:t>Qualified audit opinion for the 2018/ 19 financial year</a:t>
                      </a:r>
                      <a:endParaRPr lang="en-ZA" sz="1200" kern="1200" dirty="0">
                        <a:solidFill>
                          <a:schemeClr val="tx1"/>
                        </a:solidFill>
                        <a:effectLst/>
                        <a:latin typeface="Arial "/>
                        <a:ea typeface="+mn-ea"/>
                        <a:cs typeface="+mn-cs"/>
                      </a:endParaRPr>
                    </a:p>
                  </a:txBody>
                  <a:tcPr marL="0" marR="0" marT="0" marB="0"/>
                </a:tc>
                <a:tc>
                  <a:txBody>
                    <a:bodyPr/>
                    <a:lstStyle/>
                    <a:p>
                      <a:pPr marL="66675" marR="135255">
                        <a:lnSpc>
                          <a:spcPct val="115000"/>
                        </a:lnSpc>
                        <a:spcBef>
                          <a:spcPts val="10"/>
                        </a:spcBef>
                        <a:spcAft>
                          <a:spcPts val="0"/>
                        </a:spcAft>
                      </a:pPr>
                      <a:r>
                        <a:rPr lang="en-US" sz="1200" kern="1200" dirty="0">
                          <a:solidFill>
                            <a:schemeClr val="tx1"/>
                          </a:solidFill>
                          <a:effectLst/>
                          <a:latin typeface="Arial "/>
                          <a:ea typeface="+mn-ea"/>
                          <a:cs typeface="+mn-cs"/>
                        </a:rPr>
                        <a:t>Qualified audit opinion obtained on the 2020/21 financial statements</a:t>
                      </a:r>
                      <a:endParaRPr lang="en-ZA" sz="1200" kern="1200" dirty="0">
                        <a:solidFill>
                          <a:schemeClr val="tx1"/>
                        </a:solidFill>
                        <a:effectLst/>
                        <a:latin typeface="Arial "/>
                        <a:ea typeface="+mn-ea"/>
                        <a:cs typeface="+mn-cs"/>
                      </a:endParaRPr>
                    </a:p>
                  </a:txBody>
                  <a:tcPr marL="0" marR="0" marT="0" marB="0"/>
                </a:tc>
                <a:tc>
                  <a:txBody>
                    <a:bodyPr/>
                    <a:lstStyle/>
                    <a:p>
                      <a:pPr marL="68580" marR="63500">
                        <a:lnSpc>
                          <a:spcPct val="115000"/>
                        </a:lnSpc>
                        <a:spcBef>
                          <a:spcPts val="10"/>
                        </a:spcBef>
                        <a:spcAft>
                          <a:spcPts val="0"/>
                        </a:spcAft>
                      </a:pPr>
                      <a:r>
                        <a:rPr lang="en-US" sz="1200" kern="1200" dirty="0">
                          <a:solidFill>
                            <a:schemeClr val="tx1"/>
                          </a:solidFill>
                          <a:effectLst/>
                          <a:latin typeface="Arial "/>
                          <a:ea typeface="+mn-ea"/>
                          <a:cs typeface="+mn-cs"/>
                        </a:rPr>
                        <a:t>Qualified audit outcome with no material findings</a:t>
                      </a:r>
                      <a:endParaRPr lang="en-ZA" sz="1200" kern="1200" dirty="0">
                        <a:solidFill>
                          <a:schemeClr val="tx1"/>
                        </a:solidFill>
                        <a:effectLst/>
                        <a:latin typeface="Arial "/>
                        <a:ea typeface="+mn-ea"/>
                        <a:cs typeface="+mn-cs"/>
                      </a:endParaRPr>
                    </a:p>
                  </a:txBody>
                  <a:tcPr marL="0" marR="0" marT="0" marB="0"/>
                </a:tc>
                <a:tc>
                  <a:txBody>
                    <a:bodyPr/>
                    <a:lstStyle/>
                    <a:p>
                      <a:pPr marL="68580">
                        <a:lnSpc>
                          <a:spcPct val="115000"/>
                        </a:lnSpc>
                        <a:spcBef>
                          <a:spcPts val="10"/>
                        </a:spcBef>
                        <a:spcAft>
                          <a:spcPts val="0"/>
                        </a:spcAft>
                      </a:pPr>
                      <a:r>
                        <a:rPr lang="en-US" sz="1200" kern="1200" dirty="0">
                          <a:solidFill>
                            <a:schemeClr val="tx1"/>
                          </a:solidFill>
                          <a:effectLst/>
                          <a:latin typeface="Arial "/>
                          <a:ea typeface="+mn-ea"/>
                          <a:cs typeface="+mn-cs"/>
                        </a:rPr>
                        <a:t>Unqualified audit outcome with no material findings</a:t>
                      </a:r>
                      <a:endParaRPr lang="en-ZA" sz="1200" kern="1200" dirty="0">
                        <a:solidFill>
                          <a:schemeClr val="tx1"/>
                        </a:solidFill>
                        <a:effectLst/>
                        <a:latin typeface="Arial "/>
                        <a:ea typeface="+mn-ea"/>
                        <a:cs typeface="+mn-cs"/>
                      </a:endParaRPr>
                    </a:p>
                  </a:txBody>
                  <a:tcPr marL="0" marR="0" marT="0" marB="0"/>
                </a:tc>
                <a:tc>
                  <a:txBody>
                    <a:bodyPr/>
                    <a:lstStyle/>
                    <a:p>
                      <a:pPr marL="68580">
                        <a:lnSpc>
                          <a:spcPct val="115000"/>
                        </a:lnSpc>
                        <a:spcBef>
                          <a:spcPts val="10"/>
                        </a:spcBef>
                        <a:spcAft>
                          <a:spcPts val="0"/>
                        </a:spcAft>
                      </a:pPr>
                      <a:r>
                        <a:rPr lang="en-US" sz="1200" kern="1200" dirty="0">
                          <a:solidFill>
                            <a:schemeClr val="tx1"/>
                          </a:solidFill>
                          <a:effectLst/>
                          <a:latin typeface="Arial "/>
                          <a:ea typeface="+mn-ea"/>
                          <a:cs typeface="+mn-cs"/>
                        </a:rPr>
                        <a:t>Unqualified audit outcome</a:t>
                      </a:r>
                      <a:endParaRPr lang="en-ZA" sz="1200" kern="1200" dirty="0">
                        <a:solidFill>
                          <a:schemeClr val="tx1"/>
                        </a:solidFill>
                        <a:effectLst/>
                        <a:latin typeface="Arial "/>
                        <a:ea typeface="+mn-ea"/>
                        <a:cs typeface="+mn-cs"/>
                      </a:endParaRPr>
                    </a:p>
                  </a:txBody>
                  <a:tcPr marL="0" marR="0" marT="0" marB="0"/>
                </a:tc>
                <a:tc>
                  <a:txBody>
                    <a:bodyPr/>
                    <a:lstStyle/>
                    <a:p>
                      <a:pPr marL="68580">
                        <a:lnSpc>
                          <a:spcPct val="115000"/>
                        </a:lnSpc>
                        <a:spcBef>
                          <a:spcPts val="10"/>
                        </a:spcBef>
                        <a:spcAft>
                          <a:spcPts val="0"/>
                        </a:spcAft>
                      </a:pPr>
                      <a:r>
                        <a:rPr lang="en-US" sz="1200" kern="1200">
                          <a:solidFill>
                            <a:schemeClr val="tx1"/>
                          </a:solidFill>
                          <a:effectLst/>
                          <a:latin typeface="Arial "/>
                          <a:ea typeface="+mn-ea"/>
                          <a:cs typeface="+mn-cs"/>
                        </a:rPr>
                        <a:t>Unqualified audit outcome</a:t>
                      </a:r>
                      <a:endParaRPr lang="en-ZA" sz="1200" kern="1200">
                        <a:solidFill>
                          <a:schemeClr val="tx1"/>
                        </a:solidFill>
                        <a:effectLst/>
                        <a:latin typeface="Arial "/>
                        <a:ea typeface="+mn-ea"/>
                        <a:cs typeface="+mn-cs"/>
                      </a:endParaRPr>
                    </a:p>
                  </a:txBody>
                  <a:tcPr marL="0" marR="0" marT="0" marB="0"/>
                </a:tc>
                <a:tc>
                  <a:txBody>
                    <a:bodyPr/>
                    <a:lstStyle/>
                    <a:p>
                      <a:pPr marL="68580">
                        <a:lnSpc>
                          <a:spcPct val="115000"/>
                        </a:lnSpc>
                        <a:spcBef>
                          <a:spcPts val="10"/>
                        </a:spcBef>
                        <a:spcAft>
                          <a:spcPts val="0"/>
                        </a:spcAft>
                      </a:pPr>
                      <a:r>
                        <a:rPr lang="en-US" sz="1200" kern="1200" dirty="0">
                          <a:solidFill>
                            <a:schemeClr val="tx1"/>
                          </a:solidFill>
                          <a:effectLst/>
                          <a:latin typeface="Arial "/>
                          <a:ea typeface="+mn-ea"/>
                          <a:cs typeface="+mn-cs"/>
                        </a:rPr>
                        <a:t>Unqualified audit outcome</a:t>
                      </a:r>
                      <a:endParaRPr lang="en-ZA" sz="12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820905086"/>
                  </a:ext>
                </a:extLst>
              </a:tr>
              <a:tr h="2181112">
                <a:tc vMerge="1">
                  <a:txBody>
                    <a:bodyPr/>
                    <a:lstStyle/>
                    <a:p>
                      <a:endParaRPr lang="en-ZA"/>
                    </a:p>
                  </a:txBody>
                  <a:tcPr/>
                </a:tc>
                <a:tc>
                  <a:txBody>
                    <a:bodyPr/>
                    <a:lstStyle/>
                    <a:p>
                      <a:pPr>
                        <a:lnSpc>
                          <a:spcPct val="115000"/>
                        </a:lnSpc>
                      </a:pPr>
                      <a:r>
                        <a:rPr lang="en-US" sz="1200" kern="1200" dirty="0">
                          <a:solidFill>
                            <a:schemeClr val="tx1"/>
                          </a:solidFill>
                          <a:effectLst/>
                          <a:latin typeface="Arial "/>
                          <a:ea typeface="+mn-ea"/>
                          <a:cs typeface="+mn-cs"/>
                        </a:rPr>
                        <a:t>Transformation and empowerment of designated groups</a:t>
                      </a:r>
                      <a:endParaRPr lang="en-ZA" sz="1200" kern="1200" dirty="0">
                        <a:solidFill>
                          <a:schemeClr val="tx1"/>
                        </a:solidFill>
                        <a:effectLst/>
                        <a:latin typeface="Arial "/>
                        <a:ea typeface="+mn-ea"/>
                        <a:cs typeface="+mn-cs"/>
                      </a:endParaRPr>
                    </a:p>
                    <a:p>
                      <a:pPr>
                        <a:lnSpc>
                          <a:spcPct val="115000"/>
                        </a:lnSpc>
                      </a:pPr>
                      <a:r>
                        <a:rPr lang="en-US" sz="1200" kern="1200" dirty="0">
                          <a:solidFill>
                            <a:schemeClr val="tx1"/>
                          </a:solidFill>
                          <a:effectLst/>
                          <a:latin typeface="Arial "/>
                          <a:ea typeface="+mn-ea"/>
                          <a:cs typeface="+mn-cs"/>
                        </a:rPr>
                        <a:t> </a:t>
                      </a:r>
                      <a:endParaRPr lang="en-ZA" sz="12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200" kern="1200" dirty="0">
                          <a:solidFill>
                            <a:schemeClr val="tx1"/>
                          </a:solidFill>
                          <a:effectLst/>
                          <a:latin typeface="Arial "/>
                          <a:ea typeface="+mn-ea"/>
                          <a:cs typeface="+mn-cs"/>
                        </a:rPr>
                        <a:t>1.1.2 Percentage of annual HDA procurement spend, targeted at businesses owned by women 	</a:t>
                      </a:r>
                    </a:p>
                    <a:p>
                      <a:pPr marL="0" algn="l" defTabSz="914400" rtl="0" eaLnBrk="1" latinLnBrk="0" hangingPunct="1">
                        <a:lnSpc>
                          <a:spcPct val="115000"/>
                        </a:lnSpc>
                      </a:pPr>
                      <a:endParaRPr lang="en-ZA" sz="1200" kern="1200" dirty="0">
                        <a:solidFill>
                          <a:schemeClr val="tx1"/>
                        </a:solidFill>
                        <a:effectLst/>
                        <a:latin typeface="Arial "/>
                        <a:ea typeface="+mn-ea"/>
                        <a:cs typeface="+mn-cs"/>
                      </a:endParaRPr>
                    </a:p>
                  </a:txBody>
                  <a:tcPr marL="29150" marR="29150" marT="0" marB="0"/>
                </a:tc>
                <a:tc>
                  <a:txBody>
                    <a:bodyPr/>
                    <a:lstStyle/>
                    <a:p>
                      <a:pPr marL="67310">
                        <a:lnSpc>
                          <a:spcPts val="1145"/>
                        </a:lnSpc>
                      </a:pPr>
                      <a:r>
                        <a:rPr lang="en-US" sz="1200" kern="1200">
                          <a:solidFill>
                            <a:schemeClr val="tx1"/>
                          </a:solidFill>
                          <a:effectLst/>
                          <a:latin typeface="Arial "/>
                          <a:ea typeface="+mn-ea"/>
                          <a:cs typeface="+mn-cs"/>
                        </a:rPr>
                        <a:t>33.5% of</a:t>
                      </a:r>
                      <a:endParaRPr lang="en-ZA" sz="1200" kern="1200">
                        <a:solidFill>
                          <a:schemeClr val="tx1"/>
                        </a:solidFill>
                        <a:effectLst/>
                        <a:latin typeface="Arial "/>
                        <a:ea typeface="+mn-ea"/>
                        <a:cs typeface="+mn-cs"/>
                      </a:endParaRPr>
                    </a:p>
                    <a:p>
                      <a:pPr marL="67310" marR="78740">
                        <a:lnSpc>
                          <a:spcPct val="115000"/>
                        </a:lnSpc>
                        <a:spcBef>
                          <a:spcPts val="185"/>
                        </a:spcBef>
                        <a:spcAft>
                          <a:spcPts val="0"/>
                        </a:spcAft>
                      </a:pPr>
                      <a:r>
                        <a:rPr lang="en-US" sz="1200" kern="1200">
                          <a:solidFill>
                            <a:schemeClr val="tx1"/>
                          </a:solidFill>
                          <a:effectLst/>
                          <a:latin typeface="Arial "/>
                          <a:ea typeface="+mn-ea"/>
                          <a:cs typeface="+mn-cs"/>
                        </a:rPr>
                        <a:t>annual HDA</a:t>
                      </a:r>
                      <a:endParaRPr lang="en-ZA" sz="1200" kern="1200">
                        <a:solidFill>
                          <a:schemeClr val="tx1"/>
                        </a:solidFill>
                        <a:effectLst/>
                        <a:latin typeface="Arial "/>
                        <a:ea typeface="+mn-ea"/>
                        <a:cs typeface="+mn-cs"/>
                      </a:endParaRPr>
                    </a:p>
                    <a:p>
                      <a:pPr marL="67310" marR="74295">
                        <a:lnSpc>
                          <a:spcPct val="115000"/>
                        </a:lnSpc>
                        <a:spcAft>
                          <a:spcPts val="0"/>
                        </a:spcAft>
                      </a:pPr>
                      <a:r>
                        <a:rPr lang="en-US" sz="1200" kern="1200">
                          <a:solidFill>
                            <a:schemeClr val="tx1"/>
                          </a:solidFill>
                          <a:effectLst/>
                          <a:latin typeface="Arial "/>
                          <a:ea typeface="+mn-ea"/>
                          <a:cs typeface="+mn-cs"/>
                        </a:rPr>
                        <a:t>procureme nt spend, targeted at businesses owned by women</a:t>
                      </a:r>
                      <a:endParaRPr lang="en-ZA" sz="1200" kern="1200">
                        <a:solidFill>
                          <a:schemeClr val="tx1"/>
                        </a:solidFill>
                        <a:effectLst/>
                        <a:latin typeface="Arial "/>
                        <a:ea typeface="+mn-ea"/>
                        <a:cs typeface="+mn-cs"/>
                      </a:endParaRPr>
                    </a:p>
                  </a:txBody>
                  <a:tcPr marL="0" marR="0" marT="0" marB="0"/>
                </a:tc>
                <a:tc>
                  <a:txBody>
                    <a:bodyPr/>
                    <a:lstStyle/>
                    <a:p>
                      <a:pPr marL="66675" marR="64770">
                        <a:lnSpc>
                          <a:spcPct val="115000"/>
                        </a:lnSpc>
                        <a:spcAft>
                          <a:spcPts val="0"/>
                        </a:spcAft>
                      </a:pPr>
                      <a:r>
                        <a:rPr lang="en-US" sz="1200" kern="1200">
                          <a:solidFill>
                            <a:schemeClr val="tx1"/>
                          </a:solidFill>
                          <a:effectLst/>
                          <a:latin typeface="Arial "/>
                          <a:ea typeface="+mn-ea"/>
                          <a:cs typeface="+mn-cs"/>
                        </a:rPr>
                        <a:t>35% of annual HDA procurement spend, targeted at businesses owned by women</a:t>
                      </a:r>
                      <a:endParaRPr lang="en-ZA" sz="1200" kern="1200">
                        <a:solidFill>
                          <a:schemeClr val="tx1"/>
                        </a:solidFill>
                        <a:effectLst/>
                        <a:latin typeface="Arial "/>
                        <a:ea typeface="+mn-ea"/>
                        <a:cs typeface="+mn-cs"/>
                      </a:endParaRPr>
                    </a:p>
                  </a:txBody>
                  <a:tcPr marL="0" marR="0" marT="0" marB="0"/>
                </a:tc>
                <a:tc>
                  <a:txBody>
                    <a:bodyPr/>
                    <a:lstStyle/>
                    <a:p>
                      <a:pPr marL="68580">
                        <a:lnSpc>
                          <a:spcPts val="1145"/>
                        </a:lnSpc>
                      </a:pPr>
                      <a:r>
                        <a:rPr lang="en-US" sz="1200" kern="1200">
                          <a:solidFill>
                            <a:schemeClr val="tx1"/>
                          </a:solidFill>
                          <a:effectLst/>
                          <a:latin typeface="Arial "/>
                          <a:ea typeface="+mn-ea"/>
                          <a:cs typeface="+mn-cs"/>
                        </a:rPr>
                        <a:t>8.12% of</a:t>
                      </a:r>
                      <a:endParaRPr lang="en-ZA" sz="1200" kern="1200">
                        <a:solidFill>
                          <a:schemeClr val="tx1"/>
                        </a:solidFill>
                        <a:effectLst/>
                        <a:latin typeface="Arial "/>
                        <a:ea typeface="+mn-ea"/>
                        <a:cs typeface="+mn-cs"/>
                      </a:endParaRPr>
                    </a:p>
                    <a:p>
                      <a:pPr marL="68580">
                        <a:lnSpc>
                          <a:spcPct val="115000"/>
                        </a:lnSpc>
                        <a:spcBef>
                          <a:spcPts val="185"/>
                        </a:spcBef>
                        <a:spcAft>
                          <a:spcPts val="0"/>
                        </a:spcAft>
                      </a:pPr>
                      <a:r>
                        <a:rPr lang="en-US" sz="1200" kern="1200">
                          <a:solidFill>
                            <a:schemeClr val="tx1"/>
                          </a:solidFill>
                          <a:effectLst/>
                          <a:latin typeface="Arial "/>
                          <a:ea typeface="+mn-ea"/>
                          <a:cs typeface="+mn-cs"/>
                        </a:rPr>
                        <a:t>annual HDA procurement spend, targeted at businesses owned by women</a:t>
                      </a:r>
                      <a:endParaRPr lang="en-ZA" sz="1200" kern="1200">
                        <a:solidFill>
                          <a:schemeClr val="tx1"/>
                        </a:solidFill>
                        <a:effectLst/>
                        <a:latin typeface="Arial "/>
                        <a:ea typeface="+mn-ea"/>
                        <a:cs typeface="+mn-cs"/>
                      </a:endParaRPr>
                    </a:p>
                  </a:txBody>
                  <a:tcPr marL="0" marR="0" marT="0" marB="0"/>
                </a:tc>
                <a:tc>
                  <a:txBody>
                    <a:bodyPr/>
                    <a:lstStyle/>
                    <a:p>
                      <a:pPr marL="68580" marR="124460">
                        <a:lnSpc>
                          <a:spcPct val="115000"/>
                        </a:lnSpc>
                        <a:spcAft>
                          <a:spcPts val="0"/>
                        </a:spcAft>
                      </a:pPr>
                      <a:r>
                        <a:rPr lang="en-US" sz="1200" kern="1200" dirty="0">
                          <a:solidFill>
                            <a:schemeClr val="tx1"/>
                          </a:solidFill>
                          <a:effectLst/>
                          <a:latin typeface="Arial "/>
                          <a:ea typeface="+mn-ea"/>
                          <a:cs typeface="+mn-cs"/>
                        </a:rPr>
                        <a:t>35% of annual HDA procurement spend, targeted at businesses owned by Women</a:t>
                      </a:r>
                      <a:endParaRPr lang="en-ZA" sz="1200" kern="1200" dirty="0">
                        <a:solidFill>
                          <a:schemeClr val="tx1"/>
                        </a:solidFill>
                        <a:effectLst/>
                        <a:latin typeface="Arial "/>
                        <a:ea typeface="+mn-ea"/>
                        <a:cs typeface="+mn-cs"/>
                      </a:endParaRPr>
                    </a:p>
                  </a:txBody>
                  <a:tcPr marL="0" marR="0" marT="0" marB="0"/>
                </a:tc>
                <a:tc>
                  <a:txBody>
                    <a:bodyPr/>
                    <a:lstStyle/>
                    <a:p>
                      <a:pPr marL="68580" marR="64770">
                        <a:lnSpc>
                          <a:spcPct val="115000"/>
                        </a:lnSpc>
                        <a:spcAft>
                          <a:spcPts val="0"/>
                        </a:spcAft>
                      </a:pPr>
                      <a:r>
                        <a:rPr lang="en-US" sz="1200" kern="1200" dirty="0">
                          <a:solidFill>
                            <a:schemeClr val="tx1"/>
                          </a:solidFill>
                          <a:effectLst/>
                          <a:latin typeface="Arial "/>
                          <a:ea typeface="+mn-ea"/>
                          <a:cs typeface="+mn-cs"/>
                        </a:rPr>
                        <a:t>45% of annual HDA procurement spend, targeted at businesses owned by Women</a:t>
                      </a:r>
                      <a:endParaRPr lang="en-ZA" sz="1200" kern="1200" dirty="0">
                        <a:solidFill>
                          <a:schemeClr val="tx1"/>
                        </a:solidFill>
                        <a:effectLst/>
                        <a:latin typeface="Arial "/>
                        <a:ea typeface="+mn-ea"/>
                        <a:cs typeface="+mn-cs"/>
                      </a:endParaRPr>
                    </a:p>
                  </a:txBody>
                  <a:tcPr marL="0" marR="0" marT="0" marB="0"/>
                </a:tc>
                <a:tc>
                  <a:txBody>
                    <a:bodyPr/>
                    <a:lstStyle/>
                    <a:p>
                      <a:pPr marL="68580" marR="115570">
                        <a:lnSpc>
                          <a:spcPct val="115000"/>
                        </a:lnSpc>
                        <a:spcAft>
                          <a:spcPts val="0"/>
                        </a:spcAft>
                      </a:pPr>
                      <a:r>
                        <a:rPr lang="en-US" sz="1200" kern="1200" dirty="0">
                          <a:solidFill>
                            <a:schemeClr val="tx1"/>
                          </a:solidFill>
                          <a:effectLst/>
                          <a:latin typeface="Arial "/>
                          <a:ea typeface="+mn-ea"/>
                          <a:cs typeface="+mn-cs"/>
                        </a:rPr>
                        <a:t>50% of annual HDA procurement spend, targeted at businesses owned by Women</a:t>
                      </a:r>
                      <a:endParaRPr lang="en-ZA" sz="1200" kern="1200" dirty="0">
                        <a:solidFill>
                          <a:schemeClr val="tx1"/>
                        </a:solidFill>
                        <a:effectLst/>
                        <a:latin typeface="Arial "/>
                        <a:ea typeface="+mn-ea"/>
                        <a:cs typeface="+mn-cs"/>
                      </a:endParaRPr>
                    </a:p>
                  </a:txBody>
                  <a:tcPr marL="0" marR="0" marT="0" marB="0"/>
                </a:tc>
                <a:tc>
                  <a:txBody>
                    <a:bodyPr/>
                    <a:lstStyle/>
                    <a:p>
                      <a:pPr marL="68580" marR="64770">
                        <a:lnSpc>
                          <a:spcPct val="115000"/>
                        </a:lnSpc>
                        <a:spcAft>
                          <a:spcPts val="0"/>
                        </a:spcAft>
                      </a:pPr>
                      <a:r>
                        <a:rPr lang="en-US" sz="1200" kern="1200" dirty="0">
                          <a:solidFill>
                            <a:schemeClr val="tx1"/>
                          </a:solidFill>
                          <a:effectLst/>
                          <a:latin typeface="Arial "/>
                          <a:ea typeface="+mn-ea"/>
                          <a:cs typeface="+mn-cs"/>
                        </a:rPr>
                        <a:t>55% of annual HDA procurement spend, targeted at businesses owned by Women</a:t>
                      </a:r>
                      <a:endParaRPr lang="en-ZA" sz="12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203120884"/>
                  </a:ext>
                </a:extLst>
              </a:tr>
            </a:tbl>
          </a:graphicData>
        </a:graphic>
      </p:graphicFrame>
      <p:sp>
        <p:nvSpPr>
          <p:cNvPr id="8" name="TextBox 7">
            <a:extLst>
              <a:ext uri="{FF2B5EF4-FFF2-40B4-BE49-F238E27FC236}">
                <a16:creationId xmlns:a16="http://schemas.microsoft.com/office/drawing/2014/main" xmlns="" id="{1EDC2688-EDDB-4CF4-9A60-BE0B1C09F316}"/>
              </a:ext>
            </a:extLst>
          </p:cNvPr>
          <p:cNvSpPr txBox="1"/>
          <p:nvPr/>
        </p:nvSpPr>
        <p:spPr>
          <a:xfrm>
            <a:off x="548216" y="828215"/>
            <a:ext cx="6108700" cy="369332"/>
          </a:xfrm>
          <a:prstGeom prst="rect">
            <a:avLst/>
          </a:prstGeom>
          <a:noFill/>
        </p:spPr>
        <p:txBody>
          <a:bodyPr wrap="square">
            <a:spAutoFit/>
          </a:bodyPr>
          <a:lstStyle/>
          <a:p>
            <a:pPr>
              <a:spcBef>
                <a:spcPts val="200"/>
              </a:spcBef>
            </a:pPr>
            <a:r>
              <a:rPr lang="en-US" b="1" dirty="0">
                <a:latin typeface="Arial "/>
              </a:rPr>
              <a:t>PROGRAMME 1: ADMINISTRATION</a:t>
            </a:r>
            <a:endParaRPr lang="en-ZA" b="1" dirty="0">
              <a:latin typeface="Arial "/>
            </a:endParaRPr>
          </a:p>
        </p:txBody>
      </p:sp>
      <p:sp>
        <p:nvSpPr>
          <p:cNvPr id="9" name="Slide Number Placeholder 3">
            <a:extLst>
              <a:ext uri="{FF2B5EF4-FFF2-40B4-BE49-F238E27FC236}">
                <a16:creationId xmlns:a16="http://schemas.microsoft.com/office/drawing/2014/main" xmlns="" id="{51B6C8BD-1FC6-4FB7-A284-64FB321D291D}"/>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21</a:t>
            </a:fld>
            <a:endParaRPr lang="en-US" dirty="0">
              <a:latin typeface="Century Gothic" panose="020B0502020202020204" pitchFamily="34" charset="0"/>
            </a:endParaRPr>
          </a:p>
        </p:txBody>
      </p:sp>
    </p:spTree>
    <p:extLst>
      <p:ext uri="{BB962C8B-B14F-4D97-AF65-F5344CB8AC3E}">
        <p14:creationId xmlns:p14="http://schemas.microsoft.com/office/powerpoint/2010/main" xmlns="" val="400962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graphicFrame>
        <p:nvGraphicFramePr>
          <p:cNvPr id="4" name="Table 3">
            <a:extLst>
              <a:ext uri="{FF2B5EF4-FFF2-40B4-BE49-F238E27FC236}">
                <a16:creationId xmlns:a16="http://schemas.microsoft.com/office/drawing/2014/main" xmlns="" id="{CD1A66D5-C688-422E-99E0-3117371F8085}"/>
              </a:ext>
            </a:extLst>
          </p:cNvPr>
          <p:cNvGraphicFramePr>
            <a:graphicFrameLocks noGrp="1"/>
          </p:cNvGraphicFramePr>
          <p:nvPr>
            <p:extLst>
              <p:ext uri="{D42A27DB-BD31-4B8C-83A1-F6EECF244321}">
                <p14:modId xmlns:p14="http://schemas.microsoft.com/office/powerpoint/2010/main" xmlns="" val="1752663726"/>
              </p:ext>
            </p:extLst>
          </p:nvPr>
        </p:nvGraphicFramePr>
        <p:xfrm>
          <a:off x="139368" y="645627"/>
          <a:ext cx="11831916" cy="5480923"/>
        </p:xfrm>
        <a:graphic>
          <a:graphicData uri="http://schemas.openxmlformats.org/drawingml/2006/table">
            <a:tbl>
              <a:tblPr firstRow="1" firstCol="1" bandRow="1">
                <a:tableStyleId>{93296810-A885-4BE3-A3E7-6D5BEEA58F35}</a:tableStyleId>
              </a:tblPr>
              <a:tblGrid>
                <a:gridCol w="1116056">
                  <a:extLst>
                    <a:ext uri="{9D8B030D-6E8A-4147-A177-3AD203B41FA5}">
                      <a16:colId xmlns:a16="http://schemas.microsoft.com/office/drawing/2014/main" xmlns="" val="3727328795"/>
                    </a:ext>
                  </a:extLst>
                </a:gridCol>
                <a:gridCol w="714114">
                  <a:extLst>
                    <a:ext uri="{9D8B030D-6E8A-4147-A177-3AD203B41FA5}">
                      <a16:colId xmlns:a16="http://schemas.microsoft.com/office/drawing/2014/main" xmlns="" val="2502285694"/>
                    </a:ext>
                  </a:extLst>
                </a:gridCol>
                <a:gridCol w="1308880">
                  <a:extLst>
                    <a:ext uri="{9D8B030D-6E8A-4147-A177-3AD203B41FA5}">
                      <a16:colId xmlns:a16="http://schemas.microsoft.com/office/drawing/2014/main" xmlns="" val="2971410146"/>
                    </a:ext>
                  </a:extLst>
                </a:gridCol>
                <a:gridCol w="1275883">
                  <a:extLst>
                    <a:ext uri="{9D8B030D-6E8A-4147-A177-3AD203B41FA5}">
                      <a16:colId xmlns:a16="http://schemas.microsoft.com/office/drawing/2014/main" xmlns="" val="3220844676"/>
                    </a:ext>
                  </a:extLst>
                </a:gridCol>
                <a:gridCol w="1374873">
                  <a:extLst>
                    <a:ext uri="{9D8B030D-6E8A-4147-A177-3AD203B41FA5}">
                      <a16:colId xmlns:a16="http://schemas.microsoft.com/office/drawing/2014/main" xmlns="" val="3087444809"/>
                    </a:ext>
                  </a:extLst>
                </a:gridCol>
                <a:gridCol w="1262433">
                  <a:extLst>
                    <a:ext uri="{9D8B030D-6E8A-4147-A177-3AD203B41FA5}">
                      <a16:colId xmlns:a16="http://schemas.microsoft.com/office/drawing/2014/main" xmlns="" val="274125864"/>
                    </a:ext>
                  </a:extLst>
                </a:gridCol>
                <a:gridCol w="1234690">
                  <a:extLst>
                    <a:ext uri="{9D8B030D-6E8A-4147-A177-3AD203B41FA5}">
                      <a16:colId xmlns:a16="http://schemas.microsoft.com/office/drawing/2014/main" xmlns="" val="564792138"/>
                    </a:ext>
                  </a:extLst>
                </a:gridCol>
                <a:gridCol w="1330524">
                  <a:extLst>
                    <a:ext uri="{9D8B030D-6E8A-4147-A177-3AD203B41FA5}">
                      <a16:colId xmlns:a16="http://schemas.microsoft.com/office/drawing/2014/main" xmlns="" val="95540895"/>
                    </a:ext>
                  </a:extLst>
                </a:gridCol>
                <a:gridCol w="1085234">
                  <a:extLst>
                    <a:ext uri="{9D8B030D-6E8A-4147-A177-3AD203B41FA5}">
                      <a16:colId xmlns:a16="http://schemas.microsoft.com/office/drawing/2014/main" xmlns="" val="2209079146"/>
                    </a:ext>
                  </a:extLst>
                </a:gridCol>
                <a:gridCol w="1129229">
                  <a:extLst>
                    <a:ext uri="{9D8B030D-6E8A-4147-A177-3AD203B41FA5}">
                      <a16:colId xmlns:a16="http://schemas.microsoft.com/office/drawing/2014/main" xmlns="" val="1564482440"/>
                    </a:ext>
                  </a:extLst>
                </a:gridCol>
              </a:tblGrid>
              <a:tr h="72313">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Outcome</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Outputs</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 </a:t>
                      </a:r>
                      <a:endParaRPr lang="en-ZA" sz="12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Output Indicators</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gridSpan="7">
                  <a:txBody>
                    <a:bodyPr/>
                    <a:lstStyle/>
                    <a:p>
                      <a:pPr marL="0" algn="ctr" defTabSz="457211" rtl="0" eaLnBrk="1" latinLnBrk="0" hangingPunct="1">
                        <a:lnSpc>
                          <a:spcPct val="150000"/>
                        </a:lnSpc>
                        <a:spcAft>
                          <a:spcPts val="0"/>
                        </a:spcAft>
                      </a:pPr>
                      <a:r>
                        <a:rPr lang="en-US" sz="1300" b="1" kern="1200" dirty="0">
                          <a:solidFill>
                            <a:schemeClr val="tx1"/>
                          </a:solidFill>
                          <a:effectLst/>
                          <a:latin typeface="Arial "/>
                          <a:ea typeface="+mn-ea"/>
                          <a:cs typeface="+mn-cs"/>
                        </a:rPr>
                        <a:t>Annual Targets</a:t>
                      </a:r>
                      <a:endParaRPr lang="en-ZA" sz="13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473925057"/>
                  </a:ext>
                </a:extLst>
              </a:tr>
              <a:tr h="41544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Audited/Actual Performance</a:t>
                      </a:r>
                      <a:endParaRPr lang="en-ZA" sz="1200" b="1" kern="1200" dirty="0">
                        <a:solidFill>
                          <a:schemeClr val="tx1"/>
                        </a:solidFill>
                        <a:effectLst/>
                        <a:latin typeface="Arial "/>
                        <a:ea typeface="+mn-ea"/>
                        <a:cs typeface="+mn-cs"/>
                      </a:endParaRPr>
                    </a:p>
                  </a:txBody>
                  <a:tcPr marL="29150" marR="29150"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Estimated Performance</a:t>
                      </a:r>
                      <a:endParaRPr lang="en-ZA" sz="1200" b="1" kern="1200" dirty="0">
                        <a:solidFill>
                          <a:schemeClr val="tx1"/>
                        </a:solidFill>
                        <a:effectLst/>
                        <a:latin typeface="Arial "/>
                        <a:ea typeface="+mn-ea"/>
                        <a:cs typeface="+mn-cs"/>
                      </a:endParaRPr>
                    </a:p>
                  </a:txBody>
                  <a:tcPr marL="29150" marR="29150" marT="0" marB="0"/>
                </a:tc>
                <a:tc gridSpan="3">
                  <a:txBody>
                    <a:bodyPr/>
                    <a:lstStyle/>
                    <a:p>
                      <a:pPr marL="0" algn="ctr" defTabSz="457211" rtl="0" eaLnBrk="1" latinLnBrk="0" hangingPunct="1">
                        <a:lnSpc>
                          <a:spcPct val="150000"/>
                        </a:lnSpc>
                        <a:spcAft>
                          <a:spcPts val="0"/>
                        </a:spcAft>
                      </a:pPr>
                      <a:r>
                        <a:rPr lang="en-US" sz="1200" b="1" kern="1200">
                          <a:solidFill>
                            <a:schemeClr val="tx1"/>
                          </a:solidFill>
                          <a:effectLst/>
                          <a:latin typeface="Arial "/>
                        </a:rPr>
                        <a:t>MTEF Period</a:t>
                      </a:r>
                      <a:endParaRPr lang="en-ZA" sz="1200" b="1" kern="1200">
                        <a:solidFill>
                          <a:schemeClr val="tx1"/>
                        </a:solidFill>
                        <a:effectLst/>
                        <a:latin typeface="Arial "/>
                        <a:ea typeface="+mn-ea"/>
                        <a:cs typeface="+mn-cs"/>
                      </a:endParaRPr>
                    </a:p>
                  </a:txBody>
                  <a:tcPr marL="29150" marR="2915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43834892"/>
                  </a:ext>
                </a:extLst>
              </a:tr>
              <a:tr h="43571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r>
                        <a:rPr lang="en-US" sz="1200" b="1" kern="1200" dirty="0">
                          <a:solidFill>
                            <a:schemeClr val="tx1"/>
                          </a:solidFill>
                          <a:effectLst/>
                          <a:latin typeface="Arial "/>
                          <a:ea typeface="+mn-ea"/>
                          <a:cs typeface="+mn-cs"/>
                        </a:rPr>
                        <a:t>2019/20</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2020/21</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2021/22</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2022/23</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2023/24</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2024/25</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ZA" sz="12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446120792"/>
                  </a:ext>
                </a:extLst>
              </a:tr>
              <a:tr h="2032491">
                <a:tc rowSpan="2">
                  <a:txBody>
                    <a:bodyPr/>
                    <a:lstStyle/>
                    <a:p>
                      <a:endParaRPr lang="en-ZA" sz="1200" dirty="0">
                        <a:latin typeface="Arial "/>
                      </a:endParaRPr>
                    </a:p>
                  </a:txBody>
                  <a:tcPr>
                    <a:solidFill>
                      <a:schemeClr val="accent6">
                        <a:lumMod val="60000"/>
                        <a:lumOff val="40000"/>
                      </a:schemeClr>
                    </a:solidFill>
                  </a:tcPr>
                </a:tc>
                <a:tc rowSpan="2">
                  <a:txBody>
                    <a:bodyPr/>
                    <a:lstStyle/>
                    <a:p>
                      <a:endParaRPr lang="en-ZA" sz="1200" dirty="0">
                        <a:latin typeface="Arial "/>
                      </a:endParaRPr>
                    </a:p>
                  </a:txBody>
                  <a:tcPr/>
                </a:tc>
                <a:tc>
                  <a:txBody>
                    <a:bodyPr/>
                    <a:lstStyle/>
                    <a:p>
                      <a:pPr marL="0" algn="l" defTabSz="914400" rtl="0" eaLnBrk="1" latinLnBrk="0" hangingPunct="1">
                        <a:lnSpc>
                          <a:spcPct val="115000"/>
                        </a:lnSpc>
                      </a:pPr>
                      <a:r>
                        <a:rPr lang="en-US" sz="1200" kern="1200" dirty="0">
                          <a:solidFill>
                            <a:schemeClr val="tx1"/>
                          </a:solidFill>
                          <a:effectLst/>
                          <a:latin typeface="Arial "/>
                          <a:ea typeface="+mn-ea"/>
                          <a:cs typeface="+mn-cs"/>
                        </a:rPr>
                        <a:t>1.1.3 Percentage</a:t>
                      </a:r>
                    </a:p>
                    <a:p>
                      <a:pPr marL="0" algn="l" defTabSz="914400" rtl="0" eaLnBrk="1" latinLnBrk="0" hangingPunct="1">
                        <a:lnSpc>
                          <a:spcPct val="115000"/>
                        </a:lnSpc>
                      </a:pPr>
                      <a:r>
                        <a:rPr lang="en-US" sz="1200" kern="1200" dirty="0">
                          <a:solidFill>
                            <a:schemeClr val="tx1"/>
                          </a:solidFill>
                          <a:effectLst/>
                          <a:latin typeface="Arial "/>
                          <a:ea typeface="+mn-ea"/>
                          <a:cs typeface="+mn-cs"/>
                        </a:rPr>
                        <a:t>of annual HDA</a:t>
                      </a:r>
                    </a:p>
                    <a:p>
                      <a:pPr marL="0" algn="l" defTabSz="914400" rtl="0" eaLnBrk="1" latinLnBrk="0" hangingPunct="1">
                        <a:lnSpc>
                          <a:spcPct val="115000"/>
                        </a:lnSpc>
                      </a:pPr>
                      <a:r>
                        <a:rPr lang="en-US" sz="1200" kern="1200" dirty="0">
                          <a:solidFill>
                            <a:schemeClr val="tx1"/>
                          </a:solidFill>
                          <a:effectLst/>
                          <a:latin typeface="Arial "/>
                          <a:ea typeface="+mn-ea"/>
                          <a:cs typeface="+mn-cs"/>
                        </a:rPr>
                        <a:t>procurement</a:t>
                      </a:r>
                    </a:p>
                    <a:p>
                      <a:pPr marL="0" algn="l" defTabSz="914400" rtl="0" eaLnBrk="1" latinLnBrk="0" hangingPunct="1">
                        <a:lnSpc>
                          <a:spcPct val="115000"/>
                        </a:lnSpc>
                      </a:pPr>
                      <a:r>
                        <a:rPr lang="en-US" sz="1200" kern="1200" dirty="0">
                          <a:solidFill>
                            <a:schemeClr val="tx1"/>
                          </a:solidFill>
                          <a:effectLst/>
                          <a:latin typeface="Arial "/>
                          <a:ea typeface="+mn-ea"/>
                          <a:cs typeface="+mn-cs"/>
                        </a:rPr>
                        <a:t>spend, targeted at</a:t>
                      </a:r>
                    </a:p>
                    <a:p>
                      <a:pPr marL="0" algn="l" defTabSz="914400" rtl="0" eaLnBrk="1" latinLnBrk="0" hangingPunct="1">
                        <a:lnSpc>
                          <a:spcPct val="115000"/>
                        </a:lnSpc>
                      </a:pPr>
                      <a:r>
                        <a:rPr lang="en-US" sz="1200" kern="1200" dirty="0">
                          <a:solidFill>
                            <a:schemeClr val="tx1"/>
                          </a:solidFill>
                          <a:effectLst/>
                          <a:latin typeface="Arial "/>
                          <a:ea typeface="+mn-ea"/>
                          <a:cs typeface="+mn-cs"/>
                        </a:rPr>
                        <a:t>businesses owned</a:t>
                      </a:r>
                    </a:p>
                    <a:p>
                      <a:pPr marL="0" algn="l" defTabSz="914400" rtl="0" eaLnBrk="1" latinLnBrk="0" hangingPunct="1">
                        <a:lnSpc>
                          <a:spcPct val="115000"/>
                        </a:lnSpc>
                      </a:pPr>
                      <a:r>
                        <a:rPr lang="en-US" sz="1200" kern="1200" dirty="0">
                          <a:solidFill>
                            <a:schemeClr val="tx1"/>
                          </a:solidFill>
                          <a:effectLst/>
                          <a:latin typeface="Arial "/>
                          <a:ea typeface="+mn-ea"/>
                          <a:cs typeface="+mn-cs"/>
                        </a:rPr>
                        <a:t>by youth</a:t>
                      </a:r>
                      <a:endParaRPr lang="en-ZA" sz="1200" kern="1200" dirty="0">
                        <a:solidFill>
                          <a:schemeClr val="tx1"/>
                        </a:solidFill>
                        <a:effectLst/>
                        <a:latin typeface="Arial "/>
                        <a:ea typeface="+mn-ea"/>
                        <a:cs typeface="+mn-cs"/>
                      </a:endParaRPr>
                    </a:p>
                  </a:txBody>
                  <a:tcPr marL="29150" marR="29150" marT="0" marB="0"/>
                </a:tc>
                <a:tc>
                  <a:txBody>
                    <a:bodyPr/>
                    <a:lstStyle/>
                    <a:p>
                      <a:pPr marL="0" marR="30226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46% of annual HDA</a:t>
                      </a:r>
                      <a:endParaRPr lang="en-ZA" sz="1200" kern="1200" dirty="0">
                        <a:solidFill>
                          <a:schemeClr val="tx1"/>
                        </a:solidFill>
                        <a:effectLst/>
                        <a:latin typeface="Arial "/>
                        <a:ea typeface="+mn-ea"/>
                        <a:cs typeface="+mn-cs"/>
                      </a:endParaRPr>
                    </a:p>
                    <a:p>
                      <a:pPr marL="0" marR="74295"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procurement spend, targeted at businesses owned by youth</a:t>
                      </a:r>
                      <a:endParaRPr lang="en-ZA" sz="1200" kern="1200" dirty="0">
                        <a:solidFill>
                          <a:schemeClr val="tx1"/>
                        </a:solidFill>
                        <a:effectLst/>
                        <a:latin typeface="Arial "/>
                        <a:ea typeface="+mn-ea"/>
                        <a:cs typeface="+mn-cs"/>
                      </a:endParaRPr>
                    </a:p>
                  </a:txBody>
                  <a:tcPr marL="0" marR="0" marT="0" marB="0"/>
                </a:tc>
                <a:tc>
                  <a:txBody>
                    <a:bodyPr/>
                    <a:lstStyle/>
                    <a:p>
                      <a:pPr marL="0" marR="6477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15% of annual HDA procurement spend, targeted at businesses owned by youth</a:t>
                      </a:r>
                      <a:endParaRPr lang="en-ZA" sz="12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200" kern="1200" dirty="0">
                          <a:solidFill>
                            <a:schemeClr val="tx1"/>
                          </a:solidFill>
                          <a:effectLst/>
                          <a:latin typeface="Arial "/>
                          <a:ea typeface="+mn-ea"/>
                          <a:cs typeface="+mn-cs"/>
                        </a:rPr>
                        <a:t>2.92% of</a:t>
                      </a:r>
                      <a:endParaRPr lang="en-ZA" sz="1200" kern="1200" dirty="0">
                        <a:solidFill>
                          <a:schemeClr val="tx1"/>
                        </a:solidFill>
                        <a:effectLst/>
                        <a:latin typeface="Arial "/>
                        <a:ea typeface="+mn-ea"/>
                        <a:cs typeface="+mn-cs"/>
                      </a:endParaRPr>
                    </a:p>
                    <a:p>
                      <a:pPr marL="0" algn="l" defTabSz="914400" rtl="0" eaLnBrk="1" latinLnBrk="0" hangingPunct="1">
                        <a:lnSpc>
                          <a:spcPct val="115000"/>
                        </a:lnSpc>
                        <a:spcBef>
                          <a:spcPts val="170"/>
                        </a:spcBef>
                        <a:spcAft>
                          <a:spcPts val="0"/>
                        </a:spcAft>
                      </a:pPr>
                      <a:r>
                        <a:rPr lang="en-US" sz="1200" kern="1200" dirty="0">
                          <a:solidFill>
                            <a:schemeClr val="tx1"/>
                          </a:solidFill>
                          <a:effectLst/>
                          <a:latin typeface="Arial "/>
                          <a:ea typeface="+mn-ea"/>
                          <a:cs typeface="+mn-cs"/>
                        </a:rPr>
                        <a:t>annual HDA procurement spend, targeted at businesses owned by youth</a:t>
                      </a:r>
                      <a:endParaRPr lang="en-ZA" sz="1200" kern="1200" dirty="0">
                        <a:solidFill>
                          <a:schemeClr val="tx1"/>
                        </a:solidFill>
                        <a:effectLst/>
                        <a:latin typeface="Arial "/>
                        <a:ea typeface="+mn-ea"/>
                        <a:cs typeface="+mn-cs"/>
                      </a:endParaRPr>
                    </a:p>
                  </a:txBody>
                  <a:tcPr marL="0" marR="0" marT="0" marB="0"/>
                </a:tc>
                <a:tc>
                  <a:txBody>
                    <a:bodyPr/>
                    <a:lstStyle/>
                    <a:p>
                      <a:pPr marL="0" marR="12446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15% of annual HDA procurement spend, targeted at businesses owned by Youth</a:t>
                      </a:r>
                      <a:endParaRPr lang="en-ZA" sz="1200" kern="1200" dirty="0">
                        <a:solidFill>
                          <a:schemeClr val="tx1"/>
                        </a:solidFill>
                        <a:effectLst/>
                        <a:latin typeface="Arial "/>
                        <a:ea typeface="+mn-ea"/>
                        <a:cs typeface="+mn-cs"/>
                      </a:endParaRPr>
                    </a:p>
                  </a:txBody>
                  <a:tcPr marL="0" marR="0" marT="0" marB="0"/>
                </a:tc>
                <a:tc>
                  <a:txBody>
                    <a:bodyPr/>
                    <a:lstStyle/>
                    <a:p>
                      <a:pPr marL="0" marR="6477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25% of annual HDA procurement spend, targeted at businesses owned by Youth</a:t>
                      </a:r>
                      <a:endParaRPr lang="en-ZA" sz="1200" kern="1200" dirty="0">
                        <a:solidFill>
                          <a:schemeClr val="tx1"/>
                        </a:solidFill>
                        <a:effectLst/>
                        <a:latin typeface="Arial "/>
                        <a:ea typeface="+mn-ea"/>
                        <a:cs typeface="+mn-cs"/>
                      </a:endParaRPr>
                    </a:p>
                  </a:txBody>
                  <a:tcPr marL="0" marR="0" marT="0" marB="0"/>
                </a:tc>
                <a:tc>
                  <a:txBody>
                    <a:bodyPr/>
                    <a:lstStyle/>
                    <a:p>
                      <a:pPr marL="0" marR="11557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30% of annual HDA procurement spend, targeted at businesses owned by Youth</a:t>
                      </a:r>
                      <a:endParaRPr lang="en-ZA" sz="1200" kern="1200" dirty="0">
                        <a:solidFill>
                          <a:schemeClr val="tx1"/>
                        </a:solidFill>
                        <a:effectLst/>
                        <a:latin typeface="Arial "/>
                        <a:ea typeface="+mn-ea"/>
                        <a:cs typeface="+mn-cs"/>
                      </a:endParaRPr>
                    </a:p>
                  </a:txBody>
                  <a:tcPr marL="0" marR="0" marT="0" marB="0"/>
                </a:tc>
                <a:tc>
                  <a:txBody>
                    <a:bodyPr/>
                    <a:lstStyle/>
                    <a:p>
                      <a:pPr marL="0" marR="6477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35% of annual HDA procurement spend, targeted at businesses owned by Youth</a:t>
                      </a:r>
                      <a:endParaRPr lang="en-ZA" sz="12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667575065"/>
                  </a:ext>
                </a:extLst>
              </a:tr>
              <a:tr h="2032491">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pPr>
                      <a:r>
                        <a:rPr lang="en-US" sz="1200" kern="1200" dirty="0">
                          <a:solidFill>
                            <a:schemeClr val="tx1"/>
                          </a:solidFill>
                          <a:effectLst/>
                          <a:latin typeface="Arial "/>
                          <a:ea typeface="+mn-ea"/>
                          <a:cs typeface="+mn-cs"/>
                        </a:rPr>
                        <a:t>1.1.4 Percentage</a:t>
                      </a:r>
                    </a:p>
                    <a:p>
                      <a:pPr marL="0" algn="l" defTabSz="914400" rtl="0" eaLnBrk="1" latinLnBrk="0" hangingPunct="1">
                        <a:lnSpc>
                          <a:spcPct val="115000"/>
                        </a:lnSpc>
                      </a:pPr>
                      <a:r>
                        <a:rPr lang="en-US" sz="1200" kern="1200" dirty="0">
                          <a:solidFill>
                            <a:schemeClr val="tx1"/>
                          </a:solidFill>
                          <a:effectLst/>
                          <a:latin typeface="Arial "/>
                          <a:ea typeface="+mn-ea"/>
                          <a:cs typeface="+mn-cs"/>
                        </a:rPr>
                        <a:t>of annual HDA</a:t>
                      </a:r>
                    </a:p>
                    <a:p>
                      <a:pPr marL="0" algn="l" defTabSz="914400" rtl="0" eaLnBrk="1" latinLnBrk="0" hangingPunct="1">
                        <a:lnSpc>
                          <a:spcPct val="115000"/>
                        </a:lnSpc>
                      </a:pPr>
                      <a:r>
                        <a:rPr lang="en-US" sz="1200" kern="1200" dirty="0">
                          <a:solidFill>
                            <a:schemeClr val="tx1"/>
                          </a:solidFill>
                          <a:effectLst/>
                          <a:latin typeface="Arial "/>
                          <a:ea typeface="+mn-ea"/>
                          <a:cs typeface="+mn-cs"/>
                        </a:rPr>
                        <a:t>procurement</a:t>
                      </a:r>
                    </a:p>
                    <a:p>
                      <a:pPr marL="0" algn="l" defTabSz="914400" rtl="0" eaLnBrk="1" latinLnBrk="0" hangingPunct="1">
                        <a:lnSpc>
                          <a:spcPct val="115000"/>
                        </a:lnSpc>
                      </a:pPr>
                      <a:r>
                        <a:rPr lang="en-US" sz="1200" kern="1200" dirty="0">
                          <a:solidFill>
                            <a:schemeClr val="tx1"/>
                          </a:solidFill>
                          <a:effectLst/>
                          <a:latin typeface="Arial "/>
                          <a:ea typeface="+mn-ea"/>
                          <a:cs typeface="+mn-cs"/>
                        </a:rPr>
                        <a:t>spend, per financial</a:t>
                      </a:r>
                    </a:p>
                    <a:p>
                      <a:pPr marL="0" algn="l" defTabSz="914400" rtl="0" eaLnBrk="1" latinLnBrk="0" hangingPunct="1">
                        <a:lnSpc>
                          <a:spcPct val="115000"/>
                        </a:lnSpc>
                      </a:pPr>
                      <a:r>
                        <a:rPr lang="en-US" sz="1200" kern="1200" dirty="0">
                          <a:solidFill>
                            <a:schemeClr val="tx1"/>
                          </a:solidFill>
                          <a:effectLst/>
                          <a:latin typeface="Arial "/>
                          <a:ea typeface="+mn-ea"/>
                          <a:cs typeface="+mn-cs"/>
                        </a:rPr>
                        <a:t>year, targeted at businesses owned by Persons with</a:t>
                      </a:r>
                    </a:p>
                    <a:p>
                      <a:pPr marL="0" algn="l" defTabSz="914400" rtl="0" eaLnBrk="1" latinLnBrk="0" hangingPunct="1">
                        <a:lnSpc>
                          <a:spcPct val="115000"/>
                        </a:lnSpc>
                      </a:pPr>
                      <a:r>
                        <a:rPr lang="en-US" sz="1200" kern="1200" dirty="0">
                          <a:solidFill>
                            <a:schemeClr val="tx1"/>
                          </a:solidFill>
                          <a:effectLst/>
                          <a:latin typeface="Arial "/>
                          <a:ea typeface="+mn-ea"/>
                          <a:cs typeface="+mn-cs"/>
                        </a:rPr>
                        <a:t>disabilities</a:t>
                      </a:r>
                      <a:endParaRPr lang="en-ZA" sz="12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200" kern="1200">
                          <a:solidFill>
                            <a:schemeClr val="tx1"/>
                          </a:solidFill>
                          <a:effectLst/>
                          <a:latin typeface="Arial "/>
                          <a:ea typeface="+mn-ea"/>
                          <a:cs typeface="+mn-cs"/>
                        </a:rPr>
                        <a:t>0.56% of annual</a:t>
                      </a:r>
                      <a:endParaRPr lang="en-ZA" sz="1200" kern="1200">
                        <a:solidFill>
                          <a:schemeClr val="tx1"/>
                        </a:solidFill>
                        <a:effectLst/>
                        <a:latin typeface="Arial "/>
                        <a:ea typeface="+mn-ea"/>
                        <a:cs typeface="+mn-cs"/>
                      </a:endParaRPr>
                    </a:p>
                    <a:p>
                      <a:pPr marL="0" algn="l" defTabSz="914400" rtl="0" eaLnBrk="1" latinLnBrk="0" hangingPunct="1">
                        <a:lnSpc>
                          <a:spcPct val="115000"/>
                        </a:lnSpc>
                      </a:pPr>
                      <a:r>
                        <a:rPr lang="en-US" sz="1200" kern="1200">
                          <a:solidFill>
                            <a:schemeClr val="tx1"/>
                          </a:solidFill>
                          <a:effectLst/>
                          <a:latin typeface="Arial "/>
                          <a:ea typeface="+mn-ea"/>
                          <a:cs typeface="+mn-cs"/>
                        </a:rPr>
                        <a:t>HDA</a:t>
                      </a:r>
                      <a:endParaRPr lang="en-ZA" sz="1200" kern="1200">
                        <a:solidFill>
                          <a:schemeClr val="tx1"/>
                        </a:solidFill>
                        <a:effectLst/>
                        <a:latin typeface="Arial "/>
                        <a:ea typeface="+mn-ea"/>
                        <a:cs typeface="+mn-cs"/>
                      </a:endParaRPr>
                    </a:p>
                    <a:p>
                      <a:pPr marL="0" marR="74295" algn="l" defTabSz="914400" rtl="0" eaLnBrk="1" latinLnBrk="0" hangingPunct="1">
                        <a:lnSpc>
                          <a:spcPct val="115000"/>
                        </a:lnSpc>
                        <a:spcBef>
                          <a:spcPts val="170"/>
                        </a:spcBef>
                        <a:spcAft>
                          <a:spcPts val="0"/>
                        </a:spcAft>
                      </a:pPr>
                      <a:r>
                        <a:rPr lang="en-US" sz="1200" kern="1200">
                          <a:solidFill>
                            <a:schemeClr val="tx1"/>
                          </a:solidFill>
                          <a:effectLst/>
                          <a:latin typeface="Arial "/>
                          <a:ea typeface="+mn-ea"/>
                          <a:cs typeface="+mn-cs"/>
                        </a:rPr>
                        <a:t>procurement spend, per financial year, targeted at businesses owned by Persons with disabilities</a:t>
                      </a:r>
                      <a:endParaRPr lang="en-ZA" sz="1200" kern="1200">
                        <a:solidFill>
                          <a:schemeClr val="tx1"/>
                        </a:solidFill>
                        <a:effectLst/>
                        <a:latin typeface="Arial "/>
                        <a:ea typeface="+mn-ea"/>
                        <a:cs typeface="+mn-cs"/>
                      </a:endParaRPr>
                    </a:p>
                  </a:txBody>
                  <a:tcPr marL="0" marR="0" marT="0" marB="0"/>
                </a:tc>
                <a:tc>
                  <a:txBody>
                    <a:bodyPr/>
                    <a:lstStyle/>
                    <a:p>
                      <a:pPr marL="0" marR="115570" algn="l" defTabSz="914400" rtl="0" eaLnBrk="1" latinLnBrk="0" hangingPunct="1">
                        <a:lnSpc>
                          <a:spcPct val="115000"/>
                        </a:lnSpc>
                        <a:spcAft>
                          <a:spcPts val="0"/>
                        </a:spcAft>
                      </a:pPr>
                      <a:r>
                        <a:rPr lang="en-US" sz="1200" kern="1200">
                          <a:solidFill>
                            <a:schemeClr val="tx1"/>
                          </a:solidFill>
                          <a:effectLst/>
                          <a:latin typeface="Arial "/>
                          <a:ea typeface="+mn-ea"/>
                          <a:cs typeface="+mn-cs"/>
                        </a:rPr>
                        <a:t>5% of annual HDA</a:t>
                      </a:r>
                      <a:endParaRPr lang="en-ZA" sz="1200" kern="1200">
                        <a:solidFill>
                          <a:schemeClr val="tx1"/>
                        </a:solidFill>
                        <a:effectLst/>
                        <a:latin typeface="Arial "/>
                        <a:ea typeface="+mn-ea"/>
                        <a:cs typeface="+mn-cs"/>
                      </a:endParaRPr>
                    </a:p>
                    <a:p>
                      <a:pPr marL="0" algn="l" defTabSz="914400" rtl="0" eaLnBrk="1" latinLnBrk="0" hangingPunct="1">
                        <a:lnSpc>
                          <a:spcPct val="115000"/>
                        </a:lnSpc>
                      </a:pPr>
                      <a:r>
                        <a:rPr lang="en-US" sz="1200" kern="1200">
                          <a:solidFill>
                            <a:schemeClr val="tx1"/>
                          </a:solidFill>
                          <a:effectLst/>
                          <a:latin typeface="Arial "/>
                          <a:ea typeface="+mn-ea"/>
                          <a:cs typeface="+mn-cs"/>
                        </a:rPr>
                        <a:t>procurement spend, per financial year, targeted at businesses owned by Persons with disabilities</a:t>
                      </a:r>
                      <a:endParaRPr lang="en-ZA" sz="1200" kern="120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200" kern="1200">
                          <a:solidFill>
                            <a:schemeClr val="tx1"/>
                          </a:solidFill>
                          <a:effectLst/>
                          <a:latin typeface="Arial "/>
                          <a:ea typeface="+mn-ea"/>
                          <a:cs typeface="+mn-cs"/>
                        </a:rPr>
                        <a:t>0,53% of</a:t>
                      </a:r>
                      <a:endParaRPr lang="en-ZA" sz="1200" kern="1200">
                        <a:solidFill>
                          <a:schemeClr val="tx1"/>
                        </a:solidFill>
                        <a:effectLst/>
                        <a:latin typeface="Arial "/>
                        <a:ea typeface="+mn-ea"/>
                        <a:cs typeface="+mn-cs"/>
                      </a:endParaRPr>
                    </a:p>
                    <a:p>
                      <a:pPr marL="0" algn="l" defTabSz="914400" rtl="0" eaLnBrk="1" latinLnBrk="0" hangingPunct="1">
                        <a:lnSpc>
                          <a:spcPct val="115000"/>
                        </a:lnSpc>
                        <a:spcBef>
                          <a:spcPts val="180"/>
                        </a:spcBef>
                        <a:spcAft>
                          <a:spcPts val="0"/>
                        </a:spcAft>
                      </a:pPr>
                      <a:r>
                        <a:rPr lang="en-US" sz="1200" kern="1200">
                          <a:solidFill>
                            <a:schemeClr val="tx1"/>
                          </a:solidFill>
                          <a:effectLst/>
                          <a:latin typeface="Arial "/>
                          <a:ea typeface="+mn-ea"/>
                          <a:cs typeface="+mn-cs"/>
                        </a:rPr>
                        <a:t>annual HDA procurement spend, per financial year, targeted at businesses owned by Persons with disabilities</a:t>
                      </a:r>
                      <a:endParaRPr lang="en-ZA" sz="1200" kern="1200">
                        <a:solidFill>
                          <a:schemeClr val="tx1"/>
                        </a:solidFill>
                        <a:effectLst/>
                        <a:latin typeface="Arial "/>
                        <a:ea typeface="+mn-ea"/>
                        <a:cs typeface="+mn-cs"/>
                      </a:endParaRPr>
                    </a:p>
                  </a:txBody>
                  <a:tcPr marL="0" marR="0" marT="0" marB="0"/>
                </a:tc>
                <a:tc>
                  <a:txBody>
                    <a:bodyPr/>
                    <a:lstStyle/>
                    <a:p>
                      <a:pPr marL="0" marR="114935" algn="l" defTabSz="914400" rtl="0" eaLnBrk="1" latinLnBrk="0" hangingPunct="1">
                        <a:lnSpc>
                          <a:spcPct val="115000"/>
                        </a:lnSpc>
                        <a:spcAft>
                          <a:spcPts val="0"/>
                        </a:spcAft>
                      </a:pPr>
                      <a:r>
                        <a:rPr lang="en-US" sz="1200" kern="1200">
                          <a:solidFill>
                            <a:schemeClr val="tx1"/>
                          </a:solidFill>
                          <a:effectLst/>
                          <a:latin typeface="Arial "/>
                          <a:ea typeface="+mn-ea"/>
                          <a:cs typeface="+mn-cs"/>
                        </a:rPr>
                        <a:t>5% of annual HDA</a:t>
                      </a:r>
                      <a:endParaRPr lang="en-ZA" sz="1200" kern="1200">
                        <a:solidFill>
                          <a:schemeClr val="tx1"/>
                        </a:solidFill>
                        <a:effectLst/>
                        <a:latin typeface="Arial "/>
                        <a:ea typeface="+mn-ea"/>
                        <a:cs typeface="+mn-cs"/>
                      </a:endParaRPr>
                    </a:p>
                    <a:p>
                      <a:pPr marL="0" marR="78740" algn="l" defTabSz="914400" rtl="0" eaLnBrk="1" latinLnBrk="0" hangingPunct="1">
                        <a:lnSpc>
                          <a:spcPct val="115000"/>
                        </a:lnSpc>
                        <a:spcAft>
                          <a:spcPts val="0"/>
                        </a:spcAft>
                      </a:pPr>
                      <a:r>
                        <a:rPr lang="en-US" sz="1200" kern="1200">
                          <a:solidFill>
                            <a:schemeClr val="tx1"/>
                          </a:solidFill>
                          <a:effectLst/>
                          <a:latin typeface="Arial "/>
                          <a:ea typeface="+mn-ea"/>
                          <a:cs typeface="+mn-cs"/>
                        </a:rPr>
                        <a:t>procurement spend, per financial year, targeted at businesses owned by Persons with disabilities</a:t>
                      </a:r>
                      <a:endParaRPr lang="en-ZA" sz="1200" kern="1200">
                        <a:solidFill>
                          <a:schemeClr val="tx1"/>
                        </a:solidFill>
                        <a:effectLst/>
                        <a:latin typeface="Arial "/>
                        <a:ea typeface="+mn-ea"/>
                        <a:cs typeface="+mn-cs"/>
                      </a:endParaRPr>
                    </a:p>
                  </a:txBody>
                  <a:tcPr marL="0" marR="0" marT="0" marB="0"/>
                </a:tc>
                <a:tc>
                  <a:txBody>
                    <a:bodyPr/>
                    <a:lstStyle/>
                    <a:p>
                      <a:pPr marL="0" marR="113665"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7% of annual HDA</a:t>
                      </a:r>
                      <a:endParaRPr lang="en-ZA" sz="1200" kern="1200" dirty="0">
                        <a:solidFill>
                          <a:schemeClr val="tx1"/>
                        </a:solidFill>
                        <a:effectLst/>
                        <a:latin typeface="Arial "/>
                        <a:ea typeface="+mn-ea"/>
                        <a:cs typeface="+mn-cs"/>
                      </a:endParaRPr>
                    </a:p>
                    <a:p>
                      <a:pPr marL="0" algn="l" defTabSz="914400" rtl="0" eaLnBrk="1" latinLnBrk="0" hangingPunct="1">
                        <a:lnSpc>
                          <a:spcPct val="115000"/>
                        </a:lnSpc>
                      </a:pPr>
                      <a:r>
                        <a:rPr lang="en-US" sz="1200" kern="1200" dirty="0">
                          <a:solidFill>
                            <a:schemeClr val="tx1"/>
                          </a:solidFill>
                          <a:effectLst/>
                          <a:latin typeface="Arial "/>
                          <a:ea typeface="+mn-ea"/>
                          <a:cs typeface="+mn-cs"/>
                        </a:rPr>
                        <a:t>procurement spend, per financial year, targeted at businesses owned by Persons with disabilities</a:t>
                      </a:r>
                      <a:endParaRPr lang="en-ZA" sz="1200" kern="1200" dirty="0">
                        <a:solidFill>
                          <a:schemeClr val="tx1"/>
                        </a:solidFill>
                        <a:effectLst/>
                        <a:latin typeface="Arial "/>
                        <a:ea typeface="+mn-ea"/>
                        <a:cs typeface="+mn-cs"/>
                      </a:endParaRPr>
                    </a:p>
                  </a:txBody>
                  <a:tcPr marL="0" marR="0" marT="0" marB="0"/>
                </a:tc>
                <a:tc>
                  <a:txBody>
                    <a:bodyPr/>
                    <a:lstStyle/>
                    <a:p>
                      <a:pPr marL="0" marR="115570"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9% of annual HDA</a:t>
                      </a:r>
                      <a:endParaRPr lang="en-ZA" sz="1200" kern="1200" dirty="0">
                        <a:solidFill>
                          <a:schemeClr val="tx1"/>
                        </a:solidFill>
                        <a:effectLst/>
                        <a:latin typeface="Arial "/>
                        <a:ea typeface="+mn-ea"/>
                        <a:cs typeface="+mn-cs"/>
                      </a:endParaRPr>
                    </a:p>
                    <a:p>
                      <a:pPr marL="0" algn="l" defTabSz="914400" rtl="0" eaLnBrk="1" latinLnBrk="0" hangingPunct="1">
                        <a:lnSpc>
                          <a:spcPct val="115000"/>
                        </a:lnSpc>
                      </a:pPr>
                      <a:r>
                        <a:rPr lang="en-US" sz="1200" kern="1200" dirty="0">
                          <a:solidFill>
                            <a:schemeClr val="tx1"/>
                          </a:solidFill>
                          <a:effectLst/>
                          <a:latin typeface="Arial "/>
                          <a:ea typeface="+mn-ea"/>
                          <a:cs typeface="+mn-cs"/>
                        </a:rPr>
                        <a:t>procurement spend, per financial year, targeted at businesses owned by Persons with disabilities</a:t>
                      </a:r>
                      <a:endParaRPr lang="en-ZA" sz="1200" kern="1200" dirty="0">
                        <a:solidFill>
                          <a:schemeClr val="tx1"/>
                        </a:solidFill>
                        <a:effectLst/>
                        <a:latin typeface="Arial "/>
                        <a:ea typeface="+mn-ea"/>
                        <a:cs typeface="+mn-cs"/>
                      </a:endParaRPr>
                    </a:p>
                  </a:txBody>
                  <a:tcPr marL="0" marR="0" marT="0" marB="0"/>
                </a:tc>
                <a:tc>
                  <a:txBody>
                    <a:bodyPr/>
                    <a:lstStyle/>
                    <a:p>
                      <a:pPr marL="0" marR="113665" algn="l" defTabSz="914400" rtl="0" eaLnBrk="1" latinLnBrk="0" hangingPunct="1">
                        <a:lnSpc>
                          <a:spcPct val="115000"/>
                        </a:lnSpc>
                        <a:spcAft>
                          <a:spcPts val="0"/>
                        </a:spcAft>
                      </a:pPr>
                      <a:r>
                        <a:rPr lang="en-US" sz="1200" kern="1200" dirty="0">
                          <a:solidFill>
                            <a:schemeClr val="tx1"/>
                          </a:solidFill>
                          <a:effectLst/>
                          <a:latin typeface="Arial "/>
                          <a:ea typeface="+mn-ea"/>
                          <a:cs typeface="+mn-cs"/>
                        </a:rPr>
                        <a:t>11% of annual HDA</a:t>
                      </a:r>
                      <a:endParaRPr lang="en-ZA" sz="1200" kern="1200" dirty="0">
                        <a:solidFill>
                          <a:schemeClr val="tx1"/>
                        </a:solidFill>
                        <a:effectLst/>
                        <a:latin typeface="Arial "/>
                        <a:ea typeface="+mn-ea"/>
                        <a:cs typeface="+mn-cs"/>
                      </a:endParaRPr>
                    </a:p>
                    <a:p>
                      <a:pPr marL="0" algn="l" defTabSz="914400" rtl="0" eaLnBrk="1" latinLnBrk="0" hangingPunct="1">
                        <a:lnSpc>
                          <a:spcPct val="115000"/>
                        </a:lnSpc>
                      </a:pPr>
                      <a:r>
                        <a:rPr lang="en-US" sz="1200" kern="1200" dirty="0">
                          <a:solidFill>
                            <a:schemeClr val="tx1"/>
                          </a:solidFill>
                          <a:effectLst/>
                          <a:latin typeface="Arial "/>
                          <a:ea typeface="+mn-ea"/>
                          <a:cs typeface="+mn-cs"/>
                        </a:rPr>
                        <a:t>procurement spend, per financial year, targeted at businesses owned by Persons with disabilities</a:t>
                      </a:r>
                      <a:endParaRPr lang="en-ZA" sz="12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1184905135"/>
                  </a:ext>
                </a:extLst>
              </a:tr>
            </a:tbl>
          </a:graphicData>
        </a:graphic>
      </p:graphicFrame>
      <p:sp>
        <p:nvSpPr>
          <p:cNvPr id="8" name="TextBox 7">
            <a:extLst>
              <a:ext uri="{FF2B5EF4-FFF2-40B4-BE49-F238E27FC236}">
                <a16:creationId xmlns:a16="http://schemas.microsoft.com/office/drawing/2014/main" xmlns="" id="{B0844702-ADA0-4888-9D22-068A8A824399}"/>
              </a:ext>
            </a:extLst>
          </p:cNvPr>
          <p:cNvSpPr txBox="1"/>
          <p:nvPr/>
        </p:nvSpPr>
        <p:spPr>
          <a:xfrm>
            <a:off x="126335" y="106855"/>
            <a:ext cx="6108700" cy="369332"/>
          </a:xfrm>
          <a:prstGeom prst="rect">
            <a:avLst/>
          </a:prstGeom>
          <a:noFill/>
        </p:spPr>
        <p:txBody>
          <a:bodyPr wrap="square">
            <a:spAutoFit/>
          </a:bodyPr>
          <a:lstStyle/>
          <a:p>
            <a:pPr>
              <a:spcBef>
                <a:spcPts val="200"/>
              </a:spcBef>
            </a:pPr>
            <a:r>
              <a:rPr lang="en-US" b="1" dirty="0">
                <a:latin typeface="Arial "/>
              </a:rPr>
              <a:t>PROGRAMME 1: ADMINISTRATION</a:t>
            </a:r>
            <a:endParaRPr lang="en-ZA" b="1" dirty="0">
              <a:latin typeface="Arial "/>
            </a:endParaRPr>
          </a:p>
        </p:txBody>
      </p:sp>
      <p:sp>
        <p:nvSpPr>
          <p:cNvPr id="7" name="Slide Number Placeholder 3">
            <a:extLst>
              <a:ext uri="{FF2B5EF4-FFF2-40B4-BE49-F238E27FC236}">
                <a16:creationId xmlns:a16="http://schemas.microsoft.com/office/drawing/2014/main" xmlns="" id="{E53D8A70-3595-46A9-B64E-C65C7A517925}"/>
              </a:ext>
            </a:extLst>
          </p:cNvPr>
          <p:cNvSpPr txBox="1">
            <a:spLocks/>
          </p:cNvSpPr>
          <p:nvPr/>
        </p:nvSpPr>
        <p:spPr>
          <a:xfrm>
            <a:off x="4967514" y="6437889"/>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22</a:t>
            </a:fld>
            <a:endParaRPr lang="en-US" dirty="0">
              <a:latin typeface="Century Gothic" panose="020B0502020202020204" pitchFamily="34" charset="0"/>
            </a:endParaRPr>
          </a:p>
        </p:txBody>
      </p:sp>
    </p:spTree>
    <p:extLst>
      <p:ext uri="{BB962C8B-B14F-4D97-AF65-F5344CB8AC3E}">
        <p14:creationId xmlns:p14="http://schemas.microsoft.com/office/powerpoint/2010/main" xmlns="" val="2009438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CD1A66D5-C688-422E-99E0-3117371F8085}"/>
              </a:ext>
            </a:extLst>
          </p:cNvPr>
          <p:cNvGraphicFramePr>
            <a:graphicFrameLocks noGrp="1"/>
          </p:cNvGraphicFramePr>
          <p:nvPr>
            <p:extLst>
              <p:ext uri="{D42A27DB-BD31-4B8C-83A1-F6EECF244321}">
                <p14:modId xmlns:p14="http://schemas.microsoft.com/office/powerpoint/2010/main" xmlns="" val="1050312859"/>
              </p:ext>
            </p:extLst>
          </p:nvPr>
        </p:nvGraphicFramePr>
        <p:xfrm>
          <a:off x="187719" y="555708"/>
          <a:ext cx="11710065" cy="5803964"/>
        </p:xfrm>
        <a:graphic>
          <a:graphicData uri="http://schemas.openxmlformats.org/drawingml/2006/table">
            <a:tbl>
              <a:tblPr firstRow="1" firstCol="1" bandRow="1">
                <a:tableStyleId>{93296810-A885-4BE3-A3E7-6D5BEEA58F35}</a:tableStyleId>
              </a:tblPr>
              <a:tblGrid>
                <a:gridCol w="1117302">
                  <a:extLst>
                    <a:ext uri="{9D8B030D-6E8A-4147-A177-3AD203B41FA5}">
                      <a16:colId xmlns:a16="http://schemas.microsoft.com/office/drawing/2014/main" xmlns="" val="3727328795"/>
                    </a:ext>
                  </a:extLst>
                </a:gridCol>
                <a:gridCol w="839163">
                  <a:extLst>
                    <a:ext uri="{9D8B030D-6E8A-4147-A177-3AD203B41FA5}">
                      <a16:colId xmlns:a16="http://schemas.microsoft.com/office/drawing/2014/main" xmlns="" val="2502285694"/>
                    </a:ext>
                  </a:extLst>
                </a:gridCol>
                <a:gridCol w="1198880">
                  <a:extLst>
                    <a:ext uri="{9D8B030D-6E8A-4147-A177-3AD203B41FA5}">
                      <a16:colId xmlns:a16="http://schemas.microsoft.com/office/drawing/2014/main" xmlns="" val="2971410146"/>
                    </a:ext>
                  </a:extLst>
                </a:gridCol>
                <a:gridCol w="1078653">
                  <a:extLst>
                    <a:ext uri="{9D8B030D-6E8A-4147-A177-3AD203B41FA5}">
                      <a16:colId xmlns:a16="http://schemas.microsoft.com/office/drawing/2014/main" xmlns="" val="3220844676"/>
                    </a:ext>
                  </a:extLst>
                </a:gridCol>
                <a:gridCol w="1107213">
                  <a:extLst>
                    <a:ext uri="{9D8B030D-6E8A-4147-A177-3AD203B41FA5}">
                      <a16:colId xmlns:a16="http://schemas.microsoft.com/office/drawing/2014/main" xmlns="" val="3087444809"/>
                    </a:ext>
                  </a:extLst>
                </a:gridCol>
                <a:gridCol w="1318437">
                  <a:extLst>
                    <a:ext uri="{9D8B030D-6E8A-4147-A177-3AD203B41FA5}">
                      <a16:colId xmlns:a16="http://schemas.microsoft.com/office/drawing/2014/main" xmlns="" val="274125864"/>
                    </a:ext>
                  </a:extLst>
                </a:gridCol>
                <a:gridCol w="1452084">
                  <a:extLst>
                    <a:ext uri="{9D8B030D-6E8A-4147-A177-3AD203B41FA5}">
                      <a16:colId xmlns:a16="http://schemas.microsoft.com/office/drawing/2014/main" xmlns="" val="564792138"/>
                    </a:ext>
                  </a:extLst>
                </a:gridCol>
                <a:gridCol w="1193800">
                  <a:extLst>
                    <a:ext uri="{9D8B030D-6E8A-4147-A177-3AD203B41FA5}">
                      <a16:colId xmlns:a16="http://schemas.microsoft.com/office/drawing/2014/main" xmlns="" val="95540895"/>
                    </a:ext>
                  </a:extLst>
                </a:gridCol>
                <a:gridCol w="1168195">
                  <a:extLst>
                    <a:ext uri="{9D8B030D-6E8A-4147-A177-3AD203B41FA5}">
                      <a16:colId xmlns:a16="http://schemas.microsoft.com/office/drawing/2014/main" xmlns="" val="2209079146"/>
                    </a:ext>
                  </a:extLst>
                </a:gridCol>
                <a:gridCol w="1236338">
                  <a:extLst>
                    <a:ext uri="{9D8B030D-6E8A-4147-A177-3AD203B41FA5}">
                      <a16:colId xmlns:a16="http://schemas.microsoft.com/office/drawing/2014/main" xmlns="" val="1564482440"/>
                    </a:ext>
                  </a:extLst>
                </a:gridCol>
              </a:tblGrid>
              <a:tr h="365536">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Outcome</a:t>
                      </a:r>
                      <a:endParaRPr lang="en-ZA" sz="11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Outputs</a:t>
                      </a:r>
                      <a:endParaRPr lang="en-ZA" sz="11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Output Indicators</a:t>
                      </a:r>
                      <a:endParaRPr lang="en-ZA" sz="11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gridSpan="7">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ea typeface="+mn-ea"/>
                          <a:cs typeface="+mn-cs"/>
                        </a:rPr>
                        <a:t>Annual Targets</a:t>
                      </a:r>
                      <a:endParaRPr lang="en-ZA" sz="1200" b="1" kern="1200" dirty="0">
                        <a:solidFill>
                          <a:schemeClr val="tx1"/>
                        </a:solidFill>
                        <a:effectLst/>
                        <a:latin typeface="Arial "/>
                        <a:ea typeface="+mn-ea"/>
                        <a:cs typeface="+mn-cs"/>
                      </a:endParaRPr>
                    </a:p>
                  </a:txBody>
                  <a:tcPr marL="29150" marR="29150" marT="0" marB="0">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473925057"/>
                  </a:ext>
                </a:extLst>
              </a:tr>
              <a:tr h="168329">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Audited/Actual Performance</a:t>
                      </a:r>
                      <a:endParaRPr lang="en-ZA" sz="1100" b="1" kern="1200" dirty="0">
                        <a:solidFill>
                          <a:schemeClr val="tx1"/>
                        </a:solidFill>
                        <a:effectLst/>
                        <a:latin typeface="Arial "/>
                        <a:ea typeface="+mn-ea"/>
                        <a:cs typeface="+mn-cs"/>
                      </a:endParaRPr>
                    </a:p>
                  </a:txBody>
                  <a:tcPr marL="29150" marR="29150"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Estimated Performance</a:t>
                      </a:r>
                      <a:endParaRPr lang="en-ZA" sz="1100" b="1" kern="1200" dirty="0">
                        <a:solidFill>
                          <a:schemeClr val="tx1"/>
                        </a:solidFill>
                        <a:effectLst/>
                        <a:latin typeface="Arial "/>
                        <a:ea typeface="+mn-ea"/>
                        <a:cs typeface="+mn-cs"/>
                      </a:endParaRPr>
                    </a:p>
                  </a:txBody>
                  <a:tcPr marL="29150" marR="29150" marT="0" marB="0"/>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MTEF Period</a:t>
                      </a:r>
                      <a:endParaRPr lang="en-ZA" sz="1100" b="1" kern="1200" dirty="0">
                        <a:solidFill>
                          <a:schemeClr val="tx1"/>
                        </a:solidFill>
                        <a:effectLst/>
                        <a:latin typeface="Arial "/>
                        <a:ea typeface="+mn-ea"/>
                        <a:cs typeface="+mn-cs"/>
                      </a:endParaRPr>
                    </a:p>
                  </a:txBody>
                  <a:tcPr marL="29150" marR="2915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43834892"/>
                  </a:ext>
                </a:extLst>
              </a:tr>
              <a:tr h="5602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pPr>
                      <a:r>
                        <a:rPr lang="en-US" sz="1200" b="1" kern="1200" dirty="0">
                          <a:solidFill>
                            <a:schemeClr val="tx1"/>
                          </a:solidFill>
                          <a:effectLst/>
                          <a:latin typeface="Arial "/>
                          <a:ea typeface="+mn-ea"/>
                          <a:cs typeface="+mn-cs"/>
                        </a:rPr>
                        <a:t>2019/20</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2020/21</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2021/22</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2022/23</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2023/24</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US" sz="1200" b="1" kern="1200" dirty="0">
                          <a:solidFill>
                            <a:schemeClr val="tx1"/>
                          </a:solidFill>
                          <a:effectLst/>
                          <a:latin typeface="Arial "/>
                          <a:ea typeface="+mn-ea"/>
                          <a:cs typeface="+mn-cs"/>
                        </a:rPr>
                        <a:t>2024/25</a:t>
                      </a:r>
                      <a:endParaRPr lang="en-ZA" sz="1200" b="1" kern="1200" dirty="0">
                        <a:solidFill>
                          <a:schemeClr val="tx1"/>
                        </a:solidFill>
                        <a:effectLst/>
                        <a:latin typeface="Arial "/>
                        <a:ea typeface="+mn-ea"/>
                        <a:cs typeface="+mn-cs"/>
                      </a:endParaRPr>
                    </a:p>
                  </a:txBody>
                  <a:tcPr marL="29150" marR="29150" marT="0" marB="0"/>
                </a:tc>
                <a:tc>
                  <a:txBody>
                    <a:bodyPr/>
                    <a:lstStyle/>
                    <a:p>
                      <a:pPr>
                        <a:lnSpc>
                          <a:spcPct val="115000"/>
                        </a:lnSpc>
                      </a:pPr>
                      <a:r>
                        <a:rPr lang="en-ZA" sz="12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446120792"/>
                  </a:ext>
                </a:extLst>
              </a:tr>
              <a:tr h="695370">
                <a:tc rowSpan="3">
                  <a:txBody>
                    <a:bodyPr/>
                    <a:lstStyle/>
                    <a:p>
                      <a:endParaRPr lang="en-ZA" sz="1100" dirty="0">
                        <a:latin typeface="Arial "/>
                      </a:endParaRPr>
                    </a:p>
                  </a:txBody>
                  <a:tcPr>
                    <a:solidFill>
                      <a:schemeClr val="accent6">
                        <a:lumMod val="60000"/>
                        <a:lumOff val="40000"/>
                      </a:schemeClr>
                    </a:solidFill>
                  </a:tcPr>
                </a:tc>
                <a:tc rowSpan="3">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Functional, Efficient and Integrated Governance</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1.1.5 Percentage</a:t>
                      </a:r>
                    </a:p>
                    <a:p>
                      <a:pPr marL="0" algn="l" defTabSz="914400" rtl="0" eaLnBrk="1" latinLnBrk="0" hangingPunct="1">
                        <a:lnSpc>
                          <a:spcPct val="115000"/>
                        </a:lnSpc>
                      </a:pPr>
                      <a:r>
                        <a:rPr lang="en-US" sz="1100" kern="1200" dirty="0">
                          <a:solidFill>
                            <a:schemeClr val="tx1"/>
                          </a:solidFill>
                          <a:effectLst/>
                          <a:latin typeface="Arial "/>
                          <a:ea typeface="+mn-ea"/>
                          <a:cs typeface="+mn-cs"/>
                        </a:rPr>
                        <a:t>implementation</a:t>
                      </a:r>
                    </a:p>
                    <a:p>
                      <a:pPr marL="0" algn="l" defTabSz="914400" rtl="0" eaLnBrk="1" latinLnBrk="0" hangingPunct="1">
                        <a:lnSpc>
                          <a:spcPct val="115000"/>
                        </a:lnSpc>
                      </a:pPr>
                      <a:r>
                        <a:rPr lang="en-US" sz="1100" kern="1200" dirty="0">
                          <a:solidFill>
                            <a:schemeClr val="tx1"/>
                          </a:solidFill>
                          <a:effectLst/>
                          <a:latin typeface="Arial "/>
                          <a:ea typeface="+mn-ea"/>
                          <a:cs typeface="+mn-cs"/>
                        </a:rPr>
                        <a:t>of the approved</a:t>
                      </a:r>
                    </a:p>
                    <a:p>
                      <a:pPr marL="0" algn="l" defTabSz="914400" rtl="0" eaLnBrk="1" latinLnBrk="0" hangingPunct="1">
                        <a:lnSpc>
                          <a:spcPct val="115000"/>
                        </a:lnSpc>
                      </a:pPr>
                      <a:r>
                        <a:rPr lang="en-US" sz="1100" kern="1200" dirty="0">
                          <a:solidFill>
                            <a:schemeClr val="tx1"/>
                          </a:solidFill>
                          <a:effectLst/>
                          <a:latin typeface="Arial "/>
                          <a:ea typeface="+mn-ea"/>
                          <a:cs typeface="+mn-cs"/>
                        </a:rPr>
                        <a:t>internal audit plan</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 </a:t>
                      </a:r>
                      <a:endParaRPr lang="en-ZA" sz="1100" kern="1200" dirty="0">
                        <a:solidFill>
                          <a:schemeClr val="tx1"/>
                        </a:solidFill>
                        <a:effectLst/>
                        <a:latin typeface="Arial "/>
                        <a:ea typeface="+mn-ea"/>
                        <a:cs typeface="+mn-cs"/>
                      </a:endParaRPr>
                    </a:p>
                    <a:p>
                      <a:pPr marL="0" marR="64770" algn="l" defTabSz="914400" rtl="0" eaLnBrk="1" latinLnBrk="0" hangingPunct="1">
                        <a:lnSpc>
                          <a:spcPct val="115000"/>
                        </a:lnSpc>
                        <a:spcAft>
                          <a:spcPts val="0"/>
                        </a:spcAft>
                      </a:pPr>
                      <a:r>
                        <a:rPr lang="en-US" sz="1100" kern="1200" dirty="0">
                          <a:solidFill>
                            <a:schemeClr val="tx1"/>
                          </a:solidFill>
                          <a:effectLst/>
                          <a:latin typeface="Arial "/>
                          <a:ea typeface="+mn-ea"/>
                          <a:cs typeface="+mn-cs"/>
                        </a:rPr>
                        <a:t>Implementation  of internal audit Plan against the annual coverage Plan by 31</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5"/>
                        </a:spcBef>
                        <a:spcAft>
                          <a:spcPts val="0"/>
                        </a:spcAft>
                      </a:pPr>
                      <a:r>
                        <a:rPr lang="en-US" sz="1100" kern="1200" dirty="0">
                          <a:solidFill>
                            <a:schemeClr val="tx1"/>
                          </a:solidFill>
                          <a:effectLst/>
                          <a:latin typeface="Arial "/>
                          <a:ea typeface="+mn-ea"/>
                          <a:cs typeface="+mn-cs"/>
                        </a:rPr>
                        <a:t>March 2021</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75% </a:t>
                      </a:r>
                      <a:endParaRPr lang="en-ZA" sz="1100" kern="1200" dirty="0">
                        <a:solidFill>
                          <a:schemeClr val="tx1"/>
                        </a:solidFill>
                        <a:effectLst/>
                        <a:latin typeface="Arial "/>
                        <a:ea typeface="+mn-ea"/>
                        <a:cs typeface="+mn-cs"/>
                      </a:endParaRPr>
                    </a:p>
                    <a:p>
                      <a:pPr marL="0" marR="64770" algn="l" defTabSz="914400" rtl="0" eaLnBrk="1" latinLnBrk="0" hangingPunct="1">
                        <a:lnSpc>
                          <a:spcPct val="115000"/>
                        </a:lnSpc>
                        <a:spcAft>
                          <a:spcPts val="0"/>
                        </a:spcAft>
                      </a:pPr>
                      <a:r>
                        <a:rPr lang="en-US" sz="1100" kern="1200" dirty="0">
                          <a:solidFill>
                            <a:schemeClr val="tx1"/>
                          </a:solidFill>
                          <a:effectLst/>
                          <a:latin typeface="Arial "/>
                          <a:ea typeface="+mn-ea"/>
                          <a:cs typeface="+mn-cs"/>
                        </a:rPr>
                        <a:t>implementation of the approved internal audit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a:t>
                      </a:r>
                      <a:endParaRPr lang="en-ZA" sz="1100" kern="1200" dirty="0">
                        <a:solidFill>
                          <a:schemeClr val="tx1"/>
                        </a:solidFill>
                        <a:effectLst/>
                        <a:latin typeface="Arial "/>
                        <a:ea typeface="+mn-ea"/>
                        <a:cs typeface="+mn-cs"/>
                      </a:endParaRPr>
                    </a:p>
                    <a:p>
                      <a:pPr marL="0" marR="78740" algn="l" defTabSz="914400" rtl="0" eaLnBrk="1" latinLnBrk="0" hangingPunct="1">
                        <a:lnSpc>
                          <a:spcPct val="115000"/>
                        </a:lnSpc>
                        <a:spcBef>
                          <a:spcPts val="170"/>
                        </a:spcBef>
                        <a:spcAft>
                          <a:spcPts val="0"/>
                        </a:spcAft>
                      </a:pPr>
                      <a:r>
                        <a:rPr lang="en-US" sz="1100" kern="1200" dirty="0">
                          <a:solidFill>
                            <a:schemeClr val="tx1"/>
                          </a:solidFill>
                          <a:effectLst/>
                          <a:latin typeface="Arial "/>
                          <a:ea typeface="+mn-ea"/>
                          <a:cs typeface="+mn-cs"/>
                        </a:rPr>
                        <a:t>implementation of the approved internal audit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a:solidFill>
                            <a:schemeClr val="tx1"/>
                          </a:solidFill>
                          <a:effectLst/>
                          <a:latin typeface="Arial "/>
                          <a:ea typeface="+mn-ea"/>
                          <a:cs typeface="+mn-cs"/>
                        </a:rPr>
                        <a:t>100%</a:t>
                      </a:r>
                      <a:endParaRPr lang="en-ZA" sz="1100" kern="1200">
                        <a:solidFill>
                          <a:schemeClr val="tx1"/>
                        </a:solidFill>
                        <a:effectLst/>
                        <a:latin typeface="Arial "/>
                        <a:ea typeface="+mn-ea"/>
                        <a:cs typeface="+mn-cs"/>
                      </a:endParaRPr>
                    </a:p>
                    <a:p>
                      <a:pPr marL="0" marR="64770" algn="l" defTabSz="914400" rtl="0" eaLnBrk="1" latinLnBrk="0" hangingPunct="1">
                        <a:lnSpc>
                          <a:spcPct val="115000"/>
                        </a:lnSpc>
                        <a:spcBef>
                          <a:spcPts val="170"/>
                        </a:spcBef>
                        <a:spcAft>
                          <a:spcPts val="0"/>
                        </a:spcAft>
                      </a:pPr>
                      <a:r>
                        <a:rPr lang="en-US" sz="1100" kern="1200">
                          <a:solidFill>
                            <a:schemeClr val="tx1"/>
                          </a:solidFill>
                          <a:effectLst/>
                          <a:latin typeface="Arial "/>
                          <a:ea typeface="+mn-ea"/>
                          <a:cs typeface="+mn-cs"/>
                        </a:rPr>
                        <a:t>implementatio n of the approved internal audit plan</a:t>
                      </a:r>
                      <a:endParaRPr lang="en-ZA" sz="1100" kern="120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a:t>
                      </a:r>
                      <a:endParaRPr lang="en-ZA" sz="1100" kern="1200" dirty="0">
                        <a:solidFill>
                          <a:schemeClr val="tx1"/>
                        </a:solidFill>
                        <a:effectLst/>
                        <a:latin typeface="Arial "/>
                        <a:ea typeface="+mn-ea"/>
                        <a:cs typeface="+mn-cs"/>
                      </a:endParaRPr>
                    </a:p>
                    <a:p>
                      <a:pPr marL="0" marR="69850" algn="l" defTabSz="914400" rtl="0" eaLnBrk="1" latinLnBrk="0" hangingPunct="1">
                        <a:lnSpc>
                          <a:spcPct val="115000"/>
                        </a:lnSpc>
                        <a:spcBef>
                          <a:spcPts val="170"/>
                        </a:spcBef>
                        <a:spcAft>
                          <a:spcPts val="0"/>
                        </a:spcAft>
                      </a:pPr>
                      <a:r>
                        <a:rPr lang="en-US" sz="1100" kern="1200" dirty="0">
                          <a:solidFill>
                            <a:schemeClr val="tx1"/>
                          </a:solidFill>
                          <a:effectLst/>
                          <a:latin typeface="Arial "/>
                          <a:ea typeface="+mn-ea"/>
                          <a:cs typeface="+mn-cs"/>
                        </a:rPr>
                        <a:t>implementation of the approved internal audit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a:t>
                      </a:r>
                      <a:endParaRPr lang="en-ZA" sz="1100" kern="1200" dirty="0">
                        <a:solidFill>
                          <a:schemeClr val="tx1"/>
                        </a:solidFill>
                        <a:effectLst/>
                        <a:latin typeface="Arial "/>
                        <a:ea typeface="+mn-ea"/>
                        <a:cs typeface="+mn-cs"/>
                      </a:endParaRPr>
                    </a:p>
                    <a:p>
                      <a:pPr marL="0" marR="64770" algn="l" defTabSz="914400" rtl="0" eaLnBrk="1" latinLnBrk="0" hangingPunct="1">
                        <a:lnSpc>
                          <a:spcPct val="115000"/>
                        </a:lnSpc>
                        <a:spcBef>
                          <a:spcPts val="170"/>
                        </a:spcBef>
                        <a:spcAft>
                          <a:spcPts val="0"/>
                        </a:spcAft>
                      </a:pPr>
                      <a:r>
                        <a:rPr lang="en-US" sz="1100" kern="1200" dirty="0">
                          <a:solidFill>
                            <a:schemeClr val="tx1"/>
                          </a:solidFill>
                          <a:effectLst/>
                          <a:latin typeface="Arial "/>
                          <a:ea typeface="+mn-ea"/>
                          <a:cs typeface="+mn-cs"/>
                        </a:rPr>
                        <a:t>implementation of the approved internal audit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 </a:t>
                      </a:r>
                      <a:endParaRPr lang="en-ZA" sz="1100" kern="1200" dirty="0">
                        <a:solidFill>
                          <a:schemeClr val="tx1"/>
                        </a:solidFill>
                        <a:effectLst/>
                        <a:latin typeface="Arial "/>
                        <a:ea typeface="+mn-ea"/>
                        <a:cs typeface="+mn-cs"/>
                      </a:endParaRPr>
                    </a:p>
                    <a:p>
                      <a:pPr marL="0" marR="64770" algn="l" defTabSz="914400" rtl="0" eaLnBrk="1" latinLnBrk="0" hangingPunct="1">
                        <a:lnSpc>
                          <a:spcPct val="115000"/>
                        </a:lnSpc>
                        <a:spcAft>
                          <a:spcPts val="0"/>
                        </a:spcAft>
                      </a:pPr>
                      <a:r>
                        <a:rPr lang="en-US" sz="1100" kern="1200" dirty="0">
                          <a:solidFill>
                            <a:schemeClr val="tx1"/>
                          </a:solidFill>
                          <a:effectLst/>
                          <a:latin typeface="Arial "/>
                          <a:ea typeface="+mn-ea"/>
                          <a:cs typeface="+mn-cs"/>
                        </a:rPr>
                        <a:t>Implementation of the internal audit Plan against the annual coverage Plan by 31</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5"/>
                        </a:spcBef>
                        <a:spcAft>
                          <a:spcPts val="0"/>
                        </a:spcAft>
                      </a:pPr>
                      <a:r>
                        <a:rPr lang="en-US" sz="1100" kern="1200" dirty="0">
                          <a:solidFill>
                            <a:schemeClr val="tx1"/>
                          </a:solidFill>
                          <a:effectLst/>
                          <a:latin typeface="Arial "/>
                          <a:ea typeface="+mn-ea"/>
                          <a:cs typeface="+mn-cs"/>
                        </a:rPr>
                        <a:t>March 2021</a:t>
                      </a:r>
                      <a:endParaRPr lang="en-ZA" sz="11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1966751287"/>
                  </a:ext>
                </a:extLst>
              </a:tr>
              <a:tr h="607530">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1.1.6 Percentage</a:t>
                      </a:r>
                    </a:p>
                    <a:p>
                      <a:pPr marL="0" algn="l" defTabSz="914400" rtl="0" eaLnBrk="1" latinLnBrk="0" hangingPunct="1">
                        <a:lnSpc>
                          <a:spcPct val="115000"/>
                        </a:lnSpc>
                      </a:pPr>
                      <a:r>
                        <a:rPr lang="en-US" sz="1100" kern="1200" dirty="0">
                          <a:solidFill>
                            <a:schemeClr val="tx1"/>
                          </a:solidFill>
                          <a:effectLst/>
                          <a:latin typeface="Arial "/>
                          <a:ea typeface="+mn-ea"/>
                          <a:cs typeface="+mn-cs"/>
                        </a:rPr>
                        <a:t>Implementation</a:t>
                      </a:r>
                    </a:p>
                    <a:p>
                      <a:pPr marL="0" algn="l" defTabSz="914400" rtl="0" eaLnBrk="1" latinLnBrk="0" hangingPunct="1">
                        <a:lnSpc>
                          <a:spcPct val="115000"/>
                        </a:lnSpc>
                      </a:pPr>
                      <a:r>
                        <a:rPr lang="en-US" sz="1100" kern="1200" dirty="0">
                          <a:solidFill>
                            <a:schemeClr val="tx1"/>
                          </a:solidFill>
                          <a:effectLst/>
                          <a:latin typeface="Arial "/>
                          <a:ea typeface="+mn-ea"/>
                          <a:cs typeface="+mn-cs"/>
                        </a:rPr>
                        <a:t>of Anti-fraud and</a:t>
                      </a:r>
                    </a:p>
                    <a:p>
                      <a:pPr marL="0" algn="l" defTabSz="914400" rtl="0" eaLnBrk="1" latinLnBrk="0" hangingPunct="1">
                        <a:lnSpc>
                          <a:spcPct val="115000"/>
                        </a:lnSpc>
                      </a:pPr>
                      <a:r>
                        <a:rPr lang="en-US" sz="1100" kern="1200" dirty="0">
                          <a:solidFill>
                            <a:schemeClr val="tx1"/>
                          </a:solidFill>
                          <a:effectLst/>
                          <a:latin typeface="Arial "/>
                          <a:ea typeface="+mn-ea"/>
                          <a:cs typeface="+mn-cs"/>
                        </a:rPr>
                        <a:t>corruption plan</a:t>
                      </a:r>
                      <a:endParaRPr lang="en-ZA" sz="1100" kern="1200" dirty="0">
                        <a:solidFill>
                          <a:schemeClr val="tx1"/>
                        </a:solidFill>
                        <a:effectLst/>
                        <a:latin typeface="Arial "/>
                        <a:ea typeface="+mn-ea"/>
                        <a:cs typeface="+mn-cs"/>
                      </a:endParaRPr>
                    </a:p>
                  </a:txBody>
                  <a:tcPr marL="29150" marR="29150" marT="0" marB="0"/>
                </a:tc>
                <a:tc>
                  <a:txBody>
                    <a:bodyPr/>
                    <a:lstStyle/>
                    <a:p>
                      <a:pPr marL="0" marR="74295" algn="l" defTabSz="914400" rtl="0" eaLnBrk="1" latinLnBrk="0" hangingPunct="1">
                        <a:lnSpc>
                          <a:spcPct val="115000"/>
                        </a:lnSpc>
                        <a:spcAft>
                          <a:spcPts val="0"/>
                        </a:spcAft>
                      </a:pPr>
                      <a:r>
                        <a:rPr lang="en-US" sz="1100" kern="1200" dirty="0">
                          <a:solidFill>
                            <a:schemeClr val="tx1"/>
                          </a:solidFill>
                          <a:effectLst/>
                          <a:latin typeface="Arial "/>
                          <a:ea typeface="+mn-ea"/>
                          <a:cs typeface="+mn-cs"/>
                        </a:rPr>
                        <a:t>New Indicator</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0% implementation</a:t>
                      </a:r>
                    </a:p>
                    <a:p>
                      <a:pPr marL="0" algn="l" defTabSz="914400" rtl="0" eaLnBrk="1" latinLnBrk="0" hangingPunct="1">
                        <a:lnSpc>
                          <a:spcPct val="115000"/>
                        </a:lnSpc>
                      </a:pPr>
                      <a:r>
                        <a:rPr lang="en-US" sz="1100" kern="1200" dirty="0">
                          <a:solidFill>
                            <a:schemeClr val="tx1"/>
                          </a:solidFill>
                          <a:effectLst/>
                          <a:latin typeface="Arial "/>
                          <a:ea typeface="+mn-ea"/>
                          <a:cs typeface="+mn-cs"/>
                        </a:rPr>
                        <a:t>of approved anti-fraud and corruption plan by 31</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r>
                        <a:rPr lang="en-US" sz="1100" kern="1200" dirty="0">
                          <a:solidFill>
                            <a:schemeClr val="tx1"/>
                          </a:solidFill>
                          <a:effectLst/>
                          <a:latin typeface="Arial "/>
                          <a:ea typeface="+mn-ea"/>
                          <a:cs typeface="+mn-cs"/>
                        </a:rPr>
                        <a:t>March 2021</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0% Implementation of anti-fraud and corruption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a:t>
                      </a:r>
                      <a:endParaRPr lang="en-ZA" sz="1100" kern="1200" dirty="0">
                        <a:solidFill>
                          <a:schemeClr val="tx1"/>
                        </a:solidFill>
                        <a:effectLst/>
                        <a:latin typeface="Arial "/>
                        <a:ea typeface="+mn-ea"/>
                        <a:cs typeface="+mn-cs"/>
                      </a:endParaRPr>
                    </a:p>
                    <a:p>
                      <a:pPr marL="0" marR="69215" algn="l" defTabSz="914400" rtl="0" eaLnBrk="1" latinLnBrk="0" hangingPunct="1">
                        <a:lnSpc>
                          <a:spcPct val="115000"/>
                        </a:lnSpc>
                        <a:spcBef>
                          <a:spcPts val="170"/>
                        </a:spcBef>
                        <a:spcAft>
                          <a:spcPts val="0"/>
                        </a:spcAft>
                      </a:pPr>
                      <a:r>
                        <a:rPr lang="en-US" sz="1100" kern="1200" dirty="0">
                          <a:solidFill>
                            <a:schemeClr val="tx1"/>
                          </a:solidFill>
                          <a:effectLst/>
                          <a:latin typeface="Arial "/>
                          <a:ea typeface="+mn-ea"/>
                          <a:cs typeface="+mn-cs"/>
                        </a:rPr>
                        <a:t>implementation n of anti-fraud and corruption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a:t>
                      </a:r>
                      <a:endParaRPr lang="en-ZA" sz="1100" kern="1200" dirty="0">
                        <a:solidFill>
                          <a:schemeClr val="tx1"/>
                        </a:solidFill>
                        <a:effectLst/>
                        <a:latin typeface="Arial "/>
                        <a:ea typeface="+mn-ea"/>
                        <a:cs typeface="+mn-cs"/>
                      </a:endParaRPr>
                    </a:p>
                    <a:p>
                      <a:pPr marL="0" marR="67945" algn="l" defTabSz="914400" rtl="0" eaLnBrk="1" latinLnBrk="0" hangingPunct="1">
                        <a:lnSpc>
                          <a:spcPct val="115000"/>
                        </a:lnSpc>
                        <a:spcBef>
                          <a:spcPts val="170"/>
                        </a:spcBef>
                        <a:spcAft>
                          <a:spcPts val="0"/>
                        </a:spcAft>
                      </a:pPr>
                      <a:r>
                        <a:rPr lang="en-US" sz="1100" kern="1200" dirty="0">
                          <a:solidFill>
                            <a:schemeClr val="tx1"/>
                          </a:solidFill>
                          <a:effectLst/>
                          <a:latin typeface="Arial "/>
                          <a:ea typeface="+mn-ea"/>
                          <a:cs typeface="+mn-cs"/>
                        </a:rPr>
                        <a:t>implementation of an anti-fraud and corruption plan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a:solidFill>
                            <a:schemeClr val="tx1"/>
                          </a:solidFill>
                          <a:effectLst/>
                          <a:latin typeface="Arial "/>
                          <a:ea typeface="+mn-ea"/>
                          <a:cs typeface="+mn-cs"/>
                        </a:rPr>
                        <a:t>100%</a:t>
                      </a:r>
                      <a:endParaRPr lang="en-ZA" sz="1100" kern="1200">
                        <a:solidFill>
                          <a:schemeClr val="tx1"/>
                        </a:solidFill>
                        <a:effectLst/>
                        <a:latin typeface="Arial "/>
                        <a:ea typeface="+mn-ea"/>
                        <a:cs typeface="+mn-cs"/>
                      </a:endParaRPr>
                    </a:p>
                    <a:p>
                      <a:pPr marL="0" marR="69850" algn="l" defTabSz="914400" rtl="0" eaLnBrk="1" latinLnBrk="0" hangingPunct="1">
                        <a:lnSpc>
                          <a:spcPct val="115000"/>
                        </a:lnSpc>
                        <a:spcBef>
                          <a:spcPts val="170"/>
                        </a:spcBef>
                        <a:spcAft>
                          <a:spcPts val="0"/>
                        </a:spcAft>
                      </a:pPr>
                      <a:r>
                        <a:rPr lang="en-US" sz="1100" kern="1200">
                          <a:solidFill>
                            <a:schemeClr val="tx1"/>
                          </a:solidFill>
                          <a:effectLst/>
                          <a:latin typeface="Arial "/>
                          <a:ea typeface="+mn-ea"/>
                          <a:cs typeface="+mn-cs"/>
                        </a:rPr>
                        <a:t>implementatio n of anti-fraud and corruption plan</a:t>
                      </a:r>
                      <a:endParaRPr lang="en-ZA" sz="1100" kern="120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a:t>
                      </a:r>
                      <a:endParaRPr lang="en-ZA" sz="1100" kern="1200" dirty="0">
                        <a:solidFill>
                          <a:schemeClr val="tx1"/>
                        </a:solidFill>
                        <a:effectLst/>
                        <a:latin typeface="Arial "/>
                        <a:ea typeface="+mn-ea"/>
                        <a:cs typeface="+mn-cs"/>
                      </a:endParaRPr>
                    </a:p>
                    <a:p>
                      <a:pPr marL="0" marR="67945" algn="l" defTabSz="914400" rtl="0" eaLnBrk="1" latinLnBrk="0" hangingPunct="1">
                        <a:lnSpc>
                          <a:spcPct val="115000"/>
                        </a:lnSpc>
                        <a:spcBef>
                          <a:spcPts val="170"/>
                        </a:spcBef>
                        <a:spcAft>
                          <a:spcPts val="0"/>
                        </a:spcAft>
                      </a:pPr>
                      <a:r>
                        <a:rPr lang="en-US" sz="1100" kern="1200" dirty="0">
                          <a:solidFill>
                            <a:schemeClr val="tx1"/>
                          </a:solidFill>
                          <a:effectLst/>
                          <a:latin typeface="Arial "/>
                          <a:ea typeface="+mn-ea"/>
                          <a:cs typeface="+mn-cs"/>
                        </a:rPr>
                        <a:t>implementation n of an anti-fraud and corruption plan</a:t>
                      </a:r>
                      <a:endParaRPr lang="en-ZA" sz="11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449513966"/>
                  </a:ext>
                </a:extLst>
              </a:tr>
              <a:tr h="607530">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1.1.7 Percentage</a:t>
                      </a:r>
                    </a:p>
                    <a:p>
                      <a:pPr marL="0" algn="l" defTabSz="914400" rtl="0" eaLnBrk="1" latinLnBrk="0" hangingPunct="1">
                        <a:lnSpc>
                          <a:spcPct val="115000"/>
                        </a:lnSpc>
                      </a:pPr>
                      <a:r>
                        <a:rPr lang="en-US" sz="1100" kern="1200" dirty="0">
                          <a:solidFill>
                            <a:schemeClr val="tx1"/>
                          </a:solidFill>
                          <a:effectLst/>
                          <a:latin typeface="Arial "/>
                          <a:ea typeface="+mn-ea"/>
                          <a:cs typeface="+mn-cs"/>
                        </a:rPr>
                        <a:t>Implementation of the approved risk management plan</a:t>
                      </a:r>
                    </a:p>
                    <a:p>
                      <a:pPr marL="0" algn="l" defTabSz="914400" rtl="0" eaLnBrk="1" latinLnBrk="0" hangingPunct="1">
                        <a:lnSpc>
                          <a:spcPct val="115000"/>
                        </a:lnSpc>
                      </a:pP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New Indicator</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0% implementation of</a:t>
                      </a:r>
                    </a:p>
                    <a:p>
                      <a:pPr marL="0" algn="l" defTabSz="914400" rtl="0" eaLnBrk="1" latinLnBrk="0" hangingPunct="1">
                        <a:lnSpc>
                          <a:spcPct val="115000"/>
                        </a:lnSpc>
                      </a:pPr>
                      <a:r>
                        <a:rPr lang="en-US" sz="1100" kern="1200" dirty="0">
                          <a:solidFill>
                            <a:schemeClr val="tx1"/>
                          </a:solidFill>
                          <a:effectLst/>
                          <a:latin typeface="Arial "/>
                          <a:ea typeface="+mn-ea"/>
                          <a:cs typeface="+mn-cs"/>
                        </a:rPr>
                        <a:t>approved anti- fraud and corruption plan by</a:t>
                      </a:r>
                    </a:p>
                    <a:p>
                      <a:pPr marL="0" algn="l" defTabSz="914400" rtl="0" eaLnBrk="1" latinLnBrk="0" hangingPunct="1">
                        <a:lnSpc>
                          <a:spcPct val="115000"/>
                        </a:lnSpc>
                      </a:pPr>
                      <a:r>
                        <a:rPr lang="en-US" sz="1100" kern="1200" dirty="0">
                          <a:solidFill>
                            <a:schemeClr val="tx1"/>
                          </a:solidFill>
                          <a:effectLst/>
                          <a:latin typeface="Arial "/>
                          <a:ea typeface="+mn-ea"/>
                          <a:cs typeface="+mn-cs"/>
                        </a:rPr>
                        <a:t>31 March 2021</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26,67%</a:t>
                      </a:r>
                    </a:p>
                    <a:p>
                      <a:pPr marL="0" algn="l" defTabSz="914400" rtl="0" eaLnBrk="1" latinLnBrk="0" hangingPunct="1">
                        <a:lnSpc>
                          <a:spcPct val="115000"/>
                        </a:lnSpc>
                      </a:pPr>
                      <a:r>
                        <a:rPr lang="en-US" sz="1100" kern="1200" dirty="0">
                          <a:solidFill>
                            <a:schemeClr val="tx1"/>
                          </a:solidFill>
                          <a:effectLst/>
                          <a:latin typeface="Arial "/>
                          <a:ea typeface="+mn-ea"/>
                          <a:cs typeface="+mn-cs"/>
                        </a:rPr>
                        <a:t>implementation of</a:t>
                      </a:r>
                    </a:p>
                    <a:p>
                      <a:pPr marL="0" algn="l" defTabSz="914400" rtl="0" eaLnBrk="1" latinLnBrk="0" hangingPunct="1">
                        <a:lnSpc>
                          <a:spcPct val="115000"/>
                        </a:lnSpc>
                      </a:pPr>
                      <a:r>
                        <a:rPr lang="en-US" sz="1100" kern="1200" dirty="0">
                          <a:solidFill>
                            <a:schemeClr val="tx1"/>
                          </a:solidFill>
                          <a:effectLst/>
                          <a:latin typeface="Arial "/>
                          <a:ea typeface="+mn-ea"/>
                          <a:cs typeface="+mn-cs"/>
                        </a:rPr>
                        <a:t>approved anti- fraud and corruption plan by</a:t>
                      </a:r>
                    </a:p>
                    <a:p>
                      <a:pPr marL="0" algn="l" defTabSz="914400" rtl="0" eaLnBrk="1" latinLnBrk="0" hangingPunct="1">
                        <a:lnSpc>
                          <a:spcPct val="115000"/>
                        </a:lnSpc>
                      </a:pPr>
                      <a:r>
                        <a:rPr lang="en-US" sz="1100" kern="1200" dirty="0">
                          <a:solidFill>
                            <a:schemeClr val="tx1"/>
                          </a:solidFill>
                          <a:effectLst/>
                          <a:latin typeface="Arial "/>
                          <a:ea typeface="+mn-ea"/>
                          <a:cs typeface="+mn-cs"/>
                        </a:rPr>
                        <a:t>31 March 2021</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 Implementation of the approved anti- fraud and Corruption Plan</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 Implementation of the approved anti- fraud and Corruption Plan </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 Implementation of the approved anti- fraud and Corruption Plan</a:t>
                      </a:r>
                      <a:endParaRPr lang="en-ZA" sz="1100"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100% Implementation of the approved anti- fraud and  Corruption Plan </a:t>
                      </a:r>
                      <a:endParaRPr lang="en-ZA" sz="1100" kern="1200" dirty="0">
                        <a:solidFill>
                          <a:schemeClr val="tx1"/>
                        </a:solidFill>
                        <a:effectLst/>
                        <a:latin typeface="Arial "/>
                        <a:ea typeface="+mn-ea"/>
                        <a:cs typeface="+mn-cs"/>
                      </a:endParaRPr>
                    </a:p>
                  </a:txBody>
                  <a:tcPr marL="29150" marR="29150" marT="0" marB="0"/>
                </a:tc>
                <a:extLst>
                  <a:ext uri="{0D108BD9-81ED-4DB2-BD59-A6C34878D82A}">
                    <a16:rowId xmlns:a16="http://schemas.microsoft.com/office/drawing/2014/main" xmlns="" val="3886342569"/>
                  </a:ext>
                </a:extLst>
              </a:tr>
            </a:tbl>
          </a:graphicData>
        </a:graphic>
      </p:graphicFrame>
      <p:sp>
        <p:nvSpPr>
          <p:cNvPr id="68" name="TextBox 67">
            <a:extLst>
              <a:ext uri="{FF2B5EF4-FFF2-40B4-BE49-F238E27FC236}">
                <a16:creationId xmlns:a16="http://schemas.microsoft.com/office/drawing/2014/main" xmlns="" id="{AD26AC5A-9407-49B8-B0A4-A5719882A0AC}"/>
              </a:ext>
            </a:extLst>
          </p:cNvPr>
          <p:cNvSpPr txBox="1"/>
          <p:nvPr/>
        </p:nvSpPr>
        <p:spPr>
          <a:xfrm>
            <a:off x="294216" y="116628"/>
            <a:ext cx="6108700" cy="369332"/>
          </a:xfrm>
          <a:prstGeom prst="rect">
            <a:avLst/>
          </a:prstGeom>
          <a:noFill/>
        </p:spPr>
        <p:txBody>
          <a:bodyPr wrap="square">
            <a:spAutoFit/>
          </a:bodyPr>
          <a:lstStyle/>
          <a:p>
            <a:pPr>
              <a:spcBef>
                <a:spcPts val="200"/>
              </a:spcBef>
            </a:pPr>
            <a:r>
              <a:rPr lang="en-US" b="1" dirty="0">
                <a:latin typeface="Arial "/>
              </a:rPr>
              <a:t>PROGRAMME 1: ADMINISTRATION</a:t>
            </a:r>
            <a:endParaRPr lang="en-ZA" b="1" dirty="0">
              <a:latin typeface="Arial "/>
            </a:endParaRPr>
          </a:p>
        </p:txBody>
      </p:sp>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Slide Number Placeholder 3">
            <a:extLst>
              <a:ext uri="{FF2B5EF4-FFF2-40B4-BE49-F238E27FC236}">
                <a16:creationId xmlns:a16="http://schemas.microsoft.com/office/drawing/2014/main" xmlns="" id="{B2B618E5-0A65-4D21-9039-2254CC9FD643}"/>
              </a:ext>
            </a:extLst>
          </p:cNvPr>
          <p:cNvSpPr txBox="1">
            <a:spLocks/>
          </p:cNvSpPr>
          <p:nvPr/>
        </p:nvSpPr>
        <p:spPr>
          <a:xfrm>
            <a:off x="4804229" y="6569033"/>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23</a:t>
            </a:fld>
            <a:endParaRPr lang="en-US" dirty="0">
              <a:latin typeface="Century Gothic" panose="020B0502020202020204" pitchFamily="34" charset="0"/>
            </a:endParaRPr>
          </a:p>
        </p:txBody>
      </p:sp>
    </p:spTree>
    <p:extLst>
      <p:ext uri="{BB962C8B-B14F-4D97-AF65-F5344CB8AC3E}">
        <p14:creationId xmlns:p14="http://schemas.microsoft.com/office/powerpoint/2010/main" xmlns="" val="57208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34362" y="761130"/>
            <a:ext cx="6096000" cy="369332"/>
          </a:xfrm>
          <a:prstGeom prst="rect">
            <a:avLst/>
          </a:prstGeom>
          <a:noFill/>
        </p:spPr>
        <p:txBody>
          <a:bodyPr wrap="square" rtlCol="0">
            <a:spAutoFit/>
          </a:bodyPr>
          <a:lstStyle/>
          <a:p>
            <a:pPr lvl="1">
              <a:spcBef>
                <a:spcPts val="200"/>
              </a:spcBef>
            </a:pPr>
            <a:r>
              <a:rPr lang="en-US" sz="1800" b="1" dirty="0">
                <a:effectLst/>
                <a:latin typeface="Arial "/>
                <a:ea typeface="Trebuchet MS" panose="020B0603020202020204" pitchFamily="34" charset="0"/>
                <a:cs typeface="Trebuchet MS" panose="020B0603020202020204" pitchFamily="34" charset="0"/>
              </a:rPr>
              <a:t>PROGRAMME 2: LAND ASSEMBLY AND PDA’S</a:t>
            </a:r>
            <a:endParaRPr lang="en-ZA" b="1" dirty="0">
              <a:latin typeface="Arial "/>
            </a:endParaRPr>
          </a:p>
        </p:txBody>
      </p:sp>
      <p:graphicFrame>
        <p:nvGraphicFramePr>
          <p:cNvPr id="4" name="Table 3">
            <a:extLst>
              <a:ext uri="{FF2B5EF4-FFF2-40B4-BE49-F238E27FC236}">
                <a16:creationId xmlns:a16="http://schemas.microsoft.com/office/drawing/2014/main" xmlns="" id="{7E3389E2-24D3-4A25-A4AD-27AE17EE2539}"/>
              </a:ext>
            </a:extLst>
          </p:cNvPr>
          <p:cNvGraphicFramePr>
            <a:graphicFrameLocks noGrp="1"/>
          </p:cNvGraphicFramePr>
          <p:nvPr>
            <p:extLst>
              <p:ext uri="{D42A27DB-BD31-4B8C-83A1-F6EECF244321}">
                <p14:modId xmlns:p14="http://schemas.microsoft.com/office/powerpoint/2010/main" xmlns="" val="1101778281"/>
              </p:ext>
            </p:extLst>
          </p:nvPr>
        </p:nvGraphicFramePr>
        <p:xfrm>
          <a:off x="257172" y="1098440"/>
          <a:ext cx="11808493" cy="4621876"/>
        </p:xfrm>
        <a:graphic>
          <a:graphicData uri="http://schemas.openxmlformats.org/drawingml/2006/table">
            <a:tbl>
              <a:tblPr firstRow="1" firstCol="1" bandRow="1">
                <a:tableStyleId>{F5AB1C69-6EDB-4FF4-983F-18BD219EF322}</a:tableStyleId>
              </a:tblPr>
              <a:tblGrid>
                <a:gridCol w="1568543">
                  <a:extLst>
                    <a:ext uri="{9D8B030D-6E8A-4147-A177-3AD203B41FA5}">
                      <a16:colId xmlns:a16="http://schemas.microsoft.com/office/drawing/2014/main" xmlns="" val="3009883290"/>
                    </a:ext>
                  </a:extLst>
                </a:gridCol>
                <a:gridCol w="1568543">
                  <a:extLst>
                    <a:ext uri="{9D8B030D-6E8A-4147-A177-3AD203B41FA5}">
                      <a16:colId xmlns:a16="http://schemas.microsoft.com/office/drawing/2014/main" xmlns="" val="892579628"/>
                    </a:ext>
                  </a:extLst>
                </a:gridCol>
                <a:gridCol w="1568543">
                  <a:extLst>
                    <a:ext uri="{9D8B030D-6E8A-4147-A177-3AD203B41FA5}">
                      <a16:colId xmlns:a16="http://schemas.microsoft.com/office/drawing/2014/main" xmlns="" val="2586474116"/>
                    </a:ext>
                  </a:extLst>
                </a:gridCol>
                <a:gridCol w="1022876">
                  <a:extLst>
                    <a:ext uri="{9D8B030D-6E8A-4147-A177-3AD203B41FA5}">
                      <a16:colId xmlns:a16="http://schemas.microsoft.com/office/drawing/2014/main" xmlns="" val="2519508561"/>
                    </a:ext>
                  </a:extLst>
                </a:gridCol>
                <a:gridCol w="905054">
                  <a:extLst>
                    <a:ext uri="{9D8B030D-6E8A-4147-A177-3AD203B41FA5}">
                      <a16:colId xmlns:a16="http://schemas.microsoft.com/office/drawing/2014/main" xmlns="" val="2065728708"/>
                    </a:ext>
                  </a:extLst>
                </a:gridCol>
                <a:gridCol w="1022876">
                  <a:extLst>
                    <a:ext uri="{9D8B030D-6E8A-4147-A177-3AD203B41FA5}">
                      <a16:colId xmlns:a16="http://schemas.microsoft.com/office/drawing/2014/main" xmlns="" val="2454866916"/>
                    </a:ext>
                  </a:extLst>
                </a:gridCol>
                <a:gridCol w="1080141">
                  <a:extLst>
                    <a:ext uri="{9D8B030D-6E8A-4147-A177-3AD203B41FA5}">
                      <a16:colId xmlns:a16="http://schemas.microsoft.com/office/drawing/2014/main" xmlns="" val="2487606243"/>
                    </a:ext>
                  </a:extLst>
                </a:gridCol>
                <a:gridCol w="1080141">
                  <a:extLst>
                    <a:ext uri="{9D8B030D-6E8A-4147-A177-3AD203B41FA5}">
                      <a16:colId xmlns:a16="http://schemas.microsoft.com/office/drawing/2014/main" xmlns="" val="2445856477"/>
                    </a:ext>
                  </a:extLst>
                </a:gridCol>
                <a:gridCol w="1080141">
                  <a:extLst>
                    <a:ext uri="{9D8B030D-6E8A-4147-A177-3AD203B41FA5}">
                      <a16:colId xmlns:a16="http://schemas.microsoft.com/office/drawing/2014/main" xmlns="" val="1309732300"/>
                    </a:ext>
                  </a:extLst>
                </a:gridCol>
                <a:gridCol w="911635">
                  <a:extLst>
                    <a:ext uri="{9D8B030D-6E8A-4147-A177-3AD203B41FA5}">
                      <a16:colId xmlns:a16="http://schemas.microsoft.com/office/drawing/2014/main" xmlns="" val="4166185249"/>
                    </a:ext>
                  </a:extLst>
                </a:gridCol>
              </a:tblGrid>
              <a:tr h="475144">
                <a:tc rowSpan="3">
                  <a:txBody>
                    <a:bodyPr/>
                    <a:lstStyle/>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Outcome</a:t>
                      </a:r>
                      <a:endParaRPr lang="en-ZA" sz="1000" kern="1200" dirty="0">
                        <a:solidFill>
                          <a:schemeClr val="tx1"/>
                        </a:solidFill>
                        <a:effectLst/>
                        <a:latin typeface="Arial "/>
                        <a:ea typeface="+mn-ea"/>
                        <a:cs typeface="+mn-cs"/>
                      </a:endParaRPr>
                    </a:p>
                  </a:txBody>
                  <a:tcPr marL="37398" marR="37398" marT="0" marB="0"/>
                </a:tc>
                <a:tc rowSpan="3">
                  <a:txBody>
                    <a:bodyPr/>
                    <a:lstStyle/>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Outputs</a:t>
                      </a:r>
                      <a:endParaRPr lang="en-ZA" sz="1000" kern="1200" dirty="0">
                        <a:solidFill>
                          <a:schemeClr val="tx1"/>
                        </a:solidFill>
                        <a:effectLst/>
                        <a:latin typeface="Arial "/>
                        <a:ea typeface="+mn-ea"/>
                        <a:cs typeface="+mn-cs"/>
                      </a:endParaRPr>
                    </a:p>
                  </a:txBody>
                  <a:tcPr marL="37398" marR="37398" marT="0" marB="0"/>
                </a:tc>
                <a:tc rowSpan="3">
                  <a:txBody>
                    <a:bodyPr/>
                    <a:lstStyle/>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 </a:t>
                      </a:r>
                      <a:endParaRPr lang="en-ZA" sz="1000" kern="1200" dirty="0">
                        <a:solidFill>
                          <a:schemeClr val="tx1"/>
                        </a:solidFill>
                        <a:effectLst/>
                        <a:latin typeface="Arial "/>
                        <a:ea typeface="+mn-ea"/>
                        <a:cs typeface="+mn-cs"/>
                      </a:endParaRPr>
                    </a:p>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Output Indicators</a:t>
                      </a:r>
                      <a:endParaRPr lang="en-ZA" sz="1000" kern="1200" dirty="0">
                        <a:solidFill>
                          <a:schemeClr val="tx1"/>
                        </a:solidFill>
                        <a:effectLst/>
                        <a:latin typeface="Arial "/>
                        <a:ea typeface="+mn-ea"/>
                        <a:cs typeface="+mn-cs"/>
                      </a:endParaRPr>
                    </a:p>
                  </a:txBody>
                  <a:tcPr marL="37398" marR="37398" marT="0" marB="0"/>
                </a:tc>
                <a:tc gridSpan="7">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Annual Targets</a:t>
                      </a:r>
                    </a:p>
                    <a:p>
                      <a:pPr marL="0" algn="l" defTabSz="914400" rtl="0" eaLnBrk="1" latinLnBrk="0" hangingPunct="1">
                        <a:lnSpc>
                          <a:spcPct val="115000"/>
                        </a:lnSpc>
                        <a:spcAft>
                          <a:spcPts val="0"/>
                        </a:spcAft>
                      </a:pPr>
                      <a:endParaRPr lang="en-ZA" sz="1000" b="1" kern="1200" dirty="0">
                        <a:solidFill>
                          <a:schemeClr val="tx1"/>
                        </a:solidFill>
                        <a:effectLst/>
                        <a:latin typeface="Arial "/>
                        <a:ea typeface="+mn-ea"/>
                        <a:cs typeface="+mn-cs"/>
                      </a:endParaRPr>
                    </a:p>
                  </a:txBody>
                  <a:tcPr marL="37398" marR="37398"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89381048"/>
                  </a:ext>
                </a:extLst>
              </a:tr>
              <a:tr h="475144">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Audited/Actual Performance</a:t>
                      </a:r>
                      <a:endParaRPr lang="en-ZA" sz="1000" b="1" kern="1200" dirty="0">
                        <a:solidFill>
                          <a:schemeClr val="tx1"/>
                        </a:solidFill>
                        <a:effectLst/>
                        <a:latin typeface="Arial "/>
                        <a:ea typeface="+mn-ea"/>
                        <a:cs typeface="+mn-cs"/>
                      </a:endParaRPr>
                    </a:p>
                  </a:txBody>
                  <a:tcPr marL="37398" marR="37398" marT="0" marB="0"/>
                </a:tc>
                <a:tc hMerge="1">
                  <a:txBody>
                    <a:bodyPr/>
                    <a:lstStyle/>
                    <a:p>
                      <a:endParaRPr lang="en-ZA"/>
                    </a:p>
                  </a:txBody>
                  <a:tcPr/>
                </a:tc>
                <a:tc h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Estimated Performance</a:t>
                      </a:r>
                      <a:endParaRPr lang="en-ZA" sz="1000" b="1" kern="1200" dirty="0">
                        <a:solidFill>
                          <a:schemeClr val="tx1"/>
                        </a:solidFill>
                        <a:effectLst/>
                        <a:latin typeface="Arial "/>
                        <a:ea typeface="+mn-ea"/>
                        <a:cs typeface="+mn-cs"/>
                      </a:endParaRPr>
                    </a:p>
                  </a:txBody>
                  <a:tcPr marL="37398" marR="37398" marT="0" marB="0"/>
                </a:tc>
                <a:tc gridSpan="3">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MTEF Period</a:t>
                      </a:r>
                      <a:endParaRPr lang="en-ZA" sz="1000" b="1" kern="1200" dirty="0">
                        <a:solidFill>
                          <a:schemeClr val="tx1"/>
                        </a:solidFill>
                        <a:effectLst/>
                        <a:latin typeface="Arial "/>
                        <a:ea typeface="+mn-ea"/>
                        <a:cs typeface="+mn-cs"/>
                      </a:endParaRPr>
                    </a:p>
                  </a:txBody>
                  <a:tcPr marL="37398" marR="37398"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67179252"/>
                  </a:ext>
                </a:extLst>
              </a:tr>
              <a:tr h="22611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258947126"/>
                  </a:ext>
                </a:extLst>
              </a:tr>
              <a:tr h="1720933">
                <a:tc rowSpan="2">
                  <a:txBody>
                    <a:bodyPr/>
                    <a:lstStyle/>
                    <a:p>
                      <a:pPr marL="0" algn="l" defTabSz="914400" rtl="0" eaLnBrk="1" latinLnBrk="0" hangingPunct="1">
                        <a:lnSpc>
                          <a:spcPct val="115000"/>
                        </a:lnSpc>
                        <a:spcAft>
                          <a:spcPts val="0"/>
                        </a:spcAft>
                      </a:pPr>
                      <a:r>
                        <a:rPr lang="en-US" sz="1000" kern="1200" dirty="0">
                          <a:solidFill>
                            <a:schemeClr val="tx1"/>
                          </a:solidFill>
                          <a:effectLst/>
                          <a:latin typeface="Arial "/>
                          <a:ea typeface="+mn-ea"/>
                          <a:cs typeface="+mn-cs"/>
                        </a:rPr>
                        <a:t>Integrated and sustainable human settlements and Security of Tenure</a:t>
                      </a:r>
                      <a:endParaRPr lang="en-ZA" sz="1000" kern="1200" dirty="0">
                        <a:solidFill>
                          <a:schemeClr val="tx1"/>
                        </a:solidFill>
                        <a:effectLst/>
                        <a:latin typeface="Arial "/>
                        <a:ea typeface="+mn-ea"/>
                        <a:cs typeface="+mn-cs"/>
                      </a:endParaRPr>
                    </a:p>
                  </a:txBody>
                  <a:tcPr marL="37398" marR="37398" marT="0" marB="0"/>
                </a:tc>
                <a:tc>
                  <a:txBody>
                    <a:bodyPr/>
                    <a:lstStyle/>
                    <a:p>
                      <a:pPr marL="0" algn="l" defTabSz="914400" rtl="0" eaLnBrk="1" latinLnBrk="0" hangingPunct="1">
                        <a:lnSpc>
                          <a:spcPct val="115000"/>
                        </a:lnSpc>
                      </a:pPr>
                      <a:r>
                        <a:rPr lang="en-US" sz="1000" kern="1200" dirty="0">
                          <a:solidFill>
                            <a:schemeClr val="tx1"/>
                          </a:solidFill>
                          <a:effectLst/>
                          <a:latin typeface="Arial "/>
                          <a:ea typeface="+mn-ea"/>
                          <a:cs typeface="+mn-cs"/>
                        </a:rPr>
                        <a:t>Integrated implementation programmes for PDAs </a:t>
                      </a:r>
                      <a:endParaRPr lang="en-ZA" sz="1000" kern="1200" dirty="0">
                        <a:solidFill>
                          <a:schemeClr val="tx1"/>
                        </a:solidFill>
                        <a:effectLst/>
                        <a:latin typeface="Arial "/>
                        <a:ea typeface="+mn-ea"/>
                        <a:cs typeface="+mn-cs"/>
                      </a:endParaRPr>
                    </a:p>
                  </a:txBody>
                  <a:tcPr marL="37398" marR="37398" marT="0" marB="0"/>
                </a:tc>
                <a:tc>
                  <a:txBody>
                    <a:bodyPr/>
                    <a:lstStyle/>
                    <a:p>
                      <a:pPr marL="0" algn="l" defTabSz="914400" rtl="0" eaLnBrk="1" latinLnBrk="0" hangingPunct="1">
                        <a:lnSpc>
                          <a:spcPct val="115000"/>
                        </a:lnSpc>
                      </a:pPr>
                      <a:r>
                        <a:rPr lang="en-US" sz="1000" kern="1200" dirty="0">
                          <a:solidFill>
                            <a:schemeClr val="tx1"/>
                          </a:solidFill>
                          <a:effectLst/>
                          <a:latin typeface="Arial "/>
                          <a:ea typeface="+mn-ea"/>
                          <a:cs typeface="+mn-cs"/>
                        </a:rPr>
                        <a:t>2.1.1. Number of integrated implementation   programmes for PDAs completed per year</a:t>
                      </a:r>
                      <a:endParaRPr lang="en-ZA" sz="1000" kern="1200" dirty="0">
                        <a:solidFill>
                          <a:schemeClr val="tx1"/>
                        </a:solidFill>
                        <a:effectLst/>
                        <a:latin typeface="Arial "/>
                        <a:ea typeface="+mn-ea"/>
                        <a:cs typeface="+mn-cs"/>
                      </a:endParaRPr>
                    </a:p>
                  </a:txBody>
                  <a:tcPr marL="37398" marR="37398" marT="0" marB="0"/>
                </a:tc>
                <a:tc>
                  <a:txBody>
                    <a:bodyPr/>
                    <a:lstStyle/>
                    <a:p>
                      <a:pPr marL="68580">
                        <a:lnSpc>
                          <a:spcPts val="1145"/>
                        </a:lnSpc>
                      </a:pPr>
                      <a:r>
                        <a:rPr lang="en-US" sz="1000" kern="1200" dirty="0">
                          <a:solidFill>
                            <a:schemeClr val="tx1"/>
                          </a:solidFill>
                          <a:effectLst/>
                          <a:latin typeface="Arial "/>
                          <a:ea typeface="+mn-ea"/>
                          <a:cs typeface="+mn-cs"/>
                        </a:rPr>
                        <a:t>New Indicator</a:t>
                      </a:r>
                      <a:endParaRPr lang="en-ZA" sz="1000" kern="1200" dirty="0">
                        <a:solidFill>
                          <a:schemeClr val="tx1"/>
                        </a:solidFill>
                        <a:effectLst/>
                        <a:latin typeface="Arial "/>
                        <a:ea typeface="+mn-ea"/>
                        <a:cs typeface="+mn-cs"/>
                      </a:endParaRPr>
                    </a:p>
                  </a:txBody>
                  <a:tcPr marL="0" marR="0" marT="0" marB="0"/>
                </a:tc>
                <a:tc>
                  <a:txBody>
                    <a:bodyPr/>
                    <a:lstStyle/>
                    <a:p>
                      <a:pPr marL="68580">
                        <a:lnSpc>
                          <a:spcPts val="1145"/>
                        </a:lnSpc>
                      </a:pPr>
                      <a:r>
                        <a:rPr lang="en-US" sz="1000" kern="1200" dirty="0">
                          <a:solidFill>
                            <a:schemeClr val="tx1"/>
                          </a:solidFill>
                          <a:effectLst/>
                          <a:latin typeface="Arial "/>
                          <a:ea typeface="+mn-ea"/>
                          <a:cs typeface="+mn-cs"/>
                        </a:rPr>
                        <a:t>New Indicator</a:t>
                      </a:r>
                      <a:endParaRPr lang="en-ZA" sz="1000" kern="1200" dirty="0">
                        <a:solidFill>
                          <a:schemeClr val="tx1"/>
                        </a:solidFill>
                        <a:effectLst/>
                        <a:latin typeface="Arial "/>
                        <a:ea typeface="+mn-ea"/>
                        <a:cs typeface="+mn-cs"/>
                      </a:endParaRPr>
                    </a:p>
                  </a:txBody>
                  <a:tcPr marL="0" marR="0" marT="0" marB="0"/>
                </a:tc>
                <a:tc>
                  <a:txBody>
                    <a:bodyPr/>
                    <a:lstStyle/>
                    <a:p>
                      <a:pPr marL="69215" marR="82550">
                        <a:lnSpc>
                          <a:spcPct val="115000"/>
                        </a:lnSpc>
                        <a:spcAft>
                          <a:spcPts val="0"/>
                        </a:spcAft>
                      </a:pPr>
                      <a:r>
                        <a:rPr lang="en-US" sz="1000" kern="1200" dirty="0">
                          <a:solidFill>
                            <a:schemeClr val="tx1"/>
                          </a:solidFill>
                          <a:effectLst/>
                          <a:latin typeface="Arial "/>
                          <a:ea typeface="+mn-ea"/>
                          <a:cs typeface="+mn-cs"/>
                        </a:rPr>
                        <a:t>40 Integrated implementation programmes for PDAs</a:t>
                      </a:r>
                      <a:endParaRPr lang="en-ZA" sz="1000" kern="1200" dirty="0">
                        <a:solidFill>
                          <a:schemeClr val="tx1"/>
                        </a:solidFill>
                        <a:effectLst/>
                        <a:latin typeface="Arial "/>
                        <a:ea typeface="+mn-ea"/>
                        <a:cs typeface="+mn-cs"/>
                      </a:endParaRPr>
                    </a:p>
                    <a:p>
                      <a:pPr marL="69215" marR="170815">
                        <a:lnSpc>
                          <a:spcPct val="115000"/>
                        </a:lnSpc>
                        <a:spcAft>
                          <a:spcPts val="0"/>
                        </a:spcAft>
                      </a:pPr>
                      <a:r>
                        <a:rPr lang="en-US" sz="1000" kern="1200" dirty="0">
                          <a:solidFill>
                            <a:schemeClr val="tx1"/>
                          </a:solidFill>
                          <a:effectLst/>
                          <a:latin typeface="Arial "/>
                          <a:ea typeface="+mn-ea"/>
                          <a:cs typeface="+mn-cs"/>
                        </a:rPr>
                        <a:t>completed per year</a:t>
                      </a:r>
                      <a:endParaRPr lang="en-ZA" sz="1000" kern="1200" dirty="0">
                        <a:solidFill>
                          <a:schemeClr val="tx1"/>
                        </a:solidFill>
                        <a:effectLst/>
                        <a:latin typeface="Arial "/>
                        <a:ea typeface="+mn-ea"/>
                        <a:cs typeface="+mn-cs"/>
                      </a:endParaRPr>
                    </a:p>
                  </a:txBody>
                  <a:tcPr marL="0" marR="0" marT="0" marB="0"/>
                </a:tc>
                <a:tc>
                  <a:txBody>
                    <a:bodyPr/>
                    <a:lstStyle/>
                    <a:p>
                      <a:pPr marL="69850" marR="206375">
                        <a:lnSpc>
                          <a:spcPct val="115000"/>
                        </a:lnSpc>
                        <a:spcAft>
                          <a:spcPts val="0"/>
                        </a:spcAft>
                      </a:pPr>
                      <a:r>
                        <a:rPr lang="en-US" sz="1000" kern="1200" dirty="0">
                          <a:solidFill>
                            <a:schemeClr val="tx1"/>
                          </a:solidFill>
                          <a:effectLst/>
                          <a:latin typeface="Arial "/>
                          <a:ea typeface="+mn-ea"/>
                          <a:cs typeface="+mn-cs"/>
                        </a:rPr>
                        <a:t>40 Integrated implementation programmes for PDAs prepared</a:t>
                      </a:r>
                      <a:endParaRPr lang="en-ZA" sz="1000" kern="1200" dirty="0">
                        <a:solidFill>
                          <a:schemeClr val="tx1"/>
                        </a:solidFill>
                        <a:effectLst/>
                        <a:latin typeface="Arial "/>
                        <a:ea typeface="+mn-ea"/>
                        <a:cs typeface="+mn-cs"/>
                      </a:endParaRPr>
                    </a:p>
                  </a:txBody>
                  <a:tcPr marL="0" marR="0" marT="0" marB="0"/>
                </a:tc>
                <a:tc>
                  <a:txBody>
                    <a:bodyPr/>
                    <a:lstStyle/>
                    <a:p>
                      <a:pPr marL="70485" marR="92075">
                        <a:lnSpc>
                          <a:spcPct val="115000"/>
                        </a:lnSpc>
                        <a:spcAft>
                          <a:spcPts val="0"/>
                        </a:spcAft>
                      </a:pPr>
                      <a:r>
                        <a:rPr lang="en-US" sz="1000" kern="1200" dirty="0">
                          <a:solidFill>
                            <a:schemeClr val="tx1"/>
                          </a:solidFill>
                          <a:effectLst/>
                          <a:latin typeface="Arial "/>
                          <a:ea typeface="+mn-ea"/>
                          <a:cs typeface="+mn-cs"/>
                        </a:rPr>
                        <a:t>10 Integrated implementation of programmes for PDAs prepared</a:t>
                      </a:r>
                      <a:endParaRPr lang="en-ZA" sz="1000" kern="1200" dirty="0">
                        <a:solidFill>
                          <a:schemeClr val="tx1"/>
                        </a:solidFill>
                        <a:effectLst/>
                        <a:latin typeface="Arial "/>
                        <a:ea typeface="+mn-ea"/>
                        <a:cs typeface="+mn-cs"/>
                      </a:endParaRPr>
                    </a:p>
                  </a:txBody>
                  <a:tcPr marL="0" marR="0" marT="0" marB="0"/>
                </a:tc>
                <a:tc>
                  <a:txBody>
                    <a:bodyPr/>
                    <a:lstStyle/>
                    <a:p>
                      <a:pPr marL="71120">
                        <a:lnSpc>
                          <a:spcPts val="1145"/>
                        </a:lnSpc>
                      </a:pPr>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txBody>
                  <a:tcPr marL="0" marR="0" marT="0" marB="0"/>
                </a:tc>
                <a:tc>
                  <a:txBody>
                    <a:bodyPr/>
                    <a:lstStyle/>
                    <a:p>
                      <a:pPr marL="71755">
                        <a:lnSpc>
                          <a:spcPts val="1145"/>
                        </a:lnSpc>
                      </a:pPr>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271701534"/>
                  </a:ext>
                </a:extLst>
              </a:tr>
              <a:tr h="1724542">
                <a:tc vMerge="1">
                  <a:txBody>
                    <a:bodyPr/>
                    <a:lstStyle/>
                    <a:p>
                      <a:endParaRPr lang="en-ZA"/>
                    </a:p>
                  </a:txBody>
                  <a:tcPr/>
                </a:tc>
                <a:tc>
                  <a:txBody>
                    <a:bodyPr/>
                    <a:lstStyle/>
                    <a:p>
                      <a:pPr marL="0" algn="l" defTabSz="914400" rtl="0" eaLnBrk="1" latinLnBrk="0" hangingPunct="1">
                        <a:lnSpc>
                          <a:spcPct val="115000"/>
                        </a:lnSpc>
                      </a:pPr>
                      <a:r>
                        <a:rPr lang="en-US" sz="1000" kern="1200">
                          <a:solidFill>
                            <a:schemeClr val="tx1"/>
                          </a:solidFill>
                          <a:effectLst/>
                          <a:latin typeface="Arial "/>
                          <a:ea typeface="+mn-ea"/>
                          <a:cs typeface="+mn-cs"/>
                        </a:rPr>
                        <a:t>Well-located land acquired within PDAs</a:t>
                      </a:r>
                      <a:endParaRPr lang="en-ZA" sz="1000" kern="1200">
                        <a:solidFill>
                          <a:schemeClr val="tx1"/>
                        </a:solidFill>
                        <a:effectLst/>
                        <a:latin typeface="Arial "/>
                        <a:ea typeface="+mn-ea"/>
                        <a:cs typeface="+mn-cs"/>
                      </a:endParaRPr>
                    </a:p>
                  </a:txBody>
                  <a:tcPr marL="37398" marR="37398" marT="0" marB="0"/>
                </a:tc>
                <a:tc>
                  <a:txBody>
                    <a:bodyPr/>
                    <a:lstStyle/>
                    <a:p>
                      <a:pPr marL="0" algn="l" defTabSz="914400" rtl="0" eaLnBrk="1" latinLnBrk="0" hangingPunct="1">
                        <a:lnSpc>
                          <a:spcPct val="115000"/>
                        </a:lnSpc>
                      </a:pPr>
                      <a:r>
                        <a:rPr lang="en-US" sz="1000" kern="1200" dirty="0">
                          <a:solidFill>
                            <a:schemeClr val="tx1"/>
                          </a:solidFill>
                          <a:effectLst/>
                          <a:latin typeface="Arial "/>
                          <a:ea typeface="+mn-ea"/>
                          <a:cs typeface="+mn-cs"/>
                        </a:rPr>
                        <a:t>2.1.2 Number of hectares of well- located land acquired within PDAs</a:t>
                      </a:r>
                      <a:endParaRPr lang="en-ZA" sz="1000" kern="1200" dirty="0">
                        <a:solidFill>
                          <a:schemeClr val="tx1"/>
                        </a:solidFill>
                        <a:effectLst/>
                        <a:latin typeface="Arial "/>
                        <a:ea typeface="+mn-ea"/>
                        <a:cs typeface="+mn-cs"/>
                      </a:endParaRPr>
                    </a:p>
                  </a:txBody>
                  <a:tcPr marL="37398" marR="37398" marT="0" marB="0"/>
                </a:tc>
                <a:tc>
                  <a:txBody>
                    <a:bodyPr/>
                    <a:lstStyle/>
                    <a:p>
                      <a:pPr marL="68580"/>
                      <a:r>
                        <a:rPr lang="en-US" sz="1000" kern="1200" dirty="0">
                          <a:solidFill>
                            <a:schemeClr val="tx1"/>
                          </a:solidFill>
                          <a:effectLst/>
                          <a:latin typeface="Arial "/>
                          <a:ea typeface="+mn-ea"/>
                          <a:cs typeface="+mn-cs"/>
                        </a:rPr>
                        <a:t>New Indicator</a:t>
                      </a:r>
                      <a:endParaRPr lang="en-ZA" sz="1000" kern="1200" dirty="0">
                        <a:solidFill>
                          <a:schemeClr val="tx1"/>
                        </a:solidFill>
                        <a:effectLst/>
                        <a:latin typeface="Arial "/>
                        <a:ea typeface="+mn-ea"/>
                        <a:cs typeface="+mn-cs"/>
                      </a:endParaRPr>
                    </a:p>
                  </a:txBody>
                  <a:tcPr marL="0" marR="0" marT="0" marB="0"/>
                </a:tc>
                <a:tc>
                  <a:txBody>
                    <a:bodyPr/>
                    <a:lstStyle/>
                    <a:p>
                      <a:pPr marL="68580"/>
                      <a:r>
                        <a:rPr lang="en-US" sz="1000" kern="1200">
                          <a:solidFill>
                            <a:schemeClr val="tx1"/>
                          </a:solidFill>
                          <a:effectLst/>
                          <a:latin typeface="Arial "/>
                          <a:ea typeface="+mn-ea"/>
                          <a:cs typeface="+mn-cs"/>
                        </a:rPr>
                        <a:t>1332,6383</a:t>
                      </a:r>
                      <a:endParaRPr lang="en-ZA" sz="1000" kern="1200">
                        <a:solidFill>
                          <a:schemeClr val="tx1"/>
                        </a:solidFill>
                        <a:effectLst/>
                        <a:latin typeface="Arial "/>
                        <a:ea typeface="+mn-ea"/>
                        <a:cs typeface="+mn-cs"/>
                      </a:endParaRPr>
                    </a:p>
                    <a:p>
                      <a:pPr marL="68580" marR="54610">
                        <a:lnSpc>
                          <a:spcPct val="115000"/>
                        </a:lnSpc>
                        <a:spcBef>
                          <a:spcPts val="170"/>
                        </a:spcBef>
                        <a:spcAft>
                          <a:spcPts val="0"/>
                        </a:spcAft>
                      </a:pPr>
                      <a:r>
                        <a:rPr lang="en-US" sz="1000" kern="1200">
                          <a:solidFill>
                            <a:schemeClr val="tx1"/>
                          </a:solidFill>
                          <a:effectLst/>
                          <a:latin typeface="Arial "/>
                          <a:ea typeface="+mn-ea"/>
                          <a:cs typeface="+mn-cs"/>
                        </a:rPr>
                        <a:t>hectares of well- located land acquired within PDAs</a:t>
                      </a:r>
                      <a:endParaRPr lang="en-ZA" sz="1000" kern="1200">
                        <a:solidFill>
                          <a:schemeClr val="tx1"/>
                        </a:solidFill>
                        <a:effectLst/>
                        <a:latin typeface="Arial "/>
                        <a:ea typeface="+mn-ea"/>
                        <a:cs typeface="+mn-cs"/>
                      </a:endParaRPr>
                    </a:p>
                  </a:txBody>
                  <a:tcPr marL="0" marR="0" marT="0" marB="0"/>
                </a:tc>
                <a:tc>
                  <a:txBody>
                    <a:bodyPr/>
                    <a:lstStyle/>
                    <a:p>
                      <a:pPr marL="69215"/>
                      <a:r>
                        <a:rPr lang="en-US" sz="1000" kern="1200" dirty="0">
                          <a:solidFill>
                            <a:schemeClr val="tx1"/>
                          </a:solidFill>
                          <a:effectLst/>
                          <a:latin typeface="Arial "/>
                          <a:ea typeface="+mn-ea"/>
                          <a:cs typeface="+mn-cs"/>
                        </a:rPr>
                        <a:t>1765.5591</a:t>
                      </a:r>
                      <a:endParaRPr lang="en-ZA" sz="1000" kern="1200" dirty="0">
                        <a:solidFill>
                          <a:schemeClr val="tx1"/>
                        </a:solidFill>
                        <a:effectLst/>
                        <a:latin typeface="Arial "/>
                        <a:ea typeface="+mn-ea"/>
                        <a:cs typeface="+mn-cs"/>
                      </a:endParaRPr>
                    </a:p>
                    <a:p>
                      <a:pPr marL="69215" marR="53975">
                        <a:lnSpc>
                          <a:spcPct val="115000"/>
                        </a:lnSpc>
                        <a:spcBef>
                          <a:spcPts val="170"/>
                        </a:spcBef>
                        <a:spcAft>
                          <a:spcPts val="0"/>
                        </a:spcAft>
                      </a:pPr>
                      <a:r>
                        <a:rPr lang="en-US" sz="1000" kern="1200" dirty="0">
                          <a:solidFill>
                            <a:schemeClr val="tx1"/>
                          </a:solidFill>
                          <a:effectLst/>
                          <a:latin typeface="Arial "/>
                          <a:ea typeface="+mn-ea"/>
                          <a:cs typeface="+mn-cs"/>
                        </a:rPr>
                        <a:t>hectares of well- located land acquired within PDAs</a:t>
                      </a:r>
                      <a:endParaRPr lang="en-ZA" sz="1000" kern="1200" dirty="0">
                        <a:solidFill>
                          <a:schemeClr val="tx1"/>
                        </a:solidFill>
                        <a:effectLst/>
                        <a:latin typeface="Arial "/>
                        <a:ea typeface="+mn-ea"/>
                        <a:cs typeface="+mn-cs"/>
                      </a:endParaRPr>
                    </a:p>
                  </a:txBody>
                  <a:tcPr marL="0" marR="0" marT="0" marB="0"/>
                </a:tc>
                <a:tc>
                  <a:txBody>
                    <a:bodyPr/>
                    <a:lstStyle/>
                    <a:p>
                      <a:pPr marL="69850" marR="168275">
                        <a:lnSpc>
                          <a:spcPct val="115000"/>
                        </a:lnSpc>
                        <a:spcAft>
                          <a:spcPts val="0"/>
                        </a:spcAft>
                      </a:pPr>
                      <a:r>
                        <a:rPr lang="en-US" sz="1000" kern="1200">
                          <a:solidFill>
                            <a:schemeClr val="tx1"/>
                          </a:solidFill>
                          <a:effectLst/>
                          <a:latin typeface="Arial "/>
                          <a:ea typeface="+mn-ea"/>
                          <a:cs typeface="+mn-cs"/>
                        </a:rPr>
                        <a:t>1500 hectares of well-located acquired within PDAs</a:t>
                      </a:r>
                      <a:endParaRPr lang="en-ZA" sz="1000" kern="1200">
                        <a:solidFill>
                          <a:schemeClr val="tx1"/>
                        </a:solidFill>
                        <a:effectLst/>
                        <a:latin typeface="Arial "/>
                        <a:ea typeface="+mn-ea"/>
                        <a:cs typeface="+mn-cs"/>
                      </a:endParaRPr>
                    </a:p>
                  </a:txBody>
                  <a:tcPr marL="0" marR="0" marT="0" marB="0"/>
                </a:tc>
                <a:tc>
                  <a:txBody>
                    <a:bodyPr/>
                    <a:lstStyle/>
                    <a:p>
                      <a:pPr marL="70485"/>
                      <a:r>
                        <a:rPr lang="en-US" sz="1000" kern="1200" dirty="0">
                          <a:solidFill>
                            <a:schemeClr val="tx1"/>
                          </a:solidFill>
                          <a:effectLst/>
                          <a:latin typeface="Arial "/>
                          <a:ea typeface="+mn-ea"/>
                          <a:cs typeface="+mn-cs"/>
                        </a:rPr>
                        <a:t>1000</a:t>
                      </a:r>
                      <a:endParaRPr lang="en-ZA" sz="1000" kern="1200" dirty="0">
                        <a:solidFill>
                          <a:schemeClr val="tx1"/>
                        </a:solidFill>
                        <a:effectLst/>
                        <a:latin typeface="Arial "/>
                        <a:ea typeface="+mn-ea"/>
                        <a:cs typeface="+mn-cs"/>
                      </a:endParaRPr>
                    </a:p>
                    <a:p>
                      <a:pPr marL="70485" marR="153035">
                        <a:lnSpc>
                          <a:spcPct val="115000"/>
                        </a:lnSpc>
                        <a:spcBef>
                          <a:spcPts val="170"/>
                        </a:spcBef>
                        <a:spcAft>
                          <a:spcPts val="0"/>
                        </a:spcAft>
                      </a:pPr>
                      <a:r>
                        <a:rPr lang="en-US" sz="1000" kern="1200" dirty="0">
                          <a:solidFill>
                            <a:schemeClr val="tx1"/>
                          </a:solidFill>
                          <a:effectLst/>
                          <a:latin typeface="Arial "/>
                          <a:ea typeface="+mn-ea"/>
                          <a:cs typeface="+mn-cs"/>
                        </a:rPr>
                        <a:t>hectares of well-located acquired within PDAs</a:t>
                      </a:r>
                      <a:endParaRPr lang="en-ZA" sz="1000" kern="1200" dirty="0">
                        <a:solidFill>
                          <a:schemeClr val="tx1"/>
                        </a:solidFill>
                        <a:effectLst/>
                        <a:latin typeface="Arial "/>
                        <a:ea typeface="+mn-ea"/>
                        <a:cs typeface="+mn-cs"/>
                      </a:endParaRPr>
                    </a:p>
                  </a:txBody>
                  <a:tcPr marL="0" marR="0" marT="0" marB="0"/>
                </a:tc>
                <a:tc>
                  <a:txBody>
                    <a:bodyPr/>
                    <a:lstStyle/>
                    <a:p>
                      <a:pPr marL="71120"/>
                      <a:r>
                        <a:rPr lang="en-US" sz="1000" kern="1200" dirty="0">
                          <a:solidFill>
                            <a:schemeClr val="tx1"/>
                          </a:solidFill>
                          <a:effectLst/>
                          <a:latin typeface="Arial "/>
                          <a:ea typeface="+mn-ea"/>
                          <a:cs typeface="+mn-cs"/>
                        </a:rPr>
                        <a:t>401.8026</a:t>
                      </a:r>
                      <a:endParaRPr lang="en-ZA" sz="1000" kern="1200" dirty="0">
                        <a:solidFill>
                          <a:schemeClr val="tx1"/>
                        </a:solidFill>
                        <a:effectLst/>
                        <a:latin typeface="Arial "/>
                        <a:ea typeface="+mn-ea"/>
                        <a:cs typeface="+mn-cs"/>
                      </a:endParaRPr>
                    </a:p>
                    <a:p>
                      <a:pPr marL="71120" marR="51435">
                        <a:lnSpc>
                          <a:spcPct val="115000"/>
                        </a:lnSpc>
                        <a:spcBef>
                          <a:spcPts val="170"/>
                        </a:spcBef>
                        <a:spcAft>
                          <a:spcPts val="0"/>
                        </a:spcAft>
                      </a:pPr>
                      <a:r>
                        <a:rPr lang="en-US" sz="1000" kern="1200" dirty="0">
                          <a:solidFill>
                            <a:schemeClr val="tx1"/>
                          </a:solidFill>
                          <a:effectLst/>
                          <a:latin typeface="Arial "/>
                          <a:ea typeface="+mn-ea"/>
                          <a:cs typeface="+mn-cs"/>
                        </a:rPr>
                        <a:t>hectares of well- located acquired within PDAs</a:t>
                      </a:r>
                      <a:endParaRPr lang="en-ZA" sz="1000" kern="1200" dirty="0">
                        <a:solidFill>
                          <a:schemeClr val="tx1"/>
                        </a:solidFill>
                        <a:effectLst/>
                        <a:latin typeface="Arial "/>
                        <a:ea typeface="+mn-ea"/>
                        <a:cs typeface="+mn-cs"/>
                      </a:endParaRPr>
                    </a:p>
                  </a:txBody>
                  <a:tcPr marL="0" marR="0" marT="0" marB="0"/>
                </a:tc>
                <a:tc>
                  <a:txBody>
                    <a:bodyPr/>
                    <a:lstStyle/>
                    <a:p>
                      <a:pPr marL="71755"/>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2777689075"/>
                  </a:ext>
                </a:extLst>
              </a:tr>
            </a:tbl>
          </a:graphicData>
        </a:graphic>
      </p:graphicFrame>
      <p:sp>
        <p:nvSpPr>
          <p:cNvPr id="9" name="Slide Number Placeholder 3">
            <a:extLst>
              <a:ext uri="{FF2B5EF4-FFF2-40B4-BE49-F238E27FC236}">
                <a16:creationId xmlns:a16="http://schemas.microsoft.com/office/drawing/2014/main" xmlns="" id="{D4E3B9CF-0A95-4AD2-B003-750792444DC3}"/>
              </a:ext>
            </a:extLst>
          </p:cNvPr>
          <p:cNvSpPr txBox="1">
            <a:spLocks/>
          </p:cNvSpPr>
          <p:nvPr/>
        </p:nvSpPr>
        <p:spPr>
          <a:xfrm>
            <a:off x="4902200" y="6428522"/>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24</a:t>
            </a:fld>
            <a:endParaRPr lang="en-US" dirty="0">
              <a:latin typeface="Century Gothic" panose="020B0502020202020204" pitchFamily="34" charset="0"/>
            </a:endParaRPr>
          </a:p>
        </p:txBody>
      </p:sp>
    </p:spTree>
    <p:extLst>
      <p:ext uri="{BB962C8B-B14F-4D97-AF65-F5344CB8AC3E}">
        <p14:creationId xmlns:p14="http://schemas.microsoft.com/office/powerpoint/2010/main" xmlns="" val="401300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0" y="845622"/>
            <a:ext cx="6096000" cy="369332"/>
          </a:xfrm>
          <a:prstGeom prst="rect">
            <a:avLst/>
          </a:prstGeom>
          <a:noFill/>
        </p:spPr>
        <p:txBody>
          <a:bodyPr wrap="square" rtlCol="0">
            <a:spAutoFit/>
          </a:bodyPr>
          <a:lstStyle/>
          <a:p>
            <a:pPr lvl="1">
              <a:spcBef>
                <a:spcPts val="200"/>
              </a:spcBef>
            </a:pPr>
            <a:r>
              <a:rPr lang="en-US" sz="1800" b="1" dirty="0">
                <a:effectLst/>
                <a:latin typeface="Arial "/>
                <a:ea typeface="Trebuchet MS" panose="020B0603020202020204" pitchFamily="34" charset="0"/>
                <a:cs typeface="Trebuchet MS" panose="020B0603020202020204" pitchFamily="34" charset="0"/>
              </a:rPr>
              <a:t>PROGRAMME 2: LAND ASSEMBLY AND PDA’S</a:t>
            </a:r>
            <a:endParaRPr lang="en-ZA" b="1" dirty="0">
              <a:latin typeface="Arial "/>
            </a:endParaRPr>
          </a:p>
        </p:txBody>
      </p:sp>
      <p:graphicFrame>
        <p:nvGraphicFramePr>
          <p:cNvPr id="4" name="Table 3">
            <a:extLst>
              <a:ext uri="{FF2B5EF4-FFF2-40B4-BE49-F238E27FC236}">
                <a16:creationId xmlns:a16="http://schemas.microsoft.com/office/drawing/2014/main" xmlns="" id="{7E3389E2-24D3-4A25-A4AD-27AE17EE2539}"/>
              </a:ext>
            </a:extLst>
          </p:cNvPr>
          <p:cNvGraphicFramePr>
            <a:graphicFrameLocks noGrp="1"/>
          </p:cNvGraphicFramePr>
          <p:nvPr>
            <p:extLst>
              <p:ext uri="{D42A27DB-BD31-4B8C-83A1-F6EECF244321}">
                <p14:modId xmlns:p14="http://schemas.microsoft.com/office/powerpoint/2010/main" xmlns="" val="2462993184"/>
              </p:ext>
            </p:extLst>
          </p:nvPr>
        </p:nvGraphicFramePr>
        <p:xfrm>
          <a:off x="420069" y="1358785"/>
          <a:ext cx="11486092" cy="4566140"/>
        </p:xfrm>
        <a:graphic>
          <a:graphicData uri="http://schemas.openxmlformats.org/drawingml/2006/table">
            <a:tbl>
              <a:tblPr firstRow="1" firstCol="1" bandRow="1">
                <a:tableStyleId>{F5AB1C69-6EDB-4FF4-983F-18BD219EF322}</a:tableStyleId>
              </a:tblPr>
              <a:tblGrid>
                <a:gridCol w="1525718">
                  <a:extLst>
                    <a:ext uri="{9D8B030D-6E8A-4147-A177-3AD203B41FA5}">
                      <a16:colId xmlns:a16="http://schemas.microsoft.com/office/drawing/2014/main" xmlns="" val="3009883290"/>
                    </a:ext>
                  </a:extLst>
                </a:gridCol>
                <a:gridCol w="1525718">
                  <a:extLst>
                    <a:ext uri="{9D8B030D-6E8A-4147-A177-3AD203B41FA5}">
                      <a16:colId xmlns:a16="http://schemas.microsoft.com/office/drawing/2014/main" xmlns="" val="892579628"/>
                    </a:ext>
                  </a:extLst>
                </a:gridCol>
                <a:gridCol w="1525718">
                  <a:extLst>
                    <a:ext uri="{9D8B030D-6E8A-4147-A177-3AD203B41FA5}">
                      <a16:colId xmlns:a16="http://schemas.microsoft.com/office/drawing/2014/main" xmlns="" val="2586474116"/>
                    </a:ext>
                  </a:extLst>
                </a:gridCol>
                <a:gridCol w="994949">
                  <a:extLst>
                    <a:ext uri="{9D8B030D-6E8A-4147-A177-3AD203B41FA5}">
                      <a16:colId xmlns:a16="http://schemas.microsoft.com/office/drawing/2014/main" xmlns="" val="2519508561"/>
                    </a:ext>
                  </a:extLst>
                </a:gridCol>
                <a:gridCol w="880344">
                  <a:extLst>
                    <a:ext uri="{9D8B030D-6E8A-4147-A177-3AD203B41FA5}">
                      <a16:colId xmlns:a16="http://schemas.microsoft.com/office/drawing/2014/main" xmlns="" val="2065728708"/>
                    </a:ext>
                  </a:extLst>
                </a:gridCol>
                <a:gridCol w="994949">
                  <a:extLst>
                    <a:ext uri="{9D8B030D-6E8A-4147-A177-3AD203B41FA5}">
                      <a16:colId xmlns:a16="http://schemas.microsoft.com/office/drawing/2014/main" xmlns="" val="2454866916"/>
                    </a:ext>
                  </a:extLst>
                </a:gridCol>
                <a:gridCol w="1050650">
                  <a:extLst>
                    <a:ext uri="{9D8B030D-6E8A-4147-A177-3AD203B41FA5}">
                      <a16:colId xmlns:a16="http://schemas.microsoft.com/office/drawing/2014/main" xmlns="" val="2487606243"/>
                    </a:ext>
                  </a:extLst>
                </a:gridCol>
                <a:gridCol w="1050650">
                  <a:extLst>
                    <a:ext uri="{9D8B030D-6E8A-4147-A177-3AD203B41FA5}">
                      <a16:colId xmlns:a16="http://schemas.microsoft.com/office/drawing/2014/main" xmlns="" val="2445856477"/>
                    </a:ext>
                  </a:extLst>
                </a:gridCol>
                <a:gridCol w="1050650">
                  <a:extLst>
                    <a:ext uri="{9D8B030D-6E8A-4147-A177-3AD203B41FA5}">
                      <a16:colId xmlns:a16="http://schemas.microsoft.com/office/drawing/2014/main" xmlns="" val="1309732300"/>
                    </a:ext>
                  </a:extLst>
                </a:gridCol>
                <a:gridCol w="886746">
                  <a:extLst>
                    <a:ext uri="{9D8B030D-6E8A-4147-A177-3AD203B41FA5}">
                      <a16:colId xmlns:a16="http://schemas.microsoft.com/office/drawing/2014/main" xmlns="" val="4166185249"/>
                    </a:ext>
                  </a:extLst>
                </a:gridCol>
              </a:tblGrid>
              <a:tr h="196805">
                <a:tc rowSpan="3">
                  <a:txBody>
                    <a:bodyPr/>
                    <a:lstStyle/>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Outcome</a:t>
                      </a:r>
                      <a:endParaRPr lang="en-ZA" sz="1000" b="1" kern="1200" dirty="0">
                        <a:solidFill>
                          <a:schemeClr val="tx1"/>
                        </a:solidFill>
                        <a:effectLst/>
                        <a:latin typeface="Arial "/>
                        <a:ea typeface="+mn-ea"/>
                        <a:cs typeface="+mn-cs"/>
                      </a:endParaRPr>
                    </a:p>
                  </a:txBody>
                  <a:tcPr marL="37398" marR="37398" marT="0" marB="0"/>
                </a:tc>
                <a:tc rowSpan="3">
                  <a:txBody>
                    <a:bodyPr/>
                    <a:lstStyle/>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Outputs</a:t>
                      </a:r>
                      <a:endParaRPr lang="en-ZA" sz="1000" b="1" kern="1200" dirty="0">
                        <a:solidFill>
                          <a:schemeClr val="tx1"/>
                        </a:solidFill>
                        <a:effectLst/>
                        <a:latin typeface="Arial "/>
                        <a:ea typeface="+mn-ea"/>
                        <a:cs typeface="+mn-cs"/>
                      </a:endParaRPr>
                    </a:p>
                  </a:txBody>
                  <a:tcPr marL="37398" marR="37398" marT="0" marB="0"/>
                </a:tc>
                <a:tc rowSpan="3">
                  <a:txBody>
                    <a:bodyPr/>
                    <a:lstStyle/>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 </a:t>
                      </a:r>
                      <a:endParaRPr lang="en-ZA" sz="1000" b="1" kern="1200" dirty="0">
                        <a:solidFill>
                          <a:schemeClr val="tx1"/>
                        </a:solidFill>
                        <a:effectLst/>
                        <a:latin typeface="Arial "/>
                      </a:endParaRPr>
                    </a:p>
                    <a:p>
                      <a:pPr marL="0" algn="ctr" defTabSz="457211" rtl="0" eaLnBrk="1" latinLnBrk="0" hangingPunct="1">
                        <a:lnSpc>
                          <a:spcPct val="150000"/>
                        </a:lnSpc>
                        <a:spcAft>
                          <a:spcPts val="0"/>
                        </a:spcAft>
                      </a:pPr>
                      <a:r>
                        <a:rPr lang="en-US" sz="1000" b="1" kern="1200" dirty="0">
                          <a:solidFill>
                            <a:schemeClr val="tx1"/>
                          </a:solidFill>
                          <a:effectLst/>
                          <a:latin typeface="Arial "/>
                        </a:rPr>
                        <a:t>Output Indicators</a:t>
                      </a:r>
                      <a:endParaRPr lang="en-ZA" sz="1000" b="1" kern="1200" dirty="0">
                        <a:solidFill>
                          <a:schemeClr val="tx1"/>
                        </a:solidFill>
                        <a:effectLst/>
                        <a:latin typeface="Arial "/>
                        <a:ea typeface="+mn-ea"/>
                        <a:cs typeface="+mn-cs"/>
                      </a:endParaRPr>
                    </a:p>
                  </a:txBody>
                  <a:tcPr marL="37398" marR="37398" marT="0" marB="0"/>
                </a:tc>
                <a:tc gridSpan="7">
                  <a:txBody>
                    <a:bodyPr/>
                    <a:lstStyle/>
                    <a:p>
                      <a:pPr marL="0" algn="ctr" defTabSz="457211" rtl="0" eaLnBrk="1" latinLnBrk="0" hangingPunct="1">
                        <a:lnSpc>
                          <a:spcPct val="150000"/>
                        </a:lnSpc>
                        <a:spcAft>
                          <a:spcPts val="0"/>
                        </a:spcAft>
                      </a:pPr>
                      <a:r>
                        <a:rPr lang="en-US" sz="1000" b="1" kern="1200" dirty="0">
                          <a:solidFill>
                            <a:schemeClr val="tx1"/>
                          </a:solidFill>
                          <a:effectLst/>
                          <a:latin typeface="Arial "/>
                        </a:rPr>
                        <a:t>Annual Targets</a:t>
                      </a:r>
                      <a:endParaRPr lang="en-ZA" sz="1000" b="1" kern="1200" dirty="0">
                        <a:solidFill>
                          <a:schemeClr val="tx1"/>
                        </a:solidFill>
                        <a:effectLst/>
                        <a:latin typeface="Arial "/>
                        <a:ea typeface="+mn-ea"/>
                        <a:cs typeface="+mn-cs"/>
                      </a:endParaRPr>
                    </a:p>
                  </a:txBody>
                  <a:tcPr marL="37398" marR="37398"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89381048"/>
                  </a:ext>
                </a:extLst>
              </a:tr>
              <a:tr h="428855">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000" b="1" kern="1200" dirty="0">
                          <a:solidFill>
                            <a:schemeClr val="tx1"/>
                          </a:solidFill>
                          <a:effectLst/>
                          <a:latin typeface="Arial "/>
                        </a:rPr>
                        <a:t>Audited/Actual Performance</a:t>
                      </a:r>
                      <a:endParaRPr lang="en-ZA" sz="1000" b="1" kern="1200" dirty="0">
                        <a:solidFill>
                          <a:schemeClr val="tx1"/>
                        </a:solidFill>
                        <a:effectLst/>
                        <a:latin typeface="Arial "/>
                        <a:ea typeface="+mn-ea"/>
                        <a:cs typeface="+mn-cs"/>
                      </a:endParaRPr>
                    </a:p>
                  </a:txBody>
                  <a:tcPr marL="37398" marR="37398"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000" b="1" kern="1200">
                          <a:solidFill>
                            <a:schemeClr val="tx1"/>
                          </a:solidFill>
                          <a:effectLst/>
                          <a:latin typeface="Arial "/>
                        </a:rPr>
                        <a:t>Estimated Performance</a:t>
                      </a:r>
                      <a:endParaRPr lang="en-ZA" sz="1000" b="1" kern="1200">
                        <a:solidFill>
                          <a:schemeClr val="tx1"/>
                        </a:solidFill>
                        <a:effectLst/>
                        <a:latin typeface="Arial "/>
                        <a:ea typeface="+mn-ea"/>
                        <a:cs typeface="+mn-cs"/>
                      </a:endParaRPr>
                    </a:p>
                  </a:txBody>
                  <a:tcPr marL="37398" marR="37398" marT="0" marB="0"/>
                </a:tc>
                <a:tc gridSpan="3">
                  <a:txBody>
                    <a:bodyPr/>
                    <a:lstStyle/>
                    <a:p>
                      <a:pPr marL="0" algn="ctr" defTabSz="457211" rtl="0" eaLnBrk="1" latinLnBrk="0" hangingPunct="1">
                        <a:lnSpc>
                          <a:spcPct val="150000"/>
                        </a:lnSpc>
                        <a:spcAft>
                          <a:spcPts val="0"/>
                        </a:spcAft>
                      </a:pPr>
                      <a:r>
                        <a:rPr lang="en-US" sz="1000" b="1" kern="1200">
                          <a:solidFill>
                            <a:schemeClr val="tx1"/>
                          </a:solidFill>
                          <a:effectLst/>
                          <a:latin typeface="Arial "/>
                        </a:rPr>
                        <a:t>MTEF Period</a:t>
                      </a:r>
                      <a:endParaRPr lang="en-ZA" sz="1000" b="1" kern="1200">
                        <a:solidFill>
                          <a:schemeClr val="tx1"/>
                        </a:solidFill>
                        <a:effectLst/>
                        <a:latin typeface="Arial "/>
                        <a:ea typeface="+mn-ea"/>
                        <a:cs typeface="+mn-cs"/>
                      </a:endParaRPr>
                    </a:p>
                  </a:txBody>
                  <a:tcPr marL="37398" marR="37398"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67179252"/>
                  </a:ext>
                </a:extLst>
              </a:tr>
              <a:tr h="31395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258947126"/>
                  </a:ext>
                </a:extLst>
              </a:tr>
              <a:tr h="1264197">
                <a:tc rowSpan="2">
                  <a:txBody>
                    <a:bodyPr/>
                    <a:lstStyle/>
                    <a:p>
                      <a:pPr marL="0" algn="ctr" defTabSz="457211" rtl="0" eaLnBrk="1" latinLnBrk="0" hangingPunct="1">
                        <a:lnSpc>
                          <a:spcPct val="150000"/>
                        </a:lnSpc>
                        <a:spcAft>
                          <a:spcPts val="0"/>
                        </a:spcAft>
                      </a:pPr>
                      <a:r>
                        <a:rPr lang="en-US" sz="1000" b="1" kern="1200" dirty="0">
                          <a:solidFill>
                            <a:schemeClr val="tx1"/>
                          </a:solidFill>
                          <a:effectLst/>
                          <a:latin typeface="Arial "/>
                          <a:ea typeface="+mn-ea"/>
                          <a:cs typeface="+mn-cs"/>
                        </a:rPr>
                        <a:t>Integrated and sustainable human settlements and Security of Tenure</a:t>
                      </a:r>
                    </a:p>
                    <a:p>
                      <a:pPr marL="0" algn="ctr" defTabSz="457211" rtl="0" eaLnBrk="1" latinLnBrk="0" hangingPunct="1">
                        <a:lnSpc>
                          <a:spcPct val="150000"/>
                        </a:lnSpc>
                        <a:spcAft>
                          <a:spcPts val="0"/>
                        </a:spcAft>
                      </a:pPr>
                      <a:endParaRPr lang="en-ZA" sz="1000" b="1" kern="1200" dirty="0">
                        <a:solidFill>
                          <a:schemeClr val="tx1"/>
                        </a:solidFill>
                        <a:effectLst/>
                        <a:latin typeface="Arial "/>
                        <a:ea typeface="+mn-ea"/>
                        <a:cs typeface="+mn-cs"/>
                      </a:endParaRPr>
                    </a:p>
                  </a:txBody>
                  <a:tcPr/>
                </a:tc>
                <a:tc>
                  <a:txBody>
                    <a:bodyPr/>
                    <a:lstStyle/>
                    <a:p>
                      <a:pPr marL="0" algn="l" defTabSz="914400" rtl="0" eaLnBrk="1" latinLnBrk="0" hangingPunct="1">
                        <a:lnSpc>
                          <a:spcPct val="115000"/>
                        </a:lnSpc>
                      </a:pPr>
                      <a:r>
                        <a:rPr lang="en-US" sz="1000" kern="1200" dirty="0">
                          <a:solidFill>
                            <a:schemeClr val="tx1"/>
                          </a:solidFill>
                          <a:effectLst/>
                          <a:latin typeface="Arial "/>
                          <a:ea typeface="+mn-ea"/>
                          <a:cs typeface="+mn-cs"/>
                        </a:rPr>
                        <a:t>Land rezoned, townships established, and all related development approvals acquired</a:t>
                      </a:r>
                      <a:endParaRPr lang="en-ZA" sz="1000" kern="1200" dirty="0">
                        <a:solidFill>
                          <a:schemeClr val="tx1"/>
                        </a:solidFill>
                        <a:effectLst/>
                        <a:latin typeface="Arial "/>
                        <a:ea typeface="+mn-ea"/>
                        <a:cs typeface="+mn-cs"/>
                      </a:endParaRPr>
                    </a:p>
                  </a:txBody>
                  <a:tcPr marL="37398" marR="37398" marT="0" marB="0"/>
                </a:tc>
                <a:tc>
                  <a:txBody>
                    <a:bodyPr/>
                    <a:lstStyle/>
                    <a:p>
                      <a:pPr marL="68580" marR="113665">
                        <a:lnSpc>
                          <a:spcPct val="115000"/>
                        </a:lnSpc>
                        <a:spcAft>
                          <a:spcPts val="0"/>
                        </a:spcAft>
                      </a:pPr>
                      <a:r>
                        <a:rPr lang="en-US" sz="1000" kern="1200" dirty="0">
                          <a:solidFill>
                            <a:schemeClr val="tx1"/>
                          </a:solidFill>
                          <a:effectLst/>
                          <a:latin typeface="Arial "/>
                          <a:ea typeface="+mn-ea"/>
                          <a:cs typeface="+mn-cs"/>
                        </a:rPr>
                        <a:t>2.1.3 Number of hectares of land rezoned for Human Settlements development</a:t>
                      </a:r>
                      <a:endParaRPr lang="en-ZA" sz="1000" kern="1200" dirty="0">
                        <a:solidFill>
                          <a:schemeClr val="tx1"/>
                        </a:solidFill>
                        <a:effectLst/>
                        <a:latin typeface="Arial "/>
                        <a:ea typeface="+mn-ea"/>
                        <a:cs typeface="+mn-cs"/>
                      </a:endParaRPr>
                    </a:p>
                  </a:txBody>
                  <a:tcPr marL="0" marR="0" marT="0" marB="0"/>
                </a:tc>
                <a:tc>
                  <a:txBody>
                    <a:bodyPr/>
                    <a:lstStyle/>
                    <a:p>
                      <a:pPr marL="68580" marR="98425" lvl="0" indent="0" algn="l" defTabSz="457211" rtl="0" eaLnBrk="1" fontAlgn="auto"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
                          <a:ea typeface="+mn-ea"/>
                          <a:cs typeface="+mn-cs"/>
                        </a:rPr>
                        <a:t>5 parcels of land facilitated for rezoning</a:t>
                      </a:r>
                      <a:endParaRPr lang="en-ZA" sz="1000" kern="1200" dirty="0">
                        <a:solidFill>
                          <a:schemeClr val="tx1"/>
                        </a:solidFill>
                        <a:effectLst/>
                        <a:latin typeface="Arial "/>
                        <a:ea typeface="+mn-ea"/>
                        <a:cs typeface="+mn-cs"/>
                      </a:endParaRPr>
                    </a:p>
                    <a:p>
                      <a:pPr marL="68580" marR="98425">
                        <a:lnSpc>
                          <a:spcPct val="115000"/>
                        </a:lnSpc>
                        <a:spcAft>
                          <a:spcPts val="0"/>
                        </a:spcAft>
                      </a:pPr>
                      <a:endParaRPr lang="en-ZA" sz="1000" kern="1200" dirty="0">
                        <a:solidFill>
                          <a:schemeClr val="tx1"/>
                        </a:solidFill>
                        <a:effectLst/>
                        <a:latin typeface="Arial "/>
                        <a:ea typeface="+mn-ea"/>
                        <a:cs typeface="+mn-cs"/>
                      </a:endParaRPr>
                    </a:p>
                  </a:txBody>
                  <a:tcPr marL="0" marR="0" marT="0" marB="0"/>
                </a:tc>
                <a:tc>
                  <a:txBody>
                    <a:bodyPr/>
                    <a:lstStyle/>
                    <a:p>
                      <a:pPr marL="69215">
                        <a:lnSpc>
                          <a:spcPts val="1145"/>
                        </a:lnSpc>
                      </a:pPr>
                      <a:r>
                        <a:rPr lang="en-US" sz="1000" kern="1200" dirty="0">
                          <a:solidFill>
                            <a:schemeClr val="tx1"/>
                          </a:solidFill>
                          <a:effectLst/>
                          <a:latin typeface="Arial "/>
                          <a:ea typeface="+mn-ea"/>
                          <a:cs typeface="+mn-cs"/>
                        </a:rPr>
                        <a:t>1000</a:t>
                      </a:r>
                      <a:endParaRPr lang="en-ZA" sz="1000" kern="1200" dirty="0">
                        <a:solidFill>
                          <a:schemeClr val="tx1"/>
                        </a:solidFill>
                        <a:effectLst/>
                        <a:latin typeface="Arial "/>
                        <a:ea typeface="+mn-ea"/>
                        <a:cs typeface="+mn-cs"/>
                      </a:endParaRPr>
                    </a:p>
                    <a:p>
                      <a:pPr marL="69215" marR="73025">
                        <a:lnSpc>
                          <a:spcPct val="115000"/>
                        </a:lnSpc>
                        <a:spcBef>
                          <a:spcPts val="180"/>
                        </a:spcBef>
                        <a:spcAft>
                          <a:spcPts val="0"/>
                        </a:spcAft>
                      </a:pPr>
                      <a:r>
                        <a:rPr lang="en-US" sz="1000" kern="1200" dirty="0">
                          <a:solidFill>
                            <a:schemeClr val="tx1"/>
                          </a:solidFill>
                          <a:effectLst/>
                          <a:latin typeface="Arial "/>
                          <a:ea typeface="+mn-ea"/>
                          <a:cs typeface="+mn-cs"/>
                        </a:rPr>
                        <a:t>hectares of land rezoned for Human Settlements development</a:t>
                      </a:r>
                      <a:endParaRPr lang="en-ZA" sz="1000" kern="1200" dirty="0">
                        <a:solidFill>
                          <a:schemeClr val="tx1"/>
                        </a:solidFill>
                        <a:effectLst/>
                        <a:latin typeface="Arial "/>
                        <a:ea typeface="+mn-ea"/>
                        <a:cs typeface="+mn-cs"/>
                      </a:endParaRPr>
                    </a:p>
                  </a:txBody>
                  <a:tcPr marL="0" marR="0" marT="0" marB="0"/>
                </a:tc>
                <a:tc>
                  <a:txBody>
                    <a:bodyPr/>
                    <a:lstStyle/>
                    <a:p>
                      <a:pPr marL="69215">
                        <a:lnSpc>
                          <a:spcPts val="1145"/>
                        </a:lnSpc>
                      </a:pPr>
                      <a:r>
                        <a:rPr lang="en-US" sz="1000" kern="1200" dirty="0">
                          <a:solidFill>
                            <a:schemeClr val="tx1"/>
                          </a:solidFill>
                          <a:effectLst/>
                          <a:latin typeface="Arial "/>
                          <a:ea typeface="+mn-ea"/>
                          <a:cs typeface="+mn-cs"/>
                        </a:rPr>
                        <a:t>607.1939</a:t>
                      </a:r>
                      <a:endParaRPr lang="en-ZA" sz="1000" kern="1200" dirty="0">
                        <a:solidFill>
                          <a:schemeClr val="tx1"/>
                        </a:solidFill>
                        <a:effectLst/>
                        <a:latin typeface="Arial "/>
                        <a:ea typeface="+mn-ea"/>
                        <a:cs typeface="+mn-cs"/>
                      </a:endParaRPr>
                    </a:p>
                    <a:p>
                      <a:pPr marL="69215" marR="73025">
                        <a:lnSpc>
                          <a:spcPct val="115000"/>
                        </a:lnSpc>
                        <a:spcBef>
                          <a:spcPts val="180"/>
                        </a:spcBef>
                        <a:spcAft>
                          <a:spcPts val="0"/>
                        </a:spcAft>
                      </a:pPr>
                      <a:r>
                        <a:rPr lang="en-US" sz="1000" kern="1200" dirty="0">
                          <a:solidFill>
                            <a:schemeClr val="tx1"/>
                          </a:solidFill>
                          <a:effectLst/>
                          <a:latin typeface="Arial "/>
                          <a:ea typeface="+mn-ea"/>
                          <a:cs typeface="+mn-cs"/>
                        </a:rPr>
                        <a:t>hectares of land rezoned for Human Settlements development</a:t>
                      </a:r>
                      <a:endParaRPr lang="en-ZA" sz="1000" kern="1200" dirty="0">
                        <a:solidFill>
                          <a:schemeClr val="tx1"/>
                        </a:solidFill>
                        <a:effectLst/>
                        <a:latin typeface="Arial "/>
                        <a:ea typeface="+mn-ea"/>
                        <a:cs typeface="+mn-cs"/>
                      </a:endParaRPr>
                    </a:p>
                  </a:txBody>
                  <a:tcPr marL="0" marR="0" marT="0" marB="0"/>
                </a:tc>
                <a:tc>
                  <a:txBody>
                    <a:bodyPr/>
                    <a:lstStyle/>
                    <a:p>
                      <a:pPr marL="70485" marR="102870">
                        <a:lnSpc>
                          <a:spcPct val="115000"/>
                        </a:lnSpc>
                        <a:spcAft>
                          <a:spcPts val="0"/>
                        </a:spcAft>
                      </a:pPr>
                      <a:r>
                        <a:rPr lang="en-US" sz="1000" kern="1200" dirty="0">
                          <a:solidFill>
                            <a:schemeClr val="tx1"/>
                          </a:solidFill>
                          <a:effectLst/>
                          <a:latin typeface="Arial "/>
                          <a:ea typeface="+mn-ea"/>
                          <a:cs typeface="+mn-cs"/>
                        </a:rPr>
                        <a:t>1000 hectares of land rezoned for Human Settlements development</a:t>
                      </a:r>
                      <a:endParaRPr lang="en-ZA" sz="1000" kern="1200" dirty="0">
                        <a:solidFill>
                          <a:schemeClr val="tx1"/>
                        </a:solidFill>
                        <a:effectLst/>
                        <a:latin typeface="Arial "/>
                        <a:ea typeface="+mn-ea"/>
                        <a:cs typeface="+mn-cs"/>
                      </a:endParaRPr>
                    </a:p>
                  </a:txBody>
                  <a:tcPr marL="0" marR="0" marT="0" marB="0"/>
                </a:tc>
                <a:tc>
                  <a:txBody>
                    <a:bodyPr/>
                    <a:lstStyle/>
                    <a:p>
                      <a:pPr marL="71120">
                        <a:lnSpc>
                          <a:spcPts val="1145"/>
                        </a:lnSpc>
                      </a:pPr>
                      <a:r>
                        <a:rPr lang="en-ZA" sz="1000" kern="1200" dirty="0">
                          <a:solidFill>
                            <a:schemeClr val="tx1"/>
                          </a:solidFill>
                          <a:effectLst/>
                          <a:latin typeface="Arial "/>
                          <a:ea typeface="+mn-ea"/>
                          <a:cs typeface="+mn-cs"/>
                        </a:rPr>
                        <a:t>550 </a:t>
                      </a:r>
                      <a:r>
                        <a:rPr lang="en-US" sz="1000" kern="1200" dirty="0">
                          <a:solidFill>
                            <a:schemeClr val="tx1"/>
                          </a:solidFill>
                          <a:effectLst/>
                          <a:latin typeface="Arial "/>
                          <a:ea typeface="+mn-ea"/>
                          <a:cs typeface="+mn-cs"/>
                        </a:rPr>
                        <a:t>hectares of land rezoned for Human Settlements development</a:t>
                      </a:r>
                      <a:endParaRPr lang="en-ZA" sz="1000" kern="1200" dirty="0">
                        <a:solidFill>
                          <a:schemeClr val="tx1"/>
                        </a:solidFill>
                        <a:effectLst/>
                        <a:latin typeface="Arial "/>
                        <a:ea typeface="+mn-ea"/>
                        <a:cs typeface="+mn-cs"/>
                      </a:endParaRPr>
                    </a:p>
                  </a:txBody>
                  <a:tcPr marL="0" marR="0" marT="0" marB="0"/>
                </a:tc>
                <a:tc>
                  <a:txBody>
                    <a:bodyPr/>
                    <a:lstStyle/>
                    <a:p>
                      <a:pPr marL="71755">
                        <a:lnSpc>
                          <a:spcPts val="1145"/>
                        </a:lnSpc>
                      </a:pPr>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txBody>
                  <a:tcPr marL="0" marR="0" marT="0" marB="0"/>
                </a:tc>
                <a:tc>
                  <a:txBody>
                    <a:bodyPr/>
                    <a:lstStyle/>
                    <a:p>
                      <a:pPr marL="68580" marR="113665" lvl="0" indent="0" algn="l" defTabSz="457211" rtl="0" eaLnBrk="1" fontAlgn="auto"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p>
                      <a:pPr marL="68580" marR="113665">
                        <a:lnSpc>
                          <a:spcPct val="115000"/>
                        </a:lnSpc>
                        <a:spcAft>
                          <a:spcPts val="0"/>
                        </a:spcAft>
                      </a:pPr>
                      <a:endParaRPr lang="en-ZA" sz="10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546529760"/>
                  </a:ext>
                </a:extLst>
              </a:tr>
              <a:tr h="2358703">
                <a:tc vMerge="1">
                  <a:txBody>
                    <a:bodyPr/>
                    <a:lstStyle/>
                    <a:p>
                      <a:pPr marL="0" algn="ctr" defTabSz="457211" rtl="0" eaLnBrk="1" latinLnBrk="0" hangingPunct="1">
                        <a:lnSpc>
                          <a:spcPct val="150000"/>
                        </a:lnSpc>
                        <a:spcAft>
                          <a:spcPts val="0"/>
                        </a:spcAft>
                      </a:pPr>
                      <a:endParaRPr lang="en-ZA" sz="1000" b="1" kern="1200" dirty="0">
                        <a:solidFill>
                          <a:schemeClr val="tx1"/>
                        </a:solidFill>
                        <a:effectLst/>
                        <a:latin typeface="Century Gothic" panose="020B0502020202020204" pitchFamily="34" charset="0"/>
                        <a:ea typeface="+mn-ea"/>
                        <a:cs typeface="+mn-cs"/>
                      </a:endParaRPr>
                    </a:p>
                  </a:txBody>
                  <a:tcPr/>
                </a:tc>
                <a:tc>
                  <a:txBody>
                    <a:bodyPr/>
                    <a:lstStyle/>
                    <a:p>
                      <a:pPr marL="0" algn="l" defTabSz="914400" rtl="0" eaLnBrk="1" latinLnBrk="0" hangingPunct="1">
                        <a:lnSpc>
                          <a:spcPct val="115000"/>
                        </a:lnSpc>
                      </a:pPr>
                      <a:r>
                        <a:rPr lang="en-US" sz="1000" kern="1200" dirty="0">
                          <a:solidFill>
                            <a:schemeClr val="tx1"/>
                          </a:solidFill>
                          <a:effectLst/>
                          <a:latin typeface="Arial "/>
                          <a:ea typeface="+mn-ea"/>
                          <a:cs typeface="+mn-cs"/>
                        </a:rPr>
                        <a:t>Well-located land acquired or released for human settlement development</a:t>
                      </a:r>
                      <a:endParaRPr lang="en-ZA" sz="1000" kern="1200" dirty="0">
                        <a:solidFill>
                          <a:schemeClr val="tx1"/>
                        </a:solidFill>
                        <a:effectLst/>
                        <a:latin typeface="Arial "/>
                        <a:ea typeface="+mn-ea"/>
                        <a:cs typeface="+mn-cs"/>
                      </a:endParaRPr>
                    </a:p>
                  </a:txBody>
                  <a:tcPr marL="37398" marR="37398" marT="0" marB="0"/>
                </a:tc>
                <a:tc>
                  <a:txBody>
                    <a:bodyPr/>
                    <a:lstStyle/>
                    <a:p>
                      <a:pPr marL="0" algn="l" defTabSz="914400" rtl="0" eaLnBrk="1" latinLnBrk="0" hangingPunct="1">
                        <a:lnSpc>
                          <a:spcPct val="115000"/>
                        </a:lnSpc>
                      </a:pPr>
                      <a:r>
                        <a:rPr lang="en-US" sz="1000" kern="1200" dirty="0">
                          <a:solidFill>
                            <a:schemeClr val="tx1"/>
                          </a:solidFill>
                          <a:effectLst/>
                          <a:latin typeface="Arial "/>
                          <a:ea typeface="+mn-ea"/>
                          <a:cs typeface="+mn-cs"/>
                        </a:rPr>
                        <a:t>2.1.4 Number of hectares of well-located land acquired and/or released for human settlements development</a:t>
                      </a:r>
                      <a:endParaRPr lang="en-ZA" sz="1000" kern="1200" dirty="0">
                        <a:solidFill>
                          <a:schemeClr val="tx1"/>
                        </a:solidFill>
                        <a:effectLst/>
                        <a:latin typeface="Arial "/>
                        <a:ea typeface="+mn-ea"/>
                        <a:cs typeface="+mn-cs"/>
                      </a:endParaRPr>
                    </a:p>
                  </a:txBody>
                  <a:tcPr marL="37398" marR="37398" marT="0" marB="0"/>
                </a:tc>
                <a:tc>
                  <a:txBody>
                    <a:bodyPr/>
                    <a:lstStyle/>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3514, 5428</a:t>
                      </a:r>
                      <a:endParaRPr lang="en-ZA" sz="1000" kern="1200" dirty="0">
                        <a:solidFill>
                          <a:schemeClr val="tx1"/>
                        </a:solidFill>
                        <a:effectLst/>
                        <a:latin typeface="Arial "/>
                        <a:ea typeface="+mn-ea"/>
                        <a:cs typeface="+mn-cs"/>
                      </a:endParaRPr>
                    </a:p>
                    <a:p>
                      <a:pPr marL="68580" marR="98425" algn="l" defTabSz="457211" rtl="0" eaLnBrk="1" latinLnBrk="0" hangingPunct="1">
                        <a:lnSpc>
                          <a:spcPct val="115000"/>
                        </a:lnSpc>
                        <a:spcBef>
                          <a:spcPts val="170"/>
                        </a:spcBef>
                        <a:spcAft>
                          <a:spcPts val="0"/>
                        </a:spcAft>
                      </a:pPr>
                      <a:r>
                        <a:rPr lang="en-US" sz="1000" kern="1200" dirty="0">
                          <a:solidFill>
                            <a:schemeClr val="tx1"/>
                          </a:solidFill>
                          <a:effectLst/>
                          <a:latin typeface="Arial "/>
                          <a:ea typeface="+mn-ea"/>
                          <a:cs typeface="+mn-cs"/>
                        </a:rPr>
                        <a:t>hectares of Land acquired and/ or released</a:t>
                      </a:r>
                      <a:endParaRPr lang="en-ZA" sz="1000" kern="1200" dirty="0">
                        <a:solidFill>
                          <a:schemeClr val="tx1"/>
                        </a:solidFill>
                        <a:effectLst/>
                        <a:latin typeface="Arial "/>
                        <a:ea typeface="+mn-ea"/>
                        <a:cs typeface="+mn-cs"/>
                      </a:endParaRPr>
                    </a:p>
                    <a:p>
                      <a:pPr marL="68580" marR="98425" algn="l" defTabSz="457211" rtl="0" eaLnBrk="1" latinLnBrk="0" hangingPunct="1">
                        <a:lnSpc>
                          <a:spcPct val="115000"/>
                        </a:lnSpc>
                        <a:spcBef>
                          <a:spcPts val="5"/>
                        </a:spcBef>
                        <a:spcAft>
                          <a:spcPts val="0"/>
                        </a:spcAft>
                      </a:pPr>
                      <a:r>
                        <a:rPr lang="en-US" sz="1000" kern="1200" dirty="0">
                          <a:solidFill>
                            <a:schemeClr val="tx1"/>
                          </a:solidFill>
                          <a:effectLst/>
                          <a:latin typeface="Arial "/>
                          <a:ea typeface="+mn-ea"/>
                          <a:cs typeface="+mn-cs"/>
                        </a:rPr>
                        <a:t>for Human</a:t>
                      </a:r>
                      <a:endParaRPr lang="en-ZA" sz="1000" kern="1200" dirty="0">
                        <a:solidFill>
                          <a:schemeClr val="tx1"/>
                        </a:solidFill>
                        <a:effectLst/>
                        <a:latin typeface="Arial "/>
                        <a:ea typeface="+mn-ea"/>
                        <a:cs typeface="+mn-cs"/>
                      </a:endParaRPr>
                    </a:p>
                  </a:txBody>
                  <a:tcPr marL="0" marR="0" marT="0" marB="0"/>
                </a:tc>
                <a:tc>
                  <a:txBody>
                    <a:bodyPr/>
                    <a:lstStyle/>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2116,5517 of</a:t>
                      </a:r>
                      <a:endParaRPr lang="en-ZA" sz="1000" kern="1200" dirty="0">
                        <a:solidFill>
                          <a:schemeClr val="tx1"/>
                        </a:solidFill>
                        <a:effectLst/>
                        <a:latin typeface="Arial "/>
                        <a:ea typeface="+mn-ea"/>
                        <a:cs typeface="+mn-cs"/>
                      </a:endParaRPr>
                    </a:p>
                    <a:p>
                      <a:pPr marL="68580" marR="98425" algn="l" defTabSz="457211" rtl="0" eaLnBrk="1" latinLnBrk="0" hangingPunct="1">
                        <a:lnSpc>
                          <a:spcPct val="115000"/>
                        </a:lnSpc>
                        <a:spcBef>
                          <a:spcPts val="170"/>
                        </a:spcBef>
                        <a:spcAft>
                          <a:spcPts val="0"/>
                        </a:spcAft>
                      </a:pPr>
                      <a:r>
                        <a:rPr lang="en-US" sz="1000" kern="1200" dirty="0">
                          <a:solidFill>
                            <a:schemeClr val="tx1"/>
                          </a:solidFill>
                          <a:effectLst/>
                          <a:latin typeface="Arial "/>
                          <a:ea typeface="+mn-ea"/>
                          <a:cs typeface="+mn-cs"/>
                        </a:rPr>
                        <a:t>hectares of well- located land acquired</a:t>
                      </a:r>
                      <a:endParaRPr lang="en-ZA" sz="1000" kern="1200" dirty="0">
                        <a:solidFill>
                          <a:schemeClr val="tx1"/>
                        </a:solidFill>
                        <a:effectLst/>
                        <a:latin typeface="Arial "/>
                        <a:ea typeface="+mn-ea"/>
                        <a:cs typeface="+mn-cs"/>
                      </a:endParaRPr>
                    </a:p>
                    <a:p>
                      <a:pPr marL="68580" marR="98425" algn="l" defTabSz="457211" rtl="0" eaLnBrk="1" latinLnBrk="0" hangingPunct="1">
                        <a:lnSpc>
                          <a:spcPct val="115000"/>
                        </a:lnSpc>
                        <a:spcBef>
                          <a:spcPts val="5"/>
                        </a:spcBef>
                        <a:spcAft>
                          <a:spcPts val="0"/>
                        </a:spcAft>
                      </a:pPr>
                      <a:r>
                        <a:rPr lang="en-US" sz="1000" kern="1200" dirty="0">
                          <a:solidFill>
                            <a:schemeClr val="tx1"/>
                          </a:solidFill>
                          <a:effectLst/>
                          <a:latin typeface="Arial "/>
                          <a:ea typeface="+mn-ea"/>
                          <a:cs typeface="+mn-cs"/>
                        </a:rPr>
                        <a:t>and/or released</a:t>
                      </a:r>
                      <a:endParaRPr lang="en-ZA" sz="1000" kern="1200" dirty="0">
                        <a:solidFill>
                          <a:schemeClr val="tx1"/>
                        </a:solidFill>
                        <a:effectLst/>
                        <a:latin typeface="Arial "/>
                        <a:ea typeface="+mn-ea"/>
                        <a:cs typeface="+mn-cs"/>
                      </a:endParaRPr>
                    </a:p>
                  </a:txBody>
                  <a:tcPr marL="0" marR="0" marT="0" marB="0"/>
                </a:tc>
                <a:tc>
                  <a:txBody>
                    <a:bodyPr/>
                    <a:lstStyle/>
                    <a:p>
                      <a:pPr marL="68580" marR="98425" algn="l" defTabSz="457211" rtl="0" eaLnBrk="1" latinLnBrk="0" hangingPunct="1">
                        <a:lnSpc>
                          <a:spcPct val="115000"/>
                        </a:lnSpc>
                        <a:spcAft>
                          <a:spcPts val="0"/>
                        </a:spcAft>
                      </a:pPr>
                      <a:r>
                        <a:rPr lang="en-US" sz="1000" kern="1200">
                          <a:solidFill>
                            <a:schemeClr val="tx1"/>
                          </a:solidFill>
                          <a:effectLst/>
                          <a:latin typeface="Arial "/>
                          <a:ea typeface="+mn-ea"/>
                          <a:cs typeface="+mn-cs"/>
                        </a:rPr>
                        <a:t>3243.447</a:t>
                      </a:r>
                      <a:endParaRPr lang="en-ZA" sz="1000" kern="1200">
                        <a:solidFill>
                          <a:schemeClr val="tx1"/>
                        </a:solidFill>
                        <a:effectLst/>
                        <a:latin typeface="Arial "/>
                        <a:ea typeface="+mn-ea"/>
                        <a:cs typeface="+mn-cs"/>
                      </a:endParaRPr>
                    </a:p>
                    <a:p>
                      <a:pPr marL="68580" marR="98425" algn="l" defTabSz="457211" rtl="0" eaLnBrk="1" latinLnBrk="0" hangingPunct="1">
                        <a:lnSpc>
                          <a:spcPct val="115000"/>
                        </a:lnSpc>
                        <a:spcBef>
                          <a:spcPts val="170"/>
                        </a:spcBef>
                        <a:spcAft>
                          <a:spcPts val="0"/>
                        </a:spcAft>
                      </a:pPr>
                      <a:r>
                        <a:rPr lang="en-US" sz="1000" kern="1200">
                          <a:solidFill>
                            <a:schemeClr val="tx1"/>
                          </a:solidFill>
                          <a:effectLst/>
                          <a:latin typeface="Arial "/>
                          <a:ea typeface="+mn-ea"/>
                          <a:cs typeface="+mn-cs"/>
                        </a:rPr>
                        <a:t>hectares of well- located land acquired and/or</a:t>
                      </a:r>
                      <a:endParaRPr lang="en-ZA" sz="1000" kern="1200">
                        <a:solidFill>
                          <a:schemeClr val="tx1"/>
                        </a:solidFill>
                        <a:effectLst/>
                        <a:latin typeface="Arial "/>
                        <a:ea typeface="+mn-ea"/>
                        <a:cs typeface="+mn-cs"/>
                      </a:endParaRPr>
                    </a:p>
                    <a:p>
                      <a:pPr marL="68580" marR="98425" algn="l" defTabSz="457211" rtl="0" eaLnBrk="1" latinLnBrk="0" hangingPunct="1">
                        <a:lnSpc>
                          <a:spcPct val="115000"/>
                        </a:lnSpc>
                        <a:spcBef>
                          <a:spcPts val="5"/>
                        </a:spcBef>
                        <a:spcAft>
                          <a:spcPts val="0"/>
                        </a:spcAft>
                      </a:pPr>
                      <a:r>
                        <a:rPr lang="en-US" sz="1000" kern="1200">
                          <a:solidFill>
                            <a:schemeClr val="tx1"/>
                          </a:solidFill>
                          <a:effectLst/>
                          <a:latin typeface="Arial "/>
                          <a:ea typeface="+mn-ea"/>
                          <a:cs typeface="+mn-cs"/>
                        </a:rPr>
                        <a:t>released</a:t>
                      </a:r>
                      <a:endParaRPr lang="en-ZA" sz="1000" kern="1200">
                        <a:solidFill>
                          <a:schemeClr val="tx1"/>
                        </a:solidFill>
                        <a:effectLst/>
                        <a:latin typeface="Arial "/>
                        <a:ea typeface="+mn-ea"/>
                        <a:cs typeface="+mn-cs"/>
                      </a:endParaRPr>
                    </a:p>
                  </a:txBody>
                  <a:tcPr marL="0" marR="0" marT="0" marB="0"/>
                </a:tc>
                <a:tc>
                  <a:txBody>
                    <a:bodyPr/>
                    <a:lstStyle/>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750 of hectares of well-located land acquired or released for</a:t>
                      </a:r>
                      <a:endParaRPr lang="en-ZA" sz="1000" kern="1200" dirty="0">
                        <a:solidFill>
                          <a:schemeClr val="tx1"/>
                        </a:solidFill>
                        <a:effectLst/>
                        <a:latin typeface="Arial "/>
                        <a:ea typeface="+mn-ea"/>
                        <a:cs typeface="+mn-cs"/>
                      </a:endParaRPr>
                    </a:p>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Human</a:t>
                      </a:r>
                      <a:endParaRPr lang="en-ZA" sz="1000" kern="1200" dirty="0">
                        <a:solidFill>
                          <a:schemeClr val="tx1"/>
                        </a:solidFill>
                        <a:effectLst/>
                        <a:latin typeface="Arial "/>
                        <a:ea typeface="+mn-ea"/>
                        <a:cs typeface="+mn-cs"/>
                      </a:endParaRPr>
                    </a:p>
                  </a:txBody>
                  <a:tcPr marL="0" marR="0" marT="0" marB="0"/>
                </a:tc>
                <a:tc>
                  <a:txBody>
                    <a:bodyPr/>
                    <a:lstStyle/>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1000 hectares of well-located land acquired</a:t>
                      </a:r>
                      <a:endParaRPr lang="en-ZA" sz="1000" kern="1200" dirty="0">
                        <a:solidFill>
                          <a:schemeClr val="tx1"/>
                        </a:solidFill>
                        <a:effectLst/>
                        <a:latin typeface="Arial "/>
                        <a:ea typeface="+mn-ea"/>
                        <a:cs typeface="+mn-cs"/>
                      </a:endParaRPr>
                    </a:p>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or released</a:t>
                      </a:r>
                      <a:endParaRPr lang="en-ZA" sz="1000" kern="1200" dirty="0">
                        <a:solidFill>
                          <a:schemeClr val="tx1"/>
                        </a:solidFill>
                        <a:effectLst/>
                        <a:latin typeface="Arial "/>
                        <a:ea typeface="+mn-ea"/>
                        <a:cs typeface="+mn-cs"/>
                      </a:endParaRPr>
                    </a:p>
                  </a:txBody>
                  <a:tcPr marL="0" marR="0" marT="0" marB="0"/>
                </a:tc>
                <a:tc>
                  <a:txBody>
                    <a:bodyPr/>
                    <a:lstStyle/>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txBody>
                  <a:tcPr marL="0" marR="0" marT="0" marB="0"/>
                </a:tc>
                <a:tc>
                  <a:txBody>
                    <a:bodyPr/>
                    <a:lstStyle/>
                    <a:p>
                      <a:pPr marL="68580" marR="98425" algn="l" defTabSz="457211" rtl="0" eaLnBrk="1" latinLnBrk="0" hangingPunct="1">
                        <a:lnSpc>
                          <a:spcPct val="115000"/>
                        </a:lnSpc>
                        <a:spcAft>
                          <a:spcPts val="0"/>
                        </a:spcAft>
                      </a:pPr>
                      <a:r>
                        <a:rPr lang="en-US" sz="1000" kern="1200" dirty="0">
                          <a:solidFill>
                            <a:schemeClr val="tx1"/>
                          </a:solidFill>
                          <a:effectLst/>
                          <a:latin typeface="Arial "/>
                          <a:ea typeface="+mn-ea"/>
                          <a:cs typeface="+mn-cs"/>
                        </a:rPr>
                        <a:t>No Target</a:t>
                      </a:r>
                      <a:endParaRPr lang="en-ZA" sz="10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571911160"/>
                  </a:ext>
                </a:extLst>
              </a:tr>
            </a:tbl>
          </a:graphicData>
        </a:graphic>
      </p:graphicFrame>
      <p:sp>
        <p:nvSpPr>
          <p:cNvPr id="9" name="Slide Number Placeholder 3">
            <a:extLst>
              <a:ext uri="{FF2B5EF4-FFF2-40B4-BE49-F238E27FC236}">
                <a16:creationId xmlns:a16="http://schemas.microsoft.com/office/drawing/2014/main" xmlns="" id="{C04CFC5F-35FA-45B7-B4D4-4C2691B84385}"/>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25</a:t>
            </a:fld>
            <a:endParaRPr lang="en-US" dirty="0">
              <a:latin typeface="Century Gothic" panose="020B0502020202020204" pitchFamily="34" charset="0"/>
            </a:endParaRPr>
          </a:p>
        </p:txBody>
      </p:sp>
    </p:spTree>
    <p:extLst>
      <p:ext uri="{BB962C8B-B14F-4D97-AF65-F5344CB8AC3E}">
        <p14:creationId xmlns:p14="http://schemas.microsoft.com/office/powerpoint/2010/main" xmlns="" val="244535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123826" y="926230"/>
            <a:ext cx="10610851" cy="646331"/>
          </a:xfrm>
          <a:prstGeom prst="rect">
            <a:avLst/>
          </a:prstGeom>
          <a:noFill/>
        </p:spPr>
        <p:txBody>
          <a:bodyPr wrap="square" rtlCol="0">
            <a:spAutoFit/>
          </a:bodyPr>
          <a:lstStyle/>
          <a:p>
            <a:pPr lvl="1">
              <a:spcBef>
                <a:spcPts val="200"/>
              </a:spcBef>
            </a:pPr>
            <a:r>
              <a:rPr lang="en-US" sz="1800" b="1" dirty="0">
                <a:effectLst/>
                <a:latin typeface="Arial "/>
                <a:ea typeface="Times New Roman" panose="02020603050405020304" pitchFamily="18" charset="0"/>
                <a:cs typeface="Times New Roman" panose="02020603050405020304" pitchFamily="18" charset="0"/>
              </a:rPr>
              <a:t>PROGRAMME 3: PROGRAMME PLANNING AND DESIGN AND REGIONAL COORDINATION AND HUMAN SETTLEMENT IMPLEMENTATION SUPPORT SERVICES</a:t>
            </a:r>
            <a:endParaRPr lang="en-ZA" sz="1800" b="1" dirty="0">
              <a:effectLst/>
              <a:latin typeface="Arial "/>
              <a:ea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7A36E744-1D88-4FA4-9756-6116A43D715B}"/>
              </a:ext>
            </a:extLst>
          </p:cNvPr>
          <p:cNvGraphicFramePr>
            <a:graphicFrameLocks noGrp="1"/>
          </p:cNvGraphicFramePr>
          <p:nvPr>
            <p:extLst>
              <p:ext uri="{D42A27DB-BD31-4B8C-83A1-F6EECF244321}">
                <p14:modId xmlns:p14="http://schemas.microsoft.com/office/powerpoint/2010/main" xmlns="" val="3725616988"/>
              </p:ext>
            </p:extLst>
          </p:nvPr>
        </p:nvGraphicFramePr>
        <p:xfrm>
          <a:off x="332076" y="1649029"/>
          <a:ext cx="11733589" cy="5123946"/>
        </p:xfrm>
        <a:graphic>
          <a:graphicData uri="http://schemas.openxmlformats.org/drawingml/2006/table">
            <a:tbl>
              <a:tblPr firstRow="1" firstCol="1" bandRow="1">
                <a:tableStyleId>{5C22544A-7EE6-4342-B048-85BDC9FD1C3A}</a:tableStyleId>
              </a:tblPr>
              <a:tblGrid>
                <a:gridCol w="1048684">
                  <a:extLst>
                    <a:ext uri="{9D8B030D-6E8A-4147-A177-3AD203B41FA5}">
                      <a16:colId xmlns:a16="http://schemas.microsoft.com/office/drawing/2014/main" xmlns="" val="2391866014"/>
                    </a:ext>
                  </a:extLst>
                </a:gridCol>
                <a:gridCol w="1622152">
                  <a:extLst>
                    <a:ext uri="{9D8B030D-6E8A-4147-A177-3AD203B41FA5}">
                      <a16:colId xmlns:a16="http://schemas.microsoft.com/office/drawing/2014/main" xmlns="" val="4130745327"/>
                    </a:ext>
                  </a:extLst>
                </a:gridCol>
                <a:gridCol w="1622152">
                  <a:extLst>
                    <a:ext uri="{9D8B030D-6E8A-4147-A177-3AD203B41FA5}">
                      <a16:colId xmlns:a16="http://schemas.microsoft.com/office/drawing/2014/main" xmlns="" val="3483806367"/>
                    </a:ext>
                  </a:extLst>
                </a:gridCol>
                <a:gridCol w="1029970">
                  <a:extLst>
                    <a:ext uri="{9D8B030D-6E8A-4147-A177-3AD203B41FA5}">
                      <a16:colId xmlns:a16="http://schemas.microsoft.com/office/drawing/2014/main" xmlns="" val="2850777128"/>
                    </a:ext>
                  </a:extLst>
                </a:gridCol>
                <a:gridCol w="917682">
                  <a:extLst>
                    <a:ext uri="{9D8B030D-6E8A-4147-A177-3AD203B41FA5}">
                      <a16:colId xmlns:a16="http://schemas.microsoft.com/office/drawing/2014/main" xmlns="" val="1476900106"/>
                    </a:ext>
                  </a:extLst>
                </a:gridCol>
                <a:gridCol w="1029970">
                  <a:extLst>
                    <a:ext uri="{9D8B030D-6E8A-4147-A177-3AD203B41FA5}">
                      <a16:colId xmlns:a16="http://schemas.microsoft.com/office/drawing/2014/main" xmlns="" val="1060077142"/>
                    </a:ext>
                  </a:extLst>
                </a:gridCol>
                <a:gridCol w="1112181">
                  <a:extLst>
                    <a:ext uri="{9D8B030D-6E8A-4147-A177-3AD203B41FA5}">
                      <a16:colId xmlns:a16="http://schemas.microsoft.com/office/drawing/2014/main" xmlns="" val="2346372495"/>
                    </a:ext>
                  </a:extLst>
                </a:gridCol>
                <a:gridCol w="1112181">
                  <a:extLst>
                    <a:ext uri="{9D8B030D-6E8A-4147-A177-3AD203B41FA5}">
                      <a16:colId xmlns:a16="http://schemas.microsoft.com/office/drawing/2014/main" xmlns="" val="663724178"/>
                    </a:ext>
                  </a:extLst>
                </a:gridCol>
                <a:gridCol w="1079430">
                  <a:extLst>
                    <a:ext uri="{9D8B030D-6E8A-4147-A177-3AD203B41FA5}">
                      <a16:colId xmlns:a16="http://schemas.microsoft.com/office/drawing/2014/main" xmlns="" val="1561416178"/>
                    </a:ext>
                  </a:extLst>
                </a:gridCol>
                <a:gridCol w="1159187">
                  <a:extLst>
                    <a:ext uri="{9D8B030D-6E8A-4147-A177-3AD203B41FA5}">
                      <a16:colId xmlns:a16="http://schemas.microsoft.com/office/drawing/2014/main" xmlns="" val="1309061189"/>
                    </a:ext>
                  </a:extLst>
                </a:gridCol>
              </a:tblGrid>
              <a:tr h="262620">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Outcome</a:t>
                      </a:r>
                      <a:endParaRPr lang="en-ZA" sz="1200" b="1" kern="1200" dirty="0">
                        <a:solidFill>
                          <a:schemeClr val="tx1"/>
                        </a:solidFill>
                        <a:effectLst/>
                        <a:latin typeface="Arial "/>
                        <a:ea typeface="+mn-ea"/>
                        <a:cs typeface="+mn-cs"/>
                      </a:endParaRPr>
                    </a:p>
                  </a:txBody>
                  <a:tcPr marL="68580" marR="68580" marT="0" marB="0"/>
                </a:tc>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Outputs</a:t>
                      </a:r>
                      <a:endParaRPr lang="en-ZA" sz="1200" b="1" kern="1200" dirty="0">
                        <a:solidFill>
                          <a:schemeClr val="tx1"/>
                        </a:solidFill>
                        <a:effectLst/>
                        <a:latin typeface="Arial "/>
                        <a:ea typeface="+mn-ea"/>
                        <a:cs typeface="+mn-cs"/>
                      </a:endParaRPr>
                    </a:p>
                  </a:txBody>
                  <a:tcPr marL="68580" marR="68580" marT="0" marB="0"/>
                </a:tc>
                <a:tc row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 </a:t>
                      </a:r>
                      <a:endParaRPr lang="en-ZA" sz="1200" b="1" kern="1200" dirty="0">
                        <a:solidFill>
                          <a:schemeClr val="tx1"/>
                        </a:solidFill>
                        <a:effectLst/>
                        <a:latin typeface="Arial "/>
                      </a:endParaRPr>
                    </a:p>
                    <a:p>
                      <a:pPr marL="0" algn="ctr" defTabSz="457211" rtl="0" eaLnBrk="1" latinLnBrk="0" hangingPunct="1">
                        <a:lnSpc>
                          <a:spcPct val="150000"/>
                        </a:lnSpc>
                        <a:spcAft>
                          <a:spcPts val="0"/>
                        </a:spcAft>
                      </a:pPr>
                      <a:r>
                        <a:rPr lang="en-US" sz="1200" b="1" kern="1200" dirty="0">
                          <a:solidFill>
                            <a:schemeClr val="tx1"/>
                          </a:solidFill>
                          <a:effectLst/>
                          <a:latin typeface="Arial "/>
                        </a:rPr>
                        <a:t>Output Indicators</a:t>
                      </a:r>
                    </a:p>
                    <a:p>
                      <a:pPr marL="0" algn="ctr" defTabSz="457211" rtl="0" eaLnBrk="1" latinLnBrk="0" hangingPunct="1">
                        <a:lnSpc>
                          <a:spcPct val="150000"/>
                        </a:lnSpc>
                        <a:spcAft>
                          <a:spcPts val="0"/>
                        </a:spcAft>
                      </a:pPr>
                      <a:endParaRPr lang="en-ZA" sz="1200" b="1" kern="1200" dirty="0">
                        <a:solidFill>
                          <a:schemeClr val="tx1"/>
                        </a:solidFill>
                        <a:effectLst/>
                        <a:latin typeface="Arial "/>
                        <a:ea typeface="+mn-ea"/>
                        <a:cs typeface="+mn-cs"/>
                      </a:endParaRPr>
                    </a:p>
                  </a:txBody>
                  <a:tcPr marL="68580" marR="68580" marT="0" marB="0"/>
                </a:tc>
                <a:tc gridSpan="7">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Annual Targets</a:t>
                      </a:r>
                      <a:endParaRPr lang="en-ZA" sz="1200" b="1" kern="1200" dirty="0">
                        <a:solidFill>
                          <a:schemeClr val="tx1"/>
                        </a:solidFill>
                        <a:effectLst/>
                        <a:latin typeface="Arial "/>
                        <a:ea typeface="+mn-ea"/>
                        <a:cs typeface="+mn-cs"/>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44703144"/>
                  </a:ext>
                </a:extLst>
              </a:tr>
              <a:tr h="445435">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Audited/Actual Performance</a:t>
                      </a:r>
                      <a:endParaRPr lang="en-ZA" sz="1200" b="1" kern="1200" dirty="0">
                        <a:solidFill>
                          <a:schemeClr val="tx1"/>
                        </a:solidFill>
                        <a:effectLst/>
                        <a:latin typeface="Arial "/>
                        <a:ea typeface="+mn-ea"/>
                        <a:cs typeface="+mn-cs"/>
                      </a:endParaRPr>
                    </a:p>
                  </a:txBody>
                  <a:tcPr marL="68580" marR="68580"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200" b="1" kern="1200">
                          <a:solidFill>
                            <a:schemeClr val="tx1"/>
                          </a:solidFill>
                          <a:effectLst/>
                          <a:latin typeface="Arial "/>
                        </a:rPr>
                        <a:t>Estimated Performance</a:t>
                      </a:r>
                      <a:endParaRPr lang="en-ZA" sz="1200" b="1" kern="1200">
                        <a:solidFill>
                          <a:schemeClr val="tx1"/>
                        </a:solidFill>
                        <a:effectLst/>
                        <a:latin typeface="Arial "/>
                        <a:ea typeface="+mn-ea"/>
                        <a:cs typeface="+mn-cs"/>
                      </a:endParaRPr>
                    </a:p>
                  </a:txBody>
                  <a:tcPr marL="68580" marR="68580" marT="0" marB="0"/>
                </a:tc>
                <a:tc gridSpan="3">
                  <a:txBody>
                    <a:bodyPr/>
                    <a:lstStyle/>
                    <a:p>
                      <a:pPr marL="0" algn="ctr" defTabSz="457211" rtl="0" eaLnBrk="1" latinLnBrk="0" hangingPunct="1">
                        <a:lnSpc>
                          <a:spcPct val="150000"/>
                        </a:lnSpc>
                        <a:spcAft>
                          <a:spcPts val="0"/>
                        </a:spcAft>
                      </a:pPr>
                      <a:r>
                        <a:rPr lang="en-US" sz="1200" b="1" kern="1200">
                          <a:solidFill>
                            <a:schemeClr val="tx1"/>
                          </a:solidFill>
                          <a:effectLst/>
                          <a:latin typeface="Arial "/>
                        </a:rPr>
                        <a:t>MTEF Period</a:t>
                      </a:r>
                      <a:endParaRPr lang="en-ZA" sz="1200" b="1" kern="1200">
                        <a:solidFill>
                          <a:schemeClr val="tx1"/>
                        </a:solidFill>
                        <a:effectLst/>
                        <a:latin typeface="Arial "/>
                        <a:ea typeface="+mn-ea"/>
                        <a:cs typeface="+mn-cs"/>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87267368"/>
                  </a:ext>
                </a:extLst>
              </a:tr>
              <a:tr h="26262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1807934269"/>
                  </a:ext>
                </a:extLst>
              </a:tr>
              <a:tr h="1781737">
                <a:tc rowSpan="2">
                  <a:txBody>
                    <a:bodyPr/>
                    <a:lstStyle/>
                    <a:p>
                      <a:pPr marL="0" algn="ctr" defTabSz="457211" rtl="0" eaLnBrk="1" latinLnBrk="0" hangingPunct="1">
                        <a:lnSpc>
                          <a:spcPct val="150000"/>
                        </a:lnSpc>
                        <a:spcAft>
                          <a:spcPts val="0"/>
                        </a:spcAft>
                      </a:pPr>
                      <a:r>
                        <a:rPr lang="en-US" sz="1200" b="1" kern="1200" dirty="0">
                          <a:solidFill>
                            <a:schemeClr val="tx1"/>
                          </a:solidFill>
                          <a:effectLst/>
                          <a:latin typeface="Arial "/>
                        </a:rPr>
                        <a:t>Integrated and sustainable human settlements and Security of Tenure</a:t>
                      </a:r>
                      <a:endParaRPr lang="en-ZA" sz="1200" b="1" kern="1200" dirty="0">
                        <a:solidFill>
                          <a:schemeClr val="tx1"/>
                        </a:solidFill>
                        <a:effectLst/>
                        <a:latin typeface="Arial "/>
                        <a:ea typeface="+mn-ea"/>
                        <a:cs typeface="+mn-cs"/>
                      </a:endParaRPr>
                    </a:p>
                  </a:txBody>
                  <a:tcPr marL="68580" marR="68580" marT="0" marB="0"/>
                </a:tc>
                <a:tc rowSpan="2">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Adequate housing and improved living conditions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r>
                        <a:rPr lang="en-US" sz="1100" kern="1200" dirty="0">
                          <a:solidFill>
                            <a:schemeClr val="tx1"/>
                          </a:solidFill>
                          <a:effectLst/>
                          <a:latin typeface="Arial "/>
                          <a:ea typeface="+mn-ea"/>
                          <a:cs typeface="+mn-cs"/>
                        </a:rPr>
                        <a:t>in informal settlements</a:t>
                      </a:r>
                    </a:p>
                    <a:p>
                      <a:pPr marL="0" algn="l" defTabSz="914400" rtl="0" eaLnBrk="1" latinLnBrk="0" hangingPunct="1">
                        <a:lnSpc>
                          <a:spcPct val="115000"/>
                        </a:lnSpc>
                      </a:pPr>
                      <a:r>
                        <a:rPr lang="en-US" sz="1100" kern="1200" dirty="0">
                          <a:solidFill>
                            <a:schemeClr val="tx1"/>
                          </a:solidFill>
                          <a:effectLst/>
                          <a:latin typeface="Arial "/>
                          <a:ea typeface="+mn-ea"/>
                          <a:cs typeface="+mn-cs"/>
                        </a:rPr>
                        <a:t> </a:t>
                      </a:r>
                      <a:endParaRPr lang="en-ZA" sz="1100" kern="1200" dirty="0">
                        <a:solidFill>
                          <a:schemeClr val="tx1"/>
                        </a:solidFill>
                        <a:effectLst/>
                        <a:latin typeface="Arial "/>
                        <a:ea typeface="+mn-ea"/>
                        <a:cs typeface="+mn-cs"/>
                      </a:endParaRPr>
                    </a:p>
                  </a:txBody>
                  <a:tcPr marL="68580" marR="6858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3.1.1 Number of Informal settlements supported for upgrading to phase 3 of the UISP</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r>
                        <a:rPr lang="en-US" sz="1100" kern="1200" dirty="0">
                          <a:solidFill>
                            <a:schemeClr val="tx1"/>
                          </a:solidFill>
                          <a:effectLst/>
                          <a:latin typeface="Arial "/>
                          <a:ea typeface="+mn-ea"/>
                          <a:cs typeface="+mn-cs"/>
                        </a:rPr>
                        <a:t> </a:t>
                      </a:r>
                      <a:endParaRPr lang="en-ZA" sz="1100" kern="1200" dirty="0">
                        <a:solidFill>
                          <a:schemeClr val="tx1"/>
                        </a:solidFill>
                        <a:effectLst/>
                        <a:latin typeface="Arial "/>
                        <a:ea typeface="+mn-ea"/>
                        <a:cs typeface="+mn-cs"/>
                      </a:endParaRPr>
                    </a:p>
                  </a:txBody>
                  <a:tcPr marL="68580" marR="6858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369 informal</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settlements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5"/>
                        </a:spcBef>
                      </a:pPr>
                      <a:r>
                        <a:rPr lang="en-US" sz="1100" kern="1200" dirty="0">
                          <a:solidFill>
                            <a:schemeClr val="tx1"/>
                          </a:solidFill>
                          <a:effectLst/>
                          <a:latin typeface="Arial "/>
                          <a:ea typeface="+mn-ea"/>
                          <a:cs typeface="+mn-cs"/>
                        </a:rPr>
                        <a:t>assessed and</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categorized</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191 informal</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settlements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5"/>
                        </a:spcBef>
                      </a:pPr>
                      <a:r>
                        <a:rPr lang="en-US" sz="1100" kern="1200" dirty="0">
                          <a:solidFill>
                            <a:schemeClr val="tx1"/>
                          </a:solidFill>
                          <a:effectLst/>
                          <a:latin typeface="Arial "/>
                          <a:ea typeface="+mn-ea"/>
                          <a:cs typeface="+mn-cs"/>
                        </a:rPr>
                        <a:t>supported for</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upgrading to</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Phase 3 of</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UISP</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375 informal</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settlements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5"/>
                        </a:spcBef>
                        <a:spcAft>
                          <a:spcPts val="0"/>
                        </a:spcAft>
                      </a:pPr>
                      <a:r>
                        <a:rPr lang="en-US" sz="1100" kern="1200" dirty="0">
                          <a:solidFill>
                            <a:schemeClr val="tx1"/>
                          </a:solidFill>
                          <a:effectLst/>
                          <a:latin typeface="Arial "/>
                          <a:ea typeface="+mn-ea"/>
                          <a:cs typeface="+mn-cs"/>
                        </a:rPr>
                        <a:t>supported for</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upgrading to</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Phase 3 of</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the UISP</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200 informal</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settlements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5"/>
                        </a:spcBef>
                        <a:spcAft>
                          <a:spcPts val="0"/>
                        </a:spcAft>
                      </a:pPr>
                      <a:r>
                        <a:rPr lang="en-US" sz="1100" kern="1200" dirty="0">
                          <a:solidFill>
                            <a:schemeClr val="tx1"/>
                          </a:solidFill>
                          <a:effectLst/>
                          <a:latin typeface="Arial "/>
                          <a:ea typeface="+mn-ea"/>
                          <a:cs typeface="+mn-cs"/>
                        </a:rPr>
                        <a:t>supported for</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upgrading to</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Phase 3 of</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spcAft>
                          <a:spcPts val="0"/>
                        </a:spcAft>
                      </a:pPr>
                      <a:r>
                        <a:rPr lang="en-US" sz="1100" kern="1200" dirty="0">
                          <a:solidFill>
                            <a:schemeClr val="tx1"/>
                          </a:solidFill>
                          <a:effectLst/>
                          <a:latin typeface="Arial "/>
                          <a:ea typeface="+mn-ea"/>
                          <a:cs typeface="+mn-cs"/>
                        </a:rPr>
                        <a:t>UISP</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250 informal</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settlements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5"/>
                        </a:spcBef>
                      </a:pPr>
                      <a:r>
                        <a:rPr lang="en-US" sz="1100" kern="1200" dirty="0">
                          <a:solidFill>
                            <a:schemeClr val="tx1"/>
                          </a:solidFill>
                          <a:effectLst/>
                          <a:latin typeface="Arial "/>
                          <a:ea typeface="+mn-ea"/>
                          <a:cs typeface="+mn-cs"/>
                        </a:rPr>
                        <a:t>supported</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for</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upgrading</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between</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0"/>
                        </a:spcBef>
                      </a:pPr>
                      <a:r>
                        <a:rPr lang="en-US" sz="1100" kern="1200" dirty="0">
                          <a:solidFill>
                            <a:schemeClr val="tx1"/>
                          </a:solidFill>
                          <a:effectLst/>
                          <a:latin typeface="Arial "/>
                          <a:ea typeface="+mn-ea"/>
                          <a:cs typeface="+mn-cs"/>
                        </a:rPr>
                        <a:t>Phase 1 to</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45"/>
                        </a:spcBef>
                      </a:pPr>
                      <a:r>
                        <a:rPr lang="en-US" sz="1100" kern="1200" dirty="0">
                          <a:solidFill>
                            <a:schemeClr val="tx1"/>
                          </a:solidFill>
                          <a:effectLst/>
                          <a:latin typeface="Arial "/>
                          <a:ea typeface="+mn-ea"/>
                          <a:cs typeface="+mn-cs"/>
                        </a:rPr>
                        <a:t>Phase 3</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280</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5"/>
                        </a:spcBef>
                      </a:pPr>
                      <a:r>
                        <a:rPr lang="en-US" sz="1100" kern="1200" dirty="0">
                          <a:solidFill>
                            <a:schemeClr val="tx1"/>
                          </a:solidFill>
                          <a:effectLst/>
                          <a:latin typeface="Arial "/>
                          <a:ea typeface="+mn-ea"/>
                          <a:cs typeface="+mn-cs"/>
                        </a:rPr>
                        <a:t>informal settlements supported for upgrading between Phase 1 to</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r>
                        <a:rPr lang="en-US" sz="1100" kern="1200" dirty="0">
                          <a:solidFill>
                            <a:schemeClr val="tx1"/>
                          </a:solidFill>
                          <a:effectLst/>
                          <a:latin typeface="Arial "/>
                          <a:ea typeface="+mn-ea"/>
                          <a:cs typeface="+mn-cs"/>
                        </a:rPr>
                        <a:t>Phase 3</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320</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spcBef>
                          <a:spcPts val="5"/>
                        </a:spcBef>
                        <a:spcAft>
                          <a:spcPts val="0"/>
                        </a:spcAft>
                      </a:pPr>
                      <a:r>
                        <a:rPr lang="en-US" sz="1100" kern="1200" dirty="0">
                          <a:solidFill>
                            <a:schemeClr val="tx1"/>
                          </a:solidFill>
                          <a:effectLst/>
                          <a:latin typeface="Arial "/>
                          <a:ea typeface="+mn-ea"/>
                          <a:cs typeface="+mn-cs"/>
                        </a:rPr>
                        <a:t>informal settlements supported for upgrading between Phase 1 to</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r>
                        <a:rPr lang="en-US" sz="1100" kern="1200" dirty="0">
                          <a:solidFill>
                            <a:schemeClr val="tx1"/>
                          </a:solidFill>
                          <a:effectLst/>
                          <a:latin typeface="Arial "/>
                          <a:ea typeface="+mn-ea"/>
                          <a:cs typeface="+mn-cs"/>
                        </a:rPr>
                        <a:t>Phase 3</a:t>
                      </a:r>
                      <a:endParaRPr lang="en-ZA" sz="11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432666058"/>
                  </a:ext>
                </a:extLst>
              </a:tr>
              <a:tr h="2004454">
                <a:tc vMerge="1">
                  <a:txBody>
                    <a:bodyPr/>
                    <a:lstStyle/>
                    <a:p>
                      <a:endParaRPr lang="en-ZA"/>
                    </a:p>
                  </a:txBody>
                  <a:tcPr/>
                </a:tc>
                <a:tc vMerge="1">
                  <a:txBody>
                    <a:bodyPr/>
                    <a:lstStyle/>
                    <a:p>
                      <a:pPr marL="0" algn="l" defTabSz="914400" rtl="0" eaLnBrk="1" latinLnBrk="0" hangingPunct="1">
                        <a:lnSpc>
                          <a:spcPct val="115000"/>
                        </a:lnSpc>
                      </a:pPr>
                      <a:r>
                        <a:rPr lang="en-US" sz="1100" kern="1200" dirty="0">
                          <a:solidFill>
                            <a:schemeClr val="tx1"/>
                          </a:solidFill>
                          <a:effectLst/>
                          <a:latin typeface="Century Gothic" panose="020B0502020202020204" pitchFamily="34" charset="0"/>
                          <a:ea typeface="+mn-ea"/>
                          <a:cs typeface="+mn-cs"/>
                        </a:rPr>
                        <a:t>Adequate housing and improved living conditions in Emergency housing areas</a:t>
                      </a:r>
                      <a:endParaRPr lang="en-ZA" sz="1100" kern="1200" dirty="0">
                        <a:solidFill>
                          <a:schemeClr val="tx1"/>
                        </a:solidFill>
                        <a:effectLst/>
                        <a:latin typeface="Century Gothic" panose="020B0502020202020204" pitchFamily="34" charset="0"/>
                        <a:ea typeface="+mn-ea"/>
                        <a:cs typeface="+mn-cs"/>
                      </a:endParaRPr>
                    </a:p>
                    <a:p>
                      <a:pPr marL="0" algn="l" defTabSz="914400" rtl="0" eaLnBrk="1" latinLnBrk="0" hangingPunct="1">
                        <a:lnSpc>
                          <a:spcPct val="115000"/>
                        </a:lnSpc>
                      </a:pPr>
                      <a:r>
                        <a:rPr lang="en-US" sz="1100" kern="1200" dirty="0">
                          <a:solidFill>
                            <a:schemeClr val="tx1"/>
                          </a:solidFill>
                          <a:effectLst/>
                          <a:latin typeface="Century Gothic" panose="020B0502020202020204" pitchFamily="34" charset="0"/>
                          <a:ea typeface="+mn-ea"/>
                          <a:cs typeface="+mn-cs"/>
                        </a:rPr>
                        <a:t> </a:t>
                      </a:r>
                      <a:endParaRPr lang="en-ZA" sz="1100" kern="1200" dirty="0">
                        <a:solidFill>
                          <a:schemeClr val="tx1"/>
                        </a:solidFill>
                        <a:effectLst/>
                        <a:latin typeface="Century Gothic" panose="020B0502020202020204" pitchFamily="34" charset="0"/>
                        <a:ea typeface="+mn-ea"/>
                        <a:cs typeface="+mn-cs"/>
                      </a:endParaRPr>
                    </a:p>
                  </a:txBody>
                  <a:tcPr marL="68580" marR="6858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3.1.2 Number of development </a:t>
                      </a:r>
                      <a:r>
                        <a:rPr lang="en-US" sz="1100" kern="1200" dirty="0" err="1">
                          <a:solidFill>
                            <a:schemeClr val="tx1"/>
                          </a:solidFill>
                          <a:effectLst/>
                          <a:latin typeface="Arial "/>
                          <a:ea typeface="+mn-ea"/>
                          <a:cs typeface="+mn-cs"/>
                        </a:rPr>
                        <a:t>programme</a:t>
                      </a:r>
                      <a:r>
                        <a:rPr lang="en-US" sz="1100" kern="1200" dirty="0">
                          <a:solidFill>
                            <a:schemeClr val="tx1"/>
                          </a:solidFill>
                          <a:effectLst/>
                          <a:latin typeface="Arial "/>
                          <a:ea typeface="+mn-ea"/>
                          <a:cs typeface="+mn-cs"/>
                        </a:rPr>
                        <a:t> and project plans drafted for funding and implementation</a:t>
                      </a:r>
                      <a:endParaRPr lang="en-ZA" sz="1100" kern="1200" dirty="0">
                        <a:solidFill>
                          <a:schemeClr val="tx1"/>
                        </a:solidFill>
                        <a:effectLst/>
                        <a:latin typeface="Arial "/>
                        <a:ea typeface="+mn-ea"/>
                        <a:cs typeface="+mn-cs"/>
                      </a:endParaRPr>
                    </a:p>
                  </a:txBody>
                  <a:tcPr marL="68580" marR="6858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New Indicator</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New Indicator</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ZA" sz="1100" kern="1200" dirty="0">
                          <a:solidFill>
                            <a:schemeClr val="tx1"/>
                          </a:solidFill>
                          <a:effectLst/>
                          <a:latin typeface="Arial "/>
                          <a:ea typeface="+mn-ea"/>
                          <a:cs typeface="+mn-cs"/>
                        </a:rPr>
                        <a:t>New Indicator</a:t>
                      </a:r>
                    </a:p>
                    <a:p>
                      <a:pPr marL="0" algn="l" defTabSz="914400" rtl="0" eaLnBrk="1" latinLnBrk="0" hangingPunct="1">
                        <a:lnSpc>
                          <a:spcPct val="115000"/>
                        </a:lnSpc>
                      </a:pP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5 draft project development plans drafted for funding and implementation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5 draft project development plans drafted for funding and implementation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5 draft project development plans drafted for funding and implementation</a:t>
                      </a:r>
                      <a:endParaRPr lang="en-ZA" sz="1100" kern="1200" dirty="0">
                        <a:solidFill>
                          <a:schemeClr val="tx1"/>
                        </a:solidFill>
                        <a:effectLst/>
                        <a:latin typeface="Arial "/>
                        <a:ea typeface="+mn-ea"/>
                        <a:cs typeface="+mn-cs"/>
                      </a:endParaRPr>
                    </a:p>
                  </a:txBody>
                  <a:tcPr marL="0" marR="0" marT="0" marB="0"/>
                </a:tc>
                <a:tc>
                  <a:txBody>
                    <a:bodyPr/>
                    <a:lstStyle/>
                    <a:p>
                      <a:pPr marL="0" algn="l" defTabSz="914400" rtl="0" eaLnBrk="1" latinLnBrk="0" hangingPunct="1">
                        <a:lnSpc>
                          <a:spcPct val="115000"/>
                        </a:lnSpc>
                      </a:pPr>
                      <a:r>
                        <a:rPr lang="en-US" sz="1100" kern="1200" dirty="0">
                          <a:solidFill>
                            <a:schemeClr val="tx1"/>
                          </a:solidFill>
                          <a:effectLst/>
                          <a:latin typeface="Arial "/>
                          <a:ea typeface="+mn-ea"/>
                          <a:cs typeface="+mn-cs"/>
                        </a:rPr>
                        <a:t>5 draft project development plans drafted for funding and implementation</a:t>
                      </a:r>
                      <a:endParaRPr lang="en-ZA" sz="11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3605290269"/>
                  </a:ext>
                </a:extLst>
              </a:tr>
            </a:tbl>
          </a:graphicData>
        </a:graphic>
      </p:graphicFrame>
      <p:sp>
        <p:nvSpPr>
          <p:cNvPr id="13" name="Rectangle 4">
            <a:extLst>
              <a:ext uri="{FF2B5EF4-FFF2-40B4-BE49-F238E27FC236}">
                <a16:creationId xmlns:a16="http://schemas.microsoft.com/office/drawing/2014/main" xmlns="" id="{9067DEDE-DCC3-4E20-9B74-B24FED0945EF}"/>
              </a:ext>
            </a:extLst>
          </p:cNvPr>
          <p:cNvSpPr>
            <a:spLocks noChangeArrowheads="1"/>
          </p:cNvSpPr>
          <p:nvPr/>
        </p:nvSpPr>
        <p:spPr bwMode="auto">
          <a:xfrm>
            <a:off x="420069" y="1357979"/>
            <a:ext cx="14074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9" name="Slide Number Placeholder 3">
            <a:extLst>
              <a:ext uri="{FF2B5EF4-FFF2-40B4-BE49-F238E27FC236}">
                <a16:creationId xmlns:a16="http://schemas.microsoft.com/office/drawing/2014/main" xmlns="" id="{A75230CE-FC79-42BF-917A-2A48C12AAB9F}"/>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26</a:t>
            </a:fld>
            <a:endParaRPr lang="en-US" dirty="0">
              <a:latin typeface="Century Gothic" panose="020B0502020202020204" pitchFamily="34" charset="0"/>
            </a:endParaRPr>
          </a:p>
        </p:txBody>
      </p:sp>
    </p:spTree>
    <p:extLst>
      <p:ext uri="{BB962C8B-B14F-4D97-AF65-F5344CB8AC3E}">
        <p14:creationId xmlns:p14="http://schemas.microsoft.com/office/powerpoint/2010/main" xmlns="" val="70873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790574" y="797746"/>
            <a:ext cx="10610851" cy="369332"/>
          </a:xfrm>
          <a:prstGeom prst="rect">
            <a:avLst/>
          </a:prstGeom>
          <a:noFill/>
        </p:spPr>
        <p:txBody>
          <a:bodyPr wrap="square" rtlCol="0">
            <a:spAutoFit/>
          </a:bodyPr>
          <a:lstStyle/>
          <a:p>
            <a:r>
              <a:rPr lang="en-US" sz="1800" b="1" dirty="0">
                <a:effectLst/>
                <a:latin typeface="Arial "/>
                <a:ea typeface="Trebuchet MS" panose="020B0603020202020204" pitchFamily="34" charset="0"/>
                <a:cs typeface="Trebuchet MS" panose="020B0603020202020204" pitchFamily="34" charset="0"/>
              </a:rPr>
              <a:t>Sub</a:t>
            </a:r>
            <a:r>
              <a:rPr lang="en-US" sz="1800" b="1" spc="60"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Programme</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3.2</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Priority</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Projects</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and</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Revitalization</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of</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Distressed</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Mining Communities</a:t>
            </a:r>
            <a:endParaRPr lang="en-ZA" sz="1800" dirty="0">
              <a:effectLst/>
              <a:latin typeface="Arial "/>
              <a:ea typeface="Trebuchet MS" panose="020B0603020202020204" pitchFamily="34" charset="0"/>
              <a:cs typeface="Trebuchet MS" panose="020B0603020202020204" pitchFamily="34" charset="0"/>
            </a:endParaRPr>
          </a:p>
        </p:txBody>
      </p:sp>
      <p:sp>
        <p:nvSpPr>
          <p:cNvPr id="13" name="Rectangle 4">
            <a:extLst>
              <a:ext uri="{FF2B5EF4-FFF2-40B4-BE49-F238E27FC236}">
                <a16:creationId xmlns:a16="http://schemas.microsoft.com/office/drawing/2014/main" xmlns="" id="{9067DEDE-DCC3-4E20-9B74-B24FED0945EF}"/>
              </a:ext>
            </a:extLst>
          </p:cNvPr>
          <p:cNvSpPr>
            <a:spLocks noChangeArrowheads="1"/>
          </p:cNvSpPr>
          <p:nvPr/>
        </p:nvSpPr>
        <p:spPr bwMode="auto">
          <a:xfrm>
            <a:off x="515319" y="1357979"/>
            <a:ext cx="14074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xmlns="" id="{9B680C0D-5E74-48BC-8B70-F51EA78E1035}"/>
              </a:ext>
            </a:extLst>
          </p:cNvPr>
          <p:cNvSpPr>
            <a:spLocks noChangeArrowheads="1"/>
          </p:cNvSpPr>
          <p:nvPr/>
        </p:nvSpPr>
        <p:spPr bwMode="auto">
          <a:xfrm>
            <a:off x="1144588" y="270668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xmlns="" id="{3B82A76F-4CCD-4A7E-8578-1A6B31B0299A}"/>
              </a:ext>
            </a:extLst>
          </p:cNvPr>
          <p:cNvGraphicFramePr>
            <a:graphicFrameLocks noGrp="1"/>
          </p:cNvGraphicFramePr>
          <p:nvPr>
            <p:extLst>
              <p:ext uri="{D42A27DB-BD31-4B8C-83A1-F6EECF244321}">
                <p14:modId xmlns:p14="http://schemas.microsoft.com/office/powerpoint/2010/main" xmlns="" val="3793737452"/>
              </p:ext>
            </p:extLst>
          </p:nvPr>
        </p:nvGraphicFramePr>
        <p:xfrm>
          <a:off x="227702" y="1203694"/>
          <a:ext cx="11736593" cy="5101705"/>
        </p:xfrm>
        <a:graphic>
          <a:graphicData uri="http://schemas.openxmlformats.org/drawingml/2006/table">
            <a:tbl>
              <a:tblPr firstRow="1" firstCol="1" bandRow="1">
                <a:tableStyleId>{5C22544A-7EE6-4342-B048-85BDC9FD1C3A}</a:tableStyleId>
              </a:tblPr>
              <a:tblGrid>
                <a:gridCol w="1454818">
                  <a:extLst>
                    <a:ext uri="{9D8B030D-6E8A-4147-A177-3AD203B41FA5}">
                      <a16:colId xmlns:a16="http://schemas.microsoft.com/office/drawing/2014/main" xmlns="" val="3505394777"/>
                    </a:ext>
                  </a:extLst>
                </a:gridCol>
                <a:gridCol w="1591930">
                  <a:extLst>
                    <a:ext uri="{9D8B030D-6E8A-4147-A177-3AD203B41FA5}">
                      <a16:colId xmlns:a16="http://schemas.microsoft.com/office/drawing/2014/main" xmlns="" val="2018819279"/>
                    </a:ext>
                  </a:extLst>
                </a:gridCol>
                <a:gridCol w="1591930">
                  <a:extLst>
                    <a:ext uri="{9D8B030D-6E8A-4147-A177-3AD203B41FA5}">
                      <a16:colId xmlns:a16="http://schemas.microsoft.com/office/drawing/2014/main" xmlns="" val="2339098232"/>
                    </a:ext>
                  </a:extLst>
                </a:gridCol>
                <a:gridCol w="1004473">
                  <a:extLst>
                    <a:ext uri="{9D8B030D-6E8A-4147-A177-3AD203B41FA5}">
                      <a16:colId xmlns:a16="http://schemas.microsoft.com/office/drawing/2014/main" xmlns="" val="2147931298"/>
                    </a:ext>
                  </a:extLst>
                </a:gridCol>
                <a:gridCol w="1011708">
                  <a:extLst>
                    <a:ext uri="{9D8B030D-6E8A-4147-A177-3AD203B41FA5}">
                      <a16:colId xmlns:a16="http://schemas.microsoft.com/office/drawing/2014/main" xmlns="" val="140442419"/>
                    </a:ext>
                  </a:extLst>
                </a:gridCol>
                <a:gridCol w="887291">
                  <a:extLst>
                    <a:ext uri="{9D8B030D-6E8A-4147-A177-3AD203B41FA5}">
                      <a16:colId xmlns:a16="http://schemas.microsoft.com/office/drawing/2014/main" xmlns="" val="1804324275"/>
                    </a:ext>
                  </a:extLst>
                </a:gridCol>
                <a:gridCol w="1053263">
                  <a:extLst>
                    <a:ext uri="{9D8B030D-6E8A-4147-A177-3AD203B41FA5}">
                      <a16:colId xmlns:a16="http://schemas.microsoft.com/office/drawing/2014/main" xmlns="" val="83342027"/>
                    </a:ext>
                  </a:extLst>
                </a:gridCol>
                <a:gridCol w="1053263">
                  <a:extLst>
                    <a:ext uri="{9D8B030D-6E8A-4147-A177-3AD203B41FA5}">
                      <a16:colId xmlns:a16="http://schemas.microsoft.com/office/drawing/2014/main" xmlns="" val="1876446323"/>
                    </a:ext>
                  </a:extLst>
                </a:gridCol>
                <a:gridCol w="1053263">
                  <a:extLst>
                    <a:ext uri="{9D8B030D-6E8A-4147-A177-3AD203B41FA5}">
                      <a16:colId xmlns:a16="http://schemas.microsoft.com/office/drawing/2014/main" xmlns="" val="4257753309"/>
                    </a:ext>
                  </a:extLst>
                </a:gridCol>
                <a:gridCol w="1034654">
                  <a:extLst>
                    <a:ext uri="{9D8B030D-6E8A-4147-A177-3AD203B41FA5}">
                      <a16:colId xmlns:a16="http://schemas.microsoft.com/office/drawing/2014/main" xmlns="" val="921010498"/>
                    </a:ext>
                  </a:extLst>
                </a:gridCol>
              </a:tblGrid>
              <a:tr h="200608">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Outcome</a:t>
                      </a:r>
                      <a:endParaRPr lang="en-ZA" sz="1100" b="1" kern="1200" dirty="0">
                        <a:solidFill>
                          <a:schemeClr val="tx1"/>
                        </a:solidFill>
                        <a:effectLst/>
                        <a:latin typeface="Arial "/>
                        <a:ea typeface="+mn-ea"/>
                        <a:cs typeface="+mn-cs"/>
                      </a:endParaRPr>
                    </a:p>
                  </a:txBody>
                  <a:tcPr marL="43170" marR="43170"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Outputs</a:t>
                      </a:r>
                      <a:endParaRPr lang="en-ZA" sz="1100" b="1" kern="1200" dirty="0">
                        <a:solidFill>
                          <a:schemeClr val="tx1"/>
                        </a:solidFill>
                        <a:effectLst/>
                        <a:latin typeface="Arial "/>
                        <a:ea typeface="+mn-ea"/>
                        <a:cs typeface="+mn-cs"/>
                      </a:endParaRPr>
                    </a:p>
                  </a:txBody>
                  <a:tcPr marL="43170" marR="43170"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Output Indicators</a:t>
                      </a:r>
                      <a:endParaRPr lang="en-ZA" sz="1100" b="1" kern="1200" dirty="0">
                        <a:solidFill>
                          <a:schemeClr val="tx1"/>
                        </a:solidFill>
                        <a:effectLst/>
                        <a:latin typeface="Arial "/>
                        <a:ea typeface="+mn-ea"/>
                        <a:cs typeface="+mn-cs"/>
                      </a:endParaRPr>
                    </a:p>
                  </a:txBody>
                  <a:tcPr marL="43170" marR="43170" marT="0" marB="0"/>
                </a:tc>
                <a:tc gridSpan="7">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Annual Targets</a:t>
                      </a:r>
                      <a:endParaRPr lang="en-ZA" sz="1100" b="1" kern="1200" dirty="0">
                        <a:solidFill>
                          <a:schemeClr val="tx1"/>
                        </a:solidFill>
                        <a:effectLst/>
                        <a:latin typeface="Arial "/>
                        <a:ea typeface="+mn-ea"/>
                        <a:cs typeface="+mn-cs"/>
                      </a:endParaRPr>
                    </a:p>
                  </a:txBody>
                  <a:tcPr marL="43170" marR="4317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4824485"/>
                  </a:ext>
                </a:extLst>
              </a:tr>
              <a:tr h="43093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Audited/Actual Performance</a:t>
                      </a:r>
                      <a:endParaRPr lang="en-ZA" sz="1100" b="1" kern="1200" dirty="0">
                        <a:solidFill>
                          <a:schemeClr val="tx1"/>
                        </a:solidFill>
                        <a:effectLst/>
                        <a:latin typeface="Arial "/>
                        <a:ea typeface="+mn-ea"/>
                        <a:cs typeface="+mn-cs"/>
                      </a:endParaRPr>
                    </a:p>
                  </a:txBody>
                  <a:tcPr marL="43170" marR="43170"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Estimated Performance</a:t>
                      </a:r>
                      <a:endParaRPr lang="en-ZA" sz="1100" b="1" kern="1200" dirty="0">
                        <a:solidFill>
                          <a:schemeClr val="tx1"/>
                        </a:solidFill>
                        <a:effectLst/>
                        <a:latin typeface="Arial "/>
                        <a:ea typeface="+mn-ea"/>
                        <a:cs typeface="+mn-cs"/>
                      </a:endParaRPr>
                    </a:p>
                  </a:txBody>
                  <a:tcPr marL="43170" marR="43170" marT="0" marB="0"/>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MTEF Period</a:t>
                      </a:r>
                      <a:endParaRPr lang="en-ZA" sz="1100" b="1" kern="1200" dirty="0">
                        <a:solidFill>
                          <a:schemeClr val="tx1"/>
                        </a:solidFill>
                        <a:effectLst/>
                        <a:latin typeface="Arial "/>
                        <a:ea typeface="+mn-ea"/>
                        <a:cs typeface="+mn-cs"/>
                      </a:endParaRPr>
                    </a:p>
                  </a:txBody>
                  <a:tcPr marL="43170" marR="4317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00643436"/>
                  </a:ext>
                </a:extLst>
              </a:tr>
              <a:tr h="26261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201229653"/>
                  </a:ext>
                </a:extLst>
              </a:tr>
              <a:tr h="2054355">
                <a:tc rowSpan="2">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Integrated and sustainable human settlements and Security of Tenure</a:t>
                      </a:r>
                      <a:endParaRPr lang="en-ZA" sz="1100" b="1" kern="1200" dirty="0">
                        <a:solidFill>
                          <a:schemeClr val="tx1"/>
                        </a:solidFill>
                        <a:effectLst/>
                        <a:latin typeface="Arial "/>
                        <a:ea typeface="+mn-ea"/>
                        <a:cs typeface="+mn-cs"/>
                      </a:endParaRPr>
                    </a:p>
                  </a:txBody>
                  <a:tcPr marL="43170" marR="43170" marT="0" marB="0"/>
                </a:tc>
                <a:tc rowSpan="2">
                  <a:txBody>
                    <a:bodyPr/>
                    <a:lstStyle/>
                    <a:p>
                      <a:pPr marL="0" algn="l" defTabSz="914400" rtl="0" eaLnBrk="1" latinLnBrk="0" hangingPunct="1">
                        <a:lnSpc>
                          <a:spcPct val="115000"/>
                        </a:lnSpc>
                      </a:pPr>
                      <a:r>
                        <a:rPr lang="en-US" sz="1100" kern="1200" dirty="0">
                          <a:solidFill>
                            <a:schemeClr val="tx1"/>
                          </a:solidFill>
                          <a:effectLst/>
                          <a:latin typeface="Arial "/>
                        </a:rPr>
                        <a:t>Adequate housing and improved living conditions</a:t>
                      </a:r>
                      <a:endParaRPr lang="en-ZA" sz="1100" kern="1200" dirty="0">
                        <a:solidFill>
                          <a:schemeClr val="tx1"/>
                        </a:solidFill>
                        <a:effectLst/>
                        <a:latin typeface="Arial "/>
                      </a:endParaRPr>
                    </a:p>
                    <a:p>
                      <a:pPr marL="0" algn="l" defTabSz="914400" rtl="0" eaLnBrk="1" latinLnBrk="0" hangingPunct="1">
                        <a:lnSpc>
                          <a:spcPct val="115000"/>
                        </a:lnSpc>
                      </a:pPr>
                      <a:r>
                        <a:rPr lang="en-US" sz="1100" kern="1200" dirty="0">
                          <a:solidFill>
                            <a:schemeClr val="tx1"/>
                          </a:solidFill>
                          <a:effectLst/>
                          <a:latin typeface="Arial "/>
                        </a:rPr>
                        <a:t>in selected priority projects</a:t>
                      </a:r>
                      <a:endParaRPr lang="en-ZA" sz="1100" kern="1200" dirty="0">
                        <a:solidFill>
                          <a:schemeClr val="tx1"/>
                        </a:solidFill>
                        <a:effectLst/>
                        <a:latin typeface="Arial "/>
                        <a:ea typeface="+mn-ea"/>
                        <a:cs typeface="+mn-cs"/>
                      </a:endParaRPr>
                    </a:p>
                  </a:txBody>
                  <a:tcPr marL="43170" marR="43170"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3.2.1 Number of priority projects provided with implementation support</a:t>
                      </a:r>
                      <a:endParaRPr lang="en-ZA" sz="1100" kern="1200" dirty="0">
                        <a:solidFill>
                          <a:schemeClr val="tx1"/>
                        </a:solidFill>
                        <a:effectLst/>
                        <a:latin typeface="Arial "/>
                        <a:ea typeface="+mn-ea"/>
                        <a:cs typeface="+mn-cs"/>
                      </a:endParaRPr>
                    </a:p>
                  </a:txBody>
                  <a:tcPr marL="43170" marR="43170" marT="0" marB="0"/>
                </a:tc>
                <a:tc>
                  <a:txBody>
                    <a:bodyPr/>
                    <a:lstStyle/>
                    <a:p>
                      <a:pPr marL="68580">
                        <a:lnSpc>
                          <a:spcPts val="1145"/>
                        </a:lnSpc>
                      </a:pPr>
                      <a:r>
                        <a:rPr lang="en-US" sz="1000">
                          <a:solidFill>
                            <a:srgbClr val="3A3838"/>
                          </a:solidFill>
                          <a:effectLst/>
                          <a:latin typeface="Arial "/>
                          <a:ea typeface="Arial MT"/>
                          <a:cs typeface="Arial MT"/>
                        </a:rPr>
                        <a:t>50</a:t>
                      </a:r>
                      <a:endParaRPr lang="en-ZA" sz="1100">
                        <a:effectLst/>
                        <a:latin typeface="Arial "/>
                        <a:ea typeface="Arial MT"/>
                        <a:cs typeface="Arial MT"/>
                      </a:endParaRPr>
                    </a:p>
                    <a:p>
                      <a:pPr marL="68580" marR="179070">
                        <a:lnSpc>
                          <a:spcPct val="115000"/>
                        </a:lnSpc>
                        <a:spcBef>
                          <a:spcPts val="170"/>
                        </a:spcBef>
                        <a:spcAft>
                          <a:spcPts val="0"/>
                        </a:spcAft>
                      </a:pPr>
                      <a:r>
                        <a:rPr lang="en-US" sz="1000" spc="-5">
                          <a:solidFill>
                            <a:srgbClr val="3A3838"/>
                          </a:solidFill>
                          <a:effectLst/>
                          <a:latin typeface="Arial "/>
                          <a:ea typeface="Arial MT"/>
                          <a:cs typeface="Arial MT"/>
                        </a:rPr>
                        <a:t>Priority Projects</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a:t>
                      </a:r>
                      <a:endParaRPr lang="en-ZA" sz="1100">
                        <a:effectLst/>
                        <a:latin typeface="Arial "/>
                        <a:ea typeface="Arial MT"/>
                        <a:cs typeface="Arial MT"/>
                      </a:endParaRPr>
                    </a:p>
                  </a:txBody>
                  <a:tcPr marL="0" marR="0" marT="0" marB="0"/>
                </a:tc>
                <a:tc>
                  <a:txBody>
                    <a:bodyPr/>
                    <a:lstStyle/>
                    <a:p>
                      <a:pPr marL="68580" marR="76835">
                        <a:lnSpc>
                          <a:spcPct val="115000"/>
                        </a:lnSpc>
                        <a:spcAft>
                          <a:spcPts val="0"/>
                        </a:spcAft>
                      </a:pPr>
                      <a:r>
                        <a:rPr lang="en-US" sz="1000" dirty="0">
                          <a:solidFill>
                            <a:srgbClr val="3A3838"/>
                          </a:solidFill>
                          <a:effectLst/>
                          <a:latin typeface="Arial "/>
                          <a:ea typeface="Arial MT"/>
                          <a:cs typeface="Arial MT"/>
                        </a:rPr>
                        <a:t>36 National and/</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or provincial</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priority Human</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Settlements</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priority projects</a:t>
                      </a:r>
                      <a:r>
                        <a:rPr lang="en-US" sz="1000" spc="5" dirty="0">
                          <a:solidFill>
                            <a:srgbClr val="3A3838"/>
                          </a:solidFill>
                          <a:effectLst/>
                          <a:latin typeface="Arial "/>
                          <a:ea typeface="Arial MT"/>
                          <a:cs typeface="Arial MT"/>
                        </a:rPr>
                        <a:t> </a:t>
                      </a:r>
                      <a:r>
                        <a:rPr lang="en-US" sz="1000" spc="-5" dirty="0">
                          <a:solidFill>
                            <a:srgbClr val="3A3838"/>
                          </a:solidFill>
                          <a:effectLst/>
                          <a:latin typeface="Arial "/>
                          <a:ea typeface="Arial MT"/>
                          <a:cs typeface="Arial MT"/>
                        </a:rPr>
                        <a:t>provided provides</a:t>
                      </a:r>
                      <a:r>
                        <a:rPr lang="en-US" sz="1000" spc="-23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with</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implementation</a:t>
                      </a:r>
                      <a:endParaRPr lang="en-ZA" sz="1100" dirty="0">
                        <a:effectLst/>
                        <a:latin typeface="Arial "/>
                        <a:ea typeface="Arial MT"/>
                        <a:cs typeface="Arial MT"/>
                      </a:endParaRPr>
                    </a:p>
                    <a:p>
                      <a:pPr marL="68580">
                        <a:lnSpc>
                          <a:spcPts val="1145"/>
                        </a:lnSpc>
                      </a:pPr>
                      <a:r>
                        <a:rPr lang="en-US" sz="1000" dirty="0">
                          <a:solidFill>
                            <a:srgbClr val="3A3838"/>
                          </a:solidFill>
                          <a:effectLst/>
                          <a:latin typeface="Arial "/>
                          <a:ea typeface="Arial MT"/>
                          <a:cs typeface="Arial MT"/>
                        </a:rPr>
                        <a:t>support</a:t>
                      </a:r>
                      <a:endParaRPr lang="en-ZA" sz="1100" dirty="0">
                        <a:effectLst/>
                        <a:latin typeface="Arial "/>
                        <a:ea typeface="Arial MT"/>
                        <a:cs typeface="Arial MT"/>
                      </a:endParaRPr>
                    </a:p>
                  </a:txBody>
                  <a:tcPr marL="0" marR="0" marT="0" marB="0"/>
                </a:tc>
                <a:tc>
                  <a:txBody>
                    <a:bodyPr/>
                    <a:lstStyle/>
                    <a:p>
                      <a:pPr marL="69215" marR="97155">
                        <a:lnSpc>
                          <a:spcPct val="115000"/>
                        </a:lnSpc>
                        <a:spcAft>
                          <a:spcPts val="0"/>
                        </a:spcAft>
                      </a:pPr>
                      <a:r>
                        <a:rPr lang="en-US" sz="1000">
                          <a:solidFill>
                            <a:srgbClr val="3A3838"/>
                          </a:solidFill>
                          <a:effectLst/>
                          <a:latin typeface="Arial "/>
                          <a:ea typeface="Arial MT"/>
                          <a:cs typeface="Arial MT"/>
                        </a:rPr>
                        <a:t>50 Priority</a:t>
                      </a:r>
                      <a:r>
                        <a:rPr lang="en-US" sz="1000" spc="5">
                          <a:solidFill>
                            <a:srgbClr val="3A3838"/>
                          </a:solidFill>
                          <a:effectLst/>
                          <a:latin typeface="Arial "/>
                          <a:ea typeface="Arial MT"/>
                          <a:cs typeface="Arial MT"/>
                        </a:rPr>
                        <a:t> </a:t>
                      </a:r>
                      <a:r>
                        <a:rPr lang="en-US" sz="1000" spc="-5">
                          <a:solidFill>
                            <a:srgbClr val="3A3838"/>
                          </a:solidFill>
                          <a:effectLst/>
                          <a:latin typeface="Arial "/>
                          <a:ea typeface="Arial MT"/>
                          <a:cs typeface="Arial MT"/>
                        </a:rPr>
                        <a:t>Projects provided</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a:t>
                      </a:r>
                      <a:endParaRPr lang="en-ZA" sz="1100">
                        <a:effectLst/>
                        <a:latin typeface="Arial "/>
                        <a:ea typeface="Arial MT"/>
                        <a:cs typeface="Arial MT"/>
                      </a:endParaRPr>
                    </a:p>
                  </a:txBody>
                  <a:tcPr marL="0" marR="0" marT="0" marB="0"/>
                </a:tc>
                <a:tc>
                  <a:txBody>
                    <a:bodyPr/>
                    <a:lstStyle/>
                    <a:p>
                      <a:pPr marL="69215" marR="111125">
                        <a:lnSpc>
                          <a:spcPct val="115000"/>
                        </a:lnSpc>
                        <a:spcAft>
                          <a:spcPts val="0"/>
                        </a:spcAft>
                      </a:pPr>
                      <a:r>
                        <a:rPr lang="en-US" sz="1000">
                          <a:solidFill>
                            <a:srgbClr val="3A3838"/>
                          </a:solidFill>
                          <a:effectLst/>
                          <a:latin typeface="Arial "/>
                          <a:ea typeface="Arial MT"/>
                          <a:cs typeface="Arial MT"/>
                        </a:rPr>
                        <a:t>50 Priority</a:t>
                      </a:r>
                      <a:r>
                        <a:rPr lang="en-US" sz="1000" spc="5">
                          <a:solidFill>
                            <a:srgbClr val="3A3838"/>
                          </a:solidFill>
                          <a:effectLst/>
                          <a:latin typeface="Arial "/>
                          <a:ea typeface="Arial MT"/>
                          <a:cs typeface="Arial MT"/>
                        </a:rPr>
                        <a:t> </a:t>
                      </a:r>
                      <a:r>
                        <a:rPr lang="en-US" sz="1000" spc="-5">
                          <a:solidFill>
                            <a:srgbClr val="3A3838"/>
                          </a:solidFill>
                          <a:effectLst/>
                          <a:latin typeface="Arial "/>
                          <a:ea typeface="Arial MT"/>
                          <a:cs typeface="Arial MT"/>
                        </a:rPr>
                        <a:t>projects provided</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a:t>
                      </a:r>
                      <a:endParaRPr lang="en-ZA" sz="1100">
                        <a:effectLst/>
                        <a:latin typeface="Arial "/>
                        <a:ea typeface="Arial MT"/>
                        <a:cs typeface="Arial MT"/>
                      </a:endParaRPr>
                    </a:p>
                  </a:txBody>
                  <a:tcPr marL="0" marR="0" marT="0" marB="0"/>
                </a:tc>
                <a:tc>
                  <a:txBody>
                    <a:bodyPr/>
                    <a:lstStyle/>
                    <a:p>
                      <a:pPr marL="68580" marR="154305">
                        <a:lnSpc>
                          <a:spcPct val="115000"/>
                        </a:lnSpc>
                        <a:spcAft>
                          <a:spcPts val="0"/>
                        </a:spcAft>
                      </a:pPr>
                      <a:r>
                        <a:rPr lang="en-US" sz="1000">
                          <a:solidFill>
                            <a:srgbClr val="3A3838"/>
                          </a:solidFill>
                          <a:effectLst/>
                          <a:latin typeface="Arial "/>
                          <a:ea typeface="Arial MT"/>
                          <a:cs typeface="Arial MT"/>
                        </a:rPr>
                        <a:t>6 Priority</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projects</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a:t>
                      </a:r>
                      <a:endParaRPr lang="en-ZA" sz="1100">
                        <a:effectLst/>
                        <a:latin typeface="Arial "/>
                        <a:ea typeface="Arial MT"/>
                        <a:cs typeface="Arial MT"/>
                      </a:endParaRPr>
                    </a:p>
                  </a:txBody>
                  <a:tcPr marL="0" marR="0" marT="0" marB="0"/>
                </a:tc>
                <a:tc>
                  <a:txBody>
                    <a:bodyPr/>
                    <a:lstStyle/>
                    <a:p>
                      <a:pPr marL="69215" marR="61595">
                        <a:lnSpc>
                          <a:spcPct val="115000"/>
                        </a:lnSpc>
                        <a:spcAft>
                          <a:spcPts val="0"/>
                        </a:spcAft>
                      </a:pPr>
                      <a:r>
                        <a:rPr lang="en-US" sz="1000">
                          <a:solidFill>
                            <a:srgbClr val="3A3838"/>
                          </a:solidFill>
                          <a:effectLst/>
                          <a:latin typeface="Arial "/>
                          <a:ea typeface="Arial MT"/>
                          <a:cs typeface="Arial MT"/>
                        </a:rPr>
                        <a:t>6 Priority</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projects</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a:t>
                      </a:r>
                      <a:endParaRPr lang="en-ZA" sz="1100">
                        <a:effectLst/>
                        <a:latin typeface="Arial "/>
                        <a:ea typeface="Arial MT"/>
                        <a:cs typeface="Arial MT"/>
                      </a:endParaRPr>
                    </a:p>
                  </a:txBody>
                  <a:tcPr marL="0" marR="0" marT="0" marB="0"/>
                </a:tc>
                <a:tc>
                  <a:txBody>
                    <a:bodyPr/>
                    <a:lstStyle/>
                    <a:p>
                      <a:pPr marL="68580" marR="151130">
                        <a:lnSpc>
                          <a:spcPct val="115000"/>
                        </a:lnSpc>
                        <a:spcAft>
                          <a:spcPts val="0"/>
                        </a:spcAft>
                      </a:pPr>
                      <a:r>
                        <a:rPr lang="en-US" sz="1000" dirty="0">
                          <a:solidFill>
                            <a:srgbClr val="3A3838"/>
                          </a:solidFill>
                          <a:effectLst/>
                          <a:latin typeface="Arial "/>
                          <a:ea typeface="Arial MT"/>
                          <a:cs typeface="Arial MT"/>
                        </a:rPr>
                        <a:t>6 Priority</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projects</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provided with</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implementation</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support</a:t>
                      </a:r>
                      <a:endParaRPr lang="en-ZA" sz="1100" dirty="0">
                        <a:effectLst/>
                        <a:latin typeface="Arial "/>
                        <a:ea typeface="Arial MT"/>
                        <a:cs typeface="Arial MT"/>
                      </a:endParaRPr>
                    </a:p>
                  </a:txBody>
                  <a:tcPr marL="0" marR="0" marT="0" marB="0"/>
                </a:tc>
                <a:extLst>
                  <a:ext uri="{0D108BD9-81ED-4DB2-BD59-A6C34878D82A}">
                    <a16:rowId xmlns:a16="http://schemas.microsoft.com/office/drawing/2014/main" xmlns="" val="2364661906"/>
                  </a:ext>
                </a:extLst>
              </a:tr>
              <a:tr h="2072561">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pPr>
                      <a:r>
                        <a:rPr lang="en-US" sz="1100" kern="1200" dirty="0">
                          <a:solidFill>
                            <a:schemeClr val="tx1"/>
                          </a:solidFill>
                          <a:effectLst/>
                          <a:latin typeface="Arial "/>
                        </a:rPr>
                        <a:t>3.2.2 Number of provinces provided with </a:t>
                      </a:r>
                      <a:r>
                        <a:rPr lang="en-US" sz="1100" kern="1200" dirty="0" err="1">
                          <a:solidFill>
                            <a:schemeClr val="tx1"/>
                          </a:solidFill>
                          <a:effectLst/>
                          <a:latin typeface="Arial "/>
                        </a:rPr>
                        <a:t>programme</a:t>
                      </a:r>
                      <a:r>
                        <a:rPr lang="en-US" sz="1100" kern="1200" dirty="0">
                          <a:solidFill>
                            <a:schemeClr val="tx1"/>
                          </a:solidFill>
                          <a:effectLst/>
                          <a:latin typeface="Arial "/>
                        </a:rPr>
                        <a:t> planning and implementation support for the revitalization of distressed mining communities</a:t>
                      </a:r>
                    </a:p>
                    <a:p>
                      <a:pPr marL="0" algn="l" defTabSz="914400" rtl="0" eaLnBrk="1" latinLnBrk="0" hangingPunct="1">
                        <a:lnSpc>
                          <a:spcPct val="115000"/>
                        </a:lnSpc>
                      </a:pPr>
                      <a:endParaRPr lang="en-ZA" sz="1100" kern="1200" dirty="0">
                        <a:solidFill>
                          <a:schemeClr val="tx1"/>
                        </a:solidFill>
                        <a:effectLst/>
                        <a:latin typeface="Arial "/>
                        <a:ea typeface="+mn-ea"/>
                        <a:cs typeface="+mn-cs"/>
                      </a:endParaRPr>
                    </a:p>
                  </a:txBody>
                  <a:tcPr marL="43170" marR="43170" marT="0" marB="0"/>
                </a:tc>
                <a:tc>
                  <a:txBody>
                    <a:bodyPr/>
                    <a:lstStyle/>
                    <a:p>
                      <a:pPr marL="68580">
                        <a:lnSpc>
                          <a:spcPts val="1145"/>
                        </a:lnSpc>
                      </a:pPr>
                      <a:r>
                        <a:rPr lang="en-US" sz="1000">
                          <a:solidFill>
                            <a:srgbClr val="3A3838"/>
                          </a:solidFill>
                          <a:effectLst/>
                          <a:latin typeface="Arial "/>
                          <a:ea typeface="Arial MT"/>
                          <a:cs typeface="Arial MT"/>
                        </a:rPr>
                        <a:t>New</a:t>
                      </a:r>
                      <a:r>
                        <a:rPr lang="en-US" sz="1000" spc="-20">
                          <a:solidFill>
                            <a:srgbClr val="3A3838"/>
                          </a:solidFill>
                          <a:effectLst/>
                          <a:latin typeface="Arial "/>
                          <a:ea typeface="Arial MT"/>
                          <a:cs typeface="Arial MT"/>
                        </a:rPr>
                        <a:t> </a:t>
                      </a:r>
                      <a:r>
                        <a:rPr lang="en-US" sz="1000">
                          <a:solidFill>
                            <a:srgbClr val="3A3838"/>
                          </a:solidFill>
                          <a:effectLst/>
                          <a:latin typeface="Arial "/>
                          <a:ea typeface="Arial MT"/>
                          <a:cs typeface="Arial MT"/>
                        </a:rPr>
                        <a:t>Indicator</a:t>
                      </a:r>
                      <a:endParaRPr lang="en-ZA" sz="1100">
                        <a:effectLst/>
                        <a:latin typeface="Arial "/>
                        <a:ea typeface="Arial MT"/>
                        <a:cs typeface="Arial MT"/>
                      </a:endParaRPr>
                    </a:p>
                  </a:txBody>
                  <a:tcPr marL="0" marR="0" marT="0" marB="0"/>
                </a:tc>
                <a:tc>
                  <a:txBody>
                    <a:bodyPr/>
                    <a:lstStyle/>
                    <a:p>
                      <a:pPr marL="68580">
                        <a:lnSpc>
                          <a:spcPts val="1145"/>
                        </a:lnSpc>
                      </a:pPr>
                      <a:r>
                        <a:rPr lang="en-US" sz="1000">
                          <a:solidFill>
                            <a:srgbClr val="3A3838"/>
                          </a:solidFill>
                          <a:effectLst/>
                          <a:latin typeface="Arial "/>
                          <a:ea typeface="Arial MT"/>
                          <a:cs typeface="Arial MT"/>
                        </a:rPr>
                        <a:t>New</a:t>
                      </a:r>
                      <a:r>
                        <a:rPr lang="en-US" sz="1000" spc="-2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Indicator</a:t>
                      </a:r>
                      <a:endParaRPr lang="en-ZA" sz="1100">
                        <a:effectLst/>
                        <a:latin typeface="Arial "/>
                        <a:ea typeface="Arial MT"/>
                        <a:cs typeface="Arial MT"/>
                      </a:endParaRPr>
                    </a:p>
                  </a:txBody>
                  <a:tcPr marL="0" marR="0" marT="0" marB="0"/>
                </a:tc>
                <a:tc>
                  <a:txBody>
                    <a:bodyPr/>
                    <a:lstStyle/>
                    <a:p>
                      <a:pPr marL="69215" marR="149860">
                        <a:lnSpc>
                          <a:spcPct val="115000"/>
                        </a:lnSpc>
                        <a:spcAft>
                          <a:spcPts val="0"/>
                        </a:spcAft>
                      </a:pPr>
                      <a:r>
                        <a:rPr lang="en-US" sz="1000" spc="-5">
                          <a:solidFill>
                            <a:srgbClr val="3A3838"/>
                          </a:solidFill>
                          <a:effectLst/>
                          <a:latin typeface="Arial "/>
                          <a:ea typeface="Arial MT"/>
                          <a:cs typeface="Arial MT"/>
                        </a:rPr>
                        <a:t>23 mining </a:t>
                      </a:r>
                      <a:r>
                        <a:rPr lang="en-US" sz="1000">
                          <a:solidFill>
                            <a:srgbClr val="3A3838"/>
                          </a:solidFill>
                          <a:effectLst/>
                          <a:latin typeface="Arial "/>
                          <a:ea typeface="Arial MT"/>
                          <a:cs typeface="Arial MT"/>
                        </a:rPr>
                        <a:t>towns</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technical and</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a:t>
                      </a:r>
                      <a:endParaRPr lang="en-ZA" sz="1100">
                        <a:effectLst/>
                        <a:latin typeface="Arial "/>
                        <a:ea typeface="Arial MT"/>
                        <a:cs typeface="Arial MT"/>
                      </a:endParaRPr>
                    </a:p>
                  </a:txBody>
                  <a:tcPr marL="0" marR="0" marT="0" marB="0"/>
                </a:tc>
                <a:tc>
                  <a:txBody>
                    <a:bodyPr/>
                    <a:lstStyle/>
                    <a:p>
                      <a:pPr marL="69215">
                        <a:lnSpc>
                          <a:spcPct val="115000"/>
                        </a:lnSpc>
                      </a:pPr>
                      <a:r>
                        <a:rPr lang="en-US" sz="1000">
                          <a:solidFill>
                            <a:srgbClr val="3A3838"/>
                          </a:solidFill>
                          <a:effectLst/>
                          <a:latin typeface="Arial "/>
                          <a:ea typeface="Arial MT"/>
                          <a:cs typeface="Arial MT"/>
                        </a:rPr>
                        <a:t>6 Provinces</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programme</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planning and</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 for the</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revitalisation of</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distressed</a:t>
                      </a:r>
                      <a:r>
                        <a:rPr lang="en-US" sz="1000" spc="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mining</a:t>
                      </a:r>
                      <a:r>
                        <a:rPr lang="en-US" sz="1000" spc="-225">
                          <a:solidFill>
                            <a:srgbClr val="3A3838"/>
                          </a:solidFill>
                          <a:effectLst/>
                          <a:latin typeface="Arial "/>
                          <a:ea typeface="Arial MT"/>
                          <a:cs typeface="Arial MT"/>
                        </a:rPr>
                        <a:t> </a:t>
                      </a:r>
                      <a:r>
                        <a:rPr lang="en-US" sz="1000">
                          <a:solidFill>
                            <a:srgbClr val="3A3838"/>
                          </a:solidFill>
                          <a:effectLst/>
                          <a:latin typeface="Arial "/>
                          <a:ea typeface="Arial MT"/>
                          <a:cs typeface="Arial MT"/>
                        </a:rPr>
                        <a:t>communities</a:t>
                      </a:r>
                      <a:endParaRPr lang="en-ZA" sz="1100">
                        <a:effectLst/>
                        <a:latin typeface="Arial "/>
                        <a:ea typeface="Arial MT"/>
                        <a:cs typeface="Arial MT"/>
                      </a:endParaRPr>
                    </a:p>
                  </a:txBody>
                  <a:tcPr marL="0" marR="0" marT="0" marB="0"/>
                </a:tc>
                <a:tc>
                  <a:txBody>
                    <a:bodyPr/>
                    <a:lstStyle/>
                    <a:p>
                      <a:pPr marL="68580" marR="154305">
                        <a:lnSpc>
                          <a:spcPct val="115000"/>
                        </a:lnSpc>
                        <a:spcAft>
                          <a:spcPts val="0"/>
                        </a:spcAft>
                      </a:pPr>
                      <a:r>
                        <a:rPr lang="en-US" sz="1000">
                          <a:solidFill>
                            <a:srgbClr val="3A3838"/>
                          </a:solidFill>
                          <a:effectLst/>
                          <a:latin typeface="Arial "/>
                          <a:ea typeface="Arial MT"/>
                          <a:cs typeface="Arial MT"/>
                        </a:rPr>
                        <a:t>6 Provinces</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programme</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planning and</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 for the</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revitalisation of</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distressed</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mining</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communities</a:t>
                      </a:r>
                      <a:endParaRPr lang="en-ZA" sz="1100">
                        <a:effectLst/>
                        <a:latin typeface="Arial "/>
                        <a:ea typeface="Arial MT"/>
                        <a:cs typeface="Arial MT"/>
                      </a:endParaRPr>
                    </a:p>
                  </a:txBody>
                  <a:tcPr marL="0" marR="0" marT="0" marB="0"/>
                </a:tc>
                <a:tc>
                  <a:txBody>
                    <a:bodyPr/>
                    <a:lstStyle/>
                    <a:p>
                      <a:pPr marL="69215" marR="121920">
                        <a:lnSpc>
                          <a:spcPct val="115000"/>
                        </a:lnSpc>
                        <a:spcAft>
                          <a:spcPts val="0"/>
                        </a:spcAft>
                      </a:pPr>
                      <a:r>
                        <a:rPr lang="en-US" sz="1000">
                          <a:solidFill>
                            <a:srgbClr val="3A3838"/>
                          </a:solidFill>
                          <a:effectLst/>
                          <a:latin typeface="Arial "/>
                          <a:ea typeface="Arial MT"/>
                          <a:cs typeface="Arial MT"/>
                        </a:rPr>
                        <a:t>6 Provinces</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provided with</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programme</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planning and</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implementation</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support for the</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revitalisation of</a:t>
                      </a:r>
                      <a:r>
                        <a:rPr lang="en-US" sz="1000" spc="-235">
                          <a:solidFill>
                            <a:srgbClr val="3A3838"/>
                          </a:solidFill>
                          <a:effectLst/>
                          <a:latin typeface="Arial "/>
                          <a:ea typeface="Arial MT"/>
                          <a:cs typeface="Arial MT"/>
                        </a:rPr>
                        <a:t> </a:t>
                      </a:r>
                      <a:r>
                        <a:rPr lang="en-US" sz="1000">
                          <a:solidFill>
                            <a:srgbClr val="3A3838"/>
                          </a:solidFill>
                          <a:effectLst/>
                          <a:latin typeface="Arial "/>
                          <a:ea typeface="Arial MT"/>
                          <a:cs typeface="Arial MT"/>
                        </a:rPr>
                        <a:t>distressed</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mining</a:t>
                      </a:r>
                      <a:r>
                        <a:rPr lang="en-US" sz="1000" spc="5">
                          <a:solidFill>
                            <a:srgbClr val="3A3838"/>
                          </a:solidFill>
                          <a:effectLst/>
                          <a:latin typeface="Arial "/>
                          <a:ea typeface="Arial MT"/>
                          <a:cs typeface="Arial MT"/>
                        </a:rPr>
                        <a:t> </a:t>
                      </a:r>
                      <a:r>
                        <a:rPr lang="en-US" sz="1000">
                          <a:solidFill>
                            <a:srgbClr val="3A3838"/>
                          </a:solidFill>
                          <a:effectLst/>
                          <a:latin typeface="Arial "/>
                          <a:ea typeface="Arial MT"/>
                          <a:cs typeface="Arial MT"/>
                        </a:rPr>
                        <a:t>communities</a:t>
                      </a:r>
                      <a:endParaRPr lang="en-ZA" sz="1100">
                        <a:effectLst/>
                        <a:latin typeface="Arial "/>
                        <a:ea typeface="Arial MT"/>
                        <a:cs typeface="Arial MT"/>
                      </a:endParaRPr>
                    </a:p>
                  </a:txBody>
                  <a:tcPr marL="0" marR="0" marT="0" marB="0"/>
                </a:tc>
                <a:tc>
                  <a:txBody>
                    <a:bodyPr/>
                    <a:lstStyle/>
                    <a:p>
                      <a:pPr marL="68580" marR="151130">
                        <a:lnSpc>
                          <a:spcPct val="115000"/>
                        </a:lnSpc>
                        <a:spcAft>
                          <a:spcPts val="0"/>
                        </a:spcAft>
                      </a:pPr>
                      <a:r>
                        <a:rPr lang="en-US" sz="1000" dirty="0">
                          <a:solidFill>
                            <a:srgbClr val="3A3838"/>
                          </a:solidFill>
                          <a:effectLst/>
                          <a:latin typeface="Arial "/>
                          <a:ea typeface="Arial MT"/>
                          <a:cs typeface="Arial MT"/>
                        </a:rPr>
                        <a:t>6 Provinces</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provided with</a:t>
                      </a:r>
                      <a:r>
                        <a:rPr lang="en-US" sz="1000" spc="5" dirty="0">
                          <a:solidFill>
                            <a:srgbClr val="3A3838"/>
                          </a:solidFill>
                          <a:effectLst/>
                          <a:latin typeface="Arial "/>
                          <a:ea typeface="Arial MT"/>
                          <a:cs typeface="Arial MT"/>
                        </a:rPr>
                        <a:t> </a:t>
                      </a:r>
                      <a:r>
                        <a:rPr lang="en-US" sz="1000" dirty="0" err="1">
                          <a:solidFill>
                            <a:srgbClr val="3A3838"/>
                          </a:solidFill>
                          <a:effectLst/>
                          <a:latin typeface="Arial "/>
                          <a:ea typeface="Arial MT"/>
                          <a:cs typeface="Arial MT"/>
                        </a:rPr>
                        <a:t>programme</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planning and</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implementation</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support for the</a:t>
                      </a:r>
                      <a:r>
                        <a:rPr lang="en-US" sz="1000" spc="5" dirty="0">
                          <a:solidFill>
                            <a:srgbClr val="3A3838"/>
                          </a:solidFill>
                          <a:effectLst/>
                          <a:latin typeface="Arial "/>
                          <a:ea typeface="Arial MT"/>
                          <a:cs typeface="Arial MT"/>
                        </a:rPr>
                        <a:t> </a:t>
                      </a:r>
                      <a:r>
                        <a:rPr lang="en-US" sz="1000" dirty="0" err="1">
                          <a:solidFill>
                            <a:srgbClr val="3A3838"/>
                          </a:solidFill>
                          <a:effectLst/>
                          <a:latin typeface="Arial "/>
                          <a:ea typeface="Arial MT"/>
                          <a:cs typeface="Arial MT"/>
                        </a:rPr>
                        <a:t>revitalisation</a:t>
                      </a:r>
                      <a:r>
                        <a:rPr lang="en-US" sz="1000" dirty="0">
                          <a:solidFill>
                            <a:srgbClr val="3A3838"/>
                          </a:solidFill>
                          <a:effectLst/>
                          <a:latin typeface="Arial "/>
                          <a:ea typeface="Arial MT"/>
                          <a:cs typeface="Arial MT"/>
                        </a:rPr>
                        <a:t> of</a:t>
                      </a:r>
                      <a:r>
                        <a:rPr lang="en-US" sz="1000" spc="-23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distressed</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mining</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communities</a:t>
                      </a:r>
                      <a:endParaRPr lang="en-ZA" sz="1100" dirty="0">
                        <a:effectLst/>
                        <a:latin typeface="Arial "/>
                        <a:ea typeface="Arial MT"/>
                        <a:cs typeface="Arial MT"/>
                      </a:endParaRPr>
                    </a:p>
                  </a:txBody>
                  <a:tcPr marL="0" marR="0" marT="0" marB="0"/>
                </a:tc>
                <a:extLst>
                  <a:ext uri="{0D108BD9-81ED-4DB2-BD59-A6C34878D82A}">
                    <a16:rowId xmlns:a16="http://schemas.microsoft.com/office/drawing/2014/main" xmlns="" val="3808397829"/>
                  </a:ext>
                </a:extLst>
              </a:tr>
            </a:tbl>
          </a:graphicData>
        </a:graphic>
      </p:graphicFrame>
      <p:sp>
        <p:nvSpPr>
          <p:cNvPr id="10" name="Rectangle 1">
            <a:extLst>
              <a:ext uri="{FF2B5EF4-FFF2-40B4-BE49-F238E27FC236}">
                <a16:creationId xmlns:a16="http://schemas.microsoft.com/office/drawing/2014/main" xmlns="" id="{7A3BBB8B-602C-4A36-A89C-6308FC3CB033}"/>
              </a:ext>
            </a:extLst>
          </p:cNvPr>
          <p:cNvSpPr>
            <a:spLocks noChangeArrowheads="1"/>
          </p:cNvSpPr>
          <p:nvPr/>
        </p:nvSpPr>
        <p:spPr bwMode="auto">
          <a:xfrm flipV="1">
            <a:off x="3798995" y="1602348"/>
            <a:ext cx="167860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1" name="Slide Number Placeholder 3">
            <a:extLst>
              <a:ext uri="{FF2B5EF4-FFF2-40B4-BE49-F238E27FC236}">
                <a16:creationId xmlns:a16="http://schemas.microsoft.com/office/drawing/2014/main" xmlns="" id="{D3280CE5-9E65-4309-B51D-56A8C9EDAC6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27</a:t>
            </a:fld>
            <a:endParaRPr lang="en-US" dirty="0">
              <a:latin typeface="Century Gothic" panose="020B0502020202020204" pitchFamily="34" charset="0"/>
            </a:endParaRPr>
          </a:p>
        </p:txBody>
      </p:sp>
    </p:spTree>
    <p:extLst>
      <p:ext uri="{BB962C8B-B14F-4D97-AF65-F5344CB8AC3E}">
        <p14:creationId xmlns:p14="http://schemas.microsoft.com/office/powerpoint/2010/main" xmlns="" val="314580820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790574" y="797746"/>
            <a:ext cx="10610851" cy="369332"/>
          </a:xfrm>
          <a:prstGeom prst="rect">
            <a:avLst/>
          </a:prstGeom>
          <a:noFill/>
        </p:spPr>
        <p:txBody>
          <a:bodyPr wrap="square" rtlCol="0">
            <a:spAutoFit/>
          </a:bodyPr>
          <a:lstStyle/>
          <a:p>
            <a:r>
              <a:rPr lang="en-US" sz="1800" b="1" dirty="0">
                <a:effectLst/>
                <a:latin typeface="Arial "/>
                <a:ea typeface="Trebuchet MS" panose="020B0603020202020204" pitchFamily="34" charset="0"/>
                <a:cs typeface="Trebuchet MS" panose="020B0603020202020204" pitchFamily="34" charset="0"/>
              </a:rPr>
              <a:t>Sub</a:t>
            </a:r>
            <a:r>
              <a:rPr lang="en-US" sz="1800" b="1" spc="60"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Programme</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3.2</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Priority</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Projects</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and</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Revitalization</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of</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Distressed</a:t>
            </a:r>
            <a:r>
              <a:rPr lang="en-US" sz="1800" b="1" spc="65" dirty="0">
                <a:effectLst/>
                <a:latin typeface="Arial "/>
                <a:ea typeface="Trebuchet MS" panose="020B0603020202020204" pitchFamily="34" charset="0"/>
                <a:cs typeface="Trebuchet MS" panose="020B0603020202020204" pitchFamily="34" charset="0"/>
              </a:rPr>
              <a:t> </a:t>
            </a:r>
            <a:r>
              <a:rPr lang="en-US" sz="1800" b="1" dirty="0">
                <a:effectLst/>
                <a:latin typeface="Arial "/>
                <a:ea typeface="Trebuchet MS" panose="020B0603020202020204" pitchFamily="34" charset="0"/>
                <a:cs typeface="Trebuchet MS" panose="020B0603020202020204" pitchFamily="34" charset="0"/>
              </a:rPr>
              <a:t>Mining Communities</a:t>
            </a:r>
            <a:endParaRPr lang="en-ZA" sz="1800" dirty="0">
              <a:effectLst/>
              <a:latin typeface="Arial "/>
              <a:ea typeface="Trebuchet MS" panose="020B0603020202020204" pitchFamily="34" charset="0"/>
              <a:cs typeface="Trebuchet MS" panose="020B0603020202020204" pitchFamily="34" charset="0"/>
            </a:endParaRPr>
          </a:p>
        </p:txBody>
      </p:sp>
      <p:sp>
        <p:nvSpPr>
          <p:cNvPr id="13" name="Rectangle 4">
            <a:extLst>
              <a:ext uri="{FF2B5EF4-FFF2-40B4-BE49-F238E27FC236}">
                <a16:creationId xmlns:a16="http://schemas.microsoft.com/office/drawing/2014/main" xmlns="" id="{9067DEDE-DCC3-4E20-9B74-B24FED0945EF}"/>
              </a:ext>
            </a:extLst>
          </p:cNvPr>
          <p:cNvSpPr>
            <a:spLocks noChangeArrowheads="1"/>
          </p:cNvSpPr>
          <p:nvPr/>
        </p:nvSpPr>
        <p:spPr bwMode="auto">
          <a:xfrm>
            <a:off x="515319" y="1357979"/>
            <a:ext cx="14074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xmlns="" id="{9B680C0D-5E74-48BC-8B70-F51EA78E1035}"/>
              </a:ext>
            </a:extLst>
          </p:cNvPr>
          <p:cNvSpPr>
            <a:spLocks noChangeArrowheads="1"/>
          </p:cNvSpPr>
          <p:nvPr/>
        </p:nvSpPr>
        <p:spPr bwMode="auto">
          <a:xfrm>
            <a:off x="1144588" y="270668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xmlns="" id="{3B82A76F-4CCD-4A7E-8578-1A6B31B0299A}"/>
              </a:ext>
            </a:extLst>
          </p:cNvPr>
          <p:cNvGraphicFramePr>
            <a:graphicFrameLocks noGrp="1"/>
          </p:cNvGraphicFramePr>
          <p:nvPr>
            <p:extLst>
              <p:ext uri="{D42A27DB-BD31-4B8C-83A1-F6EECF244321}">
                <p14:modId xmlns:p14="http://schemas.microsoft.com/office/powerpoint/2010/main" xmlns="" val="968582301"/>
              </p:ext>
            </p:extLst>
          </p:nvPr>
        </p:nvGraphicFramePr>
        <p:xfrm>
          <a:off x="227702" y="1602348"/>
          <a:ext cx="11736593" cy="3858134"/>
        </p:xfrm>
        <a:graphic>
          <a:graphicData uri="http://schemas.openxmlformats.org/drawingml/2006/table">
            <a:tbl>
              <a:tblPr firstRow="1" firstCol="1" bandRow="1">
                <a:tableStyleId>{5C22544A-7EE6-4342-B048-85BDC9FD1C3A}</a:tableStyleId>
              </a:tblPr>
              <a:tblGrid>
                <a:gridCol w="1454818">
                  <a:extLst>
                    <a:ext uri="{9D8B030D-6E8A-4147-A177-3AD203B41FA5}">
                      <a16:colId xmlns:a16="http://schemas.microsoft.com/office/drawing/2014/main" xmlns="" val="3505394777"/>
                    </a:ext>
                  </a:extLst>
                </a:gridCol>
                <a:gridCol w="1591930">
                  <a:extLst>
                    <a:ext uri="{9D8B030D-6E8A-4147-A177-3AD203B41FA5}">
                      <a16:colId xmlns:a16="http://schemas.microsoft.com/office/drawing/2014/main" xmlns="" val="2018819279"/>
                    </a:ext>
                  </a:extLst>
                </a:gridCol>
                <a:gridCol w="1591930">
                  <a:extLst>
                    <a:ext uri="{9D8B030D-6E8A-4147-A177-3AD203B41FA5}">
                      <a16:colId xmlns:a16="http://schemas.microsoft.com/office/drawing/2014/main" xmlns="" val="2339098232"/>
                    </a:ext>
                  </a:extLst>
                </a:gridCol>
                <a:gridCol w="1004473">
                  <a:extLst>
                    <a:ext uri="{9D8B030D-6E8A-4147-A177-3AD203B41FA5}">
                      <a16:colId xmlns:a16="http://schemas.microsoft.com/office/drawing/2014/main" xmlns="" val="2147931298"/>
                    </a:ext>
                  </a:extLst>
                </a:gridCol>
                <a:gridCol w="1011708">
                  <a:extLst>
                    <a:ext uri="{9D8B030D-6E8A-4147-A177-3AD203B41FA5}">
                      <a16:colId xmlns:a16="http://schemas.microsoft.com/office/drawing/2014/main" xmlns="" val="140442419"/>
                    </a:ext>
                  </a:extLst>
                </a:gridCol>
                <a:gridCol w="887291">
                  <a:extLst>
                    <a:ext uri="{9D8B030D-6E8A-4147-A177-3AD203B41FA5}">
                      <a16:colId xmlns:a16="http://schemas.microsoft.com/office/drawing/2014/main" xmlns="" val="1804324275"/>
                    </a:ext>
                  </a:extLst>
                </a:gridCol>
                <a:gridCol w="1053263">
                  <a:extLst>
                    <a:ext uri="{9D8B030D-6E8A-4147-A177-3AD203B41FA5}">
                      <a16:colId xmlns:a16="http://schemas.microsoft.com/office/drawing/2014/main" xmlns="" val="83342027"/>
                    </a:ext>
                  </a:extLst>
                </a:gridCol>
                <a:gridCol w="1053263">
                  <a:extLst>
                    <a:ext uri="{9D8B030D-6E8A-4147-A177-3AD203B41FA5}">
                      <a16:colId xmlns:a16="http://schemas.microsoft.com/office/drawing/2014/main" xmlns="" val="1876446323"/>
                    </a:ext>
                  </a:extLst>
                </a:gridCol>
                <a:gridCol w="1053263">
                  <a:extLst>
                    <a:ext uri="{9D8B030D-6E8A-4147-A177-3AD203B41FA5}">
                      <a16:colId xmlns:a16="http://schemas.microsoft.com/office/drawing/2014/main" xmlns="" val="4257753309"/>
                    </a:ext>
                  </a:extLst>
                </a:gridCol>
                <a:gridCol w="1034654">
                  <a:extLst>
                    <a:ext uri="{9D8B030D-6E8A-4147-A177-3AD203B41FA5}">
                      <a16:colId xmlns:a16="http://schemas.microsoft.com/office/drawing/2014/main" xmlns="" val="921010498"/>
                    </a:ext>
                  </a:extLst>
                </a:gridCol>
              </a:tblGrid>
              <a:tr h="200608">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Outcome</a:t>
                      </a:r>
                      <a:endParaRPr lang="en-ZA" sz="1100" b="1" kern="1200" dirty="0">
                        <a:solidFill>
                          <a:schemeClr val="tx1"/>
                        </a:solidFill>
                        <a:effectLst/>
                        <a:latin typeface="Arial "/>
                        <a:ea typeface="+mn-ea"/>
                        <a:cs typeface="+mn-cs"/>
                      </a:endParaRPr>
                    </a:p>
                  </a:txBody>
                  <a:tcPr marL="43170" marR="43170"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Outputs</a:t>
                      </a:r>
                      <a:endParaRPr lang="en-ZA" sz="1100" b="1" kern="1200" dirty="0">
                        <a:solidFill>
                          <a:schemeClr val="tx1"/>
                        </a:solidFill>
                        <a:effectLst/>
                        <a:latin typeface="Arial "/>
                        <a:ea typeface="+mn-ea"/>
                        <a:cs typeface="+mn-cs"/>
                      </a:endParaRPr>
                    </a:p>
                  </a:txBody>
                  <a:tcPr marL="43170" marR="43170" marT="0" marB="0"/>
                </a:tc>
                <a:tc>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  </a:t>
                      </a:r>
                      <a:endParaRPr lang="en-ZA" sz="1100" b="1" kern="1200" dirty="0">
                        <a:solidFill>
                          <a:schemeClr val="tx1"/>
                        </a:solidFill>
                        <a:effectLst/>
                        <a:latin typeface="Arial "/>
                        <a:ea typeface="+mn-ea"/>
                        <a:cs typeface="+mn-cs"/>
                      </a:endParaRPr>
                    </a:p>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Output Indicators</a:t>
                      </a:r>
                      <a:endParaRPr lang="en-ZA" sz="1100" b="1" kern="1200" dirty="0">
                        <a:solidFill>
                          <a:schemeClr val="tx1"/>
                        </a:solidFill>
                        <a:effectLst/>
                        <a:latin typeface="Arial "/>
                        <a:ea typeface="+mn-ea"/>
                        <a:cs typeface="+mn-cs"/>
                      </a:endParaRPr>
                    </a:p>
                  </a:txBody>
                  <a:tcPr marL="43170" marR="43170" marT="0" marB="0"/>
                </a:tc>
                <a:tc gridSpan="7">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ea typeface="+mn-ea"/>
                          <a:cs typeface="+mn-cs"/>
                        </a:rPr>
                        <a:t>Annual Targets</a:t>
                      </a:r>
                      <a:endParaRPr lang="en-ZA" sz="1100" b="1" kern="1200" dirty="0">
                        <a:solidFill>
                          <a:schemeClr val="tx1"/>
                        </a:solidFill>
                        <a:effectLst/>
                        <a:latin typeface="Arial "/>
                        <a:ea typeface="+mn-ea"/>
                        <a:cs typeface="+mn-cs"/>
                      </a:endParaRPr>
                    </a:p>
                  </a:txBody>
                  <a:tcPr marL="43170" marR="4317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4824485"/>
                  </a:ext>
                </a:extLst>
              </a:tr>
              <a:tr h="430938">
                <a:tc vMerge="1">
                  <a:txBody>
                    <a:bodyPr/>
                    <a:lstStyle/>
                    <a:p>
                      <a:pPr marL="0" algn="ctr" defTabSz="457211" rtl="0" eaLnBrk="1" latinLnBrk="0" hangingPunct="1">
                        <a:lnSpc>
                          <a:spcPct val="150000"/>
                        </a:lnSpc>
                        <a:spcAft>
                          <a:spcPts val="0"/>
                        </a:spcAft>
                      </a:pPr>
                      <a:endParaRPr lang="en-ZA" sz="1100" b="1" kern="1200" dirty="0">
                        <a:solidFill>
                          <a:schemeClr val="tx1"/>
                        </a:solidFill>
                        <a:effectLst/>
                        <a:latin typeface="Century Gothic" panose="020B0502020202020204" pitchFamily="34" charset="0"/>
                        <a:ea typeface="+mn-ea"/>
                        <a:cs typeface="+mn-cs"/>
                      </a:endParaRPr>
                    </a:p>
                  </a:txBody>
                  <a:tcPr marL="43170" marR="43170" marT="0" marB="0"/>
                </a:tc>
                <a:tc vMerge="1">
                  <a:txBody>
                    <a:bodyPr/>
                    <a:lstStyle/>
                    <a:p>
                      <a:pPr marL="0" algn="ctr" defTabSz="457211" rtl="0" eaLnBrk="1" latinLnBrk="0" hangingPunct="1">
                        <a:lnSpc>
                          <a:spcPct val="150000"/>
                        </a:lnSpc>
                        <a:spcAft>
                          <a:spcPts val="0"/>
                        </a:spcAft>
                      </a:pPr>
                      <a:endParaRPr lang="en-ZA" sz="1100" b="1" kern="1200" dirty="0">
                        <a:solidFill>
                          <a:schemeClr val="tx1"/>
                        </a:solidFill>
                        <a:effectLst/>
                        <a:latin typeface="Century Gothic" panose="020B0502020202020204" pitchFamily="34" charset="0"/>
                        <a:ea typeface="+mn-ea"/>
                        <a:cs typeface="+mn-cs"/>
                      </a:endParaRPr>
                    </a:p>
                  </a:txBody>
                  <a:tcPr marL="43170" marR="43170" marT="0" marB="0"/>
                </a:tc>
                <a:tc>
                  <a:txBody>
                    <a:bodyPr/>
                    <a:lstStyle/>
                    <a:p>
                      <a:endParaRPr lang="en-ZA">
                        <a:latin typeface="Arial "/>
                      </a:endParaRPr>
                    </a:p>
                  </a:txBody>
                  <a:tcPr/>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Audited/Actual Performance</a:t>
                      </a:r>
                      <a:endParaRPr lang="en-ZA" sz="1100" b="1" kern="1200" dirty="0">
                        <a:solidFill>
                          <a:schemeClr val="tx1"/>
                        </a:solidFill>
                        <a:effectLst/>
                        <a:latin typeface="Arial "/>
                        <a:ea typeface="+mn-ea"/>
                        <a:cs typeface="+mn-cs"/>
                      </a:endParaRPr>
                    </a:p>
                  </a:txBody>
                  <a:tcPr marL="43170" marR="43170"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Estimated Performance</a:t>
                      </a:r>
                      <a:endParaRPr lang="en-ZA" sz="1100" b="1" kern="1200" dirty="0">
                        <a:solidFill>
                          <a:schemeClr val="tx1"/>
                        </a:solidFill>
                        <a:effectLst/>
                        <a:latin typeface="Arial "/>
                        <a:ea typeface="+mn-ea"/>
                        <a:cs typeface="+mn-cs"/>
                      </a:endParaRPr>
                    </a:p>
                  </a:txBody>
                  <a:tcPr marL="43170" marR="43170" marT="0" marB="0"/>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MTEF Period</a:t>
                      </a:r>
                      <a:endParaRPr lang="en-ZA" sz="1100" b="1" kern="1200" dirty="0">
                        <a:solidFill>
                          <a:schemeClr val="tx1"/>
                        </a:solidFill>
                        <a:effectLst/>
                        <a:latin typeface="Arial "/>
                        <a:ea typeface="+mn-ea"/>
                        <a:cs typeface="+mn-cs"/>
                      </a:endParaRPr>
                    </a:p>
                  </a:txBody>
                  <a:tcPr marL="43170" marR="4317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00643436"/>
                  </a:ext>
                </a:extLst>
              </a:tr>
              <a:tr h="341846">
                <a:tc vMerge="1">
                  <a:txBody>
                    <a:bodyPr/>
                    <a:lstStyle/>
                    <a:p>
                      <a:pPr marL="0" algn="ctr" defTabSz="457211" rtl="0" eaLnBrk="1" latinLnBrk="0" hangingPunct="1">
                        <a:lnSpc>
                          <a:spcPct val="150000"/>
                        </a:lnSpc>
                        <a:spcAft>
                          <a:spcPts val="0"/>
                        </a:spcAft>
                      </a:pPr>
                      <a:endParaRPr lang="en-ZA" sz="1100" b="1" kern="1200" dirty="0">
                        <a:solidFill>
                          <a:schemeClr val="tx1"/>
                        </a:solidFill>
                        <a:effectLst/>
                        <a:latin typeface="Century Gothic" panose="020B0502020202020204" pitchFamily="34" charset="0"/>
                        <a:ea typeface="+mn-ea"/>
                        <a:cs typeface="+mn-cs"/>
                      </a:endParaRPr>
                    </a:p>
                  </a:txBody>
                  <a:tcPr marL="43170" marR="43170" marT="0" marB="0"/>
                </a:tc>
                <a:tc vMerge="1">
                  <a:txBody>
                    <a:bodyPr/>
                    <a:lstStyle/>
                    <a:p>
                      <a:pPr marL="0" algn="ctr" defTabSz="457211" rtl="0" eaLnBrk="1" latinLnBrk="0" hangingPunct="1">
                        <a:lnSpc>
                          <a:spcPct val="150000"/>
                        </a:lnSpc>
                        <a:spcAft>
                          <a:spcPts val="0"/>
                        </a:spcAft>
                      </a:pPr>
                      <a:endParaRPr lang="en-ZA" sz="1100" b="1" kern="1200" dirty="0">
                        <a:solidFill>
                          <a:schemeClr val="tx1"/>
                        </a:solidFill>
                        <a:effectLst/>
                        <a:latin typeface="Century Gothic" panose="020B0502020202020204" pitchFamily="34" charset="0"/>
                        <a:ea typeface="+mn-ea"/>
                        <a:cs typeface="+mn-cs"/>
                      </a:endParaRPr>
                    </a:p>
                  </a:txBody>
                  <a:tcPr marL="43170" marR="43170" marT="0" marB="0"/>
                </a:tc>
                <a:tc>
                  <a:txBody>
                    <a:bodyPr/>
                    <a:lstStyle/>
                    <a:p>
                      <a:endParaRPr lang="en-ZA">
                        <a:latin typeface="Arial "/>
                      </a:endParaRPr>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201229653"/>
                  </a:ext>
                </a:extLst>
              </a:tr>
              <a:tr h="2054355">
                <a:tc>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Integrated and sustainable human settlements and Security of Tenure</a:t>
                      </a:r>
                      <a:endParaRPr lang="en-ZA" sz="1100" b="1" kern="1200" dirty="0">
                        <a:solidFill>
                          <a:schemeClr val="tx1"/>
                        </a:solidFill>
                        <a:effectLst/>
                        <a:latin typeface="Arial "/>
                        <a:ea typeface="+mn-ea"/>
                        <a:cs typeface="+mn-cs"/>
                      </a:endParaRPr>
                    </a:p>
                  </a:txBody>
                  <a:tcPr marL="43170" marR="43170" marT="0" marB="0"/>
                </a:tc>
                <a:tc>
                  <a:txBody>
                    <a:bodyPr/>
                    <a:lstStyle/>
                    <a:p>
                      <a:pPr marL="0" algn="l" defTabSz="914400" rtl="0" eaLnBrk="1" latinLnBrk="0" hangingPunct="1">
                        <a:lnSpc>
                          <a:spcPct val="115000"/>
                        </a:lnSpc>
                      </a:pPr>
                      <a:r>
                        <a:rPr lang="en-US" sz="1100" kern="1200" dirty="0">
                          <a:solidFill>
                            <a:schemeClr val="tx1"/>
                          </a:solidFill>
                          <a:effectLst/>
                          <a:latin typeface="Arial "/>
                        </a:rPr>
                        <a:t>Adequate housing and improved living conditions</a:t>
                      </a:r>
                    </a:p>
                    <a:p>
                      <a:pPr marL="0" algn="l" defTabSz="914400" rtl="0" eaLnBrk="1" latinLnBrk="0" hangingPunct="1">
                        <a:lnSpc>
                          <a:spcPct val="115000"/>
                        </a:lnSpc>
                      </a:pPr>
                      <a:r>
                        <a:rPr lang="en-US" sz="1100" kern="1200" dirty="0">
                          <a:solidFill>
                            <a:schemeClr val="tx1"/>
                          </a:solidFill>
                          <a:effectLst/>
                          <a:latin typeface="Arial "/>
                        </a:rPr>
                        <a:t>in informal settlements</a:t>
                      </a:r>
                    </a:p>
                  </a:txBody>
                  <a:tcPr marL="43170" marR="43170"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3.2.3 Number Of Monitoring Reports On The Set Aside For The Designated Groups </a:t>
                      </a:r>
                      <a:endParaRPr lang="en-ZA" sz="1100" kern="1200" dirty="0">
                        <a:solidFill>
                          <a:schemeClr val="tx1"/>
                        </a:solidFill>
                        <a:effectLst/>
                        <a:latin typeface="Arial "/>
                        <a:ea typeface="+mn-ea"/>
                        <a:cs typeface="+mn-cs"/>
                      </a:endParaRPr>
                    </a:p>
                  </a:txBody>
                  <a:tcPr marL="43170" marR="43170" marT="0" marB="0"/>
                </a:tc>
                <a:tc>
                  <a:txBody>
                    <a:bodyPr/>
                    <a:lstStyle/>
                    <a:p>
                      <a:pPr marL="68580">
                        <a:lnSpc>
                          <a:spcPts val="1145"/>
                        </a:lnSpc>
                      </a:pPr>
                      <a:r>
                        <a:rPr lang="en-ZA" sz="1100" dirty="0">
                          <a:effectLst/>
                          <a:latin typeface="Arial "/>
                          <a:ea typeface="Arial MT"/>
                          <a:cs typeface="Arial MT"/>
                        </a:rPr>
                        <a:t>New Indicator </a:t>
                      </a:r>
                    </a:p>
                  </a:txBody>
                  <a:tcPr marL="0" marR="0" marT="0" marB="0"/>
                </a:tc>
                <a:tc>
                  <a:txBody>
                    <a:bodyPr/>
                    <a:lstStyle/>
                    <a:p>
                      <a:pPr marL="68580" marR="76835">
                        <a:lnSpc>
                          <a:spcPct val="115000"/>
                        </a:lnSpc>
                        <a:spcAft>
                          <a:spcPts val="0"/>
                        </a:spcAft>
                      </a:pPr>
                      <a:r>
                        <a:rPr lang="en-ZA" sz="1100">
                          <a:effectLst/>
                          <a:latin typeface="Arial "/>
                          <a:ea typeface="Arial MT"/>
                          <a:cs typeface="Arial MT"/>
                        </a:rPr>
                        <a:t>New Indicator </a:t>
                      </a:r>
                      <a:endParaRPr lang="en-ZA" sz="1100" dirty="0">
                        <a:effectLst/>
                        <a:latin typeface="Arial "/>
                        <a:ea typeface="Arial MT"/>
                        <a:cs typeface="Arial MT"/>
                      </a:endParaRPr>
                    </a:p>
                  </a:txBody>
                  <a:tcPr marL="0" marR="0" marT="0" marB="0"/>
                </a:tc>
                <a:tc>
                  <a:txBody>
                    <a:bodyPr/>
                    <a:lstStyle/>
                    <a:p>
                      <a:pPr marL="69215" marR="97155">
                        <a:lnSpc>
                          <a:spcPct val="115000"/>
                        </a:lnSpc>
                        <a:spcAft>
                          <a:spcPts val="0"/>
                        </a:spcAft>
                      </a:pPr>
                      <a:r>
                        <a:rPr lang="en-ZA" sz="1100">
                          <a:effectLst/>
                          <a:latin typeface="Arial "/>
                          <a:ea typeface="Arial MT"/>
                          <a:cs typeface="Arial MT"/>
                        </a:rPr>
                        <a:t>New Indicator </a:t>
                      </a:r>
                      <a:endParaRPr lang="en-ZA" sz="1100" dirty="0">
                        <a:effectLst/>
                        <a:latin typeface="Arial "/>
                        <a:ea typeface="Arial MT"/>
                        <a:cs typeface="Arial MT"/>
                      </a:endParaRPr>
                    </a:p>
                  </a:txBody>
                  <a:tcPr marL="0" marR="0" marT="0" marB="0"/>
                </a:tc>
                <a:tc>
                  <a:txBody>
                    <a:bodyPr/>
                    <a:lstStyle/>
                    <a:p>
                      <a:pPr marL="69215" marR="111125">
                        <a:lnSpc>
                          <a:spcPct val="115000"/>
                        </a:lnSpc>
                        <a:spcAft>
                          <a:spcPts val="0"/>
                        </a:spcAft>
                      </a:pPr>
                      <a:r>
                        <a:rPr lang="en-ZA" sz="1100" dirty="0">
                          <a:effectLst/>
                          <a:latin typeface="Arial "/>
                          <a:ea typeface="Arial MT"/>
                          <a:cs typeface="Arial MT"/>
                        </a:rPr>
                        <a:t>New Indicator </a:t>
                      </a:r>
                    </a:p>
                  </a:txBody>
                  <a:tcPr marL="0" marR="0" marT="0" marB="0"/>
                </a:tc>
                <a:tc>
                  <a:txBody>
                    <a:bodyPr/>
                    <a:lstStyle/>
                    <a:p>
                      <a:pPr marL="68580" marR="154305">
                        <a:lnSpc>
                          <a:spcPct val="115000"/>
                        </a:lnSpc>
                        <a:spcAft>
                          <a:spcPts val="0"/>
                        </a:spcAft>
                      </a:pPr>
                      <a:r>
                        <a:rPr lang="en-US" sz="1100" dirty="0">
                          <a:effectLst/>
                          <a:latin typeface="Arial "/>
                          <a:ea typeface="Arial MT"/>
                          <a:cs typeface="Arial MT"/>
                        </a:rPr>
                        <a:t>4 of Monitoring Reports On The Set Aside For The Designated Groups Project Funding</a:t>
                      </a:r>
                      <a:endParaRPr lang="en-ZA" sz="1100" dirty="0">
                        <a:effectLst/>
                        <a:latin typeface="Arial "/>
                        <a:ea typeface="Arial MT"/>
                        <a:cs typeface="Arial MT"/>
                      </a:endParaRPr>
                    </a:p>
                  </a:txBody>
                  <a:tcPr marL="0" marR="0" marT="0" marB="0"/>
                </a:tc>
                <a:tc>
                  <a:txBody>
                    <a:bodyPr/>
                    <a:lstStyle/>
                    <a:p>
                      <a:pPr marL="69215" marR="61595">
                        <a:lnSpc>
                          <a:spcPct val="115000"/>
                        </a:lnSpc>
                        <a:spcAft>
                          <a:spcPts val="0"/>
                        </a:spcAft>
                      </a:pPr>
                      <a:r>
                        <a:rPr lang="en-US" sz="1100" dirty="0">
                          <a:effectLst/>
                          <a:latin typeface="Arial "/>
                          <a:ea typeface="Arial MT"/>
                          <a:cs typeface="Arial MT"/>
                        </a:rPr>
                        <a:t>4 of Monitoring Reports On The Set Aside For The Designated Groups Project Funding</a:t>
                      </a:r>
                      <a:endParaRPr lang="en-ZA" sz="1100" dirty="0">
                        <a:effectLst/>
                        <a:latin typeface="Arial "/>
                        <a:ea typeface="Arial MT"/>
                        <a:cs typeface="Arial MT"/>
                      </a:endParaRPr>
                    </a:p>
                  </a:txBody>
                  <a:tcPr marL="0" marR="0" marT="0" marB="0"/>
                </a:tc>
                <a:tc>
                  <a:txBody>
                    <a:bodyPr/>
                    <a:lstStyle/>
                    <a:p>
                      <a:pPr marL="68580" marR="151130">
                        <a:lnSpc>
                          <a:spcPct val="115000"/>
                        </a:lnSpc>
                        <a:spcAft>
                          <a:spcPts val="0"/>
                        </a:spcAft>
                      </a:pPr>
                      <a:r>
                        <a:rPr lang="en-US" sz="1100" dirty="0">
                          <a:effectLst/>
                          <a:latin typeface="Arial "/>
                          <a:ea typeface="Arial MT"/>
                          <a:cs typeface="Arial MT"/>
                        </a:rPr>
                        <a:t>4 of Monitoring Reports On The Set Aside For The Designated Groups Project Funding</a:t>
                      </a:r>
                    </a:p>
                    <a:p>
                      <a:pPr marL="68580" marR="151130">
                        <a:lnSpc>
                          <a:spcPct val="115000"/>
                        </a:lnSpc>
                        <a:spcAft>
                          <a:spcPts val="0"/>
                        </a:spcAft>
                      </a:pPr>
                      <a:endParaRPr lang="en-US" sz="1100" dirty="0">
                        <a:effectLst/>
                        <a:latin typeface="Arial "/>
                        <a:ea typeface="Arial MT"/>
                        <a:cs typeface="Arial MT"/>
                      </a:endParaRPr>
                    </a:p>
                    <a:p>
                      <a:pPr marL="68580" marR="151130">
                        <a:lnSpc>
                          <a:spcPct val="115000"/>
                        </a:lnSpc>
                        <a:spcAft>
                          <a:spcPts val="0"/>
                        </a:spcAft>
                      </a:pPr>
                      <a:endParaRPr lang="en-ZA" sz="1100" dirty="0">
                        <a:effectLst/>
                        <a:latin typeface="Arial "/>
                        <a:ea typeface="Arial MT"/>
                        <a:cs typeface="Arial MT"/>
                      </a:endParaRPr>
                    </a:p>
                  </a:txBody>
                  <a:tcPr marL="0" marR="0" marT="0" marB="0"/>
                </a:tc>
                <a:extLst>
                  <a:ext uri="{0D108BD9-81ED-4DB2-BD59-A6C34878D82A}">
                    <a16:rowId xmlns:a16="http://schemas.microsoft.com/office/drawing/2014/main" xmlns="" val="2364661906"/>
                  </a:ext>
                </a:extLst>
              </a:tr>
            </a:tbl>
          </a:graphicData>
        </a:graphic>
      </p:graphicFrame>
      <p:sp>
        <p:nvSpPr>
          <p:cNvPr id="10" name="Rectangle 1">
            <a:extLst>
              <a:ext uri="{FF2B5EF4-FFF2-40B4-BE49-F238E27FC236}">
                <a16:creationId xmlns:a16="http://schemas.microsoft.com/office/drawing/2014/main" xmlns="" id="{7A3BBB8B-602C-4A36-A89C-6308FC3CB033}"/>
              </a:ext>
            </a:extLst>
          </p:cNvPr>
          <p:cNvSpPr>
            <a:spLocks noChangeArrowheads="1"/>
          </p:cNvSpPr>
          <p:nvPr/>
        </p:nvSpPr>
        <p:spPr bwMode="auto">
          <a:xfrm flipV="1">
            <a:off x="3798995" y="1602348"/>
            <a:ext cx="167860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1" name="Slide Number Placeholder 3">
            <a:extLst>
              <a:ext uri="{FF2B5EF4-FFF2-40B4-BE49-F238E27FC236}">
                <a16:creationId xmlns:a16="http://schemas.microsoft.com/office/drawing/2014/main" xmlns="" id="{D3280CE5-9E65-4309-B51D-56A8C9EDAC6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28</a:t>
            </a:fld>
            <a:endParaRPr lang="en-US" dirty="0">
              <a:latin typeface="Century Gothic" panose="020B0502020202020204" pitchFamily="34" charset="0"/>
            </a:endParaRPr>
          </a:p>
        </p:txBody>
      </p:sp>
    </p:spTree>
    <p:extLst>
      <p:ext uri="{BB962C8B-B14F-4D97-AF65-F5344CB8AC3E}">
        <p14:creationId xmlns:p14="http://schemas.microsoft.com/office/powerpoint/2010/main" xmlns="" val="86178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331445" y="199771"/>
            <a:ext cx="10610851" cy="1241878"/>
          </a:xfrm>
          <a:prstGeom prst="rect">
            <a:avLst/>
          </a:prstGeom>
          <a:noFill/>
        </p:spPr>
        <p:txBody>
          <a:bodyPr wrap="square" rtlCol="0">
            <a:spAutoFit/>
          </a:bodyPr>
          <a:lstStyle/>
          <a:p>
            <a:r>
              <a:rPr lang="en-US" sz="1800" b="1" dirty="0">
                <a:effectLst/>
                <a:latin typeface="Arial "/>
                <a:ea typeface="Trebuchet MS" panose="020B0603020202020204" pitchFamily="34" charset="0"/>
                <a:cs typeface="Trebuchet MS" panose="020B0603020202020204" pitchFamily="34" charset="0"/>
              </a:rPr>
              <a:t> </a:t>
            </a:r>
            <a:endParaRPr lang="en-ZA" sz="1800" dirty="0">
              <a:effectLst/>
              <a:latin typeface="Arial "/>
              <a:ea typeface="Trebuchet MS" panose="020B0603020202020204" pitchFamily="34" charset="0"/>
              <a:cs typeface="Trebuchet MS" panose="020B0603020202020204" pitchFamily="34" charset="0"/>
            </a:endParaRPr>
          </a:p>
          <a:p>
            <a:pPr algn="just">
              <a:lnSpc>
                <a:spcPct val="115000"/>
              </a:lnSpc>
            </a:pPr>
            <a:r>
              <a:rPr lang="en-US" sz="1800" dirty="0">
                <a:effectLst/>
                <a:latin typeface="Arial "/>
                <a:ea typeface="Trebuchet MS" panose="020B0603020202020204" pitchFamily="34" charset="0"/>
                <a:cs typeface="Trebuchet MS" panose="020B0603020202020204" pitchFamily="34" charset="0"/>
              </a:rPr>
              <a:t> </a:t>
            </a:r>
            <a:endParaRPr lang="en-ZA" sz="1800" dirty="0">
              <a:effectLst/>
              <a:latin typeface="Arial "/>
              <a:ea typeface="Trebuchet MS" panose="020B0603020202020204" pitchFamily="34" charset="0"/>
              <a:cs typeface="Trebuchet MS" panose="020B0603020202020204" pitchFamily="34" charset="0"/>
            </a:endParaRPr>
          </a:p>
          <a:p>
            <a:r>
              <a:rPr lang="en-US" sz="1800" b="1" dirty="0">
                <a:effectLst/>
                <a:latin typeface="Arial "/>
                <a:ea typeface="Trebuchet MS" panose="020B0603020202020204" pitchFamily="34" charset="0"/>
                <a:cs typeface="Trebuchet MS" panose="020B0603020202020204" pitchFamily="34" charset="0"/>
              </a:rPr>
              <a:t>Sub-Programme 3.3: Regional Co-ordination and Human Settlement Implementation Support Services</a:t>
            </a:r>
            <a:endParaRPr lang="en-ZA" sz="1800" dirty="0">
              <a:effectLst/>
              <a:latin typeface="Arial "/>
              <a:ea typeface="Trebuchet MS" panose="020B0603020202020204" pitchFamily="34" charset="0"/>
              <a:cs typeface="Trebuchet MS" panose="020B0603020202020204" pitchFamily="34" charset="0"/>
            </a:endParaRPr>
          </a:p>
        </p:txBody>
      </p:sp>
      <p:sp>
        <p:nvSpPr>
          <p:cNvPr id="13" name="Rectangle 4">
            <a:extLst>
              <a:ext uri="{FF2B5EF4-FFF2-40B4-BE49-F238E27FC236}">
                <a16:creationId xmlns:a16="http://schemas.microsoft.com/office/drawing/2014/main" xmlns="" id="{9067DEDE-DCC3-4E20-9B74-B24FED0945EF}"/>
              </a:ext>
            </a:extLst>
          </p:cNvPr>
          <p:cNvSpPr>
            <a:spLocks noChangeArrowheads="1"/>
          </p:cNvSpPr>
          <p:nvPr/>
        </p:nvSpPr>
        <p:spPr bwMode="auto">
          <a:xfrm>
            <a:off x="515319" y="1357979"/>
            <a:ext cx="14074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xmlns="" id="{9B680C0D-5E74-48BC-8B70-F51EA78E1035}"/>
              </a:ext>
            </a:extLst>
          </p:cNvPr>
          <p:cNvSpPr>
            <a:spLocks noChangeArrowheads="1"/>
          </p:cNvSpPr>
          <p:nvPr/>
        </p:nvSpPr>
        <p:spPr bwMode="auto">
          <a:xfrm>
            <a:off x="1144588" y="270668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xmlns="" id="{7A3BBB8B-602C-4A36-A89C-6308FC3CB033}"/>
              </a:ext>
            </a:extLst>
          </p:cNvPr>
          <p:cNvSpPr>
            <a:spLocks noChangeArrowheads="1"/>
          </p:cNvSpPr>
          <p:nvPr/>
        </p:nvSpPr>
        <p:spPr bwMode="auto">
          <a:xfrm flipV="1">
            <a:off x="2981325" y="1525318"/>
            <a:ext cx="167860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xmlns="" id="{1FCB39EB-AFC1-491C-812D-9A8A2BED0097}"/>
              </a:ext>
            </a:extLst>
          </p:cNvPr>
          <p:cNvGraphicFramePr>
            <a:graphicFrameLocks noGrp="1"/>
          </p:cNvGraphicFramePr>
          <p:nvPr>
            <p:extLst>
              <p:ext uri="{D42A27DB-BD31-4B8C-83A1-F6EECF244321}">
                <p14:modId xmlns:p14="http://schemas.microsoft.com/office/powerpoint/2010/main" xmlns="" val="1401213632"/>
              </p:ext>
            </p:extLst>
          </p:nvPr>
        </p:nvGraphicFramePr>
        <p:xfrm>
          <a:off x="331445" y="1376996"/>
          <a:ext cx="11623490" cy="5314760"/>
        </p:xfrm>
        <a:graphic>
          <a:graphicData uri="http://schemas.openxmlformats.org/drawingml/2006/table">
            <a:tbl>
              <a:tblPr firstRow="1" firstCol="1" bandRow="1">
                <a:tableStyleId>{5C22544A-7EE6-4342-B048-85BDC9FD1C3A}</a:tableStyleId>
              </a:tblPr>
              <a:tblGrid>
                <a:gridCol w="1274031">
                  <a:extLst>
                    <a:ext uri="{9D8B030D-6E8A-4147-A177-3AD203B41FA5}">
                      <a16:colId xmlns:a16="http://schemas.microsoft.com/office/drawing/2014/main" xmlns="" val="1842775008"/>
                    </a:ext>
                  </a:extLst>
                </a:gridCol>
                <a:gridCol w="876099">
                  <a:extLst>
                    <a:ext uri="{9D8B030D-6E8A-4147-A177-3AD203B41FA5}">
                      <a16:colId xmlns:a16="http://schemas.microsoft.com/office/drawing/2014/main" xmlns="" val="940630618"/>
                    </a:ext>
                  </a:extLst>
                </a:gridCol>
                <a:gridCol w="1274031">
                  <a:extLst>
                    <a:ext uri="{9D8B030D-6E8A-4147-A177-3AD203B41FA5}">
                      <a16:colId xmlns:a16="http://schemas.microsoft.com/office/drawing/2014/main" xmlns="" val="3021612657"/>
                    </a:ext>
                  </a:extLst>
                </a:gridCol>
                <a:gridCol w="1274031">
                  <a:extLst>
                    <a:ext uri="{9D8B030D-6E8A-4147-A177-3AD203B41FA5}">
                      <a16:colId xmlns:a16="http://schemas.microsoft.com/office/drawing/2014/main" xmlns="" val="1535209505"/>
                    </a:ext>
                  </a:extLst>
                </a:gridCol>
                <a:gridCol w="1274031">
                  <a:extLst>
                    <a:ext uri="{9D8B030D-6E8A-4147-A177-3AD203B41FA5}">
                      <a16:colId xmlns:a16="http://schemas.microsoft.com/office/drawing/2014/main" xmlns="" val="4117064982"/>
                    </a:ext>
                  </a:extLst>
                </a:gridCol>
                <a:gridCol w="991815">
                  <a:extLst>
                    <a:ext uri="{9D8B030D-6E8A-4147-A177-3AD203B41FA5}">
                      <a16:colId xmlns:a16="http://schemas.microsoft.com/office/drawing/2014/main" xmlns="" val="742138933"/>
                    </a:ext>
                  </a:extLst>
                </a:gridCol>
                <a:gridCol w="1197457">
                  <a:extLst>
                    <a:ext uri="{9D8B030D-6E8A-4147-A177-3AD203B41FA5}">
                      <a16:colId xmlns:a16="http://schemas.microsoft.com/office/drawing/2014/main" xmlns="" val="687529721"/>
                    </a:ext>
                  </a:extLst>
                </a:gridCol>
                <a:gridCol w="960905">
                  <a:extLst>
                    <a:ext uri="{9D8B030D-6E8A-4147-A177-3AD203B41FA5}">
                      <a16:colId xmlns:a16="http://schemas.microsoft.com/office/drawing/2014/main" xmlns="" val="2284550150"/>
                    </a:ext>
                  </a:extLst>
                </a:gridCol>
                <a:gridCol w="1250545">
                  <a:extLst>
                    <a:ext uri="{9D8B030D-6E8A-4147-A177-3AD203B41FA5}">
                      <a16:colId xmlns:a16="http://schemas.microsoft.com/office/drawing/2014/main" xmlns="" val="2296366992"/>
                    </a:ext>
                  </a:extLst>
                </a:gridCol>
                <a:gridCol w="1250545">
                  <a:extLst>
                    <a:ext uri="{9D8B030D-6E8A-4147-A177-3AD203B41FA5}">
                      <a16:colId xmlns:a16="http://schemas.microsoft.com/office/drawing/2014/main" xmlns="" val="3818598326"/>
                    </a:ext>
                  </a:extLst>
                </a:gridCol>
              </a:tblGrid>
              <a:tr h="197888">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Outcome</a:t>
                      </a:r>
                      <a:endParaRPr lang="en-ZA" sz="1100" b="1" kern="1200" dirty="0">
                        <a:solidFill>
                          <a:schemeClr val="tx1"/>
                        </a:solidFill>
                        <a:effectLst/>
                        <a:latin typeface="Arial "/>
                        <a:ea typeface="+mn-ea"/>
                        <a:cs typeface="+mn-cs"/>
                      </a:endParaRPr>
                    </a:p>
                  </a:txBody>
                  <a:tcPr marL="44143" marR="44143"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Outputs</a:t>
                      </a:r>
                      <a:endParaRPr lang="en-ZA" sz="1100" b="1" kern="1200" dirty="0">
                        <a:solidFill>
                          <a:schemeClr val="tx1"/>
                        </a:solidFill>
                        <a:effectLst/>
                        <a:latin typeface="Arial "/>
                        <a:ea typeface="+mn-ea"/>
                        <a:cs typeface="+mn-cs"/>
                      </a:endParaRPr>
                    </a:p>
                  </a:txBody>
                  <a:tcPr marL="44143" marR="44143"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Output Indicators</a:t>
                      </a:r>
                      <a:endParaRPr lang="en-ZA" sz="1100" b="1" kern="1200" dirty="0">
                        <a:solidFill>
                          <a:schemeClr val="tx1"/>
                        </a:solidFill>
                        <a:effectLst/>
                        <a:latin typeface="Arial "/>
                        <a:ea typeface="+mn-ea"/>
                        <a:cs typeface="+mn-cs"/>
                      </a:endParaRPr>
                    </a:p>
                  </a:txBody>
                  <a:tcPr marL="44143" marR="44143" marT="0" marB="0"/>
                </a:tc>
                <a:tc gridSpan="7">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Annual Targets</a:t>
                      </a:r>
                      <a:endParaRPr lang="en-ZA" sz="1100" b="1" kern="1200" dirty="0">
                        <a:solidFill>
                          <a:schemeClr val="tx1"/>
                        </a:solidFill>
                        <a:effectLst/>
                        <a:latin typeface="Arial "/>
                        <a:ea typeface="+mn-ea"/>
                        <a:cs typeface="+mn-cs"/>
                      </a:endParaRPr>
                    </a:p>
                  </a:txBody>
                  <a:tcPr marL="44143" marR="4414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46690707"/>
                  </a:ext>
                </a:extLst>
              </a:tr>
              <a:tr h="425094">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Audited/Actual Performance</a:t>
                      </a:r>
                      <a:endParaRPr lang="en-ZA" sz="1100" b="1" kern="1200" dirty="0">
                        <a:solidFill>
                          <a:schemeClr val="tx1"/>
                        </a:solidFill>
                        <a:effectLst/>
                        <a:latin typeface="Arial "/>
                        <a:ea typeface="+mn-ea"/>
                        <a:cs typeface="+mn-cs"/>
                      </a:endParaRPr>
                    </a:p>
                  </a:txBody>
                  <a:tcPr marL="44143" marR="44143"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100" b="1" kern="1200">
                          <a:solidFill>
                            <a:schemeClr val="tx1"/>
                          </a:solidFill>
                          <a:effectLst/>
                          <a:latin typeface="Arial "/>
                        </a:rPr>
                        <a:t>Estimated Performance</a:t>
                      </a:r>
                      <a:endParaRPr lang="en-ZA" sz="1100" b="1" kern="1200">
                        <a:solidFill>
                          <a:schemeClr val="tx1"/>
                        </a:solidFill>
                        <a:effectLst/>
                        <a:latin typeface="Arial "/>
                        <a:ea typeface="+mn-ea"/>
                        <a:cs typeface="+mn-cs"/>
                      </a:endParaRPr>
                    </a:p>
                  </a:txBody>
                  <a:tcPr marL="44143" marR="44143" marT="0" marB="0"/>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MTEF Period</a:t>
                      </a:r>
                      <a:endParaRPr lang="en-ZA" sz="1100" b="1" kern="1200" dirty="0">
                        <a:solidFill>
                          <a:schemeClr val="tx1"/>
                        </a:solidFill>
                        <a:effectLst/>
                        <a:latin typeface="Arial "/>
                        <a:ea typeface="+mn-ea"/>
                        <a:cs typeface="+mn-cs"/>
                      </a:endParaRPr>
                    </a:p>
                  </a:txBody>
                  <a:tcPr marL="44143" marR="44143"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48703559"/>
                  </a:ext>
                </a:extLst>
              </a:tr>
              <a:tr h="2565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639654256"/>
                  </a:ext>
                </a:extLst>
              </a:tr>
              <a:tr h="1197997">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Integrated and sustainable human settlements and Security of Tenure</a:t>
                      </a:r>
                      <a:endParaRPr lang="en-ZA" sz="1100" b="1" kern="1200" dirty="0">
                        <a:solidFill>
                          <a:schemeClr val="tx1"/>
                        </a:solidFill>
                        <a:effectLst/>
                        <a:latin typeface="Arial "/>
                        <a:ea typeface="+mn-ea"/>
                        <a:cs typeface="+mn-cs"/>
                      </a:endParaRPr>
                    </a:p>
                  </a:txBody>
                  <a:tcPr marL="44143" marR="44143" marT="0" marB="0"/>
                </a:tc>
                <a:tc>
                  <a:txBody>
                    <a:bodyPr/>
                    <a:lstStyle/>
                    <a:p>
                      <a:pPr marL="0" algn="l" defTabSz="914400" rtl="0" eaLnBrk="1" latinLnBrk="0" hangingPunct="1">
                        <a:lnSpc>
                          <a:spcPct val="115000"/>
                        </a:lnSpc>
                      </a:pPr>
                      <a:r>
                        <a:rPr lang="en-US" sz="1100" kern="1200" dirty="0">
                          <a:solidFill>
                            <a:schemeClr val="tx1"/>
                          </a:solidFill>
                          <a:effectLst/>
                          <a:latin typeface="Arial "/>
                        </a:rPr>
                        <a:t>Housing Units delivered by HDA</a:t>
                      </a:r>
                      <a:endParaRPr lang="en-ZA" sz="1100" kern="1200" dirty="0">
                        <a:solidFill>
                          <a:schemeClr val="tx1"/>
                        </a:solidFill>
                        <a:effectLst/>
                        <a:latin typeface="Arial "/>
                        <a:ea typeface="+mn-ea"/>
                        <a:cs typeface="+mn-cs"/>
                      </a:endParaRPr>
                    </a:p>
                  </a:txBody>
                  <a:tcPr marL="44143" marR="44143"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3.3.1 Number of housing units delivered </a:t>
                      </a:r>
                      <a:r>
                        <a:rPr lang="en-US" sz="1100" kern="1200" dirty="0" err="1">
                          <a:solidFill>
                            <a:schemeClr val="tx1"/>
                          </a:solidFill>
                          <a:effectLst/>
                          <a:latin typeface="Arial "/>
                        </a:rPr>
                        <a:t>i.r.o.</a:t>
                      </a:r>
                      <a:r>
                        <a:rPr lang="en-US" sz="1100" kern="1200" dirty="0">
                          <a:solidFill>
                            <a:schemeClr val="tx1"/>
                          </a:solidFill>
                          <a:effectLst/>
                          <a:latin typeface="Arial "/>
                        </a:rPr>
                        <a:t> projects implemented by the HDA</a:t>
                      </a:r>
                      <a:endParaRPr lang="en-ZA" sz="1100" kern="1200" dirty="0">
                        <a:solidFill>
                          <a:schemeClr val="tx1"/>
                        </a:solidFill>
                        <a:effectLst/>
                        <a:latin typeface="Arial "/>
                        <a:ea typeface="+mn-ea"/>
                        <a:cs typeface="+mn-cs"/>
                      </a:endParaRPr>
                    </a:p>
                  </a:txBody>
                  <a:tcPr marL="44143" marR="44143" marT="0" marB="0"/>
                </a:tc>
                <a:tc>
                  <a:txBody>
                    <a:bodyPr/>
                    <a:lstStyle/>
                    <a:p>
                      <a:pPr marL="67310">
                        <a:lnSpc>
                          <a:spcPts val="1065"/>
                        </a:lnSpc>
                      </a:pPr>
                      <a:r>
                        <a:rPr lang="en-US" sz="1100" kern="1200">
                          <a:solidFill>
                            <a:schemeClr val="tx1"/>
                          </a:solidFill>
                          <a:effectLst/>
                          <a:latin typeface="Arial "/>
                          <a:ea typeface="+mn-ea"/>
                          <a:cs typeface="+mn-cs"/>
                        </a:rPr>
                        <a:t>4655</a:t>
                      </a:r>
                      <a:endParaRPr lang="en-ZA" sz="1100" kern="1200">
                        <a:solidFill>
                          <a:schemeClr val="tx1"/>
                        </a:solidFill>
                        <a:effectLst/>
                        <a:latin typeface="Arial "/>
                        <a:ea typeface="+mn-ea"/>
                        <a:cs typeface="+mn-cs"/>
                      </a:endParaRPr>
                    </a:p>
                    <a:p>
                      <a:pPr marL="67310" marR="63500">
                        <a:lnSpc>
                          <a:spcPct val="115000"/>
                        </a:lnSpc>
                        <a:spcBef>
                          <a:spcPts val="150"/>
                        </a:spcBef>
                        <a:spcAft>
                          <a:spcPts val="0"/>
                        </a:spcAft>
                      </a:pPr>
                      <a:r>
                        <a:rPr lang="en-US" sz="1100" kern="1200">
                          <a:solidFill>
                            <a:schemeClr val="tx1"/>
                          </a:solidFill>
                          <a:effectLst/>
                          <a:latin typeface="Arial "/>
                          <a:ea typeface="+mn-ea"/>
                          <a:cs typeface="+mn-cs"/>
                        </a:rPr>
                        <a:t>housing units delivered</a:t>
                      </a:r>
                      <a:endParaRPr lang="en-ZA" sz="1100" kern="1200">
                        <a:solidFill>
                          <a:schemeClr val="tx1"/>
                        </a:solidFill>
                        <a:effectLst/>
                        <a:latin typeface="Arial "/>
                        <a:ea typeface="+mn-ea"/>
                        <a:cs typeface="+mn-cs"/>
                      </a:endParaRPr>
                    </a:p>
                  </a:txBody>
                  <a:tcPr marL="0" marR="0" marT="0" marB="0"/>
                </a:tc>
                <a:tc>
                  <a:txBody>
                    <a:bodyPr/>
                    <a:lstStyle/>
                    <a:p>
                      <a:pPr marL="65405">
                        <a:lnSpc>
                          <a:spcPts val="1065"/>
                        </a:lnSpc>
                      </a:pPr>
                      <a:r>
                        <a:rPr lang="en-US" sz="1100" kern="1200">
                          <a:solidFill>
                            <a:schemeClr val="tx1"/>
                          </a:solidFill>
                          <a:effectLst/>
                          <a:latin typeface="Arial "/>
                          <a:ea typeface="+mn-ea"/>
                          <a:cs typeface="+mn-cs"/>
                        </a:rPr>
                        <a:t>4564 of</a:t>
                      </a:r>
                      <a:endParaRPr lang="en-ZA" sz="1100" kern="1200">
                        <a:solidFill>
                          <a:schemeClr val="tx1"/>
                        </a:solidFill>
                        <a:effectLst/>
                        <a:latin typeface="Arial "/>
                        <a:ea typeface="+mn-ea"/>
                        <a:cs typeface="+mn-cs"/>
                      </a:endParaRPr>
                    </a:p>
                    <a:p>
                      <a:pPr marL="65405" marR="180975">
                        <a:lnSpc>
                          <a:spcPct val="115000"/>
                        </a:lnSpc>
                        <a:spcBef>
                          <a:spcPts val="150"/>
                        </a:spcBef>
                        <a:spcAft>
                          <a:spcPts val="0"/>
                        </a:spcAft>
                      </a:pPr>
                      <a:r>
                        <a:rPr lang="en-US" sz="1100" kern="1200">
                          <a:solidFill>
                            <a:schemeClr val="tx1"/>
                          </a:solidFill>
                          <a:effectLst/>
                          <a:latin typeface="Arial "/>
                          <a:ea typeface="+mn-ea"/>
                          <a:cs typeface="+mn-cs"/>
                        </a:rPr>
                        <a:t>housing units delivered</a:t>
                      </a:r>
                      <a:endParaRPr lang="en-ZA" sz="1100" kern="1200">
                        <a:solidFill>
                          <a:schemeClr val="tx1"/>
                        </a:solidFill>
                        <a:effectLst/>
                        <a:latin typeface="Arial "/>
                        <a:ea typeface="+mn-ea"/>
                        <a:cs typeface="+mn-cs"/>
                      </a:endParaRPr>
                    </a:p>
                  </a:txBody>
                  <a:tcPr marL="0" marR="0" marT="0" marB="0"/>
                </a:tc>
                <a:tc>
                  <a:txBody>
                    <a:bodyPr/>
                    <a:lstStyle/>
                    <a:p>
                      <a:pPr marL="66675">
                        <a:lnSpc>
                          <a:spcPts val="1065"/>
                        </a:lnSpc>
                      </a:pPr>
                      <a:r>
                        <a:rPr lang="en-US" sz="1100" kern="1200">
                          <a:solidFill>
                            <a:schemeClr val="tx1"/>
                          </a:solidFill>
                          <a:effectLst/>
                          <a:latin typeface="Arial "/>
                          <a:ea typeface="+mn-ea"/>
                          <a:cs typeface="+mn-cs"/>
                        </a:rPr>
                        <a:t>2451 of</a:t>
                      </a:r>
                      <a:endParaRPr lang="en-ZA" sz="1100" kern="1200">
                        <a:solidFill>
                          <a:schemeClr val="tx1"/>
                        </a:solidFill>
                        <a:effectLst/>
                        <a:latin typeface="Arial "/>
                        <a:ea typeface="+mn-ea"/>
                        <a:cs typeface="+mn-cs"/>
                      </a:endParaRPr>
                    </a:p>
                    <a:p>
                      <a:pPr marL="66675" marR="180975">
                        <a:lnSpc>
                          <a:spcPct val="115000"/>
                        </a:lnSpc>
                        <a:spcBef>
                          <a:spcPts val="150"/>
                        </a:spcBef>
                        <a:spcAft>
                          <a:spcPts val="0"/>
                        </a:spcAft>
                      </a:pPr>
                      <a:r>
                        <a:rPr lang="en-US" sz="1100" kern="1200">
                          <a:solidFill>
                            <a:schemeClr val="tx1"/>
                          </a:solidFill>
                          <a:effectLst/>
                          <a:latin typeface="Arial "/>
                          <a:ea typeface="+mn-ea"/>
                          <a:cs typeface="+mn-cs"/>
                        </a:rPr>
                        <a:t>housing units delivered</a:t>
                      </a:r>
                      <a:endParaRPr lang="en-ZA" sz="1100" kern="1200">
                        <a:solidFill>
                          <a:schemeClr val="tx1"/>
                        </a:solidFill>
                        <a:effectLst/>
                        <a:latin typeface="Arial "/>
                        <a:ea typeface="+mn-ea"/>
                        <a:cs typeface="+mn-cs"/>
                      </a:endParaRPr>
                    </a:p>
                    <a:p>
                      <a:pPr marL="66675">
                        <a:spcBef>
                          <a:spcPts val="5"/>
                        </a:spcBef>
                        <a:spcAft>
                          <a:spcPts val="0"/>
                        </a:spcAft>
                      </a:pPr>
                      <a:r>
                        <a:rPr lang="en-US" sz="1100" kern="1200">
                          <a:solidFill>
                            <a:schemeClr val="tx1"/>
                          </a:solidFill>
                          <a:effectLst/>
                          <a:latin typeface="Arial "/>
                          <a:ea typeface="+mn-ea"/>
                          <a:cs typeface="+mn-cs"/>
                        </a:rPr>
                        <a:t>i.r.o. projects</a:t>
                      </a:r>
                      <a:endParaRPr lang="en-ZA" sz="1100" kern="1200">
                        <a:solidFill>
                          <a:schemeClr val="tx1"/>
                        </a:solidFill>
                        <a:effectLst/>
                        <a:latin typeface="Arial "/>
                        <a:ea typeface="+mn-ea"/>
                        <a:cs typeface="+mn-cs"/>
                      </a:endParaRPr>
                    </a:p>
                    <a:p>
                      <a:pPr marL="66675">
                        <a:spcBef>
                          <a:spcPts val="65"/>
                        </a:spcBef>
                        <a:spcAft>
                          <a:spcPts val="0"/>
                        </a:spcAft>
                      </a:pPr>
                      <a:r>
                        <a:rPr lang="en-US" sz="1100" kern="1200">
                          <a:solidFill>
                            <a:schemeClr val="tx1"/>
                          </a:solidFill>
                          <a:effectLst/>
                          <a:latin typeface="Arial "/>
                          <a:ea typeface="+mn-ea"/>
                          <a:cs typeface="+mn-cs"/>
                        </a:rPr>
                        <a:t>implemented</a:t>
                      </a:r>
                      <a:endParaRPr lang="en-ZA" sz="1100" kern="1200">
                        <a:solidFill>
                          <a:schemeClr val="tx1"/>
                        </a:solidFill>
                        <a:effectLst/>
                        <a:latin typeface="Arial "/>
                        <a:ea typeface="+mn-ea"/>
                        <a:cs typeface="+mn-cs"/>
                      </a:endParaRPr>
                    </a:p>
                    <a:p>
                      <a:pPr marL="66675">
                        <a:spcBef>
                          <a:spcPts val="65"/>
                        </a:spcBef>
                        <a:spcAft>
                          <a:spcPts val="0"/>
                        </a:spcAft>
                      </a:pPr>
                      <a:r>
                        <a:rPr lang="en-US" sz="1100" kern="1200">
                          <a:solidFill>
                            <a:schemeClr val="tx1"/>
                          </a:solidFill>
                          <a:effectLst/>
                          <a:latin typeface="Arial "/>
                          <a:ea typeface="+mn-ea"/>
                          <a:cs typeface="+mn-cs"/>
                        </a:rPr>
                        <a:t>by the HDA</a:t>
                      </a:r>
                      <a:endParaRPr lang="en-ZA" sz="1100" kern="1200">
                        <a:solidFill>
                          <a:schemeClr val="tx1"/>
                        </a:solidFill>
                        <a:effectLst/>
                        <a:latin typeface="Arial "/>
                        <a:ea typeface="+mn-ea"/>
                        <a:cs typeface="+mn-cs"/>
                      </a:endParaRPr>
                    </a:p>
                  </a:txBody>
                  <a:tcPr marL="0" marR="0" marT="0" marB="0"/>
                </a:tc>
                <a:tc>
                  <a:txBody>
                    <a:bodyPr/>
                    <a:lstStyle/>
                    <a:p>
                      <a:pPr marL="66675">
                        <a:lnSpc>
                          <a:spcPts val="1065"/>
                        </a:lnSpc>
                      </a:pPr>
                      <a:r>
                        <a:rPr lang="en-US" sz="1100" kern="1200">
                          <a:solidFill>
                            <a:schemeClr val="tx1"/>
                          </a:solidFill>
                          <a:effectLst/>
                          <a:latin typeface="Arial "/>
                          <a:ea typeface="+mn-ea"/>
                          <a:cs typeface="+mn-cs"/>
                        </a:rPr>
                        <a:t>3428 Housing</a:t>
                      </a:r>
                      <a:endParaRPr lang="en-ZA" sz="1100" kern="1200">
                        <a:solidFill>
                          <a:schemeClr val="tx1"/>
                        </a:solidFill>
                        <a:effectLst/>
                        <a:latin typeface="Arial "/>
                        <a:ea typeface="+mn-ea"/>
                        <a:cs typeface="+mn-cs"/>
                      </a:endParaRPr>
                    </a:p>
                    <a:p>
                      <a:pPr marL="66675" marR="71120">
                        <a:lnSpc>
                          <a:spcPct val="115000"/>
                        </a:lnSpc>
                        <a:spcBef>
                          <a:spcPts val="150"/>
                        </a:spcBef>
                        <a:spcAft>
                          <a:spcPts val="0"/>
                        </a:spcAft>
                      </a:pPr>
                      <a:r>
                        <a:rPr lang="en-US" sz="1100" kern="1200">
                          <a:solidFill>
                            <a:schemeClr val="tx1"/>
                          </a:solidFill>
                          <a:effectLst/>
                          <a:latin typeface="Arial "/>
                          <a:ea typeface="+mn-ea"/>
                          <a:cs typeface="+mn-cs"/>
                        </a:rPr>
                        <a:t>units delivered i.r.o. projects</a:t>
                      </a:r>
                      <a:endParaRPr lang="en-ZA" sz="1100" kern="1200">
                        <a:solidFill>
                          <a:schemeClr val="tx1"/>
                        </a:solidFill>
                        <a:effectLst/>
                        <a:latin typeface="Arial "/>
                        <a:ea typeface="+mn-ea"/>
                        <a:cs typeface="+mn-cs"/>
                      </a:endParaRPr>
                    </a:p>
                    <a:p>
                      <a:pPr marL="66675">
                        <a:spcBef>
                          <a:spcPts val="5"/>
                        </a:spcBef>
                        <a:spcAft>
                          <a:spcPts val="0"/>
                        </a:spcAft>
                      </a:pPr>
                      <a:r>
                        <a:rPr lang="en-US" sz="1100" kern="1200">
                          <a:solidFill>
                            <a:schemeClr val="tx1"/>
                          </a:solidFill>
                          <a:effectLst/>
                          <a:latin typeface="Arial "/>
                          <a:ea typeface="+mn-ea"/>
                          <a:cs typeface="+mn-cs"/>
                        </a:rPr>
                        <a:t>implemented</a:t>
                      </a:r>
                      <a:endParaRPr lang="en-ZA" sz="1100" kern="1200">
                        <a:solidFill>
                          <a:schemeClr val="tx1"/>
                        </a:solidFill>
                        <a:effectLst/>
                        <a:latin typeface="Arial "/>
                        <a:ea typeface="+mn-ea"/>
                        <a:cs typeface="+mn-cs"/>
                      </a:endParaRPr>
                    </a:p>
                    <a:p>
                      <a:pPr marL="66675">
                        <a:spcBef>
                          <a:spcPts val="65"/>
                        </a:spcBef>
                        <a:spcAft>
                          <a:spcPts val="0"/>
                        </a:spcAft>
                      </a:pPr>
                      <a:r>
                        <a:rPr lang="en-US" sz="1100" kern="1200">
                          <a:solidFill>
                            <a:schemeClr val="tx1"/>
                          </a:solidFill>
                          <a:effectLst/>
                          <a:latin typeface="Arial "/>
                          <a:ea typeface="+mn-ea"/>
                          <a:cs typeface="+mn-cs"/>
                        </a:rPr>
                        <a:t>by the HDA</a:t>
                      </a:r>
                      <a:endParaRPr lang="en-ZA" sz="1100" kern="1200">
                        <a:solidFill>
                          <a:schemeClr val="tx1"/>
                        </a:solidFill>
                        <a:effectLst/>
                        <a:latin typeface="Arial "/>
                        <a:ea typeface="+mn-ea"/>
                        <a:cs typeface="+mn-cs"/>
                      </a:endParaRPr>
                    </a:p>
                  </a:txBody>
                  <a:tcPr marL="0" marR="0" marT="0" marB="0"/>
                </a:tc>
                <a:tc>
                  <a:txBody>
                    <a:bodyPr/>
                    <a:lstStyle/>
                    <a:p>
                      <a:pPr marL="66040">
                        <a:lnSpc>
                          <a:spcPts val="1065"/>
                        </a:lnSpc>
                      </a:pPr>
                      <a:r>
                        <a:rPr lang="en-US" sz="1100" kern="1200" dirty="0">
                          <a:solidFill>
                            <a:schemeClr val="tx1"/>
                          </a:solidFill>
                          <a:effectLst/>
                          <a:latin typeface="Arial "/>
                          <a:ea typeface="+mn-ea"/>
                          <a:cs typeface="+mn-cs"/>
                        </a:rPr>
                        <a:t>1386 Housing</a:t>
                      </a:r>
                      <a:endParaRPr lang="en-ZA" sz="1100" kern="1200" dirty="0">
                        <a:solidFill>
                          <a:schemeClr val="tx1"/>
                        </a:solidFill>
                        <a:effectLst/>
                        <a:latin typeface="Arial "/>
                        <a:ea typeface="+mn-ea"/>
                        <a:cs typeface="+mn-cs"/>
                      </a:endParaRPr>
                    </a:p>
                    <a:p>
                      <a:pPr marL="66040">
                        <a:spcBef>
                          <a:spcPts val="150"/>
                        </a:spcBef>
                        <a:spcAft>
                          <a:spcPts val="0"/>
                        </a:spcAft>
                      </a:pPr>
                      <a:r>
                        <a:rPr lang="en-US" sz="1100" kern="1200" dirty="0">
                          <a:solidFill>
                            <a:schemeClr val="tx1"/>
                          </a:solidFill>
                          <a:effectLst/>
                          <a:latin typeface="Arial "/>
                          <a:ea typeface="+mn-ea"/>
                          <a:cs typeface="+mn-cs"/>
                        </a:rPr>
                        <a:t>units delivered</a:t>
                      </a:r>
                      <a:endParaRPr lang="en-ZA" sz="1100" kern="1200" dirty="0">
                        <a:solidFill>
                          <a:schemeClr val="tx1"/>
                        </a:solidFill>
                        <a:effectLst/>
                        <a:latin typeface="Arial "/>
                        <a:ea typeface="+mn-ea"/>
                        <a:cs typeface="+mn-cs"/>
                      </a:endParaRPr>
                    </a:p>
                    <a:p>
                      <a:pPr marL="66040" marR="162560">
                        <a:lnSpc>
                          <a:spcPts val="1300"/>
                        </a:lnSpc>
                        <a:spcBef>
                          <a:spcPts val="35"/>
                        </a:spcBef>
                        <a:spcAft>
                          <a:spcPts val="0"/>
                        </a:spcAft>
                      </a:pPr>
                      <a:r>
                        <a:rPr lang="en-US" sz="1100" kern="1200" dirty="0" err="1">
                          <a:solidFill>
                            <a:schemeClr val="tx1"/>
                          </a:solidFill>
                          <a:effectLst/>
                          <a:latin typeface="Arial "/>
                          <a:ea typeface="+mn-ea"/>
                          <a:cs typeface="+mn-cs"/>
                        </a:rPr>
                        <a:t>i.r.o.</a:t>
                      </a:r>
                      <a:r>
                        <a:rPr lang="en-US" sz="1100" kern="1200" dirty="0">
                          <a:solidFill>
                            <a:schemeClr val="tx1"/>
                          </a:solidFill>
                          <a:effectLst/>
                          <a:latin typeface="Arial "/>
                          <a:ea typeface="+mn-ea"/>
                          <a:cs typeface="+mn-cs"/>
                        </a:rPr>
                        <a:t> projects implemented by the HDA</a:t>
                      </a:r>
                      <a:endParaRPr lang="en-ZA" sz="1100" kern="1200" dirty="0">
                        <a:solidFill>
                          <a:schemeClr val="tx1"/>
                        </a:solidFill>
                        <a:effectLst/>
                        <a:latin typeface="Arial "/>
                        <a:ea typeface="+mn-ea"/>
                        <a:cs typeface="+mn-cs"/>
                      </a:endParaRPr>
                    </a:p>
                  </a:txBody>
                  <a:tcPr marL="0" marR="0" marT="0" marB="0"/>
                </a:tc>
                <a:tc>
                  <a:txBody>
                    <a:bodyPr/>
                    <a:lstStyle/>
                    <a:p>
                      <a:pPr marL="65405">
                        <a:lnSpc>
                          <a:spcPts val="1065"/>
                        </a:lnSpc>
                      </a:pPr>
                      <a:r>
                        <a:rPr lang="en-US" sz="1100" kern="1200">
                          <a:solidFill>
                            <a:schemeClr val="tx1"/>
                          </a:solidFill>
                          <a:effectLst/>
                          <a:latin typeface="Arial "/>
                          <a:ea typeface="+mn-ea"/>
                          <a:cs typeface="+mn-cs"/>
                        </a:rPr>
                        <a:t>4107 Housing</a:t>
                      </a:r>
                      <a:endParaRPr lang="en-ZA" sz="1100" kern="1200">
                        <a:solidFill>
                          <a:schemeClr val="tx1"/>
                        </a:solidFill>
                        <a:effectLst/>
                        <a:latin typeface="Arial "/>
                        <a:ea typeface="+mn-ea"/>
                        <a:cs typeface="+mn-cs"/>
                      </a:endParaRPr>
                    </a:p>
                    <a:p>
                      <a:pPr marL="65405">
                        <a:spcBef>
                          <a:spcPts val="150"/>
                        </a:spcBef>
                        <a:spcAft>
                          <a:spcPts val="0"/>
                        </a:spcAft>
                      </a:pPr>
                      <a:r>
                        <a:rPr lang="en-US" sz="1100" kern="1200">
                          <a:solidFill>
                            <a:schemeClr val="tx1"/>
                          </a:solidFill>
                          <a:effectLst/>
                          <a:latin typeface="Arial "/>
                          <a:ea typeface="+mn-ea"/>
                          <a:cs typeface="+mn-cs"/>
                        </a:rPr>
                        <a:t>units delivered</a:t>
                      </a:r>
                      <a:endParaRPr lang="en-ZA" sz="1100" kern="1200">
                        <a:solidFill>
                          <a:schemeClr val="tx1"/>
                        </a:solidFill>
                        <a:effectLst/>
                        <a:latin typeface="Arial "/>
                        <a:ea typeface="+mn-ea"/>
                        <a:cs typeface="+mn-cs"/>
                      </a:endParaRPr>
                    </a:p>
                    <a:p>
                      <a:pPr marL="65405" marR="163830">
                        <a:lnSpc>
                          <a:spcPts val="1300"/>
                        </a:lnSpc>
                        <a:spcBef>
                          <a:spcPts val="35"/>
                        </a:spcBef>
                        <a:spcAft>
                          <a:spcPts val="0"/>
                        </a:spcAft>
                      </a:pPr>
                      <a:r>
                        <a:rPr lang="en-US" sz="1100" kern="1200">
                          <a:solidFill>
                            <a:schemeClr val="tx1"/>
                          </a:solidFill>
                          <a:effectLst/>
                          <a:latin typeface="Arial "/>
                          <a:ea typeface="+mn-ea"/>
                          <a:cs typeface="+mn-cs"/>
                        </a:rPr>
                        <a:t>i.r.o. projects implemented by the HDA</a:t>
                      </a:r>
                      <a:endParaRPr lang="en-ZA" sz="1100" kern="1200">
                        <a:solidFill>
                          <a:schemeClr val="tx1"/>
                        </a:solidFill>
                        <a:effectLst/>
                        <a:latin typeface="Arial "/>
                        <a:ea typeface="+mn-ea"/>
                        <a:cs typeface="+mn-cs"/>
                      </a:endParaRPr>
                    </a:p>
                  </a:txBody>
                  <a:tcPr marL="0" marR="0" marT="0" marB="0"/>
                </a:tc>
                <a:tc>
                  <a:txBody>
                    <a:bodyPr/>
                    <a:lstStyle/>
                    <a:p>
                      <a:pPr marL="64770">
                        <a:lnSpc>
                          <a:spcPts val="1065"/>
                        </a:lnSpc>
                      </a:pPr>
                      <a:r>
                        <a:rPr lang="en-US" sz="1100" kern="1200" dirty="0">
                          <a:solidFill>
                            <a:schemeClr val="tx1"/>
                          </a:solidFill>
                          <a:effectLst/>
                          <a:latin typeface="Arial "/>
                          <a:ea typeface="+mn-ea"/>
                          <a:cs typeface="+mn-cs"/>
                        </a:rPr>
                        <a:t>4189 Housing</a:t>
                      </a:r>
                      <a:endParaRPr lang="en-ZA" sz="1100" kern="1200" dirty="0">
                        <a:solidFill>
                          <a:schemeClr val="tx1"/>
                        </a:solidFill>
                        <a:effectLst/>
                        <a:latin typeface="Arial "/>
                        <a:ea typeface="+mn-ea"/>
                        <a:cs typeface="+mn-cs"/>
                      </a:endParaRPr>
                    </a:p>
                    <a:p>
                      <a:pPr marL="64770">
                        <a:lnSpc>
                          <a:spcPts val="1135"/>
                        </a:lnSpc>
                      </a:pPr>
                      <a:r>
                        <a:rPr lang="en-US" sz="1100" kern="1200" dirty="0">
                          <a:solidFill>
                            <a:schemeClr val="tx1"/>
                          </a:solidFill>
                          <a:effectLst/>
                          <a:latin typeface="Arial "/>
                          <a:ea typeface="+mn-ea"/>
                          <a:cs typeface="+mn-cs"/>
                        </a:rPr>
                        <a:t>units delivered</a:t>
                      </a:r>
                      <a:endParaRPr lang="en-ZA" sz="1100" kern="1200" dirty="0">
                        <a:solidFill>
                          <a:schemeClr val="tx1"/>
                        </a:solidFill>
                        <a:effectLst/>
                        <a:latin typeface="Arial "/>
                        <a:ea typeface="+mn-ea"/>
                        <a:cs typeface="+mn-cs"/>
                      </a:endParaRPr>
                    </a:p>
                    <a:p>
                      <a:pPr marL="64770" marR="73025">
                        <a:spcAft>
                          <a:spcPts val="0"/>
                        </a:spcAft>
                      </a:pPr>
                      <a:r>
                        <a:rPr lang="en-US" sz="1100" kern="1200" dirty="0" err="1">
                          <a:solidFill>
                            <a:schemeClr val="tx1"/>
                          </a:solidFill>
                          <a:effectLst/>
                          <a:latin typeface="Arial "/>
                          <a:ea typeface="+mn-ea"/>
                          <a:cs typeface="+mn-cs"/>
                        </a:rPr>
                        <a:t>i.r.o.</a:t>
                      </a:r>
                      <a:r>
                        <a:rPr lang="en-US" sz="1100" kern="1200" dirty="0">
                          <a:solidFill>
                            <a:schemeClr val="tx1"/>
                          </a:solidFill>
                          <a:effectLst/>
                          <a:latin typeface="Arial "/>
                          <a:ea typeface="+mn-ea"/>
                          <a:cs typeface="+mn-cs"/>
                        </a:rPr>
                        <a:t> projects implemented by the HDA</a:t>
                      </a:r>
                      <a:endParaRPr lang="en-ZA" sz="1100" kern="1200" dirty="0">
                        <a:solidFill>
                          <a:schemeClr val="tx1"/>
                        </a:solidFill>
                        <a:effectLst/>
                        <a:latin typeface="Arial "/>
                        <a:ea typeface="+mn-ea"/>
                        <a:cs typeface="+mn-cs"/>
                      </a:endParaRPr>
                    </a:p>
                  </a:txBody>
                  <a:tcPr marL="0" marR="0" marT="0" marB="0"/>
                </a:tc>
                <a:extLst>
                  <a:ext uri="{0D108BD9-81ED-4DB2-BD59-A6C34878D82A}">
                    <a16:rowId xmlns:a16="http://schemas.microsoft.com/office/drawing/2014/main" xmlns="" val="2385279242"/>
                  </a:ext>
                </a:extLst>
              </a:tr>
              <a:tr h="1282609">
                <a:tc vMerge="1">
                  <a:txBody>
                    <a:bodyPr/>
                    <a:lstStyle/>
                    <a:p>
                      <a:endParaRPr lang="en-ZA"/>
                    </a:p>
                  </a:txBody>
                  <a:tcPr/>
                </a:tc>
                <a:tc>
                  <a:txBody>
                    <a:bodyPr/>
                    <a:lstStyle/>
                    <a:p>
                      <a:pPr marL="0" algn="l" defTabSz="914400" rtl="0" eaLnBrk="1" latinLnBrk="0" hangingPunct="1">
                        <a:lnSpc>
                          <a:spcPct val="115000"/>
                        </a:lnSpc>
                      </a:pPr>
                      <a:r>
                        <a:rPr lang="en-US" sz="1100" kern="1200" dirty="0">
                          <a:solidFill>
                            <a:schemeClr val="tx1"/>
                          </a:solidFill>
                          <a:effectLst/>
                          <a:latin typeface="Arial "/>
                        </a:rPr>
                        <a:t>Serviced sites</a:t>
                      </a:r>
                      <a:endParaRPr lang="en-ZA" sz="1100" kern="1200" dirty="0">
                        <a:solidFill>
                          <a:schemeClr val="tx1"/>
                        </a:solidFill>
                        <a:effectLst/>
                        <a:latin typeface="Arial "/>
                      </a:endParaRPr>
                    </a:p>
                    <a:p>
                      <a:pPr marL="0" algn="l" defTabSz="914400" rtl="0" eaLnBrk="1" latinLnBrk="0" hangingPunct="1">
                        <a:lnSpc>
                          <a:spcPct val="115000"/>
                        </a:lnSpc>
                      </a:pPr>
                      <a:r>
                        <a:rPr lang="en-US" sz="1100" kern="1200" dirty="0">
                          <a:solidFill>
                            <a:schemeClr val="tx1"/>
                          </a:solidFill>
                          <a:effectLst/>
                          <a:latin typeface="Arial "/>
                        </a:rPr>
                        <a:t>delivered</a:t>
                      </a:r>
                      <a:endParaRPr lang="en-ZA" sz="1100" kern="1200" dirty="0">
                        <a:solidFill>
                          <a:schemeClr val="tx1"/>
                        </a:solidFill>
                        <a:effectLst/>
                        <a:latin typeface="Arial "/>
                        <a:ea typeface="+mn-ea"/>
                        <a:cs typeface="+mn-cs"/>
                      </a:endParaRPr>
                    </a:p>
                  </a:txBody>
                  <a:tcPr marL="44143" marR="44143"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3.3.2 Number of serviced sites delivered </a:t>
                      </a:r>
                      <a:r>
                        <a:rPr lang="en-US" sz="1100" kern="1200" dirty="0" err="1">
                          <a:solidFill>
                            <a:schemeClr val="tx1"/>
                          </a:solidFill>
                          <a:effectLst/>
                          <a:latin typeface="Arial "/>
                        </a:rPr>
                        <a:t>i.r.o.</a:t>
                      </a:r>
                      <a:r>
                        <a:rPr lang="en-US" sz="1100" kern="1200" dirty="0">
                          <a:solidFill>
                            <a:schemeClr val="tx1"/>
                          </a:solidFill>
                          <a:effectLst/>
                          <a:latin typeface="Arial "/>
                        </a:rPr>
                        <a:t> projects implemented by</a:t>
                      </a:r>
                      <a:endParaRPr lang="en-ZA" sz="1100" kern="1200" dirty="0">
                        <a:solidFill>
                          <a:schemeClr val="tx1"/>
                        </a:solidFill>
                        <a:effectLst/>
                        <a:latin typeface="Arial "/>
                      </a:endParaRPr>
                    </a:p>
                    <a:p>
                      <a:pPr marL="0" algn="l" defTabSz="914400" rtl="0" eaLnBrk="1" latinLnBrk="0" hangingPunct="1">
                        <a:lnSpc>
                          <a:spcPct val="115000"/>
                        </a:lnSpc>
                      </a:pPr>
                      <a:r>
                        <a:rPr lang="en-US" sz="1100" kern="1200" dirty="0">
                          <a:solidFill>
                            <a:schemeClr val="tx1"/>
                          </a:solidFill>
                          <a:effectLst/>
                          <a:latin typeface="Arial "/>
                        </a:rPr>
                        <a:t>HDA</a:t>
                      </a:r>
                      <a:endParaRPr lang="en-ZA" sz="1100" kern="1200" dirty="0">
                        <a:solidFill>
                          <a:schemeClr val="tx1"/>
                        </a:solidFill>
                        <a:effectLst/>
                        <a:latin typeface="Arial "/>
                        <a:ea typeface="+mn-ea"/>
                        <a:cs typeface="+mn-cs"/>
                      </a:endParaRPr>
                    </a:p>
                  </a:txBody>
                  <a:tcPr marL="44143" marR="44143" marT="0" marB="0"/>
                </a:tc>
                <a:tc>
                  <a:txBody>
                    <a:bodyPr/>
                    <a:lstStyle/>
                    <a:p>
                      <a:pPr marL="67310">
                        <a:lnSpc>
                          <a:spcPts val="1145"/>
                        </a:lnSpc>
                      </a:pPr>
                      <a:r>
                        <a:rPr lang="en-US" sz="1000" dirty="0">
                          <a:solidFill>
                            <a:srgbClr val="3A3838"/>
                          </a:solidFill>
                          <a:effectLst/>
                          <a:latin typeface="Arial "/>
                          <a:ea typeface="Arial MT"/>
                          <a:cs typeface="Arial MT"/>
                        </a:rPr>
                        <a:t>2604</a:t>
                      </a:r>
                      <a:endParaRPr lang="en-ZA" sz="1100" dirty="0">
                        <a:effectLst/>
                        <a:latin typeface="Arial "/>
                        <a:ea typeface="Arial MT"/>
                        <a:cs typeface="Arial MT"/>
                      </a:endParaRPr>
                    </a:p>
                    <a:p>
                      <a:pPr marL="67310">
                        <a:spcBef>
                          <a:spcPts val="65"/>
                        </a:spcBef>
                        <a:spcAft>
                          <a:spcPts val="0"/>
                        </a:spcAft>
                      </a:pPr>
                      <a:r>
                        <a:rPr lang="en-US" sz="1000" dirty="0">
                          <a:solidFill>
                            <a:srgbClr val="3A3838"/>
                          </a:solidFill>
                          <a:effectLst/>
                          <a:latin typeface="Arial "/>
                          <a:ea typeface="Arial MT"/>
                          <a:cs typeface="Arial MT"/>
                        </a:rPr>
                        <a:t>serviced</a:t>
                      </a:r>
                      <a:endParaRPr lang="en-ZA" sz="1100" dirty="0">
                        <a:effectLst/>
                        <a:latin typeface="Arial "/>
                        <a:ea typeface="Arial MT"/>
                        <a:cs typeface="Arial MT"/>
                      </a:endParaRPr>
                    </a:p>
                    <a:p>
                      <a:pPr marL="67310">
                        <a:spcBef>
                          <a:spcPts val="65"/>
                        </a:spcBef>
                        <a:spcAft>
                          <a:spcPts val="0"/>
                        </a:spcAft>
                      </a:pPr>
                      <a:r>
                        <a:rPr lang="en-US" sz="1000" dirty="0">
                          <a:solidFill>
                            <a:srgbClr val="3A3838"/>
                          </a:solidFill>
                          <a:effectLst/>
                          <a:latin typeface="Arial "/>
                          <a:ea typeface="Arial MT"/>
                          <a:cs typeface="Arial MT"/>
                        </a:rPr>
                        <a:t>sites</a:t>
                      </a:r>
                      <a:endParaRPr lang="en-ZA" sz="1100" dirty="0">
                        <a:effectLst/>
                        <a:latin typeface="Arial "/>
                        <a:ea typeface="Arial MT"/>
                        <a:cs typeface="Arial MT"/>
                      </a:endParaRPr>
                    </a:p>
                    <a:p>
                      <a:pPr marL="67310">
                        <a:spcBef>
                          <a:spcPts val="70"/>
                        </a:spcBef>
                        <a:spcAft>
                          <a:spcPts val="0"/>
                        </a:spcAft>
                      </a:pPr>
                      <a:r>
                        <a:rPr lang="en-US" sz="1000" dirty="0">
                          <a:solidFill>
                            <a:srgbClr val="3A3838"/>
                          </a:solidFill>
                          <a:effectLst/>
                          <a:latin typeface="Arial "/>
                          <a:ea typeface="Arial MT"/>
                          <a:cs typeface="Arial MT"/>
                        </a:rPr>
                        <a:t>delivered</a:t>
                      </a:r>
                      <a:endParaRPr lang="en-ZA" sz="1100" dirty="0">
                        <a:effectLst/>
                        <a:latin typeface="Arial "/>
                        <a:ea typeface="Arial MT"/>
                        <a:cs typeface="Arial MT"/>
                      </a:endParaRPr>
                    </a:p>
                    <a:p>
                      <a:pPr marL="67310">
                        <a:spcBef>
                          <a:spcPts val="65"/>
                        </a:spcBef>
                        <a:spcAft>
                          <a:spcPts val="0"/>
                        </a:spcAft>
                      </a:pPr>
                      <a:r>
                        <a:rPr lang="en-US" sz="1000" dirty="0" err="1">
                          <a:solidFill>
                            <a:srgbClr val="3A3838"/>
                          </a:solidFill>
                          <a:effectLst/>
                          <a:latin typeface="Arial "/>
                          <a:ea typeface="Arial MT"/>
                          <a:cs typeface="Arial MT"/>
                        </a:rPr>
                        <a:t>i.r.o.</a:t>
                      </a:r>
                      <a:r>
                        <a:rPr lang="en-US" sz="1000" spc="-2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projects</a:t>
                      </a:r>
                      <a:endParaRPr lang="en-ZA" sz="1100" dirty="0">
                        <a:effectLst/>
                        <a:latin typeface="Arial "/>
                        <a:ea typeface="Arial MT"/>
                        <a:cs typeface="Arial MT"/>
                      </a:endParaRPr>
                    </a:p>
                    <a:p>
                      <a:pPr marL="67310">
                        <a:spcBef>
                          <a:spcPts val="65"/>
                        </a:spcBef>
                        <a:spcAft>
                          <a:spcPts val="0"/>
                        </a:spcAft>
                      </a:pPr>
                      <a:r>
                        <a:rPr lang="en-US" sz="1000" dirty="0">
                          <a:solidFill>
                            <a:srgbClr val="3A3838"/>
                          </a:solidFill>
                          <a:effectLst/>
                          <a:latin typeface="Arial "/>
                          <a:ea typeface="Arial MT"/>
                          <a:cs typeface="Arial MT"/>
                        </a:rPr>
                        <a:t>implemented</a:t>
                      </a:r>
                      <a:endParaRPr lang="en-ZA" sz="1100" dirty="0">
                        <a:effectLst/>
                        <a:latin typeface="Arial "/>
                        <a:ea typeface="Arial MT"/>
                        <a:cs typeface="Arial MT"/>
                      </a:endParaRPr>
                    </a:p>
                    <a:p>
                      <a:pPr marL="67310">
                        <a:spcBef>
                          <a:spcPts val="65"/>
                        </a:spcBef>
                        <a:spcAft>
                          <a:spcPts val="0"/>
                        </a:spcAft>
                      </a:pPr>
                      <a:r>
                        <a:rPr lang="en-US" sz="1000" dirty="0">
                          <a:solidFill>
                            <a:srgbClr val="3A3838"/>
                          </a:solidFill>
                          <a:effectLst/>
                          <a:latin typeface="Arial "/>
                          <a:ea typeface="Arial MT"/>
                          <a:cs typeface="Arial MT"/>
                        </a:rPr>
                        <a:t>by</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the</a:t>
                      </a:r>
                      <a:r>
                        <a:rPr lang="en-US" sz="1000" spc="-10"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HDA</a:t>
                      </a:r>
                      <a:endParaRPr lang="en-ZA" sz="1100" dirty="0">
                        <a:effectLst/>
                        <a:latin typeface="Arial "/>
                        <a:ea typeface="Arial MT"/>
                        <a:cs typeface="Arial MT"/>
                      </a:endParaRPr>
                    </a:p>
                  </a:txBody>
                  <a:tcPr marL="0" marR="0" marT="0" marB="0"/>
                </a:tc>
                <a:tc>
                  <a:txBody>
                    <a:bodyPr/>
                    <a:lstStyle/>
                    <a:p>
                      <a:pPr marL="65405">
                        <a:lnSpc>
                          <a:spcPts val="1145"/>
                        </a:lnSpc>
                      </a:pPr>
                      <a:r>
                        <a:rPr lang="en-US" sz="1000" dirty="0">
                          <a:solidFill>
                            <a:srgbClr val="3A3838"/>
                          </a:solidFill>
                          <a:effectLst/>
                          <a:latin typeface="Arial "/>
                          <a:ea typeface="Arial MT"/>
                          <a:cs typeface="Arial MT"/>
                        </a:rPr>
                        <a:t>4270</a:t>
                      </a:r>
                      <a:endParaRPr lang="en-ZA" sz="1100" dirty="0">
                        <a:effectLst/>
                        <a:latin typeface="Arial "/>
                        <a:ea typeface="Arial MT"/>
                        <a:cs typeface="Arial MT"/>
                      </a:endParaRPr>
                    </a:p>
                    <a:p>
                      <a:pPr marL="65405">
                        <a:spcBef>
                          <a:spcPts val="65"/>
                        </a:spcBef>
                        <a:spcAft>
                          <a:spcPts val="0"/>
                        </a:spcAft>
                      </a:pPr>
                      <a:r>
                        <a:rPr lang="en-US" sz="1000" dirty="0">
                          <a:solidFill>
                            <a:srgbClr val="3A3838"/>
                          </a:solidFill>
                          <a:effectLst/>
                          <a:latin typeface="Arial "/>
                          <a:ea typeface="Arial MT"/>
                          <a:cs typeface="Arial MT"/>
                        </a:rPr>
                        <a:t>serviced</a:t>
                      </a:r>
                      <a:endParaRPr lang="en-ZA" sz="1100" dirty="0">
                        <a:effectLst/>
                        <a:latin typeface="Arial "/>
                        <a:ea typeface="Arial MT"/>
                        <a:cs typeface="Arial MT"/>
                      </a:endParaRPr>
                    </a:p>
                    <a:p>
                      <a:pPr marL="65405">
                        <a:spcBef>
                          <a:spcPts val="65"/>
                        </a:spcBef>
                        <a:spcAft>
                          <a:spcPts val="0"/>
                        </a:spcAft>
                      </a:pPr>
                      <a:r>
                        <a:rPr lang="en-US" sz="1000" dirty="0">
                          <a:solidFill>
                            <a:srgbClr val="3A3838"/>
                          </a:solidFill>
                          <a:effectLst/>
                          <a:latin typeface="Arial "/>
                          <a:ea typeface="Arial MT"/>
                          <a:cs typeface="Arial MT"/>
                        </a:rPr>
                        <a:t>sites</a:t>
                      </a:r>
                      <a:endParaRPr lang="en-ZA" sz="1100" dirty="0">
                        <a:effectLst/>
                        <a:latin typeface="Arial "/>
                        <a:ea typeface="Arial MT"/>
                        <a:cs typeface="Arial MT"/>
                      </a:endParaRPr>
                    </a:p>
                    <a:p>
                      <a:pPr marL="65405">
                        <a:spcBef>
                          <a:spcPts val="70"/>
                        </a:spcBef>
                        <a:spcAft>
                          <a:spcPts val="0"/>
                        </a:spcAft>
                      </a:pPr>
                      <a:r>
                        <a:rPr lang="en-US" sz="1000" dirty="0">
                          <a:solidFill>
                            <a:srgbClr val="3A3838"/>
                          </a:solidFill>
                          <a:effectLst/>
                          <a:latin typeface="Arial "/>
                          <a:ea typeface="Arial MT"/>
                          <a:cs typeface="Arial MT"/>
                        </a:rPr>
                        <a:t>delivered</a:t>
                      </a:r>
                      <a:endParaRPr lang="en-ZA" sz="1100" dirty="0">
                        <a:effectLst/>
                        <a:latin typeface="Arial "/>
                        <a:ea typeface="Arial MT"/>
                        <a:cs typeface="Arial MT"/>
                      </a:endParaRPr>
                    </a:p>
                    <a:p>
                      <a:pPr marL="65405">
                        <a:spcBef>
                          <a:spcPts val="65"/>
                        </a:spcBef>
                        <a:spcAft>
                          <a:spcPts val="0"/>
                        </a:spcAft>
                      </a:pPr>
                      <a:r>
                        <a:rPr lang="en-US" sz="1000" dirty="0" err="1">
                          <a:solidFill>
                            <a:srgbClr val="3A3838"/>
                          </a:solidFill>
                          <a:effectLst/>
                          <a:latin typeface="Arial "/>
                          <a:ea typeface="Arial MT"/>
                          <a:cs typeface="Arial MT"/>
                        </a:rPr>
                        <a:t>i.r.o.</a:t>
                      </a:r>
                      <a:r>
                        <a:rPr lang="en-US" sz="1000" spc="-2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projects</a:t>
                      </a:r>
                      <a:endParaRPr lang="en-ZA" sz="1100" dirty="0">
                        <a:effectLst/>
                        <a:latin typeface="Arial "/>
                        <a:ea typeface="Arial MT"/>
                        <a:cs typeface="Arial MT"/>
                      </a:endParaRPr>
                    </a:p>
                    <a:p>
                      <a:pPr marL="65405">
                        <a:spcBef>
                          <a:spcPts val="65"/>
                        </a:spcBef>
                        <a:spcAft>
                          <a:spcPts val="0"/>
                        </a:spcAft>
                      </a:pPr>
                      <a:r>
                        <a:rPr lang="en-US" sz="1000" dirty="0">
                          <a:solidFill>
                            <a:srgbClr val="3A3838"/>
                          </a:solidFill>
                          <a:effectLst/>
                          <a:latin typeface="Arial "/>
                          <a:ea typeface="Arial MT"/>
                          <a:cs typeface="Arial MT"/>
                        </a:rPr>
                        <a:t>implemented</a:t>
                      </a:r>
                      <a:endParaRPr lang="en-ZA" sz="1100" dirty="0">
                        <a:effectLst/>
                        <a:latin typeface="Arial "/>
                        <a:ea typeface="Arial MT"/>
                        <a:cs typeface="Arial MT"/>
                      </a:endParaRPr>
                    </a:p>
                    <a:p>
                      <a:pPr marL="65405">
                        <a:spcBef>
                          <a:spcPts val="65"/>
                        </a:spcBef>
                        <a:spcAft>
                          <a:spcPts val="0"/>
                        </a:spcAft>
                      </a:pPr>
                      <a:r>
                        <a:rPr lang="en-US" sz="1000" dirty="0">
                          <a:solidFill>
                            <a:srgbClr val="3A3838"/>
                          </a:solidFill>
                          <a:effectLst/>
                          <a:latin typeface="Arial "/>
                          <a:ea typeface="Arial MT"/>
                          <a:cs typeface="Arial MT"/>
                        </a:rPr>
                        <a:t>by</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the</a:t>
                      </a:r>
                      <a:r>
                        <a:rPr lang="en-US" sz="1000" spc="-10"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HDA</a:t>
                      </a:r>
                      <a:endParaRPr lang="en-ZA" sz="1100" dirty="0">
                        <a:effectLst/>
                        <a:latin typeface="Arial "/>
                        <a:ea typeface="Arial MT"/>
                        <a:cs typeface="Arial MT"/>
                      </a:endParaRPr>
                    </a:p>
                  </a:txBody>
                  <a:tcPr marL="0" marR="0" marT="0" marB="0"/>
                </a:tc>
                <a:tc>
                  <a:txBody>
                    <a:bodyPr/>
                    <a:lstStyle/>
                    <a:p>
                      <a:pPr marL="66675">
                        <a:lnSpc>
                          <a:spcPts val="1145"/>
                        </a:lnSpc>
                      </a:pPr>
                      <a:r>
                        <a:rPr lang="en-US" sz="1000" dirty="0">
                          <a:solidFill>
                            <a:srgbClr val="3A3838"/>
                          </a:solidFill>
                          <a:effectLst/>
                          <a:latin typeface="Arial "/>
                          <a:ea typeface="Arial MT"/>
                          <a:cs typeface="Arial MT"/>
                        </a:rPr>
                        <a:t>2806</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serviced</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sites</a:t>
                      </a:r>
                      <a:endParaRPr lang="en-ZA" sz="1100" dirty="0">
                        <a:effectLst/>
                        <a:latin typeface="Arial "/>
                        <a:ea typeface="Arial MT"/>
                        <a:cs typeface="Arial MT"/>
                      </a:endParaRPr>
                    </a:p>
                    <a:p>
                      <a:pPr marL="66675">
                        <a:spcBef>
                          <a:spcPts val="70"/>
                        </a:spcBef>
                        <a:spcAft>
                          <a:spcPts val="0"/>
                        </a:spcAft>
                      </a:pPr>
                      <a:r>
                        <a:rPr lang="en-US" sz="1000" dirty="0">
                          <a:solidFill>
                            <a:srgbClr val="3A3838"/>
                          </a:solidFill>
                          <a:effectLst/>
                          <a:latin typeface="Arial "/>
                          <a:ea typeface="Arial MT"/>
                          <a:cs typeface="Arial MT"/>
                        </a:rPr>
                        <a:t>delivered</a:t>
                      </a:r>
                      <a:endParaRPr lang="en-ZA" sz="1100" dirty="0">
                        <a:effectLst/>
                        <a:latin typeface="Arial "/>
                        <a:ea typeface="Arial MT"/>
                        <a:cs typeface="Arial MT"/>
                      </a:endParaRPr>
                    </a:p>
                    <a:p>
                      <a:pPr marL="66675">
                        <a:spcBef>
                          <a:spcPts val="65"/>
                        </a:spcBef>
                        <a:spcAft>
                          <a:spcPts val="0"/>
                        </a:spcAft>
                      </a:pPr>
                      <a:r>
                        <a:rPr lang="en-US" sz="1000" dirty="0" err="1">
                          <a:solidFill>
                            <a:srgbClr val="3A3838"/>
                          </a:solidFill>
                          <a:effectLst/>
                          <a:latin typeface="Arial "/>
                          <a:ea typeface="Arial MT"/>
                          <a:cs typeface="Arial MT"/>
                        </a:rPr>
                        <a:t>i.r.o.</a:t>
                      </a:r>
                      <a:r>
                        <a:rPr lang="en-US" sz="1000" spc="-2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projects</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implemented</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by</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HDA</a:t>
                      </a:r>
                      <a:endParaRPr lang="en-ZA" sz="1100" dirty="0">
                        <a:effectLst/>
                        <a:latin typeface="Arial "/>
                        <a:ea typeface="Arial MT"/>
                        <a:cs typeface="Arial MT"/>
                      </a:endParaRPr>
                    </a:p>
                  </a:txBody>
                  <a:tcPr marL="0" marR="0" marT="0" marB="0"/>
                </a:tc>
                <a:tc>
                  <a:txBody>
                    <a:bodyPr/>
                    <a:lstStyle/>
                    <a:p>
                      <a:pPr marL="66675">
                        <a:lnSpc>
                          <a:spcPts val="1145"/>
                        </a:lnSpc>
                      </a:pPr>
                      <a:r>
                        <a:rPr lang="en-US" sz="1000" dirty="0">
                          <a:solidFill>
                            <a:srgbClr val="3A3838"/>
                          </a:solidFill>
                          <a:effectLst/>
                          <a:latin typeface="Arial "/>
                          <a:ea typeface="Arial MT"/>
                          <a:cs typeface="Arial MT"/>
                        </a:rPr>
                        <a:t>4517</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Serviced</a:t>
                      </a:r>
                      <a:r>
                        <a:rPr lang="en-US" sz="1000" spc="-20"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sites</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delivered</a:t>
                      </a:r>
                      <a:r>
                        <a:rPr lang="en-US" sz="1000" spc="-20" dirty="0">
                          <a:solidFill>
                            <a:srgbClr val="3A3838"/>
                          </a:solidFill>
                          <a:effectLst/>
                          <a:latin typeface="Arial "/>
                          <a:ea typeface="Arial MT"/>
                          <a:cs typeface="Arial MT"/>
                        </a:rPr>
                        <a:t> </a:t>
                      </a:r>
                      <a:r>
                        <a:rPr lang="en-US" sz="1000" dirty="0" err="1">
                          <a:solidFill>
                            <a:srgbClr val="3A3838"/>
                          </a:solidFill>
                          <a:effectLst/>
                          <a:latin typeface="Arial "/>
                          <a:ea typeface="Arial MT"/>
                          <a:cs typeface="Arial MT"/>
                        </a:rPr>
                        <a:t>i.r.o.</a:t>
                      </a:r>
                      <a:endParaRPr lang="en-ZA" sz="1100" dirty="0">
                        <a:effectLst/>
                        <a:latin typeface="Arial "/>
                        <a:ea typeface="Arial MT"/>
                        <a:cs typeface="Arial MT"/>
                      </a:endParaRPr>
                    </a:p>
                    <a:p>
                      <a:pPr marL="66675">
                        <a:spcBef>
                          <a:spcPts val="70"/>
                        </a:spcBef>
                        <a:spcAft>
                          <a:spcPts val="0"/>
                        </a:spcAft>
                      </a:pPr>
                      <a:r>
                        <a:rPr lang="en-US" sz="1000" dirty="0">
                          <a:solidFill>
                            <a:srgbClr val="3A3838"/>
                          </a:solidFill>
                          <a:effectLst/>
                          <a:latin typeface="Arial "/>
                          <a:ea typeface="Arial MT"/>
                          <a:cs typeface="Arial MT"/>
                        </a:rPr>
                        <a:t>projects</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implemented</a:t>
                      </a:r>
                      <a:endParaRPr lang="en-ZA" sz="1100" dirty="0">
                        <a:effectLst/>
                        <a:latin typeface="Arial "/>
                        <a:ea typeface="Arial MT"/>
                        <a:cs typeface="Arial MT"/>
                      </a:endParaRPr>
                    </a:p>
                    <a:p>
                      <a:pPr marL="66675">
                        <a:spcBef>
                          <a:spcPts val="65"/>
                        </a:spcBef>
                        <a:spcAft>
                          <a:spcPts val="0"/>
                        </a:spcAft>
                      </a:pPr>
                      <a:r>
                        <a:rPr lang="en-US" sz="1000" dirty="0">
                          <a:solidFill>
                            <a:srgbClr val="3A3838"/>
                          </a:solidFill>
                          <a:effectLst/>
                          <a:latin typeface="Arial "/>
                          <a:ea typeface="Arial MT"/>
                          <a:cs typeface="Arial MT"/>
                        </a:rPr>
                        <a:t>by</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the</a:t>
                      </a:r>
                      <a:r>
                        <a:rPr lang="en-US" sz="1000" spc="-10"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HDA</a:t>
                      </a:r>
                      <a:endParaRPr lang="en-ZA" sz="1100" dirty="0">
                        <a:effectLst/>
                        <a:latin typeface="Arial "/>
                        <a:ea typeface="Arial MT"/>
                        <a:cs typeface="Arial MT"/>
                      </a:endParaRPr>
                    </a:p>
                  </a:txBody>
                  <a:tcPr marL="0" marR="0" marT="0" marB="0"/>
                </a:tc>
                <a:tc>
                  <a:txBody>
                    <a:bodyPr/>
                    <a:lstStyle/>
                    <a:p>
                      <a:pPr marL="66040">
                        <a:lnSpc>
                          <a:spcPts val="1145"/>
                        </a:lnSpc>
                      </a:pPr>
                      <a:r>
                        <a:rPr lang="en-US" sz="1000" spc="-20" dirty="0">
                          <a:solidFill>
                            <a:srgbClr val="3A3838"/>
                          </a:solidFill>
                          <a:effectLst/>
                          <a:latin typeface="Arial "/>
                          <a:ea typeface="Arial MT"/>
                          <a:cs typeface="Arial MT"/>
                        </a:rPr>
                        <a:t>953 </a:t>
                      </a:r>
                      <a:r>
                        <a:rPr lang="en-US" sz="1000" dirty="0">
                          <a:solidFill>
                            <a:srgbClr val="3A3838"/>
                          </a:solidFill>
                          <a:effectLst/>
                          <a:latin typeface="Arial "/>
                          <a:ea typeface="Arial MT"/>
                          <a:cs typeface="Arial MT"/>
                        </a:rPr>
                        <a:t>Serviced</a:t>
                      </a:r>
                      <a:endParaRPr lang="en-ZA" sz="1100" dirty="0">
                        <a:effectLst/>
                        <a:latin typeface="Arial "/>
                        <a:ea typeface="Arial MT"/>
                        <a:cs typeface="Arial MT"/>
                      </a:endParaRPr>
                    </a:p>
                    <a:p>
                      <a:pPr marL="66040">
                        <a:spcBef>
                          <a:spcPts val="65"/>
                        </a:spcBef>
                        <a:spcAft>
                          <a:spcPts val="0"/>
                        </a:spcAft>
                      </a:pPr>
                      <a:r>
                        <a:rPr lang="en-US" sz="1000" dirty="0">
                          <a:solidFill>
                            <a:srgbClr val="3A3838"/>
                          </a:solidFill>
                          <a:effectLst/>
                          <a:latin typeface="Arial "/>
                          <a:ea typeface="Arial MT"/>
                          <a:cs typeface="Arial MT"/>
                        </a:rPr>
                        <a:t>sites</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delivered</a:t>
                      </a:r>
                      <a:endParaRPr lang="en-ZA" sz="1100" dirty="0">
                        <a:effectLst/>
                        <a:latin typeface="Arial "/>
                        <a:ea typeface="Arial MT"/>
                        <a:cs typeface="Arial MT"/>
                      </a:endParaRPr>
                    </a:p>
                    <a:p>
                      <a:pPr marL="66040">
                        <a:spcBef>
                          <a:spcPts val="65"/>
                        </a:spcBef>
                        <a:spcAft>
                          <a:spcPts val="0"/>
                        </a:spcAft>
                      </a:pPr>
                      <a:r>
                        <a:rPr lang="en-US" sz="1000" dirty="0" err="1">
                          <a:solidFill>
                            <a:srgbClr val="3A3838"/>
                          </a:solidFill>
                          <a:effectLst/>
                          <a:latin typeface="Arial "/>
                          <a:ea typeface="Arial MT"/>
                          <a:cs typeface="Arial MT"/>
                        </a:rPr>
                        <a:t>i.r.o.</a:t>
                      </a:r>
                      <a:r>
                        <a:rPr lang="en-US" sz="1000" spc="-2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projects</a:t>
                      </a:r>
                      <a:endParaRPr lang="en-ZA" sz="1100" dirty="0">
                        <a:effectLst/>
                        <a:latin typeface="Arial "/>
                        <a:ea typeface="Arial MT"/>
                        <a:cs typeface="Arial MT"/>
                      </a:endParaRPr>
                    </a:p>
                    <a:p>
                      <a:pPr marL="66040">
                        <a:spcBef>
                          <a:spcPts val="70"/>
                        </a:spcBef>
                        <a:spcAft>
                          <a:spcPts val="0"/>
                        </a:spcAft>
                      </a:pPr>
                      <a:r>
                        <a:rPr lang="en-US" sz="1000" dirty="0">
                          <a:solidFill>
                            <a:srgbClr val="3A3838"/>
                          </a:solidFill>
                          <a:effectLst/>
                          <a:latin typeface="Arial "/>
                          <a:ea typeface="Arial MT"/>
                          <a:cs typeface="Arial MT"/>
                        </a:rPr>
                        <a:t>implemented</a:t>
                      </a:r>
                      <a:r>
                        <a:rPr lang="en-US" sz="1000" spc="-20"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by</a:t>
                      </a:r>
                      <a:endParaRPr lang="en-ZA" sz="1100" dirty="0">
                        <a:effectLst/>
                        <a:latin typeface="Arial "/>
                        <a:ea typeface="Arial MT"/>
                        <a:cs typeface="Arial MT"/>
                      </a:endParaRPr>
                    </a:p>
                    <a:p>
                      <a:pPr marL="66040">
                        <a:spcBef>
                          <a:spcPts val="65"/>
                        </a:spcBef>
                        <a:spcAft>
                          <a:spcPts val="0"/>
                        </a:spcAft>
                      </a:pPr>
                      <a:r>
                        <a:rPr lang="en-US" sz="1000" dirty="0">
                          <a:solidFill>
                            <a:srgbClr val="3A3838"/>
                          </a:solidFill>
                          <a:effectLst/>
                          <a:latin typeface="Arial "/>
                          <a:ea typeface="Arial MT"/>
                          <a:cs typeface="Arial MT"/>
                        </a:rPr>
                        <a:t>the</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HDA</a:t>
                      </a:r>
                      <a:endParaRPr lang="en-ZA" sz="1100" dirty="0">
                        <a:effectLst/>
                        <a:latin typeface="Arial "/>
                        <a:ea typeface="Arial MT"/>
                        <a:cs typeface="Arial MT"/>
                      </a:endParaRPr>
                    </a:p>
                  </a:txBody>
                  <a:tcPr marL="0" marR="0" marT="0" marB="0"/>
                </a:tc>
                <a:tc>
                  <a:txBody>
                    <a:bodyPr/>
                    <a:lstStyle/>
                    <a:p>
                      <a:pPr marL="65405">
                        <a:lnSpc>
                          <a:spcPts val="1145"/>
                        </a:lnSpc>
                      </a:pPr>
                      <a:r>
                        <a:rPr lang="en-US" sz="1000">
                          <a:solidFill>
                            <a:srgbClr val="3A3838"/>
                          </a:solidFill>
                          <a:effectLst/>
                          <a:latin typeface="Arial "/>
                          <a:ea typeface="Arial MT"/>
                          <a:cs typeface="Arial MT"/>
                        </a:rPr>
                        <a:t>4737</a:t>
                      </a:r>
                      <a:r>
                        <a:rPr lang="en-US" sz="1000" spc="-20">
                          <a:solidFill>
                            <a:srgbClr val="3A3838"/>
                          </a:solidFill>
                          <a:effectLst/>
                          <a:latin typeface="Arial "/>
                          <a:ea typeface="Arial MT"/>
                          <a:cs typeface="Arial MT"/>
                        </a:rPr>
                        <a:t> </a:t>
                      </a:r>
                      <a:r>
                        <a:rPr lang="en-US" sz="1000">
                          <a:solidFill>
                            <a:srgbClr val="3A3838"/>
                          </a:solidFill>
                          <a:effectLst/>
                          <a:latin typeface="Arial "/>
                          <a:ea typeface="Arial MT"/>
                          <a:cs typeface="Arial MT"/>
                        </a:rPr>
                        <a:t>Serviced</a:t>
                      </a:r>
                      <a:endParaRPr lang="en-ZA" sz="1100">
                        <a:effectLst/>
                        <a:latin typeface="Arial "/>
                        <a:ea typeface="Arial MT"/>
                        <a:cs typeface="Arial MT"/>
                      </a:endParaRPr>
                    </a:p>
                    <a:p>
                      <a:pPr marL="65405">
                        <a:spcBef>
                          <a:spcPts val="65"/>
                        </a:spcBef>
                        <a:spcAft>
                          <a:spcPts val="0"/>
                        </a:spcAft>
                      </a:pPr>
                      <a:r>
                        <a:rPr lang="en-US" sz="1000">
                          <a:solidFill>
                            <a:srgbClr val="3A3838"/>
                          </a:solidFill>
                          <a:effectLst/>
                          <a:latin typeface="Arial "/>
                          <a:ea typeface="Arial MT"/>
                          <a:cs typeface="Arial MT"/>
                        </a:rPr>
                        <a:t>sites</a:t>
                      </a:r>
                      <a:r>
                        <a:rPr lang="en-US" sz="1000" spc="-15">
                          <a:solidFill>
                            <a:srgbClr val="3A3838"/>
                          </a:solidFill>
                          <a:effectLst/>
                          <a:latin typeface="Arial "/>
                          <a:ea typeface="Arial MT"/>
                          <a:cs typeface="Arial MT"/>
                        </a:rPr>
                        <a:t> </a:t>
                      </a:r>
                      <a:r>
                        <a:rPr lang="en-US" sz="1000">
                          <a:solidFill>
                            <a:srgbClr val="3A3838"/>
                          </a:solidFill>
                          <a:effectLst/>
                          <a:latin typeface="Arial "/>
                          <a:ea typeface="Arial MT"/>
                          <a:cs typeface="Arial MT"/>
                        </a:rPr>
                        <a:t>delivered</a:t>
                      </a:r>
                      <a:endParaRPr lang="en-ZA" sz="1100">
                        <a:effectLst/>
                        <a:latin typeface="Arial "/>
                        <a:ea typeface="Arial MT"/>
                        <a:cs typeface="Arial MT"/>
                      </a:endParaRPr>
                    </a:p>
                    <a:p>
                      <a:pPr marL="65405">
                        <a:spcBef>
                          <a:spcPts val="65"/>
                        </a:spcBef>
                        <a:spcAft>
                          <a:spcPts val="0"/>
                        </a:spcAft>
                      </a:pPr>
                      <a:r>
                        <a:rPr lang="en-US" sz="1000">
                          <a:solidFill>
                            <a:srgbClr val="3A3838"/>
                          </a:solidFill>
                          <a:effectLst/>
                          <a:latin typeface="Arial "/>
                          <a:ea typeface="Arial MT"/>
                          <a:cs typeface="Arial MT"/>
                        </a:rPr>
                        <a:t>i.r.o.</a:t>
                      </a:r>
                      <a:r>
                        <a:rPr lang="en-US" sz="1000" spc="-25">
                          <a:solidFill>
                            <a:srgbClr val="3A3838"/>
                          </a:solidFill>
                          <a:effectLst/>
                          <a:latin typeface="Arial "/>
                          <a:ea typeface="Arial MT"/>
                          <a:cs typeface="Arial MT"/>
                        </a:rPr>
                        <a:t> </a:t>
                      </a:r>
                      <a:r>
                        <a:rPr lang="en-US" sz="1000">
                          <a:solidFill>
                            <a:srgbClr val="3A3838"/>
                          </a:solidFill>
                          <a:effectLst/>
                          <a:latin typeface="Arial "/>
                          <a:ea typeface="Arial MT"/>
                          <a:cs typeface="Arial MT"/>
                        </a:rPr>
                        <a:t>projects</a:t>
                      </a:r>
                      <a:endParaRPr lang="en-ZA" sz="1100">
                        <a:effectLst/>
                        <a:latin typeface="Arial "/>
                        <a:ea typeface="Arial MT"/>
                        <a:cs typeface="Arial MT"/>
                      </a:endParaRPr>
                    </a:p>
                    <a:p>
                      <a:pPr marL="65405">
                        <a:spcBef>
                          <a:spcPts val="70"/>
                        </a:spcBef>
                        <a:spcAft>
                          <a:spcPts val="0"/>
                        </a:spcAft>
                      </a:pPr>
                      <a:r>
                        <a:rPr lang="en-US" sz="1000">
                          <a:solidFill>
                            <a:srgbClr val="3A3838"/>
                          </a:solidFill>
                          <a:effectLst/>
                          <a:latin typeface="Arial "/>
                          <a:ea typeface="Arial MT"/>
                          <a:cs typeface="Arial MT"/>
                        </a:rPr>
                        <a:t>implemented</a:t>
                      </a:r>
                      <a:r>
                        <a:rPr lang="en-US" sz="1000" spc="-25">
                          <a:solidFill>
                            <a:srgbClr val="3A3838"/>
                          </a:solidFill>
                          <a:effectLst/>
                          <a:latin typeface="Arial "/>
                          <a:ea typeface="Arial MT"/>
                          <a:cs typeface="Arial MT"/>
                        </a:rPr>
                        <a:t> </a:t>
                      </a:r>
                      <a:r>
                        <a:rPr lang="en-US" sz="1000">
                          <a:solidFill>
                            <a:srgbClr val="3A3838"/>
                          </a:solidFill>
                          <a:effectLst/>
                          <a:latin typeface="Arial "/>
                          <a:ea typeface="Arial MT"/>
                          <a:cs typeface="Arial MT"/>
                        </a:rPr>
                        <a:t>by</a:t>
                      </a:r>
                      <a:endParaRPr lang="en-ZA" sz="1100">
                        <a:effectLst/>
                        <a:latin typeface="Arial "/>
                        <a:ea typeface="Arial MT"/>
                        <a:cs typeface="Arial MT"/>
                      </a:endParaRPr>
                    </a:p>
                    <a:p>
                      <a:pPr marL="65405">
                        <a:spcBef>
                          <a:spcPts val="65"/>
                        </a:spcBef>
                        <a:spcAft>
                          <a:spcPts val="0"/>
                        </a:spcAft>
                      </a:pPr>
                      <a:r>
                        <a:rPr lang="en-US" sz="1000">
                          <a:solidFill>
                            <a:srgbClr val="3A3838"/>
                          </a:solidFill>
                          <a:effectLst/>
                          <a:latin typeface="Arial "/>
                          <a:ea typeface="Arial MT"/>
                          <a:cs typeface="Arial MT"/>
                        </a:rPr>
                        <a:t>the</a:t>
                      </a:r>
                      <a:r>
                        <a:rPr lang="en-US" sz="1000" spc="-15">
                          <a:solidFill>
                            <a:srgbClr val="3A3838"/>
                          </a:solidFill>
                          <a:effectLst/>
                          <a:latin typeface="Arial "/>
                          <a:ea typeface="Arial MT"/>
                          <a:cs typeface="Arial MT"/>
                        </a:rPr>
                        <a:t> </a:t>
                      </a:r>
                      <a:r>
                        <a:rPr lang="en-US" sz="1000">
                          <a:solidFill>
                            <a:srgbClr val="3A3838"/>
                          </a:solidFill>
                          <a:effectLst/>
                          <a:latin typeface="Arial "/>
                          <a:ea typeface="Arial MT"/>
                          <a:cs typeface="Arial MT"/>
                        </a:rPr>
                        <a:t>HDA</a:t>
                      </a:r>
                      <a:endParaRPr lang="en-ZA" sz="1100">
                        <a:effectLst/>
                        <a:latin typeface="Arial "/>
                        <a:ea typeface="Arial MT"/>
                        <a:cs typeface="Arial MT"/>
                      </a:endParaRPr>
                    </a:p>
                  </a:txBody>
                  <a:tcPr marL="0" marR="0" marT="0" marB="0"/>
                </a:tc>
                <a:tc>
                  <a:txBody>
                    <a:bodyPr/>
                    <a:lstStyle/>
                    <a:p>
                      <a:pPr marL="64770">
                        <a:lnSpc>
                          <a:spcPts val="1145"/>
                        </a:lnSpc>
                      </a:pPr>
                      <a:r>
                        <a:rPr lang="en-US" sz="1000" dirty="0">
                          <a:solidFill>
                            <a:srgbClr val="3A3838"/>
                          </a:solidFill>
                          <a:effectLst/>
                          <a:latin typeface="Arial "/>
                          <a:ea typeface="Arial MT"/>
                          <a:cs typeface="Arial MT"/>
                        </a:rPr>
                        <a:t>4831</a:t>
                      </a:r>
                      <a:r>
                        <a:rPr lang="en-US" sz="1000" spc="-20"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Serviced</a:t>
                      </a:r>
                      <a:endParaRPr lang="en-ZA" sz="1100" dirty="0">
                        <a:effectLst/>
                        <a:latin typeface="Arial "/>
                        <a:ea typeface="Arial MT"/>
                        <a:cs typeface="Arial MT"/>
                      </a:endParaRPr>
                    </a:p>
                    <a:p>
                      <a:pPr marL="64770">
                        <a:spcBef>
                          <a:spcPts val="65"/>
                        </a:spcBef>
                        <a:spcAft>
                          <a:spcPts val="0"/>
                        </a:spcAft>
                      </a:pPr>
                      <a:r>
                        <a:rPr lang="en-US" sz="1000" dirty="0">
                          <a:solidFill>
                            <a:srgbClr val="3A3838"/>
                          </a:solidFill>
                          <a:effectLst/>
                          <a:latin typeface="Arial "/>
                          <a:ea typeface="Arial MT"/>
                          <a:cs typeface="Arial MT"/>
                        </a:rPr>
                        <a:t>sites</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delivered</a:t>
                      </a:r>
                      <a:endParaRPr lang="en-ZA" sz="1100" dirty="0">
                        <a:effectLst/>
                        <a:latin typeface="Arial "/>
                        <a:ea typeface="Arial MT"/>
                        <a:cs typeface="Arial MT"/>
                      </a:endParaRPr>
                    </a:p>
                    <a:p>
                      <a:pPr marL="64770">
                        <a:spcBef>
                          <a:spcPts val="65"/>
                        </a:spcBef>
                        <a:spcAft>
                          <a:spcPts val="0"/>
                        </a:spcAft>
                      </a:pPr>
                      <a:r>
                        <a:rPr lang="en-US" sz="1000" dirty="0" err="1">
                          <a:solidFill>
                            <a:srgbClr val="3A3838"/>
                          </a:solidFill>
                          <a:effectLst/>
                          <a:latin typeface="Arial "/>
                          <a:ea typeface="Arial MT"/>
                          <a:cs typeface="Arial MT"/>
                        </a:rPr>
                        <a:t>i.r.o.</a:t>
                      </a:r>
                      <a:r>
                        <a:rPr lang="en-US" sz="1000" spc="-2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projects</a:t>
                      </a:r>
                      <a:endParaRPr lang="en-ZA" sz="1100" dirty="0">
                        <a:effectLst/>
                        <a:latin typeface="Arial "/>
                        <a:ea typeface="Arial MT"/>
                        <a:cs typeface="Arial MT"/>
                      </a:endParaRPr>
                    </a:p>
                    <a:p>
                      <a:pPr marL="64770">
                        <a:spcBef>
                          <a:spcPts val="70"/>
                        </a:spcBef>
                        <a:spcAft>
                          <a:spcPts val="0"/>
                        </a:spcAft>
                      </a:pPr>
                      <a:r>
                        <a:rPr lang="en-US" sz="1000" dirty="0">
                          <a:solidFill>
                            <a:srgbClr val="3A3838"/>
                          </a:solidFill>
                          <a:effectLst/>
                          <a:latin typeface="Arial "/>
                          <a:ea typeface="Arial MT"/>
                          <a:cs typeface="Arial MT"/>
                        </a:rPr>
                        <a:t>implemented</a:t>
                      </a:r>
                      <a:r>
                        <a:rPr lang="en-US" sz="1000" spc="-2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by</a:t>
                      </a:r>
                      <a:endParaRPr lang="en-ZA" sz="1100" dirty="0">
                        <a:effectLst/>
                        <a:latin typeface="Arial "/>
                        <a:ea typeface="Arial MT"/>
                        <a:cs typeface="Arial MT"/>
                      </a:endParaRPr>
                    </a:p>
                    <a:p>
                      <a:pPr marL="64770">
                        <a:spcBef>
                          <a:spcPts val="65"/>
                        </a:spcBef>
                        <a:spcAft>
                          <a:spcPts val="0"/>
                        </a:spcAft>
                      </a:pPr>
                      <a:r>
                        <a:rPr lang="en-US" sz="1000" dirty="0">
                          <a:solidFill>
                            <a:srgbClr val="3A3838"/>
                          </a:solidFill>
                          <a:effectLst/>
                          <a:latin typeface="Arial "/>
                          <a:ea typeface="Arial MT"/>
                          <a:cs typeface="Arial MT"/>
                        </a:rPr>
                        <a:t>the</a:t>
                      </a:r>
                      <a:r>
                        <a:rPr lang="en-US" sz="1000" spc="-1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HDA</a:t>
                      </a:r>
                      <a:endParaRPr lang="en-ZA" sz="1100" dirty="0">
                        <a:effectLst/>
                        <a:latin typeface="Arial "/>
                        <a:ea typeface="Arial MT"/>
                        <a:cs typeface="Arial MT"/>
                      </a:endParaRPr>
                    </a:p>
                  </a:txBody>
                  <a:tcPr marL="0" marR="0" marT="0" marB="0"/>
                </a:tc>
                <a:extLst>
                  <a:ext uri="{0D108BD9-81ED-4DB2-BD59-A6C34878D82A}">
                    <a16:rowId xmlns:a16="http://schemas.microsoft.com/office/drawing/2014/main" xmlns="" val="1264733501"/>
                  </a:ext>
                </a:extLst>
              </a:tr>
              <a:tr h="1552176">
                <a:tc vMerge="1">
                  <a:txBody>
                    <a:bodyPr/>
                    <a:lstStyle/>
                    <a:p>
                      <a:endParaRPr lang="en-ZA"/>
                    </a:p>
                  </a:txBody>
                  <a:tcPr/>
                </a:tc>
                <a:tc>
                  <a:txBody>
                    <a:bodyPr/>
                    <a:lstStyle/>
                    <a:p>
                      <a:pPr marL="0" algn="l" defTabSz="914400" rtl="0" eaLnBrk="1" latinLnBrk="0" hangingPunct="1">
                        <a:lnSpc>
                          <a:spcPct val="115000"/>
                        </a:lnSpc>
                      </a:pPr>
                      <a:r>
                        <a:rPr lang="en-US" sz="1100" kern="1200">
                          <a:solidFill>
                            <a:schemeClr val="tx1"/>
                          </a:solidFill>
                          <a:effectLst/>
                          <a:latin typeface="Arial "/>
                        </a:rPr>
                        <a:t> </a:t>
                      </a:r>
                      <a:endParaRPr lang="en-ZA" sz="1100" kern="1200">
                        <a:solidFill>
                          <a:schemeClr val="tx1"/>
                        </a:solidFill>
                        <a:effectLst/>
                        <a:latin typeface="Arial "/>
                        <a:ea typeface="+mn-ea"/>
                        <a:cs typeface="+mn-cs"/>
                      </a:endParaRPr>
                    </a:p>
                  </a:txBody>
                  <a:tcPr marL="44143" marR="44143"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3.3.3. Number of</a:t>
                      </a:r>
                    </a:p>
                    <a:p>
                      <a:pPr marL="0" algn="l" defTabSz="914400" rtl="0" eaLnBrk="1" latinLnBrk="0" hangingPunct="1">
                        <a:lnSpc>
                          <a:spcPct val="115000"/>
                        </a:lnSpc>
                      </a:pPr>
                      <a:r>
                        <a:rPr lang="en-US" sz="1100" kern="1200" dirty="0">
                          <a:solidFill>
                            <a:schemeClr val="tx1"/>
                          </a:solidFill>
                          <a:effectLst/>
                          <a:latin typeface="Arial "/>
                        </a:rPr>
                        <a:t>asbestos</a:t>
                      </a:r>
                    </a:p>
                    <a:p>
                      <a:pPr marL="0" algn="l" defTabSz="914400" rtl="0" eaLnBrk="1" latinLnBrk="0" hangingPunct="1">
                        <a:lnSpc>
                          <a:spcPct val="115000"/>
                        </a:lnSpc>
                      </a:pPr>
                      <a:r>
                        <a:rPr lang="en-US" sz="1100" kern="1200" dirty="0">
                          <a:solidFill>
                            <a:schemeClr val="tx1"/>
                          </a:solidFill>
                          <a:effectLst/>
                          <a:latin typeface="Arial "/>
                        </a:rPr>
                        <a:t>roofs</a:t>
                      </a:r>
                    </a:p>
                    <a:p>
                      <a:pPr marL="0" algn="l" defTabSz="914400" rtl="0" eaLnBrk="1" latinLnBrk="0" hangingPunct="1">
                        <a:lnSpc>
                          <a:spcPct val="115000"/>
                        </a:lnSpc>
                      </a:pPr>
                      <a:r>
                        <a:rPr lang="en-US" sz="1100" kern="1200" dirty="0">
                          <a:solidFill>
                            <a:schemeClr val="tx1"/>
                          </a:solidFill>
                          <a:effectLst/>
                          <a:latin typeface="Arial "/>
                        </a:rPr>
                        <a:t>Replaced </a:t>
                      </a:r>
                      <a:r>
                        <a:rPr lang="en-US" sz="1100" kern="1200" dirty="0" err="1">
                          <a:solidFill>
                            <a:schemeClr val="tx1"/>
                          </a:solidFill>
                          <a:effectLst/>
                          <a:latin typeface="Arial "/>
                        </a:rPr>
                        <a:t>i.r.o.</a:t>
                      </a:r>
                      <a:r>
                        <a:rPr lang="en-US" sz="1100" kern="1200" dirty="0">
                          <a:solidFill>
                            <a:schemeClr val="tx1"/>
                          </a:solidFill>
                          <a:effectLst/>
                          <a:latin typeface="Arial "/>
                        </a:rPr>
                        <a:t> projects</a:t>
                      </a:r>
                    </a:p>
                    <a:p>
                      <a:pPr marL="0" algn="l" defTabSz="914400" rtl="0" eaLnBrk="1" latinLnBrk="0" hangingPunct="1">
                        <a:lnSpc>
                          <a:spcPct val="115000"/>
                        </a:lnSpc>
                      </a:pPr>
                      <a:r>
                        <a:rPr lang="en-US" sz="1100" kern="1200" dirty="0">
                          <a:solidFill>
                            <a:schemeClr val="tx1"/>
                          </a:solidFill>
                          <a:effectLst/>
                          <a:latin typeface="Arial "/>
                        </a:rPr>
                        <a:t>managed by</a:t>
                      </a:r>
                    </a:p>
                    <a:p>
                      <a:pPr marL="0" algn="l" defTabSz="914400" rtl="0" eaLnBrk="1" latinLnBrk="0" hangingPunct="1">
                        <a:lnSpc>
                          <a:spcPct val="115000"/>
                        </a:lnSpc>
                      </a:pPr>
                      <a:r>
                        <a:rPr lang="en-US" sz="1100" kern="1200" dirty="0">
                          <a:solidFill>
                            <a:schemeClr val="tx1"/>
                          </a:solidFill>
                          <a:effectLst/>
                          <a:latin typeface="Arial "/>
                        </a:rPr>
                        <a:t>the HDA</a:t>
                      </a:r>
                    </a:p>
                    <a:p>
                      <a:pPr marL="0" algn="l" defTabSz="914400" rtl="0" eaLnBrk="1" latinLnBrk="0" hangingPunct="1">
                        <a:lnSpc>
                          <a:spcPct val="115000"/>
                        </a:lnSpc>
                      </a:pPr>
                      <a:endParaRPr lang="en-US" sz="1100" kern="1200" dirty="0">
                        <a:solidFill>
                          <a:schemeClr val="tx1"/>
                        </a:solidFill>
                        <a:effectLst/>
                        <a:latin typeface="Arial "/>
                      </a:endParaRPr>
                    </a:p>
                    <a:p>
                      <a:pPr marL="0" algn="l" defTabSz="914400" rtl="0" eaLnBrk="1" latinLnBrk="0" hangingPunct="1">
                        <a:lnSpc>
                          <a:spcPct val="115000"/>
                        </a:lnSpc>
                      </a:pPr>
                      <a:endParaRPr lang="en-ZA" sz="1100" kern="1200" dirty="0">
                        <a:solidFill>
                          <a:schemeClr val="tx1"/>
                        </a:solidFill>
                        <a:effectLst/>
                        <a:latin typeface="Arial "/>
                        <a:ea typeface="+mn-ea"/>
                        <a:cs typeface="+mn-cs"/>
                      </a:endParaRPr>
                    </a:p>
                  </a:txBody>
                  <a:tcPr marL="44143" marR="44143"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New</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Indicator</a:t>
                      </a:r>
                      <a:endParaRPr lang="en-ZA" sz="1000" kern="1200" dirty="0">
                        <a:solidFill>
                          <a:srgbClr val="3A3838"/>
                        </a:solidFill>
                        <a:effectLst/>
                        <a:latin typeface="Arial "/>
                        <a:ea typeface="Arial MT"/>
                        <a:cs typeface="Arial MT"/>
                      </a:endParaRPr>
                    </a:p>
                  </a:txBody>
                  <a:tcPr marL="0" marR="0"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New</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Indicator</a:t>
                      </a:r>
                      <a:endParaRPr lang="en-ZA" sz="1000" kern="1200" dirty="0">
                        <a:solidFill>
                          <a:srgbClr val="3A3838"/>
                        </a:solidFill>
                        <a:effectLst/>
                        <a:latin typeface="Arial "/>
                        <a:ea typeface="Arial MT"/>
                        <a:cs typeface="Arial MT"/>
                      </a:endParaRPr>
                    </a:p>
                  </a:txBody>
                  <a:tcPr marL="0" marR="0"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New</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Indicator</a:t>
                      </a:r>
                      <a:endParaRPr lang="en-ZA" sz="1000" kern="1200" dirty="0">
                        <a:solidFill>
                          <a:srgbClr val="3A3838"/>
                        </a:solidFill>
                        <a:effectLst/>
                        <a:latin typeface="Arial "/>
                        <a:ea typeface="Arial MT"/>
                        <a:cs typeface="Arial MT"/>
                      </a:endParaRPr>
                    </a:p>
                  </a:txBody>
                  <a:tcPr marL="0" marR="0"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1000</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Asbestos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25"/>
                        </a:lnSpc>
                        <a:spcBef>
                          <a:spcPts val="45"/>
                        </a:spcBef>
                        <a:spcAft>
                          <a:spcPts val="0"/>
                        </a:spcAft>
                      </a:pPr>
                      <a:r>
                        <a:rPr lang="en-US" sz="1000" kern="1200" dirty="0">
                          <a:solidFill>
                            <a:srgbClr val="3A3838"/>
                          </a:solidFill>
                          <a:effectLst/>
                          <a:latin typeface="Arial "/>
                          <a:ea typeface="Arial MT"/>
                          <a:cs typeface="Arial MT"/>
                        </a:rPr>
                        <a:t>roofs replaced</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0"/>
                        </a:lnSpc>
                        <a:spcBef>
                          <a:spcPts val="40"/>
                        </a:spcBef>
                        <a:spcAft>
                          <a:spcPts val="0"/>
                        </a:spcAft>
                      </a:pPr>
                      <a:r>
                        <a:rPr lang="en-US" sz="1000" kern="1200" dirty="0" err="1">
                          <a:solidFill>
                            <a:srgbClr val="3A3838"/>
                          </a:solidFill>
                          <a:effectLst/>
                          <a:latin typeface="Arial "/>
                          <a:ea typeface="Arial MT"/>
                          <a:cs typeface="Arial MT"/>
                        </a:rPr>
                        <a:t>i.r.o.</a:t>
                      </a:r>
                      <a:r>
                        <a:rPr lang="en-US" sz="1000" kern="1200" dirty="0">
                          <a:solidFill>
                            <a:srgbClr val="3A3838"/>
                          </a:solidFill>
                          <a:effectLst/>
                          <a:latin typeface="Arial "/>
                          <a:ea typeface="Arial MT"/>
                          <a:cs typeface="Arial MT"/>
                        </a:rPr>
                        <a:t> projects</a:t>
                      </a:r>
                      <a:endParaRPr lang="en-ZA" sz="1000" kern="1200" dirty="0">
                        <a:solidFill>
                          <a:srgbClr val="3A3838"/>
                        </a:solidFill>
                        <a:effectLst/>
                        <a:latin typeface="Arial "/>
                        <a:ea typeface="Arial MT"/>
                        <a:cs typeface="Arial MT"/>
                      </a:endParaRPr>
                    </a:p>
                    <a:p>
                      <a:pPr marL="67310" algn="l" defTabSz="457211" rtl="0" eaLnBrk="1" latinLnBrk="0" hangingPunct="1">
                        <a:spcBef>
                          <a:spcPts val="40"/>
                        </a:spcBef>
                        <a:spcAft>
                          <a:spcPts val="0"/>
                        </a:spcAft>
                      </a:pPr>
                      <a:r>
                        <a:rPr lang="en-US" sz="1000" kern="1200" dirty="0">
                          <a:solidFill>
                            <a:srgbClr val="3A3838"/>
                          </a:solidFill>
                          <a:effectLst/>
                          <a:latin typeface="Arial "/>
                          <a:ea typeface="Arial MT"/>
                          <a:cs typeface="Arial MT"/>
                        </a:rPr>
                        <a:t>managed by</a:t>
                      </a:r>
                      <a:endParaRPr lang="en-ZA" sz="1000" kern="1200" dirty="0">
                        <a:solidFill>
                          <a:srgbClr val="3A3838"/>
                        </a:solidFill>
                        <a:effectLst/>
                        <a:latin typeface="Arial "/>
                        <a:ea typeface="Arial MT"/>
                        <a:cs typeface="Arial MT"/>
                      </a:endParaRPr>
                    </a:p>
                  </a:txBody>
                  <a:tcPr marL="0" marR="0"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1200 Asbestos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roofs replaced</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25"/>
                        </a:lnSpc>
                        <a:spcBef>
                          <a:spcPts val="45"/>
                        </a:spcBef>
                        <a:spcAft>
                          <a:spcPts val="0"/>
                        </a:spcAft>
                      </a:pPr>
                      <a:r>
                        <a:rPr lang="en-US" sz="1000" kern="1200" dirty="0" err="1">
                          <a:solidFill>
                            <a:srgbClr val="3A3838"/>
                          </a:solidFill>
                          <a:effectLst/>
                          <a:latin typeface="Arial "/>
                          <a:ea typeface="Arial MT"/>
                          <a:cs typeface="Arial MT"/>
                        </a:rPr>
                        <a:t>i.r.o.</a:t>
                      </a:r>
                      <a:r>
                        <a:rPr lang="en-US" sz="1000" kern="1200" dirty="0">
                          <a:solidFill>
                            <a:srgbClr val="3A3838"/>
                          </a:solidFill>
                          <a:effectLst/>
                          <a:latin typeface="Arial "/>
                          <a:ea typeface="Arial MT"/>
                          <a:cs typeface="Arial MT"/>
                        </a:rPr>
                        <a:t> projects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0"/>
                        </a:lnSpc>
                        <a:spcBef>
                          <a:spcPts val="40"/>
                        </a:spcBef>
                        <a:spcAft>
                          <a:spcPts val="0"/>
                        </a:spcAft>
                      </a:pPr>
                      <a:r>
                        <a:rPr lang="en-US" sz="1000" kern="1200" dirty="0">
                          <a:solidFill>
                            <a:srgbClr val="3A3838"/>
                          </a:solidFill>
                          <a:effectLst/>
                          <a:latin typeface="Arial "/>
                          <a:ea typeface="Arial MT"/>
                          <a:cs typeface="Arial MT"/>
                        </a:rPr>
                        <a:t>managed by the</a:t>
                      </a:r>
                      <a:endParaRPr lang="en-ZA" sz="1000" kern="1200" dirty="0">
                        <a:solidFill>
                          <a:srgbClr val="3A3838"/>
                        </a:solidFill>
                        <a:effectLst/>
                        <a:latin typeface="Arial "/>
                        <a:ea typeface="Arial MT"/>
                        <a:cs typeface="Arial MT"/>
                      </a:endParaRPr>
                    </a:p>
                    <a:p>
                      <a:pPr marL="67310" algn="l" defTabSz="457211" rtl="0" eaLnBrk="1" latinLnBrk="0" hangingPunct="1">
                        <a:spcBef>
                          <a:spcPts val="40"/>
                        </a:spcBef>
                        <a:spcAft>
                          <a:spcPts val="0"/>
                        </a:spcAft>
                      </a:pPr>
                      <a:r>
                        <a:rPr lang="en-US" sz="1000" kern="1200" dirty="0">
                          <a:solidFill>
                            <a:srgbClr val="3A3838"/>
                          </a:solidFill>
                          <a:effectLst/>
                          <a:latin typeface="Arial "/>
                          <a:ea typeface="Arial MT"/>
                          <a:cs typeface="Arial MT"/>
                        </a:rPr>
                        <a:t>HDA</a:t>
                      </a:r>
                      <a:endParaRPr lang="en-ZA" sz="1000" kern="1200" dirty="0">
                        <a:solidFill>
                          <a:srgbClr val="3A3838"/>
                        </a:solidFill>
                        <a:effectLst/>
                        <a:latin typeface="Arial "/>
                        <a:ea typeface="Arial MT"/>
                        <a:cs typeface="Arial MT"/>
                      </a:endParaRPr>
                    </a:p>
                  </a:txBody>
                  <a:tcPr marL="0" marR="0"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1103 Asbestos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roofs replaced</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25"/>
                        </a:lnSpc>
                        <a:spcBef>
                          <a:spcPts val="45"/>
                        </a:spcBef>
                        <a:spcAft>
                          <a:spcPts val="0"/>
                        </a:spcAft>
                      </a:pPr>
                      <a:r>
                        <a:rPr lang="en-US" sz="1000" kern="1200" dirty="0" err="1">
                          <a:solidFill>
                            <a:srgbClr val="3A3838"/>
                          </a:solidFill>
                          <a:effectLst/>
                          <a:latin typeface="Arial "/>
                          <a:ea typeface="Arial MT"/>
                          <a:cs typeface="Arial MT"/>
                        </a:rPr>
                        <a:t>i.r.o.</a:t>
                      </a:r>
                      <a:r>
                        <a:rPr lang="en-US" sz="1000" kern="1200" dirty="0">
                          <a:solidFill>
                            <a:srgbClr val="3A3838"/>
                          </a:solidFill>
                          <a:effectLst/>
                          <a:latin typeface="Arial "/>
                          <a:ea typeface="Arial MT"/>
                          <a:cs typeface="Arial MT"/>
                        </a:rPr>
                        <a:t> projects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0"/>
                        </a:lnSpc>
                        <a:spcBef>
                          <a:spcPts val="40"/>
                        </a:spcBef>
                        <a:spcAft>
                          <a:spcPts val="0"/>
                        </a:spcAft>
                      </a:pPr>
                      <a:r>
                        <a:rPr lang="en-US" sz="1000" kern="1200" dirty="0">
                          <a:solidFill>
                            <a:srgbClr val="3A3838"/>
                          </a:solidFill>
                          <a:effectLst/>
                          <a:latin typeface="Arial "/>
                          <a:ea typeface="Arial MT"/>
                          <a:cs typeface="Arial MT"/>
                        </a:rPr>
                        <a:t>managed by the</a:t>
                      </a:r>
                      <a:endParaRPr lang="en-ZA" sz="1000" kern="1200" dirty="0">
                        <a:solidFill>
                          <a:srgbClr val="3A3838"/>
                        </a:solidFill>
                        <a:effectLst/>
                        <a:latin typeface="Arial "/>
                        <a:ea typeface="Arial MT"/>
                        <a:cs typeface="Arial MT"/>
                      </a:endParaRPr>
                    </a:p>
                    <a:p>
                      <a:pPr marL="67310" algn="l" defTabSz="457211" rtl="0" eaLnBrk="1" latinLnBrk="0" hangingPunct="1">
                        <a:spcBef>
                          <a:spcPts val="40"/>
                        </a:spcBef>
                        <a:spcAft>
                          <a:spcPts val="0"/>
                        </a:spcAft>
                      </a:pPr>
                      <a:r>
                        <a:rPr lang="en-US" sz="1000" kern="1200" dirty="0">
                          <a:solidFill>
                            <a:srgbClr val="3A3838"/>
                          </a:solidFill>
                          <a:effectLst/>
                          <a:latin typeface="Arial "/>
                          <a:ea typeface="Arial MT"/>
                          <a:cs typeface="Arial MT"/>
                        </a:rPr>
                        <a:t>HDA</a:t>
                      </a:r>
                      <a:endParaRPr lang="en-ZA" sz="1000" kern="1200" dirty="0">
                        <a:solidFill>
                          <a:srgbClr val="3A3838"/>
                        </a:solidFill>
                        <a:effectLst/>
                        <a:latin typeface="Arial "/>
                        <a:ea typeface="Arial MT"/>
                        <a:cs typeface="Arial MT"/>
                      </a:endParaRPr>
                    </a:p>
                  </a:txBody>
                  <a:tcPr marL="0" marR="0" marT="0" marB="0"/>
                </a:tc>
                <a:tc>
                  <a:txBody>
                    <a:bodyPr/>
                    <a:lstStyle/>
                    <a:p>
                      <a:pPr marL="67310" algn="l" defTabSz="457211" rtl="0" eaLnBrk="1" latinLnBrk="0" hangingPunct="1">
                        <a:lnSpc>
                          <a:spcPts val="1125"/>
                        </a:lnSpc>
                      </a:pPr>
                      <a:r>
                        <a:rPr lang="en-US" sz="1000" kern="1200" dirty="0">
                          <a:solidFill>
                            <a:srgbClr val="3A3838"/>
                          </a:solidFill>
                          <a:effectLst/>
                          <a:latin typeface="Arial "/>
                          <a:ea typeface="Arial MT"/>
                          <a:cs typeface="Arial MT"/>
                        </a:rPr>
                        <a:t>520 Asbestos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5"/>
                        </a:lnSpc>
                        <a:spcBef>
                          <a:spcPts val="40"/>
                        </a:spcBef>
                        <a:spcAft>
                          <a:spcPts val="0"/>
                        </a:spcAft>
                      </a:pPr>
                      <a:r>
                        <a:rPr lang="en-US" sz="1000" kern="1200" dirty="0">
                          <a:solidFill>
                            <a:srgbClr val="3A3838"/>
                          </a:solidFill>
                          <a:effectLst/>
                          <a:latin typeface="Arial "/>
                          <a:ea typeface="Arial MT"/>
                          <a:cs typeface="Arial MT"/>
                        </a:rPr>
                        <a:t>roofs replaced</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25"/>
                        </a:lnSpc>
                        <a:spcBef>
                          <a:spcPts val="45"/>
                        </a:spcBef>
                        <a:spcAft>
                          <a:spcPts val="0"/>
                        </a:spcAft>
                      </a:pPr>
                      <a:r>
                        <a:rPr lang="en-US" sz="1000" kern="1200" dirty="0" err="1">
                          <a:solidFill>
                            <a:srgbClr val="3A3838"/>
                          </a:solidFill>
                          <a:effectLst/>
                          <a:latin typeface="Arial "/>
                          <a:ea typeface="Arial MT"/>
                          <a:cs typeface="Arial MT"/>
                        </a:rPr>
                        <a:t>i.r.o.</a:t>
                      </a:r>
                      <a:r>
                        <a:rPr lang="en-US" sz="1000" kern="1200" dirty="0">
                          <a:solidFill>
                            <a:srgbClr val="3A3838"/>
                          </a:solidFill>
                          <a:effectLst/>
                          <a:latin typeface="Arial "/>
                          <a:ea typeface="Arial MT"/>
                          <a:cs typeface="Arial MT"/>
                        </a:rPr>
                        <a:t> projects</a:t>
                      </a:r>
                      <a:endParaRPr lang="en-ZA" sz="1000" kern="1200" dirty="0">
                        <a:solidFill>
                          <a:srgbClr val="3A3838"/>
                        </a:solidFill>
                        <a:effectLst/>
                        <a:latin typeface="Arial "/>
                        <a:ea typeface="Arial MT"/>
                        <a:cs typeface="Arial MT"/>
                      </a:endParaRPr>
                    </a:p>
                    <a:p>
                      <a:pPr marL="67310" algn="l" defTabSz="457211" rtl="0" eaLnBrk="1" latinLnBrk="0" hangingPunct="1">
                        <a:lnSpc>
                          <a:spcPts val="1130"/>
                        </a:lnSpc>
                        <a:spcBef>
                          <a:spcPts val="40"/>
                        </a:spcBef>
                        <a:spcAft>
                          <a:spcPts val="0"/>
                        </a:spcAft>
                      </a:pPr>
                      <a:r>
                        <a:rPr lang="en-US" sz="1000" kern="1200" dirty="0">
                          <a:solidFill>
                            <a:srgbClr val="3A3838"/>
                          </a:solidFill>
                          <a:effectLst/>
                          <a:latin typeface="Arial "/>
                          <a:ea typeface="Arial MT"/>
                          <a:cs typeface="Arial MT"/>
                        </a:rPr>
                        <a:t>managed by the</a:t>
                      </a:r>
                      <a:endParaRPr lang="en-ZA" sz="1000" kern="1200" dirty="0">
                        <a:solidFill>
                          <a:srgbClr val="3A3838"/>
                        </a:solidFill>
                        <a:effectLst/>
                        <a:latin typeface="Arial "/>
                        <a:ea typeface="Arial MT"/>
                        <a:cs typeface="Arial MT"/>
                      </a:endParaRPr>
                    </a:p>
                  </a:txBody>
                  <a:tcPr marL="0" marR="0" marT="0" marB="0"/>
                </a:tc>
                <a:extLst>
                  <a:ext uri="{0D108BD9-81ED-4DB2-BD59-A6C34878D82A}">
                    <a16:rowId xmlns:a16="http://schemas.microsoft.com/office/drawing/2014/main" xmlns="" val="878441696"/>
                  </a:ext>
                </a:extLst>
              </a:tr>
            </a:tbl>
          </a:graphicData>
        </a:graphic>
      </p:graphicFrame>
      <p:sp>
        <p:nvSpPr>
          <p:cNvPr id="11" name="Rectangle 1">
            <a:extLst>
              <a:ext uri="{FF2B5EF4-FFF2-40B4-BE49-F238E27FC236}">
                <a16:creationId xmlns:a16="http://schemas.microsoft.com/office/drawing/2014/main" xmlns="" id="{C3859A82-81E8-47D5-B131-08F20F89734D}"/>
              </a:ext>
            </a:extLst>
          </p:cNvPr>
          <p:cNvSpPr>
            <a:spLocks noChangeArrowheads="1"/>
          </p:cNvSpPr>
          <p:nvPr/>
        </p:nvSpPr>
        <p:spPr bwMode="auto">
          <a:xfrm>
            <a:off x="2098685" y="345876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2" name="Slide Number Placeholder 3">
            <a:extLst>
              <a:ext uri="{FF2B5EF4-FFF2-40B4-BE49-F238E27FC236}">
                <a16:creationId xmlns:a16="http://schemas.microsoft.com/office/drawing/2014/main" xmlns="" id="{E5532FD9-F80D-4F90-AAD4-41BB9D4067C6}"/>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29</a:t>
            </a:fld>
            <a:endParaRPr lang="en-US" dirty="0">
              <a:latin typeface="Century Gothic" panose="020B0502020202020204" pitchFamily="34" charset="0"/>
            </a:endParaRPr>
          </a:p>
        </p:txBody>
      </p:sp>
    </p:spTree>
    <p:extLst>
      <p:ext uri="{BB962C8B-B14F-4D97-AF65-F5344CB8AC3E}">
        <p14:creationId xmlns:p14="http://schemas.microsoft.com/office/powerpoint/2010/main" xmlns="" val="191839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369988" y="284560"/>
            <a:ext cx="9847438" cy="681038"/>
          </a:xfrm>
        </p:spPr>
        <p:txBody>
          <a:bodyPr>
            <a:normAutofit/>
          </a:bodyPr>
          <a:lstStyle/>
          <a:p>
            <a:r>
              <a:rPr lang="en-US" dirty="0">
                <a:solidFill>
                  <a:schemeClr val="tx2"/>
                </a:solidFill>
                <a:latin typeface="Franklin Gothic Demi Cond" panose="020B0706030402020204" pitchFamily="34" charset="0"/>
                <a:cs typeface="Arial" panose="020B0604020202020204" pitchFamily="34" charset="0"/>
              </a:rPr>
              <a:t>PURPOSE</a:t>
            </a:r>
          </a:p>
        </p:txBody>
      </p:sp>
      <p:sp>
        <p:nvSpPr>
          <p:cNvPr id="2" name="TextBox 1">
            <a:extLst>
              <a:ext uri="{FF2B5EF4-FFF2-40B4-BE49-F238E27FC236}">
                <a16:creationId xmlns:a16="http://schemas.microsoft.com/office/drawing/2014/main" xmlns="" id="{D3562420-68F9-4B3B-86CF-7F44333DCE50}"/>
              </a:ext>
            </a:extLst>
          </p:cNvPr>
          <p:cNvSpPr txBox="1"/>
          <p:nvPr/>
        </p:nvSpPr>
        <p:spPr>
          <a:xfrm>
            <a:off x="1285461" y="1961322"/>
            <a:ext cx="9197009" cy="1559786"/>
          </a:xfrm>
          <a:prstGeom prst="rect">
            <a:avLst/>
          </a:prstGeom>
          <a:noFill/>
        </p:spPr>
        <p:txBody>
          <a:bodyPr wrap="square" rtlCol="0">
            <a:spAutoFit/>
          </a:bodyPr>
          <a:lstStyle/>
          <a:p>
            <a:endParaRPr lang="en-ZA" sz="2800" dirty="0">
              <a:latin typeface="Arial "/>
            </a:endParaRPr>
          </a:p>
          <a:p>
            <a:pPr algn="ctr">
              <a:lnSpc>
                <a:spcPct val="150000"/>
              </a:lnSpc>
            </a:pPr>
            <a:r>
              <a:rPr lang="en-ZA" sz="2400" b="1" dirty="0">
                <a:latin typeface="Arial "/>
              </a:rPr>
              <a:t>To brief the Human Settlements Portfolio Committee on the HDA’s  Corporate Plan for the year 2023-2024 FY.</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3</a:t>
            </a:fld>
            <a:endParaRPr lang="en-US" dirty="0">
              <a:latin typeface="Century Gothic" panose="020B0502020202020204" pitchFamily="34" charset="0"/>
            </a:endParaRPr>
          </a:p>
        </p:txBody>
      </p:sp>
    </p:spTree>
    <p:extLst>
      <p:ext uri="{BB962C8B-B14F-4D97-AF65-F5344CB8AC3E}">
        <p14:creationId xmlns:p14="http://schemas.microsoft.com/office/powerpoint/2010/main" xmlns="" val="196234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4DD091-C434-4939-9C7F-C6BFAF687A7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19046"/>
            <a:ext cx="1123369" cy="780176"/>
          </a:xfrm>
          <a:prstGeom prst="rect">
            <a:avLst/>
          </a:prstGeom>
          <a:ln>
            <a:noFill/>
          </a:ln>
        </p:spPr>
      </p:pic>
      <p:sp>
        <p:nvSpPr>
          <p:cNvPr id="7" name="Rectangle 6">
            <a:extLst>
              <a:ext uri="{FF2B5EF4-FFF2-40B4-BE49-F238E27FC236}">
                <a16:creationId xmlns:a16="http://schemas.microsoft.com/office/drawing/2014/main" xmlns="" id="{022EFC87-4AA4-4341-B8E9-0D57C66C0F36}"/>
              </a:ext>
            </a:extLst>
          </p:cNvPr>
          <p:cNvSpPr/>
          <p:nvPr/>
        </p:nvSpPr>
        <p:spPr>
          <a:xfrm>
            <a:off x="420069" y="246915"/>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Arial"/>
                <a:ea typeface="+mn-ea"/>
                <a:cs typeface="+mn-cs"/>
              </a:rPr>
              <a:t>Measuring our Performance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0B64E661-A4E4-4949-90F4-88B324702CD5}"/>
              </a:ext>
            </a:extLst>
          </p:cNvPr>
          <p:cNvSpPr txBox="1"/>
          <p:nvPr/>
        </p:nvSpPr>
        <p:spPr>
          <a:xfrm>
            <a:off x="331445" y="199771"/>
            <a:ext cx="10974842" cy="1241878"/>
          </a:xfrm>
          <a:prstGeom prst="rect">
            <a:avLst/>
          </a:prstGeom>
          <a:noFill/>
        </p:spPr>
        <p:txBody>
          <a:bodyPr wrap="square" rtlCol="0">
            <a:spAutoFit/>
          </a:bodyPr>
          <a:lstStyle/>
          <a:p>
            <a:r>
              <a:rPr lang="en-US" sz="1800" b="1" dirty="0">
                <a:effectLst/>
                <a:latin typeface="Arial "/>
                <a:ea typeface="Trebuchet MS" panose="020B0603020202020204" pitchFamily="34" charset="0"/>
                <a:cs typeface="Trebuchet MS" panose="020B0603020202020204" pitchFamily="34" charset="0"/>
              </a:rPr>
              <a:t> </a:t>
            </a:r>
            <a:endParaRPr lang="en-ZA" sz="1800" dirty="0">
              <a:effectLst/>
              <a:latin typeface="Arial "/>
              <a:ea typeface="Trebuchet MS" panose="020B0603020202020204" pitchFamily="34" charset="0"/>
              <a:cs typeface="Trebuchet MS" panose="020B0603020202020204" pitchFamily="34" charset="0"/>
            </a:endParaRPr>
          </a:p>
          <a:p>
            <a:pPr algn="just">
              <a:lnSpc>
                <a:spcPct val="115000"/>
              </a:lnSpc>
            </a:pPr>
            <a:r>
              <a:rPr lang="en-US" sz="1800" dirty="0">
                <a:effectLst/>
                <a:latin typeface="Arial "/>
                <a:ea typeface="Trebuchet MS" panose="020B0603020202020204" pitchFamily="34" charset="0"/>
                <a:cs typeface="Trebuchet MS" panose="020B0603020202020204" pitchFamily="34" charset="0"/>
              </a:rPr>
              <a:t> </a:t>
            </a:r>
            <a:endParaRPr lang="en-ZA" sz="1800" dirty="0">
              <a:effectLst/>
              <a:latin typeface="Arial "/>
              <a:ea typeface="Trebuchet MS" panose="020B0603020202020204" pitchFamily="34" charset="0"/>
              <a:cs typeface="Trebuchet MS" panose="020B0603020202020204" pitchFamily="34" charset="0"/>
            </a:endParaRPr>
          </a:p>
          <a:p>
            <a:r>
              <a:rPr lang="en-US" sz="1800" b="1" dirty="0">
                <a:effectLst/>
                <a:latin typeface="Arial "/>
                <a:ea typeface="Trebuchet MS" panose="020B0603020202020204" pitchFamily="34" charset="0"/>
                <a:cs typeface="Trebuchet MS" panose="020B0603020202020204" pitchFamily="34" charset="0"/>
              </a:rPr>
              <a:t>Sub-Programme 3.3: Regional Co-ordination and Human Settlement Implementation Support Services</a:t>
            </a:r>
            <a:endParaRPr lang="en-ZA" sz="1800" dirty="0">
              <a:effectLst/>
              <a:latin typeface="Arial "/>
              <a:ea typeface="Trebuchet MS" panose="020B0603020202020204" pitchFamily="34" charset="0"/>
              <a:cs typeface="Trebuchet MS" panose="020B0603020202020204" pitchFamily="34" charset="0"/>
            </a:endParaRPr>
          </a:p>
        </p:txBody>
      </p:sp>
      <p:sp>
        <p:nvSpPr>
          <p:cNvPr id="13" name="Rectangle 4">
            <a:extLst>
              <a:ext uri="{FF2B5EF4-FFF2-40B4-BE49-F238E27FC236}">
                <a16:creationId xmlns:a16="http://schemas.microsoft.com/office/drawing/2014/main" xmlns="" id="{9067DEDE-DCC3-4E20-9B74-B24FED0945EF}"/>
              </a:ext>
            </a:extLst>
          </p:cNvPr>
          <p:cNvSpPr>
            <a:spLocks noChangeArrowheads="1"/>
          </p:cNvSpPr>
          <p:nvPr/>
        </p:nvSpPr>
        <p:spPr bwMode="auto">
          <a:xfrm>
            <a:off x="515319" y="1357979"/>
            <a:ext cx="14074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xmlns="" id="{9B680C0D-5E74-48BC-8B70-F51EA78E1035}"/>
              </a:ext>
            </a:extLst>
          </p:cNvPr>
          <p:cNvSpPr>
            <a:spLocks noChangeArrowheads="1"/>
          </p:cNvSpPr>
          <p:nvPr/>
        </p:nvSpPr>
        <p:spPr bwMode="auto">
          <a:xfrm>
            <a:off x="1144588" y="270668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xmlns="" id="{7A3BBB8B-602C-4A36-A89C-6308FC3CB033}"/>
              </a:ext>
            </a:extLst>
          </p:cNvPr>
          <p:cNvSpPr>
            <a:spLocks noChangeArrowheads="1"/>
          </p:cNvSpPr>
          <p:nvPr/>
        </p:nvSpPr>
        <p:spPr bwMode="auto">
          <a:xfrm flipV="1">
            <a:off x="2981325" y="1525318"/>
            <a:ext cx="167860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xmlns="" id="{1FCB39EB-AFC1-491C-812D-9A8A2BED0097}"/>
              </a:ext>
            </a:extLst>
          </p:cNvPr>
          <p:cNvGraphicFramePr>
            <a:graphicFrameLocks noGrp="1"/>
          </p:cNvGraphicFramePr>
          <p:nvPr>
            <p:extLst>
              <p:ext uri="{D42A27DB-BD31-4B8C-83A1-F6EECF244321}">
                <p14:modId xmlns:p14="http://schemas.microsoft.com/office/powerpoint/2010/main" xmlns="" val="3163304217"/>
              </p:ext>
            </p:extLst>
          </p:nvPr>
        </p:nvGraphicFramePr>
        <p:xfrm>
          <a:off x="260017" y="1533816"/>
          <a:ext cx="11279132" cy="4054162"/>
        </p:xfrm>
        <a:graphic>
          <a:graphicData uri="http://schemas.openxmlformats.org/drawingml/2006/table">
            <a:tbl>
              <a:tblPr firstRow="1" firstCol="1" bandRow="1">
                <a:tableStyleId>{5C22544A-7EE6-4342-B048-85BDC9FD1C3A}</a:tableStyleId>
              </a:tblPr>
              <a:tblGrid>
                <a:gridCol w="1236286">
                  <a:extLst>
                    <a:ext uri="{9D8B030D-6E8A-4147-A177-3AD203B41FA5}">
                      <a16:colId xmlns:a16="http://schemas.microsoft.com/office/drawing/2014/main" xmlns="" val="1842775008"/>
                    </a:ext>
                  </a:extLst>
                </a:gridCol>
                <a:gridCol w="850144">
                  <a:extLst>
                    <a:ext uri="{9D8B030D-6E8A-4147-A177-3AD203B41FA5}">
                      <a16:colId xmlns:a16="http://schemas.microsoft.com/office/drawing/2014/main" xmlns="" val="940630618"/>
                    </a:ext>
                  </a:extLst>
                </a:gridCol>
                <a:gridCol w="1236286">
                  <a:extLst>
                    <a:ext uri="{9D8B030D-6E8A-4147-A177-3AD203B41FA5}">
                      <a16:colId xmlns:a16="http://schemas.microsoft.com/office/drawing/2014/main" xmlns="" val="3021612657"/>
                    </a:ext>
                  </a:extLst>
                </a:gridCol>
                <a:gridCol w="1236286">
                  <a:extLst>
                    <a:ext uri="{9D8B030D-6E8A-4147-A177-3AD203B41FA5}">
                      <a16:colId xmlns:a16="http://schemas.microsoft.com/office/drawing/2014/main" xmlns="" val="1535209505"/>
                    </a:ext>
                  </a:extLst>
                </a:gridCol>
                <a:gridCol w="1236286">
                  <a:extLst>
                    <a:ext uri="{9D8B030D-6E8A-4147-A177-3AD203B41FA5}">
                      <a16:colId xmlns:a16="http://schemas.microsoft.com/office/drawing/2014/main" xmlns="" val="4117064982"/>
                    </a:ext>
                  </a:extLst>
                </a:gridCol>
                <a:gridCol w="1036304">
                  <a:extLst>
                    <a:ext uri="{9D8B030D-6E8A-4147-A177-3AD203B41FA5}">
                      <a16:colId xmlns:a16="http://schemas.microsoft.com/office/drawing/2014/main" xmlns="" val="742138933"/>
                    </a:ext>
                  </a:extLst>
                </a:gridCol>
                <a:gridCol w="1088108">
                  <a:extLst>
                    <a:ext uri="{9D8B030D-6E8A-4147-A177-3AD203B41FA5}">
                      <a16:colId xmlns:a16="http://schemas.microsoft.com/office/drawing/2014/main" xmlns="" val="687529721"/>
                    </a:ext>
                  </a:extLst>
                </a:gridCol>
                <a:gridCol w="1188430">
                  <a:extLst>
                    <a:ext uri="{9D8B030D-6E8A-4147-A177-3AD203B41FA5}">
                      <a16:colId xmlns:a16="http://schemas.microsoft.com/office/drawing/2014/main" xmlns="" val="2284550150"/>
                    </a:ext>
                  </a:extLst>
                </a:gridCol>
                <a:gridCol w="1132743">
                  <a:extLst>
                    <a:ext uri="{9D8B030D-6E8A-4147-A177-3AD203B41FA5}">
                      <a16:colId xmlns:a16="http://schemas.microsoft.com/office/drawing/2014/main" xmlns="" val="2296366992"/>
                    </a:ext>
                  </a:extLst>
                </a:gridCol>
                <a:gridCol w="1038259">
                  <a:extLst>
                    <a:ext uri="{9D8B030D-6E8A-4147-A177-3AD203B41FA5}">
                      <a16:colId xmlns:a16="http://schemas.microsoft.com/office/drawing/2014/main" xmlns="" val="3818598326"/>
                    </a:ext>
                  </a:extLst>
                </a:gridCol>
              </a:tblGrid>
              <a:tr h="229390">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Outcome</a:t>
                      </a:r>
                      <a:endParaRPr lang="en-ZA" sz="1100" b="1" kern="1200" dirty="0">
                        <a:solidFill>
                          <a:schemeClr val="tx1"/>
                        </a:solidFill>
                        <a:effectLst/>
                        <a:latin typeface="Arial "/>
                        <a:ea typeface="+mn-ea"/>
                        <a:cs typeface="+mn-cs"/>
                      </a:endParaRPr>
                    </a:p>
                  </a:txBody>
                  <a:tcPr marL="44143" marR="44143"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Outputs</a:t>
                      </a:r>
                      <a:endParaRPr lang="en-ZA" sz="1100" b="1" kern="1200" dirty="0">
                        <a:solidFill>
                          <a:schemeClr val="tx1"/>
                        </a:solidFill>
                        <a:effectLst/>
                        <a:latin typeface="Arial "/>
                        <a:ea typeface="+mn-ea"/>
                        <a:cs typeface="+mn-cs"/>
                      </a:endParaRPr>
                    </a:p>
                  </a:txBody>
                  <a:tcPr marL="44143" marR="44143" marT="0" marB="0"/>
                </a:tc>
                <a:tc row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 </a:t>
                      </a:r>
                      <a:endParaRPr lang="en-ZA" sz="1100" b="1" kern="1200" dirty="0">
                        <a:solidFill>
                          <a:schemeClr val="tx1"/>
                        </a:solidFill>
                        <a:effectLst/>
                        <a:latin typeface="Arial "/>
                      </a:endParaRPr>
                    </a:p>
                    <a:p>
                      <a:pPr marL="0" algn="ctr" defTabSz="457211" rtl="0" eaLnBrk="1" latinLnBrk="0" hangingPunct="1">
                        <a:lnSpc>
                          <a:spcPct val="150000"/>
                        </a:lnSpc>
                        <a:spcAft>
                          <a:spcPts val="0"/>
                        </a:spcAft>
                      </a:pPr>
                      <a:r>
                        <a:rPr lang="en-US" sz="1100" b="1" kern="1200" dirty="0">
                          <a:solidFill>
                            <a:schemeClr val="tx1"/>
                          </a:solidFill>
                          <a:effectLst/>
                          <a:latin typeface="Arial "/>
                        </a:rPr>
                        <a:t>Output Indicators</a:t>
                      </a:r>
                      <a:endParaRPr lang="en-ZA" sz="1100" b="1" kern="1200" dirty="0">
                        <a:solidFill>
                          <a:schemeClr val="tx1"/>
                        </a:solidFill>
                        <a:effectLst/>
                        <a:latin typeface="Arial "/>
                        <a:ea typeface="+mn-ea"/>
                        <a:cs typeface="+mn-cs"/>
                      </a:endParaRPr>
                    </a:p>
                  </a:txBody>
                  <a:tcPr marL="44143" marR="44143" marT="0" marB="0"/>
                </a:tc>
                <a:tc gridSpan="7">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Annual Targets</a:t>
                      </a:r>
                      <a:endParaRPr lang="en-ZA" sz="1100" b="1" kern="1200" dirty="0">
                        <a:solidFill>
                          <a:schemeClr val="tx1"/>
                        </a:solidFill>
                        <a:effectLst/>
                        <a:latin typeface="Arial "/>
                        <a:ea typeface="+mn-ea"/>
                        <a:cs typeface="+mn-cs"/>
                      </a:endParaRPr>
                    </a:p>
                  </a:txBody>
                  <a:tcPr marL="44143" marR="44143"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46690707"/>
                  </a:ext>
                </a:extLst>
              </a:tr>
              <a:tr h="75614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marL="0" algn="ctr" defTabSz="457211" rtl="0" eaLnBrk="1" latinLnBrk="0" hangingPunct="1">
                        <a:lnSpc>
                          <a:spcPct val="150000"/>
                        </a:lnSpc>
                        <a:spcAft>
                          <a:spcPts val="0"/>
                        </a:spcAft>
                      </a:pPr>
                      <a:r>
                        <a:rPr lang="en-US" sz="1100" b="1" kern="1200" dirty="0">
                          <a:solidFill>
                            <a:schemeClr val="tx1"/>
                          </a:solidFill>
                          <a:effectLst/>
                          <a:latin typeface="Arial "/>
                        </a:rPr>
                        <a:t>Audited/Actual Performance</a:t>
                      </a:r>
                      <a:endParaRPr lang="en-ZA" sz="1100" b="1" kern="1200" dirty="0">
                        <a:solidFill>
                          <a:schemeClr val="tx1"/>
                        </a:solidFill>
                        <a:effectLst/>
                        <a:latin typeface="Arial "/>
                        <a:ea typeface="+mn-ea"/>
                        <a:cs typeface="+mn-cs"/>
                      </a:endParaRPr>
                    </a:p>
                  </a:txBody>
                  <a:tcPr marL="44143" marR="44143" marT="0" marB="0"/>
                </a:tc>
                <a:tc hMerge="1">
                  <a:txBody>
                    <a:bodyPr/>
                    <a:lstStyle/>
                    <a:p>
                      <a:endParaRPr lang="en-ZA"/>
                    </a:p>
                  </a:txBody>
                  <a:tcPr/>
                </a:tc>
                <a:tc hMerge="1">
                  <a:txBody>
                    <a:bodyPr/>
                    <a:lstStyle/>
                    <a:p>
                      <a:endParaRPr lang="en-ZA"/>
                    </a:p>
                  </a:txBody>
                  <a:tcPr/>
                </a:tc>
                <a:tc>
                  <a:txBody>
                    <a:bodyPr/>
                    <a:lstStyle/>
                    <a:p>
                      <a:pPr marL="0" algn="ctr" defTabSz="457211" rtl="0" eaLnBrk="1" latinLnBrk="0" hangingPunct="1">
                        <a:lnSpc>
                          <a:spcPct val="150000"/>
                        </a:lnSpc>
                        <a:spcAft>
                          <a:spcPts val="0"/>
                        </a:spcAft>
                      </a:pPr>
                      <a:r>
                        <a:rPr lang="en-US" sz="1100" b="1" kern="1200">
                          <a:solidFill>
                            <a:schemeClr val="tx1"/>
                          </a:solidFill>
                          <a:effectLst/>
                          <a:latin typeface="Arial "/>
                        </a:rPr>
                        <a:t>Estimated Performance</a:t>
                      </a:r>
                      <a:endParaRPr lang="en-ZA" sz="1100" b="1" kern="1200">
                        <a:solidFill>
                          <a:schemeClr val="tx1"/>
                        </a:solidFill>
                        <a:effectLst/>
                        <a:latin typeface="Arial "/>
                        <a:ea typeface="+mn-ea"/>
                        <a:cs typeface="+mn-cs"/>
                      </a:endParaRPr>
                    </a:p>
                  </a:txBody>
                  <a:tcPr marL="44143" marR="44143" marT="0" marB="0"/>
                </a:tc>
                <a:tc gridSpan="3">
                  <a:txBody>
                    <a:bodyPr/>
                    <a:lstStyle/>
                    <a:p>
                      <a:pPr marL="0" algn="ctr" defTabSz="457211" rtl="0" eaLnBrk="1" latinLnBrk="0" hangingPunct="1">
                        <a:lnSpc>
                          <a:spcPct val="150000"/>
                        </a:lnSpc>
                        <a:spcAft>
                          <a:spcPts val="0"/>
                        </a:spcAft>
                      </a:pPr>
                      <a:r>
                        <a:rPr lang="en-US" sz="1100" b="1" kern="1200">
                          <a:solidFill>
                            <a:schemeClr val="tx1"/>
                          </a:solidFill>
                          <a:effectLst/>
                          <a:latin typeface="Arial "/>
                        </a:rPr>
                        <a:t>MTEF Period</a:t>
                      </a:r>
                      <a:endParaRPr lang="en-ZA" sz="1100" b="1" kern="1200">
                        <a:solidFill>
                          <a:schemeClr val="tx1"/>
                        </a:solidFill>
                        <a:effectLst/>
                        <a:latin typeface="Arial "/>
                        <a:ea typeface="+mn-ea"/>
                        <a:cs typeface="+mn-cs"/>
                      </a:endParaRPr>
                    </a:p>
                  </a:txBody>
                  <a:tcPr marL="44143" marR="44143"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48703559"/>
                  </a:ext>
                </a:extLst>
              </a:tr>
              <a:tr h="38050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2019/20</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2020/21</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2021/22</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2022/23</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2023/24</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US" sz="1000" b="1" kern="1200" dirty="0">
                          <a:solidFill>
                            <a:schemeClr val="tx1"/>
                          </a:solidFill>
                          <a:effectLst/>
                          <a:latin typeface="Arial "/>
                          <a:ea typeface="+mn-ea"/>
                          <a:cs typeface="+mn-cs"/>
                        </a:rPr>
                        <a:t>2024/25</a:t>
                      </a:r>
                      <a:endParaRPr lang="en-ZA" sz="1000" b="1" kern="1200" dirty="0">
                        <a:solidFill>
                          <a:schemeClr val="tx1"/>
                        </a:solidFill>
                        <a:effectLst/>
                        <a:latin typeface="Arial "/>
                        <a:ea typeface="+mn-ea"/>
                        <a:cs typeface="+mn-cs"/>
                      </a:endParaRPr>
                    </a:p>
                  </a:txBody>
                  <a:tcPr marL="29150" marR="29150" marT="0" marB="0"/>
                </a:tc>
                <a:tc>
                  <a:txBody>
                    <a:bodyPr/>
                    <a:lstStyle/>
                    <a:p>
                      <a:pPr marL="0" algn="l" defTabSz="914400" rtl="0" eaLnBrk="1" latinLnBrk="0" hangingPunct="1">
                        <a:lnSpc>
                          <a:spcPct val="115000"/>
                        </a:lnSpc>
                        <a:spcAft>
                          <a:spcPts val="0"/>
                        </a:spcAft>
                      </a:pPr>
                      <a:r>
                        <a:rPr lang="en-ZA" sz="1000" b="1" kern="1200" dirty="0">
                          <a:solidFill>
                            <a:schemeClr val="tx1"/>
                          </a:solidFill>
                          <a:effectLst/>
                          <a:latin typeface="Arial "/>
                          <a:ea typeface="+mn-ea"/>
                          <a:cs typeface="+mn-cs"/>
                        </a:rPr>
                        <a:t>2025/26</a:t>
                      </a:r>
                    </a:p>
                  </a:txBody>
                  <a:tcPr marL="29150" marR="29150" marT="0" marB="0"/>
                </a:tc>
                <a:extLst>
                  <a:ext uri="{0D108BD9-81ED-4DB2-BD59-A6C34878D82A}">
                    <a16:rowId xmlns:a16="http://schemas.microsoft.com/office/drawing/2014/main" xmlns="" val="2639654256"/>
                  </a:ext>
                </a:extLst>
              </a:tr>
              <a:tr h="1447454">
                <a:tc rowSpan="2">
                  <a:txBody>
                    <a:bodyPr/>
                    <a:lstStyle/>
                    <a:p>
                      <a:pPr marL="0" algn="ctr" defTabSz="457211" rtl="0" eaLnBrk="1" latinLnBrk="0" hangingPunct="1">
                        <a:lnSpc>
                          <a:spcPct val="150000"/>
                        </a:lnSpc>
                        <a:spcAft>
                          <a:spcPts val="0"/>
                        </a:spcAft>
                      </a:pPr>
                      <a:endParaRPr lang="en-ZA" sz="1100" b="1" kern="1200" dirty="0">
                        <a:solidFill>
                          <a:schemeClr val="tx1"/>
                        </a:solidFill>
                        <a:effectLst/>
                        <a:latin typeface="Arial "/>
                        <a:ea typeface="+mn-ea"/>
                        <a:cs typeface="+mn-cs"/>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kern="1200" dirty="0">
                          <a:solidFill>
                            <a:schemeClr val="tx1"/>
                          </a:solidFill>
                          <a:effectLst/>
                          <a:latin typeface="Arial "/>
                        </a:rPr>
                        <a:t> Business Plans/Cases developed for HDA projects</a:t>
                      </a:r>
                      <a:endParaRPr lang="en-ZA" sz="1100" kern="1200" dirty="0">
                        <a:solidFill>
                          <a:schemeClr val="tx1"/>
                        </a:solidFill>
                        <a:effectLst/>
                        <a:latin typeface="Arial "/>
                        <a:ea typeface="+mn-ea"/>
                        <a:cs typeface="+mn-cs"/>
                      </a:endParaRPr>
                    </a:p>
                    <a:p>
                      <a:pPr marL="0" algn="l" defTabSz="914400" rtl="0" eaLnBrk="1" latinLnBrk="0" hangingPunct="1">
                        <a:lnSpc>
                          <a:spcPct val="115000"/>
                        </a:lnSpc>
                      </a:pPr>
                      <a:endParaRPr lang="en-ZA" sz="1100" kern="1200" dirty="0">
                        <a:solidFill>
                          <a:schemeClr val="tx1"/>
                        </a:solidFill>
                        <a:effectLst/>
                        <a:latin typeface="Arial "/>
                        <a:ea typeface="+mn-ea"/>
                        <a:cs typeface="+mn-cs"/>
                      </a:endParaRPr>
                    </a:p>
                  </a:txBody>
                  <a:tcPr marL="44143" marR="44143"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.3.4 Number of Temporary Emergency Accommodation managed by the HDA</a:t>
                      </a:r>
                      <a:endParaRPr lang="en-ZA" sz="1100" kern="1200" dirty="0">
                        <a:solidFill>
                          <a:schemeClr val="tx1"/>
                        </a:solidFill>
                        <a:effectLst/>
                        <a:latin typeface="Arial "/>
                        <a:ea typeface="+mn-ea"/>
                        <a:cs typeface="+mn-cs"/>
                      </a:endParaRPr>
                    </a:p>
                  </a:txBody>
                  <a:tcPr marL="44143" marR="44143" marT="0" marB="0"/>
                </a:tc>
                <a:tc>
                  <a:txBody>
                    <a:bodyPr/>
                    <a:lstStyle/>
                    <a:p>
                      <a:pPr marL="67310" marR="63500">
                        <a:spcAft>
                          <a:spcPts val="0"/>
                        </a:spcAft>
                      </a:pPr>
                      <a:r>
                        <a:rPr lang="en-US" sz="1000" dirty="0">
                          <a:solidFill>
                            <a:srgbClr val="3A3838"/>
                          </a:solidFill>
                          <a:effectLst/>
                          <a:latin typeface="Arial "/>
                          <a:ea typeface="Arial MT"/>
                          <a:cs typeface="Arial MT"/>
                        </a:rPr>
                        <a:t>New</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Indicator</a:t>
                      </a:r>
                      <a:endParaRPr lang="en-ZA" sz="1100" dirty="0">
                        <a:effectLst/>
                        <a:latin typeface="Arial "/>
                        <a:ea typeface="Arial MT"/>
                        <a:cs typeface="Arial MT"/>
                      </a:endParaRPr>
                    </a:p>
                  </a:txBody>
                  <a:tcPr marL="0" marR="0" marT="0" marB="0"/>
                </a:tc>
                <a:tc>
                  <a:txBody>
                    <a:bodyPr/>
                    <a:lstStyle/>
                    <a:p>
                      <a:pPr marL="65405" marR="180975">
                        <a:spcAft>
                          <a:spcPts val="0"/>
                        </a:spcAft>
                      </a:pPr>
                      <a:r>
                        <a:rPr lang="en-US" sz="1000" dirty="0">
                          <a:solidFill>
                            <a:srgbClr val="3A3838"/>
                          </a:solidFill>
                          <a:effectLst/>
                          <a:latin typeface="Arial "/>
                          <a:ea typeface="Arial MT"/>
                          <a:cs typeface="Arial MT"/>
                        </a:rPr>
                        <a:t>New</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Indicator</a:t>
                      </a:r>
                      <a:endParaRPr lang="en-ZA" sz="1100" dirty="0">
                        <a:effectLst/>
                        <a:latin typeface="Arial "/>
                        <a:ea typeface="Arial MT"/>
                        <a:cs typeface="Arial MT"/>
                      </a:endParaRPr>
                    </a:p>
                  </a:txBody>
                  <a:tcPr marL="0" marR="0" marT="0" marB="0"/>
                </a:tc>
                <a:tc>
                  <a:txBody>
                    <a:bodyPr/>
                    <a:lstStyle/>
                    <a:p>
                      <a:pPr marL="66675" marR="180975">
                        <a:spcAft>
                          <a:spcPts val="0"/>
                        </a:spcAft>
                      </a:pPr>
                      <a:r>
                        <a:rPr lang="en-US" sz="1000" dirty="0">
                          <a:solidFill>
                            <a:srgbClr val="3A3838"/>
                          </a:solidFill>
                          <a:effectLst/>
                          <a:latin typeface="Arial "/>
                          <a:ea typeface="Arial MT"/>
                          <a:cs typeface="Arial MT"/>
                        </a:rPr>
                        <a:t>New</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Indicator</a:t>
                      </a:r>
                      <a:endParaRPr lang="en-ZA" sz="1100" dirty="0">
                        <a:effectLst/>
                        <a:latin typeface="Arial "/>
                        <a:ea typeface="Arial MT"/>
                        <a:cs typeface="Arial MT"/>
                      </a:endParaRPr>
                    </a:p>
                  </a:txBody>
                  <a:tcPr marL="0" marR="0" marT="0" marB="0"/>
                </a:tc>
                <a:tc>
                  <a:txBody>
                    <a:bodyPr/>
                    <a:lstStyle/>
                    <a:p>
                      <a:pPr marL="66675" marR="180975">
                        <a:spcAft>
                          <a:spcPts val="0"/>
                        </a:spcAft>
                      </a:pPr>
                      <a:r>
                        <a:rPr lang="en-US" sz="1000" dirty="0">
                          <a:solidFill>
                            <a:srgbClr val="3A3838"/>
                          </a:solidFill>
                          <a:effectLst/>
                          <a:latin typeface="Arial "/>
                          <a:ea typeface="Arial MT"/>
                          <a:cs typeface="Arial MT"/>
                        </a:rPr>
                        <a:t>New</a:t>
                      </a:r>
                      <a:r>
                        <a:rPr lang="en-US" sz="1000" spc="5" dirty="0">
                          <a:solidFill>
                            <a:srgbClr val="3A3838"/>
                          </a:solidFill>
                          <a:effectLst/>
                          <a:latin typeface="Arial "/>
                          <a:ea typeface="Arial MT"/>
                          <a:cs typeface="Arial MT"/>
                        </a:rPr>
                        <a:t> </a:t>
                      </a:r>
                      <a:r>
                        <a:rPr lang="en-US" sz="1000" dirty="0">
                          <a:solidFill>
                            <a:srgbClr val="3A3838"/>
                          </a:solidFill>
                          <a:effectLst/>
                          <a:latin typeface="Arial "/>
                          <a:ea typeface="Arial MT"/>
                          <a:cs typeface="Arial MT"/>
                        </a:rPr>
                        <a:t>Indicator</a:t>
                      </a:r>
                      <a:endParaRPr lang="en-ZA" sz="1100" dirty="0">
                        <a:effectLst/>
                        <a:latin typeface="Arial "/>
                        <a:ea typeface="Arial MT"/>
                        <a:cs typeface="Arial MT"/>
                      </a:endParaRPr>
                    </a:p>
                  </a:txBody>
                  <a:tcPr marL="0" marR="0" marT="0" marB="0"/>
                </a:tc>
                <a:tc>
                  <a:txBody>
                    <a:bodyPr/>
                    <a:lstStyle/>
                    <a:p>
                      <a:pPr marL="66040"/>
                      <a:r>
                        <a:rPr lang="en-US" sz="1000" dirty="0">
                          <a:solidFill>
                            <a:srgbClr val="3A3838"/>
                          </a:solidFill>
                          <a:effectLst/>
                          <a:latin typeface="Arial "/>
                          <a:ea typeface="Arial MT"/>
                          <a:cs typeface="Arial MT"/>
                        </a:rPr>
                        <a:t>3 of Temporary Emergency Accommodation managed by the HDA</a:t>
                      </a:r>
                      <a:endParaRPr lang="en-ZA" sz="1100" dirty="0">
                        <a:effectLst/>
                        <a:latin typeface="Arial "/>
                        <a:ea typeface="Arial MT"/>
                        <a:cs typeface="Arial MT"/>
                      </a:endParaRPr>
                    </a:p>
                  </a:txBody>
                  <a:tcPr marL="0" marR="0" marT="0" marB="0"/>
                </a:tc>
                <a:tc>
                  <a:txBody>
                    <a:bodyPr/>
                    <a:lstStyle/>
                    <a:p>
                      <a:pPr marL="65405">
                        <a:spcBef>
                          <a:spcPts val="40"/>
                        </a:spcBef>
                        <a:spcAft>
                          <a:spcPts val="0"/>
                        </a:spcAft>
                      </a:pPr>
                      <a:r>
                        <a:rPr lang="en-US" sz="1000">
                          <a:solidFill>
                            <a:srgbClr val="3A3838"/>
                          </a:solidFill>
                          <a:effectLst/>
                          <a:latin typeface="Arial "/>
                          <a:ea typeface="Arial MT"/>
                          <a:cs typeface="Arial MT"/>
                        </a:rPr>
                        <a:t>4 of Temporary Emergency Accommodation managed by the HDA</a:t>
                      </a:r>
                      <a:endParaRPr lang="en-ZA" sz="1100">
                        <a:effectLst/>
                        <a:latin typeface="Arial "/>
                        <a:ea typeface="Arial MT"/>
                        <a:cs typeface="Arial MT"/>
                      </a:endParaRPr>
                    </a:p>
                  </a:txBody>
                  <a:tcPr marL="0" marR="0" marT="0" marB="0"/>
                </a:tc>
                <a:tc>
                  <a:txBody>
                    <a:bodyPr/>
                    <a:lstStyle/>
                    <a:p>
                      <a:pPr marL="67945"/>
                      <a:r>
                        <a:rPr lang="en-US" sz="1000" dirty="0">
                          <a:solidFill>
                            <a:srgbClr val="3A3838"/>
                          </a:solidFill>
                          <a:effectLst/>
                          <a:latin typeface="Arial "/>
                          <a:ea typeface="Arial MT"/>
                          <a:cs typeface="Arial MT"/>
                        </a:rPr>
                        <a:t>5 of Temporary Emergency Accommodation managed by the HDA</a:t>
                      </a:r>
                      <a:endParaRPr lang="en-ZA" sz="1100" dirty="0">
                        <a:effectLst/>
                        <a:latin typeface="Arial "/>
                        <a:ea typeface="Arial MT"/>
                        <a:cs typeface="Arial MT"/>
                      </a:endParaRPr>
                    </a:p>
                  </a:txBody>
                  <a:tcPr marL="0" marR="0" marT="0" marB="0"/>
                </a:tc>
                <a:extLst>
                  <a:ext uri="{0D108BD9-81ED-4DB2-BD59-A6C34878D82A}">
                    <a16:rowId xmlns:a16="http://schemas.microsoft.com/office/drawing/2014/main" xmlns="" val="4265550900"/>
                  </a:ext>
                </a:extLst>
              </a:tr>
              <a:tr h="1240675">
                <a:tc vMerge="1">
                  <a:txBody>
                    <a:bodyPr/>
                    <a:lstStyle/>
                    <a:p>
                      <a:endParaRPr lang="en-ZA"/>
                    </a:p>
                  </a:txBody>
                  <a:tcPr/>
                </a:tc>
                <a:tc>
                  <a:txBody>
                    <a:bodyPr/>
                    <a:lstStyle/>
                    <a:p>
                      <a:pPr marL="0" algn="l" defTabSz="914400" rtl="0" eaLnBrk="1" latinLnBrk="0" hangingPunct="1">
                        <a:lnSpc>
                          <a:spcPct val="115000"/>
                        </a:lnSpc>
                      </a:pPr>
                      <a:r>
                        <a:rPr lang="en-US" sz="1100" kern="1200" dirty="0">
                          <a:solidFill>
                            <a:schemeClr val="tx1"/>
                          </a:solidFill>
                          <a:effectLst/>
                          <a:latin typeface="Arial "/>
                        </a:rPr>
                        <a:t>Title Deeds Registered</a:t>
                      </a:r>
                      <a:endParaRPr lang="en-ZA" sz="1100" kern="1200" dirty="0">
                        <a:solidFill>
                          <a:schemeClr val="tx1"/>
                        </a:solidFill>
                        <a:effectLst/>
                        <a:latin typeface="Arial "/>
                        <a:ea typeface="+mn-ea"/>
                        <a:cs typeface="+mn-cs"/>
                      </a:endParaRPr>
                    </a:p>
                  </a:txBody>
                  <a:tcPr marL="44143" marR="44143" marT="0" marB="0"/>
                </a:tc>
                <a:tc>
                  <a:txBody>
                    <a:bodyPr/>
                    <a:lstStyle/>
                    <a:p>
                      <a:pPr marL="0" algn="l" defTabSz="914400" rtl="0" eaLnBrk="1" latinLnBrk="0" hangingPunct="1">
                        <a:lnSpc>
                          <a:spcPct val="115000"/>
                        </a:lnSpc>
                      </a:pPr>
                      <a:r>
                        <a:rPr lang="en-US" sz="1100" kern="1200" dirty="0">
                          <a:solidFill>
                            <a:schemeClr val="tx1"/>
                          </a:solidFill>
                          <a:effectLst/>
                          <a:latin typeface="Arial "/>
                        </a:rPr>
                        <a:t>3.3.6 Number of Title deeds registered</a:t>
                      </a:r>
                      <a:endParaRPr lang="en-ZA" sz="1100" kern="1200" dirty="0">
                        <a:solidFill>
                          <a:schemeClr val="tx1"/>
                        </a:solidFill>
                        <a:effectLst/>
                        <a:latin typeface="Arial "/>
                        <a:ea typeface="+mn-ea"/>
                        <a:cs typeface="+mn-cs"/>
                      </a:endParaRPr>
                    </a:p>
                  </a:txBody>
                  <a:tcPr marL="44143" marR="44143" marT="0" marB="0"/>
                </a:tc>
                <a:tc>
                  <a:txBody>
                    <a:bodyPr/>
                    <a:lstStyle/>
                    <a:p>
                      <a:pPr marL="65405" marR="180975" algn="l" defTabSz="457211" rtl="0" eaLnBrk="1" latinLnBrk="0" hangingPunct="1">
                        <a:spcAft>
                          <a:spcPts val="0"/>
                        </a:spcAft>
                      </a:pPr>
                      <a:r>
                        <a:rPr lang="en-US" sz="1000" kern="1200" dirty="0">
                          <a:solidFill>
                            <a:srgbClr val="3A3838"/>
                          </a:solidFill>
                          <a:effectLst/>
                          <a:latin typeface="Arial "/>
                          <a:ea typeface="Arial MT"/>
                          <a:cs typeface="Arial MT"/>
                        </a:rPr>
                        <a:t>403 Title Deeds Registered</a:t>
                      </a:r>
                      <a:endParaRPr lang="en-ZA" sz="1000" kern="1200" dirty="0">
                        <a:solidFill>
                          <a:srgbClr val="3A3838"/>
                        </a:solidFill>
                        <a:effectLst/>
                        <a:latin typeface="Arial "/>
                        <a:ea typeface="Arial MT"/>
                        <a:cs typeface="Arial MT"/>
                      </a:endParaRPr>
                    </a:p>
                  </a:txBody>
                  <a:tcPr marL="0" marR="0" marT="0" marB="0"/>
                </a:tc>
                <a:tc>
                  <a:txBody>
                    <a:bodyPr/>
                    <a:lstStyle/>
                    <a:p>
                      <a:pPr marL="65405" marR="180975" algn="l" defTabSz="457211" rtl="0" eaLnBrk="1" latinLnBrk="0" hangingPunct="1">
                        <a:spcAft>
                          <a:spcPts val="0"/>
                        </a:spcAft>
                      </a:pPr>
                      <a:r>
                        <a:rPr lang="en-US" sz="1000" kern="1200" dirty="0">
                          <a:solidFill>
                            <a:srgbClr val="3A3838"/>
                          </a:solidFill>
                          <a:effectLst/>
                          <a:latin typeface="Arial "/>
                          <a:ea typeface="Arial MT"/>
                          <a:cs typeface="Arial MT"/>
                        </a:rPr>
                        <a:t>7058 Title Deeds Registered</a:t>
                      </a:r>
                      <a:endParaRPr lang="en-ZA" sz="1000" kern="1200" dirty="0">
                        <a:solidFill>
                          <a:srgbClr val="3A3838"/>
                        </a:solidFill>
                        <a:effectLst/>
                        <a:latin typeface="Arial "/>
                        <a:ea typeface="Arial MT"/>
                        <a:cs typeface="Arial MT"/>
                      </a:endParaRPr>
                    </a:p>
                  </a:txBody>
                  <a:tcPr marL="0" marR="0" marT="0" marB="0"/>
                </a:tc>
                <a:tc>
                  <a:txBody>
                    <a:bodyPr/>
                    <a:lstStyle/>
                    <a:p>
                      <a:pPr marL="65405" marR="180975" algn="l" defTabSz="457211" rtl="0" eaLnBrk="1" latinLnBrk="0" hangingPunct="1">
                        <a:spcAft>
                          <a:spcPts val="0"/>
                        </a:spcAft>
                      </a:pPr>
                      <a:r>
                        <a:rPr lang="en-US" sz="1000" kern="1200" dirty="0">
                          <a:solidFill>
                            <a:srgbClr val="3A3838"/>
                          </a:solidFill>
                          <a:effectLst/>
                          <a:latin typeface="Arial "/>
                          <a:ea typeface="Arial MT"/>
                          <a:cs typeface="Arial MT"/>
                        </a:rPr>
                        <a:t>1566 Title Deeds Registered</a:t>
                      </a:r>
                      <a:endParaRPr lang="en-ZA" sz="1000" kern="1200" dirty="0">
                        <a:solidFill>
                          <a:srgbClr val="3A3838"/>
                        </a:solidFill>
                        <a:effectLst/>
                        <a:latin typeface="Arial "/>
                        <a:ea typeface="Arial MT"/>
                        <a:cs typeface="Arial MT"/>
                      </a:endParaRPr>
                    </a:p>
                  </a:txBody>
                  <a:tcPr marL="0" marR="0" marT="0" marB="0"/>
                </a:tc>
                <a:tc>
                  <a:txBody>
                    <a:bodyPr/>
                    <a:lstStyle/>
                    <a:p>
                      <a:pPr marL="65405" marR="180975" algn="l" defTabSz="457211" rtl="0" eaLnBrk="1" latinLnBrk="0" hangingPunct="1">
                        <a:spcAft>
                          <a:spcPts val="0"/>
                        </a:spcAft>
                      </a:pPr>
                      <a:r>
                        <a:rPr lang="en-US" sz="1000" kern="1200" dirty="0">
                          <a:solidFill>
                            <a:srgbClr val="3A3838"/>
                          </a:solidFill>
                          <a:effectLst/>
                          <a:latin typeface="Arial "/>
                          <a:ea typeface="Arial MT"/>
                          <a:cs typeface="Arial MT"/>
                        </a:rPr>
                        <a:t>1590 title deeds registered</a:t>
                      </a:r>
                      <a:endParaRPr lang="en-ZA" sz="1000" kern="1200" dirty="0">
                        <a:solidFill>
                          <a:srgbClr val="3A3838"/>
                        </a:solidFill>
                        <a:effectLst/>
                        <a:latin typeface="Arial "/>
                        <a:ea typeface="Arial MT"/>
                        <a:cs typeface="Arial MT"/>
                      </a:endParaRPr>
                    </a:p>
                  </a:txBody>
                  <a:tcPr marL="0" marR="0" marT="0" marB="0"/>
                </a:tc>
                <a:tc>
                  <a:txBody>
                    <a:bodyPr/>
                    <a:lstStyle/>
                    <a:p>
                      <a:pPr marL="65405" marR="180975" algn="l" defTabSz="457211" rtl="0" eaLnBrk="1" latinLnBrk="0" hangingPunct="1">
                        <a:spcAft>
                          <a:spcPts val="0"/>
                        </a:spcAft>
                      </a:pPr>
                      <a:r>
                        <a:rPr lang="en-US" sz="1000" kern="1200" dirty="0">
                          <a:solidFill>
                            <a:srgbClr val="3A3838"/>
                          </a:solidFill>
                          <a:effectLst/>
                          <a:latin typeface="Arial "/>
                          <a:ea typeface="Arial MT"/>
                          <a:cs typeface="Arial MT"/>
                        </a:rPr>
                        <a:t>882 title deeds registered</a:t>
                      </a:r>
                      <a:endParaRPr lang="en-ZA" sz="1000" kern="1200" dirty="0">
                        <a:solidFill>
                          <a:srgbClr val="3A3838"/>
                        </a:solidFill>
                        <a:effectLst/>
                        <a:latin typeface="Arial "/>
                        <a:ea typeface="Arial MT"/>
                        <a:cs typeface="Arial MT"/>
                      </a:endParaRPr>
                    </a:p>
                  </a:txBody>
                  <a:tcPr marL="0" marR="0" marT="0" marB="0"/>
                </a:tc>
                <a:tc>
                  <a:txBody>
                    <a:bodyPr/>
                    <a:lstStyle/>
                    <a:p>
                      <a:pPr marL="65405" marR="180975" indent="31750" algn="l" defTabSz="457211" rtl="0" eaLnBrk="1" latinLnBrk="0" hangingPunct="1">
                        <a:spcAft>
                          <a:spcPts val="0"/>
                        </a:spcAft>
                      </a:pPr>
                      <a:r>
                        <a:rPr lang="en-US" sz="1000" kern="1200" dirty="0">
                          <a:solidFill>
                            <a:srgbClr val="3A3838"/>
                          </a:solidFill>
                          <a:effectLst/>
                          <a:latin typeface="Arial "/>
                          <a:ea typeface="Arial MT"/>
                          <a:cs typeface="Arial MT"/>
                        </a:rPr>
                        <a:t>1403 title deeds registered</a:t>
                      </a:r>
                      <a:endParaRPr lang="en-ZA" sz="1000" kern="1200" dirty="0">
                        <a:solidFill>
                          <a:srgbClr val="3A3838"/>
                        </a:solidFill>
                        <a:effectLst/>
                        <a:latin typeface="Arial "/>
                        <a:ea typeface="Arial MT"/>
                        <a:cs typeface="Arial MT"/>
                      </a:endParaRPr>
                    </a:p>
                  </a:txBody>
                  <a:tcPr marL="0" marR="0" marT="0" marB="0"/>
                </a:tc>
                <a:tc>
                  <a:txBody>
                    <a:bodyPr/>
                    <a:lstStyle/>
                    <a:p>
                      <a:pPr marL="65405" marR="180975" algn="l" defTabSz="457211" rtl="0" eaLnBrk="1" latinLnBrk="0" hangingPunct="1">
                        <a:spcAft>
                          <a:spcPts val="0"/>
                        </a:spcAft>
                      </a:pPr>
                      <a:r>
                        <a:rPr lang="en-US" sz="1000" kern="1200" dirty="0">
                          <a:solidFill>
                            <a:srgbClr val="3A3838"/>
                          </a:solidFill>
                          <a:effectLst/>
                          <a:latin typeface="Arial "/>
                          <a:ea typeface="Arial MT"/>
                          <a:cs typeface="Arial MT"/>
                        </a:rPr>
                        <a:t>1432 title deeds registered</a:t>
                      </a:r>
                      <a:endParaRPr lang="en-ZA" sz="1000" kern="1200" dirty="0">
                        <a:solidFill>
                          <a:srgbClr val="3A3838"/>
                        </a:solidFill>
                        <a:effectLst/>
                        <a:latin typeface="Arial "/>
                        <a:ea typeface="Arial MT"/>
                        <a:cs typeface="Arial MT"/>
                      </a:endParaRPr>
                    </a:p>
                  </a:txBody>
                  <a:tcPr marL="0" marR="0" marT="0" marB="0"/>
                </a:tc>
                <a:extLst>
                  <a:ext uri="{0D108BD9-81ED-4DB2-BD59-A6C34878D82A}">
                    <a16:rowId xmlns:a16="http://schemas.microsoft.com/office/drawing/2014/main" xmlns="" val="108627937"/>
                  </a:ext>
                </a:extLst>
              </a:tr>
            </a:tbl>
          </a:graphicData>
        </a:graphic>
      </p:graphicFrame>
      <p:sp>
        <p:nvSpPr>
          <p:cNvPr id="11" name="Rectangle 1">
            <a:extLst>
              <a:ext uri="{FF2B5EF4-FFF2-40B4-BE49-F238E27FC236}">
                <a16:creationId xmlns:a16="http://schemas.microsoft.com/office/drawing/2014/main" xmlns="" id="{C3859A82-81E8-47D5-B131-08F20F89734D}"/>
              </a:ext>
            </a:extLst>
          </p:cNvPr>
          <p:cNvSpPr>
            <a:spLocks noChangeArrowheads="1"/>
          </p:cNvSpPr>
          <p:nvPr/>
        </p:nvSpPr>
        <p:spPr bwMode="auto">
          <a:xfrm>
            <a:off x="2098685" y="345876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2" name="Slide Number Placeholder 3">
            <a:extLst>
              <a:ext uri="{FF2B5EF4-FFF2-40B4-BE49-F238E27FC236}">
                <a16:creationId xmlns:a16="http://schemas.microsoft.com/office/drawing/2014/main" xmlns="" id="{8C398BBB-9931-411D-8B08-3B37FE49B55D}"/>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30</a:t>
            </a:fld>
            <a:endParaRPr lang="en-US" dirty="0">
              <a:latin typeface="Century Gothic" panose="020B0502020202020204" pitchFamily="34" charset="0"/>
            </a:endParaRPr>
          </a:p>
        </p:txBody>
      </p:sp>
    </p:spTree>
    <p:extLst>
      <p:ext uri="{BB962C8B-B14F-4D97-AF65-F5344CB8AC3E}">
        <p14:creationId xmlns:p14="http://schemas.microsoft.com/office/powerpoint/2010/main" xmlns="" val="276672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2" y="63062"/>
            <a:ext cx="10893971" cy="681038"/>
          </a:xfrm>
        </p:spPr>
        <p:txBody>
          <a:bodyPr/>
          <a:lstStyle/>
          <a:p>
            <a:r>
              <a:rPr lang="en-US" sz="3600" dirty="0">
                <a:solidFill>
                  <a:schemeClr val="tx2"/>
                </a:solidFill>
              </a:rPr>
              <a:t>FINANCIAL STATEMENTS </a:t>
            </a:r>
            <a:r>
              <a:rPr kumimoji="0" lang="en-ZA" sz="20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Statement of Financial Performance </a:t>
            </a:r>
            <a: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
            </a:r>
            <a:b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br>
            <a:r>
              <a:rPr lang="en-US" sz="3600" dirty="0">
                <a:solidFill>
                  <a:schemeClr val="tx2"/>
                </a:solidFill>
              </a:rPr>
              <a:t> </a:t>
            </a: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xmlns="" id="{6375455B-5472-39EE-961C-8889B3B99A76}"/>
              </a:ext>
            </a:extLst>
          </p:cNvPr>
          <p:cNvPicPr>
            <a:picLocks noChangeAspect="1"/>
          </p:cNvPicPr>
          <p:nvPr/>
        </p:nvPicPr>
        <p:blipFill>
          <a:blip r:embed="rId2" cstate="print"/>
          <a:stretch>
            <a:fillRect/>
          </a:stretch>
        </p:blipFill>
        <p:spPr>
          <a:xfrm>
            <a:off x="1044574" y="1036320"/>
            <a:ext cx="10527665" cy="4338320"/>
          </a:xfrm>
          <a:prstGeom prst="rect">
            <a:avLst/>
          </a:prstGeom>
        </p:spPr>
      </p:pic>
    </p:spTree>
    <p:extLst>
      <p:ext uri="{BB962C8B-B14F-4D97-AF65-F5344CB8AC3E}">
        <p14:creationId xmlns:p14="http://schemas.microsoft.com/office/powerpoint/2010/main" xmlns="" val="3684797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2" y="63062"/>
            <a:ext cx="10893971" cy="681038"/>
          </a:xfrm>
        </p:spPr>
        <p:txBody>
          <a:bodyPr/>
          <a:lstStyle/>
          <a:p>
            <a:r>
              <a:rPr lang="en-US" sz="3600" dirty="0">
                <a:solidFill>
                  <a:schemeClr val="tx2"/>
                </a:solidFill>
              </a:rPr>
              <a:t>FINANCIAL STATEMENTS </a:t>
            </a:r>
            <a:r>
              <a:rPr kumimoji="0" lang="en-ZA" sz="20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Statement of Financial Performance </a:t>
            </a:r>
            <a: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
            </a:r>
            <a:b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br>
            <a:r>
              <a:rPr lang="en-US" sz="3600" dirty="0">
                <a:solidFill>
                  <a:schemeClr val="tx2"/>
                </a:solidFill>
              </a:rPr>
              <a:t> </a:t>
            </a: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xmlns="" id="{3C8589C5-5259-7BE0-9D73-9DD224A22C2A}"/>
              </a:ext>
            </a:extLst>
          </p:cNvPr>
          <p:cNvPicPr>
            <a:picLocks noChangeAspect="1"/>
          </p:cNvPicPr>
          <p:nvPr/>
        </p:nvPicPr>
        <p:blipFill>
          <a:blip r:embed="rId2" cstate="print"/>
          <a:stretch>
            <a:fillRect/>
          </a:stretch>
        </p:blipFill>
        <p:spPr>
          <a:xfrm>
            <a:off x="600074" y="1188720"/>
            <a:ext cx="11165205" cy="4328160"/>
          </a:xfrm>
          <a:prstGeom prst="rect">
            <a:avLst/>
          </a:prstGeom>
        </p:spPr>
      </p:pic>
    </p:spTree>
    <p:extLst>
      <p:ext uri="{BB962C8B-B14F-4D97-AF65-F5344CB8AC3E}">
        <p14:creationId xmlns:p14="http://schemas.microsoft.com/office/powerpoint/2010/main" xmlns="" val="423041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2" y="63062"/>
            <a:ext cx="10893971" cy="681038"/>
          </a:xfrm>
        </p:spPr>
        <p:txBody>
          <a:bodyPr/>
          <a:lstStyle/>
          <a:p>
            <a:r>
              <a:rPr lang="en-US" sz="3600" dirty="0">
                <a:solidFill>
                  <a:schemeClr val="tx2"/>
                </a:solidFill>
              </a:rPr>
              <a:t>FINANCIAL STATEMENTS </a:t>
            </a:r>
            <a:r>
              <a:rPr kumimoji="0" lang="en-ZA" sz="20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Statement of Financial Performance </a:t>
            </a:r>
            <a: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
            </a:r>
            <a:b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br>
            <a:r>
              <a:rPr lang="en-US" sz="3600" dirty="0">
                <a:solidFill>
                  <a:schemeClr val="tx2"/>
                </a:solidFill>
              </a:rPr>
              <a:t> </a:t>
            </a: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3" name="Table 2">
            <a:extLst>
              <a:ext uri="{FF2B5EF4-FFF2-40B4-BE49-F238E27FC236}">
                <a16:creationId xmlns:a16="http://schemas.microsoft.com/office/drawing/2014/main" xmlns="" id="{732310DE-FEC8-0B1F-DF79-798B48812EB1}"/>
              </a:ext>
            </a:extLst>
          </p:cNvPr>
          <p:cNvGraphicFramePr>
            <a:graphicFrameLocks noGrp="1"/>
          </p:cNvGraphicFramePr>
          <p:nvPr/>
        </p:nvGraphicFramePr>
        <p:xfrm>
          <a:off x="585073" y="839972"/>
          <a:ext cx="10893971" cy="4382272"/>
        </p:xfrm>
        <a:graphic>
          <a:graphicData uri="http://schemas.openxmlformats.org/drawingml/2006/table">
            <a:tbl>
              <a:tblPr/>
              <a:tblGrid>
                <a:gridCol w="5114852">
                  <a:extLst>
                    <a:ext uri="{9D8B030D-6E8A-4147-A177-3AD203B41FA5}">
                      <a16:colId xmlns:a16="http://schemas.microsoft.com/office/drawing/2014/main" xmlns="" val="1531114198"/>
                    </a:ext>
                  </a:extLst>
                </a:gridCol>
                <a:gridCol w="1381674">
                  <a:extLst>
                    <a:ext uri="{9D8B030D-6E8A-4147-A177-3AD203B41FA5}">
                      <a16:colId xmlns:a16="http://schemas.microsoft.com/office/drawing/2014/main" xmlns="" val="4059286944"/>
                    </a:ext>
                  </a:extLst>
                </a:gridCol>
                <a:gridCol w="1115968">
                  <a:extLst>
                    <a:ext uri="{9D8B030D-6E8A-4147-A177-3AD203B41FA5}">
                      <a16:colId xmlns:a16="http://schemas.microsoft.com/office/drawing/2014/main" xmlns="" val="404364630"/>
                    </a:ext>
                  </a:extLst>
                </a:gridCol>
                <a:gridCol w="1009685">
                  <a:extLst>
                    <a:ext uri="{9D8B030D-6E8A-4147-A177-3AD203B41FA5}">
                      <a16:colId xmlns:a16="http://schemas.microsoft.com/office/drawing/2014/main" xmlns="" val="1330480323"/>
                    </a:ext>
                  </a:extLst>
                </a:gridCol>
                <a:gridCol w="1155824">
                  <a:extLst>
                    <a:ext uri="{9D8B030D-6E8A-4147-A177-3AD203B41FA5}">
                      <a16:colId xmlns:a16="http://schemas.microsoft.com/office/drawing/2014/main" xmlns="" val="3851015291"/>
                    </a:ext>
                  </a:extLst>
                </a:gridCol>
                <a:gridCol w="1115968">
                  <a:extLst>
                    <a:ext uri="{9D8B030D-6E8A-4147-A177-3AD203B41FA5}">
                      <a16:colId xmlns:a16="http://schemas.microsoft.com/office/drawing/2014/main" xmlns="" val="163190348"/>
                    </a:ext>
                  </a:extLst>
                </a:gridCol>
              </a:tblGrid>
              <a:tr h="522209">
                <a:tc>
                  <a:txBody>
                    <a:bodyPr/>
                    <a:lstStyle/>
                    <a:p>
                      <a:pPr algn="l" fontAlgn="b"/>
                      <a:r>
                        <a:rPr lang="en-ZA" sz="1100" b="1" i="0" u="none" strike="noStrike" dirty="0">
                          <a:solidFill>
                            <a:srgbClr val="00B050"/>
                          </a:solidFill>
                          <a:effectLst/>
                          <a:latin typeface="Arial Narrow" panose="020B0606020202030204" pitchFamily="34" charset="0"/>
                        </a:rPr>
                        <a:t>Statement of Financial Performance - Consolidated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1100" b="1" i="0" u="none" strike="noStrike" dirty="0">
                          <a:solidFill>
                            <a:srgbClr val="00B050"/>
                          </a:solidFill>
                          <a:effectLst/>
                          <a:latin typeface="Arial Narrow" panose="020B0606020202030204" pitchFamily="34" charset="0"/>
                        </a:rPr>
                        <a:t>2023/24 Annual Budget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100" b="1" i="0" u="none" strike="noStrike" dirty="0">
                          <a:solidFill>
                            <a:srgbClr val="00B050"/>
                          </a:solidFill>
                          <a:effectLst/>
                          <a:latin typeface="Arial Narrow" panose="020B0606020202030204" pitchFamily="34" charset="0"/>
                        </a:rPr>
                        <a:t>Q1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100" b="1" i="0" u="none" strike="noStrike" dirty="0">
                          <a:solidFill>
                            <a:srgbClr val="00B050"/>
                          </a:solidFill>
                          <a:effectLst/>
                          <a:latin typeface="Arial Narrow" panose="020B0606020202030204" pitchFamily="34" charset="0"/>
                        </a:rPr>
                        <a:t>Q2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100" b="1" i="0" u="none" strike="noStrike" dirty="0">
                          <a:solidFill>
                            <a:srgbClr val="00B050"/>
                          </a:solidFill>
                          <a:effectLst/>
                          <a:latin typeface="Arial Narrow" panose="020B0606020202030204" pitchFamily="34" charset="0"/>
                        </a:rPr>
                        <a:t>Q3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100" b="1" i="0" u="none" strike="noStrike" dirty="0">
                          <a:solidFill>
                            <a:srgbClr val="00B050"/>
                          </a:solidFill>
                          <a:effectLst/>
                          <a:latin typeface="Arial Narrow" panose="020B0606020202030204" pitchFamily="34" charset="0"/>
                        </a:rPr>
                        <a:t>Q4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13871201"/>
                  </a:ext>
                </a:extLst>
              </a:tr>
              <a:tr h="243882">
                <a:tc>
                  <a:txBody>
                    <a:bodyPr/>
                    <a:lstStyle/>
                    <a:p>
                      <a:pPr algn="l" fontAlgn="b"/>
                      <a:r>
                        <a:rPr lang="en-ZA" sz="1100" b="1" i="0" u="none" strike="noStrike" dirty="0">
                          <a:solidFill>
                            <a:srgbClr val="00B050"/>
                          </a:solidFill>
                          <a:effectLst/>
                          <a:latin typeface="Arial Narrow" panose="020B0606020202030204" pitchFamily="34" charset="0"/>
                        </a:rPr>
                        <a:t>Revenue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B050"/>
                          </a:solidFill>
                          <a:effectLst/>
                          <a:latin typeface="Arial Narrow" panose="020B0606020202030204" pitchFamily="34" charset="0"/>
                        </a:rPr>
                        <a:t>                     478 187 193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B050"/>
                          </a:solidFill>
                          <a:effectLst/>
                          <a:latin typeface="Arial Narrow" panose="020B0606020202030204" pitchFamily="34" charset="0"/>
                        </a:rPr>
                        <a:t>            119 546 798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B050"/>
                          </a:solidFill>
                          <a:effectLst/>
                          <a:latin typeface="Arial Narrow" panose="020B0606020202030204" pitchFamily="34" charset="0"/>
                        </a:rPr>
                        <a:t>         119 546 798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B050"/>
                          </a:solidFill>
                          <a:effectLst/>
                          <a:latin typeface="Arial Narrow" panose="020B0606020202030204" pitchFamily="34" charset="0"/>
                        </a:rPr>
                        <a:t>              119 546 798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B050"/>
                          </a:solidFill>
                          <a:effectLst/>
                          <a:latin typeface="Arial Narrow" panose="020B0606020202030204" pitchFamily="34" charset="0"/>
                        </a:rPr>
                        <a:t>            119 546 798 </a:t>
                      </a:r>
                    </a:p>
                  </a:txBody>
                  <a:tcPr marL="6350" marR="6350" marT="6350"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6136265"/>
                  </a:ext>
                </a:extLst>
              </a:tr>
              <a:tr h="243882">
                <a:tc>
                  <a:txBody>
                    <a:bodyPr/>
                    <a:lstStyle/>
                    <a:p>
                      <a:pPr algn="l" fontAlgn="b"/>
                      <a:r>
                        <a:rPr lang="en-ZA" sz="1100" b="1" i="0" u="none" strike="noStrike" dirty="0">
                          <a:solidFill>
                            <a:srgbClr val="000000"/>
                          </a:solidFill>
                          <a:effectLst/>
                          <a:latin typeface="Arial Narrow" panose="020B0606020202030204" pitchFamily="34" charset="0"/>
                        </a:rPr>
                        <a:t>R</a:t>
                      </a:r>
                      <a:r>
                        <a:rPr lang="en-ZA" sz="1100" b="1" i="0" u="none" strike="noStrike" dirty="0">
                          <a:solidFill>
                            <a:srgbClr val="00B050"/>
                          </a:solidFill>
                          <a:effectLst/>
                          <a:latin typeface="Arial Narrow" panose="020B0606020202030204" pitchFamily="34" charset="0"/>
                        </a:rPr>
                        <a:t>evenue from non-exchange transactions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B050"/>
                          </a:solidFill>
                          <a:effectLst/>
                          <a:latin typeface="Arial Narrow" panose="020B0606020202030204" pitchFamily="34" charset="0"/>
                        </a:rPr>
                        <a:t>                     243 649 000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B05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B05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B05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1" i="0" u="none" strike="noStrike" dirty="0">
                          <a:solidFill>
                            <a:srgbClr val="00B05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53619337"/>
                  </a:ext>
                </a:extLst>
              </a:tr>
              <a:tr h="243882">
                <a:tc>
                  <a:txBody>
                    <a:bodyPr/>
                    <a:lstStyle/>
                    <a:p>
                      <a:pPr algn="l" fontAlgn="b"/>
                      <a:r>
                        <a:rPr lang="en-ZA" sz="1100" b="0" i="0" u="none" strike="noStrike">
                          <a:solidFill>
                            <a:srgbClr val="000000"/>
                          </a:solidFill>
                          <a:effectLst/>
                          <a:latin typeface="Arial Narrow" panose="020B0606020202030204" pitchFamily="34" charset="0"/>
                        </a:rPr>
                        <a:t>Operational grant funding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243 649 000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60 912 250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516011104"/>
                  </a:ext>
                </a:extLst>
              </a:tr>
              <a:tr h="210243">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100" b="0" i="0" u="none" strike="noStrike">
                        <a:solidFill>
                          <a:srgbClr val="000000"/>
                        </a:solidFill>
                        <a:effectLst/>
                        <a:latin typeface="Arial Narrow" panose="020B0606020202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48694767"/>
                  </a:ext>
                </a:extLst>
              </a:tr>
              <a:tr h="243882">
                <a:tc>
                  <a:txBody>
                    <a:bodyPr/>
                    <a:lstStyle/>
                    <a:p>
                      <a:pPr algn="l" fontAlgn="b"/>
                      <a:r>
                        <a:rPr lang="en-ZA" sz="1100" b="1" i="0" u="none" strike="noStrike" dirty="0">
                          <a:solidFill>
                            <a:srgbClr val="00B050"/>
                          </a:solidFill>
                          <a:effectLst/>
                          <a:latin typeface="Arial Narrow" panose="020B0606020202030204" pitchFamily="34" charset="0"/>
                        </a:rPr>
                        <a:t>Revenue from exchange transactions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234 538 193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58 634 548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58 634 548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58 634 548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58 634 548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869146582"/>
                  </a:ext>
                </a:extLst>
              </a:tr>
              <a:tr h="210243">
                <a:tc>
                  <a:txBody>
                    <a:bodyPr/>
                    <a:lstStyle/>
                    <a:p>
                      <a:pPr algn="l" fontAlgn="b"/>
                      <a:r>
                        <a:rPr lang="en-ZA" sz="1100" b="1" i="0" u="none" strike="noStrike" dirty="0">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100" b="1" i="0" u="none" strike="noStrike">
                        <a:solidFill>
                          <a:srgbClr val="000000"/>
                        </a:solidFill>
                        <a:effectLst/>
                        <a:latin typeface="Arial Narrow" panose="020B0606020202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07304761"/>
                  </a:ext>
                </a:extLst>
              </a:tr>
              <a:tr h="243882">
                <a:tc>
                  <a:txBody>
                    <a:bodyPr/>
                    <a:lstStyle/>
                    <a:p>
                      <a:pPr algn="l" fontAlgn="b"/>
                      <a:r>
                        <a:rPr lang="en-US" sz="1100" b="0" i="0" u="none" strike="noStrike">
                          <a:solidFill>
                            <a:srgbClr val="000000"/>
                          </a:solidFill>
                          <a:effectLst/>
                          <a:latin typeface="Arial Narrow" panose="020B0606020202030204" pitchFamily="34" charset="0"/>
                        </a:rPr>
                        <a:t>Medium Term Operation Plans (MTOP)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1" i="0" u="none" strike="noStrike">
                          <a:solidFill>
                            <a:srgbClr val="000000"/>
                          </a:solidFill>
                          <a:effectLst/>
                          <a:latin typeface="Arial Narrow" panose="020B0606020202030204" pitchFamily="34" charset="0"/>
                        </a:rPr>
                        <a:t>                     228 538 193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57 134 548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57 134 548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57 134 548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57 134 548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9745161"/>
                  </a:ext>
                </a:extLst>
              </a:tr>
              <a:tr h="243882">
                <a:tc>
                  <a:txBody>
                    <a:bodyPr/>
                    <a:lstStyle/>
                    <a:p>
                      <a:pPr algn="l" fontAlgn="b"/>
                      <a:r>
                        <a:rPr lang="en-ZA" sz="1100" b="0" i="0" u="none" strike="noStrike">
                          <a:solidFill>
                            <a:srgbClr val="000000"/>
                          </a:solidFill>
                          <a:effectLst/>
                          <a:latin typeface="Arial Narrow" panose="020B0606020202030204" pitchFamily="34" charset="0"/>
                        </a:rPr>
                        <a:t>Provinces Support conditional grant- MTOP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185 987 165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46 496 791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46 496 791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46 496 791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46 496 791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071689989"/>
                  </a:ext>
                </a:extLst>
              </a:tr>
              <a:tr h="243882">
                <a:tc>
                  <a:txBody>
                    <a:bodyPr/>
                    <a:lstStyle/>
                    <a:p>
                      <a:pPr algn="l" fontAlgn="b"/>
                      <a:r>
                        <a:rPr lang="en-ZA" sz="1100" b="0" i="0" u="none" strike="noStrike">
                          <a:solidFill>
                            <a:srgbClr val="000000"/>
                          </a:solidFill>
                          <a:effectLst/>
                          <a:latin typeface="Arial Narrow" panose="020B0606020202030204" pitchFamily="34" charset="0"/>
                        </a:rPr>
                        <a:t>Management Fee from (Provinces)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42 551 027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10 637 757 </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10 637 757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10 637 757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10 637 757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7420452"/>
                  </a:ext>
                </a:extLst>
              </a:tr>
              <a:tr h="243882">
                <a:tc>
                  <a:txBody>
                    <a:bodyPr/>
                    <a:lstStyle/>
                    <a:p>
                      <a:pPr algn="l" fontAlgn="b"/>
                      <a:r>
                        <a:rPr lang="en-ZA" sz="1100" b="0" i="0" u="none" strike="noStrike" dirty="0">
                          <a:solidFill>
                            <a:srgbClr val="000000"/>
                          </a:solidFill>
                          <a:effectLst/>
                          <a:latin typeface="Arial Narrow" panose="020B0606020202030204" pitchFamily="34" charset="0"/>
                        </a:rPr>
                        <a:t>Other income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1 000 000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a:solidFill>
                            <a:srgbClr val="000000"/>
                          </a:solidFill>
                          <a:effectLst/>
                          <a:latin typeface="Arial Narrow" panose="020B0606020202030204" pitchFamily="34" charset="0"/>
                        </a:rPr>
                        <a:t>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30255030"/>
                  </a:ext>
                </a:extLst>
              </a:tr>
              <a:tr h="243882">
                <a:tc>
                  <a:txBody>
                    <a:bodyPr/>
                    <a:lstStyle/>
                    <a:p>
                      <a:pPr algn="l" fontAlgn="b"/>
                      <a:r>
                        <a:rPr lang="en-ZA" sz="1100" b="0" i="0" u="none" strike="noStrike">
                          <a:solidFill>
                            <a:srgbClr val="000000"/>
                          </a:solidFill>
                          <a:effectLst/>
                          <a:latin typeface="Arial Narrow" panose="020B0606020202030204" pitchFamily="34" charset="0"/>
                        </a:rPr>
                        <a:t>Interest Income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5 000 000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1 250 000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1 250 000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1 250 000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100" b="0" i="0" u="none" strike="noStrike">
                          <a:solidFill>
                            <a:srgbClr val="000000"/>
                          </a:solidFill>
                          <a:effectLst/>
                          <a:latin typeface="Arial Narrow" panose="020B0606020202030204" pitchFamily="34" charset="0"/>
                        </a:rPr>
                        <a:t>                1 250 000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853305763"/>
                  </a:ext>
                </a:extLst>
              </a:tr>
              <a:tr h="243882">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panose="020B0606020202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8259011"/>
                  </a:ext>
                </a:extLst>
              </a:tr>
              <a:tr h="260701">
                <a:tc>
                  <a:txBody>
                    <a:bodyPr/>
                    <a:lstStyle/>
                    <a:p>
                      <a:pPr algn="l" fontAlgn="b"/>
                      <a:r>
                        <a:rPr lang="en-ZA" sz="1100" b="1" i="0" u="none" strike="noStrike" dirty="0">
                          <a:solidFill>
                            <a:srgbClr val="000000"/>
                          </a:solidFill>
                          <a:effectLst/>
                          <a:latin typeface="Arial Narrow" panose="020B0606020202030204" pitchFamily="34" charset="0"/>
                        </a:rPr>
                        <a:t>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100" b="1" i="0" u="none" strike="noStrike" dirty="0">
                          <a:solidFill>
                            <a:srgbClr val="000000"/>
                          </a:solidFill>
                          <a:effectLst/>
                          <a:latin typeface="Arial Narrow" panose="020B0606020202030204" pitchFamily="34" charset="0"/>
                        </a:rPr>
                        <a:t>                (478 187 193)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ZA" sz="1100" b="1" i="0" u="none" strike="noStrike" dirty="0">
                          <a:solidFill>
                            <a:srgbClr val="000000"/>
                          </a:solidFill>
                          <a:effectLst/>
                          <a:latin typeface="Arial Narrow" panose="020B0606020202030204" pitchFamily="34" charset="0"/>
                        </a:rPr>
                        <a:t>       (119 546 798)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algn="l" defTabSz="457211" rtl="0" eaLnBrk="1" fontAlgn="b" latinLnBrk="0" hangingPunct="1"/>
                      <a:r>
                        <a:rPr lang="en-ZA" sz="1100" b="1" i="0" u="none" strike="noStrike" kern="1200" dirty="0">
                          <a:solidFill>
                            <a:srgbClr val="000000"/>
                          </a:solidFill>
                          <a:effectLst/>
                          <a:latin typeface="Arial Narrow" panose="020B0606020202030204" pitchFamily="34" charset="0"/>
                          <a:ea typeface="+mn-ea"/>
                          <a:cs typeface="+mn-cs"/>
                        </a:rPr>
                        <a:t>     (119 546 798)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algn="l" defTabSz="457211" rtl="0" eaLnBrk="1" fontAlgn="b" latinLnBrk="0" hangingPunct="1"/>
                      <a:r>
                        <a:rPr lang="en-ZA" sz="1100" b="1" i="0" u="none" strike="noStrike" kern="1200" dirty="0">
                          <a:solidFill>
                            <a:srgbClr val="000000"/>
                          </a:solidFill>
                          <a:effectLst/>
                          <a:latin typeface="Arial Narrow" panose="020B0606020202030204" pitchFamily="34" charset="0"/>
                          <a:ea typeface="+mn-ea"/>
                          <a:cs typeface="+mn-cs"/>
                        </a:rPr>
                        <a:t>         (119 546 798)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algn="l" defTabSz="457211" rtl="0" eaLnBrk="1" fontAlgn="b" latinLnBrk="0" hangingPunct="1"/>
                      <a:r>
                        <a:rPr lang="en-ZA" sz="1100" b="1" i="0" u="none" strike="noStrike" kern="1200" dirty="0">
                          <a:solidFill>
                            <a:srgbClr val="000000"/>
                          </a:solidFill>
                          <a:effectLst/>
                          <a:latin typeface="Arial Narrow" panose="020B0606020202030204" pitchFamily="34" charset="0"/>
                          <a:ea typeface="+mn-ea"/>
                          <a:cs typeface="+mn-cs"/>
                        </a:rPr>
                        <a:t>       (119 546 798)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2784066234"/>
                  </a:ext>
                </a:extLst>
              </a:tr>
              <a:tr h="243882">
                <a:tc>
                  <a:txBody>
                    <a:bodyPr/>
                    <a:lstStyle/>
                    <a:p>
                      <a:pPr algn="l" fontAlgn="b"/>
                      <a:r>
                        <a:rPr lang="en-ZA" sz="1100" b="0" i="0" u="none" strike="noStrike">
                          <a:solidFill>
                            <a:srgbClr val="000000"/>
                          </a:solidFill>
                          <a:effectLst/>
                          <a:latin typeface="Arial Narrow" panose="020B0606020202030204" pitchFamily="34" charset="0"/>
                        </a:rPr>
                        <a:t>Operational expenditure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(216 166 955)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(54 041 739)</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(54 041 739)</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(54 041 739)</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100" b="0" i="0" u="none" strike="noStrike" dirty="0">
                          <a:solidFill>
                            <a:srgbClr val="000000"/>
                          </a:solidFill>
                          <a:effectLst/>
                          <a:latin typeface="Arial Narrow" panose="020B0606020202030204" pitchFamily="34" charset="0"/>
                        </a:rPr>
                        <a:t>       (54 041 739)</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75003202"/>
                  </a:ext>
                </a:extLst>
              </a:tr>
              <a:tr h="243882">
                <a:tc>
                  <a:txBody>
                    <a:bodyPr/>
                    <a:lstStyle/>
                    <a:p>
                      <a:pPr algn="l" fontAlgn="b"/>
                      <a:r>
                        <a:rPr lang="en-ZA" sz="1100" b="0" i="0" u="none" strike="noStrike">
                          <a:solidFill>
                            <a:srgbClr val="000000"/>
                          </a:solidFill>
                          <a:effectLst/>
                          <a:latin typeface="Arial Narrow" panose="020B0606020202030204" pitchFamily="34" charset="0"/>
                        </a:rPr>
                        <a:t>Payroll costs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Narrow" panose="020B0606020202030204" pitchFamily="34" charset="0"/>
                        </a:rPr>
                        <a:t>                (262 020 238)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Narrow" panose="020B0606020202030204" pitchFamily="34" charset="0"/>
                        </a:rPr>
                        <a:t>       (65 505 060)</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Narrow" panose="020B0606020202030204" pitchFamily="34" charset="0"/>
                        </a:rPr>
                        <a:t>      (65 505 060)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Narrow" panose="020B0606020202030204" pitchFamily="34" charset="0"/>
                        </a:rPr>
                        <a:t>           (65 505 060)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Arial Narrow" panose="020B0606020202030204" pitchFamily="34" charset="0"/>
                        </a:rPr>
                        <a:t>         (65 505 060)</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4548420"/>
                  </a:ext>
                </a:extLst>
              </a:tr>
              <a:tr h="252292">
                <a:tc>
                  <a:txBody>
                    <a:bodyPr/>
                    <a:lstStyle/>
                    <a:p>
                      <a:pPr algn="l" fontAlgn="b"/>
                      <a:r>
                        <a:rPr lang="en-ZA" sz="1100" b="1" i="0" u="none" strike="noStrike" dirty="0">
                          <a:solidFill>
                            <a:srgbClr val="000000"/>
                          </a:solidFill>
                          <a:effectLst/>
                          <a:latin typeface="Arial Narrow" panose="020B0606020202030204" pitchFamily="34" charset="0"/>
                        </a:rPr>
                        <a:t>Budget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(0)</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Narrow" panose="020B0606020202030204" pitchFamily="34" charset="0"/>
                        </a:rPr>
                        <a:t>                            (0)</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(0)</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Arial Narrow" panose="020B0606020202030204" pitchFamily="34" charset="0"/>
                        </a:rPr>
                        <a:t>                             (0)</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Narrow" panose="020B0606020202030204" pitchFamily="34" charset="0"/>
                        </a:rPr>
                        <a:t>                            (0)</a:t>
                      </a:r>
                    </a:p>
                  </a:txBody>
                  <a:tcPr marL="6350" marR="6350" marT="635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868260158"/>
                  </a:ext>
                </a:extLst>
              </a:tr>
            </a:tbl>
          </a:graphicData>
        </a:graphic>
      </p:graphicFrame>
    </p:spTree>
    <p:extLst>
      <p:ext uri="{BB962C8B-B14F-4D97-AF65-F5344CB8AC3E}">
        <p14:creationId xmlns:p14="http://schemas.microsoft.com/office/powerpoint/2010/main" xmlns="" val="649450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2" y="63062"/>
            <a:ext cx="10893971" cy="681038"/>
          </a:xfrm>
        </p:spPr>
        <p:txBody>
          <a:bodyPr/>
          <a:lstStyle/>
          <a:p>
            <a:r>
              <a:rPr lang="en-US" sz="3600" dirty="0">
                <a:solidFill>
                  <a:schemeClr val="tx2"/>
                </a:solidFill>
              </a:rPr>
              <a:t>FINANCIAL STATEMENTS </a:t>
            </a:r>
            <a:r>
              <a:rPr kumimoji="0" lang="en-ZA" sz="2000" b="0" i="0" u="none" strike="noStrike" kern="1200" cap="none" spc="0" normalizeH="0" baseline="0" noProof="0" dirty="0">
                <a:ln>
                  <a:noFill/>
                </a:ln>
                <a:solidFill>
                  <a:schemeClr val="tx2"/>
                </a:solidFill>
                <a:effectLst/>
                <a:uLnTx/>
                <a:uFillTx/>
                <a:latin typeface="Franklin Gothic Medium Cond" panose="020B0606030402020204" pitchFamily="34" charset="0"/>
                <a:ea typeface="+mn-ea"/>
                <a:cs typeface="+mn-cs"/>
              </a:rPr>
              <a:t>Statement of Financial Performance – Budget Per Programme 1, 2      									     and 3 </a:t>
            </a:r>
            <a:r>
              <a:rPr kumimoji="0" lang="en-ZA" sz="3600" b="0" i="0" u="none" strike="noStrike" kern="1200" cap="none" spc="0" normalizeH="0" baseline="0" noProof="0" dirty="0">
                <a:ln>
                  <a:noFill/>
                </a:ln>
                <a:solidFill>
                  <a:schemeClr val="tx2"/>
                </a:solidFill>
                <a:effectLst/>
                <a:uLnTx/>
                <a:uFillTx/>
                <a:latin typeface="Franklin Gothic Medium Cond" panose="020B0606030402020204" pitchFamily="34" charset="0"/>
                <a:ea typeface="+mn-ea"/>
                <a:cs typeface="+mn-cs"/>
              </a:rPr>
              <a:t/>
            </a:r>
            <a:br>
              <a:rPr kumimoji="0" lang="en-ZA" sz="3600" b="0" i="0" u="none" strike="noStrike" kern="1200" cap="none" spc="0" normalizeH="0" baseline="0" noProof="0" dirty="0">
                <a:ln>
                  <a:noFill/>
                </a:ln>
                <a:solidFill>
                  <a:schemeClr val="tx2"/>
                </a:solidFill>
                <a:effectLst/>
                <a:uLnTx/>
                <a:uFillTx/>
                <a:latin typeface="Franklin Gothic Medium Cond" panose="020B0606030402020204" pitchFamily="34" charset="0"/>
                <a:ea typeface="+mn-ea"/>
                <a:cs typeface="+mn-cs"/>
              </a:rPr>
            </a:br>
            <a:r>
              <a:rPr lang="en-US" sz="3600" dirty="0">
                <a:solidFill>
                  <a:schemeClr val="tx2"/>
                </a:solidFill>
              </a:rPr>
              <a:t> </a:t>
            </a: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6" name="Table 5">
            <a:extLst>
              <a:ext uri="{FF2B5EF4-FFF2-40B4-BE49-F238E27FC236}">
                <a16:creationId xmlns:a16="http://schemas.microsoft.com/office/drawing/2014/main" xmlns="" id="{FF10E467-49ED-F8E2-A4B1-F63D9D810CD4}"/>
              </a:ext>
            </a:extLst>
          </p:cNvPr>
          <p:cNvGraphicFramePr>
            <a:graphicFrameLocks noGrp="1"/>
          </p:cNvGraphicFramePr>
          <p:nvPr/>
        </p:nvGraphicFramePr>
        <p:xfrm>
          <a:off x="391632" y="992817"/>
          <a:ext cx="10995837" cy="5506096"/>
        </p:xfrm>
        <a:graphic>
          <a:graphicData uri="http://schemas.openxmlformats.org/drawingml/2006/table">
            <a:tbl>
              <a:tblPr/>
              <a:tblGrid>
                <a:gridCol w="5162679">
                  <a:extLst>
                    <a:ext uri="{9D8B030D-6E8A-4147-A177-3AD203B41FA5}">
                      <a16:colId xmlns:a16="http://schemas.microsoft.com/office/drawing/2014/main" xmlns="" val="427685112"/>
                    </a:ext>
                  </a:extLst>
                </a:gridCol>
                <a:gridCol w="1394593">
                  <a:extLst>
                    <a:ext uri="{9D8B030D-6E8A-4147-A177-3AD203B41FA5}">
                      <a16:colId xmlns:a16="http://schemas.microsoft.com/office/drawing/2014/main" xmlns="" val="2957805271"/>
                    </a:ext>
                  </a:extLst>
                </a:gridCol>
                <a:gridCol w="1126403">
                  <a:extLst>
                    <a:ext uri="{9D8B030D-6E8A-4147-A177-3AD203B41FA5}">
                      <a16:colId xmlns:a16="http://schemas.microsoft.com/office/drawing/2014/main" xmlns="" val="3761315954"/>
                    </a:ext>
                  </a:extLst>
                </a:gridCol>
                <a:gridCol w="1019127">
                  <a:extLst>
                    <a:ext uri="{9D8B030D-6E8A-4147-A177-3AD203B41FA5}">
                      <a16:colId xmlns:a16="http://schemas.microsoft.com/office/drawing/2014/main" xmlns="" val="2581213707"/>
                    </a:ext>
                  </a:extLst>
                </a:gridCol>
                <a:gridCol w="1166632">
                  <a:extLst>
                    <a:ext uri="{9D8B030D-6E8A-4147-A177-3AD203B41FA5}">
                      <a16:colId xmlns:a16="http://schemas.microsoft.com/office/drawing/2014/main" xmlns="" val="1199276054"/>
                    </a:ext>
                  </a:extLst>
                </a:gridCol>
                <a:gridCol w="1126403">
                  <a:extLst>
                    <a:ext uri="{9D8B030D-6E8A-4147-A177-3AD203B41FA5}">
                      <a16:colId xmlns:a16="http://schemas.microsoft.com/office/drawing/2014/main" xmlns="" val="3546351974"/>
                    </a:ext>
                  </a:extLst>
                </a:gridCol>
              </a:tblGrid>
              <a:tr h="174216">
                <a:tc>
                  <a:txBody>
                    <a:bodyPr/>
                    <a:lstStyle/>
                    <a:p>
                      <a:pPr algn="l" fontAlgn="b"/>
                      <a:r>
                        <a:rPr lang="en-ZA" sz="1000" b="1" i="0" u="none" strike="noStrike" dirty="0">
                          <a:solidFill>
                            <a:schemeClr val="tx2"/>
                          </a:solidFill>
                          <a:effectLst/>
                          <a:latin typeface="Arial Narrow" panose="020B0606020202030204" pitchFamily="34" charset="0"/>
                        </a:rPr>
                        <a:t>Total Expenditure</a:t>
                      </a:r>
                    </a:p>
                  </a:txBody>
                  <a:tcPr marL="4420" marR="4420" marT="44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chemeClr val="tx2"/>
                          </a:solidFill>
                          <a:effectLst/>
                          <a:latin typeface="Arial Narrow" panose="020B0606020202030204" pitchFamily="34" charset="0"/>
                        </a:rPr>
                        <a:t>                     478 187 193 </a:t>
                      </a:r>
                    </a:p>
                  </a:txBody>
                  <a:tcPr marL="4420" marR="4420" marT="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chemeClr val="tx2"/>
                          </a:solidFill>
                          <a:effectLst/>
                          <a:latin typeface="Arial Narrow" panose="020B0606020202030204" pitchFamily="34" charset="0"/>
                        </a:rPr>
                        <a:t>            119 546 798 </a:t>
                      </a:r>
                    </a:p>
                  </a:txBody>
                  <a:tcPr marL="4420" marR="4420" marT="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chemeClr val="tx2"/>
                          </a:solidFill>
                          <a:effectLst/>
                          <a:latin typeface="Arial Narrow" panose="020B0606020202030204" pitchFamily="34" charset="0"/>
                        </a:rPr>
                        <a:t>         119 546 798 </a:t>
                      </a:r>
                    </a:p>
                  </a:txBody>
                  <a:tcPr marL="4420" marR="4420" marT="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chemeClr val="tx2"/>
                          </a:solidFill>
                          <a:effectLst/>
                          <a:latin typeface="Arial Narrow" panose="020B0606020202030204" pitchFamily="34" charset="0"/>
                        </a:rPr>
                        <a:t>              119 546 798 </a:t>
                      </a:r>
                    </a:p>
                  </a:txBody>
                  <a:tcPr marL="4420" marR="4420" marT="442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chemeClr val="tx2"/>
                          </a:solidFill>
                          <a:effectLst/>
                          <a:latin typeface="Arial Narrow" panose="020B0606020202030204" pitchFamily="34" charset="0"/>
                        </a:rPr>
                        <a:t>            119 546 798 </a:t>
                      </a:r>
                    </a:p>
                  </a:txBody>
                  <a:tcPr marL="4420" marR="4420" marT="44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0161905"/>
                  </a:ext>
                </a:extLst>
              </a:tr>
              <a:tr h="148273">
                <a:tc>
                  <a:txBody>
                    <a:bodyPr/>
                    <a:lstStyle/>
                    <a:p>
                      <a:pPr algn="l" fontAlgn="b"/>
                      <a:r>
                        <a:rPr lang="en-ZA" sz="1000" b="1" i="0" u="none" strike="noStrike" dirty="0">
                          <a:solidFill>
                            <a:schemeClr val="tx2"/>
                          </a:solidFill>
                          <a:effectLst/>
                          <a:latin typeface="Arial Narrow" panose="020B0606020202030204" pitchFamily="34" charset="0"/>
                        </a:rPr>
                        <a:t>Administration - Programme 1</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160 645 093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40 161 273 </a:t>
                      </a:r>
                    </a:p>
                  </a:txBody>
                  <a:tcPr marL="4420" marR="4420" marT="44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40 161 273 </a:t>
                      </a:r>
                    </a:p>
                  </a:txBody>
                  <a:tcPr marL="4420" marR="4420" marT="44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40 161 273 </a:t>
                      </a:r>
                    </a:p>
                  </a:txBody>
                  <a:tcPr marL="4420" marR="4420" marT="44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40 161 273 </a:t>
                      </a:r>
                    </a:p>
                  </a:txBody>
                  <a:tcPr marL="4420" marR="4420" marT="44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979313932"/>
                  </a:ext>
                </a:extLst>
              </a:tr>
              <a:tr h="148273">
                <a:tc>
                  <a:txBody>
                    <a:bodyPr/>
                    <a:lstStyle/>
                    <a:p>
                      <a:pPr algn="l" fontAlgn="b"/>
                      <a:r>
                        <a:rPr lang="en-ZA" sz="1000" b="0" i="0" u="none" strike="noStrike" dirty="0">
                          <a:solidFill>
                            <a:srgbClr val="000000"/>
                          </a:solidFill>
                          <a:effectLst/>
                          <a:latin typeface="Arial Narrow" panose="020B0606020202030204" pitchFamily="34" charset="0"/>
                        </a:rPr>
                        <a:t>CFO</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dirty="0">
                          <a:solidFill>
                            <a:srgbClr val="000000"/>
                          </a:solidFill>
                          <a:effectLst/>
                          <a:latin typeface="Arial Narrow" panose="020B0606020202030204" pitchFamily="34" charset="0"/>
                        </a:rPr>
                        <a:t>                      41 609 167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dirty="0">
                          <a:solidFill>
                            <a:srgbClr val="000000"/>
                          </a:solidFill>
                          <a:effectLst/>
                          <a:latin typeface="Arial Narrow" panose="020B0606020202030204" pitchFamily="34" charset="0"/>
                        </a:rPr>
                        <a:t>              10 402 292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dirty="0">
                          <a:solidFill>
                            <a:srgbClr val="000000"/>
                          </a:solidFill>
                          <a:effectLst/>
                          <a:latin typeface="Arial Narrow" panose="020B0606020202030204" pitchFamily="34" charset="0"/>
                        </a:rPr>
                        <a:t>           10 402 292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10 402 292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10 402 292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90401871"/>
                  </a:ext>
                </a:extLst>
              </a:tr>
              <a:tr h="148273">
                <a:tc>
                  <a:txBody>
                    <a:bodyPr/>
                    <a:lstStyle/>
                    <a:p>
                      <a:pPr algn="l" fontAlgn="b"/>
                      <a:r>
                        <a:rPr lang="en-ZA" sz="1000" b="0" i="0" u="none" strike="noStrike">
                          <a:solidFill>
                            <a:srgbClr val="000000"/>
                          </a:solidFill>
                          <a:effectLst/>
                          <a:latin typeface="Arial Narrow" panose="020B0606020202030204" pitchFamily="34" charset="0"/>
                        </a:rPr>
                        <a:t>CEO</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22 365 832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5 591 458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5 591 458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5 591 458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5 591 458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534515856"/>
                  </a:ext>
                </a:extLst>
              </a:tr>
              <a:tr h="148273">
                <a:tc>
                  <a:txBody>
                    <a:bodyPr/>
                    <a:lstStyle/>
                    <a:p>
                      <a:pPr algn="l" fontAlgn="b"/>
                      <a:r>
                        <a:rPr lang="en-ZA" sz="1000" b="0" i="0" u="none" strike="noStrike" dirty="0">
                          <a:solidFill>
                            <a:srgbClr val="000000"/>
                          </a:solidFill>
                          <a:effectLst/>
                          <a:latin typeface="Arial Narrow" panose="020B0606020202030204" pitchFamily="34" charset="0"/>
                        </a:rPr>
                        <a:t>Audit and Risk</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7 631 140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1 907 785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1 907 785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1 907 785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1 907 785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777181419"/>
                  </a:ext>
                </a:extLst>
              </a:tr>
              <a:tr h="148273">
                <a:tc>
                  <a:txBody>
                    <a:bodyPr/>
                    <a:lstStyle/>
                    <a:p>
                      <a:pPr algn="l" fontAlgn="b"/>
                      <a:r>
                        <a:rPr lang="en-ZA" sz="1000" b="0" i="0" u="none" strike="noStrike">
                          <a:solidFill>
                            <a:srgbClr val="000000"/>
                          </a:solidFill>
                          <a:effectLst/>
                          <a:latin typeface="Arial Narrow" panose="020B0606020202030204" pitchFamily="34" charset="0"/>
                        </a:rPr>
                        <a:t>Board</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6 384 370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1 596 092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1 596 092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1 596 092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1 596 092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3319635"/>
                  </a:ext>
                </a:extLst>
              </a:tr>
              <a:tr h="148273">
                <a:tc>
                  <a:txBody>
                    <a:bodyPr/>
                    <a:lstStyle/>
                    <a:p>
                      <a:pPr algn="l" fontAlgn="b"/>
                      <a:r>
                        <a:rPr lang="en-ZA" sz="1000" b="0" i="0" u="none" strike="noStrike">
                          <a:solidFill>
                            <a:srgbClr val="000000"/>
                          </a:solidFill>
                          <a:effectLst/>
                          <a:latin typeface="Arial Narrow" panose="020B0606020202030204" pitchFamily="34" charset="0"/>
                        </a:rPr>
                        <a:t>CS</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40 658 346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10 164 586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10 164 586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10 164 586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10 164 586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86485581"/>
                  </a:ext>
                </a:extLst>
              </a:tr>
              <a:tr h="148273">
                <a:tc>
                  <a:txBody>
                    <a:bodyPr/>
                    <a:lstStyle/>
                    <a:p>
                      <a:pPr algn="l" fontAlgn="b"/>
                      <a:r>
                        <a:rPr lang="en-ZA" sz="1000" b="0" i="0" u="none" strike="noStrike">
                          <a:solidFill>
                            <a:srgbClr val="000000"/>
                          </a:solidFill>
                          <a:effectLst/>
                          <a:latin typeface="Arial Narrow" panose="020B0606020202030204" pitchFamily="34" charset="0"/>
                        </a:rPr>
                        <a:t>Strategic Support</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27 509 457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6 877 364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6 877 364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6 877 364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6 877 364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729188051"/>
                  </a:ext>
                </a:extLst>
              </a:tr>
              <a:tr h="148273">
                <a:tc>
                  <a:txBody>
                    <a:bodyPr/>
                    <a:lstStyle/>
                    <a:p>
                      <a:pPr algn="l" fontAlgn="b"/>
                      <a:r>
                        <a:rPr lang="en-ZA" sz="1000" b="0" i="0" u="none" strike="noStrike">
                          <a:solidFill>
                            <a:srgbClr val="000000"/>
                          </a:solidFill>
                          <a:effectLst/>
                          <a:latin typeface="Arial Narrow" panose="020B0606020202030204" pitchFamily="34" charset="0"/>
                        </a:rPr>
                        <a:t>Infrastructure Finance</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5 061 782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1 265 445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1 265 445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1 265 445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1 265 445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969694512"/>
                  </a:ext>
                </a:extLst>
              </a:tr>
              <a:tr h="148273">
                <a:tc>
                  <a:txBody>
                    <a:bodyPr/>
                    <a:lstStyle/>
                    <a:p>
                      <a:pPr algn="l" fontAlgn="b"/>
                      <a:r>
                        <a:rPr lang="en-ZA" sz="1000" b="0" i="0" u="none" strike="noStrike">
                          <a:solidFill>
                            <a:srgbClr val="000000"/>
                          </a:solidFill>
                          <a:effectLst/>
                          <a:latin typeface="Arial Narrow" panose="020B0606020202030204" pitchFamily="34" charset="0"/>
                        </a:rPr>
                        <a:t>Assets Purchases</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9425000</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2 356 250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2 356 250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2 356 250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2 356 250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0773464"/>
                  </a:ext>
                </a:extLst>
              </a:tr>
              <a:tr h="148273">
                <a:tc>
                  <a:txBody>
                    <a:bodyPr/>
                    <a:lstStyle/>
                    <a:p>
                      <a:pPr algn="l" fontAlgn="b"/>
                      <a:r>
                        <a:rPr lang="en-ZA" sz="1000" b="1" i="0" u="none" strike="noStrike" dirty="0">
                          <a:solidFill>
                            <a:schemeClr val="tx2"/>
                          </a:solidFill>
                          <a:effectLst/>
                          <a:latin typeface="Arial Narrow" panose="020B0606020202030204" pitchFamily="34" charset="0"/>
                        </a:rPr>
                        <a:t> </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2479985690"/>
                  </a:ext>
                </a:extLst>
              </a:tr>
              <a:tr h="148273">
                <a:tc>
                  <a:txBody>
                    <a:bodyPr/>
                    <a:lstStyle/>
                    <a:p>
                      <a:pPr algn="l" fontAlgn="b"/>
                      <a:r>
                        <a:rPr lang="en-US" sz="1000" b="1" i="0" u="none" strike="noStrike" dirty="0">
                          <a:solidFill>
                            <a:schemeClr val="tx2"/>
                          </a:solidFill>
                          <a:effectLst/>
                          <a:latin typeface="Arial Narrow" panose="020B0606020202030204" pitchFamily="34" charset="0"/>
                        </a:rPr>
                        <a:t>Land Management and Priority Housing Development Areas - </a:t>
                      </a:r>
                      <a:r>
                        <a:rPr lang="en-US" sz="1000" b="1" i="0" u="none" strike="noStrike" dirty="0" err="1">
                          <a:solidFill>
                            <a:schemeClr val="tx2"/>
                          </a:solidFill>
                          <a:effectLst/>
                          <a:latin typeface="Arial Narrow" panose="020B0606020202030204" pitchFamily="34" charset="0"/>
                        </a:rPr>
                        <a:t>Programme</a:t>
                      </a:r>
                      <a:r>
                        <a:rPr lang="en-US" sz="1000" b="1" i="0" u="none" strike="noStrike" dirty="0">
                          <a:solidFill>
                            <a:schemeClr val="tx2"/>
                          </a:solidFill>
                          <a:effectLst/>
                          <a:latin typeface="Arial Narrow" panose="020B0606020202030204" pitchFamily="34" charset="0"/>
                        </a:rPr>
                        <a:t> 2</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32 185 967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8 046 492 </a:t>
                      </a:r>
                    </a:p>
                  </a:txBody>
                  <a:tcPr marL="4420" marR="4420" marT="442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8 046 492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8 046 492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8 046 492 </a:t>
                      </a:r>
                    </a:p>
                  </a:txBody>
                  <a:tcPr marL="4420" marR="4420" marT="44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67879840"/>
                  </a:ext>
                </a:extLst>
              </a:tr>
              <a:tr h="148273">
                <a:tc>
                  <a:txBody>
                    <a:bodyPr/>
                    <a:lstStyle/>
                    <a:p>
                      <a:pPr algn="l" fontAlgn="b"/>
                      <a:r>
                        <a:rPr lang="en-ZA" sz="1000" b="0" i="0" u="none" strike="noStrike" dirty="0">
                          <a:solidFill>
                            <a:srgbClr val="000000"/>
                          </a:solidFill>
                          <a:effectLst/>
                          <a:latin typeface="Arial Narrow" panose="020B0606020202030204" pitchFamily="34" charset="0"/>
                        </a:rPr>
                        <a:t>Land Management</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32 185 967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8 046 492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8 046 492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8 046 492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dirty="0">
                          <a:solidFill>
                            <a:srgbClr val="000000"/>
                          </a:solidFill>
                          <a:effectLst/>
                          <a:latin typeface="Arial Narrow" panose="020B0606020202030204" pitchFamily="34" charset="0"/>
                        </a:rPr>
                        <a:t>                8 046 492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32224786"/>
                  </a:ext>
                </a:extLst>
              </a:tr>
              <a:tr h="148273">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7666539"/>
                  </a:ext>
                </a:extLst>
              </a:tr>
              <a:tr h="148273">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a:solidFill>
                            <a:schemeClr val="tx2"/>
                          </a:solidFill>
                          <a:effectLst/>
                          <a:latin typeface="Arial Narrow" panose="020B0606020202030204" pitchFamily="34" charset="0"/>
                        </a:rPr>
                        <a:t>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a:solidFill>
                            <a:schemeClr val="tx2"/>
                          </a:solidFill>
                          <a:effectLst/>
                          <a:latin typeface="Arial Narrow" panose="020B0606020202030204" pitchFamily="34" charset="0"/>
                        </a:rPr>
                        <a:t> </a:t>
                      </a:r>
                    </a:p>
                  </a:txBody>
                  <a:tcPr marL="4420" marR="4420" marT="44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1314648737"/>
                  </a:ext>
                </a:extLst>
              </a:tr>
              <a:tr h="148273">
                <a:tc>
                  <a:txBody>
                    <a:bodyPr/>
                    <a:lstStyle/>
                    <a:p>
                      <a:pPr algn="l" fontAlgn="b"/>
                      <a:r>
                        <a:rPr lang="en-US" sz="1000" b="1" i="0" u="none" strike="noStrike" dirty="0" err="1">
                          <a:solidFill>
                            <a:schemeClr val="tx2"/>
                          </a:solidFill>
                          <a:effectLst/>
                          <a:latin typeface="Arial Narrow" panose="020B0606020202030204" pitchFamily="34" charset="0"/>
                        </a:rPr>
                        <a:t>Programme</a:t>
                      </a:r>
                      <a:r>
                        <a:rPr lang="en-US" sz="1000" b="1" i="0" u="none" strike="noStrike" dirty="0">
                          <a:solidFill>
                            <a:schemeClr val="tx2"/>
                          </a:solidFill>
                          <a:effectLst/>
                          <a:latin typeface="Arial Narrow" panose="020B0606020202030204" pitchFamily="34" charset="0"/>
                        </a:rPr>
                        <a:t> Planning and Regional Coordination - </a:t>
                      </a:r>
                      <a:r>
                        <a:rPr lang="en-US" sz="1000" b="1" i="0" u="none" strike="noStrike" dirty="0" err="1">
                          <a:solidFill>
                            <a:schemeClr val="tx2"/>
                          </a:solidFill>
                          <a:effectLst/>
                          <a:latin typeface="Arial Narrow" panose="020B0606020202030204" pitchFamily="34" charset="0"/>
                        </a:rPr>
                        <a:t>Programme</a:t>
                      </a:r>
                      <a:r>
                        <a:rPr lang="en-US" sz="1000" b="1" i="0" u="none" strike="noStrike" dirty="0">
                          <a:solidFill>
                            <a:schemeClr val="tx2"/>
                          </a:solidFill>
                          <a:effectLst/>
                          <a:latin typeface="Arial Narrow" panose="020B0606020202030204" pitchFamily="34" charset="0"/>
                        </a:rPr>
                        <a:t> 3</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261 146 107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65 286 527 </a:t>
                      </a:r>
                    </a:p>
                  </a:txBody>
                  <a:tcPr marL="4420" marR="4420" marT="442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65 286 527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65 286 527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65 286 527 </a:t>
                      </a:r>
                    </a:p>
                  </a:txBody>
                  <a:tcPr marL="4420" marR="4420" marT="44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29147042"/>
                  </a:ext>
                </a:extLst>
              </a:tr>
              <a:tr h="148273">
                <a:tc>
                  <a:txBody>
                    <a:bodyPr/>
                    <a:lstStyle/>
                    <a:p>
                      <a:pPr algn="l" fontAlgn="b"/>
                      <a:r>
                        <a:rPr lang="en-ZA" sz="1000" b="0" i="0" u="none" strike="noStrike">
                          <a:solidFill>
                            <a:srgbClr val="000000"/>
                          </a:solidFill>
                          <a:effectLst/>
                          <a:latin typeface="Arial Narrow" panose="020B0606020202030204" pitchFamily="34" charset="0"/>
                        </a:rPr>
                        <a:t>Planning Programme &amp; CoordinationPPC)</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24 107 914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6 026 979 </a:t>
                      </a:r>
                    </a:p>
                  </a:txBody>
                  <a:tcPr marL="4420" marR="4420" marT="44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6 026 979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6 026 979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6 026 979 </a:t>
                      </a:r>
                    </a:p>
                  </a:txBody>
                  <a:tcPr marL="4420" marR="4420" marT="44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726449505"/>
                  </a:ext>
                </a:extLst>
              </a:tr>
              <a:tr h="148273">
                <a:tc>
                  <a:txBody>
                    <a:bodyPr/>
                    <a:lstStyle/>
                    <a:p>
                      <a:pPr algn="l" fontAlgn="b"/>
                      <a:r>
                        <a:rPr lang="en-ZA" sz="1000" b="0" i="0" u="none" strike="noStrike">
                          <a:solidFill>
                            <a:srgbClr val="000000"/>
                          </a:solidFill>
                          <a:effectLst/>
                          <a:latin typeface="Arial Narrow" panose="020B0606020202030204" pitchFamily="34" charset="0"/>
                        </a:rPr>
                        <a:t>Chief operating office (COO)</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4 947 850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1 236 962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1 236 962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1 236 962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1 236 962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76861806"/>
                  </a:ext>
                </a:extLst>
              </a:tr>
              <a:tr h="148273">
                <a:tc>
                  <a:txBody>
                    <a:bodyPr/>
                    <a:lstStyle/>
                    <a:p>
                      <a:pPr algn="l" fontAlgn="b"/>
                      <a:r>
                        <a:rPr lang="en-ZA" sz="1000" b="0" i="0" u="none" strike="noStrike">
                          <a:solidFill>
                            <a:srgbClr val="000000"/>
                          </a:solidFill>
                          <a:effectLst/>
                          <a:latin typeface="Arial Narrow" panose="020B0606020202030204" pitchFamily="34" charset="0"/>
                        </a:rPr>
                        <a:t>Student Housing</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3 552 150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888 037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888 037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888 037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888 037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61432596"/>
                  </a:ext>
                </a:extLst>
              </a:tr>
              <a:tr h="148273">
                <a:tc>
                  <a:txBody>
                    <a:bodyPr/>
                    <a:lstStyle/>
                    <a:p>
                      <a:pPr algn="l" fontAlgn="b"/>
                      <a:r>
                        <a:rPr lang="en-ZA" sz="1000" b="0" i="0" u="none" strike="noStrike">
                          <a:solidFill>
                            <a:srgbClr val="000000"/>
                          </a:solidFill>
                          <a:effectLst/>
                          <a:latin typeface="Arial Narrow" panose="020B0606020202030204" pitchFamily="34" charset="0"/>
                        </a:rPr>
                        <a:t>Region A- Regional Manger operational costs</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3 264 806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816 202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816 202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816 202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816 202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779152037"/>
                  </a:ext>
                </a:extLst>
              </a:tr>
              <a:tr h="148273">
                <a:tc>
                  <a:txBody>
                    <a:bodyPr/>
                    <a:lstStyle/>
                    <a:p>
                      <a:pPr algn="l" fontAlgn="b"/>
                      <a:r>
                        <a:rPr lang="en-ZA" sz="1000" b="0" i="0" u="none" strike="noStrike">
                          <a:solidFill>
                            <a:srgbClr val="000000"/>
                          </a:solidFill>
                          <a:effectLst/>
                          <a:latin typeface="Arial Narrow" panose="020B0606020202030204" pitchFamily="34" charset="0"/>
                        </a:rPr>
                        <a:t>EC</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33 571 944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8 392 986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8 392 986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8 392 986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8 392 986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672782839"/>
                  </a:ext>
                </a:extLst>
              </a:tr>
              <a:tr h="148273">
                <a:tc>
                  <a:txBody>
                    <a:bodyPr/>
                    <a:lstStyle/>
                    <a:p>
                      <a:pPr algn="l" fontAlgn="b"/>
                      <a:r>
                        <a:rPr lang="en-ZA" sz="1000" b="0" i="0" u="none" strike="noStrike">
                          <a:solidFill>
                            <a:srgbClr val="000000"/>
                          </a:solidFill>
                          <a:effectLst/>
                          <a:latin typeface="Arial Narrow" panose="020B0606020202030204" pitchFamily="34" charset="0"/>
                        </a:rPr>
                        <a:t>NC</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10 839 697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2 709 924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2 709 924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2 709 924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2 709 924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10108129"/>
                  </a:ext>
                </a:extLst>
              </a:tr>
              <a:tr h="148273">
                <a:tc>
                  <a:txBody>
                    <a:bodyPr/>
                    <a:lstStyle/>
                    <a:p>
                      <a:pPr algn="l" fontAlgn="b"/>
                      <a:r>
                        <a:rPr lang="en-ZA" sz="1000" b="0" i="0" u="none" strike="noStrike">
                          <a:solidFill>
                            <a:srgbClr val="000000"/>
                          </a:solidFill>
                          <a:effectLst/>
                          <a:latin typeface="Arial Narrow" panose="020B0606020202030204" pitchFamily="34" charset="0"/>
                        </a:rPr>
                        <a:t>WC</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65 803 463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16 450 866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16 450 866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16 450 866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16 450 866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663854087"/>
                  </a:ext>
                </a:extLst>
              </a:tr>
              <a:tr h="148273">
                <a:tc>
                  <a:txBody>
                    <a:bodyPr/>
                    <a:lstStyle/>
                    <a:p>
                      <a:pPr algn="l" fontAlgn="b"/>
                      <a:r>
                        <a:rPr lang="en-ZA" sz="1000" b="0" i="0" u="none" strike="noStrike">
                          <a:solidFill>
                            <a:srgbClr val="000000"/>
                          </a:solidFill>
                          <a:effectLst/>
                          <a:latin typeface="Arial Narrow" panose="020B0606020202030204" pitchFamily="34" charset="0"/>
                        </a:rPr>
                        <a:t>Region B- Regional Manger operational costs</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4 264 457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1 066 114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1 066 114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1 066 114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1 066 114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631005833"/>
                  </a:ext>
                </a:extLst>
              </a:tr>
              <a:tr h="148273">
                <a:tc>
                  <a:txBody>
                    <a:bodyPr/>
                    <a:lstStyle/>
                    <a:p>
                      <a:pPr algn="l" fontAlgn="b"/>
                      <a:r>
                        <a:rPr lang="en-ZA" sz="1000" b="0" i="0" u="none" strike="noStrike">
                          <a:solidFill>
                            <a:srgbClr val="000000"/>
                          </a:solidFill>
                          <a:effectLst/>
                          <a:latin typeface="Arial Narrow" panose="020B0606020202030204" pitchFamily="34" charset="0"/>
                        </a:rPr>
                        <a:t>GP</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000" b="0" i="0" u="none" strike="noStrike">
                          <a:solidFill>
                            <a:srgbClr val="000000"/>
                          </a:solidFill>
                          <a:effectLst/>
                          <a:latin typeface="Arial Narrow" panose="020B0606020202030204" pitchFamily="34" charset="0"/>
                        </a:rPr>
                        <a:t>                        8 979 084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2 244 771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2 244 771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2 244 771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2 244 771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4036815"/>
                  </a:ext>
                </a:extLst>
              </a:tr>
              <a:tr h="148273">
                <a:tc>
                  <a:txBody>
                    <a:bodyPr/>
                    <a:lstStyle/>
                    <a:p>
                      <a:pPr algn="l" fontAlgn="b"/>
                      <a:r>
                        <a:rPr lang="en-ZA" sz="1000" b="0" i="0" u="none" strike="noStrike">
                          <a:solidFill>
                            <a:srgbClr val="000000"/>
                          </a:solidFill>
                          <a:effectLst/>
                          <a:latin typeface="Arial Narrow" panose="020B0606020202030204" pitchFamily="34" charset="0"/>
                        </a:rPr>
                        <a:t>LP</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000" b="0" i="0" u="none" strike="noStrike">
                          <a:solidFill>
                            <a:srgbClr val="000000"/>
                          </a:solidFill>
                          <a:effectLst/>
                          <a:latin typeface="Arial Narrow" panose="020B0606020202030204" pitchFamily="34" charset="0"/>
                        </a:rPr>
                        <a:t>                      20 973 277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5 243 319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5 243 319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5 243 319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5 243 319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234734308"/>
                  </a:ext>
                </a:extLst>
              </a:tr>
              <a:tr h="148273">
                <a:tc>
                  <a:txBody>
                    <a:bodyPr/>
                    <a:lstStyle/>
                    <a:p>
                      <a:pPr algn="l" fontAlgn="b"/>
                      <a:r>
                        <a:rPr lang="en-ZA" sz="1000" b="0" i="0" u="none" strike="noStrike" dirty="0">
                          <a:solidFill>
                            <a:srgbClr val="000000"/>
                          </a:solidFill>
                          <a:effectLst/>
                          <a:latin typeface="Arial Narrow" panose="020B0606020202030204" pitchFamily="34" charset="0"/>
                        </a:rPr>
                        <a:t>NW</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000" b="0" i="0" u="none" strike="noStrike">
                          <a:solidFill>
                            <a:srgbClr val="000000"/>
                          </a:solidFill>
                          <a:effectLst/>
                          <a:latin typeface="Arial Narrow" panose="020B0606020202030204" pitchFamily="34" charset="0"/>
                        </a:rPr>
                        <a:t>                      13 845 266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3 461 317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3 461 317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3 461 317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3 461 317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31147939"/>
                  </a:ext>
                </a:extLst>
              </a:tr>
              <a:tr h="148273">
                <a:tc>
                  <a:txBody>
                    <a:bodyPr/>
                    <a:lstStyle/>
                    <a:p>
                      <a:pPr algn="l" fontAlgn="b"/>
                      <a:r>
                        <a:rPr lang="en-ZA" sz="1000" b="0" i="0" u="none" strike="noStrike">
                          <a:solidFill>
                            <a:srgbClr val="000000"/>
                          </a:solidFill>
                          <a:effectLst/>
                          <a:latin typeface="Arial Narrow" panose="020B0606020202030204" pitchFamily="34" charset="0"/>
                        </a:rPr>
                        <a:t>GADA</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000" b="0" i="0" u="none" strike="noStrike">
                          <a:solidFill>
                            <a:srgbClr val="000000"/>
                          </a:solidFill>
                          <a:effectLst/>
                          <a:latin typeface="Arial Narrow" panose="020B0606020202030204" pitchFamily="34" charset="0"/>
                        </a:rPr>
                        <a:t>                      12 915 413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3 228 853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3 228 853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3 228 853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3 228 853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51028875"/>
                  </a:ext>
                </a:extLst>
              </a:tr>
              <a:tr h="148273">
                <a:tc>
                  <a:txBody>
                    <a:bodyPr/>
                    <a:lstStyle/>
                    <a:p>
                      <a:pPr algn="l" fontAlgn="b"/>
                      <a:r>
                        <a:rPr lang="en-ZA" sz="1000" b="0" i="0" u="none" strike="noStrike">
                          <a:solidFill>
                            <a:srgbClr val="000000"/>
                          </a:solidFill>
                          <a:effectLst/>
                          <a:latin typeface="Arial Narrow" panose="020B0606020202030204" pitchFamily="34" charset="0"/>
                        </a:rPr>
                        <a:t>Region C- Regional Manger operational costs</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3 414 786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853 697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853 697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853 697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853 697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02797282"/>
                  </a:ext>
                </a:extLst>
              </a:tr>
              <a:tr h="148273">
                <a:tc>
                  <a:txBody>
                    <a:bodyPr/>
                    <a:lstStyle/>
                    <a:p>
                      <a:pPr algn="l" fontAlgn="b"/>
                      <a:r>
                        <a:rPr lang="en-ZA" sz="1000" b="0" i="0" u="none" strike="noStrike">
                          <a:solidFill>
                            <a:srgbClr val="000000"/>
                          </a:solidFill>
                          <a:effectLst/>
                          <a:latin typeface="Arial Narrow" panose="020B0606020202030204" pitchFamily="34" charset="0"/>
                        </a:rPr>
                        <a:t>FS</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29 666 000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7 416 500 </a:t>
                      </a:r>
                    </a:p>
                  </a:txBody>
                  <a:tcPr marL="4420" marR="4420" marT="44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7 416 500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7 416 500 </a:t>
                      </a:r>
                    </a:p>
                  </a:txBody>
                  <a:tcPr marL="4420" marR="4420" marT="4420" marB="0" anchor="b">
                    <a:lnL>
                      <a:noFill/>
                    </a:lnL>
                    <a:lnR>
                      <a:noFill/>
                    </a:lnR>
                    <a:lnT>
                      <a:noFill/>
                    </a:lnT>
                    <a:lnB>
                      <a:noFill/>
                    </a:lnB>
                  </a:tcPr>
                </a:tc>
                <a:tc>
                  <a:txBody>
                    <a:bodyPr/>
                    <a:lstStyle/>
                    <a:p>
                      <a:pPr algn="l" fontAlgn="b"/>
                      <a:r>
                        <a:rPr lang="en-ZA" sz="1000" b="0" i="0" u="none" strike="noStrike">
                          <a:solidFill>
                            <a:srgbClr val="000000"/>
                          </a:solidFill>
                          <a:effectLst/>
                          <a:latin typeface="Arial Narrow" panose="020B0606020202030204" pitchFamily="34" charset="0"/>
                        </a:rPr>
                        <a:t>                7 416 500 </a:t>
                      </a:r>
                    </a:p>
                  </a:txBody>
                  <a:tcPr marL="4420" marR="4420" marT="442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859617954"/>
                  </a:ext>
                </a:extLst>
              </a:tr>
              <a:tr h="148273">
                <a:tc>
                  <a:txBody>
                    <a:bodyPr/>
                    <a:lstStyle/>
                    <a:p>
                      <a:pPr algn="l" fontAlgn="b"/>
                      <a:r>
                        <a:rPr lang="en-ZA" sz="1000" b="0" i="0" u="none" strike="noStrike">
                          <a:solidFill>
                            <a:srgbClr val="000000"/>
                          </a:solidFill>
                          <a:effectLst/>
                          <a:latin typeface="Arial Narrow" panose="020B0606020202030204" pitchFamily="34" charset="0"/>
                        </a:rPr>
                        <a:t>KZN</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21 000 000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5 250 000 </a:t>
                      </a:r>
                    </a:p>
                  </a:txBody>
                  <a:tcPr marL="4420" marR="4420" marT="442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5 250 000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5 250 000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5 250 000 </a:t>
                      </a:r>
                    </a:p>
                  </a:txBody>
                  <a:tcPr marL="4420" marR="4420" marT="44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6272074"/>
                  </a:ext>
                </a:extLst>
              </a:tr>
              <a:tr h="148273">
                <a:tc>
                  <a:txBody>
                    <a:bodyPr/>
                    <a:lstStyle/>
                    <a:p>
                      <a:pPr algn="l" fontAlgn="b"/>
                      <a:r>
                        <a:rPr lang="en-ZA" sz="1000" b="0" i="0" u="none" strike="noStrike">
                          <a:solidFill>
                            <a:schemeClr val="tx2"/>
                          </a:solidFill>
                          <a:effectLst/>
                          <a:latin typeface="Arial Narrow" panose="020B0606020202030204" pitchFamily="34" charset="0"/>
                        </a:rPr>
                        <a:t> </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ZA" sz="1000" b="0" i="0" u="none" strike="noStrike" dirty="0">
                          <a:solidFill>
                            <a:schemeClr val="tx2"/>
                          </a:solidFill>
                          <a:effectLst/>
                          <a:latin typeface="Arial Narrow" panose="020B0606020202030204" pitchFamily="34" charset="0"/>
                        </a:rPr>
                        <a:t> </a:t>
                      </a:r>
                    </a:p>
                  </a:txBody>
                  <a:tcPr marL="4420" marR="4420" marT="44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xmlns="" val="3392760930"/>
                  </a:ext>
                </a:extLst>
              </a:tr>
              <a:tr h="148273">
                <a:tc>
                  <a:txBody>
                    <a:bodyPr/>
                    <a:lstStyle/>
                    <a:p>
                      <a:pPr algn="l" fontAlgn="b"/>
                      <a:r>
                        <a:rPr lang="en-ZA" sz="1000" b="1" i="0" u="none" strike="noStrike" dirty="0">
                          <a:solidFill>
                            <a:schemeClr val="tx2"/>
                          </a:solidFill>
                          <a:effectLst/>
                          <a:latin typeface="Arial Narrow" panose="020B0606020202030204" pitchFamily="34" charset="0"/>
                        </a:rPr>
                        <a:t>Planning  and  Monitoring - Programme 4</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24 210 025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6 052 506 </a:t>
                      </a:r>
                    </a:p>
                  </a:txBody>
                  <a:tcPr marL="4420" marR="4420" marT="442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a:solidFill>
                            <a:schemeClr val="tx2"/>
                          </a:solidFill>
                          <a:effectLst/>
                          <a:latin typeface="Arial Narrow" panose="020B0606020202030204" pitchFamily="34" charset="0"/>
                        </a:rPr>
                        <a:t>             6 052 506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6 052 506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ZA" sz="1000" b="1" i="0" u="none" strike="noStrike" dirty="0">
                          <a:solidFill>
                            <a:schemeClr val="tx2"/>
                          </a:solidFill>
                          <a:effectLst/>
                          <a:latin typeface="Arial Narrow" panose="020B0606020202030204" pitchFamily="34" charset="0"/>
                        </a:rPr>
                        <a:t>                6 052 506 </a:t>
                      </a:r>
                    </a:p>
                  </a:txBody>
                  <a:tcPr marL="4420" marR="4420" marT="44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00134269"/>
                  </a:ext>
                </a:extLst>
              </a:tr>
              <a:tr h="148273">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4420" marR="4420" marT="44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a:solidFill>
                          <a:srgbClr val="000000"/>
                        </a:solidFill>
                        <a:effectLst/>
                        <a:latin typeface="Arial Narrow" panose="020B0606020202030204" pitchFamily="34" charset="0"/>
                      </a:endParaRPr>
                    </a:p>
                  </a:txBody>
                  <a:tcPr marL="4420" marR="4420" marT="44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ZA" sz="1000" b="0" i="0" u="none" strike="noStrike" dirty="0">
                          <a:solidFill>
                            <a:srgbClr val="000000"/>
                          </a:solidFill>
                          <a:effectLst/>
                          <a:latin typeface="Arial Narrow" panose="020B0606020202030204" pitchFamily="34" charset="0"/>
                        </a:rPr>
                        <a:t> </a:t>
                      </a:r>
                    </a:p>
                  </a:txBody>
                  <a:tcPr marL="4420" marR="4420" marT="44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64770998"/>
                  </a:ext>
                </a:extLst>
              </a:tr>
              <a:tr h="148273">
                <a:tc>
                  <a:txBody>
                    <a:bodyPr/>
                    <a:lstStyle/>
                    <a:p>
                      <a:pPr algn="l" fontAlgn="b"/>
                      <a:r>
                        <a:rPr lang="en-ZA" sz="1000" b="0" i="0" u="none" strike="noStrike">
                          <a:solidFill>
                            <a:srgbClr val="000000"/>
                          </a:solidFill>
                          <a:effectLst/>
                          <a:latin typeface="Arial Narrow" panose="020B0606020202030204" pitchFamily="34" charset="0"/>
                        </a:rPr>
                        <a:t>Spatial Information Management Planning</a:t>
                      </a:r>
                    </a:p>
                  </a:txBody>
                  <a:tcPr marL="4420" marR="4420" marT="44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24 210 025 </a:t>
                      </a:r>
                    </a:p>
                  </a:txBody>
                  <a:tcPr marL="4420" marR="4420" marT="4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6 052 506 </a:t>
                      </a:r>
                    </a:p>
                  </a:txBody>
                  <a:tcPr marL="4420" marR="4420" marT="442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6 052 506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6 052 506 </a:t>
                      </a:r>
                    </a:p>
                  </a:txBody>
                  <a:tcPr marL="4420" marR="4420" marT="44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6 052 506 </a:t>
                      </a:r>
                    </a:p>
                  </a:txBody>
                  <a:tcPr marL="4420" marR="4420" marT="44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4382577"/>
                  </a:ext>
                </a:extLst>
              </a:tr>
            </a:tbl>
          </a:graphicData>
        </a:graphic>
      </p:graphicFrame>
    </p:spTree>
    <p:extLst>
      <p:ext uri="{BB962C8B-B14F-4D97-AF65-F5344CB8AC3E}">
        <p14:creationId xmlns:p14="http://schemas.microsoft.com/office/powerpoint/2010/main" xmlns="" val="1897139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2" y="63062"/>
            <a:ext cx="10893971" cy="681038"/>
          </a:xfrm>
        </p:spPr>
        <p:txBody>
          <a:bodyPr/>
          <a:lstStyle/>
          <a:p>
            <a:r>
              <a:rPr lang="en-US" sz="3600" dirty="0">
                <a:solidFill>
                  <a:schemeClr val="tx2"/>
                </a:solidFill>
              </a:rPr>
              <a:t>FINANCIAL STATEMENTS </a:t>
            </a:r>
            <a: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t/>
            </a:r>
            <a:br>
              <a:rPr kumimoji="0" lang="en-ZA" sz="3600" b="0" i="0" u="none" strike="noStrike" kern="1200" cap="none" spc="0" normalizeH="0" baseline="0" noProof="0" dirty="0">
                <a:ln>
                  <a:noFill/>
                </a:ln>
                <a:solidFill>
                  <a:srgbClr val="42A529"/>
                </a:solidFill>
                <a:effectLst/>
                <a:uLnTx/>
                <a:uFillTx/>
                <a:latin typeface="Franklin Gothic Medium Cond" panose="020B0606030402020204" pitchFamily="34" charset="0"/>
                <a:ea typeface="+mn-ea"/>
                <a:cs typeface="+mn-cs"/>
              </a:rPr>
            </a:br>
            <a:r>
              <a:rPr lang="en-US" sz="3600" dirty="0">
                <a:solidFill>
                  <a:schemeClr val="tx2"/>
                </a:solidFill>
              </a:rPr>
              <a:t> </a:t>
            </a: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xmlns="" id="{A53FB453-A0B1-946F-0D9A-79EABBF8D80F}"/>
              </a:ext>
            </a:extLst>
          </p:cNvPr>
          <p:cNvSpPr txBox="1"/>
          <p:nvPr/>
        </p:nvSpPr>
        <p:spPr>
          <a:xfrm>
            <a:off x="365760" y="974809"/>
            <a:ext cx="11043920" cy="4473019"/>
          </a:xfrm>
          <a:prstGeom prst="rect">
            <a:avLst/>
          </a:prstGeom>
          <a:noFill/>
        </p:spPr>
        <p:txBody>
          <a:bodyPr wrap="square">
            <a:spAutoFit/>
          </a:bodyPr>
          <a:lstStyle/>
          <a:p>
            <a:pPr marL="342909" marR="76200" lvl="0" indent="-342909" algn="l" defTabSz="457211" rtl="0" eaLnBrk="1" fontAlgn="auto" latinLnBrk="0" hangingPunct="1">
              <a:lnSpc>
                <a:spcPct val="15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Arial "/>
                <a:ea typeface="MS Mincho"/>
                <a:cs typeface="Arial" panose="020B0604020202020204" pitchFamily="34" charset="0"/>
              </a:rPr>
              <a:t>The HDA mitigates the risk on MTOPS as follows:</a:t>
            </a:r>
          </a:p>
          <a:p>
            <a:pPr marL="742968" marR="76200" lvl="1" indent="-285756" algn="l" defTabSz="457211" rtl="0" eaLnBrk="1" fontAlgn="auto" latinLnBrk="0" hangingPunct="1">
              <a:lnSpc>
                <a:spcPct val="15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Arial "/>
                <a:ea typeface="MS Mincho"/>
                <a:cs typeface="Arial" panose="020B0604020202020204" pitchFamily="34" charset="0"/>
              </a:rPr>
              <a:t>Signing MTOP/Funding agreements with the Provinces and direct  project operational costs recovered on a monthly or quarterly basis, and</a:t>
            </a:r>
          </a:p>
          <a:p>
            <a:pPr marL="742968" marR="76200" lvl="1" indent="-285756" algn="l" defTabSz="457211" rtl="0" eaLnBrk="1" fontAlgn="auto" latinLnBrk="0" hangingPunct="1">
              <a:lnSpc>
                <a:spcPct val="15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Arial "/>
                <a:ea typeface="MS Mincho"/>
                <a:cs typeface="Arial" panose="020B0604020202020204" pitchFamily="34" charset="0"/>
              </a:rPr>
              <a:t>Resource appointments directly linked to Provincial programmes/projects are aligned to the duration of MTOP/Funding agreement,</a:t>
            </a:r>
          </a:p>
          <a:p>
            <a:pPr marL="742968" marR="76200" lvl="1" indent="-285756" algn="l" defTabSz="457211" rtl="0" eaLnBrk="1" fontAlgn="auto" latinLnBrk="0" hangingPunct="1">
              <a:lnSpc>
                <a:spcPct val="15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Arial "/>
                <a:ea typeface="MS Mincho"/>
                <a:cs typeface="Arial" panose="020B0604020202020204" pitchFamily="34" charset="0"/>
              </a:rPr>
              <a:t>Provincial office will not be capacitated where there is no MTOP/funding agreements e.g. Mpumalanga Province</a:t>
            </a:r>
          </a:p>
          <a:p>
            <a:pPr marL="742968" marR="76200" lvl="1" indent="-285756" algn="l" defTabSz="457211" rtl="0" eaLnBrk="1" fontAlgn="auto" latinLnBrk="0" hangingPunct="1">
              <a:lnSpc>
                <a:spcPct val="15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prstClr val="black"/>
                </a:solidFill>
                <a:effectLst/>
                <a:uLnTx/>
                <a:uFillTx/>
                <a:latin typeface="Arial "/>
                <a:ea typeface="MS Mincho"/>
                <a:cs typeface="Arial" panose="020B0604020202020204" pitchFamily="34" charset="0"/>
              </a:rPr>
              <a:t>Any operational expenditure related to programmes and projects will be funded by the relevant Province e.g. office accommodation, business travel, etc. </a:t>
            </a:r>
          </a:p>
          <a:p>
            <a:pPr marL="457212" marR="76200" lvl="1" indent="0" algn="l" defTabSz="457211" rtl="0" eaLnBrk="1" fontAlgn="auto" latinLnBrk="0" hangingPunct="1">
              <a:lnSpc>
                <a:spcPct val="150000"/>
              </a:lnSpc>
              <a:spcBef>
                <a:spcPct val="20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
                <a:ea typeface="MS Mincho"/>
                <a:cs typeface="Arial" panose="020B0604020202020204" pitchFamily="34" charset="0"/>
              </a:rPr>
              <a:t>   </a:t>
            </a:r>
          </a:p>
        </p:txBody>
      </p:sp>
    </p:spTree>
    <p:extLst>
      <p:ext uri="{BB962C8B-B14F-4D97-AF65-F5344CB8AC3E}">
        <p14:creationId xmlns:p14="http://schemas.microsoft.com/office/powerpoint/2010/main" xmlns="" val="485399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3" y="63062"/>
            <a:ext cx="9942146" cy="681038"/>
          </a:xfrm>
        </p:spPr>
        <p:txBody>
          <a:bodyPr/>
          <a:lstStyle/>
          <a:p>
            <a:r>
              <a:rPr lang="en-US" dirty="0">
                <a:solidFill>
                  <a:schemeClr val="tx2"/>
                </a:solidFill>
              </a:rPr>
              <a:t>Impact over the Mid-Term 2023/24 </a:t>
            </a:r>
            <a:endParaRPr lang="en-US" sz="3600" dirty="0">
              <a:solidFill>
                <a:schemeClr val="tx2"/>
              </a:solidFill>
            </a:endParaRPr>
          </a:p>
        </p:txBody>
      </p:sp>
      <p:sp>
        <p:nvSpPr>
          <p:cNvPr id="8" name="TextBox 7">
            <a:extLst>
              <a:ext uri="{FF2B5EF4-FFF2-40B4-BE49-F238E27FC236}">
                <a16:creationId xmlns:a16="http://schemas.microsoft.com/office/drawing/2014/main" xmlns="" id="{CD19A57D-EFDD-4B7B-8135-3F3BE624FB1B}"/>
              </a:ext>
            </a:extLst>
          </p:cNvPr>
          <p:cNvSpPr txBox="1"/>
          <p:nvPr/>
        </p:nvSpPr>
        <p:spPr>
          <a:xfrm>
            <a:off x="105103" y="1220455"/>
            <a:ext cx="10893972"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a:latin typeface="Century Gothic" panose="020B0502020202020204" pitchFamily="34" charset="0"/>
                <a:ea typeface="Times New Roman" panose="02020603050405020304" pitchFamily="18" charset="0"/>
                <a:cs typeface="Arial" panose="020B0604020202020204" pitchFamily="34" charset="0"/>
              </a:rPr>
              <a:t>Achievement on HDA’s outcome no 2 - </a:t>
            </a:r>
            <a:r>
              <a:rPr lang="en-US" sz="2000" b="1" dirty="0">
                <a:latin typeface="Century Gothic" panose="020B0502020202020204" pitchFamily="34" charset="0"/>
                <a:ea typeface="Times New Roman" panose="02020603050405020304" pitchFamily="18" charset="0"/>
                <a:cs typeface="Arial" panose="020B0604020202020204" pitchFamily="34" charset="0"/>
              </a:rPr>
              <a:t>Integrated and Sustainable Human Settlements and security of tenure</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sz="2000" b="1" dirty="0">
              <a:latin typeface="Century Gothic" panose="020B0502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36</a:t>
            </a:fld>
            <a:endParaRPr lang="en-US" dirty="0">
              <a:latin typeface="Century Gothic" panose="020B0502020202020204" pitchFamily="34" charset="0"/>
            </a:endParaRPr>
          </a:p>
        </p:txBody>
      </p:sp>
      <p:sp>
        <p:nvSpPr>
          <p:cNvPr id="6" name="TextBox 5">
            <a:extLst>
              <a:ext uri="{FF2B5EF4-FFF2-40B4-BE49-F238E27FC236}">
                <a16:creationId xmlns:a16="http://schemas.microsoft.com/office/drawing/2014/main" xmlns="" id="{3737AD8C-7A2A-6DD0-4563-C1DC8C7AFC56}"/>
              </a:ext>
            </a:extLst>
          </p:cNvPr>
          <p:cNvSpPr txBox="1"/>
          <p:nvPr/>
        </p:nvSpPr>
        <p:spPr>
          <a:xfrm>
            <a:off x="2664756" y="1831493"/>
            <a:ext cx="8017727" cy="1286186"/>
          </a:xfrm>
          <a:prstGeom prst="rect">
            <a:avLst/>
          </a:prstGeom>
          <a:noFill/>
        </p:spPr>
        <p:txBody>
          <a:bodyPr wrap="square" rtlCol="0">
            <a:spAutoFit/>
          </a:bodyPr>
          <a:lstStyle/>
          <a:p>
            <a:pPr>
              <a:lnSpc>
                <a:spcPct val="150000"/>
              </a:lnSpc>
            </a:pPr>
            <a:r>
              <a:rPr lang="en-US" dirty="0">
                <a:latin typeface="Century Gothic" panose="020B0502020202020204" pitchFamily="34" charset="0"/>
                <a:cs typeface="Arial" panose="020B0604020202020204" pitchFamily="34" charset="0"/>
              </a:rPr>
              <a:t>the Agency has facilitated the acquisition of 3954,245 hectares of land that is in priority development areas. To date, 32% of the 1786.1527 ha of land in Priority Development Areas has been rezoned.</a:t>
            </a:r>
            <a:endParaRPr lang="en-ZA" dirty="0">
              <a:latin typeface="Century Gothic" panose="020B0502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xmlns="" id="{F3B08599-F3EB-35B1-D221-A33852298287}"/>
              </a:ext>
            </a:extLst>
          </p:cNvPr>
          <p:cNvSpPr/>
          <p:nvPr/>
        </p:nvSpPr>
        <p:spPr>
          <a:xfrm>
            <a:off x="1353297" y="2114226"/>
            <a:ext cx="978408" cy="4846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xmlns="" id="{C9B45FDF-76D3-451F-17A5-6D8DCE943366}"/>
              </a:ext>
            </a:extLst>
          </p:cNvPr>
          <p:cNvSpPr/>
          <p:nvPr/>
        </p:nvSpPr>
        <p:spPr>
          <a:xfrm>
            <a:off x="1353297" y="3305107"/>
            <a:ext cx="978408" cy="4846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3C0BCEC9-310F-00D0-7E1A-A050C5EF4CE4}"/>
              </a:ext>
            </a:extLst>
          </p:cNvPr>
          <p:cNvSpPr txBox="1"/>
          <p:nvPr/>
        </p:nvSpPr>
        <p:spPr>
          <a:xfrm>
            <a:off x="2627937" y="3082253"/>
            <a:ext cx="8017727" cy="1701684"/>
          </a:xfrm>
          <a:prstGeom prst="rect">
            <a:avLst/>
          </a:prstGeom>
          <a:noFill/>
        </p:spPr>
        <p:txBody>
          <a:bodyPr wrap="square" rtlCol="0">
            <a:spAutoFit/>
          </a:bodyPr>
          <a:lstStyle/>
          <a:p>
            <a:pPr>
              <a:lnSpc>
                <a:spcPct val="150000"/>
              </a:lnSpc>
            </a:pPr>
            <a:r>
              <a:rPr lang="en-US" dirty="0">
                <a:latin typeface="Century Gothic" panose="020B0502020202020204" pitchFamily="34" charset="0"/>
                <a:cs typeface="Arial" panose="020B0604020202020204" pitchFamily="34" charset="0"/>
              </a:rPr>
              <a:t>A total of 8276 serviced sites were delivered, leaving the agency with a shortfall of 15310 sites to be serviced, while a combined total of 7464 housing units were delivered, generating a deficit of 17956 housing units.</a:t>
            </a:r>
            <a:endParaRPr lang="en-ZA" dirty="0">
              <a:latin typeface="Century Gothic" panose="020B0502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C34588C-C823-93A5-CD07-A8F4BAF47275}"/>
              </a:ext>
            </a:extLst>
          </p:cNvPr>
          <p:cNvSpPr txBox="1"/>
          <p:nvPr/>
        </p:nvSpPr>
        <p:spPr>
          <a:xfrm>
            <a:off x="2664756" y="4819114"/>
            <a:ext cx="8536644" cy="1286186"/>
          </a:xfrm>
          <a:prstGeom prst="rect">
            <a:avLst/>
          </a:prstGeom>
          <a:noFill/>
        </p:spPr>
        <p:txBody>
          <a:bodyPr wrap="square" rtlCol="0">
            <a:spAutoFit/>
          </a:bodyPr>
          <a:lstStyle/>
          <a:p>
            <a:pPr>
              <a:lnSpc>
                <a:spcPct val="150000"/>
              </a:lnSpc>
            </a:pPr>
            <a:r>
              <a:rPr lang="en-US" dirty="0">
                <a:latin typeface="Century Gothic" panose="020B0502020202020204" pitchFamily="34" charset="0"/>
                <a:cs typeface="Arial" panose="020B0604020202020204" pitchFamily="34" charset="0"/>
              </a:rPr>
              <a:t>A total of 59 integrated implementation programmes for PDAs have been developed out of the 94 integrated implementation programmes for PDAs that are intended. </a:t>
            </a:r>
            <a:endParaRPr lang="en-ZA" dirty="0">
              <a:latin typeface="Century Gothic" panose="020B0502020202020204" pitchFamily="34" charset="0"/>
              <a:cs typeface="Arial" panose="020B0604020202020204" pitchFamily="34" charset="0"/>
            </a:endParaRPr>
          </a:p>
        </p:txBody>
      </p:sp>
      <p:sp>
        <p:nvSpPr>
          <p:cNvPr id="14" name="Arrow: Right 13">
            <a:extLst>
              <a:ext uri="{FF2B5EF4-FFF2-40B4-BE49-F238E27FC236}">
                <a16:creationId xmlns:a16="http://schemas.microsoft.com/office/drawing/2014/main" xmlns="" id="{58E33BA9-B164-84BC-2C9C-C65234614CFD}"/>
              </a:ext>
            </a:extLst>
          </p:cNvPr>
          <p:cNvSpPr/>
          <p:nvPr/>
        </p:nvSpPr>
        <p:spPr>
          <a:xfrm>
            <a:off x="1388769" y="4920911"/>
            <a:ext cx="978408" cy="48463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xmlns="" id="{B2DA7AFA-C10E-77EA-4C5D-7128ECCE31E1}"/>
              </a:ext>
            </a:extLst>
          </p:cNvPr>
          <p:cNvPicPr>
            <a:picLocks noChangeAspect="1"/>
          </p:cNvPicPr>
          <p:nvPr/>
        </p:nvPicPr>
        <p:blipFill>
          <a:blip r:embed="rId2" cstate="print"/>
          <a:stretch>
            <a:fillRect/>
          </a:stretch>
        </p:blipFill>
        <p:spPr>
          <a:xfrm>
            <a:off x="511428" y="4692245"/>
            <a:ext cx="655730" cy="789498"/>
          </a:xfrm>
          <a:prstGeom prst="rect">
            <a:avLst/>
          </a:prstGeom>
        </p:spPr>
      </p:pic>
      <p:pic>
        <p:nvPicPr>
          <p:cNvPr id="17" name="Picture 16">
            <a:extLst>
              <a:ext uri="{FF2B5EF4-FFF2-40B4-BE49-F238E27FC236}">
                <a16:creationId xmlns:a16="http://schemas.microsoft.com/office/drawing/2014/main" xmlns="" id="{894BF687-EBB5-7D53-AAB0-22605FBD2FF5}"/>
              </a:ext>
            </a:extLst>
          </p:cNvPr>
          <p:cNvPicPr>
            <a:picLocks noChangeAspect="1"/>
          </p:cNvPicPr>
          <p:nvPr/>
        </p:nvPicPr>
        <p:blipFill>
          <a:blip r:embed="rId2" cstate="print"/>
          <a:stretch>
            <a:fillRect/>
          </a:stretch>
        </p:blipFill>
        <p:spPr>
          <a:xfrm>
            <a:off x="401335" y="3225094"/>
            <a:ext cx="655730" cy="789498"/>
          </a:xfrm>
          <a:prstGeom prst="rect">
            <a:avLst/>
          </a:prstGeom>
        </p:spPr>
      </p:pic>
      <p:pic>
        <p:nvPicPr>
          <p:cNvPr id="18" name="Picture 17">
            <a:extLst>
              <a:ext uri="{FF2B5EF4-FFF2-40B4-BE49-F238E27FC236}">
                <a16:creationId xmlns:a16="http://schemas.microsoft.com/office/drawing/2014/main" xmlns="" id="{C8EDC72E-8A91-FA5E-79E2-DD1234F5A5FD}"/>
              </a:ext>
            </a:extLst>
          </p:cNvPr>
          <p:cNvPicPr>
            <a:picLocks noChangeAspect="1"/>
          </p:cNvPicPr>
          <p:nvPr/>
        </p:nvPicPr>
        <p:blipFill>
          <a:blip r:embed="rId2" cstate="print"/>
          <a:stretch>
            <a:fillRect/>
          </a:stretch>
        </p:blipFill>
        <p:spPr>
          <a:xfrm>
            <a:off x="401335" y="1997918"/>
            <a:ext cx="655730" cy="789498"/>
          </a:xfrm>
          <a:prstGeom prst="rect">
            <a:avLst/>
          </a:prstGeom>
        </p:spPr>
      </p:pic>
      <p:sp>
        <p:nvSpPr>
          <p:cNvPr id="19" name="TextBox 18">
            <a:extLst>
              <a:ext uri="{FF2B5EF4-FFF2-40B4-BE49-F238E27FC236}">
                <a16:creationId xmlns:a16="http://schemas.microsoft.com/office/drawing/2014/main" xmlns="" id="{892BE96A-984D-A39E-01E7-084D9CB9CBC0}"/>
              </a:ext>
            </a:extLst>
          </p:cNvPr>
          <p:cNvSpPr txBox="1"/>
          <p:nvPr/>
        </p:nvSpPr>
        <p:spPr>
          <a:xfrm>
            <a:off x="105103" y="642271"/>
            <a:ext cx="6200078" cy="523220"/>
          </a:xfrm>
          <a:prstGeom prst="rect">
            <a:avLst/>
          </a:prstGeom>
          <a:noFill/>
        </p:spPr>
        <p:txBody>
          <a:bodyPr wrap="square" rtlCol="0">
            <a:spAutoFit/>
          </a:bodyPr>
          <a:lstStyle/>
          <a:p>
            <a:r>
              <a:rPr lang="en-ZA" sz="2800" b="1" dirty="0">
                <a:latin typeface="Century Gothic" panose="020B0502020202020204" pitchFamily="34" charset="0"/>
              </a:rPr>
              <a:t>Achievements</a:t>
            </a:r>
            <a:r>
              <a:rPr lang="en-ZA" sz="2800" b="1" dirty="0"/>
              <a:t> </a:t>
            </a:r>
          </a:p>
        </p:txBody>
      </p:sp>
    </p:spTree>
    <p:extLst>
      <p:ext uri="{BB962C8B-B14F-4D97-AF65-F5344CB8AC3E}">
        <p14:creationId xmlns:p14="http://schemas.microsoft.com/office/powerpoint/2010/main" xmlns="" val="2098115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3" y="63062"/>
            <a:ext cx="9942146" cy="681038"/>
          </a:xfrm>
        </p:spPr>
        <p:txBody>
          <a:bodyPr/>
          <a:lstStyle/>
          <a:p>
            <a:r>
              <a:rPr lang="en-US" dirty="0">
                <a:solidFill>
                  <a:schemeClr val="tx2"/>
                </a:solidFill>
              </a:rPr>
              <a:t>Impact over the Mid-Term 2023/24 </a:t>
            </a:r>
            <a:endParaRPr lang="en-US" sz="3600" dirty="0">
              <a:solidFill>
                <a:schemeClr val="tx2"/>
              </a:solidFill>
            </a:endParaRP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37</a:t>
            </a:fld>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xmlns="" id="{323E9868-072B-6E3F-A0FB-D316C1E3DED3}"/>
              </a:ext>
            </a:extLst>
          </p:cNvPr>
          <p:cNvSpPr txBox="1"/>
          <p:nvPr/>
        </p:nvSpPr>
        <p:spPr>
          <a:xfrm>
            <a:off x="105103" y="619324"/>
            <a:ext cx="6200078" cy="523220"/>
          </a:xfrm>
          <a:prstGeom prst="rect">
            <a:avLst/>
          </a:prstGeom>
          <a:noFill/>
        </p:spPr>
        <p:txBody>
          <a:bodyPr wrap="square" rtlCol="0">
            <a:spAutoFit/>
          </a:bodyPr>
          <a:lstStyle/>
          <a:p>
            <a:r>
              <a:rPr lang="en-ZA" sz="2800" b="1" dirty="0">
                <a:latin typeface="Century Gothic" panose="020B0502020202020204" pitchFamily="34" charset="0"/>
              </a:rPr>
              <a:t>Remaining targets for the end-term </a:t>
            </a:r>
            <a:r>
              <a:rPr lang="en-ZA" sz="2800" b="1" dirty="0"/>
              <a:t> </a:t>
            </a:r>
          </a:p>
        </p:txBody>
      </p:sp>
      <p:graphicFrame>
        <p:nvGraphicFramePr>
          <p:cNvPr id="9" name="Table 8">
            <a:extLst>
              <a:ext uri="{FF2B5EF4-FFF2-40B4-BE49-F238E27FC236}">
                <a16:creationId xmlns:a16="http://schemas.microsoft.com/office/drawing/2014/main" xmlns="" id="{BFE8E14B-2AA8-D07A-FACE-F1019431B427}"/>
              </a:ext>
            </a:extLst>
          </p:cNvPr>
          <p:cNvGraphicFramePr>
            <a:graphicFrameLocks noGrp="1"/>
          </p:cNvGraphicFramePr>
          <p:nvPr>
            <p:extLst>
              <p:ext uri="{D42A27DB-BD31-4B8C-83A1-F6EECF244321}">
                <p14:modId xmlns:p14="http://schemas.microsoft.com/office/powerpoint/2010/main" xmlns="" val="1452859"/>
              </p:ext>
            </p:extLst>
          </p:nvPr>
        </p:nvGraphicFramePr>
        <p:xfrm>
          <a:off x="458275" y="1142544"/>
          <a:ext cx="11070789" cy="5046263"/>
        </p:xfrm>
        <a:graphic>
          <a:graphicData uri="http://schemas.openxmlformats.org/drawingml/2006/table">
            <a:tbl>
              <a:tblPr firstRow="1" firstCol="1" bandRow="1">
                <a:tableStyleId>{5C22544A-7EE6-4342-B048-85BDC9FD1C3A}</a:tableStyleId>
              </a:tblPr>
              <a:tblGrid>
                <a:gridCol w="2806767">
                  <a:extLst>
                    <a:ext uri="{9D8B030D-6E8A-4147-A177-3AD203B41FA5}">
                      <a16:colId xmlns:a16="http://schemas.microsoft.com/office/drawing/2014/main" xmlns="" val="3018348592"/>
                    </a:ext>
                  </a:extLst>
                </a:gridCol>
                <a:gridCol w="4395571">
                  <a:extLst>
                    <a:ext uri="{9D8B030D-6E8A-4147-A177-3AD203B41FA5}">
                      <a16:colId xmlns:a16="http://schemas.microsoft.com/office/drawing/2014/main" xmlns="" val="1406269866"/>
                    </a:ext>
                  </a:extLst>
                </a:gridCol>
                <a:gridCol w="3868451">
                  <a:extLst>
                    <a:ext uri="{9D8B030D-6E8A-4147-A177-3AD203B41FA5}">
                      <a16:colId xmlns:a16="http://schemas.microsoft.com/office/drawing/2014/main" xmlns="" val="3208626333"/>
                    </a:ext>
                  </a:extLst>
                </a:gridCol>
              </a:tblGrid>
              <a:tr h="735183">
                <a:tc>
                  <a:txBody>
                    <a:bodyPr/>
                    <a:lstStyle/>
                    <a:p>
                      <a:pPr algn="just">
                        <a:lnSpc>
                          <a:spcPct val="150000"/>
                        </a:lnSpc>
                        <a:spcAft>
                          <a:spcPts val="1000"/>
                        </a:spcAft>
                      </a:pPr>
                      <a:r>
                        <a:rPr lang="en-ZA" sz="1400" dirty="0">
                          <a:effectLst/>
                          <a:latin typeface="Arial "/>
                        </a:rPr>
                        <a:t>Outcome Indicator </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rgbClr val="0063AF"/>
                    </a:solidFill>
                  </a:tcPr>
                </a:tc>
                <a:tc>
                  <a:txBody>
                    <a:bodyPr/>
                    <a:lstStyle/>
                    <a:p>
                      <a:pPr algn="just">
                        <a:lnSpc>
                          <a:spcPct val="150000"/>
                        </a:lnSpc>
                        <a:spcAft>
                          <a:spcPts val="1000"/>
                        </a:spcAft>
                      </a:pPr>
                      <a:r>
                        <a:rPr lang="en-GB" sz="1400" dirty="0">
                          <a:effectLst/>
                          <a:latin typeface="Arial "/>
                        </a:rPr>
                        <a:t>2024/25 Target </a:t>
                      </a:r>
                      <a:endParaRPr lang="en-ZA" sz="1400" dirty="0">
                        <a:effectLst/>
                        <a:latin typeface="Arial "/>
                      </a:endParaRPr>
                    </a:p>
                    <a:p>
                      <a:pPr algn="just">
                        <a:lnSpc>
                          <a:spcPct val="150000"/>
                        </a:lnSpc>
                        <a:spcAft>
                          <a:spcPts val="1000"/>
                        </a:spcAft>
                      </a:pPr>
                      <a:r>
                        <a:rPr lang="en-GB" sz="1400" dirty="0">
                          <a:effectLst/>
                          <a:latin typeface="Arial "/>
                        </a:rPr>
                        <a:t>(Five-Year)</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rgbClr val="42A529"/>
                    </a:solidFill>
                  </a:tcPr>
                </a:tc>
                <a:tc>
                  <a:txBody>
                    <a:bodyPr/>
                    <a:lstStyle/>
                    <a:p>
                      <a:pPr algn="just">
                        <a:lnSpc>
                          <a:spcPct val="150000"/>
                        </a:lnSpc>
                        <a:spcAft>
                          <a:spcPts val="1000"/>
                        </a:spcAft>
                      </a:pPr>
                      <a:r>
                        <a:rPr lang="en-ZA" sz="1400" dirty="0">
                          <a:effectLst/>
                          <a:latin typeface="Arial "/>
                        </a:rPr>
                        <a:t>Remainder of the Target to be achieved </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6"/>
                    </a:solidFill>
                  </a:tcPr>
                </a:tc>
                <a:extLst>
                  <a:ext uri="{0D108BD9-81ED-4DB2-BD59-A6C34878D82A}">
                    <a16:rowId xmlns:a16="http://schemas.microsoft.com/office/drawing/2014/main" xmlns="" val="2132466148"/>
                  </a:ext>
                </a:extLst>
              </a:tr>
              <a:tr h="1119541">
                <a:tc>
                  <a:txBody>
                    <a:bodyPr/>
                    <a:lstStyle/>
                    <a:p>
                      <a:pPr algn="just">
                        <a:lnSpc>
                          <a:spcPct val="100000"/>
                        </a:lnSpc>
                        <a:spcAft>
                          <a:spcPts val="1000"/>
                        </a:spcAft>
                      </a:pPr>
                      <a:r>
                        <a:rPr lang="en-ZA" sz="1400" dirty="0">
                          <a:effectLst/>
                          <a:latin typeface="Arial "/>
                        </a:rPr>
                        <a:t>Number of hectares of</a:t>
                      </a:r>
                    </a:p>
                    <a:p>
                      <a:pPr algn="just">
                        <a:lnSpc>
                          <a:spcPct val="100000"/>
                        </a:lnSpc>
                        <a:spcAft>
                          <a:spcPts val="1000"/>
                        </a:spcAft>
                      </a:pPr>
                      <a:r>
                        <a:rPr lang="en-ZA" sz="1400" dirty="0">
                          <a:effectLst/>
                          <a:latin typeface="Arial "/>
                        </a:rPr>
                        <a:t>well-located land acquired</a:t>
                      </a:r>
                    </a:p>
                    <a:p>
                      <a:pPr algn="just">
                        <a:lnSpc>
                          <a:spcPct val="100000"/>
                        </a:lnSpc>
                        <a:spcAft>
                          <a:spcPts val="1000"/>
                        </a:spcAft>
                      </a:pPr>
                      <a:r>
                        <a:rPr lang="en-ZA" sz="1400" dirty="0">
                          <a:effectLst/>
                          <a:latin typeface="Arial "/>
                        </a:rPr>
                        <a:t>within PHSHDAs</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rgbClr val="0063AF"/>
                    </a:solidFill>
                  </a:tcPr>
                </a:tc>
                <a:tc>
                  <a:txBody>
                    <a:bodyPr/>
                    <a:lstStyle/>
                    <a:p>
                      <a:pPr algn="just">
                        <a:lnSpc>
                          <a:spcPct val="150000"/>
                        </a:lnSpc>
                        <a:spcAft>
                          <a:spcPts val="1000"/>
                        </a:spcAft>
                      </a:pPr>
                      <a:r>
                        <a:rPr lang="en-GB" sz="1400" b="1" dirty="0">
                          <a:effectLst/>
                          <a:latin typeface="Arial "/>
                        </a:rPr>
                        <a:t>6 000 hectares acquired in PHSHDA’s</a:t>
                      </a:r>
                      <a:endParaRPr lang="en-ZA" sz="1400" b="1" dirty="0">
                        <a:effectLst/>
                        <a:latin typeface="Arial "/>
                      </a:endParaRPr>
                    </a:p>
                    <a:p>
                      <a:pPr algn="just">
                        <a:lnSpc>
                          <a:spcPct val="150000"/>
                        </a:lnSpc>
                        <a:spcAft>
                          <a:spcPts val="1000"/>
                        </a:spcAft>
                      </a:pPr>
                      <a:r>
                        <a:rPr lang="en-GB" sz="1400" b="1" dirty="0">
                          <a:effectLst/>
                          <a:latin typeface="Arial "/>
                        </a:rPr>
                        <a:t> </a:t>
                      </a:r>
                      <a:endParaRPr lang="en-ZA" sz="1400" b="1" dirty="0">
                        <a:effectLst/>
                        <a:latin typeface="Arial "/>
                      </a:endParaRPr>
                    </a:p>
                    <a:p>
                      <a:pPr algn="just">
                        <a:lnSpc>
                          <a:spcPct val="150000"/>
                        </a:lnSpc>
                        <a:spcAft>
                          <a:spcPts val="1000"/>
                        </a:spcAft>
                      </a:pPr>
                      <a:r>
                        <a:rPr lang="en-ZA" sz="1400" b="1" dirty="0">
                          <a:effectLst/>
                          <a:latin typeface="Arial "/>
                        </a:rPr>
                        <a:t> </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3">
                        <a:lumMod val="20000"/>
                        <a:lumOff val="80000"/>
                      </a:schemeClr>
                    </a:solidFill>
                  </a:tcPr>
                </a:tc>
                <a:tc>
                  <a:txBody>
                    <a:bodyPr/>
                    <a:lstStyle/>
                    <a:p>
                      <a:pPr algn="just">
                        <a:lnSpc>
                          <a:spcPct val="150000"/>
                        </a:lnSpc>
                        <a:spcAft>
                          <a:spcPts val="1000"/>
                        </a:spcAft>
                      </a:pPr>
                      <a:r>
                        <a:rPr lang="en-ZA" sz="1400" b="1" dirty="0">
                          <a:effectLst/>
                          <a:latin typeface="Arial "/>
                        </a:rPr>
                        <a:t>2045,755 </a:t>
                      </a:r>
                      <a:r>
                        <a:rPr lang="en-GB" sz="1400" b="1" dirty="0">
                          <a:effectLst/>
                          <a:latin typeface="Arial "/>
                        </a:rPr>
                        <a:t>hectares acquired in</a:t>
                      </a:r>
                      <a:endParaRPr lang="en-ZA" sz="1400" b="1" dirty="0">
                        <a:effectLst/>
                        <a:latin typeface="Arial "/>
                      </a:endParaRPr>
                    </a:p>
                    <a:p>
                      <a:pPr algn="just">
                        <a:lnSpc>
                          <a:spcPct val="150000"/>
                        </a:lnSpc>
                        <a:spcAft>
                          <a:spcPts val="1000"/>
                        </a:spcAft>
                      </a:pPr>
                      <a:r>
                        <a:rPr lang="en-GB" sz="1400" b="1" dirty="0">
                          <a:effectLst/>
                          <a:latin typeface="Arial "/>
                        </a:rPr>
                        <a:t>PHSHDA’s</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6">
                        <a:lumMod val="40000"/>
                        <a:lumOff val="60000"/>
                      </a:schemeClr>
                    </a:solidFill>
                  </a:tcPr>
                </a:tc>
                <a:extLst>
                  <a:ext uri="{0D108BD9-81ED-4DB2-BD59-A6C34878D82A}">
                    <a16:rowId xmlns:a16="http://schemas.microsoft.com/office/drawing/2014/main" xmlns="" val="3781502481"/>
                  </a:ext>
                </a:extLst>
              </a:tr>
              <a:tr h="686011">
                <a:tc>
                  <a:txBody>
                    <a:bodyPr/>
                    <a:lstStyle/>
                    <a:p>
                      <a:pPr algn="just">
                        <a:lnSpc>
                          <a:spcPct val="100000"/>
                        </a:lnSpc>
                        <a:spcAft>
                          <a:spcPts val="1000"/>
                        </a:spcAft>
                      </a:pPr>
                      <a:r>
                        <a:rPr lang="en-ZA" sz="1400" dirty="0">
                          <a:effectLst/>
                          <a:latin typeface="Arial "/>
                        </a:rPr>
                        <a:t>Number of housing units delivered by HDA</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rgbClr val="0063AF"/>
                    </a:solidFill>
                  </a:tcPr>
                </a:tc>
                <a:tc>
                  <a:txBody>
                    <a:bodyPr/>
                    <a:lstStyle/>
                    <a:p>
                      <a:pPr algn="just">
                        <a:lnSpc>
                          <a:spcPct val="150000"/>
                        </a:lnSpc>
                        <a:spcAft>
                          <a:spcPts val="1000"/>
                        </a:spcAft>
                      </a:pPr>
                      <a:r>
                        <a:rPr lang="en-ZA" sz="1400" b="1" dirty="0">
                          <a:effectLst/>
                          <a:latin typeface="Arial "/>
                        </a:rPr>
                        <a:t>25 420 housing units delivered</a:t>
                      </a:r>
                    </a:p>
                    <a:p>
                      <a:pPr algn="just">
                        <a:lnSpc>
                          <a:spcPct val="150000"/>
                        </a:lnSpc>
                        <a:spcAft>
                          <a:spcPts val="1000"/>
                        </a:spcAft>
                      </a:pPr>
                      <a:r>
                        <a:rPr lang="en-ZA" sz="1400" b="1" dirty="0">
                          <a:effectLst/>
                          <a:latin typeface="Arial "/>
                        </a:rPr>
                        <a:t>by HDA</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3">
                        <a:lumMod val="20000"/>
                        <a:lumOff val="80000"/>
                      </a:schemeClr>
                    </a:solidFill>
                  </a:tcPr>
                </a:tc>
                <a:tc>
                  <a:txBody>
                    <a:bodyPr/>
                    <a:lstStyle/>
                    <a:p>
                      <a:pPr algn="just">
                        <a:lnSpc>
                          <a:spcPct val="150000"/>
                        </a:lnSpc>
                        <a:spcAft>
                          <a:spcPts val="1000"/>
                        </a:spcAft>
                      </a:pPr>
                      <a:r>
                        <a:rPr lang="en-GB" sz="1400" b="1" dirty="0">
                          <a:effectLst/>
                          <a:latin typeface="Arial "/>
                        </a:rPr>
                        <a:t>17956 </a:t>
                      </a:r>
                      <a:r>
                        <a:rPr lang="en-ZA" sz="1400" b="1" dirty="0">
                          <a:effectLst/>
                          <a:latin typeface="Arial "/>
                        </a:rPr>
                        <a:t>housing units delivered</a:t>
                      </a:r>
                    </a:p>
                    <a:p>
                      <a:pPr algn="just">
                        <a:lnSpc>
                          <a:spcPct val="150000"/>
                        </a:lnSpc>
                        <a:spcAft>
                          <a:spcPts val="1000"/>
                        </a:spcAft>
                      </a:pPr>
                      <a:r>
                        <a:rPr lang="en-ZA" sz="1400" b="1" dirty="0">
                          <a:effectLst/>
                          <a:latin typeface="Arial "/>
                        </a:rPr>
                        <a:t>by HDA</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6">
                        <a:lumMod val="40000"/>
                        <a:lumOff val="60000"/>
                      </a:schemeClr>
                    </a:solidFill>
                  </a:tcPr>
                </a:tc>
                <a:extLst>
                  <a:ext uri="{0D108BD9-81ED-4DB2-BD59-A6C34878D82A}">
                    <a16:rowId xmlns:a16="http://schemas.microsoft.com/office/drawing/2014/main" xmlns="" val="435544395"/>
                  </a:ext>
                </a:extLst>
              </a:tr>
              <a:tr h="1119541">
                <a:tc>
                  <a:txBody>
                    <a:bodyPr/>
                    <a:lstStyle/>
                    <a:p>
                      <a:pPr algn="just">
                        <a:lnSpc>
                          <a:spcPct val="100000"/>
                        </a:lnSpc>
                        <a:spcAft>
                          <a:spcPts val="1000"/>
                        </a:spcAft>
                      </a:pPr>
                      <a:r>
                        <a:rPr lang="en-ZA" sz="1400" dirty="0">
                          <a:effectLst/>
                          <a:latin typeface="Arial "/>
                        </a:rPr>
                        <a:t>Number of serviced sites delivered by HDA</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rgbClr val="0063AF"/>
                    </a:solidFill>
                  </a:tcPr>
                </a:tc>
                <a:tc>
                  <a:txBody>
                    <a:bodyPr/>
                    <a:lstStyle/>
                    <a:p>
                      <a:pPr algn="just">
                        <a:lnSpc>
                          <a:spcPct val="150000"/>
                        </a:lnSpc>
                        <a:spcAft>
                          <a:spcPts val="1000"/>
                        </a:spcAft>
                      </a:pPr>
                      <a:r>
                        <a:rPr lang="en-ZA" sz="1400" b="1" dirty="0">
                          <a:effectLst/>
                          <a:latin typeface="Arial "/>
                        </a:rPr>
                        <a:t>23 586 serviced sites delivered</a:t>
                      </a:r>
                    </a:p>
                    <a:p>
                      <a:pPr algn="just">
                        <a:lnSpc>
                          <a:spcPct val="150000"/>
                        </a:lnSpc>
                        <a:spcAft>
                          <a:spcPts val="1000"/>
                        </a:spcAft>
                      </a:pPr>
                      <a:r>
                        <a:rPr lang="en-ZA" sz="1400" b="1" dirty="0">
                          <a:effectLst/>
                          <a:latin typeface="Arial "/>
                        </a:rPr>
                        <a:t>by HDA </a:t>
                      </a:r>
                    </a:p>
                    <a:p>
                      <a:pPr algn="just">
                        <a:lnSpc>
                          <a:spcPct val="150000"/>
                        </a:lnSpc>
                        <a:spcAft>
                          <a:spcPts val="1000"/>
                        </a:spcAft>
                      </a:pPr>
                      <a:r>
                        <a:rPr lang="en-ZA" sz="1400" b="1" dirty="0">
                          <a:effectLst/>
                          <a:latin typeface="Arial "/>
                        </a:rPr>
                        <a:t> </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3">
                        <a:lumMod val="20000"/>
                        <a:lumOff val="80000"/>
                      </a:schemeClr>
                    </a:solidFill>
                  </a:tcPr>
                </a:tc>
                <a:tc>
                  <a:txBody>
                    <a:bodyPr/>
                    <a:lstStyle/>
                    <a:p>
                      <a:pPr algn="just">
                        <a:lnSpc>
                          <a:spcPct val="150000"/>
                        </a:lnSpc>
                        <a:spcAft>
                          <a:spcPts val="1000"/>
                        </a:spcAft>
                      </a:pPr>
                      <a:r>
                        <a:rPr lang="en-GB" sz="1400" b="1" dirty="0">
                          <a:effectLst/>
                          <a:latin typeface="Arial "/>
                        </a:rPr>
                        <a:t>15310 </a:t>
                      </a:r>
                      <a:r>
                        <a:rPr lang="en-ZA" sz="1400" b="1" dirty="0">
                          <a:effectLst/>
                          <a:latin typeface="Arial "/>
                        </a:rPr>
                        <a:t>serviced sites delivered</a:t>
                      </a:r>
                    </a:p>
                    <a:p>
                      <a:pPr algn="just">
                        <a:lnSpc>
                          <a:spcPct val="150000"/>
                        </a:lnSpc>
                        <a:spcAft>
                          <a:spcPts val="1000"/>
                        </a:spcAft>
                      </a:pPr>
                      <a:r>
                        <a:rPr lang="en-ZA" sz="1400" b="1" dirty="0">
                          <a:effectLst/>
                          <a:latin typeface="Arial "/>
                        </a:rPr>
                        <a:t>by HDA </a:t>
                      </a:r>
                    </a:p>
                    <a:p>
                      <a:pPr algn="just">
                        <a:lnSpc>
                          <a:spcPct val="150000"/>
                        </a:lnSpc>
                        <a:spcAft>
                          <a:spcPts val="1000"/>
                        </a:spcAft>
                      </a:pPr>
                      <a:r>
                        <a:rPr lang="en-ZA" sz="1400" b="1" dirty="0">
                          <a:effectLst/>
                          <a:latin typeface="Arial "/>
                        </a:rPr>
                        <a:t> </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6">
                        <a:lumMod val="40000"/>
                        <a:lumOff val="60000"/>
                      </a:schemeClr>
                    </a:solidFill>
                  </a:tcPr>
                </a:tc>
                <a:extLst>
                  <a:ext uri="{0D108BD9-81ED-4DB2-BD59-A6C34878D82A}">
                    <a16:rowId xmlns:a16="http://schemas.microsoft.com/office/drawing/2014/main" xmlns="" val="4246404565"/>
                  </a:ext>
                </a:extLst>
              </a:tr>
              <a:tr h="1204574">
                <a:tc>
                  <a:txBody>
                    <a:bodyPr/>
                    <a:lstStyle/>
                    <a:p>
                      <a:pPr algn="just">
                        <a:lnSpc>
                          <a:spcPct val="100000"/>
                        </a:lnSpc>
                        <a:spcAft>
                          <a:spcPts val="1000"/>
                        </a:spcAft>
                      </a:pPr>
                      <a:r>
                        <a:rPr lang="en-ZA" sz="1400" dirty="0">
                          <a:effectLst/>
                          <a:latin typeface="Arial "/>
                        </a:rPr>
                        <a:t>Number of integrated</a:t>
                      </a:r>
                    </a:p>
                    <a:p>
                      <a:pPr algn="just">
                        <a:lnSpc>
                          <a:spcPct val="100000"/>
                        </a:lnSpc>
                        <a:spcAft>
                          <a:spcPts val="1000"/>
                        </a:spcAft>
                      </a:pPr>
                      <a:r>
                        <a:rPr lang="en-ZA" sz="1400" dirty="0">
                          <a:effectLst/>
                          <a:latin typeface="Arial "/>
                        </a:rPr>
                        <a:t>implementation</a:t>
                      </a:r>
                    </a:p>
                    <a:p>
                      <a:pPr algn="just">
                        <a:lnSpc>
                          <a:spcPct val="100000"/>
                        </a:lnSpc>
                        <a:spcAft>
                          <a:spcPts val="1000"/>
                        </a:spcAft>
                      </a:pPr>
                      <a:r>
                        <a:rPr lang="en-ZA" sz="1400" dirty="0">
                          <a:effectLst/>
                          <a:latin typeface="Arial "/>
                        </a:rPr>
                        <a:t>programmes for PDAs</a:t>
                      </a:r>
                    </a:p>
                    <a:p>
                      <a:pPr algn="just">
                        <a:lnSpc>
                          <a:spcPct val="100000"/>
                        </a:lnSpc>
                        <a:spcAft>
                          <a:spcPts val="1000"/>
                        </a:spcAft>
                      </a:pPr>
                      <a:r>
                        <a:rPr lang="en-ZA" sz="1400" dirty="0">
                          <a:effectLst/>
                          <a:latin typeface="Arial "/>
                        </a:rPr>
                        <a:t>prepared</a:t>
                      </a:r>
                      <a:endParaRPr lang="en-ZA" sz="1400" dirty="0">
                        <a:effectLst/>
                        <a:latin typeface="Arial "/>
                        <a:ea typeface="Calibri" panose="020F0502020204030204" pitchFamily="34" charset="0"/>
                        <a:cs typeface="Times New Roman" panose="02020603050405020304" pitchFamily="18" charset="0"/>
                      </a:endParaRPr>
                    </a:p>
                  </a:txBody>
                  <a:tcPr marL="49579" marR="49579" marT="0" marB="0">
                    <a:solidFill>
                      <a:srgbClr val="0063AF"/>
                    </a:solidFill>
                  </a:tcPr>
                </a:tc>
                <a:tc>
                  <a:txBody>
                    <a:bodyPr/>
                    <a:lstStyle/>
                    <a:p>
                      <a:pPr algn="just">
                        <a:lnSpc>
                          <a:spcPct val="150000"/>
                        </a:lnSpc>
                        <a:spcAft>
                          <a:spcPts val="1000"/>
                        </a:spcAft>
                      </a:pPr>
                      <a:r>
                        <a:rPr lang="en-ZA" sz="1400" b="1" dirty="0">
                          <a:effectLst/>
                          <a:latin typeface="Arial "/>
                        </a:rPr>
                        <a:t>136 integrated implementations</a:t>
                      </a:r>
                    </a:p>
                    <a:p>
                      <a:pPr algn="just">
                        <a:lnSpc>
                          <a:spcPct val="150000"/>
                        </a:lnSpc>
                        <a:spcAft>
                          <a:spcPts val="1000"/>
                        </a:spcAft>
                      </a:pPr>
                      <a:r>
                        <a:rPr lang="en-ZA" sz="1400" b="1" dirty="0">
                          <a:effectLst/>
                          <a:latin typeface="Arial "/>
                        </a:rPr>
                        <a:t>programmes for PDAs prepared</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3">
                        <a:lumMod val="20000"/>
                        <a:lumOff val="80000"/>
                      </a:schemeClr>
                    </a:solidFill>
                  </a:tcPr>
                </a:tc>
                <a:tc>
                  <a:txBody>
                    <a:bodyPr/>
                    <a:lstStyle/>
                    <a:p>
                      <a:pPr algn="just">
                        <a:lnSpc>
                          <a:spcPct val="150000"/>
                        </a:lnSpc>
                        <a:spcAft>
                          <a:spcPts val="1000"/>
                        </a:spcAft>
                      </a:pPr>
                      <a:r>
                        <a:rPr lang="en-GB" sz="1400" b="1" dirty="0">
                          <a:effectLst/>
                          <a:latin typeface="Arial "/>
                        </a:rPr>
                        <a:t>58 </a:t>
                      </a:r>
                      <a:r>
                        <a:rPr lang="en-ZA" sz="1400" b="1" dirty="0">
                          <a:effectLst/>
                          <a:latin typeface="Arial "/>
                        </a:rPr>
                        <a:t>integrated implementations</a:t>
                      </a:r>
                    </a:p>
                    <a:p>
                      <a:pPr algn="just">
                        <a:lnSpc>
                          <a:spcPct val="150000"/>
                        </a:lnSpc>
                        <a:spcAft>
                          <a:spcPts val="1000"/>
                        </a:spcAft>
                      </a:pPr>
                      <a:r>
                        <a:rPr lang="en-ZA" sz="1400" b="1" dirty="0">
                          <a:effectLst/>
                          <a:latin typeface="Arial "/>
                        </a:rPr>
                        <a:t>programmes for PDAs prepared</a:t>
                      </a:r>
                      <a:endParaRPr lang="en-ZA" sz="1400" b="1" dirty="0">
                        <a:effectLst/>
                        <a:latin typeface="Arial "/>
                        <a:ea typeface="Calibri" panose="020F0502020204030204" pitchFamily="34" charset="0"/>
                        <a:cs typeface="Times New Roman" panose="02020603050405020304" pitchFamily="18" charset="0"/>
                      </a:endParaRPr>
                    </a:p>
                  </a:txBody>
                  <a:tcPr marL="49579" marR="49579" marT="0" marB="0">
                    <a:solidFill>
                      <a:schemeClr val="accent6">
                        <a:lumMod val="40000"/>
                        <a:lumOff val="60000"/>
                      </a:schemeClr>
                    </a:solidFill>
                  </a:tcPr>
                </a:tc>
                <a:extLst>
                  <a:ext uri="{0D108BD9-81ED-4DB2-BD59-A6C34878D82A}">
                    <a16:rowId xmlns:a16="http://schemas.microsoft.com/office/drawing/2014/main" xmlns="" val="342291682"/>
                  </a:ext>
                </a:extLst>
              </a:tr>
            </a:tbl>
          </a:graphicData>
        </a:graphic>
      </p:graphicFrame>
    </p:spTree>
    <p:extLst>
      <p:ext uri="{BB962C8B-B14F-4D97-AF65-F5344CB8AC3E}">
        <p14:creationId xmlns:p14="http://schemas.microsoft.com/office/powerpoint/2010/main" xmlns="" val="134303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7F549-93A0-5440-9E9C-BE12013CAC03}"/>
              </a:ext>
            </a:extLst>
          </p:cNvPr>
          <p:cNvSpPr>
            <a:spLocks noGrp="1"/>
          </p:cNvSpPr>
          <p:nvPr>
            <p:ph type="title"/>
          </p:nvPr>
        </p:nvSpPr>
        <p:spPr>
          <a:xfrm>
            <a:off x="105103" y="63062"/>
            <a:ext cx="9942146" cy="681038"/>
          </a:xfrm>
        </p:spPr>
        <p:txBody>
          <a:bodyPr/>
          <a:lstStyle/>
          <a:p>
            <a:r>
              <a:rPr lang="en-US" dirty="0">
                <a:solidFill>
                  <a:schemeClr val="tx2"/>
                </a:solidFill>
              </a:rPr>
              <a:t>Impact over the Mid-Term 2023/24 </a:t>
            </a:r>
            <a:endParaRPr lang="en-US" sz="3600" dirty="0">
              <a:solidFill>
                <a:schemeClr val="tx2"/>
              </a:solidFill>
            </a:endParaRPr>
          </a:p>
        </p:txBody>
      </p:sp>
      <p:sp>
        <p:nvSpPr>
          <p:cNvPr id="4" name="Slide Number Placeholder 3">
            <a:extLst>
              <a:ext uri="{FF2B5EF4-FFF2-40B4-BE49-F238E27FC236}">
                <a16:creationId xmlns:a16="http://schemas.microsoft.com/office/drawing/2014/main" xmlns="" id="{49EC18D0-A44A-46C2-BBCC-C0D038BC6408}"/>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38</a:t>
            </a:fld>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xmlns="" id="{323E9868-072B-6E3F-A0FB-D316C1E3DED3}"/>
              </a:ext>
            </a:extLst>
          </p:cNvPr>
          <p:cNvSpPr txBox="1"/>
          <p:nvPr/>
        </p:nvSpPr>
        <p:spPr>
          <a:xfrm>
            <a:off x="105103" y="619324"/>
            <a:ext cx="8570546" cy="523220"/>
          </a:xfrm>
          <a:prstGeom prst="rect">
            <a:avLst/>
          </a:prstGeom>
          <a:noFill/>
        </p:spPr>
        <p:txBody>
          <a:bodyPr wrap="square" rtlCol="0">
            <a:spAutoFit/>
          </a:bodyPr>
          <a:lstStyle/>
          <a:p>
            <a:r>
              <a:rPr lang="en-ZA" sz="2800" b="1" dirty="0">
                <a:latin typeface="Century Gothic" panose="020B0502020202020204" pitchFamily="34" charset="0"/>
              </a:rPr>
              <a:t>Recovery Plans</a:t>
            </a:r>
            <a:endParaRPr lang="en-ZA" sz="2800" b="1" dirty="0"/>
          </a:p>
        </p:txBody>
      </p:sp>
      <p:sp>
        <p:nvSpPr>
          <p:cNvPr id="6" name="TextBox 5">
            <a:extLst>
              <a:ext uri="{FF2B5EF4-FFF2-40B4-BE49-F238E27FC236}">
                <a16:creationId xmlns:a16="http://schemas.microsoft.com/office/drawing/2014/main" xmlns="" id="{BFA9D0E8-3981-838B-69D7-C2D42FDCF226}"/>
              </a:ext>
            </a:extLst>
          </p:cNvPr>
          <p:cNvSpPr txBox="1"/>
          <p:nvPr/>
        </p:nvSpPr>
        <p:spPr>
          <a:xfrm>
            <a:off x="399700" y="1142544"/>
            <a:ext cx="9942146" cy="6550511"/>
          </a:xfrm>
          <a:prstGeom prst="rect">
            <a:avLst/>
          </a:prstGeom>
          <a:noFill/>
        </p:spPr>
        <p:txBody>
          <a:bodyPr wrap="square" rtlCol="0">
            <a:spAutoFit/>
          </a:bodyPr>
          <a:lstStyle/>
          <a:p>
            <a:endParaRPr lang="en-ZA" dirty="0">
              <a:latin typeface="Arial "/>
            </a:endParaRPr>
          </a:p>
          <a:p>
            <a:r>
              <a:rPr lang="en-ZA" b="1" u="sng" dirty="0">
                <a:latin typeface="Arial "/>
              </a:rPr>
              <a:t>Proposed Recovery Plans </a:t>
            </a:r>
          </a:p>
          <a:p>
            <a:endParaRPr lang="en-ZA" b="1" u="sng" dirty="0">
              <a:latin typeface="Arial "/>
            </a:endParaRPr>
          </a:p>
          <a:p>
            <a:pPr>
              <a:spcAft>
                <a:spcPts val="1000"/>
              </a:spcAft>
            </a:pPr>
            <a:r>
              <a:rPr lang="en-ZA" dirty="0">
                <a:solidFill>
                  <a:sysClr val="windowText" lastClr="000000"/>
                </a:solidFill>
                <a:latin typeface="Arial "/>
                <a:cs typeface="Arial"/>
              </a:rPr>
              <a:t>The Agency has devices the following key actions in mitigating the risks that arise from the above challenges :</a:t>
            </a:r>
          </a:p>
          <a:p>
            <a:pPr indent="-285750">
              <a:spcAft>
                <a:spcPts val="1000"/>
              </a:spcAft>
              <a:buFont typeface="Arial" panose="020B0604020202020204" pitchFamily="34" charset="0"/>
              <a:buChar char="•"/>
            </a:pPr>
            <a:r>
              <a:rPr lang="en-ZA" dirty="0">
                <a:solidFill>
                  <a:sysClr val="windowText" lastClr="000000"/>
                </a:solidFill>
                <a:latin typeface="Arial "/>
                <a:cs typeface="Arial"/>
              </a:rPr>
              <a:t>The capacitation of IGR in assisting various stakeholders in the development cycle to better manage the co-ordination in order to unlock bottlenecks in procurement and communication delays,</a:t>
            </a:r>
          </a:p>
          <a:p>
            <a:pPr indent="-285750">
              <a:spcAft>
                <a:spcPts val="1000"/>
              </a:spcAft>
              <a:buFont typeface="Arial" panose="020B0604020202020204" pitchFamily="34" charset="0"/>
              <a:buChar char="•"/>
            </a:pPr>
            <a:r>
              <a:rPr lang="en-ZA" dirty="0">
                <a:solidFill>
                  <a:sysClr val="windowText" lastClr="000000"/>
                </a:solidFill>
                <a:latin typeface="Arial "/>
                <a:cs typeface="Arial"/>
              </a:rPr>
              <a:t>Capacitation of internal procurement processes to fast-track appointment of service providers,</a:t>
            </a:r>
          </a:p>
          <a:p>
            <a:pPr indent="-285750">
              <a:spcAft>
                <a:spcPts val="1000"/>
              </a:spcAft>
              <a:buFont typeface="Arial" panose="020B0604020202020204" pitchFamily="34" charset="0"/>
              <a:buChar char="•"/>
            </a:pPr>
            <a:r>
              <a:rPr lang="en-ZA" dirty="0">
                <a:solidFill>
                  <a:sysClr val="windowText" lastClr="000000"/>
                </a:solidFill>
                <a:latin typeface="Arial "/>
                <a:cs typeface="Arial"/>
              </a:rPr>
              <a:t>The Agency is in the process of reviewing the work done by the current service providers and commencing termination of non-performing contractors and ,</a:t>
            </a:r>
          </a:p>
          <a:p>
            <a:pPr indent="-285750">
              <a:spcAft>
                <a:spcPts val="1000"/>
              </a:spcAft>
              <a:buFont typeface="Arial" panose="020B0604020202020204" pitchFamily="34" charset="0"/>
              <a:buChar char="•"/>
            </a:pPr>
            <a:r>
              <a:rPr lang="en-ZA" dirty="0">
                <a:solidFill>
                  <a:sysClr val="windowText" lastClr="000000"/>
                </a:solidFill>
                <a:latin typeface="Arial "/>
                <a:cs typeface="Arial"/>
              </a:rPr>
              <a:t>The Agency has also adopted a policy to empower financially strained service providers by paying them 15 days after the submission of their invoice,</a:t>
            </a:r>
          </a:p>
          <a:p>
            <a:pPr marL="285750" indent="-285750">
              <a:buFont typeface="Arial" panose="020B0604020202020204" pitchFamily="34" charset="0"/>
              <a:buChar char="•"/>
            </a:pPr>
            <a:endParaRPr lang="en-ZA" dirty="0">
              <a:latin typeface="Arial "/>
            </a:endParaRPr>
          </a:p>
          <a:p>
            <a:pPr marL="285750" indent="-285750">
              <a:buFont typeface="Arial" panose="020B0604020202020204" pitchFamily="34" charset="0"/>
              <a:buChar char="•"/>
            </a:pPr>
            <a:endParaRPr lang="en-ZA" dirty="0">
              <a:latin typeface="Arial "/>
            </a:endParaRPr>
          </a:p>
          <a:p>
            <a:pPr marL="285750" indent="-285750">
              <a:buFont typeface="Arial" panose="020B0604020202020204" pitchFamily="34" charset="0"/>
              <a:buChar char="•"/>
            </a:pPr>
            <a:endParaRPr lang="en-ZA" dirty="0">
              <a:latin typeface="Arial "/>
            </a:endParaRPr>
          </a:p>
          <a:p>
            <a:pPr marL="285750" indent="-285750">
              <a:buFont typeface="Arial" panose="020B0604020202020204" pitchFamily="34" charset="0"/>
              <a:buChar char="•"/>
            </a:pPr>
            <a:endParaRPr lang="en-ZA" dirty="0">
              <a:latin typeface="Arial "/>
            </a:endParaRPr>
          </a:p>
          <a:p>
            <a:pPr marL="285750" indent="-285750">
              <a:buFont typeface="Arial" panose="020B0604020202020204" pitchFamily="34" charset="0"/>
              <a:buChar char="•"/>
            </a:pPr>
            <a:endParaRPr lang="en-ZA" dirty="0">
              <a:latin typeface="Arial "/>
            </a:endParaRPr>
          </a:p>
          <a:p>
            <a:endParaRPr lang="en-ZA" dirty="0">
              <a:latin typeface="Arial "/>
            </a:endParaRPr>
          </a:p>
          <a:p>
            <a:endParaRPr lang="en-ZA" b="1" u="sng" dirty="0">
              <a:latin typeface="Arial "/>
            </a:endParaRPr>
          </a:p>
        </p:txBody>
      </p:sp>
    </p:spTree>
    <p:extLst>
      <p:ext uri="{BB962C8B-B14F-4D97-AF65-F5344CB8AC3E}">
        <p14:creationId xmlns:p14="http://schemas.microsoft.com/office/powerpoint/2010/main" xmlns="" val="2389834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E059C337-C426-9C49-A494-A55207A1070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D389CD-2B67-0546-9B8B-EF313A1E7A6A}"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42296" y="4"/>
            <a:ext cx="1123369" cy="780176"/>
          </a:xfrm>
          <a:prstGeom prst="rect">
            <a:avLst/>
          </a:prstGeom>
          <a:ln>
            <a:noFill/>
          </a:ln>
        </p:spPr>
      </p:pic>
      <p:sp>
        <p:nvSpPr>
          <p:cNvPr id="11" name="Title 10">
            <a:extLst>
              <a:ext uri="{FF2B5EF4-FFF2-40B4-BE49-F238E27FC236}">
                <a16:creationId xmlns:a16="http://schemas.microsoft.com/office/drawing/2014/main" xmlns="" id="{36FB3A62-7C61-445B-8ED0-617FBF5FAB06}"/>
              </a:ext>
            </a:extLst>
          </p:cNvPr>
          <p:cNvSpPr>
            <a:spLocks noGrp="1"/>
          </p:cNvSpPr>
          <p:nvPr>
            <p:ph type="title"/>
          </p:nvPr>
        </p:nvSpPr>
        <p:spPr>
          <a:xfrm>
            <a:off x="251793" y="117474"/>
            <a:ext cx="11012556" cy="462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ZW" sz="2800" b="1" dirty="0">
                <a:solidFill>
                  <a:srgbClr val="1F497D"/>
                </a:solidFill>
                <a:latin typeface="Arial"/>
              </a:rPr>
              <a:t>Overall Organisational Performance 2022/23 FY </a:t>
            </a:r>
            <a:endParaRPr lang="en-ZA" sz="2800" b="1" dirty="0">
              <a:solidFill>
                <a:srgbClr val="1F497D"/>
              </a:solidFill>
              <a:latin typeface="Arial"/>
            </a:endParaRPr>
          </a:p>
        </p:txBody>
      </p:sp>
      <p:sp>
        <p:nvSpPr>
          <p:cNvPr id="3" name="Content Placeholder 2">
            <a:extLst>
              <a:ext uri="{FF2B5EF4-FFF2-40B4-BE49-F238E27FC236}">
                <a16:creationId xmlns:a16="http://schemas.microsoft.com/office/drawing/2014/main" xmlns="" id="{8AD61A79-9DC3-46EC-9556-831DB91453FD}"/>
              </a:ext>
            </a:extLst>
          </p:cNvPr>
          <p:cNvSpPr>
            <a:spLocks noGrp="1"/>
          </p:cNvSpPr>
          <p:nvPr>
            <p:ph idx="1"/>
          </p:nvPr>
        </p:nvSpPr>
        <p:spPr>
          <a:xfrm>
            <a:off x="369819" y="1019175"/>
            <a:ext cx="11012556" cy="5337176"/>
          </a:xfrm>
        </p:spPr>
        <p:txBody>
          <a:bodyPr>
            <a:noAutofit/>
          </a:bodyPr>
          <a:lstStyle/>
          <a:p>
            <a:pPr marL="0" indent="0" algn="just">
              <a:spcAft>
                <a:spcPts val="0"/>
              </a:spcAft>
              <a:buNone/>
            </a:pPr>
            <a:r>
              <a:rPr lang="en-US" sz="1800" dirty="0">
                <a:effectLst/>
                <a:latin typeface="Arial" panose="020B0604020202020204" pitchFamily="34" charset="0"/>
                <a:ea typeface="MS Mincho" panose="02020609040205080304" pitchFamily="49" charset="-128"/>
                <a:cs typeface="Arial" panose="020B0604020202020204" pitchFamily="34" charset="0"/>
              </a:rPr>
              <a:t>   </a:t>
            </a:r>
          </a:p>
          <a:p>
            <a:pPr marL="0" indent="0" algn="just">
              <a:spcAft>
                <a:spcPts val="0"/>
              </a:spcAft>
              <a:buNone/>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8" name="Rectangle 22">
            <a:extLst>
              <a:ext uri="{FF2B5EF4-FFF2-40B4-BE49-F238E27FC236}">
                <a16:creationId xmlns:a16="http://schemas.microsoft.com/office/drawing/2014/main" xmlns="" id="{96FD8E01-ACBC-4E09-B7EE-530919844670}"/>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6">
            <a:extLst>
              <a:ext uri="{FF2B5EF4-FFF2-40B4-BE49-F238E27FC236}">
                <a16:creationId xmlns:a16="http://schemas.microsoft.com/office/drawing/2014/main" xmlns="" id="{0C2D0B99-91A2-4034-BF44-43CC5B4E37A7}"/>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Rectangle 27">
            <a:extLst>
              <a:ext uri="{FF2B5EF4-FFF2-40B4-BE49-F238E27FC236}">
                <a16:creationId xmlns:a16="http://schemas.microsoft.com/office/drawing/2014/main" xmlns="" id="{6558BB19-8D7D-4BE9-89D3-8D85F3CD909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800" b="0" i="0" u="none" strike="noStrike" kern="1200" cap="none" spc="0" normalizeH="0" baseline="0" noProof="0">
                <a:ln>
                  <a:noFill/>
                </a:ln>
                <a:solidFill>
                  <a:prstClr val="black"/>
                </a:solidFill>
                <a:effectLst/>
                <a:uLnTx/>
                <a:uFillTx/>
                <a:latin typeface="Calibri"/>
                <a:ea typeface="+mn-ea"/>
                <a:cs typeface="+mn-cs"/>
              </a:rPr>
              <a:t> </a:t>
            </a: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Rectangle 28">
            <a:extLst>
              <a:ext uri="{FF2B5EF4-FFF2-40B4-BE49-F238E27FC236}">
                <a16:creationId xmlns:a16="http://schemas.microsoft.com/office/drawing/2014/main" xmlns="" id="{481F8FBE-5C9D-4AD2-9749-5D1255F0CDF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32" name="Rectangle 29">
            <a:extLst>
              <a:ext uri="{FF2B5EF4-FFF2-40B4-BE49-F238E27FC236}">
                <a16:creationId xmlns:a16="http://schemas.microsoft.com/office/drawing/2014/main" xmlns="" id="{3A67A974-C8D1-4B42-8A44-E2892C8D7A27}"/>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2000" algn="l"/>
              </a:tabLst>
              <a:defRPr>
                <a:solidFill>
                  <a:schemeClr val="tx1"/>
                </a:solidFill>
                <a:latin typeface="Arial" panose="020B0604020202020204" pitchFamily="34" charset="0"/>
              </a:defRPr>
            </a:lvl1pPr>
            <a:lvl2pPr eaLnBrk="0" fontAlgn="base" hangingPunct="0">
              <a:spcBef>
                <a:spcPct val="0"/>
              </a:spcBef>
              <a:spcAft>
                <a:spcPct val="0"/>
              </a:spcAft>
              <a:tabLst>
                <a:tab pos="762000" algn="l"/>
              </a:tabLst>
              <a:defRPr>
                <a:solidFill>
                  <a:schemeClr val="tx1"/>
                </a:solidFill>
                <a:latin typeface="Arial" panose="020B0604020202020204" pitchFamily="34" charset="0"/>
              </a:defRPr>
            </a:lvl2pPr>
            <a:lvl3pPr eaLnBrk="0" fontAlgn="base" hangingPunct="0">
              <a:spcBef>
                <a:spcPct val="0"/>
              </a:spcBef>
              <a:spcAft>
                <a:spcPct val="0"/>
              </a:spcAft>
              <a:tabLst>
                <a:tab pos="762000" algn="l"/>
              </a:tabLst>
              <a:defRPr>
                <a:solidFill>
                  <a:schemeClr val="tx1"/>
                </a:solidFill>
                <a:latin typeface="Arial" panose="020B0604020202020204" pitchFamily="34" charset="0"/>
              </a:defRPr>
            </a:lvl3pPr>
            <a:lvl4pPr eaLnBrk="0" fontAlgn="base" hangingPunct="0">
              <a:spcBef>
                <a:spcPct val="0"/>
              </a:spcBef>
              <a:spcAft>
                <a:spcPct val="0"/>
              </a:spcAft>
              <a:tabLst>
                <a:tab pos="762000" algn="l"/>
              </a:tabLst>
              <a:defRPr>
                <a:solidFill>
                  <a:schemeClr val="tx1"/>
                </a:solidFill>
                <a:latin typeface="Arial" panose="020B0604020202020204" pitchFamily="34" charset="0"/>
              </a:defRPr>
            </a:lvl4pPr>
            <a:lvl5pPr eaLnBrk="0" fontAlgn="base" hangingPunct="0">
              <a:spcBef>
                <a:spcPct val="0"/>
              </a:spcBef>
              <a:spcAft>
                <a:spcPct val="0"/>
              </a:spcAft>
              <a:tabLst>
                <a:tab pos="762000" algn="l"/>
              </a:tabLst>
              <a:defRPr>
                <a:solidFill>
                  <a:schemeClr val="tx1"/>
                </a:solidFill>
                <a:latin typeface="Arial" panose="020B0604020202020204" pitchFamily="34" charset="0"/>
              </a:defRPr>
            </a:lvl5pPr>
            <a:lvl6pPr eaLnBrk="0" fontAlgn="base" hangingPunct="0">
              <a:spcBef>
                <a:spcPct val="0"/>
              </a:spcBef>
              <a:spcAft>
                <a:spcPct val="0"/>
              </a:spcAft>
              <a:tabLst>
                <a:tab pos="762000" algn="l"/>
              </a:tabLst>
              <a:defRPr>
                <a:solidFill>
                  <a:schemeClr val="tx1"/>
                </a:solidFill>
                <a:latin typeface="Arial" panose="020B0604020202020204" pitchFamily="34" charset="0"/>
              </a:defRPr>
            </a:lvl6pPr>
            <a:lvl7pPr eaLnBrk="0" fontAlgn="base" hangingPunct="0">
              <a:spcBef>
                <a:spcPct val="0"/>
              </a:spcBef>
              <a:spcAft>
                <a:spcPct val="0"/>
              </a:spcAft>
              <a:tabLst>
                <a:tab pos="762000" algn="l"/>
              </a:tabLst>
              <a:defRPr>
                <a:solidFill>
                  <a:schemeClr val="tx1"/>
                </a:solidFill>
                <a:latin typeface="Arial" panose="020B0604020202020204" pitchFamily="34" charset="0"/>
              </a:defRPr>
            </a:lvl7pPr>
            <a:lvl8pPr eaLnBrk="0" fontAlgn="base" hangingPunct="0">
              <a:spcBef>
                <a:spcPct val="0"/>
              </a:spcBef>
              <a:spcAft>
                <a:spcPct val="0"/>
              </a:spcAft>
              <a:tabLst>
                <a:tab pos="762000" algn="l"/>
              </a:tabLst>
              <a:defRPr>
                <a:solidFill>
                  <a:schemeClr val="tx1"/>
                </a:solidFill>
                <a:latin typeface="Arial" panose="020B0604020202020204" pitchFamily="34" charset="0"/>
              </a:defRPr>
            </a:lvl8pPr>
            <a:lvl9pPr eaLnBrk="0" fontAlgn="base" hangingPunct="0">
              <a:spcBef>
                <a:spcPct val="0"/>
              </a:spcBef>
              <a:spcAft>
                <a:spcPct val="0"/>
              </a:spcAft>
              <a:tabLst>
                <a:tab pos="76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62000" algn="l"/>
              </a:tabLst>
              <a:defRPr/>
            </a:pPr>
            <a:endParaRPr kumimoji="0" lang="en-ZA"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62000" algn="l"/>
              </a:tabLst>
              <a:defRPr/>
            </a:pPr>
            <a: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62000" algn="l"/>
              </a:tabLst>
              <a:defRPr/>
            </a:pPr>
            <a:r>
              <a:rPr kumimoji="0" lang="en-ZA" altLang="en-US" sz="11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 </a:t>
            </a: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32">
            <a:extLst>
              <a:ext uri="{FF2B5EF4-FFF2-40B4-BE49-F238E27FC236}">
                <a16:creationId xmlns:a16="http://schemas.microsoft.com/office/drawing/2014/main" xmlns="" id="{7058C5F1-0AF3-419D-9EAA-C4784E6B46B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2000" algn="l"/>
              </a:tabLst>
              <a:defRPr>
                <a:solidFill>
                  <a:schemeClr val="tx1"/>
                </a:solidFill>
                <a:latin typeface="Arial" panose="020B0604020202020204" pitchFamily="34" charset="0"/>
              </a:defRPr>
            </a:lvl1pPr>
            <a:lvl2pPr eaLnBrk="0" fontAlgn="base" hangingPunct="0">
              <a:spcBef>
                <a:spcPct val="0"/>
              </a:spcBef>
              <a:spcAft>
                <a:spcPct val="0"/>
              </a:spcAft>
              <a:tabLst>
                <a:tab pos="762000" algn="l"/>
              </a:tabLst>
              <a:defRPr>
                <a:solidFill>
                  <a:schemeClr val="tx1"/>
                </a:solidFill>
                <a:latin typeface="Arial" panose="020B0604020202020204" pitchFamily="34" charset="0"/>
              </a:defRPr>
            </a:lvl2pPr>
            <a:lvl3pPr eaLnBrk="0" fontAlgn="base" hangingPunct="0">
              <a:spcBef>
                <a:spcPct val="0"/>
              </a:spcBef>
              <a:spcAft>
                <a:spcPct val="0"/>
              </a:spcAft>
              <a:tabLst>
                <a:tab pos="762000" algn="l"/>
              </a:tabLst>
              <a:defRPr>
                <a:solidFill>
                  <a:schemeClr val="tx1"/>
                </a:solidFill>
                <a:latin typeface="Arial" panose="020B0604020202020204" pitchFamily="34" charset="0"/>
              </a:defRPr>
            </a:lvl3pPr>
            <a:lvl4pPr eaLnBrk="0" fontAlgn="base" hangingPunct="0">
              <a:spcBef>
                <a:spcPct val="0"/>
              </a:spcBef>
              <a:spcAft>
                <a:spcPct val="0"/>
              </a:spcAft>
              <a:tabLst>
                <a:tab pos="762000" algn="l"/>
              </a:tabLst>
              <a:defRPr>
                <a:solidFill>
                  <a:schemeClr val="tx1"/>
                </a:solidFill>
                <a:latin typeface="Arial" panose="020B0604020202020204" pitchFamily="34" charset="0"/>
              </a:defRPr>
            </a:lvl4pPr>
            <a:lvl5pPr eaLnBrk="0" fontAlgn="base" hangingPunct="0">
              <a:spcBef>
                <a:spcPct val="0"/>
              </a:spcBef>
              <a:spcAft>
                <a:spcPct val="0"/>
              </a:spcAft>
              <a:tabLst>
                <a:tab pos="762000" algn="l"/>
              </a:tabLst>
              <a:defRPr>
                <a:solidFill>
                  <a:schemeClr val="tx1"/>
                </a:solidFill>
                <a:latin typeface="Arial" panose="020B0604020202020204" pitchFamily="34" charset="0"/>
              </a:defRPr>
            </a:lvl5pPr>
            <a:lvl6pPr eaLnBrk="0" fontAlgn="base" hangingPunct="0">
              <a:spcBef>
                <a:spcPct val="0"/>
              </a:spcBef>
              <a:spcAft>
                <a:spcPct val="0"/>
              </a:spcAft>
              <a:tabLst>
                <a:tab pos="762000" algn="l"/>
              </a:tabLst>
              <a:defRPr>
                <a:solidFill>
                  <a:schemeClr val="tx1"/>
                </a:solidFill>
                <a:latin typeface="Arial" panose="020B0604020202020204" pitchFamily="34" charset="0"/>
              </a:defRPr>
            </a:lvl6pPr>
            <a:lvl7pPr eaLnBrk="0" fontAlgn="base" hangingPunct="0">
              <a:spcBef>
                <a:spcPct val="0"/>
              </a:spcBef>
              <a:spcAft>
                <a:spcPct val="0"/>
              </a:spcAft>
              <a:tabLst>
                <a:tab pos="762000" algn="l"/>
              </a:tabLst>
              <a:defRPr>
                <a:solidFill>
                  <a:schemeClr val="tx1"/>
                </a:solidFill>
                <a:latin typeface="Arial" panose="020B0604020202020204" pitchFamily="34" charset="0"/>
              </a:defRPr>
            </a:lvl7pPr>
            <a:lvl8pPr eaLnBrk="0" fontAlgn="base" hangingPunct="0">
              <a:spcBef>
                <a:spcPct val="0"/>
              </a:spcBef>
              <a:spcAft>
                <a:spcPct val="0"/>
              </a:spcAft>
              <a:tabLst>
                <a:tab pos="762000" algn="l"/>
              </a:tabLst>
              <a:defRPr>
                <a:solidFill>
                  <a:schemeClr val="tx1"/>
                </a:solidFill>
                <a:latin typeface="Arial" panose="020B0604020202020204" pitchFamily="34" charset="0"/>
              </a:defRPr>
            </a:lvl8pPr>
            <a:lvl9pPr eaLnBrk="0" fontAlgn="base" hangingPunct="0">
              <a:spcBef>
                <a:spcPct val="0"/>
              </a:spcBef>
              <a:spcAft>
                <a:spcPct val="0"/>
              </a:spcAft>
              <a:tabLst>
                <a:tab pos="76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62000" algn="l"/>
              </a:tabLst>
              <a:defRPr/>
            </a:pPr>
            <a:endParaRPr kumimoji="0" lang="en-ZA"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62000" algn="l"/>
              </a:tabLst>
              <a:defRPr/>
            </a:pPr>
            <a:endParaRPr kumimoji="0" lang="en-Z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4" name="Chart 33">
            <a:extLst>
              <a:ext uri="{FF2B5EF4-FFF2-40B4-BE49-F238E27FC236}">
                <a16:creationId xmlns:a16="http://schemas.microsoft.com/office/drawing/2014/main" xmlns="" id="{6DD3BE52-CF9C-4918-8553-BE5510EDEB42}"/>
              </a:ext>
            </a:extLst>
          </p:cNvPr>
          <p:cNvGraphicFramePr/>
          <p:nvPr/>
        </p:nvGraphicFramePr>
        <p:xfrm>
          <a:off x="1181865" y="727825"/>
          <a:ext cx="4465717" cy="2759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a:extLst>
              <a:ext uri="{FF2B5EF4-FFF2-40B4-BE49-F238E27FC236}">
                <a16:creationId xmlns:a16="http://schemas.microsoft.com/office/drawing/2014/main" xmlns="" id="{0C181C06-D086-4191-99AC-A91BBC197171}"/>
              </a:ext>
            </a:extLst>
          </p:cNvPr>
          <p:cNvGraphicFramePr/>
          <p:nvPr/>
        </p:nvGraphicFramePr>
        <p:xfrm>
          <a:off x="6096000" y="732110"/>
          <a:ext cx="4465717" cy="2758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xmlns="" id="{AC09475C-5A20-4F90-8017-EDB1D75B1B87}"/>
              </a:ext>
            </a:extLst>
          </p:cNvPr>
          <p:cNvGraphicFramePr/>
          <p:nvPr/>
        </p:nvGraphicFramePr>
        <p:xfrm>
          <a:off x="6096000" y="3711656"/>
          <a:ext cx="4465717" cy="2768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a:extLst>
              <a:ext uri="{FF2B5EF4-FFF2-40B4-BE49-F238E27FC236}">
                <a16:creationId xmlns:a16="http://schemas.microsoft.com/office/drawing/2014/main" xmlns="" id="{6A9130D8-9B86-7277-A1E8-A23467AA3454}"/>
              </a:ext>
            </a:extLst>
          </p:cNvPr>
          <p:cNvGraphicFramePr/>
          <p:nvPr/>
        </p:nvGraphicFramePr>
        <p:xfrm>
          <a:off x="1181865" y="3774756"/>
          <a:ext cx="4465717" cy="25387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413426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369988" y="284560"/>
            <a:ext cx="9847438" cy="681038"/>
          </a:xfrm>
        </p:spPr>
        <p:txBody>
          <a:bodyPr>
            <a:normAutofit/>
          </a:bodyPr>
          <a:lstStyle/>
          <a:p>
            <a:r>
              <a:rPr lang="en-US" dirty="0">
                <a:solidFill>
                  <a:schemeClr val="tx2"/>
                </a:solidFill>
                <a:latin typeface="Franklin Gothic Demi Cond" panose="020B0706030402020204" pitchFamily="34" charset="0"/>
                <a:cs typeface="Arial" panose="020B0604020202020204" pitchFamily="34" charset="0"/>
              </a:rPr>
              <a:t>Executive Summary</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4</a:t>
            </a:fld>
            <a:endParaRPr lang="en-US" dirty="0">
              <a:latin typeface="Century Gothic" panose="020B0502020202020204" pitchFamily="34" charset="0"/>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20" y="810191"/>
            <a:ext cx="11013440" cy="6047809"/>
          </a:xfrm>
          <a:prstGeom prst="rect">
            <a:avLst/>
          </a:prstGeom>
          <a:noFill/>
        </p:spPr>
        <p:txBody>
          <a:bodyPr wrap="square" rtlCol="0">
            <a:spAutoFit/>
          </a:bodyPr>
          <a:lstStyle/>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2023/24 FY marks the Agency’s transition to implementing its primary mandate. The capabilities required for this transition has resulted in a revised organisational structure which will ensure that the HDA is well capacitated to drive its full mandate. The structure has been submitted to the Minister for consideration </a:t>
            </a:r>
          </a:p>
          <a:p>
            <a:pPr marL="285750" indent="-285750" algn="just">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Several Properties have been acquired to contribute to spatial transformation and creation of integrated communities, notably the SABC building in Sea Point –Cape Town and Eskom buildings located is Braamfontein and Kimberly respectively- Planning work will commence during the 2023/24 FY</a:t>
            </a:r>
          </a:p>
          <a:p>
            <a:pPr marL="285750" indent="-285750" algn="just">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 The Department of Public works and Infrastructure has released 44 parcels of land measuring 2557ha in extent with are further 32 parcels measuring 10 350ha planned for release.</a:t>
            </a:r>
          </a:p>
          <a:p>
            <a:pPr marL="285750" indent="-285750" algn="just">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These parcels of land will be utilised for various human settlements development programmes including upgrading of informal settlements, rural housing, tenure upgrading, social and rental housing and integrated residential housing.</a:t>
            </a:r>
          </a:p>
          <a:p>
            <a:pPr marL="285750" indent="-285750" algn="just">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7245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xmlns="" id="{4989B4B2-18D0-064F-9255-C8AAA8D75265}"/>
              </a:ext>
            </a:extLst>
          </p:cNvPr>
          <p:cNvSpPr txBox="1">
            <a:spLocks/>
          </p:cNvSpPr>
          <p:nvPr/>
        </p:nvSpPr>
        <p:spPr>
          <a:xfrm>
            <a:off x="476005" y="276930"/>
            <a:ext cx="9847438" cy="681038"/>
          </a:xfrm>
          <a:prstGeom prst="rect">
            <a:avLst/>
          </a:prstGeom>
        </p:spPr>
        <p:txBody>
          <a:bodyPr>
            <a:normAutofit fontScale="97500"/>
          </a:bodyPr>
          <a:lstStyle>
            <a:lvl1pPr algn="ctr" defTabSz="457211" rtl="0" eaLnBrk="1" latinLnBrk="0" hangingPunct="1">
              <a:spcBef>
                <a:spcPct val="0"/>
              </a:spcBef>
              <a:buNone/>
              <a:defRPr sz="4400" kern="1200">
                <a:solidFill>
                  <a:schemeClr val="tx1"/>
                </a:solidFill>
                <a:latin typeface="+mj-lt"/>
                <a:ea typeface="+mj-ea"/>
                <a:cs typeface="+mj-cs"/>
              </a:defRPr>
            </a:lvl1pPr>
          </a:lstStyle>
          <a:p>
            <a:pPr marL="0" marR="0" lvl="0" indent="0" algn="l" defTabSz="457211"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1F497D"/>
              </a:solidFill>
              <a:effectLst/>
              <a:uLnTx/>
              <a:uFillTx/>
              <a:latin typeface="Franklin Gothic Demi Cond" panose="020B0603020102020204" pitchFamily="34" charset="0"/>
              <a:ea typeface="+mj-ea"/>
              <a:cs typeface="+mj-cs"/>
            </a:endParaRPr>
          </a:p>
        </p:txBody>
      </p:sp>
      <p:sp>
        <p:nvSpPr>
          <p:cNvPr id="4" name="Subtitle 2">
            <a:extLst>
              <a:ext uri="{FF2B5EF4-FFF2-40B4-BE49-F238E27FC236}">
                <a16:creationId xmlns:a16="http://schemas.microsoft.com/office/drawing/2014/main" xmlns="" id="{4CD5C151-7CB0-3B47-977F-607E96454B36}"/>
              </a:ext>
            </a:extLst>
          </p:cNvPr>
          <p:cNvSpPr txBox="1">
            <a:spLocks/>
          </p:cNvSpPr>
          <p:nvPr/>
        </p:nvSpPr>
        <p:spPr>
          <a:xfrm>
            <a:off x="198783" y="957968"/>
            <a:ext cx="10279342" cy="47758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1" indent="0" algn="just" defTabSz="914400" rtl="0" eaLnBrk="1" fontAlgn="auto" latinLnBrk="0" hangingPunct="1">
              <a:lnSpc>
                <a:spcPct val="150000"/>
              </a:lnSpc>
              <a:spcBef>
                <a:spcPct val="20000"/>
              </a:spcBef>
              <a:spcAft>
                <a:spcPts val="900"/>
              </a:spcAft>
              <a:buClr>
                <a:srgbClr val="1F497D"/>
              </a:buClr>
              <a:buSzTx/>
              <a:buFont typeface="Arial" pitchFamily="34" charset="0"/>
              <a:buNone/>
              <a:tabLst/>
              <a:defRPr/>
            </a:pPr>
            <a:endPar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a:p>
            <a:pPr marL="342900" marR="0" lvl="1" indent="0" algn="l" defTabSz="914400" rtl="0" eaLnBrk="1" fontAlgn="auto" latinLnBrk="0" hangingPunct="1">
              <a:lnSpc>
                <a:spcPct val="150000"/>
              </a:lnSpc>
              <a:spcBef>
                <a:spcPct val="20000"/>
              </a:spcBef>
              <a:spcAft>
                <a:spcPts val="900"/>
              </a:spcAft>
              <a:buClr>
                <a:srgbClr val="1F497D"/>
              </a:buClr>
              <a:buSzTx/>
              <a:buFont typeface="Arial"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Arial"/>
            </a:endParaRPr>
          </a:p>
        </p:txBody>
      </p:sp>
      <p:sp>
        <p:nvSpPr>
          <p:cNvPr id="3" name="TextBox 2">
            <a:extLst>
              <a:ext uri="{FF2B5EF4-FFF2-40B4-BE49-F238E27FC236}">
                <a16:creationId xmlns:a16="http://schemas.microsoft.com/office/drawing/2014/main" xmlns="" id="{8CA5CE74-DE08-3101-F924-1D8C7EA2EF67}"/>
              </a:ext>
            </a:extLst>
          </p:cNvPr>
          <p:cNvSpPr txBox="1"/>
          <p:nvPr/>
        </p:nvSpPr>
        <p:spPr>
          <a:xfrm>
            <a:off x="2391508" y="801006"/>
            <a:ext cx="6460587" cy="646331"/>
          </a:xfrm>
          <a:prstGeom prst="rect">
            <a:avLst/>
          </a:prstGeom>
          <a:noFill/>
        </p:spPr>
        <p:txBody>
          <a:bodyPr wrap="square">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1F497D"/>
                </a:solidFill>
                <a:effectLst/>
                <a:uLnTx/>
                <a:uFillTx/>
                <a:latin typeface="Franklin Gothic Demi Cond" panose="020B0706030402020204" pitchFamily="34" charset="0"/>
                <a:ea typeface="+mn-ea"/>
                <a:cs typeface="+mn-cs"/>
              </a:rPr>
              <a:t>Recommendation</a:t>
            </a:r>
          </a:p>
        </p:txBody>
      </p:sp>
      <p:sp>
        <p:nvSpPr>
          <p:cNvPr id="7" name="TextBox 6">
            <a:extLst>
              <a:ext uri="{FF2B5EF4-FFF2-40B4-BE49-F238E27FC236}">
                <a16:creationId xmlns:a16="http://schemas.microsoft.com/office/drawing/2014/main" xmlns="" id="{5EE906CE-87E0-A896-3CF3-9AD12A1E04A8}"/>
              </a:ext>
            </a:extLst>
          </p:cNvPr>
          <p:cNvSpPr txBox="1"/>
          <p:nvPr/>
        </p:nvSpPr>
        <p:spPr>
          <a:xfrm>
            <a:off x="198783" y="2260985"/>
            <a:ext cx="11674349" cy="21698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1200" cap="none" spc="0" normalizeH="0" baseline="0" noProof="0" dirty="0">
                <a:ln>
                  <a:noFill/>
                </a:ln>
                <a:solidFill>
                  <a:prstClr val="black"/>
                </a:solidFill>
                <a:effectLst/>
                <a:uLnTx/>
                <a:uFillTx/>
                <a:latin typeface="Calibri"/>
                <a:ea typeface="+mn-ea"/>
                <a:cs typeface="+mn-cs"/>
              </a:rPr>
              <a:t>For the Portfolio Committee to approve the Annual </a:t>
            </a:r>
            <a:r>
              <a:rPr lang="en-US" altLang="en-US" sz="3800" b="1" dirty="0">
                <a:solidFill>
                  <a:prstClr val="black"/>
                </a:solidFill>
                <a:latin typeface="Calibri"/>
              </a:rPr>
              <a:t>Performance Plan</a:t>
            </a:r>
            <a:r>
              <a:rPr kumimoji="0" lang="en-US" altLang="en-US" sz="3800" b="1" i="0" u="none" strike="noStrike" kern="1200" cap="none" spc="0" normalizeH="0" baseline="0" noProof="0" dirty="0">
                <a:ln>
                  <a:noFill/>
                </a:ln>
                <a:solidFill>
                  <a:prstClr val="black"/>
                </a:solidFill>
                <a:effectLst/>
                <a:uLnTx/>
                <a:uFillTx/>
                <a:latin typeface="Calibri"/>
                <a:ea typeface="+mn-ea"/>
                <a:cs typeface="+mn-cs"/>
              </a:rPr>
              <a:t> of the Housing Development Agency for the 2023/24 financial year.</a:t>
            </a:r>
            <a:endParaRPr kumimoji="0" lang="en-ZA" altLang="en-US" sz="3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kumimoji="0" lang="en-ZA" sz="2100" b="1" i="0" u="none" strike="noStrike" kern="120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xmlns="" val="2213850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337394" y="101282"/>
            <a:ext cx="9847438" cy="681038"/>
          </a:xfrm>
        </p:spPr>
        <p:txBody>
          <a:bodyPr>
            <a:normAutofit/>
          </a:bodyPr>
          <a:lstStyle/>
          <a:p>
            <a:r>
              <a:rPr lang="en-US" dirty="0">
                <a:solidFill>
                  <a:schemeClr val="tx2"/>
                </a:solidFill>
                <a:latin typeface="Franklin Gothic Demi Cond" panose="020B0706030402020204" pitchFamily="34" charset="0"/>
                <a:cs typeface="Arial" panose="020B0604020202020204" pitchFamily="34" charset="0"/>
              </a:rPr>
              <a:t>Executive Summary</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6ECAB5A-9401-5442-B54D-9E441F4DE593}" type="slidenum">
              <a:rPr lang="en-US" smtClean="0">
                <a:latin typeface="Century Gothic" panose="020B0502020202020204" pitchFamily="34" charset="0"/>
              </a:rPr>
              <a:pPr algn="ctr"/>
              <a:t>5</a:t>
            </a:fld>
            <a:endParaRPr lang="en-US" dirty="0">
              <a:latin typeface="Century Gothic" panose="020B0502020202020204" pitchFamily="34" charset="0"/>
            </a:endParaRPr>
          </a:p>
        </p:txBody>
      </p:sp>
      <p:sp>
        <p:nvSpPr>
          <p:cNvPr id="8" name="TextBox 7">
            <a:extLst>
              <a:ext uri="{FF2B5EF4-FFF2-40B4-BE49-F238E27FC236}">
                <a16:creationId xmlns:a16="http://schemas.microsoft.com/office/drawing/2014/main" xmlns="" id="{70EC4078-279E-4E6C-3988-77F0D7507552}"/>
              </a:ext>
            </a:extLst>
          </p:cNvPr>
          <p:cNvSpPr txBox="1"/>
          <p:nvPr/>
        </p:nvSpPr>
        <p:spPr>
          <a:xfrm>
            <a:off x="369988" y="680720"/>
            <a:ext cx="11517212" cy="627351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Agency is funded through the following streams :-</a:t>
            </a:r>
            <a:endParaRPr kumimoji="0" lang="en-ZA"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Grant funding allocated to the agency for 2023/24 is R243,6m from the Department of Human Settlement. This contributes ± 52% of total revenue.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Conditional grant funding - from regions in a form of MTOPs received is R228,5m.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MTOP contribute ±48% of the total revenue.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Investment Income- contributes less than 1% of the total revenue, this is expected to remain at the same     levels as last year. Investment income is made up of interest received from funds in banks and rental income from the properties owned by the agency.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Targets contained in the 2023/24 Corporate Plan are informed by commitments made by Provincial Departments of Human Settlements and Municipalities to the Agency and the requisite funding being transferred to the Agency</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It is assumed that these commitments will not be withdrawn or payments delayed as this will impact service delivery on the ground</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funds transferred to the HDA will follow the DORA initiated by the transferring officer prior to release to the HDA</a:t>
            </a:r>
          </a:p>
        </p:txBody>
      </p:sp>
    </p:spTree>
    <p:extLst>
      <p:ext uri="{BB962C8B-B14F-4D97-AF65-F5344CB8AC3E}">
        <p14:creationId xmlns:p14="http://schemas.microsoft.com/office/powerpoint/2010/main" xmlns="" val="24591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646330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lphaUcPeriod"/>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Land</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HDA has the legislative mandate to identify, acquire and develop land for housing and human settlements development</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Provinces and Metropolitan Municipalities currently budget for land acquisition funded from the HSDG/ISUPG or USDG. </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a Province contracts or requests the HDA to acquire on its behalf – It provides the HDA with the capital funding to acquire the land and the HDA then undertakes such land acquisition and the land is then purchased and transferred to the Province or designated Municipality - The costs of valuation, conveyancing and duties are funded by the Province – The HDA does not charge a Province any administrative fees – Limpopo, North West, Free State, Western Cape and KZN provide operational cost assistance in the form on MTOP – The Northern Cape, Gauteng and Eastern Cape do not provide the HDA with any administrative or operational costs for land acquisition.</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Upon acquisition of land the Province then undertakes the development process and contracts its own consultants.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97587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530401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lphaUcPeriod"/>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Land</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startAt="5"/>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proposed that all land acquisition in terms of the grants be managed and administered by the HDA – This should include the acquisition and transfer – Where required it should include identification. – Such process will allow for more efficient and effective monitoring and oversight of all land and property purchases as well as progress on development – It will also prevent the current practice of directing unspent funds to purchase land to improve expenditure.</a:t>
            </a:r>
          </a:p>
          <a:p>
            <a:pPr marL="342900" marR="0" lvl="0" indent="-342900" algn="just" defTabSz="914400" rtl="0" eaLnBrk="1" fontAlgn="auto" latinLnBrk="0" hangingPunct="1">
              <a:lnSpc>
                <a:spcPct val="150000"/>
              </a:lnSpc>
              <a:spcBef>
                <a:spcPts val="0"/>
              </a:spcBef>
              <a:spcAft>
                <a:spcPts val="0"/>
              </a:spcAft>
              <a:buClrTx/>
              <a:buSzTx/>
              <a:buFontTx/>
              <a:buAutoNum type="arabicPeriod" startAt="5"/>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precedent for appointment of an entity to act as a National Implementing Agent (NIA) – The NHFC is appointed NIA for FLiSP and funds are earmarked in DoRA and this includes funding of operational costs to act as NIA </a:t>
            </a:r>
          </a:p>
          <a:p>
            <a:pPr marL="342900" marR="0" lvl="0" indent="-342900" algn="just" defTabSz="914400" rtl="0" eaLnBrk="1" fontAlgn="auto" latinLnBrk="0" hangingPunct="1">
              <a:lnSpc>
                <a:spcPct val="150000"/>
              </a:lnSpc>
              <a:spcBef>
                <a:spcPts val="0"/>
              </a:spcBef>
              <a:spcAft>
                <a:spcPts val="0"/>
              </a:spcAft>
              <a:buClrTx/>
              <a:buSzTx/>
              <a:buFontTx/>
              <a:buAutoNum type="arabicPeriod" startAt="5"/>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91309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488851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Township Establishment Within the Titling Programme</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analysis of the business plans for the 2023/24 indicates that the Provinces has not adequately provided funding to resolve the current titling backlog – The HDA has undertaken an exercise which has identified all the townships requiring establishment which is hindering registration and issuance of title in the pre-1994 and post-1994 projects – The estimated total is 498 and affects approximately 300 000 titles – A business plan has been developed and for the current MTEF the HDA will require a approximately R107m to provide support to the National and Provincial Departments.</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proposed that consideration again be earmarked for the programme and the HDA be considered to act as National Implementing Agent.  </a:t>
            </a: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86013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71EE808-F062-0647-9C2D-9434352592B5}"/>
              </a:ext>
            </a:extLst>
          </p:cNvPr>
          <p:cNvSpPr>
            <a:spLocks noGrp="1"/>
          </p:cNvSpPr>
          <p:nvPr>
            <p:ph type="title"/>
          </p:nvPr>
        </p:nvSpPr>
        <p:spPr>
          <a:xfrm>
            <a:off x="71119" y="0"/>
            <a:ext cx="10758805" cy="628650"/>
          </a:xfrm>
        </p:spPr>
        <p:txBody>
          <a:bodyPr>
            <a:normAutofit fontScale="90000"/>
          </a:bodyPr>
          <a:lstStyle/>
          <a:p>
            <a:r>
              <a:rPr lang="en-US" dirty="0">
                <a:solidFill>
                  <a:schemeClr val="tx2"/>
                </a:solidFill>
                <a:latin typeface="Franklin Gothic Demi Cond" panose="020B0706030402020204" pitchFamily="34" charset="0"/>
                <a:cs typeface="Arial" panose="020B0604020202020204" pitchFamily="34" charset="0"/>
              </a:rPr>
              <a:t> </a:t>
            </a:r>
            <a:r>
              <a:rPr lang="en-US" sz="3100" dirty="0">
                <a:solidFill>
                  <a:schemeClr val="tx2"/>
                </a:solidFill>
                <a:latin typeface="Franklin Gothic Demi Cond" panose="020B0706030402020204" pitchFamily="34" charset="0"/>
                <a:cs typeface="Arial" panose="020B0604020202020204" pitchFamily="34" charset="0"/>
              </a:rPr>
              <a:t>1. Mandating The HDA As Implementing Agent For Agreed Programmes</a:t>
            </a:r>
          </a:p>
        </p:txBody>
      </p:sp>
      <p:sp>
        <p:nvSpPr>
          <p:cNvPr id="4" name="Slide Number Placeholder 3">
            <a:extLst>
              <a:ext uri="{FF2B5EF4-FFF2-40B4-BE49-F238E27FC236}">
                <a16:creationId xmlns:a16="http://schemas.microsoft.com/office/drawing/2014/main" xmlns="" id="{4EB4874D-35D3-4C0D-B2D4-A9298EE4C79C}"/>
              </a:ext>
            </a:extLst>
          </p:cNvPr>
          <p:cNvSpPr txBox="1">
            <a:spLocks/>
          </p:cNvSpPr>
          <p:nvPr/>
        </p:nvSpPr>
        <p:spPr>
          <a:xfrm>
            <a:off x="4673600" y="620831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6ECAB5A-9401-5442-B54D-9E441F4DE593}" type="slidenum">
              <a:rPr kumimoji="0" lang="en-US" sz="18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xmlns="" id="{0B7F646A-1F18-1E23-58D4-5FECB8E0741A}"/>
              </a:ext>
            </a:extLst>
          </p:cNvPr>
          <p:cNvSpPr txBox="1"/>
          <p:nvPr/>
        </p:nvSpPr>
        <p:spPr>
          <a:xfrm>
            <a:off x="71119" y="394692"/>
            <a:ext cx="11013440" cy="571951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Development Of Serviced Sites, Construction Of Houses and Removal Of Asbestos</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HDA has been mandated by the various Provinces to service 953 sites, 1386 houses and removal of 1200 asbestos roofs  – In order to ensure that the HDA is able to meet this target as well as ensure certainty of funding it is proposed that the Minister in approving the HSDG or ISUPG Business Plan do so with the following condition:</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the Province ensure that all funds subject to programme agreements with with the 	HDA to service stands and/or construct a house and/or remove an asbestos roof be 	gazetted by the 30</a:t>
            </a:r>
            <a:r>
              <a:rPr kumimoji="0" lang="en-ZA"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April 2023 and paid over by no later than 31</a:t>
            </a:r>
            <a:r>
              <a:rPr kumimoji="0" lang="en-ZA"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May 2023”</a:t>
            </a: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75619635"/>
      </p:ext>
    </p:extLst>
  </p:cSld>
  <p:clrMapOvr>
    <a:masterClrMapping/>
  </p:clrMapOvr>
</p:sld>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F6E45DAA6B7B428ED4EB58382DC62A" ma:contentTypeVersion="13" ma:contentTypeDescription="Create a new document." ma:contentTypeScope="" ma:versionID="eb587cab05554cac46588eaac5ca9a8d">
  <xsd:schema xmlns:xsd="http://www.w3.org/2001/XMLSchema" xmlns:xs="http://www.w3.org/2001/XMLSchema" xmlns:p="http://schemas.microsoft.com/office/2006/metadata/properties" xmlns:ns3="c468c1ad-2775-4c75-9df9-85bc9858668a" xmlns:ns4="2b25f055-44c3-40bd-80fd-e253b57d41f2" targetNamespace="http://schemas.microsoft.com/office/2006/metadata/properties" ma:root="true" ma:fieldsID="f78f7dec1520f6bf895952dbb62023f8" ns3:_="" ns4:_="">
    <xsd:import namespace="c468c1ad-2775-4c75-9df9-85bc9858668a"/>
    <xsd:import namespace="2b25f055-44c3-40bd-80fd-e253b57d41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8c1ad-2775-4c75-9df9-85bc98586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25f055-44c3-40bd-80fd-e253b57d41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BFD9F-488C-49CA-A028-26F34CB04201}">
  <ds:schemaRefs>
    <ds:schemaRef ds:uri="http://www.w3.org/XML/1998/namespace"/>
    <ds:schemaRef ds:uri="c468c1ad-2775-4c75-9df9-85bc9858668a"/>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2b25f055-44c3-40bd-80fd-e253b57d41f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0AC05CC-2895-4AA2-B4B3-874A54730C3D}">
  <ds:schemaRefs>
    <ds:schemaRef ds:uri="http://schemas.microsoft.com/sharepoint/v3/contenttype/forms"/>
  </ds:schemaRefs>
</ds:datastoreItem>
</file>

<file path=customXml/itemProps3.xml><?xml version="1.0" encoding="utf-8"?>
<ds:datastoreItem xmlns:ds="http://schemas.openxmlformats.org/officeDocument/2006/customXml" ds:itemID="{B8721A8D-34AB-4A83-96EB-C589BF467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8c1ad-2775-4c75-9df9-85bc9858668a"/>
    <ds:schemaRef ds:uri="2b25f055-44c3-40bd-80fd-e253b57d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7460</Words>
  <Application>Microsoft Office PowerPoint</Application>
  <PresentationFormat>Custom</PresentationFormat>
  <Paragraphs>1428</Paragraphs>
  <Slides>40</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40</vt:i4>
      </vt:variant>
    </vt:vector>
  </HeadingPairs>
  <TitlesOfParts>
    <vt:vector size="45" baseType="lpstr">
      <vt:lpstr>Theme5</vt:lpstr>
      <vt:lpstr>2_Theme5</vt:lpstr>
      <vt:lpstr>1_Theme5</vt:lpstr>
      <vt:lpstr>3_Theme5</vt:lpstr>
      <vt:lpstr>Document</vt:lpstr>
      <vt:lpstr>Slide 1</vt:lpstr>
      <vt:lpstr>TABLE OF CONTENTS</vt:lpstr>
      <vt:lpstr>PURPOSE</vt:lpstr>
      <vt:lpstr>Executive Summary</vt:lpstr>
      <vt:lpstr>Executive Summary</vt:lpstr>
      <vt:lpstr> 1. Mandating The HDA As Implementing Agent For Agreed Programmes</vt:lpstr>
      <vt:lpstr> 1. Mandating The HDA As Implementing Agent For Agreed Programmes</vt:lpstr>
      <vt:lpstr> 1. Mandating The HDA As Implementing Agent For Agreed Programmes</vt:lpstr>
      <vt:lpstr> 1. Mandating The HDA As Implementing Agent For Agreed Programmes</vt:lpstr>
      <vt:lpstr> 1. Mandating The HDA As Implementing Agent For Agreed Programmes</vt:lpstr>
      <vt:lpstr> 1. Mandating The HDA As Implementing Agent For Agreed Programmes</vt:lpstr>
      <vt:lpstr> 1. Mandating The HDA As Implementing Agent For Agreed Programmes</vt:lpstr>
      <vt:lpstr>Slide 13</vt:lpstr>
      <vt:lpstr>Slide 14</vt:lpstr>
      <vt:lpstr>Slide 15</vt:lpstr>
      <vt:lpstr>Slide 16</vt:lpstr>
      <vt:lpstr>Slide 17</vt:lpstr>
      <vt:lpstr>Slide 18</vt:lpstr>
      <vt:lpstr>Slide 19</vt:lpstr>
      <vt:lpstr>HDA ORGANISATIONAL STRUCTURE </vt:lpstr>
      <vt:lpstr>Slide 21</vt:lpstr>
      <vt:lpstr>Slide 22</vt:lpstr>
      <vt:lpstr>Slide 23</vt:lpstr>
      <vt:lpstr>Slide 24</vt:lpstr>
      <vt:lpstr>Slide 25</vt:lpstr>
      <vt:lpstr>Slide 26</vt:lpstr>
      <vt:lpstr>Slide 27</vt:lpstr>
      <vt:lpstr>Slide 28</vt:lpstr>
      <vt:lpstr>Slide 29</vt:lpstr>
      <vt:lpstr>Slide 30</vt:lpstr>
      <vt:lpstr>FINANCIAL STATEMENTS Statement of Financial Performance   </vt:lpstr>
      <vt:lpstr>FINANCIAL STATEMENTS Statement of Financial Performance   </vt:lpstr>
      <vt:lpstr>FINANCIAL STATEMENTS Statement of Financial Performance   </vt:lpstr>
      <vt:lpstr>FINANCIAL STATEMENTS Statement of Financial Performance – Budget Per Programme 1, 2                    and 3   </vt:lpstr>
      <vt:lpstr>FINANCIAL STATEMENTS   </vt:lpstr>
      <vt:lpstr>Impact over the Mid-Term 2023/24 </vt:lpstr>
      <vt:lpstr>Impact over the Mid-Term 2023/24 </vt:lpstr>
      <vt:lpstr>Impact over the Mid-Term 2023/24 </vt:lpstr>
      <vt:lpstr>Overall Organisational Performance 2022/23 FY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Teboho Sejane</dc:creator>
  <cp:lastModifiedBy>USER</cp:lastModifiedBy>
  <cp:revision>244</cp:revision>
  <cp:lastPrinted>2019-12-10T14:46:51Z</cp:lastPrinted>
  <dcterms:created xsi:type="dcterms:W3CDTF">2019-12-10T10:22:38Z</dcterms:created>
  <dcterms:modified xsi:type="dcterms:W3CDTF">2023-05-03T08:13:04Z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0x01010090F6E45DAA6B7B428ED4EB58382DC62A</vt:lpwstr>
  </property>
</Properties>
</file>