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3" r:id="rId2"/>
  </p:sldMasterIdLst>
  <p:notesMasterIdLst>
    <p:notesMasterId r:id="rId12"/>
  </p:notesMasterIdLst>
  <p:handoutMasterIdLst>
    <p:handoutMasterId r:id="rId13"/>
  </p:handoutMasterIdLst>
  <p:sldIdLst>
    <p:sldId id="261" r:id="rId3"/>
    <p:sldId id="460" r:id="rId4"/>
    <p:sldId id="512" r:id="rId5"/>
    <p:sldId id="525" r:id="rId6"/>
    <p:sldId id="513" r:id="rId7"/>
    <p:sldId id="518" r:id="rId8"/>
    <p:sldId id="524" r:id="rId9"/>
    <p:sldId id="515" r:id="rId10"/>
    <p:sldId id="507" r:id="rId11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bogo Elias Rankoe" initials="TER" lastIdx="5" clrIdx="0">
    <p:extLst>
      <p:ext uri="{19B8F6BF-5375-455C-9EA6-DF929625EA0E}">
        <p15:presenceInfo xmlns:p15="http://schemas.microsoft.com/office/powerpoint/2012/main" xmlns="" userId="Tebogo Elias Rank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478B6F-9794-468A-8D32-2D0A17FF061F}" v="1" dt="2023-05-03T04:37:56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32" autoAdjust="0"/>
    <p:restoredTop sz="94291" autoAdjust="0"/>
  </p:normalViewPr>
  <p:slideViewPr>
    <p:cSldViewPr>
      <p:cViewPr varScale="1">
        <p:scale>
          <a:sx n="98" d="100"/>
          <a:sy n="98" d="100"/>
        </p:scale>
        <p:origin x="-342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12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heedah Adams" userId="14ec3132-74f5-439a-97d3-5a34d0d54b71" providerId="ADAL" clId="{75478B6F-9794-468A-8D32-2D0A17FF061F}"/>
    <pc:docChg chg="modNotesMaster modHandout">
      <pc:chgData name="Zaheedah Adams" userId="14ec3132-74f5-439a-97d3-5a34d0d54b71" providerId="ADAL" clId="{75478B6F-9794-468A-8D32-2D0A17FF061F}" dt="2023-05-03T04:37:56.853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EA1A8-0E52-46CB-8695-EFA63BAA29A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41523BB-EFC0-44C3-8731-0FF49EA467ED}">
      <dgm:prSet phldrT="[Text]" custT="1"/>
      <dgm:spPr/>
      <dgm:t>
        <a:bodyPr/>
        <a:lstStyle/>
        <a:p>
          <a:r>
            <a:rPr lang="en-ZA" sz="2800" b="1" dirty="0">
              <a:latin typeface="Aharoni" panose="02010803020104030203" pitchFamily="2" charset="-79"/>
              <a:cs typeface="Aharoni" panose="02010803020104030203" pitchFamily="2" charset="-79"/>
            </a:rPr>
            <a:t>Non-existence</a:t>
          </a:r>
        </a:p>
      </dgm:t>
    </dgm:pt>
    <dgm:pt modelId="{766EBEF0-455A-4554-9967-10C2D79324E9}" type="parTrans" cxnId="{190F5E3D-E1A7-4868-827B-EFD92677D127}">
      <dgm:prSet/>
      <dgm:spPr/>
      <dgm:t>
        <a:bodyPr/>
        <a:lstStyle/>
        <a:p>
          <a:endParaRPr lang="en-ZA"/>
        </a:p>
      </dgm:t>
    </dgm:pt>
    <dgm:pt modelId="{5A18EA87-2684-4DB1-B2ED-59EC780B49A1}" type="sibTrans" cxnId="{190F5E3D-E1A7-4868-827B-EFD92677D127}">
      <dgm:prSet/>
      <dgm:spPr/>
      <dgm:t>
        <a:bodyPr/>
        <a:lstStyle/>
        <a:p>
          <a:endParaRPr lang="en-ZA"/>
        </a:p>
      </dgm:t>
    </dgm:pt>
    <dgm:pt modelId="{061D32F0-7AC8-4149-A8C1-573B3AD716AF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q"/>
          </a:pPr>
          <a:r>
            <a:rPr lang="en-US" sz="1600" b="1" dirty="0">
              <a:latin typeface="Abadi" panose="020B0604020104020204" pitchFamily="34" charset="0"/>
            </a:rPr>
            <a:t>Delays in the issuing of tourism transport OLs &amp; accreditation certificates</a:t>
          </a:r>
          <a:endParaRPr lang="en-ZA" sz="1600" b="1" dirty="0">
            <a:latin typeface="Abadi" panose="020B0604020104020204" pitchFamily="34" charset="0"/>
          </a:endParaRPr>
        </a:p>
      </dgm:t>
    </dgm:pt>
    <dgm:pt modelId="{2BBD9146-5886-41B3-95B5-897A4BA42DF1}" type="parTrans" cxnId="{5F1D7AD4-897D-4024-B55C-C73FA218E0DD}">
      <dgm:prSet/>
      <dgm:spPr/>
      <dgm:t>
        <a:bodyPr/>
        <a:lstStyle/>
        <a:p>
          <a:endParaRPr lang="en-ZA"/>
        </a:p>
      </dgm:t>
    </dgm:pt>
    <dgm:pt modelId="{6671A5FD-F5D7-4982-B971-C318C592E0AE}" type="sibTrans" cxnId="{5F1D7AD4-897D-4024-B55C-C73FA218E0DD}">
      <dgm:prSet/>
      <dgm:spPr/>
      <dgm:t>
        <a:bodyPr/>
        <a:lstStyle/>
        <a:p>
          <a:endParaRPr lang="en-ZA"/>
        </a:p>
      </dgm:t>
    </dgm:pt>
    <dgm:pt modelId="{AB8635E4-A0BC-4D72-BB45-D43E4A4EDA85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q"/>
          </a:pPr>
          <a:r>
            <a:rPr lang="en-US" sz="1600" b="1" dirty="0">
              <a:latin typeface="Abadi" panose="020B0604020104020204" pitchFamily="34" charset="0"/>
            </a:rPr>
            <a:t>Pro-longed absence of the NPTR Committee=more delays and backlog of applications</a:t>
          </a:r>
          <a:endParaRPr lang="en-ZA" sz="1600" b="1" dirty="0">
            <a:latin typeface="Abadi" panose="020B0604020104020204" pitchFamily="34" charset="0"/>
          </a:endParaRPr>
        </a:p>
      </dgm:t>
    </dgm:pt>
    <dgm:pt modelId="{33F49BCE-F620-42E1-AD89-05E3A127013D}" type="parTrans" cxnId="{8128DDDD-C762-4917-9526-A9C9F8A49E78}">
      <dgm:prSet/>
      <dgm:spPr/>
      <dgm:t>
        <a:bodyPr/>
        <a:lstStyle/>
        <a:p>
          <a:endParaRPr lang="en-ZA"/>
        </a:p>
      </dgm:t>
    </dgm:pt>
    <dgm:pt modelId="{3CF5D472-E9E6-4C69-849E-D6C94481BDD2}" type="sibTrans" cxnId="{8128DDDD-C762-4917-9526-A9C9F8A49E78}">
      <dgm:prSet/>
      <dgm:spPr/>
      <dgm:t>
        <a:bodyPr/>
        <a:lstStyle/>
        <a:p>
          <a:endParaRPr lang="en-ZA"/>
        </a:p>
      </dgm:t>
    </dgm:pt>
    <dgm:pt modelId="{8EEF8100-F2C7-4B8E-B766-83458DA98D7F}">
      <dgm:prSet phldrT="[Text]" custT="1"/>
      <dgm:spPr/>
      <dgm:t>
        <a:bodyPr/>
        <a:lstStyle/>
        <a:p>
          <a:r>
            <a:rPr lang="en-ZA" sz="2800" b="1" dirty="0">
              <a:latin typeface="Aharoni" panose="02010803020104030203" pitchFamily="2" charset="-79"/>
              <a:cs typeface="Aharoni" panose="02010803020104030203" pitchFamily="2" charset="-79"/>
            </a:rPr>
            <a:t>Prevalent</a:t>
          </a:r>
        </a:p>
      </dgm:t>
    </dgm:pt>
    <dgm:pt modelId="{8F26A19D-0658-4875-BDEF-0A673F70F5C7}" type="parTrans" cxnId="{81C33338-767D-4A92-8D4D-A1C78951FC7B}">
      <dgm:prSet/>
      <dgm:spPr/>
      <dgm:t>
        <a:bodyPr/>
        <a:lstStyle/>
        <a:p>
          <a:endParaRPr lang="en-ZA"/>
        </a:p>
      </dgm:t>
    </dgm:pt>
    <dgm:pt modelId="{C5F471ED-75D1-4A0A-9C80-0DF44E4161C9}" type="sibTrans" cxnId="{81C33338-767D-4A92-8D4D-A1C78951FC7B}">
      <dgm:prSet/>
      <dgm:spPr/>
      <dgm:t>
        <a:bodyPr/>
        <a:lstStyle/>
        <a:p>
          <a:endParaRPr lang="en-ZA"/>
        </a:p>
      </dgm:t>
    </dgm:pt>
    <dgm:pt modelId="{F62B1D9C-BDC5-42A1-86B9-D95E466BE11C}">
      <dgm:prSet phldrT="[Text]" custT="1"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US" sz="1600" b="1" dirty="0">
              <a:latin typeface="Abadi" panose="020B0604020104020204" pitchFamily="34" charset="0"/>
            </a:rPr>
            <a:t>Interpretation of the National Land Transport Act of 2009</a:t>
          </a:r>
          <a:endParaRPr lang="en-ZA" sz="1600" b="1" dirty="0">
            <a:latin typeface="Abadi" panose="020B0604020104020204" pitchFamily="34" charset="0"/>
          </a:endParaRPr>
        </a:p>
      </dgm:t>
    </dgm:pt>
    <dgm:pt modelId="{AD0D0AD0-7A16-457E-8F05-3B704C5FC833}" type="parTrans" cxnId="{6CA75BA9-FFAA-43C0-A5A9-096951C49DAD}">
      <dgm:prSet/>
      <dgm:spPr/>
      <dgm:t>
        <a:bodyPr/>
        <a:lstStyle/>
        <a:p>
          <a:endParaRPr lang="en-ZA"/>
        </a:p>
      </dgm:t>
    </dgm:pt>
    <dgm:pt modelId="{30EC49E6-5595-48B1-9840-1949273A8250}" type="sibTrans" cxnId="{6CA75BA9-FFAA-43C0-A5A9-096951C49DAD}">
      <dgm:prSet/>
      <dgm:spPr/>
      <dgm:t>
        <a:bodyPr/>
        <a:lstStyle/>
        <a:p>
          <a:endParaRPr lang="en-ZA"/>
        </a:p>
      </dgm:t>
    </dgm:pt>
    <dgm:pt modelId="{42CBED74-CB50-47E4-8C94-E7A062441F95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q"/>
          </a:pPr>
          <a:r>
            <a:rPr lang="en-US" sz="1600" b="1" dirty="0">
              <a:latin typeface="Abadi" panose="020B0604020104020204" pitchFamily="34" charset="0"/>
            </a:rPr>
            <a:t>Lack of coherent and functional information system and/or automation</a:t>
          </a:r>
          <a:endParaRPr lang="en-ZA" sz="1600" b="1" dirty="0">
            <a:latin typeface="Abadi" panose="020B0604020104020204" pitchFamily="34" charset="0"/>
          </a:endParaRPr>
        </a:p>
      </dgm:t>
    </dgm:pt>
    <dgm:pt modelId="{5DB269B4-F221-4542-8872-FE69EC367CFD}" type="parTrans" cxnId="{9A82F0B3-6727-440F-839D-57FF97FFC06D}">
      <dgm:prSet/>
      <dgm:spPr/>
      <dgm:t>
        <a:bodyPr/>
        <a:lstStyle/>
        <a:p>
          <a:endParaRPr lang="en-ZA"/>
        </a:p>
      </dgm:t>
    </dgm:pt>
    <dgm:pt modelId="{6D8FCA30-F52D-4D8F-8153-F69B4A55040D}" type="sibTrans" cxnId="{9A82F0B3-6727-440F-839D-57FF97FFC06D}">
      <dgm:prSet/>
      <dgm:spPr/>
      <dgm:t>
        <a:bodyPr/>
        <a:lstStyle/>
        <a:p>
          <a:endParaRPr lang="en-ZA"/>
        </a:p>
      </dgm:t>
    </dgm:pt>
    <dgm:pt modelId="{52E9A76A-0F15-46A9-843D-692B8BCA4F7B}">
      <dgm:prSet phldrT="[Text]" custT="1"/>
      <dgm:spPr/>
      <dgm:t>
        <a:bodyPr/>
        <a:lstStyle/>
        <a:p>
          <a:pPr algn="just">
            <a:buFont typeface="Wingdings" panose="05000000000000000000" pitchFamily="2" charset="2"/>
            <a:buChar char="q"/>
          </a:pPr>
          <a:r>
            <a:rPr lang="en-ZA" sz="1600" b="1" dirty="0">
              <a:latin typeface="Abadi" panose="020B0604020104020204" pitchFamily="34" charset="0"/>
            </a:rPr>
            <a:t>Less appetite to uplift OLs by applicants</a:t>
          </a:r>
        </a:p>
      </dgm:t>
    </dgm:pt>
    <dgm:pt modelId="{4053E991-D3C1-4656-BE96-C6569FA37D18}" type="parTrans" cxnId="{BB9C4A9A-4980-454E-AABC-51F5B230B480}">
      <dgm:prSet/>
      <dgm:spPr/>
    </dgm:pt>
    <dgm:pt modelId="{E13EF97B-0D10-4838-AB4F-9EC2F06BA19A}" type="sibTrans" cxnId="{BB9C4A9A-4980-454E-AABC-51F5B230B480}">
      <dgm:prSet/>
      <dgm:spPr/>
    </dgm:pt>
    <dgm:pt modelId="{21E29857-F6C1-45B2-906B-AB00D404E057}" type="pres">
      <dgm:prSet presAssocID="{BA5EA1A8-0E52-46CB-8695-EFA63BAA29A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50F14ED8-21DB-4245-9EF9-305C689F7871}" type="pres">
      <dgm:prSet presAssocID="{941523BB-EFC0-44C3-8731-0FF49EA467ED}" presName="linNode" presStyleCnt="0"/>
      <dgm:spPr/>
    </dgm:pt>
    <dgm:pt modelId="{853E1067-42B0-4272-ACDE-10D88E8F2166}" type="pres">
      <dgm:prSet presAssocID="{941523BB-EFC0-44C3-8731-0FF49EA467E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5DAA2BF-EB75-480F-8D19-6260CB40797F}" type="pres">
      <dgm:prSet presAssocID="{941523BB-EFC0-44C3-8731-0FF49EA467E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1ABC19-1C3D-4ECB-9B39-886DF158862B}" type="pres">
      <dgm:prSet presAssocID="{5A18EA87-2684-4DB1-B2ED-59EC780B49A1}" presName="spacing" presStyleCnt="0"/>
      <dgm:spPr/>
    </dgm:pt>
    <dgm:pt modelId="{B1ABB869-57E4-4AA9-8FFC-622AB3724DA3}" type="pres">
      <dgm:prSet presAssocID="{8EEF8100-F2C7-4B8E-B766-83458DA98D7F}" presName="linNode" presStyleCnt="0"/>
      <dgm:spPr/>
    </dgm:pt>
    <dgm:pt modelId="{964B20BD-0054-4371-8A3A-5E128C6A1A02}" type="pres">
      <dgm:prSet presAssocID="{8EEF8100-F2C7-4B8E-B766-83458DA98D7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D97522-678E-4049-807B-67DCEF1D30BE}" type="pres">
      <dgm:prSet presAssocID="{8EEF8100-F2C7-4B8E-B766-83458DA98D7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4BB978E-BBFD-4FCF-A886-36759CD1E47A}" type="presOf" srcId="{8EEF8100-F2C7-4B8E-B766-83458DA98D7F}" destId="{964B20BD-0054-4371-8A3A-5E128C6A1A02}" srcOrd="0" destOrd="0" presId="urn:microsoft.com/office/officeart/2005/8/layout/vList6"/>
    <dgm:cxn modelId="{5F1D7AD4-897D-4024-B55C-C73FA218E0DD}" srcId="{941523BB-EFC0-44C3-8731-0FF49EA467ED}" destId="{061D32F0-7AC8-4149-A8C1-573B3AD716AF}" srcOrd="0" destOrd="0" parTransId="{2BBD9146-5886-41B3-95B5-897A4BA42DF1}" sibTransId="{6671A5FD-F5D7-4982-B971-C318C592E0AE}"/>
    <dgm:cxn modelId="{9C97EB49-06FF-44D3-BCDE-3459F03BA301}" type="presOf" srcId="{AB8635E4-A0BC-4D72-BB45-D43E4A4EDA85}" destId="{05DAA2BF-EB75-480F-8D19-6260CB40797F}" srcOrd="0" destOrd="1" presId="urn:microsoft.com/office/officeart/2005/8/layout/vList6"/>
    <dgm:cxn modelId="{190F5E3D-E1A7-4868-827B-EFD92677D127}" srcId="{BA5EA1A8-0E52-46CB-8695-EFA63BAA29A7}" destId="{941523BB-EFC0-44C3-8731-0FF49EA467ED}" srcOrd="0" destOrd="0" parTransId="{766EBEF0-455A-4554-9967-10C2D79324E9}" sibTransId="{5A18EA87-2684-4DB1-B2ED-59EC780B49A1}"/>
    <dgm:cxn modelId="{6D0C3978-2AB5-46D5-895D-2BE41B01BAC8}" type="presOf" srcId="{941523BB-EFC0-44C3-8731-0FF49EA467ED}" destId="{853E1067-42B0-4272-ACDE-10D88E8F2166}" srcOrd="0" destOrd="0" presId="urn:microsoft.com/office/officeart/2005/8/layout/vList6"/>
    <dgm:cxn modelId="{6CA75BA9-FFAA-43C0-A5A9-096951C49DAD}" srcId="{8EEF8100-F2C7-4B8E-B766-83458DA98D7F}" destId="{F62B1D9C-BDC5-42A1-86B9-D95E466BE11C}" srcOrd="0" destOrd="0" parTransId="{AD0D0AD0-7A16-457E-8F05-3B704C5FC833}" sibTransId="{30EC49E6-5595-48B1-9840-1949273A8250}"/>
    <dgm:cxn modelId="{E8BD7C89-ABA6-4E60-AAC7-E705AD2891C4}" type="presOf" srcId="{52E9A76A-0F15-46A9-843D-692B8BCA4F7B}" destId="{66D97522-678E-4049-807B-67DCEF1D30BE}" srcOrd="0" destOrd="2" presId="urn:microsoft.com/office/officeart/2005/8/layout/vList6"/>
    <dgm:cxn modelId="{690592D4-A1BD-473F-98C6-2C9F99F5AA03}" type="presOf" srcId="{42CBED74-CB50-47E4-8C94-E7A062441F95}" destId="{66D97522-678E-4049-807B-67DCEF1D30BE}" srcOrd="0" destOrd="1" presId="urn:microsoft.com/office/officeart/2005/8/layout/vList6"/>
    <dgm:cxn modelId="{F7224EE7-4374-4B2C-82C3-F4751457FE8A}" type="presOf" srcId="{061D32F0-7AC8-4149-A8C1-573B3AD716AF}" destId="{05DAA2BF-EB75-480F-8D19-6260CB40797F}" srcOrd="0" destOrd="0" presId="urn:microsoft.com/office/officeart/2005/8/layout/vList6"/>
    <dgm:cxn modelId="{8128DDDD-C762-4917-9526-A9C9F8A49E78}" srcId="{941523BB-EFC0-44C3-8731-0FF49EA467ED}" destId="{AB8635E4-A0BC-4D72-BB45-D43E4A4EDA85}" srcOrd="1" destOrd="0" parTransId="{33F49BCE-F620-42E1-AD89-05E3A127013D}" sibTransId="{3CF5D472-E9E6-4C69-849E-D6C94481BDD2}"/>
    <dgm:cxn modelId="{B78AD547-758C-4D13-93CB-445740AB317F}" type="presOf" srcId="{BA5EA1A8-0E52-46CB-8695-EFA63BAA29A7}" destId="{21E29857-F6C1-45B2-906B-AB00D404E057}" srcOrd="0" destOrd="0" presId="urn:microsoft.com/office/officeart/2005/8/layout/vList6"/>
    <dgm:cxn modelId="{9A82F0B3-6727-440F-839D-57FF97FFC06D}" srcId="{8EEF8100-F2C7-4B8E-B766-83458DA98D7F}" destId="{42CBED74-CB50-47E4-8C94-E7A062441F95}" srcOrd="1" destOrd="0" parTransId="{5DB269B4-F221-4542-8872-FE69EC367CFD}" sibTransId="{6D8FCA30-F52D-4D8F-8153-F69B4A55040D}"/>
    <dgm:cxn modelId="{D4BAF927-6D74-4638-AB72-956DEF02211B}" type="presOf" srcId="{F62B1D9C-BDC5-42A1-86B9-D95E466BE11C}" destId="{66D97522-678E-4049-807B-67DCEF1D30BE}" srcOrd="0" destOrd="0" presId="urn:microsoft.com/office/officeart/2005/8/layout/vList6"/>
    <dgm:cxn modelId="{81C33338-767D-4A92-8D4D-A1C78951FC7B}" srcId="{BA5EA1A8-0E52-46CB-8695-EFA63BAA29A7}" destId="{8EEF8100-F2C7-4B8E-B766-83458DA98D7F}" srcOrd="1" destOrd="0" parTransId="{8F26A19D-0658-4875-BDEF-0A673F70F5C7}" sibTransId="{C5F471ED-75D1-4A0A-9C80-0DF44E4161C9}"/>
    <dgm:cxn modelId="{BB9C4A9A-4980-454E-AABC-51F5B230B480}" srcId="{8EEF8100-F2C7-4B8E-B766-83458DA98D7F}" destId="{52E9A76A-0F15-46A9-843D-692B8BCA4F7B}" srcOrd="2" destOrd="0" parTransId="{4053E991-D3C1-4656-BE96-C6569FA37D18}" sibTransId="{E13EF97B-0D10-4838-AB4F-9EC2F06BA19A}"/>
    <dgm:cxn modelId="{F79B1CB9-21D6-46ED-9B52-B4A090FD876A}" type="presParOf" srcId="{21E29857-F6C1-45B2-906B-AB00D404E057}" destId="{50F14ED8-21DB-4245-9EF9-305C689F7871}" srcOrd="0" destOrd="0" presId="urn:microsoft.com/office/officeart/2005/8/layout/vList6"/>
    <dgm:cxn modelId="{B1B710B4-B3DB-4FAC-B6C7-864E011009C1}" type="presParOf" srcId="{50F14ED8-21DB-4245-9EF9-305C689F7871}" destId="{853E1067-42B0-4272-ACDE-10D88E8F2166}" srcOrd="0" destOrd="0" presId="urn:microsoft.com/office/officeart/2005/8/layout/vList6"/>
    <dgm:cxn modelId="{86E8167A-013B-40D5-B89E-741549441842}" type="presParOf" srcId="{50F14ED8-21DB-4245-9EF9-305C689F7871}" destId="{05DAA2BF-EB75-480F-8D19-6260CB40797F}" srcOrd="1" destOrd="0" presId="urn:microsoft.com/office/officeart/2005/8/layout/vList6"/>
    <dgm:cxn modelId="{DCEB050B-5C3F-42F4-81D6-96FEF690862E}" type="presParOf" srcId="{21E29857-F6C1-45B2-906B-AB00D404E057}" destId="{D61ABC19-1C3D-4ECB-9B39-886DF158862B}" srcOrd="1" destOrd="0" presId="urn:microsoft.com/office/officeart/2005/8/layout/vList6"/>
    <dgm:cxn modelId="{B96A591C-8A6B-4E0B-924F-708F012CBBE2}" type="presParOf" srcId="{21E29857-F6C1-45B2-906B-AB00D404E057}" destId="{B1ABB869-57E4-4AA9-8FFC-622AB3724DA3}" srcOrd="2" destOrd="0" presId="urn:microsoft.com/office/officeart/2005/8/layout/vList6"/>
    <dgm:cxn modelId="{A3CFAA72-9E1F-4868-9FB6-27A5E485D034}" type="presParOf" srcId="{B1ABB869-57E4-4AA9-8FFC-622AB3724DA3}" destId="{964B20BD-0054-4371-8A3A-5E128C6A1A02}" srcOrd="0" destOrd="0" presId="urn:microsoft.com/office/officeart/2005/8/layout/vList6"/>
    <dgm:cxn modelId="{F51DB8AF-C6EA-4630-B11B-BF33DB133E16}" type="presParOf" srcId="{B1ABB869-57E4-4AA9-8FFC-622AB3724DA3}" destId="{66D97522-678E-4049-807B-67DCEF1D30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AA2BF-EB75-480F-8D19-6260CB40797F}">
      <dsp:nvSpPr>
        <dsp:cNvPr id="0" name=""/>
        <dsp:cNvSpPr/>
      </dsp:nvSpPr>
      <dsp:spPr>
        <a:xfrm>
          <a:off x="3225958" y="423"/>
          <a:ext cx="4838937" cy="1651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600" b="1" kern="1200" dirty="0">
              <a:latin typeface="Abadi" panose="020B0604020104020204" pitchFamily="34" charset="0"/>
            </a:rPr>
            <a:t>Delays in the issuing of tourism transport OLs &amp; accreditation certificates</a:t>
          </a:r>
          <a:endParaRPr lang="en-ZA" sz="1600" b="1" kern="1200" dirty="0">
            <a:latin typeface="Abadi" panose="020B06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600" b="1" kern="1200" dirty="0">
              <a:latin typeface="Abadi" panose="020B0604020104020204" pitchFamily="34" charset="0"/>
            </a:rPr>
            <a:t>Pro-longed absence of the NPTR Committee=more delays and backlog of applications</a:t>
          </a:r>
          <a:endParaRPr lang="en-ZA" sz="1600" b="1" kern="1200" dirty="0">
            <a:latin typeface="Abadi" panose="020B0604020104020204" pitchFamily="34" charset="0"/>
          </a:endParaRPr>
        </a:p>
      </dsp:txBody>
      <dsp:txXfrm>
        <a:off x="3225958" y="423"/>
        <a:ext cx="4838937" cy="1651157"/>
      </dsp:txXfrm>
    </dsp:sp>
    <dsp:sp modelId="{853E1067-42B0-4272-ACDE-10D88E8F2166}">
      <dsp:nvSpPr>
        <dsp:cNvPr id="0" name=""/>
        <dsp:cNvSpPr/>
      </dsp:nvSpPr>
      <dsp:spPr>
        <a:xfrm>
          <a:off x="0" y="423"/>
          <a:ext cx="3225958" cy="1651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>
              <a:latin typeface="Aharoni" panose="02010803020104030203" pitchFamily="2" charset="-79"/>
              <a:cs typeface="Aharoni" panose="02010803020104030203" pitchFamily="2" charset="-79"/>
            </a:rPr>
            <a:t>Non-existence</a:t>
          </a:r>
        </a:p>
      </dsp:txBody>
      <dsp:txXfrm>
        <a:off x="0" y="423"/>
        <a:ext cx="3225958" cy="1651157"/>
      </dsp:txXfrm>
    </dsp:sp>
    <dsp:sp modelId="{66D97522-678E-4049-807B-67DCEF1D30BE}">
      <dsp:nvSpPr>
        <dsp:cNvPr id="0" name=""/>
        <dsp:cNvSpPr/>
      </dsp:nvSpPr>
      <dsp:spPr>
        <a:xfrm>
          <a:off x="3225958" y="1816696"/>
          <a:ext cx="4838937" cy="16511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600" b="1" kern="1200" dirty="0">
              <a:latin typeface="Abadi" panose="020B0604020104020204" pitchFamily="34" charset="0"/>
            </a:rPr>
            <a:t>Interpretation of the National Land Transport Act of 2009</a:t>
          </a:r>
          <a:endParaRPr lang="en-ZA" sz="1600" b="1" kern="1200" dirty="0">
            <a:latin typeface="Abadi" panose="020B06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600" b="1" kern="1200" dirty="0">
              <a:latin typeface="Abadi" panose="020B0604020104020204" pitchFamily="34" charset="0"/>
            </a:rPr>
            <a:t>Lack of coherent and functional information system and/or automation</a:t>
          </a:r>
          <a:endParaRPr lang="en-ZA" sz="1600" b="1" kern="1200" dirty="0">
            <a:latin typeface="Abadi" panose="020B0604020104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ZA" sz="1600" b="1" kern="1200" dirty="0">
              <a:latin typeface="Abadi" panose="020B0604020104020204" pitchFamily="34" charset="0"/>
            </a:rPr>
            <a:t>Less appetite to uplift OLs by applicants</a:t>
          </a:r>
        </a:p>
      </dsp:txBody>
      <dsp:txXfrm>
        <a:off x="3225958" y="1816696"/>
        <a:ext cx="4838937" cy="1651157"/>
      </dsp:txXfrm>
    </dsp:sp>
    <dsp:sp modelId="{964B20BD-0054-4371-8A3A-5E128C6A1A02}">
      <dsp:nvSpPr>
        <dsp:cNvPr id="0" name=""/>
        <dsp:cNvSpPr/>
      </dsp:nvSpPr>
      <dsp:spPr>
        <a:xfrm>
          <a:off x="0" y="1816696"/>
          <a:ext cx="3225958" cy="16511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b="1" kern="1200" dirty="0">
              <a:latin typeface="Aharoni" panose="02010803020104030203" pitchFamily="2" charset="-79"/>
              <a:cs typeface="Aharoni" panose="02010803020104030203" pitchFamily="2" charset="-79"/>
            </a:rPr>
            <a:t>Prevalent</a:t>
          </a:r>
        </a:p>
      </dsp:txBody>
      <dsp:txXfrm>
        <a:off x="0" y="1816696"/>
        <a:ext cx="3225958" cy="165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E9BBA5F-7566-404D-8515-944EBFBD603C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462B346-C36D-41FC-9D4B-67B94DB68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170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6144B6FB-FB41-44DD-B954-97638E0716BF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B787DA5-3FB0-432A-B22A-70E552EBCD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5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7DA5-3FB0-432A-B22A-70E552EBCD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49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51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82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81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89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40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03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07">
              <a:defRPr/>
            </a:pPr>
            <a:fld id="{BB787DA5-3FB0-432A-B22A-70E552EBCD28}" type="slidenum">
              <a:rPr lang="en-US">
                <a:solidFill>
                  <a:prstClr val="black"/>
                </a:solidFill>
                <a:latin typeface="Calibri"/>
              </a:rPr>
              <a:pPr defTabSz="914307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14307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92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8144" y="3936455"/>
            <a:ext cx="2808312" cy="576064"/>
          </a:xfrm>
        </p:spPr>
        <p:txBody>
          <a:bodyPr>
            <a:normAutofit/>
          </a:bodyPr>
          <a:lstStyle>
            <a:lvl1pPr marL="0" indent="0" algn="r">
              <a:buNone/>
              <a:defRPr sz="25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Primary Title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8144" y="4368503"/>
            <a:ext cx="28083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15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Venue: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5868144" y="4656535"/>
            <a:ext cx="2818656" cy="36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Date: </a:t>
            </a:r>
          </a:p>
        </p:txBody>
      </p:sp>
    </p:spTree>
    <p:extLst>
      <p:ext uri="{BB962C8B-B14F-4D97-AF65-F5344CB8AC3E}">
        <p14:creationId xmlns:p14="http://schemas.microsoft.com/office/powerpoint/2010/main" xmlns="" val="220057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995686"/>
            <a:ext cx="9144000" cy="57951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2pPr>
          </a:lstStyle>
          <a:p>
            <a:pPr lvl="0"/>
            <a:r>
              <a:rPr lang="en-US" dirty="0"/>
              <a:t>PRIMARY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0" y="2568303"/>
            <a:ext cx="9144000" cy="579511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defRPr>
            </a:lvl2pPr>
          </a:lstStyle>
          <a:p>
            <a:pPr lvl="0"/>
            <a:r>
              <a:rPr lang="en-US" dirty="0"/>
              <a:t>SECONDARY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35696" y="2571750"/>
            <a:ext cx="5472608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02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71550"/>
            <a:ext cx="8208912" cy="339447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Bullets here</a:t>
            </a:r>
          </a:p>
          <a:p>
            <a:pPr lvl="2"/>
            <a:r>
              <a:rPr lang="en-US" dirty="0"/>
              <a:t>Secondary bullets here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316416" y="4602162"/>
            <a:ext cx="405408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307993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5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old" panose="020B0704020202020204" pitchFamily="34" charset="0"/>
                <a:ea typeface="+mn-ea"/>
                <a:cs typeface="Arial Bold" panose="020B07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71550"/>
            <a:ext cx="8208912" cy="3394472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Bullets here</a:t>
            </a:r>
          </a:p>
          <a:p>
            <a:pPr lvl="2"/>
            <a:r>
              <a:rPr lang="en-US" dirty="0"/>
              <a:t>Secondary bullets here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316416" y="4602162"/>
            <a:ext cx="405408" cy="27384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xmlns="" val="2735914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25C6-35AC-446C-8323-148772857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89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25C6-35AC-446C-8323-1487728570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70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67745" y="3867894"/>
            <a:ext cx="6624736" cy="1224136"/>
          </a:xfrm>
        </p:spPr>
        <p:txBody>
          <a:bodyPr>
            <a:normAutofit/>
          </a:bodyPr>
          <a:lstStyle/>
          <a:p>
            <a:pPr algn="l"/>
            <a:endParaRPr lang="en-ZA" sz="1400" dirty="0"/>
          </a:p>
          <a:p>
            <a:pPr algn="ctr"/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PROGRESS UPDATE ON NPTR FOR THE </a:t>
            </a:r>
          </a:p>
          <a:p>
            <a:pPr algn="ctr"/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STANDING COMMITTEE ON FINANCE, ECONOMIC OPPORTUNITIES AND TOURISM BRIEFING </a:t>
            </a:r>
          </a:p>
          <a:p>
            <a:pPr algn="ctr"/>
            <a:r>
              <a:rPr lang="en-US" sz="1200" b="1" dirty="0">
                <a:latin typeface="Aharoni" panose="02010803020104030203" pitchFamily="2" charset="-79"/>
                <a:cs typeface="Aharoni" panose="02010803020104030203" pitchFamily="2" charset="-79"/>
              </a:rPr>
              <a:t>DATED 03 MAY 2023</a:t>
            </a:r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981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91779"/>
            <a:ext cx="8208912" cy="352839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endParaRPr lang="en-US" sz="2400" dirty="0"/>
          </a:p>
          <a:p>
            <a:pPr marL="342900" indent="-342900" algn="just"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Background</a:t>
            </a:r>
          </a:p>
          <a:p>
            <a:pPr marL="342900" indent="-342900" algn="just"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Earlier Identified Challenges</a:t>
            </a:r>
          </a:p>
          <a:p>
            <a:pPr marL="342900" indent="-342900" algn="just"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Progress</a:t>
            </a:r>
          </a:p>
          <a:p>
            <a:pPr marL="342900" indent="-342900" algn="just">
              <a:buAutoNum type="arabicPeriod"/>
            </a:pPr>
            <a:r>
              <a:rPr lang="en-US" sz="2400" dirty="0">
                <a:latin typeface="Abadi" panose="020B0604020104020204" pitchFamily="34" charset="0"/>
              </a:rPr>
              <a:t>Conclusion</a:t>
            </a:r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93B4310-5F3C-4AFF-B4D2-C1625DAD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85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07554"/>
            <a:ext cx="8568952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On 09 November 2022, the Department briefed and gave progress update on matters related to National Public Transport Regulator (NPTR) &amp; operating licences (OLs)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1000" dirty="0">
              <a:latin typeface="Abadi" panose="020B0604020104020204" pitchFamily="34" charset="0"/>
            </a:endParaRPr>
          </a:p>
          <a:p>
            <a:pPr algn="just"/>
            <a:endParaRPr lang="en-US" sz="10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NPTR  is still only undertaking the function to receive and decide on applications for OLs of tourist transport services and accreditation of tourist transport operators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10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NPTR has been meeting constantly since June 2022 to process applications especially the backlog</a:t>
            </a:r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66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42155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EARLIER INDENTIFIED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91779"/>
            <a:ext cx="8568952" cy="3528392"/>
          </a:xfrm>
        </p:spPr>
        <p:txBody>
          <a:bodyPr>
            <a:noAutofit/>
          </a:bodyPr>
          <a:lstStyle/>
          <a:p>
            <a:pPr algn="just"/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1000" dirty="0"/>
          </a:p>
          <a:p>
            <a:pPr algn="just"/>
            <a:endParaRPr lang="en-US" sz="1600" dirty="0"/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3856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A2FAAE17-7B94-4816-B7A5-49DE20307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79154959"/>
              </p:ext>
            </p:extLst>
          </p:nvPr>
        </p:nvGraphicFramePr>
        <p:xfrm>
          <a:off x="611560" y="759656"/>
          <a:ext cx="8064896" cy="346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86220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49"/>
            <a:ext cx="8229600" cy="94611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8568952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Minister appointed members of interim NPTR Committee in April 2022</a:t>
            </a:r>
            <a:endParaRPr lang="en-US" sz="24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NPTR Committee’s principal task was to expedite processing of applications in backlog by end of September 2022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Backlog of </a:t>
            </a:r>
            <a:r>
              <a:rPr lang="en-GB" sz="2400" b="1" dirty="0">
                <a:latin typeface="Abadi" panose="020B0604020104020204" pitchFamily="34" charset="0"/>
              </a:rPr>
              <a:t>1014 </a:t>
            </a:r>
            <a:r>
              <a:rPr lang="en-GB" sz="2400" dirty="0">
                <a:latin typeface="Abadi" panose="020B0604020104020204" pitchFamily="34" charset="0"/>
              </a:rPr>
              <a:t>applications was cleared in end-of September 2022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Beyond September a total of </a:t>
            </a:r>
            <a:r>
              <a:rPr lang="en-GB" sz="2400" b="1" dirty="0">
                <a:latin typeface="Abadi" panose="020B0604020104020204" pitchFamily="34" charset="0"/>
              </a:rPr>
              <a:t>418 </a:t>
            </a:r>
            <a:r>
              <a:rPr lang="en-GB" sz="2400" dirty="0">
                <a:latin typeface="Abadi" panose="020B0604020104020204" pitchFamily="34" charset="0"/>
              </a:rPr>
              <a:t>new</a:t>
            </a:r>
            <a:r>
              <a:rPr lang="en-GB" sz="2400" b="1" dirty="0">
                <a:latin typeface="Abadi" panose="020B0604020104020204" pitchFamily="34" charset="0"/>
              </a:rPr>
              <a:t> </a:t>
            </a:r>
            <a:r>
              <a:rPr lang="en-GB" sz="2400" dirty="0">
                <a:latin typeface="Abadi" panose="020B0604020104020204" pitchFamily="34" charset="0"/>
              </a:rPr>
              <a:t>applications have been considered and adjudicated by the NPTR Committee</a:t>
            </a:r>
          </a:p>
          <a:p>
            <a:pPr algn="just"/>
            <a:endParaRPr lang="en-US" sz="2400" dirty="0"/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89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PROGRESS (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…)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07554"/>
            <a:ext cx="8568952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The NPTR in partnership with the TBCSA has embarked on a drive to encourage operators to uplift their operating licences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Regulation 25(2) of the National Land Transport Regulations of 2009 was tabled at COTO and MINMEC in February and April 2023, respectively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Letters to MECs are being finalised to communicate and ensure implementation of Regulation 25(2) by the law enforcement agencies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algn="just"/>
            <a:endParaRPr lang="en-US" sz="2400" dirty="0"/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72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PROGRESS (</a:t>
            </a:r>
            <a:r>
              <a:rPr lang="en-US" sz="2800" dirty="0" err="1">
                <a:latin typeface="Aharoni" panose="02010803020104030203" pitchFamily="2" charset="-79"/>
                <a:cs typeface="Aharoni" panose="02010803020104030203" pitchFamily="2" charset="-79"/>
              </a:rPr>
              <a:t>Cont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…)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07554"/>
            <a:ext cx="8568952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The NPTR has developed the Standard Operating Procedure (SOP) manual for Provincial Regulatory Entities and NPTR</a:t>
            </a:r>
          </a:p>
          <a:p>
            <a:pPr algn="just"/>
            <a:endParaRPr lang="en-GB" sz="24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Also, a draft business case to takeover full functions of the NPTR has been developed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400" dirty="0">
                <a:latin typeface="Abadi" panose="020B0604020104020204" pitchFamily="34" charset="0"/>
              </a:rPr>
              <a:t>The NPTR module will be put in place to automate processing of applications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400" dirty="0"/>
          </a:p>
          <a:p>
            <a:pPr algn="just"/>
            <a:endParaRPr lang="en-US" sz="2400" dirty="0"/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68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97371"/>
            <a:ext cx="6491064" cy="421555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07554"/>
            <a:ext cx="8568952" cy="3528392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Finalization of the National Land Transport Amendment Bill (Amendment Bill) by Parliament will go a long way towards having a permanent NPTR Committee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GB" sz="8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The Amendment Bill is being presented in different provincial legislatures. Three provinces left are Free State, North-West and Northern Cape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800" dirty="0">
              <a:latin typeface="Abadi" panose="020B06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000" dirty="0">
                <a:latin typeface="Abadi" panose="020B0604020104020204" pitchFamily="34" charset="0"/>
              </a:rPr>
              <a:t>Continuous engagements with the stakeholders, industry representatives and government departments is being prioritized</a:t>
            </a:r>
          </a:p>
          <a:p>
            <a:pPr algn="just"/>
            <a:endParaRPr lang="en-US" sz="1000" dirty="0"/>
          </a:p>
          <a:p>
            <a:pPr algn="just"/>
            <a:endParaRPr lang="en-US" sz="1600" dirty="0"/>
          </a:p>
          <a:p>
            <a:pPr marL="342900" indent="-342900" algn="just">
              <a:buAutoNum type="arabicPeriod"/>
            </a:pPr>
            <a:endParaRPr lang="en-US" sz="16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342900" indent="-342900" algn="just">
              <a:buAutoNum type="arabicPeriod"/>
            </a:pPr>
            <a:endParaRPr 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1000" dirty="0"/>
          </a:p>
        </p:txBody>
      </p:sp>
      <p:pic>
        <p:nvPicPr>
          <p:cNvPr id="4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618B91D-E8C1-4F19-9A73-1F88EDBF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249"/>
            <a:ext cx="1524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25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771550"/>
            <a:ext cx="8208912" cy="2880320"/>
          </a:xfrm>
        </p:spPr>
        <p:txBody>
          <a:bodyPr>
            <a:normAutofit/>
          </a:bodyPr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		</a:t>
            </a:r>
            <a:r>
              <a:rPr lang="en-ZA" sz="4400" b="1" dirty="0"/>
              <a:t>   </a:t>
            </a:r>
            <a:r>
              <a:rPr lang="en-ZA" sz="4400" b="1" dirty="0">
                <a:latin typeface="Arial Black" panose="020B0A04020102020204" pitchFamily="34" charset="0"/>
              </a:rPr>
              <a:t>Thank You!</a:t>
            </a:r>
            <a:r>
              <a:rPr lang="en-ZA" sz="4400" b="1" dirty="0"/>
              <a:t>	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0B56EE-3D12-4714-805C-2A324C7E6DD3}"/>
              </a:ext>
            </a:extLst>
          </p:cNvPr>
          <p:cNvSpPr txBox="1"/>
          <p:nvPr/>
        </p:nvSpPr>
        <p:spPr>
          <a:xfrm>
            <a:off x="6660232" y="460216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i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xmlns="" val="270283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14912</TotalTime>
  <Words>393</Words>
  <Application>Microsoft Office PowerPoint</Application>
  <PresentationFormat>On-screen Show (16:9)</PresentationFormat>
  <Paragraphs>97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Slide 1</vt:lpstr>
      <vt:lpstr>CONTENTS</vt:lpstr>
      <vt:lpstr>BACKGROUND</vt:lpstr>
      <vt:lpstr>EARLIER INDENTIFIED CHALLENGES</vt:lpstr>
      <vt:lpstr>PROGRESS</vt:lpstr>
      <vt:lpstr>PROGRESS (Cont…) </vt:lpstr>
      <vt:lpstr>PROGRESS (Cont…) </vt:lpstr>
      <vt:lpstr>CONCLUSION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Mankitseng Hlatshwayo</dc:creator>
  <cp:lastModifiedBy>USER</cp:lastModifiedBy>
  <cp:revision>702</cp:revision>
  <cp:lastPrinted>2022-10-18T07:17:59Z</cp:lastPrinted>
  <dcterms:created xsi:type="dcterms:W3CDTF">2016-09-28T08:20:05Z</dcterms:created>
  <dcterms:modified xsi:type="dcterms:W3CDTF">2023-05-04T07:54:52Z</dcterms:modified>
</cp:coreProperties>
</file>