
<file path=[Content_Types].xml><?xml version="1.0" encoding="utf-8"?>
<Types xmlns="http://schemas.openxmlformats.org/package/2006/content-types">
  <Override PartName="/ppt/tags/tag8.xml" ContentType="application/vnd.openxmlformats-officedocument.presentationml.tags+xml"/>
  <Override PartName="/customXml/itemProps1.xml" ContentType="application/vnd.openxmlformats-officedocument.customXmlProperties+xml"/>
  <Override PartName="/ppt/slides/slide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ags/tag4.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tags/tag2.xml" ContentType="application/vnd.openxmlformats-officedocument.presentationml.tags+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tags/tag29.xml" ContentType="application/vnd.openxmlformats-officedocument.presentationml.tags+xml"/>
  <Override PartName="/ppt/tags/tag38.xml" ContentType="application/vnd.openxmlformats-officedocument.presentationml.tags+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tags/tag16.xml" ContentType="application/vnd.openxmlformats-officedocument.presentationml.tags+xml"/>
  <Override PartName="/ppt/tags/tag18.xml" ContentType="application/vnd.openxmlformats-officedocument.presentationml.tags+xml"/>
  <Override PartName="/ppt/tags/tag27.xml" ContentType="application/vnd.openxmlformats-officedocument.presentationml.tags+xml"/>
  <Override PartName="/ppt/tags/tag36.xml" ContentType="application/vnd.openxmlformats-officedocument.presentationml.tags+xml"/>
  <Override PartName="/docProps/custom.xml" ContentType="application/vnd.openxmlformats-officedocument.custom-properties+xml"/>
  <Override PartName="/ppt/commentAuthors.xml" ContentType="application/vnd.openxmlformats-officedocument.presentationml.commentAuthors+xml"/>
  <Override PartName="/ppt/tags/tag14.xml" ContentType="application/vnd.openxmlformats-officedocument.presentationml.tags+xml"/>
  <Override PartName="/ppt/tags/tag25.xml" ContentType="application/vnd.openxmlformats-officedocument.presentationml.tags+xml"/>
  <Override PartName="/ppt/tags/tag34.xml" ContentType="application/vnd.openxmlformats-officedocument.presentationml.tags+xml"/>
  <Override PartName="/ppt/tags/tag43.xml" ContentType="application/vnd.openxmlformats-officedocument.presentationml.tags+xml"/>
  <Override PartName="/ppt/tags/tag12.xml" ContentType="application/vnd.openxmlformats-officedocument.presentationml.tags+xml"/>
  <Override PartName="/ppt/tags/tag23.xml" ContentType="application/vnd.openxmlformats-officedocument.presentationml.tags+xml"/>
  <Override PartName="/ppt/tags/tag32.xml" ContentType="application/vnd.openxmlformats-officedocument.presentationml.tags+xml"/>
  <Override PartName="/ppt/tags/tag41.xml" ContentType="application/vnd.openxmlformats-officedocument.presentationml.tag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ags/tag9.xml" ContentType="application/vnd.openxmlformats-officedocument.presentationml.tags+xml"/>
  <Override PartName="/ppt/tags/tag10.xml" ContentType="application/vnd.openxmlformats-officedocument.presentationml.tags+xml"/>
  <Override PartName="/ppt/tags/tag21.xml" ContentType="application/vnd.openxmlformats-officedocument.presentationml.tags+xml"/>
  <Override PartName="/ppt/tags/tag30.xml" ContentType="application/vnd.openxmlformats-officedocument.presentationml.tags+xml"/>
  <Override PartName="/customXml/itemProps2.xml" ContentType="application/vnd.openxmlformats-officedocument.customXml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tags/tag7.xml" ContentType="application/vnd.openxmlformats-officedocument.presentationml.tags+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ags/tag5.xml" ContentType="application/vnd.openxmlformats-officedocument.presentationml.tags+xml"/>
  <Override PartName="/ppt/theme/theme2.xml" ContentType="application/vnd.openxmlformats-officedocument.theme+xml"/>
  <Override PartName="/ppt/revisionInfo.xml" ContentType="application/vnd.ms-powerpoint.revisioninfo+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tags/tag3.xml" ContentType="application/vnd.openxmlformats-officedocument.presentationml.tags+xml"/>
  <Override PartName="/ppt/tags/tag39.xml" ContentType="application/vnd.openxmlformats-officedocument.presentationml.tags+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tags/tag1.xml" ContentType="application/vnd.openxmlformats-officedocument.presentationml.tags+xml"/>
  <Override PartName="/ppt/tags/tag19.xml" ContentType="application/vnd.openxmlformats-officedocument.presentationml.tags+xml"/>
  <Override PartName="/ppt/tags/tag28.xml" ContentType="application/vnd.openxmlformats-officedocument.presentationml.tags+xml"/>
  <Override PartName="/ppt/tags/tag37.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tags/tag17.xml" ContentType="application/vnd.openxmlformats-officedocument.presentationml.tags+xml"/>
  <Override PartName="/ppt/tags/tag26.xml" ContentType="application/vnd.openxmlformats-officedocument.presentationml.tags+xml"/>
  <Override PartName="/ppt/tags/tag35.xml" ContentType="application/vnd.openxmlformats-officedocument.presentationml.tags+xml"/>
  <Override PartName="/ppt/slideLayouts/slideLayout10.xml" ContentType="application/vnd.openxmlformats-officedocument.presentationml.slideLayout+xml"/>
  <Override PartName="/ppt/tags/tag15.xml" ContentType="application/vnd.openxmlformats-officedocument.presentationml.tags+xml"/>
  <Override PartName="/ppt/tags/tag24.xml" ContentType="application/vnd.openxmlformats-officedocument.presentationml.tags+xml"/>
  <Override PartName="/ppt/tags/tag33.xml" ContentType="application/vnd.openxmlformats-officedocument.presentationml.tags+xml"/>
  <Override PartName="/ppt/tags/tag13.xml" ContentType="application/vnd.openxmlformats-officedocument.presentationml.tags+xml"/>
  <Override PartName="/ppt/tags/tag22.xml" ContentType="application/vnd.openxmlformats-officedocument.presentationml.tags+xml"/>
  <Override PartName="/ppt/tags/tag31.xml" ContentType="application/vnd.openxmlformats-officedocument.presentationml.tags+xml"/>
  <Override PartName="/ppt/tags/tag40.xml" ContentType="application/vnd.openxmlformats-officedocument.presentationml.tags+xml"/>
  <Override PartName="/ppt/tags/tag42.xml" ContentType="application/vnd.openxmlformats-officedocument.presentationml.tags+xml"/>
  <Override PartName="/ppt/slides/slide8.xml" ContentType="application/vnd.openxmlformats-officedocument.presentationml.slide+xml"/>
  <Override PartName="/ppt/tags/tag11.xml" ContentType="application/vnd.openxmlformats-officedocument.presentationml.tags+xml"/>
  <Override PartName="/ppt/tags/tag20.xml" ContentType="application/vnd.openxmlformats-officedocument.presentationml.tags+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ags/tag6.xml" ContentType="application/vnd.openxmlformats-officedocument.presentationml.tags+xml"/>
  <Default Extension="svg" ContentType="image/svg+xml"/>
  <Override PartName="/ppt/slideMasters/slideMaster1.xml" ContentType="application/vnd.openxmlformats-officedocument.presentationml.slideMaster+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1" r:id="rId4"/>
  </p:sldMasterIdLst>
  <p:notesMasterIdLst>
    <p:notesMasterId r:id="rId21"/>
  </p:notesMasterIdLst>
  <p:sldIdLst>
    <p:sldId id="1442" r:id="rId5"/>
    <p:sldId id="1510" r:id="rId6"/>
    <p:sldId id="1524" r:id="rId7"/>
    <p:sldId id="469" r:id="rId8"/>
    <p:sldId id="1530" r:id="rId9"/>
    <p:sldId id="1515" r:id="rId10"/>
    <p:sldId id="1529" r:id="rId11"/>
    <p:sldId id="482" r:id="rId12"/>
    <p:sldId id="1527" r:id="rId13"/>
    <p:sldId id="483" r:id="rId14"/>
    <p:sldId id="1528" r:id="rId15"/>
    <p:sldId id="484" r:id="rId16"/>
    <p:sldId id="1521" r:id="rId17"/>
    <p:sldId id="1531" r:id="rId18"/>
    <p:sldId id="1532" r:id="rId19"/>
    <p:sldId id="1489"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ctor Eliott" initials="HE" lastIdx="1" clrIdx="0"/>
  <p:cmAuthor id="2" name="Kerry Gibbs" initials="KG" lastIdx="9" clrIdx="1">
    <p:extLst>
      <p:ext uri="{19B8F6BF-5375-455C-9EA6-DF929625EA0E}">
        <p15:presenceInfo xmlns:p15="http://schemas.microsoft.com/office/powerpoint/2012/main" xmlns="" userId="S-1-5-21-1141132434-301294435-860360866-2722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8089C4"/>
    <a:srgbClr val="001484"/>
    <a:srgbClr val="003398"/>
    <a:srgbClr val="71A1A7"/>
    <a:srgbClr val="D5E3E5"/>
    <a:srgbClr val="DFF0CB"/>
    <a:srgbClr val="A6A6A6"/>
    <a:srgbClr val="CBDFEF"/>
    <a:srgbClr val="FFFF00"/>
    <a:srgbClr val="EBF2F3"/>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2FA821-1169-4396-91E3-ADEAA1CDBFFF}" v="4" dt="2023-04-26T09:26:11.10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74" autoAdjust="0"/>
    <p:restoredTop sz="95501" autoAdjust="0"/>
  </p:normalViewPr>
  <p:slideViewPr>
    <p:cSldViewPr snapToGrid="0">
      <p:cViewPr varScale="1">
        <p:scale>
          <a:sx n="67" d="100"/>
          <a:sy n="67" d="100"/>
        </p:scale>
        <p:origin x="-834" y="-108"/>
      </p:cViewPr>
      <p:guideLst>
        <p:guide orient="horz" pos="2160"/>
        <p:guide pos="3840"/>
      </p:guideLst>
    </p:cSldViewPr>
  </p:slideViewPr>
  <p:notesTextViewPr>
    <p:cViewPr>
      <p:scale>
        <a:sx n="3" d="2"/>
        <a:sy n="3" d="2"/>
      </p:scale>
      <p:origin x="0" y="0"/>
    </p:cViewPr>
  </p:notesTextViewPr>
  <p:sorterViewPr>
    <p:cViewPr>
      <p:scale>
        <a:sx n="70" d="100"/>
        <a:sy n="7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 Id="rId27"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85E3CE-E9E3-CB47-80F0-33520EC85D2E}" type="datetimeFigureOut">
              <a:rPr lang="en-US" smtClean="0"/>
              <a:pPr/>
              <a:t>5/4/2023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25923F-580B-A047-9C0E-6EE78A396537}" type="slidenum">
              <a:rPr lang="en-US" smtClean="0"/>
              <a:pPr/>
              <a:t>‹#›</a:t>
            </a:fld>
            <a:endParaRPr lang="en-US" dirty="0"/>
          </a:p>
        </p:txBody>
      </p:sp>
    </p:spTree>
    <p:extLst>
      <p:ext uri="{BB962C8B-B14F-4D97-AF65-F5344CB8AC3E}">
        <p14:creationId xmlns:p14="http://schemas.microsoft.com/office/powerpoint/2010/main" xmlns="" val="9702670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1.xml"/><Relationship Id="rId1" Type="http://schemas.openxmlformats.org/officeDocument/2006/relationships/tags" Target="../tags/tag20.xml"/></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3.xml"/><Relationship Id="rId1" Type="http://schemas.openxmlformats.org/officeDocument/2006/relationships/tags" Target="../tags/tag22.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5.xml"/><Relationship Id="rId1" Type="http://schemas.openxmlformats.org/officeDocument/2006/relationships/tags" Target="../tags/tag24.xml"/></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7.xml"/><Relationship Id="rId1" Type="http://schemas.openxmlformats.org/officeDocument/2006/relationships/tags" Target="../tags/tag26.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9.xml"/><Relationship Id="rId1" Type="http://schemas.openxmlformats.org/officeDocument/2006/relationships/tags" Target="../tags/tag28.xml"/></Relationships>
</file>

<file path=ppt/slideLayouts/_rels/slideLayout1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1.xml"/><Relationship Id="rId1" Type="http://schemas.openxmlformats.org/officeDocument/2006/relationships/tags" Target="../tags/tag30.xml"/></Relationships>
</file>

<file path=ppt/slideLayouts/_rels/slideLayout1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3.xml"/><Relationship Id="rId1" Type="http://schemas.openxmlformats.org/officeDocument/2006/relationships/tags" Target="../tags/tag32.xml"/></Relationships>
</file>

<file path=ppt/slideLayouts/_rels/slideLayout1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5.xml"/><Relationship Id="rId1" Type="http://schemas.openxmlformats.org/officeDocument/2006/relationships/tags" Target="../tags/tag34.xml"/></Relationships>
</file>

<file path=ppt/slideLayouts/_rels/slideLayout1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7.xml"/><Relationship Id="rId1" Type="http://schemas.openxmlformats.org/officeDocument/2006/relationships/tags" Target="../tags/tag36.xml"/></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tags" Target="../tags/tag4.xml"/></Relationships>
</file>

<file path=ppt/slideLayouts/_rels/slideLayout2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9.xml"/><Relationship Id="rId1" Type="http://schemas.openxmlformats.org/officeDocument/2006/relationships/tags" Target="../tags/tag38.xml"/></Relationships>
</file>

<file path=ppt/slideLayouts/_rels/slideLayout2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1.xml"/><Relationship Id="rId1" Type="http://schemas.openxmlformats.org/officeDocument/2006/relationships/tags" Target="../tags/tag40.xml"/></Relationships>
</file>

<file path=ppt/slideLayouts/_rels/slideLayout2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3.xml"/><Relationship Id="rId1" Type="http://schemas.openxmlformats.org/officeDocument/2006/relationships/tags" Target="../tags/tag4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tags" Target="../tags/tag6.xml"/></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tags" Target="../tags/tag8.xml"/></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tags" Target="../tags/tag10.xml"/></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3.xml"/><Relationship Id="rId1" Type="http://schemas.openxmlformats.org/officeDocument/2006/relationships/tags" Target="../tags/tag12.xml"/></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5.xml"/><Relationship Id="rId1" Type="http://schemas.openxmlformats.org/officeDocument/2006/relationships/tags" Target="../tags/tag14.xml"/></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7.xml"/><Relationship Id="rId1" Type="http://schemas.openxmlformats.org/officeDocument/2006/relationships/tags" Target="../tags/tag16.xml"/></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9.xml"/><Relationship Id="rId1" Type="http://schemas.openxmlformats.org/officeDocument/2006/relationships/tags" Target="../tags/tag18.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001484"/>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23392" y="3429001"/>
            <a:ext cx="10945216" cy="1008113"/>
          </a:xfrm>
          <a:noFill/>
          <a:extLst>
            <a:ext uri="{909E8E84-426E-40DD-AFC4-6F175D3DCCD1}">
              <a14:hiddenFill xmlns:a14="http://schemas.microsoft.com/office/drawing/2010/main" xmlns="">
                <a:solidFill>
                  <a:srgbClr val="00329B"/>
                </a:solidFill>
              </a14:hiddenFill>
            </a:ext>
          </a:extLst>
        </p:spPr>
        <p:txBody>
          <a:bodyPr lIns="72000" tIns="0" rIns="72000" bIns="0" anchor="b">
            <a:normAutofit/>
          </a:bodyPr>
          <a:lstStyle>
            <a:lvl1pPr algn="r">
              <a:spcBef>
                <a:spcPts val="300"/>
              </a:spcBef>
              <a:defRPr sz="2600" cap="all" baseline="0">
                <a:solidFill>
                  <a:schemeClr val="bg1"/>
                </a:solidFill>
                <a:latin typeface="Century Gothic" pitchFamily="34" charset="0"/>
              </a:defRPr>
            </a:lvl1pPr>
          </a:lstStyle>
          <a:p>
            <a:r>
              <a:rPr lang="en-US"/>
              <a:t>Click to edit Master title style</a:t>
            </a:r>
            <a:endParaRPr lang="en-ZA" dirty="0"/>
          </a:p>
        </p:txBody>
      </p:sp>
      <p:sp>
        <p:nvSpPr>
          <p:cNvPr id="10" name="Subtitle 2"/>
          <p:cNvSpPr>
            <a:spLocks noGrp="1"/>
          </p:cNvSpPr>
          <p:nvPr>
            <p:ph type="subTitle" idx="1"/>
          </p:nvPr>
        </p:nvSpPr>
        <p:spPr>
          <a:xfrm>
            <a:off x="623392" y="4532528"/>
            <a:ext cx="10945216" cy="508552"/>
          </a:xfrm>
        </p:spPr>
        <p:txBody>
          <a:bodyPr lIns="72000" tIns="0" rIns="72000" bIns="0" anchor="ctr">
            <a:normAutofit/>
          </a:bodyPr>
          <a:lstStyle>
            <a:lvl1pPr marL="0" indent="0" algn="r">
              <a:buNone/>
              <a:defRPr sz="20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dirty="0"/>
          </a:p>
        </p:txBody>
      </p:sp>
      <p:sp>
        <p:nvSpPr>
          <p:cNvPr id="15" name="Date Placeholder 11"/>
          <p:cNvSpPr>
            <a:spLocks noGrp="1"/>
          </p:cNvSpPr>
          <p:nvPr>
            <p:ph type="dt" sz="half" idx="2"/>
          </p:nvPr>
        </p:nvSpPr>
        <p:spPr>
          <a:xfrm>
            <a:off x="9552384" y="5398046"/>
            <a:ext cx="2016224" cy="365125"/>
          </a:xfrm>
          <a:prstGeom prst="rect">
            <a:avLst/>
          </a:prstGeom>
        </p:spPr>
        <p:txBody>
          <a:bodyPr vert="horz" lIns="91440" tIns="45720" rIns="91440" bIns="45720" rtlCol="0" anchor="ctr"/>
          <a:lstStyle>
            <a:lvl1pPr algn="r">
              <a:defRPr sz="1100">
                <a:solidFill>
                  <a:schemeClr val="bg1"/>
                </a:solidFill>
              </a:defRPr>
            </a:lvl1pPr>
          </a:lstStyle>
          <a:p>
            <a:endParaRPr lang="en-GB" dirty="0">
              <a:solidFill>
                <a:prstClr val="white"/>
              </a:solidFill>
            </a:endParaRPr>
          </a:p>
        </p:txBody>
      </p:sp>
      <p:sp>
        <p:nvSpPr>
          <p:cNvPr id="17" name="Text Placeholder 16"/>
          <p:cNvSpPr>
            <a:spLocks noGrp="1"/>
          </p:cNvSpPr>
          <p:nvPr>
            <p:ph type="body" sz="quarter" idx="10" hasCustomPrompt="1"/>
          </p:nvPr>
        </p:nvSpPr>
        <p:spPr>
          <a:xfrm>
            <a:off x="4847397" y="5398046"/>
            <a:ext cx="2112235" cy="365125"/>
          </a:xfrm>
        </p:spPr>
        <p:txBody>
          <a:bodyPr>
            <a:normAutofit/>
          </a:bodyPr>
          <a:lstStyle>
            <a:lvl1pPr algn="r">
              <a:defRPr sz="1100" b="0">
                <a:solidFill>
                  <a:schemeClr val="bg1"/>
                </a:solidFill>
              </a:defRPr>
            </a:lvl1pPr>
          </a:lstStyle>
          <a:p>
            <a:pPr lvl="0"/>
            <a:r>
              <a:rPr lang="en-US" dirty="0"/>
              <a:t>Location   |</a:t>
            </a:r>
            <a:endParaRPr lang="en-GB" dirty="0"/>
          </a:p>
        </p:txBody>
      </p:sp>
      <p:sp>
        <p:nvSpPr>
          <p:cNvPr id="18" name="Text Placeholder 16"/>
          <p:cNvSpPr>
            <a:spLocks noGrp="1"/>
          </p:cNvSpPr>
          <p:nvPr>
            <p:ph type="body" sz="quarter" idx="11" hasCustomPrompt="1"/>
          </p:nvPr>
        </p:nvSpPr>
        <p:spPr>
          <a:xfrm>
            <a:off x="6960096" y="5398046"/>
            <a:ext cx="2592288" cy="365125"/>
          </a:xfrm>
        </p:spPr>
        <p:txBody>
          <a:bodyPr>
            <a:normAutofit/>
          </a:bodyPr>
          <a:lstStyle>
            <a:lvl1pPr algn="r">
              <a:defRPr sz="1100" b="0" baseline="0">
                <a:solidFill>
                  <a:schemeClr val="bg1"/>
                </a:solidFill>
              </a:defRPr>
            </a:lvl1pPr>
          </a:lstStyle>
          <a:p>
            <a:pPr lvl="0"/>
            <a:r>
              <a:rPr lang="en-US" dirty="0"/>
              <a:t>Initial. Surname  |</a:t>
            </a:r>
            <a:endParaRPr lang="en-GB" dirty="0"/>
          </a:p>
        </p:txBody>
      </p:sp>
      <p:pic>
        <p:nvPicPr>
          <p:cNvPr id="6" name="Picture 5" descr="Shape, rectangle&#10;&#10;Description automatically generated">
            <a:extLst>
              <a:ext uri="{FF2B5EF4-FFF2-40B4-BE49-F238E27FC236}">
                <a16:creationId xmlns:a16="http://schemas.microsoft.com/office/drawing/2014/main" xmlns="" id="{8F4B28A5-175F-4616-AB3B-7AD74BC551DD}"/>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0"/>
            <a:ext cx="12192000" cy="2700190"/>
          </a:xfrm>
          <a:prstGeom prst="rect">
            <a:avLst/>
          </a:prstGeom>
        </p:spPr>
      </p:pic>
    </p:spTree>
    <p:extLst>
      <p:ext uri="{BB962C8B-B14F-4D97-AF65-F5344CB8AC3E}">
        <p14:creationId xmlns:p14="http://schemas.microsoft.com/office/powerpoint/2010/main" xmlns="" val="33104530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8" name="Text Placeholder 4"/>
          <p:cNvSpPr>
            <a:spLocks noGrp="1"/>
          </p:cNvSpPr>
          <p:nvPr>
            <p:ph type="body" sz="quarter" idx="10" hasCustomPrompt="1"/>
          </p:nvPr>
        </p:nvSpPr>
        <p:spPr>
          <a:xfrm>
            <a:off x="393701" y="5681849"/>
            <a:ext cx="11462940" cy="409469"/>
          </a:xfrm>
        </p:spPr>
        <p:txBody>
          <a:bodyPr bIns="0" anchor="b">
            <a:noAutofit/>
          </a:bodyPr>
          <a:lstStyle>
            <a:lvl1pPr>
              <a:spcBef>
                <a:spcPts val="0"/>
              </a:spcBef>
              <a:defRPr sz="800" b="0"/>
            </a:lvl1pPr>
          </a:lstStyle>
          <a:p>
            <a:pPr lvl="0"/>
            <a:r>
              <a:rPr lang="en-US" dirty="0"/>
              <a:t>Source: Xxx</a:t>
            </a:r>
          </a:p>
        </p:txBody>
      </p:sp>
    </p:spTree>
    <p:extLst>
      <p:ext uri="{BB962C8B-B14F-4D97-AF65-F5344CB8AC3E}">
        <p14:creationId xmlns:p14="http://schemas.microsoft.com/office/powerpoint/2010/main" xmlns="" val="24942708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2" name="Text Placeholder 4"/>
          <p:cNvSpPr>
            <a:spLocks noGrp="1"/>
          </p:cNvSpPr>
          <p:nvPr>
            <p:ph type="body" sz="quarter" idx="10" hasCustomPrompt="1"/>
          </p:nvPr>
        </p:nvSpPr>
        <p:spPr>
          <a:xfrm>
            <a:off x="393701" y="5681849"/>
            <a:ext cx="11462940" cy="409469"/>
          </a:xfrm>
        </p:spPr>
        <p:txBody>
          <a:bodyPr bIns="0" anchor="b">
            <a:noAutofit/>
          </a:bodyPr>
          <a:lstStyle>
            <a:lvl1pPr>
              <a:spcBef>
                <a:spcPts val="0"/>
              </a:spcBef>
              <a:defRPr sz="800" b="0"/>
            </a:lvl1pPr>
          </a:lstStyle>
          <a:p>
            <a:pPr lvl="0"/>
            <a:r>
              <a:rPr lang="en-US" dirty="0"/>
              <a:t>Source: Xxx</a:t>
            </a:r>
          </a:p>
        </p:txBody>
      </p:sp>
      <p:sp>
        <p:nvSpPr>
          <p:cNvPr id="13" name="Text Placeholder 4"/>
          <p:cNvSpPr>
            <a:spLocks noGrp="1"/>
          </p:cNvSpPr>
          <p:nvPr>
            <p:ph type="body" sz="quarter" idx="14"/>
          </p:nvPr>
        </p:nvSpPr>
        <p:spPr>
          <a:xfrm>
            <a:off x="393701" y="1412777"/>
            <a:ext cx="11462940" cy="4271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7314685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3"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5" name="Text Placeholder 4"/>
          <p:cNvSpPr>
            <a:spLocks noGrp="1"/>
          </p:cNvSpPr>
          <p:nvPr>
            <p:ph type="body" sz="quarter" idx="14"/>
          </p:nvPr>
        </p:nvSpPr>
        <p:spPr>
          <a:xfrm>
            <a:off x="393701" y="1412777"/>
            <a:ext cx="5414268"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4"/>
          <p:cNvSpPr>
            <a:spLocks noGrp="1"/>
          </p:cNvSpPr>
          <p:nvPr>
            <p:ph type="body" sz="quarter" idx="10" hasCustomPrompt="1"/>
          </p:nvPr>
        </p:nvSpPr>
        <p:spPr>
          <a:xfrm>
            <a:off x="393701" y="5681849"/>
            <a:ext cx="11462940" cy="409469"/>
          </a:xfrm>
        </p:spPr>
        <p:txBody>
          <a:bodyPr bIns="0" anchor="b">
            <a:noAutofit/>
          </a:bodyPr>
          <a:lstStyle>
            <a:lvl1pPr>
              <a:spcBef>
                <a:spcPts val="0"/>
              </a:spcBef>
              <a:defRPr sz="800" b="0"/>
            </a:lvl1pPr>
          </a:lstStyle>
          <a:p>
            <a:pPr lvl="0"/>
            <a:r>
              <a:rPr lang="en-US" dirty="0"/>
              <a:t>Source: Xxx</a:t>
            </a:r>
          </a:p>
        </p:txBody>
      </p:sp>
      <p:sp>
        <p:nvSpPr>
          <p:cNvPr id="9"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10" name="Text Placeholder 4"/>
          <p:cNvSpPr>
            <a:spLocks noGrp="1"/>
          </p:cNvSpPr>
          <p:nvPr>
            <p:ph type="body" sz="quarter" idx="15"/>
          </p:nvPr>
        </p:nvSpPr>
        <p:spPr>
          <a:xfrm>
            <a:off x="6442373" y="1412777"/>
            <a:ext cx="5414268"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669923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ubtitle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7"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9" name="Text Placeholder 4"/>
          <p:cNvSpPr>
            <a:spLocks noGrp="1"/>
          </p:cNvSpPr>
          <p:nvPr>
            <p:ph type="body" sz="quarter" idx="10" hasCustomPrompt="1"/>
          </p:nvPr>
        </p:nvSpPr>
        <p:spPr>
          <a:xfrm>
            <a:off x="393701" y="5681849"/>
            <a:ext cx="11462940"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7402657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Divider Slide">
    <p:bg>
      <p:bgPr>
        <a:solidFill>
          <a:srgbClr val="001484"/>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814918" y="2276873"/>
            <a:ext cx="11041721" cy="936625"/>
          </a:xfrm>
          <a:prstGeom prst="rect">
            <a:avLst/>
          </a:prstGeom>
          <a:noFill/>
        </p:spPr>
        <p:txBody>
          <a:bodyPr anchor="ctr">
            <a:normAutofit/>
          </a:bodyPr>
          <a:lstStyle>
            <a:lvl1pPr>
              <a:defRPr sz="32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Divider Theme</a:t>
            </a:r>
          </a:p>
        </p:txBody>
      </p:sp>
      <p:pic>
        <p:nvPicPr>
          <p:cNvPr id="8" name="Picture 115"/>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p:blipFill>
        <p:spPr bwMode="auto">
          <a:xfrm>
            <a:off x="242872" y="6163537"/>
            <a:ext cx="1115548" cy="42717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2429066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Layout 1">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dirty="0"/>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4" name="Picture Placeholder 3"/>
          <p:cNvSpPr>
            <a:spLocks noGrp="1"/>
          </p:cNvSpPr>
          <p:nvPr>
            <p:ph type="pic" sz="quarter" idx="14" hasCustomPrompt="1"/>
          </p:nvPr>
        </p:nvSpPr>
        <p:spPr>
          <a:xfrm>
            <a:off x="431801" y="1412775"/>
            <a:ext cx="3878097" cy="4680049"/>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Text Placeholder 4"/>
          <p:cNvSpPr>
            <a:spLocks noGrp="1"/>
          </p:cNvSpPr>
          <p:nvPr>
            <p:ph type="body" sz="quarter" idx="15"/>
          </p:nvPr>
        </p:nvSpPr>
        <p:spPr>
          <a:xfrm>
            <a:off x="4597929" y="1412777"/>
            <a:ext cx="7296811"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7539713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icture Layout 2">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3" name="Picture Placeholder 3"/>
          <p:cNvSpPr>
            <a:spLocks noGrp="1"/>
          </p:cNvSpPr>
          <p:nvPr>
            <p:ph type="pic" sz="quarter" idx="14" hasCustomPrompt="1"/>
          </p:nvPr>
        </p:nvSpPr>
        <p:spPr>
          <a:xfrm>
            <a:off x="8688289" y="1412776"/>
            <a:ext cx="3206023" cy="468004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5"/>
          </p:nvPr>
        </p:nvSpPr>
        <p:spPr>
          <a:xfrm>
            <a:off x="431801" y="1412777"/>
            <a:ext cx="8006556" cy="4680048"/>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3748057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icture Layout 3">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3" name="Picture Placeholder 3"/>
          <p:cNvSpPr>
            <a:spLocks noGrp="1"/>
          </p:cNvSpPr>
          <p:nvPr>
            <p:ph type="pic" sz="quarter" idx="14" hasCustomPrompt="1"/>
          </p:nvPr>
        </p:nvSpPr>
        <p:spPr>
          <a:xfrm>
            <a:off x="387049" y="1412776"/>
            <a:ext cx="5228899"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6665841" y="1412776"/>
            <a:ext cx="5228899"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431801" y="3532181"/>
            <a:ext cx="11462940" cy="2551450"/>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6081847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icture Layout 4">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3" name="Picture Placeholder 3"/>
          <p:cNvSpPr>
            <a:spLocks noGrp="1"/>
          </p:cNvSpPr>
          <p:nvPr>
            <p:ph type="pic" sz="quarter" idx="14" hasCustomPrompt="1"/>
          </p:nvPr>
        </p:nvSpPr>
        <p:spPr>
          <a:xfrm>
            <a:off x="387049" y="3645024"/>
            <a:ext cx="522889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6665841" y="3645024"/>
            <a:ext cx="522889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431801" y="1412776"/>
            <a:ext cx="11462940"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5148074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icture Layout 5">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3" name="Picture Placeholder 3"/>
          <p:cNvSpPr>
            <a:spLocks noGrp="1"/>
          </p:cNvSpPr>
          <p:nvPr>
            <p:ph type="pic" sz="quarter" idx="14" hasCustomPrompt="1"/>
          </p:nvPr>
        </p:nvSpPr>
        <p:spPr>
          <a:xfrm>
            <a:off x="387050" y="3645024"/>
            <a:ext cx="3500705"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4390544" y="3645024"/>
            <a:ext cx="3500705"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8394036" y="3645024"/>
            <a:ext cx="3500705"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Text Placeholder 4"/>
          <p:cNvSpPr>
            <a:spLocks noGrp="1"/>
          </p:cNvSpPr>
          <p:nvPr>
            <p:ph type="body" sz="quarter" idx="17"/>
          </p:nvPr>
        </p:nvSpPr>
        <p:spPr>
          <a:xfrm>
            <a:off x="431801" y="1412776"/>
            <a:ext cx="11462940"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9863647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1800">
                <a:solidFill>
                  <a:schemeClr val="accent3"/>
                </a:solidFill>
              </a:defRPr>
            </a:lvl1pPr>
          </a:lstStyle>
          <a:p>
            <a:endParaRPr lang="en-GB" dirty="0">
              <a:solidFill>
                <a:srgbClr val="998F86"/>
              </a:solidFill>
            </a:endParaRPr>
          </a:p>
        </p:txBody>
      </p:sp>
      <p:sp>
        <p:nvSpPr>
          <p:cNvPr id="10" name="Text Placeholder 4"/>
          <p:cNvSpPr>
            <a:spLocks noGrp="1"/>
          </p:cNvSpPr>
          <p:nvPr>
            <p:ph type="body" sz="quarter" idx="10"/>
          </p:nvPr>
        </p:nvSpPr>
        <p:spPr>
          <a:xfrm>
            <a:off x="393701" y="1196753"/>
            <a:ext cx="11462940" cy="48960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31067760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icture Layout 6">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6" name="Picture Placeholder 3"/>
          <p:cNvSpPr>
            <a:spLocks noGrp="1"/>
          </p:cNvSpPr>
          <p:nvPr>
            <p:ph type="pic" sz="quarter" idx="14" hasCustomPrompt="1"/>
          </p:nvPr>
        </p:nvSpPr>
        <p:spPr>
          <a:xfrm>
            <a:off x="387050" y="1412776"/>
            <a:ext cx="3500705"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4390544" y="1412776"/>
            <a:ext cx="3500705"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8394036" y="1412776"/>
            <a:ext cx="3500705"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Text Placeholder 4"/>
          <p:cNvSpPr>
            <a:spLocks noGrp="1"/>
          </p:cNvSpPr>
          <p:nvPr>
            <p:ph type="body" sz="quarter" idx="17"/>
          </p:nvPr>
        </p:nvSpPr>
        <p:spPr>
          <a:xfrm>
            <a:off x="431801" y="3703287"/>
            <a:ext cx="11462940" cy="238034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3451692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7" name="Picture Placeholder 3"/>
          <p:cNvSpPr>
            <a:spLocks noGrp="1"/>
          </p:cNvSpPr>
          <p:nvPr>
            <p:ph type="pic" sz="quarter" idx="14" hasCustomPrompt="1"/>
          </p:nvPr>
        </p:nvSpPr>
        <p:spPr>
          <a:xfrm>
            <a:off x="431801" y="1412776"/>
            <a:ext cx="3878097"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431801" y="2975180"/>
            <a:ext cx="3878097"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431801" y="4537584"/>
            <a:ext cx="3878097" cy="154109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1" name="Text Placeholder 4"/>
          <p:cNvSpPr>
            <a:spLocks noGrp="1"/>
          </p:cNvSpPr>
          <p:nvPr>
            <p:ph type="body" sz="quarter" idx="17"/>
          </p:nvPr>
        </p:nvSpPr>
        <p:spPr>
          <a:xfrm>
            <a:off x="4597929" y="1412776"/>
            <a:ext cx="7296811" cy="4664677"/>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5298519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7" name="Picture Placeholder 3"/>
          <p:cNvSpPr>
            <a:spLocks noGrp="1"/>
          </p:cNvSpPr>
          <p:nvPr>
            <p:ph type="pic" sz="quarter" idx="14" hasCustomPrompt="1"/>
          </p:nvPr>
        </p:nvSpPr>
        <p:spPr>
          <a:xfrm>
            <a:off x="8016644" y="1412776"/>
            <a:ext cx="3878097"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8016644" y="2976533"/>
            <a:ext cx="3878097"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8016644" y="4540290"/>
            <a:ext cx="3878097" cy="1548783"/>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0" name="Text Placeholder 4"/>
          <p:cNvSpPr>
            <a:spLocks noGrp="1"/>
          </p:cNvSpPr>
          <p:nvPr>
            <p:ph type="body" sz="quarter" idx="17"/>
          </p:nvPr>
        </p:nvSpPr>
        <p:spPr>
          <a:xfrm>
            <a:off x="431801" y="1412778"/>
            <a:ext cx="7405311" cy="466590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0403636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1_Back Slide &quot;Thank You&quot;">
    <p:bg>
      <p:bgPr>
        <a:solidFill>
          <a:srgbClr val="001484"/>
        </a:solidFill>
        <a:effectLst/>
      </p:bgPr>
    </p:bg>
    <p:spTree>
      <p:nvGrpSpPr>
        <p:cNvPr id="1" name=""/>
        <p:cNvGrpSpPr/>
        <p:nvPr/>
      </p:nvGrpSpPr>
      <p:grpSpPr>
        <a:xfrm>
          <a:off x="0" y="0"/>
          <a:ext cx="0" cy="0"/>
          <a:chOff x="0" y="0"/>
          <a:chExt cx="0" cy="0"/>
        </a:xfrm>
      </p:grpSpPr>
      <p:sp>
        <p:nvSpPr>
          <p:cNvPr id="2" name="Rectangle 1"/>
          <p:cNvSpPr/>
          <p:nvPr userDrawn="1"/>
        </p:nvSpPr>
        <p:spPr>
          <a:xfrm>
            <a:off x="2913435" y="1790072"/>
            <a:ext cx="6336704" cy="2880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prstClr val="white"/>
              </a:solidFill>
            </a:endParaRPr>
          </a:p>
        </p:txBody>
      </p:sp>
      <p:sp>
        <p:nvSpPr>
          <p:cNvPr id="12" name="Text Placeholder 5"/>
          <p:cNvSpPr>
            <a:spLocks noGrp="1"/>
          </p:cNvSpPr>
          <p:nvPr>
            <p:ph type="body" sz="quarter" idx="10" hasCustomPrompt="1"/>
          </p:nvPr>
        </p:nvSpPr>
        <p:spPr>
          <a:xfrm>
            <a:off x="3779997" y="2696461"/>
            <a:ext cx="5196324" cy="266322"/>
          </a:xfrm>
        </p:spPr>
        <p:txBody>
          <a:bodyPr lIns="36000" rIns="36000" anchor="ctr">
            <a:noAutofit/>
          </a:bodyPr>
          <a:lstStyle>
            <a:lvl1pPr>
              <a:defRPr sz="1400">
                <a:solidFill>
                  <a:schemeClr val="tx2"/>
                </a:solidFill>
              </a:defRPr>
            </a:lvl1pPr>
          </a:lstStyle>
          <a:p>
            <a:pPr lvl="0"/>
            <a:r>
              <a:rPr lang="en-US" dirty="0"/>
              <a:t>Name Surname</a:t>
            </a:r>
            <a:endParaRPr lang="en-GB" dirty="0"/>
          </a:p>
        </p:txBody>
      </p:sp>
      <p:sp>
        <p:nvSpPr>
          <p:cNvPr id="13" name="Text Placeholder 5"/>
          <p:cNvSpPr>
            <a:spLocks noGrp="1"/>
          </p:cNvSpPr>
          <p:nvPr>
            <p:ph type="body" sz="quarter" idx="11" hasCustomPrompt="1"/>
          </p:nvPr>
        </p:nvSpPr>
        <p:spPr>
          <a:xfrm>
            <a:off x="3779997" y="2963910"/>
            <a:ext cx="5196324" cy="266322"/>
          </a:xfrm>
        </p:spPr>
        <p:txBody>
          <a:bodyPr lIns="36000" rIns="36000" anchor="ctr">
            <a:noAutofit/>
          </a:bodyPr>
          <a:lstStyle>
            <a:lvl1pPr>
              <a:defRPr sz="1100" b="0">
                <a:solidFill>
                  <a:schemeClr val="tx2"/>
                </a:solidFill>
              </a:defRPr>
            </a:lvl1pPr>
          </a:lstStyle>
          <a:p>
            <a:pPr lvl="0"/>
            <a:r>
              <a:rPr lang="en-US" dirty="0"/>
              <a:t>Directory</a:t>
            </a:r>
            <a:endParaRPr lang="en-GB" dirty="0"/>
          </a:p>
        </p:txBody>
      </p:sp>
      <p:sp>
        <p:nvSpPr>
          <p:cNvPr id="14" name="Text Placeholder 5"/>
          <p:cNvSpPr>
            <a:spLocks noGrp="1"/>
          </p:cNvSpPr>
          <p:nvPr>
            <p:ph type="body" sz="quarter" idx="12" hasCustomPrompt="1"/>
          </p:nvPr>
        </p:nvSpPr>
        <p:spPr>
          <a:xfrm>
            <a:off x="4246240" y="3494035"/>
            <a:ext cx="1920213"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5" name="Rectangle 14"/>
          <p:cNvSpPr/>
          <p:nvPr userDrawn="1"/>
        </p:nvSpPr>
        <p:spPr>
          <a:xfrm>
            <a:off x="3779996" y="3497483"/>
            <a:ext cx="536899"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Tel:</a:t>
            </a:r>
          </a:p>
        </p:txBody>
      </p:sp>
      <p:sp>
        <p:nvSpPr>
          <p:cNvPr id="16" name="Text Placeholder 5"/>
          <p:cNvSpPr>
            <a:spLocks noGrp="1"/>
          </p:cNvSpPr>
          <p:nvPr>
            <p:ph type="body" sz="quarter" idx="13" hasCustomPrompt="1"/>
          </p:nvPr>
        </p:nvSpPr>
        <p:spPr>
          <a:xfrm>
            <a:off x="6840159" y="3494035"/>
            <a:ext cx="1920213"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7" name="Rectangle 16"/>
          <p:cNvSpPr/>
          <p:nvPr userDrawn="1"/>
        </p:nvSpPr>
        <p:spPr>
          <a:xfrm>
            <a:off x="6373915" y="3497483"/>
            <a:ext cx="536899"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Fax:</a:t>
            </a:r>
          </a:p>
        </p:txBody>
      </p:sp>
      <p:sp>
        <p:nvSpPr>
          <p:cNvPr id="18" name="Text Placeholder 5"/>
          <p:cNvSpPr>
            <a:spLocks noGrp="1"/>
          </p:cNvSpPr>
          <p:nvPr>
            <p:ph type="body" sz="quarter" idx="14" hasCustomPrompt="1"/>
          </p:nvPr>
        </p:nvSpPr>
        <p:spPr>
          <a:xfrm>
            <a:off x="3779997" y="3768568"/>
            <a:ext cx="4978745" cy="266322"/>
          </a:xfrm>
        </p:spPr>
        <p:txBody>
          <a:bodyPr lIns="36000" rIns="36000" anchor="ctr">
            <a:noAutofit/>
          </a:bodyPr>
          <a:lstStyle>
            <a:lvl1pPr>
              <a:defRPr sz="1100" b="0">
                <a:solidFill>
                  <a:schemeClr val="tx2"/>
                </a:solidFill>
              </a:defRPr>
            </a:lvl1pPr>
          </a:lstStyle>
          <a:p>
            <a:pPr lvl="0"/>
            <a:r>
              <a:rPr lang="en-US" dirty="0"/>
              <a:t>Name.Surname@westerncape.gov.za</a:t>
            </a:r>
            <a:endParaRPr lang="en-GB" dirty="0"/>
          </a:p>
        </p:txBody>
      </p:sp>
      <p:sp>
        <p:nvSpPr>
          <p:cNvPr id="19" name="Rectangle 18"/>
          <p:cNvSpPr/>
          <p:nvPr userDrawn="1"/>
        </p:nvSpPr>
        <p:spPr>
          <a:xfrm>
            <a:off x="3779996" y="4043102"/>
            <a:ext cx="4978745"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www.westerncape.gov.za</a:t>
            </a:r>
          </a:p>
        </p:txBody>
      </p:sp>
      <p:sp>
        <p:nvSpPr>
          <p:cNvPr id="6" name="Rectangle 5"/>
          <p:cNvSpPr/>
          <p:nvPr userDrawn="1"/>
        </p:nvSpPr>
        <p:spPr>
          <a:xfrm>
            <a:off x="393700" y="565702"/>
            <a:ext cx="2404826" cy="584775"/>
          </a:xfrm>
          <a:prstGeom prst="rect">
            <a:avLst/>
          </a:prstGeom>
        </p:spPr>
        <p:txBody>
          <a:bodyPr wrap="none">
            <a:spAutoFit/>
          </a:bodyPr>
          <a:lstStyle/>
          <a:p>
            <a:r>
              <a:rPr lang="en-US" sz="3200" dirty="0">
                <a:solidFill>
                  <a:prstClr val="white"/>
                </a:solidFill>
                <a:ea typeface="+mj-ea"/>
                <a:cs typeface="+mj-cs"/>
              </a:rPr>
              <a:t>Contact Us</a:t>
            </a:r>
            <a:endParaRPr lang="en-GB" sz="2400" dirty="0">
              <a:solidFill>
                <a:prstClr val="white"/>
              </a:solidFill>
            </a:endParaRPr>
          </a:p>
        </p:txBody>
      </p:sp>
      <p:sp>
        <p:nvSpPr>
          <p:cNvPr id="24" name="Text Placeholder 5"/>
          <p:cNvSpPr>
            <a:spLocks noGrp="1"/>
          </p:cNvSpPr>
          <p:nvPr>
            <p:ph type="body" sz="quarter" idx="15" hasCustomPrompt="1"/>
          </p:nvPr>
        </p:nvSpPr>
        <p:spPr>
          <a:xfrm>
            <a:off x="3779995" y="4333520"/>
            <a:ext cx="4465773" cy="266322"/>
          </a:xfrm>
        </p:spPr>
        <p:txBody>
          <a:bodyPr lIns="36000" rIns="36000" anchor="ctr">
            <a:noAutofit/>
          </a:bodyPr>
          <a:lstStyle>
            <a:lvl1pPr>
              <a:defRPr sz="1100" b="0" baseline="0">
                <a:solidFill>
                  <a:schemeClr val="tx2"/>
                </a:solidFill>
              </a:defRPr>
            </a:lvl1pPr>
          </a:lstStyle>
          <a:p>
            <a:pPr lvl="0"/>
            <a:r>
              <a:rPr lang="en-ZA" dirty="0"/>
              <a:t>Fill in your address</a:t>
            </a:r>
          </a:p>
        </p:txBody>
      </p:sp>
      <p:pic>
        <p:nvPicPr>
          <p:cNvPr id="20" name="Picture 2"/>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p:blipFill>
        <p:spPr bwMode="auto">
          <a:xfrm>
            <a:off x="3029719" y="1859446"/>
            <a:ext cx="2217710" cy="849217"/>
          </a:xfrm>
          <a:prstGeom prst="rect">
            <a:avLst/>
          </a:prstGeom>
          <a:noFill/>
          <a:extLst>
            <a:ext uri="{909E8E84-426E-40DD-AFC4-6F175D3DCCD1}">
              <a14:hiddenFill xmlns:a14="http://schemas.microsoft.com/office/drawing/2010/main" xmlns="">
                <a:solidFill>
                  <a:srgbClr val="FFFFFF"/>
                </a:solidFill>
              </a14:hiddenFill>
            </a:ext>
          </a:extLst>
        </p:spPr>
      </p:pic>
      <p:pic>
        <p:nvPicPr>
          <p:cNvPr id="4" name="Picture 3" descr="Shape, rectangle&#10;&#10;Description automatically generated">
            <a:extLst>
              <a:ext uri="{FF2B5EF4-FFF2-40B4-BE49-F238E27FC236}">
                <a16:creationId xmlns:a16="http://schemas.microsoft.com/office/drawing/2014/main" xmlns="" id="{4B218B1C-103E-40ED-AFB3-E83144F68200}"/>
              </a:ext>
            </a:extLst>
          </p:cNvPr>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3779995" y="3331665"/>
            <a:ext cx="5470144" cy="64873"/>
          </a:xfrm>
          <a:prstGeom prst="rect">
            <a:avLst/>
          </a:prstGeom>
        </p:spPr>
      </p:pic>
    </p:spTree>
    <p:extLst>
      <p:ext uri="{BB962C8B-B14F-4D97-AF65-F5344CB8AC3E}">
        <p14:creationId xmlns:p14="http://schemas.microsoft.com/office/powerpoint/2010/main" xmlns="" val="606355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Back Slide &quot;Thank You&quot;">
    <p:bg>
      <p:bgPr>
        <a:solidFill>
          <a:srgbClr val="001484"/>
        </a:solidFill>
        <a:effectLst/>
      </p:bgPr>
    </p:bg>
    <p:spTree>
      <p:nvGrpSpPr>
        <p:cNvPr id="1" name=""/>
        <p:cNvGrpSpPr/>
        <p:nvPr/>
      </p:nvGrpSpPr>
      <p:grpSpPr>
        <a:xfrm>
          <a:off x="0" y="0"/>
          <a:ext cx="0" cy="0"/>
          <a:chOff x="0" y="0"/>
          <a:chExt cx="0" cy="0"/>
        </a:xfrm>
      </p:grpSpPr>
      <p:sp>
        <p:nvSpPr>
          <p:cNvPr id="9" name="Title 1"/>
          <p:cNvSpPr txBox="1">
            <a:spLocks/>
          </p:cNvSpPr>
          <p:nvPr userDrawn="1"/>
        </p:nvSpPr>
        <p:spPr>
          <a:xfrm>
            <a:off x="2351584" y="3861049"/>
            <a:ext cx="9601067" cy="1083419"/>
          </a:xfrm>
          <a:prstGeom prst="rect">
            <a:avLst/>
          </a:prstGeom>
        </p:spPr>
        <p:txBody>
          <a:bodyPr wrap="none"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Aft>
                <a:spcPts val="2400"/>
              </a:spcAft>
            </a:pPr>
            <a:r>
              <a:rPr lang="en-US" sz="3200" dirty="0">
                <a:solidFill>
                  <a:prstClr val="white"/>
                </a:solidFill>
                <a:cs typeface="Century Gothic"/>
              </a:rPr>
              <a:t>Thank you</a:t>
            </a:r>
          </a:p>
        </p:txBody>
      </p:sp>
      <p:pic>
        <p:nvPicPr>
          <p:cNvPr id="4" name="Picture 3" descr="Shape, rectangle&#10;&#10;Description automatically generated">
            <a:extLst>
              <a:ext uri="{FF2B5EF4-FFF2-40B4-BE49-F238E27FC236}">
                <a16:creationId xmlns:a16="http://schemas.microsoft.com/office/drawing/2014/main" xmlns="" id="{964789CB-CD92-405B-9055-78FC1169E822}"/>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393700" y="3364896"/>
            <a:ext cx="11798299" cy="64104"/>
          </a:xfrm>
          <a:prstGeom prst="rect">
            <a:avLst/>
          </a:prstGeom>
        </p:spPr>
      </p:pic>
    </p:spTree>
    <p:extLst>
      <p:ext uri="{BB962C8B-B14F-4D97-AF65-F5344CB8AC3E}">
        <p14:creationId xmlns:p14="http://schemas.microsoft.com/office/powerpoint/2010/main" xmlns="" val="39044911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4" name="Text Placeholder 4"/>
          <p:cNvSpPr>
            <a:spLocks noGrp="1"/>
          </p:cNvSpPr>
          <p:nvPr>
            <p:ph type="body" sz="quarter" idx="10"/>
          </p:nvPr>
        </p:nvSpPr>
        <p:spPr>
          <a:xfrm>
            <a:off x="393701" y="1196753"/>
            <a:ext cx="5414268"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1"/>
          </p:nvPr>
        </p:nvSpPr>
        <p:spPr>
          <a:xfrm>
            <a:off x="6442373" y="1196753"/>
            <a:ext cx="5414268"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31424711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1800">
                <a:solidFill>
                  <a:schemeClr val="accent3"/>
                </a:solidFill>
              </a:defRPr>
            </a:lvl1pPr>
          </a:lstStyle>
          <a:p>
            <a:endParaRPr lang="en-GB" dirty="0">
              <a:solidFill>
                <a:srgbClr val="998F86"/>
              </a:solidFill>
            </a:endParaRPr>
          </a:p>
        </p:txBody>
      </p:sp>
    </p:spTree>
    <p:extLst>
      <p:ext uri="{BB962C8B-B14F-4D97-AF65-F5344CB8AC3E}">
        <p14:creationId xmlns:p14="http://schemas.microsoft.com/office/powerpoint/2010/main" xmlns="" val="16602451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1" name="Text Placeholder 4"/>
          <p:cNvSpPr>
            <a:spLocks noGrp="1"/>
          </p:cNvSpPr>
          <p:nvPr>
            <p:ph type="body" sz="quarter" idx="10"/>
          </p:nvPr>
        </p:nvSpPr>
        <p:spPr>
          <a:xfrm>
            <a:off x="393701" y="1412777"/>
            <a:ext cx="11462940" cy="46800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1167691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4" name="Text Placeholder 4"/>
          <p:cNvSpPr>
            <a:spLocks noGrp="1"/>
          </p:cNvSpPr>
          <p:nvPr>
            <p:ph type="body" sz="quarter" idx="14"/>
          </p:nvPr>
        </p:nvSpPr>
        <p:spPr>
          <a:xfrm>
            <a:off x="393701" y="1412777"/>
            <a:ext cx="5414268"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5"/>
          </p:nvPr>
        </p:nvSpPr>
        <p:spPr>
          <a:xfrm>
            <a:off x="6442373" y="1412777"/>
            <a:ext cx="5414268"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7347081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Subtitle ">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Tree>
    <p:extLst>
      <p:ext uri="{BB962C8B-B14F-4D97-AF65-F5344CB8AC3E}">
        <p14:creationId xmlns:p14="http://schemas.microsoft.com/office/powerpoint/2010/main" xmlns="" val="27185981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Text Placeholder 4"/>
          <p:cNvSpPr>
            <a:spLocks noGrp="1"/>
          </p:cNvSpPr>
          <p:nvPr>
            <p:ph type="body" sz="quarter" idx="10" hasCustomPrompt="1"/>
          </p:nvPr>
        </p:nvSpPr>
        <p:spPr>
          <a:xfrm>
            <a:off x="393701" y="5681849"/>
            <a:ext cx="11462940" cy="409469"/>
          </a:xfrm>
        </p:spPr>
        <p:txBody>
          <a:bodyPr bIns="0" anchor="b">
            <a:noAutofit/>
          </a:bodyPr>
          <a:lstStyle>
            <a:lvl1pPr>
              <a:spcBef>
                <a:spcPts val="0"/>
              </a:spcBef>
              <a:defRPr sz="800" b="0"/>
            </a:lvl1pPr>
          </a:lstStyle>
          <a:p>
            <a:pPr lvl="0"/>
            <a:r>
              <a:rPr lang="en-US" dirty="0"/>
              <a:t>Source: Xxx</a:t>
            </a:r>
          </a:p>
        </p:txBody>
      </p:sp>
      <p:sp>
        <p:nvSpPr>
          <p:cNvPr id="8"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9" name="Text Placeholder 4"/>
          <p:cNvSpPr>
            <a:spLocks noGrp="1"/>
          </p:cNvSpPr>
          <p:nvPr>
            <p:ph type="body" sz="quarter" idx="11"/>
          </p:nvPr>
        </p:nvSpPr>
        <p:spPr>
          <a:xfrm>
            <a:off x="393701" y="1196752"/>
            <a:ext cx="11462940" cy="4487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70657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8"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9" name="Text Placeholder 4"/>
          <p:cNvSpPr>
            <a:spLocks noGrp="1"/>
          </p:cNvSpPr>
          <p:nvPr>
            <p:ph type="body" sz="quarter" idx="10" hasCustomPrompt="1"/>
          </p:nvPr>
        </p:nvSpPr>
        <p:spPr>
          <a:xfrm>
            <a:off x="393701" y="5681849"/>
            <a:ext cx="11462940"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2"/>
          </p:nvPr>
        </p:nvSpPr>
        <p:spPr>
          <a:xfrm>
            <a:off x="393701" y="1196752"/>
            <a:ext cx="5414268"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4"/>
          <p:cNvSpPr>
            <a:spLocks noGrp="1"/>
          </p:cNvSpPr>
          <p:nvPr>
            <p:ph type="body" sz="quarter" idx="13"/>
          </p:nvPr>
        </p:nvSpPr>
        <p:spPr>
          <a:xfrm>
            <a:off x="6442373" y="1196752"/>
            <a:ext cx="5414268"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xmlns="" val="4755606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ags" Target="../tags/tag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ags" Target="../tags/tag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ags" Target="../tags/tag2.xml"/><Relationship Id="rId30"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custDataLst>
              <p:tags r:id="rId26"/>
            </p:custDataLst>
          </p:nvPr>
        </p:nvSpPr>
        <p:spPr>
          <a:xfrm>
            <a:off x="393701" y="180976"/>
            <a:ext cx="11462940" cy="559256"/>
          </a:xfrm>
          <a:prstGeom prst="rect">
            <a:avLst/>
          </a:prstGeom>
          <a:noFill/>
          <a:extLst>
            <a:ext uri="{909E8E84-426E-40DD-AFC4-6F175D3DCCD1}">
              <a14:hiddenFill xmlns:a14="http://schemas.microsoft.com/office/drawing/2010/main" xmlns="">
                <a:solidFill>
                  <a:srgbClr val="00329B"/>
                </a:solidFill>
              </a14:hiddenFill>
            </a:ext>
          </a:extLst>
        </p:spPr>
        <p:txBody>
          <a:bodyPr vert="horz" wrap="none" lIns="72000" tIns="72000" rIns="72000" bIns="72000" rtlCol="0" anchor="ctr">
            <a:normAutofit/>
          </a:bodyPr>
          <a:lstStyle/>
          <a:p>
            <a:endParaRPr lang="en-US" dirty="0"/>
          </a:p>
        </p:txBody>
      </p:sp>
      <p:sp>
        <p:nvSpPr>
          <p:cNvPr id="3" name="Text Placeholder 2"/>
          <p:cNvSpPr>
            <a:spLocks noGrp="1"/>
          </p:cNvSpPr>
          <p:nvPr>
            <p:ph type="body" idx="1"/>
            <p:custDataLst>
              <p:tags r:id="rId27"/>
            </p:custDataLst>
          </p:nvPr>
        </p:nvSpPr>
        <p:spPr>
          <a:xfrm>
            <a:off x="393701" y="1196752"/>
            <a:ext cx="11462940" cy="4883466"/>
          </a:xfrm>
          <a:prstGeom prst="rect">
            <a:avLst/>
          </a:prstGeom>
        </p:spPr>
        <p:txBody>
          <a:bodyPr vert="horz" lIns="72000" tIns="72000" rIns="72000" bIns="72000" rtlCol="0">
            <a:normAutofit/>
          </a:bodyPr>
          <a:lstStyle/>
          <a:p>
            <a:pPr lvl="0"/>
            <a:r>
              <a:rPr lang="en-US" dirty="0"/>
              <a:t>First Text Level</a:t>
            </a:r>
          </a:p>
          <a:p>
            <a:pPr lvl="1"/>
            <a:r>
              <a:rPr lang="en-US" dirty="0"/>
              <a:t>Second</a:t>
            </a:r>
          </a:p>
          <a:p>
            <a:pPr lvl="2"/>
            <a:r>
              <a:rPr lang="en-US" dirty="0"/>
              <a:t>Third</a:t>
            </a:r>
          </a:p>
          <a:p>
            <a:pPr lvl="3"/>
            <a:r>
              <a:rPr lang="en-US" dirty="0"/>
              <a:t>Fourth</a:t>
            </a:r>
          </a:p>
          <a:p>
            <a:pPr lvl="4"/>
            <a:r>
              <a:rPr lang="en-US" dirty="0"/>
              <a:t>Fifth</a:t>
            </a:r>
          </a:p>
        </p:txBody>
      </p:sp>
      <p:sp>
        <p:nvSpPr>
          <p:cNvPr id="6" name="Slide Number Placeholder 5"/>
          <p:cNvSpPr>
            <a:spLocks noGrp="1"/>
          </p:cNvSpPr>
          <p:nvPr>
            <p:ph type="sldNum" sz="quarter" idx="4"/>
            <p:custDataLst>
              <p:tags r:id="rId28"/>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pic>
        <p:nvPicPr>
          <p:cNvPr id="11" name="Picture 115"/>
          <p:cNvPicPr>
            <a:picLocks noChangeAspect="1" noChangeArrowheads="1"/>
          </p:cNvPicPr>
          <p:nvPr/>
        </p:nvPicPr>
        <p:blipFill>
          <a:blip r:embed="rId29" cstate="print">
            <a:extLst>
              <a:ext uri="{28A0092B-C50C-407E-A947-70E740481C1C}">
                <a14:useLocalDpi xmlns:a14="http://schemas.microsoft.com/office/drawing/2010/main" xmlns="" val="0"/>
              </a:ext>
            </a:extLst>
          </a:blip>
          <a:srcRect/>
          <a:stretch/>
        </p:blipFill>
        <p:spPr bwMode="auto">
          <a:xfrm>
            <a:off x="327797" y="6295516"/>
            <a:ext cx="1115548" cy="427171"/>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4" descr="Shape, rectangle&#10;&#10;Description automatically generated">
            <a:extLst>
              <a:ext uri="{FF2B5EF4-FFF2-40B4-BE49-F238E27FC236}">
                <a16:creationId xmlns:a16="http://schemas.microsoft.com/office/drawing/2014/main" xmlns="" id="{F3003D39-787E-4DD7-BD33-D06DC937071E}"/>
              </a:ext>
            </a:extLst>
          </p:cNvPr>
          <p:cNvPicPr>
            <a:picLocks noChangeAspect="1"/>
          </p:cNvPicPr>
          <p:nvPr userDrawn="1"/>
        </p:nvPicPr>
        <p:blipFill>
          <a:blip r:embed="rId30" cstate="print">
            <a:extLst>
              <a:ext uri="{28A0092B-C50C-407E-A947-70E740481C1C}">
                <a14:useLocalDpi xmlns:a14="http://schemas.microsoft.com/office/drawing/2010/main" xmlns="" val="0"/>
              </a:ext>
            </a:extLst>
          </a:blip>
          <a:stretch>
            <a:fillRect/>
          </a:stretch>
        </p:blipFill>
        <p:spPr>
          <a:xfrm>
            <a:off x="393700" y="931933"/>
            <a:ext cx="11798299" cy="64104"/>
          </a:xfrm>
          <a:prstGeom prst="rect">
            <a:avLst/>
          </a:prstGeom>
        </p:spPr>
      </p:pic>
    </p:spTree>
    <p:extLst>
      <p:ext uri="{BB962C8B-B14F-4D97-AF65-F5344CB8AC3E}">
        <p14:creationId xmlns:p14="http://schemas.microsoft.com/office/powerpoint/2010/main" xmlns="" val="396024352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 id="2147483684" r:id="rId23"/>
    <p:sldLayoutId id="2147483685" r:id="rId24"/>
  </p:sldLayoutIdLst>
  <p:hf hdr="0" ftr="0" dt="0"/>
  <p:txStyles>
    <p:titleStyle>
      <a:lvl1pPr algn="l" defTabSz="914400" rtl="0" eaLnBrk="1" latinLnBrk="0" hangingPunct="1">
        <a:spcBef>
          <a:spcPct val="0"/>
        </a:spcBef>
        <a:buNone/>
        <a:defRPr sz="2400" b="1" kern="1200">
          <a:solidFill>
            <a:schemeClr val="tx2"/>
          </a:solidFill>
          <a:latin typeface="Century Gothic" pitchFamily="34" charset="0"/>
          <a:ea typeface="+mj-ea"/>
          <a:cs typeface="+mj-cs"/>
        </a:defRPr>
      </a:lvl1pPr>
    </p:titleStyle>
    <p:bodyStyle>
      <a:lvl1pPr marL="0" indent="0" algn="l" defTabSz="914400" rtl="0" eaLnBrk="1" latinLnBrk="0" hangingPunct="1">
        <a:spcBef>
          <a:spcPts val="300"/>
        </a:spcBef>
        <a:buFont typeface="Arial" pitchFamily="34" charset="0"/>
        <a:buNone/>
        <a:defRPr sz="1600" b="1" kern="1200">
          <a:solidFill>
            <a:schemeClr val="tx1"/>
          </a:solidFill>
          <a:latin typeface="Century Gothic" pitchFamily="34" charset="0"/>
          <a:ea typeface="+mn-ea"/>
          <a:cs typeface="+mn-cs"/>
        </a:defRPr>
      </a:lvl1pPr>
      <a:lvl2pPr marL="180000" indent="-180000" algn="l" defTabSz="914400" rtl="0" eaLnBrk="1" latinLnBrk="0" hangingPunct="1">
        <a:spcBef>
          <a:spcPts val="300"/>
        </a:spcBef>
        <a:buClr>
          <a:srgbClr val="002060"/>
        </a:buClr>
        <a:buFontTx/>
        <a:buBlip>
          <a:blip r:embed="rId31"/>
        </a:buBlip>
        <a:defRPr sz="1600" kern="1200">
          <a:solidFill>
            <a:schemeClr val="tx1"/>
          </a:solidFill>
          <a:latin typeface="Century Gothic" pitchFamily="34" charset="0"/>
          <a:ea typeface="+mn-ea"/>
          <a:cs typeface="+mn-cs"/>
        </a:defRPr>
      </a:lvl2pPr>
      <a:lvl3pPr marL="360000" indent="-180000" algn="l" defTabSz="914400" rtl="0" eaLnBrk="1" latinLnBrk="0" hangingPunct="1">
        <a:spcBef>
          <a:spcPts val="300"/>
        </a:spcBef>
        <a:buClr>
          <a:schemeClr val="accent3"/>
        </a:buClr>
        <a:buFont typeface="Arial" pitchFamily="34" charset="0"/>
        <a:buChar char="•"/>
        <a:defRPr lang="en-US" sz="1600" kern="1200" dirty="0" smtClean="0">
          <a:solidFill>
            <a:schemeClr val="tx1"/>
          </a:solidFill>
          <a:latin typeface="Century Gothic" pitchFamily="34" charset="0"/>
          <a:ea typeface="+mn-ea"/>
          <a:cs typeface="+mn-cs"/>
        </a:defRPr>
      </a:lvl3pPr>
      <a:lvl4pPr marL="540000" indent="-180000" algn="l" defTabSz="914400" rtl="0" eaLnBrk="1" latinLnBrk="0" hangingPunct="1">
        <a:spcBef>
          <a:spcPts val="300"/>
        </a:spcBef>
        <a:buClr>
          <a:schemeClr val="accent3"/>
        </a:buClr>
        <a:buFont typeface="Arial" pitchFamily="34" charset="0"/>
        <a:buChar char="–"/>
        <a:defRPr sz="1600" kern="1200">
          <a:solidFill>
            <a:schemeClr val="tx1"/>
          </a:solidFill>
          <a:latin typeface="Century Gothic" pitchFamily="34" charset="0"/>
          <a:ea typeface="+mn-ea"/>
          <a:cs typeface="+mn-cs"/>
        </a:defRPr>
      </a:lvl4pPr>
      <a:lvl5pPr marL="1800000" indent="-1800000" algn="l" defTabSz="914400" rtl="0" eaLnBrk="1" latinLnBrk="0" hangingPunct="1">
        <a:spcBef>
          <a:spcPts val="300"/>
        </a:spcBef>
        <a:buFont typeface="Arial" pitchFamily="34" charset="0"/>
        <a:buNone/>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3.svg"/><Relationship Id="rId7" Type="http://schemas.openxmlformats.org/officeDocument/2006/relationships/image" Target="../media/image17.svg"/><Relationship Id="rId12" Type="http://schemas.openxmlformats.org/officeDocument/2006/relationships/image" Target="../media/image25.sv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19.png"/><Relationship Id="rId5" Type="http://schemas.openxmlformats.org/officeDocument/2006/relationships/image" Target="../media/image15.svg"/><Relationship Id="rId10" Type="http://schemas.openxmlformats.org/officeDocument/2006/relationships/image" Target="../media/image22.svg"/><Relationship Id="rId4" Type="http://schemas.openxmlformats.org/officeDocument/2006/relationships/image" Target="../media/image12.png"/><Relationship Id="rId9" Type="http://schemas.openxmlformats.org/officeDocument/2006/relationships/image" Target="../media/image17.png"/></Relationships>
</file>

<file path=ppt/slides/_rels/slide1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5.svg"/><Relationship Id="rId7" Type="http://schemas.openxmlformats.org/officeDocument/2006/relationships/image" Target="../media/image21.png"/><Relationship Id="rId2" Type="http://schemas.openxmlformats.org/officeDocument/2006/relationships/image" Target="../media/image12.png"/><Relationship Id="rId1" Type="http://schemas.openxmlformats.org/officeDocument/2006/relationships/slideLayout" Target="../slideLayouts/slideLayout16.xml"/><Relationship Id="rId6" Type="http://schemas.openxmlformats.org/officeDocument/2006/relationships/image" Target="../media/image3.png"/><Relationship Id="rId5" Type="http://schemas.openxmlformats.org/officeDocument/2006/relationships/image" Target="../media/image13.sv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3.svg"/><Relationship Id="rId7" Type="http://schemas.openxmlformats.org/officeDocument/2006/relationships/image" Target="../media/image17.sv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25.svg"/><Relationship Id="rId5" Type="http://schemas.openxmlformats.org/officeDocument/2006/relationships/image" Target="../media/image15.svg"/><Relationship Id="rId10" Type="http://schemas.openxmlformats.org/officeDocument/2006/relationships/image" Target="../media/image19.png"/><Relationship Id="rId4" Type="http://schemas.openxmlformats.org/officeDocument/2006/relationships/image" Target="../media/image12.png"/><Relationship Id="rId9" Type="http://schemas.openxmlformats.org/officeDocument/2006/relationships/image" Target="../media/image22.sv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https://www.pikist.com/free-photo-sayah" TargetMode="External"/><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3.svg"/><Relationship Id="rId7"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Layout" Target="../slideLayouts/slideLayout16.xml"/><Relationship Id="rId6" Type="http://schemas.openxmlformats.org/officeDocument/2006/relationships/image" Target="../media/image3.png"/><Relationship Id="rId5" Type="http://schemas.openxmlformats.org/officeDocument/2006/relationships/image" Target="../media/image15.svg"/><Relationship Id="rId10" Type="http://schemas.openxmlformats.org/officeDocument/2006/relationships/image" Target="cid:image001.png@01D97142.98A17A80" TargetMode="External"/><Relationship Id="rId4" Type="http://schemas.openxmlformats.org/officeDocument/2006/relationships/image" Target="../media/image12.png"/><Relationship Id="rId9" Type="http://schemas.openxmlformats.org/officeDocument/2006/relationships/image" Target="../media/image14.jpeg"/></Relationships>
</file>

<file path=ppt/slides/_rels/slide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cid:image001.png@01D9713A.37786820" TargetMode="External"/><Relationship Id="rId7" Type="http://schemas.openxmlformats.org/officeDocument/2006/relationships/image" Target="../media/image15.svg"/><Relationship Id="rId2" Type="http://schemas.openxmlformats.org/officeDocument/2006/relationships/image" Target="../media/image15.png"/><Relationship Id="rId1" Type="http://schemas.openxmlformats.org/officeDocument/2006/relationships/slideLayout" Target="../slideLayouts/slideLayout16.xml"/><Relationship Id="rId6" Type="http://schemas.openxmlformats.org/officeDocument/2006/relationships/image" Target="../media/image12.png"/><Relationship Id="rId5" Type="http://schemas.openxmlformats.org/officeDocument/2006/relationships/image" Target="../media/image13.svg"/><Relationship Id="rId10" Type="http://schemas.openxmlformats.org/officeDocument/2006/relationships/image" Target="../media/image17.svg"/><Relationship Id="rId4" Type="http://schemas.openxmlformats.org/officeDocument/2006/relationships/image" Target="../media/image11.png"/><Relationship Id="rId9" Type="http://schemas.openxmlformats.org/officeDocument/2006/relationships/image" Target="../media/image13.png"/></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3.svg"/><Relationship Id="rId7"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15.svg"/><Relationship Id="rId10" Type="http://schemas.openxmlformats.org/officeDocument/2006/relationships/image" Target="../media/image22.svg"/><Relationship Id="rId4" Type="http://schemas.openxmlformats.org/officeDocument/2006/relationships/image" Target="../media/image12.png"/><Relationship Id="rId9"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ubtitle 2"/>
          <p:cNvSpPr>
            <a:spLocks noGrp="1"/>
          </p:cNvSpPr>
          <p:nvPr>
            <p:ph type="subTitle" idx="1"/>
          </p:nvPr>
        </p:nvSpPr>
        <p:spPr>
          <a:xfrm>
            <a:off x="623392" y="3525624"/>
            <a:ext cx="10945216" cy="1873674"/>
          </a:xfrm>
        </p:spPr>
        <p:txBody>
          <a:bodyPr>
            <a:normAutofit/>
          </a:bodyPr>
          <a:lstStyle/>
          <a:p>
            <a:r>
              <a:rPr lang="en-GB" sz="3600" dirty="0"/>
              <a:t>Tourism season in review</a:t>
            </a:r>
          </a:p>
          <a:p>
            <a:endParaRPr lang="en-GB" sz="3600" dirty="0"/>
          </a:p>
          <a:p>
            <a:r>
              <a:rPr lang="en-GB" sz="1800" dirty="0"/>
              <a:t>Presentation to the </a:t>
            </a:r>
            <a:r>
              <a:rPr lang="en-US" sz="1800" dirty="0"/>
              <a:t>Standing Committee on Finance, Economic Opportunities and Tourism</a:t>
            </a:r>
            <a:endParaRPr lang="en-ZA" sz="1800" dirty="0"/>
          </a:p>
        </p:txBody>
      </p:sp>
      <p:sp>
        <p:nvSpPr>
          <p:cNvPr id="12" name="TextBox 11"/>
          <p:cNvSpPr txBox="1"/>
          <p:nvPr/>
        </p:nvSpPr>
        <p:spPr>
          <a:xfrm>
            <a:off x="7740526" y="5788637"/>
            <a:ext cx="3828082" cy="369332"/>
          </a:xfrm>
          <a:prstGeom prst="rect">
            <a:avLst/>
          </a:prstGeom>
          <a:noFill/>
        </p:spPr>
        <p:txBody>
          <a:bodyPr wrap="square" rtlCol="0">
            <a:spAutoFit/>
          </a:bodyPr>
          <a:lstStyle/>
          <a:p>
            <a:pPr algn="r"/>
            <a:r>
              <a:rPr lang="en-US" dirty="0">
                <a:solidFill>
                  <a:schemeClr val="bg1"/>
                </a:solidFill>
              </a:rPr>
              <a:t>3 May </a:t>
            </a:r>
            <a:r>
              <a:rPr lang="en-ZA" dirty="0">
                <a:solidFill>
                  <a:schemeClr val="bg1"/>
                </a:solidFill>
              </a:rPr>
              <a:t>2023</a:t>
            </a:r>
          </a:p>
        </p:txBody>
      </p:sp>
      <p:sp>
        <p:nvSpPr>
          <p:cNvPr id="4" name="TextBox 3">
            <a:extLst>
              <a:ext uri="{FF2B5EF4-FFF2-40B4-BE49-F238E27FC236}">
                <a16:creationId xmlns:a16="http://schemas.microsoft.com/office/drawing/2014/main" xmlns="" id="{2E5602CD-A313-43E5-8AB4-3FEDB048D88F}"/>
              </a:ext>
            </a:extLst>
          </p:cNvPr>
          <p:cNvSpPr txBox="1"/>
          <p:nvPr/>
        </p:nvSpPr>
        <p:spPr>
          <a:xfrm>
            <a:off x="6188529" y="2675324"/>
            <a:ext cx="5380080" cy="646331"/>
          </a:xfrm>
          <a:prstGeom prst="rect">
            <a:avLst/>
          </a:prstGeom>
          <a:noFill/>
        </p:spPr>
        <p:txBody>
          <a:bodyPr wrap="square" rtlCol="0">
            <a:spAutoFit/>
          </a:bodyPr>
          <a:lstStyle/>
          <a:p>
            <a:pPr algn="r"/>
            <a:r>
              <a:rPr lang="en-ZA" dirty="0">
                <a:solidFill>
                  <a:schemeClr val="bg1"/>
                </a:solidFill>
              </a:rPr>
              <a:t>Department of Economic Development and Tourism </a:t>
            </a:r>
          </a:p>
        </p:txBody>
      </p:sp>
    </p:spTree>
    <p:extLst>
      <p:ext uri="{BB962C8B-B14F-4D97-AF65-F5344CB8AC3E}">
        <p14:creationId xmlns:p14="http://schemas.microsoft.com/office/powerpoint/2010/main" xmlns="" val="19096612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2D6168C-EB51-C35F-EEAC-E27E1907DBA7}"/>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xmlns="" id="{C2DAF5AF-3EAC-5FFA-EBB4-03BCB7CFAD26}"/>
              </a:ext>
            </a:extLst>
          </p:cNvPr>
          <p:cNvSpPr>
            <a:spLocks noGrp="1"/>
          </p:cNvSpPr>
          <p:nvPr>
            <p:ph type="body" sz="quarter" idx="13"/>
          </p:nvPr>
        </p:nvSpPr>
        <p:spPr/>
        <p:txBody>
          <a:bodyPr/>
          <a:lstStyle/>
          <a:p>
            <a:endParaRPr lang="en-US"/>
          </a:p>
        </p:txBody>
      </p:sp>
      <p:sp>
        <p:nvSpPr>
          <p:cNvPr id="4" name="Slide Number Placeholder 3">
            <a:extLst>
              <a:ext uri="{FF2B5EF4-FFF2-40B4-BE49-F238E27FC236}">
                <a16:creationId xmlns:a16="http://schemas.microsoft.com/office/drawing/2014/main" xmlns="" id="{D17F6597-5890-C7F9-85C6-19CC67ED5F12}"/>
              </a:ext>
            </a:extLst>
          </p:cNvPr>
          <p:cNvSpPr>
            <a:spLocks noGrp="1"/>
          </p:cNvSpPr>
          <p:nvPr>
            <p:ph type="sldNum" sz="quarter" idx="4"/>
          </p:nvPr>
        </p:nvSpPr>
        <p:spPr/>
        <p:txBody>
          <a:bodyPr/>
          <a:lstStyle/>
          <a:p>
            <a:fld id="{8406839F-D7A4-4E5D-B93D-768AD4D1DB36}" type="slidenum">
              <a:rPr lang="en-ZA" smtClean="0"/>
              <a:pPr/>
              <a:t>10</a:t>
            </a:fld>
            <a:endParaRPr lang="en-ZA" dirty="0"/>
          </a:p>
        </p:txBody>
      </p:sp>
      <p:sp>
        <p:nvSpPr>
          <p:cNvPr id="6" name="Text Placeholder 5">
            <a:extLst>
              <a:ext uri="{FF2B5EF4-FFF2-40B4-BE49-F238E27FC236}">
                <a16:creationId xmlns:a16="http://schemas.microsoft.com/office/drawing/2014/main" xmlns="" id="{4580EB70-5F5E-F849-962C-4BE94642F78B}"/>
              </a:ext>
            </a:extLst>
          </p:cNvPr>
          <p:cNvSpPr>
            <a:spLocks noGrp="1"/>
          </p:cNvSpPr>
          <p:nvPr>
            <p:ph type="body" sz="quarter" idx="10"/>
          </p:nvPr>
        </p:nvSpPr>
        <p:spPr/>
        <p:txBody>
          <a:bodyPr/>
          <a:lstStyle/>
          <a:p>
            <a:endParaRPr lang="en-US"/>
          </a:p>
        </p:txBody>
      </p:sp>
      <p:pic>
        <p:nvPicPr>
          <p:cNvPr id="8" name="Picture 7" descr="Hotel bell">
            <a:extLst>
              <a:ext uri="{FF2B5EF4-FFF2-40B4-BE49-F238E27FC236}">
                <a16:creationId xmlns:a16="http://schemas.microsoft.com/office/drawing/2014/main" xmlns="" id="{97F1B7D5-7D77-5CEC-C5C4-954417114CAC}"/>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7" name="TextBox 6">
            <a:extLst>
              <a:ext uri="{FF2B5EF4-FFF2-40B4-BE49-F238E27FC236}">
                <a16:creationId xmlns:a16="http://schemas.microsoft.com/office/drawing/2014/main" xmlns="" id="{9E8C64AB-7B2A-781A-7CA6-A77FB2AC293C}"/>
              </a:ext>
            </a:extLst>
          </p:cNvPr>
          <p:cNvSpPr txBox="1"/>
          <p:nvPr/>
        </p:nvSpPr>
        <p:spPr>
          <a:xfrm>
            <a:off x="203061" y="4553366"/>
            <a:ext cx="5688632" cy="2123658"/>
          </a:xfrm>
          <a:prstGeom prst="rect">
            <a:avLst/>
          </a:prstGeom>
          <a:noFill/>
        </p:spPr>
        <p:txBody>
          <a:bodyPr wrap="square" rtlCol="0">
            <a:spAutoFit/>
          </a:bodyPr>
          <a:lstStyle/>
          <a:p>
            <a:r>
              <a:rPr lang="en-US" sz="6600" dirty="0"/>
              <a:t>Workforce Readiness</a:t>
            </a:r>
          </a:p>
        </p:txBody>
      </p:sp>
    </p:spTree>
    <p:extLst>
      <p:ext uri="{BB962C8B-B14F-4D97-AF65-F5344CB8AC3E}">
        <p14:creationId xmlns:p14="http://schemas.microsoft.com/office/powerpoint/2010/main" xmlns="" val="28641581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A5245CA-1711-EB84-6EA0-D81358F67D77}"/>
              </a:ext>
            </a:extLst>
          </p:cNvPr>
          <p:cNvSpPr>
            <a:spLocks noGrp="1"/>
          </p:cNvSpPr>
          <p:nvPr>
            <p:ph type="title"/>
          </p:nvPr>
        </p:nvSpPr>
        <p:spPr/>
        <p:txBody>
          <a:bodyPr/>
          <a:lstStyle/>
          <a:p>
            <a:r>
              <a:rPr lang="en-US" dirty="0"/>
              <a:t>Workforce readiness: Successes and challenges </a:t>
            </a:r>
          </a:p>
        </p:txBody>
      </p:sp>
      <p:sp>
        <p:nvSpPr>
          <p:cNvPr id="3" name="Slide Number Placeholder 2">
            <a:extLst>
              <a:ext uri="{FF2B5EF4-FFF2-40B4-BE49-F238E27FC236}">
                <a16:creationId xmlns:a16="http://schemas.microsoft.com/office/drawing/2014/main" xmlns="" id="{47D2C658-0F3D-FAFE-8004-7DB86046B4BA}"/>
              </a:ext>
            </a:extLst>
          </p:cNvPr>
          <p:cNvSpPr>
            <a:spLocks noGrp="1"/>
          </p:cNvSpPr>
          <p:nvPr>
            <p:ph type="sldNum" sz="quarter" idx="4"/>
          </p:nvPr>
        </p:nvSpPr>
        <p:spPr>
          <a:xfrm>
            <a:off x="11170773" y="6254790"/>
            <a:ext cx="685867" cy="230832"/>
          </a:xfrm>
        </p:spPr>
        <p:txBody>
          <a:bodyPr/>
          <a:lstStyle/>
          <a:p>
            <a:fld id="{8406839F-D7A4-4E5D-B93D-768AD4D1DB36}" type="slidenum">
              <a:rPr lang="en-ZA" smtClean="0">
                <a:solidFill>
                  <a:srgbClr val="003399"/>
                </a:solidFill>
              </a:rPr>
              <a:pPr/>
              <a:t>11</a:t>
            </a:fld>
            <a:endParaRPr lang="en-ZA" dirty="0">
              <a:solidFill>
                <a:srgbClr val="003399"/>
              </a:solidFill>
            </a:endParaRPr>
          </a:p>
        </p:txBody>
      </p:sp>
      <p:sp>
        <p:nvSpPr>
          <p:cNvPr id="12" name="Text Placeholder 3">
            <a:extLst>
              <a:ext uri="{FF2B5EF4-FFF2-40B4-BE49-F238E27FC236}">
                <a16:creationId xmlns:a16="http://schemas.microsoft.com/office/drawing/2014/main" xmlns="" id="{3D7CAB45-040D-C088-EB63-33B56A293F94}"/>
              </a:ext>
            </a:extLst>
          </p:cNvPr>
          <p:cNvSpPr>
            <a:spLocks noGrp="1"/>
          </p:cNvSpPr>
          <p:nvPr>
            <p:ph type="body" sz="quarter" idx="10"/>
          </p:nvPr>
        </p:nvSpPr>
        <p:spPr>
          <a:xfrm>
            <a:off x="1488554" y="1192205"/>
            <a:ext cx="10123534" cy="1388435"/>
          </a:xfrm>
        </p:spPr>
        <p:txBody>
          <a:bodyPr>
            <a:normAutofit/>
          </a:bodyPr>
          <a:lstStyle/>
          <a:p>
            <a:r>
              <a:rPr lang="en-US" b="0" dirty="0">
                <a:cs typeface="Times New Roman" panose="02020603050405020304" pitchFamily="18" charset="0"/>
              </a:rPr>
              <a:t>Skills shortages remain a concern for the industry. Research undertaken by DEDAT shows that </a:t>
            </a:r>
            <a:r>
              <a:rPr lang="en-US" sz="1900" dirty="0">
                <a:cs typeface="Times New Roman" panose="02020603050405020304" pitchFamily="18" charset="0"/>
              </a:rPr>
              <a:t>42% of surveyed businesses indicated that they have struggled to fill some vacancies</a:t>
            </a:r>
            <a:r>
              <a:rPr lang="en-US" dirty="0">
                <a:cs typeface="Times New Roman" panose="02020603050405020304" pitchFamily="18" charset="0"/>
              </a:rPr>
              <a:t> </a:t>
            </a:r>
            <a:r>
              <a:rPr lang="en-US" b="0" dirty="0">
                <a:cs typeface="Times New Roman" panose="02020603050405020304" pitchFamily="18" charset="0"/>
              </a:rPr>
              <a:t>over the past 6 months. </a:t>
            </a:r>
            <a:r>
              <a:rPr lang="en-US" b="0" dirty="0"/>
              <a:t>Kitchen staff, foreign language guides, tour consultants and front of house managers were some of the occupations mentioned that were hard to fill.</a:t>
            </a:r>
            <a:endParaRPr lang="en-US" b="0" dirty="0">
              <a:cs typeface="Times New Roman" panose="02020603050405020304" pitchFamily="18" charset="0"/>
            </a:endParaRPr>
          </a:p>
          <a:p>
            <a:endParaRPr lang="en-US" b="0" dirty="0">
              <a:effectLst/>
              <a:ea typeface="Calibri" panose="020F0502020204030204" pitchFamily="34" charset="0"/>
              <a:cs typeface="Times New Roman" panose="02020603050405020304" pitchFamily="18" charset="0"/>
            </a:endParaRPr>
          </a:p>
        </p:txBody>
      </p:sp>
      <p:pic>
        <p:nvPicPr>
          <p:cNvPr id="13" name="Graphic 12" descr="Badge 1 with solid fill">
            <a:extLst>
              <a:ext uri="{FF2B5EF4-FFF2-40B4-BE49-F238E27FC236}">
                <a16:creationId xmlns:a16="http://schemas.microsoft.com/office/drawing/2014/main" xmlns="" id="{FEFECF51-E423-00E0-1F83-A6B117C28172}"/>
              </a:ext>
            </a:extLst>
          </p:cNvPr>
          <p:cNvPicPr>
            <a:picLocks noChangeAspect="1"/>
          </p:cNvPicPr>
          <p:nvPr/>
        </p:nvPicPr>
        <p:blipFill>
          <a:blip r:embed="rId2" cstate="print">
            <a:extLst>
              <a:ext uri="{28A0092B-C50C-407E-A947-70E740481C1C}">
                <a14:useLocalDpi xmlns:a14="http://schemas.microsoft.com/office/drawing/2010/main" xmlns="" val="0"/>
              </a:ext>
              <a:ext uri="{96DAC541-7B7A-43D3-8B79-37D633B846F1}">
                <asvg:svgBlip xmlns:asvg="http://schemas.microsoft.com/office/drawing/2016/SVG/main" xmlns="" r:embed="rId3"/>
              </a:ext>
            </a:extLst>
          </a:blip>
          <a:stretch>
            <a:fillRect/>
          </a:stretch>
        </p:blipFill>
        <p:spPr>
          <a:xfrm>
            <a:off x="579912" y="1286753"/>
            <a:ext cx="822590" cy="822590"/>
          </a:xfrm>
          <a:prstGeom prst="rect">
            <a:avLst/>
          </a:prstGeom>
        </p:spPr>
      </p:pic>
      <p:pic>
        <p:nvPicPr>
          <p:cNvPr id="14" name="Graphic 13" descr="Badge with solid fill">
            <a:extLst>
              <a:ext uri="{FF2B5EF4-FFF2-40B4-BE49-F238E27FC236}">
                <a16:creationId xmlns:a16="http://schemas.microsoft.com/office/drawing/2014/main" xmlns="" id="{AAE4CEEA-7007-953B-9BE4-C6BB0A39CDDE}"/>
              </a:ext>
            </a:extLst>
          </p:cNvPr>
          <p:cNvPicPr>
            <a:picLocks noChangeAspect="1"/>
          </p:cNvPicPr>
          <p:nvPr/>
        </p:nvPicPr>
        <p:blipFill>
          <a:blip r:embed="rId4" cstate="print">
            <a:extLst>
              <a:ext uri="{28A0092B-C50C-407E-A947-70E740481C1C}">
                <a14:useLocalDpi xmlns:a14="http://schemas.microsoft.com/office/drawing/2010/main" xmlns="" val="0"/>
              </a:ext>
              <a:ext uri="{96DAC541-7B7A-43D3-8B79-37D633B846F1}">
                <asvg:svgBlip xmlns:asvg="http://schemas.microsoft.com/office/drawing/2016/SVG/main" xmlns="" r:embed="rId5"/>
              </a:ext>
            </a:extLst>
          </a:blip>
          <a:stretch>
            <a:fillRect/>
          </a:stretch>
        </p:blipFill>
        <p:spPr>
          <a:xfrm>
            <a:off x="579912" y="2429229"/>
            <a:ext cx="822590" cy="822590"/>
          </a:xfrm>
          <a:prstGeom prst="rect">
            <a:avLst/>
          </a:prstGeom>
        </p:spPr>
      </p:pic>
      <p:pic>
        <p:nvPicPr>
          <p:cNvPr id="19" name="Graphic 18" descr="Badge 3 with solid fill">
            <a:extLst>
              <a:ext uri="{FF2B5EF4-FFF2-40B4-BE49-F238E27FC236}">
                <a16:creationId xmlns:a16="http://schemas.microsoft.com/office/drawing/2014/main" xmlns="" id="{915680F6-209F-3FD7-8986-5F5D67EC8F94}"/>
              </a:ext>
            </a:extLst>
          </p:cNvPr>
          <p:cNvPicPr>
            <a:picLocks noChangeAspect="1"/>
          </p:cNvPicPr>
          <p:nvPr/>
        </p:nvPicPr>
        <p:blipFill>
          <a:blip r:embed="rId6" cstate="print">
            <a:extLst>
              <a:ext uri="{28A0092B-C50C-407E-A947-70E740481C1C}">
                <a14:useLocalDpi xmlns:a14="http://schemas.microsoft.com/office/drawing/2010/main" xmlns="" val="0"/>
              </a:ext>
              <a:ext uri="{96DAC541-7B7A-43D3-8B79-37D633B846F1}">
                <asvg:svgBlip xmlns:asvg="http://schemas.microsoft.com/office/drawing/2016/SVG/main" xmlns="" r:embed="rId7"/>
              </a:ext>
            </a:extLst>
          </a:blip>
          <a:stretch>
            <a:fillRect/>
          </a:stretch>
        </p:blipFill>
        <p:spPr>
          <a:xfrm>
            <a:off x="579912" y="3571706"/>
            <a:ext cx="822590" cy="822590"/>
          </a:xfrm>
          <a:prstGeom prst="rect">
            <a:avLst/>
          </a:prstGeom>
        </p:spPr>
      </p:pic>
      <p:sp>
        <p:nvSpPr>
          <p:cNvPr id="20" name="Text Placeholder 3">
            <a:extLst>
              <a:ext uri="{FF2B5EF4-FFF2-40B4-BE49-F238E27FC236}">
                <a16:creationId xmlns:a16="http://schemas.microsoft.com/office/drawing/2014/main" xmlns="" id="{DB6E1F2F-D50A-913F-D7F1-7B7D2DD49561}"/>
              </a:ext>
            </a:extLst>
          </p:cNvPr>
          <p:cNvSpPr txBox="1">
            <a:spLocks/>
          </p:cNvSpPr>
          <p:nvPr/>
        </p:nvSpPr>
        <p:spPr>
          <a:xfrm>
            <a:off x="1488554" y="2413979"/>
            <a:ext cx="10123534" cy="1011685"/>
          </a:xfrm>
          <a:prstGeom prst="rect">
            <a:avLst/>
          </a:prstGeom>
        </p:spPr>
        <p:txBody>
          <a:bodyPr vert="horz" lIns="72000" tIns="72000" rIns="72000" bIns="72000" rtlCol="0">
            <a:normAutofit/>
          </a:bodyPr>
          <a:lstStyle>
            <a:lvl1pPr marL="0" indent="0" algn="l" defTabSz="914400" rtl="0" eaLnBrk="1" latinLnBrk="0" hangingPunct="1">
              <a:spcBef>
                <a:spcPts val="300"/>
              </a:spcBef>
              <a:buFont typeface="Arial" pitchFamily="34" charset="0"/>
              <a:buNone/>
              <a:defRPr sz="1600" b="1" kern="1200">
                <a:solidFill>
                  <a:schemeClr val="tx1"/>
                </a:solidFill>
                <a:latin typeface="Century Gothic" pitchFamily="34" charset="0"/>
                <a:ea typeface="+mn-ea"/>
                <a:cs typeface="+mn-cs"/>
              </a:defRPr>
            </a:lvl1pPr>
            <a:lvl2pPr marL="180000" indent="-180000" algn="l" defTabSz="914400" rtl="0" eaLnBrk="1" latinLnBrk="0" hangingPunct="1">
              <a:spcBef>
                <a:spcPts val="300"/>
              </a:spcBef>
              <a:buClr>
                <a:srgbClr val="002060"/>
              </a:buClr>
              <a:buFontTx/>
              <a:buBlip>
                <a:blip r:embed="rId8"/>
              </a:buBlip>
              <a:defRPr sz="1600" kern="1200">
                <a:solidFill>
                  <a:schemeClr val="tx1"/>
                </a:solidFill>
                <a:latin typeface="Century Gothic" pitchFamily="34" charset="0"/>
                <a:ea typeface="+mn-ea"/>
                <a:cs typeface="+mn-cs"/>
              </a:defRPr>
            </a:lvl2pPr>
            <a:lvl3pPr marL="360000" indent="-180000" algn="l" defTabSz="914400" rtl="0" eaLnBrk="1" latinLnBrk="0" hangingPunct="1">
              <a:spcBef>
                <a:spcPts val="300"/>
              </a:spcBef>
              <a:buClr>
                <a:schemeClr val="accent3"/>
              </a:buClr>
              <a:buFont typeface="Arial" pitchFamily="34" charset="0"/>
              <a:buChar char="•"/>
              <a:defRPr lang="en-US" sz="1600" kern="1200" dirty="0" smtClean="0">
                <a:solidFill>
                  <a:schemeClr val="tx1"/>
                </a:solidFill>
                <a:latin typeface="Century Gothic" pitchFamily="34" charset="0"/>
                <a:ea typeface="+mn-ea"/>
                <a:cs typeface="+mn-cs"/>
              </a:defRPr>
            </a:lvl3pPr>
            <a:lvl4pPr marL="540000" indent="-180000" algn="l" defTabSz="914400" rtl="0" eaLnBrk="1" latinLnBrk="0" hangingPunct="1">
              <a:spcBef>
                <a:spcPts val="300"/>
              </a:spcBef>
              <a:buClr>
                <a:schemeClr val="accent3"/>
              </a:buClr>
              <a:buFont typeface="Arial" pitchFamily="34" charset="0"/>
              <a:buChar char="–"/>
              <a:defRPr sz="1600" kern="1200">
                <a:solidFill>
                  <a:schemeClr val="tx1"/>
                </a:solidFill>
                <a:latin typeface="Century Gothic" pitchFamily="34" charset="0"/>
                <a:ea typeface="+mn-ea"/>
                <a:cs typeface="+mn-cs"/>
              </a:defRPr>
            </a:lvl4pPr>
            <a:lvl5pPr marL="1800000" indent="-1800000" algn="l" defTabSz="914400" rtl="0" eaLnBrk="1" latinLnBrk="0" hangingPunct="1">
              <a:spcBef>
                <a:spcPts val="300"/>
              </a:spcBef>
              <a:buFont typeface="Arial" pitchFamily="34" charset="0"/>
              <a:buNone/>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b="0" dirty="0"/>
              <a:t>There are concerns that the expiry of the </a:t>
            </a:r>
            <a:r>
              <a:rPr lang="en-US" sz="1900" dirty="0"/>
              <a:t>Zimbabwe exemption permit will exacerbate industry skills shortages</a:t>
            </a:r>
            <a:r>
              <a:rPr lang="en-US" sz="1600" dirty="0"/>
              <a:t>. </a:t>
            </a:r>
            <a:r>
              <a:rPr lang="en-US" b="0" dirty="0"/>
              <a:t>33% of surveyed businesses indicated that they would be negatively affected should SA not extend the ZEP. </a:t>
            </a:r>
          </a:p>
        </p:txBody>
      </p:sp>
      <p:sp>
        <p:nvSpPr>
          <p:cNvPr id="22" name="TextBox 21">
            <a:extLst>
              <a:ext uri="{FF2B5EF4-FFF2-40B4-BE49-F238E27FC236}">
                <a16:creationId xmlns:a16="http://schemas.microsoft.com/office/drawing/2014/main" xmlns="" id="{56754D72-08A0-D220-8B36-221F60419669}"/>
              </a:ext>
            </a:extLst>
          </p:cNvPr>
          <p:cNvSpPr txBox="1"/>
          <p:nvPr/>
        </p:nvSpPr>
        <p:spPr>
          <a:xfrm>
            <a:off x="1488554" y="3487079"/>
            <a:ext cx="9961766" cy="923330"/>
          </a:xfrm>
          <a:prstGeom prst="rect">
            <a:avLst/>
          </a:prstGeom>
          <a:noFill/>
        </p:spPr>
        <p:txBody>
          <a:bodyPr wrap="square">
            <a:spAutoFit/>
          </a:bodyPr>
          <a:lstStyle/>
          <a:p>
            <a:r>
              <a:rPr lang="en-US" sz="1600" dirty="0"/>
              <a:t>Despite the above challenges, an estimated </a:t>
            </a:r>
            <a:r>
              <a:rPr lang="en-US" sz="1900" b="1" dirty="0"/>
              <a:t>245 learners were successfully placed with employers </a:t>
            </a:r>
            <a:r>
              <a:rPr lang="en-US" sz="1600" b="0" dirty="0"/>
              <a:t>including at the </a:t>
            </a:r>
            <a:r>
              <a:rPr lang="en-US" sz="1600" dirty="0"/>
              <a:t>Cape Town International Airport, </a:t>
            </a:r>
            <a:r>
              <a:rPr lang="en-US" sz="1600" b="0" dirty="0"/>
              <a:t>through</a:t>
            </a:r>
            <a:r>
              <a:rPr lang="en-US" sz="1600" dirty="0"/>
              <a:t> CapeNature </a:t>
            </a:r>
            <a:r>
              <a:rPr lang="en-US" sz="1600" b="0" dirty="0"/>
              <a:t>and various members of </a:t>
            </a:r>
            <a:r>
              <a:rPr lang="en-US" sz="1600" dirty="0" err="1"/>
              <a:t>Fedhasa</a:t>
            </a:r>
            <a:r>
              <a:rPr lang="en-US" sz="1600" b="0" dirty="0"/>
              <a:t> in the hotel and restaurant industry. </a:t>
            </a:r>
            <a:endParaRPr lang="en-ZA" sz="1600" dirty="0"/>
          </a:p>
        </p:txBody>
      </p:sp>
      <p:pic>
        <p:nvPicPr>
          <p:cNvPr id="23" name="Graphic 22" descr="Badge 4 with solid fill">
            <a:extLst>
              <a:ext uri="{FF2B5EF4-FFF2-40B4-BE49-F238E27FC236}">
                <a16:creationId xmlns:a16="http://schemas.microsoft.com/office/drawing/2014/main" xmlns="" id="{F33ABB97-C1C6-4196-0155-E146FEDE477D}"/>
              </a:ext>
            </a:extLst>
          </p:cNvPr>
          <p:cNvPicPr>
            <a:picLocks noChangeAspect="1"/>
          </p:cNvPicPr>
          <p:nvPr/>
        </p:nvPicPr>
        <p:blipFill>
          <a:blip r:embed="rId9" cstate="print">
            <a:extLst>
              <a:ext uri="{28A0092B-C50C-407E-A947-70E740481C1C}">
                <a14:useLocalDpi xmlns:a14="http://schemas.microsoft.com/office/drawing/2010/main" xmlns="" val="0"/>
              </a:ext>
              <a:ext uri="{96DAC541-7B7A-43D3-8B79-37D633B846F1}">
                <asvg:svgBlip xmlns:asvg="http://schemas.microsoft.com/office/drawing/2016/SVG/main" xmlns="" r:embed="rId10"/>
              </a:ext>
            </a:extLst>
          </a:blip>
          <a:stretch>
            <a:fillRect/>
          </a:stretch>
        </p:blipFill>
        <p:spPr>
          <a:xfrm>
            <a:off x="579912" y="4485109"/>
            <a:ext cx="822590" cy="822590"/>
          </a:xfrm>
          <a:prstGeom prst="rect">
            <a:avLst/>
          </a:prstGeom>
        </p:spPr>
      </p:pic>
      <p:pic>
        <p:nvPicPr>
          <p:cNvPr id="24" name="Graphic 23" descr="Badge 5 with solid fill">
            <a:extLst>
              <a:ext uri="{FF2B5EF4-FFF2-40B4-BE49-F238E27FC236}">
                <a16:creationId xmlns:a16="http://schemas.microsoft.com/office/drawing/2014/main" xmlns="" id="{79F98AED-076C-ED05-EC1F-E958CBA5D116}"/>
              </a:ext>
            </a:extLst>
          </p:cNvPr>
          <p:cNvPicPr>
            <a:picLocks noChangeAspect="1"/>
          </p:cNvPicPr>
          <p:nvPr/>
        </p:nvPicPr>
        <p:blipFill>
          <a:blip r:embed="rId11" cstate="print">
            <a:extLst>
              <a:ext uri="{28A0092B-C50C-407E-A947-70E740481C1C}">
                <a14:useLocalDpi xmlns:a14="http://schemas.microsoft.com/office/drawing/2010/main" xmlns="" val="0"/>
              </a:ext>
              <a:ext uri="{96DAC541-7B7A-43D3-8B79-37D633B846F1}">
                <asvg:svgBlip xmlns:asvg="http://schemas.microsoft.com/office/drawing/2016/SVG/main" xmlns="" r:embed="rId12"/>
              </a:ext>
            </a:extLst>
          </a:blip>
          <a:stretch>
            <a:fillRect/>
          </a:stretch>
        </p:blipFill>
        <p:spPr>
          <a:xfrm>
            <a:off x="579912" y="5493043"/>
            <a:ext cx="822590" cy="822590"/>
          </a:xfrm>
          <a:prstGeom prst="rect">
            <a:avLst/>
          </a:prstGeom>
        </p:spPr>
      </p:pic>
      <p:sp>
        <p:nvSpPr>
          <p:cNvPr id="25" name="TextBox 24">
            <a:extLst>
              <a:ext uri="{FF2B5EF4-FFF2-40B4-BE49-F238E27FC236}">
                <a16:creationId xmlns:a16="http://schemas.microsoft.com/office/drawing/2014/main" xmlns="" id="{2C8F1F6B-895F-C8FC-8F5B-60A159463081}"/>
              </a:ext>
            </a:extLst>
          </p:cNvPr>
          <p:cNvSpPr txBox="1"/>
          <p:nvPr/>
        </p:nvSpPr>
        <p:spPr>
          <a:xfrm>
            <a:off x="1488554" y="4471824"/>
            <a:ext cx="9961766" cy="877163"/>
          </a:xfrm>
          <a:prstGeom prst="rect">
            <a:avLst/>
          </a:prstGeom>
          <a:noFill/>
        </p:spPr>
        <p:txBody>
          <a:bodyPr wrap="square">
            <a:spAutoFit/>
          </a:bodyPr>
          <a:lstStyle/>
          <a:p>
            <a:r>
              <a:rPr lang="en-US" sz="1600" dirty="0"/>
              <a:t>A </a:t>
            </a:r>
            <a:r>
              <a:rPr lang="en-US" sz="1900" b="1" dirty="0"/>
              <a:t>tourism skills forum </a:t>
            </a:r>
            <a:r>
              <a:rPr lang="en-US" sz="1600" dirty="0"/>
              <a:t>has been established which now meets on a quarterly basis. The forum is strengthening relationships between TVET colleges and industry resulting in higher placements of learners. </a:t>
            </a:r>
            <a:endParaRPr lang="en-ZA" sz="1600" dirty="0"/>
          </a:p>
        </p:txBody>
      </p:sp>
      <p:sp>
        <p:nvSpPr>
          <p:cNvPr id="26" name="TextBox 25">
            <a:extLst>
              <a:ext uri="{FF2B5EF4-FFF2-40B4-BE49-F238E27FC236}">
                <a16:creationId xmlns:a16="http://schemas.microsoft.com/office/drawing/2014/main" xmlns="" id="{40226B3E-8445-BEDB-357B-3DAD261D041A}"/>
              </a:ext>
            </a:extLst>
          </p:cNvPr>
          <p:cNvSpPr txBox="1"/>
          <p:nvPr/>
        </p:nvSpPr>
        <p:spPr>
          <a:xfrm>
            <a:off x="1488554" y="5493043"/>
            <a:ext cx="9961766" cy="877163"/>
          </a:xfrm>
          <a:prstGeom prst="rect">
            <a:avLst/>
          </a:prstGeom>
          <a:noFill/>
        </p:spPr>
        <p:txBody>
          <a:bodyPr wrap="square">
            <a:spAutoFit/>
          </a:bodyPr>
          <a:lstStyle/>
          <a:p>
            <a:r>
              <a:rPr lang="en-US" sz="1900" b="1" dirty="0"/>
              <a:t>33 tourist guides were trained in both culture and nature guiding </a:t>
            </a:r>
            <a:r>
              <a:rPr lang="en-US" sz="1600" dirty="0"/>
              <a:t>at participating sites in the Cradle of Human Culture on the West Coast. The </a:t>
            </a:r>
            <a:r>
              <a:rPr lang="en-US" sz="1600" dirty="0" err="1"/>
              <a:t>programme</a:t>
            </a:r>
            <a:r>
              <a:rPr lang="en-US" sz="1600" dirty="0"/>
              <a:t> was sponsored by DEDAT and DCAS. </a:t>
            </a:r>
            <a:endParaRPr lang="en-ZA" sz="1600" dirty="0"/>
          </a:p>
        </p:txBody>
      </p:sp>
    </p:spTree>
    <p:extLst>
      <p:ext uri="{BB962C8B-B14F-4D97-AF65-F5344CB8AC3E}">
        <p14:creationId xmlns:p14="http://schemas.microsoft.com/office/powerpoint/2010/main" xmlns="" val="25648555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DF5646F-2FF7-B101-EB0D-AAFF8388BC75}"/>
              </a:ext>
            </a:extLst>
          </p:cNvPr>
          <p:cNvSpPr>
            <a:spLocks noGrp="1"/>
          </p:cNvSpPr>
          <p:nvPr>
            <p:ph type="title"/>
          </p:nvPr>
        </p:nvSpPr>
        <p:spPr/>
        <p:txBody>
          <a:bodyPr/>
          <a:lstStyle/>
          <a:p>
            <a:endParaRPr lang="en-US"/>
          </a:p>
        </p:txBody>
      </p:sp>
      <p:sp>
        <p:nvSpPr>
          <p:cNvPr id="3" name="Slide Number Placeholder 2">
            <a:extLst>
              <a:ext uri="{FF2B5EF4-FFF2-40B4-BE49-F238E27FC236}">
                <a16:creationId xmlns:a16="http://schemas.microsoft.com/office/drawing/2014/main" xmlns="" id="{66815B3F-95A5-E28B-DEA6-FAA4E889E181}"/>
              </a:ext>
            </a:extLst>
          </p:cNvPr>
          <p:cNvSpPr>
            <a:spLocks noGrp="1"/>
          </p:cNvSpPr>
          <p:nvPr>
            <p:ph type="sldNum" sz="quarter" idx="4"/>
          </p:nvPr>
        </p:nvSpPr>
        <p:spPr/>
        <p:txBody>
          <a:bodyPr/>
          <a:lstStyle/>
          <a:p>
            <a:fld id="{8406839F-D7A4-4E5D-B93D-768AD4D1DB36}" type="slidenum">
              <a:rPr lang="en-ZA" smtClean="0"/>
              <a:pPr/>
              <a:t>12</a:t>
            </a:fld>
            <a:endParaRPr lang="en-ZA" dirty="0"/>
          </a:p>
        </p:txBody>
      </p:sp>
      <p:pic>
        <p:nvPicPr>
          <p:cNvPr id="13" name="Picture 12" descr="A lighthouse on a hill&#10;&#10;Description automatically generated with low confidence">
            <a:extLst>
              <a:ext uri="{FF2B5EF4-FFF2-40B4-BE49-F238E27FC236}">
                <a16:creationId xmlns:a16="http://schemas.microsoft.com/office/drawing/2014/main" xmlns="" id="{E1BC8731-A164-6E38-766E-79A9EA1B89FD}"/>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xmlns="" id="{D4A17F88-1B7B-9FC6-AC73-3DE35BB94F74}"/>
              </a:ext>
            </a:extLst>
          </p:cNvPr>
          <p:cNvSpPr txBox="1"/>
          <p:nvPr/>
        </p:nvSpPr>
        <p:spPr>
          <a:xfrm>
            <a:off x="203061" y="4553366"/>
            <a:ext cx="7425648" cy="2123658"/>
          </a:xfrm>
          <a:prstGeom prst="rect">
            <a:avLst/>
          </a:prstGeom>
          <a:noFill/>
        </p:spPr>
        <p:txBody>
          <a:bodyPr wrap="square" rtlCol="0">
            <a:spAutoFit/>
          </a:bodyPr>
          <a:lstStyle/>
          <a:p>
            <a:r>
              <a:rPr lang="en-US" sz="6600" dirty="0">
                <a:solidFill>
                  <a:schemeClr val="bg1"/>
                </a:solidFill>
              </a:rPr>
              <a:t>Activations and communications</a:t>
            </a:r>
          </a:p>
        </p:txBody>
      </p:sp>
    </p:spTree>
    <p:extLst>
      <p:ext uri="{BB962C8B-B14F-4D97-AF65-F5344CB8AC3E}">
        <p14:creationId xmlns:p14="http://schemas.microsoft.com/office/powerpoint/2010/main" xmlns="" val="30805513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5D2DE64-7D6B-0D14-EB1B-D76EACB496AE}"/>
              </a:ext>
            </a:extLst>
          </p:cNvPr>
          <p:cNvSpPr>
            <a:spLocks noGrp="1"/>
          </p:cNvSpPr>
          <p:nvPr>
            <p:ph type="title"/>
          </p:nvPr>
        </p:nvSpPr>
        <p:spPr/>
        <p:txBody>
          <a:bodyPr/>
          <a:lstStyle/>
          <a:p>
            <a:r>
              <a:rPr lang="en-US" dirty="0"/>
              <a:t>Activations &amp; communications for summer season: Successes and challenges </a:t>
            </a:r>
          </a:p>
        </p:txBody>
      </p:sp>
      <p:sp>
        <p:nvSpPr>
          <p:cNvPr id="5" name="Text Placeholder 4">
            <a:extLst>
              <a:ext uri="{FF2B5EF4-FFF2-40B4-BE49-F238E27FC236}">
                <a16:creationId xmlns:a16="http://schemas.microsoft.com/office/drawing/2014/main" xmlns="" id="{95F3904B-1662-ED23-648D-BF0E71675659}"/>
              </a:ext>
            </a:extLst>
          </p:cNvPr>
          <p:cNvSpPr>
            <a:spLocks noGrp="1"/>
          </p:cNvSpPr>
          <p:nvPr>
            <p:ph type="body" sz="quarter" idx="15"/>
          </p:nvPr>
        </p:nvSpPr>
        <p:spPr>
          <a:xfrm>
            <a:off x="1112850" y="1303533"/>
            <a:ext cx="5907075" cy="1201542"/>
          </a:xfrm>
        </p:spPr>
        <p:txBody>
          <a:bodyPr>
            <a:noAutofit/>
          </a:bodyPr>
          <a:lstStyle/>
          <a:p>
            <a:pPr algn="l"/>
            <a:r>
              <a:rPr lang="en-US" sz="1600" b="0" dirty="0">
                <a:latin typeface="+mn-lt"/>
              </a:rPr>
              <a:t>DEDAT implemented a </a:t>
            </a:r>
            <a:r>
              <a:rPr lang="en-US" sz="1900" dirty="0">
                <a:latin typeface="+mn-lt"/>
              </a:rPr>
              <a:t>social media campaign </a:t>
            </a:r>
            <a:r>
              <a:rPr lang="en-US" sz="1600" b="0" dirty="0">
                <a:latin typeface="+mn-lt"/>
              </a:rPr>
              <a:t>targeting domestic tourists. The main objective of the Season Readiness campaign was to provide safety tips to South African </a:t>
            </a:r>
            <a:r>
              <a:rPr lang="en-US" sz="1600" b="0" dirty="0" err="1">
                <a:latin typeface="+mn-lt"/>
              </a:rPr>
              <a:t>travellers</a:t>
            </a:r>
            <a:r>
              <a:rPr lang="en-US" sz="1600" b="0" dirty="0">
                <a:latin typeface="+mn-lt"/>
              </a:rPr>
              <a:t> and tourists visiting the Western Cape as well as locals. The campaign ran from 13 December 2022 to 13 January 2023.</a:t>
            </a:r>
          </a:p>
        </p:txBody>
      </p:sp>
      <p:sp>
        <p:nvSpPr>
          <p:cNvPr id="4" name="Slide Number Placeholder 3">
            <a:extLst>
              <a:ext uri="{FF2B5EF4-FFF2-40B4-BE49-F238E27FC236}">
                <a16:creationId xmlns:a16="http://schemas.microsoft.com/office/drawing/2014/main" xmlns="" id="{366EDADA-D363-460B-C50F-1B48943D0D32}"/>
              </a:ext>
            </a:extLst>
          </p:cNvPr>
          <p:cNvSpPr>
            <a:spLocks noGrp="1"/>
          </p:cNvSpPr>
          <p:nvPr>
            <p:ph type="sldNum" sz="quarter" idx="4"/>
          </p:nvPr>
        </p:nvSpPr>
        <p:spPr/>
        <p:txBody>
          <a:bodyPr/>
          <a:lstStyle/>
          <a:p>
            <a:fld id="{8406839F-D7A4-4E5D-B93D-768AD4D1DB36}" type="slidenum">
              <a:rPr lang="en-ZA" smtClean="0">
                <a:solidFill>
                  <a:srgbClr val="003399"/>
                </a:solidFill>
              </a:rPr>
              <a:pPr/>
              <a:t>13</a:t>
            </a:fld>
            <a:endParaRPr lang="en-ZA" dirty="0">
              <a:solidFill>
                <a:srgbClr val="003399"/>
              </a:solidFill>
            </a:endParaRPr>
          </a:p>
        </p:txBody>
      </p:sp>
      <p:pic>
        <p:nvPicPr>
          <p:cNvPr id="7" name="Graphic 6" descr="Badge with solid fill">
            <a:extLst>
              <a:ext uri="{FF2B5EF4-FFF2-40B4-BE49-F238E27FC236}">
                <a16:creationId xmlns:a16="http://schemas.microsoft.com/office/drawing/2014/main" xmlns="" id="{F5BF355F-D2BA-316C-7866-3342138C79AA}"/>
              </a:ext>
            </a:extLst>
          </p:cNvPr>
          <p:cNvPicPr>
            <a:picLocks noChangeAspect="1"/>
          </p:cNvPicPr>
          <p:nvPr/>
        </p:nvPicPr>
        <p:blipFill>
          <a:blip r:embed="rId2" cstate="print">
            <a:extLst>
              <a:ext uri="{28A0092B-C50C-407E-A947-70E740481C1C}">
                <a14:useLocalDpi xmlns:a14="http://schemas.microsoft.com/office/drawing/2010/main" xmlns="" val="0"/>
              </a:ext>
              <a:ext uri="{96DAC541-7B7A-43D3-8B79-37D633B846F1}">
                <asvg:svgBlip xmlns:asvg="http://schemas.microsoft.com/office/drawing/2016/SVG/main" xmlns="" r:embed="rId3"/>
              </a:ext>
            </a:extLst>
          </a:blip>
          <a:stretch>
            <a:fillRect/>
          </a:stretch>
        </p:blipFill>
        <p:spPr>
          <a:xfrm>
            <a:off x="131138" y="3230052"/>
            <a:ext cx="822591" cy="822591"/>
          </a:xfrm>
          <a:prstGeom prst="rect">
            <a:avLst/>
          </a:prstGeom>
        </p:spPr>
      </p:pic>
      <p:pic>
        <p:nvPicPr>
          <p:cNvPr id="8" name="Graphic 7" descr="Badge 1 with solid fill">
            <a:extLst>
              <a:ext uri="{FF2B5EF4-FFF2-40B4-BE49-F238E27FC236}">
                <a16:creationId xmlns:a16="http://schemas.microsoft.com/office/drawing/2014/main" xmlns="" id="{B225F488-73DD-3A99-3C7E-01A1B52D01F1}"/>
              </a:ext>
            </a:extLst>
          </p:cNvPr>
          <p:cNvPicPr>
            <a:picLocks noChangeAspect="1"/>
          </p:cNvPicPr>
          <p:nvPr/>
        </p:nvPicPr>
        <p:blipFill>
          <a:blip r:embed="rId4" cstate="print">
            <a:extLst>
              <a:ext uri="{28A0092B-C50C-407E-A947-70E740481C1C}">
                <a14:useLocalDpi xmlns:a14="http://schemas.microsoft.com/office/drawing/2010/main" xmlns="" val="0"/>
              </a:ext>
              <a:ext uri="{96DAC541-7B7A-43D3-8B79-37D633B846F1}">
                <asvg:svgBlip xmlns:asvg="http://schemas.microsoft.com/office/drawing/2016/SVG/main" xmlns="" r:embed="rId5"/>
              </a:ext>
            </a:extLst>
          </a:blip>
          <a:stretch>
            <a:fillRect/>
          </a:stretch>
        </p:blipFill>
        <p:spPr>
          <a:xfrm>
            <a:off x="131139" y="1401701"/>
            <a:ext cx="822590" cy="822590"/>
          </a:xfrm>
          <a:prstGeom prst="rect">
            <a:avLst/>
          </a:prstGeom>
        </p:spPr>
      </p:pic>
      <p:sp>
        <p:nvSpPr>
          <p:cNvPr id="9" name="Text Placeholder 4">
            <a:extLst>
              <a:ext uri="{FF2B5EF4-FFF2-40B4-BE49-F238E27FC236}">
                <a16:creationId xmlns:a16="http://schemas.microsoft.com/office/drawing/2014/main" xmlns="" id="{92A4DF42-2888-7B5D-E07D-2F708E24F607}"/>
              </a:ext>
            </a:extLst>
          </p:cNvPr>
          <p:cNvSpPr txBox="1">
            <a:spLocks/>
          </p:cNvSpPr>
          <p:nvPr/>
        </p:nvSpPr>
        <p:spPr>
          <a:xfrm>
            <a:off x="1112851" y="3145353"/>
            <a:ext cx="5668950" cy="1201542"/>
          </a:xfrm>
          <a:prstGeom prst="rect">
            <a:avLst/>
          </a:prstGeom>
        </p:spPr>
        <p:txBody>
          <a:bodyPr vert="horz" lIns="72000" tIns="72000" rIns="72000" bIns="72000" rtlCol="0">
            <a:normAutofit lnSpcReduction="10000"/>
          </a:bodyPr>
          <a:lstStyle>
            <a:lvl1pPr marL="0" indent="0" algn="l" defTabSz="914400" rtl="0" eaLnBrk="1" latinLnBrk="0" hangingPunct="1">
              <a:spcBef>
                <a:spcPts val="300"/>
              </a:spcBef>
              <a:buFont typeface="Arial" pitchFamily="34" charset="0"/>
              <a:buNone/>
              <a:defRPr sz="1400" b="1" kern="1200">
                <a:solidFill>
                  <a:schemeClr val="tx1"/>
                </a:solidFill>
                <a:latin typeface="Century Gothic" pitchFamily="34" charset="0"/>
                <a:ea typeface="+mn-ea"/>
                <a:cs typeface="+mn-cs"/>
              </a:defRPr>
            </a:lvl1pPr>
            <a:lvl2pPr marL="180000" indent="-180000" algn="l" defTabSz="914400" rtl="0" eaLnBrk="1" latinLnBrk="0" hangingPunct="1">
              <a:spcBef>
                <a:spcPts val="300"/>
              </a:spcBef>
              <a:buClr>
                <a:srgbClr val="002060"/>
              </a:buClr>
              <a:buFontTx/>
              <a:buBlip>
                <a:blip r:embed="rId6"/>
              </a:buBlip>
              <a:defRPr sz="1400" kern="1200">
                <a:solidFill>
                  <a:schemeClr val="tx1"/>
                </a:solidFill>
                <a:latin typeface="Century Gothic" pitchFamily="34" charset="0"/>
                <a:ea typeface="+mn-ea"/>
                <a:cs typeface="+mn-cs"/>
              </a:defRPr>
            </a:lvl2pPr>
            <a:lvl3pPr marL="360000" indent="-180000" algn="l" defTabSz="914400" rtl="0" eaLnBrk="1" latinLnBrk="0" hangingPunct="1">
              <a:spcBef>
                <a:spcPts val="300"/>
              </a:spcBef>
              <a:buClr>
                <a:schemeClr val="accent3"/>
              </a:buClr>
              <a:buFont typeface="Arial" pitchFamily="34" charset="0"/>
              <a:buChar char="•"/>
              <a:defRPr lang="en-US" sz="1400" kern="1200">
                <a:solidFill>
                  <a:schemeClr val="tx1"/>
                </a:solidFill>
                <a:latin typeface="Century Gothic" pitchFamily="34" charset="0"/>
                <a:ea typeface="+mn-ea"/>
                <a:cs typeface="+mn-cs"/>
              </a:defRPr>
            </a:lvl3pPr>
            <a:lvl4pPr marL="540000" indent="-180000" algn="l" defTabSz="914400" rtl="0" eaLnBrk="1" latinLnBrk="0" hangingPunct="1">
              <a:spcBef>
                <a:spcPts val="300"/>
              </a:spcBef>
              <a:buClr>
                <a:schemeClr val="accent3"/>
              </a:buClr>
              <a:buFont typeface="Arial" pitchFamily="34" charset="0"/>
              <a:buChar char="–"/>
              <a:defRPr sz="1400" kern="1200">
                <a:solidFill>
                  <a:schemeClr val="tx1"/>
                </a:solidFill>
                <a:latin typeface="Century Gothic" pitchFamily="34" charset="0"/>
                <a:ea typeface="+mn-ea"/>
                <a:cs typeface="+mn-cs"/>
              </a:defRPr>
            </a:lvl4pPr>
            <a:lvl5pPr marL="1800000" indent="-1800000" algn="l" defTabSz="914400" rtl="0" eaLnBrk="1" latinLnBrk="0" hangingPunct="1">
              <a:spcBef>
                <a:spcPts val="300"/>
              </a:spcBef>
              <a:buFont typeface="Arial" pitchFamily="34" charset="0"/>
              <a:buNone/>
              <a:defRPr sz="14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600" b="0" dirty="0">
                <a:latin typeface="+mn-lt"/>
              </a:rPr>
              <a:t>The campaign which was delivered with a R25,000 media buying budget generated nearly </a:t>
            </a:r>
            <a:r>
              <a:rPr lang="en-US" sz="1900" dirty="0">
                <a:latin typeface="+mn-lt"/>
              </a:rPr>
              <a:t>4 million delivered impressions on Facebook, Instagram and Twitter. </a:t>
            </a:r>
          </a:p>
          <a:p>
            <a:endParaRPr lang="en-US" sz="1600" b="0" dirty="0">
              <a:latin typeface="+mn-lt"/>
            </a:endParaRPr>
          </a:p>
        </p:txBody>
      </p:sp>
      <p:pic>
        <p:nvPicPr>
          <p:cNvPr id="11" name="Picture 10" descr="A picture containing text&#10;&#10;Description automatically generated">
            <a:extLst>
              <a:ext uri="{FF2B5EF4-FFF2-40B4-BE49-F238E27FC236}">
                <a16:creationId xmlns:a16="http://schemas.microsoft.com/office/drawing/2014/main" xmlns="" id="{A3C65D2D-9768-DE29-D194-A96D1A451E0D}"/>
              </a:ext>
            </a:extLst>
          </p:cNvPr>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8976511" y="3703856"/>
            <a:ext cx="2880129" cy="2880129"/>
          </a:xfrm>
          <a:prstGeom prst="rect">
            <a:avLst/>
          </a:prstGeom>
        </p:spPr>
      </p:pic>
      <p:pic>
        <p:nvPicPr>
          <p:cNvPr id="13" name="Picture 12" descr="A picture containing graphical user interface&#10;&#10;Description automatically generated">
            <a:extLst>
              <a:ext uri="{FF2B5EF4-FFF2-40B4-BE49-F238E27FC236}">
                <a16:creationId xmlns:a16="http://schemas.microsoft.com/office/drawing/2014/main" xmlns="" id="{4301BCFE-F721-6A46-690C-D5E28629828F}"/>
              </a:ext>
            </a:extLst>
          </p:cNvPr>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7473894" y="1303533"/>
            <a:ext cx="2880128" cy="2880128"/>
          </a:xfrm>
          <a:prstGeom prst="rect">
            <a:avLst/>
          </a:prstGeom>
        </p:spPr>
      </p:pic>
    </p:spTree>
    <p:extLst>
      <p:ext uri="{BB962C8B-B14F-4D97-AF65-F5344CB8AC3E}">
        <p14:creationId xmlns:p14="http://schemas.microsoft.com/office/powerpoint/2010/main" xmlns="" val="5935247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wearing jeans with a suitcase holding travel documents, including a passport, tickets, maps">
            <a:extLst>
              <a:ext uri="{FF2B5EF4-FFF2-40B4-BE49-F238E27FC236}">
                <a16:creationId xmlns:a16="http://schemas.microsoft.com/office/drawing/2014/main" xmlns="" id="{A9A6BB71-A173-1648-2CAF-6FEDFEE7C8C0}"/>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7685616"/>
          </a:xfrm>
          <a:prstGeom prst="rect">
            <a:avLst/>
          </a:prstGeom>
        </p:spPr>
      </p:pic>
      <p:sp>
        <p:nvSpPr>
          <p:cNvPr id="3" name="Slide Number Placeholder 2"/>
          <p:cNvSpPr>
            <a:spLocks noGrp="1"/>
          </p:cNvSpPr>
          <p:nvPr>
            <p:ph type="sldNum" sz="quarter" idx="4"/>
          </p:nvPr>
        </p:nvSpPr>
        <p:spPr/>
        <p:txBody>
          <a:bodyPr/>
          <a:lstStyle/>
          <a:p>
            <a:fld id="{8406839F-D7A4-4E5D-B93D-768AD4D1DB36}" type="slidenum">
              <a:rPr lang="en-ZA" smtClean="0"/>
              <a:pPr/>
              <a:t>14</a:t>
            </a:fld>
            <a:endParaRPr lang="en-ZA" dirty="0"/>
          </a:p>
        </p:txBody>
      </p:sp>
      <p:sp>
        <p:nvSpPr>
          <p:cNvPr id="14" name="TextBox 13">
            <a:extLst>
              <a:ext uri="{FF2B5EF4-FFF2-40B4-BE49-F238E27FC236}">
                <a16:creationId xmlns:a16="http://schemas.microsoft.com/office/drawing/2014/main" xmlns="" id="{5445E7BF-DF9D-4AAA-816B-F6D5D57D0B3E}"/>
              </a:ext>
            </a:extLst>
          </p:cNvPr>
          <p:cNvSpPr txBox="1"/>
          <p:nvPr/>
        </p:nvSpPr>
        <p:spPr>
          <a:xfrm>
            <a:off x="222285" y="159018"/>
            <a:ext cx="10948488" cy="2123658"/>
          </a:xfrm>
          <a:prstGeom prst="rect">
            <a:avLst/>
          </a:prstGeom>
          <a:noFill/>
        </p:spPr>
        <p:txBody>
          <a:bodyPr wrap="square" rtlCol="0">
            <a:spAutoFit/>
          </a:bodyPr>
          <a:lstStyle/>
          <a:p>
            <a:r>
              <a:rPr lang="en-US" sz="6600" dirty="0"/>
              <a:t>3. Remote work visa advocacy efforts</a:t>
            </a:r>
          </a:p>
        </p:txBody>
      </p:sp>
    </p:spTree>
    <p:extLst>
      <p:ext uri="{BB962C8B-B14F-4D97-AF65-F5344CB8AC3E}">
        <p14:creationId xmlns:p14="http://schemas.microsoft.com/office/powerpoint/2010/main" xmlns="" val="42242453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A5245CA-1711-EB84-6EA0-D81358F67D77}"/>
              </a:ext>
            </a:extLst>
          </p:cNvPr>
          <p:cNvSpPr>
            <a:spLocks noGrp="1"/>
          </p:cNvSpPr>
          <p:nvPr>
            <p:ph type="title"/>
          </p:nvPr>
        </p:nvSpPr>
        <p:spPr/>
        <p:txBody>
          <a:bodyPr/>
          <a:lstStyle/>
          <a:p>
            <a:r>
              <a:rPr lang="en-US" dirty="0"/>
              <a:t>Remote work visa &amp; visa reform</a:t>
            </a:r>
          </a:p>
        </p:txBody>
      </p:sp>
      <p:sp>
        <p:nvSpPr>
          <p:cNvPr id="3" name="Slide Number Placeholder 2">
            <a:extLst>
              <a:ext uri="{FF2B5EF4-FFF2-40B4-BE49-F238E27FC236}">
                <a16:creationId xmlns:a16="http://schemas.microsoft.com/office/drawing/2014/main" xmlns="" id="{47D2C658-0F3D-FAFE-8004-7DB86046B4BA}"/>
              </a:ext>
            </a:extLst>
          </p:cNvPr>
          <p:cNvSpPr>
            <a:spLocks noGrp="1"/>
          </p:cNvSpPr>
          <p:nvPr>
            <p:ph type="sldNum" sz="quarter" idx="4"/>
          </p:nvPr>
        </p:nvSpPr>
        <p:spPr>
          <a:xfrm>
            <a:off x="11170773" y="6254790"/>
            <a:ext cx="685867" cy="230832"/>
          </a:xfrm>
        </p:spPr>
        <p:txBody>
          <a:bodyPr/>
          <a:lstStyle/>
          <a:p>
            <a:fld id="{8406839F-D7A4-4E5D-B93D-768AD4D1DB36}" type="slidenum">
              <a:rPr lang="en-ZA" smtClean="0">
                <a:solidFill>
                  <a:srgbClr val="003399"/>
                </a:solidFill>
              </a:rPr>
              <a:pPr/>
              <a:t>15</a:t>
            </a:fld>
            <a:endParaRPr lang="en-ZA" dirty="0">
              <a:solidFill>
                <a:srgbClr val="003399"/>
              </a:solidFill>
            </a:endParaRPr>
          </a:p>
        </p:txBody>
      </p:sp>
      <p:sp>
        <p:nvSpPr>
          <p:cNvPr id="12" name="Text Placeholder 3">
            <a:extLst>
              <a:ext uri="{FF2B5EF4-FFF2-40B4-BE49-F238E27FC236}">
                <a16:creationId xmlns:a16="http://schemas.microsoft.com/office/drawing/2014/main" xmlns="" id="{3D7CAB45-040D-C088-EB63-33B56A293F94}"/>
              </a:ext>
            </a:extLst>
          </p:cNvPr>
          <p:cNvSpPr>
            <a:spLocks noGrp="1"/>
          </p:cNvSpPr>
          <p:nvPr>
            <p:ph type="body" sz="quarter" idx="10"/>
          </p:nvPr>
        </p:nvSpPr>
        <p:spPr>
          <a:xfrm>
            <a:off x="1488554" y="1192205"/>
            <a:ext cx="10123534" cy="5062585"/>
          </a:xfrm>
        </p:spPr>
        <p:txBody>
          <a:bodyPr>
            <a:normAutofit/>
          </a:bodyPr>
          <a:lstStyle/>
          <a:p>
            <a:r>
              <a:rPr lang="en-US" b="0" dirty="0">
                <a:cs typeface="Times New Roman" panose="02020603050405020304" pitchFamily="18" charset="0"/>
              </a:rPr>
              <a:t>To aid in its advocacy and lobbying activities, </a:t>
            </a:r>
            <a:r>
              <a:rPr lang="en-US" sz="1900" dirty="0">
                <a:cs typeface="Times New Roman" panose="02020603050405020304" pitchFamily="18" charset="0"/>
              </a:rPr>
              <a:t>DEDAT is currently in the process of commissioning a study </a:t>
            </a:r>
            <a:r>
              <a:rPr lang="en-US" b="0" dirty="0">
                <a:cs typeface="Times New Roman" panose="02020603050405020304" pitchFamily="18" charset="0"/>
              </a:rPr>
              <a:t>to model the economic impact of visa reform including the introduction of a digital nomad visa.   </a:t>
            </a:r>
          </a:p>
          <a:p>
            <a:endParaRPr lang="en-US" b="0" dirty="0">
              <a:cs typeface="Times New Roman" panose="02020603050405020304" pitchFamily="18" charset="0"/>
            </a:endParaRPr>
          </a:p>
          <a:p>
            <a:r>
              <a:rPr lang="en-US" b="0" dirty="0">
                <a:cs typeface="Times New Roman" panose="02020603050405020304" pitchFamily="18" charset="0"/>
              </a:rPr>
              <a:t>The </a:t>
            </a:r>
            <a:r>
              <a:rPr lang="en-US" sz="1900" dirty="0">
                <a:cs typeface="Times New Roman" panose="02020603050405020304" pitchFamily="18" charset="0"/>
              </a:rPr>
              <a:t>remote work visa submission </a:t>
            </a:r>
            <a:r>
              <a:rPr lang="en-US" b="0" dirty="0">
                <a:cs typeface="Times New Roman" panose="02020603050405020304" pitchFamily="18" charset="0"/>
              </a:rPr>
              <a:t>which was drafted in 2021 by DEDAT as it relates to the amended regulations will be raised at appropriate channels such as the </a:t>
            </a:r>
            <a:r>
              <a:rPr lang="en-US" b="0" dirty="0" err="1">
                <a:cs typeface="Times New Roman" panose="02020603050405020304" pitchFamily="18" charset="0"/>
              </a:rPr>
              <a:t>MinMec</a:t>
            </a:r>
            <a:r>
              <a:rPr lang="en-US" b="0" dirty="0">
                <a:cs typeface="Times New Roman" panose="02020603050405020304" pitchFamily="18" charset="0"/>
              </a:rPr>
              <a:t> in May 2023.</a:t>
            </a:r>
          </a:p>
          <a:p>
            <a:endParaRPr lang="en-US" b="0" dirty="0">
              <a:effectLst/>
              <a:ea typeface="Calibri" panose="020F0502020204030204" pitchFamily="34" charset="0"/>
              <a:cs typeface="Times New Roman" panose="02020603050405020304" pitchFamily="18" charset="0"/>
            </a:endParaRPr>
          </a:p>
          <a:p>
            <a:r>
              <a:rPr lang="en-US" b="0" dirty="0">
                <a:ea typeface="Calibri" panose="020F0502020204030204" pitchFamily="34" charset="0"/>
                <a:cs typeface="Times New Roman" panose="02020603050405020304" pitchFamily="18" charset="0"/>
              </a:rPr>
              <a:t>DEDAT will be launching a </a:t>
            </a:r>
            <a:r>
              <a:rPr lang="en-US" sz="1900" dirty="0">
                <a:ea typeface="Calibri" panose="020F0502020204030204" pitchFamily="34" charset="0"/>
                <a:cs typeface="Times New Roman" panose="02020603050405020304" pitchFamily="18" charset="0"/>
              </a:rPr>
              <a:t>visa webinar series </a:t>
            </a:r>
            <a:r>
              <a:rPr lang="en-US" b="0" dirty="0">
                <a:ea typeface="Calibri" panose="020F0502020204030204" pitchFamily="34" charset="0"/>
                <a:cs typeface="Times New Roman" panose="02020603050405020304" pitchFamily="18" charset="0"/>
              </a:rPr>
              <a:t>to showcase international best practice as it relates to all types of visas. </a:t>
            </a:r>
          </a:p>
          <a:p>
            <a:endParaRPr lang="en-US" b="0" dirty="0">
              <a:ea typeface="Calibri" panose="020F0502020204030204" pitchFamily="34" charset="0"/>
              <a:cs typeface="Times New Roman" panose="02020603050405020304" pitchFamily="18" charset="0"/>
            </a:endParaRPr>
          </a:p>
          <a:p>
            <a:r>
              <a:rPr lang="en-US" b="0" dirty="0">
                <a:ea typeface="Calibri" panose="020F0502020204030204" pitchFamily="34" charset="0"/>
                <a:cs typeface="Times New Roman" panose="02020603050405020304" pitchFamily="18" charset="0"/>
              </a:rPr>
              <a:t>Work has commenced with DHET and a national working group regarding the </a:t>
            </a:r>
            <a:r>
              <a:rPr lang="en-US" sz="1900" dirty="0">
                <a:ea typeface="Calibri" panose="020F0502020204030204" pitchFamily="34" charset="0"/>
                <a:cs typeface="Times New Roman" panose="02020603050405020304" pitchFamily="18" charset="0"/>
              </a:rPr>
              <a:t>critical skills visa </a:t>
            </a:r>
            <a:r>
              <a:rPr lang="en-US" b="0" dirty="0">
                <a:ea typeface="Calibri" panose="020F0502020204030204" pitchFamily="34" charset="0"/>
                <a:cs typeface="Times New Roman" panose="02020603050405020304" pitchFamily="18" charset="0"/>
              </a:rPr>
              <a:t>and alignment with industry demand profiles. </a:t>
            </a:r>
          </a:p>
          <a:p>
            <a:endParaRPr lang="en-US" b="0" dirty="0">
              <a:ea typeface="Calibri" panose="020F0502020204030204" pitchFamily="34" charset="0"/>
              <a:cs typeface="Times New Roman" panose="02020603050405020304" pitchFamily="18" charset="0"/>
            </a:endParaRPr>
          </a:p>
          <a:p>
            <a:r>
              <a:rPr lang="en-US" b="0" dirty="0">
                <a:ea typeface="Calibri" panose="020F0502020204030204" pitchFamily="34" charset="0"/>
                <a:cs typeface="Times New Roman" panose="02020603050405020304" pitchFamily="18" charset="0"/>
              </a:rPr>
              <a:t>The e-visa portal requires an amended approach, support will be available to </a:t>
            </a:r>
            <a:r>
              <a:rPr lang="en-US" b="0" dirty="0" err="1">
                <a:ea typeface="Calibri" panose="020F0502020204030204" pitchFamily="34" charset="0"/>
                <a:cs typeface="Times New Roman" panose="02020603050405020304" pitchFamily="18" charset="0"/>
              </a:rPr>
              <a:t>DoHA</a:t>
            </a:r>
            <a:r>
              <a:rPr lang="en-US" b="0" dirty="0">
                <a:ea typeface="Calibri" panose="020F0502020204030204" pitchFamily="34" charset="0"/>
                <a:cs typeface="Times New Roman" panose="02020603050405020304" pitchFamily="18" charset="0"/>
              </a:rPr>
              <a:t> on </a:t>
            </a:r>
            <a:r>
              <a:rPr lang="en-US" sz="1900" dirty="0">
                <a:ea typeface="Calibri" panose="020F0502020204030204" pitchFamily="34" charset="0"/>
                <a:cs typeface="Times New Roman" panose="02020603050405020304" pitchFamily="18" charset="0"/>
              </a:rPr>
              <a:t>improved communication</a:t>
            </a:r>
            <a:r>
              <a:rPr lang="en-US" dirty="0">
                <a:ea typeface="Calibri" panose="020F0502020204030204" pitchFamily="34" charset="0"/>
                <a:cs typeface="Times New Roman" panose="02020603050405020304" pitchFamily="18" charset="0"/>
              </a:rPr>
              <a:t> </a:t>
            </a:r>
            <a:r>
              <a:rPr lang="en-US" b="0" dirty="0">
                <a:ea typeface="Calibri" panose="020F0502020204030204" pitchFamily="34" charset="0"/>
                <a:cs typeface="Times New Roman" panose="02020603050405020304" pitchFamily="18" charset="0"/>
              </a:rPr>
              <a:t>to applicants to avoid common errors as well as any red tape reduction support. </a:t>
            </a:r>
          </a:p>
          <a:p>
            <a:endParaRPr lang="en-US" b="0" dirty="0">
              <a:effectLst/>
              <a:ea typeface="Calibri" panose="020F0502020204030204" pitchFamily="34" charset="0"/>
              <a:cs typeface="Times New Roman" panose="02020603050405020304" pitchFamily="18" charset="0"/>
            </a:endParaRPr>
          </a:p>
        </p:txBody>
      </p:sp>
      <p:pic>
        <p:nvPicPr>
          <p:cNvPr id="13" name="Graphic 12" descr="Badge 1 with solid fill">
            <a:extLst>
              <a:ext uri="{FF2B5EF4-FFF2-40B4-BE49-F238E27FC236}">
                <a16:creationId xmlns:a16="http://schemas.microsoft.com/office/drawing/2014/main" xmlns="" id="{FEFECF51-E423-00E0-1F83-A6B117C28172}"/>
              </a:ext>
            </a:extLst>
          </p:cNvPr>
          <p:cNvPicPr>
            <a:picLocks noChangeAspect="1"/>
          </p:cNvPicPr>
          <p:nvPr/>
        </p:nvPicPr>
        <p:blipFill>
          <a:blip r:embed="rId2" cstate="print">
            <a:extLst>
              <a:ext uri="{28A0092B-C50C-407E-A947-70E740481C1C}">
                <a14:useLocalDpi xmlns:a14="http://schemas.microsoft.com/office/drawing/2010/main" xmlns="" val="0"/>
              </a:ext>
              <a:ext uri="{96DAC541-7B7A-43D3-8B79-37D633B846F1}">
                <asvg:svgBlip xmlns:asvg="http://schemas.microsoft.com/office/drawing/2016/SVG/main" xmlns="" r:embed="rId3"/>
              </a:ext>
            </a:extLst>
          </a:blip>
          <a:stretch>
            <a:fillRect/>
          </a:stretch>
        </p:blipFill>
        <p:spPr>
          <a:xfrm>
            <a:off x="579912" y="1286753"/>
            <a:ext cx="822590" cy="822590"/>
          </a:xfrm>
          <a:prstGeom prst="rect">
            <a:avLst/>
          </a:prstGeom>
        </p:spPr>
      </p:pic>
      <p:pic>
        <p:nvPicPr>
          <p:cNvPr id="4" name="Graphic 3" descr="Badge with solid fill">
            <a:extLst>
              <a:ext uri="{FF2B5EF4-FFF2-40B4-BE49-F238E27FC236}">
                <a16:creationId xmlns:a16="http://schemas.microsoft.com/office/drawing/2014/main" xmlns="" id="{7EC3A09C-2399-11F5-2A56-AF0FD72B2990}"/>
              </a:ext>
            </a:extLst>
          </p:cNvPr>
          <p:cNvPicPr>
            <a:picLocks noChangeAspect="1"/>
          </p:cNvPicPr>
          <p:nvPr/>
        </p:nvPicPr>
        <p:blipFill>
          <a:blip r:embed="rId4" cstate="print">
            <a:extLst>
              <a:ext uri="{28A0092B-C50C-407E-A947-70E740481C1C}">
                <a14:useLocalDpi xmlns:a14="http://schemas.microsoft.com/office/drawing/2010/main" xmlns="" val="0"/>
              </a:ext>
              <a:ext uri="{96DAC541-7B7A-43D3-8B79-37D633B846F1}">
                <asvg:svgBlip xmlns:asvg="http://schemas.microsoft.com/office/drawing/2016/SVG/main" xmlns="" r:embed="rId5"/>
              </a:ext>
            </a:extLst>
          </a:blip>
          <a:stretch>
            <a:fillRect/>
          </a:stretch>
        </p:blipFill>
        <p:spPr>
          <a:xfrm>
            <a:off x="579909" y="2307529"/>
            <a:ext cx="822591" cy="822591"/>
          </a:xfrm>
          <a:prstGeom prst="rect">
            <a:avLst/>
          </a:prstGeom>
        </p:spPr>
      </p:pic>
      <p:pic>
        <p:nvPicPr>
          <p:cNvPr id="6" name="Graphic 5" descr="Badge 3 with solid fill">
            <a:extLst>
              <a:ext uri="{FF2B5EF4-FFF2-40B4-BE49-F238E27FC236}">
                <a16:creationId xmlns:a16="http://schemas.microsoft.com/office/drawing/2014/main" xmlns="" id="{47ACCBEC-870B-2BEA-8E43-E83193F4F1F6}"/>
              </a:ext>
            </a:extLst>
          </p:cNvPr>
          <p:cNvPicPr>
            <a:picLocks noChangeAspect="1"/>
          </p:cNvPicPr>
          <p:nvPr/>
        </p:nvPicPr>
        <p:blipFill>
          <a:blip r:embed="rId6" cstate="print">
            <a:extLst>
              <a:ext uri="{28A0092B-C50C-407E-A947-70E740481C1C}">
                <a14:useLocalDpi xmlns:a14="http://schemas.microsoft.com/office/drawing/2010/main" xmlns="" val="0"/>
              </a:ext>
              <a:ext uri="{96DAC541-7B7A-43D3-8B79-37D633B846F1}">
                <asvg:svgBlip xmlns:asvg="http://schemas.microsoft.com/office/drawing/2016/SVG/main" xmlns="" r:embed="rId7"/>
              </a:ext>
            </a:extLst>
          </a:blip>
          <a:srcRect/>
          <a:stretch/>
        </p:blipFill>
        <p:spPr>
          <a:xfrm>
            <a:off x="579909" y="3193620"/>
            <a:ext cx="822591" cy="822591"/>
          </a:xfrm>
          <a:prstGeom prst="rect">
            <a:avLst/>
          </a:prstGeom>
        </p:spPr>
      </p:pic>
      <p:pic>
        <p:nvPicPr>
          <p:cNvPr id="9" name="Graphic 8" descr="Badge 4 with solid fill">
            <a:extLst>
              <a:ext uri="{FF2B5EF4-FFF2-40B4-BE49-F238E27FC236}">
                <a16:creationId xmlns:a16="http://schemas.microsoft.com/office/drawing/2014/main" xmlns="" id="{7F016845-A322-443C-738A-D3C4D1FE88C6}"/>
              </a:ext>
            </a:extLst>
          </p:cNvPr>
          <p:cNvPicPr>
            <a:picLocks noChangeAspect="1"/>
          </p:cNvPicPr>
          <p:nvPr/>
        </p:nvPicPr>
        <p:blipFill>
          <a:blip r:embed="rId8" cstate="print">
            <a:extLst>
              <a:ext uri="{28A0092B-C50C-407E-A947-70E740481C1C}">
                <a14:useLocalDpi xmlns:a14="http://schemas.microsoft.com/office/drawing/2010/main" xmlns="" val="0"/>
              </a:ext>
              <a:ext uri="{96DAC541-7B7A-43D3-8B79-37D633B846F1}">
                <asvg:svgBlip xmlns:asvg="http://schemas.microsoft.com/office/drawing/2016/SVG/main" xmlns="" r:embed="rId9"/>
              </a:ext>
            </a:extLst>
          </a:blip>
          <a:srcRect/>
          <a:stretch/>
        </p:blipFill>
        <p:spPr>
          <a:xfrm>
            <a:off x="579909" y="4016212"/>
            <a:ext cx="822591" cy="822591"/>
          </a:xfrm>
          <a:prstGeom prst="rect">
            <a:avLst/>
          </a:prstGeom>
        </p:spPr>
      </p:pic>
      <p:pic>
        <p:nvPicPr>
          <p:cNvPr id="10" name="Graphic 9" descr="Badge 5 with solid fill">
            <a:extLst>
              <a:ext uri="{FF2B5EF4-FFF2-40B4-BE49-F238E27FC236}">
                <a16:creationId xmlns:a16="http://schemas.microsoft.com/office/drawing/2014/main" xmlns="" id="{B3289B98-D650-387A-5114-703C28CFF92F}"/>
              </a:ext>
            </a:extLst>
          </p:cNvPr>
          <p:cNvPicPr>
            <a:picLocks noChangeAspect="1"/>
          </p:cNvPicPr>
          <p:nvPr/>
        </p:nvPicPr>
        <p:blipFill>
          <a:blip r:embed="rId10" cstate="print">
            <a:extLst>
              <a:ext uri="{28A0092B-C50C-407E-A947-70E740481C1C}">
                <a14:useLocalDpi xmlns:a14="http://schemas.microsoft.com/office/drawing/2010/main" xmlns="" val="0"/>
              </a:ext>
              <a:ext uri="{96DAC541-7B7A-43D3-8B79-37D633B846F1}">
                <asvg:svgBlip xmlns:asvg="http://schemas.microsoft.com/office/drawing/2016/SVG/main" xmlns="" r:embed="rId11"/>
              </a:ext>
            </a:extLst>
          </a:blip>
          <a:srcRect/>
          <a:stretch/>
        </p:blipFill>
        <p:spPr>
          <a:xfrm>
            <a:off x="579909" y="4965803"/>
            <a:ext cx="822591" cy="822591"/>
          </a:xfrm>
          <a:prstGeom prst="rect">
            <a:avLst/>
          </a:prstGeom>
        </p:spPr>
      </p:pic>
    </p:spTree>
    <p:extLst>
      <p:ext uri="{BB962C8B-B14F-4D97-AF65-F5344CB8AC3E}">
        <p14:creationId xmlns:p14="http://schemas.microsoft.com/office/powerpoint/2010/main" xmlns="" val="19364920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7673949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Contents</a:t>
            </a:r>
            <a:endParaRPr lang="en-ZA" dirty="0"/>
          </a:p>
        </p:txBody>
      </p:sp>
      <p:sp>
        <p:nvSpPr>
          <p:cNvPr id="7" name="Text Placeholder 6"/>
          <p:cNvSpPr>
            <a:spLocks noGrp="1"/>
          </p:cNvSpPr>
          <p:nvPr>
            <p:ph type="body" sz="quarter" idx="10"/>
          </p:nvPr>
        </p:nvSpPr>
        <p:spPr/>
        <p:txBody>
          <a:bodyPr/>
          <a:lstStyle/>
          <a:p>
            <a:endParaRPr lang="en-US" sz="1600" b="0" dirty="0"/>
          </a:p>
          <a:p>
            <a:pPr marL="457200" marR="0" lvl="0" indent="-457200">
              <a:spcAft>
                <a:spcPts val="250"/>
              </a:spcAft>
              <a:buFont typeface="+mj-lt"/>
              <a:buAutoNum type="arabicPeriod"/>
            </a:pPr>
            <a:r>
              <a:rPr lang="en-US" b="0" dirty="0"/>
              <a:t>Outcomes/overview of the 2022/23 tourism season in the Western Cape. </a:t>
            </a:r>
            <a:endParaRPr lang="en-ZA" b="0" dirty="0"/>
          </a:p>
          <a:p>
            <a:pPr marL="457200" marR="0" lvl="0" indent="-457200">
              <a:spcAft>
                <a:spcPts val="250"/>
              </a:spcAft>
              <a:buFont typeface="+mj-lt"/>
              <a:buAutoNum type="arabicPeriod"/>
            </a:pPr>
            <a:endParaRPr lang="en-US" b="0" dirty="0"/>
          </a:p>
          <a:p>
            <a:pPr marL="457200" marR="0" lvl="0" indent="-457200">
              <a:spcAft>
                <a:spcPts val="250"/>
              </a:spcAft>
              <a:buFont typeface="+mj-lt"/>
              <a:buAutoNum type="arabicPeriod"/>
            </a:pPr>
            <a:r>
              <a:rPr lang="en-US" b="0" dirty="0"/>
              <a:t>The challenges and successes experienced during the 2022/23 tourism season.  </a:t>
            </a:r>
            <a:endParaRPr lang="en-ZA" b="0" dirty="0"/>
          </a:p>
          <a:p>
            <a:pPr marL="457200" marR="0" lvl="0" indent="-457200">
              <a:spcAft>
                <a:spcPts val="250"/>
              </a:spcAft>
              <a:buFont typeface="+mj-lt"/>
              <a:buAutoNum type="arabicPeriod"/>
            </a:pPr>
            <a:endParaRPr lang="en-US" b="0" dirty="0"/>
          </a:p>
          <a:p>
            <a:pPr marL="457200" marR="0" lvl="0" indent="-457200">
              <a:spcAft>
                <a:spcPts val="250"/>
              </a:spcAft>
              <a:buFont typeface="+mj-lt"/>
              <a:buAutoNum type="arabicPeriod"/>
            </a:pPr>
            <a:r>
              <a:rPr lang="en-US" b="0" dirty="0"/>
              <a:t>Progress update on work in terms of the Remote Working Visas. </a:t>
            </a:r>
            <a:endParaRPr lang="en-ZA" b="0" dirty="0"/>
          </a:p>
          <a:p>
            <a:r>
              <a:rPr lang="en-US" sz="1600" b="0" dirty="0"/>
              <a:t> </a:t>
            </a:r>
          </a:p>
          <a:p>
            <a:endParaRPr lang="en-ZA" dirty="0"/>
          </a:p>
        </p:txBody>
      </p:sp>
      <p:sp>
        <p:nvSpPr>
          <p:cNvPr id="2" name="Slide Number Placeholder 1">
            <a:extLst>
              <a:ext uri="{FF2B5EF4-FFF2-40B4-BE49-F238E27FC236}">
                <a16:creationId xmlns:a16="http://schemas.microsoft.com/office/drawing/2014/main" xmlns="" id="{906C9280-A675-222E-8948-6513CE987E18}"/>
              </a:ext>
            </a:extLst>
          </p:cNvPr>
          <p:cNvSpPr>
            <a:spLocks noGrp="1"/>
          </p:cNvSpPr>
          <p:nvPr>
            <p:ph type="sldNum" sz="quarter" idx="4"/>
          </p:nvPr>
        </p:nvSpPr>
        <p:spPr/>
        <p:txBody>
          <a:bodyPr/>
          <a:lstStyle/>
          <a:p>
            <a:fld id="{8406839F-D7A4-4E5D-B93D-768AD4D1DB36}" type="slidenum">
              <a:rPr lang="en-ZA" smtClean="0">
                <a:solidFill>
                  <a:srgbClr val="003399"/>
                </a:solidFill>
              </a:rPr>
              <a:pPr/>
              <a:t>2</a:t>
            </a:fld>
            <a:endParaRPr lang="en-ZA" dirty="0">
              <a:solidFill>
                <a:srgbClr val="003399"/>
              </a:solidFill>
            </a:endParaRPr>
          </a:p>
        </p:txBody>
      </p:sp>
    </p:spTree>
    <p:extLst>
      <p:ext uri="{BB962C8B-B14F-4D97-AF65-F5344CB8AC3E}">
        <p14:creationId xmlns:p14="http://schemas.microsoft.com/office/powerpoint/2010/main" xmlns="" val="5446938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8406839F-D7A4-4E5D-B93D-768AD4D1DB36}" type="slidenum">
              <a:rPr lang="en-ZA" smtClean="0"/>
              <a:pPr/>
              <a:t>3</a:t>
            </a:fld>
            <a:endParaRPr lang="en-ZA" dirty="0"/>
          </a:p>
        </p:txBody>
      </p:sp>
      <p:sp>
        <p:nvSpPr>
          <p:cNvPr id="9" name="TextBox 8">
            <a:extLst>
              <a:ext uri="{FF2B5EF4-FFF2-40B4-BE49-F238E27FC236}">
                <a16:creationId xmlns:a16="http://schemas.microsoft.com/office/drawing/2014/main" xmlns="" id="{FCBE84EC-7CEF-8005-AE67-2D94697907EA}"/>
              </a:ext>
            </a:extLst>
          </p:cNvPr>
          <p:cNvSpPr txBox="1"/>
          <p:nvPr/>
        </p:nvSpPr>
        <p:spPr>
          <a:xfrm>
            <a:off x="3351990" y="908721"/>
            <a:ext cx="6550091" cy="461665"/>
          </a:xfrm>
          <a:prstGeom prst="rect">
            <a:avLst/>
          </a:prstGeom>
          <a:noFill/>
        </p:spPr>
        <p:txBody>
          <a:bodyPr wrap="square" rtlCol="0">
            <a:spAutoFit/>
          </a:bodyPr>
          <a:lstStyle/>
          <a:p>
            <a:r>
              <a:rPr lang="en-US" sz="2400" b="1" dirty="0">
                <a:solidFill>
                  <a:schemeClr val="bg1"/>
                </a:solidFill>
              </a:rPr>
              <a:t>Projections for the upcoming season</a:t>
            </a:r>
          </a:p>
        </p:txBody>
      </p:sp>
      <p:pic>
        <p:nvPicPr>
          <p:cNvPr id="13" name="Picture 12" descr="Money and passport">
            <a:extLst>
              <a:ext uri="{FF2B5EF4-FFF2-40B4-BE49-F238E27FC236}">
                <a16:creationId xmlns:a16="http://schemas.microsoft.com/office/drawing/2014/main" xmlns="" id="{A37B6694-4025-E3C6-83CD-9C76D2368DF3}"/>
              </a:ext>
            </a:extLst>
          </p:cNvPr>
          <p:cNvPicPr>
            <a:picLocks noChangeAspect="1"/>
          </p:cNvPicPr>
          <p:nvPr/>
        </p:nvPicPr>
        <p:blipFill>
          <a:blip r:embed="rId2" cstate="print">
            <a:alphaModFix amt="70000"/>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14" name="TextBox 13">
            <a:extLst>
              <a:ext uri="{FF2B5EF4-FFF2-40B4-BE49-F238E27FC236}">
                <a16:creationId xmlns:a16="http://schemas.microsoft.com/office/drawing/2014/main" xmlns="" id="{5445E7BF-DF9D-4AAA-816B-F6D5D57D0B3E}"/>
              </a:ext>
            </a:extLst>
          </p:cNvPr>
          <p:cNvSpPr txBox="1"/>
          <p:nvPr/>
        </p:nvSpPr>
        <p:spPr>
          <a:xfrm>
            <a:off x="138612" y="139779"/>
            <a:ext cx="10948488" cy="1107996"/>
          </a:xfrm>
          <a:prstGeom prst="rect">
            <a:avLst/>
          </a:prstGeom>
          <a:noFill/>
        </p:spPr>
        <p:txBody>
          <a:bodyPr wrap="square" rtlCol="0">
            <a:spAutoFit/>
          </a:bodyPr>
          <a:lstStyle/>
          <a:p>
            <a:r>
              <a:rPr lang="en-US" sz="6600" dirty="0"/>
              <a:t>1. Season performance</a:t>
            </a:r>
          </a:p>
        </p:txBody>
      </p:sp>
    </p:spTree>
    <p:extLst>
      <p:ext uri="{BB962C8B-B14F-4D97-AF65-F5344CB8AC3E}">
        <p14:creationId xmlns:p14="http://schemas.microsoft.com/office/powerpoint/2010/main" xmlns="" val="17122261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3E338C4B-E7A4-06BA-BFF1-DA022240C2DF}"/>
              </a:ext>
            </a:extLst>
          </p:cNvPr>
          <p:cNvSpPr>
            <a:spLocks noGrp="1"/>
          </p:cNvSpPr>
          <p:nvPr>
            <p:ph type="sldNum" sz="quarter" idx="4"/>
          </p:nvPr>
        </p:nvSpPr>
        <p:spPr/>
        <p:txBody>
          <a:bodyPr/>
          <a:lstStyle/>
          <a:p>
            <a:fld id="{8406839F-D7A4-4E5D-B93D-768AD4D1DB36}" type="slidenum">
              <a:rPr lang="en-ZA" smtClean="0"/>
              <a:pPr/>
              <a:t>4</a:t>
            </a:fld>
            <a:endParaRPr lang="en-ZA" dirty="0"/>
          </a:p>
        </p:txBody>
      </p:sp>
      <p:pic>
        <p:nvPicPr>
          <p:cNvPr id="7" name="Picture 6" descr="A row of colorful buildings in the snow">
            <a:extLst>
              <a:ext uri="{FF2B5EF4-FFF2-40B4-BE49-F238E27FC236}">
                <a16:creationId xmlns:a16="http://schemas.microsoft.com/office/drawing/2014/main" xmlns="" id="{7E66BC74-7F8C-58C9-3894-7AF68B7736E1}"/>
              </a:ext>
            </a:extLst>
          </p:cNvPr>
          <p:cNvPicPr>
            <a:picLocks noChangeAspect="1"/>
          </p:cNvPicPr>
          <p:nvPr/>
        </p:nvPicPr>
        <p:blipFill>
          <a:blip r:embed="rId2" cstate="print">
            <a:extLst>
              <a:ext uri="{28A0092B-C50C-407E-A947-70E740481C1C}">
                <a14:useLocalDpi xmlns:a14="http://schemas.microsoft.com/office/drawing/2010/main" xmlns="" val="0"/>
              </a:ext>
              <a:ext uri="{837473B0-CC2E-450A-ABE3-18F120FF3D39}">
                <a1611:picAttrSrcUrl xmlns:a1611="http://schemas.microsoft.com/office/drawing/2016/11/main" xmlns="" r:id="rId3"/>
              </a:ext>
            </a:extLst>
          </a:blip>
          <a:stretch>
            <a:fillRect/>
          </a:stretch>
        </p:blipFill>
        <p:spPr>
          <a:xfrm>
            <a:off x="0" y="1"/>
            <a:ext cx="12192000" cy="6857999"/>
          </a:xfrm>
          <a:prstGeom prst="rect">
            <a:avLst/>
          </a:prstGeom>
        </p:spPr>
      </p:pic>
      <p:sp>
        <p:nvSpPr>
          <p:cNvPr id="2" name="TextBox 1">
            <a:extLst>
              <a:ext uri="{FF2B5EF4-FFF2-40B4-BE49-F238E27FC236}">
                <a16:creationId xmlns:a16="http://schemas.microsoft.com/office/drawing/2014/main" xmlns="" id="{77AFA064-2E40-BC93-20E0-B5E523349917}"/>
              </a:ext>
            </a:extLst>
          </p:cNvPr>
          <p:cNvSpPr txBox="1"/>
          <p:nvPr/>
        </p:nvSpPr>
        <p:spPr>
          <a:xfrm>
            <a:off x="335360" y="4575324"/>
            <a:ext cx="10948488" cy="2123658"/>
          </a:xfrm>
          <a:prstGeom prst="rect">
            <a:avLst/>
          </a:prstGeom>
          <a:noFill/>
        </p:spPr>
        <p:txBody>
          <a:bodyPr wrap="square" rtlCol="0">
            <a:spAutoFit/>
          </a:bodyPr>
          <a:lstStyle/>
          <a:p>
            <a:r>
              <a:rPr lang="en-US" sz="6600" dirty="0"/>
              <a:t>2. Season challenges and successes</a:t>
            </a:r>
          </a:p>
        </p:txBody>
      </p:sp>
    </p:spTree>
    <p:extLst>
      <p:ext uri="{BB962C8B-B14F-4D97-AF65-F5344CB8AC3E}">
        <p14:creationId xmlns:p14="http://schemas.microsoft.com/office/powerpoint/2010/main" xmlns="" val="41439016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olice car on the street">
            <a:extLst>
              <a:ext uri="{FF2B5EF4-FFF2-40B4-BE49-F238E27FC236}">
                <a16:creationId xmlns:a16="http://schemas.microsoft.com/office/drawing/2014/main" xmlns="" id="{C941BFCC-B8AF-BFA0-B5F6-D6D619768D26}"/>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8126016"/>
          </a:xfrm>
          <a:prstGeom prst="rect">
            <a:avLst/>
          </a:prstGeom>
        </p:spPr>
      </p:pic>
      <p:sp>
        <p:nvSpPr>
          <p:cNvPr id="4" name="Slide Number Placeholder 3">
            <a:extLst>
              <a:ext uri="{FF2B5EF4-FFF2-40B4-BE49-F238E27FC236}">
                <a16:creationId xmlns:a16="http://schemas.microsoft.com/office/drawing/2014/main" xmlns="" id="{3E338C4B-E7A4-06BA-BFF1-DA022240C2DF}"/>
              </a:ext>
            </a:extLst>
          </p:cNvPr>
          <p:cNvSpPr>
            <a:spLocks noGrp="1"/>
          </p:cNvSpPr>
          <p:nvPr>
            <p:ph type="sldNum" sz="quarter" idx="4"/>
          </p:nvPr>
        </p:nvSpPr>
        <p:spPr/>
        <p:txBody>
          <a:bodyPr/>
          <a:lstStyle/>
          <a:p>
            <a:fld id="{8406839F-D7A4-4E5D-B93D-768AD4D1DB36}" type="slidenum">
              <a:rPr lang="en-ZA" smtClean="0"/>
              <a:pPr/>
              <a:t>5</a:t>
            </a:fld>
            <a:endParaRPr lang="en-ZA" dirty="0"/>
          </a:p>
        </p:txBody>
      </p:sp>
      <p:sp>
        <p:nvSpPr>
          <p:cNvPr id="2" name="TextBox 1">
            <a:extLst>
              <a:ext uri="{FF2B5EF4-FFF2-40B4-BE49-F238E27FC236}">
                <a16:creationId xmlns:a16="http://schemas.microsoft.com/office/drawing/2014/main" xmlns="" id="{911320C0-186F-E113-1335-821901598A4D}"/>
              </a:ext>
            </a:extLst>
          </p:cNvPr>
          <p:cNvSpPr txBox="1"/>
          <p:nvPr/>
        </p:nvSpPr>
        <p:spPr>
          <a:xfrm>
            <a:off x="6016699" y="0"/>
            <a:ext cx="5688632" cy="2123658"/>
          </a:xfrm>
          <a:prstGeom prst="rect">
            <a:avLst/>
          </a:prstGeom>
          <a:noFill/>
        </p:spPr>
        <p:txBody>
          <a:bodyPr wrap="square" rtlCol="0">
            <a:spAutoFit/>
          </a:bodyPr>
          <a:lstStyle/>
          <a:p>
            <a:pPr algn="r"/>
            <a:r>
              <a:rPr lang="en-US" sz="6600" dirty="0"/>
              <a:t>Tourism Safety</a:t>
            </a:r>
          </a:p>
        </p:txBody>
      </p:sp>
    </p:spTree>
    <p:extLst>
      <p:ext uri="{BB962C8B-B14F-4D97-AF65-F5344CB8AC3E}">
        <p14:creationId xmlns:p14="http://schemas.microsoft.com/office/powerpoint/2010/main" xmlns="" val="30175618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CC200EE-D300-9E1B-AFC8-3031960F2080}"/>
              </a:ext>
            </a:extLst>
          </p:cNvPr>
          <p:cNvSpPr>
            <a:spLocks noGrp="1"/>
          </p:cNvSpPr>
          <p:nvPr>
            <p:ph type="title"/>
          </p:nvPr>
        </p:nvSpPr>
        <p:spPr>
          <a:xfrm>
            <a:off x="393701" y="180976"/>
            <a:ext cx="11462940" cy="559256"/>
          </a:xfrm>
        </p:spPr>
        <p:txBody>
          <a:bodyPr wrap="none" anchor="ctr">
            <a:normAutofit/>
          </a:bodyPr>
          <a:lstStyle/>
          <a:p>
            <a:r>
              <a:rPr lang="en-US" dirty="0"/>
              <a:t>Tourism Safety: Successes and challenges </a:t>
            </a:r>
          </a:p>
        </p:txBody>
      </p:sp>
      <p:sp>
        <p:nvSpPr>
          <p:cNvPr id="23" name="Text Placeholder 4">
            <a:extLst>
              <a:ext uri="{FF2B5EF4-FFF2-40B4-BE49-F238E27FC236}">
                <a16:creationId xmlns:a16="http://schemas.microsoft.com/office/drawing/2014/main" xmlns="" id="{E1AB4373-A414-A71E-B115-EB3A81B135F2}"/>
              </a:ext>
            </a:extLst>
          </p:cNvPr>
          <p:cNvSpPr>
            <a:spLocks noGrp="1"/>
          </p:cNvSpPr>
          <p:nvPr>
            <p:ph type="body" sz="quarter" idx="15"/>
          </p:nvPr>
        </p:nvSpPr>
        <p:spPr>
          <a:xfrm>
            <a:off x="1578238" y="1457120"/>
            <a:ext cx="5127362" cy="1783920"/>
          </a:xfrm>
        </p:spPr>
        <p:txBody>
          <a:bodyPr>
            <a:normAutofit fontScale="85000" lnSpcReduction="10000"/>
          </a:bodyPr>
          <a:lstStyle/>
          <a:p>
            <a:pPr marR="0" lvl="0">
              <a:spcBef>
                <a:spcPts val="0"/>
              </a:spcBef>
              <a:spcAft>
                <a:spcPts val="0"/>
              </a:spcAft>
            </a:pPr>
            <a:r>
              <a:rPr lang="en-US" sz="1900" b="0" dirty="0">
                <a:effectLst/>
                <a:latin typeface="+mn-lt"/>
                <a:ea typeface="Calibri" panose="020F0502020204030204" pitchFamily="34" charset="0"/>
              </a:rPr>
              <a:t>High visibility in </a:t>
            </a:r>
            <a:r>
              <a:rPr lang="en-US" sz="1900" b="0" dirty="0">
                <a:latin typeface="+mn-lt"/>
                <a:ea typeface="Calibri" panose="020F0502020204030204" pitchFamily="34" charset="0"/>
              </a:rPr>
              <a:t>the </a:t>
            </a:r>
            <a:r>
              <a:rPr lang="en-US" sz="2200" dirty="0">
                <a:latin typeface="+mn-lt"/>
              </a:rPr>
              <a:t>Cape Town CBD, Table Mountain, Signal Hill, V&amp;A Waterfront </a:t>
            </a:r>
            <a:r>
              <a:rPr lang="en-US" sz="1900" b="0" dirty="0">
                <a:effectLst/>
                <a:latin typeface="+mn-lt"/>
                <a:ea typeface="Calibri" panose="020F0502020204030204" pitchFamily="34" charset="0"/>
              </a:rPr>
              <a:t>and the </a:t>
            </a:r>
            <a:r>
              <a:rPr lang="en-US" sz="2200" dirty="0">
                <a:latin typeface="+mn-lt"/>
              </a:rPr>
              <a:t>Bo-</a:t>
            </a:r>
            <a:r>
              <a:rPr lang="en-US" sz="2200" dirty="0" err="1">
                <a:latin typeface="+mn-lt"/>
              </a:rPr>
              <a:t>Kaap</a:t>
            </a:r>
            <a:r>
              <a:rPr lang="en-US" sz="1900" b="0" dirty="0">
                <a:effectLst/>
                <a:latin typeface="+mn-lt"/>
                <a:ea typeface="Calibri" panose="020F0502020204030204" pitchFamily="34" charset="0"/>
              </a:rPr>
              <a:t> of </a:t>
            </a:r>
            <a:r>
              <a:rPr lang="en-US" sz="1900" b="0" dirty="0">
                <a:latin typeface="+mn-lt"/>
                <a:ea typeface="Calibri" panose="020F0502020204030204" pitchFamily="34" charset="0"/>
              </a:rPr>
              <a:t>the City of Cape Town’s </a:t>
            </a:r>
            <a:r>
              <a:rPr lang="en-US" sz="2200" dirty="0">
                <a:latin typeface="+mn-lt"/>
                <a:ea typeface="Calibri" panose="020F0502020204030204" pitchFamily="34" charset="0"/>
              </a:rPr>
              <a:t>Tourism Safety Law Enforcement Unit</a:t>
            </a:r>
            <a:r>
              <a:rPr lang="en-US" sz="2200" b="0" dirty="0">
                <a:latin typeface="+mn-lt"/>
                <a:ea typeface="Calibri" panose="020F0502020204030204" pitchFamily="34" charset="0"/>
              </a:rPr>
              <a:t> </a:t>
            </a:r>
            <a:r>
              <a:rPr lang="en-US" sz="1900" b="0" dirty="0">
                <a:latin typeface="+mn-lt"/>
                <a:ea typeface="Calibri" panose="020F0502020204030204" pitchFamily="34" charset="0"/>
              </a:rPr>
              <a:t>supported by the Department of Community Safety’s </a:t>
            </a:r>
            <a:r>
              <a:rPr lang="en-US" sz="2200" dirty="0">
                <a:latin typeface="+mn-lt"/>
                <a:ea typeface="Calibri" panose="020F0502020204030204" pitchFamily="34" charset="0"/>
              </a:rPr>
              <a:t>Chrysalis Academy </a:t>
            </a:r>
            <a:r>
              <a:rPr lang="en-US" sz="1900" b="0" dirty="0">
                <a:latin typeface="+mn-lt"/>
                <a:ea typeface="Calibri" panose="020F0502020204030204" pitchFamily="34" charset="0"/>
              </a:rPr>
              <a:t>cadets. </a:t>
            </a:r>
          </a:p>
          <a:p>
            <a:pPr marR="0" lvl="0">
              <a:spcBef>
                <a:spcPts val="0"/>
              </a:spcBef>
              <a:spcAft>
                <a:spcPts val="0"/>
              </a:spcAft>
            </a:pPr>
            <a:endParaRPr lang="en-US" sz="1600" b="0" dirty="0">
              <a:effectLst/>
              <a:latin typeface="+mn-lt"/>
              <a:ea typeface="Calibri" panose="020F0502020204030204" pitchFamily="34" charset="0"/>
            </a:endParaRPr>
          </a:p>
        </p:txBody>
      </p:sp>
      <p:sp>
        <p:nvSpPr>
          <p:cNvPr id="3" name="Slide Number Placeholder 2">
            <a:extLst>
              <a:ext uri="{FF2B5EF4-FFF2-40B4-BE49-F238E27FC236}">
                <a16:creationId xmlns:a16="http://schemas.microsoft.com/office/drawing/2014/main" xmlns="" id="{F35BBE64-9ED8-37F1-402D-0110A0A10567}"/>
              </a:ext>
            </a:extLst>
          </p:cNvPr>
          <p:cNvSpPr>
            <a:spLocks noGrp="1"/>
          </p:cNvSpPr>
          <p:nvPr>
            <p:ph type="sldNum" sz="quarter" idx="4"/>
          </p:nvPr>
        </p:nvSpPr>
        <p:spPr/>
        <p:txBody>
          <a:bodyPr/>
          <a:lstStyle/>
          <a:p>
            <a:fld id="{8406839F-D7A4-4E5D-B93D-768AD4D1DB36}" type="slidenum">
              <a:rPr lang="en-ZA" smtClean="0">
                <a:solidFill>
                  <a:srgbClr val="003399"/>
                </a:solidFill>
              </a:rPr>
              <a:pPr/>
              <a:t>6</a:t>
            </a:fld>
            <a:endParaRPr lang="en-ZA" dirty="0">
              <a:solidFill>
                <a:srgbClr val="003399"/>
              </a:solidFill>
            </a:endParaRPr>
          </a:p>
        </p:txBody>
      </p:sp>
      <p:pic>
        <p:nvPicPr>
          <p:cNvPr id="7" name="Graphic 6" descr="Badge 1 with solid fill">
            <a:extLst>
              <a:ext uri="{FF2B5EF4-FFF2-40B4-BE49-F238E27FC236}">
                <a16:creationId xmlns:a16="http://schemas.microsoft.com/office/drawing/2014/main" xmlns="" id="{DB7FFD2B-4440-6CD0-5FD0-7FED717B67EC}"/>
              </a:ext>
            </a:extLst>
          </p:cNvPr>
          <p:cNvPicPr>
            <a:picLocks noChangeAspect="1"/>
          </p:cNvPicPr>
          <p:nvPr/>
        </p:nvPicPr>
        <p:blipFill>
          <a:blip r:embed="rId2" cstate="print">
            <a:extLst>
              <a:ext uri="{28A0092B-C50C-407E-A947-70E740481C1C}">
                <a14:useLocalDpi xmlns:a14="http://schemas.microsoft.com/office/drawing/2010/main" xmlns="" val="0"/>
              </a:ext>
              <a:ext uri="{96DAC541-7B7A-43D3-8B79-37D633B846F1}">
                <asvg:svgBlip xmlns:asvg="http://schemas.microsoft.com/office/drawing/2016/SVG/main" xmlns="" r:embed="rId3"/>
              </a:ext>
            </a:extLst>
          </a:blip>
          <a:stretch>
            <a:fillRect/>
          </a:stretch>
        </p:blipFill>
        <p:spPr>
          <a:xfrm>
            <a:off x="393701" y="1734176"/>
            <a:ext cx="806762" cy="806762"/>
          </a:xfrm>
          <a:prstGeom prst="rect">
            <a:avLst/>
          </a:prstGeom>
        </p:spPr>
      </p:pic>
      <p:pic>
        <p:nvPicPr>
          <p:cNvPr id="8" name="Graphic 7" descr="Badge with solid fill">
            <a:extLst>
              <a:ext uri="{FF2B5EF4-FFF2-40B4-BE49-F238E27FC236}">
                <a16:creationId xmlns:a16="http://schemas.microsoft.com/office/drawing/2014/main" xmlns="" id="{CFC4B85B-1E1E-AE89-F1D7-6F878B760735}"/>
              </a:ext>
            </a:extLst>
          </p:cNvPr>
          <p:cNvPicPr>
            <a:picLocks noChangeAspect="1"/>
          </p:cNvPicPr>
          <p:nvPr/>
        </p:nvPicPr>
        <p:blipFill>
          <a:blip r:embed="rId4" cstate="print">
            <a:extLst>
              <a:ext uri="{28A0092B-C50C-407E-A947-70E740481C1C}">
                <a14:useLocalDpi xmlns:a14="http://schemas.microsoft.com/office/drawing/2010/main" xmlns="" val="0"/>
              </a:ext>
              <a:ext uri="{96DAC541-7B7A-43D3-8B79-37D633B846F1}">
                <asvg:svgBlip xmlns:asvg="http://schemas.microsoft.com/office/drawing/2016/SVG/main" xmlns="" r:embed="rId5"/>
              </a:ext>
            </a:extLst>
          </a:blip>
          <a:stretch>
            <a:fillRect/>
          </a:stretch>
        </p:blipFill>
        <p:spPr>
          <a:xfrm>
            <a:off x="393701" y="3634546"/>
            <a:ext cx="806762" cy="806762"/>
          </a:xfrm>
          <a:prstGeom prst="rect">
            <a:avLst/>
          </a:prstGeom>
        </p:spPr>
      </p:pic>
      <p:sp>
        <p:nvSpPr>
          <p:cNvPr id="9" name="Text Placeholder 4">
            <a:extLst>
              <a:ext uri="{FF2B5EF4-FFF2-40B4-BE49-F238E27FC236}">
                <a16:creationId xmlns:a16="http://schemas.microsoft.com/office/drawing/2014/main" xmlns="" id="{1693C009-FD9D-1D7F-364F-94D8128F2AC2}"/>
              </a:ext>
            </a:extLst>
          </p:cNvPr>
          <p:cNvSpPr txBox="1">
            <a:spLocks/>
          </p:cNvSpPr>
          <p:nvPr/>
        </p:nvSpPr>
        <p:spPr>
          <a:xfrm>
            <a:off x="1578238" y="3429000"/>
            <a:ext cx="4861752" cy="1491216"/>
          </a:xfrm>
          <a:prstGeom prst="rect">
            <a:avLst/>
          </a:prstGeom>
        </p:spPr>
        <p:txBody>
          <a:bodyPr vert="horz" lIns="72000" tIns="72000" rIns="72000" bIns="72000" rtlCol="0">
            <a:normAutofit/>
          </a:bodyPr>
          <a:lstStyle>
            <a:lvl1pPr marL="0" indent="0" algn="l" defTabSz="914400" rtl="0" eaLnBrk="1" latinLnBrk="0" hangingPunct="1">
              <a:spcBef>
                <a:spcPts val="300"/>
              </a:spcBef>
              <a:buFont typeface="Arial" pitchFamily="34" charset="0"/>
              <a:buNone/>
              <a:defRPr sz="1400" b="1" kern="1200">
                <a:solidFill>
                  <a:schemeClr val="tx1"/>
                </a:solidFill>
                <a:latin typeface="Century Gothic" pitchFamily="34" charset="0"/>
                <a:ea typeface="+mn-ea"/>
                <a:cs typeface="+mn-cs"/>
              </a:defRPr>
            </a:lvl1pPr>
            <a:lvl2pPr marL="180000" indent="-180000" algn="l" defTabSz="914400" rtl="0" eaLnBrk="1" latinLnBrk="0" hangingPunct="1">
              <a:spcBef>
                <a:spcPts val="300"/>
              </a:spcBef>
              <a:buClr>
                <a:srgbClr val="002060"/>
              </a:buClr>
              <a:buFontTx/>
              <a:buBlip>
                <a:blip r:embed="rId6"/>
              </a:buBlip>
              <a:defRPr sz="1400" kern="1200">
                <a:solidFill>
                  <a:schemeClr val="tx1"/>
                </a:solidFill>
                <a:latin typeface="Century Gothic" pitchFamily="34" charset="0"/>
                <a:ea typeface="+mn-ea"/>
                <a:cs typeface="+mn-cs"/>
              </a:defRPr>
            </a:lvl2pPr>
            <a:lvl3pPr marL="360000" indent="-180000" algn="l" defTabSz="914400" rtl="0" eaLnBrk="1" latinLnBrk="0" hangingPunct="1">
              <a:spcBef>
                <a:spcPts val="300"/>
              </a:spcBef>
              <a:buClr>
                <a:schemeClr val="accent3"/>
              </a:buClr>
              <a:buFont typeface="Arial" pitchFamily="34" charset="0"/>
              <a:buChar char="•"/>
              <a:defRPr lang="en-US" sz="1400" kern="1200">
                <a:solidFill>
                  <a:schemeClr val="tx1"/>
                </a:solidFill>
                <a:latin typeface="Century Gothic" pitchFamily="34" charset="0"/>
                <a:ea typeface="+mn-ea"/>
                <a:cs typeface="+mn-cs"/>
              </a:defRPr>
            </a:lvl3pPr>
            <a:lvl4pPr marL="540000" indent="-180000" algn="l" defTabSz="914400" rtl="0" eaLnBrk="1" latinLnBrk="0" hangingPunct="1">
              <a:spcBef>
                <a:spcPts val="300"/>
              </a:spcBef>
              <a:buClr>
                <a:schemeClr val="accent3"/>
              </a:buClr>
              <a:buFont typeface="Arial" pitchFamily="34" charset="0"/>
              <a:buChar char="–"/>
              <a:defRPr sz="1400" kern="1200">
                <a:solidFill>
                  <a:schemeClr val="tx1"/>
                </a:solidFill>
                <a:latin typeface="Century Gothic" pitchFamily="34" charset="0"/>
                <a:ea typeface="+mn-ea"/>
                <a:cs typeface="+mn-cs"/>
              </a:defRPr>
            </a:lvl4pPr>
            <a:lvl5pPr marL="1800000" indent="-1800000" algn="l" defTabSz="914400" rtl="0" eaLnBrk="1" latinLnBrk="0" hangingPunct="1">
              <a:spcBef>
                <a:spcPts val="300"/>
              </a:spcBef>
              <a:buFont typeface="Arial" pitchFamily="34" charset="0"/>
              <a:buNone/>
              <a:defRPr sz="14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US" sz="1600" b="0" dirty="0">
                <a:latin typeface="+mn-lt"/>
                <a:ea typeface="Calibri" panose="020F0502020204030204" pitchFamily="34" charset="0"/>
              </a:rPr>
              <a:t>The province successfully hosted major events – such as the </a:t>
            </a:r>
            <a:r>
              <a:rPr lang="en-US" sz="1900" dirty="0">
                <a:latin typeface="+mn-lt"/>
              </a:rPr>
              <a:t>Cape Town ePrix, ABSA Cape Epic and the Cape Town Cycle Tour </a:t>
            </a:r>
            <a:r>
              <a:rPr lang="en-US" sz="1600" b="0" dirty="0">
                <a:latin typeface="+mn-lt"/>
                <a:ea typeface="Calibri" panose="020F0502020204030204" pitchFamily="34" charset="0"/>
              </a:rPr>
              <a:t>- without significant incident. </a:t>
            </a:r>
          </a:p>
          <a:p>
            <a:pPr>
              <a:spcBef>
                <a:spcPts val="0"/>
              </a:spcBef>
            </a:pPr>
            <a:endParaRPr lang="en-US" sz="1600" b="0" dirty="0">
              <a:latin typeface="+mn-lt"/>
              <a:ea typeface="Calibri" panose="020F0502020204030204" pitchFamily="34" charset="0"/>
            </a:endParaRPr>
          </a:p>
        </p:txBody>
      </p:sp>
      <p:pic>
        <p:nvPicPr>
          <p:cNvPr id="12" name="Graphic 11" descr="Badge 3 with solid fill">
            <a:extLst>
              <a:ext uri="{FF2B5EF4-FFF2-40B4-BE49-F238E27FC236}">
                <a16:creationId xmlns:a16="http://schemas.microsoft.com/office/drawing/2014/main" xmlns="" id="{A8162337-C538-970C-17B3-A6E6A6D2BD63}"/>
              </a:ext>
            </a:extLst>
          </p:cNvPr>
          <p:cNvPicPr>
            <a:picLocks noChangeAspect="1"/>
          </p:cNvPicPr>
          <p:nvPr/>
        </p:nvPicPr>
        <p:blipFill>
          <a:blip r:embed="rId7" cstate="print">
            <a:extLst>
              <a:ext uri="{28A0092B-C50C-407E-A947-70E740481C1C}">
                <a14:useLocalDpi xmlns:a14="http://schemas.microsoft.com/office/drawing/2010/main" xmlns="" val="0"/>
              </a:ext>
              <a:ext uri="{96DAC541-7B7A-43D3-8B79-37D633B846F1}">
                <asvg:svgBlip xmlns:asvg="http://schemas.microsoft.com/office/drawing/2016/SVG/main" xmlns="" r:embed="rId8"/>
              </a:ext>
            </a:extLst>
          </a:blip>
          <a:stretch>
            <a:fillRect/>
          </a:stretch>
        </p:blipFill>
        <p:spPr>
          <a:xfrm>
            <a:off x="393701" y="4835736"/>
            <a:ext cx="806762" cy="806762"/>
          </a:xfrm>
          <a:prstGeom prst="rect">
            <a:avLst/>
          </a:prstGeom>
        </p:spPr>
      </p:pic>
      <p:sp>
        <p:nvSpPr>
          <p:cNvPr id="13" name="Text Placeholder 4">
            <a:extLst>
              <a:ext uri="{FF2B5EF4-FFF2-40B4-BE49-F238E27FC236}">
                <a16:creationId xmlns:a16="http://schemas.microsoft.com/office/drawing/2014/main" xmlns="" id="{B525774E-0A18-D715-3985-102556CB002A}"/>
              </a:ext>
            </a:extLst>
          </p:cNvPr>
          <p:cNvSpPr txBox="1">
            <a:spLocks/>
          </p:cNvSpPr>
          <p:nvPr/>
        </p:nvSpPr>
        <p:spPr>
          <a:xfrm>
            <a:off x="1578238" y="4896890"/>
            <a:ext cx="4861752" cy="1491216"/>
          </a:xfrm>
          <a:prstGeom prst="rect">
            <a:avLst/>
          </a:prstGeom>
        </p:spPr>
        <p:txBody>
          <a:bodyPr vert="horz" lIns="72000" tIns="72000" rIns="72000" bIns="72000" rtlCol="0">
            <a:normAutofit/>
          </a:bodyPr>
          <a:lstStyle>
            <a:lvl1pPr marL="0" indent="0" algn="l" defTabSz="914400" rtl="0" eaLnBrk="1" latinLnBrk="0" hangingPunct="1">
              <a:spcBef>
                <a:spcPts val="300"/>
              </a:spcBef>
              <a:buFont typeface="Arial" pitchFamily="34" charset="0"/>
              <a:buNone/>
              <a:defRPr sz="1400" b="1" kern="1200">
                <a:solidFill>
                  <a:schemeClr val="tx1"/>
                </a:solidFill>
                <a:latin typeface="Century Gothic" pitchFamily="34" charset="0"/>
                <a:ea typeface="+mn-ea"/>
                <a:cs typeface="+mn-cs"/>
              </a:defRPr>
            </a:lvl1pPr>
            <a:lvl2pPr marL="180000" indent="-180000" algn="l" defTabSz="914400" rtl="0" eaLnBrk="1" latinLnBrk="0" hangingPunct="1">
              <a:spcBef>
                <a:spcPts val="300"/>
              </a:spcBef>
              <a:buClr>
                <a:srgbClr val="002060"/>
              </a:buClr>
              <a:buFontTx/>
              <a:buBlip>
                <a:blip r:embed="rId6"/>
              </a:buBlip>
              <a:defRPr sz="1400" kern="1200">
                <a:solidFill>
                  <a:schemeClr val="tx1"/>
                </a:solidFill>
                <a:latin typeface="Century Gothic" pitchFamily="34" charset="0"/>
                <a:ea typeface="+mn-ea"/>
                <a:cs typeface="+mn-cs"/>
              </a:defRPr>
            </a:lvl2pPr>
            <a:lvl3pPr marL="360000" indent="-180000" algn="l" defTabSz="914400" rtl="0" eaLnBrk="1" latinLnBrk="0" hangingPunct="1">
              <a:spcBef>
                <a:spcPts val="300"/>
              </a:spcBef>
              <a:buClr>
                <a:schemeClr val="accent3"/>
              </a:buClr>
              <a:buFont typeface="Arial" pitchFamily="34" charset="0"/>
              <a:buChar char="•"/>
              <a:defRPr lang="en-US" sz="1400" kern="1200">
                <a:solidFill>
                  <a:schemeClr val="tx1"/>
                </a:solidFill>
                <a:latin typeface="Century Gothic" pitchFamily="34" charset="0"/>
                <a:ea typeface="+mn-ea"/>
                <a:cs typeface="+mn-cs"/>
              </a:defRPr>
            </a:lvl3pPr>
            <a:lvl4pPr marL="540000" indent="-180000" algn="l" defTabSz="914400" rtl="0" eaLnBrk="1" latinLnBrk="0" hangingPunct="1">
              <a:spcBef>
                <a:spcPts val="300"/>
              </a:spcBef>
              <a:buClr>
                <a:schemeClr val="accent3"/>
              </a:buClr>
              <a:buFont typeface="Arial" pitchFamily="34" charset="0"/>
              <a:buChar char="–"/>
              <a:defRPr sz="1400" kern="1200">
                <a:solidFill>
                  <a:schemeClr val="tx1"/>
                </a:solidFill>
                <a:latin typeface="Century Gothic" pitchFamily="34" charset="0"/>
                <a:ea typeface="+mn-ea"/>
                <a:cs typeface="+mn-cs"/>
              </a:defRPr>
            </a:lvl4pPr>
            <a:lvl5pPr marL="1800000" indent="-1800000" algn="l" defTabSz="914400" rtl="0" eaLnBrk="1" latinLnBrk="0" hangingPunct="1">
              <a:spcBef>
                <a:spcPts val="300"/>
              </a:spcBef>
              <a:buFont typeface="Arial" pitchFamily="34" charset="0"/>
              <a:buNone/>
              <a:defRPr sz="14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US" sz="1600" b="0" dirty="0">
                <a:latin typeface="+mn-lt"/>
                <a:ea typeface="Calibri" panose="020F0502020204030204" pitchFamily="34" charset="0"/>
              </a:rPr>
              <a:t>Various </a:t>
            </a:r>
            <a:r>
              <a:rPr lang="en-US" sz="1900" dirty="0">
                <a:latin typeface="+mn-lt"/>
              </a:rPr>
              <a:t>tourism safety activations </a:t>
            </a:r>
            <a:r>
              <a:rPr lang="en-US" sz="1600" b="0" dirty="0">
                <a:latin typeface="+mn-lt"/>
                <a:ea typeface="Calibri" panose="020F0502020204030204" pitchFamily="34" charset="0"/>
              </a:rPr>
              <a:t>and campaigns successfully implemented. </a:t>
            </a:r>
          </a:p>
          <a:p>
            <a:pPr>
              <a:spcBef>
                <a:spcPts val="0"/>
              </a:spcBef>
            </a:pPr>
            <a:endParaRPr lang="en-US" sz="1600" b="0" dirty="0">
              <a:latin typeface="+mn-lt"/>
              <a:ea typeface="Calibri" panose="020F0502020204030204" pitchFamily="34" charset="0"/>
            </a:endParaRPr>
          </a:p>
        </p:txBody>
      </p:sp>
      <p:sp>
        <p:nvSpPr>
          <p:cNvPr id="14" name="Rectangle 2">
            <a:extLst>
              <a:ext uri="{FF2B5EF4-FFF2-40B4-BE49-F238E27FC236}">
                <a16:creationId xmlns:a16="http://schemas.microsoft.com/office/drawing/2014/main" xmlns="" id="{8DF6C5E7-8C14-B9F4-6D37-3788445A99D4}"/>
              </a:ext>
            </a:extLst>
          </p:cNvPr>
          <p:cNvSpPr>
            <a:spLocks noChangeArrowheads="1"/>
          </p:cNvSpPr>
          <p:nvPr/>
        </p:nvSpPr>
        <p:spPr bwMode="auto">
          <a:xfrm flipV="1">
            <a:off x="10308866" y="-4881916"/>
            <a:ext cx="1635500" cy="457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ZA"/>
          </a:p>
        </p:txBody>
      </p:sp>
      <p:pic>
        <p:nvPicPr>
          <p:cNvPr id="2049" name="Picture 1">
            <a:extLst>
              <a:ext uri="{FF2B5EF4-FFF2-40B4-BE49-F238E27FC236}">
                <a16:creationId xmlns:a16="http://schemas.microsoft.com/office/drawing/2014/main" xmlns="" id="{5B2D8C73-020E-61D7-421E-D03BE126170F}"/>
              </a:ext>
            </a:extLst>
          </p:cNvPr>
          <p:cNvPicPr>
            <a:picLocks noChangeAspect="1" noChangeArrowheads="1"/>
          </p:cNvPicPr>
          <p:nvPr/>
        </p:nvPicPr>
        <p:blipFill>
          <a:blip r:embed="rId9" r:link="rId10" cstate="print">
            <a:extLst>
              <a:ext uri="{28A0092B-C50C-407E-A947-70E740481C1C}">
                <a14:useLocalDpi xmlns:a14="http://schemas.microsoft.com/office/drawing/2010/main" xmlns="" val="0"/>
              </a:ext>
            </a:extLst>
          </a:blip>
          <a:srcRect/>
          <a:stretch>
            <a:fillRect/>
          </a:stretch>
        </p:blipFill>
        <p:spPr bwMode="auto">
          <a:xfrm>
            <a:off x="7362859" y="1457120"/>
            <a:ext cx="4303281" cy="322746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8752601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CC200EE-D300-9E1B-AFC8-3031960F2080}"/>
              </a:ext>
            </a:extLst>
          </p:cNvPr>
          <p:cNvSpPr>
            <a:spLocks noGrp="1"/>
          </p:cNvSpPr>
          <p:nvPr>
            <p:ph type="title"/>
          </p:nvPr>
        </p:nvSpPr>
        <p:spPr>
          <a:xfrm>
            <a:off x="393701" y="180976"/>
            <a:ext cx="11462940" cy="559256"/>
          </a:xfrm>
        </p:spPr>
        <p:txBody>
          <a:bodyPr wrap="none" anchor="ctr">
            <a:normAutofit/>
          </a:bodyPr>
          <a:lstStyle/>
          <a:p>
            <a:r>
              <a:rPr lang="en-US" dirty="0"/>
              <a:t>Tourism Safety: Successes and challenges </a:t>
            </a:r>
          </a:p>
        </p:txBody>
      </p:sp>
      <p:sp>
        <p:nvSpPr>
          <p:cNvPr id="3" name="Slide Number Placeholder 2">
            <a:extLst>
              <a:ext uri="{FF2B5EF4-FFF2-40B4-BE49-F238E27FC236}">
                <a16:creationId xmlns:a16="http://schemas.microsoft.com/office/drawing/2014/main" xmlns="" id="{F35BBE64-9ED8-37F1-402D-0110A0A10567}"/>
              </a:ext>
            </a:extLst>
          </p:cNvPr>
          <p:cNvSpPr>
            <a:spLocks noGrp="1"/>
          </p:cNvSpPr>
          <p:nvPr>
            <p:ph type="sldNum" sz="quarter" idx="4"/>
          </p:nvPr>
        </p:nvSpPr>
        <p:spPr/>
        <p:txBody>
          <a:bodyPr/>
          <a:lstStyle/>
          <a:p>
            <a:fld id="{8406839F-D7A4-4E5D-B93D-768AD4D1DB36}" type="slidenum">
              <a:rPr lang="en-ZA" smtClean="0">
                <a:solidFill>
                  <a:srgbClr val="003399"/>
                </a:solidFill>
              </a:rPr>
              <a:pPr/>
              <a:t>7</a:t>
            </a:fld>
            <a:endParaRPr lang="en-ZA" dirty="0">
              <a:solidFill>
                <a:srgbClr val="003399"/>
              </a:solidFill>
            </a:endParaRPr>
          </a:p>
        </p:txBody>
      </p:sp>
      <p:sp>
        <p:nvSpPr>
          <p:cNvPr id="6" name="Rectangle 4">
            <a:extLst>
              <a:ext uri="{FF2B5EF4-FFF2-40B4-BE49-F238E27FC236}">
                <a16:creationId xmlns:a16="http://schemas.microsoft.com/office/drawing/2014/main" xmlns="" id="{79241097-5800-083B-721F-CEAD9D7C655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ZA"/>
          </a:p>
        </p:txBody>
      </p:sp>
      <p:pic>
        <p:nvPicPr>
          <p:cNvPr id="1027" name="Picture 1">
            <a:extLst>
              <a:ext uri="{FF2B5EF4-FFF2-40B4-BE49-F238E27FC236}">
                <a16:creationId xmlns:a16="http://schemas.microsoft.com/office/drawing/2014/main" xmlns="" id="{9AC41B7C-35EE-E800-44FA-5D48254E0314}"/>
              </a:ext>
            </a:extLst>
          </p:cNvPr>
          <p:cNvPicPr>
            <a:picLocks noChangeAspect="1" noChangeArrowheads="1"/>
          </p:cNvPicPr>
          <p:nvPr/>
        </p:nvPicPr>
        <p:blipFill rotWithShape="1">
          <a:blip r:embed="rId2" r:link="rId3" cstate="print">
            <a:extLst>
              <a:ext uri="{28A0092B-C50C-407E-A947-70E740481C1C}">
                <a14:useLocalDpi xmlns:a14="http://schemas.microsoft.com/office/drawing/2010/main" xmlns="" val="0"/>
              </a:ext>
            </a:extLst>
          </a:blip>
          <a:srcRect t="34875" b="29070"/>
          <a:stretch>
            <a:fillRect/>
          </a:stretch>
        </p:blipFill>
        <p:spPr bwMode="auto">
          <a:xfrm>
            <a:off x="467359" y="1327232"/>
            <a:ext cx="4831227" cy="3870836"/>
          </a:xfrm>
          <a:prstGeom prst="rect">
            <a:avLst/>
          </a:prstGeom>
          <a:noFill/>
          <a:extLst>
            <a:ext uri="{909E8E84-426E-40DD-AFC4-6F175D3DCCD1}">
              <a14:hiddenFill xmlns:a14="http://schemas.microsoft.com/office/drawing/2010/main" xmlns="">
                <a:solidFill>
                  <a:srgbClr val="FFFFFF"/>
                </a:solidFill>
              </a14:hiddenFill>
            </a:ext>
          </a:extLst>
        </p:spPr>
      </p:pic>
      <p:sp>
        <p:nvSpPr>
          <p:cNvPr id="8" name="Text Placeholder 4">
            <a:extLst>
              <a:ext uri="{FF2B5EF4-FFF2-40B4-BE49-F238E27FC236}">
                <a16:creationId xmlns:a16="http://schemas.microsoft.com/office/drawing/2014/main" xmlns="" id="{7483C8B2-8351-09C0-F3F4-5E46D243D60A}"/>
              </a:ext>
            </a:extLst>
          </p:cNvPr>
          <p:cNvSpPr>
            <a:spLocks noGrp="1"/>
          </p:cNvSpPr>
          <p:nvPr>
            <p:ph type="body" sz="quarter" idx="15"/>
          </p:nvPr>
        </p:nvSpPr>
        <p:spPr>
          <a:xfrm>
            <a:off x="7250693" y="1255082"/>
            <a:ext cx="4260588" cy="1491216"/>
          </a:xfrm>
        </p:spPr>
        <p:txBody>
          <a:bodyPr>
            <a:normAutofit lnSpcReduction="10000"/>
          </a:bodyPr>
          <a:lstStyle/>
          <a:p>
            <a:pPr marR="0" lvl="0">
              <a:spcBef>
                <a:spcPts val="0"/>
              </a:spcBef>
              <a:spcAft>
                <a:spcPts val="0"/>
              </a:spcAft>
            </a:pPr>
            <a:r>
              <a:rPr lang="en-US" sz="1600" b="0" dirty="0">
                <a:effectLst/>
                <a:latin typeface="+mn-lt"/>
                <a:ea typeface="Calibri" panose="020F0502020204030204" pitchFamily="34" charset="0"/>
              </a:rPr>
              <a:t>The </a:t>
            </a:r>
            <a:r>
              <a:rPr lang="en-US" sz="1900" dirty="0">
                <a:effectLst/>
                <a:latin typeface="+mn-lt"/>
                <a:ea typeface="Calibri" panose="020F0502020204030204" pitchFamily="34" charset="0"/>
              </a:rPr>
              <a:t>disappearance of German </a:t>
            </a:r>
            <a:r>
              <a:rPr lang="en-US" sz="1900" dirty="0">
                <a:latin typeface="+mn-lt"/>
              </a:rPr>
              <a:t>tourist, </a:t>
            </a:r>
            <a:r>
              <a:rPr lang="en-ZA" sz="1900" dirty="0">
                <a:latin typeface="+mn-lt"/>
              </a:rPr>
              <a:t>Nick </a:t>
            </a:r>
            <a:r>
              <a:rPr lang="en-ZA" sz="1900" dirty="0" err="1">
                <a:latin typeface="+mn-lt"/>
              </a:rPr>
              <a:t>Frischke</a:t>
            </a:r>
            <a:r>
              <a:rPr lang="en-ZA" sz="1900" dirty="0">
                <a:latin typeface="+mn-lt"/>
              </a:rPr>
              <a:t>, and other recent incidents</a:t>
            </a:r>
            <a:r>
              <a:rPr lang="en-ZA" sz="1600" b="0" dirty="0">
                <a:latin typeface="+mn-lt"/>
              </a:rPr>
              <a:t>, underscore the ongoing importance and also challenges around tourism safety.  </a:t>
            </a:r>
            <a:endParaRPr lang="en-US" sz="1600" b="0" dirty="0">
              <a:latin typeface="+mn-lt"/>
            </a:endParaRPr>
          </a:p>
          <a:p>
            <a:pPr marR="0" lvl="0">
              <a:spcBef>
                <a:spcPts val="0"/>
              </a:spcBef>
              <a:spcAft>
                <a:spcPts val="0"/>
              </a:spcAft>
            </a:pPr>
            <a:endParaRPr lang="en-US" sz="1600" b="0" dirty="0">
              <a:effectLst/>
              <a:latin typeface="+mn-lt"/>
              <a:ea typeface="Calibri" panose="020F0502020204030204" pitchFamily="34" charset="0"/>
            </a:endParaRPr>
          </a:p>
        </p:txBody>
      </p:sp>
      <p:pic>
        <p:nvPicPr>
          <p:cNvPr id="9" name="Graphic 8" descr="Badge 1 with solid fill">
            <a:extLst>
              <a:ext uri="{FF2B5EF4-FFF2-40B4-BE49-F238E27FC236}">
                <a16:creationId xmlns:a16="http://schemas.microsoft.com/office/drawing/2014/main" xmlns="" id="{9291251F-3C44-C9C2-BCC7-A59B86353C40}"/>
              </a:ext>
            </a:extLst>
          </p:cNvPr>
          <p:cNvPicPr>
            <a:picLocks noChangeAspect="1"/>
          </p:cNvPicPr>
          <p:nvPr/>
        </p:nvPicPr>
        <p:blipFill>
          <a:blip r:embed="rId4" cstate="print">
            <a:extLst>
              <a:ext uri="{28A0092B-C50C-407E-A947-70E740481C1C}">
                <a14:useLocalDpi xmlns:a14="http://schemas.microsoft.com/office/drawing/2010/main" xmlns="" val="0"/>
              </a:ext>
              <a:ext uri="{96DAC541-7B7A-43D3-8B79-37D633B846F1}">
                <asvg:svgBlip xmlns:asvg="http://schemas.microsoft.com/office/drawing/2016/SVG/main" xmlns="" r:embed="rId5"/>
              </a:ext>
            </a:extLst>
          </a:blip>
          <a:stretch>
            <a:fillRect/>
          </a:stretch>
        </p:blipFill>
        <p:spPr>
          <a:xfrm>
            <a:off x="6209496" y="1478408"/>
            <a:ext cx="806762" cy="806762"/>
          </a:xfrm>
          <a:prstGeom prst="rect">
            <a:avLst/>
          </a:prstGeom>
        </p:spPr>
      </p:pic>
      <p:pic>
        <p:nvPicPr>
          <p:cNvPr id="4" name="Graphic 3" descr="Badge with solid fill">
            <a:extLst>
              <a:ext uri="{FF2B5EF4-FFF2-40B4-BE49-F238E27FC236}">
                <a16:creationId xmlns:a16="http://schemas.microsoft.com/office/drawing/2014/main" xmlns="" id="{BD25E686-36C7-AF44-B5A1-61C7EFC60C2B}"/>
              </a:ext>
            </a:extLst>
          </p:cNvPr>
          <p:cNvPicPr>
            <a:picLocks noChangeAspect="1"/>
          </p:cNvPicPr>
          <p:nvPr/>
        </p:nvPicPr>
        <p:blipFill>
          <a:blip r:embed="rId6" cstate="print">
            <a:extLst>
              <a:ext uri="{28A0092B-C50C-407E-A947-70E740481C1C}">
                <a14:useLocalDpi xmlns:a14="http://schemas.microsoft.com/office/drawing/2010/main" xmlns="" val="0"/>
              </a:ext>
              <a:ext uri="{96DAC541-7B7A-43D3-8B79-37D633B846F1}">
                <asvg:svgBlip xmlns:asvg="http://schemas.microsoft.com/office/drawing/2016/SVG/main" xmlns="" r:embed="rId7"/>
              </a:ext>
            </a:extLst>
          </a:blip>
          <a:stretch>
            <a:fillRect/>
          </a:stretch>
        </p:blipFill>
        <p:spPr>
          <a:xfrm>
            <a:off x="6209496" y="2971800"/>
            <a:ext cx="806762" cy="806762"/>
          </a:xfrm>
          <a:prstGeom prst="rect">
            <a:avLst/>
          </a:prstGeom>
        </p:spPr>
      </p:pic>
      <p:sp>
        <p:nvSpPr>
          <p:cNvPr id="5" name="Text Placeholder 4">
            <a:extLst>
              <a:ext uri="{FF2B5EF4-FFF2-40B4-BE49-F238E27FC236}">
                <a16:creationId xmlns:a16="http://schemas.microsoft.com/office/drawing/2014/main" xmlns="" id="{BAED5990-FD9E-CEF0-4485-D3962F9939E7}"/>
              </a:ext>
            </a:extLst>
          </p:cNvPr>
          <p:cNvSpPr txBox="1">
            <a:spLocks/>
          </p:cNvSpPr>
          <p:nvPr/>
        </p:nvSpPr>
        <p:spPr>
          <a:xfrm>
            <a:off x="7250693" y="3053401"/>
            <a:ext cx="4260588" cy="1491216"/>
          </a:xfrm>
          <a:prstGeom prst="rect">
            <a:avLst/>
          </a:prstGeom>
        </p:spPr>
        <p:txBody>
          <a:bodyPr vert="horz" lIns="72000" tIns="72000" rIns="72000" bIns="72000" rtlCol="0">
            <a:normAutofit/>
          </a:bodyPr>
          <a:lstStyle>
            <a:lvl1pPr marL="0" indent="0" algn="l" defTabSz="914400" rtl="0" eaLnBrk="1" latinLnBrk="0" hangingPunct="1">
              <a:spcBef>
                <a:spcPts val="300"/>
              </a:spcBef>
              <a:buFont typeface="Arial" pitchFamily="34" charset="0"/>
              <a:buNone/>
              <a:defRPr sz="1400" b="1" kern="1200">
                <a:solidFill>
                  <a:schemeClr val="tx1"/>
                </a:solidFill>
                <a:latin typeface="Century Gothic" pitchFamily="34" charset="0"/>
                <a:ea typeface="+mn-ea"/>
                <a:cs typeface="+mn-cs"/>
              </a:defRPr>
            </a:lvl1pPr>
            <a:lvl2pPr marL="180000" indent="-180000" algn="l" defTabSz="914400" rtl="0" eaLnBrk="1" latinLnBrk="0" hangingPunct="1">
              <a:spcBef>
                <a:spcPts val="300"/>
              </a:spcBef>
              <a:buClr>
                <a:srgbClr val="002060"/>
              </a:buClr>
              <a:buFontTx/>
              <a:buBlip>
                <a:blip r:embed="rId8"/>
              </a:buBlip>
              <a:defRPr sz="1400" kern="1200">
                <a:solidFill>
                  <a:schemeClr val="tx1"/>
                </a:solidFill>
                <a:latin typeface="Century Gothic" pitchFamily="34" charset="0"/>
                <a:ea typeface="+mn-ea"/>
                <a:cs typeface="+mn-cs"/>
              </a:defRPr>
            </a:lvl2pPr>
            <a:lvl3pPr marL="360000" indent="-180000" algn="l" defTabSz="914400" rtl="0" eaLnBrk="1" latinLnBrk="0" hangingPunct="1">
              <a:spcBef>
                <a:spcPts val="300"/>
              </a:spcBef>
              <a:buClr>
                <a:schemeClr val="accent3"/>
              </a:buClr>
              <a:buFont typeface="Arial" pitchFamily="34" charset="0"/>
              <a:buChar char="•"/>
              <a:defRPr lang="en-US" sz="1400" kern="1200">
                <a:solidFill>
                  <a:schemeClr val="tx1"/>
                </a:solidFill>
                <a:latin typeface="Century Gothic" pitchFamily="34" charset="0"/>
                <a:ea typeface="+mn-ea"/>
                <a:cs typeface="+mn-cs"/>
              </a:defRPr>
            </a:lvl3pPr>
            <a:lvl4pPr marL="540000" indent="-180000" algn="l" defTabSz="914400" rtl="0" eaLnBrk="1" latinLnBrk="0" hangingPunct="1">
              <a:spcBef>
                <a:spcPts val="300"/>
              </a:spcBef>
              <a:buClr>
                <a:schemeClr val="accent3"/>
              </a:buClr>
              <a:buFont typeface="Arial" pitchFamily="34" charset="0"/>
              <a:buChar char="–"/>
              <a:defRPr sz="1400" kern="1200">
                <a:solidFill>
                  <a:schemeClr val="tx1"/>
                </a:solidFill>
                <a:latin typeface="Century Gothic" pitchFamily="34" charset="0"/>
                <a:ea typeface="+mn-ea"/>
                <a:cs typeface="+mn-cs"/>
              </a:defRPr>
            </a:lvl4pPr>
            <a:lvl5pPr marL="1800000" indent="-1800000" algn="l" defTabSz="914400" rtl="0" eaLnBrk="1" latinLnBrk="0" hangingPunct="1">
              <a:spcBef>
                <a:spcPts val="300"/>
              </a:spcBef>
              <a:buFont typeface="Arial" pitchFamily="34" charset="0"/>
              <a:buNone/>
              <a:defRPr sz="14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US" sz="1600" b="0" dirty="0">
                <a:latin typeface="+mn-lt"/>
                <a:ea typeface="Calibri" panose="020F0502020204030204" pitchFamily="34" charset="0"/>
              </a:rPr>
              <a:t>In May, DEDAT will conduct an industry survey to assess </a:t>
            </a:r>
            <a:r>
              <a:rPr lang="en-US" sz="1900" dirty="0">
                <a:latin typeface="+mn-lt"/>
                <a:ea typeface="Calibri" panose="020F0502020204030204" pitchFamily="34" charset="0"/>
              </a:rPr>
              <a:t>tourism safety trends </a:t>
            </a:r>
            <a:r>
              <a:rPr lang="en-US" sz="1600" b="0" dirty="0">
                <a:latin typeface="+mn-lt"/>
                <a:ea typeface="Calibri" panose="020F0502020204030204" pitchFamily="34" charset="0"/>
              </a:rPr>
              <a:t>over the past season. The results will assist with planning for the 2023/2024 season. </a:t>
            </a:r>
            <a:endParaRPr lang="en-US" sz="1600" b="0" dirty="0">
              <a:latin typeface="+mn-lt"/>
            </a:endParaRPr>
          </a:p>
          <a:p>
            <a:pPr>
              <a:spcBef>
                <a:spcPts val="0"/>
              </a:spcBef>
            </a:pPr>
            <a:endParaRPr lang="en-US" sz="1600" b="0" dirty="0">
              <a:latin typeface="+mn-lt"/>
              <a:ea typeface="Calibri" panose="020F0502020204030204" pitchFamily="34" charset="0"/>
            </a:endParaRPr>
          </a:p>
        </p:txBody>
      </p:sp>
      <p:pic>
        <p:nvPicPr>
          <p:cNvPr id="7" name="Graphic 6" descr="Badge 3 with solid fill">
            <a:extLst>
              <a:ext uri="{FF2B5EF4-FFF2-40B4-BE49-F238E27FC236}">
                <a16:creationId xmlns:a16="http://schemas.microsoft.com/office/drawing/2014/main" xmlns="" id="{F1790BA7-E3BD-1D03-A788-6CEDD163F249}"/>
              </a:ext>
            </a:extLst>
          </p:cNvPr>
          <p:cNvPicPr>
            <a:picLocks noChangeAspect="1"/>
          </p:cNvPicPr>
          <p:nvPr/>
        </p:nvPicPr>
        <p:blipFill>
          <a:blip r:embed="rId9" cstate="print">
            <a:extLst>
              <a:ext uri="{28A0092B-C50C-407E-A947-70E740481C1C}">
                <a14:useLocalDpi xmlns:a14="http://schemas.microsoft.com/office/drawing/2010/main" xmlns="" val="0"/>
              </a:ext>
              <a:ext uri="{96DAC541-7B7A-43D3-8B79-37D633B846F1}">
                <asvg:svgBlip xmlns:asvg="http://schemas.microsoft.com/office/drawing/2016/SVG/main" xmlns="" r:embed="rId10"/>
              </a:ext>
            </a:extLst>
          </a:blip>
          <a:stretch>
            <a:fillRect/>
          </a:stretch>
        </p:blipFill>
        <p:spPr>
          <a:xfrm>
            <a:off x="6209496" y="4703656"/>
            <a:ext cx="806762" cy="806762"/>
          </a:xfrm>
          <a:prstGeom prst="rect">
            <a:avLst/>
          </a:prstGeom>
        </p:spPr>
      </p:pic>
      <p:sp>
        <p:nvSpPr>
          <p:cNvPr id="10" name="Text Placeholder 4">
            <a:extLst>
              <a:ext uri="{FF2B5EF4-FFF2-40B4-BE49-F238E27FC236}">
                <a16:creationId xmlns:a16="http://schemas.microsoft.com/office/drawing/2014/main" xmlns="" id="{500B64D9-AB9A-27B8-F39F-56066AD92195}"/>
              </a:ext>
            </a:extLst>
          </p:cNvPr>
          <p:cNvSpPr txBox="1">
            <a:spLocks/>
          </p:cNvSpPr>
          <p:nvPr/>
        </p:nvSpPr>
        <p:spPr>
          <a:xfrm>
            <a:off x="7250693" y="4544617"/>
            <a:ext cx="4473948" cy="1765650"/>
          </a:xfrm>
          <a:prstGeom prst="rect">
            <a:avLst/>
          </a:prstGeom>
        </p:spPr>
        <p:txBody>
          <a:bodyPr vert="horz" lIns="72000" tIns="72000" rIns="72000" bIns="72000" rtlCol="0">
            <a:normAutofit fontScale="92500" lnSpcReduction="10000"/>
          </a:bodyPr>
          <a:lstStyle>
            <a:lvl1pPr marL="0" indent="0" algn="l" defTabSz="914400" rtl="0" eaLnBrk="1" latinLnBrk="0" hangingPunct="1">
              <a:spcBef>
                <a:spcPts val="300"/>
              </a:spcBef>
              <a:buFont typeface="Arial" pitchFamily="34" charset="0"/>
              <a:buNone/>
              <a:defRPr sz="1400" b="1" kern="1200">
                <a:solidFill>
                  <a:schemeClr val="tx1"/>
                </a:solidFill>
                <a:latin typeface="Century Gothic" pitchFamily="34" charset="0"/>
                <a:ea typeface="+mn-ea"/>
                <a:cs typeface="+mn-cs"/>
              </a:defRPr>
            </a:lvl1pPr>
            <a:lvl2pPr marL="180000" indent="-180000" algn="l" defTabSz="914400" rtl="0" eaLnBrk="1" latinLnBrk="0" hangingPunct="1">
              <a:spcBef>
                <a:spcPts val="300"/>
              </a:spcBef>
              <a:buClr>
                <a:srgbClr val="002060"/>
              </a:buClr>
              <a:buFontTx/>
              <a:buBlip>
                <a:blip r:embed="rId8"/>
              </a:buBlip>
              <a:defRPr sz="1400" kern="1200">
                <a:solidFill>
                  <a:schemeClr val="tx1"/>
                </a:solidFill>
                <a:latin typeface="Century Gothic" pitchFamily="34" charset="0"/>
                <a:ea typeface="+mn-ea"/>
                <a:cs typeface="+mn-cs"/>
              </a:defRPr>
            </a:lvl2pPr>
            <a:lvl3pPr marL="360000" indent="-180000" algn="l" defTabSz="914400" rtl="0" eaLnBrk="1" latinLnBrk="0" hangingPunct="1">
              <a:spcBef>
                <a:spcPts val="300"/>
              </a:spcBef>
              <a:buClr>
                <a:schemeClr val="accent3"/>
              </a:buClr>
              <a:buFont typeface="Arial" pitchFamily="34" charset="0"/>
              <a:buChar char="•"/>
              <a:defRPr lang="en-US" sz="1400" kern="1200">
                <a:solidFill>
                  <a:schemeClr val="tx1"/>
                </a:solidFill>
                <a:latin typeface="Century Gothic" pitchFamily="34" charset="0"/>
                <a:ea typeface="+mn-ea"/>
                <a:cs typeface="+mn-cs"/>
              </a:defRPr>
            </a:lvl3pPr>
            <a:lvl4pPr marL="540000" indent="-180000" algn="l" defTabSz="914400" rtl="0" eaLnBrk="1" latinLnBrk="0" hangingPunct="1">
              <a:spcBef>
                <a:spcPts val="300"/>
              </a:spcBef>
              <a:buClr>
                <a:schemeClr val="accent3"/>
              </a:buClr>
              <a:buFont typeface="Arial" pitchFamily="34" charset="0"/>
              <a:buChar char="–"/>
              <a:defRPr sz="1400" kern="1200">
                <a:solidFill>
                  <a:schemeClr val="tx1"/>
                </a:solidFill>
                <a:latin typeface="Century Gothic" pitchFamily="34" charset="0"/>
                <a:ea typeface="+mn-ea"/>
                <a:cs typeface="+mn-cs"/>
              </a:defRPr>
            </a:lvl4pPr>
            <a:lvl5pPr marL="1800000" indent="-1800000" algn="l" defTabSz="914400" rtl="0" eaLnBrk="1" latinLnBrk="0" hangingPunct="1">
              <a:spcBef>
                <a:spcPts val="300"/>
              </a:spcBef>
              <a:buFont typeface="Arial" pitchFamily="34" charset="0"/>
              <a:buNone/>
              <a:defRPr sz="14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US" sz="1700" b="0" dirty="0">
                <a:latin typeface="+mn-lt"/>
                <a:ea typeface="Calibri" panose="020F0502020204030204" pitchFamily="34" charset="0"/>
              </a:rPr>
              <a:t>Challenges remain with the issuing of </a:t>
            </a:r>
            <a:r>
              <a:rPr lang="en-US" sz="2100" dirty="0">
                <a:latin typeface="+mn-lt"/>
                <a:ea typeface="Calibri" panose="020F0502020204030204" pitchFamily="34" charset="0"/>
              </a:rPr>
              <a:t>tourist transport operator licenses </a:t>
            </a:r>
            <a:r>
              <a:rPr lang="en-US" sz="1700" b="0" dirty="0">
                <a:latin typeface="+mn-lt"/>
                <a:ea typeface="Calibri" panose="020F0502020204030204" pitchFamily="34" charset="0"/>
              </a:rPr>
              <a:t>by the National Public Transport Regulator. DEDAT continues to receive complaints from operators who have vehicles impounded and tourists being left stranded due to the delays experienced at the NPTR. </a:t>
            </a:r>
            <a:endParaRPr lang="en-US" sz="1700" b="0" dirty="0">
              <a:latin typeface="+mn-lt"/>
            </a:endParaRPr>
          </a:p>
          <a:p>
            <a:pPr>
              <a:spcBef>
                <a:spcPts val="0"/>
              </a:spcBef>
            </a:pPr>
            <a:endParaRPr lang="en-US" sz="1600" b="0" dirty="0">
              <a:latin typeface="+mn-lt"/>
              <a:ea typeface="Calibri" panose="020F0502020204030204" pitchFamily="34" charset="0"/>
            </a:endParaRPr>
          </a:p>
        </p:txBody>
      </p:sp>
    </p:spTree>
    <p:extLst>
      <p:ext uri="{BB962C8B-B14F-4D97-AF65-F5344CB8AC3E}">
        <p14:creationId xmlns:p14="http://schemas.microsoft.com/office/powerpoint/2010/main" xmlns="" val="21893133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3E338C4B-E7A4-06BA-BFF1-DA022240C2DF}"/>
              </a:ext>
            </a:extLst>
          </p:cNvPr>
          <p:cNvSpPr>
            <a:spLocks noGrp="1"/>
          </p:cNvSpPr>
          <p:nvPr>
            <p:ph type="sldNum" sz="quarter" idx="4"/>
          </p:nvPr>
        </p:nvSpPr>
        <p:spPr/>
        <p:txBody>
          <a:bodyPr/>
          <a:lstStyle/>
          <a:p>
            <a:fld id="{8406839F-D7A4-4E5D-B93D-768AD4D1DB36}" type="slidenum">
              <a:rPr lang="en-ZA" smtClean="0"/>
              <a:pPr/>
              <a:t>8</a:t>
            </a:fld>
            <a:endParaRPr lang="en-ZA" dirty="0"/>
          </a:p>
        </p:txBody>
      </p:sp>
      <p:pic>
        <p:nvPicPr>
          <p:cNvPr id="12" name="Picture 11" descr="Aerial view of parked airplane">
            <a:extLst>
              <a:ext uri="{FF2B5EF4-FFF2-40B4-BE49-F238E27FC236}">
                <a16:creationId xmlns:a16="http://schemas.microsoft.com/office/drawing/2014/main" xmlns="" id="{25415669-36B1-24E4-F9D1-08870DDC46C0}"/>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1999" cy="6882493"/>
          </a:xfrm>
          <a:prstGeom prst="rect">
            <a:avLst/>
          </a:prstGeom>
        </p:spPr>
      </p:pic>
      <p:sp>
        <p:nvSpPr>
          <p:cNvPr id="2" name="TextBox 1">
            <a:extLst>
              <a:ext uri="{FF2B5EF4-FFF2-40B4-BE49-F238E27FC236}">
                <a16:creationId xmlns:a16="http://schemas.microsoft.com/office/drawing/2014/main" xmlns="" id="{911320C0-186F-E113-1335-821901598A4D}"/>
              </a:ext>
            </a:extLst>
          </p:cNvPr>
          <p:cNvSpPr txBox="1"/>
          <p:nvPr/>
        </p:nvSpPr>
        <p:spPr>
          <a:xfrm>
            <a:off x="6359599" y="4734342"/>
            <a:ext cx="5688632" cy="2123658"/>
          </a:xfrm>
          <a:prstGeom prst="rect">
            <a:avLst/>
          </a:prstGeom>
          <a:noFill/>
        </p:spPr>
        <p:txBody>
          <a:bodyPr wrap="square" rtlCol="0">
            <a:spAutoFit/>
          </a:bodyPr>
          <a:lstStyle/>
          <a:p>
            <a:pPr algn="r"/>
            <a:r>
              <a:rPr lang="en-US" sz="6600" dirty="0"/>
              <a:t>Destination Accessibility</a:t>
            </a:r>
          </a:p>
        </p:txBody>
      </p:sp>
    </p:spTree>
    <p:extLst>
      <p:ext uri="{BB962C8B-B14F-4D97-AF65-F5344CB8AC3E}">
        <p14:creationId xmlns:p14="http://schemas.microsoft.com/office/powerpoint/2010/main" xmlns="" val="2327046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A5245CA-1711-EB84-6EA0-D81358F67D77}"/>
              </a:ext>
            </a:extLst>
          </p:cNvPr>
          <p:cNvSpPr>
            <a:spLocks noGrp="1"/>
          </p:cNvSpPr>
          <p:nvPr>
            <p:ph type="title"/>
          </p:nvPr>
        </p:nvSpPr>
        <p:spPr/>
        <p:txBody>
          <a:bodyPr/>
          <a:lstStyle/>
          <a:p>
            <a:r>
              <a:rPr lang="en-US" dirty="0"/>
              <a:t>Airport and cruise terminal operations: Successes and challenges  </a:t>
            </a:r>
          </a:p>
        </p:txBody>
      </p:sp>
      <p:sp>
        <p:nvSpPr>
          <p:cNvPr id="4" name="Text Placeholder 3">
            <a:extLst>
              <a:ext uri="{FF2B5EF4-FFF2-40B4-BE49-F238E27FC236}">
                <a16:creationId xmlns:a16="http://schemas.microsoft.com/office/drawing/2014/main" xmlns="" id="{6B57197C-6789-1EA3-DB42-243D081AD537}"/>
              </a:ext>
            </a:extLst>
          </p:cNvPr>
          <p:cNvSpPr>
            <a:spLocks noGrp="1"/>
          </p:cNvSpPr>
          <p:nvPr>
            <p:ph type="body" sz="quarter" idx="10"/>
          </p:nvPr>
        </p:nvSpPr>
        <p:spPr>
          <a:xfrm>
            <a:off x="1488554" y="1210971"/>
            <a:ext cx="10123534" cy="1011685"/>
          </a:xfrm>
        </p:spPr>
        <p:txBody>
          <a:bodyPr>
            <a:normAutofit/>
          </a:bodyPr>
          <a:lstStyle/>
          <a:p>
            <a:r>
              <a:rPr lang="en-US" b="0" dirty="0">
                <a:effectLst/>
                <a:ea typeface="Calibri" panose="020F0502020204030204" pitchFamily="34" charset="0"/>
                <a:cs typeface="Times New Roman" panose="02020603050405020304" pitchFamily="18" charset="0"/>
              </a:rPr>
              <a:t>Cape Town International Airport and George Airpo</a:t>
            </a:r>
            <a:r>
              <a:rPr lang="en-US" b="0" dirty="0">
                <a:ea typeface="Calibri" panose="020F0502020204030204" pitchFamily="34" charset="0"/>
                <a:cs typeface="Times New Roman" panose="02020603050405020304" pitchFamily="18" charset="0"/>
              </a:rPr>
              <a:t>rt handled </a:t>
            </a:r>
            <a:r>
              <a:rPr lang="en-US" sz="1900" dirty="0">
                <a:ea typeface="Calibri" panose="020F0502020204030204" pitchFamily="34" charset="0"/>
                <a:cs typeface="Times New Roman" panose="02020603050405020304" pitchFamily="18" charset="0"/>
              </a:rPr>
              <a:t>passenger volumes at close to pre-Covid levels</a:t>
            </a:r>
            <a:r>
              <a:rPr lang="en-US" b="0" dirty="0">
                <a:ea typeface="Calibri" panose="020F0502020204030204" pitchFamily="34" charset="0"/>
                <a:cs typeface="Times New Roman" panose="02020603050405020304" pitchFamily="18" charset="0"/>
              </a:rPr>
              <a:t> and in general </a:t>
            </a:r>
            <a:r>
              <a:rPr lang="en-US" sz="1900" dirty="0">
                <a:ea typeface="Calibri" panose="020F0502020204030204" pitchFamily="34" charset="0"/>
                <a:cs typeface="Times New Roman" panose="02020603050405020304" pitchFamily="18" charset="0"/>
              </a:rPr>
              <a:t>without the travel disruptions</a:t>
            </a:r>
            <a:r>
              <a:rPr lang="en-US" b="0" dirty="0">
                <a:ea typeface="Calibri" panose="020F0502020204030204" pitchFamily="34" charset="0"/>
                <a:cs typeface="Times New Roman" panose="02020603050405020304" pitchFamily="18" charset="0"/>
              </a:rPr>
              <a:t> experienced in the Northern Hemisphere last year. </a:t>
            </a:r>
            <a:endParaRPr lang="en-US" b="0" dirty="0">
              <a:effectLst/>
              <a:ea typeface="Calibri" panose="020F0502020204030204" pitchFamily="34" charset="0"/>
              <a:cs typeface="Times New Roman" panose="02020603050405020304" pitchFamily="18" charset="0"/>
            </a:endParaRPr>
          </a:p>
        </p:txBody>
      </p:sp>
      <p:sp>
        <p:nvSpPr>
          <p:cNvPr id="3" name="Slide Number Placeholder 2">
            <a:extLst>
              <a:ext uri="{FF2B5EF4-FFF2-40B4-BE49-F238E27FC236}">
                <a16:creationId xmlns:a16="http://schemas.microsoft.com/office/drawing/2014/main" xmlns="" id="{47D2C658-0F3D-FAFE-8004-7DB86046B4BA}"/>
              </a:ext>
            </a:extLst>
          </p:cNvPr>
          <p:cNvSpPr>
            <a:spLocks noGrp="1"/>
          </p:cNvSpPr>
          <p:nvPr>
            <p:ph type="sldNum" sz="quarter" idx="4"/>
          </p:nvPr>
        </p:nvSpPr>
        <p:spPr/>
        <p:txBody>
          <a:bodyPr/>
          <a:lstStyle/>
          <a:p>
            <a:fld id="{8406839F-D7A4-4E5D-B93D-768AD4D1DB36}" type="slidenum">
              <a:rPr lang="en-ZA" smtClean="0">
                <a:solidFill>
                  <a:srgbClr val="003399"/>
                </a:solidFill>
              </a:rPr>
              <a:pPr/>
              <a:t>9</a:t>
            </a:fld>
            <a:endParaRPr lang="en-ZA" dirty="0">
              <a:solidFill>
                <a:srgbClr val="003399"/>
              </a:solidFill>
            </a:endParaRPr>
          </a:p>
        </p:txBody>
      </p:sp>
      <p:pic>
        <p:nvPicPr>
          <p:cNvPr id="6" name="Graphic 5" descr="Badge 1 with solid fill">
            <a:extLst>
              <a:ext uri="{FF2B5EF4-FFF2-40B4-BE49-F238E27FC236}">
                <a16:creationId xmlns:a16="http://schemas.microsoft.com/office/drawing/2014/main" xmlns="" id="{7863EF29-C8CA-69A1-7DE4-E18F460143DB}"/>
              </a:ext>
            </a:extLst>
          </p:cNvPr>
          <p:cNvPicPr>
            <a:picLocks noChangeAspect="1"/>
          </p:cNvPicPr>
          <p:nvPr/>
        </p:nvPicPr>
        <p:blipFill>
          <a:blip r:embed="rId2" cstate="print">
            <a:extLst>
              <a:ext uri="{28A0092B-C50C-407E-A947-70E740481C1C}">
                <a14:useLocalDpi xmlns:a14="http://schemas.microsoft.com/office/drawing/2010/main" xmlns="" val="0"/>
              </a:ext>
              <a:ext uri="{96DAC541-7B7A-43D3-8B79-37D633B846F1}">
                <asvg:svgBlip xmlns:asvg="http://schemas.microsoft.com/office/drawing/2016/SVG/main" xmlns="" r:embed="rId3"/>
              </a:ext>
            </a:extLst>
          </a:blip>
          <a:stretch>
            <a:fillRect/>
          </a:stretch>
        </p:blipFill>
        <p:spPr>
          <a:xfrm>
            <a:off x="579912" y="1351044"/>
            <a:ext cx="822590" cy="822590"/>
          </a:xfrm>
          <a:prstGeom prst="rect">
            <a:avLst/>
          </a:prstGeom>
        </p:spPr>
      </p:pic>
      <p:pic>
        <p:nvPicPr>
          <p:cNvPr id="8" name="Graphic 7" descr="Badge with solid fill">
            <a:extLst>
              <a:ext uri="{FF2B5EF4-FFF2-40B4-BE49-F238E27FC236}">
                <a16:creationId xmlns:a16="http://schemas.microsoft.com/office/drawing/2014/main" xmlns="" id="{93A838BE-9D79-74AF-F3DA-B2A67A158FE9}"/>
              </a:ext>
            </a:extLst>
          </p:cNvPr>
          <p:cNvPicPr>
            <a:picLocks noChangeAspect="1"/>
          </p:cNvPicPr>
          <p:nvPr/>
        </p:nvPicPr>
        <p:blipFill>
          <a:blip r:embed="rId4" cstate="print">
            <a:extLst>
              <a:ext uri="{28A0092B-C50C-407E-A947-70E740481C1C}">
                <a14:useLocalDpi xmlns:a14="http://schemas.microsoft.com/office/drawing/2010/main" xmlns="" val="0"/>
              </a:ext>
              <a:ext uri="{96DAC541-7B7A-43D3-8B79-37D633B846F1}">
                <asvg:svgBlip xmlns:asvg="http://schemas.microsoft.com/office/drawing/2016/SVG/main" xmlns="" r:embed="rId5"/>
              </a:ext>
            </a:extLst>
          </a:blip>
          <a:stretch>
            <a:fillRect/>
          </a:stretch>
        </p:blipFill>
        <p:spPr>
          <a:xfrm>
            <a:off x="579912" y="2350996"/>
            <a:ext cx="822590" cy="822590"/>
          </a:xfrm>
          <a:prstGeom prst="rect">
            <a:avLst/>
          </a:prstGeom>
        </p:spPr>
      </p:pic>
      <p:sp>
        <p:nvSpPr>
          <p:cNvPr id="7" name="Text Placeholder 3">
            <a:extLst>
              <a:ext uri="{FF2B5EF4-FFF2-40B4-BE49-F238E27FC236}">
                <a16:creationId xmlns:a16="http://schemas.microsoft.com/office/drawing/2014/main" xmlns="" id="{ECAFAC8B-12FE-659F-0637-475FB0691DBB}"/>
              </a:ext>
            </a:extLst>
          </p:cNvPr>
          <p:cNvSpPr txBox="1">
            <a:spLocks/>
          </p:cNvSpPr>
          <p:nvPr/>
        </p:nvSpPr>
        <p:spPr>
          <a:xfrm>
            <a:off x="1488554" y="2256449"/>
            <a:ext cx="10123534" cy="1614511"/>
          </a:xfrm>
          <a:prstGeom prst="rect">
            <a:avLst/>
          </a:prstGeom>
        </p:spPr>
        <p:txBody>
          <a:bodyPr vert="horz" lIns="72000" tIns="72000" rIns="72000" bIns="72000" rtlCol="0">
            <a:normAutofit/>
          </a:bodyPr>
          <a:lstStyle>
            <a:lvl1pPr marL="0" indent="0" algn="l" defTabSz="914400" rtl="0" eaLnBrk="1" latinLnBrk="0" hangingPunct="1">
              <a:spcBef>
                <a:spcPts val="300"/>
              </a:spcBef>
              <a:buFont typeface="Arial" pitchFamily="34" charset="0"/>
              <a:buNone/>
              <a:defRPr sz="1600" b="1" kern="1200">
                <a:solidFill>
                  <a:schemeClr val="tx1"/>
                </a:solidFill>
                <a:latin typeface="Century Gothic" pitchFamily="34" charset="0"/>
                <a:ea typeface="+mn-ea"/>
                <a:cs typeface="+mn-cs"/>
              </a:defRPr>
            </a:lvl1pPr>
            <a:lvl2pPr marL="180000" indent="-180000" algn="l" defTabSz="914400" rtl="0" eaLnBrk="1" latinLnBrk="0" hangingPunct="1">
              <a:spcBef>
                <a:spcPts val="300"/>
              </a:spcBef>
              <a:buClr>
                <a:srgbClr val="002060"/>
              </a:buClr>
              <a:buFontTx/>
              <a:buBlip>
                <a:blip r:embed="rId6"/>
              </a:buBlip>
              <a:defRPr sz="1600" kern="1200">
                <a:solidFill>
                  <a:schemeClr val="tx1"/>
                </a:solidFill>
                <a:latin typeface="Century Gothic" pitchFamily="34" charset="0"/>
                <a:ea typeface="+mn-ea"/>
                <a:cs typeface="+mn-cs"/>
              </a:defRPr>
            </a:lvl2pPr>
            <a:lvl3pPr marL="360000" indent="-180000" algn="l" defTabSz="914400" rtl="0" eaLnBrk="1" latinLnBrk="0" hangingPunct="1">
              <a:spcBef>
                <a:spcPts val="300"/>
              </a:spcBef>
              <a:buClr>
                <a:schemeClr val="accent3"/>
              </a:buClr>
              <a:buFont typeface="Arial" pitchFamily="34" charset="0"/>
              <a:buChar char="•"/>
              <a:defRPr lang="en-US" sz="1600" kern="1200" dirty="0" smtClean="0">
                <a:solidFill>
                  <a:schemeClr val="tx1"/>
                </a:solidFill>
                <a:latin typeface="Century Gothic" pitchFamily="34" charset="0"/>
                <a:ea typeface="+mn-ea"/>
                <a:cs typeface="+mn-cs"/>
              </a:defRPr>
            </a:lvl3pPr>
            <a:lvl4pPr marL="540000" indent="-180000" algn="l" defTabSz="914400" rtl="0" eaLnBrk="1" latinLnBrk="0" hangingPunct="1">
              <a:spcBef>
                <a:spcPts val="300"/>
              </a:spcBef>
              <a:buClr>
                <a:schemeClr val="accent3"/>
              </a:buClr>
              <a:buFont typeface="Arial" pitchFamily="34" charset="0"/>
              <a:buChar char="–"/>
              <a:defRPr sz="1600" kern="1200">
                <a:solidFill>
                  <a:schemeClr val="tx1"/>
                </a:solidFill>
                <a:latin typeface="Century Gothic" pitchFamily="34" charset="0"/>
                <a:ea typeface="+mn-ea"/>
                <a:cs typeface="+mn-cs"/>
              </a:defRPr>
            </a:lvl4pPr>
            <a:lvl5pPr marL="1800000" indent="-1800000" algn="l" defTabSz="914400" rtl="0" eaLnBrk="1" latinLnBrk="0" hangingPunct="1">
              <a:spcBef>
                <a:spcPts val="300"/>
              </a:spcBef>
              <a:buFont typeface="Arial" pitchFamily="34" charset="0"/>
              <a:buNone/>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b="0" dirty="0">
                <a:ea typeface="Calibri" panose="020F0502020204030204" pitchFamily="34" charset="0"/>
                <a:cs typeface="Times New Roman" panose="02020603050405020304" pitchFamily="18" charset="0"/>
              </a:rPr>
              <a:t>Despite this, there were some </a:t>
            </a:r>
            <a:r>
              <a:rPr lang="en-US" sz="1900" dirty="0">
                <a:ea typeface="Calibri" panose="020F0502020204030204" pitchFamily="34" charset="0"/>
                <a:cs typeface="Times New Roman" panose="02020603050405020304" pitchFamily="18" charset="0"/>
              </a:rPr>
              <a:t>sporadic instances of long passenger queues as well as downtimes reported of the </a:t>
            </a:r>
            <a:r>
              <a:rPr lang="en-US" sz="1900" dirty="0" err="1">
                <a:ea typeface="Calibri" panose="020F0502020204030204" pitchFamily="34" charset="0"/>
                <a:cs typeface="Times New Roman" panose="02020603050405020304" pitchFamily="18" charset="0"/>
              </a:rPr>
              <a:t>eGates</a:t>
            </a:r>
            <a:r>
              <a:rPr lang="en-US" b="0" dirty="0">
                <a:ea typeface="Calibri" panose="020F0502020204030204" pitchFamily="34" charset="0"/>
                <a:cs typeface="Times New Roman" panose="02020603050405020304" pitchFamily="18" charset="0"/>
              </a:rPr>
              <a:t>. This requires long-term solutions to boost Department of Home Affairs staff numbers and extend the </a:t>
            </a:r>
            <a:r>
              <a:rPr lang="en-US" b="0" dirty="0" err="1">
                <a:ea typeface="Calibri" panose="020F0502020204030204" pitchFamily="34" charset="0"/>
                <a:cs typeface="Times New Roman" panose="02020603050405020304" pitchFamily="18" charset="0"/>
              </a:rPr>
              <a:t>eGates</a:t>
            </a:r>
            <a:r>
              <a:rPr lang="en-US" b="0" dirty="0">
                <a:ea typeface="Calibri" panose="020F0502020204030204" pitchFamily="34" charset="0"/>
                <a:cs typeface="Times New Roman" panose="02020603050405020304" pitchFamily="18" charset="0"/>
              </a:rPr>
              <a:t> beyond just domestic use. Both </a:t>
            </a:r>
            <a:r>
              <a:rPr lang="en-US" sz="1900" dirty="0">
                <a:ea typeface="Calibri" panose="020F0502020204030204" pitchFamily="34" charset="0"/>
                <a:cs typeface="Times New Roman" panose="02020603050405020304" pitchFamily="18" charset="0"/>
              </a:rPr>
              <a:t>CTIA and George Airport also require urgent infrastructure upgrades </a:t>
            </a:r>
            <a:r>
              <a:rPr lang="en-US" b="0" dirty="0">
                <a:ea typeface="Calibri" panose="020F0502020204030204" pitchFamily="34" charset="0"/>
                <a:cs typeface="Times New Roman" panose="02020603050405020304" pitchFamily="18" charset="0"/>
              </a:rPr>
              <a:t>to keep pace with rising demand. </a:t>
            </a:r>
          </a:p>
        </p:txBody>
      </p:sp>
      <p:sp>
        <p:nvSpPr>
          <p:cNvPr id="11" name="Text Placeholder 3">
            <a:extLst>
              <a:ext uri="{FF2B5EF4-FFF2-40B4-BE49-F238E27FC236}">
                <a16:creationId xmlns:a16="http://schemas.microsoft.com/office/drawing/2014/main" xmlns="" id="{7CC77FA6-D457-16A7-7890-62CAF36F9745}"/>
              </a:ext>
            </a:extLst>
          </p:cNvPr>
          <p:cNvSpPr txBox="1">
            <a:spLocks/>
          </p:cNvSpPr>
          <p:nvPr/>
        </p:nvSpPr>
        <p:spPr>
          <a:xfrm>
            <a:off x="1488554" y="3961771"/>
            <a:ext cx="10123534" cy="1225317"/>
          </a:xfrm>
          <a:prstGeom prst="rect">
            <a:avLst/>
          </a:prstGeom>
        </p:spPr>
        <p:txBody>
          <a:bodyPr vert="horz" lIns="72000" tIns="72000" rIns="72000" bIns="72000" rtlCol="0">
            <a:normAutofit/>
          </a:bodyPr>
          <a:lstStyle>
            <a:lvl1pPr marL="0" indent="0" algn="l" defTabSz="914400" rtl="0" eaLnBrk="1" latinLnBrk="0" hangingPunct="1">
              <a:spcBef>
                <a:spcPts val="300"/>
              </a:spcBef>
              <a:buFont typeface="Arial" pitchFamily="34" charset="0"/>
              <a:buNone/>
              <a:defRPr sz="1600" b="1" kern="1200">
                <a:solidFill>
                  <a:schemeClr val="tx1"/>
                </a:solidFill>
                <a:latin typeface="Century Gothic" pitchFamily="34" charset="0"/>
                <a:ea typeface="+mn-ea"/>
                <a:cs typeface="+mn-cs"/>
              </a:defRPr>
            </a:lvl1pPr>
            <a:lvl2pPr marL="180000" indent="-180000" algn="l" defTabSz="914400" rtl="0" eaLnBrk="1" latinLnBrk="0" hangingPunct="1">
              <a:spcBef>
                <a:spcPts val="300"/>
              </a:spcBef>
              <a:buClr>
                <a:srgbClr val="002060"/>
              </a:buClr>
              <a:buFontTx/>
              <a:buBlip>
                <a:blip r:embed="rId6"/>
              </a:buBlip>
              <a:defRPr sz="1600" kern="1200">
                <a:solidFill>
                  <a:schemeClr val="tx1"/>
                </a:solidFill>
                <a:latin typeface="Century Gothic" pitchFamily="34" charset="0"/>
                <a:ea typeface="+mn-ea"/>
                <a:cs typeface="+mn-cs"/>
              </a:defRPr>
            </a:lvl2pPr>
            <a:lvl3pPr marL="360000" indent="-180000" algn="l" defTabSz="914400" rtl="0" eaLnBrk="1" latinLnBrk="0" hangingPunct="1">
              <a:spcBef>
                <a:spcPts val="300"/>
              </a:spcBef>
              <a:buClr>
                <a:schemeClr val="accent3"/>
              </a:buClr>
              <a:buFont typeface="Arial" pitchFamily="34" charset="0"/>
              <a:buChar char="•"/>
              <a:defRPr lang="en-US" sz="1600" kern="1200" dirty="0" smtClean="0">
                <a:solidFill>
                  <a:schemeClr val="tx1"/>
                </a:solidFill>
                <a:latin typeface="Century Gothic" pitchFamily="34" charset="0"/>
                <a:ea typeface="+mn-ea"/>
                <a:cs typeface="+mn-cs"/>
              </a:defRPr>
            </a:lvl3pPr>
            <a:lvl4pPr marL="540000" indent="-180000" algn="l" defTabSz="914400" rtl="0" eaLnBrk="1" latinLnBrk="0" hangingPunct="1">
              <a:spcBef>
                <a:spcPts val="300"/>
              </a:spcBef>
              <a:buClr>
                <a:schemeClr val="accent3"/>
              </a:buClr>
              <a:buFont typeface="Arial" pitchFamily="34" charset="0"/>
              <a:buChar char="–"/>
              <a:defRPr sz="1600" kern="1200">
                <a:solidFill>
                  <a:schemeClr val="tx1"/>
                </a:solidFill>
                <a:latin typeface="Century Gothic" pitchFamily="34" charset="0"/>
                <a:ea typeface="+mn-ea"/>
                <a:cs typeface="+mn-cs"/>
              </a:defRPr>
            </a:lvl4pPr>
            <a:lvl5pPr marL="1800000" indent="-1800000" algn="l" defTabSz="914400" rtl="0" eaLnBrk="1" latinLnBrk="0" hangingPunct="1">
              <a:spcBef>
                <a:spcPts val="300"/>
              </a:spcBef>
              <a:buFont typeface="Arial" pitchFamily="34" charset="0"/>
              <a:buNone/>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b="0" dirty="0">
                <a:ea typeface="Calibri" panose="020F0502020204030204" pitchFamily="34" charset="0"/>
                <a:cs typeface="Times New Roman" panose="02020603050405020304" pitchFamily="18" charset="0"/>
              </a:rPr>
              <a:t>In the case of the </a:t>
            </a:r>
            <a:r>
              <a:rPr lang="en-US" sz="1900" dirty="0">
                <a:ea typeface="Calibri" panose="020F0502020204030204" pitchFamily="34" charset="0"/>
                <a:cs typeface="Times New Roman" panose="02020603050405020304" pitchFamily="18" charset="0"/>
              </a:rPr>
              <a:t>Cape Town Cruise Terminal</a:t>
            </a:r>
            <a:r>
              <a:rPr lang="en-US" b="0" dirty="0">
                <a:ea typeface="Calibri" panose="020F0502020204030204" pitchFamily="34" charset="0"/>
                <a:cs typeface="Times New Roman" panose="02020603050405020304" pitchFamily="18" charset="0"/>
              </a:rPr>
              <a:t>, there were no significant complaints from cruise operators, however there are berthing challenges in general at the port which is exacerbated when more than 1 cruise ship needs to berth. At the start of the season, there were also some berthing challenges at the Port of Durban which then had knock on effects on Cape Town.  </a:t>
            </a:r>
          </a:p>
        </p:txBody>
      </p:sp>
      <p:pic>
        <p:nvPicPr>
          <p:cNvPr id="12" name="Graphic 11" descr="Badge 3 with solid fill">
            <a:extLst>
              <a:ext uri="{FF2B5EF4-FFF2-40B4-BE49-F238E27FC236}">
                <a16:creationId xmlns:a16="http://schemas.microsoft.com/office/drawing/2014/main" xmlns="" id="{06932776-2FDE-7843-2020-ED52A8CD4914}"/>
              </a:ext>
            </a:extLst>
          </p:cNvPr>
          <p:cNvPicPr>
            <a:picLocks noChangeAspect="1"/>
          </p:cNvPicPr>
          <p:nvPr/>
        </p:nvPicPr>
        <p:blipFill>
          <a:blip r:embed="rId7" cstate="print">
            <a:extLst>
              <a:ext uri="{28A0092B-C50C-407E-A947-70E740481C1C}">
                <a14:useLocalDpi xmlns:a14="http://schemas.microsoft.com/office/drawing/2010/main" xmlns="" val="0"/>
              </a:ext>
              <a:ext uri="{96DAC541-7B7A-43D3-8B79-37D633B846F1}">
                <asvg:svgBlip xmlns:asvg="http://schemas.microsoft.com/office/drawing/2016/SVG/main" xmlns="" r:embed="rId8"/>
              </a:ext>
            </a:extLst>
          </a:blip>
          <a:stretch>
            <a:fillRect/>
          </a:stretch>
        </p:blipFill>
        <p:spPr>
          <a:xfrm>
            <a:off x="579912" y="4073174"/>
            <a:ext cx="822590" cy="822590"/>
          </a:xfrm>
          <a:prstGeom prst="rect">
            <a:avLst/>
          </a:prstGeom>
        </p:spPr>
      </p:pic>
      <p:pic>
        <p:nvPicPr>
          <p:cNvPr id="5" name="Graphic 4" descr="Badge 4 with solid fill">
            <a:extLst>
              <a:ext uri="{FF2B5EF4-FFF2-40B4-BE49-F238E27FC236}">
                <a16:creationId xmlns:a16="http://schemas.microsoft.com/office/drawing/2014/main" xmlns="" id="{F0046CF5-4A09-7A1A-641D-3899E1FABB5A}"/>
              </a:ext>
            </a:extLst>
          </p:cNvPr>
          <p:cNvPicPr>
            <a:picLocks noChangeAspect="1"/>
          </p:cNvPicPr>
          <p:nvPr/>
        </p:nvPicPr>
        <p:blipFill>
          <a:blip r:embed="rId9" cstate="print">
            <a:extLst>
              <a:ext uri="{28A0092B-C50C-407E-A947-70E740481C1C}">
                <a14:useLocalDpi xmlns:a14="http://schemas.microsoft.com/office/drawing/2010/main" xmlns="" val="0"/>
              </a:ext>
              <a:ext uri="{96DAC541-7B7A-43D3-8B79-37D633B846F1}">
                <asvg:svgBlip xmlns:asvg="http://schemas.microsoft.com/office/drawing/2016/SVG/main" xmlns="" r:embed="rId10"/>
              </a:ext>
            </a:extLst>
          </a:blip>
          <a:stretch>
            <a:fillRect/>
          </a:stretch>
        </p:blipFill>
        <p:spPr>
          <a:xfrm>
            <a:off x="579912" y="5416323"/>
            <a:ext cx="822590" cy="822590"/>
          </a:xfrm>
          <a:prstGeom prst="rect">
            <a:avLst/>
          </a:prstGeom>
        </p:spPr>
      </p:pic>
      <p:sp>
        <p:nvSpPr>
          <p:cNvPr id="9" name="Text Placeholder 3">
            <a:extLst>
              <a:ext uri="{FF2B5EF4-FFF2-40B4-BE49-F238E27FC236}">
                <a16:creationId xmlns:a16="http://schemas.microsoft.com/office/drawing/2014/main" xmlns="" id="{1802F638-70CE-6481-6C4A-0E3D81D61042}"/>
              </a:ext>
            </a:extLst>
          </p:cNvPr>
          <p:cNvSpPr txBox="1">
            <a:spLocks/>
          </p:cNvSpPr>
          <p:nvPr/>
        </p:nvSpPr>
        <p:spPr>
          <a:xfrm>
            <a:off x="1488554" y="5321776"/>
            <a:ext cx="10123534" cy="1011685"/>
          </a:xfrm>
          <a:prstGeom prst="rect">
            <a:avLst/>
          </a:prstGeom>
        </p:spPr>
        <p:txBody>
          <a:bodyPr vert="horz" lIns="72000" tIns="72000" rIns="72000" bIns="72000" rtlCol="0">
            <a:normAutofit/>
          </a:bodyPr>
          <a:lstStyle>
            <a:lvl1pPr marL="0" indent="0" algn="l" defTabSz="914400" rtl="0" eaLnBrk="1" latinLnBrk="0" hangingPunct="1">
              <a:spcBef>
                <a:spcPts val="300"/>
              </a:spcBef>
              <a:buFont typeface="Arial" pitchFamily="34" charset="0"/>
              <a:buNone/>
              <a:defRPr sz="1600" b="1" kern="1200">
                <a:solidFill>
                  <a:schemeClr val="tx1"/>
                </a:solidFill>
                <a:latin typeface="Century Gothic" pitchFamily="34" charset="0"/>
                <a:ea typeface="+mn-ea"/>
                <a:cs typeface="+mn-cs"/>
              </a:defRPr>
            </a:lvl1pPr>
            <a:lvl2pPr marL="180000" indent="-180000" algn="l" defTabSz="914400" rtl="0" eaLnBrk="1" latinLnBrk="0" hangingPunct="1">
              <a:spcBef>
                <a:spcPts val="300"/>
              </a:spcBef>
              <a:buClr>
                <a:srgbClr val="002060"/>
              </a:buClr>
              <a:buFontTx/>
              <a:buBlip>
                <a:blip r:embed="rId6"/>
              </a:buBlip>
              <a:defRPr sz="1600" kern="1200">
                <a:solidFill>
                  <a:schemeClr val="tx1"/>
                </a:solidFill>
                <a:latin typeface="Century Gothic" pitchFamily="34" charset="0"/>
                <a:ea typeface="+mn-ea"/>
                <a:cs typeface="+mn-cs"/>
              </a:defRPr>
            </a:lvl2pPr>
            <a:lvl3pPr marL="360000" indent="-180000" algn="l" defTabSz="914400" rtl="0" eaLnBrk="1" latinLnBrk="0" hangingPunct="1">
              <a:spcBef>
                <a:spcPts val="300"/>
              </a:spcBef>
              <a:buClr>
                <a:schemeClr val="accent3"/>
              </a:buClr>
              <a:buFont typeface="Arial" pitchFamily="34" charset="0"/>
              <a:buChar char="•"/>
              <a:defRPr lang="en-US" sz="1600" kern="1200" dirty="0" smtClean="0">
                <a:solidFill>
                  <a:schemeClr val="tx1"/>
                </a:solidFill>
                <a:latin typeface="Century Gothic" pitchFamily="34" charset="0"/>
                <a:ea typeface="+mn-ea"/>
                <a:cs typeface="+mn-cs"/>
              </a:defRPr>
            </a:lvl3pPr>
            <a:lvl4pPr marL="540000" indent="-180000" algn="l" defTabSz="914400" rtl="0" eaLnBrk="1" latinLnBrk="0" hangingPunct="1">
              <a:spcBef>
                <a:spcPts val="300"/>
              </a:spcBef>
              <a:buClr>
                <a:schemeClr val="accent3"/>
              </a:buClr>
              <a:buFont typeface="Arial" pitchFamily="34" charset="0"/>
              <a:buChar char="–"/>
              <a:defRPr sz="1600" kern="1200">
                <a:solidFill>
                  <a:schemeClr val="tx1"/>
                </a:solidFill>
                <a:latin typeface="Century Gothic" pitchFamily="34" charset="0"/>
                <a:ea typeface="+mn-ea"/>
                <a:cs typeface="+mn-cs"/>
              </a:defRPr>
            </a:lvl4pPr>
            <a:lvl5pPr marL="1800000" indent="-1800000" algn="l" defTabSz="914400" rtl="0" eaLnBrk="1" latinLnBrk="0" hangingPunct="1">
              <a:spcBef>
                <a:spcPts val="300"/>
              </a:spcBef>
              <a:buFont typeface="Arial" pitchFamily="34" charset="0"/>
              <a:buNone/>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b="0" dirty="0">
                <a:ea typeface="Calibri" panose="020F0502020204030204" pitchFamily="34" charset="0"/>
                <a:cs typeface="Times New Roman" panose="02020603050405020304" pitchFamily="18" charset="0"/>
              </a:rPr>
              <a:t>Frontline staff </a:t>
            </a:r>
            <a:r>
              <a:rPr lang="en-US" b="0" dirty="0">
                <a:cs typeface="Times New Roman" panose="02020603050405020304" pitchFamily="18" charset="0"/>
              </a:rPr>
              <a:t>at Cape Town Cruise Terminal </a:t>
            </a:r>
            <a:r>
              <a:rPr lang="en-US" b="0" dirty="0">
                <a:ea typeface="Calibri" panose="020F0502020204030204" pitchFamily="34" charset="0"/>
                <a:cs typeface="Times New Roman" panose="02020603050405020304" pitchFamily="18" charset="0"/>
              </a:rPr>
              <a:t>participated in </a:t>
            </a:r>
            <a:r>
              <a:rPr lang="en-US" sz="1900" dirty="0">
                <a:ea typeface="Calibri" panose="020F0502020204030204" pitchFamily="34" charset="0"/>
                <a:cs typeface="Times New Roman" panose="02020603050405020304" pitchFamily="18" charset="0"/>
              </a:rPr>
              <a:t>South African Tourism’s Welcome training </a:t>
            </a:r>
            <a:r>
              <a:rPr lang="en-US" b="0" dirty="0" err="1">
                <a:ea typeface="Calibri" panose="020F0502020204030204" pitchFamily="34" charset="0"/>
                <a:cs typeface="Times New Roman" panose="02020603050405020304" pitchFamily="18" charset="0"/>
              </a:rPr>
              <a:t>programme</a:t>
            </a:r>
            <a:r>
              <a:rPr lang="en-US" b="0" dirty="0">
                <a:ea typeface="Calibri" panose="020F0502020204030204" pitchFamily="34" charset="0"/>
                <a:cs typeface="Times New Roman" panose="02020603050405020304" pitchFamily="18" charset="0"/>
              </a:rPr>
              <a:t> in October 2022 and DEDAT is in discussions with SAT to extend the training to Cape Town International Airport, George Airport and the Port of Mossel Bay. </a:t>
            </a:r>
          </a:p>
        </p:txBody>
      </p:sp>
    </p:spTree>
    <p:extLst>
      <p:ext uri="{BB962C8B-B14F-4D97-AF65-F5344CB8AC3E}">
        <p14:creationId xmlns:p14="http://schemas.microsoft.com/office/powerpoint/2010/main" xmlns="" val="196431998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Pd9Ct1aMTE22rXjNleq0Mg"/>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33NfSVMHv0e5Npz.QjYF8A"/>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heme/theme1.xml><?xml version="1.0" encoding="utf-8"?>
<a:theme xmlns:a="http://schemas.openxmlformats.org/drawingml/2006/main" name="WCG-PPT Master-121022-amc">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Western Cape Government">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sz="12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3"/>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728f39ad-81e7-4f54-8c90-bf71e0a0cae3" xsi:nil="true"/>
    <lcf76f155ced4ddcb4097134ff3c332f xmlns="95e24774-894c-45b2-93a1-18b0a2ce4b0d">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29822DB9218154B90D61CF3AA0428E2" ma:contentTypeVersion="16" ma:contentTypeDescription="Create a new document." ma:contentTypeScope="" ma:versionID="86267f4da5b02789293575f7807e88f6">
  <xsd:schema xmlns:xsd="http://www.w3.org/2001/XMLSchema" xmlns:xs="http://www.w3.org/2001/XMLSchema" xmlns:p="http://schemas.microsoft.com/office/2006/metadata/properties" xmlns:ns2="95e24774-894c-45b2-93a1-18b0a2ce4b0d" xmlns:ns3="3118c192-9059-4a82-804d-29214c6c209b" xmlns:ns4="728f39ad-81e7-4f54-8c90-bf71e0a0cae3" targetNamespace="http://schemas.microsoft.com/office/2006/metadata/properties" ma:root="true" ma:fieldsID="fbbbcd78f92743eadb432a4ee576a8f3" ns2:_="" ns3:_="" ns4:_="">
    <xsd:import namespace="95e24774-894c-45b2-93a1-18b0a2ce4b0d"/>
    <xsd:import namespace="3118c192-9059-4a82-804d-29214c6c209b"/>
    <xsd:import namespace="728f39ad-81e7-4f54-8c90-bf71e0a0cae3"/>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ServiceDateTaken" minOccurs="0"/>
                <xsd:element ref="ns2:MediaLengthInSeconds" minOccurs="0"/>
                <xsd:element ref="ns2:MediaServiceLocation"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5e24774-894c-45b2-93a1-18b0a2ce4b0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58e8ec45-7f36-4a39-aefb-60bf279f74b0"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3118c192-9059-4a82-804d-29214c6c209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28f39ad-81e7-4f54-8c90-bf71e0a0cae3"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76ec8b52-41ac-4645-b45c-f9c85792d3a8}" ma:internalName="TaxCatchAll" ma:showField="CatchAllData" ma:web="3118c192-9059-4a82-804d-29214c6c209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A99DD3D-5E85-432C-A7FA-39C73D6B1E05}">
  <ds:schemaRefs>
    <ds:schemaRef ds:uri="http://schemas.microsoft.com/office/2006/metadata/properties"/>
    <ds:schemaRef ds:uri="http://schemas.microsoft.com/office/infopath/2007/PartnerControls"/>
    <ds:schemaRef ds:uri="728f39ad-81e7-4f54-8c90-bf71e0a0cae3"/>
    <ds:schemaRef ds:uri="95e24774-894c-45b2-93a1-18b0a2ce4b0d"/>
  </ds:schemaRefs>
</ds:datastoreItem>
</file>

<file path=customXml/itemProps2.xml><?xml version="1.0" encoding="utf-8"?>
<ds:datastoreItem xmlns:ds="http://schemas.openxmlformats.org/officeDocument/2006/customXml" ds:itemID="{8FDC2B70-B8FD-4FA3-94E9-602EAD374D1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5e24774-894c-45b2-93a1-18b0a2ce4b0d"/>
    <ds:schemaRef ds:uri="3118c192-9059-4a82-804d-29214c6c209b"/>
    <ds:schemaRef ds:uri="728f39ad-81e7-4f54-8c90-bf71e0a0cae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55240DC-4718-462A-B073-6FEAEAC5543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21096</TotalTime>
  <Words>941</Words>
  <Application>Microsoft Office PowerPoint</Application>
  <PresentationFormat>Custom</PresentationFormat>
  <Paragraphs>67</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WCG-PPT Master-121022-amc</vt:lpstr>
      <vt:lpstr>Slide 1</vt:lpstr>
      <vt:lpstr>Contents</vt:lpstr>
      <vt:lpstr>Slide 3</vt:lpstr>
      <vt:lpstr>Slide 4</vt:lpstr>
      <vt:lpstr>Slide 5</vt:lpstr>
      <vt:lpstr>Tourism Safety: Successes and challenges </vt:lpstr>
      <vt:lpstr>Tourism Safety: Successes and challenges </vt:lpstr>
      <vt:lpstr>Slide 8</vt:lpstr>
      <vt:lpstr>Airport and cruise terminal operations: Successes and challenges  </vt:lpstr>
      <vt:lpstr>Slide 10</vt:lpstr>
      <vt:lpstr>Workforce readiness: Successes and challenges </vt:lpstr>
      <vt:lpstr>Slide 12</vt:lpstr>
      <vt:lpstr>Activations &amp; communications for summer season: Successes and challenges </vt:lpstr>
      <vt:lpstr>Slide 14</vt:lpstr>
      <vt:lpstr>Remote work visa &amp; visa reform</vt:lpstr>
      <vt:lpstr>Slide 16</vt:lpstr>
    </vt:vector>
  </TitlesOfParts>
  <Company>PGWC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Hector Eliott</dc:creator>
  <cp:lastModifiedBy>USER</cp:lastModifiedBy>
  <cp:revision>1495</cp:revision>
  <cp:lastPrinted>2019-01-28T07:09:01Z</cp:lastPrinted>
  <dcterms:created xsi:type="dcterms:W3CDTF">2017-01-19T08:56:34Z</dcterms:created>
  <dcterms:modified xsi:type="dcterms:W3CDTF">2023-05-04T07:54:17Z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0x010100E29822DB9218154B90D61CF3AA0428E2</vt:lpwstr>
  </property>
  <property fmtid="{D5CDD505-2E9C-101B-9397-08002B2CF9AE}" pid="3" name="MediaServiceImageTags">
    <vt:lpwstr/>
  </property>
</Properties>
</file>