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35"/>
  </p:notesMasterIdLst>
  <p:handoutMasterIdLst>
    <p:handoutMasterId r:id="rId36"/>
  </p:handoutMasterIdLst>
  <p:sldIdLst>
    <p:sldId id="3349" r:id="rId5"/>
    <p:sldId id="640" r:id="rId6"/>
    <p:sldId id="606" r:id="rId7"/>
    <p:sldId id="604" r:id="rId8"/>
    <p:sldId id="639" r:id="rId9"/>
    <p:sldId id="3352" r:id="rId10"/>
    <p:sldId id="605" r:id="rId11"/>
    <p:sldId id="257" r:id="rId12"/>
    <p:sldId id="259" r:id="rId13"/>
    <p:sldId id="626" r:id="rId14"/>
    <p:sldId id="627" r:id="rId15"/>
    <p:sldId id="643" r:id="rId16"/>
    <p:sldId id="628" r:id="rId17"/>
    <p:sldId id="629" r:id="rId18"/>
    <p:sldId id="630" r:id="rId19"/>
    <p:sldId id="631" r:id="rId20"/>
    <p:sldId id="632" r:id="rId21"/>
    <p:sldId id="633" r:id="rId22"/>
    <p:sldId id="634" r:id="rId23"/>
    <p:sldId id="635" r:id="rId24"/>
    <p:sldId id="636" r:id="rId25"/>
    <p:sldId id="623" r:id="rId26"/>
    <p:sldId id="359" r:id="rId27"/>
    <p:sldId id="625" r:id="rId28"/>
    <p:sldId id="641" r:id="rId29"/>
    <p:sldId id="361" r:id="rId30"/>
    <p:sldId id="642" r:id="rId31"/>
    <p:sldId id="363" r:id="rId32"/>
    <p:sldId id="277" r:id="rId33"/>
    <p:sldId id="624"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5792F"/>
    <a:srgbClr val="23329D"/>
    <a:srgbClr val="EEB500"/>
    <a:srgbClr val="482FC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58" autoAdjust="0"/>
    <p:restoredTop sz="93810" autoAdjust="0"/>
  </p:normalViewPr>
  <p:slideViewPr>
    <p:cSldViewPr snapToGrid="0">
      <p:cViewPr varScale="1">
        <p:scale>
          <a:sx n="63" d="100"/>
          <a:sy n="63" d="100"/>
        </p:scale>
        <p:origin x="-130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2-EDE0-4DCB-A96B-E23597C84F4B}"/>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DE0-4DCB-A96B-E23597C84F4B}"/>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4-EDE0-4DCB-A96B-E23597C84F4B}"/>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EDE0-4DCB-A96B-E23597C84F4B}"/>
              </c:ext>
            </c:extLst>
          </c:dPt>
          <c:dLbls>
            <c:dLbl>
              <c:idx val="0"/>
              <c:layout>
                <c:manualLayout>
                  <c:x val="-0.14453125000000003"/>
                  <c:y val="0.11836287411645703"/>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manualLayout>
                      <c:w val="7.6171875E-2"/>
                      <c:h val="8.3203119881697846E-2"/>
                    </c:manualLayout>
                  </c15:layout>
                </c:ext>
                <c:ext xmlns:c16="http://schemas.microsoft.com/office/drawing/2014/chart" uri="{C3380CC4-5D6E-409C-BE32-E72D297353CC}">
                  <c16:uniqueId val="{00000002-EDE0-4DCB-A96B-E23597C84F4B}"/>
                </c:ext>
              </c:extLst>
            </c:dLbl>
            <c:dLbl>
              <c:idx val="1"/>
              <c:layout>
                <c:manualLayout>
                  <c:x val="-7.0427165354330842E-2"/>
                  <c:y val="-0.1971106547052993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manualLayout>
                      <c:w val="5.5078124999999999E-2"/>
                      <c:h val="8.4374994809609083E-2"/>
                    </c:manualLayout>
                  </c15:layout>
                </c:ext>
                <c:ext xmlns:c16="http://schemas.microsoft.com/office/drawing/2014/chart" uri="{C3380CC4-5D6E-409C-BE32-E72D297353CC}">
                  <c16:uniqueId val="{00000003-EDE0-4DCB-A96B-E23597C84F4B}"/>
                </c:ext>
              </c:extLst>
            </c:dLbl>
            <c:dLbl>
              <c:idx val="2"/>
              <c:layout>
                <c:manualLayout>
                  <c:x val="0.11687555364173233"/>
                  <c:y val="-0.1354211284804916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manualLayout>
                      <c:w val="5.9570250984251977E-2"/>
                      <c:h val="8.4374994809609083E-2"/>
                    </c:manualLayout>
                  </c15:layout>
                </c:ext>
                <c:ext xmlns:c16="http://schemas.microsoft.com/office/drawing/2014/chart" uri="{C3380CC4-5D6E-409C-BE32-E72D297353CC}">
                  <c16:uniqueId val="{00000004-EDE0-4DCB-A96B-E23597C84F4B}"/>
                </c:ext>
              </c:extLst>
            </c:dLbl>
            <c:dLbl>
              <c:idx val="3"/>
              <c:layout>
                <c:manualLayout>
                  <c:x val="9.8769992618110258E-2"/>
                  <c:y val="0.1137947764643961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DE0-4DCB-A96B-E23597C84F4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MHEQSF</c:v>
                </c:pt>
                <c:pt idx="1">
                  <c:v>QA</c:v>
                </c:pt>
                <c:pt idx="2">
                  <c:v>RMA</c:v>
                </c:pt>
                <c:pt idx="3">
                  <c:v>Corporate</c:v>
                </c:pt>
              </c:strCache>
            </c:strRef>
          </c:cat>
          <c:val>
            <c:numRef>
              <c:f>Sheet1!$B$2:$B$5</c:f>
              <c:numCache>
                <c:formatCode>General</c:formatCode>
                <c:ptCount val="4"/>
                <c:pt idx="0">
                  <c:v>15</c:v>
                </c:pt>
                <c:pt idx="1">
                  <c:v>10</c:v>
                </c:pt>
                <c:pt idx="2">
                  <c:v>8</c:v>
                </c:pt>
                <c:pt idx="3">
                  <c:v>12</c:v>
                </c:pt>
              </c:numCache>
            </c:numRef>
          </c:val>
          <c:extLst xmlns:c16r2="http://schemas.microsoft.com/office/drawing/2015/06/chart">
            <c:ext xmlns:c16="http://schemas.microsoft.com/office/drawing/2014/chart" uri="{C3380CC4-5D6E-409C-BE32-E72D297353CC}">
              <c16:uniqueId val="{00000000-EDE0-4DCB-A96B-E23597C84F4B}"/>
            </c:ext>
          </c:extLst>
        </c:ser>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CC81A18-958F-4573-ACFD-481128D8E15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a:extLst>
              <a:ext uri="{FF2B5EF4-FFF2-40B4-BE49-F238E27FC236}">
                <a16:creationId xmlns:a16="http://schemas.microsoft.com/office/drawing/2014/main" xmlns="" id="{5D0D3FAC-5487-4828-80DD-B3993965AD7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3DFB336-ACDB-4552-81E8-832E46E860DE}" type="datetime1">
              <a:rPr lang="en-GB" smtClean="0"/>
              <a:pPr/>
              <a:t>03/05/2023</a:t>
            </a:fld>
            <a:endParaRPr lang="en-GB"/>
          </a:p>
        </p:txBody>
      </p:sp>
      <p:sp>
        <p:nvSpPr>
          <p:cNvPr id="4" name="Footer Placeholder 3">
            <a:extLst>
              <a:ext uri="{FF2B5EF4-FFF2-40B4-BE49-F238E27FC236}">
                <a16:creationId xmlns:a16="http://schemas.microsoft.com/office/drawing/2014/main" xmlns="" id="{CEACA41F-0300-45B0-9E98-D5EA1140D78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396D4308-28F5-4C4A-8600-8BB421DF961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3E989B5-D451-4447-A3BA-6B91994E8E88}" type="slidenum">
              <a:rPr lang="en-GB" smtClean="0"/>
              <a:pPr/>
              <a:t>‹#›</a:t>
            </a:fld>
            <a:endParaRPr lang="en-GB"/>
          </a:p>
        </p:txBody>
      </p:sp>
    </p:spTree>
    <p:extLst>
      <p:ext uri="{BB962C8B-B14F-4D97-AF65-F5344CB8AC3E}">
        <p14:creationId xmlns:p14="http://schemas.microsoft.com/office/powerpoint/2010/main" xmlns="" val="293433374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AB4454-B793-4E28-9B9B-CB2A8F9D210C}" type="datetime1">
              <a:rPr lang="en-GB" smtClean="0"/>
              <a:pPr/>
              <a:t>03/05/2023</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5302AB-DFCC-4939-AA11-C9A4EE261428}" type="slidenum">
              <a:rPr lang="en-GB" smtClean="0"/>
              <a:pPr/>
              <a:t>‹#›</a:t>
            </a:fld>
            <a:endParaRPr lang="en-GB"/>
          </a:p>
        </p:txBody>
      </p:sp>
    </p:spTree>
    <p:extLst>
      <p:ext uri="{BB962C8B-B14F-4D97-AF65-F5344CB8AC3E}">
        <p14:creationId xmlns:p14="http://schemas.microsoft.com/office/powerpoint/2010/main" xmlns="" val="188773233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p:nvPr>
        </p:nvSpPr>
        <p:spPr/>
        <p:txBody>
          <a:bodyPr/>
          <a:lstStyle/>
          <a:p>
            <a:endParaRPr lang="en-GB"/>
          </a:p>
        </p:txBody>
      </p:sp>
      <p:sp>
        <p:nvSpPr>
          <p:cNvPr id="5" name="Date Placeholder 4"/>
          <p:cNvSpPr>
            <a:spLocks noGrp="1"/>
          </p:cNvSpPr>
          <p:nvPr>
            <p:ph type="dt" idx="1"/>
          </p:nvPr>
        </p:nvSpPr>
        <p:spPr/>
        <p:txBody>
          <a:bodyPr/>
          <a:lstStyle/>
          <a:p>
            <a:fld id="{F8AB4454-B793-4E28-9B9B-CB2A8F9D210C}" type="datetime1">
              <a:rPr lang="en-GB" smtClean="0"/>
              <a:pPr/>
              <a:t>03/05/2023</a:t>
            </a:fld>
            <a:endParaRPr lang="en-GB"/>
          </a:p>
        </p:txBody>
      </p:sp>
      <p:sp>
        <p:nvSpPr>
          <p:cNvPr id="6" name="Footer Placeholder 5"/>
          <p:cNvSpPr>
            <a:spLocks noGrp="1"/>
          </p:cNvSpPr>
          <p:nvPr>
            <p:ph type="ftr" sz="quarter" idx="4"/>
          </p:nvPr>
        </p:nvSpPr>
        <p:spPr/>
        <p:txBody>
          <a:bodyPr/>
          <a:lstStyle/>
          <a:p>
            <a:endParaRPr lang="en-GB"/>
          </a:p>
        </p:txBody>
      </p:sp>
      <p:sp>
        <p:nvSpPr>
          <p:cNvPr id="7" name="Slide Number Placeholder 6"/>
          <p:cNvSpPr>
            <a:spLocks noGrp="1"/>
          </p:cNvSpPr>
          <p:nvPr>
            <p:ph type="sldNum" sz="quarter" idx="5"/>
          </p:nvPr>
        </p:nvSpPr>
        <p:spPr/>
        <p:txBody>
          <a:bodyPr/>
          <a:lstStyle/>
          <a:p>
            <a:fld id="{5B5302AB-DFCC-4939-AA11-C9A4EE261428}" type="slidenum">
              <a:rPr lang="en-GB" smtClean="0"/>
              <a:pPr/>
              <a:t>6</a:t>
            </a:fld>
            <a:endParaRPr lang="en-GB"/>
          </a:p>
        </p:txBody>
      </p:sp>
    </p:spTree>
    <p:extLst>
      <p:ext uri="{BB962C8B-B14F-4D97-AF65-F5344CB8AC3E}">
        <p14:creationId xmlns:p14="http://schemas.microsoft.com/office/powerpoint/2010/main" xmlns="" val="3518614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DF2172-5804-4B21-987F-A71167DC121A}" type="slidenum">
              <a:rPr lang="en-ZA" smtClean="0"/>
              <a:pPr/>
              <a:t>26</a:t>
            </a:fld>
            <a:endParaRPr lang="en-ZA" dirty="0"/>
          </a:p>
        </p:txBody>
      </p:sp>
      <p:sp>
        <p:nvSpPr>
          <p:cNvPr id="5" name="Date Placeholder 4"/>
          <p:cNvSpPr>
            <a:spLocks noGrp="1"/>
          </p:cNvSpPr>
          <p:nvPr>
            <p:ph type="dt" idx="11"/>
          </p:nvPr>
        </p:nvSpPr>
        <p:spPr/>
        <p:txBody>
          <a:bodyPr/>
          <a:lstStyle/>
          <a:p>
            <a:fld id="{123803C4-2174-4A12-9D1D-A7A162211F2F}" type="datetime1">
              <a:rPr lang="en-ZA" smtClean="0"/>
              <a:pPr/>
              <a:t>2023/05/03</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xmlns="" val="1467822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p:nvPr>
        </p:nvSpPr>
        <p:spPr/>
        <p:txBody>
          <a:bodyPr/>
          <a:lstStyle/>
          <a:p>
            <a:endParaRPr lang="en-GB"/>
          </a:p>
        </p:txBody>
      </p:sp>
      <p:sp>
        <p:nvSpPr>
          <p:cNvPr id="5" name="Date Placeholder 4"/>
          <p:cNvSpPr>
            <a:spLocks noGrp="1"/>
          </p:cNvSpPr>
          <p:nvPr>
            <p:ph type="dt" idx="1"/>
          </p:nvPr>
        </p:nvSpPr>
        <p:spPr/>
        <p:txBody>
          <a:bodyPr/>
          <a:lstStyle/>
          <a:p>
            <a:fld id="{F8AB4454-B793-4E28-9B9B-CB2A8F9D210C}" type="datetime1">
              <a:rPr lang="en-GB" smtClean="0"/>
              <a:pPr/>
              <a:t>03/05/2023</a:t>
            </a:fld>
            <a:endParaRPr lang="en-GB"/>
          </a:p>
        </p:txBody>
      </p:sp>
      <p:sp>
        <p:nvSpPr>
          <p:cNvPr id="6" name="Footer Placeholder 5"/>
          <p:cNvSpPr>
            <a:spLocks noGrp="1"/>
          </p:cNvSpPr>
          <p:nvPr>
            <p:ph type="ftr" sz="quarter" idx="4"/>
          </p:nvPr>
        </p:nvSpPr>
        <p:spPr/>
        <p:txBody>
          <a:bodyPr/>
          <a:lstStyle/>
          <a:p>
            <a:endParaRPr lang="en-GB"/>
          </a:p>
        </p:txBody>
      </p:sp>
      <p:sp>
        <p:nvSpPr>
          <p:cNvPr id="7" name="Slide Number Placeholder 6"/>
          <p:cNvSpPr>
            <a:spLocks noGrp="1"/>
          </p:cNvSpPr>
          <p:nvPr>
            <p:ph type="sldNum" sz="quarter" idx="5"/>
          </p:nvPr>
        </p:nvSpPr>
        <p:spPr/>
        <p:txBody>
          <a:bodyPr/>
          <a:lstStyle/>
          <a:p>
            <a:fld id="{5B5302AB-DFCC-4939-AA11-C9A4EE261428}" type="slidenum">
              <a:rPr lang="en-GB" smtClean="0"/>
              <a:pPr/>
              <a:t>29</a:t>
            </a:fld>
            <a:endParaRPr lang="en-GB"/>
          </a:p>
        </p:txBody>
      </p:sp>
    </p:spTree>
    <p:extLst>
      <p:ext uri="{BB962C8B-B14F-4D97-AF65-F5344CB8AC3E}">
        <p14:creationId xmlns:p14="http://schemas.microsoft.com/office/powerpoint/2010/main" xmlns="" val="1053013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chemeClr val="bg2">
                <a:tint val="90000"/>
                <a:satMod val="92000"/>
                <a:lumMod val="120000"/>
              </a:schemeClr>
            </a:gs>
            <a:gs pos="100000">
              <a:schemeClr val="bg1"/>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938280" y="3219114"/>
            <a:ext cx="4315440" cy="419772"/>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Quality Council for higher education. </a:t>
            </a:r>
          </a:p>
        </p:txBody>
      </p:sp>
      <p:sp>
        <p:nvSpPr>
          <p:cNvPr id="5" name="Slide Number Placeholder 4">
            <a:extLst>
              <a:ext uri="{FF2B5EF4-FFF2-40B4-BE49-F238E27FC236}">
                <a16:creationId xmlns:a16="http://schemas.microsoft.com/office/drawing/2014/main" xmlns="" id="{DCF53146-C88F-48FF-AD66-19843EDE8F2B}"/>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
        <p:nvSpPr>
          <p:cNvPr id="10" name="Title 9">
            <a:extLst>
              <a:ext uri="{FF2B5EF4-FFF2-40B4-BE49-F238E27FC236}">
                <a16:creationId xmlns:a16="http://schemas.microsoft.com/office/drawing/2014/main" xmlns="" id="{F79A806D-7AE2-2C4C-E68E-2D76E7B05FF5}"/>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xmlns="" val="216569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xmlns="" id="{EB7A1CB5-5C60-4448-ABB9-ED31EB9A97CB}"/>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304093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8" name="Slide Number Placeholder 4">
            <a:extLst>
              <a:ext uri="{FF2B5EF4-FFF2-40B4-BE49-F238E27FC236}">
                <a16:creationId xmlns:a16="http://schemas.microsoft.com/office/drawing/2014/main" xmlns="" id="{1A5BA3AA-AB78-4A65-9B19-D29DFD57D7D1}"/>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1056251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6" name="Slide Number Placeholder 4">
            <a:extLst>
              <a:ext uri="{FF2B5EF4-FFF2-40B4-BE49-F238E27FC236}">
                <a16:creationId xmlns:a16="http://schemas.microsoft.com/office/drawing/2014/main" xmlns="" id="{76FA79AF-C4EC-4701-BEA0-E870D391CD87}"/>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1442059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8" name="Slide Number Placeholder 4">
            <a:extLst>
              <a:ext uri="{FF2B5EF4-FFF2-40B4-BE49-F238E27FC236}">
                <a16:creationId xmlns:a16="http://schemas.microsoft.com/office/drawing/2014/main" xmlns="" id="{3F348B51-6F69-40C8-9A31-6A1C3D58A38F}"/>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64736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6" name="Slide Number Placeholder 4">
            <a:extLst>
              <a:ext uri="{FF2B5EF4-FFF2-40B4-BE49-F238E27FC236}">
                <a16:creationId xmlns:a16="http://schemas.microsoft.com/office/drawing/2014/main" xmlns="" id="{D055CAB8-C906-4760-927B-4CFA8B638B77}"/>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189052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xmlns="" id="{F75DB210-1A9B-4AE1-9BA8-9346179133C7}"/>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1608374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xmlns="" id="{2B313063-42EB-46D9-86B1-905AA11DF225}"/>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3204490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18F439-5665-4DE1-A51F-F2E9061AB153}"/>
              </a:ext>
            </a:extLst>
          </p:cNvPr>
          <p:cNvSpPr>
            <a:spLocks noGrp="1"/>
          </p:cNvSpPr>
          <p:nvPr>
            <p:ph type="title"/>
          </p:nvPr>
        </p:nvSpPr>
        <p:spPr/>
        <p:txBody>
          <a:bodyPr/>
          <a:lstStyle/>
          <a:p>
            <a:r>
              <a:rPr lang="en-US"/>
              <a:t>Click to edit Master title style</a:t>
            </a:r>
            <a:endParaRPr lang="en-GB"/>
          </a:p>
        </p:txBody>
      </p:sp>
      <p:sp>
        <p:nvSpPr>
          <p:cNvPr id="4" name="Slide Number Placeholder 4">
            <a:extLst>
              <a:ext uri="{FF2B5EF4-FFF2-40B4-BE49-F238E27FC236}">
                <a16:creationId xmlns:a16="http://schemas.microsoft.com/office/drawing/2014/main" xmlns="" id="{0FF4A4CF-67BB-47CC-AF35-6E45444902AF}"/>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4159998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7D0DBA-255C-4D71-A2AC-73AE091F7629}"/>
              </a:ext>
            </a:extLst>
          </p:cNvPr>
          <p:cNvSpPr>
            <a:spLocks noGrp="1"/>
          </p:cNvSpPr>
          <p:nvPr>
            <p:ph type="title"/>
          </p:nvPr>
        </p:nvSpPr>
        <p:spPr/>
        <p:txBody>
          <a:bodyPr/>
          <a:lstStyle/>
          <a:p>
            <a:r>
              <a:rPr lang="en-US"/>
              <a:t>Click to edit Master title style</a:t>
            </a:r>
            <a:endParaRPr lang="en-GB"/>
          </a:p>
        </p:txBody>
      </p:sp>
      <p:sp>
        <p:nvSpPr>
          <p:cNvPr id="6" name="Slide Number Placeholder 4">
            <a:extLst>
              <a:ext uri="{FF2B5EF4-FFF2-40B4-BE49-F238E27FC236}">
                <a16:creationId xmlns:a16="http://schemas.microsoft.com/office/drawing/2014/main" xmlns="" id="{A60057F1-F126-42E8-85CF-69BDDDE71D0D}"/>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41483445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0156" y="614779"/>
            <a:ext cx="8911687" cy="1280890"/>
          </a:xfrm>
        </p:spPr>
        <p:txBody>
          <a:bodyPr/>
          <a:lstStyle/>
          <a:p>
            <a:r>
              <a:rPr lang="en-US" dirty="0"/>
              <a:t>Click to edit Master title style</a:t>
            </a:r>
          </a:p>
        </p:txBody>
      </p:sp>
      <p:sp>
        <p:nvSpPr>
          <p:cNvPr id="3" name="Content Placeholder 2"/>
          <p:cNvSpPr>
            <a:spLocks noGrp="1"/>
          </p:cNvSpPr>
          <p:nvPr>
            <p:ph idx="1"/>
          </p:nvPr>
        </p:nvSpPr>
        <p:spPr>
          <a:xfrm>
            <a:off x="1640156" y="2142931"/>
            <a:ext cx="8915400" cy="37776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xmlns="" id="{FCF5FA7D-377F-434E-9A4D-BD37019043CE}"/>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254638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38300" y="1874417"/>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638299" y="3514784"/>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xmlns="" id="{AED86B75-E617-4C77-BAA3-962947A1DAE9}"/>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251203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a:extLst>
              <a:ext uri="{FF2B5EF4-FFF2-40B4-BE49-F238E27FC236}">
                <a16:creationId xmlns:a16="http://schemas.microsoft.com/office/drawing/2014/main" xmlns="" id="{5E35BC4F-C6F0-483A-AF35-73D5AFC44D85}"/>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1342627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a:extLst>
              <a:ext uri="{FF2B5EF4-FFF2-40B4-BE49-F238E27FC236}">
                <a16:creationId xmlns:a16="http://schemas.microsoft.com/office/drawing/2014/main" xmlns="" id="{F4E074A8-C6FE-4F07-9AF6-54B1D70871F5}"/>
              </a:ext>
            </a:extLst>
          </p:cNvPr>
          <p:cNvSpPr>
            <a:spLocks noGrp="1"/>
          </p:cNvSpPr>
          <p:nvPr>
            <p:ph type="sldNum" sz="quarter" idx="10"/>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1068521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4">
            <a:extLst>
              <a:ext uri="{FF2B5EF4-FFF2-40B4-BE49-F238E27FC236}">
                <a16:creationId xmlns:a16="http://schemas.microsoft.com/office/drawing/2014/main" xmlns="" id="{148DBC25-4BC1-4145-95D9-BF75428ADD86}"/>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328536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xmlns="" id="{4A8005B3-42CE-4CCD-B29B-5EED0EE35E27}"/>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215821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4">
            <a:extLst>
              <a:ext uri="{FF2B5EF4-FFF2-40B4-BE49-F238E27FC236}">
                <a16:creationId xmlns:a16="http://schemas.microsoft.com/office/drawing/2014/main" xmlns="" id="{22CCF35E-D34F-4712-BAD0-7A79F845FB8B}"/>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257238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4">
            <a:extLst>
              <a:ext uri="{FF2B5EF4-FFF2-40B4-BE49-F238E27FC236}">
                <a16:creationId xmlns:a16="http://schemas.microsoft.com/office/drawing/2014/main" xmlns="" id="{DAD41713-87EE-456F-9088-C0DEF94C5CE3}"/>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4123437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1"/>
            </a:gs>
          </a:gsLst>
          <a:path path="circle">
            <a:fillToRect r="100000" b="100000"/>
          </a:path>
        </a:gradFill>
        <a:effectLst/>
      </p:bgPr>
    </p:bg>
    <p:spTree>
      <p:nvGrpSpPr>
        <p:cNvPr id="1" name=""/>
        <p:cNvGrpSpPr/>
        <p:nvPr/>
      </p:nvGrpSpPr>
      <p:grpSpPr>
        <a:xfrm>
          <a:off x="0" y="0"/>
          <a:ext cx="0" cy="0"/>
          <a:chOff x="0" y="0"/>
          <a:chExt cx="0" cy="0"/>
        </a:xfrm>
      </p:grpSpPr>
      <p:grpSp>
        <p:nvGrpSpPr>
          <p:cNvPr id="10" name="Group 9"/>
          <p:cNvGrpSpPr/>
          <p:nvPr/>
        </p:nvGrpSpPr>
        <p:grpSpPr>
          <a:xfrm flipH="1">
            <a:off x="11512479" y="4382940"/>
            <a:ext cx="698031" cy="2475060"/>
            <a:chOff x="6627813" y="194833"/>
            <a:chExt cx="1269911"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C00000"/>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C00000"/>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C00000"/>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C00000"/>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FFC000"/>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485686"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rgbClr val="23329D"/>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rgbClr val="23329D"/>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rgbClr val="C00000"/>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FFC000"/>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218428" y="643540"/>
            <a:ext cx="6122520" cy="791102"/>
          </a:xfrm>
          <a:prstGeom prst="rect">
            <a:avLst/>
          </a:prstGeom>
        </p:spPr>
        <p:txBody>
          <a:bodyPr vert="horz" lIns="91440" tIns="45720" rIns="91440" bIns="45720" rtlCol="0" anchor="t">
            <a:normAutofit/>
          </a:bodyPr>
          <a:lstStyle/>
          <a:p>
            <a:r>
              <a:rPr lang="en-US" dirty="0"/>
              <a:t>Council on Higher Education</a:t>
            </a:r>
          </a:p>
        </p:txBody>
      </p:sp>
      <p:sp>
        <p:nvSpPr>
          <p:cNvPr id="3" name="Text Placeholder 2"/>
          <p:cNvSpPr>
            <a:spLocks noGrp="1"/>
          </p:cNvSpPr>
          <p:nvPr>
            <p:ph type="body" idx="1"/>
          </p:nvPr>
        </p:nvSpPr>
        <p:spPr>
          <a:xfrm>
            <a:off x="1041886" y="1436012"/>
            <a:ext cx="10475605" cy="4239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Rectangle 36">
            <a:extLst>
              <a:ext uri="{FF2B5EF4-FFF2-40B4-BE49-F238E27FC236}">
                <a16:creationId xmlns:a16="http://schemas.microsoft.com/office/drawing/2014/main" xmlns="" id="{F160A345-AFDD-4BD0-B48F-19F8D8CE2263}"/>
              </a:ext>
            </a:extLst>
          </p:cNvPr>
          <p:cNvSpPr/>
          <p:nvPr userDrawn="1"/>
        </p:nvSpPr>
        <p:spPr>
          <a:xfrm>
            <a:off x="0" y="0"/>
            <a:ext cx="249382" cy="20781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xmlns="" id="{A3D89CC4-C5B3-4D89-ADD4-561ADE501A3F}"/>
              </a:ext>
            </a:extLst>
          </p:cNvPr>
          <p:cNvSpPr/>
          <p:nvPr userDrawn="1"/>
        </p:nvSpPr>
        <p:spPr>
          <a:xfrm>
            <a:off x="1369" y="357868"/>
            <a:ext cx="249382" cy="2078182"/>
          </a:xfrm>
          <a:prstGeom prst="rect">
            <a:avLst/>
          </a:prstGeom>
          <a:solidFill>
            <a:srgbClr val="EE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xmlns="" id="{22EC679E-0B8A-4143-AF6A-DBAA2989BA3D}"/>
              </a:ext>
            </a:extLst>
          </p:cNvPr>
          <p:cNvSpPr/>
          <p:nvPr userDrawn="1"/>
        </p:nvSpPr>
        <p:spPr>
          <a:xfrm>
            <a:off x="0" y="651597"/>
            <a:ext cx="249382" cy="2078182"/>
          </a:xfrm>
          <a:prstGeom prst="rect">
            <a:avLst/>
          </a:prstGeom>
          <a:solidFill>
            <a:srgbClr val="257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xmlns="" id="{6FF14328-ED62-4C41-90E7-C35ECB10EAFD}"/>
              </a:ext>
            </a:extLst>
          </p:cNvPr>
          <p:cNvSpPr/>
          <p:nvPr userDrawn="1"/>
        </p:nvSpPr>
        <p:spPr>
          <a:xfrm>
            <a:off x="0" y="1027906"/>
            <a:ext cx="249382" cy="2078182"/>
          </a:xfrm>
          <a:prstGeom prst="rect">
            <a:avLst/>
          </a:prstGeom>
          <a:solidFill>
            <a:srgbClr val="233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xmlns="" id="{B922B08D-53FC-4461-BEE4-D74C41340BA0}"/>
              </a:ext>
            </a:extLst>
          </p:cNvPr>
          <p:cNvSpPr/>
          <p:nvPr userDrawn="1"/>
        </p:nvSpPr>
        <p:spPr>
          <a:xfrm>
            <a:off x="0" y="1780525"/>
            <a:ext cx="249382" cy="2733286"/>
          </a:xfrm>
          <a:prstGeom prst="rect">
            <a:avLst/>
          </a:prstGeom>
          <a:solidFill>
            <a:srgbClr val="EE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xmlns="" id="{36F05A57-D785-4E13-9787-D46705CFEB90}"/>
              </a:ext>
            </a:extLst>
          </p:cNvPr>
          <p:cNvSpPr/>
          <p:nvPr userDrawn="1"/>
        </p:nvSpPr>
        <p:spPr>
          <a:xfrm>
            <a:off x="0" y="4438996"/>
            <a:ext cx="249382" cy="24190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Slide Number Placeholder 4">
            <a:extLst>
              <a:ext uri="{FF2B5EF4-FFF2-40B4-BE49-F238E27FC236}">
                <a16:creationId xmlns:a16="http://schemas.microsoft.com/office/drawing/2014/main" xmlns="" id="{C976A080-BC9F-4D1D-B264-89EAEC817971}"/>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pic>
        <p:nvPicPr>
          <p:cNvPr id="6" name="Picture 5" descr="Logo&#10;&#10;Description automatically generated">
            <a:extLst>
              <a:ext uri="{FF2B5EF4-FFF2-40B4-BE49-F238E27FC236}">
                <a16:creationId xmlns:a16="http://schemas.microsoft.com/office/drawing/2014/main" xmlns="" id="{B3C0B8AF-A926-879D-4E3B-18A809B4FAEB}"/>
              </a:ext>
            </a:extLst>
          </p:cNvPr>
          <p:cNvPicPr>
            <a:picLocks noChangeAspect="1"/>
          </p:cNvPicPr>
          <p:nvPr userDrawn="1"/>
        </p:nvPicPr>
        <p:blipFill>
          <a:blip r:embed="rId20" cstate="print">
            <a:extLst>
              <a:ext uri="{28A0092B-C50C-407E-A947-70E740481C1C}">
                <a14:useLocalDpi xmlns:a14="http://schemas.microsoft.com/office/drawing/2010/main" xmlns="" val="0"/>
              </a:ext>
            </a:extLst>
          </a:blip>
          <a:stretch>
            <a:fillRect/>
          </a:stretch>
        </p:blipFill>
        <p:spPr>
          <a:xfrm>
            <a:off x="11568276" y="-145702"/>
            <a:ext cx="907181" cy="907181"/>
          </a:xfrm>
          <a:prstGeom prst="rect">
            <a:avLst/>
          </a:prstGeom>
        </p:spPr>
      </p:pic>
      <p:pic>
        <p:nvPicPr>
          <p:cNvPr id="23" name="Picture 22" descr="Logo, company name&#10;&#10;Description automatically generated">
            <a:extLst>
              <a:ext uri="{FF2B5EF4-FFF2-40B4-BE49-F238E27FC236}">
                <a16:creationId xmlns:a16="http://schemas.microsoft.com/office/drawing/2014/main" xmlns="" id="{A304E31A-D7AF-8D4B-7369-7EACB5024401}"/>
              </a:ext>
            </a:extLst>
          </p:cNvPr>
          <p:cNvPicPr>
            <a:picLocks noChangeAspect="1"/>
          </p:cNvPicPr>
          <p:nvPr userDrawn="1"/>
        </p:nvPicPr>
        <p:blipFill>
          <a:blip r:embed="rId21" cstate="print">
            <a:extLst>
              <a:ext uri="{28A0092B-C50C-407E-A947-70E740481C1C}">
                <a14:useLocalDpi xmlns:a14="http://schemas.microsoft.com/office/drawing/2010/main" xmlns="" val="0"/>
              </a:ext>
            </a:extLst>
          </a:blip>
          <a:stretch>
            <a:fillRect/>
          </a:stretch>
        </p:blipFill>
        <p:spPr>
          <a:xfrm>
            <a:off x="259853" y="6053979"/>
            <a:ext cx="1019800" cy="1019800"/>
          </a:xfrm>
          <a:prstGeom prst="rect">
            <a:avLst/>
          </a:prstGeom>
        </p:spPr>
      </p:pic>
    </p:spTree>
    <p:extLst>
      <p:ext uri="{BB962C8B-B14F-4D97-AF65-F5344CB8AC3E}">
        <p14:creationId xmlns:p14="http://schemas.microsoft.com/office/powerpoint/2010/main" xmlns="" val="183362090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Lst>
  <p:hf hdr="0" ftr="0" dt="0"/>
  <p:txStyles>
    <p:titleStyle>
      <a:lvl1pPr algn="l" defTabSz="457200" rtl="0" eaLnBrk="1" latinLnBrk="0" hangingPunct="1">
        <a:spcBef>
          <a:spcPct val="0"/>
        </a:spcBef>
        <a:buNone/>
        <a:defRPr sz="32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hedpt-my.sharepoint.com/:v:/g/personal/nbhengu_che_ac_za/EU7uexkVUltGvrcZaNXIarsBtjIpjUT4Flkj20kU3FPpSg?e=OpSJj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cid:image001.jpg@01D585D9.A2708C20"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138BAC5-0814-4852-BCBF-E73C27C2ACB2}"/>
              </a:ext>
            </a:extLst>
          </p:cNvPr>
          <p:cNvSpPr>
            <a:spLocks noGrp="1"/>
          </p:cNvSpPr>
          <p:nvPr>
            <p:ph type="sldNum" sz="quarter" idx="4"/>
          </p:nvPr>
        </p:nvSpPr>
        <p:spPr>
          <a:xfrm>
            <a:off x="11229975" y="6356350"/>
            <a:ext cx="2743200" cy="365125"/>
          </a:xfrm>
        </p:spPr>
        <p:txBody>
          <a:bodyPr/>
          <a:lstStyle/>
          <a:p>
            <a:fld id="{2E9CAD2E-7E5B-40C1-A402-F374045F6AAA}" type="slidenum">
              <a:rPr lang="en-GB" smtClean="0"/>
              <a:pPr/>
              <a:t>1</a:t>
            </a:fld>
            <a:endParaRPr lang="en-GB"/>
          </a:p>
        </p:txBody>
      </p:sp>
      <p:pic>
        <p:nvPicPr>
          <p:cNvPr id="5" name="Picture 4">
            <a:extLst>
              <a:ext uri="{FF2B5EF4-FFF2-40B4-BE49-F238E27FC236}">
                <a16:creationId xmlns:a16="http://schemas.microsoft.com/office/drawing/2014/main" xmlns="" id="{281960BA-A0F1-421D-AE8F-6998E4A29D3C}"/>
              </a:ext>
            </a:extLst>
          </p:cNvPr>
          <p:cNvPicPr>
            <a:picLocks noChangeAspect="1"/>
          </p:cNvPicPr>
          <p:nvPr/>
        </p:nvPicPr>
        <p:blipFill>
          <a:blip r:embed="rId2" cstate="print"/>
          <a:stretch>
            <a:fillRect/>
          </a:stretch>
        </p:blipFill>
        <p:spPr>
          <a:xfrm>
            <a:off x="1192677" y="715259"/>
            <a:ext cx="10289948" cy="4297680"/>
          </a:xfrm>
          <a:prstGeom prst="rect">
            <a:avLst/>
          </a:prstGeom>
        </p:spPr>
      </p:pic>
      <p:sp>
        <p:nvSpPr>
          <p:cNvPr id="7" name="TextBox 6">
            <a:extLst>
              <a:ext uri="{FF2B5EF4-FFF2-40B4-BE49-F238E27FC236}">
                <a16:creationId xmlns:a16="http://schemas.microsoft.com/office/drawing/2014/main" xmlns="" id="{E1A14A6B-1FEB-4717-ACFE-82C801D8B978}"/>
              </a:ext>
            </a:extLst>
          </p:cNvPr>
          <p:cNvSpPr txBox="1"/>
          <p:nvPr/>
        </p:nvSpPr>
        <p:spPr>
          <a:xfrm>
            <a:off x="1884371" y="4781542"/>
            <a:ext cx="8906560" cy="954107"/>
          </a:xfrm>
          <a:prstGeom prst="rect">
            <a:avLst/>
          </a:prstGeom>
          <a:noFill/>
        </p:spPr>
        <p:txBody>
          <a:bodyPr wrap="square">
            <a:spAutoFit/>
          </a:bodyPr>
          <a:lstStyle/>
          <a:p>
            <a:pPr algn="ctr">
              <a:spcBef>
                <a:spcPts val="0"/>
              </a:spcBef>
              <a:spcAft>
                <a:spcPts val="600"/>
              </a:spcAft>
              <a:buFont typeface="Arial" charset="0"/>
              <a:buNone/>
              <a:defRPr/>
            </a:pPr>
            <a:r>
              <a:rPr lang="en-US" sz="2800" b="1" dirty="0">
                <a:latin typeface="Tw Cen MT" panose="020B0602020104020603" pitchFamily="34" charset="0"/>
              </a:rPr>
              <a:t>Strategic Plan 2020-2025 and 2023/24 Annual Performance Plan</a:t>
            </a:r>
          </a:p>
        </p:txBody>
      </p:sp>
      <p:sp>
        <p:nvSpPr>
          <p:cNvPr id="8" name="TextBox 7">
            <a:extLst>
              <a:ext uri="{FF2B5EF4-FFF2-40B4-BE49-F238E27FC236}">
                <a16:creationId xmlns:a16="http://schemas.microsoft.com/office/drawing/2014/main" xmlns="" id="{0309ADF5-B8D7-45EA-9FE2-22DE504C7477}"/>
              </a:ext>
            </a:extLst>
          </p:cNvPr>
          <p:cNvSpPr txBox="1"/>
          <p:nvPr/>
        </p:nvSpPr>
        <p:spPr>
          <a:xfrm>
            <a:off x="1884371" y="5919068"/>
            <a:ext cx="9562469" cy="723275"/>
          </a:xfrm>
          <a:prstGeom prst="rect">
            <a:avLst/>
          </a:prstGeom>
          <a:noFill/>
        </p:spPr>
        <p:txBody>
          <a:bodyPr wrap="square">
            <a:spAutoFit/>
          </a:bodyPr>
          <a:lstStyle/>
          <a:p>
            <a:pPr algn="ctr">
              <a:spcBef>
                <a:spcPts val="0"/>
              </a:spcBef>
              <a:spcAft>
                <a:spcPts val="600"/>
              </a:spcAft>
              <a:buFont typeface="Arial" charset="0"/>
              <a:buNone/>
              <a:defRPr/>
            </a:pPr>
            <a:r>
              <a:rPr lang="en-US" sz="1800" b="1" dirty="0">
                <a:latin typeface="Tw Cen MT" panose="020B0602020104020603" pitchFamily="34" charset="0"/>
              </a:rPr>
              <a:t>Presentation to the Parliamentary Portfolio Committee on Higher Education, Science &amp; Innovation</a:t>
            </a:r>
          </a:p>
          <a:p>
            <a:pPr algn="ctr">
              <a:spcBef>
                <a:spcPts val="0"/>
              </a:spcBef>
              <a:spcAft>
                <a:spcPts val="600"/>
              </a:spcAft>
              <a:buFont typeface="Arial" charset="0"/>
              <a:buNone/>
              <a:defRPr/>
            </a:pPr>
            <a:r>
              <a:rPr lang="en-US" sz="1800" b="1" dirty="0">
                <a:latin typeface="Tw Cen MT" panose="020B0602020104020603" pitchFamily="34" charset="0"/>
              </a:rPr>
              <a:t>3 May 2023</a:t>
            </a:r>
          </a:p>
        </p:txBody>
      </p:sp>
      <p:sp>
        <p:nvSpPr>
          <p:cNvPr id="9" name="Title 1">
            <a:extLst>
              <a:ext uri="{FF2B5EF4-FFF2-40B4-BE49-F238E27FC236}">
                <a16:creationId xmlns:a16="http://schemas.microsoft.com/office/drawing/2014/main" xmlns="" id="{6BC2BD2D-5766-4D64-8B74-A2EC6F3B0BFF}"/>
              </a:ext>
            </a:extLst>
          </p:cNvPr>
          <p:cNvSpPr txBox="1">
            <a:spLocks/>
          </p:cNvSpPr>
          <p:nvPr/>
        </p:nvSpPr>
        <p:spPr>
          <a:xfrm>
            <a:off x="2613181" y="66831"/>
            <a:ext cx="7448940" cy="648428"/>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ZA" sz="4800" b="1" dirty="0">
                <a:solidFill>
                  <a:schemeClr val="tx1">
                    <a:lumMod val="95000"/>
                    <a:lumOff val="5000"/>
                  </a:schemeClr>
                </a:solidFill>
                <a:latin typeface="Tw Cen MT" panose="020B0602020104020603" pitchFamily="34" charset="0"/>
              </a:rPr>
              <a:t>Council on Higher Education</a:t>
            </a:r>
          </a:p>
        </p:txBody>
      </p:sp>
    </p:spTree>
    <p:extLst>
      <p:ext uri="{BB962C8B-B14F-4D97-AF65-F5344CB8AC3E}">
        <p14:creationId xmlns:p14="http://schemas.microsoft.com/office/powerpoint/2010/main" xmlns="" val="443036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xmlns="" id="{25997397-7570-495C-BC2C-48436AFA6286}"/>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10</a:t>
            </a:fld>
            <a:endParaRPr lang="en-GB" dirty="0"/>
          </a:p>
        </p:txBody>
      </p:sp>
      <p:sp>
        <p:nvSpPr>
          <p:cNvPr id="4" name="Title 1">
            <a:extLst>
              <a:ext uri="{FF2B5EF4-FFF2-40B4-BE49-F238E27FC236}">
                <a16:creationId xmlns:a16="http://schemas.microsoft.com/office/drawing/2014/main" xmlns="" id="{0F37E34F-55C1-4F57-BAF6-7A9DE2A36DF9}"/>
              </a:ext>
            </a:extLst>
          </p:cNvPr>
          <p:cNvSpPr>
            <a:spLocks noGrp="1"/>
          </p:cNvSpPr>
          <p:nvPr>
            <p:ph type="title"/>
          </p:nvPr>
        </p:nvSpPr>
        <p:spPr>
          <a:xfrm>
            <a:off x="1839434" y="1729143"/>
            <a:ext cx="9134820" cy="928688"/>
          </a:xfrm>
        </p:spPr>
        <p:txBody>
          <a:bodyPr>
            <a:noAutofit/>
          </a:bodyPr>
          <a:lstStyle/>
          <a:p>
            <a:r>
              <a:rPr lang="en-ZA" sz="4800" b="1" dirty="0">
                <a:solidFill>
                  <a:schemeClr val="tx1">
                    <a:lumMod val="95000"/>
                    <a:lumOff val="5000"/>
                  </a:schemeClr>
                </a:solidFill>
                <a:latin typeface="Tw Cen MT" panose="020B0602020104020603" pitchFamily="34" charset="0"/>
              </a:rPr>
              <a:t>2023/24 Annual Performance Plan</a:t>
            </a:r>
          </a:p>
        </p:txBody>
      </p:sp>
      <p:sp>
        <p:nvSpPr>
          <p:cNvPr id="2" name="TextBox 1">
            <a:extLst>
              <a:ext uri="{FF2B5EF4-FFF2-40B4-BE49-F238E27FC236}">
                <a16:creationId xmlns:a16="http://schemas.microsoft.com/office/drawing/2014/main" xmlns="" id="{6396CC99-332B-163D-D58B-42A2D85998E0}"/>
              </a:ext>
            </a:extLst>
          </p:cNvPr>
          <p:cNvSpPr txBox="1"/>
          <p:nvPr/>
        </p:nvSpPr>
        <p:spPr>
          <a:xfrm>
            <a:off x="1032086" y="3561907"/>
            <a:ext cx="10749516" cy="1477328"/>
          </a:xfrm>
          <a:prstGeom prst="rect">
            <a:avLst/>
          </a:prstGeom>
          <a:noFill/>
        </p:spPr>
        <p:txBody>
          <a:bodyPr wrap="square" rtlCol="0">
            <a:spAutoFit/>
          </a:bodyPr>
          <a:lstStyle/>
          <a:p>
            <a:r>
              <a:rPr lang="en-US" b="1" dirty="0"/>
              <a:t>Key:</a:t>
            </a:r>
          </a:p>
          <a:p>
            <a:r>
              <a:rPr lang="en-US" dirty="0">
                <a:solidFill>
                  <a:srgbClr val="00B0F0"/>
                </a:solidFill>
              </a:rPr>
              <a:t>Blue font</a:t>
            </a:r>
            <a:r>
              <a:rPr lang="en-US" dirty="0"/>
              <a:t>: Name of Programme and Sub-programme</a:t>
            </a:r>
          </a:p>
          <a:p>
            <a:r>
              <a:rPr lang="en-US" dirty="0"/>
              <a:t>Black font: Activities and targets that continue in this 4</a:t>
            </a:r>
            <a:r>
              <a:rPr lang="en-US" baseline="30000" dirty="0"/>
              <a:t>th</a:t>
            </a:r>
            <a:r>
              <a:rPr lang="en-US" dirty="0"/>
              <a:t> APP linked to the 2020-2025 Strategic Plan</a:t>
            </a:r>
          </a:p>
          <a:p>
            <a:r>
              <a:rPr lang="en-US" dirty="0">
                <a:solidFill>
                  <a:srgbClr val="00B050"/>
                </a:solidFill>
              </a:rPr>
              <a:t>Green font</a:t>
            </a:r>
            <a:r>
              <a:rPr lang="en-US" dirty="0"/>
              <a:t>: New activities and/or targets that have been introduced for the 2023/24 financial year.</a:t>
            </a:r>
          </a:p>
          <a:p>
            <a:r>
              <a:rPr lang="en-US" strike="sngStrike" dirty="0"/>
              <a:t>Strike-through</a:t>
            </a:r>
            <a:r>
              <a:rPr lang="en-US" dirty="0"/>
              <a:t>: Previous year activity/target which has been changed/not applicable for this year.</a:t>
            </a:r>
            <a:endParaRPr lang="en-ZA" dirty="0"/>
          </a:p>
        </p:txBody>
      </p:sp>
    </p:spTree>
    <p:extLst>
      <p:ext uri="{BB962C8B-B14F-4D97-AF65-F5344CB8AC3E}">
        <p14:creationId xmlns:p14="http://schemas.microsoft.com/office/powerpoint/2010/main" xmlns="" val="2744568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11</a:t>
            </a:fld>
            <a:endParaRPr lang="en-GB" dirty="0"/>
          </a:p>
        </p:txBody>
      </p:sp>
      <p:sp>
        <p:nvSpPr>
          <p:cNvPr id="6" name="Title 1">
            <a:extLst>
              <a:ext uri="{FF2B5EF4-FFF2-40B4-BE49-F238E27FC236}">
                <a16:creationId xmlns:a16="http://schemas.microsoft.com/office/drawing/2014/main" xmlns="" id="{D1BCC0B9-86F9-4FCA-BCAC-5DA8892BF570}"/>
              </a:ext>
            </a:extLst>
          </p:cNvPr>
          <p:cNvSpPr txBox="1">
            <a:spLocks/>
          </p:cNvSpPr>
          <p:nvPr/>
        </p:nvSpPr>
        <p:spPr>
          <a:xfrm>
            <a:off x="1057275" y="58958"/>
            <a:ext cx="8911687" cy="661571"/>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000" b="1" dirty="0"/>
              <a:t>Focus Areas for 2023/24</a:t>
            </a:r>
          </a:p>
        </p:txBody>
      </p:sp>
      <p:sp>
        <p:nvSpPr>
          <p:cNvPr id="2" name="Rectangle: Top Corners One Rounded and One Snipped 1">
            <a:extLst>
              <a:ext uri="{FF2B5EF4-FFF2-40B4-BE49-F238E27FC236}">
                <a16:creationId xmlns:a16="http://schemas.microsoft.com/office/drawing/2014/main" xmlns="" id="{05567F8B-8C65-4A0C-87AD-1E412ED17860}"/>
              </a:ext>
            </a:extLst>
          </p:cNvPr>
          <p:cNvSpPr>
            <a:spLocks noChangeAspect="1"/>
          </p:cNvSpPr>
          <p:nvPr/>
        </p:nvSpPr>
        <p:spPr>
          <a:xfrm>
            <a:off x="797441" y="884854"/>
            <a:ext cx="2832284" cy="18288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Preparing for the implementation of the new Quality Assurance Framework</a:t>
            </a:r>
            <a:endParaRPr lang="en-ZA" sz="2000" dirty="0"/>
          </a:p>
        </p:txBody>
      </p:sp>
      <p:sp>
        <p:nvSpPr>
          <p:cNvPr id="7" name="Rectangle: Top Corners One Rounded and One Snipped 6">
            <a:extLst>
              <a:ext uri="{FF2B5EF4-FFF2-40B4-BE49-F238E27FC236}">
                <a16:creationId xmlns:a16="http://schemas.microsoft.com/office/drawing/2014/main" xmlns="" id="{C1D24D20-2D4F-43EF-9442-CC0179232457}"/>
              </a:ext>
            </a:extLst>
          </p:cNvPr>
          <p:cNvSpPr>
            <a:spLocks noChangeAspect="1"/>
          </p:cNvSpPr>
          <p:nvPr/>
        </p:nvSpPr>
        <p:spPr>
          <a:xfrm>
            <a:off x="4424983" y="884854"/>
            <a:ext cx="2832284" cy="18288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Implementation of a national round on institutional audits</a:t>
            </a:r>
            <a:endParaRPr lang="en-ZA" sz="2000" dirty="0"/>
          </a:p>
        </p:txBody>
      </p:sp>
      <p:sp>
        <p:nvSpPr>
          <p:cNvPr id="8" name="Rectangle: Top Corners One Rounded and One Snipped 7">
            <a:extLst>
              <a:ext uri="{FF2B5EF4-FFF2-40B4-BE49-F238E27FC236}">
                <a16:creationId xmlns:a16="http://schemas.microsoft.com/office/drawing/2014/main" xmlns="" id="{959DF296-3FED-41F8-A566-00814DAB4BFD}"/>
              </a:ext>
            </a:extLst>
          </p:cNvPr>
          <p:cNvSpPr>
            <a:spLocks noChangeAspect="1"/>
          </p:cNvSpPr>
          <p:nvPr/>
        </p:nvSpPr>
        <p:spPr>
          <a:xfrm>
            <a:off x="8052525" y="884854"/>
            <a:ext cx="2832284" cy="18288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Growing the Research, Monitoring and Advice functions</a:t>
            </a:r>
            <a:endParaRPr lang="en-ZA" sz="2000" dirty="0"/>
          </a:p>
        </p:txBody>
      </p:sp>
      <p:sp>
        <p:nvSpPr>
          <p:cNvPr id="9" name="Rectangle: Top Corners One Rounded and One Snipped 8">
            <a:extLst>
              <a:ext uri="{FF2B5EF4-FFF2-40B4-BE49-F238E27FC236}">
                <a16:creationId xmlns:a16="http://schemas.microsoft.com/office/drawing/2014/main" xmlns="" id="{82083575-B4FC-44DA-B1C5-45594504C0E5}"/>
              </a:ext>
            </a:extLst>
          </p:cNvPr>
          <p:cNvSpPr>
            <a:spLocks noChangeAspect="1"/>
          </p:cNvSpPr>
          <p:nvPr/>
        </p:nvSpPr>
        <p:spPr>
          <a:xfrm>
            <a:off x="8144537" y="3588493"/>
            <a:ext cx="2832284" cy="18288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Strengthening our regional and international networks</a:t>
            </a:r>
            <a:endParaRPr lang="en-ZA" sz="2000" dirty="0"/>
          </a:p>
        </p:txBody>
      </p:sp>
      <p:sp>
        <p:nvSpPr>
          <p:cNvPr id="10" name="Rectangle: Top Corners One Rounded and One Snipped 9">
            <a:extLst>
              <a:ext uri="{FF2B5EF4-FFF2-40B4-BE49-F238E27FC236}">
                <a16:creationId xmlns:a16="http://schemas.microsoft.com/office/drawing/2014/main" xmlns="" id="{6921900C-A3F8-4271-9317-9C2B7AF04C25}"/>
              </a:ext>
            </a:extLst>
          </p:cNvPr>
          <p:cNvSpPr>
            <a:spLocks noChangeAspect="1"/>
          </p:cNvSpPr>
          <p:nvPr/>
        </p:nvSpPr>
        <p:spPr>
          <a:xfrm>
            <a:off x="4470989" y="3588493"/>
            <a:ext cx="2832284" cy="18288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Building the image and profile of the CHE</a:t>
            </a:r>
            <a:endParaRPr lang="en-ZA" sz="2000" dirty="0"/>
          </a:p>
        </p:txBody>
      </p:sp>
      <p:sp>
        <p:nvSpPr>
          <p:cNvPr id="11" name="Rectangle: Top Corners One Rounded and One Snipped 10">
            <a:extLst>
              <a:ext uri="{FF2B5EF4-FFF2-40B4-BE49-F238E27FC236}">
                <a16:creationId xmlns:a16="http://schemas.microsoft.com/office/drawing/2014/main" xmlns="" id="{9FEF8E57-3E07-495B-AE64-482E813627C4}"/>
              </a:ext>
            </a:extLst>
          </p:cNvPr>
          <p:cNvSpPr>
            <a:spLocks noChangeAspect="1"/>
          </p:cNvSpPr>
          <p:nvPr/>
        </p:nvSpPr>
        <p:spPr>
          <a:xfrm>
            <a:off x="797441" y="3588493"/>
            <a:ext cx="2832284" cy="18288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Taking forward the new CHE mandate for HE Transformation Oversight</a:t>
            </a:r>
            <a:endParaRPr lang="en-ZA" sz="2000" dirty="0"/>
          </a:p>
        </p:txBody>
      </p:sp>
    </p:spTree>
    <p:extLst>
      <p:ext uri="{BB962C8B-B14F-4D97-AF65-F5344CB8AC3E}">
        <p14:creationId xmlns:p14="http://schemas.microsoft.com/office/powerpoint/2010/main" xmlns="" val="412465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12</a:t>
            </a:fld>
            <a:endParaRPr lang="en-GB" dirty="0"/>
          </a:p>
        </p:txBody>
      </p:sp>
      <p:sp>
        <p:nvSpPr>
          <p:cNvPr id="6" name="Title 1">
            <a:extLst>
              <a:ext uri="{FF2B5EF4-FFF2-40B4-BE49-F238E27FC236}">
                <a16:creationId xmlns:a16="http://schemas.microsoft.com/office/drawing/2014/main" xmlns="" id="{D1BCC0B9-86F9-4FCA-BCAC-5DA8892BF570}"/>
              </a:ext>
            </a:extLst>
          </p:cNvPr>
          <p:cNvSpPr txBox="1">
            <a:spLocks/>
          </p:cNvSpPr>
          <p:nvPr/>
        </p:nvSpPr>
        <p:spPr>
          <a:xfrm>
            <a:off x="1057275" y="58958"/>
            <a:ext cx="8911687" cy="661571"/>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000" b="1" dirty="0"/>
              <a:t>Overview of 2023/24 APP and Budget</a:t>
            </a:r>
          </a:p>
        </p:txBody>
      </p:sp>
      <p:graphicFrame>
        <p:nvGraphicFramePr>
          <p:cNvPr id="2" name="Table 2">
            <a:extLst>
              <a:ext uri="{FF2B5EF4-FFF2-40B4-BE49-F238E27FC236}">
                <a16:creationId xmlns:a16="http://schemas.microsoft.com/office/drawing/2014/main" xmlns="" id="{C37E2B1C-4CA0-56E6-ACF7-EB32C25ADFA7}"/>
              </a:ext>
            </a:extLst>
          </p:cNvPr>
          <p:cNvGraphicFramePr>
            <a:graphicFrameLocks noGrp="1"/>
          </p:cNvGraphicFramePr>
          <p:nvPr/>
        </p:nvGraphicFramePr>
        <p:xfrm>
          <a:off x="662762" y="964215"/>
          <a:ext cx="10866476" cy="457200"/>
        </p:xfrm>
        <a:graphic>
          <a:graphicData uri="http://schemas.openxmlformats.org/drawingml/2006/table">
            <a:tbl>
              <a:tblPr firstRow="1" bandRow="1">
                <a:tableStyleId>{5C22544A-7EE6-4342-B048-85BDC9FD1C3A}</a:tableStyleId>
              </a:tblPr>
              <a:tblGrid>
                <a:gridCol w="7811387">
                  <a:extLst>
                    <a:ext uri="{9D8B030D-6E8A-4147-A177-3AD203B41FA5}">
                      <a16:colId xmlns:a16="http://schemas.microsoft.com/office/drawing/2014/main" xmlns="" val="2445125868"/>
                    </a:ext>
                  </a:extLst>
                </a:gridCol>
                <a:gridCol w="3055089">
                  <a:extLst>
                    <a:ext uri="{9D8B030D-6E8A-4147-A177-3AD203B41FA5}">
                      <a16:colId xmlns:a16="http://schemas.microsoft.com/office/drawing/2014/main" xmlns="" val="871851039"/>
                    </a:ext>
                  </a:extLst>
                </a:gridCol>
              </a:tblGrid>
              <a:tr h="370840">
                <a:tc>
                  <a:txBody>
                    <a:bodyPr/>
                    <a:lstStyle/>
                    <a:p>
                      <a:pPr algn="ctr"/>
                      <a:r>
                        <a:rPr lang="en-US" sz="2400" b="0" baseline="0" dirty="0">
                          <a:solidFill>
                            <a:schemeClr val="tx1"/>
                          </a:solidFill>
                        </a:rPr>
                        <a:t>Number of Output Indicators</a:t>
                      </a:r>
                      <a:endParaRPr lang="en-ZA" sz="2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baseline="0" dirty="0">
                          <a:solidFill>
                            <a:schemeClr val="tx1"/>
                          </a:solidFill>
                        </a:rPr>
                        <a:t>45</a:t>
                      </a:r>
                      <a:endParaRPr lang="en-ZA" sz="2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3894033"/>
                  </a:ext>
                </a:extLst>
              </a:tr>
            </a:tbl>
          </a:graphicData>
        </a:graphic>
      </p:graphicFrame>
      <p:graphicFrame>
        <p:nvGraphicFramePr>
          <p:cNvPr id="7" name="Chart 6">
            <a:extLst>
              <a:ext uri="{FF2B5EF4-FFF2-40B4-BE49-F238E27FC236}">
                <a16:creationId xmlns:a16="http://schemas.microsoft.com/office/drawing/2014/main" xmlns="" id="{C8A7DAF4-697B-FA0C-8825-2B31F2F563B8}"/>
              </a:ext>
            </a:extLst>
          </p:cNvPr>
          <p:cNvGraphicFramePr/>
          <p:nvPr/>
        </p:nvGraphicFramePr>
        <p:xfrm>
          <a:off x="2159591" y="1439333"/>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294078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4A9EE00-B005-47FB-939C-C32872D4A392}"/>
              </a:ext>
            </a:extLst>
          </p:cNvPr>
          <p:cNvSpPr>
            <a:spLocks noGrp="1"/>
          </p:cNvSpPr>
          <p:nvPr>
            <p:ph type="sldNum" sz="quarter" idx="4"/>
          </p:nvPr>
        </p:nvSpPr>
        <p:spPr/>
        <p:txBody>
          <a:bodyPr/>
          <a:lstStyle/>
          <a:p>
            <a:fld id="{2E9CAD2E-7E5B-40C1-A402-F374045F6AAA}" type="slidenum">
              <a:rPr lang="en-GB" smtClean="0"/>
              <a:pPr/>
              <a:t>13</a:t>
            </a:fld>
            <a:endParaRPr lang="en-GB"/>
          </a:p>
        </p:txBody>
      </p:sp>
      <p:graphicFrame>
        <p:nvGraphicFramePr>
          <p:cNvPr id="5" name="Content Placeholder 3">
            <a:extLst>
              <a:ext uri="{FF2B5EF4-FFF2-40B4-BE49-F238E27FC236}">
                <a16:creationId xmlns:a16="http://schemas.microsoft.com/office/drawing/2014/main" xmlns="" id="{B6C3EEA9-BD4C-4436-A0F4-778095CC988C}"/>
              </a:ext>
            </a:extLst>
          </p:cNvPr>
          <p:cNvGraphicFramePr>
            <a:graphicFrameLocks noGrp="1"/>
          </p:cNvGraphicFramePr>
          <p:nvPr>
            <p:ph idx="1"/>
            <p:extLst>
              <p:ext uri="{D42A27DB-BD31-4B8C-83A1-F6EECF244321}">
                <p14:modId xmlns:p14="http://schemas.microsoft.com/office/powerpoint/2010/main" xmlns="" val="2429009605"/>
              </p:ext>
            </p:extLst>
          </p:nvPr>
        </p:nvGraphicFramePr>
        <p:xfrm>
          <a:off x="535172" y="226577"/>
          <a:ext cx="11121655" cy="6001477"/>
        </p:xfrm>
        <a:graphic>
          <a:graphicData uri="http://schemas.openxmlformats.org/drawingml/2006/table">
            <a:tbl>
              <a:tblPr firstRow="1" firstCol="1" bandRow="1">
                <a:tableStyleId>{5C22544A-7EE6-4342-B048-85BDC9FD1C3A}</a:tableStyleId>
              </a:tblPr>
              <a:tblGrid>
                <a:gridCol w="6064102">
                  <a:extLst>
                    <a:ext uri="{9D8B030D-6E8A-4147-A177-3AD203B41FA5}">
                      <a16:colId xmlns:a16="http://schemas.microsoft.com/office/drawing/2014/main" xmlns="" val="3420430147"/>
                    </a:ext>
                  </a:extLst>
                </a:gridCol>
                <a:gridCol w="5057553">
                  <a:extLst>
                    <a:ext uri="{9D8B030D-6E8A-4147-A177-3AD203B41FA5}">
                      <a16:colId xmlns:a16="http://schemas.microsoft.com/office/drawing/2014/main" xmlns="" val="3922304933"/>
                    </a:ext>
                  </a:extLst>
                </a:gridCol>
              </a:tblGrid>
              <a:tr h="274552">
                <a:tc>
                  <a:txBody>
                    <a:bodyPr/>
                    <a:lstStyle/>
                    <a:p>
                      <a:pPr algn="just">
                        <a:lnSpc>
                          <a:spcPct val="150000"/>
                        </a:lnSpc>
                        <a:spcAft>
                          <a:spcPts val="0"/>
                        </a:spcAft>
                      </a:pPr>
                      <a:r>
                        <a:rPr lang="en-GB" sz="2000" dirty="0">
                          <a:solidFill>
                            <a:schemeClr val="tx1">
                              <a:lumMod val="95000"/>
                              <a:lumOff val="5000"/>
                            </a:schemeClr>
                          </a:solidFill>
                          <a:effectLst/>
                          <a:latin typeface="Calibri" panose="020F0502020204030204" pitchFamily="34" charset="0"/>
                          <a:cs typeface="Calibri" panose="020F0502020204030204" pitchFamily="34" charset="0"/>
                        </a:rPr>
                        <a:t>Activities</a:t>
                      </a:r>
                      <a:endParaRPr lang="en-ZA" sz="20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en-GB" sz="2000" dirty="0">
                          <a:solidFill>
                            <a:schemeClr val="tx1">
                              <a:lumMod val="95000"/>
                              <a:lumOff val="5000"/>
                            </a:schemeClr>
                          </a:solidFill>
                          <a:effectLst/>
                          <a:latin typeface="Calibri" panose="020F0502020204030204" pitchFamily="34" charset="0"/>
                          <a:cs typeface="Calibri" panose="020F0502020204030204" pitchFamily="34" charset="0"/>
                        </a:rPr>
                        <a:t>Indicators and Targets</a:t>
                      </a:r>
                      <a:endParaRPr lang="en-ZA" sz="20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61861716"/>
                  </a:ext>
                </a:extLst>
              </a:tr>
              <a:tr h="334071">
                <a:tc gridSpan="2">
                  <a:txBody>
                    <a:bodyPr/>
                    <a:lstStyle/>
                    <a:p>
                      <a:pPr>
                        <a:lnSpc>
                          <a:spcPct val="100000"/>
                        </a:lnSpc>
                        <a:spcAft>
                          <a:spcPts val="0"/>
                        </a:spcAft>
                      </a:pPr>
                      <a:r>
                        <a:rPr lang="en-US"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Management of the HEQSF: Qualification Standards Development</a:t>
                      </a:r>
                      <a:endParaRPr lang="en-ZA"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xmlns="" val="1363742281"/>
                  </a:ext>
                </a:extLst>
              </a:tr>
              <a:tr h="659945">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Develop and/or review thresholds standards for qualifications to ensure relevance, comparability and currency of qualifications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 qualification standards fully developed or reviewed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 qualification standards development or review processes initiated</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2039195"/>
                  </a:ext>
                </a:extLst>
              </a:tr>
              <a:tr h="759769">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Promote the use of the qualification standards by institutions in the design of curricula of the respective qualifications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5 </a:t>
                      </a:r>
                      <a:r>
                        <a:rPr lang="en-US"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events or projects for promoting the use of qualification standards undertaken</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63497147"/>
                  </a:ext>
                </a:extLst>
              </a:tr>
              <a:tr h="384085">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Management of the HEQSF: Data Management</a:t>
                      </a:r>
                      <a:endParaRPr lang="en-ZA"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xmlns="" val="623066365"/>
                  </a:ext>
                </a:extLst>
              </a:tr>
              <a:tr h="896092">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Develop and maintain a comprehensive database of qualifications, learning programmes, student enrolment and achievement for all private higher education institutions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90% </a:t>
                      </a:r>
                      <a:r>
                        <a:rPr lang="en-US"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(85 %)</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 private higher education institutions that have all required sets of data records in the database</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97365358"/>
                  </a:ext>
                </a:extLst>
              </a:tr>
              <a:tr h="896092">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Undertake verification and validation of data for private higher education system to ensure validity, accuracy and reliability of data</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90% </a:t>
                      </a:r>
                      <a:r>
                        <a:rPr lang="en-US"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(85%)</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percent of data sets that are verified and validated to be accurate and reliable, from all data sets submitted by private higher education institutions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85020359"/>
                  </a:ext>
                </a:extLst>
              </a:tr>
              <a:tr h="643964">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Maintain HEQCIS database and submit achievement data for private higher education institutions to the NLRD</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data uploads onto the NLRD in a particular financial year</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31687412"/>
                  </a:ext>
                </a:extLst>
              </a:tr>
              <a:tr h="606056">
                <a:tc>
                  <a:txBody>
                    <a:bodyPr/>
                    <a:lstStyle/>
                    <a:p>
                      <a:pPr>
                        <a:lnSpc>
                          <a:spcPct val="100000"/>
                        </a:lnSpc>
                        <a:spcAft>
                          <a:spcPts val="0"/>
                        </a:spcAft>
                      </a:pPr>
                      <a:r>
                        <a:rPr lang="en-US" sz="1800" b="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Development of a new CHE - MIS</a:t>
                      </a:r>
                      <a:endParaRPr lang="en-ZA" sz="18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1 progress report on the development of the CHE-MIS</a:t>
                      </a:r>
                      <a:endParaRPr lang="en-ZA" sz="18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50893420"/>
                  </a:ext>
                </a:extLst>
              </a:tr>
            </a:tbl>
          </a:graphicData>
        </a:graphic>
      </p:graphicFrame>
    </p:spTree>
    <p:extLst>
      <p:ext uri="{BB962C8B-B14F-4D97-AF65-F5344CB8AC3E}">
        <p14:creationId xmlns:p14="http://schemas.microsoft.com/office/powerpoint/2010/main" xmlns="" val="3031887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4A9EE00-B005-47FB-939C-C32872D4A392}"/>
              </a:ext>
            </a:extLst>
          </p:cNvPr>
          <p:cNvSpPr>
            <a:spLocks noGrp="1"/>
          </p:cNvSpPr>
          <p:nvPr>
            <p:ph type="sldNum" sz="quarter" idx="4"/>
          </p:nvPr>
        </p:nvSpPr>
        <p:spPr/>
        <p:txBody>
          <a:bodyPr/>
          <a:lstStyle/>
          <a:p>
            <a:fld id="{2E9CAD2E-7E5B-40C1-A402-F374045F6AAA}" type="slidenum">
              <a:rPr lang="en-GB" smtClean="0"/>
              <a:pPr/>
              <a:t>14</a:t>
            </a:fld>
            <a:endParaRPr lang="en-GB"/>
          </a:p>
        </p:txBody>
      </p:sp>
      <p:graphicFrame>
        <p:nvGraphicFramePr>
          <p:cNvPr id="5" name="Content Placeholder 3">
            <a:extLst>
              <a:ext uri="{FF2B5EF4-FFF2-40B4-BE49-F238E27FC236}">
                <a16:creationId xmlns:a16="http://schemas.microsoft.com/office/drawing/2014/main" xmlns="" id="{B6C3EEA9-BD4C-4436-A0F4-778095CC988C}"/>
              </a:ext>
            </a:extLst>
          </p:cNvPr>
          <p:cNvGraphicFramePr>
            <a:graphicFrameLocks noGrp="1"/>
          </p:cNvGraphicFramePr>
          <p:nvPr>
            <p:ph idx="1"/>
            <p:extLst>
              <p:ext uri="{D42A27DB-BD31-4B8C-83A1-F6EECF244321}">
                <p14:modId xmlns:p14="http://schemas.microsoft.com/office/powerpoint/2010/main" xmlns="" val="1944810338"/>
              </p:ext>
            </p:extLst>
          </p:nvPr>
        </p:nvGraphicFramePr>
        <p:xfrm>
          <a:off x="535172" y="203719"/>
          <a:ext cx="11121655" cy="5783665"/>
        </p:xfrm>
        <a:graphic>
          <a:graphicData uri="http://schemas.openxmlformats.org/drawingml/2006/table">
            <a:tbl>
              <a:tblPr firstRow="1" firstCol="1" bandRow="1">
                <a:tableStyleId>{5C22544A-7EE6-4342-B048-85BDC9FD1C3A}</a:tableStyleId>
              </a:tblPr>
              <a:tblGrid>
                <a:gridCol w="6266121">
                  <a:extLst>
                    <a:ext uri="{9D8B030D-6E8A-4147-A177-3AD203B41FA5}">
                      <a16:colId xmlns:a16="http://schemas.microsoft.com/office/drawing/2014/main" xmlns="" val="3420430147"/>
                    </a:ext>
                  </a:extLst>
                </a:gridCol>
                <a:gridCol w="4855534">
                  <a:extLst>
                    <a:ext uri="{9D8B030D-6E8A-4147-A177-3AD203B41FA5}">
                      <a16:colId xmlns:a16="http://schemas.microsoft.com/office/drawing/2014/main" xmlns="" val="2837073934"/>
                    </a:ext>
                  </a:extLst>
                </a:gridCol>
              </a:tblGrid>
              <a:tr h="274552">
                <a:tc>
                  <a:txBody>
                    <a:bodyPr/>
                    <a:lstStyle/>
                    <a:p>
                      <a:pPr algn="just">
                        <a:lnSpc>
                          <a:spcPct val="150000"/>
                        </a:lnSpc>
                        <a:spcAft>
                          <a:spcPts val="0"/>
                        </a:spcAft>
                      </a:pPr>
                      <a:r>
                        <a:rPr lang="en-GB" sz="1800" dirty="0">
                          <a:solidFill>
                            <a:schemeClr val="tx1">
                              <a:lumMod val="95000"/>
                              <a:lumOff val="5000"/>
                            </a:schemeClr>
                          </a:solidFill>
                          <a:effectLst/>
                          <a:latin typeface="Calibri" panose="020F0502020204030204" pitchFamily="34" charset="0"/>
                          <a:cs typeface="Calibri" panose="020F0502020204030204" pitchFamily="34" charset="0"/>
                        </a:rPr>
                        <a:t>Activities</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en-GB" sz="1800" dirty="0">
                          <a:solidFill>
                            <a:schemeClr val="tx1">
                              <a:lumMod val="95000"/>
                              <a:lumOff val="5000"/>
                            </a:schemeClr>
                          </a:solidFill>
                          <a:effectLst/>
                          <a:latin typeface="Calibri" panose="020F0502020204030204" pitchFamily="34" charset="0"/>
                          <a:cs typeface="Calibri" panose="020F0502020204030204" pitchFamily="34" charset="0"/>
                        </a:rPr>
                        <a:t>Indicators and Targets</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61861716"/>
                  </a:ext>
                </a:extLst>
              </a:tr>
              <a:tr h="334071">
                <a:tc gridSpan="2">
                  <a:txBody>
                    <a:bodyPr/>
                    <a:lstStyle/>
                    <a:p>
                      <a:pPr>
                        <a:lnSpc>
                          <a:spcPct val="100000"/>
                        </a:lnSpc>
                        <a:spcAft>
                          <a:spcPts val="0"/>
                        </a:spcAft>
                      </a:pPr>
                      <a:r>
                        <a:rPr lang="en-ZA"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Management of the HEQSF: Policy Development and Review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363742281"/>
                  </a:ext>
                </a:extLst>
              </a:tr>
              <a:tr h="383024">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Review and undertake further development of the HEQSF</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Reviewed HEQSF approved and published</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2039195"/>
                  </a:ext>
                </a:extLst>
              </a:tr>
              <a:tr h="759769">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Develop or review policies related to the NQF for the higher education sector</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policy developed or reviewed and approved</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63497147"/>
                  </a:ext>
                </a:extLst>
              </a:tr>
              <a:tr h="759769">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Provide support to institutions in the development and implementation of relevant institutional level policies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8</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HEIs provided with support with respect to the development and implementation of relevant institutional policies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28906986"/>
                  </a:ext>
                </a:extLst>
              </a:tr>
              <a:tr h="384085">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Management of the HEQSF: Partnerships and Collaboration</a:t>
                      </a:r>
                      <a:endParaRPr lang="en-ZA"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623066365"/>
                  </a:ext>
                </a:extLst>
              </a:tr>
              <a:tr h="896092">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Undertake joint projects with SAQA, other QCs, the DHET and professional bodies </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8</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project reports or other submissions from the joint or collaborative projects with SAQA, other QCs, the DHET and professional bodies.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97365358"/>
                  </a:ext>
                </a:extLst>
              </a:tr>
              <a:tr h="896092">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Take part in national events, initiatives and fora on NQF, quality assurance and promotion</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 national events and/or forums on NQF, quality assurance and promotion involved in.</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85020359"/>
                  </a:ext>
                </a:extLst>
              </a:tr>
              <a:tr h="896092">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Take part in regional or international initiatives on qualification frameworks, quality assurance and promotion</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2</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regional and/or international events and/or forums on qualifications framework, quality assurance and promotion involved in</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31687412"/>
                  </a:ext>
                </a:extLst>
              </a:tr>
            </a:tbl>
          </a:graphicData>
        </a:graphic>
      </p:graphicFrame>
    </p:spTree>
    <p:extLst>
      <p:ext uri="{BB962C8B-B14F-4D97-AF65-F5344CB8AC3E}">
        <p14:creationId xmlns:p14="http://schemas.microsoft.com/office/powerpoint/2010/main" xmlns="" val="159954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4A9EE00-B005-47FB-939C-C32872D4A392}"/>
              </a:ext>
            </a:extLst>
          </p:cNvPr>
          <p:cNvSpPr>
            <a:spLocks noGrp="1"/>
          </p:cNvSpPr>
          <p:nvPr>
            <p:ph type="sldNum" sz="quarter" idx="4"/>
          </p:nvPr>
        </p:nvSpPr>
        <p:spPr/>
        <p:txBody>
          <a:bodyPr/>
          <a:lstStyle/>
          <a:p>
            <a:fld id="{2E9CAD2E-7E5B-40C1-A402-F374045F6AAA}" type="slidenum">
              <a:rPr lang="en-GB" smtClean="0"/>
              <a:pPr/>
              <a:t>15</a:t>
            </a:fld>
            <a:endParaRPr lang="en-GB"/>
          </a:p>
        </p:txBody>
      </p:sp>
      <p:graphicFrame>
        <p:nvGraphicFramePr>
          <p:cNvPr id="5" name="Content Placeholder 3">
            <a:extLst>
              <a:ext uri="{FF2B5EF4-FFF2-40B4-BE49-F238E27FC236}">
                <a16:creationId xmlns:a16="http://schemas.microsoft.com/office/drawing/2014/main" xmlns="" id="{B6C3EEA9-BD4C-4436-A0F4-778095CC988C}"/>
              </a:ext>
            </a:extLst>
          </p:cNvPr>
          <p:cNvGraphicFramePr>
            <a:graphicFrameLocks noGrp="1"/>
          </p:cNvGraphicFramePr>
          <p:nvPr>
            <p:ph idx="1"/>
            <p:extLst>
              <p:ext uri="{D42A27DB-BD31-4B8C-83A1-F6EECF244321}">
                <p14:modId xmlns:p14="http://schemas.microsoft.com/office/powerpoint/2010/main" xmlns="" val="1423869029"/>
              </p:ext>
            </p:extLst>
          </p:nvPr>
        </p:nvGraphicFramePr>
        <p:xfrm>
          <a:off x="971043" y="170303"/>
          <a:ext cx="10492675" cy="6339788"/>
        </p:xfrm>
        <a:graphic>
          <a:graphicData uri="http://schemas.openxmlformats.org/drawingml/2006/table">
            <a:tbl>
              <a:tblPr firstRow="1" firstCol="1" bandRow="1">
                <a:tableStyleId>{5C22544A-7EE6-4342-B048-85BDC9FD1C3A}</a:tableStyleId>
              </a:tblPr>
              <a:tblGrid>
                <a:gridCol w="5059087">
                  <a:extLst>
                    <a:ext uri="{9D8B030D-6E8A-4147-A177-3AD203B41FA5}">
                      <a16:colId xmlns:a16="http://schemas.microsoft.com/office/drawing/2014/main" xmlns="" val="3420430147"/>
                    </a:ext>
                  </a:extLst>
                </a:gridCol>
                <a:gridCol w="5433588">
                  <a:extLst>
                    <a:ext uri="{9D8B030D-6E8A-4147-A177-3AD203B41FA5}">
                      <a16:colId xmlns:a16="http://schemas.microsoft.com/office/drawing/2014/main" xmlns="" val="578475705"/>
                    </a:ext>
                  </a:extLst>
                </a:gridCol>
              </a:tblGrid>
              <a:tr h="371800">
                <a:tc>
                  <a:txBody>
                    <a:bodyPr/>
                    <a:lstStyle/>
                    <a:p>
                      <a:pPr algn="just">
                        <a:lnSpc>
                          <a:spcPct val="150000"/>
                        </a:lnSpc>
                        <a:spcAft>
                          <a:spcPts val="0"/>
                        </a:spcAft>
                      </a:pPr>
                      <a:r>
                        <a:rPr lang="en-GB" sz="1800" dirty="0">
                          <a:solidFill>
                            <a:schemeClr val="tx1">
                              <a:lumMod val="95000"/>
                              <a:lumOff val="5000"/>
                            </a:schemeClr>
                          </a:solidFill>
                          <a:effectLst/>
                          <a:latin typeface="Calibri" panose="020F0502020204030204" pitchFamily="34" charset="0"/>
                          <a:cs typeface="Calibri" panose="020F0502020204030204" pitchFamily="34" charset="0"/>
                        </a:rPr>
                        <a:t>Activities</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GB" sz="1800" dirty="0">
                          <a:solidFill>
                            <a:schemeClr val="tx1">
                              <a:lumMod val="95000"/>
                              <a:lumOff val="5000"/>
                            </a:schemeClr>
                          </a:solidFill>
                          <a:effectLst/>
                          <a:latin typeface="Calibri" panose="020F0502020204030204" pitchFamily="34" charset="0"/>
                          <a:cs typeface="Calibri" panose="020F0502020204030204" pitchFamily="34" charset="0"/>
                        </a:rPr>
                        <a:t>Indicators and Targets</a:t>
                      </a:r>
                      <a:endParaRPr lang="en-ZA" sz="18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61861716"/>
                  </a:ext>
                </a:extLst>
              </a:tr>
              <a:tr h="306855">
                <a:tc gridSpan="2">
                  <a:txBody>
                    <a:bodyPr/>
                    <a:lstStyle/>
                    <a:p>
                      <a:pPr>
                        <a:lnSpc>
                          <a:spcPct val="100000"/>
                        </a:lnSpc>
                        <a:spcAft>
                          <a:spcPts val="0"/>
                        </a:spcAft>
                      </a:pPr>
                      <a:r>
                        <a:rPr lang="en-U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Management of the HEQSF: Quality Promotion and Capacity Development</a:t>
                      </a:r>
                      <a:endParaRPr lang="en-ZA"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xmlns="" val="1363742281"/>
                  </a:ext>
                </a:extLst>
              </a:tr>
              <a:tr h="1105582">
                <a:tc>
                  <a:txBody>
                    <a:bodyPr/>
                    <a:lstStyle/>
                    <a:p>
                      <a:pPr>
                        <a:lnSpc>
                          <a:spcPct val="100000"/>
                        </a:lnSpc>
                        <a:spcAft>
                          <a:spcPts val="0"/>
                        </a:spcAft>
                      </a:pP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Organise</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convene quality promotion and capacity building quality fora and other workshops for public and private higher education institutions, and professional bodies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25</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quality promotion and capacity building quality forums and/or workshops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organised</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 a particular financial year</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2039195"/>
                  </a:ext>
                </a:extLst>
              </a:tr>
              <a:tr h="569935">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Compile and produce good practice guides on relevant themes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good practice guide produced.</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63497147"/>
                  </a:ext>
                </a:extLst>
              </a:tr>
              <a:tr h="352795">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Quality Assurance: Accreditation</a:t>
                      </a:r>
                      <a:endParaRPr lang="en-ZA"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xmlns="" val="623066365"/>
                  </a:ext>
                </a:extLst>
              </a:tr>
              <a:tr h="1381977">
                <a:tc>
                  <a:txBody>
                    <a:bodyPr/>
                    <a:lstStyle/>
                    <a:p>
                      <a:pPr>
                        <a:lnSpc>
                          <a:spcPct val="100000"/>
                        </a:lnSpc>
                        <a:spcAft>
                          <a:spcPts val="0"/>
                        </a:spcAft>
                      </a:pPr>
                      <a:r>
                        <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Accredit new programmes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85%  of programme accreditation applications received that go through the accreditation process and are presented to the HEQC </a:t>
                      </a:r>
                      <a:r>
                        <a:rPr lang="en-US" sz="1800" b="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within 8 months from the date of final submission of an application</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 months from the date of appointment of evaluators.</a:t>
                      </a:r>
                      <a:endParaRPr lang="en-ZA"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97365358"/>
                  </a:ext>
                </a:extLst>
              </a:tr>
              <a:tr h="1105582">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Closeout open activities of existing programme reaccreditation for private higher education institutions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85% of completed open reaccreditation applications received that go through the accreditation process and are presented to the HEQC within </a:t>
                      </a:r>
                      <a:r>
                        <a:rPr lang="en-US" sz="1800" b="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12</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months from the date of appointment of evaluators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85020359"/>
                  </a:ext>
                </a:extLst>
              </a:tr>
              <a:tr h="1105582">
                <a:tc>
                  <a:txBody>
                    <a:bodyPr/>
                    <a:lstStyle/>
                    <a:p>
                      <a:pPr>
                        <a:lnSpc>
                          <a:spcPct val="100000"/>
                        </a:lnSpc>
                        <a:spcAft>
                          <a:spcPts val="0"/>
                        </a:spcAft>
                      </a:pP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Organise</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conduct site visits to verify the capacity of higher education institutions to offer quality programmes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95% of site visits undertaken whose reports are presented to the HEQC within </a:t>
                      </a:r>
                      <a:r>
                        <a:rPr lang="en-US" sz="1800" b="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8</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months from the date of receipt of reports from the site visit panels, in a particular financial year</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31687412"/>
                  </a:ext>
                </a:extLst>
              </a:tr>
            </a:tbl>
          </a:graphicData>
        </a:graphic>
      </p:graphicFrame>
    </p:spTree>
    <p:extLst>
      <p:ext uri="{BB962C8B-B14F-4D97-AF65-F5344CB8AC3E}">
        <p14:creationId xmlns:p14="http://schemas.microsoft.com/office/powerpoint/2010/main" xmlns="" val="3560006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4A9EE00-B005-47FB-939C-C32872D4A392}"/>
              </a:ext>
            </a:extLst>
          </p:cNvPr>
          <p:cNvSpPr>
            <a:spLocks noGrp="1"/>
          </p:cNvSpPr>
          <p:nvPr>
            <p:ph type="sldNum" sz="quarter" idx="4"/>
          </p:nvPr>
        </p:nvSpPr>
        <p:spPr/>
        <p:txBody>
          <a:bodyPr/>
          <a:lstStyle/>
          <a:p>
            <a:fld id="{2E9CAD2E-7E5B-40C1-A402-F374045F6AAA}" type="slidenum">
              <a:rPr lang="en-GB" smtClean="0"/>
              <a:pPr/>
              <a:t>16</a:t>
            </a:fld>
            <a:endParaRPr lang="en-GB"/>
          </a:p>
        </p:txBody>
      </p:sp>
      <p:graphicFrame>
        <p:nvGraphicFramePr>
          <p:cNvPr id="5" name="Content Placeholder 3">
            <a:extLst>
              <a:ext uri="{FF2B5EF4-FFF2-40B4-BE49-F238E27FC236}">
                <a16:creationId xmlns:a16="http://schemas.microsoft.com/office/drawing/2014/main" xmlns="" id="{B6C3EEA9-BD4C-4436-A0F4-778095CC988C}"/>
              </a:ext>
            </a:extLst>
          </p:cNvPr>
          <p:cNvGraphicFramePr>
            <a:graphicFrameLocks noGrp="1"/>
          </p:cNvGraphicFramePr>
          <p:nvPr>
            <p:ph idx="1"/>
            <p:extLst>
              <p:ext uri="{D42A27DB-BD31-4B8C-83A1-F6EECF244321}">
                <p14:modId xmlns:p14="http://schemas.microsoft.com/office/powerpoint/2010/main" xmlns="" val="806654996"/>
              </p:ext>
            </p:extLst>
          </p:nvPr>
        </p:nvGraphicFramePr>
        <p:xfrm>
          <a:off x="925032" y="871871"/>
          <a:ext cx="10897432" cy="3831745"/>
        </p:xfrm>
        <a:graphic>
          <a:graphicData uri="http://schemas.openxmlformats.org/drawingml/2006/table">
            <a:tbl>
              <a:tblPr firstRow="1" firstCol="1" bandRow="1">
                <a:tableStyleId>{5C22544A-7EE6-4342-B048-85BDC9FD1C3A}</a:tableStyleId>
              </a:tblPr>
              <a:tblGrid>
                <a:gridCol w="5254243">
                  <a:extLst>
                    <a:ext uri="{9D8B030D-6E8A-4147-A177-3AD203B41FA5}">
                      <a16:colId xmlns:a16="http://schemas.microsoft.com/office/drawing/2014/main" xmlns="" val="3420430147"/>
                    </a:ext>
                  </a:extLst>
                </a:gridCol>
                <a:gridCol w="5643189">
                  <a:extLst>
                    <a:ext uri="{9D8B030D-6E8A-4147-A177-3AD203B41FA5}">
                      <a16:colId xmlns:a16="http://schemas.microsoft.com/office/drawing/2014/main" xmlns="" val="578475705"/>
                    </a:ext>
                  </a:extLst>
                </a:gridCol>
              </a:tblGrid>
              <a:tr h="381924">
                <a:tc>
                  <a:txBody>
                    <a:bodyPr/>
                    <a:lstStyle/>
                    <a:p>
                      <a:pPr algn="just">
                        <a:lnSpc>
                          <a:spcPct val="150000"/>
                        </a:lnSpc>
                        <a:spcAft>
                          <a:spcPts val="0"/>
                        </a:spcAft>
                      </a:pPr>
                      <a:r>
                        <a:rPr lang="en-GB" sz="1900" dirty="0">
                          <a:solidFill>
                            <a:schemeClr val="tx1">
                              <a:lumMod val="95000"/>
                              <a:lumOff val="5000"/>
                            </a:schemeClr>
                          </a:solidFill>
                          <a:effectLst/>
                          <a:latin typeface="Calibri" panose="020F0502020204030204" pitchFamily="34" charset="0"/>
                          <a:cs typeface="Calibri" panose="020F0502020204030204" pitchFamily="34" charset="0"/>
                        </a:rPr>
                        <a:t>Activities</a:t>
                      </a:r>
                      <a:endParaRPr lang="en-ZA" sz="19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GB" sz="1900" dirty="0">
                          <a:solidFill>
                            <a:schemeClr val="tx1">
                              <a:lumMod val="95000"/>
                              <a:lumOff val="5000"/>
                            </a:schemeClr>
                          </a:solidFill>
                          <a:effectLst/>
                          <a:latin typeface="Calibri" panose="020F0502020204030204" pitchFamily="34" charset="0"/>
                          <a:cs typeface="Calibri" panose="020F0502020204030204" pitchFamily="34" charset="0"/>
                        </a:rPr>
                        <a:t>Indicators and Targets</a:t>
                      </a:r>
                      <a:endParaRPr lang="en-ZA" sz="19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61861716"/>
                  </a:ext>
                </a:extLst>
              </a:tr>
              <a:tr h="327565">
                <a:tc gridSpan="2">
                  <a:txBody>
                    <a:bodyPr/>
                    <a:lstStyle/>
                    <a:p>
                      <a:pPr>
                        <a:lnSpc>
                          <a:spcPct val="100000"/>
                        </a:lnSpc>
                        <a:spcAft>
                          <a:spcPts val="0"/>
                        </a:spcAft>
                      </a:pPr>
                      <a:r>
                        <a:rPr lang="en-US" sz="19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Quality Assurance: Institutional Audits</a:t>
                      </a:r>
                      <a:endParaRPr lang="en-ZA" sz="19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xmlns="" val="1363742281"/>
                  </a:ext>
                </a:extLst>
              </a:tr>
              <a:tr h="1135684">
                <a:tc>
                  <a:txBody>
                    <a:bodyPr/>
                    <a:lstStyle/>
                    <a:p>
                      <a:pPr>
                        <a:lnSpc>
                          <a:spcPct val="100000"/>
                        </a:lnSpc>
                        <a:spcAft>
                          <a:spcPts val="0"/>
                        </a:spcAft>
                      </a:pPr>
                      <a:r>
                        <a:rPr lang="en-US"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Audit the quality assurance mechanisms of higher education institutions </a:t>
                      </a:r>
                      <a:endParaRPr lang="en-ZA"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 </a:t>
                      </a:r>
                      <a:r>
                        <a:rPr lang="en-US" sz="19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(0)</a:t>
                      </a:r>
                      <a:r>
                        <a:rPr lang="en-US"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Institutional Audits initiated</a:t>
                      </a:r>
                    </a:p>
                    <a:p>
                      <a:pPr>
                        <a:lnSpc>
                          <a:spcPct val="100000"/>
                        </a:lnSpc>
                        <a:spcAft>
                          <a:spcPts val="0"/>
                        </a:spcAft>
                      </a:pPr>
                      <a:r>
                        <a:rPr lang="en-ZA" sz="1900" b="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10</a:t>
                      </a:r>
                      <a:r>
                        <a:rPr lang="en-ZA"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19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a:t>
                      </a:r>
                      <a:r>
                        <a:rPr lang="en-ZA"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institutional site visits by CHE audit panels</a:t>
                      </a:r>
                    </a:p>
                    <a:p>
                      <a:pPr>
                        <a:lnSpc>
                          <a:spcPct val="100000"/>
                        </a:lnSpc>
                        <a:spcAft>
                          <a:spcPts val="0"/>
                        </a:spcAft>
                      </a:pPr>
                      <a:r>
                        <a:rPr lang="en-US" sz="1900" b="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10 audit reports of completed Institutional Audits finalised and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2039195"/>
                  </a:ext>
                </a:extLst>
              </a:tr>
              <a:tr h="376605">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Quality Assurance: National Reviews</a:t>
                      </a:r>
                      <a:endParaRPr lang="en-ZA" sz="19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xmlns="" val="623066365"/>
                  </a:ext>
                </a:extLst>
              </a:tr>
              <a:tr h="656354">
                <a:tc>
                  <a:txBody>
                    <a:bodyPr/>
                    <a:lstStyle/>
                    <a:p>
                      <a:pPr>
                        <a:lnSpc>
                          <a:spcPct val="100000"/>
                        </a:lnSpc>
                        <a:spcAft>
                          <a:spcPts val="0"/>
                        </a:spcAft>
                      </a:pPr>
                      <a:r>
                        <a:rPr lang="en-US"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Conduct National Reviews of learning programmes in specific subject fields and qualifications</a:t>
                      </a:r>
                      <a:endParaRPr lang="en-ZA"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National Reviews initiated</a:t>
                      </a:r>
                      <a:endParaRPr lang="en-ZA"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97365358"/>
                  </a:ext>
                </a:extLst>
              </a:tr>
              <a:tr h="878641">
                <a:tc>
                  <a:txBody>
                    <a:bodyPr/>
                    <a:lstStyle/>
                    <a:p>
                      <a:pPr>
                        <a:lnSpc>
                          <a:spcPct val="100000"/>
                        </a:lnSpc>
                        <a:spcAft>
                          <a:spcPts val="0"/>
                        </a:spcAft>
                      </a:pPr>
                      <a:r>
                        <a:rPr lang="en-US"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Approved reports on completed National Reviews</a:t>
                      </a:r>
                      <a:endParaRPr lang="en-ZA"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100 %  of completed National Reviews that have their reports </a:t>
                      </a:r>
                      <a:r>
                        <a:rPr lang="en-US" sz="19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finalised</a:t>
                      </a:r>
                      <a:r>
                        <a:rPr lang="en-US"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approved</a:t>
                      </a:r>
                      <a:endParaRPr lang="en-ZA" sz="19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85020359"/>
                  </a:ext>
                </a:extLst>
              </a:tr>
            </a:tbl>
          </a:graphicData>
        </a:graphic>
      </p:graphicFrame>
    </p:spTree>
    <p:extLst>
      <p:ext uri="{BB962C8B-B14F-4D97-AF65-F5344CB8AC3E}">
        <p14:creationId xmlns:p14="http://schemas.microsoft.com/office/powerpoint/2010/main" xmlns="" val="1055936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4A9EE00-B005-47FB-939C-C32872D4A392}"/>
              </a:ext>
            </a:extLst>
          </p:cNvPr>
          <p:cNvSpPr>
            <a:spLocks noGrp="1"/>
          </p:cNvSpPr>
          <p:nvPr>
            <p:ph type="sldNum" sz="quarter" idx="4"/>
          </p:nvPr>
        </p:nvSpPr>
        <p:spPr/>
        <p:txBody>
          <a:bodyPr/>
          <a:lstStyle/>
          <a:p>
            <a:fld id="{2E9CAD2E-7E5B-40C1-A402-F374045F6AAA}" type="slidenum">
              <a:rPr lang="en-GB" smtClean="0"/>
              <a:pPr/>
              <a:t>17</a:t>
            </a:fld>
            <a:endParaRPr lang="en-GB"/>
          </a:p>
        </p:txBody>
      </p:sp>
      <p:graphicFrame>
        <p:nvGraphicFramePr>
          <p:cNvPr id="5" name="Content Placeholder 3">
            <a:extLst>
              <a:ext uri="{FF2B5EF4-FFF2-40B4-BE49-F238E27FC236}">
                <a16:creationId xmlns:a16="http://schemas.microsoft.com/office/drawing/2014/main" xmlns="" id="{B6C3EEA9-BD4C-4436-A0F4-778095CC988C}"/>
              </a:ext>
            </a:extLst>
          </p:cNvPr>
          <p:cNvGraphicFramePr>
            <a:graphicFrameLocks noGrp="1"/>
          </p:cNvGraphicFramePr>
          <p:nvPr>
            <p:ph idx="1"/>
            <p:extLst>
              <p:ext uri="{D42A27DB-BD31-4B8C-83A1-F6EECF244321}">
                <p14:modId xmlns:p14="http://schemas.microsoft.com/office/powerpoint/2010/main" xmlns="" val="1515953530"/>
              </p:ext>
            </p:extLst>
          </p:nvPr>
        </p:nvGraphicFramePr>
        <p:xfrm>
          <a:off x="823975" y="403935"/>
          <a:ext cx="10739543" cy="5608014"/>
        </p:xfrm>
        <a:graphic>
          <a:graphicData uri="http://schemas.openxmlformats.org/drawingml/2006/table">
            <a:tbl>
              <a:tblPr firstRow="1" firstCol="1" bandRow="1">
                <a:tableStyleId>{5C22544A-7EE6-4342-B048-85BDC9FD1C3A}</a:tableStyleId>
              </a:tblPr>
              <a:tblGrid>
                <a:gridCol w="5178116">
                  <a:extLst>
                    <a:ext uri="{9D8B030D-6E8A-4147-A177-3AD203B41FA5}">
                      <a16:colId xmlns:a16="http://schemas.microsoft.com/office/drawing/2014/main" xmlns="" val="3420430147"/>
                    </a:ext>
                  </a:extLst>
                </a:gridCol>
                <a:gridCol w="5561427">
                  <a:extLst>
                    <a:ext uri="{9D8B030D-6E8A-4147-A177-3AD203B41FA5}">
                      <a16:colId xmlns:a16="http://schemas.microsoft.com/office/drawing/2014/main" xmlns="" val="578475705"/>
                    </a:ext>
                  </a:extLst>
                </a:gridCol>
              </a:tblGrid>
              <a:tr h="324380">
                <a:tc>
                  <a:txBody>
                    <a:bodyPr/>
                    <a:lstStyle/>
                    <a:p>
                      <a:pPr algn="just">
                        <a:lnSpc>
                          <a:spcPct val="150000"/>
                        </a:lnSpc>
                        <a:spcAft>
                          <a:spcPts val="0"/>
                        </a:spcAft>
                      </a:pPr>
                      <a:r>
                        <a:rPr lang="en-GB" sz="1800" dirty="0">
                          <a:solidFill>
                            <a:schemeClr val="tx1">
                              <a:lumMod val="95000"/>
                              <a:lumOff val="5000"/>
                            </a:schemeClr>
                          </a:solidFill>
                          <a:effectLst/>
                          <a:latin typeface="Calibri" panose="020F0502020204030204" pitchFamily="34" charset="0"/>
                          <a:cs typeface="Calibri" panose="020F0502020204030204" pitchFamily="34" charset="0"/>
                        </a:rPr>
                        <a:t>Activities</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GB" sz="1800" dirty="0">
                          <a:solidFill>
                            <a:schemeClr val="tx1">
                              <a:lumMod val="95000"/>
                              <a:lumOff val="5000"/>
                            </a:schemeClr>
                          </a:solidFill>
                          <a:effectLst/>
                          <a:latin typeface="Calibri" panose="020F0502020204030204" pitchFamily="34" charset="0"/>
                          <a:cs typeface="Calibri" panose="020F0502020204030204" pitchFamily="34" charset="0"/>
                        </a:rPr>
                        <a:t>Indicators and Targets</a:t>
                      </a:r>
                      <a:endParaRPr lang="en-ZA" sz="18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61861716"/>
                  </a:ext>
                </a:extLst>
              </a:tr>
              <a:tr h="330471">
                <a:tc gridSpan="2">
                  <a:txBody>
                    <a:bodyPr/>
                    <a:lstStyle/>
                    <a:p>
                      <a:pPr>
                        <a:lnSpc>
                          <a:spcPct val="100000"/>
                        </a:lnSpc>
                        <a:spcAft>
                          <a:spcPts val="0"/>
                        </a:spcAft>
                      </a:pPr>
                      <a:r>
                        <a:rPr lang="en-U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Quality Assurance: Quality Assurance Framework</a:t>
                      </a:r>
                      <a:endParaRPr lang="en-ZA"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xmlns="" val="1363742281"/>
                  </a:ext>
                </a:extLst>
              </a:tr>
              <a:tr h="482425">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Develop the Management Information System to support the implementation of the QAF</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progress report on the development of the QAF-Management Information System approved</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2039195"/>
                  </a:ext>
                </a:extLst>
              </a:tr>
              <a:tr h="613799">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Facilitate the development of Higher Education Practice Standards for use in implementing the QAF</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 Higher Education Practice Standards developed.</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63497147"/>
                  </a:ext>
                </a:extLst>
              </a:tr>
              <a:tr h="379946">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Research, Monitoring and Advice: Research</a:t>
                      </a:r>
                      <a:endParaRPr lang="en-ZA"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xmlns="" val="623066365"/>
                  </a:ext>
                </a:extLst>
              </a:tr>
              <a:tr h="886436">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Undertake or commission research on selected themes or topics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 research reports produced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97365358"/>
                  </a:ext>
                </a:extLst>
              </a:tr>
              <a:tr h="886436">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Provide platforms for fostering critical discourses on contemporary issues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conferences, colloquia, seminars, or symposia organised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85020359"/>
                  </a:ext>
                </a:extLst>
              </a:tr>
              <a:tr h="886436">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Disseminate research findings through scholarly publishing</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journals/journal articles or books/book chapters published</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31687412"/>
                  </a:ext>
                </a:extLst>
              </a:tr>
              <a:tr h="664370">
                <a:tc>
                  <a:txBody>
                    <a:bodyPr/>
                    <a:lstStyle/>
                    <a:p>
                      <a:pPr>
                        <a:lnSpc>
                          <a:spcPct val="100000"/>
                        </a:lnSpc>
                        <a:spcAft>
                          <a:spcPts val="0"/>
                        </a:spcAft>
                      </a:pP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Synthesise</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package research findings into policy briefs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 policy briefs or Briefly Speaking articles produced</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67699974"/>
                  </a:ext>
                </a:extLst>
              </a:tr>
            </a:tbl>
          </a:graphicData>
        </a:graphic>
      </p:graphicFrame>
    </p:spTree>
    <p:extLst>
      <p:ext uri="{BB962C8B-B14F-4D97-AF65-F5344CB8AC3E}">
        <p14:creationId xmlns:p14="http://schemas.microsoft.com/office/powerpoint/2010/main" xmlns="" val="1891038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4A9EE00-B005-47FB-939C-C32872D4A392}"/>
              </a:ext>
            </a:extLst>
          </p:cNvPr>
          <p:cNvSpPr>
            <a:spLocks noGrp="1"/>
          </p:cNvSpPr>
          <p:nvPr>
            <p:ph type="sldNum" sz="quarter" idx="4"/>
          </p:nvPr>
        </p:nvSpPr>
        <p:spPr/>
        <p:txBody>
          <a:bodyPr/>
          <a:lstStyle/>
          <a:p>
            <a:fld id="{2E9CAD2E-7E5B-40C1-A402-F374045F6AAA}" type="slidenum">
              <a:rPr lang="en-GB" smtClean="0"/>
              <a:pPr/>
              <a:t>18</a:t>
            </a:fld>
            <a:endParaRPr lang="en-GB"/>
          </a:p>
        </p:txBody>
      </p:sp>
      <p:graphicFrame>
        <p:nvGraphicFramePr>
          <p:cNvPr id="5" name="Content Placeholder 3">
            <a:extLst>
              <a:ext uri="{FF2B5EF4-FFF2-40B4-BE49-F238E27FC236}">
                <a16:creationId xmlns:a16="http://schemas.microsoft.com/office/drawing/2014/main" xmlns="" id="{B6C3EEA9-BD4C-4436-A0F4-778095CC988C}"/>
              </a:ext>
            </a:extLst>
          </p:cNvPr>
          <p:cNvGraphicFramePr>
            <a:graphicFrameLocks noGrp="1"/>
          </p:cNvGraphicFramePr>
          <p:nvPr>
            <p:ph idx="1"/>
            <p:extLst>
              <p:ext uri="{D42A27DB-BD31-4B8C-83A1-F6EECF244321}">
                <p14:modId xmlns:p14="http://schemas.microsoft.com/office/powerpoint/2010/main" xmlns="" val="4085907874"/>
              </p:ext>
            </p:extLst>
          </p:nvPr>
        </p:nvGraphicFramePr>
        <p:xfrm>
          <a:off x="767331" y="331106"/>
          <a:ext cx="10852832" cy="5607522"/>
        </p:xfrm>
        <a:graphic>
          <a:graphicData uri="http://schemas.openxmlformats.org/drawingml/2006/table">
            <a:tbl>
              <a:tblPr firstRow="1" firstCol="1" bandRow="1">
                <a:tableStyleId>{5C22544A-7EE6-4342-B048-85BDC9FD1C3A}</a:tableStyleId>
              </a:tblPr>
              <a:tblGrid>
                <a:gridCol w="5232739">
                  <a:extLst>
                    <a:ext uri="{9D8B030D-6E8A-4147-A177-3AD203B41FA5}">
                      <a16:colId xmlns:a16="http://schemas.microsoft.com/office/drawing/2014/main" xmlns="" val="3420430147"/>
                    </a:ext>
                  </a:extLst>
                </a:gridCol>
                <a:gridCol w="5620093">
                  <a:extLst>
                    <a:ext uri="{9D8B030D-6E8A-4147-A177-3AD203B41FA5}">
                      <a16:colId xmlns:a16="http://schemas.microsoft.com/office/drawing/2014/main" xmlns="" val="578475705"/>
                    </a:ext>
                  </a:extLst>
                </a:gridCol>
              </a:tblGrid>
              <a:tr h="274552">
                <a:tc>
                  <a:txBody>
                    <a:bodyPr/>
                    <a:lstStyle/>
                    <a:p>
                      <a:pPr algn="just">
                        <a:lnSpc>
                          <a:spcPct val="150000"/>
                        </a:lnSpc>
                        <a:spcAft>
                          <a:spcPts val="0"/>
                        </a:spcAft>
                      </a:pPr>
                      <a:r>
                        <a:rPr lang="en-GB" sz="1800" dirty="0">
                          <a:solidFill>
                            <a:schemeClr val="tx1">
                              <a:lumMod val="95000"/>
                              <a:lumOff val="5000"/>
                            </a:schemeClr>
                          </a:solidFill>
                          <a:effectLst/>
                          <a:latin typeface="Calibri" panose="020F0502020204030204" pitchFamily="34" charset="0"/>
                          <a:cs typeface="Calibri" panose="020F0502020204030204" pitchFamily="34" charset="0"/>
                        </a:rPr>
                        <a:t>Activities</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GB" sz="1800" dirty="0">
                          <a:solidFill>
                            <a:schemeClr val="tx1">
                              <a:lumMod val="95000"/>
                              <a:lumOff val="5000"/>
                            </a:schemeClr>
                          </a:solidFill>
                          <a:effectLst/>
                          <a:latin typeface="Calibri" panose="020F0502020204030204" pitchFamily="34" charset="0"/>
                          <a:cs typeface="Calibri" panose="020F0502020204030204" pitchFamily="34" charset="0"/>
                        </a:rPr>
                        <a:t>Indicators and Targets</a:t>
                      </a:r>
                      <a:endParaRPr lang="en-ZA" sz="18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61861716"/>
                  </a:ext>
                </a:extLst>
              </a:tr>
              <a:tr h="334071">
                <a:tc gridSpan="2">
                  <a:txBody>
                    <a:bodyPr/>
                    <a:lstStyle/>
                    <a:p>
                      <a:pPr>
                        <a:lnSpc>
                          <a:spcPct val="100000"/>
                        </a:lnSpc>
                        <a:spcAft>
                          <a:spcPts val="0"/>
                        </a:spcAft>
                      </a:pPr>
                      <a:r>
                        <a:rPr lang="en-U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Research, Monitoring and Advice: Monitoring</a:t>
                      </a:r>
                      <a:endParaRPr lang="en-ZA"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xmlns="" val="1363742281"/>
                  </a:ext>
                </a:extLst>
              </a:tr>
              <a:tr h="376188">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Collate and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analyse</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information on key trends and developments in higher education</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Higher Education Monitor/Review publication produced</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2039195"/>
                  </a:ext>
                </a:extLst>
              </a:tr>
              <a:tr h="620485">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Assess the performance of the public higher education sector against national targets on key indicators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a:t>
                      </a:r>
                      <a:r>
                        <a:rPr lang="en-ZA"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VitalStats</a:t>
                      </a:r>
                      <a:r>
                        <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publication produced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63497147"/>
                  </a:ext>
                </a:extLst>
              </a:tr>
              <a:tr h="620485">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Develop and update profiles for higher education institutions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 institutional profiles produced or updated</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50402164"/>
                  </a:ext>
                </a:extLst>
              </a:tr>
              <a:tr h="384085">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Research, Monitoring and Advice: Advice</a:t>
                      </a:r>
                      <a:endParaRPr lang="en-ZA"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xmlns="" val="623066365"/>
                  </a:ext>
                </a:extLst>
              </a:tr>
              <a:tr h="896092">
                <a:tc>
                  <a:txBody>
                    <a:bodyPr/>
                    <a:lstStyle/>
                    <a:p>
                      <a:pPr>
                        <a:lnSpc>
                          <a:spcPct val="100000"/>
                        </a:lnSpc>
                        <a:spcAft>
                          <a:spcPts val="0"/>
                        </a:spcAft>
                      </a:pPr>
                      <a:r>
                        <a:rPr lang="en-US"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Source, </a:t>
                      </a:r>
                      <a:r>
                        <a:rPr lang="en-US" sz="1800" b="0" strike="sngStrike" baseline="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analyse</a:t>
                      </a:r>
                      <a:r>
                        <a:rPr lang="en-US"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package information into responsive advice</a:t>
                      </a:r>
                      <a:endParaRPr lang="en-ZA"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100% of requests for advice responded to with the submission of advice</a:t>
                      </a:r>
                      <a:endParaRPr lang="en-ZA"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97365358"/>
                  </a:ext>
                </a:extLst>
              </a:tr>
              <a:tr h="896092">
                <a:tc>
                  <a:txBody>
                    <a:bodyPr/>
                    <a:lstStyle/>
                    <a:p>
                      <a:pPr>
                        <a:lnSpc>
                          <a:spcPct val="100000"/>
                        </a:lnSpc>
                        <a:spcAft>
                          <a:spcPts val="0"/>
                        </a:spcAft>
                      </a:pPr>
                      <a:r>
                        <a:rPr lang="en-US" sz="1800" b="0" strike="sngStrike" baseline="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Synthesise</a:t>
                      </a:r>
                      <a:r>
                        <a:rPr lang="en-US"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package research findings into proactive advice</a:t>
                      </a:r>
                      <a:endParaRPr lang="en-ZA"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 pieces of proactive advice produced and submitted</a:t>
                      </a:r>
                      <a:endParaRPr lang="en-ZA"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85020359"/>
                  </a:ext>
                </a:extLst>
              </a:tr>
              <a:tr h="896092">
                <a:tc>
                  <a:txBody>
                    <a:bodyPr/>
                    <a:lstStyle/>
                    <a:p>
                      <a:pPr>
                        <a:lnSpc>
                          <a:spcPct val="100000"/>
                        </a:lnSpc>
                        <a:spcAft>
                          <a:spcPts val="0"/>
                        </a:spcAft>
                      </a:pPr>
                      <a:r>
                        <a:rPr lang="en-US" sz="1800" b="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Advice provided to the Minister, on request or proactively</a:t>
                      </a:r>
                      <a:endParaRPr lang="en-ZA" sz="18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5 pieces of advice</a:t>
                      </a:r>
                      <a:endParaRPr lang="en-ZA" sz="18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16565657"/>
                  </a:ext>
                </a:extLst>
              </a:tr>
            </a:tbl>
          </a:graphicData>
        </a:graphic>
      </p:graphicFrame>
    </p:spTree>
    <p:extLst>
      <p:ext uri="{BB962C8B-B14F-4D97-AF65-F5344CB8AC3E}">
        <p14:creationId xmlns:p14="http://schemas.microsoft.com/office/powerpoint/2010/main" xmlns="" val="2816258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4A9EE00-B005-47FB-939C-C32872D4A392}"/>
              </a:ext>
            </a:extLst>
          </p:cNvPr>
          <p:cNvSpPr>
            <a:spLocks noGrp="1"/>
          </p:cNvSpPr>
          <p:nvPr>
            <p:ph type="sldNum" sz="quarter" idx="4"/>
          </p:nvPr>
        </p:nvSpPr>
        <p:spPr/>
        <p:txBody>
          <a:bodyPr/>
          <a:lstStyle/>
          <a:p>
            <a:fld id="{2E9CAD2E-7E5B-40C1-A402-F374045F6AAA}" type="slidenum">
              <a:rPr lang="en-GB" smtClean="0"/>
              <a:pPr/>
              <a:t>19</a:t>
            </a:fld>
            <a:endParaRPr lang="en-GB"/>
          </a:p>
        </p:txBody>
      </p:sp>
      <p:graphicFrame>
        <p:nvGraphicFramePr>
          <p:cNvPr id="5" name="Content Placeholder 3">
            <a:extLst>
              <a:ext uri="{FF2B5EF4-FFF2-40B4-BE49-F238E27FC236}">
                <a16:creationId xmlns:a16="http://schemas.microsoft.com/office/drawing/2014/main" xmlns="" id="{B6C3EEA9-BD4C-4436-A0F4-778095CC988C}"/>
              </a:ext>
            </a:extLst>
          </p:cNvPr>
          <p:cNvGraphicFramePr>
            <a:graphicFrameLocks noGrp="1"/>
          </p:cNvGraphicFramePr>
          <p:nvPr>
            <p:ph idx="1"/>
            <p:extLst>
              <p:ext uri="{D42A27DB-BD31-4B8C-83A1-F6EECF244321}">
                <p14:modId xmlns:p14="http://schemas.microsoft.com/office/powerpoint/2010/main" xmlns="" val="2066482667"/>
              </p:ext>
            </p:extLst>
          </p:nvPr>
        </p:nvGraphicFramePr>
        <p:xfrm>
          <a:off x="840159" y="525633"/>
          <a:ext cx="10747635" cy="5546290"/>
        </p:xfrm>
        <a:graphic>
          <a:graphicData uri="http://schemas.openxmlformats.org/drawingml/2006/table">
            <a:tbl>
              <a:tblPr firstRow="1" firstCol="1" bandRow="1">
                <a:tableStyleId>{5C22544A-7EE6-4342-B048-85BDC9FD1C3A}</a:tableStyleId>
              </a:tblPr>
              <a:tblGrid>
                <a:gridCol w="5182017">
                  <a:extLst>
                    <a:ext uri="{9D8B030D-6E8A-4147-A177-3AD203B41FA5}">
                      <a16:colId xmlns:a16="http://schemas.microsoft.com/office/drawing/2014/main" xmlns="" val="3420430147"/>
                    </a:ext>
                  </a:extLst>
                </a:gridCol>
                <a:gridCol w="5565618">
                  <a:extLst>
                    <a:ext uri="{9D8B030D-6E8A-4147-A177-3AD203B41FA5}">
                      <a16:colId xmlns:a16="http://schemas.microsoft.com/office/drawing/2014/main" xmlns="" val="578475705"/>
                    </a:ext>
                  </a:extLst>
                </a:gridCol>
              </a:tblGrid>
              <a:tr h="328954">
                <a:tc>
                  <a:txBody>
                    <a:bodyPr/>
                    <a:lstStyle/>
                    <a:p>
                      <a:pPr algn="just">
                        <a:lnSpc>
                          <a:spcPct val="150000"/>
                        </a:lnSpc>
                        <a:spcAft>
                          <a:spcPts val="0"/>
                        </a:spcAft>
                      </a:pPr>
                      <a:r>
                        <a:rPr lang="en-GB" sz="1800" dirty="0">
                          <a:solidFill>
                            <a:schemeClr val="tx1">
                              <a:lumMod val="95000"/>
                              <a:lumOff val="5000"/>
                            </a:schemeClr>
                          </a:solidFill>
                          <a:effectLst/>
                          <a:latin typeface="Calibri" panose="020F0502020204030204" pitchFamily="34" charset="0"/>
                          <a:cs typeface="Calibri" panose="020F0502020204030204" pitchFamily="34" charset="0"/>
                        </a:rPr>
                        <a:t>Activities</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GB" sz="1800" dirty="0">
                          <a:solidFill>
                            <a:schemeClr val="tx1">
                              <a:lumMod val="95000"/>
                              <a:lumOff val="5000"/>
                            </a:schemeClr>
                          </a:solidFill>
                          <a:effectLst/>
                          <a:latin typeface="Calibri" panose="020F0502020204030204" pitchFamily="34" charset="0"/>
                          <a:cs typeface="Calibri" panose="020F0502020204030204" pitchFamily="34" charset="0"/>
                        </a:rPr>
                        <a:t>Indicators and Targets</a:t>
                      </a:r>
                      <a:endParaRPr lang="en-ZA" sz="18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61861716"/>
                  </a:ext>
                </a:extLst>
              </a:tr>
              <a:tr h="335131">
                <a:tc gridSpan="2">
                  <a:txBody>
                    <a:bodyPr/>
                    <a:lstStyle/>
                    <a:p>
                      <a:pPr>
                        <a:lnSpc>
                          <a:spcPct val="100000"/>
                        </a:lnSpc>
                        <a:spcAft>
                          <a:spcPts val="0"/>
                        </a:spcAft>
                      </a:pPr>
                      <a:r>
                        <a:rPr lang="en-U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Corporate: Governance</a:t>
                      </a:r>
                      <a:endParaRPr lang="en-ZA"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xmlns="" val="1363742281"/>
                  </a:ext>
                </a:extLst>
              </a:tr>
              <a:tr h="489227">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Develop or review ICT policies, frameworks, guidelines and procedures </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 ICT policies, frameworks, guidelines and procedures developed or reviewed</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2039195"/>
                  </a:ext>
                </a:extLst>
              </a:tr>
              <a:tr h="622453">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Develop or review Human Resources policies, frameworks, guidelines and procedures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 Human Resources policies, frameworks, guidelines and procedures developed or reviewed</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63497147"/>
                  </a:ext>
                </a:extLst>
              </a:tr>
              <a:tr h="622453">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Develop or review financial management and supply chain management policies, frameworks, guidelines and procedures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 financial management and supply chain management policies, frameworks, guidelines and procedures developed or reviewed,</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50402164"/>
                  </a:ext>
                </a:extLst>
              </a:tr>
              <a:tr h="622453">
                <a:tc>
                  <a:txBody>
                    <a:bodyPr/>
                    <a:lstStyle/>
                    <a:p>
                      <a:pPr>
                        <a:lnSpc>
                          <a:spcPct val="100000"/>
                        </a:lnSpc>
                        <a:spcAft>
                          <a:spcPts val="0"/>
                        </a:spcAft>
                      </a:pP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Organise</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convene meetings of the governance structures </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28</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(22)</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scheduled governance meetings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organised</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held</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08872923"/>
                  </a:ext>
                </a:extLst>
              </a:tr>
              <a:tr h="385303">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Corporate: Corporate Services</a:t>
                      </a:r>
                      <a:endParaRPr lang="en-ZA"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xmlns="" val="623066365"/>
                  </a:ext>
                </a:extLst>
              </a:tr>
              <a:tr h="898935">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Develop an annual ICT Operational Plan based on the CHE’s approved Digital Transformation Framework </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developed and approved annual ICT Operational Plans based on the CHE’s approved Digital Transformation Framework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97365358"/>
                  </a:ext>
                </a:extLst>
              </a:tr>
              <a:tr h="898935">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Conclude activities reflected in an approved annual ICT Operational Plan</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80% of activities concluded as per an approved annual ICT Operational Plan</a:t>
                      </a:r>
                    </a:p>
                    <a:p>
                      <a:pPr>
                        <a:lnSpc>
                          <a:spcPct val="100000"/>
                        </a:lnSpc>
                        <a:spcAft>
                          <a:spcPts val="0"/>
                        </a:spcAft>
                      </a:pP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85020359"/>
                  </a:ext>
                </a:extLst>
              </a:tr>
            </a:tbl>
          </a:graphicData>
        </a:graphic>
      </p:graphicFrame>
    </p:spTree>
    <p:extLst>
      <p:ext uri="{BB962C8B-B14F-4D97-AF65-F5344CB8AC3E}">
        <p14:creationId xmlns:p14="http://schemas.microsoft.com/office/powerpoint/2010/main" xmlns="" val="3233885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BF8DC-9B97-4337-8ABC-5EB47F9B11A7}"/>
              </a:ext>
            </a:extLst>
          </p:cNvPr>
          <p:cNvSpPr>
            <a:spLocks noGrp="1"/>
          </p:cNvSpPr>
          <p:nvPr>
            <p:ph type="title"/>
          </p:nvPr>
        </p:nvSpPr>
        <p:spPr>
          <a:xfrm>
            <a:off x="402573" y="1983036"/>
            <a:ext cx="2230458" cy="2060154"/>
          </a:xfrm>
        </p:spPr>
        <p:txBody>
          <a:bodyPr>
            <a:noAutofit/>
          </a:bodyPr>
          <a:lstStyle/>
          <a:p>
            <a:r>
              <a:rPr lang="en-US" sz="2800" b="1" dirty="0"/>
              <a:t>Introducing the new CHE Council</a:t>
            </a:r>
            <a:endParaRPr lang="en-GB" sz="2800" b="1" dirty="0"/>
          </a:p>
        </p:txBody>
      </p:sp>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2</a:t>
            </a:fld>
            <a:endParaRPr lang="en-GB" dirty="0"/>
          </a:p>
        </p:txBody>
      </p:sp>
      <p:pic>
        <p:nvPicPr>
          <p:cNvPr id="3" name="Picture 2">
            <a:extLst>
              <a:ext uri="{FF2B5EF4-FFF2-40B4-BE49-F238E27FC236}">
                <a16:creationId xmlns:a16="http://schemas.microsoft.com/office/drawing/2014/main" xmlns="" id="{007E1758-4F74-8AD3-2C7C-BE738355F929}"/>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2964044" y="169704"/>
            <a:ext cx="7772400" cy="6213528"/>
          </a:xfrm>
          <a:prstGeom prst="rect">
            <a:avLst/>
          </a:prstGeom>
        </p:spPr>
      </p:pic>
      <p:sp>
        <p:nvSpPr>
          <p:cNvPr id="12" name="Rectangle 11">
            <a:extLst>
              <a:ext uri="{FF2B5EF4-FFF2-40B4-BE49-F238E27FC236}">
                <a16:creationId xmlns:a16="http://schemas.microsoft.com/office/drawing/2014/main" xmlns="" id="{D8BA69B2-7646-19FA-CDB5-CA4ECC4E68EA}"/>
              </a:ext>
            </a:extLst>
          </p:cNvPr>
          <p:cNvSpPr>
            <a:spLocks noChangeArrowheads="1"/>
          </p:cNvSpPr>
          <p:nvPr/>
        </p:nvSpPr>
        <p:spPr bwMode="auto">
          <a:xfrm flipV="1">
            <a:off x="2434856" y="6342887"/>
            <a:ext cx="4609264" cy="80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13" name="Rectangle 12">
            <a:extLst>
              <a:ext uri="{FF2B5EF4-FFF2-40B4-BE49-F238E27FC236}">
                <a16:creationId xmlns:a16="http://schemas.microsoft.com/office/drawing/2014/main" xmlns="" id="{C3859423-5BB5-F4F2-3145-885B4AD4153D}"/>
              </a:ext>
            </a:extLst>
          </p:cNvPr>
          <p:cNvSpPr>
            <a:spLocks noChangeArrowheads="1"/>
          </p:cNvSpPr>
          <p:nvPr/>
        </p:nvSpPr>
        <p:spPr bwMode="auto">
          <a:xfrm>
            <a:off x="5672520" y="6423578"/>
            <a:ext cx="2743200" cy="369332"/>
          </a:xfrm>
          <a:prstGeom prst="rect">
            <a:avLst/>
          </a:prstGeom>
          <a:solidFill>
            <a:srgbClr val="F3F2F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ZA" altLang="en-US" u="sng" dirty="0">
                <a:solidFill>
                  <a:srgbClr val="0000FF"/>
                </a:solidFill>
                <a:latin typeface="Century Gothic" panose="020B0502020202020204" pitchFamily="34" charset="0"/>
                <a:cs typeface="Calibri" panose="020F0502020204030204" pitchFamily="34" charset="0"/>
                <a:hlinkClick r:id="rId3"/>
              </a:rPr>
              <a:t>Council Members 2023</a:t>
            </a:r>
            <a:endParaRPr kumimoji="0" lang="en-ZA"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386603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4A9EE00-B005-47FB-939C-C32872D4A392}"/>
              </a:ext>
            </a:extLst>
          </p:cNvPr>
          <p:cNvSpPr>
            <a:spLocks noGrp="1"/>
          </p:cNvSpPr>
          <p:nvPr>
            <p:ph type="sldNum" sz="quarter" idx="4"/>
          </p:nvPr>
        </p:nvSpPr>
        <p:spPr/>
        <p:txBody>
          <a:bodyPr/>
          <a:lstStyle/>
          <a:p>
            <a:fld id="{2E9CAD2E-7E5B-40C1-A402-F374045F6AAA}" type="slidenum">
              <a:rPr lang="en-GB" smtClean="0"/>
              <a:pPr/>
              <a:t>20</a:t>
            </a:fld>
            <a:endParaRPr lang="en-GB"/>
          </a:p>
        </p:txBody>
      </p:sp>
      <p:graphicFrame>
        <p:nvGraphicFramePr>
          <p:cNvPr id="5" name="Content Placeholder 3">
            <a:extLst>
              <a:ext uri="{FF2B5EF4-FFF2-40B4-BE49-F238E27FC236}">
                <a16:creationId xmlns:a16="http://schemas.microsoft.com/office/drawing/2014/main" xmlns="" id="{B6C3EEA9-BD4C-4436-A0F4-778095CC988C}"/>
              </a:ext>
            </a:extLst>
          </p:cNvPr>
          <p:cNvGraphicFramePr>
            <a:graphicFrameLocks noGrp="1"/>
          </p:cNvGraphicFramePr>
          <p:nvPr>
            <p:ph idx="1"/>
            <p:extLst>
              <p:ext uri="{D42A27DB-BD31-4B8C-83A1-F6EECF244321}">
                <p14:modId xmlns:p14="http://schemas.microsoft.com/office/powerpoint/2010/main" xmlns="" val="586459193"/>
              </p:ext>
            </p:extLst>
          </p:nvPr>
        </p:nvGraphicFramePr>
        <p:xfrm>
          <a:off x="791607" y="685933"/>
          <a:ext cx="10820464" cy="5053458"/>
        </p:xfrm>
        <a:graphic>
          <a:graphicData uri="http://schemas.openxmlformats.org/drawingml/2006/table">
            <a:tbl>
              <a:tblPr firstRow="1" firstCol="1" bandRow="1">
                <a:tableStyleId>{5C22544A-7EE6-4342-B048-85BDC9FD1C3A}</a:tableStyleId>
              </a:tblPr>
              <a:tblGrid>
                <a:gridCol w="5217132">
                  <a:extLst>
                    <a:ext uri="{9D8B030D-6E8A-4147-A177-3AD203B41FA5}">
                      <a16:colId xmlns:a16="http://schemas.microsoft.com/office/drawing/2014/main" xmlns="" val="3420430147"/>
                    </a:ext>
                  </a:extLst>
                </a:gridCol>
                <a:gridCol w="5603332">
                  <a:extLst>
                    <a:ext uri="{9D8B030D-6E8A-4147-A177-3AD203B41FA5}">
                      <a16:colId xmlns:a16="http://schemas.microsoft.com/office/drawing/2014/main" xmlns="" val="578475705"/>
                    </a:ext>
                  </a:extLst>
                </a:gridCol>
              </a:tblGrid>
              <a:tr h="370324">
                <a:tc>
                  <a:txBody>
                    <a:bodyPr/>
                    <a:lstStyle/>
                    <a:p>
                      <a:pPr algn="just">
                        <a:lnSpc>
                          <a:spcPct val="150000"/>
                        </a:lnSpc>
                        <a:spcAft>
                          <a:spcPts val="0"/>
                        </a:spcAft>
                      </a:pPr>
                      <a:r>
                        <a:rPr lang="en-GB" sz="1800" dirty="0">
                          <a:solidFill>
                            <a:schemeClr val="tx1">
                              <a:lumMod val="95000"/>
                              <a:lumOff val="5000"/>
                            </a:schemeClr>
                          </a:solidFill>
                          <a:effectLst/>
                          <a:latin typeface="Calibri" panose="020F0502020204030204" pitchFamily="34" charset="0"/>
                          <a:cs typeface="Calibri" panose="020F0502020204030204" pitchFamily="34" charset="0"/>
                        </a:rPr>
                        <a:t>Activities</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GB" sz="1800" dirty="0">
                          <a:solidFill>
                            <a:schemeClr val="tx1">
                              <a:lumMod val="95000"/>
                              <a:lumOff val="5000"/>
                            </a:schemeClr>
                          </a:solidFill>
                          <a:effectLst/>
                          <a:latin typeface="Calibri" panose="020F0502020204030204" pitchFamily="34" charset="0"/>
                          <a:cs typeface="Calibri" panose="020F0502020204030204" pitchFamily="34" charset="0"/>
                        </a:rPr>
                        <a:t>Indicators and Targets</a:t>
                      </a:r>
                      <a:endParaRPr lang="en-ZA" sz="18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61861716"/>
                  </a:ext>
                </a:extLst>
              </a:tr>
              <a:tr h="335329">
                <a:tc gridSpan="2">
                  <a:txBody>
                    <a:bodyPr/>
                    <a:lstStyle/>
                    <a:p>
                      <a:pPr>
                        <a:lnSpc>
                          <a:spcPct val="100000"/>
                        </a:lnSpc>
                        <a:spcAft>
                          <a:spcPts val="0"/>
                        </a:spcAft>
                      </a:pPr>
                      <a:r>
                        <a:rPr lang="en-U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Corporate: Corporate Services (cont.)</a:t>
                      </a:r>
                      <a:endParaRPr lang="en-ZA"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xmlns="" val="1363742281"/>
                  </a:ext>
                </a:extLst>
              </a:tr>
              <a:tr h="1101412">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Provide an enabling and nurturing human resources management environment through training and development, of skills and talent pipeline that addresses the CHE’s capacity priorities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 staff training interventions offered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2039195"/>
                  </a:ext>
                </a:extLst>
              </a:tr>
              <a:tr h="622821">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Attract and retain the necessary capabilities in line with the approved posts on the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organisational</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structure</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85% of approved posts on the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organisational</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structure that have incumbents throughout a particular financial year</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63497147"/>
                  </a:ext>
                </a:extLst>
              </a:tr>
              <a:tr h="385531">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Corporate: Finance and Supply Chain</a:t>
                      </a:r>
                      <a:endParaRPr lang="en-ZA" sz="1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xmlns="" val="623066365"/>
                  </a:ext>
                </a:extLst>
              </a:tr>
              <a:tr h="899466">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Pay eligible suppliers within 30 days from date of receipt of their invoices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100% of eligible suppliers paid within 30 days from dates of receipt of their invoices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97365358"/>
                  </a:ext>
                </a:extLst>
              </a:tr>
              <a:tr h="899466">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Monitor expenditure reports are monitored and submit consolidated reports to the relevant authorities by the compliance date on a quarterly basis</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 approved expenditure reports submitted to DHET by the compliance date</a:t>
                      </a:r>
                      <a:endParaRPr lang="en-ZA"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85020359"/>
                  </a:ext>
                </a:extLst>
              </a:tr>
            </a:tbl>
          </a:graphicData>
        </a:graphic>
      </p:graphicFrame>
    </p:spTree>
    <p:extLst>
      <p:ext uri="{BB962C8B-B14F-4D97-AF65-F5344CB8AC3E}">
        <p14:creationId xmlns:p14="http://schemas.microsoft.com/office/powerpoint/2010/main" xmlns="" val="2675788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4A9EE00-B005-47FB-939C-C32872D4A392}"/>
              </a:ext>
            </a:extLst>
          </p:cNvPr>
          <p:cNvSpPr>
            <a:spLocks noGrp="1"/>
          </p:cNvSpPr>
          <p:nvPr>
            <p:ph type="sldNum" sz="quarter" idx="4"/>
          </p:nvPr>
        </p:nvSpPr>
        <p:spPr/>
        <p:txBody>
          <a:bodyPr/>
          <a:lstStyle/>
          <a:p>
            <a:fld id="{2E9CAD2E-7E5B-40C1-A402-F374045F6AAA}" type="slidenum">
              <a:rPr lang="en-GB" smtClean="0"/>
              <a:pPr/>
              <a:t>21</a:t>
            </a:fld>
            <a:endParaRPr lang="en-GB"/>
          </a:p>
        </p:txBody>
      </p:sp>
      <p:graphicFrame>
        <p:nvGraphicFramePr>
          <p:cNvPr id="5" name="Content Placeholder 3">
            <a:extLst>
              <a:ext uri="{FF2B5EF4-FFF2-40B4-BE49-F238E27FC236}">
                <a16:creationId xmlns:a16="http://schemas.microsoft.com/office/drawing/2014/main" xmlns="" id="{B6C3EEA9-BD4C-4436-A0F4-778095CC988C}"/>
              </a:ext>
            </a:extLst>
          </p:cNvPr>
          <p:cNvGraphicFramePr>
            <a:graphicFrameLocks noGrp="1"/>
          </p:cNvGraphicFramePr>
          <p:nvPr>
            <p:ph idx="1"/>
          </p:nvPr>
        </p:nvGraphicFramePr>
        <p:xfrm>
          <a:off x="808075" y="1068919"/>
          <a:ext cx="11203172" cy="2887972"/>
        </p:xfrm>
        <a:graphic>
          <a:graphicData uri="http://schemas.openxmlformats.org/drawingml/2006/table">
            <a:tbl>
              <a:tblPr firstRow="1" firstCol="1" bandRow="1">
                <a:tableStyleId>{5C22544A-7EE6-4342-B048-85BDC9FD1C3A}</a:tableStyleId>
              </a:tblPr>
              <a:tblGrid>
                <a:gridCol w="5401657">
                  <a:extLst>
                    <a:ext uri="{9D8B030D-6E8A-4147-A177-3AD203B41FA5}">
                      <a16:colId xmlns:a16="http://schemas.microsoft.com/office/drawing/2014/main" xmlns="" val="3420430147"/>
                    </a:ext>
                  </a:extLst>
                </a:gridCol>
                <a:gridCol w="5801515">
                  <a:extLst>
                    <a:ext uri="{9D8B030D-6E8A-4147-A177-3AD203B41FA5}">
                      <a16:colId xmlns:a16="http://schemas.microsoft.com/office/drawing/2014/main" xmlns="" val="578475705"/>
                    </a:ext>
                  </a:extLst>
                </a:gridCol>
              </a:tblGrid>
              <a:tr h="389289">
                <a:tc>
                  <a:txBody>
                    <a:bodyPr/>
                    <a:lstStyle/>
                    <a:p>
                      <a:pPr algn="just">
                        <a:lnSpc>
                          <a:spcPct val="150000"/>
                        </a:lnSpc>
                        <a:spcAft>
                          <a:spcPts val="0"/>
                        </a:spcAft>
                      </a:pPr>
                      <a:r>
                        <a:rPr lang="en-GB" sz="2000" dirty="0">
                          <a:solidFill>
                            <a:schemeClr val="tx1">
                              <a:lumMod val="95000"/>
                              <a:lumOff val="5000"/>
                            </a:schemeClr>
                          </a:solidFill>
                          <a:effectLst/>
                          <a:latin typeface="Calibri" panose="020F0502020204030204" pitchFamily="34" charset="0"/>
                          <a:cs typeface="Calibri" panose="020F0502020204030204" pitchFamily="34" charset="0"/>
                        </a:rPr>
                        <a:t>Activities</a:t>
                      </a:r>
                      <a:endParaRPr lang="en-ZA" sz="20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GB" sz="2000" dirty="0">
                          <a:solidFill>
                            <a:schemeClr val="tx1">
                              <a:lumMod val="95000"/>
                              <a:lumOff val="5000"/>
                            </a:schemeClr>
                          </a:solidFill>
                          <a:effectLst/>
                          <a:latin typeface="Calibri" panose="020F0502020204030204" pitchFamily="34" charset="0"/>
                          <a:cs typeface="Calibri" panose="020F0502020204030204" pitchFamily="34" charset="0"/>
                        </a:rPr>
                        <a:t>Indicators and Targets</a:t>
                      </a:r>
                      <a:endParaRPr lang="en-ZA" sz="20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361861716"/>
                  </a:ext>
                </a:extLst>
              </a:tr>
              <a:tr h="333882">
                <a:tc gridSpan="2">
                  <a:txBody>
                    <a:bodyPr/>
                    <a:lstStyle/>
                    <a:p>
                      <a:pPr>
                        <a:lnSpc>
                          <a:spcPct val="100000"/>
                        </a:lnSpc>
                        <a:spcAft>
                          <a:spcPts val="0"/>
                        </a:spcAft>
                      </a:pPr>
                      <a:r>
                        <a:rPr lang="en-US"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Corporate: Communications and Stakeholder Relations</a:t>
                      </a:r>
                      <a:endParaRPr lang="en-ZA"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xmlns="" val="1363742281"/>
                  </a:ext>
                </a:extLst>
              </a:tr>
              <a:tr h="375975">
                <a:tc>
                  <a:txBody>
                    <a:bodyPr/>
                    <a:lstStyle/>
                    <a:p>
                      <a:pPr>
                        <a:lnSpc>
                          <a:spcPct val="100000"/>
                        </a:lnSpc>
                        <a:spcAft>
                          <a:spcPts val="0"/>
                        </a:spcAft>
                      </a:pPr>
                      <a:r>
                        <a:rPr lang="en-US"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Develop the Communication and Advocacy Plan</a:t>
                      </a:r>
                      <a:endParaRPr lang="en-ZA"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developed and approved Communication and Advocacy Plan</a:t>
                      </a:r>
                      <a:endParaRPr lang="en-ZA"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2039195"/>
                  </a:ext>
                </a:extLst>
              </a:tr>
              <a:tr h="620134">
                <a:tc>
                  <a:txBody>
                    <a:bodyPr/>
                    <a:lstStyle/>
                    <a:p>
                      <a:pPr>
                        <a:lnSpc>
                          <a:spcPct val="100000"/>
                        </a:lnSpc>
                        <a:spcAft>
                          <a:spcPts val="0"/>
                        </a:spcAft>
                      </a:pPr>
                      <a:r>
                        <a:rPr lang="en-US"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Conclude activities reflected in the approved Communication and Advocacy Plan.</a:t>
                      </a:r>
                      <a:endParaRPr lang="en-ZA"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80% of activities concluded as per the Communication and Advocacy Plan</a:t>
                      </a:r>
                      <a:endParaRPr lang="en-ZA"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63497147"/>
                  </a:ext>
                </a:extLst>
              </a:tr>
              <a:tr h="620134">
                <a:tc>
                  <a:txBody>
                    <a:bodyPr/>
                    <a:lstStyle/>
                    <a:p>
                      <a:pPr>
                        <a:lnSpc>
                          <a:spcPct val="100000"/>
                        </a:lnSpc>
                        <a:spcAft>
                          <a:spcPts val="0"/>
                        </a:spcAft>
                      </a:pPr>
                      <a:r>
                        <a:rPr lang="en-US" sz="20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Promote technically and operationally supported stakeholder engagement events or forums</a:t>
                      </a:r>
                      <a:endParaRPr lang="en-ZA" sz="20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0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 stakeholder events or forums </a:t>
                      </a:r>
                      <a:r>
                        <a:rPr lang="en-US" sz="2000" b="0" strike="sngStrike" baseline="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organised</a:t>
                      </a:r>
                      <a:r>
                        <a:rPr lang="en-US" sz="20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 the other programmes/sub-programmes for which technical and operational support is provided</a:t>
                      </a:r>
                      <a:endParaRPr lang="en-ZA" sz="2000" b="0" strike="sng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18883551"/>
                  </a:ext>
                </a:extLst>
              </a:tr>
            </a:tbl>
          </a:graphicData>
        </a:graphic>
      </p:graphicFrame>
    </p:spTree>
    <p:extLst>
      <p:ext uri="{BB962C8B-B14F-4D97-AF65-F5344CB8AC3E}">
        <p14:creationId xmlns:p14="http://schemas.microsoft.com/office/powerpoint/2010/main" xmlns="" val="3504455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xmlns="" id="{25997397-7570-495C-BC2C-48436AFA6286}"/>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22</a:t>
            </a:fld>
            <a:endParaRPr lang="en-GB" dirty="0"/>
          </a:p>
        </p:txBody>
      </p:sp>
      <p:sp>
        <p:nvSpPr>
          <p:cNvPr id="4" name="Title 1">
            <a:extLst>
              <a:ext uri="{FF2B5EF4-FFF2-40B4-BE49-F238E27FC236}">
                <a16:creationId xmlns:a16="http://schemas.microsoft.com/office/drawing/2014/main" xmlns="" id="{0F37E34F-55C1-4F57-BAF6-7A9DE2A36DF9}"/>
              </a:ext>
            </a:extLst>
          </p:cNvPr>
          <p:cNvSpPr>
            <a:spLocks noGrp="1"/>
          </p:cNvSpPr>
          <p:nvPr>
            <p:ph type="title"/>
          </p:nvPr>
        </p:nvSpPr>
        <p:spPr>
          <a:xfrm>
            <a:off x="3385638" y="2672473"/>
            <a:ext cx="5420724" cy="928688"/>
          </a:xfrm>
        </p:spPr>
        <p:txBody>
          <a:bodyPr>
            <a:noAutofit/>
          </a:bodyPr>
          <a:lstStyle/>
          <a:p>
            <a:r>
              <a:rPr lang="en-ZA" sz="4800" b="1" dirty="0">
                <a:solidFill>
                  <a:schemeClr val="tx1">
                    <a:lumMod val="95000"/>
                    <a:lumOff val="5000"/>
                  </a:schemeClr>
                </a:solidFill>
                <a:latin typeface="Tw Cen MT" panose="020B0602020104020603" pitchFamily="34" charset="0"/>
              </a:rPr>
              <a:t>Budget for 2023/24</a:t>
            </a:r>
          </a:p>
        </p:txBody>
      </p:sp>
    </p:spTree>
    <p:extLst>
      <p:ext uri="{BB962C8B-B14F-4D97-AF65-F5344CB8AC3E}">
        <p14:creationId xmlns:p14="http://schemas.microsoft.com/office/powerpoint/2010/main" xmlns="" val="3351915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714" y="136402"/>
            <a:ext cx="9144000" cy="697167"/>
          </a:xfrm>
        </p:spPr>
        <p:txBody>
          <a:bodyPr>
            <a:normAutofit/>
          </a:bodyPr>
          <a:lstStyle/>
          <a:p>
            <a:r>
              <a:rPr lang="en-US" b="1" dirty="0">
                <a:solidFill>
                  <a:schemeClr val="tx1">
                    <a:lumMod val="95000"/>
                    <a:lumOff val="5000"/>
                  </a:schemeClr>
                </a:solidFill>
              </a:rPr>
              <a:t>HIGH LEVEL SUMMARY OF THE REVENUE</a:t>
            </a:r>
          </a:p>
        </p:txBody>
      </p:sp>
      <p:sp>
        <p:nvSpPr>
          <p:cNvPr id="8" name="Slide Number Placeholder 7"/>
          <p:cNvSpPr>
            <a:spLocks noGrp="1"/>
          </p:cNvSpPr>
          <p:nvPr>
            <p:ph type="sldNum" sz="quarter" idx="11"/>
          </p:nvPr>
        </p:nvSpPr>
        <p:spPr>
          <a:xfrm>
            <a:off x="9912424" y="6021288"/>
            <a:ext cx="617240" cy="50405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600" b="1" kern="1200">
                <a:solidFill>
                  <a:schemeClr val="tx1">
                    <a:tint val="75000"/>
                  </a:schemeClr>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2E9316BC-A2CD-4691-8A48-BC2D92705112}" type="slidenum">
              <a:rPr lang="en-GB" smtClean="0"/>
              <a:pPr/>
              <a:t>23</a:t>
            </a:fld>
            <a:endParaRPr lang="en-GB" dirty="0"/>
          </a:p>
        </p:txBody>
      </p:sp>
      <p:graphicFrame>
        <p:nvGraphicFramePr>
          <p:cNvPr id="27" name="Table 27">
            <a:extLst>
              <a:ext uri="{FF2B5EF4-FFF2-40B4-BE49-F238E27FC236}">
                <a16:creationId xmlns:a16="http://schemas.microsoft.com/office/drawing/2014/main" xmlns="" id="{5A2A9C2B-DFEC-1031-1C8B-D7D6FA231C9C}"/>
              </a:ext>
            </a:extLst>
          </p:cNvPr>
          <p:cNvGraphicFramePr>
            <a:graphicFrameLocks noGrp="1"/>
          </p:cNvGraphicFramePr>
          <p:nvPr>
            <p:ph idx="1"/>
          </p:nvPr>
        </p:nvGraphicFramePr>
        <p:xfrm>
          <a:off x="347870" y="833569"/>
          <a:ext cx="11479695" cy="5043339"/>
        </p:xfrm>
        <a:graphic>
          <a:graphicData uri="http://schemas.openxmlformats.org/drawingml/2006/table">
            <a:tbl>
              <a:tblPr firstRow="1" bandRow="1">
                <a:tableStyleId>{5C22544A-7EE6-4342-B048-85BDC9FD1C3A}</a:tableStyleId>
              </a:tblPr>
              <a:tblGrid>
                <a:gridCol w="6659217">
                  <a:extLst>
                    <a:ext uri="{9D8B030D-6E8A-4147-A177-3AD203B41FA5}">
                      <a16:colId xmlns:a16="http://schemas.microsoft.com/office/drawing/2014/main" xmlns="" val="1574707370"/>
                    </a:ext>
                  </a:extLst>
                </a:gridCol>
                <a:gridCol w="2445026">
                  <a:extLst>
                    <a:ext uri="{9D8B030D-6E8A-4147-A177-3AD203B41FA5}">
                      <a16:colId xmlns:a16="http://schemas.microsoft.com/office/drawing/2014/main" xmlns="" val="2141676340"/>
                    </a:ext>
                  </a:extLst>
                </a:gridCol>
                <a:gridCol w="2375452">
                  <a:extLst>
                    <a:ext uri="{9D8B030D-6E8A-4147-A177-3AD203B41FA5}">
                      <a16:colId xmlns:a16="http://schemas.microsoft.com/office/drawing/2014/main" xmlns="" val="1028932547"/>
                    </a:ext>
                  </a:extLst>
                </a:gridCol>
              </a:tblGrid>
              <a:tr h="1194014">
                <a:tc>
                  <a:txBody>
                    <a:bodyPr/>
                    <a:lstStyle/>
                    <a:p>
                      <a:r>
                        <a:rPr lang="en-US" sz="2800" dirty="0"/>
                        <a:t>REVENUE</a:t>
                      </a:r>
                      <a:endParaRPr lang="en-ZA" sz="2800" dirty="0"/>
                    </a:p>
                  </a:txBody>
                  <a:tcPr anchor="ctr"/>
                </a:tc>
                <a:tc>
                  <a:txBody>
                    <a:bodyPr/>
                    <a:lstStyle/>
                    <a:p>
                      <a:r>
                        <a:rPr lang="en-ZA" sz="2800" dirty="0"/>
                        <a:t>BUDGET ALLOCATED</a:t>
                      </a:r>
                    </a:p>
                  </a:txBody>
                  <a:tcPr anchor="ctr"/>
                </a:tc>
                <a:tc>
                  <a:txBody>
                    <a:bodyPr/>
                    <a:lstStyle/>
                    <a:p>
                      <a:r>
                        <a:rPr lang="en-ZA" sz="2800" dirty="0"/>
                        <a:t>% OF THE ALLOCATED BUDGET</a:t>
                      </a:r>
                    </a:p>
                  </a:txBody>
                  <a:tcPr anchor="ctr"/>
                </a:tc>
                <a:extLst>
                  <a:ext uri="{0D108BD9-81ED-4DB2-BD59-A6C34878D82A}">
                    <a16:rowId xmlns:a16="http://schemas.microsoft.com/office/drawing/2014/main" xmlns="" val="2994247350"/>
                  </a:ext>
                </a:extLst>
              </a:tr>
              <a:tr h="697724">
                <a:tc>
                  <a:txBody>
                    <a:bodyPr/>
                    <a:lstStyle/>
                    <a:p>
                      <a:pPr algn="l" fontAlgn="b"/>
                      <a:r>
                        <a:rPr lang="en-ZA" sz="2800" b="0" i="0" u="none" strike="noStrike" dirty="0">
                          <a:solidFill>
                            <a:srgbClr val="000000"/>
                          </a:solidFill>
                          <a:effectLst/>
                          <a:latin typeface="+mn-lt"/>
                        </a:rPr>
                        <a:t>Departmental transfer</a:t>
                      </a:r>
                    </a:p>
                  </a:txBody>
                  <a:tcPr marL="7620" marR="7620" marT="7620" marB="0" anchor="ctr"/>
                </a:tc>
                <a:tc>
                  <a:txBody>
                    <a:bodyPr/>
                    <a:lstStyle/>
                    <a:p>
                      <a:pPr algn="ctr" fontAlgn="b"/>
                      <a:r>
                        <a:rPr lang="en-ZA" sz="2800" b="0" i="0" u="none" strike="noStrike" dirty="0">
                          <a:solidFill>
                            <a:srgbClr val="000000"/>
                          </a:solidFill>
                          <a:effectLst/>
                          <a:latin typeface="+mn-lt"/>
                        </a:rPr>
                        <a:t>83 140</a:t>
                      </a:r>
                    </a:p>
                  </a:txBody>
                  <a:tcPr marL="7620" marR="7620" marT="7620" marB="0" anchor="ctr"/>
                </a:tc>
                <a:tc>
                  <a:txBody>
                    <a:bodyPr/>
                    <a:lstStyle/>
                    <a:p>
                      <a:pPr algn="ctr" fontAlgn="b"/>
                      <a:r>
                        <a:rPr lang="en-ZA" sz="2800" b="0" i="0" u="none" strike="noStrike">
                          <a:solidFill>
                            <a:srgbClr val="000000"/>
                          </a:solidFill>
                          <a:effectLst/>
                          <a:latin typeface="+mn-lt"/>
                        </a:rPr>
                        <a:t>86%</a:t>
                      </a:r>
                    </a:p>
                  </a:txBody>
                  <a:tcPr marL="7620" marR="7620" marT="7620" marB="0" anchor="ctr"/>
                </a:tc>
                <a:extLst>
                  <a:ext uri="{0D108BD9-81ED-4DB2-BD59-A6C34878D82A}">
                    <a16:rowId xmlns:a16="http://schemas.microsoft.com/office/drawing/2014/main" xmlns="" val="3608494735"/>
                  </a:ext>
                </a:extLst>
              </a:tr>
              <a:tr h="1423338">
                <a:tc>
                  <a:txBody>
                    <a:bodyPr/>
                    <a:lstStyle/>
                    <a:p>
                      <a:pPr algn="l" fontAlgn="b"/>
                      <a:r>
                        <a:rPr lang="en-US" sz="2800" b="0" i="0" u="none" strike="noStrike" dirty="0">
                          <a:solidFill>
                            <a:srgbClr val="000000"/>
                          </a:solidFill>
                          <a:effectLst/>
                          <a:latin typeface="+mn-lt"/>
                        </a:rPr>
                        <a:t>Projected/Estimated partial cost of recovery for Private Accreditation and Institutional Audits</a:t>
                      </a:r>
                    </a:p>
                  </a:txBody>
                  <a:tcPr marL="7620" marR="7620" marT="7620" marB="0" anchor="ctr"/>
                </a:tc>
                <a:tc>
                  <a:txBody>
                    <a:bodyPr/>
                    <a:lstStyle/>
                    <a:p>
                      <a:pPr algn="ctr" fontAlgn="b"/>
                      <a:r>
                        <a:rPr lang="en-ZA" sz="2800" b="0" i="0" u="none" strike="noStrike" dirty="0">
                          <a:solidFill>
                            <a:srgbClr val="000000"/>
                          </a:solidFill>
                          <a:effectLst/>
                          <a:latin typeface="+mn-lt"/>
                        </a:rPr>
                        <a:t>11 893</a:t>
                      </a:r>
                    </a:p>
                  </a:txBody>
                  <a:tcPr marL="7620" marR="7620" marT="7620" marB="0" anchor="ctr"/>
                </a:tc>
                <a:tc>
                  <a:txBody>
                    <a:bodyPr/>
                    <a:lstStyle/>
                    <a:p>
                      <a:pPr algn="ctr" fontAlgn="b"/>
                      <a:r>
                        <a:rPr lang="en-ZA" sz="2800" b="0" i="0" u="none" strike="noStrike" dirty="0">
                          <a:solidFill>
                            <a:srgbClr val="000000"/>
                          </a:solidFill>
                          <a:effectLst/>
                          <a:latin typeface="+mn-lt"/>
                        </a:rPr>
                        <a:t>12%</a:t>
                      </a:r>
                    </a:p>
                  </a:txBody>
                  <a:tcPr marL="7620" marR="7620" marT="7620" marB="0" anchor="ctr"/>
                </a:tc>
                <a:extLst>
                  <a:ext uri="{0D108BD9-81ED-4DB2-BD59-A6C34878D82A}">
                    <a16:rowId xmlns:a16="http://schemas.microsoft.com/office/drawing/2014/main" xmlns="" val="656082636"/>
                  </a:ext>
                </a:extLst>
              </a:tr>
              <a:tr h="1070616">
                <a:tc>
                  <a:txBody>
                    <a:bodyPr/>
                    <a:lstStyle/>
                    <a:p>
                      <a:pPr algn="l" fontAlgn="b"/>
                      <a:r>
                        <a:rPr lang="en-ZA" sz="2800" b="0" i="0" u="none" strike="noStrike" dirty="0">
                          <a:solidFill>
                            <a:srgbClr val="000000"/>
                          </a:solidFill>
                          <a:effectLst/>
                          <a:latin typeface="+mn-lt"/>
                        </a:rPr>
                        <a:t>Projected/Estimated interest income</a:t>
                      </a:r>
                    </a:p>
                    <a:p>
                      <a:pPr algn="l" fontAlgn="b"/>
                      <a:r>
                        <a:rPr lang="en-ZA" sz="2800" b="0" i="0" u="none" strike="noStrike" dirty="0">
                          <a:solidFill>
                            <a:srgbClr val="000000"/>
                          </a:solidFill>
                          <a:effectLst/>
                          <a:latin typeface="+mn-lt"/>
                        </a:rPr>
                        <a:t> </a:t>
                      </a:r>
                    </a:p>
                  </a:txBody>
                  <a:tcPr marL="7620" marR="7620" marT="7620" marB="0" anchor="ctr"/>
                </a:tc>
                <a:tc>
                  <a:txBody>
                    <a:bodyPr/>
                    <a:lstStyle/>
                    <a:p>
                      <a:pPr algn="ctr" fontAlgn="b"/>
                      <a:r>
                        <a:rPr lang="en-ZA" sz="2800" b="0" i="0" u="none" strike="noStrike" dirty="0">
                          <a:solidFill>
                            <a:srgbClr val="000000"/>
                          </a:solidFill>
                          <a:effectLst/>
                          <a:latin typeface="+mn-lt"/>
                        </a:rPr>
                        <a:t>1 366</a:t>
                      </a:r>
                    </a:p>
                  </a:txBody>
                  <a:tcPr marL="7620" marR="7620" marT="7620" marB="0" anchor="ctr"/>
                </a:tc>
                <a:tc>
                  <a:txBody>
                    <a:bodyPr/>
                    <a:lstStyle/>
                    <a:p>
                      <a:pPr algn="ctr" fontAlgn="b"/>
                      <a:r>
                        <a:rPr lang="en-ZA" sz="2800" b="0" i="0" u="none" strike="noStrike" dirty="0">
                          <a:solidFill>
                            <a:srgbClr val="000000"/>
                          </a:solidFill>
                          <a:effectLst/>
                          <a:latin typeface="+mn-lt"/>
                        </a:rPr>
                        <a:t>2%</a:t>
                      </a:r>
                    </a:p>
                  </a:txBody>
                  <a:tcPr marL="7620" marR="7620" marT="7620" marB="0" anchor="ctr"/>
                </a:tc>
                <a:extLst>
                  <a:ext uri="{0D108BD9-81ED-4DB2-BD59-A6C34878D82A}">
                    <a16:rowId xmlns:a16="http://schemas.microsoft.com/office/drawing/2014/main" xmlns="" val="3641668242"/>
                  </a:ext>
                </a:extLst>
              </a:tr>
              <a:tr h="480061">
                <a:tc>
                  <a:txBody>
                    <a:bodyPr/>
                    <a:lstStyle/>
                    <a:p>
                      <a:pPr algn="l" fontAlgn="b"/>
                      <a:r>
                        <a:rPr lang="en-ZA" sz="2800" b="1" i="0" u="none" strike="noStrike">
                          <a:solidFill>
                            <a:srgbClr val="000000"/>
                          </a:solidFill>
                          <a:effectLst/>
                          <a:latin typeface="+mn-lt"/>
                        </a:rPr>
                        <a:t>TOTAL</a:t>
                      </a:r>
                    </a:p>
                  </a:txBody>
                  <a:tcPr marL="7620" marR="7620" marT="7620" marB="0" anchor="ctr"/>
                </a:tc>
                <a:tc>
                  <a:txBody>
                    <a:bodyPr/>
                    <a:lstStyle/>
                    <a:p>
                      <a:pPr algn="ctr" fontAlgn="b"/>
                      <a:r>
                        <a:rPr lang="en-ZA" sz="2800" b="1" i="0" u="none" strike="noStrike" dirty="0">
                          <a:solidFill>
                            <a:srgbClr val="000000"/>
                          </a:solidFill>
                          <a:effectLst/>
                          <a:latin typeface="+mn-lt"/>
                        </a:rPr>
                        <a:t>96 399</a:t>
                      </a:r>
                    </a:p>
                  </a:txBody>
                  <a:tcPr marL="7620" marR="7620" marT="7620" marB="0" anchor="ctr"/>
                </a:tc>
                <a:tc>
                  <a:txBody>
                    <a:bodyPr/>
                    <a:lstStyle/>
                    <a:p>
                      <a:pPr algn="ctr" fontAlgn="b"/>
                      <a:r>
                        <a:rPr lang="en-ZA" sz="2800" b="0" i="0" u="none" strike="noStrike" dirty="0">
                          <a:solidFill>
                            <a:srgbClr val="000000"/>
                          </a:solidFill>
                          <a:effectLst/>
                          <a:latin typeface="+mn-lt"/>
                        </a:rPr>
                        <a:t> </a:t>
                      </a:r>
                      <a:r>
                        <a:rPr lang="en-ZA" sz="2800" b="1"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xmlns="" val="2461605291"/>
                  </a:ext>
                </a:extLst>
              </a:tr>
            </a:tbl>
          </a:graphicData>
        </a:graphic>
      </p:graphicFrame>
    </p:spTree>
    <p:extLst>
      <p:ext uri="{BB962C8B-B14F-4D97-AF65-F5344CB8AC3E}">
        <p14:creationId xmlns:p14="http://schemas.microsoft.com/office/powerpoint/2010/main" xmlns="" val="1336091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935" y="136402"/>
            <a:ext cx="10492299" cy="697167"/>
          </a:xfrm>
        </p:spPr>
        <p:txBody>
          <a:bodyPr>
            <a:normAutofit/>
          </a:bodyPr>
          <a:lstStyle/>
          <a:p>
            <a:pPr algn="ctr"/>
            <a:r>
              <a:rPr lang="en-US" sz="2900" b="1" dirty="0">
                <a:solidFill>
                  <a:schemeClr val="tx1">
                    <a:lumMod val="95000"/>
                    <a:lumOff val="5000"/>
                  </a:schemeClr>
                </a:solidFill>
              </a:rPr>
              <a:t>HIGH-LEVEL SUMMARY OF THE EXPENDITURE</a:t>
            </a:r>
          </a:p>
        </p:txBody>
      </p:sp>
      <p:sp>
        <p:nvSpPr>
          <p:cNvPr id="8" name="Slide Number Placeholder 7"/>
          <p:cNvSpPr>
            <a:spLocks noGrp="1"/>
          </p:cNvSpPr>
          <p:nvPr>
            <p:ph type="sldNum" sz="quarter" idx="11"/>
          </p:nvPr>
        </p:nvSpPr>
        <p:spPr>
          <a:xfrm>
            <a:off x="9912424" y="6021288"/>
            <a:ext cx="617240" cy="50405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600" b="1" kern="1200">
                <a:solidFill>
                  <a:schemeClr val="tx1">
                    <a:tint val="75000"/>
                  </a:schemeClr>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2E9316BC-A2CD-4691-8A48-BC2D92705112}" type="slidenum">
              <a:rPr lang="en-GB" smtClean="0"/>
              <a:pPr/>
              <a:t>24</a:t>
            </a:fld>
            <a:endParaRPr lang="en-GB" dirty="0"/>
          </a:p>
        </p:txBody>
      </p:sp>
      <p:graphicFrame>
        <p:nvGraphicFramePr>
          <p:cNvPr id="6" name="Table 6">
            <a:extLst>
              <a:ext uri="{FF2B5EF4-FFF2-40B4-BE49-F238E27FC236}">
                <a16:creationId xmlns:a16="http://schemas.microsoft.com/office/drawing/2014/main" xmlns="" id="{6B32A7C2-EC92-0E99-56D6-BA01F6EFD2D8}"/>
              </a:ext>
            </a:extLst>
          </p:cNvPr>
          <p:cNvGraphicFramePr>
            <a:graphicFrameLocks noGrp="1"/>
          </p:cNvGraphicFramePr>
          <p:nvPr>
            <p:ph idx="1"/>
          </p:nvPr>
        </p:nvGraphicFramePr>
        <p:xfrm>
          <a:off x="477077" y="1202634"/>
          <a:ext cx="11449879" cy="4452732"/>
        </p:xfrm>
        <a:graphic>
          <a:graphicData uri="http://schemas.openxmlformats.org/drawingml/2006/table">
            <a:tbl>
              <a:tblPr firstRow="1" bandRow="1">
                <a:tableStyleId>{5C22544A-7EE6-4342-B048-85BDC9FD1C3A}</a:tableStyleId>
              </a:tblPr>
              <a:tblGrid>
                <a:gridCol w="6711999">
                  <a:extLst>
                    <a:ext uri="{9D8B030D-6E8A-4147-A177-3AD203B41FA5}">
                      <a16:colId xmlns:a16="http://schemas.microsoft.com/office/drawing/2014/main" xmlns="" val="1103849443"/>
                    </a:ext>
                  </a:extLst>
                </a:gridCol>
                <a:gridCol w="2338570">
                  <a:extLst>
                    <a:ext uri="{9D8B030D-6E8A-4147-A177-3AD203B41FA5}">
                      <a16:colId xmlns:a16="http://schemas.microsoft.com/office/drawing/2014/main" xmlns="" val="3254731006"/>
                    </a:ext>
                  </a:extLst>
                </a:gridCol>
                <a:gridCol w="2399310">
                  <a:extLst>
                    <a:ext uri="{9D8B030D-6E8A-4147-A177-3AD203B41FA5}">
                      <a16:colId xmlns:a16="http://schemas.microsoft.com/office/drawing/2014/main" xmlns="" val="1453060928"/>
                    </a:ext>
                  </a:extLst>
                </a:gridCol>
              </a:tblGrid>
              <a:tr h="1624311">
                <a:tc>
                  <a:txBody>
                    <a:bodyPr/>
                    <a:lstStyle/>
                    <a:p>
                      <a:pPr algn="l" fontAlgn="b"/>
                      <a:r>
                        <a:rPr lang="en-ZA" sz="2800" b="1" i="0" u="none" strike="noStrike" dirty="0">
                          <a:solidFill>
                            <a:schemeClr val="bg1">
                              <a:lumMod val="95000"/>
                            </a:schemeClr>
                          </a:solidFill>
                          <a:effectLst/>
                          <a:latin typeface="+mn-lt"/>
                        </a:rPr>
                        <a:t>EXPENDITURE</a:t>
                      </a:r>
                    </a:p>
                  </a:txBody>
                  <a:tcPr marL="7620" marR="7620" marT="7620" marB="0" anchor="ctr"/>
                </a:tc>
                <a:tc>
                  <a:txBody>
                    <a:bodyPr/>
                    <a:lstStyle/>
                    <a:p>
                      <a:pPr algn="l" fontAlgn="b"/>
                      <a:r>
                        <a:rPr lang="en-ZA" sz="2800" b="1" i="0" u="none" strike="noStrike" dirty="0">
                          <a:solidFill>
                            <a:schemeClr val="bg1">
                              <a:lumMod val="95000"/>
                            </a:schemeClr>
                          </a:solidFill>
                          <a:effectLst/>
                          <a:latin typeface="+mn-lt"/>
                        </a:rPr>
                        <a:t>BUDGET ALLOCATED</a:t>
                      </a:r>
                    </a:p>
                  </a:txBody>
                  <a:tcPr marL="7620" marR="7620" marT="7620" marB="0" anchor="ctr"/>
                </a:tc>
                <a:tc>
                  <a:txBody>
                    <a:bodyPr/>
                    <a:lstStyle/>
                    <a:p>
                      <a:pPr algn="l" fontAlgn="b"/>
                      <a:r>
                        <a:rPr lang="en-ZA" sz="2800" b="1" i="0" u="none" strike="noStrike" dirty="0">
                          <a:solidFill>
                            <a:schemeClr val="bg1">
                              <a:lumMod val="95000"/>
                            </a:schemeClr>
                          </a:solidFill>
                          <a:effectLst/>
                          <a:latin typeface="+mn-lt"/>
                        </a:rPr>
                        <a:t>% OF THE ALLOCATED BUDGET</a:t>
                      </a:r>
                    </a:p>
                  </a:txBody>
                  <a:tcPr marL="7620" marR="7620" marT="7620" marB="0" anchor="ctr"/>
                </a:tc>
                <a:extLst>
                  <a:ext uri="{0D108BD9-81ED-4DB2-BD59-A6C34878D82A}">
                    <a16:rowId xmlns:a16="http://schemas.microsoft.com/office/drawing/2014/main" xmlns="" val="348533079"/>
                  </a:ext>
                </a:extLst>
              </a:tr>
              <a:tr h="942807">
                <a:tc>
                  <a:txBody>
                    <a:bodyPr/>
                    <a:lstStyle/>
                    <a:p>
                      <a:pPr algn="l" fontAlgn="b"/>
                      <a:r>
                        <a:rPr lang="en-ZA" sz="2800" b="0" i="0" u="none" strike="noStrike" dirty="0">
                          <a:solidFill>
                            <a:srgbClr val="000000"/>
                          </a:solidFill>
                          <a:effectLst/>
                          <a:latin typeface="+mn-lt"/>
                        </a:rPr>
                        <a:t>Compensation of employees</a:t>
                      </a:r>
                    </a:p>
                  </a:txBody>
                  <a:tcPr marL="7620" marR="7620" marT="7620" marB="0" anchor="ctr"/>
                </a:tc>
                <a:tc>
                  <a:txBody>
                    <a:bodyPr/>
                    <a:lstStyle/>
                    <a:p>
                      <a:pPr algn="ctr" fontAlgn="b"/>
                      <a:r>
                        <a:rPr lang="en-ZA" sz="2800" b="0" i="0" u="none" strike="noStrike" dirty="0">
                          <a:solidFill>
                            <a:srgbClr val="000000"/>
                          </a:solidFill>
                          <a:effectLst/>
                          <a:latin typeface="+mn-lt"/>
                        </a:rPr>
                        <a:t>36 638</a:t>
                      </a:r>
                    </a:p>
                  </a:txBody>
                  <a:tcPr marL="7620" marR="7620" marT="7620" marB="0" anchor="ctr"/>
                </a:tc>
                <a:tc>
                  <a:txBody>
                    <a:bodyPr/>
                    <a:lstStyle/>
                    <a:p>
                      <a:pPr algn="ctr" fontAlgn="b"/>
                      <a:r>
                        <a:rPr lang="en-ZA" sz="2800" b="0" i="0" u="none" strike="noStrike" dirty="0">
                          <a:solidFill>
                            <a:srgbClr val="000000"/>
                          </a:solidFill>
                          <a:effectLst/>
                          <a:latin typeface="+mn-lt"/>
                        </a:rPr>
                        <a:t>40%</a:t>
                      </a:r>
                    </a:p>
                  </a:txBody>
                  <a:tcPr marL="7620" marR="7620" marT="7620" marB="0" anchor="ctr"/>
                </a:tc>
                <a:extLst>
                  <a:ext uri="{0D108BD9-81ED-4DB2-BD59-A6C34878D82A}">
                    <a16:rowId xmlns:a16="http://schemas.microsoft.com/office/drawing/2014/main" xmlns="" val="3764041127"/>
                  </a:ext>
                </a:extLst>
              </a:tr>
              <a:tr h="942807">
                <a:tc>
                  <a:txBody>
                    <a:bodyPr/>
                    <a:lstStyle/>
                    <a:p>
                      <a:pPr algn="l" fontAlgn="b"/>
                      <a:r>
                        <a:rPr lang="en-ZA" sz="2800" b="0" i="0" u="none" strike="noStrike">
                          <a:solidFill>
                            <a:srgbClr val="000000"/>
                          </a:solidFill>
                          <a:effectLst/>
                          <a:latin typeface="+mn-lt"/>
                        </a:rPr>
                        <a:t>Goods &amp; Services</a:t>
                      </a:r>
                    </a:p>
                  </a:txBody>
                  <a:tcPr marL="7620" marR="7620" marT="7620" marB="0" anchor="ctr"/>
                </a:tc>
                <a:tc>
                  <a:txBody>
                    <a:bodyPr/>
                    <a:lstStyle/>
                    <a:p>
                      <a:pPr algn="ctr" fontAlgn="b"/>
                      <a:r>
                        <a:rPr lang="en-ZA" sz="2800" b="0" i="0" u="none" strike="noStrike" dirty="0">
                          <a:solidFill>
                            <a:srgbClr val="000000"/>
                          </a:solidFill>
                          <a:effectLst/>
                          <a:latin typeface="+mn-lt"/>
                        </a:rPr>
                        <a:t>57 761</a:t>
                      </a:r>
                    </a:p>
                  </a:txBody>
                  <a:tcPr marL="7620" marR="7620" marT="7620" marB="0" anchor="ctr"/>
                </a:tc>
                <a:tc>
                  <a:txBody>
                    <a:bodyPr/>
                    <a:lstStyle/>
                    <a:p>
                      <a:pPr algn="ctr" fontAlgn="b"/>
                      <a:r>
                        <a:rPr lang="en-ZA" sz="2800" b="0" i="0" u="none" strike="noStrike" dirty="0">
                          <a:solidFill>
                            <a:srgbClr val="000000"/>
                          </a:solidFill>
                          <a:effectLst/>
                          <a:latin typeface="+mn-lt"/>
                        </a:rPr>
                        <a:t>60%</a:t>
                      </a:r>
                    </a:p>
                  </a:txBody>
                  <a:tcPr marL="7620" marR="7620" marT="7620" marB="0" anchor="ctr"/>
                </a:tc>
                <a:extLst>
                  <a:ext uri="{0D108BD9-81ED-4DB2-BD59-A6C34878D82A}">
                    <a16:rowId xmlns:a16="http://schemas.microsoft.com/office/drawing/2014/main" xmlns="" val="1568330920"/>
                  </a:ext>
                </a:extLst>
              </a:tr>
              <a:tr h="942807">
                <a:tc>
                  <a:txBody>
                    <a:bodyPr/>
                    <a:lstStyle/>
                    <a:p>
                      <a:pPr algn="l" fontAlgn="b"/>
                      <a:r>
                        <a:rPr lang="en-ZA" sz="2800" b="1" i="0" u="none" strike="noStrike">
                          <a:solidFill>
                            <a:srgbClr val="000000"/>
                          </a:solidFill>
                          <a:effectLst/>
                          <a:latin typeface="+mn-lt"/>
                        </a:rPr>
                        <a:t>TOTAL</a:t>
                      </a:r>
                    </a:p>
                  </a:txBody>
                  <a:tcPr marL="7620" marR="7620" marT="7620" marB="0" anchor="ctr"/>
                </a:tc>
                <a:tc>
                  <a:txBody>
                    <a:bodyPr/>
                    <a:lstStyle/>
                    <a:p>
                      <a:pPr algn="ctr" fontAlgn="b"/>
                      <a:r>
                        <a:rPr lang="en-ZA" sz="2800" b="1" i="0" u="none" strike="noStrike" dirty="0">
                          <a:solidFill>
                            <a:srgbClr val="000000"/>
                          </a:solidFill>
                          <a:effectLst/>
                          <a:latin typeface="+mn-lt"/>
                        </a:rPr>
                        <a:t>96 399</a:t>
                      </a:r>
                    </a:p>
                  </a:txBody>
                  <a:tcPr marL="7620" marR="7620" marT="7620" marB="0" anchor="ctr"/>
                </a:tc>
                <a:tc>
                  <a:txBody>
                    <a:bodyPr/>
                    <a:lstStyle/>
                    <a:p>
                      <a:pPr algn="ctr" fontAlgn="b"/>
                      <a:r>
                        <a:rPr lang="en-ZA" sz="2800" b="1"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xmlns="" val="2528842771"/>
                  </a:ext>
                </a:extLst>
              </a:tr>
            </a:tbl>
          </a:graphicData>
        </a:graphic>
      </p:graphicFrame>
    </p:spTree>
    <p:extLst>
      <p:ext uri="{BB962C8B-B14F-4D97-AF65-F5344CB8AC3E}">
        <p14:creationId xmlns:p14="http://schemas.microsoft.com/office/powerpoint/2010/main" xmlns="" val="459564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189" y="212325"/>
            <a:ext cx="10811718" cy="951596"/>
          </a:xfrm>
        </p:spPr>
        <p:txBody>
          <a:bodyPr>
            <a:noAutofit/>
          </a:bodyPr>
          <a:lstStyle/>
          <a:p>
            <a:r>
              <a:rPr lang="en-ZA" sz="2900" b="1" dirty="0">
                <a:solidFill>
                  <a:schemeClr val="tx1">
                    <a:lumMod val="95000"/>
                    <a:lumOff val="5000"/>
                  </a:schemeClr>
                </a:solidFill>
              </a:rPr>
              <a:t>BUDGET ALLOCATION ON COMPENSATION OF EMPLOYEES FOR THE FINANCIAL YEAR 2023/2024</a:t>
            </a:r>
            <a:r>
              <a:rPr lang="en-ZA" sz="2800" b="1" dirty="0">
                <a:solidFill>
                  <a:schemeClr val="tx1">
                    <a:lumMod val="95000"/>
                    <a:lumOff val="5000"/>
                  </a:schemeClr>
                </a:solidFill>
              </a:rPr>
              <a:t/>
            </a:r>
            <a:br>
              <a:rPr lang="en-ZA" sz="2800" b="1" dirty="0">
                <a:solidFill>
                  <a:schemeClr val="tx1">
                    <a:lumMod val="95000"/>
                    <a:lumOff val="5000"/>
                  </a:schemeClr>
                </a:solidFill>
              </a:rPr>
            </a:br>
            <a:endParaRPr lang="en-US" sz="2800" b="1" dirty="0">
              <a:solidFill>
                <a:schemeClr val="tx1">
                  <a:lumMod val="95000"/>
                  <a:lumOff val="5000"/>
                </a:schemeClr>
              </a:solidFill>
            </a:endParaRPr>
          </a:p>
        </p:txBody>
      </p:sp>
      <p:sp>
        <p:nvSpPr>
          <p:cNvPr id="8" name="Slide Number Placeholder 7"/>
          <p:cNvSpPr>
            <a:spLocks noGrp="1"/>
          </p:cNvSpPr>
          <p:nvPr>
            <p:ph type="sldNum" sz="quarter" idx="11"/>
          </p:nvPr>
        </p:nvSpPr>
        <p:spPr>
          <a:xfrm>
            <a:off x="9912424" y="6021288"/>
            <a:ext cx="617240" cy="50405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600" b="1" kern="1200">
                <a:solidFill>
                  <a:schemeClr val="tx1">
                    <a:tint val="75000"/>
                  </a:schemeClr>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2E9316BC-A2CD-4691-8A48-BC2D92705112}" type="slidenum">
              <a:rPr lang="en-GB" smtClean="0"/>
              <a:pPr/>
              <a:t>25</a:t>
            </a:fld>
            <a:endParaRPr lang="en-GB" dirty="0"/>
          </a:p>
        </p:txBody>
      </p:sp>
      <p:graphicFrame>
        <p:nvGraphicFramePr>
          <p:cNvPr id="6" name="Table 6">
            <a:extLst>
              <a:ext uri="{FF2B5EF4-FFF2-40B4-BE49-F238E27FC236}">
                <a16:creationId xmlns:a16="http://schemas.microsoft.com/office/drawing/2014/main" xmlns="" id="{10483B95-D45A-1D34-4964-A0BBD2377976}"/>
              </a:ext>
            </a:extLst>
          </p:cNvPr>
          <p:cNvGraphicFramePr>
            <a:graphicFrameLocks noGrp="1"/>
          </p:cNvGraphicFramePr>
          <p:nvPr>
            <p:ph idx="1"/>
          </p:nvPr>
        </p:nvGraphicFramePr>
        <p:xfrm>
          <a:off x="693189" y="1518457"/>
          <a:ext cx="11199643" cy="4148295"/>
        </p:xfrm>
        <a:graphic>
          <a:graphicData uri="http://schemas.openxmlformats.org/drawingml/2006/table">
            <a:tbl>
              <a:tblPr firstRow="1" bandRow="1">
                <a:tableStyleId>{5C22544A-7EE6-4342-B048-85BDC9FD1C3A}</a:tableStyleId>
              </a:tblPr>
              <a:tblGrid>
                <a:gridCol w="6003234">
                  <a:extLst>
                    <a:ext uri="{9D8B030D-6E8A-4147-A177-3AD203B41FA5}">
                      <a16:colId xmlns:a16="http://schemas.microsoft.com/office/drawing/2014/main" xmlns="" val="2353828710"/>
                    </a:ext>
                  </a:extLst>
                </a:gridCol>
                <a:gridCol w="2872409">
                  <a:extLst>
                    <a:ext uri="{9D8B030D-6E8A-4147-A177-3AD203B41FA5}">
                      <a16:colId xmlns:a16="http://schemas.microsoft.com/office/drawing/2014/main" xmlns="" val="4196823263"/>
                    </a:ext>
                  </a:extLst>
                </a:gridCol>
                <a:gridCol w="2324000">
                  <a:extLst>
                    <a:ext uri="{9D8B030D-6E8A-4147-A177-3AD203B41FA5}">
                      <a16:colId xmlns:a16="http://schemas.microsoft.com/office/drawing/2014/main" xmlns="" val="4273514783"/>
                    </a:ext>
                  </a:extLst>
                </a:gridCol>
              </a:tblGrid>
              <a:tr h="1063487">
                <a:tc>
                  <a:txBody>
                    <a:bodyPr/>
                    <a:lstStyle/>
                    <a:p>
                      <a:r>
                        <a:rPr lang="en-ZA" sz="2800" b="1" baseline="0" dirty="0">
                          <a:solidFill>
                            <a:schemeClr val="bg1"/>
                          </a:solidFill>
                          <a:latin typeface="+mn-lt"/>
                          <a:cs typeface="Calibri" panose="020F0502020204030204" pitchFamily="34" charset="0"/>
                        </a:rPr>
                        <a:t>PROGRAMMES</a:t>
                      </a:r>
                    </a:p>
                    <a:p>
                      <a:endParaRPr lang="en-ZA" sz="2400" b="1" baseline="0" dirty="0">
                        <a:solidFill>
                          <a:schemeClr val="bg1"/>
                        </a:solidFill>
                        <a:latin typeface="Calibri" panose="020F0502020204030204" pitchFamily="34" charset="0"/>
                        <a:cs typeface="Calibri" panose="020F0502020204030204" pitchFamily="34" charset="0"/>
                      </a:endParaRPr>
                    </a:p>
                  </a:txBody>
                  <a:tcPr marT="41564" marB="41564" anchor="ctr"/>
                </a:tc>
                <a:tc>
                  <a:txBody>
                    <a:bodyPr/>
                    <a:lstStyle/>
                    <a:p>
                      <a:pPr algn="l" fontAlgn="b"/>
                      <a:r>
                        <a:rPr lang="en-ZA" sz="2800" b="1" i="0" u="none" strike="noStrike" baseline="0" dirty="0">
                          <a:solidFill>
                            <a:schemeClr val="bg1"/>
                          </a:solidFill>
                          <a:effectLst/>
                          <a:latin typeface="+mn-lt"/>
                        </a:rPr>
                        <a:t>BUDGET ALLOCATED</a:t>
                      </a:r>
                    </a:p>
                  </a:txBody>
                  <a:tcPr marL="7620" marR="7620" marT="7620" marB="0" anchor="ctr"/>
                </a:tc>
                <a:tc>
                  <a:txBody>
                    <a:bodyPr/>
                    <a:lstStyle/>
                    <a:p>
                      <a:pPr algn="l" fontAlgn="b"/>
                      <a:r>
                        <a:rPr lang="en-ZA" sz="2800" b="1" i="0" u="none" strike="noStrike" baseline="0" dirty="0">
                          <a:solidFill>
                            <a:schemeClr val="bg1"/>
                          </a:solidFill>
                          <a:effectLst/>
                          <a:latin typeface="+mn-lt"/>
                        </a:rPr>
                        <a:t>% OF THE ALLOCATED BUDGET</a:t>
                      </a:r>
                    </a:p>
                  </a:txBody>
                  <a:tcPr marL="7620" marR="7620" marT="7620" marB="0" anchor="ctr"/>
                </a:tc>
                <a:extLst>
                  <a:ext uri="{0D108BD9-81ED-4DB2-BD59-A6C34878D82A}">
                    <a16:rowId xmlns:a16="http://schemas.microsoft.com/office/drawing/2014/main" xmlns="" val="3405904362"/>
                  </a:ext>
                </a:extLst>
              </a:tr>
              <a:tr h="572103">
                <a:tc>
                  <a:txBody>
                    <a:bodyPr/>
                    <a:lstStyle/>
                    <a:p>
                      <a:pPr algn="l" fontAlgn="b"/>
                      <a:r>
                        <a:rPr lang="en-ZA" sz="2800" b="0" i="0" u="none" strike="noStrike" dirty="0">
                          <a:solidFill>
                            <a:srgbClr val="000000"/>
                          </a:solidFill>
                          <a:effectLst/>
                          <a:latin typeface="Arial" panose="020B0604020202020204" pitchFamily="34" charset="0"/>
                        </a:rPr>
                        <a:t>Quality Assurance</a:t>
                      </a:r>
                    </a:p>
                  </a:txBody>
                  <a:tcPr marL="7620" marR="7620" marT="7620" marB="0" anchor="ctr"/>
                </a:tc>
                <a:tc>
                  <a:txBody>
                    <a:bodyPr/>
                    <a:lstStyle/>
                    <a:p>
                      <a:pPr algn="l" fontAlgn="b"/>
                      <a:r>
                        <a:rPr lang="en-ZA" sz="2800" b="0" i="0" u="none" strike="noStrike" dirty="0">
                          <a:solidFill>
                            <a:srgbClr val="000000"/>
                          </a:solidFill>
                          <a:effectLst/>
                          <a:latin typeface="Arial" panose="020B0604020202020204" pitchFamily="34" charset="0"/>
                        </a:rPr>
                        <a:t>R17 228 694.27</a:t>
                      </a:r>
                    </a:p>
                  </a:txBody>
                  <a:tcPr marL="7620" marR="7620" marT="7620" marB="0" anchor="ctr"/>
                </a:tc>
                <a:tc>
                  <a:txBody>
                    <a:bodyPr/>
                    <a:lstStyle/>
                    <a:p>
                      <a:pPr algn="ctr" fontAlgn="b"/>
                      <a:r>
                        <a:rPr lang="en-ZA" sz="2800" b="0" i="0" u="none" strike="noStrike" dirty="0">
                          <a:solidFill>
                            <a:srgbClr val="000000"/>
                          </a:solidFill>
                          <a:effectLst/>
                          <a:latin typeface="Arial" panose="020B0604020202020204" pitchFamily="34" charset="0"/>
                        </a:rPr>
                        <a:t>47%</a:t>
                      </a:r>
                    </a:p>
                  </a:txBody>
                  <a:tcPr marL="7620" marR="7620" marT="7620" marB="0" anchor="ctr"/>
                </a:tc>
                <a:extLst>
                  <a:ext uri="{0D108BD9-81ED-4DB2-BD59-A6C34878D82A}">
                    <a16:rowId xmlns:a16="http://schemas.microsoft.com/office/drawing/2014/main" xmlns="" val="262546706"/>
                  </a:ext>
                </a:extLst>
              </a:tr>
              <a:tr h="572103">
                <a:tc>
                  <a:txBody>
                    <a:bodyPr/>
                    <a:lstStyle/>
                    <a:p>
                      <a:pPr algn="l" fontAlgn="b"/>
                      <a:r>
                        <a:rPr lang="en-ZA" sz="2800" b="0" i="0" u="none" strike="noStrike" dirty="0">
                          <a:solidFill>
                            <a:srgbClr val="000000"/>
                          </a:solidFill>
                          <a:effectLst/>
                          <a:latin typeface="Arial" panose="020B0604020202020204" pitchFamily="34" charset="0"/>
                        </a:rPr>
                        <a:t>Research, Monitoring and Advice</a:t>
                      </a:r>
                    </a:p>
                  </a:txBody>
                  <a:tcPr marL="7620" marR="7620" marT="7620" marB="0" anchor="ctr"/>
                </a:tc>
                <a:tc>
                  <a:txBody>
                    <a:bodyPr/>
                    <a:lstStyle/>
                    <a:p>
                      <a:pPr algn="l" fontAlgn="b"/>
                      <a:r>
                        <a:rPr lang="en-ZA" sz="2800" b="0" i="0" u="none" strike="noStrike" dirty="0">
                          <a:solidFill>
                            <a:srgbClr val="000000"/>
                          </a:solidFill>
                          <a:effectLst/>
                          <a:latin typeface="Arial" panose="020B0604020202020204" pitchFamily="34" charset="0"/>
                        </a:rPr>
                        <a:t>R  4 482 417.87</a:t>
                      </a:r>
                    </a:p>
                  </a:txBody>
                  <a:tcPr marL="7620" marR="7620" marT="7620" marB="0" anchor="ctr"/>
                </a:tc>
                <a:tc>
                  <a:txBody>
                    <a:bodyPr/>
                    <a:lstStyle/>
                    <a:p>
                      <a:pPr algn="ctr" fontAlgn="b"/>
                      <a:r>
                        <a:rPr lang="en-ZA" sz="2800" b="0" i="0" u="none" strike="noStrike" dirty="0">
                          <a:solidFill>
                            <a:srgbClr val="000000"/>
                          </a:solidFill>
                          <a:effectLst/>
                          <a:latin typeface="Arial" panose="020B0604020202020204" pitchFamily="34" charset="0"/>
                        </a:rPr>
                        <a:t>13%</a:t>
                      </a:r>
                    </a:p>
                  </a:txBody>
                  <a:tcPr marL="7620" marR="7620" marT="7620" marB="0" anchor="ctr"/>
                </a:tc>
                <a:extLst>
                  <a:ext uri="{0D108BD9-81ED-4DB2-BD59-A6C34878D82A}">
                    <a16:rowId xmlns:a16="http://schemas.microsoft.com/office/drawing/2014/main" xmlns="" val="2810632845"/>
                  </a:ext>
                </a:extLst>
              </a:tr>
              <a:tr h="572103">
                <a:tc>
                  <a:txBody>
                    <a:bodyPr/>
                    <a:lstStyle/>
                    <a:p>
                      <a:pPr algn="l" fontAlgn="b"/>
                      <a:r>
                        <a:rPr lang="en-ZA" sz="2800" b="0" i="0" u="none" strike="noStrike" dirty="0">
                          <a:solidFill>
                            <a:srgbClr val="000000"/>
                          </a:solidFill>
                          <a:effectLst/>
                          <a:latin typeface="Arial" panose="020B0604020202020204" pitchFamily="34" charset="0"/>
                        </a:rPr>
                        <a:t>Management of HEQSF</a:t>
                      </a:r>
                    </a:p>
                  </a:txBody>
                  <a:tcPr marL="7620" marR="7620" marT="7620" marB="0" anchor="ctr"/>
                </a:tc>
                <a:tc>
                  <a:txBody>
                    <a:bodyPr/>
                    <a:lstStyle/>
                    <a:p>
                      <a:pPr algn="l" fontAlgn="b"/>
                      <a:r>
                        <a:rPr lang="en-ZA" sz="2800" b="0" i="0" u="none" strike="noStrike" dirty="0">
                          <a:solidFill>
                            <a:srgbClr val="000000"/>
                          </a:solidFill>
                          <a:effectLst/>
                          <a:latin typeface="Arial" panose="020B0604020202020204" pitchFamily="34" charset="0"/>
                        </a:rPr>
                        <a:t>R  2 192 558.51</a:t>
                      </a:r>
                    </a:p>
                  </a:txBody>
                  <a:tcPr marL="7620" marR="7620" marT="7620" marB="0" anchor="ctr"/>
                </a:tc>
                <a:tc>
                  <a:txBody>
                    <a:bodyPr/>
                    <a:lstStyle/>
                    <a:p>
                      <a:pPr algn="ctr" fontAlgn="b"/>
                      <a:r>
                        <a:rPr lang="en-ZA" sz="2800" b="0" i="0" u="none" strike="noStrike" dirty="0">
                          <a:solidFill>
                            <a:srgbClr val="000000"/>
                          </a:solidFill>
                          <a:effectLst/>
                          <a:latin typeface="Arial" panose="020B0604020202020204" pitchFamily="34" charset="0"/>
                        </a:rPr>
                        <a:t>6%</a:t>
                      </a:r>
                    </a:p>
                  </a:txBody>
                  <a:tcPr marL="7620" marR="7620" marT="7620" marB="0" anchor="ctr"/>
                </a:tc>
                <a:extLst>
                  <a:ext uri="{0D108BD9-81ED-4DB2-BD59-A6C34878D82A}">
                    <a16:rowId xmlns:a16="http://schemas.microsoft.com/office/drawing/2014/main" xmlns="" val="3670288040"/>
                  </a:ext>
                </a:extLst>
              </a:tr>
              <a:tr h="572103">
                <a:tc>
                  <a:txBody>
                    <a:bodyPr/>
                    <a:lstStyle/>
                    <a:p>
                      <a:pPr algn="l" fontAlgn="b"/>
                      <a:r>
                        <a:rPr lang="en-ZA" sz="2800" b="0" i="0" u="none" strike="noStrike" dirty="0">
                          <a:solidFill>
                            <a:srgbClr val="000000"/>
                          </a:solidFill>
                          <a:effectLst/>
                          <a:latin typeface="Arial" panose="020B0604020202020204" pitchFamily="34" charset="0"/>
                        </a:rPr>
                        <a:t>Administration</a:t>
                      </a:r>
                    </a:p>
                  </a:txBody>
                  <a:tcPr marL="7620" marR="7620" marT="7620" marB="0" anchor="ctr"/>
                </a:tc>
                <a:tc>
                  <a:txBody>
                    <a:bodyPr/>
                    <a:lstStyle/>
                    <a:p>
                      <a:pPr algn="l" fontAlgn="b"/>
                      <a:r>
                        <a:rPr lang="en-ZA" sz="2800" b="0" i="0" u="none" strike="noStrike" dirty="0">
                          <a:solidFill>
                            <a:srgbClr val="000000"/>
                          </a:solidFill>
                          <a:effectLst/>
                          <a:latin typeface="Arial" panose="020B0604020202020204" pitchFamily="34" charset="0"/>
                        </a:rPr>
                        <a:t>R12 734 329.35</a:t>
                      </a:r>
                    </a:p>
                  </a:txBody>
                  <a:tcPr marL="7620" marR="7620" marT="7620" marB="0" anchor="ctr"/>
                </a:tc>
                <a:tc>
                  <a:txBody>
                    <a:bodyPr/>
                    <a:lstStyle/>
                    <a:p>
                      <a:pPr algn="ctr" fontAlgn="b"/>
                      <a:r>
                        <a:rPr lang="en-ZA" sz="2800" b="0" i="0" u="none" strike="noStrike" dirty="0">
                          <a:solidFill>
                            <a:srgbClr val="000000"/>
                          </a:solidFill>
                          <a:effectLst/>
                          <a:latin typeface="Arial" panose="020B0604020202020204" pitchFamily="34" charset="0"/>
                        </a:rPr>
                        <a:t>34%</a:t>
                      </a:r>
                    </a:p>
                  </a:txBody>
                  <a:tcPr marL="7620" marR="7620" marT="7620" marB="0" anchor="ctr"/>
                </a:tc>
                <a:extLst>
                  <a:ext uri="{0D108BD9-81ED-4DB2-BD59-A6C34878D82A}">
                    <a16:rowId xmlns:a16="http://schemas.microsoft.com/office/drawing/2014/main" xmlns="" val="606722147"/>
                  </a:ext>
                </a:extLst>
              </a:tr>
              <a:tr h="572103">
                <a:tc>
                  <a:txBody>
                    <a:bodyPr/>
                    <a:lstStyle/>
                    <a:p>
                      <a:r>
                        <a:rPr lang="en-ZA" sz="2800" b="1" dirty="0">
                          <a:latin typeface="+mn-lt"/>
                          <a:cs typeface="Calibri" panose="020F0502020204030204" pitchFamily="34" charset="0"/>
                        </a:rPr>
                        <a:t>Total</a:t>
                      </a:r>
                    </a:p>
                  </a:txBody>
                  <a:tcPr marT="41564" marB="41564" anchor="ctr"/>
                </a:tc>
                <a:tc>
                  <a:txBody>
                    <a:bodyPr/>
                    <a:lstStyle/>
                    <a:p>
                      <a:r>
                        <a:rPr lang="en-ZA" sz="2800" b="1" dirty="0">
                          <a:latin typeface="+mn-lt"/>
                          <a:cs typeface="Calibri" panose="020F0502020204030204" pitchFamily="34" charset="0"/>
                        </a:rPr>
                        <a:t>R 36 638 000.00</a:t>
                      </a:r>
                    </a:p>
                  </a:txBody>
                  <a:tcPr marT="41564" marB="41564" anchor="ctr"/>
                </a:tc>
                <a:tc>
                  <a:txBody>
                    <a:bodyPr/>
                    <a:lstStyle/>
                    <a:p>
                      <a:pPr algn="ctr"/>
                      <a:r>
                        <a:rPr lang="en-US" sz="2800" b="1" dirty="0">
                          <a:latin typeface="+mn-lt"/>
                        </a:rPr>
                        <a:t>100%</a:t>
                      </a:r>
                      <a:endParaRPr lang="en-ZA" sz="2800" b="1" dirty="0">
                        <a:latin typeface="+mn-lt"/>
                      </a:endParaRPr>
                    </a:p>
                  </a:txBody>
                  <a:tcPr anchor="ctr"/>
                </a:tc>
                <a:extLst>
                  <a:ext uri="{0D108BD9-81ED-4DB2-BD59-A6C34878D82A}">
                    <a16:rowId xmlns:a16="http://schemas.microsoft.com/office/drawing/2014/main" xmlns="" val="2001225947"/>
                  </a:ext>
                </a:extLst>
              </a:tr>
            </a:tbl>
          </a:graphicData>
        </a:graphic>
      </p:graphicFrame>
    </p:spTree>
    <p:extLst>
      <p:ext uri="{BB962C8B-B14F-4D97-AF65-F5344CB8AC3E}">
        <p14:creationId xmlns:p14="http://schemas.microsoft.com/office/powerpoint/2010/main" xmlns="" val="942265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044" y="75398"/>
            <a:ext cx="10810156" cy="692695"/>
          </a:xfrm>
        </p:spPr>
        <p:txBody>
          <a:bodyPr>
            <a:normAutofit fontScale="90000"/>
          </a:bodyPr>
          <a:lstStyle/>
          <a:p>
            <a:r>
              <a:rPr lang="en-US" b="1" dirty="0">
                <a:solidFill>
                  <a:schemeClr val="tx1">
                    <a:lumMod val="95000"/>
                    <a:lumOff val="5000"/>
                  </a:schemeClr>
                </a:solidFill>
              </a:rPr>
              <a:t>NOTES ON COMPENSATION OF EMPLOYEE’S BUDGET</a:t>
            </a:r>
          </a:p>
        </p:txBody>
      </p:sp>
      <p:sp>
        <p:nvSpPr>
          <p:cNvPr id="3" name="Content Placeholder 2"/>
          <p:cNvSpPr>
            <a:spLocks noGrp="1"/>
          </p:cNvSpPr>
          <p:nvPr>
            <p:ph idx="1"/>
          </p:nvPr>
        </p:nvSpPr>
        <p:spPr>
          <a:xfrm>
            <a:off x="459726" y="621082"/>
            <a:ext cx="11669966" cy="5474637"/>
          </a:xfrm>
        </p:spPr>
        <p:txBody>
          <a:bodyPr>
            <a:noAutofit/>
          </a:bodyPr>
          <a:lstStyle/>
          <a:p>
            <a:pPr>
              <a:spcBef>
                <a:spcPts val="800"/>
              </a:spcBef>
              <a:buFont typeface="Arial" panose="020B0604020202020204" pitchFamily="34" charset="0"/>
              <a:buChar char="•"/>
            </a:pPr>
            <a:r>
              <a:rPr lang="en-US" sz="2200" dirty="0">
                <a:cs typeface="Calibri" panose="020F0502020204030204" pitchFamily="34" charset="0"/>
              </a:rPr>
              <a:t>The budget allocation is based on the number of employees per Programme and the salary scales of employees.</a:t>
            </a:r>
          </a:p>
          <a:p>
            <a:pPr>
              <a:spcBef>
                <a:spcPts val="800"/>
              </a:spcBef>
              <a:buFont typeface="Arial" panose="020B0604020202020204" pitchFamily="34" charset="0"/>
              <a:buChar char="•"/>
            </a:pPr>
            <a:r>
              <a:rPr lang="en-US" sz="2200" dirty="0">
                <a:cs typeface="Calibri" panose="020F0502020204030204" pitchFamily="34" charset="0"/>
              </a:rPr>
              <a:t>The budget covers 50 funded posts that constitute 40%</a:t>
            </a:r>
            <a:r>
              <a:rPr lang="en-US" sz="2200" dirty="0">
                <a:solidFill>
                  <a:srgbClr val="FF0000"/>
                </a:solidFill>
                <a:cs typeface="Calibri" panose="020F0502020204030204" pitchFamily="34" charset="0"/>
              </a:rPr>
              <a:t> </a:t>
            </a:r>
            <a:r>
              <a:rPr lang="en-US" sz="2200" dirty="0">
                <a:cs typeface="Calibri" panose="020F0502020204030204" pitchFamily="34" charset="0"/>
              </a:rPr>
              <a:t>of the total baseline budget allocation.</a:t>
            </a:r>
          </a:p>
          <a:p>
            <a:pPr marL="0" indent="0">
              <a:spcBef>
                <a:spcPts val="800"/>
              </a:spcBef>
              <a:buNone/>
            </a:pPr>
            <a:r>
              <a:rPr lang="en-US" sz="2200" dirty="0">
                <a:cs typeface="Calibri" panose="020F0502020204030204" pitchFamily="34" charset="0"/>
              </a:rPr>
              <a:t>      (47 permanent &amp; 3 fixed-term contracts) from various </a:t>
            </a:r>
            <a:r>
              <a:rPr lang="en-US" sz="2200" dirty="0" err="1">
                <a:cs typeface="Calibri" panose="020F0502020204030204" pitchFamily="34" charset="0"/>
              </a:rPr>
              <a:t>programmes</a:t>
            </a:r>
            <a:r>
              <a:rPr lang="en-US" sz="2200" dirty="0">
                <a:cs typeface="Calibri" panose="020F0502020204030204" pitchFamily="34" charset="0"/>
              </a:rPr>
              <a:t>.</a:t>
            </a:r>
          </a:p>
          <a:p>
            <a:pPr>
              <a:spcBef>
                <a:spcPts val="800"/>
              </a:spcBef>
              <a:buFont typeface="Arial" panose="020B0604020202020204" pitchFamily="34" charset="0"/>
              <a:buChar char="•"/>
            </a:pPr>
            <a:r>
              <a:rPr lang="en-US" sz="2200" dirty="0" err="1">
                <a:cs typeface="Calibri" panose="020F0502020204030204" pitchFamily="34" charset="0"/>
              </a:rPr>
              <a:t>Programme</a:t>
            </a:r>
            <a:r>
              <a:rPr lang="en-US" sz="2200" dirty="0">
                <a:cs typeface="Calibri" panose="020F0502020204030204" pitchFamily="34" charset="0"/>
              </a:rPr>
              <a:t>:  Quality Assurance constitutes 47% with 22 funded posts (19 permanent &amp; 3 fixed term contract). </a:t>
            </a:r>
          </a:p>
          <a:p>
            <a:pPr lvl="0">
              <a:spcBef>
                <a:spcPts val="800"/>
              </a:spcBef>
              <a:buFont typeface="Arial" panose="020B0604020202020204" pitchFamily="34" charset="0"/>
              <a:buChar char="•"/>
            </a:pPr>
            <a:r>
              <a:rPr lang="en-US" sz="2200" dirty="0" err="1">
                <a:cs typeface="Calibri" panose="020F0502020204030204" pitchFamily="34" charset="0"/>
              </a:rPr>
              <a:t>Programme</a:t>
            </a:r>
            <a:r>
              <a:rPr lang="en-US" sz="2200" dirty="0">
                <a:cs typeface="Calibri" panose="020F0502020204030204" pitchFamily="34" charset="0"/>
              </a:rPr>
              <a:t>: Research, Monitoring and Advice constitute 13% with 5 funded permanent posts.</a:t>
            </a:r>
          </a:p>
          <a:p>
            <a:pPr lvl="0">
              <a:spcBef>
                <a:spcPts val="800"/>
              </a:spcBef>
              <a:buFont typeface="Arial" panose="020B0604020202020204" pitchFamily="34" charset="0"/>
              <a:buChar char="•"/>
            </a:pPr>
            <a:r>
              <a:rPr lang="en-US" sz="2200" dirty="0" err="1">
                <a:cs typeface="Calibri" panose="020F0502020204030204" pitchFamily="34" charset="0"/>
              </a:rPr>
              <a:t>Programme</a:t>
            </a:r>
            <a:r>
              <a:rPr lang="en-US" sz="2200" dirty="0">
                <a:cs typeface="Calibri" panose="020F0502020204030204" pitchFamily="34" charset="0"/>
              </a:rPr>
              <a:t>: Management of HEQSF constitutes 6% with 2 funded posts (1 permanent &amp; 1 fixed term contract).</a:t>
            </a:r>
          </a:p>
          <a:p>
            <a:pPr lvl="0">
              <a:spcBef>
                <a:spcPts val="800"/>
              </a:spcBef>
              <a:buFont typeface="Arial" panose="020B0604020202020204" pitchFamily="34" charset="0"/>
              <a:buChar char="•"/>
            </a:pPr>
            <a:r>
              <a:rPr lang="en-US" sz="2200" dirty="0">
                <a:cs typeface="Calibri" panose="020F0502020204030204" pitchFamily="34" charset="0"/>
              </a:rPr>
              <a:t>Programme:  Administration constitutes 34% with 21 permanent posts and includes the payment to Liberty &amp; Allan Gray contributions for all permanent employees @ R63 00.00 per month </a:t>
            </a:r>
            <a:r>
              <a:rPr lang="en-US" sz="2200" dirty="0">
                <a:solidFill>
                  <a:prstClr val="black"/>
                </a:solidFill>
                <a:cs typeface="Calibri" panose="020F0502020204030204" pitchFamily="34" charset="0"/>
              </a:rPr>
              <a:t>and constitutes 5% of the total compensation of the employees. </a:t>
            </a:r>
            <a:endParaRPr lang="en-US" sz="2200" dirty="0">
              <a:latin typeface="Calibri" panose="020F0502020204030204" pitchFamily="34" charset="0"/>
              <a:cs typeface="Calibri" panose="020F0502020204030204" pitchFamily="34" charset="0"/>
            </a:endParaRPr>
          </a:p>
          <a:p>
            <a:pPr>
              <a:spcBef>
                <a:spcPts val="800"/>
              </a:spcBef>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a:spcBef>
                <a:spcPts val="800"/>
              </a:spcBef>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p:txBody>
      </p:sp>
      <p:sp>
        <p:nvSpPr>
          <p:cNvPr id="8" name="Slide Number Placeholder 7"/>
          <p:cNvSpPr>
            <a:spLocks noGrp="1"/>
          </p:cNvSpPr>
          <p:nvPr>
            <p:ph type="sldNum" sz="quarter" idx="11"/>
          </p:nvPr>
        </p:nvSpPr>
        <p:spPr>
          <a:xfrm>
            <a:off x="9912424" y="6021288"/>
            <a:ext cx="617240" cy="50405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600" b="1" kern="1200">
                <a:solidFill>
                  <a:schemeClr val="tx1">
                    <a:tint val="75000"/>
                  </a:schemeClr>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2E9316BC-A2CD-4691-8A48-BC2D92705112}" type="slidenum">
              <a:rPr lang="en-GB" smtClean="0"/>
              <a:pPr/>
              <a:t>26</a:t>
            </a:fld>
            <a:endParaRPr lang="en-GB" dirty="0"/>
          </a:p>
        </p:txBody>
      </p:sp>
    </p:spTree>
    <p:extLst>
      <p:ext uri="{BB962C8B-B14F-4D97-AF65-F5344CB8AC3E}">
        <p14:creationId xmlns:p14="http://schemas.microsoft.com/office/powerpoint/2010/main" xmlns="" val="57708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425" y="100344"/>
            <a:ext cx="10895045" cy="1125885"/>
          </a:xfrm>
        </p:spPr>
        <p:txBody>
          <a:bodyPr>
            <a:noAutofit/>
          </a:bodyPr>
          <a:lstStyle/>
          <a:p>
            <a:r>
              <a:rPr lang="en-ZA" sz="2900" b="1" dirty="0">
                <a:solidFill>
                  <a:schemeClr val="tx1">
                    <a:lumMod val="95000"/>
                    <a:lumOff val="5000"/>
                  </a:schemeClr>
                </a:solidFill>
              </a:rPr>
              <a:t>BUDGET ALLOCATION ON GOODS &amp; SERVICES FOR THE FINANCIAL YEAR 2023/2024</a:t>
            </a:r>
            <a:r>
              <a:rPr lang="en-ZA" b="1" dirty="0">
                <a:solidFill>
                  <a:schemeClr val="tx1">
                    <a:lumMod val="95000"/>
                    <a:lumOff val="5000"/>
                  </a:schemeClr>
                </a:solidFill>
              </a:rPr>
              <a:t/>
            </a:r>
            <a:br>
              <a:rPr lang="en-ZA" b="1" dirty="0">
                <a:solidFill>
                  <a:schemeClr val="tx1">
                    <a:lumMod val="95000"/>
                    <a:lumOff val="5000"/>
                  </a:schemeClr>
                </a:solidFill>
              </a:rPr>
            </a:br>
            <a:endParaRPr lang="en-US" b="1" dirty="0">
              <a:solidFill>
                <a:schemeClr val="tx1">
                  <a:lumMod val="95000"/>
                  <a:lumOff val="5000"/>
                </a:schemeClr>
              </a:solidFill>
            </a:endParaRPr>
          </a:p>
        </p:txBody>
      </p:sp>
      <p:sp>
        <p:nvSpPr>
          <p:cNvPr id="8" name="Slide Number Placeholder 7"/>
          <p:cNvSpPr>
            <a:spLocks noGrp="1"/>
          </p:cNvSpPr>
          <p:nvPr>
            <p:ph type="sldNum" sz="quarter" idx="11"/>
          </p:nvPr>
        </p:nvSpPr>
        <p:spPr>
          <a:xfrm>
            <a:off x="9912424" y="6021288"/>
            <a:ext cx="617240" cy="50405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600" b="1" kern="1200">
                <a:solidFill>
                  <a:schemeClr val="tx1">
                    <a:tint val="75000"/>
                  </a:schemeClr>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2E9316BC-A2CD-4691-8A48-BC2D92705112}" type="slidenum">
              <a:rPr lang="en-GB" smtClean="0"/>
              <a:pPr/>
              <a:t>27</a:t>
            </a:fld>
            <a:endParaRPr lang="en-GB" dirty="0"/>
          </a:p>
        </p:txBody>
      </p:sp>
      <p:graphicFrame>
        <p:nvGraphicFramePr>
          <p:cNvPr id="7" name="Table 9">
            <a:extLst>
              <a:ext uri="{FF2B5EF4-FFF2-40B4-BE49-F238E27FC236}">
                <a16:creationId xmlns:a16="http://schemas.microsoft.com/office/drawing/2014/main" xmlns="" id="{BA034BF1-1150-1E83-CFA6-F9C7E0A33F4C}"/>
              </a:ext>
            </a:extLst>
          </p:cNvPr>
          <p:cNvGraphicFramePr>
            <a:graphicFrameLocks noGrp="1"/>
          </p:cNvGraphicFramePr>
          <p:nvPr>
            <p:ph idx="1"/>
          </p:nvPr>
        </p:nvGraphicFramePr>
        <p:xfrm>
          <a:off x="477078" y="1143000"/>
          <a:ext cx="11529392" cy="4691270"/>
        </p:xfrm>
        <a:graphic>
          <a:graphicData uri="http://schemas.openxmlformats.org/drawingml/2006/table">
            <a:tbl>
              <a:tblPr firstRow="1" bandRow="1">
                <a:tableStyleId>{5C22544A-7EE6-4342-B048-85BDC9FD1C3A}</a:tableStyleId>
              </a:tblPr>
              <a:tblGrid>
                <a:gridCol w="6236718">
                  <a:extLst>
                    <a:ext uri="{9D8B030D-6E8A-4147-A177-3AD203B41FA5}">
                      <a16:colId xmlns:a16="http://schemas.microsoft.com/office/drawing/2014/main" xmlns="" val="2653880641"/>
                    </a:ext>
                  </a:extLst>
                </a:gridCol>
                <a:gridCol w="2982778">
                  <a:extLst>
                    <a:ext uri="{9D8B030D-6E8A-4147-A177-3AD203B41FA5}">
                      <a16:colId xmlns:a16="http://schemas.microsoft.com/office/drawing/2014/main" xmlns="" val="663012852"/>
                    </a:ext>
                  </a:extLst>
                </a:gridCol>
                <a:gridCol w="2309896">
                  <a:extLst>
                    <a:ext uri="{9D8B030D-6E8A-4147-A177-3AD203B41FA5}">
                      <a16:colId xmlns:a16="http://schemas.microsoft.com/office/drawing/2014/main" xmlns="" val="1646749223"/>
                    </a:ext>
                  </a:extLst>
                </a:gridCol>
              </a:tblGrid>
              <a:tr h="1400939">
                <a:tc>
                  <a:txBody>
                    <a:bodyPr/>
                    <a:lstStyle/>
                    <a:p>
                      <a:r>
                        <a:rPr lang="en-ZA" sz="2800" b="1" baseline="0" dirty="0">
                          <a:solidFill>
                            <a:schemeClr val="bg1"/>
                          </a:solidFill>
                          <a:latin typeface="+mn-lt"/>
                          <a:cs typeface="Calibri" panose="020F0502020204030204" pitchFamily="34" charset="0"/>
                        </a:rPr>
                        <a:t>PROGRAMMES</a:t>
                      </a:r>
                    </a:p>
                  </a:txBody>
                  <a:tcPr marT="41564" marB="41564" anchor="ctr"/>
                </a:tc>
                <a:tc>
                  <a:txBody>
                    <a:bodyPr/>
                    <a:lstStyle/>
                    <a:p>
                      <a:pPr algn="l" fontAlgn="b"/>
                      <a:r>
                        <a:rPr lang="en-ZA" sz="2800" b="1" i="0" u="none" strike="noStrike" baseline="0" dirty="0">
                          <a:solidFill>
                            <a:schemeClr val="bg1"/>
                          </a:solidFill>
                          <a:effectLst/>
                          <a:latin typeface="+mn-lt"/>
                        </a:rPr>
                        <a:t>BUDGET ALLOCATED</a:t>
                      </a:r>
                    </a:p>
                  </a:txBody>
                  <a:tcPr marL="7620" marR="7620" marT="7620" marB="0" anchor="ctr"/>
                </a:tc>
                <a:tc>
                  <a:txBody>
                    <a:bodyPr/>
                    <a:lstStyle/>
                    <a:p>
                      <a:pPr algn="l" fontAlgn="b"/>
                      <a:r>
                        <a:rPr lang="en-ZA" sz="2800" b="1" i="0" u="none" strike="noStrike" baseline="0" dirty="0">
                          <a:solidFill>
                            <a:schemeClr val="bg1"/>
                          </a:solidFill>
                          <a:effectLst/>
                          <a:latin typeface="+mn-lt"/>
                        </a:rPr>
                        <a:t>% OF THE ALLOCATED BUDGET</a:t>
                      </a:r>
                    </a:p>
                  </a:txBody>
                  <a:tcPr marL="7620" marR="7620" marT="7620" marB="0" anchor="ctr"/>
                </a:tc>
                <a:extLst>
                  <a:ext uri="{0D108BD9-81ED-4DB2-BD59-A6C34878D82A}">
                    <a16:rowId xmlns:a16="http://schemas.microsoft.com/office/drawing/2014/main" xmlns="" val="1798861221"/>
                  </a:ext>
                </a:extLst>
              </a:tr>
              <a:tr h="554593">
                <a:tc>
                  <a:txBody>
                    <a:bodyPr/>
                    <a:lstStyle/>
                    <a:p>
                      <a:pPr algn="l" fontAlgn="b"/>
                      <a:r>
                        <a:rPr lang="en-ZA" sz="2800" b="0" i="0" u="none" strike="noStrike" dirty="0">
                          <a:solidFill>
                            <a:srgbClr val="000000"/>
                          </a:solidFill>
                          <a:effectLst/>
                          <a:latin typeface="Arial" panose="020B0604020202020204" pitchFamily="34" charset="0"/>
                        </a:rPr>
                        <a:t>Quality Assurance</a:t>
                      </a:r>
                    </a:p>
                  </a:txBody>
                  <a:tcPr marL="7620" marR="7620" marT="7620" marB="0" anchor="ctr"/>
                </a:tc>
                <a:tc>
                  <a:txBody>
                    <a:bodyPr/>
                    <a:lstStyle/>
                    <a:p>
                      <a:pPr algn="l" fontAlgn="b"/>
                      <a:r>
                        <a:rPr lang="en-ZA" sz="2800" b="0" i="0" u="none" strike="noStrike" dirty="0">
                          <a:solidFill>
                            <a:srgbClr val="000000"/>
                          </a:solidFill>
                          <a:effectLst/>
                          <a:latin typeface="Arial" panose="020B0604020202020204" pitchFamily="34" charset="0"/>
                        </a:rPr>
                        <a:t>R27 402 786.18</a:t>
                      </a:r>
                    </a:p>
                  </a:txBody>
                  <a:tcPr marL="7620" marR="7620" marT="7620" marB="0" anchor="ctr"/>
                </a:tc>
                <a:tc>
                  <a:txBody>
                    <a:bodyPr/>
                    <a:lstStyle/>
                    <a:p>
                      <a:pPr algn="ctr" fontAlgn="b"/>
                      <a:r>
                        <a:rPr lang="en-ZA" sz="2800" b="0" i="0" u="none" strike="noStrike" dirty="0">
                          <a:solidFill>
                            <a:srgbClr val="000000"/>
                          </a:solidFill>
                          <a:effectLst/>
                          <a:latin typeface="Arial" panose="020B0604020202020204" pitchFamily="34" charset="0"/>
                        </a:rPr>
                        <a:t>48%</a:t>
                      </a:r>
                    </a:p>
                  </a:txBody>
                  <a:tcPr marL="7620" marR="7620" marT="7620" marB="0" anchor="ctr"/>
                </a:tc>
                <a:extLst>
                  <a:ext uri="{0D108BD9-81ED-4DB2-BD59-A6C34878D82A}">
                    <a16:rowId xmlns:a16="http://schemas.microsoft.com/office/drawing/2014/main" xmlns="" val="1216001818"/>
                  </a:ext>
                </a:extLst>
              </a:tr>
              <a:tr h="758069">
                <a:tc>
                  <a:txBody>
                    <a:bodyPr/>
                    <a:lstStyle/>
                    <a:p>
                      <a:pPr algn="l" fontAlgn="b"/>
                      <a:r>
                        <a:rPr lang="en-ZA" sz="2800" b="0" i="0" u="none" strike="noStrike" dirty="0">
                          <a:solidFill>
                            <a:srgbClr val="000000"/>
                          </a:solidFill>
                          <a:effectLst/>
                          <a:latin typeface="Arial" panose="020B0604020202020204" pitchFamily="34" charset="0"/>
                        </a:rPr>
                        <a:t>Research, Monitoring and Advice</a:t>
                      </a:r>
                    </a:p>
                  </a:txBody>
                  <a:tcPr marL="7620" marR="7620" marT="7620" marB="0" anchor="ctr"/>
                </a:tc>
                <a:tc>
                  <a:txBody>
                    <a:bodyPr/>
                    <a:lstStyle/>
                    <a:p>
                      <a:pPr algn="l" fontAlgn="b"/>
                      <a:r>
                        <a:rPr lang="en-ZA" sz="2800" b="0" i="0" u="none" strike="noStrike" dirty="0">
                          <a:solidFill>
                            <a:srgbClr val="000000"/>
                          </a:solidFill>
                          <a:effectLst/>
                          <a:latin typeface="Arial" panose="020B0604020202020204" pitchFamily="34" charset="0"/>
                        </a:rPr>
                        <a:t>R  5 700 000.00</a:t>
                      </a:r>
                    </a:p>
                  </a:txBody>
                  <a:tcPr marL="7620" marR="7620" marT="7620" marB="0" anchor="ctr"/>
                </a:tc>
                <a:tc>
                  <a:txBody>
                    <a:bodyPr/>
                    <a:lstStyle/>
                    <a:p>
                      <a:pPr algn="ctr" fontAlgn="b"/>
                      <a:r>
                        <a:rPr lang="en-ZA" sz="2800" b="0" i="0" u="none" strike="noStrike" dirty="0">
                          <a:solidFill>
                            <a:srgbClr val="000000"/>
                          </a:solidFill>
                          <a:effectLst/>
                          <a:latin typeface="Arial" panose="020B0604020202020204" pitchFamily="34" charset="0"/>
                        </a:rPr>
                        <a:t>10%</a:t>
                      </a:r>
                    </a:p>
                  </a:txBody>
                  <a:tcPr marL="7620" marR="7620" marT="7620" marB="0" anchor="ctr"/>
                </a:tc>
                <a:extLst>
                  <a:ext uri="{0D108BD9-81ED-4DB2-BD59-A6C34878D82A}">
                    <a16:rowId xmlns:a16="http://schemas.microsoft.com/office/drawing/2014/main" xmlns="" val="1093276619"/>
                  </a:ext>
                </a:extLst>
              </a:tr>
              <a:tr h="761456">
                <a:tc>
                  <a:txBody>
                    <a:bodyPr/>
                    <a:lstStyle/>
                    <a:p>
                      <a:pPr algn="l" fontAlgn="b"/>
                      <a:r>
                        <a:rPr lang="en-ZA" sz="2800" b="0" i="0" u="none" strike="noStrike" dirty="0">
                          <a:solidFill>
                            <a:srgbClr val="000000"/>
                          </a:solidFill>
                          <a:effectLst/>
                          <a:latin typeface="Arial" panose="020B0604020202020204" pitchFamily="34" charset="0"/>
                        </a:rPr>
                        <a:t>Management of HEQSF</a:t>
                      </a:r>
                    </a:p>
                  </a:txBody>
                  <a:tcPr marL="7620" marR="7620" marT="7620" marB="0" anchor="ctr"/>
                </a:tc>
                <a:tc>
                  <a:txBody>
                    <a:bodyPr/>
                    <a:lstStyle/>
                    <a:p>
                      <a:pPr algn="l" fontAlgn="b"/>
                      <a:r>
                        <a:rPr lang="en-ZA" sz="2800" b="0" i="0" u="none" strike="noStrike" dirty="0">
                          <a:solidFill>
                            <a:srgbClr val="000000"/>
                          </a:solidFill>
                          <a:effectLst/>
                          <a:latin typeface="Arial" panose="020B0604020202020204" pitchFamily="34" charset="0"/>
                        </a:rPr>
                        <a:t>R  6 225 000.00</a:t>
                      </a:r>
                    </a:p>
                  </a:txBody>
                  <a:tcPr marL="7620" marR="7620" marT="7620" marB="0" anchor="ctr"/>
                </a:tc>
                <a:tc>
                  <a:txBody>
                    <a:bodyPr/>
                    <a:lstStyle/>
                    <a:p>
                      <a:pPr algn="ctr" fontAlgn="b"/>
                      <a:r>
                        <a:rPr lang="en-ZA" sz="2800" b="0" i="0" u="none" strike="noStrike" dirty="0">
                          <a:solidFill>
                            <a:srgbClr val="000000"/>
                          </a:solidFill>
                          <a:effectLst/>
                          <a:latin typeface="Arial" panose="020B0604020202020204" pitchFamily="34" charset="0"/>
                        </a:rPr>
                        <a:t>11%</a:t>
                      </a:r>
                    </a:p>
                  </a:txBody>
                  <a:tcPr marL="7620" marR="7620" marT="7620" marB="0" anchor="ctr"/>
                </a:tc>
                <a:extLst>
                  <a:ext uri="{0D108BD9-81ED-4DB2-BD59-A6C34878D82A}">
                    <a16:rowId xmlns:a16="http://schemas.microsoft.com/office/drawing/2014/main" xmlns="" val="1305051432"/>
                  </a:ext>
                </a:extLst>
              </a:tr>
              <a:tr h="554593">
                <a:tc>
                  <a:txBody>
                    <a:bodyPr/>
                    <a:lstStyle/>
                    <a:p>
                      <a:pPr algn="l" fontAlgn="b"/>
                      <a:r>
                        <a:rPr lang="en-ZA" sz="2800" b="0" i="0" u="none" strike="noStrike" dirty="0">
                          <a:solidFill>
                            <a:srgbClr val="000000"/>
                          </a:solidFill>
                          <a:effectLst/>
                          <a:latin typeface="Arial" panose="020B0604020202020204" pitchFamily="34" charset="0"/>
                        </a:rPr>
                        <a:t>Administration</a:t>
                      </a:r>
                    </a:p>
                  </a:txBody>
                  <a:tcPr marL="7620" marR="7620" marT="7620" marB="0" anchor="ctr"/>
                </a:tc>
                <a:tc>
                  <a:txBody>
                    <a:bodyPr/>
                    <a:lstStyle/>
                    <a:p>
                      <a:pPr algn="l" fontAlgn="b"/>
                      <a:r>
                        <a:rPr lang="en-ZA" sz="2800" b="0" i="0" u="none" strike="noStrike" dirty="0">
                          <a:solidFill>
                            <a:srgbClr val="000000"/>
                          </a:solidFill>
                          <a:effectLst/>
                          <a:latin typeface="Arial" panose="020B0604020202020204" pitchFamily="34" charset="0"/>
                        </a:rPr>
                        <a:t>R18 433 213.82</a:t>
                      </a:r>
                    </a:p>
                  </a:txBody>
                  <a:tcPr marL="7620" marR="7620" marT="7620" marB="0" anchor="ctr"/>
                </a:tc>
                <a:tc>
                  <a:txBody>
                    <a:bodyPr/>
                    <a:lstStyle/>
                    <a:p>
                      <a:pPr algn="ctr" fontAlgn="b"/>
                      <a:r>
                        <a:rPr lang="en-ZA" sz="2800" b="0" i="0" u="none" strike="noStrike" dirty="0">
                          <a:solidFill>
                            <a:srgbClr val="000000"/>
                          </a:solidFill>
                          <a:effectLst/>
                          <a:latin typeface="Arial" panose="020B0604020202020204" pitchFamily="34" charset="0"/>
                        </a:rPr>
                        <a:t>31%</a:t>
                      </a:r>
                    </a:p>
                  </a:txBody>
                  <a:tcPr marL="7620" marR="7620" marT="7620" marB="0" anchor="ctr"/>
                </a:tc>
                <a:extLst>
                  <a:ext uri="{0D108BD9-81ED-4DB2-BD59-A6C34878D82A}">
                    <a16:rowId xmlns:a16="http://schemas.microsoft.com/office/drawing/2014/main" xmlns="" val="2403974644"/>
                  </a:ext>
                </a:extLst>
              </a:tr>
              <a:tr h="661620">
                <a:tc>
                  <a:txBody>
                    <a:bodyPr/>
                    <a:lstStyle/>
                    <a:p>
                      <a:r>
                        <a:rPr lang="en-ZA" sz="2800" b="1" dirty="0">
                          <a:latin typeface="+mn-lt"/>
                          <a:cs typeface="Calibri" panose="020F0502020204030204" pitchFamily="34" charset="0"/>
                        </a:rPr>
                        <a:t>Total</a:t>
                      </a:r>
                    </a:p>
                  </a:txBody>
                  <a:tcPr marT="41564" marB="41564" anchor="ctr"/>
                </a:tc>
                <a:tc>
                  <a:txBody>
                    <a:bodyPr/>
                    <a:lstStyle/>
                    <a:p>
                      <a:r>
                        <a:rPr lang="en-ZA" sz="2800" b="1" dirty="0">
                          <a:latin typeface="+mn-lt"/>
                          <a:cs typeface="Calibri" panose="020F0502020204030204" pitchFamily="34" charset="0"/>
                        </a:rPr>
                        <a:t>R 57 761 000.00</a:t>
                      </a:r>
                    </a:p>
                  </a:txBody>
                  <a:tcPr marT="41564" marB="41564" anchor="ctr"/>
                </a:tc>
                <a:tc>
                  <a:txBody>
                    <a:bodyPr/>
                    <a:lstStyle/>
                    <a:p>
                      <a:pPr algn="ctr"/>
                      <a:r>
                        <a:rPr lang="en-US" sz="2800" b="1" dirty="0">
                          <a:latin typeface="+mn-lt"/>
                        </a:rPr>
                        <a:t>100%</a:t>
                      </a:r>
                      <a:endParaRPr lang="en-ZA" sz="2800" b="1" dirty="0">
                        <a:latin typeface="+mn-lt"/>
                      </a:endParaRPr>
                    </a:p>
                  </a:txBody>
                  <a:tcPr anchor="ctr"/>
                </a:tc>
                <a:extLst>
                  <a:ext uri="{0D108BD9-81ED-4DB2-BD59-A6C34878D82A}">
                    <a16:rowId xmlns:a16="http://schemas.microsoft.com/office/drawing/2014/main" xmlns="" val="2186575120"/>
                  </a:ext>
                </a:extLst>
              </a:tr>
            </a:tbl>
          </a:graphicData>
        </a:graphic>
      </p:graphicFrame>
    </p:spTree>
    <p:extLst>
      <p:ext uri="{BB962C8B-B14F-4D97-AF65-F5344CB8AC3E}">
        <p14:creationId xmlns:p14="http://schemas.microsoft.com/office/powerpoint/2010/main" xmlns="" val="4188024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8" y="210966"/>
            <a:ext cx="10674625" cy="747685"/>
          </a:xfrm>
        </p:spPr>
        <p:txBody>
          <a:bodyPr>
            <a:normAutofit/>
          </a:bodyPr>
          <a:lstStyle/>
          <a:p>
            <a:r>
              <a:rPr lang="en-US" sz="2900" b="1" dirty="0">
                <a:solidFill>
                  <a:schemeClr val="tx1">
                    <a:lumMod val="95000"/>
                    <a:lumOff val="5000"/>
                  </a:schemeClr>
                </a:solidFill>
              </a:rPr>
              <a:t>NOTES ON GOODS &amp; SERVICES BUDGET</a:t>
            </a:r>
          </a:p>
        </p:txBody>
      </p:sp>
      <p:sp>
        <p:nvSpPr>
          <p:cNvPr id="3" name="Content Placeholder 2"/>
          <p:cNvSpPr>
            <a:spLocks noGrp="1"/>
          </p:cNvSpPr>
          <p:nvPr>
            <p:ph idx="1"/>
          </p:nvPr>
        </p:nvSpPr>
        <p:spPr>
          <a:xfrm>
            <a:off x="723907" y="1080591"/>
            <a:ext cx="11123535" cy="4696817"/>
          </a:xfrm>
        </p:spPr>
        <p:txBody>
          <a:bodyPr>
            <a:noAutofit/>
          </a:bodyPr>
          <a:lstStyle/>
          <a:p>
            <a:pPr>
              <a:buClr>
                <a:schemeClr val="tx1"/>
              </a:buClr>
              <a:buFont typeface="Arial" panose="020B0604020202020204" pitchFamily="34" charset="0"/>
              <a:buChar char="•"/>
            </a:pPr>
            <a:r>
              <a:rPr lang="en-US" sz="2500" dirty="0">
                <a:solidFill>
                  <a:schemeClr val="tx1">
                    <a:lumMod val="95000"/>
                    <a:lumOff val="5000"/>
                  </a:schemeClr>
                </a:solidFill>
                <a:cs typeface="Calibri" panose="020F0502020204030204" pitchFamily="34" charset="0"/>
              </a:rPr>
              <a:t>The budget allocation is based on activities that need to be undertaken to achieve the set strategic objectives of the Programmes as per the APP.</a:t>
            </a:r>
          </a:p>
          <a:p>
            <a:pPr>
              <a:buClr>
                <a:schemeClr val="tx1"/>
              </a:buClr>
              <a:buFont typeface="Arial" panose="020B0604020202020204" pitchFamily="34" charset="0"/>
              <a:buChar char="•"/>
            </a:pPr>
            <a:r>
              <a:rPr lang="en-US" sz="2500" dirty="0">
                <a:solidFill>
                  <a:schemeClr val="tx1">
                    <a:lumMod val="95000"/>
                    <a:lumOff val="5000"/>
                  </a:schemeClr>
                </a:solidFill>
                <a:cs typeface="Calibri" panose="020F0502020204030204" pitchFamily="34" charset="0"/>
              </a:rPr>
              <a:t>The budget methodology used is zero-based and activity-based budget.</a:t>
            </a:r>
          </a:p>
          <a:p>
            <a:pPr>
              <a:buClr>
                <a:schemeClr val="tx1"/>
              </a:buClr>
              <a:buFont typeface="Arial" panose="020B0604020202020204" pitchFamily="34" charset="0"/>
              <a:buChar char="•"/>
            </a:pPr>
            <a:r>
              <a:rPr lang="en-US" sz="2500" dirty="0">
                <a:solidFill>
                  <a:schemeClr val="tx1">
                    <a:lumMod val="95000"/>
                    <a:lumOff val="5000"/>
                  </a:schemeClr>
                </a:solidFill>
                <a:cs typeface="Calibri" panose="020F0502020204030204" pitchFamily="34" charset="0"/>
              </a:rPr>
              <a:t>The goods &amp; services budget constitutes 60% of the total baseline budget allocation and includes:</a:t>
            </a:r>
          </a:p>
          <a:p>
            <a:pPr lvl="1">
              <a:buClrTx/>
              <a:buFont typeface="Wingdings" panose="05000000000000000000" pitchFamily="2" charset="2"/>
              <a:buChar char="Ø"/>
            </a:pPr>
            <a:r>
              <a:rPr lang="en-US" sz="2500" dirty="0" err="1">
                <a:solidFill>
                  <a:schemeClr val="tx1">
                    <a:lumMod val="95000"/>
                    <a:lumOff val="5000"/>
                  </a:schemeClr>
                </a:solidFill>
                <a:cs typeface="Calibri" panose="020F0502020204030204" pitchFamily="34" charset="0"/>
              </a:rPr>
              <a:t>Programme</a:t>
            </a:r>
            <a:r>
              <a:rPr lang="en-US" sz="2500" dirty="0">
                <a:solidFill>
                  <a:schemeClr val="tx1">
                    <a:lumMod val="95000"/>
                    <a:lumOff val="5000"/>
                  </a:schemeClr>
                </a:solidFill>
                <a:cs typeface="Calibri" panose="020F0502020204030204" pitchFamily="34" charset="0"/>
              </a:rPr>
              <a:t>: Quality Assurance constitutes 48%.</a:t>
            </a:r>
          </a:p>
          <a:p>
            <a:pPr lvl="1">
              <a:buClrTx/>
              <a:buFont typeface="Wingdings" panose="05000000000000000000" pitchFamily="2" charset="2"/>
              <a:buChar char="Ø"/>
            </a:pPr>
            <a:r>
              <a:rPr lang="en-US" sz="2500" dirty="0">
                <a:solidFill>
                  <a:schemeClr val="tx1">
                    <a:lumMod val="95000"/>
                    <a:lumOff val="5000"/>
                  </a:schemeClr>
                </a:solidFill>
                <a:cs typeface="Calibri" panose="020F0502020204030204" pitchFamily="34" charset="0"/>
              </a:rPr>
              <a:t>Programme:  Research, Monitoring and Advice constitute 10%. </a:t>
            </a:r>
          </a:p>
          <a:p>
            <a:pPr lvl="1">
              <a:buClrTx/>
              <a:buFont typeface="Wingdings" panose="05000000000000000000" pitchFamily="2" charset="2"/>
              <a:buChar char="Ø"/>
            </a:pPr>
            <a:r>
              <a:rPr lang="en-US" sz="2500" dirty="0">
                <a:solidFill>
                  <a:schemeClr val="tx1">
                    <a:lumMod val="95000"/>
                    <a:lumOff val="5000"/>
                  </a:schemeClr>
                </a:solidFill>
                <a:cs typeface="Calibri" panose="020F0502020204030204" pitchFamily="34" charset="0"/>
              </a:rPr>
              <a:t>Programme: </a:t>
            </a:r>
            <a:r>
              <a:rPr lang="en-ZA" sz="2500" dirty="0">
                <a:solidFill>
                  <a:schemeClr val="tx1">
                    <a:lumMod val="95000"/>
                    <a:lumOff val="5000"/>
                  </a:schemeClr>
                </a:solidFill>
                <a:cs typeface="Calibri" panose="020F0502020204030204" pitchFamily="34" charset="0"/>
              </a:rPr>
              <a:t>Management of the HEQSF constitutes 11%.</a:t>
            </a:r>
          </a:p>
          <a:p>
            <a:pPr lvl="1">
              <a:buClrTx/>
              <a:buFont typeface="Wingdings" panose="05000000000000000000" pitchFamily="2" charset="2"/>
              <a:buChar char="Ø"/>
            </a:pPr>
            <a:r>
              <a:rPr lang="en-US" sz="2500" dirty="0" err="1">
                <a:solidFill>
                  <a:schemeClr val="tx1">
                    <a:lumMod val="95000"/>
                    <a:lumOff val="5000"/>
                  </a:schemeClr>
                </a:solidFill>
                <a:cs typeface="Calibri" panose="020F0502020204030204" pitchFamily="34" charset="0"/>
              </a:rPr>
              <a:t>Programme</a:t>
            </a:r>
            <a:r>
              <a:rPr lang="en-US" sz="2500" dirty="0">
                <a:solidFill>
                  <a:schemeClr val="tx1">
                    <a:lumMod val="95000"/>
                    <a:lumOff val="5000"/>
                  </a:schemeClr>
                </a:solidFill>
                <a:cs typeface="Calibri" panose="020F0502020204030204" pitchFamily="34" charset="0"/>
              </a:rPr>
              <a:t>:  Administration constitutes 31% of which 9% is for active 26 fixed and 10% for 15 variable contracts.</a:t>
            </a:r>
          </a:p>
          <a:p>
            <a:pPr marL="0" lvl="0" indent="0">
              <a:buNone/>
            </a:pPr>
            <a:endParaRPr lang="en-US" sz="2500" dirty="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endParaRPr lang="en-US" sz="25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8" name="Slide Number Placeholder 7"/>
          <p:cNvSpPr>
            <a:spLocks noGrp="1"/>
          </p:cNvSpPr>
          <p:nvPr>
            <p:ph type="sldNum" sz="quarter" idx="11"/>
          </p:nvPr>
        </p:nvSpPr>
        <p:spPr>
          <a:xfrm>
            <a:off x="9912424" y="6021288"/>
            <a:ext cx="617240" cy="50405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600" b="1" kern="1200">
                <a:solidFill>
                  <a:schemeClr val="tx1">
                    <a:tint val="75000"/>
                  </a:schemeClr>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2E9316BC-A2CD-4691-8A48-BC2D92705112}" type="slidenum">
              <a:rPr lang="en-GB" smtClean="0"/>
              <a:pPr/>
              <a:t>28</a:t>
            </a:fld>
            <a:endParaRPr lang="en-GB" dirty="0"/>
          </a:p>
        </p:txBody>
      </p:sp>
    </p:spTree>
    <p:extLst>
      <p:ext uri="{BB962C8B-B14F-4D97-AF65-F5344CB8AC3E}">
        <p14:creationId xmlns:p14="http://schemas.microsoft.com/office/powerpoint/2010/main" xmlns="" val="2523102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D520389-BF1A-4A38-9475-330E4266DE20}"/>
              </a:ext>
            </a:extLst>
          </p:cNvPr>
          <p:cNvSpPr>
            <a:spLocks noGrp="1"/>
          </p:cNvSpPr>
          <p:nvPr>
            <p:ph type="sldNum" sz="quarter" idx="4"/>
          </p:nvPr>
        </p:nvSpPr>
        <p:spPr/>
        <p:txBody>
          <a:bodyPr/>
          <a:lstStyle/>
          <a:p>
            <a:fld id="{2E9CAD2E-7E5B-40C1-A402-F374045F6AAA}" type="slidenum">
              <a:rPr lang="en-GB" smtClean="0"/>
              <a:pPr/>
              <a:t>29</a:t>
            </a:fld>
            <a:endParaRPr lang="en-GB"/>
          </a:p>
        </p:txBody>
      </p:sp>
      <p:sp>
        <p:nvSpPr>
          <p:cNvPr id="6" name="TextBox 5">
            <a:extLst>
              <a:ext uri="{FF2B5EF4-FFF2-40B4-BE49-F238E27FC236}">
                <a16:creationId xmlns:a16="http://schemas.microsoft.com/office/drawing/2014/main" xmlns="" id="{A07F5E51-FF2C-4356-8FFC-38DF6220600B}"/>
              </a:ext>
            </a:extLst>
          </p:cNvPr>
          <p:cNvSpPr txBox="1"/>
          <p:nvPr/>
        </p:nvSpPr>
        <p:spPr>
          <a:xfrm>
            <a:off x="484609" y="277986"/>
            <a:ext cx="11222782" cy="954107"/>
          </a:xfrm>
          <a:prstGeom prst="rect">
            <a:avLst/>
          </a:prstGeom>
          <a:noFill/>
        </p:spPr>
        <p:txBody>
          <a:bodyPr wrap="square">
            <a:spAutoFit/>
          </a:bodyPr>
          <a:lstStyle/>
          <a:p>
            <a:pPr lvl="0">
              <a:buSzPts val="1000"/>
            </a:pPr>
            <a:r>
              <a:rPr lang="en-GB" sz="2800" b="1" dirty="0">
                <a:solidFill>
                  <a:srgbClr val="000000"/>
                </a:solidFill>
                <a:effectLst/>
                <a:latin typeface="Arial" panose="020B0604020202020204" pitchFamily="34" charset="0"/>
                <a:ea typeface="Calibri" panose="020F0502020204030204" pitchFamily="34" charset="0"/>
              </a:rPr>
              <a:t>Some challenges that could potentially impact on the successful execution of CHE mandates going forward.</a:t>
            </a:r>
            <a:endParaRPr lang="en-ZA" sz="2800" dirty="0">
              <a:solidFill>
                <a:srgbClr val="000000"/>
              </a:solidFill>
              <a:effectLst/>
              <a:latin typeface="Arial" panose="020B0604020202020204" pitchFamily="34" charset="0"/>
              <a:ea typeface="Calibri" panose="020F0502020204030204" pitchFamily="34" charset="0"/>
            </a:endParaRPr>
          </a:p>
        </p:txBody>
      </p:sp>
      <p:sp>
        <p:nvSpPr>
          <p:cNvPr id="3" name="TextBox 2">
            <a:extLst>
              <a:ext uri="{FF2B5EF4-FFF2-40B4-BE49-F238E27FC236}">
                <a16:creationId xmlns:a16="http://schemas.microsoft.com/office/drawing/2014/main" xmlns="" id="{6AB0BDDD-757B-CBE2-66D8-FC1D981DF993}"/>
              </a:ext>
            </a:extLst>
          </p:cNvPr>
          <p:cNvSpPr txBox="1"/>
          <p:nvPr/>
        </p:nvSpPr>
        <p:spPr>
          <a:xfrm>
            <a:off x="484609" y="1577948"/>
            <a:ext cx="11405815" cy="4454489"/>
          </a:xfrm>
          <a:prstGeom prst="rect">
            <a:avLst/>
          </a:prstGeom>
          <a:noFill/>
        </p:spPr>
        <p:txBody>
          <a:bodyPr wrap="square" rtlCol="0">
            <a:spAutoFit/>
          </a:bodyPr>
          <a:lstStyle/>
          <a:p>
            <a:pPr marL="285750" indent="-285750" algn="just">
              <a:lnSpc>
                <a:spcPct val="120000"/>
              </a:lnSpc>
              <a:spcBef>
                <a:spcPts val="600"/>
              </a:spcBef>
              <a:buFont typeface="Arial" panose="020B0604020202020204" pitchFamily="34" charset="0"/>
              <a:buChar char="•"/>
            </a:pPr>
            <a:r>
              <a:rPr lang="en-US" sz="2300" dirty="0"/>
              <a:t>The budget allocation to the CHE is not sufficient to enable it to undertake all the work it is responsible for, and to enable a sufficient number of staff to be in place to do the work in an expanding sector, including expansion resulting from the incorporation of public colleges into higher education. Resourcing of the additional transformation oversight function is needed for it to be taken forward effectively.</a:t>
            </a:r>
          </a:p>
          <a:p>
            <a:pPr marL="285750" indent="-285750" algn="just">
              <a:lnSpc>
                <a:spcPct val="120000"/>
              </a:lnSpc>
              <a:spcBef>
                <a:spcPts val="600"/>
              </a:spcBef>
              <a:buFont typeface="Arial" panose="020B0604020202020204" pitchFamily="34" charset="0"/>
              <a:buChar char="•"/>
            </a:pPr>
            <a:r>
              <a:rPr lang="en-US" sz="2300" dirty="0"/>
              <a:t>The stipulated </a:t>
            </a:r>
            <a:r>
              <a:rPr lang="en-US" sz="2300" dirty="0" err="1"/>
              <a:t>CoE</a:t>
            </a:r>
            <a:r>
              <a:rPr lang="en-US" sz="2300" dirty="0"/>
              <a:t> to Goods and Services budget ratio is a factor that further limits the ability of the organisation to employ staff in permanent positions.</a:t>
            </a:r>
          </a:p>
          <a:p>
            <a:pPr marL="285750" indent="-285750" algn="just">
              <a:lnSpc>
                <a:spcPct val="120000"/>
              </a:lnSpc>
              <a:spcBef>
                <a:spcPts val="600"/>
              </a:spcBef>
              <a:buFont typeface="Arial" panose="020B0604020202020204" pitchFamily="34" charset="0"/>
              <a:buChar char="•"/>
            </a:pPr>
            <a:r>
              <a:rPr lang="en-US" sz="2300" dirty="0"/>
              <a:t>This leads to too much reliance on the use of service level contracts, of contracted staff, and on the use of peer academics  for core work, and in critical support areas like IT.</a:t>
            </a:r>
          </a:p>
        </p:txBody>
      </p:sp>
    </p:spTree>
    <p:extLst>
      <p:ext uri="{BB962C8B-B14F-4D97-AF65-F5344CB8AC3E}">
        <p14:creationId xmlns:p14="http://schemas.microsoft.com/office/powerpoint/2010/main" xmlns="" val="157177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BF8DC-9B97-4337-8ABC-5EB47F9B11A7}"/>
              </a:ext>
            </a:extLst>
          </p:cNvPr>
          <p:cNvSpPr>
            <a:spLocks noGrp="1"/>
          </p:cNvSpPr>
          <p:nvPr>
            <p:ph type="title"/>
          </p:nvPr>
        </p:nvSpPr>
        <p:spPr>
          <a:xfrm>
            <a:off x="750364" y="359475"/>
            <a:ext cx="11062314" cy="956480"/>
          </a:xfrm>
        </p:spPr>
        <p:txBody>
          <a:bodyPr>
            <a:noAutofit/>
          </a:bodyPr>
          <a:lstStyle/>
          <a:p>
            <a:r>
              <a:rPr lang="en-GB" sz="2800" b="1" dirty="0"/>
              <a:t>Mandate conferred by the </a:t>
            </a:r>
            <a:r>
              <a:rPr lang="en-US" sz="2800" b="1" dirty="0"/>
              <a:t>Higher Education Act No. 101 of 1997</a:t>
            </a:r>
            <a:endParaRPr lang="en-GB" sz="2800" b="1" dirty="0"/>
          </a:p>
        </p:txBody>
      </p:sp>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3</a:t>
            </a:fld>
            <a:endParaRPr lang="en-GB" dirty="0"/>
          </a:p>
        </p:txBody>
      </p:sp>
      <p:sp>
        <p:nvSpPr>
          <p:cNvPr id="6" name="TextBox 5">
            <a:extLst>
              <a:ext uri="{FF2B5EF4-FFF2-40B4-BE49-F238E27FC236}">
                <a16:creationId xmlns:a16="http://schemas.microsoft.com/office/drawing/2014/main" xmlns="" id="{33840703-2351-42B6-8421-A34D63659FC7}"/>
              </a:ext>
            </a:extLst>
          </p:cNvPr>
          <p:cNvSpPr txBox="1"/>
          <p:nvPr/>
        </p:nvSpPr>
        <p:spPr>
          <a:xfrm>
            <a:off x="939657" y="3076001"/>
            <a:ext cx="1075950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Through the HEQC, to promote QA in HE, audit the QA mechanisms of HEIs, and accredit </a:t>
            </a:r>
            <a:r>
              <a:rPr lang="en-US" sz="2400" dirty="0" err="1">
                <a:latin typeface="Calibri" panose="020F0502020204030204" pitchFamily="34" charset="0"/>
                <a:cs typeface="Calibri" panose="020F0502020204030204" pitchFamily="34" charset="0"/>
              </a:rPr>
              <a:t>programmes</a:t>
            </a:r>
            <a:r>
              <a:rPr lang="en-US" sz="2400" dirty="0">
                <a:latin typeface="Calibri" panose="020F0502020204030204" pitchFamily="34" charset="0"/>
                <a:cs typeface="Calibri" panose="020F0502020204030204" pitchFamily="34" charset="0"/>
              </a:rPr>
              <a:t> of HE.</a:t>
            </a:r>
            <a:endParaRPr lang="en-ZA" sz="2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D0206B74-684A-4E5D-AD8F-E8E9061FDB9F}"/>
              </a:ext>
            </a:extLst>
          </p:cNvPr>
          <p:cNvSpPr txBox="1"/>
          <p:nvPr/>
        </p:nvSpPr>
        <p:spPr>
          <a:xfrm>
            <a:off x="939657" y="5361871"/>
            <a:ext cx="1088186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Perform any other functions designated to it by the HE Act, the NQF Act or by the Minister through notice in the </a:t>
            </a:r>
            <a:r>
              <a:rPr lang="en-US" sz="2400" i="1" dirty="0">
                <a:latin typeface="Calibri" panose="020F0502020204030204" pitchFamily="34" charset="0"/>
                <a:cs typeface="Calibri" panose="020F0502020204030204" pitchFamily="34" charset="0"/>
              </a:rPr>
              <a:t>Gazette</a:t>
            </a:r>
            <a:r>
              <a:rPr lang="en-US" sz="2400" dirty="0">
                <a:latin typeface="Calibri" panose="020F0502020204030204" pitchFamily="34" charset="0"/>
                <a:cs typeface="Calibri" panose="020F0502020204030204" pitchFamily="34" charset="0"/>
              </a:rPr>
              <a:t>.</a:t>
            </a:r>
            <a:endParaRPr lang="en-ZA" sz="24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2F2BC4BD-5D1F-41EE-9045-54268AF01F61}"/>
              </a:ext>
            </a:extLst>
          </p:cNvPr>
          <p:cNvSpPr txBox="1"/>
          <p:nvPr/>
        </p:nvSpPr>
        <p:spPr>
          <a:xfrm>
            <a:off x="939657" y="4769523"/>
            <a:ext cx="977549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Promote access of students to higher education institutions</a:t>
            </a:r>
            <a:endParaRPr lang="en-ZA" sz="24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xmlns="" id="{0997FC5E-8C68-4BC0-8F1B-C94803481FD9}"/>
              </a:ext>
            </a:extLst>
          </p:cNvPr>
          <p:cNvSpPr txBox="1"/>
          <p:nvPr/>
        </p:nvSpPr>
        <p:spPr>
          <a:xfrm>
            <a:off x="932636" y="4062772"/>
            <a:ext cx="10326728"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Publish information on HE including reports on the state of HE.</a:t>
            </a:r>
            <a:endParaRPr lang="en-ZA" sz="24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xmlns="" id="{5E52B3FD-D6C2-4A27-8AFF-BE25CB0FD6D8}"/>
              </a:ext>
            </a:extLst>
          </p:cNvPr>
          <p:cNvSpPr txBox="1"/>
          <p:nvPr/>
        </p:nvSpPr>
        <p:spPr>
          <a:xfrm>
            <a:off x="939657" y="2359464"/>
            <a:ext cx="802247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Arrange and coordinate conferences.</a:t>
            </a:r>
            <a:endParaRPr lang="en-ZA" sz="24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xmlns="" id="{081230B2-39DC-4704-B3B0-967858BB4FA6}"/>
              </a:ext>
            </a:extLst>
          </p:cNvPr>
          <p:cNvSpPr txBox="1"/>
          <p:nvPr/>
        </p:nvSpPr>
        <p:spPr>
          <a:xfrm>
            <a:off x="939657" y="1233305"/>
            <a:ext cx="1068372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Advising the Minister on HE matters, at the request of the Minister, and proactively.</a:t>
            </a:r>
            <a:endParaRPr lang="en-Z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806903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xmlns="" id="{25997397-7570-495C-BC2C-48436AFA6286}"/>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30</a:t>
            </a:fld>
            <a:endParaRPr lang="en-GB" dirty="0"/>
          </a:p>
        </p:txBody>
      </p:sp>
      <p:sp>
        <p:nvSpPr>
          <p:cNvPr id="4" name="Title 1">
            <a:extLst>
              <a:ext uri="{FF2B5EF4-FFF2-40B4-BE49-F238E27FC236}">
                <a16:creationId xmlns:a16="http://schemas.microsoft.com/office/drawing/2014/main" xmlns="" id="{0F37E34F-55C1-4F57-BAF6-7A9DE2A36DF9}"/>
              </a:ext>
            </a:extLst>
          </p:cNvPr>
          <p:cNvSpPr>
            <a:spLocks noGrp="1"/>
          </p:cNvSpPr>
          <p:nvPr>
            <p:ph type="title"/>
          </p:nvPr>
        </p:nvSpPr>
        <p:spPr>
          <a:xfrm>
            <a:off x="3319121" y="2672473"/>
            <a:ext cx="5420724" cy="928688"/>
          </a:xfrm>
        </p:spPr>
        <p:txBody>
          <a:bodyPr>
            <a:noAutofit/>
          </a:bodyPr>
          <a:lstStyle/>
          <a:p>
            <a:pPr algn="ctr"/>
            <a:r>
              <a:rPr lang="en-ZA" sz="4800" b="1" dirty="0">
                <a:solidFill>
                  <a:schemeClr val="tx1">
                    <a:lumMod val="95000"/>
                    <a:lumOff val="5000"/>
                  </a:schemeClr>
                </a:solidFill>
                <a:latin typeface="Tw Cen MT" panose="020B0602020104020603" pitchFamily="34" charset="0"/>
              </a:rPr>
              <a:t>Thank You</a:t>
            </a:r>
          </a:p>
        </p:txBody>
      </p:sp>
    </p:spTree>
    <p:extLst>
      <p:ext uri="{BB962C8B-B14F-4D97-AF65-F5344CB8AC3E}">
        <p14:creationId xmlns:p14="http://schemas.microsoft.com/office/powerpoint/2010/main" xmlns="" val="390094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BF8DC-9B97-4337-8ABC-5EB47F9B11A7}"/>
              </a:ext>
            </a:extLst>
          </p:cNvPr>
          <p:cNvSpPr>
            <a:spLocks noGrp="1"/>
          </p:cNvSpPr>
          <p:nvPr>
            <p:ph type="title"/>
          </p:nvPr>
        </p:nvSpPr>
        <p:spPr>
          <a:xfrm>
            <a:off x="644139" y="127288"/>
            <a:ext cx="11192540" cy="956480"/>
          </a:xfrm>
        </p:spPr>
        <p:txBody>
          <a:bodyPr>
            <a:normAutofit/>
          </a:bodyPr>
          <a:lstStyle/>
          <a:p>
            <a:r>
              <a:rPr lang="en-GB" sz="2400" b="1" dirty="0"/>
              <a:t>Mandate conferred by the </a:t>
            </a:r>
            <a:r>
              <a:rPr lang="en-US" sz="2400" b="1" dirty="0"/>
              <a:t>National Qualifications Framework Act No. 67 of 2008</a:t>
            </a:r>
            <a:endParaRPr lang="en-GB" sz="2400" b="1" dirty="0"/>
          </a:p>
        </p:txBody>
      </p:sp>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4</a:t>
            </a:fld>
            <a:endParaRPr lang="en-GB" dirty="0"/>
          </a:p>
        </p:txBody>
      </p:sp>
      <p:sp>
        <p:nvSpPr>
          <p:cNvPr id="6" name="TextBox 5">
            <a:extLst>
              <a:ext uri="{FF2B5EF4-FFF2-40B4-BE49-F238E27FC236}">
                <a16:creationId xmlns:a16="http://schemas.microsoft.com/office/drawing/2014/main" xmlns="" id="{33840703-2351-42B6-8421-A34D63659FC7}"/>
              </a:ext>
            </a:extLst>
          </p:cNvPr>
          <p:cNvSpPr txBox="1"/>
          <p:nvPr/>
        </p:nvSpPr>
        <p:spPr>
          <a:xfrm>
            <a:off x="3339326" y="846237"/>
            <a:ext cx="687931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Developing and managing the HEQSF.</a:t>
            </a:r>
            <a:endParaRPr lang="en-ZA"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536A0A3A-5806-4158-8D6B-E0AA03CE4402}"/>
              </a:ext>
            </a:extLst>
          </p:cNvPr>
          <p:cNvSpPr txBox="1"/>
          <p:nvPr/>
        </p:nvSpPr>
        <p:spPr>
          <a:xfrm>
            <a:off x="3339326" y="1434077"/>
            <a:ext cx="7249525"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Developing and implementing policies and criteria for advancement the HEQSF.</a:t>
            </a:r>
            <a:endParaRPr lang="en-ZA" sz="2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D0206B74-684A-4E5D-AD8F-E8E9061FDB9F}"/>
              </a:ext>
            </a:extLst>
          </p:cNvPr>
          <p:cNvSpPr txBox="1"/>
          <p:nvPr/>
        </p:nvSpPr>
        <p:spPr>
          <a:xfrm>
            <a:off x="3339326" y="4793912"/>
            <a:ext cx="821949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Conducting or commissioning and publishing research of importance for the further development of the HEQSF.</a:t>
            </a:r>
            <a:endParaRPr lang="en-ZA" sz="24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2F2BC4BD-5D1F-41EE-9045-54268AF01F61}"/>
              </a:ext>
            </a:extLst>
          </p:cNvPr>
          <p:cNvSpPr txBox="1"/>
          <p:nvPr/>
        </p:nvSpPr>
        <p:spPr>
          <a:xfrm>
            <a:off x="3339326" y="3255254"/>
            <a:ext cx="802247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Maintaining a database of learners 'achievements and submitting the data for recording on the NLRD.</a:t>
            </a:r>
            <a:endParaRPr lang="en-ZA" sz="2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0196DCB2-FAAE-4985-9E87-AF28D2D87007}"/>
              </a:ext>
            </a:extLst>
          </p:cNvPr>
          <p:cNvSpPr txBox="1"/>
          <p:nvPr/>
        </p:nvSpPr>
        <p:spPr>
          <a:xfrm>
            <a:off x="3339326" y="6325528"/>
            <a:ext cx="849735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Informing the public about the HEQSF.</a:t>
            </a:r>
            <a:endParaRPr lang="en-ZA" sz="24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xmlns="" id="{0997FC5E-8C68-4BC0-8F1B-C94803481FD9}"/>
              </a:ext>
            </a:extLst>
          </p:cNvPr>
          <p:cNvSpPr txBox="1"/>
          <p:nvPr/>
        </p:nvSpPr>
        <p:spPr>
          <a:xfrm>
            <a:off x="3339326" y="2319629"/>
            <a:ext cx="779008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Recommending higher education qualifications to SAQA for registration on the NQF.</a:t>
            </a:r>
            <a:endParaRPr lang="en-ZA" sz="24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xmlns="" id="{0D808343-8609-45F5-BC4A-EF6EF41274AB}"/>
              </a:ext>
            </a:extLst>
          </p:cNvPr>
          <p:cNvSpPr txBox="1"/>
          <p:nvPr/>
        </p:nvSpPr>
        <p:spPr>
          <a:xfrm>
            <a:off x="414258" y="1914451"/>
            <a:ext cx="2520915" cy="2308324"/>
          </a:xfrm>
          <a:prstGeom prst="rect">
            <a:avLst/>
          </a:prstGeom>
          <a:noFill/>
        </p:spPr>
        <p:txBody>
          <a:bodyPr wrap="square" rtlCol="0">
            <a:spAutoFit/>
          </a:bodyPr>
          <a:lstStyle/>
          <a:p>
            <a:r>
              <a:rPr lang="en-US" sz="2400" dirty="0">
                <a:solidFill>
                  <a:srgbClr val="7030A0"/>
                </a:solidFill>
                <a:latin typeface="Calibri" panose="020F0502020204030204" pitchFamily="34" charset="0"/>
                <a:cs typeface="Calibri" panose="020F0502020204030204" pitchFamily="34" charset="0"/>
              </a:rPr>
              <a:t>Sets up the CHE as the Quality Council for higher education, with responsibility for the HEQSF.</a:t>
            </a:r>
            <a:endParaRPr lang="en-ZA" sz="2400" dirty="0">
              <a:solidFill>
                <a:srgbClr val="7030A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xmlns="" id="{5E52B3FD-D6C2-4A27-8AFF-BE25CB0FD6D8}"/>
              </a:ext>
            </a:extLst>
          </p:cNvPr>
          <p:cNvSpPr txBox="1"/>
          <p:nvPr/>
        </p:nvSpPr>
        <p:spPr>
          <a:xfrm>
            <a:off x="3339326" y="4183607"/>
            <a:ext cx="8623649"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Take responsibility for quality assurance in relation to the HEQSF.</a:t>
            </a:r>
            <a:endParaRPr lang="en-ZA" sz="24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xmlns="" id="{081230B2-39DC-4704-B3B0-967858BB4FA6}"/>
              </a:ext>
            </a:extLst>
          </p:cNvPr>
          <p:cNvSpPr txBox="1"/>
          <p:nvPr/>
        </p:nvSpPr>
        <p:spPr>
          <a:xfrm>
            <a:off x="3339326" y="5766507"/>
            <a:ext cx="8219496"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Advising the Minister on matters relating to the HEQSF.</a:t>
            </a:r>
            <a:endParaRPr lang="en-Z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92553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832DF70-DBDE-FBA4-3617-5E33CA07E823}"/>
              </a:ext>
            </a:extLst>
          </p:cNvPr>
          <p:cNvSpPr>
            <a:spLocks noGrp="1"/>
          </p:cNvSpPr>
          <p:nvPr>
            <p:ph type="sldNum" sz="quarter" idx="4"/>
          </p:nvPr>
        </p:nvSpPr>
        <p:spPr/>
        <p:txBody>
          <a:bodyPr/>
          <a:lstStyle/>
          <a:p>
            <a:fld id="{2E9CAD2E-7E5B-40C1-A402-F374045F6AAA}" type="slidenum">
              <a:rPr lang="en-GB" smtClean="0"/>
              <a:pPr/>
              <a:t>5</a:t>
            </a:fld>
            <a:endParaRPr lang="en-GB"/>
          </a:p>
        </p:txBody>
      </p:sp>
      <p:sp>
        <p:nvSpPr>
          <p:cNvPr id="6" name="TextBox 5">
            <a:extLst>
              <a:ext uri="{FF2B5EF4-FFF2-40B4-BE49-F238E27FC236}">
                <a16:creationId xmlns:a16="http://schemas.microsoft.com/office/drawing/2014/main" xmlns="" id="{CF9F3F45-BFF8-6D98-D963-E6D6B66EDE1F}"/>
              </a:ext>
            </a:extLst>
          </p:cNvPr>
          <p:cNvSpPr txBox="1"/>
          <p:nvPr/>
        </p:nvSpPr>
        <p:spPr>
          <a:xfrm>
            <a:off x="1201478" y="112770"/>
            <a:ext cx="9813851" cy="461665"/>
          </a:xfrm>
          <a:prstGeom prst="rect">
            <a:avLst/>
          </a:prstGeom>
          <a:noFill/>
        </p:spPr>
        <p:txBody>
          <a:bodyPr wrap="square">
            <a:spAutoFit/>
          </a:bodyPr>
          <a:lstStyle/>
          <a:p>
            <a:r>
              <a:rPr lang="en-US" sz="2400" b="1" dirty="0"/>
              <a:t>An additional mandate: Transformation Monitoring and Oversight</a:t>
            </a:r>
            <a:endParaRPr lang="en-ZA" sz="2400" dirty="0"/>
          </a:p>
        </p:txBody>
      </p:sp>
      <p:sp>
        <p:nvSpPr>
          <p:cNvPr id="7" name="TextBox 6">
            <a:extLst>
              <a:ext uri="{FF2B5EF4-FFF2-40B4-BE49-F238E27FC236}">
                <a16:creationId xmlns:a16="http://schemas.microsoft.com/office/drawing/2014/main" xmlns="" id="{FF50E9C3-FC1A-A7DC-FC15-5FD106C0F482}"/>
              </a:ext>
            </a:extLst>
          </p:cNvPr>
          <p:cNvSpPr txBox="1"/>
          <p:nvPr/>
        </p:nvSpPr>
        <p:spPr>
          <a:xfrm>
            <a:off x="429187" y="962951"/>
            <a:ext cx="11449921" cy="5170646"/>
          </a:xfrm>
          <a:prstGeom prst="rect">
            <a:avLst/>
          </a:prstGeom>
          <a:noFill/>
        </p:spPr>
        <p:txBody>
          <a:bodyPr wrap="square">
            <a:spAutoFit/>
          </a:bodyPr>
          <a:lstStyle/>
          <a:p>
            <a:pPr marL="285750" indent="-285750" algn="just">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The second Transformation Oversight Committee (TOC) was set up by Minister Nzimande in 2017 with the </a:t>
            </a:r>
            <a:r>
              <a:rPr lang="en-US" sz="2100" dirty="0">
                <a:effectLst/>
                <a:latin typeface="Calibri" panose="020F0502020204030204" pitchFamily="34" charset="0"/>
                <a:ea typeface="Calibri" panose="020F0502020204030204" pitchFamily="34" charset="0"/>
                <a:cs typeface="Calibri" panose="020F0502020204030204" pitchFamily="34" charset="0"/>
              </a:rPr>
              <a:t>purpose</a:t>
            </a:r>
            <a:r>
              <a:rPr lang="en-US" sz="2200" dirty="0">
                <a:effectLst/>
                <a:latin typeface="Calibri" panose="020F0502020204030204" pitchFamily="34" charset="0"/>
                <a:ea typeface="Calibri" panose="020F0502020204030204" pitchFamily="34" charset="0"/>
                <a:cs typeface="Calibri" panose="020F0502020204030204" pitchFamily="34" charset="0"/>
              </a:rPr>
              <a:t> of monitoring and reporting on progress on transformation in public universities; serve as an expert advisory body and provide independent and external advice to the Minister and the Department in fulfilling their oversight role; and assist in strengthening the accountability of universities in matters of transformation.</a:t>
            </a:r>
          </a:p>
          <a:p>
            <a:pPr marL="285750" indent="-285750"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At the end of its term in 2020, the second TOC recommended to the Minister to consider transferring this responsibility to a permanent body and suggested the CHE.</a:t>
            </a:r>
          </a:p>
          <a:p>
            <a:pPr marL="285750" indent="-285750"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In 2021, the Minister formally requested that the CHE incorporates this function into its overall mandate and Council agreed to do so.</a:t>
            </a:r>
          </a:p>
          <a:p>
            <a:pPr marL="285750" indent="-285750"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Since then the CHE has been working to develop an approach to this, a key principle being that it would not be an add-on function, rather a strengthening of focus on this, executed through its range of mandates. </a:t>
            </a:r>
          </a:p>
          <a:p>
            <a:pPr marL="285750" indent="-285750"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Council approved a Terms of Reference for the Transformation function at its meeting on 11 March 2023.</a:t>
            </a:r>
          </a:p>
          <a:p>
            <a:pPr marL="285750" indent="-285750"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The CHE will take the mandate forward as described in the TORs, as resources allow.</a:t>
            </a:r>
          </a:p>
        </p:txBody>
      </p:sp>
    </p:spTree>
    <p:extLst>
      <p:ext uri="{BB962C8B-B14F-4D97-AF65-F5344CB8AC3E}">
        <p14:creationId xmlns:p14="http://schemas.microsoft.com/office/powerpoint/2010/main" xmlns="" val="703976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1850065" y="5849461"/>
            <a:ext cx="997334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l">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xmlns="" id="{ECFB36A4-E9C9-3AC5-73CD-93DC2623BB92}"/>
              </a:ext>
            </a:extLst>
          </p:cNvPr>
          <p:cNvSpPr txBox="1">
            <a:spLocks/>
          </p:cNvSpPr>
          <p:nvPr/>
        </p:nvSpPr>
        <p:spPr>
          <a:xfrm>
            <a:off x="497596" y="147992"/>
            <a:ext cx="11196807" cy="713245"/>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200" b="1" dirty="0"/>
              <a:t>Striving towards quality Higher Education in the context of a ‘’perfect storm of wicked problems’’</a:t>
            </a:r>
            <a:endParaRPr lang="en-GB" sz="2200" b="1" dirty="0"/>
          </a:p>
        </p:txBody>
      </p:sp>
      <p:pic>
        <p:nvPicPr>
          <p:cNvPr id="23" name="Picture 22">
            <a:extLst>
              <a:ext uri="{FF2B5EF4-FFF2-40B4-BE49-F238E27FC236}">
                <a16:creationId xmlns:a16="http://schemas.microsoft.com/office/drawing/2014/main" xmlns="" id="{3D570691-FEDB-3B23-A54B-2BB502AD1D10}"/>
              </a:ext>
            </a:extLst>
          </p:cNvPr>
          <p:cNvPicPr>
            <a:picLocks noChangeAspect="1"/>
          </p:cNvPicPr>
          <p:nvPr/>
        </p:nvPicPr>
        <p:blipFill>
          <a:blip r:embed="rId3" cstate="print"/>
          <a:stretch>
            <a:fillRect/>
          </a:stretch>
        </p:blipFill>
        <p:spPr>
          <a:xfrm>
            <a:off x="2704412" y="987901"/>
            <a:ext cx="7958939" cy="5852160"/>
          </a:xfrm>
          <a:prstGeom prst="rect">
            <a:avLst/>
          </a:prstGeom>
        </p:spPr>
      </p:pic>
    </p:spTree>
    <p:extLst>
      <p:ext uri="{BB962C8B-B14F-4D97-AF65-F5344CB8AC3E}">
        <p14:creationId xmlns:p14="http://schemas.microsoft.com/office/powerpoint/2010/main" xmlns="" val="2962981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BF8DC-9B97-4337-8ABC-5EB47F9B11A7}"/>
              </a:ext>
            </a:extLst>
          </p:cNvPr>
          <p:cNvSpPr>
            <a:spLocks noGrp="1"/>
          </p:cNvSpPr>
          <p:nvPr>
            <p:ph type="title"/>
          </p:nvPr>
        </p:nvSpPr>
        <p:spPr>
          <a:xfrm>
            <a:off x="1057275" y="104426"/>
            <a:ext cx="8911687" cy="661571"/>
          </a:xfrm>
        </p:spPr>
        <p:txBody>
          <a:bodyPr>
            <a:noAutofit/>
          </a:bodyPr>
          <a:lstStyle/>
          <a:p>
            <a:r>
              <a:rPr lang="en-GB" sz="2800" b="1" dirty="0"/>
              <a:t>Strategic Plan 2020-2025</a:t>
            </a:r>
          </a:p>
        </p:txBody>
      </p:sp>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7</a:t>
            </a:fld>
            <a:endParaRPr lang="en-GB" dirty="0"/>
          </a:p>
        </p:txBody>
      </p:sp>
      <p:graphicFrame>
        <p:nvGraphicFramePr>
          <p:cNvPr id="4" name="Table 5">
            <a:extLst>
              <a:ext uri="{FF2B5EF4-FFF2-40B4-BE49-F238E27FC236}">
                <a16:creationId xmlns:a16="http://schemas.microsoft.com/office/drawing/2014/main" xmlns="" id="{419E91BA-07A9-4120-AD6C-56BA5E88B783}"/>
              </a:ext>
            </a:extLst>
          </p:cNvPr>
          <p:cNvGraphicFramePr>
            <a:graphicFrameLocks noGrp="1"/>
          </p:cNvGraphicFramePr>
          <p:nvPr/>
        </p:nvGraphicFramePr>
        <p:xfrm>
          <a:off x="1057275" y="765997"/>
          <a:ext cx="10774652" cy="5882640"/>
        </p:xfrm>
        <a:graphic>
          <a:graphicData uri="http://schemas.openxmlformats.org/drawingml/2006/table">
            <a:tbl>
              <a:tblPr firstRow="1" bandRow="1">
                <a:tableStyleId>{5C22544A-7EE6-4342-B048-85BDC9FD1C3A}</a:tableStyleId>
              </a:tblPr>
              <a:tblGrid>
                <a:gridCol w="1186082">
                  <a:extLst>
                    <a:ext uri="{9D8B030D-6E8A-4147-A177-3AD203B41FA5}">
                      <a16:colId xmlns:a16="http://schemas.microsoft.com/office/drawing/2014/main" xmlns="" val="2647598402"/>
                    </a:ext>
                  </a:extLst>
                </a:gridCol>
                <a:gridCol w="9588570">
                  <a:extLst>
                    <a:ext uri="{9D8B030D-6E8A-4147-A177-3AD203B41FA5}">
                      <a16:colId xmlns:a16="http://schemas.microsoft.com/office/drawing/2014/main" xmlns="" val="744392530"/>
                    </a:ext>
                  </a:extLst>
                </a:gridCol>
              </a:tblGrid>
              <a:tr h="370840">
                <a:tc>
                  <a:txBody>
                    <a:bodyPr/>
                    <a:lstStyle/>
                    <a:p>
                      <a:r>
                        <a:rPr lang="en-US" sz="2300" b="1" dirty="0">
                          <a:solidFill>
                            <a:schemeClr val="tx1"/>
                          </a:solidFill>
                          <a:latin typeface="Calibri" panose="020F0502020204030204" pitchFamily="34" charset="0"/>
                          <a:cs typeface="Calibri" panose="020F0502020204030204" pitchFamily="34" charset="0"/>
                        </a:rPr>
                        <a:t>Vision</a:t>
                      </a:r>
                      <a:endParaRPr lang="en-ZA" sz="23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300" b="0" dirty="0">
                          <a:solidFill>
                            <a:schemeClr val="tx1"/>
                          </a:solidFill>
                          <a:latin typeface="Calibri" panose="020F0502020204030204" pitchFamily="34" charset="0"/>
                          <a:cs typeface="Calibri" panose="020F0502020204030204" pitchFamily="34" charset="0"/>
                        </a:rPr>
                        <a:t>Innovative, quality higher education responsive to the needs of society.</a:t>
                      </a:r>
                      <a:endParaRPr lang="en-ZA" sz="23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6622458"/>
                  </a:ext>
                </a:extLst>
              </a:tr>
              <a:tr h="370840">
                <a:tc>
                  <a:txBody>
                    <a:bodyPr/>
                    <a:lstStyle/>
                    <a:p>
                      <a:r>
                        <a:rPr lang="en-US" sz="2300" b="1" dirty="0">
                          <a:solidFill>
                            <a:schemeClr val="tx1"/>
                          </a:solidFill>
                          <a:latin typeface="Calibri" panose="020F0502020204030204" pitchFamily="34" charset="0"/>
                          <a:cs typeface="Calibri" panose="020F0502020204030204" pitchFamily="34" charset="0"/>
                        </a:rPr>
                        <a:t>Mission</a:t>
                      </a:r>
                      <a:endParaRPr lang="en-ZA" sz="23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300" b="0" dirty="0">
                          <a:solidFill>
                            <a:schemeClr val="tx1"/>
                          </a:solidFill>
                          <a:latin typeface="Calibri" panose="020F0502020204030204" pitchFamily="34" charset="0"/>
                          <a:cs typeface="Calibri" panose="020F0502020204030204" pitchFamily="34" charset="0"/>
                        </a:rPr>
                        <a:t>The CHE is an independent, statutory, quality assurance and advisory body for South African higher education, which transforms lives in pursuit of an equitable, prosperous, and innovative society. In fulfilment of its role, the CHE:</a:t>
                      </a:r>
                    </a:p>
                    <a:p>
                      <a:pPr marL="285750" indent="-285750">
                        <a:buFont typeface="Arial" panose="020B0604020202020204" pitchFamily="34" charset="0"/>
                        <a:buChar char="•"/>
                      </a:pPr>
                      <a:r>
                        <a:rPr lang="en-US" sz="2300" b="0" dirty="0">
                          <a:solidFill>
                            <a:schemeClr val="tx1"/>
                          </a:solidFill>
                          <a:latin typeface="Calibri" panose="020F0502020204030204" pitchFamily="34" charset="0"/>
                          <a:cs typeface="Calibri" panose="020F0502020204030204" pitchFamily="34" charset="0"/>
                        </a:rPr>
                        <a:t>Leads and manages external quality assurance.</a:t>
                      </a:r>
                    </a:p>
                    <a:p>
                      <a:pPr marL="285750" indent="-285750">
                        <a:buFont typeface="Arial" panose="020B0604020202020204" pitchFamily="34" charset="0"/>
                        <a:buChar char="•"/>
                      </a:pPr>
                      <a:r>
                        <a:rPr lang="en-US" sz="2300" b="0" dirty="0">
                          <a:solidFill>
                            <a:schemeClr val="tx1"/>
                          </a:solidFill>
                          <a:latin typeface="Calibri" panose="020F0502020204030204" pitchFamily="34" charset="0"/>
                          <a:cs typeface="Calibri" panose="020F0502020204030204" pitchFamily="34" charset="0"/>
                        </a:rPr>
                        <a:t>Regulates qualifications through the HEQSF.</a:t>
                      </a:r>
                    </a:p>
                    <a:p>
                      <a:pPr marL="285750" indent="-285750">
                        <a:buFont typeface="Arial" panose="020B0604020202020204" pitchFamily="34" charset="0"/>
                        <a:buChar char="•"/>
                      </a:pPr>
                      <a:r>
                        <a:rPr lang="en-US" sz="2300" b="0" dirty="0">
                          <a:solidFill>
                            <a:schemeClr val="tx1"/>
                          </a:solidFill>
                          <a:latin typeface="Calibri" panose="020F0502020204030204" pitchFamily="34" charset="0"/>
                          <a:cs typeface="Calibri" panose="020F0502020204030204" pitchFamily="34" charset="0"/>
                        </a:rPr>
                        <a:t>Is an intellectual hub for higher education research, monitoring, policy, and critical discourse.</a:t>
                      </a:r>
                    </a:p>
                    <a:p>
                      <a:pPr marL="285750" indent="-285750">
                        <a:buFont typeface="Arial" panose="020B0604020202020204" pitchFamily="34" charset="0"/>
                        <a:buChar char="•"/>
                      </a:pPr>
                      <a:r>
                        <a:rPr lang="en-US" sz="2300" b="0" dirty="0">
                          <a:solidFill>
                            <a:schemeClr val="tx1"/>
                          </a:solidFill>
                          <a:latin typeface="Calibri" panose="020F0502020204030204" pitchFamily="34" charset="0"/>
                          <a:cs typeface="Calibri" panose="020F0502020204030204" pitchFamily="34" charset="0"/>
                        </a:rPr>
                        <a:t>Advises the Minister on all higher education matters.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32777150"/>
                  </a:ext>
                </a:extLst>
              </a:tr>
              <a:tr h="370840">
                <a:tc>
                  <a:txBody>
                    <a:bodyPr/>
                    <a:lstStyle/>
                    <a:p>
                      <a:r>
                        <a:rPr lang="en-US" sz="2300" b="1" dirty="0">
                          <a:solidFill>
                            <a:schemeClr val="tx1"/>
                          </a:solidFill>
                          <a:latin typeface="Calibri" panose="020F0502020204030204" pitchFamily="34" charset="0"/>
                          <a:cs typeface="Calibri" panose="020F0502020204030204" pitchFamily="34" charset="0"/>
                        </a:rPr>
                        <a:t>Values</a:t>
                      </a:r>
                      <a:endParaRPr lang="en-ZA" sz="23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2300" b="0" kern="1200" dirty="0">
                          <a:solidFill>
                            <a:schemeClr val="dk1"/>
                          </a:solidFill>
                          <a:effectLst/>
                          <a:latin typeface="Calibri" panose="020F0502020204030204" pitchFamily="34" charset="0"/>
                          <a:ea typeface="+mn-ea"/>
                          <a:cs typeface="Calibri" panose="020F0502020204030204" pitchFamily="34" charset="0"/>
                        </a:rPr>
                        <a:t>In pursuit of its vision and mission the CHE is committed to, and guided by the following values:</a:t>
                      </a:r>
                    </a:p>
                    <a:p>
                      <a:pPr marL="285750" lvl="0" indent="-285750">
                        <a:buFont typeface="Arial" panose="020B0604020202020204" pitchFamily="34" charset="0"/>
                        <a:buChar char="•"/>
                      </a:pPr>
                      <a:r>
                        <a:rPr lang="en-ZA" sz="2300" b="0" kern="1200" dirty="0">
                          <a:solidFill>
                            <a:schemeClr val="dk1"/>
                          </a:solidFill>
                          <a:effectLst/>
                          <a:latin typeface="Calibri" panose="020F0502020204030204" pitchFamily="34" charset="0"/>
                          <a:ea typeface="+mn-ea"/>
                          <a:cs typeface="Calibri" panose="020F0502020204030204" pitchFamily="34" charset="0"/>
                        </a:rPr>
                        <a:t>Innovation</a:t>
                      </a:r>
                    </a:p>
                    <a:p>
                      <a:pPr marL="285750" lvl="0" indent="-285750">
                        <a:buFont typeface="Arial" panose="020B0604020202020204" pitchFamily="34" charset="0"/>
                        <a:buChar char="•"/>
                      </a:pPr>
                      <a:r>
                        <a:rPr lang="en-ZA" sz="2300" b="0" kern="1200" dirty="0">
                          <a:solidFill>
                            <a:schemeClr val="dk1"/>
                          </a:solidFill>
                          <a:effectLst/>
                          <a:latin typeface="Calibri" panose="020F0502020204030204" pitchFamily="34" charset="0"/>
                          <a:ea typeface="+mn-ea"/>
                          <a:cs typeface="Calibri" panose="020F0502020204030204" pitchFamily="34" charset="0"/>
                        </a:rPr>
                        <a:t>Integrity</a:t>
                      </a:r>
                    </a:p>
                    <a:p>
                      <a:pPr marL="285750" lvl="0" indent="-285750">
                        <a:buFont typeface="Arial" panose="020B0604020202020204" pitchFamily="34" charset="0"/>
                        <a:buChar char="•"/>
                      </a:pPr>
                      <a:r>
                        <a:rPr lang="en-ZA" sz="2300" b="0" kern="1200" dirty="0">
                          <a:solidFill>
                            <a:schemeClr val="dk1"/>
                          </a:solidFill>
                          <a:effectLst/>
                          <a:latin typeface="Calibri" panose="020F0502020204030204" pitchFamily="34" charset="0"/>
                          <a:ea typeface="+mn-ea"/>
                          <a:cs typeface="Calibri" panose="020F0502020204030204" pitchFamily="34" charset="0"/>
                        </a:rPr>
                        <a:t>Equity</a:t>
                      </a:r>
                    </a:p>
                    <a:p>
                      <a:pPr marL="285750" lvl="0" indent="-285750">
                        <a:buFont typeface="Arial" panose="020B0604020202020204" pitchFamily="34" charset="0"/>
                        <a:buChar char="•"/>
                      </a:pPr>
                      <a:r>
                        <a:rPr lang="en-ZA" sz="2300" b="0" kern="1200" dirty="0">
                          <a:solidFill>
                            <a:schemeClr val="dk1"/>
                          </a:solidFill>
                          <a:effectLst/>
                          <a:latin typeface="Calibri" panose="020F0502020204030204" pitchFamily="34" charset="0"/>
                          <a:ea typeface="+mn-ea"/>
                          <a:cs typeface="Calibri" panose="020F0502020204030204" pitchFamily="34" charset="0"/>
                        </a:rPr>
                        <a:t>Respect</a:t>
                      </a:r>
                    </a:p>
                    <a:p>
                      <a:pPr marL="285750" lvl="0" indent="-285750">
                        <a:buFont typeface="Arial" panose="020B0604020202020204" pitchFamily="34" charset="0"/>
                        <a:buChar char="•"/>
                      </a:pPr>
                      <a:r>
                        <a:rPr lang="en-ZA" sz="2300" b="0" kern="1200" dirty="0">
                          <a:solidFill>
                            <a:schemeClr val="dk1"/>
                          </a:solidFill>
                          <a:effectLst/>
                          <a:latin typeface="Calibri" panose="020F0502020204030204" pitchFamily="34" charset="0"/>
                          <a:ea typeface="+mn-ea"/>
                          <a:cs typeface="Calibri" panose="020F0502020204030204" pitchFamily="34" charset="0"/>
                        </a:rPr>
                        <a:t>Accountability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20275361"/>
                  </a:ext>
                </a:extLst>
              </a:tr>
            </a:tbl>
          </a:graphicData>
        </a:graphic>
      </p:graphicFrame>
    </p:spTree>
    <p:extLst>
      <p:ext uri="{BB962C8B-B14F-4D97-AF65-F5344CB8AC3E}">
        <p14:creationId xmlns:p14="http://schemas.microsoft.com/office/powerpoint/2010/main" xmlns="" val="212858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8</a:t>
            </a:fld>
            <a:endParaRPr lang="en-GB" dirty="0"/>
          </a:p>
        </p:txBody>
      </p:sp>
      <p:sp>
        <p:nvSpPr>
          <p:cNvPr id="6" name="Title 1">
            <a:extLst>
              <a:ext uri="{FF2B5EF4-FFF2-40B4-BE49-F238E27FC236}">
                <a16:creationId xmlns:a16="http://schemas.microsoft.com/office/drawing/2014/main" xmlns="" id="{D1BCC0B9-86F9-4FCA-BCAC-5DA8892BF570}"/>
              </a:ext>
            </a:extLst>
          </p:cNvPr>
          <p:cNvSpPr txBox="1">
            <a:spLocks/>
          </p:cNvSpPr>
          <p:nvPr/>
        </p:nvSpPr>
        <p:spPr>
          <a:xfrm>
            <a:off x="424363" y="12981"/>
            <a:ext cx="8911687" cy="661571"/>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b="1" dirty="0"/>
              <a:t>Strategic Outcomes 2020-2025</a:t>
            </a:r>
          </a:p>
        </p:txBody>
      </p:sp>
      <p:graphicFrame>
        <p:nvGraphicFramePr>
          <p:cNvPr id="4" name="Table 3">
            <a:extLst>
              <a:ext uri="{FF2B5EF4-FFF2-40B4-BE49-F238E27FC236}">
                <a16:creationId xmlns:a16="http://schemas.microsoft.com/office/drawing/2014/main" xmlns="" id="{1841FEA0-FF21-47C0-94F5-146E0DDEEE9B}"/>
              </a:ext>
            </a:extLst>
          </p:cNvPr>
          <p:cNvGraphicFramePr>
            <a:graphicFrameLocks noGrp="1"/>
          </p:cNvGraphicFramePr>
          <p:nvPr/>
        </p:nvGraphicFramePr>
        <p:xfrm>
          <a:off x="424363" y="767893"/>
          <a:ext cx="11422422" cy="5158112"/>
        </p:xfrm>
        <a:graphic>
          <a:graphicData uri="http://schemas.openxmlformats.org/drawingml/2006/table">
            <a:tbl>
              <a:tblPr firstRow="1" firstCol="1" bandRow="1"/>
              <a:tblGrid>
                <a:gridCol w="1584584">
                  <a:extLst>
                    <a:ext uri="{9D8B030D-6E8A-4147-A177-3AD203B41FA5}">
                      <a16:colId xmlns:a16="http://schemas.microsoft.com/office/drawing/2014/main" xmlns="" val="2441420965"/>
                    </a:ext>
                  </a:extLst>
                </a:gridCol>
                <a:gridCol w="9837838">
                  <a:extLst>
                    <a:ext uri="{9D8B030D-6E8A-4147-A177-3AD203B41FA5}">
                      <a16:colId xmlns:a16="http://schemas.microsoft.com/office/drawing/2014/main" xmlns="" val="3076321179"/>
                    </a:ext>
                  </a:extLst>
                </a:gridCol>
              </a:tblGrid>
              <a:tr h="376764">
                <a:tc>
                  <a:txBody>
                    <a:bodyPr/>
                    <a:lstStyle/>
                    <a:p>
                      <a:pPr>
                        <a:lnSpc>
                          <a:spcPct val="107000"/>
                        </a:lnSpc>
                        <a:spcAft>
                          <a:spcPts val="800"/>
                        </a:spcAft>
                      </a:pPr>
                      <a:r>
                        <a:rPr lang="en-ZA" sz="2000" b="1" dirty="0">
                          <a:effectLst/>
                          <a:latin typeface="Calibri" panose="020F0502020204030204" pitchFamily="34" charset="0"/>
                          <a:ea typeface="Cambria" panose="02040503050406030204" pitchFamily="18" charset="0"/>
                          <a:cs typeface="Calibri" panose="020F0502020204030204" pitchFamily="34" charset="0"/>
                        </a:rPr>
                        <a:t>Out</a:t>
                      </a:r>
                      <a:r>
                        <a:rPr lang="en-ZA" sz="20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come 1</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07000"/>
                        </a:lnSpc>
                        <a:spcAft>
                          <a:spcPts val="800"/>
                        </a:spcAft>
                      </a:pPr>
                      <a:r>
                        <a:rPr lang="en-ZA" sz="20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CHE as an effective custodian of the HEQSF </a:t>
                      </a:r>
                      <a:r>
                        <a:rPr lang="en-ZA" sz="2000" b="1" dirty="0">
                          <a:effectLst/>
                          <a:latin typeface="Calibri" panose="020F0502020204030204" pitchFamily="34" charset="0"/>
                          <a:ea typeface="Cambria" panose="02040503050406030204" pitchFamily="18" charset="0"/>
                          <a:cs typeface="Calibri" panose="020F0502020204030204" pitchFamily="34" charset="0"/>
                        </a:rPr>
                        <a:t> </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636341099"/>
                  </a:ext>
                </a:extLst>
              </a:tr>
              <a:tr h="560059">
                <a:tc gridSpan="2">
                  <a:txBody>
                    <a:bodyPr/>
                    <a:lstStyle/>
                    <a:p>
                      <a:pPr algn="just">
                        <a:lnSpc>
                          <a:spcPct val="107000"/>
                        </a:lnSpc>
                        <a:spcAft>
                          <a:spcPts val="800"/>
                        </a:spcAft>
                      </a:pPr>
                      <a:r>
                        <a:rPr lang="en-ZA" sz="2000" dirty="0">
                          <a:effectLst/>
                          <a:latin typeface="Calibri" panose="020F0502020204030204" pitchFamily="34" charset="0"/>
                          <a:ea typeface="Cambria" panose="02040503050406030204" pitchFamily="18" charset="0"/>
                          <a:cs typeface="Calibri" panose="020F0502020204030204" pitchFamily="34" charset="0"/>
                        </a:rPr>
                        <a:t>To manage the development and implementation of the HEQSF policies, qualification standards and data in order to meet the goals of the NQF, NPPSET and the National Development Plan (NDP).</a:t>
                      </a:r>
                      <a:endParaRPr lang="en-ZA" sz="2000" dirty="0">
                        <a:effectLst/>
                        <a:latin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7000"/>
                        </a:lnSpc>
                        <a:spcAft>
                          <a:spcPts val="800"/>
                        </a:spcAft>
                      </a:pPr>
                      <a:r>
                        <a:rPr lang="en-ZA" sz="1800" dirty="0">
                          <a:effectLst/>
                          <a:latin typeface="+mn-lt"/>
                          <a:ea typeface="Cambria" panose="02040503050406030204" pitchFamily="18" charset="0"/>
                          <a:cs typeface="Times New Roman" panose="02020603050405020304" pitchFamily="18" charset="0"/>
                        </a:rPr>
                        <a:t>To manage the development and implementation of the HEQSF policies, qualification standards and data in order to meet the goals of the NQF, NPPSET and the National Development Plan (NDP).</a:t>
                      </a:r>
                      <a:endParaRPr lang="en-ZA" sz="1800" dirty="0">
                        <a:effectLst/>
                        <a:latin typeface="+mn-lt"/>
                        <a:ea typeface="Calibri" panose="020F0502020204030204" pitchFamily="34" charset="0"/>
                        <a:cs typeface="Times New Roman" panose="02020603050405020304" pitchFamily="18"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3664745"/>
                  </a:ext>
                </a:extLst>
              </a:tr>
              <a:tr h="376764">
                <a:tc>
                  <a:txBody>
                    <a:bodyPr/>
                    <a:lstStyle/>
                    <a:p>
                      <a:pPr>
                        <a:lnSpc>
                          <a:spcPct val="107000"/>
                        </a:lnSpc>
                        <a:spcAft>
                          <a:spcPts val="800"/>
                        </a:spcAft>
                      </a:pPr>
                      <a:r>
                        <a:rPr lang="en-ZA" sz="20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Outcome 2</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07000"/>
                        </a:lnSpc>
                        <a:spcAft>
                          <a:spcPts val="800"/>
                        </a:spcAft>
                      </a:pPr>
                      <a:r>
                        <a:rPr lang="en-ZA" sz="2000" b="1"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Comprehensive and coherent quality assurance system for the higher education sector</a:t>
                      </a:r>
                      <a:r>
                        <a:rPr lang="en-ZA" sz="2000" b="1" dirty="0">
                          <a:effectLst/>
                          <a:latin typeface="Calibri" panose="020F0502020204030204" pitchFamily="34" charset="0"/>
                          <a:ea typeface="MS Gothic" panose="020B0609070205080204" pitchFamily="49" charset="-128"/>
                          <a:cs typeface="Calibri" panose="020F0502020204030204" pitchFamily="34" charset="0"/>
                        </a:rPr>
                        <a:t> </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2301980369"/>
                  </a:ext>
                </a:extLst>
              </a:tr>
              <a:tr h="665204">
                <a:tc gridSpan="2">
                  <a:txBody>
                    <a:bodyPr/>
                    <a:lstStyle/>
                    <a:p>
                      <a:pPr algn="just">
                        <a:lnSpc>
                          <a:spcPct val="107000"/>
                        </a:lnSpc>
                        <a:spcAft>
                          <a:spcPts val="800"/>
                        </a:spcAft>
                      </a:pPr>
                      <a:r>
                        <a:rPr lang="en-ZA" sz="2000" dirty="0">
                          <a:effectLst/>
                          <a:latin typeface="Calibri" panose="020F0502020204030204" pitchFamily="34" charset="0"/>
                          <a:ea typeface="Cambria" panose="02040503050406030204" pitchFamily="18" charset="0"/>
                          <a:cs typeface="Calibri" panose="020F0502020204030204" pitchFamily="34" charset="0"/>
                        </a:rPr>
                        <a:t>To develop and implement a new Quality Assurance Framework for effective and efficient internal quality assurance (IQA) and external quality assurance (EQA) for the sector. </a:t>
                      </a:r>
                      <a:endParaRPr lang="en-ZA" sz="2000" dirty="0">
                        <a:effectLst/>
                        <a:latin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7000"/>
                        </a:lnSpc>
                        <a:spcAft>
                          <a:spcPts val="800"/>
                        </a:spcAft>
                      </a:pPr>
                      <a:r>
                        <a:rPr lang="en-ZA" sz="1800" dirty="0">
                          <a:effectLst/>
                          <a:latin typeface="+mn-lt"/>
                          <a:ea typeface="Cambria" panose="02040503050406030204" pitchFamily="18" charset="0"/>
                          <a:cs typeface="Times New Roman" panose="02020603050405020304" pitchFamily="18" charset="0"/>
                        </a:rPr>
                        <a:t>To develop and implement a new Quality Assurance Framework for effective and efficient internal quality assurance (IQA) and external quality assurance (EQA) for the sector. </a:t>
                      </a:r>
                      <a:endParaRPr lang="en-ZA" sz="1800" dirty="0">
                        <a:effectLst/>
                        <a:latin typeface="+mn-lt"/>
                        <a:ea typeface="Calibri" panose="020F0502020204030204" pitchFamily="34" charset="0"/>
                        <a:cs typeface="Times New Roman" panose="02020603050405020304" pitchFamily="18"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9797245"/>
                  </a:ext>
                </a:extLst>
              </a:tr>
              <a:tr h="560059">
                <a:tc>
                  <a:txBody>
                    <a:bodyPr/>
                    <a:lstStyle/>
                    <a:p>
                      <a:pPr>
                        <a:lnSpc>
                          <a:spcPct val="107000"/>
                        </a:lnSpc>
                        <a:spcAft>
                          <a:spcPts val="800"/>
                        </a:spcAft>
                      </a:pPr>
                      <a:r>
                        <a:rPr lang="en-ZA" sz="20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Outcome 3</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07000"/>
                        </a:lnSpc>
                        <a:spcAft>
                          <a:spcPts val="800"/>
                        </a:spcAft>
                      </a:pPr>
                      <a:r>
                        <a:rPr lang="en-ZA" sz="20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 reputable centre of intellectual discourse, knowledge generation and advice on higher education</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3582015241"/>
                  </a:ext>
                </a:extLst>
              </a:tr>
              <a:tr h="376764">
                <a:tc gridSpan="2">
                  <a:txBody>
                    <a:bodyPr/>
                    <a:lstStyle/>
                    <a:p>
                      <a:pPr algn="just">
                        <a:lnSpc>
                          <a:spcPct val="107000"/>
                        </a:lnSpc>
                        <a:spcAft>
                          <a:spcPts val="800"/>
                        </a:spcAft>
                      </a:pPr>
                      <a:r>
                        <a:rPr lang="en-ZA" sz="2000" dirty="0">
                          <a:effectLst/>
                          <a:latin typeface="Calibri" panose="020F0502020204030204" pitchFamily="34" charset="0"/>
                          <a:ea typeface="Cambria" panose="02040503050406030204" pitchFamily="18" charset="0"/>
                          <a:cs typeface="Calibri" panose="020F0502020204030204" pitchFamily="34" charset="0"/>
                        </a:rPr>
                        <a:t>To revitalise and strengthen the research, monitoring, evaluation and advice capabilities of the CHE.</a:t>
                      </a:r>
                      <a:endParaRPr lang="en-ZA" sz="2000" dirty="0">
                        <a:effectLst/>
                        <a:latin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7000"/>
                        </a:lnSpc>
                        <a:spcAft>
                          <a:spcPts val="800"/>
                        </a:spcAft>
                      </a:pPr>
                      <a:r>
                        <a:rPr lang="en-ZA" sz="1800" dirty="0">
                          <a:effectLst/>
                          <a:latin typeface="+mn-lt"/>
                          <a:ea typeface="Cambria" panose="02040503050406030204" pitchFamily="18" charset="0"/>
                          <a:cs typeface="Times New Roman" panose="02020603050405020304" pitchFamily="18" charset="0"/>
                        </a:rPr>
                        <a:t>To revitalise and strengthen the research, monitoring, evaluation and advice capabilities of the CHE.</a:t>
                      </a:r>
                      <a:endParaRPr lang="en-ZA" sz="1800" dirty="0">
                        <a:effectLst/>
                        <a:latin typeface="+mn-lt"/>
                        <a:ea typeface="Calibri" panose="020F0502020204030204" pitchFamily="34" charset="0"/>
                        <a:cs typeface="Times New Roman" panose="02020603050405020304" pitchFamily="18"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63254080"/>
                  </a:ext>
                </a:extLst>
              </a:tr>
              <a:tr h="376764">
                <a:tc>
                  <a:txBody>
                    <a:bodyPr/>
                    <a:lstStyle/>
                    <a:p>
                      <a:pPr>
                        <a:lnSpc>
                          <a:spcPct val="107000"/>
                        </a:lnSpc>
                        <a:spcAft>
                          <a:spcPts val="800"/>
                        </a:spcAft>
                      </a:pPr>
                      <a:r>
                        <a:rPr lang="en-ZA" sz="20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Outcome 4</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07000"/>
                        </a:lnSpc>
                        <a:spcAft>
                          <a:spcPts val="800"/>
                        </a:spcAft>
                      </a:pPr>
                      <a:r>
                        <a:rPr lang="en-ZA" sz="20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Governance, compliance and risk management</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217864426"/>
                  </a:ext>
                </a:extLst>
              </a:tr>
              <a:tr h="560059">
                <a:tc gridSpan="2">
                  <a:txBody>
                    <a:bodyPr/>
                    <a:lstStyle/>
                    <a:p>
                      <a:pPr>
                        <a:lnSpc>
                          <a:spcPct val="107000"/>
                        </a:lnSpc>
                        <a:spcAft>
                          <a:spcPts val="800"/>
                        </a:spcAft>
                      </a:pPr>
                      <a:r>
                        <a:rPr lang="en-ZA" sz="20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To set the broad strategic direction, policy and tone for good governance, statutory compliance and risk management of the organisation to support the discharge of the core functions of the CHE.</a:t>
                      </a:r>
                      <a:endParaRPr lang="en-ZA" sz="2000" dirty="0">
                        <a:effectLst/>
                        <a:latin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800"/>
                        </a:spcAft>
                      </a:pPr>
                      <a:r>
                        <a:rPr lang="en-ZA" sz="1800" dirty="0">
                          <a:solidFill>
                            <a:srgbClr val="000000"/>
                          </a:solidFill>
                          <a:effectLst/>
                          <a:latin typeface="+mn-lt"/>
                          <a:ea typeface="Cambria" panose="02040503050406030204" pitchFamily="18" charset="0"/>
                          <a:cs typeface="Times New Roman" panose="02020603050405020304" pitchFamily="18" charset="0"/>
                        </a:rPr>
                        <a:t>To set the broad strategic direction, policy and tone for good governance, statutory compliance and risk management of the organisation to support the discharge of the core functions of the CHE.</a:t>
                      </a:r>
                      <a:endParaRPr lang="en-ZA" sz="1800" dirty="0">
                        <a:effectLst/>
                        <a:latin typeface="+mn-lt"/>
                        <a:ea typeface="Calibri" panose="020F0502020204030204" pitchFamily="34" charset="0"/>
                        <a:cs typeface="Times New Roman" panose="02020603050405020304" pitchFamily="18"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4066988"/>
                  </a:ext>
                </a:extLst>
              </a:tr>
              <a:tr h="376764">
                <a:tc>
                  <a:txBody>
                    <a:bodyPr/>
                    <a:lstStyle/>
                    <a:p>
                      <a:pPr>
                        <a:lnSpc>
                          <a:spcPct val="107000"/>
                        </a:lnSpc>
                        <a:spcAft>
                          <a:spcPts val="800"/>
                        </a:spcAft>
                      </a:pPr>
                      <a:r>
                        <a:rPr lang="en-ZA" sz="20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Outcome 5</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07000"/>
                        </a:lnSpc>
                        <a:spcAft>
                          <a:spcPts val="800"/>
                        </a:spcAft>
                      </a:pPr>
                      <a:r>
                        <a:rPr lang="en-ZA" sz="20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Sustainable, responsive and dynamic organisation</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2213789952"/>
                  </a:ext>
                </a:extLst>
              </a:tr>
              <a:tr h="560059">
                <a:tc gridSpan="2">
                  <a:txBody>
                    <a:bodyPr/>
                    <a:lstStyle/>
                    <a:p>
                      <a:pPr algn="just">
                        <a:lnSpc>
                          <a:spcPct val="107000"/>
                        </a:lnSpc>
                        <a:spcAft>
                          <a:spcPts val="800"/>
                        </a:spcAft>
                      </a:pPr>
                      <a:r>
                        <a:rPr lang="en-ZA" sz="20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To design and implement an organisational architecture, business processes, capabilities and infrastructure to realise the strategy of the CHE.</a:t>
                      </a:r>
                      <a:endParaRPr lang="en-ZA" sz="2000" dirty="0">
                        <a:effectLst/>
                        <a:latin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just">
                        <a:lnSpc>
                          <a:spcPct val="107000"/>
                        </a:lnSpc>
                        <a:spcAft>
                          <a:spcPts val="800"/>
                        </a:spcAft>
                      </a:pPr>
                      <a:r>
                        <a:rPr lang="en-ZA" sz="1800" dirty="0">
                          <a:solidFill>
                            <a:srgbClr val="000000"/>
                          </a:solidFill>
                          <a:effectLst/>
                          <a:latin typeface="+mn-lt"/>
                          <a:ea typeface="Cambria" panose="02040503050406030204" pitchFamily="18" charset="0"/>
                          <a:cs typeface="Times New Roman" panose="02020603050405020304" pitchFamily="18" charset="0"/>
                        </a:rPr>
                        <a:t>To design and implement an organisational architecture, business processes, capabilities and infrastructure to realise the strategy of the CHE.</a:t>
                      </a:r>
                      <a:endParaRPr lang="en-ZA" sz="18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ZA" sz="1800" dirty="0">
                          <a:solidFill>
                            <a:srgbClr val="000000"/>
                          </a:solidFill>
                          <a:effectLst/>
                          <a:latin typeface="+mn-lt"/>
                          <a:ea typeface="Cambria" panose="02040503050406030204" pitchFamily="18" charset="0"/>
                          <a:cs typeface="Times New Roman" panose="02020603050405020304" pitchFamily="18" charset="0"/>
                        </a:rPr>
                        <a:t> </a:t>
                      </a:r>
                      <a:endParaRPr lang="en-ZA" sz="1800" dirty="0">
                        <a:effectLst/>
                        <a:latin typeface="+mn-lt"/>
                        <a:ea typeface="Calibri" panose="020F0502020204030204" pitchFamily="34" charset="0"/>
                        <a:cs typeface="Times New Roman" panose="02020603050405020304" pitchFamily="18"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1248923"/>
                  </a:ext>
                </a:extLst>
              </a:tr>
            </a:tbl>
          </a:graphicData>
        </a:graphic>
      </p:graphicFrame>
    </p:spTree>
    <p:extLst>
      <p:ext uri="{BB962C8B-B14F-4D97-AF65-F5344CB8AC3E}">
        <p14:creationId xmlns:p14="http://schemas.microsoft.com/office/powerpoint/2010/main" xmlns="" val="4037608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xmlns="" id="{25997397-7570-495C-BC2C-48436AFA6286}"/>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9</a:t>
            </a:fld>
            <a:endParaRPr lang="en-GB" dirty="0"/>
          </a:p>
        </p:txBody>
      </p:sp>
      <p:pic>
        <p:nvPicPr>
          <p:cNvPr id="2050" name="Picture 6">
            <a:extLst>
              <a:ext uri="{FF2B5EF4-FFF2-40B4-BE49-F238E27FC236}">
                <a16:creationId xmlns:a16="http://schemas.microsoft.com/office/drawing/2014/main" xmlns="" id="{49C2E099-E0D0-440A-8095-374B094D3AF0}"/>
              </a:ext>
            </a:extLst>
          </p:cNvPr>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1308191" y="167347"/>
            <a:ext cx="10308757" cy="6196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9982446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48BA4C4128C540A63DAD770E05055A" ma:contentTypeVersion="12" ma:contentTypeDescription="Create a new document." ma:contentTypeScope="" ma:versionID="4a863aa05b0715c7b02656b71bbac4c8">
  <xsd:schema xmlns:xsd="http://www.w3.org/2001/XMLSchema" xmlns:xs="http://www.w3.org/2001/XMLSchema" xmlns:p="http://schemas.microsoft.com/office/2006/metadata/properties" xmlns:ns3="ab3a59bc-eb8a-4243-a24f-de132c075e95" xmlns:ns4="a91dd2b7-ddaf-4bf9-add9-86453ed0c1bc" targetNamespace="http://schemas.microsoft.com/office/2006/metadata/properties" ma:root="true" ma:fieldsID="665f7b3ac238f33b0e93526fea73e599" ns3:_="" ns4:_="">
    <xsd:import namespace="ab3a59bc-eb8a-4243-a24f-de132c075e95"/>
    <xsd:import namespace="a91dd2b7-ddaf-4bf9-add9-86453ed0c1b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3a59bc-eb8a-4243-a24f-de132c075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1dd2b7-ddaf-4bf9-add9-86453ed0c1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406073-EC41-46E6-8018-C6E686A307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3a59bc-eb8a-4243-a24f-de132c075e95"/>
    <ds:schemaRef ds:uri="a91dd2b7-ddaf-4bf9-add9-86453ed0c1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79E7BB-7B9F-432B-9322-4D6496B4D387}">
  <ds:schemaRefs>
    <ds:schemaRef ds:uri="http://schemas.microsoft.com/sharepoint/v3/contenttype/forms"/>
  </ds:schemaRefs>
</ds:datastoreItem>
</file>

<file path=customXml/itemProps3.xml><?xml version="1.0" encoding="utf-8"?>
<ds:datastoreItem xmlns:ds="http://schemas.openxmlformats.org/officeDocument/2006/customXml" ds:itemID="{87EC2898-8B74-4F28-B388-BDA02FBE6178}">
  <ds:schemaRefs>
    <ds:schemaRef ds:uri="http://schemas.openxmlformats.org/package/2006/metadata/core-properties"/>
    <ds:schemaRef ds:uri="http://purl.org/dc/elements/1.1/"/>
    <ds:schemaRef ds:uri="http://purl.org/dc/dcmitype/"/>
    <ds:schemaRef ds:uri="http://schemas.microsoft.com/office/2006/documentManagement/types"/>
    <ds:schemaRef ds:uri="http://www.w3.org/XML/1998/namespace"/>
    <ds:schemaRef ds:uri="a91dd2b7-ddaf-4bf9-add9-86453ed0c1bc"/>
    <ds:schemaRef ds:uri="http://purl.org/dc/terms/"/>
    <ds:schemaRef ds:uri="http://schemas.microsoft.com/office/infopath/2007/PartnerControls"/>
    <ds:schemaRef ds:uri="ab3a59bc-eb8a-4243-a24f-de132c075e9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10752</TotalTime>
  <Words>2927</Words>
  <Application>Microsoft Office PowerPoint</Application>
  <PresentationFormat>Custom</PresentationFormat>
  <Paragraphs>336</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Wisp</vt:lpstr>
      <vt:lpstr>Slide 1</vt:lpstr>
      <vt:lpstr>Introducing the new CHE Council</vt:lpstr>
      <vt:lpstr>Mandate conferred by the Higher Education Act No. 101 of 1997</vt:lpstr>
      <vt:lpstr>Mandate conferred by the National Qualifications Framework Act No. 67 of 2008</vt:lpstr>
      <vt:lpstr>Slide 5</vt:lpstr>
      <vt:lpstr>Slide 6</vt:lpstr>
      <vt:lpstr>Strategic Plan 2020-2025</vt:lpstr>
      <vt:lpstr>Slide 8</vt:lpstr>
      <vt:lpstr>Slide 9</vt:lpstr>
      <vt:lpstr>2023/24 Annual Performance Plan</vt:lpstr>
      <vt:lpstr>Slide 11</vt:lpstr>
      <vt:lpstr>Slide 12</vt:lpstr>
      <vt:lpstr>Slide 13</vt:lpstr>
      <vt:lpstr>Slide 14</vt:lpstr>
      <vt:lpstr>Slide 15</vt:lpstr>
      <vt:lpstr>Slide 16</vt:lpstr>
      <vt:lpstr>Slide 17</vt:lpstr>
      <vt:lpstr>Slide 18</vt:lpstr>
      <vt:lpstr>Slide 19</vt:lpstr>
      <vt:lpstr>Slide 20</vt:lpstr>
      <vt:lpstr>Slide 21</vt:lpstr>
      <vt:lpstr>Budget for 2023/24</vt:lpstr>
      <vt:lpstr>HIGH LEVEL SUMMARY OF THE REVENUE</vt:lpstr>
      <vt:lpstr>HIGH-LEVEL SUMMARY OF THE EXPENDITURE</vt:lpstr>
      <vt:lpstr>BUDGET ALLOCATION ON COMPENSATION OF EMPLOYEES FOR THE FINANCIAL YEAR 2023/2024 </vt:lpstr>
      <vt:lpstr>NOTES ON COMPENSATION OF EMPLOYEE’S BUDGET</vt:lpstr>
      <vt:lpstr>BUDGET ALLOCATION ON GOODS &amp; SERVICES FOR THE FINANCIAL YEAR 2023/2024 </vt:lpstr>
      <vt:lpstr>NOTES ON GOODS &amp; SERVICES BUDGET</vt:lpstr>
      <vt:lpstr>Slide 29</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Ntokozo Blessing Bhengu</dc:creator>
  <cp:lastModifiedBy>USER</cp:lastModifiedBy>
  <cp:revision>271</cp:revision>
  <cp:lastPrinted>2021-02-18T08:34:31Z</cp:lastPrinted>
  <dcterms:created xsi:type="dcterms:W3CDTF">2019-11-21T07:16:54Z</dcterms:created>
  <dcterms:modified xsi:type="dcterms:W3CDTF">2023-05-03T10:20:43Z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0x010100B648BA4C4128C540A63DAD770E05055A</vt:lpwstr>
  </property>
</Properties>
</file>