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8A30"/>
    <a:srgbClr val="FF8DA7"/>
    <a:srgbClr val="0091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78"/>
    <p:restoredTop sz="95714"/>
  </p:normalViewPr>
  <p:slideViewPr>
    <p:cSldViewPr snapToGrid="0" snapToObjects="1">
      <p:cViewPr varScale="1">
        <p:scale>
          <a:sx n="73" d="100"/>
          <a:sy n="73" d="100"/>
        </p:scale>
        <p:origin x="-132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9A4A8-AFAF-B347-A393-73EFA356EEB6}" type="datetimeFigureOut">
              <a:rPr lang="en-US" smtClean="0"/>
              <a:pPr/>
              <a:t>5/3/2023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F3972-EDBF-8D4C-9237-F653719C8FDE}" type="slidenum">
              <a:rPr lang="en-US" smtClean="0"/>
              <a:pPr/>
              <a:t>‹#›</a:t>
            </a:fld>
            <a:endParaRPr lang="en-US"/>
          </a:p>
        </p:txBody>
      </p:sp>
    </p:spTree>
    <p:extLst>
      <p:ext uri="{BB962C8B-B14F-4D97-AF65-F5344CB8AC3E}">
        <p14:creationId xmlns:p14="http://schemas.microsoft.com/office/powerpoint/2010/main" xmlns="" val="2170133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12E420-7045-D944-B038-6AB23056AD00}"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pic>
        <p:nvPicPr>
          <p:cNvPr id="3" name="Picture 2">
            <a:extLst>
              <a:ext uri="{FF2B5EF4-FFF2-40B4-BE49-F238E27FC236}">
                <a16:creationId xmlns:a16="http://schemas.microsoft.com/office/drawing/2014/main" xmlns="" id="{3A5EEBC4-D70D-8E42-A919-5A8790180513}"/>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xmlns="" val="289776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2E420-7045-D944-B038-6AB23056AD00}"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191432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2E420-7045-D944-B038-6AB23056AD00}"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628639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12E420-7045-D944-B038-6AB23056AD00}"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pic>
        <p:nvPicPr>
          <p:cNvPr id="8" name="Picture 7">
            <a:extLst>
              <a:ext uri="{FF2B5EF4-FFF2-40B4-BE49-F238E27FC236}">
                <a16:creationId xmlns:a16="http://schemas.microsoft.com/office/drawing/2014/main" xmlns="" id="{A0D2D1EC-1A5A-4544-8B2F-800B50EEA6E6}"/>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xmlns="" val="390762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12E420-7045-D944-B038-6AB23056AD00}"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287066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12E420-7045-D944-B038-6AB23056AD00}" type="datetimeFigureOut">
              <a:rPr lang="en-US" smtClean="0"/>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217519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12E420-7045-D944-B038-6AB23056AD00}" type="datetimeFigureOut">
              <a:rPr lang="en-US" smtClean="0"/>
              <a:pPr/>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64922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12E420-7045-D944-B038-6AB23056AD00}" type="datetimeFigureOut">
              <a:rPr lang="en-US" smtClean="0"/>
              <a:pPr/>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163415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2E420-7045-D944-B038-6AB23056AD00}" type="datetimeFigureOut">
              <a:rPr lang="en-US" smtClean="0"/>
              <a:pPr/>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313174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12E420-7045-D944-B038-6AB23056AD00}" type="datetimeFigureOut">
              <a:rPr lang="en-US" smtClean="0"/>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277906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12E420-7045-D944-B038-6AB23056AD00}" type="datetimeFigureOut">
              <a:rPr lang="en-US" smtClean="0"/>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25533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2E420-7045-D944-B038-6AB23056AD00}" type="datetimeFigureOut">
              <a:rPr lang="en-US" smtClean="0"/>
              <a:pPr/>
              <a:t>5/3/2023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3804762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912BD9-5A72-4847-B119-B78EBDF48A32}"/>
              </a:ext>
            </a:extLst>
          </p:cNvPr>
          <p:cNvSpPr>
            <a:spLocks noGrp="1"/>
          </p:cNvSpPr>
          <p:nvPr>
            <p:ph type="ctrTitle" idx="4294967295"/>
          </p:nvPr>
        </p:nvSpPr>
        <p:spPr>
          <a:xfrm>
            <a:off x="425982" y="1276539"/>
            <a:ext cx="3823289" cy="3023857"/>
          </a:xfrm>
        </p:spPr>
        <p:txBody>
          <a:bodyPr>
            <a:noAutofit/>
          </a:bodyPr>
          <a:lstStyle/>
          <a:p>
            <a:pPr algn="ctr"/>
            <a:r>
              <a:rPr lang="en-GB" sz="1800" b="1" dirty="0" smtClean="0">
                <a:latin typeface="Times New Roman" panose="02020603050405020304" pitchFamily="18" charset="0"/>
                <a:cs typeface="Times New Roman" panose="02020603050405020304" pitchFamily="18" charset="0"/>
              </a:rPr>
              <a:t/>
            </a:r>
            <a:br>
              <a:rPr lang="en-GB" sz="1800" b="1" dirty="0" smtClean="0">
                <a:latin typeface="Times New Roman" panose="02020603050405020304" pitchFamily="18" charset="0"/>
                <a:cs typeface="Times New Roman" panose="02020603050405020304" pitchFamily="18" charset="0"/>
              </a:rPr>
            </a:br>
            <a:r>
              <a:rPr lang="en-GB" sz="1800" b="1" dirty="0">
                <a:latin typeface="Times New Roman" panose="02020603050405020304" pitchFamily="18" charset="0"/>
                <a:cs typeface="Times New Roman" panose="02020603050405020304" pitchFamily="18" charset="0"/>
              </a:rPr>
              <a:t/>
            </a:r>
            <a:br>
              <a:rPr lang="en-GB" sz="1800" b="1" dirty="0">
                <a:latin typeface="Times New Roman" panose="02020603050405020304" pitchFamily="18" charset="0"/>
                <a:cs typeface="Times New Roman" panose="02020603050405020304" pitchFamily="18" charset="0"/>
              </a:rPr>
            </a:br>
            <a:r>
              <a:rPr lang="en-GB" sz="1800" b="1" dirty="0" smtClean="0">
                <a:latin typeface="Times New Roman" panose="02020603050405020304" pitchFamily="18" charset="0"/>
                <a:cs typeface="Times New Roman" panose="02020603050405020304" pitchFamily="18" charset="0"/>
              </a:rPr>
              <a:t/>
            </a:r>
            <a:br>
              <a:rPr lang="en-GB" sz="1800" b="1" dirty="0" smtClean="0">
                <a:latin typeface="Times New Roman" panose="02020603050405020304" pitchFamily="18" charset="0"/>
                <a:cs typeface="Times New Roman" panose="02020603050405020304" pitchFamily="18" charset="0"/>
              </a:rPr>
            </a:br>
            <a:r>
              <a:rPr lang="en-GB" sz="1800" b="1" dirty="0" smtClean="0">
                <a:latin typeface="Times New Roman" panose="02020603050405020304" pitchFamily="18" charset="0"/>
                <a:cs typeface="Times New Roman" panose="02020603050405020304" pitchFamily="18" charset="0"/>
              </a:rPr>
              <a:t/>
            </a:r>
            <a:br>
              <a:rPr lang="en-GB" sz="1800" b="1" dirty="0" smtClean="0">
                <a:latin typeface="Times New Roman" panose="02020603050405020304" pitchFamily="18" charset="0"/>
                <a:cs typeface="Times New Roman" panose="02020603050405020304" pitchFamily="18" charset="0"/>
              </a:rPr>
            </a:br>
            <a:r>
              <a:rPr lang="en-GB" sz="1800" b="1" dirty="0" smtClean="0">
                <a:latin typeface="Times New Roman" panose="02020603050405020304" pitchFamily="18" charset="0"/>
                <a:cs typeface="Times New Roman" panose="02020603050405020304" pitchFamily="18" charset="0"/>
              </a:rPr>
              <a:t>REGULATIONS </a:t>
            </a:r>
            <a:r>
              <a:rPr lang="en-GB" sz="1800" b="1" dirty="0">
                <a:latin typeface="Times New Roman" panose="02020603050405020304" pitchFamily="18" charset="0"/>
                <a:cs typeface="Times New Roman" panose="02020603050405020304" pitchFamily="18" charset="0"/>
              </a:rPr>
              <a:t/>
            </a:r>
            <a:br>
              <a:rPr lang="en-GB" sz="1800" b="1" dirty="0">
                <a:latin typeface="Times New Roman" panose="02020603050405020304" pitchFamily="18" charset="0"/>
                <a:cs typeface="Times New Roman" panose="02020603050405020304" pitchFamily="18" charset="0"/>
              </a:rPr>
            </a:br>
            <a:r>
              <a:rPr lang="en-GB" sz="1800" b="1" dirty="0">
                <a:latin typeface="Times New Roman" panose="02020603050405020304" pitchFamily="18" charset="0"/>
                <a:cs typeface="Times New Roman" panose="02020603050405020304" pitchFamily="18" charset="0"/>
              </a:rPr>
              <a:t>IN TERMS OF THE LEGAL PRACTICE </a:t>
            </a:r>
            <a:br>
              <a:rPr lang="en-GB" sz="1800" b="1" dirty="0">
                <a:latin typeface="Times New Roman" panose="02020603050405020304" pitchFamily="18" charset="0"/>
                <a:cs typeface="Times New Roman" panose="02020603050405020304" pitchFamily="18" charset="0"/>
              </a:rPr>
            </a:br>
            <a:r>
              <a:rPr lang="en-GB" sz="1800" b="1" dirty="0">
                <a:latin typeface="Times New Roman" panose="02020603050405020304" pitchFamily="18" charset="0"/>
                <a:cs typeface="Times New Roman" panose="02020603050405020304" pitchFamily="18" charset="0"/>
              </a:rPr>
              <a:t>ACT, 2014 </a:t>
            </a:r>
            <a:br>
              <a:rPr lang="en-GB" sz="1800" b="1" dirty="0">
                <a:latin typeface="Times New Roman" panose="02020603050405020304" pitchFamily="18" charset="0"/>
                <a:cs typeface="Times New Roman" panose="02020603050405020304" pitchFamily="18" charset="0"/>
              </a:rPr>
            </a:br>
            <a:r>
              <a:rPr lang="en-GB" sz="1800" b="1" dirty="0">
                <a:latin typeface="Times New Roman" panose="02020603050405020304" pitchFamily="18" charset="0"/>
                <a:cs typeface="Times New Roman" panose="02020603050405020304" pitchFamily="18" charset="0"/>
              </a:rPr>
              <a:t/>
            </a:r>
            <a:br>
              <a:rPr lang="en-GB" sz="1800" b="1" dirty="0">
                <a:latin typeface="Times New Roman" panose="02020603050405020304" pitchFamily="18" charset="0"/>
                <a:cs typeface="Times New Roman" panose="02020603050405020304" pitchFamily="18" charset="0"/>
              </a:rPr>
            </a:br>
            <a:r>
              <a:rPr lang="en-GB" sz="1800" b="1" dirty="0">
                <a:solidFill>
                  <a:srgbClr val="FF0000"/>
                </a:solidFill>
                <a:latin typeface="Times New Roman" panose="02020603050405020304" pitchFamily="18" charset="0"/>
                <a:cs typeface="Times New Roman" panose="02020603050405020304" pitchFamily="18" charset="0"/>
              </a:rPr>
              <a:t>(</a:t>
            </a:r>
            <a:r>
              <a:rPr lang="en-GB" sz="1800" b="1" dirty="0" smtClean="0">
                <a:solidFill>
                  <a:srgbClr val="FF0000"/>
                </a:solidFill>
                <a:latin typeface="Times New Roman" panose="02020603050405020304" pitchFamily="18" charset="0"/>
                <a:cs typeface="Times New Roman" panose="02020603050405020304" pitchFamily="18" charset="0"/>
              </a:rPr>
              <a:t>COMMUNITY </a:t>
            </a:r>
            <a:r>
              <a:rPr lang="en-GB" sz="1800" b="1" dirty="0">
                <a:solidFill>
                  <a:srgbClr val="FF0000"/>
                </a:solidFill>
                <a:latin typeface="Times New Roman" panose="02020603050405020304" pitchFamily="18" charset="0"/>
                <a:cs typeface="Times New Roman" panose="02020603050405020304" pitchFamily="18" charset="0"/>
              </a:rPr>
              <a:t>SERVICE</a:t>
            </a:r>
            <a:r>
              <a:rPr lang="en-GB" sz="1800" b="1" dirty="0" smtClean="0">
                <a:solidFill>
                  <a:srgbClr val="FF0000"/>
                </a:solidFill>
                <a:latin typeface="Times New Roman" panose="02020603050405020304" pitchFamily="18" charset="0"/>
                <a:cs typeface="Times New Roman" panose="02020603050405020304" pitchFamily="18" charset="0"/>
              </a:rPr>
              <a:t>)</a:t>
            </a:r>
            <a:br>
              <a:rPr lang="en-GB" sz="1800" b="1" dirty="0" smtClean="0">
                <a:solidFill>
                  <a:srgbClr val="FF0000"/>
                </a:solidFill>
                <a:latin typeface="Times New Roman" panose="02020603050405020304" pitchFamily="18" charset="0"/>
                <a:cs typeface="Times New Roman" panose="02020603050405020304" pitchFamily="18" charset="0"/>
              </a:rPr>
            </a:br>
            <a:r>
              <a:rPr lang="en-GB" sz="1800" b="1" dirty="0">
                <a:solidFill>
                  <a:srgbClr val="FF0000"/>
                </a:solidFill>
                <a:latin typeface="Times New Roman" panose="02020603050405020304" pitchFamily="18" charset="0"/>
                <a:cs typeface="Times New Roman" panose="02020603050405020304" pitchFamily="18" charset="0"/>
              </a:rPr>
              <a:t/>
            </a:r>
            <a:br>
              <a:rPr lang="en-GB" sz="1800" b="1" dirty="0">
                <a:solidFill>
                  <a:srgbClr val="FF0000"/>
                </a:solidFill>
                <a:latin typeface="Times New Roman" panose="02020603050405020304" pitchFamily="18" charset="0"/>
                <a:cs typeface="Times New Roman" panose="02020603050405020304" pitchFamily="18" charset="0"/>
              </a:rPr>
            </a:br>
            <a:r>
              <a:rPr lang="en-GB" sz="1800" b="1" dirty="0">
                <a:latin typeface="Times New Roman" panose="02020603050405020304" pitchFamily="18" charset="0"/>
                <a:cs typeface="Times New Roman" panose="02020603050405020304" pitchFamily="18" charset="0"/>
              </a:rPr>
              <a:t>BRIEFING TO </a:t>
            </a:r>
            <a:r>
              <a:rPr lang="en-GB" sz="1800" b="1" dirty="0" smtClean="0">
                <a:latin typeface="Times New Roman" panose="02020603050405020304" pitchFamily="18" charset="0"/>
                <a:cs typeface="Times New Roman" panose="02020603050405020304" pitchFamily="18" charset="0"/>
              </a:rPr>
              <a:t>THE SELECT COMMITTEE ON SECURITY AND JUSTICE</a:t>
            </a:r>
            <a:br>
              <a:rPr lang="en-GB" sz="1800" b="1" dirty="0" smtClean="0">
                <a:latin typeface="Times New Roman" panose="02020603050405020304" pitchFamily="18" charset="0"/>
                <a:cs typeface="Times New Roman" panose="02020603050405020304" pitchFamily="18" charset="0"/>
              </a:rPr>
            </a:br>
            <a:r>
              <a:rPr lang="en-GB" sz="1800" b="1" dirty="0" smtClean="0">
                <a:latin typeface="Times New Roman" panose="02020603050405020304" pitchFamily="18" charset="0"/>
                <a:cs typeface="Times New Roman" panose="02020603050405020304" pitchFamily="18" charset="0"/>
              </a:rPr>
              <a:t/>
            </a:r>
            <a:br>
              <a:rPr lang="en-GB" sz="1800" b="1" dirty="0" smtClean="0">
                <a:latin typeface="Times New Roman" panose="02020603050405020304" pitchFamily="18" charset="0"/>
                <a:cs typeface="Times New Roman" panose="02020603050405020304" pitchFamily="18" charset="0"/>
              </a:rPr>
            </a:br>
            <a:r>
              <a:rPr lang="en-GB" sz="1800" b="1" dirty="0" smtClean="0">
                <a:latin typeface="Times New Roman" panose="02020603050405020304" pitchFamily="18" charset="0"/>
                <a:cs typeface="Times New Roman" panose="02020603050405020304" pitchFamily="18" charset="0"/>
              </a:rPr>
              <a:t>3 MAY 2023</a:t>
            </a:r>
            <a:br>
              <a:rPr lang="en-GB" sz="1800" b="1" dirty="0" smtClean="0">
                <a:latin typeface="Times New Roman" panose="02020603050405020304" pitchFamily="18" charset="0"/>
                <a:cs typeface="Times New Roman" panose="02020603050405020304" pitchFamily="18" charset="0"/>
              </a:rPr>
            </a:br>
            <a:r>
              <a:rPr lang="en-GB" sz="1800" b="1" dirty="0">
                <a:latin typeface="Times New Roman" panose="02020603050405020304" pitchFamily="18" charset="0"/>
                <a:cs typeface="Times New Roman" panose="02020603050405020304" pitchFamily="18" charset="0"/>
              </a:rPr>
              <a:t/>
            </a:r>
            <a:br>
              <a:rPr lang="en-GB" sz="1800" b="1" dirty="0">
                <a:latin typeface="Times New Roman" panose="02020603050405020304" pitchFamily="18" charset="0"/>
                <a:cs typeface="Times New Roman" panose="02020603050405020304" pitchFamily="18" charset="0"/>
              </a:rPr>
            </a:br>
            <a:r>
              <a:rPr lang="en-GB" sz="1800" b="1" dirty="0" smtClean="0">
                <a:latin typeface="Times New Roman" panose="02020603050405020304" pitchFamily="18" charset="0"/>
                <a:cs typeface="Times New Roman" panose="02020603050405020304" pitchFamily="18" charset="0"/>
              </a:rPr>
              <a:t/>
            </a:r>
            <a:br>
              <a:rPr lang="en-GB" sz="1800" b="1" dirty="0" smtClean="0">
                <a:latin typeface="Times New Roman" panose="02020603050405020304" pitchFamily="18" charset="0"/>
                <a:cs typeface="Times New Roman" panose="02020603050405020304" pitchFamily="18" charset="0"/>
              </a:rPr>
            </a:br>
            <a:r>
              <a:rPr lang="en-GB" sz="1800" b="1" dirty="0">
                <a:latin typeface="Times New Roman" panose="02020603050405020304" pitchFamily="18" charset="0"/>
                <a:cs typeface="Times New Roman" panose="02020603050405020304" pitchFamily="18" charset="0"/>
              </a:rPr>
              <a:t/>
            </a:r>
            <a:br>
              <a:rPr lang="en-GB" sz="1800" b="1" dirty="0">
                <a:latin typeface="Times New Roman" panose="02020603050405020304" pitchFamily="18" charset="0"/>
                <a:cs typeface="Times New Roman" panose="02020603050405020304" pitchFamily="18" charset="0"/>
              </a:rPr>
            </a:br>
            <a:r>
              <a:rPr lang="en-GB" sz="1800" b="1" dirty="0">
                <a:latin typeface="Times New Roman" panose="02020603050405020304" pitchFamily="18" charset="0"/>
                <a:cs typeface="Times New Roman" panose="02020603050405020304" pitchFamily="18" charset="0"/>
              </a:rPr>
              <a:t> </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453178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0230" y="256690"/>
            <a:ext cx="2623539" cy="369332"/>
          </a:xfrm>
          <a:prstGeom prst="rect">
            <a:avLst/>
          </a:prstGeom>
        </p:spPr>
        <p:txBody>
          <a:bodyPr wrap="none">
            <a:spAutoFit/>
          </a:bodyPr>
          <a:lstStyle/>
          <a:p>
            <a:pPr algn="ctr"/>
            <a:r>
              <a:rPr lang="en-US" b="1" dirty="0">
                <a:latin typeface="Times New Roman" panose="02020603050405020304" pitchFamily="18" charset="0"/>
                <a:cs typeface="Times New Roman" panose="02020603050405020304" pitchFamily="18" charset="0"/>
              </a:rPr>
              <a:t>CONSULTATION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Rectangle 2"/>
          <p:cNvSpPr/>
          <p:nvPr/>
        </p:nvSpPr>
        <p:spPr>
          <a:xfrm>
            <a:off x="679007" y="687566"/>
            <a:ext cx="7568697" cy="3970318"/>
          </a:xfrm>
          <a:prstGeom prst="rect">
            <a:avLst/>
          </a:prstGeom>
        </p:spPr>
        <p:txBody>
          <a:bodyPr wrap="square">
            <a:spAutoFit/>
          </a:bodyPr>
          <a:lstStyle/>
          <a:p>
            <a:pPr marL="342900" indent="-342900">
              <a:buFont typeface="Arial" panose="020B0604020202020204" pitchFamily="34" charset="0"/>
              <a:buChar char="•"/>
              <a:defRPr/>
            </a:pPr>
            <a:r>
              <a:rPr lang="en-ZA" dirty="0">
                <a:latin typeface="Times New Roman" panose="02020603050405020304" pitchFamily="18" charset="0"/>
                <a:cs typeface="Times New Roman" panose="02020603050405020304" pitchFamily="18" charset="0"/>
              </a:rPr>
              <a:t>It was proposed that the Regulations must include a (non-closed) list of State organs or agencies that are envisaged in section 29(2)(</a:t>
            </a:r>
            <a:r>
              <a:rPr lang="en-ZA" i="1" dirty="0">
                <a:latin typeface="Times New Roman" panose="02020603050405020304" pitchFamily="18" charset="0"/>
                <a:cs typeface="Times New Roman" panose="02020603050405020304" pitchFamily="18" charset="0"/>
              </a:rPr>
              <a:t>a</a:t>
            </a:r>
            <a:r>
              <a:rPr lang="en-ZA" dirty="0">
                <a:latin typeface="Times New Roman" panose="02020603050405020304" pitchFamily="18" charset="0"/>
                <a:cs typeface="Times New Roman" panose="02020603050405020304" pitchFamily="18" charset="0"/>
              </a:rPr>
              <a:t>) of the Act that have been approved or pre-approved by the Minister. The Department is of the opinion that to include a list of approved bodies is unnecessary, as it would require frequent amendments to the Regulations.  Section 29(2)(</a:t>
            </a:r>
            <a:r>
              <a:rPr lang="en-ZA" i="1" dirty="0">
                <a:latin typeface="Times New Roman" panose="02020603050405020304" pitchFamily="18" charset="0"/>
                <a:cs typeface="Times New Roman" panose="02020603050405020304" pitchFamily="18" charset="0"/>
              </a:rPr>
              <a:t>e</a:t>
            </a:r>
            <a:r>
              <a:rPr lang="en-ZA" dirty="0">
                <a:latin typeface="Times New Roman" panose="02020603050405020304" pitchFamily="18" charset="0"/>
                <a:cs typeface="Times New Roman" panose="02020603050405020304" pitchFamily="18" charset="0"/>
              </a:rPr>
              <a:t>) does not require  the approval to be by regulation, but provides that a list can be determined administratively, which will allow for flexibility and accessibility.</a:t>
            </a:r>
          </a:p>
          <a:p>
            <a:pPr>
              <a:defRPr/>
            </a:pPr>
            <a:endParaRPr lang="en-ZA"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 </a:t>
            </a:r>
            <a:r>
              <a:rPr lang="en-ZA" dirty="0">
                <a:latin typeface="Times New Roman" panose="02020603050405020304" pitchFamily="18" charset="0"/>
                <a:cs typeface="Times New Roman" panose="02020603050405020304" pitchFamily="18" charset="0"/>
              </a:rPr>
              <a:t>Legal Aid South Africa is not in support of community service that is rendered as part of practical vocational training, due to the requirement for continuous supervision which is not possible if such candidate legal practitioner is placed in the service of an institution. This view is noted, however, section 29(1)(a) of the Act is clear in this regard.  </a:t>
            </a:r>
            <a:endParaRPr lang="en-ZA" dirty="0"/>
          </a:p>
        </p:txBody>
      </p:sp>
    </p:spTree>
    <p:extLst>
      <p:ext uri="{BB962C8B-B14F-4D97-AF65-F5344CB8AC3E}">
        <p14:creationId xmlns:p14="http://schemas.microsoft.com/office/powerpoint/2010/main" xmlns="" val="350737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0230" y="347225"/>
            <a:ext cx="2623539" cy="369332"/>
          </a:xfrm>
          <a:prstGeom prst="rect">
            <a:avLst/>
          </a:prstGeom>
        </p:spPr>
        <p:txBody>
          <a:bodyPr wrap="none">
            <a:spAutoFit/>
          </a:bodyPr>
          <a:lstStyle/>
          <a:p>
            <a:pPr algn="ctr"/>
            <a:r>
              <a:rPr lang="en-US" b="1" dirty="0">
                <a:latin typeface="Times New Roman" panose="02020603050405020304" pitchFamily="18" charset="0"/>
                <a:cs typeface="Times New Roman" panose="02020603050405020304" pitchFamily="18" charset="0"/>
              </a:rPr>
              <a:t>CONSULTATION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Rectangle 2"/>
          <p:cNvSpPr/>
          <p:nvPr/>
        </p:nvSpPr>
        <p:spPr>
          <a:xfrm>
            <a:off x="1167896" y="731098"/>
            <a:ext cx="7197505" cy="4524315"/>
          </a:xfrm>
          <a:prstGeom prst="rect">
            <a:avLst/>
          </a:prstGeom>
        </p:spPr>
        <p:txBody>
          <a:bodyPr wrap="square">
            <a:spAutoFit/>
          </a:bodyPr>
          <a:lstStyle/>
          <a:p>
            <a:pPr marL="285750" indent="-285750">
              <a:buFont typeface="Arial" panose="020B0604020202020204" pitchFamily="34" charset="0"/>
              <a:buChar char="•"/>
              <a:defRPr/>
            </a:pPr>
            <a:r>
              <a:rPr lang="en-ZA" dirty="0">
                <a:latin typeface="Times New Roman" panose="02020603050405020304" pitchFamily="18" charset="0"/>
                <a:cs typeface="Times New Roman" panose="02020603050405020304" pitchFamily="18" charset="0"/>
              </a:rPr>
              <a:t>Some commentators referred to the Legal Sector Code (“LSC”) that will be issued by the Minister of Trade, Industry and Competition in terms of section 9(1) of the Broad-Based Black Economic Empowerment Act, 2003 (Act No. 53 of 2003).  The LSC that will come into effect on the date of publication thereof and there were concerns as to how the provisions thereof will align with the community service regulations. </a:t>
            </a:r>
          </a:p>
          <a:p>
            <a:pPr marL="285750" indent="-285750">
              <a:buFont typeface="Arial" panose="020B0604020202020204" pitchFamily="34" charset="0"/>
              <a:buChar char="•"/>
              <a:defRPr/>
            </a:pPr>
            <a:endParaRPr lang="en-ZA"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ZA" dirty="0">
                <a:latin typeface="Times New Roman" panose="02020603050405020304" pitchFamily="18" charset="0"/>
                <a:cs typeface="Times New Roman" panose="02020603050405020304" pitchFamily="18" charset="0"/>
              </a:rPr>
              <a:t>Paragraph 6 of the LSC provides for the business case and imperatives. Paragraph 6.5.7 provides as follows:</a:t>
            </a:r>
          </a:p>
          <a:p>
            <a:r>
              <a:rPr lang="en-ZA" dirty="0">
                <a:latin typeface="Times New Roman" panose="02020603050405020304" pitchFamily="18" charset="0"/>
                <a:cs typeface="Times New Roman" panose="02020603050405020304" pitchFamily="18" charset="0"/>
              </a:rPr>
              <a:t>	“At all relevant and material times, the implementation of the             </a:t>
            </a:r>
          </a:p>
          <a:p>
            <a:r>
              <a:rPr lang="en-ZA" dirty="0">
                <a:latin typeface="Times New Roman" panose="02020603050405020304" pitchFamily="18" charset="0"/>
                <a:cs typeface="Times New Roman" panose="02020603050405020304" pitchFamily="18" charset="0"/>
              </a:rPr>
              <a:t>                 LSC should be underpinned by the following objectives: </a:t>
            </a:r>
          </a:p>
          <a:p>
            <a:r>
              <a:rPr lang="en-ZA" dirty="0">
                <a:latin typeface="Times New Roman" panose="02020603050405020304" pitchFamily="18" charset="0"/>
                <a:cs typeface="Times New Roman" panose="02020603050405020304" pitchFamily="18" charset="0"/>
              </a:rPr>
              <a:t>	implementing measures to address the provision and 	availability of </a:t>
            </a:r>
            <a:r>
              <a:rPr lang="en-ZA" i="1" dirty="0">
                <a:latin typeface="Times New Roman" panose="02020603050405020304" pitchFamily="18" charset="0"/>
                <a:cs typeface="Times New Roman" panose="02020603050405020304" pitchFamily="18" charset="0"/>
              </a:rPr>
              <a:t>pro bono</a:t>
            </a:r>
            <a:r>
              <a:rPr lang="en-ZA" dirty="0">
                <a:latin typeface="Times New Roman" panose="02020603050405020304" pitchFamily="18" charset="0"/>
                <a:cs typeface="Times New Roman" panose="02020603050405020304" pitchFamily="18" charset="0"/>
              </a:rPr>
              <a:t> services and community-based legal 	services, thus ensuring access to affordable legal services for all </a:t>
            </a:r>
          </a:p>
          <a:p>
            <a:r>
              <a:rPr lang="en-ZA" dirty="0">
                <a:latin typeface="Times New Roman" panose="02020603050405020304" pitchFamily="18" charset="0"/>
                <a:cs typeface="Times New Roman" panose="02020603050405020304" pitchFamily="18" charset="0"/>
              </a:rPr>
              <a:t>                people in South Africa, particularly marginalized, poor and rural </a:t>
            </a:r>
          </a:p>
          <a:p>
            <a:r>
              <a:rPr lang="en-ZA" dirty="0">
                <a:latin typeface="Times New Roman" panose="02020603050405020304" pitchFamily="18" charset="0"/>
                <a:cs typeface="Times New Roman" panose="02020603050405020304" pitchFamily="18" charset="0"/>
              </a:rPr>
              <a:t>                communities;”.</a:t>
            </a:r>
          </a:p>
        </p:txBody>
      </p:sp>
    </p:spTree>
    <p:extLst>
      <p:ext uri="{BB962C8B-B14F-4D97-AF65-F5344CB8AC3E}">
        <p14:creationId xmlns:p14="http://schemas.microsoft.com/office/powerpoint/2010/main" xmlns="" val="444511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5874" y="316872"/>
            <a:ext cx="2687896" cy="369332"/>
          </a:xfrm>
          <a:prstGeom prst="rect">
            <a:avLst/>
          </a:prstGeom>
        </p:spPr>
        <p:txBody>
          <a:bodyPr wrap="square">
            <a:spAutoFit/>
          </a:bodyPr>
          <a:lstStyle/>
          <a:p>
            <a:pPr algn="ctr"/>
            <a:r>
              <a:rPr lang="en-US" b="1" dirty="0">
                <a:latin typeface="Times New Roman" panose="02020603050405020304" pitchFamily="18" charset="0"/>
                <a:cs typeface="Times New Roman" panose="02020603050405020304" pitchFamily="18" charset="0"/>
              </a:rPr>
              <a:t>CONSULTATION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xmlns="" id="{1DA7885F-3F90-FF49-A94E-3F1646D1DAF4}"/>
              </a:ext>
            </a:extLst>
          </p:cNvPr>
          <p:cNvSpPr txBox="1"/>
          <p:nvPr/>
        </p:nvSpPr>
        <p:spPr>
          <a:xfrm>
            <a:off x="715224" y="932412"/>
            <a:ext cx="7894622" cy="4524315"/>
          </a:xfrm>
          <a:prstGeom prst="rect">
            <a:avLst/>
          </a:prstGeom>
          <a:noFill/>
        </p:spPr>
        <p:txBody>
          <a:bodyPr wrap="square" rtlCol="0">
            <a:spAutoFit/>
          </a:bodyPr>
          <a:lstStyle/>
          <a:p>
            <a:pPr marL="285750" indent="-285750">
              <a:buFont typeface="Arial" panose="020B0604020202020204" pitchFamily="34" charset="0"/>
              <a:buChar char="•"/>
              <a:defRPr/>
            </a:pPr>
            <a:r>
              <a:rPr lang="en-ZA" dirty="0">
                <a:latin typeface="Times New Roman" panose="02020603050405020304" pitchFamily="18" charset="0"/>
                <a:cs typeface="Times New Roman" panose="02020603050405020304" pitchFamily="18" charset="0"/>
              </a:rPr>
              <a:t>Paragraph 33 provides for the means… the socio-economic development element (“SED”) scorecard for attorneys and advocates. </a:t>
            </a:r>
            <a:r>
              <a:rPr lang="en-US" dirty="0">
                <a:latin typeface="Times New Roman" panose="02020603050405020304" pitchFamily="18" charset="0"/>
                <a:cs typeface="Times New Roman" panose="02020603050405020304" pitchFamily="18" charset="0"/>
              </a:rPr>
              <a:t>Targets for </a:t>
            </a:r>
            <a:r>
              <a:rPr lang="en-US" i="1" dirty="0">
                <a:latin typeface="Times New Roman" panose="02020603050405020304" pitchFamily="18" charset="0"/>
                <a:cs typeface="Times New Roman" panose="02020603050405020304" pitchFamily="18" charset="0"/>
              </a:rPr>
              <a:t>pro bono </a:t>
            </a:r>
            <a:r>
              <a:rPr lang="en-US" dirty="0">
                <a:latin typeface="Times New Roman" panose="02020603050405020304" pitchFamily="18" charset="0"/>
                <a:cs typeface="Times New Roman" panose="02020603050405020304" pitchFamily="18" charset="0"/>
              </a:rPr>
              <a:t>services range from 24 hours to 100 hours per annum, depending on the monetary threshold. </a:t>
            </a:r>
            <a:r>
              <a:rPr lang="en-ZA" dirty="0">
                <a:latin typeface="Times New Roman" panose="02020603050405020304" pitchFamily="18" charset="0"/>
                <a:cs typeface="Times New Roman" panose="02020603050405020304" pitchFamily="18" charset="0"/>
              </a:rPr>
              <a:t>Provision is made for legal practitioners who wish to invest monetary contributions instead of </a:t>
            </a:r>
            <a:r>
              <a:rPr lang="en-ZA" i="1" dirty="0">
                <a:latin typeface="Times New Roman" panose="02020603050405020304" pitchFamily="18" charset="0"/>
                <a:cs typeface="Times New Roman" panose="02020603050405020304" pitchFamily="18" charset="0"/>
              </a:rPr>
              <a:t>pro bono</a:t>
            </a:r>
            <a:r>
              <a:rPr lang="en-ZA" dirty="0">
                <a:latin typeface="Times New Roman" panose="02020603050405020304" pitchFamily="18" charset="0"/>
                <a:cs typeface="Times New Roman" panose="02020603050405020304" pitchFamily="18" charset="0"/>
              </a:rPr>
              <a:t> hours. </a:t>
            </a:r>
          </a:p>
          <a:p>
            <a:pPr marL="285750" indent="-285750">
              <a:buFont typeface="Arial" panose="020B0604020202020204" pitchFamily="34" charset="0"/>
              <a:buChar char="•"/>
              <a:defRPr/>
            </a:pPr>
            <a:endParaRPr lang="en-ZA"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ZA" dirty="0">
                <a:latin typeface="Times New Roman" panose="02020603050405020304" pitchFamily="18" charset="0"/>
                <a:cs typeface="Times New Roman" panose="02020603050405020304" pitchFamily="18" charset="0"/>
              </a:rPr>
              <a:t> On page 98 it is provided that: </a:t>
            </a:r>
          </a:p>
          <a:p>
            <a:r>
              <a:rPr lang="en-ZA" dirty="0">
                <a:latin typeface="Times New Roman" panose="02020603050405020304" pitchFamily="18" charset="0"/>
                <a:cs typeface="Times New Roman" panose="02020603050405020304" pitchFamily="18" charset="0"/>
              </a:rPr>
              <a:t>	“The Legal Sector Code Charter Council (to be established 	by the      </a:t>
            </a:r>
          </a:p>
          <a:p>
            <a:r>
              <a:rPr lang="en-ZA" dirty="0">
                <a:latin typeface="Times New Roman" panose="02020603050405020304" pitchFamily="18" charset="0"/>
                <a:cs typeface="Times New Roman" panose="02020603050405020304" pitchFamily="18" charset="0"/>
              </a:rPr>
              <a:t>                Minister of Justice) to oversee and implement the LSC, may amend </a:t>
            </a:r>
          </a:p>
          <a:p>
            <a:r>
              <a:rPr lang="en-ZA" dirty="0">
                <a:latin typeface="Times New Roman" panose="02020603050405020304" pitchFamily="18" charset="0"/>
                <a:cs typeface="Times New Roman" panose="02020603050405020304" pitchFamily="18" charset="0"/>
              </a:rPr>
              <a:t>                the </a:t>
            </a:r>
            <a:r>
              <a:rPr lang="en-ZA" i="1" dirty="0">
                <a:latin typeface="Times New Roman" panose="02020603050405020304" pitchFamily="18" charset="0"/>
                <a:cs typeface="Times New Roman" panose="02020603050405020304" pitchFamily="18" charset="0"/>
              </a:rPr>
              <a:t>pro bono</a:t>
            </a:r>
            <a:r>
              <a:rPr lang="en-ZA" dirty="0">
                <a:latin typeface="Times New Roman" panose="02020603050405020304" pitchFamily="18" charset="0"/>
                <a:cs typeface="Times New Roman" panose="02020603050405020304" pitchFamily="18" charset="0"/>
              </a:rPr>
              <a:t> hours having regard to any regulations relating to </a:t>
            </a:r>
          </a:p>
          <a:p>
            <a:r>
              <a:rPr lang="en-ZA" dirty="0">
                <a:latin typeface="Times New Roman" panose="02020603050405020304" pitchFamily="18" charset="0"/>
                <a:cs typeface="Times New Roman" panose="02020603050405020304" pitchFamily="18" charset="0"/>
              </a:rPr>
              <a:t>                community service that may be promulgated in terms of the Act.”.</a:t>
            </a:r>
          </a:p>
          <a:p>
            <a:endParaRPr lang="en-ZA"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ZA" dirty="0">
                <a:latin typeface="Times New Roman" panose="02020603050405020304" pitchFamily="18" charset="0"/>
                <a:cs typeface="Times New Roman" panose="02020603050405020304" pitchFamily="18" charset="0"/>
              </a:rPr>
              <a:t>Seeing that the LSC has not been finalized yet and it is unclear when it will be published, it is the Department’s view that it should not be taken into account for purposes of these Regulations. </a:t>
            </a:r>
          </a:p>
          <a:p>
            <a:pPr marL="285750" indent="-285750">
              <a:buFont typeface="Arial" panose="020B0604020202020204" pitchFamily="34" charset="0"/>
              <a:buChar char="•"/>
              <a:defRPr/>
            </a:pPr>
            <a:endParaRPr lang="en-ZA" dirty="0"/>
          </a:p>
        </p:txBody>
      </p:sp>
    </p:spTree>
    <p:extLst>
      <p:ext uri="{BB962C8B-B14F-4D97-AF65-F5344CB8AC3E}">
        <p14:creationId xmlns:p14="http://schemas.microsoft.com/office/powerpoint/2010/main" xmlns="" val="3714262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3883" y="229530"/>
            <a:ext cx="4036233" cy="369332"/>
          </a:xfrm>
          <a:prstGeom prst="rect">
            <a:avLst/>
          </a:prstGeom>
        </p:spPr>
        <p:txBody>
          <a:bodyPr wrap="none">
            <a:spAutoFit/>
          </a:bodyPr>
          <a:lstStyle/>
          <a:p>
            <a:pPr algn="ctr"/>
            <a:r>
              <a:rPr lang="en-US" b="1" dirty="0">
                <a:latin typeface="Times New Roman" panose="02020603050405020304" pitchFamily="18" charset="0"/>
                <a:cs typeface="Times New Roman" panose="02020603050405020304" pitchFamily="18" charset="0"/>
              </a:rPr>
              <a:t>PROPOSED DRAFT REGULATIONS</a:t>
            </a:r>
          </a:p>
        </p:txBody>
      </p:sp>
      <p:sp>
        <p:nvSpPr>
          <p:cNvPr id="3" name="TextBox 2">
            <a:extLst>
              <a:ext uri="{FF2B5EF4-FFF2-40B4-BE49-F238E27FC236}">
                <a16:creationId xmlns:a16="http://schemas.microsoft.com/office/drawing/2014/main" xmlns="" id="{1DA7885F-3F90-FF49-A94E-3F1646D1DAF4}"/>
              </a:ext>
            </a:extLst>
          </p:cNvPr>
          <p:cNvSpPr txBox="1"/>
          <p:nvPr/>
        </p:nvSpPr>
        <p:spPr>
          <a:xfrm>
            <a:off x="371192" y="778598"/>
            <a:ext cx="8691327" cy="4247317"/>
          </a:xfrm>
          <a:prstGeom prst="rect">
            <a:avLst/>
          </a:prstGeom>
          <a:noFill/>
        </p:spPr>
        <p:txBody>
          <a:bodyPr wrap="square" rtlCol="0">
            <a:spAutoFit/>
          </a:bodyPr>
          <a:lstStyle/>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1 of the draft Regulations defines “the Regulations”.</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2 of the draft Regulations inserts references to the new regulations and new Certificates in the Classification of the Regulations.</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3 of the draft Regulations inserts new regulations 4A and 4B.</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 provides for the rendering of community service by candidate legal practitioners.  </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4A(1)(</a:t>
            </a:r>
            <a:r>
              <a:rPr lang="en-ZA" i="1" dirty="0">
                <a:latin typeface="Times New Roman" panose="02020603050405020304" pitchFamily="18" charset="0"/>
                <a:cs typeface="Times New Roman" panose="02020603050405020304" pitchFamily="18" charset="0"/>
              </a:rPr>
              <a:t>a</a:t>
            </a:r>
            <a:r>
              <a:rPr lang="en-ZA" dirty="0">
                <a:latin typeface="Times New Roman" panose="02020603050405020304" pitchFamily="18" charset="0"/>
                <a:cs typeface="Times New Roman" panose="02020603050405020304" pitchFamily="18" charset="0"/>
              </a:rPr>
              <a:t>) and (</a:t>
            </a:r>
            <a:r>
              <a:rPr lang="en-ZA" i="1" dirty="0">
                <a:latin typeface="Times New Roman" panose="02020603050405020304" pitchFamily="18" charset="0"/>
                <a:cs typeface="Times New Roman" panose="02020603050405020304" pitchFamily="18" charset="0"/>
              </a:rPr>
              <a:t>b</a:t>
            </a:r>
            <a:r>
              <a:rPr lang="en-ZA" dirty="0">
                <a:latin typeface="Times New Roman" panose="02020603050405020304" pitchFamily="18" charset="0"/>
                <a:cs typeface="Times New Roman" panose="02020603050405020304" pitchFamily="18" charset="0"/>
              </a:rPr>
              <a:t>) define “community service” and “</a:t>
            </a:r>
            <a:r>
              <a:rPr lang="en-ZA" i="1" dirty="0">
                <a:latin typeface="Times New Roman" panose="02020603050405020304" pitchFamily="18" charset="0"/>
                <a:cs typeface="Times New Roman" panose="02020603050405020304" pitchFamily="18" charset="0"/>
              </a:rPr>
              <a:t>pro bono </a:t>
            </a:r>
            <a:r>
              <a:rPr lang="en-ZA" dirty="0">
                <a:latin typeface="Times New Roman" panose="02020603050405020304" pitchFamily="18" charset="0"/>
                <a:cs typeface="Times New Roman" panose="02020603050405020304" pitchFamily="18" charset="0"/>
              </a:rPr>
              <a:t>services”. </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4A(2) provides that candidate legal practitioners must render eight hours per annum community service. (The service will have to be rendered at the institutions referred to in section 29(2) of the Act or at the institutions as approved by the Minister. </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53551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6206" y="272100"/>
            <a:ext cx="4572000" cy="646331"/>
          </a:xfrm>
          <a:prstGeom prst="rect">
            <a:avLst/>
          </a:prstGeom>
        </p:spPr>
        <p:txBody>
          <a:bodyPr>
            <a:spAutoFit/>
          </a:bodyPr>
          <a:lstStyle/>
          <a:p>
            <a:pPr algn="ctr"/>
            <a:r>
              <a:rPr lang="en-US" b="1" dirty="0">
                <a:latin typeface="Times New Roman" panose="02020603050405020304" pitchFamily="18" charset="0"/>
                <a:cs typeface="Times New Roman" panose="02020603050405020304" pitchFamily="18" charset="0"/>
              </a:rPr>
              <a:t>PROPOSED DRAFT REGULATIONS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xmlns="" id="{1DA7885F-3F90-FF49-A94E-3F1646D1DAF4}"/>
              </a:ext>
            </a:extLst>
          </p:cNvPr>
          <p:cNvSpPr txBox="1"/>
          <p:nvPr/>
        </p:nvSpPr>
        <p:spPr>
          <a:xfrm>
            <a:off x="271604" y="918431"/>
            <a:ext cx="8506635" cy="4524315"/>
          </a:xfrm>
          <a:prstGeom prst="rect">
            <a:avLst/>
          </a:prstGeom>
          <a:noFill/>
        </p:spPr>
        <p:txBody>
          <a:bodyPr wrap="square" rtlCol="0">
            <a:spAutoFit/>
          </a:bodyPr>
          <a:lstStyle/>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As section 29(2)(</a:t>
            </a:r>
            <a:r>
              <a:rPr lang="en-ZA" i="1" dirty="0">
                <a:latin typeface="Times New Roman" panose="02020603050405020304" pitchFamily="18" charset="0"/>
                <a:cs typeface="Times New Roman" panose="02020603050405020304" pitchFamily="18" charset="0"/>
              </a:rPr>
              <a:t>a</a:t>
            </a:r>
            <a:r>
              <a:rPr lang="en-ZA" dirty="0">
                <a:latin typeface="Times New Roman" panose="02020603050405020304" pitchFamily="18" charset="0"/>
                <a:cs typeface="Times New Roman" panose="02020603050405020304" pitchFamily="18" charset="0"/>
              </a:rPr>
              <a:t>) and (</a:t>
            </a:r>
            <a:r>
              <a:rPr lang="en-ZA" i="1" dirty="0">
                <a:latin typeface="Times New Roman" panose="02020603050405020304" pitchFamily="18" charset="0"/>
                <a:cs typeface="Times New Roman" panose="02020603050405020304" pitchFamily="18" charset="0"/>
              </a:rPr>
              <a:t>e</a:t>
            </a:r>
            <a:r>
              <a:rPr lang="en-ZA" dirty="0">
                <a:latin typeface="Times New Roman" panose="02020603050405020304" pitchFamily="18" charset="0"/>
                <a:cs typeface="Times New Roman" panose="02020603050405020304" pitchFamily="18" charset="0"/>
              </a:rPr>
              <a:t>) of the Act provide that the Minister may administratively approve where community service may be rendered, it is not advisable to specifically list the places in the Regulations, as changing circumstances would require a lengthy and costly amendment of thereof.) </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4A(3) provides for pro rata service, if service as a candidate legal practitioner commences during the course of a calendar year.</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4A(4) provides that the period of community service may be intermittent or continuous.</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4A(5) provides that extra hours of community service rendered may be carried forward as credits for the next calendar year.</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4A(6) provides that </a:t>
            </a:r>
            <a:r>
              <a:rPr lang="en-ZA" i="1" dirty="0">
                <a:latin typeface="Times New Roman" panose="02020603050405020304" pitchFamily="18" charset="0"/>
                <a:cs typeface="Times New Roman" panose="02020603050405020304" pitchFamily="18" charset="0"/>
              </a:rPr>
              <a:t>pro bono</a:t>
            </a:r>
            <a:r>
              <a:rPr lang="en-ZA" dirty="0">
                <a:latin typeface="Times New Roman" panose="02020603050405020304" pitchFamily="18" charset="0"/>
                <a:cs typeface="Times New Roman" panose="02020603050405020304" pitchFamily="18" charset="0"/>
              </a:rPr>
              <a:t> services rendered will be recognised as community service. </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3132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3366" y="253498"/>
            <a:ext cx="4685168" cy="369332"/>
          </a:xfrm>
          <a:prstGeom prst="rect">
            <a:avLst/>
          </a:prstGeom>
        </p:spPr>
        <p:txBody>
          <a:bodyPr wrap="square">
            <a:spAutoFit/>
          </a:bodyPr>
          <a:lstStyle/>
          <a:p>
            <a:pPr algn="ctr"/>
            <a:r>
              <a:rPr lang="en-US" b="1" dirty="0">
                <a:latin typeface="Times New Roman" panose="02020603050405020304" pitchFamily="18" charset="0"/>
                <a:cs typeface="Times New Roman" panose="02020603050405020304" pitchFamily="18" charset="0"/>
              </a:rPr>
              <a:t>PROPOSED DRAFT REGULATIONS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xmlns="" id="{1DA7885F-3F90-FF49-A94E-3F1646D1DAF4}"/>
              </a:ext>
            </a:extLst>
          </p:cNvPr>
          <p:cNvSpPr txBox="1"/>
          <p:nvPr/>
        </p:nvSpPr>
        <p:spPr>
          <a:xfrm>
            <a:off x="335280" y="1034930"/>
            <a:ext cx="8575039" cy="4247317"/>
          </a:xfrm>
          <a:prstGeom prst="rect">
            <a:avLst/>
          </a:prstGeom>
          <a:noFill/>
        </p:spPr>
        <p:txBody>
          <a:bodyPr wrap="square" rtlCol="0">
            <a:spAutoFit/>
          </a:bodyPr>
          <a:lstStyle/>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4A(7) provides that the service rendered must be supervised by the principals or engaging advocates.</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4A(8) provides that professional standards </a:t>
            </a:r>
            <a:r>
              <a:rPr lang="en-US" dirty="0">
                <a:latin typeface="Times New Roman" panose="02020603050405020304" pitchFamily="18" charset="0"/>
                <a:cs typeface="Times New Roman" panose="02020603050405020304" pitchFamily="18" charset="0"/>
              </a:rPr>
              <a:t>as provided for in the code of conduct and the LPC’s rules </a:t>
            </a:r>
            <a:r>
              <a:rPr lang="en-ZA" dirty="0">
                <a:latin typeface="Times New Roman" panose="02020603050405020304" pitchFamily="18" charset="0"/>
                <a:cs typeface="Times New Roman" panose="02020603050405020304" pitchFamily="18" charset="0"/>
              </a:rPr>
              <a:t>will apply. </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4A(9) provides that candidate legal practitioners must, after completion of the period of practical vocational training, submit to the LPC one or more certificates signed by their principals or engaging advocates, as confirmation that community service has been rendered. The form of the Certificate is prescribed as Annexure C to the Regulations. </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 provides for the rendering of community service by legal practitioners. </a:t>
            </a:r>
          </a:p>
          <a:p>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4B(1)(</a:t>
            </a:r>
            <a:r>
              <a:rPr lang="en-ZA" i="1" dirty="0">
                <a:latin typeface="Times New Roman" panose="02020603050405020304" pitchFamily="18" charset="0"/>
                <a:cs typeface="Times New Roman" panose="02020603050405020304" pitchFamily="18" charset="0"/>
              </a:rPr>
              <a:t>a</a:t>
            </a:r>
            <a:r>
              <a:rPr lang="en-ZA" dirty="0">
                <a:latin typeface="Times New Roman" panose="02020603050405020304" pitchFamily="18" charset="0"/>
                <a:cs typeface="Times New Roman" panose="02020603050405020304" pitchFamily="18" charset="0"/>
              </a:rPr>
              <a:t>) and (</a:t>
            </a:r>
            <a:r>
              <a:rPr lang="en-ZA" i="1" dirty="0">
                <a:latin typeface="Times New Roman" panose="02020603050405020304" pitchFamily="18" charset="0"/>
                <a:cs typeface="Times New Roman" panose="02020603050405020304" pitchFamily="18" charset="0"/>
              </a:rPr>
              <a:t>b</a:t>
            </a:r>
            <a:r>
              <a:rPr lang="en-ZA" dirty="0">
                <a:latin typeface="Times New Roman" panose="02020603050405020304" pitchFamily="18" charset="0"/>
                <a:cs typeface="Times New Roman" panose="02020603050405020304" pitchFamily="18" charset="0"/>
              </a:rPr>
              <a:t>) define “community service” and “</a:t>
            </a:r>
            <a:r>
              <a:rPr lang="en-ZA" i="1" dirty="0">
                <a:latin typeface="Times New Roman" panose="02020603050405020304" pitchFamily="18" charset="0"/>
                <a:cs typeface="Times New Roman" panose="02020603050405020304" pitchFamily="18" charset="0"/>
              </a:rPr>
              <a:t>pro bono</a:t>
            </a:r>
            <a:r>
              <a:rPr lang="en-ZA" dirty="0">
                <a:latin typeface="Times New Roman" panose="02020603050405020304" pitchFamily="18" charset="0"/>
                <a:cs typeface="Times New Roman" panose="02020603050405020304" pitchFamily="18" charset="0"/>
              </a:rPr>
              <a:t> services”. </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02556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7564" y="391159"/>
            <a:ext cx="4735063"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PROPOSED DRAFT REGULATIONS (</a:t>
            </a:r>
            <a:r>
              <a:rPr lang="en-US" b="1" i="1" dirty="0" err="1" smtClean="0">
                <a:latin typeface="Times New Roman" panose="02020603050405020304" pitchFamily="18" charset="0"/>
                <a:cs typeface="Times New Roman" panose="02020603050405020304" pitchFamily="18" charset="0"/>
              </a:rPr>
              <a:t>cont</a:t>
            </a:r>
            <a:r>
              <a:rPr lang="en-US" b="1" i="1" dirty="0" smtClean="0">
                <a:latin typeface="Times New Roman" panose="02020603050405020304" pitchFamily="18" charset="0"/>
                <a:cs typeface="Times New Roman" panose="02020603050405020304" pitchFamily="18" charset="0"/>
              </a:rPr>
              <a:t>)</a:t>
            </a:r>
            <a:endParaRPr lang="en-ZA" dirty="0"/>
          </a:p>
        </p:txBody>
      </p:sp>
      <p:sp>
        <p:nvSpPr>
          <p:cNvPr id="3" name="TextBox 2">
            <a:extLst>
              <a:ext uri="{FF2B5EF4-FFF2-40B4-BE49-F238E27FC236}">
                <a16:creationId xmlns:a16="http://schemas.microsoft.com/office/drawing/2014/main" xmlns="" id="{1DA7885F-3F90-FF49-A94E-3F1646D1DAF4}"/>
              </a:ext>
            </a:extLst>
          </p:cNvPr>
          <p:cNvSpPr txBox="1"/>
          <p:nvPr/>
        </p:nvSpPr>
        <p:spPr>
          <a:xfrm>
            <a:off x="152400" y="1003077"/>
            <a:ext cx="8625839" cy="3970318"/>
          </a:xfrm>
          <a:prstGeom prst="rect">
            <a:avLst/>
          </a:prstGeom>
          <a:noFill/>
        </p:spPr>
        <p:txBody>
          <a:bodyPr wrap="square" rtlCol="0">
            <a:spAutoFit/>
          </a:bodyPr>
          <a:lstStyle/>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4B(2) provides that practising legal practitioners must render 40 hours per annum community service. (The service must be rendered at the institutions referred to in section 29(2) of the Act or at the institutions</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4B(3) provides for pro rata service of three hours per month, if service as a practitioner commences during the course of a year.</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4B(4) provides that service may be intermittent or continuous.</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4B(5) provides that extra hours of community service rendered in any year may be carried forward as credits for the next year.</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4B(6) provides that </a:t>
            </a:r>
            <a:r>
              <a:rPr lang="en-ZA" i="1" dirty="0">
                <a:latin typeface="Times New Roman" panose="02020603050405020304" pitchFamily="18" charset="0"/>
                <a:cs typeface="Times New Roman" panose="02020603050405020304" pitchFamily="18" charset="0"/>
              </a:rPr>
              <a:t>pro bono</a:t>
            </a:r>
            <a:r>
              <a:rPr lang="en-ZA" dirty="0">
                <a:latin typeface="Times New Roman" panose="02020603050405020304" pitchFamily="18" charset="0"/>
                <a:cs typeface="Times New Roman" panose="02020603050405020304" pitchFamily="18" charset="0"/>
              </a:rPr>
              <a:t> services rendered will be recognised as community service.</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23657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6618" y="407407"/>
            <a:ext cx="4721382" cy="369332"/>
          </a:xfrm>
          <a:prstGeom prst="rect">
            <a:avLst/>
          </a:prstGeom>
        </p:spPr>
        <p:txBody>
          <a:bodyPr wrap="square">
            <a:spAutoFit/>
          </a:bodyPr>
          <a:lstStyle/>
          <a:p>
            <a:pPr algn="ctr"/>
            <a:r>
              <a:rPr lang="en-US" b="1" dirty="0">
                <a:latin typeface="Times New Roman" panose="02020603050405020304" pitchFamily="18" charset="0"/>
                <a:cs typeface="Times New Roman" panose="02020603050405020304" pitchFamily="18" charset="0"/>
              </a:rPr>
              <a:t>PROPOSED DRAFT REGULATIONS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xmlns="" id="{1DA7885F-3F90-FF49-A94E-3F1646D1DAF4}"/>
              </a:ext>
            </a:extLst>
          </p:cNvPr>
          <p:cNvSpPr txBox="1"/>
          <p:nvPr/>
        </p:nvSpPr>
        <p:spPr>
          <a:xfrm>
            <a:off x="325120" y="1074509"/>
            <a:ext cx="8524240" cy="3693319"/>
          </a:xfrm>
          <a:prstGeom prst="rect">
            <a:avLst/>
          </a:prstGeom>
          <a:noFill/>
        </p:spPr>
        <p:txBody>
          <a:bodyPr wrap="square" rtlCol="0">
            <a:spAutoFit/>
          </a:bodyPr>
          <a:lstStyle/>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4B(7), (8) and (9) provide that the following will be regarded as community service: </a:t>
            </a:r>
            <a:r>
              <a:rPr lang="en-ZA" i="1" dirty="0">
                <a:latin typeface="Times New Roman" panose="02020603050405020304" pitchFamily="18" charset="0"/>
                <a:cs typeface="Times New Roman" panose="02020603050405020304" pitchFamily="18" charset="0"/>
              </a:rPr>
              <a:t>In forma pauperis</a:t>
            </a:r>
            <a:r>
              <a:rPr lang="en-ZA" dirty="0">
                <a:latin typeface="Times New Roman" panose="02020603050405020304" pitchFamily="18" charset="0"/>
                <a:cs typeface="Times New Roman" panose="02020603050405020304" pitchFamily="18" charset="0"/>
              </a:rPr>
              <a:t> instructions from a registrar of a Division of the High Court, time spent on providing supervision to a candidate legal practitioner who is rendering community service and any lectures or training presented to candidate legal practitioners by legal practitioners at no charge and with no remuneration.</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4B(10) provides that professional standards </a:t>
            </a:r>
            <a:r>
              <a:rPr lang="en-US" dirty="0">
                <a:latin typeface="Times New Roman" panose="02020603050405020304" pitchFamily="18" charset="0"/>
                <a:cs typeface="Times New Roman" panose="02020603050405020304" pitchFamily="18" charset="0"/>
              </a:rPr>
              <a:t>as provided for in the code of conduct and the LPC’s rules </a:t>
            </a:r>
            <a:r>
              <a:rPr lang="en-ZA" dirty="0">
                <a:latin typeface="Times New Roman" panose="02020603050405020304" pitchFamily="18" charset="0"/>
                <a:cs typeface="Times New Roman" panose="02020603050405020304" pitchFamily="18" charset="0"/>
              </a:rPr>
              <a:t>will apply.</a:t>
            </a:r>
          </a:p>
          <a:p>
            <a:pPr marL="342900" indent="-342900">
              <a:buFont typeface="Arial" panose="020B0604020202020204" pitchFamily="34" charset="0"/>
              <a:buChar char="•"/>
            </a:pPr>
            <a:endParaRPr lang="en-ZA"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Regulation 4B(11) provides that practising legal practitioners must submit to the LPC annually, when making payments for annual subscriptions, one or more certificates signed by the recipients of the community service, as confirmation of services rendered. The form of the Certificate is prescribed as Annexure D to the Regulations. </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61451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1632" y="446813"/>
            <a:ext cx="1326004" cy="369332"/>
          </a:xfrm>
          <a:prstGeom prst="rect">
            <a:avLst/>
          </a:prstGeom>
        </p:spPr>
        <p:txBody>
          <a:bodyPr wrap="none">
            <a:spAutoFit/>
          </a:bodyPr>
          <a:lstStyle/>
          <a:p>
            <a:pPr algn="ctr"/>
            <a:r>
              <a:rPr lang="en-GB" b="1" dirty="0">
                <a:latin typeface="Times New Roman" panose="02020603050405020304" pitchFamily="18" charset="0"/>
                <a:cs typeface="Times New Roman" panose="02020603050405020304" pitchFamily="18" charset="0"/>
              </a:rPr>
              <a:t>GENERAL</a:t>
            </a:r>
            <a:endParaRPr lang="en-US"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xmlns="" id="{1DA7885F-3F90-FF49-A94E-3F1646D1DAF4}"/>
              </a:ext>
            </a:extLst>
          </p:cNvPr>
          <p:cNvSpPr txBox="1"/>
          <p:nvPr/>
        </p:nvSpPr>
        <p:spPr>
          <a:xfrm>
            <a:off x="518764" y="1209174"/>
            <a:ext cx="8382000" cy="2062103"/>
          </a:xfrm>
          <a:prstGeom prst="rect">
            <a:avLst/>
          </a:prstGeom>
          <a:noFill/>
        </p:spPr>
        <p:txBody>
          <a:bodyPr wrap="square" rtlCol="0">
            <a:spAutoFit/>
          </a:bodyPr>
          <a:lstStyle/>
          <a:p>
            <a:pPr marL="34290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Regulations were checked by the Office of the Chief State Law Adviser, who proposed technical amendments that were effected. </a:t>
            </a:r>
            <a:endParaRPr lang="en-GB" b="1" dirty="0">
              <a:latin typeface="Times New Roman" panose="02020603050405020304" pitchFamily="18" charset="0"/>
              <a:cs typeface="Times New Roman" panose="02020603050405020304" pitchFamily="18" charset="0"/>
            </a:endParaRPr>
          </a:p>
          <a:p>
            <a:endParaRPr lang="en-GB"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 Presidency: Policy and Research exempted the Department from conducting a Socio-Economic Impact Assessment on the amendment regulations.</a:t>
            </a:r>
          </a:p>
          <a:p>
            <a:endParaRPr lang="en-GB" sz="2000" b="1" dirty="0">
              <a:latin typeface="Times New Roman" panose="02020603050405020304" pitchFamily="18" charset="0"/>
              <a:cs typeface="Times New Roman" panose="02020603050405020304" pitchFamily="18" charset="0"/>
            </a:endParaRPr>
          </a:p>
          <a:p>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83328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0527" y="1647731"/>
            <a:ext cx="4567473" cy="923330"/>
          </a:xfrm>
          <a:prstGeom prst="rect">
            <a:avLst/>
          </a:prstGeom>
        </p:spPr>
        <p:txBody>
          <a:bodyPr wrap="square">
            <a:spAutoFit/>
          </a:bodyPr>
          <a:lstStyle/>
          <a:p>
            <a:pPr algn="ctr"/>
            <a:r>
              <a:rPr lang="en-US" b="1" dirty="0">
                <a:latin typeface="Times New Roman" panose="02020603050405020304" pitchFamily="18" charset="0"/>
                <a:cs typeface="Times New Roman" panose="02020603050405020304" pitchFamily="18" charset="0"/>
              </a:rPr>
              <a:t>End of presentation</a:t>
            </a:r>
          </a:p>
          <a:p>
            <a:pPr algn="ctr"/>
            <a:endParaRPr lang="en-US" b="1"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xmlns="" val="375583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2428" y="519240"/>
            <a:ext cx="2031325" cy="369332"/>
          </a:xfrm>
          <a:prstGeom prst="rect">
            <a:avLst/>
          </a:prstGeom>
        </p:spPr>
        <p:txBody>
          <a:bodyPr wrap="none">
            <a:spAutoFit/>
          </a:bodyPr>
          <a:lstStyle/>
          <a:p>
            <a:pPr algn="ctr"/>
            <a:r>
              <a:rPr lang="en-GB" altLang="en-US" b="1" dirty="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Rectangle 2"/>
          <p:cNvSpPr/>
          <p:nvPr/>
        </p:nvSpPr>
        <p:spPr>
          <a:xfrm>
            <a:off x="814811" y="1305342"/>
            <a:ext cx="7776927" cy="2862322"/>
          </a:xfrm>
          <a:prstGeom prst="rect">
            <a:avLst/>
          </a:prstGeom>
        </p:spPr>
        <p:txBody>
          <a:bodyPr wrap="square">
            <a:spAutoFit/>
          </a:bodyPr>
          <a:lstStyle/>
          <a:p>
            <a:pPr marL="342900" indent="-3429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 majority of the sections of the Legal Practice Act, 2014 (Act No. 28 of 2014) (“the Act”) came into operation with effect from 31 October 2018 and 1 November 2018, respectively.  </a:t>
            </a:r>
          </a:p>
          <a:p>
            <a:endParaRPr lang="en-GB"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 Legal Practice Council (“the Council”) was established.  </a:t>
            </a:r>
          </a:p>
          <a:p>
            <a:endParaRPr lang="en-GB"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 first Regulations in terms of the Act were published by Government Notice No. R. 921 of 31 August 2018.</a:t>
            </a:r>
          </a:p>
          <a:p>
            <a:pPr marL="342900" indent="-342900">
              <a:buFont typeface="Arial" panose="020B0604020202020204" pitchFamily="34" charset="0"/>
              <a:buChar char="•"/>
            </a:pPr>
            <a:endParaRPr lang="en-GB"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No Regulations have been made as yet regarding community </a:t>
            </a:r>
            <a:r>
              <a:rPr lang="en-ZA" dirty="0" smtClean="0">
                <a:latin typeface="Times New Roman" panose="02020603050405020304" pitchFamily="18" charset="0"/>
                <a:cs typeface="Times New Roman" panose="02020603050405020304" pitchFamily="18" charset="0"/>
              </a:rPr>
              <a:t>service.</a:t>
            </a:r>
            <a:endParaRPr lang="en-ZA" dirty="0"/>
          </a:p>
        </p:txBody>
      </p:sp>
    </p:spTree>
    <p:extLst>
      <p:ext uri="{BB962C8B-B14F-4D97-AF65-F5344CB8AC3E}">
        <p14:creationId xmlns:p14="http://schemas.microsoft.com/office/powerpoint/2010/main" xmlns="" val="20506199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3617" y="655043"/>
            <a:ext cx="2909771" cy="369332"/>
          </a:xfrm>
          <a:prstGeom prst="rect">
            <a:avLst/>
          </a:prstGeom>
        </p:spPr>
        <p:txBody>
          <a:bodyPr wrap="square">
            <a:spAutoFit/>
          </a:bodyPr>
          <a:lstStyle/>
          <a:p>
            <a:pPr algn="ctr"/>
            <a:r>
              <a:rPr lang="en-GB" altLang="en-US" b="1" dirty="0">
                <a:latin typeface="Times New Roman" panose="02020603050405020304" pitchFamily="18" charset="0"/>
                <a:cs typeface="Times New Roman" panose="02020603050405020304" pitchFamily="18" charset="0"/>
              </a:rPr>
              <a:t>ENABLING PROVISIONS</a:t>
            </a:r>
            <a:endParaRPr lang="en-US" b="1" dirty="0">
              <a:latin typeface="Times New Roman" panose="02020603050405020304" pitchFamily="18" charset="0"/>
              <a:cs typeface="Times New Roman" panose="02020603050405020304" pitchFamily="18" charset="0"/>
            </a:endParaRPr>
          </a:p>
        </p:txBody>
      </p:sp>
      <p:sp>
        <p:nvSpPr>
          <p:cNvPr id="3" name="Rectangle 2"/>
          <p:cNvSpPr/>
          <p:nvPr/>
        </p:nvSpPr>
        <p:spPr>
          <a:xfrm>
            <a:off x="805759" y="1243890"/>
            <a:ext cx="7170344" cy="4585871"/>
          </a:xfrm>
          <a:prstGeom prst="rect">
            <a:avLst/>
          </a:prstGeom>
        </p:spPr>
        <p:txBody>
          <a:bodyPr wrap="square">
            <a:spAutoFit/>
          </a:bodyPr>
          <a:lstStyle/>
          <a:p>
            <a:pPr marL="285750" indent="-285750">
              <a:buFont typeface="Arial" panose="020B0604020202020204" pitchFamily="34" charset="0"/>
              <a:buChar char="•"/>
              <a:defRPr/>
            </a:pPr>
            <a:r>
              <a:rPr lang="en-ZA" sz="1600" dirty="0">
                <a:latin typeface="Times New Roman" panose="02020603050405020304" pitchFamily="18" charset="0"/>
                <a:cs typeface="Times New Roman" panose="02020603050405020304" pitchFamily="18" charset="0"/>
              </a:rPr>
              <a:t>Section 94(1)(</a:t>
            </a:r>
            <a:r>
              <a:rPr lang="en-ZA" sz="1600" i="1" dirty="0">
                <a:latin typeface="Times New Roman" panose="02020603050405020304" pitchFamily="18" charset="0"/>
                <a:cs typeface="Times New Roman" panose="02020603050405020304" pitchFamily="18" charset="0"/>
              </a:rPr>
              <a:t>j</a:t>
            </a:r>
            <a:r>
              <a:rPr lang="en-ZA" sz="1600" dirty="0">
                <a:latin typeface="Times New Roman" panose="02020603050405020304" pitchFamily="18" charset="0"/>
                <a:cs typeface="Times New Roman" panose="02020603050405020304" pitchFamily="18" charset="0"/>
              </a:rPr>
              <a:t>) of the Act provides</a:t>
            </a:r>
            <a:r>
              <a:rPr lang="en-US" sz="1600" dirty="0">
                <a:latin typeface="Times New Roman" panose="02020603050405020304" pitchFamily="18" charset="0"/>
                <a:cs typeface="Times New Roman" panose="02020603050405020304" pitchFamily="18" charset="0"/>
              </a:rPr>
              <a:t> for regulations</a:t>
            </a:r>
            <a:r>
              <a:rPr lang="en-ZA" sz="1600" dirty="0">
                <a:latin typeface="Times New Roman" panose="02020603050405020304" pitchFamily="18" charset="0"/>
                <a:cs typeface="Times New Roman" panose="02020603050405020304" pitchFamily="18" charset="0"/>
              </a:rPr>
              <a:t> regarding the rendering of community service as contemplated in section 29(1). </a:t>
            </a:r>
          </a:p>
          <a:p>
            <a:pPr marL="285750" indent="-285750">
              <a:buFont typeface="Arial" panose="020B0604020202020204" pitchFamily="34" charset="0"/>
              <a:buChar char="•"/>
              <a:defRPr/>
            </a:pPr>
            <a:r>
              <a:rPr lang="en-US" sz="1600" dirty="0">
                <a:latin typeface="Times New Roman" panose="02020603050405020304" pitchFamily="18" charset="0"/>
                <a:cs typeface="Times New Roman" panose="02020603050405020304" pitchFamily="18" charset="0"/>
              </a:rPr>
              <a:t>Section 29(1) provides that the Minister must, after consultation with the Council, prescribe the requirements for community service</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Prescribed” is defined in section 1 of the Act as “prescribed by regulation”. </a:t>
            </a:r>
          </a:p>
          <a:p>
            <a:pPr marL="285750" indent="-285750">
              <a:buFont typeface="Arial" panose="020B0604020202020204" pitchFamily="34" charset="0"/>
              <a:buChar char="•"/>
              <a:defRPr/>
            </a:pPr>
            <a:r>
              <a:rPr lang="en-US" sz="1600" dirty="0">
                <a:latin typeface="Times New Roman" panose="02020603050405020304" pitchFamily="18" charset="0"/>
                <a:cs typeface="Times New Roman" panose="02020603050405020304" pitchFamily="18" charset="0"/>
              </a:rPr>
              <a:t>Section 29(1)</a:t>
            </a:r>
            <a:r>
              <a:rPr lang="en-US" sz="1600" i="1" dirty="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and </a:t>
            </a:r>
            <a:r>
              <a:rPr lang="en-US" sz="1600" i="1" dirty="0">
                <a:latin typeface="Times New Roman" panose="02020603050405020304" pitchFamily="18" charset="0"/>
                <a:cs typeface="Times New Roman" panose="02020603050405020304" pitchFamily="18" charset="0"/>
              </a:rPr>
              <a:t>(b) o</a:t>
            </a:r>
            <a:r>
              <a:rPr lang="en-US" sz="1600" dirty="0">
                <a:latin typeface="Times New Roman" panose="02020603050405020304" pitchFamily="18" charset="0"/>
                <a:cs typeface="Times New Roman" panose="02020603050405020304" pitchFamily="18" charset="0"/>
              </a:rPr>
              <a:t>f the Act provides that community service as a component of practical vocational training by candidate legal practitioners may be required, or that a minimum period of recurring community service by practitioners upon which continued enrolment as a legal practitioner is dependent,</a:t>
            </a:r>
            <a:r>
              <a:rPr lang="en-US" sz="1600" b="1" i="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may be required</a:t>
            </a:r>
            <a:r>
              <a:rPr lang="en-US" sz="1600"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defRPr/>
            </a:pPr>
            <a:r>
              <a:rPr lang="en-US" sz="1600" dirty="0" smtClean="0">
                <a:latin typeface="Times New Roman" panose="02020603050405020304" pitchFamily="18" charset="0"/>
                <a:cs typeface="Times New Roman" panose="02020603050405020304" pitchFamily="18" charset="0"/>
              </a:rPr>
              <a:t>Section </a:t>
            </a:r>
            <a:r>
              <a:rPr lang="en-US" sz="1600" dirty="0">
                <a:latin typeface="Times New Roman" panose="02020603050405020304" pitchFamily="18" charset="0"/>
                <a:cs typeface="Times New Roman" panose="02020603050405020304" pitchFamily="18" charset="0"/>
              </a:rPr>
              <a:t>29(2) of the Act lists some possible places where community service can be rendered</a:t>
            </a:r>
            <a:r>
              <a:rPr lang="en-US" sz="1600"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defRPr/>
            </a:pPr>
            <a:r>
              <a:rPr lang="en-US" sz="1600" dirty="0">
                <a:latin typeface="Times New Roman" panose="02020603050405020304" pitchFamily="18" charset="0"/>
                <a:cs typeface="Times New Roman" panose="02020603050405020304" pitchFamily="18" charset="0"/>
              </a:rPr>
              <a:t>Section 29(3) provides that the Council may exempt a candidate legal practitioner or legal practitioner from rendering community service, as set out in the rules made by the Council in terms of section 95(1)(</a:t>
            </a:r>
            <a:r>
              <a:rPr lang="en-US" sz="1600" i="1" dirty="0">
                <a:latin typeface="Times New Roman" panose="02020603050405020304" pitchFamily="18" charset="0"/>
                <a:cs typeface="Times New Roman" panose="02020603050405020304" pitchFamily="18" charset="0"/>
              </a:rPr>
              <a:t>s</a:t>
            </a:r>
            <a:r>
              <a:rPr lang="en-US" sz="1600" dirty="0">
                <a:latin typeface="Times New Roman" panose="02020603050405020304" pitchFamily="18" charset="0"/>
                <a:cs typeface="Times New Roman" panose="02020603050405020304" pitchFamily="18" charset="0"/>
              </a:rPr>
              <a:t>) of the Act.</a:t>
            </a:r>
            <a:endParaRPr lang="en-ZA" sz="16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US" altLang="en-US" sz="1600" dirty="0" smtClean="0">
                <a:latin typeface="Times New Roman" panose="02020603050405020304" pitchFamily="18" charset="0"/>
                <a:cs typeface="Times New Roman" panose="02020603050405020304" pitchFamily="18" charset="0"/>
              </a:rPr>
              <a:t>Any </a:t>
            </a:r>
            <a:r>
              <a:rPr lang="en-US" altLang="en-US" sz="1600" dirty="0">
                <a:latin typeface="Times New Roman" panose="02020603050405020304" pitchFamily="18" charset="0"/>
                <a:cs typeface="Times New Roman" panose="02020603050405020304" pitchFamily="18" charset="0"/>
              </a:rPr>
              <a:t>regulations made must, before publication thereof in the </a:t>
            </a:r>
            <a:r>
              <a:rPr lang="en-US" altLang="en-US" sz="1600" i="1" dirty="0">
                <a:latin typeface="Times New Roman" panose="02020603050405020304" pitchFamily="18" charset="0"/>
                <a:cs typeface="Times New Roman" panose="02020603050405020304" pitchFamily="18" charset="0"/>
              </a:rPr>
              <a:t>Gazette</a:t>
            </a:r>
            <a:r>
              <a:rPr lang="en-US" altLang="en-US" sz="1600" dirty="0">
                <a:latin typeface="Times New Roman" panose="02020603050405020304" pitchFamily="18" charset="0"/>
                <a:cs typeface="Times New Roman" panose="02020603050405020304" pitchFamily="18" charset="0"/>
              </a:rPr>
              <a:t>, be tabled in Parliament by the Minister for approval</a:t>
            </a:r>
            <a:r>
              <a:rPr lang="en-US" altLang="en-US" dirty="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defRP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4951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7987" y="455867"/>
            <a:ext cx="2001574" cy="369332"/>
          </a:xfrm>
          <a:prstGeom prst="rect">
            <a:avLst/>
          </a:prstGeom>
        </p:spPr>
        <p:txBody>
          <a:bodyPr wrap="none">
            <a:spAutoFit/>
          </a:bodyPr>
          <a:lstStyle/>
          <a:p>
            <a:pPr algn="ctr"/>
            <a:r>
              <a:rPr lang="en-US" b="1" dirty="0" smtClean="0">
                <a:latin typeface="Times New Roman" panose="02020603050405020304" pitchFamily="18" charset="0"/>
                <a:cs typeface="Times New Roman" panose="02020603050405020304" pitchFamily="18" charset="0"/>
              </a:rPr>
              <a:t>CONSULTATION</a:t>
            </a:r>
            <a:endParaRPr lang="en-US" b="1" dirty="0">
              <a:latin typeface="Times New Roman" panose="02020603050405020304" pitchFamily="18" charset="0"/>
              <a:cs typeface="Times New Roman" panose="02020603050405020304" pitchFamily="18" charset="0"/>
            </a:endParaRPr>
          </a:p>
        </p:txBody>
      </p:sp>
      <p:sp>
        <p:nvSpPr>
          <p:cNvPr id="3" name="Rectangle 2"/>
          <p:cNvSpPr/>
          <p:nvPr/>
        </p:nvSpPr>
        <p:spPr>
          <a:xfrm>
            <a:off x="597529" y="855149"/>
            <a:ext cx="8130012" cy="5078313"/>
          </a:xfrm>
          <a:prstGeom prst="rect">
            <a:avLst/>
          </a:prstGeom>
        </p:spPr>
        <p:txBody>
          <a:bodyPr wrap="square">
            <a:spAutoFit/>
          </a:bodyPr>
          <a:lstStyle/>
          <a:p>
            <a:pPr marL="285750" indent="-285750" algn="just">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In April 2022, the Minister approved that consultation with </a:t>
            </a:r>
            <a:r>
              <a:rPr lang="en-US" dirty="0" err="1">
                <a:latin typeface="Times New Roman" panose="02020603050405020304" pitchFamily="18" charset="0"/>
                <a:cs typeface="Times New Roman" panose="02020603050405020304" pitchFamily="18" charset="0"/>
              </a:rPr>
              <a:t>roleplayers</a:t>
            </a:r>
            <a:r>
              <a:rPr lang="en-US" dirty="0">
                <a:latin typeface="Times New Roman" panose="02020603050405020304" pitchFamily="18" charset="0"/>
                <a:cs typeface="Times New Roman" panose="02020603050405020304" pitchFamily="18" charset="0"/>
              </a:rPr>
              <a:t> and interested parties may take place. The most common comments received are discussed below.</a:t>
            </a:r>
          </a:p>
          <a:p>
            <a:pPr algn="just">
              <a:defRPr/>
            </a:pP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The Council provided comments dated 20 June 2022 and 30 August 2022, which were incorporated in the draft Regulations.</a:t>
            </a:r>
          </a:p>
          <a:p>
            <a:pPr marL="285750" indent="-285750" algn="just">
              <a:buFont typeface="Arial" panose="020B0604020202020204" pitchFamily="34" charset="0"/>
              <a:buChar char="•"/>
              <a:defRPr/>
            </a:pP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Proposals were made that </a:t>
            </a:r>
            <a:r>
              <a:rPr lang="en-US" i="1" dirty="0">
                <a:latin typeface="Times New Roman" panose="02020603050405020304" pitchFamily="18" charset="0"/>
                <a:cs typeface="Times New Roman" panose="02020603050405020304" pitchFamily="18" charset="0"/>
              </a:rPr>
              <a:t>pro bono </a:t>
            </a:r>
            <a:r>
              <a:rPr lang="en-US" dirty="0">
                <a:latin typeface="Times New Roman" panose="02020603050405020304" pitchFamily="18" charset="0"/>
                <a:cs typeface="Times New Roman" panose="02020603050405020304" pitchFamily="18" charset="0"/>
              </a:rPr>
              <a:t> or community service should be defined in relation to the client’s financial means as well as public interest in a case. The Department’s view is that such a provision would lead to a too restrictive community service environment.</a:t>
            </a:r>
          </a:p>
          <a:p>
            <a:pPr marL="285750" indent="-285750" algn="just">
              <a:buFont typeface="Arial" panose="020B0604020202020204" pitchFamily="34" charset="0"/>
              <a:buChar char="•"/>
              <a:defRPr/>
            </a:pP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There were requests that the following be </a:t>
            </a:r>
            <a:r>
              <a:rPr lang="en-US" dirty="0" err="1">
                <a:latin typeface="Times New Roman" panose="02020603050405020304" pitchFamily="18" charset="0"/>
                <a:cs typeface="Times New Roman" panose="02020603050405020304" pitchFamily="18" charset="0"/>
              </a:rPr>
              <a:t>recognised</a:t>
            </a:r>
            <a:r>
              <a:rPr lang="en-US" dirty="0">
                <a:latin typeface="Times New Roman" panose="02020603050405020304" pitchFamily="18" charset="0"/>
                <a:cs typeface="Times New Roman" panose="02020603050405020304" pitchFamily="18" charset="0"/>
              </a:rPr>
              <a:t> as community service by a service legal practitioner: in </a:t>
            </a:r>
            <a:r>
              <a:rPr lang="en-US" i="1" dirty="0">
                <a:latin typeface="Times New Roman" panose="02020603050405020304" pitchFamily="18" charset="0"/>
                <a:cs typeface="Times New Roman" panose="02020603050405020304" pitchFamily="18" charset="0"/>
              </a:rPr>
              <a:t>forma </a:t>
            </a:r>
            <a:r>
              <a:rPr lang="en-US" i="1" dirty="0" err="1">
                <a:latin typeface="Times New Roman" panose="02020603050405020304" pitchFamily="18" charset="0"/>
                <a:cs typeface="Times New Roman" panose="02020603050405020304" pitchFamily="18" charset="0"/>
              </a:rPr>
              <a:t>paupersis</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instructions from the Registrar; time spent on providing supervision to a candidate legal practitioner of his or her rendering of community service; and training to candidate legal practitioners. The draft Regulations were amended to include this, as all of the above will be to the advantage of the community. </a:t>
            </a:r>
          </a:p>
        </p:txBody>
      </p:sp>
    </p:spTree>
    <p:extLst>
      <p:ext uri="{BB962C8B-B14F-4D97-AF65-F5344CB8AC3E}">
        <p14:creationId xmlns:p14="http://schemas.microsoft.com/office/powerpoint/2010/main" xmlns="" val="3650472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9161" y="256690"/>
            <a:ext cx="2623539" cy="369332"/>
          </a:xfrm>
          <a:prstGeom prst="rect">
            <a:avLst/>
          </a:prstGeom>
        </p:spPr>
        <p:txBody>
          <a:bodyPr wrap="none">
            <a:spAutoFit/>
          </a:bodyPr>
          <a:lstStyle/>
          <a:p>
            <a:pPr algn="ctr"/>
            <a:r>
              <a:rPr lang="en-US" b="1" dirty="0">
                <a:latin typeface="Times New Roman" panose="02020603050405020304" pitchFamily="18" charset="0"/>
                <a:cs typeface="Times New Roman" panose="02020603050405020304" pitchFamily="18" charset="0"/>
              </a:rPr>
              <a:t>CONSULTATION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Rectangle 2"/>
          <p:cNvSpPr/>
          <p:nvPr/>
        </p:nvSpPr>
        <p:spPr>
          <a:xfrm>
            <a:off x="688063" y="710697"/>
            <a:ext cx="7586804" cy="4524315"/>
          </a:xfrm>
          <a:prstGeom prst="rect">
            <a:avLst/>
          </a:prstGeom>
        </p:spPr>
        <p:txBody>
          <a:bodyPr wrap="square">
            <a:spAutoFit/>
          </a:bodyPr>
          <a:lstStyle/>
          <a:p>
            <a:pPr marL="285750" indent="-285750" algn="just">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The South African Law Reform Commission (“SALRC” ) has proposed amendments to section 29 of the Act and these appear to have the support of many attorneys. The proposed amendments provide that service at a Chapter 9 Institution, service at community advice office and service on a </a:t>
            </a:r>
            <a:r>
              <a:rPr lang="en-US" i="1" dirty="0">
                <a:latin typeface="Times New Roman" panose="02020603050405020304" pitchFamily="18" charset="0"/>
                <a:cs typeface="Times New Roman" panose="02020603050405020304" pitchFamily="18" charset="0"/>
              </a:rPr>
              <a:t>pro bono </a:t>
            </a:r>
            <a:r>
              <a:rPr lang="en-US" dirty="0">
                <a:latin typeface="Times New Roman" panose="02020603050405020304" pitchFamily="18" charset="0"/>
                <a:cs typeface="Times New Roman" panose="02020603050405020304" pitchFamily="18" charset="0"/>
              </a:rPr>
              <a:t>basis be included as forms of community service. Some commentators indicated that the amendments to the Act should first be </a:t>
            </a:r>
            <a:r>
              <a:rPr lang="en-US" dirty="0" err="1">
                <a:latin typeface="Times New Roman" panose="02020603050405020304" pitchFamily="18" charset="0"/>
                <a:cs typeface="Times New Roman" panose="02020603050405020304" pitchFamily="18" charset="0"/>
              </a:rPr>
              <a:t>finalised</a:t>
            </a:r>
            <a:r>
              <a:rPr lang="en-US" dirty="0">
                <a:latin typeface="Times New Roman" panose="02020603050405020304" pitchFamily="18" charset="0"/>
                <a:cs typeface="Times New Roman" panose="02020603050405020304" pitchFamily="18" charset="0"/>
              </a:rPr>
              <a:t> before the Regulations be proceeded with. The Department does not agree and is of the view that the proposed amendments do not impact on proceeding with the Regulations. The listed options may still be added later on.</a:t>
            </a:r>
          </a:p>
          <a:p>
            <a:pPr marL="285750" indent="-285750" algn="just">
              <a:buFont typeface="Arial" panose="020B0604020202020204" pitchFamily="34" charset="0"/>
              <a:buChar char="•"/>
              <a:defRPr/>
            </a:pP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Some commentators proposed that the regulations should prescribe the form of the certificate of proof of community service rendered. The Department agrees and forms for Certificates were prescribed as new Schedules to the draft </a:t>
            </a:r>
            <a:r>
              <a:rPr lang="en-US" dirty="0" smtClean="0">
                <a:latin typeface="Times New Roman" panose="02020603050405020304" pitchFamily="18" charset="0"/>
                <a:cs typeface="Times New Roman" panose="02020603050405020304" pitchFamily="18" charset="0"/>
              </a:rPr>
              <a:t>Regulations.</a:t>
            </a:r>
          </a:p>
          <a:p>
            <a:pPr marL="285750" indent="-285750" algn="just">
              <a:buFont typeface="Arial" panose="020B0604020202020204" pitchFamily="34" charset="0"/>
              <a:buChar char="•"/>
              <a:defRPr/>
            </a:pPr>
            <a:endParaRPr lang="en-US" dirty="0">
              <a:latin typeface="Times New Roman" panose="02020603050405020304" pitchFamily="18" charset="0"/>
              <a:cs typeface="Times New Roman" panose="02020603050405020304" pitchFamily="18" charset="0"/>
            </a:endParaRPr>
          </a:p>
          <a:p>
            <a:pPr algn="just">
              <a:defRPr/>
            </a:pPr>
            <a:endParaRPr lang="en-ZA" dirty="0"/>
          </a:p>
        </p:txBody>
      </p:sp>
    </p:spTree>
    <p:extLst>
      <p:ext uri="{BB962C8B-B14F-4D97-AF65-F5344CB8AC3E}">
        <p14:creationId xmlns:p14="http://schemas.microsoft.com/office/powerpoint/2010/main" xmlns="" val="106386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7267" y="401546"/>
            <a:ext cx="2623539" cy="369332"/>
          </a:xfrm>
          <a:prstGeom prst="rect">
            <a:avLst/>
          </a:prstGeom>
        </p:spPr>
        <p:txBody>
          <a:bodyPr wrap="square">
            <a:spAutoFit/>
          </a:bodyPr>
          <a:lstStyle/>
          <a:p>
            <a:pPr algn="ctr"/>
            <a:r>
              <a:rPr lang="en-US" b="1" dirty="0">
                <a:latin typeface="Times New Roman" panose="02020603050405020304" pitchFamily="18" charset="0"/>
                <a:cs typeface="Times New Roman" panose="02020603050405020304" pitchFamily="18" charset="0"/>
              </a:rPr>
              <a:t>CONSULTATION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Rectangle 2"/>
          <p:cNvSpPr/>
          <p:nvPr/>
        </p:nvSpPr>
        <p:spPr>
          <a:xfrm>
            <a:off x="778598" y="941560"/>
            <a:ext cx="7460054" cy="4524315"/>
          </a:xfrm>
          <a:prstGeom prst="rect">
            <a:avLst/>
          </a:prstGeom>
        </p:spPr>
        <p:txBody>
          <a:bodyPr wrap="square">
            <a:spAutoFit/>
          </a:bodyPr>
          <a:lstStyle/>
          <a:p>
            <a:pPr marL="285750" indent="-285750">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It was stated that the draft Regulations are not clear on the process to be followed by a candidate legal practitioner or legal practitioner who wishes to rely on excess community service rendered in the previous year. A reference to this aspect was consequently inserted in the prescribed forms in the new Schedules. </a:t>
            </a:r>
          </a:p>
          <a:p>
            <a:pPr marL="285750" indent="-285750">
              <a:buFont typeface="Arial" panose="020B0604020202020204" pitchFamily="34" charset="0"/>
              <a:buChar char="•"/>
              <a:defRPr/>
            </a:pPr>
            <a:endParaRPr lang="en-ZA"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Several commentators raised a concern regarding the consequence for a candidate or practitioner for non-compliance as the draft Regulations are not clear how this is to be dealt with. It was proposed that a failure should not immediately be tainted by ‘misconduct’, and a graduated system should be used.  The Department is of the view that the provisions of regulations 4A(8) and 4B(10) draft regulations are sufficient to address this as it provides that professional standards, as provided for in the code of conduct and the rules, will be applicable and non-compliance with the provisions of this regulation must be dealt with by the Council in accordance with the rules.</a:t>
            </a:r>
            <a:endParaRPr lang="en-ZA" dirty="0"/>
          </a:p>
        </p:txBody>
      </p:sp>
    </p:spTree>
    <p:extLst>
      <p:ext uri="{BB962C8B-B14F-4D97-AF65-F5344CB8AC3E}">
        <p14:creationId xmlns:p14="http://schemas.microsoft.com/office/powerpoint/2010/main" xmlns="" val="217359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7268" y="419653"/>
            <a:ext cx="2623539" cy="369332"/>
          </a:xfrm>
          <a:prstGeom prst="rect">
            <a:avLst/>
          </a:prstGeom>
        </p:spPr>
        <p:txBody>
          <a:bodyPr wrap="none">
            <a:spAutoFit/>
          </a:bodyPr>
          <a:lstStyle/>
          <a:p>
            <a:pPr algn="ctr"/>
            <a:r>
              <a:rPr lang="en-US" b="1" dirty="0">
                <a:latin typeface="Times New Roman" panose="02020603050405020304" pitchFamily="18" charset="0"/>
                <a:cs typeface="Times New Roman" panose="02020603050405020304" pitchFamily="18" charset="0"/>
              </a:rPr>
              <a:t>CONSULTATION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Rectangle 2"/>
          <p:cNvSpPr/>
          <p:nvPr/>
        </p:nvSpPr>
        <p:spPr>
          <a:xfrm>
            <a:off x="968722" y="887146"/>
            <a:ext cx="7161290" cy="3693319"/>
          </a:xfrm>
          <a:prstGeom prst="rect">
            <a:avLst/>
          </a:prstGeom>
        </p:spPr>
        <p:txBody>
          <a:bodyPr wrap="square">
            <a:spAutoFit/>
          </a:bodyPr>
          <a:lstStyle/>
          <a:p>
            <a:pPr marL="285750" indent="-285750">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It was pointed out that a practitioner may enter into a contingency fee agreement and may ultimately be remunerated for </a:t>
            </a:r>
            <a:r>
              <a:rPr lang="en-US" i="1" dirty="0">
                <a:latin typeface="Times New Roman" panose="02020603050405020304" pitchFamily="18" charset="0"/>
                <a:cs typeface="Times New Roman" panose="02020603050405020304" pitchFamily="18" charset="0"/>
              </a:rPr>
              <a:t>pro bono</a:t>
            </a:r>
            <a:r>
              <a:rPr lang="en-US" dirty="0">
                <a:latin typeface="Times New Roman" panose="02020603050405020304" pitchFamily="18" charset="0"/>
                <a:cs typeface="Times New Roman" panose="02020603050405020304" pitchFamily="18" charset="0"/>
              </a:rPr>
              <a:t> time spent and might result in the community service hours for that year being too few. A reference to this aspect was inserted in the newly prescribed Certificates. </a:t>
            </a:r>
          </a:p>
          <a:p>
            <a:pPr marL="285750" indent="-285750">
              <a:buFont typeface="Arial" panose="020B0604020202020204" pitchFamily="34" charset="0"/>
              <a:buChar char="•"/>
              <a:defRPr/>
            </a:pPr>
            <a:endParaRPr lang="en-ZA"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It was proposed that the payment of annual fees and the submission of a community service certificate should be separate. The draft Regulations were amended to address this. </a:t>
            </a:r>
          </a:p>
          <a:p>
            <a:pPr marL="285750" indent="-285750">
              <a:buFont typeface="Arial" panose="020B0604020202020204" pitchFamily="34" charset="0"/>
              <a:buChar char="•"/>
              <a:defRP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It was proposed that the supervision of a candidate attorney's community service need not be limited to his or her principal. The draft Regulations were amended to address this.</a:t>
            </a:r>
          </a:p>
        </p:txBody>
      </p:sp>
    </p:spTree>
    <p:extLst>
      <p:ext uri="{BB962C8B-B14F-4D97-AF65-F5344CB8AC3E}">
        <p14:creationId xmlns:p14="http://schemas.microsoft.com/office/powerpoint/2010/main" xmlns="" val="3472495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0801" y="267696"/>
            <a:ext cx="2623539" cy="369332"/>
          </a:xfrm>
          <a:prstGeom prst="rect">
            <a:avLst/>
          </a:prstGeom>
        </p:spPr>
        <p:txBody>
          <a:bodyPr wrap="square">
            <a:spAutoFit/>
          </a:bodyPr>
          <a:lstStyle/>
          <a:p>
            <a:pPr algn="ctr"/>
            <a:r>
              <a:rPr lang="en-US" b="1" dirty="0">
                <a:latin typeface="Times New Roman" panose="02020603050405020304" pitchFamily="18" charset="0"/>
                <a:cs typeface="Times New Roman" panose="02020603050405020304" pitchFamily="18" charset="0"/>
              </a:rPr>
              <a:t>CONSULTATION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p>
        </p:txBody>
      </p:sp>
      <p:sp>
        <p:nvSpPr>
          <p:cNvPr id="3" name="Rectangle 2"/>
          <p:cNvSpPr/>
          <p:nvPr/>
        </p:nvSpPr>
        <p:spPr>
          <a:xfrm>
            <a:off x="873659" y="679102"/>
            <a:ext cx="7165817" cy="5355312"/>
          </a:xfrm>
          <a:prstGeom prst="rect">
            <a:avLst/>
          </a:prstGeom>
        </p:spPr>
        <p:txBody>
          <a:bodyPr wrap="square">
            <a:spAutoFit/>
          </a:bodyPr>
          <a:lstStyle/>
          <a:p>
            <a:pPr marL="342900" indent="-342900">
              <a:buFont typeface="Arial" panose="020B0604020202020204" pitchFamily="34" charset="0"/>
              <a:buChar char="•"/>
              <a:defRPr/>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was proposed that a candidate attorney should also be able to comply with his or her obligations by carrying out </a:t>
            </a:r>
            <a:r>
              <a:rPr lang="en-US" i="1" dirty="0">
                <a:latin typeface="Times New Roman" panose="02020603050405020304" pitchFamily="18" charset="0"/>
                <a:cs typeface="Times New Roman" panose="02020603050405020304" pitchFamily="18" charset="0"/>
              </a:rPr>
              <a:t>pro bono</a:t>
            </a:r>
            <a:r>
              <a:rPr lang="en-US" dirty="0">
                <a:latin typeface="Times New Roman" panose="02020603050405020304" pitchFamily="18" charset="0"/>
                <a:cs typeface="Times New Roman" panose="02020603050405020304" pitchFamily="18" charset="0"/>
              </a:rPr>
              <a:t> services – as contemplated by regulation 4B(5) where admitted practitioners are concerned – provided these services are  supervised by the candidate attorney's principal and/or the  admitted attorney to whom the candidate attorney ordinarily  reports. The draft Regulations were amended to include this</a:t>
            </a:r>
          </a:p>
          <a:p>
            <a:pPr marL="342900" indent="-342900">
              <a:buFont typeface="Arial" panose="020B0604020202020204" pitchFamily="34" charset="0"/>
              <a:buChar char="•"/>
              <a:defRP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An important issue that was raised by several commentators is the question on what is the process to be followed by the Minister to approve service in the State or other service as provided for by section 29(2)(</a:t>
            </a:r>
            <a:r>
              <a:rPr lang="en-US" i="1"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e</a:t>
            </a:r>
            <a:r>
              <a:rPr lang="en-US" dirty="0">
                <a:latin typeface="Times New Roman" panose="02020603050405020304" pitchFamily="18" charset="0"/>
                <a:cs typeface="Times New Roman" panose="02020603050405020304" pitchFamily="18" charset="0"/>
              </a:rPr>
              <a:t>) of the Act. It is pointed out, rightly so, that a cumbersome process that would cause delays could hamper the community service initiative. It is recommended that this aspect be attended to timeously so that the process can be in place, as well as communicated to the profession, when the regulations commence.  This matter was referred to the Office of the Solicitor-General, who indicated that they will deal with this matter – there are internal engagements to address this.</a:t>
            </a:r>
            <a:endParaRPr lang="en-ZA" dirty="0"/>
          </a:p>
        </p:txBody>
      </p:sp>
    </p:spTree>
    <p:extLst>
      <p:ext uri="{BB962C8B-B14F-4D97-AF65-F5344CB8AC3E}">
        <p14:creationId xmlns:p14="http://schemas.microsoft.com/office/powerpoint/2010/main" xmlns="" val="114112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6162" y="376649"/>
            <a:ext cx="2977607"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CONSULTATION (</a:t>
            </a:r>
            <a:r>
              <a:rPr lang="en-US" b="1" i="1" dirty="0" err="1">
                <a:latin typeface="Times New Roman" panose="02020603050405020304" pitchFamily="18" charset="0"/>
                <a:cs typeface="Times New Roman" panose="02020603050405020304" pitchFamily="18" charset="0"/>
              </a:rPr>
              <a:t>cont</a:t>
            </a:r>
            <a:r>
              <a:rPr lang="en-US" b="1" dirty="0">
                <a:latin typeface="Times New Roman" panose="02020603050405020304" pitchFamily="18" charset="0"/>
                <a:cs typeface="Times New Roman" panose="02020603050405020304" pitchFamily="18" charset="0"/>
              </a:rPr>
              <a:t>)</a:t>
            </a:r>
            <a:endParaRPr lang="en-ZA" dirty="0"/>
          </a:p>
        </p:txBody>
      </p:sp>
      <p:sp>
        <p:nvSpPr>
          <p:cNvPr id="3" name="Rectangle 2"/>
          <p:cNvSpPr/>
          <p:nvPr/>
        </p:nvSpPr>
        <p:spPr>
          <a:xfrm>
            <a:off x="1310784" y="927051"/>
            <a:ext cx="6908779" cy="4247317"/>
          </a:xfrm>
          <a:prstGeom prst="rect">
            <a:avLst/>
          </a:prstGeom>
        </p:spPr>
        <p:txBody>
          <a:bodyPr wrap="square">
            <a:spAutoFit/>
          </a:bodyPr>
          <a:lstStyle/>
          <a:p>
            <a:pPr marL="342900" indent="-342900">
              <a:buFont typeface="Arial" panose="020B0604020202020204" pitchFamily="34" charset="0"/>
              <a:buChar char="•"/>
              <a:defRPr/>
            </a:pPr>
            <a:r>
              <a:rPr lang="en-ZA" dirty="0">
                <a:latin typeface="Times New Roman" panose="02020603050405020304" pitchFamily="18" charset="0"/>
                <a:cs typeface="Times New Roman" panose="02020603050405020304" pitchFamily="18" charset="0"/>
              </a:rPr>
              <a:t>Several proposals were received that </a:t>
            </a:r>
            <a:r>
              <a:rPr lang="en-ZA" i="1" dirty="0">
                <a:latin typeface="Times New Roman" panose="02020603050405020304" pitchFamily="18" charset="0"/>
                <a:cs typeface="Times New Roman" panose="02020603050405020304" pitchFamily="18" charset="0"/>
              </a:rPr>
              <a:t>pro bono</a:t>
            </a:r>
            <a:r>
              <a:rPr lang="en-US" dirty="0">
                <a:latin typeface="Times New Roman" panose="02020603050405020304" pitchFamily="18" charset="0"/>
                <a:cs typeface="Times New Roman" panose="02020603050405020304" pitchFamily="18" charset="0"/>
              </a:rPr>
              <a:t> work and community service must be defined. The distinction between </a:t>
            </a:r>
            <a:r>
              <a:rPr lang="en-US" i="1" dirty="0">
                <a:latin typeface="Times New Roman" panose="02020603050405020304" pitchFamily="18" charset="0"/>
                <a:cs typeface="Times New Roman" panose="02020603050405020304" pitchFamily="18" charset="0"/>
              </a:rPr>
              <a:t>pro bono</a:t>
            </a:r>
            <a:r>
              <a:rPr lang="en-US" dirty="0">
                <a:latin typeface="Times New Roman" panose="02020603050405020304" pitchFamily="18" charset="0"/>
                <a:cs typeface="Times New Roman" panose="02020603050405020304" pitchFamily="18" charset="0"/>
              </a:rPr>
              <a:t> work and community service is not clear and </a:t>
            </a:r>
            <a:r>
              <a:rPr lang="en-US" i="1" dirty="0">
                <a:latin typeface="Times New Roman" panose="02020603050405020304" pitchFamily="18" charset="0"/>
                <a:cs typeface="Times New Roman" panose="02020603050405020304" pitchFamily="18" charset="0"/>
              </a:rPr>
              <a:t>pro bono</a:t>
            </a:r>
            <a:r>
              <a:rPr lang="en-US" dirty="0">
                <a:latin typeface="Times New Roman" panose="02020603050405020304" pitchFamily="18" charset="0"/>
                <a:cs typeface="Times New Roman" panose="02020603050405020304" pitchFamily="18" charset="0"/>
              </a:rPr>
              <a:t> work should be seen as acceptable community service. P</a:t>
            </a:r>
            <a:r>
              <a:rPr lang="en-ZA" dirty="0" err="1">
                <a:latin typeface="Times New Roman" panose="02020603050405020304" pitchFamily="18" charset="0"/>
                <a:cs typeface="Times New Roman" panose="02020603050405020304" pitchFamily="18" charset="0"/>
              </a:rPr>
              <a:t>ractitioners</a:t>
            </a:r>
            <a:r>
              <a:rPr lang="en-ZA" dirty="0">
                <a:latin typeface="Times New Roman" panose="02020603050405020304" pitchFamily="18" charset="0"/>
                <a:cs typeface="Times New Roman" panose="02020603050405020304" pitchFamily="18" charset="0"/>
              </a:rPr>
              <a:t>  currently render voluntary </a:t>
            </a:r>
            <a:r>
              <a:rPr lang="en-ZA" i="1" dirty="0">
                <a:latin typeface="Times New Roman" panose="02020603050405020304" pitchFamily="18" charset="0"/>
                <a:cs typeface="Times New Roman" panose="02020603050405020304" pitchFamily="18" charset="0"/>
              </a:rPr>
              <a:t>pro bono</a:t>
            </a:r>
            <a:r>
              <a:rPr lang="en-ZA" dirty="0">
                <a:latin typeface="Times New Roman" panose="02020603050405020304" pitchFamily="18" charset="0"/>
                <a:cs typeface="Times New Roman" panose="02020603050405020304" pitchFamily="18" charset="0"/>
              </a:rPr>
              <a:t> services and there is a need for certainty in the different meanings. </a:t>
            </a:r>
            <a:r>
              <a:rPr lang="en-US" dirty="0">
                <a:latin typeface="Times New Roman" panose="02020603050405020304" pitchFamily="18" charset="0"/>
                <a:cs typeface="Times New Roman" panose="02020603050405020304" pitchFamily="18" charset="0"/>
              </a:rPr>
              <a:t>The Department agrees with this proposal and adapted the draft Regulations accordingly.</a:t>
            </a:r>
          </a:p>
          <a:p>
            <a:pPr marL="342900" indent="-342900">
              <a:buFont typeface="Arial" panose="020B0604020202020204" pitchFamily="34" charset="0"/>
              <a:buChar char="•"/>
              <a:defRP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en-ZA" dirty="0">
                <a:latin typeface="Times New Roman" panose="02020603050405020304" pitchFamily="18" charset="0"/>
                <a:cs typeface="Times New Roman" panose="02020603050405020304" pitchFamily="18" charset="0"/>
              </a:rPr>
              <a:t>Several commentators opined that attention should be given to capacitate existing structures such as Legal Aid South Africa, Public Defenders, </a:t>
            </a:r>
            <a:r>
              <a:rPr lang="en-ZA" dirty="0" err="1">
                <a:latin typeface="Times New Roman" panose="02020603050405020304" pitchFamily="18" charset="0"/>
                <a:cs typeface="Times New Roman" panose="02020603050405020304" pitchFamily="18" charset="0"/>
              </a:rPr>
              <a:t>etc</a:t>
            </a:r>
            <a:r>
              <a:rPr lang="en-ZA" dirty="0">
                <a:latin typeface="Times New Roman" panose="02020603050405020304" pitchFamily="18" charset="0"/>
                <a:cs typeface="Times New Roman" panose="02020603050405020304" pitchFamily="18" charset="0"/>
              </a:rPr>
              <a:t>, which would then make the rendering of community service unnecessary.  The Department’s response is that section 29 of the Act is peremptory in this respect</a:t>
            </a:r>
            <a:r>
              <a:rPr lang="en-ZA" dirty="0" smtClean="0">
                <a:latin typeface="Times New Roman" panose="02020603050405020304" pitchFamily="18" charset="0"/>
                <a:cs typeface="Times New Roman" panose="02020603050405020304" pitchFamily="18" charset="0"/>
              </a:rPr>
              <a:t>.</a:t>
            </a:r>
          </a:p>
          <a:p>
            <a:pPr>
              <a:defRPr/>
            </a:pPr>
            <a:endParaRPr lang="en-GB" dirty="0">
              <a:latin typeface="Times New Roman" panose="02020603050405020304" pitchFamily="18" charset="0"/>
              <a:cs typeface="Times New Roman" panose="02020603050405020304" pitchFamily="18" charset="0"/>
            </a:endParaRPr>
          </a:p>
          <a:p>
            <a:pPr>
              <a:defRPr/>
            </a:pP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955823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TotalTime>
  <Words>2228</Words>
  <Application>Microsoft Office PowerPoint</Application>
  <PresentationFormat>Letter Paper (8.5x11 in)</PresentationFormat>
  <Paragraphs>125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REGULATIONS  IN TERMS OF THE LEGAL PRACTICE  ACT, 2014   (COMMUNITY SERVICE)  BRIEFING TO THE SELECT COMMITTEE ON SECURITY AND JUSTICE  3 MAY 2023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EDUCATION AND COMMUNICATION STRATEGY 2021-2025</dc:title>
  <dc:creator>lynne.hambury@gmail.com</dc:creator>
  <cp:lastModifiedBy>USER</cp:lastModifiedBy>
  <cp:revision>33</cp:revision>
  <dcterms:created xsi:type="dcterms:W3CDTF">2023-02-20T10:07:01Z</dcterms:created>
  <dcterms:modified xsi:type="dcterms:W3CDTF">2023-05-03T13:21:05Z</dcterms:modified>
</cp:coreProperties>
</file>