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421" r:id="rId3"/>
    <p:sldId id="416" r:id="rId4"/>
    <p:sldId id="422" r:id="rId5"/>
    <p:sldId id="435" r:id="rId6"/>
    <p:sldId id="427" r:id="rId7"/>
    <p:sldId id="431" r:id="rId8"/>
    <p:sldId id="432" r:id="rId9"/>
    <p:sldId id="433" r:id="rId10"/>
    <p:sldId id="430" r:id="rId11"/>
    <p:sldId id="428" r:id="rId12"/>
    <p:sldId id="429" r:id="rId13"/>
    <p:sldId id="353" r:id="rId14"/>
    <p:sldId id="366" r:id="rId15"/>
    <p:sldId id="355" r:id="rId16"/>
    <p:sldId id="367" r:id="rId17"/>
    <p:sldId id="357" r:id="rId18"/>
    <p:sldId id="358" r:id="rId19"/>
    <p:sldId id="368" r:id="rId20"/>
    <p:sldId id="360" r:id="rId21"/>
    <p:sldId id="361" r:id="rId22"/>
    <p:sldId id="369" r:id="rId23"/>
    <p:sldId id="363" r:id="rId24"/>
    <p:sldId id="364" r:id="rId25"/>
    <p:sldId id="450" r:id="rId26"/>
    <p:sldId id="441" r:id="rId27"/>
    <p:sldId id="451" r:id="rId28"/>
    <p:sldId id="452" r:id="rId29"/>
    <p:sldId id="453" r:id="rId30"/>
    <p:sldId id="454" r:id="rId31"/>
    <p:sldId id="41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ce Edward Cronje" initials="LEC" lastIdx="0" clrIdx="0">
    <p:extLst>
      <p:ext uri="{19B8F6BF-5375-455C-9EA6-DF929625EA0E}">
        <p15:presenceInfo xmlns:p15="http://schemas.microsoft.com/office/powerpoint/2012/main" userId="S-1-5-21-1247637481-850084867-617630493-219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46" autoAdjust="0"/>
    <p:restoredTop sz="93083" autoAdjust="0"/>
  </p:normalViewPr>
  <p:slideViewPr>
    <p:cSldViewPr snapToGrid="0">
      <p:cViewPr varScale="1">
        <p:scale>
          <a:sx n="82" d="100"/>
          <a:sy n="82" d="100"/>
        </p:scale>
        <p:origin x="45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0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972-4047-982D-CEB10DBEF6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972-4047-982D-CEB10DBEF6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972-4047-982D-CEB10DBEF6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972-4047-982D-CEB10DBEF680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88%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72-4047-982D-CEB10DBEF68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Sheet1!$B$2:$B$5</c:f>
              <c:strCache>
                <c:ptCount val="4"/>
                <c:pt idx="0">
                  <c:v>TV Interviews</c:v>
                </c:pt>
                <c:pt idx="1">
                  <c:v>Radio Interviews</c:v>
                </c:pt>
                <c:pt idx="2">
                  <c:v>Live TV Broadcast</c:v>
                </c:pt>
                <c:pt idx="3">
                  <c:v>Articles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16</c:v>
                </c:pt>
                <c:pt idx="2">
                  <c:v>3</c:v>
                </c:pt>
                <c:pt idx="3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972-4047-982D-CEB10DBEF68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368278484420216"/>
          <c:y val="0.13055079873600606"/>
          <c:w val="0.57151895549797493"/>
          <c:h val="0.90651288110898487"/>
        </c:manualLayout>
      </c:layout>
      <c:doughnutChart>
        <c:varyColors val="1"/>
        <c:ser>
          <c:idx val="0"/>
          <c:order val="0"/>
          <c:explosion val="4"/>
          <c:dPt>
            <c:idx val="0"/>
            <c:bubble3D val="0"/>
            <c:explosion val="7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378-472F-8F86-5D532213D2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378-472F-8F86-5D532213D2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378-472F-8F86-5D532213D2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378-472F-8F86-5D532213D2B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378-472F-8F86-5D532213D2BE}"/>
              </c:ext>
            </c:extLst>
          </c:dPt>
          <c:dLbls>
            <c:dLbl>
              <c:idx val="2"/>
              <c:layout>
                <c:manualLayout>
                  <c:x val="1.0515512484016422E-7"/>
                  <c:y val="4.85605272285813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709401709401706E-2"/>
                      <c:h val="5.27403377387399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378-472F-8F86-5D532213D2BE}"/>
                </c:ext>
              </c:extLst>
            </c:dLbl>
            <c:dLbl>
              <c:idx val="3"/>
              <c:layout>
                <c:manualLayout>
                  <c:x val="8.2799145299145296E-2"/>
                  <c:y val="-9.365244536940686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78-472F-8F86-5D532213D2BE}"/>
                </c:ext>
              </c:extLst>
            </c:dLbl>
            <c:dLbl>
              <c:idx val="4"/>
              <c:layout>
                <c:manualLayout>
                  <c:x val="-5.8760683760683857E-2"/>
                  <c:y val="-0.114464099895941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78-472F-8F86-5D532213D2B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Sheet1!$J$20:$J$24</c:f>
              <c:strCache>
                <c:ptCount val="5"/>
                <c:pt idx="0">
                  <c:v>Compensation of Employees</c:v>
                </c:pt>
                <c:pt idx="1">
                  <c:v>Goods &amp; Services</c:v>
                </c:pt>
                <c:pt idx="2">
                  <c:v>Transfer &amp; subsidies</c:v>
                </c:pt>
                <c:pt idx="3">
                  <c:v>Capital assets</c:v>
                </c:pt>
                <c:pt idx="4">
                  <c:v>Financial assets</c:v>
                </c:pt>
              </c:strCache>
            </c:strRef>
          </c:cat>
          <c:val>
            <c:numRef>
              <c:f>Sheet1!$K$20:$K$24</c:f>
              <c:numCache>
                <c:formatCode>0%</c:formatCode>
                <c:ptCount val="5"/>
                <c:pt idx="0">
                  <c:v>0.75337448094783277</c:v>
                </c:pt>
                <c:pt idx="1">
                  <c:v>0.2389882205539523</c:v>
                </c:pt>
                <c:pt idx="2">
                  <c:v>1.9101804401630842E-3</c:v>
                </c:pt>
                <c:pt idx="3">
                  <c:v>5.7271180580516839E-3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78-472F-8F86-5D532213D2B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image" Target="../media/image24.jpg"/><Relationship Id="rId4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image" Target="../media/image24.jp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8C7AE6-A9B9-41FF-92A2-8A341915F5DE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3EEBD4-FE98-40F5-B028-187733CD8CC3}">
      <dgm:prSet phldrT="[Text]" custT="1"/>
      <dgm:spPr>
        <a:solidFill>
          <a:srgbClr val="006666"/>
        </a:solidFill>
      </dgm:spPr>
      <dgm:t>
        <a:bodyPr/>
        <a:lstStyle/>
        <a:p>
          <a:r>
            <a:rPr lang="en-US" sz="1800" dirty="0" smtClean="0"/>
            <a:t>PSC AT A GLANCE</a:t>
          </a:r>
          <a:endParaRPr lang="en-US" sz="1800" dirty="0"/>
        </a:p>
      </dgm:t>
    </dgm:pt>
    <dgm:pt modelId="{C5A3893B-8143-4F8E-A796-EC06A74EE5BC}" type="parTrans" cxnId="{E6100A5C-F2E7-4F62-A54D-BE0A0771BB44}">
      <dgm:prSet/>
      <dgm:spPr/>
      <dgm:t>
        <a:bodyPr/>
        <a:lstStyle/>
        <a:p>
          <a:endParaRPr lang="en-US"/>
        </a:p>
      </dgm:t>
    </dgm:pt>
    <dgm:pt modelId="{A19BDD82-D8D7-4736-9263-1C4071B35E3C}" type="sibTrans" cxnId="{E6100A5C-F2E7-4F62-A54D-BE0A0771BB44}">
      <dgm:prSet/>
      <dgm:spPr/>
      <dgm:t>
        <a:bodyPr/>
        <a:lstStyle/>
        <a:p>
          <a:endParaRPr lang="en-US"/>
        </a:p>
      </dgm:t>
    </dgm:pt>
    <dgm:pt modelId="{6DF81202-494C-4836-A50F-D3C9C60C714C}">
      <dgm:prSet phldrT="[Text]" custT="1"/>
      <dgm:spPr>
        <a:solidFill>
          <a:srgbClr val="006666"/>
        </a:solidFill>
      </dgm:spPr>
      <dgm:t>
        <a:bodyPr/>
        <a:lstStyle/>
        <a:p>
          <a:r>
            <a:rPr lang="en-US" sz="1800" dirty="0" smtClean="0"/>
            <a:t>STRATEGIC FOCUS OF THE PSC</a:t>
          </a:r>
          <a:endParaRPr lang="en-US" sz="1800" dirty="0"/>
        </a:p>
      </dgm:t>
    </dgm:pt>
    <dgm:pt modelId="{D8C1A532-B24B-4A86-ADF9-A1D8167BFB9F}" type="parTrans" cxnId="{6C4F5267-8652-4048-A165-09AED6BAE9E4}">
      <dgm:prSet/>
      <dgm:spPr/>
      <dgm:t>
        <a:bodyPr/>
        <a:lstStyle/>
        <a:p>
          <a:endParaRPr lang="en-US"/>
        </a:p>
      </dgm:t>
    </dgm:pt>
    <dgm:pt modelId="{9E58EEC4-612F-4367-BC81-C2D554A8F53E}" type="sibTrans" cxnId="{6C4F5267-8652-4048-A165-09AED6BAE9E4}">
      <dgm:prSet/>
      <dgm:spPr/>
      <dgm:t>
        <a:bodyPr/>
        <a:lstStyle/>
        <a:p>
          <a:endParaRPr lang="en-US"/>
        </a:p>
      </dgm:t>
    </dgm:pt>
    <dgm:pt modelId="{7DE9AE35-4F42-430C-8E9A-35D3942C017F}">
      <dgm:prSet phldrT="[Text]" custT="1"/>
      <dgm:spPr>
        <a:solidFill>
          <a:srgbClr val="006666"/>
        </a:solidFill>
      </dgm:spPr>
      <dgm:t>
        <a:bodyPr/>
        <a:lstStyle/>
        <a:p>
          <a:r>
            <a:rPr lang="en-US" sz="1800" dirty="0" smtClean="0"/>
            <a:t>ADMINISTRATION PROGRAMME</a:t>
          </a:r>
          <a:endParaRPr lang="en-US" sz="1800" dirty="0"/>
        </a:p>
      </dgm:t>
    </dgm:pt>
    <dgm:pt modelId="{10F841DB-1002-4DB3-AF60-7C9A2360DA16}" type="parTrans" cxnId="{0E86872F-8AEF-489F-965E-3F9501E7AD7B}">
      <dgm:prSet/>
      <dgm:spPr/>
      <dgm:t>
        <a:bodyPr/>
        <a:lstStyle/>
        <a:p>
          <a:endParaRPr lang="en-US"/>
        </a:p>
      </dgm:t>
    </dgm:pt>
    <dgm:pt modelId="{6D5D2747-9C00-4393-89B6-BDE8B86DA026}" type="sibTrans" cxnId="{0E86872F-8AEF-489F-965E-3F9501E7AD7B}">
      <dgm:prSet/>
      <dgm:spPr/>
      <dgm:t>
        <a:bodyPr/>
        <a:lstStyle/>
        <a:p>
          <a:endParaRPr lang="en-US"/>
        </a:p>
      </dgm:t>
    </dgm:pt>
    <dgm:pt modelId="{1AE44E4C-2F77-4146-B483-F95AF70B5D26}">
      <dgm:prSet custT="1"/>
      <dgm:spPr>
        <a:solidFill>
          <a:srgbClr val="006666"/>
        </a:solidFill>
      </dgm:spPr>
      <dgm:t>
        <a:bodyPr/>
        <a:lstStyle/>
        <a:p>
          <a:r>
            <a:rPr lang="en-US" sz="1800" dirty="0" smtClean="0"/>
            <a:t>LEADERSHIP AND MANAGEMENT PRACTICES</a:t>
          </a:r>
          <a:endParaRPr lang="en-US" sz="1800" dirty="0"/>
        </a:p>
      </dgm:t>
    </dgm:pt>
    <dgm:pt modelId="{DD94423E-CE39-4C54-AA65-BE3E95A14075}" type="parTrans" cxnId="{1E154868-DD65-44CD-BE6E-ED3A1E43DF47}">
      <dgm:prSet/>
      <dgm:spPr/>
      <dgm:t>
        <a:bodyPr/>
        <a:lstStyle/>
        <a:p>
          <a:endParaRPr lang="en-US"/>
        </a:p>
      </dgm:t>
    </dgm:pt>
    <dgm:pt modelId="{8E92716A-E547-4ADB-8738-32F60A737E34}" type="sibTrans" cxnId="{1E154868-DD65-44CD-BE6E-ED3A1E43DF47}">
      <dgm:prSet/>
      <dgm:spPr/>
      <dgm:t>
        <a:bodyPr/>
        <a:lstStyle/>
        <a:p>
          <a:endParaRPr lang="en-US"/>
        </a:p>
      </dgm:t>
    </dgm:pt>
    <dgm:pt modelId="{144B0412-6CE0-4F69-BA99-03FC57647606}">
      <dgm:prSet custT="1"/>
      <dgm:spPr>
        <a:solidFill>
          <a:srgbClr val="006666"/>
        </a:solidFill>
      </dgm:spPr>
      <dgm:t>
        <a:bodyPr/>
        <a:lstStyle/>
        <a:p>
          <a:r>
            <a:rPr lang="en-US" sz="1800" dirty="0" smtClean="0"/>
            <a:t>MONITORING AND </a:t>
          </a:r>
          <a:r>
            <a:rPr lang="en-US" sz="1800" smtClean="0"/>
            <a:t>EVALUATION </a:t>
          </a:r>
          <a:endParaRPr lang="en-US" sz="1800" dirty="0"/>
        </a:p>
      </dgm:t>
    </dgm:pt>
    <dgm:pt modelId="{A0ACC8F2-C238-4660-82D4-1446897AE42D}" type="sibTrans" cxnId="{69950385-18CB-4B84-BF0A-AC33BB7A72CD}">
      <dgm:prSet/>
      <dgm:spPr/>
      <dgm:t>
        <a:bodyPr/>
        <a:lstStyle/>
        <a:p>
          <a:endParaRPr lang="en-US"/>
        </a:p>
      </dgm:t>
    </dgm:pt>
    <dgm:pt modelId="{572E7D92-5051-46BA-8611-BBE224F0AC43}" type="parTrans" cxnId="{69950385-18CB-4B84-BF0A-AC33BB7A72CD}">
      <dgm:prSet/>
      <dgm:spPr/>
      <dgm:t>
        <a:bodyPr/>
        <a:lstStyle/>
        <a:p>
          <a:endParaRPr lang="en-US"/>
        </a:p>
      </dgm:t>
    </dgm:pt>
    <dgm:pt modelId="{1C4B2719-CB2D-4FBE-A294-83231DC5BF07}">
      <dgm:prSet custT="1"/>
      <dgm:spPr>
        <a:solidFill>
          <a:srgbClr val="006666"/>
        </a:solidFill>
      </dgm:spPr>
      <dgm:t>
        <a:bodyPr/>
        <a:lstStyle/>
        <a:p>
          <a:r>
            <a:rPr lang="en-US" sz="1800" dirty="0" smtClean="0"/>
            <a:t>INTEGRITY AND ANTI-CORRUPTION </a:t>
          </a:r>
          <a:endParaRPr lang="en-US" sz="1800" dirty="0"/>
        </a:p>
      </dgm:t>
    </dgm:pt>
    <dgm:pt modelId="{5F480040-F76D-4C69-AEEE-0EF66894529B}" type="sibTrans" cxnId="{A745B451-34A3-4A2D-BD15-9767261B1891}">
      <dgm:prSet/>
      <dgm:spPr/>
      <dgm:t>
        <a:bodyPr/>
        <a:lstStyle/>
        <a:p>
          <a:endParaRPr lang="en-US"/>
        </a:p>
      </dgm:t>
    </dgm:pt>
    <dgm:pt modelId="{FB4815E9-DF53-4876-ABB3-8EC077D0467D}" type="parTrans" cxnId="{A745B451-34A3-4A2D-BD15-9767261B1891}">
      <dgm:prSet/>
      <dgm:spPr/>
      <dgm:t>
        <a:bodyPr/>
        <a:lstStyle/>
        <a:p>
          <a:endParaRPr lang="en-US"/>
        </a:p>
      </dgm:t>
    </dgm:pt>
    <dgm:pt modelId="{8CB4EF49-BF49-4345-9DA6-63767742BB9D}">
      <dgm:prSet custT="1"/>
      <dgm:spPr>
        <a:solidFill>
          <a:srgbClr val="006666"/>
        </a:solidFill>
      </dgm:spPr>
      <dgm:t>
        <a:bodyPr/>
        <a:lstStyle/>
        <a:p>
          <a:r>
            <a:rPr lang="en-US" sz="1800" dirty="0" smtClean="0"/>
            <a:t>OVERVIEW OF THE BUDGET AND THE EXPENDITURE ESTIMATES</a:t>
          </a:r>
          <a:endParaRPr lang="en-US" sz="1800" dirty="0"/>
        </a:p>
      </dgm:t>
    </dgm:pt>
    <dgm:pt modelId="{7B87B686-57C2-45EC-9127-AC22850E045E}" type="sibTrans" cxnId="{5844689B-24D6-4B4A-B08C-0BCC3E4A3880}">
      <dgm:prSet/>
      <dgm:spPr/>
      <dgm:t>
        <a:bodyPr/>
        <a:lstStyle/>
        <a:p>
          <a:endParaRPr lang="en-US"/>
        </a:p>
      </dgm:t>
    </dgm:pt>
    <dgm:pt modelId="{74DD752F-BA10-4D41-8D5C-03C7AF9E8323}" type="parTrans" cxnId="{5844689B-24D6-4B4A-B08C-0BCC3E4A3880}">
      <dgm:prSet/>
      <dgm:spPr/>
      <dgm:t>
        <a:bodyPr/>
        <a:lstStyle/>
        <a:p>
          <a:endParaRPr lang="en-US"/>
        </a:p>
      </dgm:t>
    </dgm:pt>
    <dgm:pt modelId="{24E486C2-6DC3-49E6-A4EA-76E4D897AB9A}" type="pres">
      <dgm:prSet presAssocID="{198C7AE6-A9B9-41FF-92A2-8A341915F5D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B6EB9CE-5EFF-4A2F-BD3A-8050FFEF8D3F}" type="pres">
      <dgm:prSet presAssocID="{198C7AE6-A9B9-41FF-92A2-8A341915F5DE}" presName="Name1" presStyleCnt="0"/>
      <dgm:spPr/>
      <dgm:t>
        <a:bodyPr/>
        <a:lstStyle/>
        <a:p>
          <a:endParaRPr lang="en-US"/>
        </a:p>
      </dgm:t>
    </dgm:pt>
    <dgm:pt modelId="{02CF72CB-E3E6-43A5-AFF1-2BBB2BD740F8}" type="pres">
      <dgm:prSet presAssocID="{198C7AE6-A9B9-41FF-92A2-8A341915F5DE}" presName="cycle" presStyleCnt="0"/>
      <dgm:spPr/>
      <dgm:t>
        <a:bodyPr/>
        <a:lstStyle/>
        <a:p>
          <a:endParaRPr lang="en-US"/>
        </a:p>
      </dgm:t>
    </dgm:pt>
    <dgm:pt modelId="{413B5315-E95C-41EE-857C-C2F6A3EFA629}" type="pres">
      <dgm:prSet presAssocID="{198C7AE6-A9B9-41FF-92A2-8A341915F5DE}" presName="srcNode" presStyleLbl="node1" presStyleIdx="0" presStyleCnt="7"/>
      <dgm:spPr/>
      <dgm:t>
        <a:bodyPr/>
        <a:lstStyle/>
        <a:p>
          <a:endParaRPr lang="en-US"/>
        </a:p>
      </dgm:t>
    </dgm:pt>
    <dgm:pt modelId="{88ADDDF2-8E1E-4F7D-AFF8-29C3A7B77A85}" type="pres">
      <dgm:prSet presAssocID="{198C7AE6-A9B9-41FF-92A2-8A341915F5DE}" presName="conn" presStyleLbl="parChTrans1D2" presStyleIdx="0" presStyleCnt="1"/>
      <dgm:spPr/>
      <dgm:t>
        <a:bodyPr/>
        <a:lstStyle/>
        <a:p>
          <a:endParaRPr lang="en-US"/>
        </a:p>
      </dgm:t>
    </dgm:pt>
    <dgm:pt modelId="{E9586244-FFF7-4E24-BF1A-25463A15A185}" type="pres">
      <dgm:prSet presAssocID="{198C7AE6-A9B9-41FF-92A2-8A341915F5DE}" presName="extraNode" presStyleLbl="node1" presStyleIdx="0" presStyleCnt="7"/>
      <dgm:spPr/>
      <dgm:t>
        <a:bodyPr/>
        <a:lstStyle/>
        <a:p>
          <a:endParaRPr lang="en-US"/>
        </a:p>
      </dgm:t>
    </dgm:pt>
    <dgm:pt modelId="{75B92977-B4C8-43C8-84E5-4CBD82213E06}" type="pres">
      <dgm:prSet presAssocID="{198C7AE6-A9B9-41FF-92A2-8A341915F5DE}" presName="dstNode" presStyleLbl="node1" presStyleIdx="0" presStyleCnt="7"/>
      <dgm:spPr/>
      <dgm:t>
        <a:bodyPr/>
        <a:lstStyle/>
        <a:p>
          <a:endParaRPr lang="en-US"/>
        </a:p>
      </dgm:t>
    </dgm:pt>
    <dgm:pt modelId="{2146DF2D-D73F-4238-B083-B89C22000F9D}" type="pres">
      <dgm:prSet presAssocID="{6C3EEBD4-FE98-40F5-B028-187733CD8CC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596A6-518C-4770-8BD0-BDAB2998CF5A}" type="pres">
      <dgm:prSet presAssocID="{6C3EEBD4-FE98-40F5-B028-187733CD8CC3}" presName="accent_1" presStyleCnt="0"/>
      <dgm:spPr/>
      <dgm:t>
        <a:bodyPr/>
        <a:lstStyle/>
        <a:p>
          <a:endParaRPr lang="en-US"/>
        </a:p>
      </dgm:t>
    </dgm:pt>
    <dgm:pt modelId="{ED98AD1C-D4F5-4342-A7C2-A64597E688D0}" type="pres">
      <dgm:prSet presAssocID="{6C3EEBD4-FE98-40F5-B028-187733CD8CC3}" presName="accentRepeatNode" presStyleLbl="solidFgAcc1" presStyleIdx="0" presStyleCnt="7"/>
      <dgm:spPr/>
      <dgm:t>
        <a:bodyPr/>
        <a:lstStyle/>
        <a:p>
          <a:endParaRPr lang="en-US"/>
        </a:p>
      </dgm:t>
    </dgm:pt>
    <dgm:pt modelId="{26B773B5-388C-439E-A1C2-2293EA7F3DEE}" type="pres">
      <dgm:prSet presAssocID="{6DF81202-494C-4836-A50F-D3C9C60C714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6D676-E35A-4B9B-93E0-28ED9483E26A}" type="pres">
      <dgm:prSet presAssocID="{6DF81202-494C-4836-A50F-D3C9C60C714C}" presName="accent_2" presStyleCnt="0"/>
      <dgm:spPr/>
      <dgm:t>
        <a:bodyPr/>
        <a:lstStyle/>
        <a:p>
          <a:endParaRPr lang="en-US"/>
        </a:p>
      </dgm:t>
    </dgm:pt>
    <dgm:pt modelId="{91216DDF-F16F-4A22-9086-C815F2139D73}" type="pres">
      <dgm:prSet presAssocID="{6DF81202-494C-4836-A50F-D3C9C60C714C}" presName="accentRepeatNode" presStyleLbl="solidFgAcc1" presStyleIdx="1" presStyleCnt="7"/>
      <dgm:spPr/>
      <dgm:t>
        <a:bodyPr/>
        <a:lstStyle/>
        <a:p>
          <a:endParaRPr lang="en-US"/>
        </a:p>
      </dgm:t>
    </dgm:pt>
    <dgm:pt modelId="{1ED056AE-4ECC-4FA0-AB28-72F7786E0B3F}" type="pres">
      <dgm:prSet presAssocID="{7DE9AE35-4F42-430C-8E9A-35D3942C017F}" presName="text_3" presStyleLbl="node1" presStyleIdx="2" presStyleCnt="7" custLinFactNeighborX="3638" custLinFactNeighborY="-4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5E9BF-E796-4595-8F25-7A2FBF3D2437}" type="pres">
      <dgm:prSet presAssocID="{7DE9AE35-4F42-430C-8E9A-35D3942C017F}" presName="accent_3" presStyleCnt="0"/>
      <dgm:spPr/>
      <dgm:t>
        <a:bodyPr/>
        <a:lstStyle/>
        <a:p>
          <a:endParaRPr lang="en-US"/>
        </a:p>
      </dgm:t>
    </dgm:pt>
    <dgm:pt modelId="{DC143ADE-8D7A-43CD-BEAA-1C1772FF3391}" type="pres">
      <dgm:prSet presAssocID="{7DE9AE35-4F42-430C-8E9A-35D3942C017F}" presName="accentRepeatNode" presStyleLbl="solidFgAcc1" presStyleIdx="2" presStyleCnt="7"/>
      <dgm:spPr/>
      <dgm:t>
        <a:bodyPr/>
        <a:lstStyle/>
        <a:p>
          <a:endParaRPr lang="en-US"/>
        </a:p>
      </dgm:t>
    </dgm:pt>
    <dgm:pt modelId="{3AD445BC-EC46-4328-8B66-BC98603962C9}" type="pres">
      <dgm:prSet presAssocID="{1AE44E4C-2F77-4146-B483-F95AF70B5D26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93AF5-0883-447B-8082-9C4D38FF5762}" type="pres">
      <dgm:prSet presAssocID="{1AE44E4C-2F77-4146-B483-F95AF70B5D26}" presName="accent_4" presStyleCnt="0"/>
      <dgm:spPr/>
      <dgm:t>
        <a:bodyPr/>
        <a:lstStyle/>
        <a:p>
          <a:endParaRPr lang="en-US"/>
        </a:p>
      </dgm:t>
    </dgm:pt>
    <dgm:pt modelId="{FA111C2A-9B22-4467-B683-905D67CC2069}" type="pres">
      <dgm:prSet presAssocID="{1AE44E4C-2F77-4146-B483-F95AF70B5D26}" presName="accentRepeatNode" presStyleLbl="solidFgAcc1" presStyleIdx="3" presStyleCnt="7"/>
      <dgm:spPr/>
      <dgm:t>
        <a:bodyPr/>
        <a:lstStyle/>
        <a:p>
          <a:endParaRPr lang="en-US"/>
        </a:p>
      </dgm:t>
    </dgm:pt>
    <dgm:pt modelId="{93A75F2B-AA3D-4CC6-A0A1-D3A8C8530B19}" type="pres">
      <dgm:prSet presAssocID="{144B0412-6CE0-4F69-BA99-03FC5764760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A8165-3689-4C91-9171-E0E4E9106E6C}" type="pres">
      <dgm:prSet presAssocID="{144B0412-6CE0-4F69-BA99-03FC57647606}" presName="accent_5" presStyleCnt="0"/>
      <dgm:spPr/>
      <dgm:t>
        <a:bodyPr/>
        <a:lstStyle/>
        <a:p>
          <a:endParaRPr lang="en-US"/>
        </a:p>
      </dgm:t>
    </dgm:pt>
    <dgm:pt modelId="{46648440-B370-41DE-AD4E-7E5F9B4E8410}" type="pres">
      <dgm:prSet presAssocID="{144B0412-6CE0-4F69-BA99-03FC57647606}" presName="accentRepeatNode" presStyleLbl="solidFgAcc1" presStyleIdx="4" presStyleCnt="7"/>
      <dgm:spPr/>
      <dgm:t>
        <a:bodyPr/>
        <a:lstStyle/>
        <a:p>
          <a:endParaRPr lang="en-US"/>
        </a:p>
      </dgm:t>
    </dgm:pt>
    <dgm:pt modelId="{994CE0FB-F3B1-4C5C-8637-9A8D23AE7FC7}" type="pres">
      <dgm:prSet presAssocID="{1C4B2719-CB2D-4FBE-A294-83231DC5BF07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264EE-70B8-4A29-B037-B6C4C7BEF3A0}" type="pres">
      <dgm:prSet presAssocID="{1C4B2719-CB2D-4FBE-A294-83231DC5BF07}" presName="accent_6" presStyleCnt="0"/>
      <dgm:spPr/>
      <dgm:t>
        <a:bodyPr/>
        <a:lstStyle/>
        <a:p>
          <a:endParaRPr lang="en-US"/>
        </a:p>
      </dgm:t>
    </dgm:pt>
    <dgm:pt modelId="{A7B9CA17-2AC9-4C8E-BDF6-46582338790E}" type="pres">
      <dgm:prSet presAssocID="{1C4B2719-CB2D-4FBE-A294-83231DC5BF07}" presName="accentRepeatNode" presStyleLbl="solidFgAcc1" presStyleIdx="5" presStyleCnt="7" custLinFactNeighborX="-19647" custLinFactNeighborY="-16588"/>
      <dgm:spPr/>
      <dgm:t>
        <a:bodyPr/>
        <a:lstStyle/>
        <a:p>
          <a:endParaRPr lang="en-US"/>
        </a:p>
      </dgm:t>
    </dgm:pt>
    <dgm:pt modelId="{C2698A6F-9955-4B56-9E60-C0352CA7DBF4}" type="pres">
      <dgm:prSet presAssocID="{8CB4EF49-BF49-4345-9DA6-63767742BB9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00D9C-A8F6-460C-82AD-BAF8BCCCB43D}" type="pres">
      <dgm:prSet presAssocID="{8CB4EF49-BF49-4345-9DA6-63767742BB9D}" presName="accent_7" presStyleCnt="0"/>
      <dgm:spPr/>
    </dgm:pt>
    <dgm:pt modelId="{E541C99F-824C-4692-8390-A5D345CF4629}" type="pres">
      <dgm:prSet presAssocID="{8CB4EF49-BF49-4345-9DA6-63767742BB9D}" presName="accentRepeatNode" presStyleLbl="solidFgAcc1" presStyleIdx="6" presStyleCnt="7"/>
      <dgm:spPr/>
      <dgm:t>
        <a:bodyPr/>
        <a:lstStyle/>
        <a:p>
          <a:endParaRPr lang="en-US"/>
        </a:p>
      </dgm:t>
    </dgm:pt>
  </dgm:ptLst>
  <dgm:cxnLst>
    <dgm:cxn modelId="{3D1585C5-A3DC-4F74-93B9-F8508D857643}" type="presOf" srcId="{6C3EEBD4-FE98-40F5-B028-187733CD8CC3}" destId="{2146DF2D-D73F-4238-B083-B89C22000F9D}" srcOrd="0" destOrd="0" presId="urn:microsoft.com/office/officeart/2008/layout/VerticalCurvedList"/>
    <dgm:cxn modelId="{1D0B4BA6-CEAF-4ACB-AFD5-C4E4D0DBBD68}" type="presOf" srcId="{1C4B2719-CB2D-4FBE-A294-83231DC5BF07}" destId="{994CE0FB-F3B1-4C5C-8637-9A8D23AE7FC7}" srcOrd="0" destOrd="0" presId="urn:microsoft.com/office/officeart/2008/layout/VerticalCurvedList"/>
    <dgm:cxn modelId="{608949F0-94A9-4042-ABFD-A62DB60916C3}" type="presOf" srcId="{6DF81202-494C-4836-A50F-D3C9C60C714C}" destId="{26B773B5-388C-439E-A1C2-2293EA7F3DEE}" srcOrd="0" destOrd="0" presId="urn:microsoft.com/office/officeart/2008/layout/VerticalCurvedList"/>
    <dgm:cxn modelId="{5950BAD0-6B95-4136-B153-563A38AB718F}" type="presOf" srcId="{8CB4EF49-BF49-4345-9DA6-63767742BB9D}" destId="{C2698A6F-9955-4B56-9E60-C0352CA7DBF4}" srcOrd="0" destOrd="0" presId="urn:microsoft.com/office/officeart/2008/layout/VerticalCurvedList"/>
    <dgm:cxn modelId="{3F99159B-C0CC-4240-966E-3736CDE7E9C8}" type="presOf" srcId="{7DE9AE35-4F42-430C-8E9A-35D3942C017F}" destId="{1ED056AE-4ECC-4FA0-AB28-72F7786E0B3F}" srcOrd="0" destOrd="0" presId="urn:microsoft.com/office/officeart/2008/layout/VerticalCurvedList"/>
    <dgm:cxn modelId="{52E12BF1-D886-4C1A-982A-AC2B40ECB275}" type="presOf" srcId="{144B0412-6CE0-4F69-BA99-03FC57647606}" destId="{93A75F2B-AA3D-4CC6-A0A1-D3A8C8530B19}" srcOrd="0" destOrd="0" presId="urn:microsoft.com/office/officeart/2008/layout/VerticalCurvedList"/>
    <dgm:cxn modelId="{69950385-18CB-4B84-BF0A-AC33BB7A72CD}" srcId="{198C7AE6-A9B9-41FF-92A2-8A341915F5DE}" destId="{144B0412-6CE0-4F69-BA99-03FC57647606}" srcOrd="4" destOrd="0" parTransId="{572E7D92-5051-46BA-8611-BBE224F0AC43}" sibTransId="{A0ACC8F2-C238-4660-82D4-1446897AE42D}"/>
    <dgm:cxn modelId="{E6100A5C-F2E7-4F62-A54D-BE0A0771BB44}" srcId="{198C7AE6-A9B9-41FF-92A2-8A341915F5DE}" destId="{6C3EEBD4-FE98-40F5-B028-187733CD8CC3}" srcOrd="0" destOrd="0" parTransId="{C5A3893B-8143-4F8E-A796-EC06A74EE5BC}" sibTransId="{A19BDD82-D8D7-4736-9263-1C4071B35E3C}"/>
    <dgm:cxn modelId="{A9AACDC4-704A-447B-8D05-698CE441D778}" type="presOf" srcId="{1AE44E4C-2F77-4146-B483-F95AF70B5D26}" destId="{3AD445BC-EC46-4328-8B66-BC98603962C9}" srcOrd="0" destOrd="0" presId="urn:microsoft.com/office/officeart/2008/layout/VerticalCurvedList"/>
    <dgm:cxn modelId="{7C865F3E-96E1-4D2D-B551-E6784B12A69C}" type="presOf" srcId="{198C7AE6-A9B9-41FF-92A2-8A341915F5DE}" destId="{24E486C2-6DC3-49E6-A4EA-76E4D897AB9A}" srcOrd="0" destOrd="0" presId="urn:microsoft.com/office/officeart/2008/layout/VerticalCurvedList"/>
    <dgm:cxn modelId="{1E154868-DD65-44CD-BE6E-ED3A1E43DF47}" srcId="{198C7AE6-A9B9-41FF-92A2-8A341915F5DE}" destId="{1AE44E4C-2F77-4146-B483-F95AF70B5D26}" srcOrd="3" destOrd="0" parTransId="{DD94423E-CE39-4C54-AA65-BE3E95A14075}" sibTransId="{8E92716A-E547-4ADB-8738-32F60A737E34}"/>
    <dgm:cxn modelId="{41D8D30D-415F-47F0-9E50-E13C3F06D96C}" type="presOf" srcId="{A19BDD82-D8D7-4736-9263-1C4071B35E3C}" destId="{88ADDDF2-8E1E-4F7D-AFF8-29C3A7B77A85}" srcOrd="0" destOrd="0" presId="urn:microsoft.com/office/officeart/2008/layout/VerticalCurvedList"/>
    <dgm:cxn modelId="{0E86872F-8AEF-489F-965E-3F9501E7AD7B}" srcId="{198C7AE6-A9B9-41FF-92A2-8A341915F5DE}" destId="{7DE9AE35-4F42-430C-8E9A-35D3942C017F}" srcOrd="2" destOrd="0" parTransId="{10F841DB-1002-4DB3-AF60-7C9A2360DA16}" sibTransId="{6D5D2747-9C00-4393-89B6-BDE8B86DA026}"/>
    <dgm:cxn modelId="{5844689B-24D6-4B4A-B08C-0BCC3E4A3880}" srcId="{198C7AE6-A9B9-41FF-92A2-8A341915F5DE}" destId="{8CB4EF49-BF49-4345-9DA6-63767742BB9D}" srcOrd="6" destOrd="0" parTransId="{74DD752F-BA10-4D41-8D5C-03C7AF9E8323}" sibTransId="{7B87B686-57C2-45EC-9127-AC22850E045E}"/>
    <dgm:cxn modelId="{6C4F5267-8652-4048-A165-09AED6BAE9E4}" srcId="{198C7AE6-A9B9-41FF-92A2-8A341915F5DE}" destId="{6DF81202-494C-4836-A50F-D3C9C60C714C}" srcOrd="1" destOrd="0" parTransId="{D8C1A532-B24B-4A86-ADF9-A1D8167BFB9F}" sibTransId="{9E58EEC4-612F-4367-BC81-C2D554A8F53E}"/>
    <dgm:cxn modelId="{A745B451-34A3-4A2D-BD15-9767261B1891}" srcId="{198C7AE6-A9B9-41FF-92A2-8A341915F5DE}" destId="{1C4B2719-CB2D-4FBE-A294-83231DC5BF07}" srcOrd="5" destOrd="0" parTransId="{FB4815E9-DF53-4876-ABB3-8EC077D0467D}" sibTransId="{5F480040-F76D-4C69-AEEE-0EF66894529B}"/>
    <dgm:cxn modelId="{C295ED41-5F40-46A9-8E64-04FBA87FB09D}" type="presParOf" srcId="{24E486C2-6DC3-49E6-A4EA-76E4D897AB9A}" destId="{AB6EB9CE-5EFF-4A2F-BD3A-8050FFEF8D3F}" srcOrd="0" destOrd="0" presId="urn:microsoft.com/office/officeart/2008/layout/VerticalCurvedList"/>
    <dgm:cxn modelId="{86B154EA-7DA5-44C9-A7FF-6A1FCFD1DEEE}" type="presParOf" srcId="{AB6EB9CE-5EFF-4A2F-BD3A-8050FFEF8D3F}" destId="{02CF72CB-E3E6-43A5-AFF1-2BBB2BD740F8}" srcOrd="0" destOrd="0" presId="urn:microsoft.com/office/officeart/2008/layout/VerticalCurvedList"/>
    <dgm:cxn modelId="{08022E2F-2983-4903-8E82-E26BCAC31BC0}" type="presParOf" srcId="{02CF72CB-E3E6-43A5-AFF1-2BBB2BD740F8}" destId="{413B5315-E95C-41EE-857C-C2F6A3EFA629}" srcOrd="0" destOrd="0" presId="urn:microsoft.com/office/officeart/2008/layout/VerticalCurvedList"/>
    <dgm:cxn modelId="{579A6286-A5DE-48C1-A7C6-9C343A1AAED7}" type="presParOf" srcId="{02CF72CB-E3E6-43A5-AFF1-2BBB2BD740F8}" destId="{88ADDDF2-8E1E-4F7D-AFF8-29C3A7B77A85}" srcOrd="1" destOrd="0" presId="urn:microsoft.com/office/officeart/2008/layout/VerticalCurvedList"/>
    <dgm:cxn modelId="{A549946D-0693-4678-982F-C178D1DF7360}" type="presParOf" srcId="{02CF72CB-E3E6-43A5-AFF1-2BBB2BD740F8}" destId="{E9586244-FFF7-4E24-BF1A-25463A15A185}" srcOrd="2" destOrd="0" presId="urn:microsoft.com/office/officeart/2008/layout/VerticalCurvedList"/>
    <dgm:cxn modelId="{650AFBE5-E321-493F-9D9E-229FAB6FEE9D}" type="presParOf" srcId="{02CF72CB-E3E6-43A5-AFF1-2BBB2BD740F8}" destId="{75B92977-B4C8-43C8-84E5-4CBD82213E06}" srcOrd="3" destOrd="0" presId="urn:microsoft.com/office/officeart/2008/layout/VerticalCurvedList"/>
    <dgm:cxn modelId="{75A472A3-DDA0-4246-BB6D-0BF6453F686C}" type="presParOf" srcId="{AB6EB9CE-5EFF-4A2F-BD3A-8050FFEF8D3F}" destId="{2146DF2D-D73F-4238-B083-B89C22000F9D}" srcOrd="1" destOrd="0" presId="urn:microsoft.com/office/officeart/2008/layout/VerticalCurvedList"/>
    <dgm:cxn modelId="{FE15D4C2-B965-4095-99E7-6423AAB8DE0B}" type="presParOf" srcId="{AB6EB9CE-5EFF-4A2F-BD3A-8050FFEF8D3F}" destId="{D64596A6-518C-4770-8BD0-BDAB2998CF5A}" srcOrd="2" destOrd="0" presId="urn:microsoft.com/office/officeart/2008/layout/VerticalCurvedList"/>
    <dgm:cxn modelId="{3EF09C4B-3E7B-41B9-92EE-0B39DA987877}" type="presParOf" srcId="{D64596A6-518C-4770-8BD0-BDAB2998CF5A}" destId="{ED98AD1C-D4F5-4342-A7C2-A64597E688D0}" srcOrd="0" destOrd="0" presId="urn:microsoft.com/office/officeart/2008/layout/VerticalCurvedList"/>
    <dgm:cxn modelId="{E118728F-283D-46D6-A417-1F2427157C59}" type="presParOf" srcId="{AB6EB9CE-5EFF-4A2F-BD3A-8050FFEF8D3F}" destId="{26B773B5-388C-439E-A1C2-2293EA7F3DEE}" srcOrd="3" destOrd="0" presId="urn:microsoft.com/office/officeart/2008/layout/VerticalCurvedList"/>
    <dgm:cxn modelId="{9DE000B2-3335-40F8-902C-A5D8F042C599}" type="presParOf" srcId="{AB6EB9CE-5EFF-4A2F-BD3A-8050FFEF8D3F}" destId="{9976D676-E35A-4B9B-93E0-28ED9483E26A}" srcOrd="4" destOrd="0" presId="urn:microsoft.com/office/officeart/2008/layout/VerticalCurvedList"/>
    <dgm:cxn modelId="{BD8B657A-9B4C-4685-B8BF-E6AF0A69B382}" type="presParOf" srcId="{9976D676-E35A-4B9B-93E0-28ED9483E26A}" destId="{91216DDF-F16F-4A22-9086-C815F2139D73}" srcOrd="0" destOrd="0" presId="urn:microsoft.com/office/officeart/2008/layout/VerticalCurvedList"/>
    <dgm:cxn modelId="{98445E5C-DE8B-43F3-915B-5C5EC868C1CE}" type="presParOf" srcId="{AB6EB9CE-5EFF-4A2F-BD3A-8050FFEF8D3F}" destId="{1ED056AE-4ECC-4FA0-AB28-72F7786E0B3F}" srcOrd="5" destOrd="0" presId="urn:microsoft.com/office/officeart/2008/layout/VerticalCurvedList"/>
    <dgm:cxn modelId="{FF3CAF64-93CC-4821-868B-C8B2B5053688}" type="presParOf" srcId="{AB6EB9CE-5EFF-4A2F-BD3A-8050FFEF8D3F}" destId="{B1A5E9BF-E796-4595-8F25-7A2FBF3D2437}" srcOrd="6" destOrd="0" presId="urn:microsoft.com/office/officeart/2008/layout/VerticalCurvedList"/>
    <dgm:cxn modelId="{9FAF6354-BE80-4323-A121-DD7BF49C582B}" type="presParOf" srcId="{B1A5E9BF-E796-4595-8F25-7A2FBF3D2437}" destId="{DC143ADE-8D7A-43CD-BEAA-1C1772FF3391}" srcOrd="0" destOrd="0" presId="urn:microsoft.com/office/officeart/2008/layout/VerticalCurvedList"/>
    <dgm:cxn modelId="{A6FF3D51-A68D-448B-9AFB-9D7E8BB62B4B}" type="presParOf" srcId="{AB6EB9CE-5EFF-4A2F-BD3A-8050FFEF8D3F}" destId="{3AD445BC-EC46-4328-8B66-BC98603962C9}" srcOrd="7" destOrd="0" presId="urn:microsoft.com/office/officeart/2008/layout/VerticalCurvedList"/>
    <dgm:cxn modelId="{F39BFCBD-C4F1-47A1-8053-050A5FA89F33}" type="presParOf" srcId="{AB6EB9CE-5EFF-4A2F-BD3A-8050FFEF8D3F}" destId="{03393AF5-0883-447B-8082-9C4D38FF5762}" srcOrd="8" destOrd="0" presId="urn:microsoft.com/office/officeart/2008/layout/VerticalCurvedList"/>
    <dgm:cxn modelId="{1AD63A78-7ABA-41A0-B0A2-8B51A5289CB7}" type="presParOf" srcId="{03393AF5-0883-447B-8082-9C4D38FF5762}" destId="{FA111C2A-9B22-4467-B683-905D67CC2069}" srcOrd="0" destOrd="0" presId="urn:microsoft.com/office/officeart/2008/layout/VerticalCurvedList"/>
    <dgm:cxn modelId="{3C988567-70DB-4EBC-A6BE-A982F84B05B6}" type="presParOf" srcId="{AB6EB9CE-5EFF-4A2F-BD3A-8050FFEF8D3F}" destId="{93A75F2B-AA3D-4CC6-A0A1-D3A8C8530B19}" srcOrd="9" destOrd="0" presId="urn:microsoft.com/office/officeart/2008/layout/VerticalCurvedList"/>
    <dgm:cxn modelId="{41DFD5A2-F11C-44A7-8372-BAEB94AEE917}" type="presParOf" srcId="{AB6EB9CE-5EFF-4A2F-BD3A-8050FFEF8D3F}" destId="{1B9A8165-3689-4C91-9171-E0E4E9106E6C}" srcOrd="10" destOrd="0" presId="urn:microsoft.com/office/officeart/2008/layout/VerticalCurvedList"/>
    <dgm:cxn modelId="{6A6E226D-8EF6-439A-A97D-6F14D7C4237C}" type="presParOf" srcId="{1B9A8165-3689-4C91-9171-E0E4E9106E6C}" destId="{46648440-B370-41DE-AD4E-7E5F9B4E8410}" srcOrd="0" destOrd="0" presId="urn:microsoft.com/office/officeart/2008/layout/VerticalCurvedList"/>
    <dgm:cxn modelId="{DB5A8254-08D0-44F9-BB36-ECF2324EB212}" type="presParOf" srcId="{AB6EB9CE-5EFF-4A2F-BD3A-8050FFEF8D3F}" destId="{994CE0FB-F3B1-4C5C-8637-9A8D23AE7FC7}" srcOrd="11" destOrd="0" presId="urn:microsoft.com/office/officeart/2008/layout/VerticalCurvedList"/>
    <dgm:cxn modelId="{0540E090-C1D3-40CF-AC65-B437DA0FA525}" type="presParOf" srcId="{AB6EB9CE-5EFF-4A2F-BD3A-8050FFEF8D3F}" destId="{81D264EE-70B8-4A29-B037-B6C4C7BEF3A0}" srcOrd="12" destOrd="0" presId="urn:microsoft.com/office/officeart/2008/layout/VerticalCurvedList"/>
    <dgm:cxn modelId="{93466E9E-9E97-4BE0-9686-F6366EB2BE3F}" type="presParOf" srcId="{81D264EE-70B8-4A29-B037-B6C4C7BEF3A0}" destId="{A7B9CA17-2AC9-4C8E-BDF6-46582338790E}" srcOrd="0" destOrd="0" presId="urn:microsoft.com/office/officeart/2008/layout/VerticalCurvedList"/>
    <dgm:cxn modelId="{DC8446C6-6AF8-4BC6-BB0F-179995FE258C}" type="presParOf" srcId="{AB6EB9CE-5EFF-4A2F-BD3A-8050FFEF8D3F}" destId="{C2698A6F-9955-4B56-9E60-C0352CA7DBF4}" srcOrd="13" destOrd="0" presId="urn:microsoft.com/office/officeart/2008/layout/VerticalCurvedList"/>
    <dgm:cxn modelId="{537719B7-5221-47D9-A827-BDDCA2369677}" type="presParOf" srcId="{AB6EB9CE-5EFF-4A2F-BD3A-8050FFEF8D3F}" destId="{00E00D9C-A8F6-460C-82AD-BAF8BCCCB43D}" srcOrd="14" destOrd="0" presId="urn:microsoft.com/office/officeart/2008/layout/VerticalCurvedList"/>
    <dgm:cxn modelId="{4194FC0A-975E-4623-9C9A-9F42C9D4ABC2}" type="presParOf" srcId="{00E00D9C-A8F6-460C-82AD-BAF8BCCCB43D}" destId="{E541C99F-824C-4692-8390-A5D345CF462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D938D0-380F-4156-957E-0E19165B723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C490447-9677-4057-9D46-875DB23211BB}">
      <dgm:prSet phldrT="[Text]" custT="1"/>
      <dgm:spPr/>
      <dgm:t>
        <a:bodyPr/>
        <a:lstStyle/>
        <a:p>
          <a:r>
            <a:rPr lang="en-US" sz="1400" b="0" dirty="0" smtClean="0">
              <a:latin typeface="Century Gothic" panose="020B0502020202020204" pitchFamily="34" charset="0"/>
            </a:rPr>
            <a:t>23 TV Interviews and 3 Live Broadcasts</a:t>
          </a:r>
        </a:p>
        <a:p>
          <a:r>
            <a:rPr lang="en-ZA" sz="1400" b="0" dirty="0" smtClean="0">
              <a:latin typeface="Century Gothic" panose="020B0502020202020204" pitchFamily="34" charset="0"/>
            </a:rPr>
            <a:t>Viewership = 43m</a:t>
          </a:r>
          <a:endParaRPr lang="en-ZA" sz="1400" b="0" dirty="0">
            <a:latin typeface="Century Gothic" panose="020B0502020202020204" pitchFamily="34" charset="0"/>
          </a:endParaRPr>
        </a:p>
      </dgm:t>
    </dgm:pt>
    <dgm:pt modelId="{826271F4-8041-495C-897D-9863308558FA}" type="parTrans" cxnId="{A565ABDB-3944-40B5-A838-850D512EC46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B73590B-6C16-4D74-A19B-815A16BB3838}" type="sibTrans" cxnId="{A565ABDB-3944-40B5-A838-850D512EC46A}">
      <dgm:prSet/>
      <dgm:spPr/>
      <dgm:t>
        <a:bodyPr/>
        <a:lstStyle/>
        <a:p>
          <a:endParaRPr lang="en-US"/>
        </a:p>
      </dgm:t>
    </dgm:pt>
    <dgm:pt modelId="{49B05FB4-F79C-4F11-A280-ED301161A5FC}">
      <dgm:prSet phldrT="[Text]" custT="1"/>
      <dgm:spPr/>
      <dgm:t>
        <a:bodyPr/>
        <a:lstStyle/>
        <a:p>
          <a:r>
            <a:rPr lang="en-US" sz="1400" b="0" dirty="0" smtClean="0"/>
            <a:t>36 Radio Interviews</a:t>
          </a:r>
        </a:p>
        <a:p>
          <a:r>
            <a:rPr lang="en-ZA" sz="1400" b="0" dirty="0" smtClean="0"/>
            <a:t>Listenership = 32.8m</a:t>
          </a:r>
          <a:endParaRPr lang="en-ZA" sz="1400" b="0" dirty="0"/>
        </a:p>
      </dgm:t>
    </dgm:pt>
    <dgm:pt modelId="{5340D253-254C-46C0-BBF4-18D947872548}" type="parTrans" cxnId="{AB50326D-D4D0-4EF0-AF28-BE758D77D0F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B5376B7-1BDA-4A9C-895A-A7F6AB1065F8}" type="sibTrans" cxnId="{AB50326D-D4D0-4EF0-AF28-BE758D77D0F6}">
      <dgm:prSet/>
      <dgm:spPr/>
      <dgm:t>
        <a:bodyPr/>
        <a:lstStyle/>
        <a:p>
          <a:endParaRPr lang="en-US"/>
        </a:p>
      </dgm:t>
    </dgm:pt>
    <dgm:pt modelId="{EBD51E1C-D085-4BDE-A570-60085E5C3325}" type="pres">
      <dgm:prSet presAssocID="{B0D938D0-380F-4156-957E-0E19165B723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4702B9-DE25-4E9F-B688-2F33D95A2D32}" type="pres">
      <dgm:prSet presAssocID="{3C490447-9677-4057-9D46-875DB23211BB}" presName="centerShape" presStyleLbl="node0" presStyleIdx="0" presStyleCnt="1" custScaleX="152355" custScaleY="147683" custLinFactNeighborX="57757" custLinFactNeighborY="-46591"/>
      <dgm:spPr/>
      <dgm:t>
        <a:bodyPr/>
        <a:lstStyle/>
        <a:p>
          <a:endParaRPr lang="en-US"/>
        </a:p>
      </dgm:t>
    </dgm:pt>
    <dgm:pt modelId="{FC7841CF-28C1-490C-B5ED-A8EE89F9FCF1}" type="pres">
      <dgm:prSet presAssocID="{5340D253-254C-46C0-BBF4-18D947872548}" presName="parTrans" presStyleLbl="bgSibTrans2D1" presStyleIdx="0" presStyleCnt="1" custFlipHor="0" custScaleX="25050" custScaleY="175477" custLinFactX="77158" custLinFactNeighborX="100000" custLinFactNeighborY="950"/>
      <dgm:spPr/>
      <dgm:t>
        <a:bodyPr/>
        <a:lstStyle/>
        <a:p>
          <a:endParaRPr lang="en-US"/>
        </a:p>
      </dgm:t>
    </dgm:pt>
    <dgm:pt modelId="{65C39D7D-CEA7-4D31-9CBB-3121F89E5B11}" type="pres">
      <dgm:prSet presAssocID="{49B05FB4-F79C-4F11-A280-ED301161A5FC}" presName="node" presStyleLbl="node1" presStyleIdx="0" presStyleCnt="1" custScaleX="189298" custScaleY="123127" custRadScaleRad="112652" custRadScaleInc="-31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46393-52F2-4400-931D-DDCE5CDBB921}" type="presOf" srcId="{B0D938D0-380F-4156-957E-0E19165B723D}" destId="{EBD51E1C-D085-4BDE-A570-60085E5C3325}" srcOrd="0" destOrd="0" presId="urn:microsoft.com/office/officeart/2005/8/layout/radial4"/>
    <dgm:cxn modelId="{DF39EA49-6CA0-4D05-8610-1C1D21827C36}" type="presOf" srcId="{5340D253-254C-46C0-BBF4-18D947872548}" destId="{FC7841CF-28C1-490C-B5ED-A8EE89F9FCF1}" srcOrd="0" destOrd="0" presId="urn:microsoft.com/office/officeart/2005/8/layout/radial4"/>
    <dgm:cxn modelId="{A565ABDB-3944-40B5-A838-850D512EC46A}" srcId="{B0D938D0-380F-4156-957E-0E19165B723D}" destId="{3C490447-9677-4057-9D46-875DB23211BB}" srcOrd="0" destOrd="0" parTransId="{826271F4-8041-495C-897D-9863308558FA}" sibTransId="{AB73590B-6C16-4D74-A19B-815A16BB3838}"/>
    <dgm:cxn modelId="{AB50326D-D4D0-4EF0-AF28-BE758D77D0F6}" srcId="{3C490447-9677-4057-9D46-875DB23211BB}" destId="{49B05FB4-F79C-4F11-A280-ED301161A5FC}" srcOrd="0" destOrd="0" parTransId="{5340D253-254C-46C0-BBF4-18D947872548}" sibTransId="{1B5376B7-1BDA-4A9C-895A-A7F6AB1065F8}"/>
    <dgm:cxn modelId="{CCFDD285-07F8-4764-9E16-002F9D2CB202}" type="presOf" srcId="{3C490447-9677-4057-9D46-875DB23211BB}" destId="{F44702B9-DE25-4E9F-B688-2F33D95A2D32}" srcOrd="0" destOrd="0" presId="urn:microsoft.com/office/officeart/2005/8/layout/radial4"/>
    <dgm:cxn modelId="{CF288F5A-C5C6-4656-B977-3AF110ACF31F}" type="presOf" srcId="{49B05FB4-F79C-4F11-A280-ED301161A5FC}" destId="{65C39D7D-CEA7-4D31-9CBB-3121F89E5B11}" srcOrd="0" destOrd="0" presId="urn:microsoft.com/office/officeart/2005/8/layout/radial4"/>
    <dgm:cxn modelId="{C36CA56E-522A-4B55-BF01-D52642DB2AB8}" type="presParOf" srcId="{EBD51E1C-D085-4BDE-A570-60085E5C3325}" destId="{F44702B9-DE25-4E9F-B688-2F33D95A2D32}" srcOrd="0" destOrd="0" presId="urn:microsoft.com/office/officeart/2005/8/layout/radial4"/>
    <dgm:cxn modelId="{31E8C15C-E736-409A-BA4E-A82E36CCCC2E}" type="presParOf" srcId="{EBD51E1C-D085-4BDE-A570-60085E5C3325}" destId="{FC7841CF-28C1-490C-B5ED-A8EE89F9FCF1}" srcOrd="1" destOrd="0" presId="urn:microsoft.com/office/officeart/2005/8/layout/radial4"/>
    <dgm:cxn modelId="{13446041-7673-40B7-9996-6242C9E62058}" type="presParOf" srcId="{EBD51E1C-D085-4BDE-A570-60085E5C3325}" destId="{65C39D7D-CEA7-4D31-9CBB-3121F89E5B11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6EB8C4-5D10-46BF-8D2A-8B336D9D70F8}" type="doc">
      <dgm:prSet loTypeId="urn:microsoft.com/office/officeart/2005/8/layout/hList7" loCatId="list" qsTypeId="urn:microsoft.com/office/officeart/2005/8/quickstyle/simple1" qsCatId="simple" csTypeId="urn:microsoft.com/office/officeart/2005/8/colors/accent2_1" csCatId="accent2" phldr="1"/>
      <dgm:spPr/>
    </dgm:pt>
    <dgm:pt modelId="{E4AA2B50-A982-46DC-82A4-3574528A9FAC}">
      <dgm:prSet phldrT="[Text]" custT="1"/>
      <dgm:spPr/>
      <dgm:t>
        <a:bodyPr/>
        <a:lstStyle/>
        <a:p>
          <a:r>
            <a:rPr lang="en-US" sz="1400" b="1" dirty="0">
              <a:solidFill>
                <a:sysClr val="windowText" lastClr="000000"/>
              </a:solidFill>
            </a:rPr>
            <a:t>CAPABLE STATE</a:t>
          </a:r>
        </a:p>
        <a:p>
          <a:r>
            <a:rPr lang="en-US" sz="1400" dirty="0">
              <a:solidFill>
                <a:sysClr val="windowText" lastClr="000000"/>
              </a:solidFill>
            </a:rPr>
            <a:t>A capable state has the required human capabilities, institutional capacity, service processes and </a:t>
          </a:r>
          <a:r>
            <a:rPr lang="en-ZA" sz="1400" dirty="0">
              <a:solidFill>
                <a:sysClr val="windowText" lastClr="000000"/>
              </a:solidFill>
            </a:rPr>
            <a:t>technological </a:t>
          </a:r>
          <a:r>
            <a:rPr lang="en-US" sz="1400" dirty="0">
              <a:solidFill>
                <a:sysClr val="windowText" lastClr="000000"/>
              </a:solidFill>
            </a:rPr>
            <a:t> </a:t>
          </a:r>
          <a:r>
            <a:rPr lang="en-ZA" sz="1400" dirty="0">
              <a:solidFill>
                <a:sysClr val="windowText" lastClr="000000"/>
              </a:solidFill>
            </a:rPr>
            <a:t>platforms to deliver on the National Development Plan through a social contract with the people.</a:t>
          </a:r>
          <a:r>
            <a:rPr lang="en-US" sz="1400" dirty="0">
              <a:solidFill>
                <a:sysClr val="windowText" lastClr="000000"/>
              </a:solidFill>
            </a:rPr>
            <a:t> </a:t>
          </a:r>
        </a:p>
      </dgm:t>
    </dgm:pt>
    <dgm:pt modelId="{95A6844A-398F-43F6-82D2-2AFB1A49F6F2}" type="parTrans" cxnId="{DFF3E004-1191-493C-8FEA-51DAF6C14A60}">
      <dgm:prSet/>
      <dgm:spPr/>
      <dgm:t>
        <a:bodyPr/>
        <a:lstStyle/>
        <a:p>
          <a:endParaRPr lang="en-US"/>
        </a:p>
      </dgm:t>
    </dgm:pt>
    <dgm:pt modelId="{4286A044-E34C-4633-9EAE-FE0A685BDFF5}" type="sibTrans" cxnId="{DFF3E004-1191-493C-8FEA-51DAF6C14A60}">
      <dgm:prSet/>
      <dgm:spPr/>
      <dgm:t>
        <a:bodyPr/>
        <a:lstStyle/>
        <a:p>
          <a:endParaRPr lang="en-US"/>
        </a:p>
      </dgm:t>
    </dgm:pt>
    <dgm:pt modelId="{1345BC22-23B3-4D56-AF86-CAA2AAF03DF7}">
      <dgm:prSet phldrT="[Text]" custT="1"/>
      <dgm:spPr/>
      <dgm:t>
        <a:bodyPr/>
        <a:lstStyle/>
        <a:p>
          <a:pPr algn="ctr"/>
          <a:r>
            <a:rPr lang="en-US" sz="1400" b="1" dirty="0">
              <a:solidFill>
                <a:sysClr val="windowText" lastClr="000000"/>
              </a:solidFill>
            </a:rPr>
            <a:t>ETHICAL STATE </a:t>
          </a:r>
        </a:p>
        <a:p>
          <a:pPr algn="ctr"/>
          <a:r>
            <a:rPr lang="en-US" sz="1400" b="0" dirty="0">
              <a:solidFill>
                <a:sysClr val="windowText" lastClr="000000"/>
              </a:solidFill>
            </a:rPr>
            <a:t>An ethical state </a:t>
          </a:r>
          <a:r>
            <a:rPr lang="en-ZA" sz="1400" b="0" dirty="0">
              <a:solidFill>
                <a:sysClr val="windowText" lastClr="000000"/>
              </a:solidFill>
            </a:rPr>
            <a:t>is driven by the Constitutional Values and Principles of Public Administration and the rule of law, focused on the progressive realisation of the socio-economic rights and social justice as outlined in the Bill of Rights.</a:t>
          </a:r>
          <a:endParaRPr lang="en-US" sz="1400" b="0" dirty="0">
            <a:solidFill>
              <a:sysClr val="windowText" lastClr="000000"/>
            </a:solidFill>
          </a:endParaRPr>
        </a:p>
      </dgm:t>
    </dgm:pt>
    <dgm:pt modelId="{6DD0AC3F-C7B0-41E6-8064-B0682A403807}" type="parTrans" cxnId="{9EA11567-A575-4DE8-96B5-D00901530292}">
      <dgm:prSet/>
      <dgm:spPr/>
      <dgm:t>
        <a:bodyPr/>
        <a:lstStyle/>
        <a:p>
          <a:endParaRPr lang="en-US"/>
        </a:p>
      </dgm:t>
    </dgm:pt>
    <dgm:pt modelId="{4974A6A8-A044-47CA-98B0-0B5A736F076E}" type="sibTrans" cxnId="{9EA11567-A575-4DE8-96B5-D00901530292}">
      <dgm:prSet/>
      <dgm:spPr/>
      <dgm:t>
        <a:bodyPr/>
        <a:lstStyle/>
        <a:p>
          <a:endParaRPr lang="en-US"/>
        </a:p>
      </dgm:t>
    </dgm:pt>
    <dgm:pt modelId="{BC72E55A-8D27-4629-8A04-D488C3E65526}">
      <dgm:prSet phldrT="[Text]" custT="1"/>
      <dgm:spPr/>
      <dgm:t>
        <a:bodyPr/>
        <a:lstStyle/>
        <a:p>
          <a:pPr algn="just"/>
          <a:endParaRPr lang="en-US" sz="1000" b="1" dirty="0">
            <a:solidFill>
              <a:sysClr val="windowText" lastClr="000000"/>
            </a:solidFill>
          </a:endParaRPr>
        </a:p>
        <a:p>
          <a:pPr algn="ctr"/>
          <a:r>
            <a:rPr lang="en-US" sz="1400" b="1" dirty="0">
              <a:solidFill>
                <a:sysClr val="windowText" lastClr="000000"/>
              </a:solidFill>
            </a:rPr>
            <a:t>DEVELOPMENTAL STATE </a:t>
          </a:r>
          <a:endParaRPr lang="en-US" sz="1400" dirty="0">
            <a:solidFill>
              <a:sysClr val="windowText" lastClr="000000"/>
            </a:solidFill>
          </a:endParaRPr>
        </a:p>
        <a:p>
          <a:pPr algn="ctr"/>
          <a:r>
            <a:rPr lang="en-US" sz="1400" dirty="0">
              <a:solidFill>
                <a:sysClr val="windowText" lastClr="000000"/>
              </a:solidFill>
            </a:rPr>
            <a:t>A developmental </a:t>
          </a:r>
          <a:r>
            <a:rPr lang="en-ZA" sz="1400" dirty="0">
              <a:solidFill>
                <a:sysClr val="windowText" lastClr="000000"/>
              </a:solidFill>
            </a:rPr>
            <a:t>state aims to meet people’s needs through interventionist, developmental; and  participatory public administration. This entails building a state that is driven by the public interest and not individual or sectional interest</a:t>
          </a:r>
          <a:r>
            <a:rPr lang="en-ZA" sz="1000" dirty="0">
              <a:solidFill>
                <a:sysClr val="windowText" lastClr="000000"/>
              </a:solidFill>
            </a:rPr>
            <a:t>.</a:t>
          </a:r>
          <a:endParaRPr lang="en-US" sz="1000" dirty="0">
            <a:solidFill>
              <a:sysClr val="windowText" lastClr="000000"/>
            </a:solidFill>
          </a:endParaRPr>
        </a:p>
      </dgm:t>
    </dgm:pt>
    <dgm:pt modelId="{72FAC59B-8AF9-4F41-B8F0-8904E8DF1A65}" type="parTrans" cxnId="{F4E69A2E-8D05-4FE5-996B-3CA246A6E179}">
      <dgm:prSet/>
      <dgm:spPr/>
      <dgm:t>
        <a:bodyPr/>
        <a:lstStyle/>
        <a:p>
          <a:endParaRPr lang="en-US"/>
        </a:p>
      </dgm:t>
    </dgm:pt>
    <dgm:pt modelId="{A1CFBEBF-F93A-4591-9913-EA874CAA52D0}" type="sibTrans" cxnId="{F4E69A2E-8D05-4FE5-996B-3CA246A6E179}">
      <dgm:prSet/>
      <dgm:spPr/>
      <dgm:t>
        <a:bodyPr/>
        <a:lstStyle/>
        <a:p>
          <a:endParaRPr lang="en-US"/>
        </a:p>
      </dgm:t>
    </dgm:pt>
    <dgm:pt modelId="{0F53D05A-4291-452A-B26E-BEC7BA6769DA}" type="pres">
      <dgm:prSet presAssocID="{2A6EB8C4-5D10-46BF-8D2A-8B336D9D70F8}" presName="Name0" presStyleCnt="0">
        <dgm:presLayoutVars>
          <dgm:dir/>
          <dgm:resizeHandles val="exact"/>
        </dgm:presLayoutVars>
      </dgm:prSet>
      <dgm:spPr/>
    </dgm:pt>
    <dgm:pt modelId="{7BDFD0E6-612B-4FBD-8398-DDBFFDB78A8A}" type="pres">
      <dgm:prSet presAssocID="{2A6EB8C4-5D10-46BF-8D2A-8B336D9D70F8}" presName="fgShape" presStyleLbl="fgShp" presStyleIdx="0" presStyleCnt="1" custLinFactNeighborX="229" custLinFactNeighborY="-14375"/>
      <dgm:spPr/>
    </dgm:pt>
    <dgm:pt modelId="{CB9B65B2-DC15-4DCA-A096-0BDAF1B5C01A}" type="pres">
      <dgm:prSet presAssocID="{2A6EB8C4-5D10-46BF-8D2A-8B336D9D70F8}" presName="linComp" presStyleCnt="0"/>
      <dgm:spPr/>
    </dgm:pt>
    <dgm:pt modelId="{76B786ED-20C3-4C24-9FB4-BE549B94367C}" type="pres">
      <dgm:prSet presAssocID="{E4AA2B50-A982-46DC-82A4-3574528A9FAC}" presName="compNode" presStyleCnt="0"/>
      <dgm:spPr/>
    </dgm:pt>
    <dgm:pt modelId="{B4F72B86-D452-454B-B91C-9F7E84A53462}" type="pres">
      <dgm:prSet presAssocID="{E4AA2B50-A982-46DC-82A4-3574528A9FAC}" presName="bkgdShape" presStyleLbl="node1" presStyleIdx="0" presStyleCnt="3"/>
      <dgm:spPr/>
      <dgm:t>
        <a:bodyPr/>
        <a:lstStyle/>
        <a:p>
          <a:endParaRPr lang="en-US"/>
        </a:p>
      </dgm:t>
    </dgm:pt>
    <dgm:pt modelId="{1549F5B9-752A-42A3-9B6B-70191BB6C6C3}" type="pres">
      <dgm:prSet presAssocID="{E4AA2B50-A982-46DC-82A4-3574528A9FA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84046-4F9F-4888-9CC1-DFB077EEC263}" type="pres">
      <dgm:prSet presAssocID="{E4AA2B50-A982-46DC-82A4-3574528A9FAC}" presName="invisiNode" presStyleLbl="node1" presStyleIdx="0" presStyleCnt="3"/>
      <dgm:spPr/>
    </dgm:pt>
    <dgm:pt modelId="{649BFD3D-93A3-430B-8A43-C1A0D53A6745}" type="pres">
      <dgm:prSet presAssocID="{E4AA2B50-A982-46DC-82A4-3574528A9FAC}" presName="imagNode" presStyleLbl="fgImgPlace1" presStyleIdx="0" presStyleCnt="3" custLinFactNeighborX="-3469" custLinFactNeighborY="-1635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F8F8EF4-D434-4787-9705-C2E5704D9752}" type="pres">
      <dgm:prSet presAssocID="{4286A044-E34C-4633-9EAE-FE0A685BDFF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39BCB6B-79FA-4ACB-9AB8-C6047667004A}" type="pres">
      <dgm:prSet presAssocID="{1345BC22-23B3-4D56-AF86-CAA2AAF03DF7}" presName="compNode" presStyleCnt="0"/>
      <dgm:spPr/>
    </dgm:pt>
    <dgm:pt modelId="{48F97A9C-8FDF-4FF4-BE70-01C9D86F9BF2}" type="pres">
      <dgm:prSet presAssocID="{1345BC22-23B3-4D56-AF86-CAA2AAF03DF7}" presName="bkgdShape" presStyleLbl="node1" presStyleIdx="1" presStyleCnt="3" custLinFactNeighborY="182"/>
      <dgm:spPr/>
      <dgm:t>
        <a:bodyPr/>
        <a:lstStyle/>
        <a:p>
          <a:endParaRPr lang="en-US"/>
        </a:p>
      </dgm:t>
    </dgm:pt>
    <dgm:pt modelId="{B6030EDA-5255-4580-B92D-8245BC65F6DA}" type="pres">
      <dgm:prSet presAssocID="{1345BC22-23B3-4D56-AF86-CAA2AAF03DF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E4485-15E1-467C-A4B9-2AB37088EAE9}" type="pres">
      <dgm:prSet presAssocID="{1345BC22-23B3-4D56-AF86-CAA2AAF03DF7}" presName="invisiNode" presStyleLbl="node1" presStyleIdx="1" presStyleCnt="3"/>
      <dgm:spPr/>
    </dgm:pt>
    <dgm:pt modelId="{180888B2-294A-482D-B003-1406D991E6E6}" type="pres">
      <dgm:prSet presAssocID="{1345BC22-23B3-4D56-AF86-CAA2AAF03DF7}" presName="imagNode" presStyleLbl="fgImgPlace1" presStyleIdx="1" presStyleCnt="3" custLinFactNeighborX="941" custLinFactNeighborY="-1472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703779E-0779-4D52-B876-6AD9FD9A6917}" type="pres">
      <dgm:prSet presAssocID="{4974A6A8-A044-47CA-98B0-0B5A736F076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B0201CE-11A6-4964-AC02-7ACEF3F6A1F7}" type="pres">
      <dgm:prSet presAssocID="{BC72E55A-8D27-4629-8A04-D488C3E65526}" presName="compNode" presStyleCnt="0"/>
      <dgm:spPr/>
    </dgm:pt>
    <dgm:pt modelId="{77717CED-6F27-4BC2-BD21-D8117721FAB3}" type="pres">
      <dgm:prSet presAssocID="{BC72E55A-8D27-4629-8A04-D488C3E65526}" presName="bkgdShape" presStyleLbl="node1" presStyleIdx="2" presStyleCnt="3" custScaleY="100000"/>
      <dgm:spPr/>
      <dgm:t>
        <a:bodyPr/>
        <a:lstStyle/>
        <a:p>
          <a:endParaRPr lang="en-US"/>
        </a:p>
      </dgm:t>
    </dgm:pt>
    <dgm:pt modelId="{A9325C85-1D6E-496D-AF65-10EFFD83225E}" type="pres">
      <dgm:prSet presAssocID="{BC72E55A-8D27-4629-8A04-D488C3E6552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73B237-2850-4277-9D08-0A8B72D2E18A}" type="pres">
      <dgm:prSet presAssocID="{BC72E55A-8D27-4629-8A04-D488C3E65526}" presName="invisiNode" presStyleLbl="node1" presStyleIdx="2" presStyleCnt="3"/>
      <dgm:spPr/>
    </dgm:pt>
    <dgm:pt modelId="{D5B9D697-3ECA-4E64-9275-BFE106C0A49B}" type="pres">
      <dgm:prSet presAssocID="{BC72E55A-8D27-4629-8A04-D488C3E65526}" presName="imagNode" presStyleLbl="fgImgPlace1" presStyleIdx="2" presStyleCnt="3" custLinFactNeighborX="-496" custLinFactNeighborY="-1684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9EA11567-A575-4DE8-96B5-D00901530292}" srcId="{2A6EB8C4-5D10-46BF-8D2A-8B336D9D70F8}" destId="{1345BC22-23B3-4D56-AF86-CAA2AAF03DF7}" srcOrd="1" destOrd="0" parTransId="{6DD0AC3F-C7B0-41E6-8064-B0682A403807}" sibTransId="{4974A6A8-A044-47CA-98B0-0B5A736F076E}"/>
    <dgm:cxn modelId="{F9104585-6D4B-4C44-ADF7-D8A27CBCE220}" type="presOf" srcId="{2A6EB8C4-5D10-46BF-8D2A-8B336D9D70F8}" destId="{0F53D05A-4291-452A-B26E-BEC7BA6769DA}" srcOrd="0" destOrd="0" presId="urn:microsoft.com/office/officeart/2005/8/layout/hList7"/>
    <dgm:cxn modelId="{D41CB1DD-BE15-4244-B745-097335838D5A}" type="presOf" srcId="{1345BC22-23B3-4D56-AF86-CAA2AAF03DF7}" destId="{48F97A9C-8FDF-4FF4-BE70-01C9D86F9BF2}" srcOrd="0" destOrd="0" presId="urn:microsoft.com/office/officeart/2005/8/layout/hList7"/>
    <dgm:cxn modelId="{8C52ACC2-9300-4054-A51A-B0F0787851CF}" type="presOf" srcId="{4974A6A8-A044-47CA-98B0-0B5A736F076E}" destId="{2703779E-0779-4D52-B876-6AD9FD9A6917}" srcOrd="0" destOrd="0" presId="urn:microsoft.com/office/officeart/2005/8/layout/hList7"/>
    <dgm:cxn modelId="{AC4A9ECB-8318-48CD-AF21-C1FEB39D01D5}" type="presOf" srcId="{4286A044-E34C-4633-9EAE-FE0A685BDFF5}" destId="{3F8F8EF4-D434-4787-9705-C2E5704D9752}" srcOrd="0" destOrd="0" presId="urn:microsoft.com/office/officeart/2005/8/layout/hList7"/>
    <dgm:cxn modelId="{3DE824F7-2EA1-45A3-AFBC-3C1647B0A47F}" type="presOf" srcId="{BC72E55A-8D27-4629-8A04-D488C3E65526}" destId="{77717CED-6F27-4BC2-BD21-D8117721FAB3}" srcOrd="0" destOrd="0" presId="urn:microsoft.com/office/officeart/2005/8/layout/hList7"/>
    <dgm:cxn modelId="{86ABEB90-7DE0-4F3D-ABF0-37ED2EF2600B}" type="presOf" srcId="{1345BC22-23B3-4D56-AF86-CAA2AAF03DF7}" destId="{B6030EDA-5255-4580-B92D-8245BC65F6DA}" srcOrd="1" destOrd="0" presId="urn:microsoft.com/office/officeart/2005/8/layout/hList7"/>
    <dgm:cxn modelId="{0F2B637C-2A9E-4278-ABD4-270E3A7117CD}" type="presOf" srcId="{E4AA2B50-A982-46DC-82A4-3574528A9FAC}" destId="{B4F72B86-D452-454B-B91C-9F7E84A53462}" srcOrd="0" destOrd="0" presId="urn:microsoft.com/office/officeart/2005/8/layout/hList7"/>
    <dgm:cxn modelId="{32D85578-00B9-4760-9143-3684D3D35A7B}" type="presOf" srcId="{BC72E55A-8D27-4629-8A04-D488C3E65526}" destId="{A9325C85-1D6E-496D-AF65-10EFFD83225E}" srcOrd="1" destOrd="0" presId="urn:microsoft.com/office/officeart/2005/8/layout/hList7"/>
    <dgm:cxn modelId="{DFF3E004-1191-493C-8FEA-51DAF6C14A60}" srcId="{2A6EB8C4-5D10-46BF-8D2A-8B336D9D70F8}" destId="{E4AA2B50-A982-46DC-82A4-3574528A9FAC}" srcOrd="0" destOrd="0" parTransId="{95A6844A-398F-43F6-82D2-2AFB1A49F6F2}" sibTransId="{4286A044-E34C-4633-9EAE-FE0A685BDFF5}"/>
    <dgm:cxn modelId="{F4E69A2E-8D05-4FE5-996B-3CA246A6E179}" srcId="{2A6EB8C4-5D10-46BF-8D2A-8B336D9D70F8}" destId="{BC72E55A-8D27-4629-8A04-D488C3E65526}" srcOrd="2" destOrd="0" parTransId="{72FAC59B-8AF9-4F41-B8F0-8904E8DF1A65}" sibTransId="{A1CFBEBF-F93A-4591-9913-EA874CAA52D0}"/>
    <dgm:cxn modelId="{E11A07A1-E398-44D6-9DEB-6DD292504869}" type="presOf" srcId="{E4AA2B50-A982-46DC-82A4-3574528A9FAC}" destId="{1549F5B9-752A-42A3-9B6B-70191BB6C6C3}" srcOrd="1" destOrd="0" presId="urn:microsoft.com/office/officeart/2005/8/layout/hList7"/>
    <dgm:cxn modelId="{57CB9F86-F041-47C7-84C8-DFB9E356352E}" type="presParOf" srcId="{0F53D05A-4291-452A-B26E-BEC7BA6769DA}" destId="{7BDFD0E6-612B-4FBD-8398-DDBFFDB78A8A}" srcOrd="0" destOrd="0" presId="urn:microsoft.com/office/officeart/2005/8/layout/hList7"/>
    <dgm:cxn modelId="{1B7C46FF-A22F-483B-91B2-AA82F4705C3E}" type="presParOf" srcId="{0F53D05A-4291-452A-B26E-BEC7BA6769DA}" destId="{CB9B65B2-DC15-4DCA-A096-0BDAF1B5C01A}" srcOrd="1" destOrd="0" presId="urn:microsoft.com/office/officeart/2005/8/layout/hList7"/>
    <dgm:cxn modelId="{E4E6879C-B441-4AB7-8145-48BF9FA6E8DC}" type="presParOf" srcId="{CB9B65B2-DC15-4DCA-A096-0BDAF1B5C01A}" destId="{76B786ED-20C3-4C24-9FB4-BE549B94367C}" srcOrd="0" destOrd="0" presId="urn:microsoft.com/office/officeart/2005/8/layout/hList7"/>
    <dgm:cxn modelId="{C5933EA0-E429-4A57-B936-8AF3328238F9}" type="presParOf" srcId="{76B786ED-20C3-4C24-9FB4-BE549B94367C}" destId="{B4F72B86-D452-454B-B91C-9F7E84A53462}" srcOrd="0" destOrd="0" presId="urn:microsoft.com/office/officeart/2005/8/layout/hList7"/>
    <dgm:cxn modelId="{2938A249-AA86-4E71-9307-2FA7A30F1C6F}" type="presParOf" srcId="{76B786ED-20C3-4C24-9FB4-BE549B94367C}" destId="{1549F5B9-752A-42A3-9B6B-70191BB6C6C3}" srcOrd="1" destOrd="0" presId="urn:microsoft.com/office/officeart/2005/8/layout/hList7"/>
    <dgm:cxn modelId="{DA85A6BC-F6AC-442B-BEB8-6C7CFE954607}" type="presParOf" srcId="{76B786ED-20C3-4C24-9FB4-BE549B94367C}" destId="{F0884046-4F9F-4888-9CC1-DFB077EEC263}" srcOrd="2" destOrd="0" presId="urn:microsoft.com/office/officeart/2005/8/layout/hList7"/>
    <dgm:cxn modelId="{2A2A9505-7E0A-4D06-9475-F1E74D5989DC}" type="presParOf" srcId="{76B786ED-20C3-4C24-9FB4-BE549B94367C}" destId="{649BFD3D-93A3-430B-8A43-C1A0D53A6745}" srcOrd="3" destOrd="0" presId="urn:microsoft.com/office/officeart/2005/8/layout/hList7"/>
    <dgm:cxn modelId="{12E4AF40-195C-414F-9CFD-E845C7BDB02E}" type="presParOf" srcId="{CB9B65B2-DC15-4DCA-A096-0BDAF1B5C01A}" destId="{3F8F8EF4-D434-4787-9705-C2E5704D9752}" srcOrd="1" destOrd="0" presId="urn:microsoft.com/office/officeart/2005/8/layout/hList7"/>
    <dgm:cxn modelId="{736C9A75-BCB8-4AC5-9C63-30187DB53AFC}" type="presParOf" srcId="{CB9B65B2-DC15-4DCA-A096-0BDAF1B5C01A}" destId="{C39BCB6B-79FA-4ACB-9AB8-C6047667004A}" srcOrd="2" destOrd="0" presId="urn:microsoft.com/office/officeart/2005/8/layout/hList7"/>
    <dgm:cxn modelId="{2B41A6EE-FA2B-4DF7-A4E8-02A2DDCECDAF}" type="presParOf" srcId="{C39BCB6B-79FA-4ACB-9AB8-C6047667004A}" destId="{48F97A9C-8FDF-4FF4-BE70-01C9D86F9BF2}" srcOrd="0" destOrd="0" presId="urn:microsoft.com/office/officeart/2005/8/layout/hList7"/>
    <dgm:cxn modelId="{ACD61966-6FBD-4D63-92DB-1C1A6E18C28E}" type="presParOf" srcId="{C39BCB6B-79FA-4ACB-9AB8-C6047667004A}" destId="{B6030EDA-5255-4580-B92D-8245BC65F6DA}" srcOrd="1" destOrd="0" presId="urn:microsoft.com/office/officeart/2005/8/layout/hList7"/>
    <dgm:cxn modelId="{5AAABB30-6659-43A7-AAFA-D2FF19F2207B}" type="presParOf" srcId="{C39BCB6B-79FA-4ACB-9AB8-C6047667004A}" destId="{C5BE4485-15E1-467C-A4B9-2AB37088EAE9}" srcOrd="2" destOrd="0" presId="urn:microsoft.com/office/officeart/2005/8/layout/hList7"/>
    <dgm:cxn modelId="{8912E57D-E70A-4180-9365-3F281CE531EF}" type="presParOf" srcId="{C39BCB6B-79FA-4ACB-9AB8-C6047667004A}" destId="{180888B2-294A-482D-B003-1406D991E6E6}" srcOrd="3" destOrd="0" presId="urn:microsoft.com/office/officeart/2005/8/layout/hList7"/>
    <dgm:cxn modelId="{F7159F53-BB78-42CB-A3A3-58B442D1F4FA}" type="presParOf" srcId="{CB9B65B2-DC15-4DCA-A096-0BDAF1B5C01A}" destId="{2703779E-0779-4D52-B876-6AD9FD9A6917}" srcOrd="3" destOrd="0" presId="urn:microsoft.com/office/officeart/2005/8/layout/hList7"/>
    <dgm:cxn modelId="{6B550BA8-16D8-4336-BE26-FB8F6B3CE760}" type="presParOf" srcId="{CB9B65B2-DC15-4DCA-A096-0BDAF1B5C01A}" destId="{EB0201CE-11A6-4964-AC02-7ACEF3F6A1F7}" srcOrd="4" destOrd="0" presId="urn:microsoft.com/office/officeart/2005/8/layout/hList7"/>
    <dgm:cxn modelId="{B1DBEF34-9A8C-4C96-831D-D3443902960F}" type="presParOf" srcId="{EB0201CE-11A6-4964-AC02-7ACEF3F6A1F7}" destId="{77717CED-6F27-4BC2-BD21-D8117721FAB3}" srcOrd="0" destOrd="0" presId="urn:microsoft.com/office/officeart/2005/8/layout/hList7"/>
    <dgm:cxn modelId="{E7F434ED-D22B-468C-9C5B-65942CB446A5}" type="presParOf" srcId="{EB0201CE-11A6-4964-AC02-7ACEF3F6A1F7}" destId="{A9325C85-1D6E-496D-AF65-10EFFD83225E}" srcOrd="1" destOrd="0" presId="urn:microsoft.com/office/officeart/2005/8/layout/hList7"/>
    <dgm:cxn modelId="{F3FFA8D6-B5B5-4FF7-955C-4BFCE795CA4C}" type="presParOf" srcId="{EB0201CE-11A6-4964-AC02-7ACEF3F6A1F7}" destId="{6573B237-2850-4277-9D08-0A8B72D2E18A}" srcOrd="2" destOrd="0" presId="urn:microsoft.com/office/officeart/2005/8/layout/hList7"/>
    <dgm:cxn modelId="{A1D216C2-4D52-4657-8150-3C0BD8DE0C63}" type="presParOf" srcId="{EB0201CE-11A6-4964-AC02-7ACEF3F6A1F7}" destId="{D5B9D697-3ECA-4E64-9275-BFE106C0A49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848CF3-D5A9-46AB-AE04-F55F85580E4B}" type="doc">
      <dgm:prSet loTypeId="urn:microsoft.com/office/officeart/2005/8/layout/vList4" loCatId="list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47E89D70-3C65-4846-9733-AD8A85EB056B}">
      <dgm:prSet phldrT="[Text]" custT="1"/>
      <dgm:spPr/>
      <dgm:t>
        <a:bodyPr/>
        <a:lstStyle/>
        <a:p>
          <a:pPr algn="ctr"/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Programme 2: Leadership and Management Practice    </a:t>
          </a:r>
        </a:p>
        <a:p>
          <a:pPr algn="ctr"/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6</a:t>
          </a:r>
          <a:endParaRPr lang="en-US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A7E31B-E5D4-4BEB-B210-1BBCD274EB61}" type="sibTrans" cxnId="{7235E2B9-9319-4A37-9941-C0DB994426B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8BF27D-0032-4D22-92B1-A5FCBA171DC9}" type="parTrans" cxnId="{7235E2B9-9319-4A37-9941-C0DB994426B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6D80A5-2774-4BB8-86D0-F5CE1142CE02}">
      <dgm:prSet phldrT="[Text]" custT="1"/>
      <dgm:spPr/>
      <dgm:t>
        <a:bodyPr/>
        <a:lstStyle/>
        <a:p>
          <a:pPr algn="ctr"/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Programme 1: Administration                                           </a:t>
          </a:r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9</a:t>
          </a:r>
          <a:endParaRPr lang="en-US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03367F-2FBE-4C40-8D75-2A3A0033946B}" type="sibTrans" cxnId="{FA974427-D440-4FBB-95C1-BCE43A09C7BC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7B5D91-D0A8-42BF-B5A7-5B9F83E4296B}" type="parTrans" cxnId="{FA974427-D440-4FBB-95C1-BCE43A09C7BC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4560CA-87E4-49BF-8AB2-1E6208C0E5A4}">
      <dgm:prSet phldrT="[Text]" custT="1"/>
      <dgm:spPr/>
      <dgm:t>
        <a:bodyPr/>
        <a:lstStyle/>
        <a:p>
          <a:pPr algn="ctr"/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Programme 3: Monitoring and Evaluation                        </a:t>
          </a:r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8</a:t>
          </a:r>
          <a:endParaRPr lang="en-US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AB7BC9-469C-4A41-9E13-D6F5BB248D44}" type="parTrans" cxnId="{A30E60A9-F086-4F76-BB91-E5E38F8384B4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C28740-13A1-4C20-9733-2A0A2EEAF702}" type="sibTrans" cxnId="{A30E60A9-F086-4F76-BB91-E5E38F8384B4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CEC781-CC72-46CB-B36A-4DE16ABCDC3F}">
      <dgm:prSet phldrT="[Text]" custT="1"/>
      <dgm:spPr/>
      <dgm:t>
        <a:bodyPr/>
        <a:lstStyle/>
        <a:p>
          <a:pPr algn="ctr"/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Programme 4: Integrity and Anti-Corruption</a:t>
          </a:r>
        </a:p>
        <a:p>
          <a:pPr algn="ctr"/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7</a:t>
          </a:r>
          <a:endParaRPr lang="en-US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05ACDC-80F4-4D9A-8494-62FDA153E118}" type="parTrans" cxnId="{C67284C5-854A-4585-A49A-4BAFB545936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376552-5239-4EA4-BC78-5D2543744DE4}" type="sibTrans" cxnId="{C67284C5-854A-4585-A49A-4BAFB545936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935E0A-B89D-49D4-8198-1E10B1CB154D}" type="pres">
      <dgm:prSet presAssocID="{BB848CF3-D5A9-46AB-AE04-F55F85580E4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28F45F-F34C-4E2E-8CCC-1C72C166F8FD}" type="pres">
      <dgm:prSet presAssocID="{626D80A5-2774-4BB8-86D0-F5CE1142CE02}" presName="comp" presStyleCnt="0"/>
      <dgm:spPr/>
      <dgm:t>
        <a:bodyPr/>
        <a:lstStyle/>
        <a:p>
          <a:endParaRPr lang="en-US"/>
        </a:p>
      </dgm:t>
    </dgm:pt>
    <dgm:pt modelId="{1B2AEB58-C48C-42FA-B063-D1A9DC1C70F2}" type="pres">
      <dgm:prSet presAssocID="{626D80A5-2774-4BB8-86D0-F5CE1142CE02}" presName="box" presStyleLbl="node1" presStyleIdx="0" presStyleCnt="4"/>
      <dgm:spPr/>
      <dgm:t>
        <a:bodyPr/>
        <a:lstStyle/>
        <a:p>
          <a:endParaRPr lang="en-US"/>
        </a:p>
      </dgm:t>
    </dgm:pt>
    <dgm:pt modelId="{E59913B1-D51F-4A0B-90A4-8ACE1FE58FF7}" type="pres">
      <dgm:prSet presAssocID="{626D80A5-2774-4BB8-86D0-F5CE1142CE02}" presName="img" presStyleLbl="fgImgPlace1" presStyleIdx="0" presStyleCnt="4" custScaleX="58928" custLinFactNeighborY="3256"/>
      <dgm:spPr>
        <a:blipFill>
          <a:blip xmlns:r="http://schemas.openxmlformats.org/officeDocument/2006/relationships" r:embed="rId1">
            <a:duotone>
              <a:prstClr val="black"/>
              <a:srgbClr val="006666">
                <a:tint val="45000"/>
                <a:satMod val="400000"/>
              </a:srgb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B713896-1025-4E2D-89F9-374926C5BF06}" type="pres">
      <dgm:prSet presAssocID="{626D80A5-2774-4BB8-86D0-F5CE1142CE0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B701D-2553-4B87-8F65-B381567C1407}" type="pres">
      <dgm:prSet presAssocID="{8B03367F-2FBE-4C40-8D75-2A3A0033946B}" presName="spacer" presStyleCnt="0"/>
      <dgm:spPr/>
      <dgm:t>
        <a:bodyPr/>
        <a:lstStyle/>
        <a:p>
          <a:endParaRPr lang="en-US"/>
        </a:p>
      </dgm:t>
    </dgm:pt>
    <dgm:pt modelId="{8BD82DD7-FA54-4343-ADE8-0B888C504299}" type="pres">
      <dgm:prSet presAssocID="{47E89D70-3C65-4846-9733-AD8A85EB056B}" presName="comp" presStyleCnt="0"/>
      <dgm:spPr/>
      <dgm:t>
        <a:bodyPr/>
        <a:lstStyle/>
        <a:p>
          <a:endParaRPr lang="en-US"/>
        </a:p>
      </dgm:t>
    </dgm:pt>
    <dgm:pt modelId="{99823CCE-573A-4E46-9007-5AA342066428}" type="pres">
      <dgm:prSet presAssocID="{47E89D70-3C65-4846-9733-AD8A85EB056B}" presName="box" presStyleLbl="node1" presStyleIdx="1" presStyleCnt="4"/>
      <dgm:spPr/>
      <dgm:t>
        <a:bodyPr/>
        <a:lstStyle/>
        <a:p>
          <a:endParaRPr lang="en-US"/>
        </a:p>
      </dgm:t>
    </dgm:pt>
    <dgm:pt modelId="{FFA7A100-F00D-47BF-A6C7-AD2A5CDCD10E}" type="pres">
      <dgm:prSet presAssocID="{47E89D70-3C65-4846-9733-AD8A85EB056B}" presName="img" presStyleLbl="fgImgPlace1" presStyleIdx="1" presStyleCnt="4" custScaleX="58928" custLinFactNeighborY="3256"/>
      <dgm:spPr>
        <a:blipFill>
          <a:blip xmlns:r="http://schemas.openxmlformats.org/officeDocument/2006/relationships" r:embed="rId2">
            <a:duotone>
              <a:prstClr val="black"/>
              <a:srgbClr val="006666">
                <a:tint val="45000"/>
                <a:satMod val="400000"/>
              </a:srgb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856D1C7-3D51-41DE-97E3-42FE7708D310}" type="pres">
      <dgm:prSet presAssocID="{47E89D70-3C65-4846-9733-AD8A85EB056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E0438-4E8D-4BA2-9613-3F8F73528D0D}" type="pres">
      <dgm:prSet presAssocID="{9FA7E31B-E5D4-4BEB-B210-1BBCD274EB61}" presName="spacer" presStyleCnt="0"/>
      <dgm:spPr/>
      <dgm:t>
        <a:bodyPr/>
        <a:lstStyle/>
        <a:p>
          <a:endParaRPr lang="en-US"/>
        </a:p>
      </dgm:t>
    </dgm:pt>
    <dgm:pt modelId="{2205122A-3391-4EE9-B79B-CA2E31A00DC1}" type="pres">
      <dgm:prSet presAssocID="{874560CA-87E4-49BF-8AB2-1E6208C0E5A4}" presName="comp" presStyleCnt="0"/>
      <dgm:spPr/>
      <dgm:t>
        <a:bodyPr/>
        <a:lstStyle/>
        <a:p>
          <a:endParaRPr lang="en-US"/>
        </a:p>
      </dgm:t>
    </dgm:pt>
    <dgm:pt modelId="{188FE518-2AFF-44F8-ADCE-49BE6F74327D}" type="pres">
      <dgm:prSet presAssocID="{874560CA-87E4-49BF-8AB2-1E6208C0E5A4}" presName="box" presStyleLbl="node1" presStyleIdx="2" presStyleCnt="4"/>
      <dgm:spPr/>
      <dgm:t>
        <a:bodyPr/>
        <a:lstStyle/>
        <a:p>
          <a:endParaRPr lang="en-US"/>
        </a:p>
      </dgm:t>
    </dgm:pt>
    <dgm:pt modelId="{E421CD73-E2E5-43A0-8DF0-16F93EB45F9A}" type="pres">
      <dgm:prSet presAssocID="{874560CA-87E4-49BF-8AB2-1E6208C0E5A4}" presName="img" presStyleLbl="fgImgPlace1" presStyleIdx="2" presStyleCnt="4" custScaleX="58928" custLinFactNeighborY="3256"/>
      <dgm:spPr>
        <a:blipFill>
          <a:blip xmlns:r="http://schemas.openxmlformats.org/officeDocument/2006/relationships" r:embed="rId3">
            <a:duotone>
              <a:prstClr val="black"/>
              <a:srgbClr val="006666">
                <a:tint val="45000"/>
                <a:satMod val="400000"/>
              </a:srgb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4D7B356-3FE2-4EE8-A350-2F493C0F3B92}" type="pres">
      <dgm:prSet presAssocID="{874560CA-87E4-49BF-8AB2-1E6208C0E5A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37DB0-D64B-439C-B81E-B0F6885902A2}" type="pres">
      <dgm:prSet presAssocID="{9DC28740-13A1-4C20-9733-2A0A2EEAF702}" presName="spacer" presStyleCnt="0"/>
      <dgm:spPr/>
      <dgm:t>
        <a:bodyPr/>
        <a:lstStyle/>
        <a:p>
          <a:endParaRPr lang="en-US"/>
        </a:p>
      </dgm:t>
    </dgm:pt>
    <dgm:pt modelId="{BFB6BFA7-19C8-4C6E-90A8-A070EC60CFD5}" type="pres">
      <dgm:prSet presAssocID="{4FCEC781-CC72-46CB-B36A-4DE16ABCDC3F}" presName="comp" presStyleCnt="0"/>
      <dgm:spPr/>
      <dgm:t>
        <a:bodyPr/>
        <a:lstStyle/>
        <a:p>
          <a:endParaRPr lang="en-US"/>
        </a:p>
      </dgm:t>
    </dgm:pt>
    <dgm:pt modelId="{9356CF0E-C33B-4C1E-8CB9-59FEC3C7A759}" type="pres">
      <dgm:prSet presAssocID="{4FCEC781-CC72-46CB-B36A-4DE16ABCDC3F}" presName="box" presStyleLbl="node1" presStyleIdx="3" presStyleCnt="4"/>
      <dgm:spPr/>
      <dgm:t>
        <a:bodyPr/>
        <a:lstStyle/>
        <a:p>
          <a:endParaRPr lang="en-US"/>
        </a:p>
      </dgm:t>
    </dgm:pt>
    <dgm:pt modelId="{24F3C736-00D4-49D7-88AB-8A3CC3F4BBBF}" type="pres">
      <dgm:prSet presAssocID="{4FCEC781-CC72-46CB-B36A-4DE16ABCDC3F}" presName="img" presStyleLbl="fgImgPlace1" presStyleIdx="3" presStyleCnt="4" custScaleX="58928"/>
      <dgm:spPr>
        <a:blipFill>
          <a:blip xmlns:r="http://schemas.openxmlformats.org/officeDocument/2006/relationships" r:embed="rId4">
            <a:duotone>
              <a:prstClr val="black"/>
              <a:srgbClr val="006666">
                <a:tint val="45000"/>
                <a:satMod val="400000"/>
              </a:srgb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0DD0448-08E9-4E3B-97F1-1353C0110BD5}" type="pres">
      <dgm:prSet presAssocID="{4FCEC781-CC72-46CB-B36A-4DE16ABCDC3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EF3049-8E65-4E7B-BCFD-D8B8F3CCBC60}" type="presOf" srcId="{874560CA-87E4-49BF-8AB2-1E6208C0E5A4}" destId="{D4D7B356-3FE2-4EE8-A350-2F493C0F3B92}" srcOrd="1" destOrd="0" presId="urn:microsoft.com/office/officeart/2005/8/layout/vList4"/>
    <dgm:cxn modelId="{7235E2B9-9319-4A37-9941-C0DB994426BA}" srcId="{BB848CF3-D5A9-46AB-AE04-F55F85580E4B}" destId="{47E89D70-3C65-4846-9733-AD8A85EB056B}" srcOrd="1" destOrd="0" parTransId="{648BF27D-0032-4D22-92B1-A5FCBA171DC9}" sibTransId="{9FA7E31B-E5D4-4BEB-B210-1BBCD274EB61}"/>
    <dgm:cxn modelId="{4E54620C-67CF-4A00-9048-041D504C42CD}" type="presOf" srcId="{BB848CF3-D5A9-46AB-AE04-F55F85580E4B}" destId="{81935E0A-B89D-49D4-8198-1E10B1CB154D}" srcOrd="0" destOrd="0" presId="urn:microsoft.com/office/officeart/2005/8/layout/vList4"/>
    <dgm:cxn modelId="{C67284C5-854A-4585-A49A-4BAFB545936F}" srcId="{BB848CF3-D5A9-46AB-AE04-F55F85580E4B}" destId="{4FCEC781-CC72-46CB-B36A-4DE16ABCDC3F}" srcOrd="3" destOrd="0" parTransId="{0A05ACDC-80F4-4D9A-8494-62FDA153E118}" sibTransId="{0A376552-5239-4EA4-BC78-5D2543744DE4}"/>
    <dgm:cxn modelId="{B549EBDC-8AEC-459F-AA7D-631B5CF9A04F}" type="presOf" srcId="{626D80A5-2774-4BB8-86D0-F5CE1142CE02}" destId="{FB713896-1025-4E2D-89F9-374926C5BF06}" srcOrd="1" destOrd="0" presId="urn:microsoft.com/office/officeart/2005/8/layout/vList4"/>
    <dgm:cxn modelId="{A30E60A9-F086-4F76-BB91-E5E38F8384B4}" srcId="{BB848CF3-D5A9-46AB-AE04-F55F85580E4B}" destId="{874560CA-87E4-49BF-8AB2-1E6208C0E5A4}" srcOrd="2" destOrd="0" parTransId="{06AB7BC9-469C-4A41-9E13-D6F5BB248D44}" sibTransId="{9DC28740-13A1-4C20-9733-2A0A2EEAF702}"/>
    <dgm:cxn modelId="{FA974427-D440-4FBB-95C1-BCE43A09C7BC}" srcId="{BB848CF3-D5A9-46AB-AE04-F55F85580E4B}" destId="{626D80A5-2774-4BB8-86D0-F5CE1142CE02}" srcOrd="0" destOrd="0" parTransId="{F77B5D91-D0A8-42BF-B5A7-5B9F83E4296B}" sibTransId="{8B03367F-2FBE-4C40-8D75-2A3A0033946B}"/>
    <dgm:cxn modelId="{3E3464BF-A592-40DE-BBAC-67A034A2551D}" type="presOf" srcId="{4FCEC781-CC72-46CB-B36A-4DE16ABCDC3F}" destId="{A0DD0448-08E9-4E3B-97F1-1353C0110BD5}" srcOrd="1" destOrd="0" presId="urn:microsoft.com/office/officeart/2005/8/layout/vList4"/>
    <dgm:cxn modelId="{AB323FF8-FE3A-43A1-9DEE-BE420A2ADED3}" type="presOf" srcId="{4FCEC781-CC72-46CB-B36A-4DE16ABCDC3F}" destId="{9356CF0E-C33B-4C1E-8CB9-59FEC3C7A759}" srcOrd="0" destOrd="0" presId="urn:microsoft.com/office/officeart/2005/8/layout/vList4"/>
    <dgm:cxn modelId="{FCCCAAF7-4C13-4F90-82CA-D9E817361CEA}" type="presOf" srcId="{874560CA-87E4-49BF-8AB2-1E6208C0E5A4}" destId="{188FE518-2AFF-44F8-ADCE-49BE6F74327D}" srcOrd="0" destOrd="0" presId="urn:microsoft.com/office/officeart/2005/8/layout/vList4"/>
    <dgm:cxn modelId="{12B0004D-4766-4354-8274-2FEB16FFB86C}" type="presOf" srcId="{47E89D70-3C65-4846-9733-AD8A85EB056B}" destId="{99823CCE-573A-4E46-9007-5AA342066428}" srcOrd="0" destOrd="0" presId="urn:microsoft.com/office/officeart/2005/8/layout/vList4"/>
    <dgm:cxn modelId="{94682DE2-87D1-4C04-AAEF-617AAAD7EE2D}" type="presOf" srcId="{47E89D70-3C65-4846-9733-AD8A85EB056B}" destId="{C856D1C7-3D51-41DE-97E3-42FE7708D310}" srcOrd="1" destOrd="0" presId="urn:microsoft.com/office/officeart/2005/8/layout/vList4"/>
    <dgm:cxn modelId="{5A703240-A99D-4606-BD90-B966435FAC8C}" type="presOf" srcId="{626D80A5-2774-4BB8-86D0-F5CE1142CE02}" destId="{1B2AEB58-C48C-42FA-B063-D1A9DC1C70F2}" srcOrd="0" destOrd="0" presId="urn:microsoft.com/office/officeart/2005/8/layout/vList4"/>
    <dgm:cxn modelId="{05EBDD51-41C7-4BAB-B3BC-E3AFDF32C76E}" type="presParOf" srcId="{81935E0A-B89D-49D4-8198-1E10B1CB154D}" destId="{5F28F45F-F34C-4E2E-8CCC-1C72C166F8FD}" srcOrd="0" destOrd="0" presId="urn:microsoft.com/office/officeart/2005/8/layout/vList4"/>
    <dgm:cxn modelId="{2DD8072D-506B-419B-B468-2AF4D1EB08FA}" type="presParOf" srcId="{5F28F45F-F34C-4E2E-8CCC-1C72C166F8FD}" destId="{1B2AEB58-C48C-42FA-B063-D1A9DC1C70F2}" srcOrd="0" destOrd="0" presId="urn:microsoft.com/office/officeart/2005/8/layout/vList4"/>
    <dgm:cxn modelId="{FC7FA133-3087-4365-913E-DA44125E32CD}" type="presParOf" srcId="{5F28F45F-F34C-4E2E-8CCC-1C72C166F8FD}" destId="{E59913B1-D51F-4A0B-90A4-8ACE1FE58FF7}" srcOrd="1" destOrd="0" presId="urn:microsoft.com/office/officeart/2005/8/layout/vList4"/>
    <dgm:cxn modelId="{97B0B701-7739-4BBD-B0C1-3FE787DC68D7}" type="presParOf" srcId="{5F28F45F-F34C-4E2E-8CCC-1C72C166F8FD}" destId="{FB713896-1025-4E2D-89F9-374926C5BF06}" srcOrd="2" destOrd="0" presId="urn:microsoft.com/office/officeart/2005/8/layout/vList4"/>
    <dgm:cxn modelId="{E3E360D8-C6F9-439D-984B-41BD7C355DB4}" type="presParOf" srcId="{81935E0A-B89D-49D4-8198-1E10B1CB154D}" destId="{B9AB701D-2553-4B87-8F65-B381567C1407}" srcOrd="1" destOrd="0" presId="urn:microsoft.com/office/officeart/2005/8/layout/vList4"/>
    <dgm:cxn modelId="{350C7C4C-08ED-4352-9062-AC26EC026A4C}" type="presParOf" srcId="{81935E0A-B89D-49D4-8198-1E10B1CB154D}" destId="{8BD82DD7-FA54-4343-ADE8-0B888C504299}" srcOrd="2" destOrd="0" presId="urn:microsoft.com/office/officeart/2005/8/layout/vList4"/>
    <dgm:cxn modelId="{427BF394-5038-4B90-8AB5-77664BD3F834}" type="presParOf" srcId="{8BD82DD7-FA54-4343-ADE8-0B888C504299}" destId="{99823CCE-573A-4E46-9007-5AA342066428}" srcOrd="0" destOrd="0" presId="urn:microsoft.com/office/officeart/2005/8/layout/vList4"/>
    <dgm:cxn modelId="{ED5D1392-4E37-40A0-A541-152B77D8C75D}" type="presParOf" srcId="{8BD82DD7-FA54-4343-ADE8-0B888C504299}" destId="{FFA7A100-F00D-47BF-A6C7-AD2A5CDCD10E}" srcOrd="1" destOrd="0" presId="urn:microsoft.com/office/officeart/2005/8/layout/vList4"/>
    <dgm:cxn modelId="{3D34F987-828F-4975-B023-4E9829CD5CDB}" type="presParOf" srcId="{8BD82DD7-FA54-4343-ADE8-0B888C504299}" destId="{C856D1C7-3D51-41DE-97E3-42FE7708D310}" srcOrd="2" destOrd="0" presId="urn:microsoft.com/office/officeart/2005/8/layout/vList4"/>
    <dgm:cxn modelId="{1061749E-B634-4E9E-9338-D604F45CC732}" type="presParOf" srcId="{81935E0A-B89D-49D4-8198-1E10B1CB154D}" destId="{413E0438-4E8D-4BA2-9613-3F8F73528D0D}" srcOrd="3" destOrd="0" presId="urn:microsoft.com/office/officeart/2005/8/layout/vList4"/>
    <dgm:cxn modelId="{170B8AEB-A647-4BC2-B3AE-125B100F4DF4}" type="presParOf" srcId="{81935E0A-B89D-49D4-8198-1E10B1CB154D}" destId="{2205122A-3391-4EE9-B79B-CA2E31A00DC1}" srcOrd="4" destOrd="0" presId="urn:microsoft.com/office/officeart/2005/8/layout/vList4"/>
    <dgm:cxn modelId="{69166684-6D2F-4F84-9C5E-A97E276E68FA}" type="presParOf" srcId="{2205122A-3391-4EE9-B79B-CA2E31A00DC1}" destId="{188FE518-2AFF-44F8-ADCE-49BE6F74327D}" srcOrd="0" destOrd="0" presId="urn:microsoft.com/office/officeart/2005/8/layout/vList4"/>
    <dgm:cxn modelId="{0184F517-24FC-4344-B02B-6E6E4B7C77CF}" type="presParOf" srcId="{2205122A-3391-4EE9-B79B-CA2E31A00DC1}" destId="{E421CD73-E2E5-43A0-8DF0-16F93EB45F9A}" srcOrd="1" destOrd="0" presId="urn:microsoft.com/office/officeart/2005/8/layout/vList4"/>
    <dgm:cxn modelId="{994DBEE8-7162-49C9-B6DF-3C49CAEB94AC}" type="presParOf" srcId="{2205122A-3391-4EE9-B79B-CA2E31A00DC1}" destId="{D4D7B356-3FE2-4EE8-A350-2F493C0F3B92}" srcOrd="2" destOrd="0" presId="urn:microsoft.com/office/officeart/2005/8/layout/vList4"/>
    <dgm:cxn modelId="{BD2EF541-85CC-4625-9DFD-38D35068146A}" type="presParOf" srcId="{81935E0A-B89D-49D4-8198-1E10B1CB154D}" destId="{E7B37DB0-D64B-439C-B81E-B0F6885902A2}" srcOrd="5" destOrd="0" presId="urn:microsoft.com/office/officeart/2005/8/layout/vList4"/>
    <dgm:cxn modelId="{7FC8933D-7859-4B0D-B82E-3A6BBA259714}" type="presParOf" srcId="{81935E0A-B89D-49D4-8198-1E10B1CB154D}" destId="{BFB6BFA7-19C8-4C6E-90A8-A070EC60CFD5}" srcOrd="6" destOrd="0" presId="urn:microsoft.com/office/officeart/2005/8/layout/vList4"/>
    <dgm:cxn modelId="{7B99DDF2-70BB-466B-9CF7-4FAB5E673FA4}" type="presParOf" srcId="{BFB6BFA7-19C8-4C6E-90A8-A070EC60CFD5}" destId="{9356CF0E-C33B-4C1E-8CB9-59FEC3C7A759}" srcOrd="0" destOrd="0" presId="urn:microsoft.com/office/officeart/2005/8/layout/vList4"/>
    <dgm:cxn modelId="{1C6CB3E8-EA7C-43AE-B6E5-454D2D328865}" type="presParOf" srcId="{BFB6BFA7-19C8-4C6E-90A8-A070EC60CFD5}" destId="{24F3C736-00D4-49D7-88AB-8A3CC3F4BBBF}" srcOrd="1" destOrd="0" presId="urn:microsoft.com/office/officeart/2005/8/layout/vList4"/>
    <dgm:cxn modelId="{C4BD5D2D-7E2E-4230-AC60-12CD7F3248D1}" type="presParOf" srcId="{BFB6BFA7-19C8-4C6E-90A8-A070EC60CFD5}" destId="{A0DD0448-08E9-4E3B-97F1-1353C0110BD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DDDF2-8E1E-4F7D-AFF8-29C3A7B77A85}">
      <dsp:nvSpPr>
        <dsp:cNvPr id="0" name=""/>
        <dsp:cNvSpPr/>
      </dsp:nvSpPr>
      <dsp:spPr>
        <a:xfrm>
          <a:off x="-6555748" y="-1003382"/>
          <a:ext cx="7808986" cy="7808986"/>
        </a:xfrm>
        <a:prstGeom prst="blockArc">
          <a:avLst>
            <a:gd name="adj1" fmla="val 18900000"/>
            <a:gd name="adj2" fmla="val 2700000"/>
            <a:gd name="adj3" fmla="val 27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6DF2D-D73F-4238-B083-B89C22000F9D}">
      <dsp:nvSpPr>
        <dsp:cNvPr id="0" name=""/>
        <dsp:cNvSpPr/>
      </dsp:nvSpPr>
      <dsp:spPr>
        <a:xfrm>
          <a:off x="407025" y="263769"/>
          <a:ext cx="7292378" cy="527305"/>
        </a:xfrm>
        <a:prstGeom prst="rect">
          <a:avLst/>
        </a:prstGeom>
        <a:solidFill>
          <a:srgbClr val="00666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54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PSC AT A GLANCE</a:t>
          </a:r>
          <a:endParaRPr lang="en-US" sz="1800" kern="1200" dirty="0"/>
        </a:p>
      </dsp:txBody>
      <dsp:txXfrm>
        <a:off x="407025" y="263769"/>
        <a:ext cx="7292378" cy="527305"/>
      </dsp:txXfrm>
    </dsp:sp>
    <dsp:sp modelId="{ED98AD1C-D4F5-4342-A7C2-A64597E688D0}">
      <dsp:nvSpPr>
        <dsp:cNvPr id="0" name=""/>
        <dsp:cNvSpPr/>
      </dsp:nvSpPr>
      <dsp:spPr>
        <a:xfrm>
          <a:off x="77459" y="197855"/>
          <a:ext cx="659132" cy="659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773B5-388C-439E-A1C2-2293EA7F3DEE}">
      <dsp:nvSpPr>
        <dsp:cNvPr id="0" name=""/>
        <dsp:cNvSpPr/>
      </dsp:nvSpPr>
      <dsp:spPr>
        <a:xfrm>
          <a:off x="884548" y="1055192"/>
          <a:ext cx="6814855" cy="527305"/>
        </a:xfrm>
        <a:prstGeom prst="rect">
          <a:avLst/>
        </a:prstGeom>
        <a:solidFill>
          <a:srgbClr val="00666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54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STRATEGIC FOCUS OF THE PSC</a:t>
          </a:r>
          <a:endParaRPr lang="en-US" sz="1800" kern="1200" dirty="0"/>
        </a:p>
      </dsp:txBody>
      <dsp:txXfrm>
        <a:off x="884548" y="1055192"/>
        <a:ext cx="6814855" cy="527305"/>
      </dsp:txXfrm>
    </dsp:sp>
    <dsp:sp modelId="{91216DDF-F16F-4A22-9086-C815F2139D73}">
      <dsp:nvSpPr>
        <dsp:cNvPr id="0" name=""/>
        <dsp:cNvSpPr/>
      </dsp:nvSpPr>
      <dsp:spPr>
        <a:xfrm>
          <a:off x="554982" y="989278"/>
          <a:ext cx="659132" cy="659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D056AE-4ECC-4FA0-AB28-72F7786E0B3F}">
      <dsp:nvSpPr>
        <dsp:cNvPr id="0" name=""/>
        <dsp:cNvSpPr/>
      </dsp:nvSpPr>
      <dsp:spPr>
        <a:xfrm>
          <a:off x="1223688" y="1821900"/>
          <a:ext cx="6553175" cy="527305"/>
        </a:xfrm>
        <a:prstGeom prst="rect">
          <a:avLst/>
        </a:prstGeom>
        <a:solidFill>
          <a:srgbClr val="00666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54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ADMINISTRATION PROGRAMME</a:t>
          </a:r>
          <a:endParaRPr lang="en-US" sz="1800" kern="1200" dirty="0"/>
        </a:p>
      </dsp:txBody>
      <dsp:txXfrm>
        <a:off x="1223688" y="1821900"/>
        <a:ext cx="6553175" cy="527305"/>
      </dsp:txXfrm>
    </dsp:sp>
    <dsp:sp modelId="{DC143ADE-8D7A-43CD-BEAA-1C1772FF3391}">
      <dsp:nvSpPr>
        <dsp:cNvPr id="0" name=""/>
        <dsp:cNvSpPr/>
      </dsp:nvSpPr>
      <dsp:spPr>
        <a:xfrm>
          <a:off x="816662" y="1780121"/>
          <a:ext cx="659132" cy="659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445BC-EC46-4328-8B66-BC98603962C9}">
      <dsp:nvSpPr>
        <dsp:cNvPr id="0" name=""/>
        <dsp:cNvSpPr/>
      </dsp:nvSpPr>
      <dsp:spPr>
        <a:xfrm>
          <a:off x="1229780" y="2637458"/>
          <a:ext cx="6469623" cy="527305"/>
        </a:xfrm>
        <a:prstGeom prst="rect">
          <a:avLst/>
        </a:prstGeom>
        <a:solidFill>
          <a:srgbClr val="00666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54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LEADERSHIP AND MANAGEMENT PRACTICES</a:t>
          </a:r>
          <a:endParaRPr lang="en-US" sz="1800" kern="1200" dirty="0"/>
        </a:p>
      </dsp:txBody>
      <dsp:txXfrm>
        <a:off x="1229780" y="2637458"/>
        <a:ext cx="6469623" cy="527305"/>
      </dsp:txXfrm>
    </dsp:sp>
    <dsp:sp modelId="{FA111C2A-9B22-4467-B683-905D67CC2069}">
      <dsp:nvSpPr>
        <dsp:cNvPr id="0" name=""/>
        <dsp:cNvSpPr/>
      </dsp:nvSpPr>
      <dsp:spPr>
        <a:xfrm>
          <a:off x="900214" y="2571544"/>
          <a:ext cx="659132" cy="659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75F2B-AA3D-4CC6-A0A1-D3A8C8530B19}">
      <dsp:nvSpPr>
        <dsp:cNvPr id="0" name=""/>
        <dsp:cNvSpPr/>
      </dsp:nvSpPr>
      <dsp:spPr>
        <a:xfrm>
          <a:off x="1146228" y="3428881"/>
          <a:ext cx="6553175" cy="527305"/>
        </a:xfrm>
        <a:prstGeom prst="rect">
          <a:avLst/>
        </a:prstGeom>
        <a:solidFill>
          <a:srgbClr val="00666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54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MONITORING AND </a:t>
          </a:r>
          <a:r>
            <a:rPr lang="en-US" sz="1800" kern="1200" smtClean="0"/>
            <a:t>EVALUATION </a:t>
          </a:r>
          <a:endParaRPr lang="en-US" sz="1800" kern="1200" dirty="0"/>
        </a:p>
      </dsp:txBody>
      <dsp:txXfrm>
        <a:off x="1146228" y="3428881"/>
        <a:ext cx="6553175" cy="527305"/>
      </dsp:txXfrm>
    </dsp:sp>
    <dsp:sp modelId="{46648440-B370-41DE-AD4E-7E5F9B4E8410}">
      <dsp:nvSpPr>
        <dsp:cNvPr id="0" name=""/>
        <dsp:cNvSpPr/>
      </dsp:nvSpPr>
      <dsp:spPr>
        <a:xfrm>
          <a:off x="816662" y="3362967"/>
          <a:ext cx="659132" cy="659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CE0FB-F3B1-4C5C-8637-9A8D23AE7FC7}">
      <dsp:nvSpPr>
        <dsp:cNvPr id="0" name=""/>
        <dsp:cNvSpPr/>
      </dsp:nvSpPr>
      <dsp:spPr>
        <a:xfrm>
          <a:off x="884548" y="4219723"/>
          <a:ext cx="6814855" cy="527305"/>
        </a:xfrm>
        <a:prstGeom prst="rect">
          <a:avLst/>
        </a:prstGeom>
        <a:solidFill>
          <a:srgbClr val="00666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54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INTEGRITY AND ANTI-CORRUPTION </a:t>
          </a:r>
          <a:endParaRPr lang="en-US" sz="1800" kern="1200" dirty="0"/>
        </a:p>
      </dsp:txBody>
      <dsp:txXfrm>
        <a:off x="884548" y="4219723"/>
        <a:ext cx="6814855" cy="527305"/>
      </dsp:txXfrm>
    </dsp:sp>
    <dsp:sp modelId="{A7B9CA17-2AC9-4C8E-BDF6-46582338790E}">
      <dsp:nvSpPr>
        <dsp:cNvPr id="0" name=""/>
        <dsp:cNvSpPr/>
      </dsp:nvSpPr>
      <dsp:spPr>
        <a:xfrm>
          <a:off x="425482" y="4044473"/>
          <a:ext cx="659132" cy="659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98A6F-9955-4B56-9E60-C0352CA7DBF4}">
      <dsp:nvSpPr>
        <dsp:cNvPr id="0" name=""/>
        <dsp:cNvSpPr/>
      </dsp:nvSpPr>
      <dsp:spPr>
        <a:xfrm>
          <a:off x="407025" y="5011147"/>
          <a:ext cx="7292378" cy="527305"/>
        </a:xfrm>
        <a:prstGeom prst="rect">
          <a:avLst/>
        </a:prstGeom>
        <a:solidFill>
          <a:srgbClr val="00666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54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OVERVIEW OF THE BUDGET AND THE EXPENDITURE ESTIMATES</a:t>
          </a:r>
          <a:endParaRPr lang="en-US" sz="1800" kern="1200" dirty="0"/>
        </a:p>
      </dsp:txBody>
      <dsp:txXfrm>
        <a:off x="407025" y="5011147"/>
        <a:ext cx="7292378" cy="527305"/>
      </dsp:txXfrm>
    </dsp:sp>
    <dsp:sp modelId="{E541C99F-824C-4692-8390-A5D345CF4629}">
      <dsp:nvSpPr>
        <dsp:cNvPr id="0" name=""/>
        <dsp:cNvSpPr/>
      </dsp:nvSpPr>
      <dsp:spPr>
        <a:xfrm>
          <a:off x="77459" y="4945233"/>
          <a:ext cx="659132" cy="659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702B9-DE25-4E9F-B688-2F33D95A2D32}">
      <dsp:nvSpPr>
        <dsp:cNvPr id="0" name=""/>
        <dsp:cNvSpPr/>
      </dsp:nvSpPr>
      <dsp:spPr>
        <a:xfrm>
          <a:off x="3007985" y="0"/>
          <a:ext cx="1663382" cy="16123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Century Gothic" panose="020B0502020202020204" pitchFamily="34" charset="0"/>
            </a:rPr>
            <a:t>23 TV Interviews and 3 Live Broadcasts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0" kern="1200" dirty="0" smtClean="0">
              <a:latin typeface="Century Gothic" panose="020B0502020202020204" pitchFamily="34" charset="0"/>
            </a:rPr>
            <a:t>Viewership = 43m</a:t>
          </a:r>
          <a:endParaRPr lang="en-ZA" sz="1400" b="0" kern="1200" dirty="0">
            <a:latin typeface="Century Gothic" panose="020B0502020202020204" pitchFamily="34" charset="0"/>
          </a:endParaRPr>
        </a:p>
      </dsp:txBody>
      <dsp:txXfrm>
        <a:off x="3251582" y="236127"/>
        <a:ext cx="1176188" cy="1140120"/>
      </dsp:txXfrm>
    </dsp:sp>
    <dsp:sp modelId="{FC7841CF-28C1-490C-B5ED-A8EE89F9FCF1}">
      <dsp:nvSpPr>
        <dsp:cNvPr id="0" name=""/>
        <dsp:cNvSpPr/>
      </dsp:nvSpPr>
      <dsp:spPr>
        <a:xfrm rot="10793335">
          <a:off x="4673359" y="539511"/>
          <a:ext cx="407529" cy="54600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39D7D-CEA7-4D31-9CBB-3121F89E5B11}">
      <dsp:nvSpPr>
        <dsp:cNvPr id="0" name=""/>
        <dsp:cNvSpPr/>
      </dsp:nvSpPr>
      <dsp:spPr>
        <a:xfrm>
          <a:off x="304748" y="300312"/>
          <a:ext cx="1963382" cy="10216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36 Radio Interviews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0" kern="1200" dirty="0" smtClean="0"/>
            <a:t>Listenership = 32.8m</a:t>
          </a:r>
          <a:endParaRPr lang="en-ZA" sz="1400" b="0" kern="1200" dirty="0"/>
        </a:p>
      </dsp:txBody>
      <dsp:txXfrm>
        <a:off x="334671" y="330235"/>
        <a:ext cx="1903536" cy="9618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72B86-D452-454B-B91C-9F7E84A53462}">
      <dsp:nvSpPr>
        <dsp:cNvPr id="0" name=""/>
        <dsp:cNvSpPr/>
      </dsp:nvSpPr>
      <dsp:spPr>
        <a:xfrm>
          <a:off x="2265" y="0"/>
          <a:ext cx="3524752" cy="51355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ysClr val="windowText" lastClr="000000"/>
              </a:solidFill>
            </a:rPr>
            <a:t>CAPABLE STATE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ysClr val="windowText" lastClr="000000"/>
              </a:solidFill>
            </a:rPr>
            <a:t>A capable state has the required human capabilities, institutional capacity, service processes and </a:t>
          </a:r>
          <a:r>
            <a:rPr lang="en-ZA" sz="1400" kern="1200" dirty="0">
              <a:solidFill>
                <a:sysClr val="windowText" lastClr="000000"/>
              </a:solidFill>
            </a:rPr>
            <a:t>technological </a:t>
          </a:r>
          <a:r>
            <a:rPr lang="en-US" sz="1400" kern="1200" dirty="0">
              <a:solidFill>
                <a:sysClr val="windowText" lastClr="000000"/>
              </a:solidFill>
            </a:rPr>
            <a:t> </a:t>
          </a:r>
          <a:r>
            <a:rPr lang="en-ZA" sz="1400" kern="1200" dirty="0">
              <a:solidFill>
                <a:sysClr val="windowText" lastClr="000000"/>
              </a:solidFill>
            </a:rPr>
            <a:t>platforms to deliver on the National Development Plan through a social contract with the people.</a:t>
          </a:r>
          <a:r>
            <a:rPr lang="en-US" sz="1400" kern="1200" dirty="0">
              <a:solidFill>
                <a:sysClr val="windowText" lastClr="000000"/>
              </a:solidFill>
            </a:rPr>
            <a:t> </a:t>
          </a:r>
        </a:p>
      </dsp:txBody>
      <dsp:txXfrm>
        <a:off x="2265" y="2054210"/>
        <a:ext cx="3524752" cy="2054210"/>
      </dsp:txXfrm>
    </dsp:sp>
    <dsp:sp modelId="{649BFD3D-93A3-430B-8A43-C1A0D53A6745}">
      <dsp:nvSpPr>
        <dsp:cNvPr id="0" name=""/>
        <dsp:cNvSpPr/>
      </dsp:nvSpPr>
      <dsp:spPr>
        <a:xfrm>
          <a:off x="850252" y="28473"/>
          <a:ext cx="1710130" cy="171013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97A9C-8FDF-4FF4-BE70-01C9D86F9BF2}">
      <dsp:nvSpPr>
        <dsp:cNvPr id="0" name=""/>
        <dsp:cNvSpPr/>
      </dsp:nvSpPr>
      <dsp:spPr>
        <a:xfrm>
          <a:off x="3632760" y="0"/>
          <a:ext cx="3524752" cy="51355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ysClr val="windowText" lastClr="000000"/>
              </a:solidFill>
            </a:rPr>
            <a:t>ETHICAL STATE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solidFill>
                <a:sysClr val="windowText" lastClr="000000"/>
              </a:solidFill>
            </a:rPr>
            <a:t>An ethical state </a:t>
          </a:r>
          <a:r>
            <a:rPr lang="en-ZA" sz="1400" b="0" kern="1200" dirty="0">
              <a:solidFill>
                <a:sysClr val="windowText" lastClr="000000"/>
              </a:solidFill>
            </a:rPr>
            <a:t>is driven by the Constitutional Values and Principles of Public Administration and the rule of law, focused on the progressive realisation of the socio-economic rights and social justice as outlined in the Bill of Rights.</a:t>
          </a:r>
          <a:endParaRPr lang="en-US" sz="1400" b="0" kern="1200" dirty="0">
            <a:solidFill>
              <a:sysClr val="windowText" lastClr="000000"/>
            </a:solidFill>
          </a:endParaRPr>
        </a:p>
      </dsp:txBody>
      <dsp:txXfrm>
        <a:off x="3632760" y="2054210"/>
        <a:ext cx="3524752" cy="2054210"/>
      </dsp:txXfrm>
    </dsp:sp>
    <dsp:sp modelId="{180888B2-294A-482D-B003-1406D991E6E6}">
      <dsp:nvSpPr>
        <dsp:cNvPr id="0" name=""/>
        <dsp:cNvSpPr/>
      </dsp:nvSpPr>
      <dsp:spPr>
        <a:xfrm>
          <a:off x="4556164" y="56331"/>
          <a:ext cx="1710130" cy="171013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17CED-6F27-4BC2-BD21-D8117721FAB3}">
      <dsp:nvSpPr>
        <dsp:cNvPr id="0" name=""/>
        <dsp:cNvSpPr/>
      </dsp:nvSpPr>
      <dsp:spPr>
        <a:xfrm>
          <a:off x="7263255" y="0"/>
          <a:ext cx="3524752" cy="51355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>
            <a:solidFill>
              <a:sysClr val="windowText" lastClr="000000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ysClr val="windowText" lastClr="000000"/>
              </a:solidFill>
            </a:rPr>
            <a:t>DEVELOPMENTAL STATE </a:t>
          </a:r>
          <a:endParaRPr lang="en-US" sz="1400" kern="1200" dirty="0">
            <a:solidFill>
              <a:sysClr val="windowText" lastClr="000000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ysClr val="windowText" lastClr="000000"/>
              </a:solidFill>
            </a:rPr>
            <a:t>A developmental </a:t>
          </a:r>
          <a:r>
            <a:rPr lang="en-ZA" sz="1400" kern="1200" dirty="0">
              <a:solidFill>
                <a:sysClr val="windowText" lastClr="000000"/>
              </a:solidFill>
            </a:rPr>
            <a:t>state aims to meet people’s needs through interventionist, developmental; and  participatory public administration. This entails building a state that is driven by the public interest and not individual or sectional interest</a:t>
          </a:r>
          <a:r>
            <a:rPr lang="en-ZA" sz="1000" kern="1200" dirty="0">
              <a:solidFill>
                <a:sysClr val="windowText" lastClr="000000"/>
              </a:solidFill>
            </a:rPr>
            <a:t>.</a:t>
          </a:r>
          <a:endParaRPr lang="en-US" sz="1000" kern="1200" dirty="0">
            <a:solidFill>
              <a:sysClr val="windowText" lastClr="000000"/>
            </a:solidFill>
          </a:endParaRPr>
        </a:p>
      </dsp:txBody>
      <dsp:txXfrm>
        <a:off x="7263255" y="2054210"/>
        <a:ext cx="3524752" cy="2054210"/>
      </dsp:txXfrm>
    </dsp:sp>
    <dsp:sp modelId="{D5B9D697-3ECA-4E64-9275-BFE106C0A49B}">
      <dsp:nvSpPr>
        <dsp:cNvPr id="0" name=""/>
        <dsp:cNvSpPr/>
      </dsp:nvSpPr>
      <dsp:spPr>
        <a:xfrm>
          <a:off x="8162084" y="19991"/>
          <a:ext cx="1710130" cy="171013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FD0E6-612B-4FBD-8398-DDBFFDB78A8A}">
      <dsp:nvSpPr>
        <dsp:cNvPr id="0" name=""/>
        <dsp:cNvSpPr/>
      </dsp:nvSpPr>
      <dsp:spPr>
        <a:xfrm>
          <a:off x="454343" y="3997686"/>
          <a:ext cx="9927052" cy="770328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AEB58-C48C-42FA-B063-D1A9DC1C70F2}">
      <dsp:nvSpPr>
        <dsp:cNvPr id="0" name=""/>
        <dsp:cNvSpPr/>
      </dsp:nvSpPr>
      <dsp:spPr>
        <a:xfrm>
          <a:off x="0" y="0"/>
          <a:ext cx="8398296" cy="10543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Programme 1: Administration                                           </a:t>
          </a: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9</a:t>
          </a:r>
          <a:endParaRPr lang="en-U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5097" y="0"/>
        <a:ext cx="6613198" cy="1054382"/>
      </dsp:txXfrm>
    </dsp:sp>
    <dsp:sp modelId="{E59913B1-D51F-4A0B-90A4-8ACE1FE58FF7}">
      <dsp:nvSpPr>
        <dsp:cNvPr id="0" name=""/>
        <dsp:cNvSpPr/>
      </dsp:nvSpPr>
      <dsp:spPr>
        <a:xfrm>
          <a:off x="450373" y="132902"/>
          <a:ext cx="989789" cy="8435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prstClr val="black"/>
              <a:srgbClr val="006666">
                <a:tint val="45000"/>
                <a:satMod val="400000"/>
              </a:srgbClr>
            </a:duotone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823CCE-573A-4E46-9007-5AA342066428}">
      <dsp:nvSpPr>
        <dsp:cNvPr id="0" name=""/>
        <dsp:cNvSpPr/>
      </dsp:nvSpPr>
      <dsp:spPr>
        <a:xfrm>
          <a:off x="0" y="1159821"/>
          <a:ext cx="8398296" cy="10543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Programme 2: Leadership and Management Practice 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6</a:t>
          </a:r>
          <a:endParaRPr lang="en-U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5097" y="1159821"/>
        <a:ext cx="6613198" cy="1054382"/>
      </dsp:txXfrm>
    </dsp:sp>
    <dsp:sp modelId="{FFA7A100-F00D-47BF-A6C7-AD2A5CDCD10E}">
      <dsp:nvSpPr>
        <dsp:cNvPr id="0" name=""/>
        <dsp:cNvSpPr/>
      </dsp:nvSpPr>
      <dsp:spPr>
        <a:xfrm>
          <a:off x="450373" y="1292723"/>
          <a:ext cx="989789" cy="8435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duotone>
              <a:prstClr val="black"/>
              <a:srgbClr val="006666">
                <a:tint val="45000"/>
                <a:satMod val="400000"/>
              </a:srgbClr>
            </a:duotone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8FE518-2AFF-44F8-ADCE-49BE6F74327D}">
      <dsp:nvSpPr>
        <dsp:cNvPr id="0" name=""/>
        <dsp:cNvSpPr/>
      </dsp:nvSpPr>
      <dsp:spPr>
        <a:xfrm>
          <a:off x="0" y="2319642"/>
          <a:ext cx="8398296" cy="10543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Programme 3: Monitoring and Evaluation                        </a:t>
          </a: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8</a:t>
          </a:r>
          <a:endParaRPr lang="en-U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5097" y="2319642"/>
        <a:ext cx="6613198" cy="1054382"/>
      </dsp:txXfrm>
    </dsp:sp>
    <dsp:sp modelId="{E421CD73-E2E5-43A0-8DF0-16F93EB45F9A}">
      <dsp:nvSpPr>
        <dsp:cNvPr id="0" name=""/>
        <dsp:cNvSpPr/>
      </dsp:nvSpPr>
      <dsp:spPr>
        <a:xfrm>
          <a:off x="450373" y="2452544"/>
          <a:ext cx="989789" cy="8435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duotone>
              <a:prstClr val="black"/>
              <a:srgbClr val="006666">
                <a:tint val="45000"/>
                <a:satMod val="400000"/>
              </a:srgbClr>
            </a:duotone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56CF0E-C33B-4C1E-8CB9-59FEC3C7A759}">
      <dsp:nvSpPr>
        <dsp:cNvPr id="0" name=""/>
        <dsp:cNvSpPr/>
      </dsp:nvSpPr>
      <dsp:spPr>
        <a:xfrm>
          <a:off x="0" y="3479463"/>
          <a:ext cx="8398296" cy="10543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Programme 4: Integrity and Anti-Corruption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7</a:t>
          </a:r>
          <a:endParaRPr lang="en-U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5097" y="3479463"/>
        <a:ext cx="6613198" cy="1054382"/>
      </dsp:txXfrm>
    </dsp:sp>
    <dsp:sp modelId="{24F3C736-00D4-49D7-88AB-8A3CC3F4BBBF}">
      <dsp:nvSpPr>
        <dsp:cNvPr id="0" name=""/>
        <dsp:cNvSpPr/>
      </dsp:nvSpPr>
      <dsp:spPr>
        <a:xfrm>
          <a:off x="450373" y="3584901"/>
          <a:ext cx="989789" cy="8435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duotone>
              <a:prstClr val="black"/>
              <a:srgbClr val="006666">
                <a:tint val="45000"/>
                <a:satMod val="400000"/>
              </a:srgbClr>
            </a:duotone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07491-ABA6-496C-A03E-F0D8A07F92D4}" type="datetimeFigureOut">
              <a:rPr lang="en-ZA" smtClean="0"/>
              <a:t>2023/04/26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A338C-6AF1-4A1B-AB0D-BA1536A5CF5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3528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338C-6AF1-4A1B-AB0D-BA1536A5CF5D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93559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2CCCA-658A-4C4C-B3B1-EF12628A5E8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1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A338C-6AF1-4A1B-AB0D-BA1536A5CF5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31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/>
              <a:t>2023/04/26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6295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/>
              <a:t>2023/04/26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2153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/>
              <a:t>2023/04/26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0691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2420-7B93-43BA-8ACD-641A358EC4DF}" type="datetimeFigureOut">
              <a:rPr lang="en-ZA" smtClean="0"/>
              <a:t>2023/04/26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680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2420-7B93-43BA-8ACD-641A358EC4DF}" type="datetimeFigureOut">
              <a:rPr lang="en-ZA" smtClean="0"/>
              <a:t>2023/04/26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57745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2420-7B93-43BA-8ACD-641A358EC4DF}" type="datetimeFigureOut">
              <a:rPr lang="en-ZA" smtClean="0"/>
              <a:t>2023/04/26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0516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2420-7B93-43BA-8ACD-641A358EC4DF}" type="datetimeFigureOut">
              <a:rPr lang="en-ZA" smtClean="0"/>
              <a:t>2023/04/26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02583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2420-7B93-43BA-8ACD-641A358EC4DF}" type="datetimeFigureOut">
              <a:rPr lang="en-ZA" smtClean="0"/>
              <a:t>2023/04/26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0471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2420-7B93-43BA-8ACD-641A358EC4DF}" type="datetimeFigureOut">
              <a:rPr lang="en-ZA" smtClean="0"/>
              <a:t>2023/04/26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60961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2420-7B93-43BA-8ACD-641A358EC4DF}" type="datetimeFigureOut">
              <a:rPr lang="en-ZA" smtClean="0"/>
              <a:t>2023/04/26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45855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2420-7B93-43BA-8ACD-641A358EC4DF}" type="datetimeFigureOut">
              <a:rPr lang="en-ZA" smtClean="0"/>
              <a:t>2023/04/26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861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/>
              <a:t>2023/04/26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66831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2420-7B93-43BA-8ACD-641A358EC4DF}" type="datetimeFigureOut">
              <a:rPr lang="en-ZA" smtClean="0"/>
              <a:t>2023/04/26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64646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2420-7B93-43BA-8ACD-641A358EC4DF}" type="datetimeFigureOut">
              <a:rPr lang="en-ZA" smtClean="0"/>
              <a:t>2023/04/26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40966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2420-7B93-43BA-8ACD-641A358EC4DF}" type="datetimeFigureOut">
              <a:rPr lang="en-ZA" smtClean="0"/>
              <a:t>2023/04/26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969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/>
              <a:t>2023/04/26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273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/>
              <a:t>2023/04/26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7751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/>
              <a:t>2023/04/26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507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/>
              <a:t>2023/04/26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763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/>
              <a:t>2023/04/26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7565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/>
              <a:t>2023/04/26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8371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573-E14E-4BB7-BA36-2FC579DAC110}" type="datetimeFigureOut">
              <a:rPr lang="en-ZA" smtClean="0"/>
              <a:t>2023/04/26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A3C-A086-4C55-8BE0-62C26184954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105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C3573-E14E-4BB7-BA36-2FC579DAC110}" type="datetimeFigureOut">
              <a:rPr lang="en-ZA" smtClean="0"/>
              <a:t>2023/04/26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FFA3C-A086-4C55-8BE0-62C26184954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5104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B2420-7B93-43BA-8ACD-641A358EC4DF}" type="datetimeFigureOut">
              <a:rPr lang="en-ZA" smtClean="0"/>
              <a:t>2023/04/26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F3C70-3F06-4597-AE16-5F5EF8F327D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27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5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8052"/>
            <a:ext cx="9180000" cy="688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07768" y="332657"/>
            <a:ext cx="63367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BRIEFING TO THE </a:t>
            </a:r>
            <a:r>
              <a:rPr lang="en-US" sz="24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ON </a:t>
            </a:r>
            <a:r>
              <a:rPr lang="en-US" sz="24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TRANSPORT, PUBLIC </a:t>
            </a:r>
            <a:r>
              <a:rPr lang="en-US" sz="2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AND </a:t>
            </a:r>
            <a:r>
              <a:rPr lang="en-US" sz="24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ADMINISTRATION, PUBLIC WORKS AND INFRASTRUCTURE</a:t>
            </a:r>
            <a:endParaRPr lang="en-US" sz="24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SERVICE COMMISSION</a:t>
            </a:r>
          </a:p>
          <a:p>
            <a:pPr algn="ctr"/>
            <a:endParaRPr lang="en-US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PERFORMANCE PLAN</a:t>
            </a:r>
            <a:endParaRPr lang="en-US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2023/24 </a:t>
            </a:r>
            <a:r>
              <a:rPr lang="en-US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YEAR</a:t>
            </a:r>
            <a:endParaRPr lang="en-US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MAY 2023</a:t>
            </a:r>
            <a:endParaRPr lang="en-US" sz="2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5445224"/>
            <a:ext cx="6912256" cy="140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3C70-3F06-4597-AE16-5F5EF8F327DE}" type="slidenum">
              <a:rPr lang="en-ZA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10</a:t>
            </a:fld>
            <a:endParaRPr lang="en-ZA" sz="9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2639616" y="18864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25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OUR STRATEGIC FOCUS..</a:t>
            </a:r>
            <a:r>
              <a:rPr lang="en-US" sz="2000" spc="-25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Cont</a:t>
            </a:r>
            <a:endParaRPr lang="en-US" sz="2000" spc="-25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https://www.slideteam.net/media/catalog/product/cache/1280x720/v/i/vision_and_mission_powerpoint_presentation_slides_Slide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graphicFrame>
        <p:nvGraphicFramePr>
          <p:cNvPr id="53" name="Diagram 52"/>
          <p:cNvGraphicFramePr/>
          <p:nvPr>
            <p:extLst>
              <p:ext uri="{D42A27DB-BD31-4B8C-83A1-F6EECF244321}">
                <p14:modId xmlns:p14="http://schemas.microsoft.com/office/powerpoint/2010/main" val="3390812646"/>
              </p:ext>
            </p:extLst>
          </p:nvPr>
        </p:nvGraphicFramePr>
        <p:xfrm>
          <a:off x="563526" y="786810"/>
          <a:ext cx="10790274" cy="5135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98174" y="696472"/>
            <a:ext cx="11728174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38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3C70-3F06-4597-AE16-5F5EF8F327DE}" type="slidenum">
              <a:rPr lang="en-ZA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11</a:t>
            </a:fld>
            <a:endParaRPr lang="en-ZA" sz="9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2639616" y="18864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25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OUR STRATEGIC FOCUS… Conti..</a:t>
            </a:r>
            <a:endParaRPr lang="en-US" sz="2000" spc="-25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https://www.slideteam.net/media/catalog/product/cache/1280x720/v/i/vision_and_mission_powerpoint_presentation_slides_Slide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grpSp>
        <p:nvGrpSpPr>
          <p:cNvPr id="8" name="Group 7"/>
          <p:cNvGrpSpPr/>
          <p:nvPr/>
        </p:nvGrpSpPr>
        <p:grpSpPr>
          <a:xfrm>
            <a:off x="4423144" y="771786"/>
            <a:ext cx="7602278" cy="4753945"/>
            <a:chOff x="-603617" y="-161527"/>
            <a:chExt cx="7256634" cy="5843066"/>
          </a:xfrm>
        </p:grpSpPr>
        <p:grpSp>
          <p:nvGrpSpPr>
            <p:cNvPr id="9" name="Group 8"/>
            <p:cNvGrpSpPr/>
            <p:nvPr/>
          </p:nvGrpSpPr>
          <p:grpSpPr>
            <a:xfrm>
              <a:off x="-603617" y="-161527"/>
              <a:ext cx="7256634" cy="5843066"/>
              <a:chOff x="-638095" y="-979617"/>
              <a:chExt cx="8608883" cy="8455896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2130069" y="-979617"/>
                <a:ext cx="3539682" cy="1628285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US" sz="1000" b="1" kern="12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IMPACT</a:t>
                </a:r>
                <a:endParaRPr lang="en-ZA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 responsive, ethical and values-driven public service that responds timeously, efficiently and effectively to the needs of the citizens</a:t>
                </a:r>
                <a:r>
                  <a:rPr lang="en-US" sz="1200" kern="12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ZA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-313730" y="2343795"/>
                <a:ext cx="2581236" cy="1132550"/>
              </a:xfrm>
              <a:prstGeom prst="roundRect">
                <a:avLst/>
              </a:prstGeom>
              <a:solidFill>
                <a:srgbClr val="67B9C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>
                  <a:spcAft>
                    <a:spcPts val="0"/>
                  </a:spcAft>
                </a:pPr>
                <a:r>
                  <a:rPr lang="en-US" sz="1000" b="1" kern="1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IMMEDIATE </a:t>
                </a:r>
                <a:r>
                  <a:rPr lang="en-US" sz="1000" b="1" kern="12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OUTCOME:1 </a:t>
                </a:r>
                <a:endParaRPr lang="en-ZA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1000" kern="1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 strong &amp; well-functioning PSC</a:t>
                </a:r>
                <a:endParaRPr lang="en-ZA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2938709" y="2201508"/>
                <a:ext cx="3199838" cy="1372051"/>
              </a:xfrm>
              <a:prstGeom prst="roundRect">
                <a:avLst/>
              </a:prstGeom>
              <a:solidFill>
                <a:srgbClr val="67B9C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US" sz="1000" b="1" kern="1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IMMEDIATE </a:t>
                </a:r>
                <a:r>
                  <a:rPr lang="en-US" sz="1000" b="1" kern="12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OUTCOME: 2 </a:t>
                </a:r>
                <a:endParaRPr lang="en-ZA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1000" kern="1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 well-coordinated M&amp;E System (Data Warehouse) for the PSC</a:t>
                </a:r>
                <a:endParaRPr lang="en-ZA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-86761" y="524559"/>
                <a:ext cx="2845929" cy="1467637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US" sz="1000" b="1" kern="1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INTERMEDIATE </a:t>
                </a:r>
                <a:r>
                  <a:rPr lang="en-US" sz="1000" b="1" kern="12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OUTCOME: 3</a:t>
                </a:r>
                <a:endParaRPr lang="en-ZA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1000" kern="1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Sound leadership practices in the public service</a:t>
                </a:r>
                <a:endParaRPr lang="en-ZA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5832981" y="485492"/>
                <a:ext cx="1972682" cy="2205152"/>
              </a:xfrm>
              <a:prstGeom prst="roundRect">
                <a:avLst/>
              </a:prstGeom>
              <a:solidFill>
                <a:srgbClr val="2C778C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>
                  <a:spcAft>
                    <a:spcPts val="0"/>
                  </a:spcAft>
                </a:pPr>
                <a:r>
                  <a:rPr lang="en-US" sz="1000" b="1" kern="1200" dirty="0">
                    <a:solidFill>
                      <a:srgbClr val="E2EFD9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ULTIMATE </a:t>
                </a:r>
                <a:r>
                  <a:rPr lang="en-US" sz="1000" b="1" kern="1200" dirty="0" smtClean="0">
                    <a:solidFill>
                      <a:srgbClr val="E2EFD9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OUTCOME:4</a:t>
                </a:r>
                <a:endParaRPr lang="en-ZA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1000" kern="1200" dirty="0">
                    <a:solidFill>
                      <a:srgbClr val="E2EFD9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An improved service delivery culture in the Public Service </a:t>
                </a:r>
                <a:endParaRPr lang="en-ZA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6085113" y="3736171"/>
                <a:ext cx="1885675" cy="374010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Aft>
                    <a:spcPts val="0"/>
                  </a:spcAft>
                </a:pPr>
                <a:r>
                  <a:rPr lang="en-US" sz="1000" b="1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OUTPUTS</a:t>
                </a:r>
                <a:endParaRPr lang="en-ZA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ZA" sz="8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CVP Promotional Engagements</a:t>
                </a:r>
                <a:endParaRPr lang="en-ZA" sz="1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ZA" sz="8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Service Delivery Inspections </a:t>
                </a:r>
                <a:endParaRPr lang="en-ZA" sz="1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US" sz="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Position papers on public </a:t>
                </a:r>
                <a:r>
                  <a:rPr lang="en-ZA" sz="8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administration practices</a:t>
                </a:r>
                <a:endParaRPr lang="en-ZA" sz="1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US" sz="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Section 196 (4)(e) Report produced</a:t>
                </a:r>
                <a:endParaRPr lang="en-ZA" sz="1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US" sz="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Implementation Plan for the Professionalisation Framework</a:t>
                </a:r>
                <a:endParaRPr lang="en-ZA" sz="1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ZA" sz="1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-638095" y="3897101"/>
                <a:ext cx="2060171" cy="327427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Aft>
                    <a:spcPts val="0"/>
                  </a:spcAft>
                </a:pPr>
                <a:r>
                  <a:rPr lang="en-US" sz="1000" b="1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OUTPUTS</a:t>
                </a:r>
                <a:endParaRPr lang="en-ZA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1450" indent="-171450" algn="l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ZA" sz="8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Institution Building Reforms</a:t>
                </a:r>
                <a:endParaRPr lang="en-ZA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-171450" algn="l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ZA" sz="8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Modernisation of the PSC processes</a:t>
                </a:r>
                <a:endParaRPr lang="en-ZA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-171450" algn="l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ZA" sz="8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Review PSC Bill</a:t>
                </a:r>
                <a:endParaRPr lang="en-ZA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-171450" algn="l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ZA" sz="8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Increase PSC Visibility </a:t>
                </a:r>
                <a:endParaRPr lang="en-ZA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-171450" algn="l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ZA" sz="8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Unqualified audit outcome </a:t>
                </a:r>
                <a:endParaRPr lang="en-ZA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-171450" algn="l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ZA" sz="8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invoices paid within 30 working days</a:t>
                </a:r>
                <a:endParaRPr lang="en-ZA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-171450" algn="l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ZA" sz="8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BBBEE suppliers appointed</a:t>
                </a:r>
                <a:endParaRPr lang="en-ZA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algn="l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ZA" sz="8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ZA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3903232" y="3864556"/>
                <a:ext cx="1929749" cy="2585222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Aft>
                    <a:spcPts val="0"/>
                  </a:spcAft>
                </a:pPr>
                <a:r>
                  <a:rPr lang="en-US" sz="1000" b="1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OUTPUTS</a:t>
                </a:r>
                <a:endParaRPr lang="en-ZA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 algn="l">
                  <a:lnSpc>
                    <a:spcPct val="115000"/>
                  </a:lnSpc>
                  <a:spcAft>
                    <a:spcPts val="0"/>
                  </a:spcAft>
                  <a:tabLst>
                    <a:tab pos="114300" algn="l"/>
                  </a:tabLst>
                </a:pPr>
                <a:r>
                  <a:rPr lang="en-ZA" sz="8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Report on performance of departments </a:t>
                </a:r>
                <a:endParaRPr lang="en-ZA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1720358" y="3756497"/>
                <a:ext cx="2112554" cy="359087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Aft>
                    <a:spcPts val="0"/>
                  </a:spcAft>
                </a:pPr>
                <a:r>
                  <a:rPr lang="en-US" sz="1000" b="1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OUTPUTS</a:t>
                </a:r>
                <a:endParaRPr lang="en-ZA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1450" indent="-171450" algn="l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ZA" sz="8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Grievances finalised </a:t>
                </a:r>
                <a:endParaRPr lang="en-ZA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-171450" algn="l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ZA" sz="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Labour relations improvement </a:t>
                </a:r>
                <a:endParaRPr lang="en-ZA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-171450" algn="l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ZA" sz="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Reports on leadership, HRM practices, public sector reform &amp; </a:t>
                </a:r>
                <a:r>
                  <a:rPr lang="en-ZA" sz="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professionalisation</a:t>
                </a:r>
                <a:r>
                  <a:rPr lang="en-ZA" sz="8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Professional Ethics workshops</a:t>
                </a:r>
                <a:endParaRPr lang="en-ZA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-171450" algn="l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ZA" sz="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Strategic engagements</a:t>
                </a:r>
                <a:endParaRPr lang="en-ZA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-171450" algn="l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ZA" sz="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Implementation of the ethics framework</a:t>
                </a:r>
                <a:endParaRPr lang="en-ZA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-171450" algn="l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14300" algn="l"/>
                  </a:tabLst>
                </a:pPr>
                <a:r>
                  <a:rPr lang="en-ZA" sz="8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NACH Referral </a:t>
                </a:r>
                <a:endParaRPr lang="en-ZA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Right Arrow 9"/>
            <p:cNvSpPr/>
            <p:nvPr/>
          </p:nvSpPr>
          <p:spPr>
            <a:xfrm rot="16200000">
              <a:off x="171381" y="2888436"/>
              <a:ext cx="260350" cy="318596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/>
            </a:p>
          </p:txBody>
        </p:sp>
        <p:sp>
          <p:nvSpPr>
            <p:cNvPr id="11" name="Right Arrow 10"/>
            <p:cNvSpPr/>
            <p:nvPr/>
          </p:nvSpPr>
          <p:spPr>
            <a:xfrm rot="16200000">
              <a:off x="5455761" y="2555363"/>
              <a:ext cx="680655" cy="318596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/>
            </a:p>
          </p:txBody>
        </p:sp>
        <p:sp>
          <p:nvSpPr>
            <p:cNvPr id="12" name="Right Arrow 11"/>
            <p:cNvSpPr/>
            <p:nvPr/>
          </p:nvSpPr>
          <p:spPr>
            <a:xfrm rot="16200000">
              <a:off x="1413787" y="2374062"/>
              <a:ext cx="1267222" cy="318596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/>
            </a:p>
          </p:txBody>
        </p:sp>
        <p:sp>
          <p:nvSpPr>
            <p:cNvPr id="13" name="Right Arrow 12"/>
            <p:cNvSpPr/>
            <p:nvPr/>
          </p:nvSpPr>
          <p:spPr>
            <a:xfrm rot="16200000">
              <a:off x="609560" y="1866900"/>
              <a:ext cx="260350" cy="318596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/>
            </a:p>
          </p:txBody>
        </p:sp>
        <p:sp>
          <p:nvSpPr>
            <p:cNvPr id="14" name="Right Arrow 13"/>
            <p:cNvSpPr/>
            <p:nvPr/>
          </p:nvSpPr>
          <p:spPr>
            <a:xfrm rot="16200000">
              <a:off x="3908806" y="2877887"/>
              <a:ext cx="260350" cy="318596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/>
            </a:p>
          </p:txBody>
        </p:sp>
        <p:sp>
          <p:nvSpPr>
            <p:cNvPr id="15" name="Bent Arrow 14"/>
            <p:cNvSpPr/>
            <p:nvPr/>
          </p:nvSpPr>
          <p:spPr>
            <a:xfrm flipH="1">
              <a:off x="4764407" y="209550"/>
              <a:ext cx="971550" cy="596900"/>
            </a:xfrm>
            <a:prstGeom prst="ben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/>
            </a:p>
          </p:txBody>
        </p:sp>
        <p:sp>
          <p:nvSpPr>
            <p:cNvPr id="16" name="Bent Arrow 15"/>
            <p:cNvSpPr/>
            <p:nvPr/>
          </p:nvSpPr>
          <p:spPr>
            <a:xfrm flipH="1">
              <a:off x="2316686" y="1455249"/>
              <a:ext cx="1660207" cy="609600"/>
            </a:xfrm>
            <a:prstGeom prst="ben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2274180" y="1136650"/>
              <a:ext cx="2576830" cy="318596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4255" b="27660"/>
          <a:stretch/>
        </p:blipFill>
        <p:spPr>
          <a:xfrm>
            <a:off x="232390" y="766370"/>
            <a:ext cx="3959019" cy="2014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5648"/>
            <a:ext cx="12025423" cy="119235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0420" y="2780890"/>
            <a:ext cx="3959019" cy="24191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implementation of Priority 1 through the NDP 5-year Implementation Plan and the MTSF has enabled the PSC to identify </a:t>
            </a:r>
            <a:r>
              <a:rPr lang="en-ZA" sz="1400" b="1" dirty="0">
                <a:solidFill>
                  <a:srgbClr val="99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 Outcomes </a:t>
            </a:r>
            <a:r>
              <a:rPr lang="en-ZA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that would contribute towards building “</a:t>
            </a:r>
            <a:r>
              <a:rPr lang="en-ZA" sz="1400" i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 capable, ethical and development state</a:t>
            </a:r>
            <a:r>
              <a:rPr lang="en-ZA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”.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Repositioning of the PSC to deliver on high-impact catalytic </a:t>
            </a:r>
            <a:r>
              <a:rPr lang="en-ZA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projects</a:t>
            </a:r>
            <a:endParaRPr lang="en-ZA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98174" y="696472"/>
            <a:ext cx="11728174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3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3C70-3F06-4597-AE16-5F5EF8F327DE}" type="slidenum">
              <a:rPr lang="en-ZA"/>
              <a:pPr>
                <a:defRPr/>
              </a:pPr>
              <a:t>12</a:t>
            </a:fld>
            <a:endParaRPr lang="en-ZA"/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675861" y="234807"/>
            <a:ext cx="1090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25" dirty="0">
                <a:solidFill>
                  <a:srgbClr val="C00000"/>
                </a:solidFill>
                <a:latin typeface="Arial Black" panose="020B0A04020102020204" pitchFamily="34" charset="0"/>
              </a:rPr>
              <a:t>NUMBER OF APP TARGETS FOR THE 2023/24 FINANCIAL YEAR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98762265"/>
              </p:ext>
            </p:extLst>
          </p:nvPr>
        </p:nvGraphicFramePr>
        <p:xfrm>
          <a:off x="1901084" y="1669205"/>
          <a:ext cx="839829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924673" y="889600"/>
            <a:ext cx="8321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The PSC has a total of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30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performance indicators for the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2023/24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financial year.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98174" y="696472"/>
            <a:ext cx="11728174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18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CAC16-47F2-4DEB-9AE7-75C2602EBE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ubtitle 14"/>
          <p:cNvSpPr>
            <a:spLocks/>
          </p:cNvSpPr>
          <p:nvPr/>
        </p:nvSpPr>
        <p:spPr bwMode="auto">
          <a:xfrm>
            <a:off x="4241995" y="762348"/>
            <a:ext cx="6314304" cy="4061901"/>
          </a:xfrm>
          <a:prstGeom prst="flowChartDelay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90461" y="1795603"/>
            <a:ext cx="8925339" cy="23390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2400" b="1" dirty="0" smtClean="0">
              <a:solidFill>
                <a:srgbClr val="00666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lvl="0" algn="just"/>
            <a:endParaRPr lang="en-US" sz="2400" b="1" dirty="0" smtClean="0">
              <a:solidFill>
                <a:srgbClr val="00666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lvl="0" algn="just"/>
            <a:r>
              <a:rPr lang="en-US" sz="2400" b="1" dirty="0" smtClean="0">
                <a:solidFill>
                  <a:srgbClr val="0066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PROGRAMME 1: ADMINISTRATION</a:t>
            </a:r>
          </a:p>
          <a:p>
            <a:pPr lvl="0" algn="just"/>
            <a:endParaRPr lang="en-US" sz="2400" b="1" dirty="0" smtClean="0">
              <a:solidFill>
                <a:srgbClr val="00666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lvl="0" algn="just"/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Purpose </a:t>
            </a:r>
            <a:r>
              <a:rPr lang="en-US" sz="2000" b="1" dirty="0">
                <a:solidFill>
                  <a:srgbClr val="0066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of the Programme:</a:t>
            </a:r>
            <a:r>
              <a:rPr lang="en-US" sz="20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The programme provides overall management of the PSC and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centralised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support services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</a:t>
            </a:r>
          </a:p>
          <a:p>
            <a:pPr lvl="0" algn="just"/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lvl="0" algn="just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lvl="0" algn="just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14</a:t>
            </a:fld>
            <a:endParaRPr lang="en-ZA"/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2016224" y="24373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25" dirty="0">
                <a:solidFill>
                  <a:srgbClr val="C00000"/>
                </a:solidFill>
                <a:latin typeface="Arial Black" panose="020B0A04020102020204" pitchFamily="34" charset="0"/>
              </a:rPr>
              <a:t>PROGRAMME 1: APP TARGETS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002811"/>
              </p:ext>
            </p:extLst>
          </p:nvPr>
        </p:nvGraphicFramePr>
        <p:xfrm>
          <a:off x="276446" y="722068"/>
          <a:ext cx="11077354" cy="596388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28531">
                  <a:extLst>
                    <a:ext uri="{9D8B030D-6E8A-4147-A177-3AD203B41FA5}">
                      <a16:colId xmlns:a16="http://schemas.microsoft.com/office/drawing/2014/main" val="1608772397"/>
                    </a:ext>
                  </a:extLst>
                </a:gridCol>
                <a:gridCol w="5603358">
                  <a:extLst>
                    <a:ext uri="{9D8B030D-6E8A-4147-A177-3AD203B41FA5}">
                      <a16:colId xmlns:a16="http://schemas.microsoft.com/office/drawing/2014/main" val="1076870571"/>
                    </a:ext>
                  </a:extLst>
                </a:gridCol>
                <a:gridCol w="3145465">
                  <a:extLst>
                    <a:ext uri="{9D8B030D-6E8A-4147-A177-3AD203B41FA5}">
                      <a16:colId xmlns:a16="http://schemas.microsoft.com/office/drawing/2014/main" val="3510344478"/>
                    </a:ext>
                  </a:extLst>
                </a:gridCol>
              </a:tblGrid>
              <a:tr h="5162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Indicators</a:t>
                      </a:r>
                      <a:endParaRPr lang="en-ZA" sz="1800" b="0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Indicator</a:t>
                      </a:r>
                      <a:endParaRPr lang="en-Z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  <a:endParaRPr lang="en-Z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736782"/>
                  </a:ext>
                </a:extLst>
              </a:tr>
              <a:tr h="6052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</a:tabLst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 opinion</a:t>
                      </a:r>
                      <a:endParaRPr lang="en-ZA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Unqualified audit outcome opinion</a:t>
                      </a:r>
                      <a:endParaRPr lang="en-ZA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265532"/>
                  </a:ext>
                </a:extLst>
              </a:tr>
              <a:tr h="5949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</a:t>
                      </a:r>
                      <a:endParaRPr lang="en-Z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valid invoices paid within 30 </a:t>
                      </a:r>
                      <a:r>
                        <a:rPr lang="en-ZA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days </a:t>
                      </a:r>
                      <a:r>
                        <a:rPr lang="en-ZA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receipt </a:t>
                      </a:r>
                      <a:endParaRPr lang="en-Z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Z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668472"/>
                  </a:ext>
                </a:extLst>
              </a:tr>
              <a:tr h="4520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</a:t>
                      </a:r>
                      <a:endParaRPr lang="en-Z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B-BBEE suppliers appointed </a:t>
                      </a:r>
                      <a:endParaRPr lang="en-Z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en-Z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77673"/>
                  </a:ext>
                </a:extLst>
              </a:tr>
              <a:tr h="623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1.4</a:t>
                      </a:r>
                      <a:endParaRPr lang="en-Z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reports on stakeholder outreach programmes coordinated</a:t>
                      </a:r>
                      <a:endParaRPr lang="en-Z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ZA" sz="1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585607"/>
                  </a:ext>
                </a:extLst>
              </a:tr>
              <a:tr h="5949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Approved PSC Functional structure 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PSC functional structure approved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0096976"/>
                  </a:ext>
                </a:extLst>
              </a:tr>
              <a:tr h="5949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reports on skills audit approved 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Report</a:t>
                      </a:r>
                      <a:r>
                        <a:rPr lang="en-ZA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 skills audit approved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934935"/>
                  </a:ext>
                </a:extLst>
              </a:tr>
              <a:tr h="5949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maintenance of the vacancy rate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Vacancy rate maintained at maximum 10% 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773593"/>
                  </a:ext>
                </a:extLst>
              </a:tr>
              <a:tr h="5614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processes automated 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892123"/>
                  </a:ext>
                </a:extLst>
              </a:tr>
              <a:tr h="7933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</a:tabLst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</a:tabLst>
                        <a:defRPr/>
                      </a:pPr>
                      <a:r>
                        <a:rPr lang="en-ZA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Submission of the PSC Bill to Parliament 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PSC Bill Submitted to Parliament 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225" marR="5922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618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2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CAC16-47F2-4DEB-9AE7-75C2602EBE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ubtitle 14"/>
          <p:cNvSpPr>
            <a:spLocks/>
          </p:cNvSpPr>
          <p:nvPr/>
        </p:nvSpPr>
        <p:spPr bwMode="auto">
          <a:xfrm>
            <a:off x="4241995" y="762348"/>
            <a:ext cx="6314304" cy="4061901"/>
          </a:xfrm>
          <a:prstGeom prst="flowChartDelay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74890" y="1378572"/>
            <a:ext cx="9021417" cy="33610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PROGRAMME 2: LEADERSHIP AND MANAGEMENT PRACTICES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lvl="0" algn="just"/>
            <a:r>
              <a:rPr lang="en-US" sz="2000" b="1" dirty="0">
                <a:solidFill>
                  <a:srgbClr val="0066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Purpose of the Programme: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programme promotes sound Public Service leadership, human resource management,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relations and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practices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18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16</a:t>
            </a:fld>
            <a:endParaRPr lang="en-ZA"/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2016224" y="24373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25" dirty="0">
                <a:solidFill>
                  <a:srgbClr val="C00000"/>
                </a:solidFill>
                <a:latin typeface="Arial Black" panose="020B0A04020102020204" pitchFamily="34" charset="0"/>
              </a:rPr>
              <a:t>PROGRAMME 2: APP TARGETS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286727"/>
              </p:ext>
            </p:extLst>
          </p:nvPr>
        </p:nvGraphicFramePr>
        <p:xfrm>
          <a:off x="478465" y="777654"/>
          <a:ext cx="9649983" cy="30256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0819">
                  <a:extLst>
                    <a:ext uri="{9D8B030D-6E8A-4147-A177-3AD203B41FA5}">
                      <a16:colId xmlns:a16="http://schemas.microsoft.com/office/drawing/2014/main" val="2885896518"/>
                    </a:ext>
                  </a:extLst>
                </a:gridCol>
                <a:gridCol w="5864623">
                  <a:extLst>
                    <a:ext uri="{9D8B030D-6E8A-4147-A177-3AD203B41FA5}">
                      <a16:colId xmlns:a16="http://schemas.microsoft.com/office/drawing/2014/main" val="1076870571"/>
                    </a:ext>
                  </a:extLst>
                </a:gridCol>
                <a:gridCol w="1754541">
                  <a:extLst>
                    <a:ext uri="{9D8B030D-6E8A-4147-A177-3AD203B41FA5}">
                      <a16:colId xmlns:a16="http://schemas.microsoft.com/office/drawing/2014/main" val="3510344478"/>
                    </a:ext>
                  </a:extLst>
                </a:gridCol>
              </a:tblGrid>
              <a:tr h="507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</a:tabLst>
                        <a:defRPr/>
                      </a:pP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LMP Indicators  </a:t>
                      </a:r>
                      <a:endParaRPr lang="en-ZA" sz="2000" b="0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Indicator</a:t>
                      </a:r>
                      <a:endParaRPr lang="en-ZA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  <a:endParaRPr lang="en-ZA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736782"/>
                  </a:ext>
                </a:extLst>
              </a:tr>
              <a:tr h="761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2.1</a:t>
                      </a:r>
                      <a:endParaRPr lang="en-Z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Percentage of all registered levels 2-12 grievances concluded within 30 days of receipt of all relevant information</a:t>
                      </a:r>
                      <a:endParaRPr lang="en-Z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</a:t>
                      </a:r>
                      <a:r>
                        <a:rPr lang="en-ZA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en-Z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265532"/>
                  </a:ext>
                </a:extLst>
              </a:tr>
              <a:tr h="761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of all registered SMS grievances concluded within 45 days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 receipt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 all relevant information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</a:t>
                      </a:r>
                      <a:r>
                        <a:rPr lang="en-ZA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668472"/>
                  </a:ext>
                </a:extLst>
              </a:tr>
              <a:tr h="8318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2.3</a:t>
                      </a:r>
                      <a:endParaRPr lang="en-ZA" sz="18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reports produced on leadership and human resource management practices, public sector reform and </a:t>
                      </a:r>
                      <a:r>
                        <a:rPr lang="en-ZA" sz="1800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professionalisation</a:t>
                      </a:r>
                      <a:endParaRPr lang="en-ZA" sz="18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0935307"/>
                  </a:ext>
                </a:extLst>
              </a:tr>
            </a:tbl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3306726" y="4522837"/>
            <a:ext cx="8047074" cy="2198638"/>
          </a:xfrm>
          <a:prstGeom prst="wedgeRectCallout">
            <a:avLst>
              <a:gd name="adj1" fmla="val -31596"/>
              <a:gd name="adj2" fmla="val -74076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reports will be developed on: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that hybrid-working arrangements had on service delivery in the Public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endParaRPr lang="en-Z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administration reforms and professionalization of the Public Service: A Public Service Commission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of digitization of HR processes in the Public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endParaRPr lang="en-Z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extent of utilisation of head hunting process in the Public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Service. </a:t>
            </a:r>
            <a:endParaRPr lang="en-Z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83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17</a:t>
            </a:fld>
            <a:endParaRPr lang="en-ZA"/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2016224" y="24373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25" dirty="0">
                <a:solidFill>
                  <a:srgbClr val="C00000"/>
                </a:solidFill>
                <a:latin typeface="Arial Black" panose="020B0A04020102020204" pitchFamily="34" charset="0"/>
              </a:rPr>
              <a:t>PROGRAMME 2: APP TARGETS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699376"/>
              </p:ext>
            </p:extLst>
          </p:nvPr>
        </p:nvGraphicFramePr>
        <p:xfrm>
          <a:off x="1210226" y="902929"/>
          <a:ext cx="8542311" cy="347820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26379">
                  <a:extLst>
                    <a:ext uri="{9D8B030D-6E8A-4147-A177-3AD203B41FA5}">
                      <a16:colId xmlns:a16="http://schemas.microsoft.com/office/drawing/2014/main" val="1852439826"/>
                    </a:ext>
                  </a:extLst>
                </a:gridCol>
                <a:gridCol w="4379209">
                  <a:extLst>
                    <a:ext uri="{9D8B030D-6E8A-4147-A177-3AD203B41FA5}">
                      <a16:colId xmlns:a16="http://schemas.microsoft.com/office/drawing/2014/main" val="1076870571"/>
                    </a:ext>
                  </a:extLst>
                </a:gridCol>
                <a:gridCol w="2236723">
                  <a:extLst>
                    <a:ext uri="{9D8B030D-6E8A-4147-A177-3AD203B41FA5}">
                      <a16:colId xmlns:a16="http://schemas.microsoft.com/office/drawing/2014/main" val="3510344478"/>
                    </a:ext>
                  </a:extLst>
                </a:gridCol>
              </a:tblGrid>
              <a:tr h="53688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LMP Indicators </a:t>
                      </a:r>
                      <a:endParaRPr lang="en-ZA" sz="2000" b="0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Indicator</a:t>
                      </a:r>
                      <a:endParaRPr lang="en-ZA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  <a:endParaRPr lang="en-ZA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736782"/>
                  </a:ext>
                </a:extLst>
              </a:tr>
              <a:tr h="91661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</a:t>
                      </a:r>
                      <a:endParaRPr lang="en-ZA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own accord reports as contemplated in section 196(4)(f) (iii)</a:t>
                      </a:r>
                      <a:r>
                        <a:rPr lang="en-ZA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(iv) of the Constitution, 1996  finalised</a:t>
                      </a:r>
                      <a:endParaRPr lang="en-ZA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668472"/>
                  </a:ext>
                </a:extLst>
              </a:tr>
              <a:tr h="9166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2.5</a:t>
                      </a:r>
                      <a:endParaRPr lang="en-ZA" sz="18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reports on grievance management and efficiency of the grievance procedure in the Public Service produced </a:t>
                      </a:r>
                      <a:endParaRPr lang="en-ZA" sz="18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8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979185"/>
                  </a:ext>
                </a:extLst>
              </a:tr>
              <a:tr h="854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2.6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strategic engagements on PSC recommendations with targeted departments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77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50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CAC16-47F2-4DEB-9AE7-75C2602EBE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ubtitle 14"/>
          <p:cNvSpPr>
            <a:spLocks/>
          </p:cNvSpPr>
          <p:nvPr/>
        </p:nvSpPr>
        <p:spPr bwMode="auto">
          <a:xfrm>
            <a:off x="4241995" y="762348"/>
            <a:ext cx="6314304" cy="4061901"/>
          </a:xfrm>
          <a:prstGeom prst="flowChartDelay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03783" y="1987196"/>
            <a:ext cx="8942905" cy="26592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3: MONITORING </a:t>
            </a:r>
            <a:r>
              <a:rPr lang="en-US" sz="24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EVALUATION</a:t>
            </a:r>
          </a:p>
          <a:p>
            <a:endParaRPr lang="en-US" sz="24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2000" b="1" dirty="0">
                <a:solidFill>
                  <a:srgbClr val="0066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Purpose of the Programme: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 improve the functionality of the Public Service through institutional and service delivery evaluations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</a:t>
            </a:r>
          </a:p>
          <a:p>
            <a:pPr lvl="0" algn="just"/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lvl="0" algn="just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lvl="0" algn="just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0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19</a:t>
            </a:fld>
            <a:endParaRPr lang="en-ZA"/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2016224" y="24373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25" dirty="0">
                <a:solidFill>
                  <a:srgbClr val="C00000"/>
                </a:solidFill>
                <a:latin typeface="Arial Black" panose="020B0A04020102020204" pitchFamily="34" charset="0"/>
              </a:rPr>
              <a:t>PROGRAMME 3: APP TARGETS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158329"/>
              </p:ext>
            </p:extLst>
          </p:nvPr>
        </p:nvGraphicFramePr>
        <p:xfrm>
          <a:off x="244550" y="692699"/>
          <a:ext cx="11589488" cy="39698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17897">
                  <a:extLst>
                    <a:ext uri="{9D8B030D-6E8A-4147-A177-3AD203B41FA5}">
                      <a16:colId xmlns:a16="http://schemas.microsoft.com/office/drawing/2014/main" val="1727602897"/>
                    </a:ext>
                  </a:extLst>
                </a:gridCol>
                <a:gridCol w="5858399">
                  <a:extLst>
                    <a:ext uri="{9D8B030D-6E8A-4147-A177-3AD203B41FA5}">
                      <a16:colId xmlns:a16="http://schemas.microsoft.com/office/drawing/2014/main" val="1076870571"/>
                    </a:ext>
                  </a:extLst>
                </a:gridCol>
                <a:gridCol w="3413192">
                  <a:extLst>
                    <a:ext uri="{9D8B030D-6E8A-4147-A177-3AD203B41FA5}">
                      <a16:colId xmlns:a16="http://schemas.microsoft.com/office/drawing/2014/main" val="3510344478"/>
                    </a:ext>
                  </a:extLst>
                </a:gridCol>
              </a:tblGrid>
              <a:tr h="4957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</a:tabLst>
                        <a:defRPr/>
                      </a:pP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LMP Indicators </a:t>
                      </a:r>
                      <a:endParaRPr lang="en-ZA" sz="2000" b="0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Indicator</a:t>
                      </a:r>
                      <a:endParaRPr lang="en-ZA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  <a:endParaRPr lang="en-ZA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736782"/>
                  </a:ext>
                </a:extLst>
              </a:tr>
              <a:tr h="9160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3.1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reports on service delivery inspections approved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Reports on Service Delivery Inspections 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approved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668472"/>
                  </a:ext>
                </a:extLst>
              </a:tr>
              <a:tr h="9160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3.2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Approval of Implementation Plan  for the  National Framework Towards the </a:t>
                      </a:r>
                      <a:r>
                        <a:rPr lang="en-ZA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Professionalisation</a:t>
                      </a:r>
                      <a:r>
                        <a:rPr lang="en-ZA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of the Public Sector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Approved Implementation Plan  for the  National Framework Towards the </a:t>
                      </a:r>
                      <a:r>
                        <a:rPr lang="en-ZA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Professionalisation</a:t>
                      </a:r>
                      <a:r>
                        <a:rPr lang="en-ZA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of the </a:t>
                      </a:r>
                      <a:r>
                        <a:rPr lang="en-ZA" sz="180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Public Sector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524902"/>
                  </a:ext>
                </a:extLst>
              </a:tr>
              <a:tr h="4935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3.3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Citizen forums conducted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77673"/>
                  </a:ext>
                </a:extLst>
              </a:tr>
              <a:tr h="49351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3.4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position papers on public administration practices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880936"/>
                  </a:ext>
                </a:extLst>
              </a:tr>
            </a:tbl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1178060" y="5370468"/>
            <a:ext cx="6264694" cy="1487532"/>
          </a:xfrm>
          <a:prstGeom prst="wedgeRectCallout">
            <a:avLst>
              <a:gd name="adj1" fmla="val 19356"/>
              <a:gd name="adj2" fmla="val -90602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Position Papers will be produced in relation to the following CVP’s: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Accountable Public Administration,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Efficient, effective and economic use of resources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32036" y="5108713"/>
            <a:ext cx="2743200" cy="16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6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3552" y="97468"/>
            <a:ext cx="800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PRESENTATION OUTLINE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72" y="6597352"/>
            <a:ext cx="221036" cy="26757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3061429"/>
              </p:ext>
            </p:extLst>
          </p:nvPr>
        </p:nvGraphicFramePr>
        <p:xfrm>
          <a:off x="2347089" y="795130"/>
          <a:ext cx="7776864" cy="5802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3711" y="1167112"/>
            <a:ext cx="440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30485" y="1961709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95642" y="271290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ZA" dirty="0"/>
          </a:p>
        </p:txBody>
      </p:sp>
      <p:sp>
        <p:nvSpPr>
          <p:cNvPr id="16" name="Oval 15"/>
          <p:cNvSpPr/>
          <p:nvPr/>
        </p:nvSpPr>
        <p:spPr>
          <a:xfrm>
            <a:off x="1475727" y="2272868"/>
            <a:ext cx="1667946" cy="2319179"/>
          </a:xfrm>
          <a:prstGeom prst="ellipse">
            <a:avLst/>
          </a:prstGeom>
          <a:solidFill>
            <a:srgbClr val="00666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OUTLINE</a:t>
            </a:r>
            <a:endParaRPr lang="en-ZA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31704" y="3565380"/>
            <a:ext cx="511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26429" y="5865887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07</a:t>
            </a:r>
            <a:endParaRPr lang="en-ZA" sz="16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8854" y="4340061"/>
            <a:ext cx="477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05</a:t>
            </a:r>
            <a:endParaRPr lang="en-ZA" sz="16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98174" y="696472"/>
            <a:ext cx="11728174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27648" y="496922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06</a:t>
            </a:r>
            <a:endParaRPr lang="en-ZA" sz="16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69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20</a:t>
            </a:fld>
            <a:endParaRPr lang="en-ZA"/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2016224" y="24373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25" dirty="0">
                <a:solidFill>
                  <a:srgbClr val="C00000"/>
                </a:solidFill>
                <a:latin typeface="Arial Black" panose="020B0A04020102020204" pitchFamily="34" charset="0"/>
              </a:rPr>
              <a:t>PROGRAMME 3: APP TARGETS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974708"/>
              </p:ext>
            </p:extLst>
          </p:nvPr>
        </p:nvGraphicFramePr>
        <p:xfrm>
          <a:off x="754913" y="692696"/>
          <a:ext cx="9445543" cy="33707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72244">
                  <a:extLst>
                    <a:ext uri="{9D8B030D-6E8A-4147-A177-3AD203B41FA5}">
                      <a16:colId xmlns:a16="http://schemas.microsoft.com/office/drawing/2014/main" val="2667983775"/>
                    </a:ext>
                  </a:extLst>
                </a:gridCol>
                <a:gridCol w="4800074">
                  <a:extLst>
                    <a:ext uri="{9D8B030D-6E8A-4147-A177-3AD203B41FA5}">
                      <a16:colId xmlns:a16="http://schemas.microsoft.com/office/drawing/2014/main" val="1076870571"/>
                    </a:ext>
                  </a:extLst>
                </a:gridCol>
                <a:gridCol w="2473225">
                  <a:extLst>
                    <a:ext uri="{9D8B030D-6E8A-4147-A177-3AD203B41FA5}">
                      <a16:colId xmlns:a16="http://schemas.microsoft.com/office/drawing/2014/main" val="3510344478"/>
                    </a:ext>
                  </a:extLst>
                </a:gridCol>
              </a:tblGrid>
              <a:tr h="3451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</a:tabLst>
                        <a:defRPr/>
                      </a:pP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M&amp;E Indicators </a:t>
                      </a:r>
                      <a:endParaRPr lang="en-ZA" sz="2000" b="0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Indicator</a:t>
                      </a:r>
                      <a:endParaRPr lang="en-ZA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  <a:endParaRPr lang="en-ZA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736782"/>
                  </a:ext>
                </a:extLst>
              </a:tr>
              <a:tr h="6902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3.5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</a:t>
                      </a:r>
                      <a:r>
                        <a:rPr lang="en-ZA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Section 196 (4)(e) Report produced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018395"/>
                  </a:ext>
                </a:extLst>
              </a:tr>
              <a:tr h="6902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3.6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reports produced on the National Advocacy Campaign on the CVPs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265532"/>
                  </a:ext>
                </a:extLst>
              </a:tr>
              <a:tr h="6902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3.7</a:t>
                      </a:r>
                      <a:endParaRPr lang="en-Z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reports on the performance of Departments produced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668472"/>
                  </a:ext>
                </a:extLst>
              </a:tr>
              <a:tr h="6902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3.8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studies on the effectiveness of government support for service delivery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805403"/>
                  </a:ext>
                </a:extLst>
              </a:tr>
            </a:tbl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3722156" y="4582076"/>
            <a:ext cx="6768752" cy="1714477"/>
          </a:xfrm>
          <a:prstGeom prst="wedgeRectCallout">
            <a:avLst>
              <a:gd name="adj1" fmla="val -31596"/>
              <a:gd name="adj2" fmla="val -7407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the Effectiveness of Government Support for Service Delivery focusing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Accommodation and Property Management Services.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Communication Technology services.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780" t="8061"/>
          <a:stretch/>
        </p:blipFill>
        <p:spPr>
          <a:xfrm>
            <a:off x="1775520" y="4522836"/>
            <a:ext cx="1773404" cy="16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3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CAC16-47F2-4DEB-9AE7-75C2602EBE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ubtitle 14"/>
          <p:cNvSpPr>
            <a:spLocks/>
          </p:cNvSpPr>
          <p:nvPr/>
        </p:nvSpPr>
        <p:spPr bwMode="auto">
          <a:xfrm>
            <a:off x="4241995" y="762348"/>
            <a:ext cx="6314304" cy="4061901"/>
          </a:xfrm>
          <a:prstGeom prst="flowChartDelay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91070" y="1031679"/>
            <a:ext cx="9100930" cy="31362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400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</a:t>
            </a:r>
            <a:r>
              <a:rPr lang="en-US" sz="2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: INTEGRITY </a:t>
            </a:r>
            <a:r>
              <a:rPr lang="en-US" sz="24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ANTI-CORRUPTION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lvl="0" algn="just"/>
            <a:r>
              <a:rPr lang="en-US" sz="2000" b="1" dirty="0">
                <a:solidFill>
                  <a:srgbClr val="0066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Purpose of the Programme: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programme is responsible for undertaking public administration investigations, promoting a high standard of professional ethical conduct amongst public servants and contributing to the prevention and combating of corruption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3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22</a:t>
            </a:fld>
            <a:endParaRPr lang="en-ZA"/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2016224" y="24373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25" dirty="0">
                <a:solidFill>
                  <a:srgbClr val="C00000"/>
                </a:solidFill>
                <a:latin typeface="Arial Black" panose="020B0A04020102020204" pitchFamily="34" charset="0"/>
              </a:rPr>
              <a:t>PROGRAMME 4: APP TARGETS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198270"/>
              </p:ext>
            </p:extLst>
          </p:nvPr>
        </p:nvGraphicFramePr>
        <p:xfrm>
          <a:off x="510364" y="692696"/>
          <a:ext cx="9690092" cy="2804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4343">
                  <a:extLst>
                    <a:ext uri="{9D8B030D-6E8A-4147-A177-3AD203B41FA5}">
                      <a16:colId xmlns:a16="http://schemas.microsoft.com/office/drawing/2014/main" val="1096811215"/>
                    </a:ext>
                  </a:extLst>
                </a:gridCol>
                <a:gridCol w="4558491">
                  <a:extLst>
                    <a:ext uri="{9D8B030D-6E8A-4147-A177-3AD203B41FA5}">
                      <a16:colId xmlns:a16="http://schemas.microsoft.com/office/drawing/2014/main" val="1076870571"/>
                    </a:ext>
                  </a:extLst>
                </a:gridCol>
                <a:gridCol w="2537258">
                  <a:extLst>
                    <a:ext uri="{9D8B030D-6E8A-4147-A177-3AD203B41FA5}">
                      <a16:colId xmlns:a16="http://schemas.microsoft.com/office/drawing/2014/main" val="3510344478"/>
                    </a:ext>
                  </a:extLst>
                </a:gridCol>
              </a:tblGrid>
              <a:tr h="3451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</a:tabLst>
                        <a:defRPr/>
                      </a:pP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IAC Indicators </a:t>
                      </a:r>
                      <a:endParaRPr lang="en-ZA" sz="2000" b="0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Indicator</a:t>
                      </a:r>
                      <a:endParaRPr lang="en-ZA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  <a:endParaRPr lang="en-ZA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736782"/>
                  </a:ext>
                </a:extLst>
              </a:tr>
              <a:tr h="6902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4.1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Percentage of complaints finalised within 90 working days upon receipt of a valid complaint by an Investigating Officer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85%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265532"/>
                  </a:ext>
                </a:extLst>
              </a:tr>
              <a:tr h="6902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4.2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Number of own accord investigation reports as contemplated in section 196(4)(f)(</a:t>
                      </a:r>
                      <a:r>
                        <a:rPr lang="en-GB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i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), (iii) and (iv) of the Constitution, 1996 finalised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668472"/>
                  </a:ext>
                </a:extLst>
              </a:tr>
              <a:tr h="525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4.3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Number of oversight report on the implementation of the ethics framework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77673"/>
                  </a:ext>
                </a:extLst>
              </a:tr>
            </a:tbl>
          </a:graphicData>
        </a:graphic>
      </p:graphicFrame>
      <p:sp>
        <p:nvSpPr>
          <p:cNvPr id="2" name="Rectangular Callout 1"/>
          <p:cNvSpPr/>
          <p:nvPr/>
        </p:nvSpPr>
        <p:spPr>
          <a:xfrm>
            <a:off x="3591354" y="4827085"/>
            <a:ext cx="6408712" cy="1703214"/>
          </a:xfrm>
          <a:prstGeom prst="wedgeRectCallout">
            <a:avLst>
              <a:gd name="adj1" fmla="val 24858"/>
              <a:gd name="adj2" fmla="val -9023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5963" indent="-2682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Disclosure Framework</a:t>
            </a:r>
          </a:p>
          <a:p>
            <a:pPr marL="715963" indent="-2682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Complaints, including the NACH</a:t>
            </a:r>
          </a:p>
          <a:p>
            <a:pPr marL="715963" indent="-2682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Misconduct</a:t>
            </a:r>
            <a:endParaRPr lang="en-Z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1354" y="4827085"/>
            <a:ext cx="5816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Report will have Chapters covering the following: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C70-3F06-4597-AE16-5F5EF8F327DE}" type="slidenum">
              <a:rPr lang="en-ZA" smtClean="0"/>
              <a:pPr/>
              <a:t>23</a:t>
            </a:fld>
            <a:endParaRPr lang="en-ZA" dirty="0"/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2016224" y="24373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25" dirty="0">
                <a:solidFill>
                  <a:srgbClr val="C00000"/>
                </a:solidFill>
                <a:latin typeface="Arial Black" panose="020B0A04020102020204" pitchFamily="34" charset="0"/>
              </a:rPr>
              <a:t>PROGRAMME 4: APP TARGETS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015128"/>
              </p:ext>
            </p:extLst>
          </p:nvPr>
        </p:nvGraphicFramePr>
        <p:xfrm>
          <a:off x="627318" y="692696"/>
          <a:ext cx="10600662" cy="2781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02319">
                  <a:extLst>
                    <a:ext uri="{9D8B030D-6E8A-4147-A177-3AD203B41FA5}">
                      <a16:colId xmlns:a16="http://schemas.microsoft.com/office/drawing/2014/main" val="3765502159"/>
                    </a:ext>
                  </a:extLst>
                </a:gridCol>
                <a:gridCol w="5301712">
                  <a:extLst>
                    <a:ext uri="{9D8B030D-6E8A-4147-A177-3AD203B41FA5}">
                      <a16:colId xmlns:a16="http://schemas.microsoft.com/office/drawing/2014/main" val="1076870571"/>
                    </a:ext>
                  </a:extLst>
                </a:gridCol>
                <a:gridCol w="2296631">
                  <a:extLst>
                    <a:ext uri="{9D8B030D-6E8A-4147-A177-3AD203B41FA5}">
                      <a16:colId xmlns:a16="http://schemas.microsoft.com/office/drawing/2014/main" val="3510344478"/>
                    </a:ext>
                  </a:extLst>
                </a:gridCol>
              </a:tblGrid>
              <a:tr h="3451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</a:tabLst>
                        <a:defRPr/>
                      </a:pP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IAC Indicators </a:t>
                      </a:r>
                      <a:endParaRPr lang="en-ZA" sz="2000" b="0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Indicator</a:t>
                      </a:r>
                      <a:endParaRPr lang="en-ZA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2022/23</a:t>
                      </a:r>
                      <a:endParaRPr lang="en-ZA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736782"/>
                  </a:ext>
                </a:extLst>
              </a:tr>
              <a:tr h="5254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4.4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Number of articles on the promotion of professional ethics produced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400013"/>
                  </a:ext>
                </a:extLst>
              </a:tr>
              <a:tr h="5254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4.5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Number of engagements conducted</a:t>
                      </a:r>
                      <a:r>
                        <a:rPr lang="en-ZA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ZA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on ethics framework 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20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222798"/>
                  </a:ext>
                </a:extLst>
              </a:tr>
              <a:tr h="5254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4.6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Number of CVP promotional engagements held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12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994950"/>
                  </a:ext>
                </a:extLst>
              </a:tr>
              <a:tr h="5254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4.7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Percentage of NACH cases referred within 7 days of receipt of case report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90%</a:t>
                      </a:r>
                      <a:endParaRPr lang="en-ZA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406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02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7488" cy="688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3752" y="1916833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6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FINANCIAL PERFORMANCE REPORT</a:t>
            </a:r>
          </a:p>
          <a:p>
            <a:pPr algn="ctr"/>
            <a:endParaRPr lang="en-US" sz="2400" b="1" dirty="0">
              <a:solidFill>
                <a:srgbClr val="00666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7768" y="3284986"/>
            <a:ext cx="619268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defRPr/>
            </a:pPr>
            <a:endParaRPr lang="en-US" sz="2400" b="1" i="1" dirty="0">
              <a:solidFill>
                <a:srgbClr val="00666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70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35" y="96769"/>
            <a:ext cx="10515600" cy="688422"/>
          </a:xfrm>
        </p:spPr>
        <p:txBody>
          <a:bodyPr>
            <a:normAutofit/>
          </a:bodyPr>
          <a:lstStyle/>
          <a:p>
            <a:pPr algn="ctr"/>
            <a:r>
              <a:rPr lang="en-US" sz="2200" spc="-25" dirty="0">
                <a:solidFill>
                  <a:srgbClr val="C00000"/>
                </a:solidFill>
                <a:latin typeface="Arial Black" panose="020B0A04020102020204" pitchFamily="34" charset="0"/>
              </a:rPr>
              <a:t>OVERVIEW OF </a:t>
            </a:r>
            <a:r>
              <a:rPr lang="en-US" sz="2200" spc="-25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2023/24 </a:t>
            </a:r>
            <a:r>
              <a:rPr lang="en-US" sz="2200" spc="-25" dirty="0">
                <a:solidFill>
                  <a:srgbClr val="C00000"/>
                </a:solidFill>
                <a:latin typeface="Arial Black" panose="020B0A04020102020204" pitchFamily="34" charset="0"/>
              </a:rPr>
              <a:t>BUDGET AND EXPENDITURE </a:t>
            </a:r>
            <a:r>
              <a:rPr lang="en-US" sz="2200" spc="-25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ESTIMATES</a:t>
            </a:r>
            <a:endParaRPr lang="en-ZA" sz="2200" spc="-25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AutoShape 2" descr="Image result for free budget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5" y="785191"/>
            <a:ext cx="11605591" cy="5754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913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DAF3C70-3F06-4597-AE16-5F5EF8F327DE}" type="slidenum">
              <a:rPr lang="en-ZA" sz="675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26</a:t>
            </a:fld>
            <a:endParaRPr lang="en-ZA" sz="675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2207568" y="266855"/>
            <a:ext cx="756084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-19" dirty="0">
                <a:solidFill>
                  <a:srgbClr val="C00000"/>
                </a:solidFill>
                <a:latin typeface="Arial Black" panose="020B0A04020102020204" pitchFamily="34" charset="0"/>
              </a:rPr>
              <a:t>OVERVIEW OF 2023/24</a:t>
            </a:r>
            <a:br>
              <a:rPr lang="en-US" sz="2400" spc="-19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US" sz="2400" spc="-19" dirty="0">
                <a:solidFill>
                  <a:srgbClr val="C00000"/>
                </a:solidFill>
                <a:latin typeface="Arial Black" panose="020B0A04020102020204" pitchFamily="34" charset="0"/>
              </a:rPr>
              <a:t>BUDGET &amp; EXPENDITURE ESTIMATES</a:t>
            </a:r>
          </a:p>
        </p:txBody>
      </p:sp>
      <p:sp>
        <p:nvSpPr>
          <p:cNvPr id="2" name="AutoShape 2" descr="https://www.slideteam.net/media/catalog/product/cache/1280x720/v/i/vision_and_mission_powerpoint_presentation_slides_Slide06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ZA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6586" y="1217890"/>
            <a:ext cx="8170069" cy="5138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baseline allocations for the PSC for the 2023/24 financial year is R292.1 million. </a:t>
            </a:r>
          </a:p>
          <a:p>
            <a:pPr marL="342900" indent="-342900" algn="just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 of this budget, R220.1 million (75</a:t>
            </a:r>
            <a:r>
              <a:rPr lang="en-ZA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en-Z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is allocated to </a:t>
            </a:r>
            <a:r>
              <a:rPr lang="en-ZA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CoE</a:t>
            </a:r>
            <a:r>
              <a:rPr lang="en-Z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based on the fact that the PSC is primarily a knowledge–based institution and does not outsource its functions. </a:t>
            </a:r>
          </a:p>
          <a:p>
            <a:pPr marL="342900" indent="-342900" algn="just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Goods &amp; Services budget is R69.8 million (24</a:t>
            </a:r>
            <a:r>
              <a:rPr lang="en-ZA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en-Z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overall budget).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14313" indent="-214313" algn="just" defTabSz="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 of this budget for Goods and Services, 82</a:t>
            </a:r>
            <a:r>
              <a:rPr lang="en-ZA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 </a:t>
            </a:r>
            <a:r>
              <a:rPr lang="en-Z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(R57.4 million) is for mandatory costs, whilst 18</a:t>
            </a:r>
            <a:r>
              <a:rPr lang="en-ZA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en-Z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(R12.4 mil) is for the implementation of the mandate of the PSC over the MTEF period. 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14313" indent="-214313" algn="just" defTabSz="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budget for operational costs provides for National, Parliamentary and 9 Provincial offices, i.e. 11 offices.</a:t>
            </a:r>
          </a:p>
          <a:p>
            <a:pPr marL="214313" indent="-214313" algn="just" defTabSz="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PSC has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centralised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its support function and as a result, the budget for Administration is high as it includes the budget for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centralised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support services e.g. accommodation costs, SITA services, training, internal audit, operation lease payments, Auditor General’s fees, etc.</a:t>
            </a:r>
            <a:endParaRPr lang="en-ZA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685800">
              <a:lnSpc>
                <a:spcPct val="120000"/>
              </a:lnSpc>
            </a:pPr>
            <a:endParaRPr lang="en-ZA" sz="135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69282" y="1023986"/>
            <a:ext cx="8619207" cy="1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303" y="1600200"/>
            <a:ext cx="2792897" cy="3021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5666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753"/>
            <a:ext cx="12192000" cy="688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72" y="6597352"/>
            <a:ext cx="221036" cy="2675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7392" y="6608028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B979572-4EC1-441F-B179-A83C26A7BC69}" type="slidenum"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7050" y="3597"/>
            <a:ext cx="7920880" cy="884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it-IT" sz="2400" spc="-19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rPr>
              <a:t>OVERVIEW OF 2023/24 </a:t>
            </a:r>
            <a:r>
              <a:rPr lang="it-IT" sz="2400" spc="-19" dirty="0" smtClean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rPr>
              <a:t>MTEF</a:t>
            </a:r>
          </a:p>
          <a:p>
            <a:pPr algn="ctr">
              <a:lnSpc>
                <a:spcPct val="110000"/>
              </a:lnSpc>
            </a:pPr>
            <a:endParaRPr lang="it-IT" sz="2400" spc="-19" dirty="0">
              <a:solidFill>
                <a:srgbClr val="C0000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410150"/>
              </p:ext>
            </p:extLst>
          </p:nvPr>
        </p:nvGraphicFramePr>
        <p:xfrm>
          <a:off x="586408" y="654544"/>
          <a:ext cx="11002618" cy="3854575"/>
        </p:xfrm>
        <a:graphic>
          <a:graphicData uri="http://schemas.openxmlformats.org/drawingml/2006/table">
            <a:tbl>
              <a:tblPr/>
              <a:tblGrid>
                <a:gridCol w="1727686">
                  <a:extLst>
                    <a:ext uri="{9D8B030D-6E8A-4147-A177-3AD203B41FA5}">
                      <a16:colId xmlns:a16="http://schemas.microsoft.com/office/drawing/2014/main" val="1303829718"/>
                    </a:ext>
                  </a:extLst>
                </a:gridCol>
                <a:gridCol w="1091168">
                  <a:extLst>
                    <a:ext uri="{9D8B030D-6E8A-4147-A177-3AD203B41FA5}">
                      <a16:colId xmlns:a16="http://schemas.microsoft.com/office/drawing/2014/main" val="2313729929"/>
                    </a:ext>
                  </a:extLst>
                </a:gridCol>
                <a:gridCol w="1182099">
                  <a:extLst>
                    <a:ext uri="{9D8B030D-6E8A-4147-A177-3AD203B41FA5}">
                      <a16:colId xmlns:a16="http://schemas.microsoft.com/office/drawing/2014/main" val="1443358312"/>
                    </a:ext>
                  </a:extLst>
                </a:gridCol>
                <a:gridCol w="1000238">
                  <a:extLst>
                    <a:ext uri="{9D8B030D-6E8A-4147-A177-3AD203B41FA5}">
                      <a16:colId xmlns:a16="http://schemas.microsoft.com/office/drawing/2014/main" val="3134447512"/>
                    </a:ext>
                  </a:extLst>
                </a:gridCol>
                <a:gridCol w="1363961">
                  <a:extLst>
                    <a:ext uri="{9D8B030D-6E8A-4147-A177-3AD203B41FA5}">
                      <a16:colId xmlns:a16="http://schemas.microsoft.com/office/drawing/2014/main" val="2563241250"/>
                    </a:ext>
                  </a:extLst>
                </a:gridCol>
                <a:gridCol w="1401402">
                  <a:extLst>
                    <a:ext uri="{9D8B030D-6E8A-4147-A177-3AD203B41FA5}">
                      <a16:colId xmlns:a16="http://schemas.microsoft.com/office/drawing/2014/main" val="2461525627"/>
                    </a:ext>
                  </a:extLst>
                </a:gridCol>
                <a:gridCol w="1109508">
                  <a:extLst>
                    <a:ext uri="{9D8B030D-6E8A-4147-A177-3AD203B41FA5}">
                      <a16:colId xmlns:a16="http://schemas.microsoft.com/office/drawing/2014/main" val="1109609971"/>
                    </a:ext>
                  </a:extLst>
                </a:gridCol>
                <a:gridCol w="1109508">
                  <a:extLst>
                    <a:ext uri="{9D8B030D-6E8A-4147-A177-3AD203B41FA5}">
                      <a16:colId xmlns:a16="http://schemas.microsoft.com/office/drawing/2014/main" val="1769320503"/>
                    </a:ext>
                  </a:extLst>
                </a:gridCol>
                <a:gridCol w="1017048">
                  <a:extLst>
                    <a:ext uri="{9D8B030D-6E8A-4147-A177-3AD203B41FA5}">
                      <a16:colId xmlns:a16="http://schemas.microsoft.com/office/drawing/2014/main" val="360873830"/>
                    </a:ext>
                  </a:extLst>
                </a:gridCol>
              </a:tblGrid>
              <a:tr h="843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Programmes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Audited Outcomes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Adjusted Appropriation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Preliminary Expenditure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Medium-term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expenditure estimates</a:t>
                      </a:r>
                      <a:endParaRPr lang="en-US" sz="14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852910"/>
                  </a:ext>
                </a:extLst>
              </a:tr>
              <a:tr h="257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million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2019/20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2020/21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2021/22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2022/23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2022/23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2023/24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2024/25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2025/26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509462"/>
                  </a:ext>
                </a:extLst>
              </a:tr>
              <a:tr h="4951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125,719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121,637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121,947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142,316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127,995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140,541 </a:t>
                      </a:r>
                    </a:p>
                  </a:txBody>
                  <a:tcPr marL="5166" marR="5166" marT="5166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146,778 </a:t>
                      </a:r>
                    </a:p>
                  </a:txBody>
                  <a:tcPr marL="5166" marR="5166" marT="5166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153,276 </a:t>
                      </a:r>
                    </a:p>
                  </a:txBody>
                  <a:tcPr marL="5166" marR="5166" marT="5166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353849"/>
                  </a:ext>
                </a:extLst>
              </a:tr>
              <a:tr h="6649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Leadership &amp; Management Practices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48,991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47,272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49,728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49,852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48,634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49,359 </a:t>
                      </a:r>
                    </a:p>
                  </a:txBody>
                  <a:tcPr marL="5166" marR="5166" marT="5166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51,529 </a:t>
                      </a:r>
                    </a:p>
                  </a:txBody>
                  <a:tcPr marL="5166" marR="5166" marT="5166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53,793 </a:t>
                      </a:r>
                    </a:p>
                  </a:txBody>
                  <a:tcPr marL="5166" marR="5166" marT="5166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835699"/>
                  </a:ext>
                </a:extLst>
              </a:tr>
              <a:tr h="445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Monitoring &amp; Evaluation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42,313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38,543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41,668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44,970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45,228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44,329 </a:t>
                      </a:r>
                    </a:p>
                  </a:txBody>
                  <a:tcPr marL="5166" marR="5166" marT="5166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46,278 </a:t>
                      </a:r>
                    </a:p>
                  </a:txBody>
                  <a:tcPr marL="5166" marR="5166" marT="5166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48,310 </a:t>
                      </a:r>
                    </a:p>
                  </a:txBody>
                  <a:tcPr marL="5166" marR="5166" marT="5166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497521"/>
                  </a:ext>
                </a:extLst>
              </a:tr>
              <a:tr h="65248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Integrity &amp; Anti-Corruption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57,506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53,704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52,428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58,403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57,136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57,890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66" marR="5166" marT="5166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60,436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66" marR="5166" marT="5166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63,090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66" marR="5166" marT="5166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480884"/>
                  </a:ext>
                </a:extLst>
              </a:tr>
              <a:tr h="4951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274,529 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261,156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265 771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295,541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278,992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292,119 </a:t>
                      </a:r>
                    </a:p>
                  </a:txBody>
                  <a:tcPr marL="5166" marR="5166" marT="5166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305,021 </a:t>
                      </a:r>
                    </a:p>
                  </a:txBody>
                  <a:tcPr marL="5166" marR="5166" marT="5166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318,469 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66" marR="5166" marT="5166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875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753"/>
            <a:ext cx="12192000" cy="688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72" y="6597352"/>
            <a:ext cx="221036" cy="2675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7392" y="6608028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B979572-4EC1-441F-B179-A83C26A7BC69}" type="slidenum"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fld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5560" y="-148753"/>
            <a:ext cx="7920880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it-IT" sz="2400" spc="-19" dirty="0">
                <a:solidFill>
                  <a:srgbClr val="C00000"/>
                </a:solidFill>
                <a:latin typeface="Arial Black" panose="020B0A04020102020204" pitchFamily="34" charset="0"/>
              </a:rPr>
              <a:t>OVERVIEW OF 2023/24 MTEF</a:t>
            </a:r>
          </a:p>
          <a:p>
            <a:pPr algn="ctr">
              <a:lnSpc>
                <a:spcPct val="110000"/>
              </a:lnSpc>
            </a:pPr>
            <a:r>
              <a:rPr lang="it-IT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CLASSIFICATION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678476"/>
              </p:ext>
            </p:extLst>
          </p:nvPr>
        </p:nvGraphicFramePr>
        <p:xfrm>
          <a:off x="596347" y="654545"/>
          <a:ext cx="11211340" cy="3793844"/>
        </p:xfrm>
        <a:graphic>
          <a:graphicData uri="http://schemas.openxmlformats.org/drawingml/2006/table">
            <a:tbl>
              <a:tblPr/>
              <a:tblGrid>
                <a:gridCol w="1868557">
                  <a:extLst>
                    <a:ext uri="{9D8B030D-6E8A-4147-A177-3AD203B41FA5}">
                      <a16:colId xmlns:a16="http://schemas.microsoft.com/office/drawing/2014/main" val="1303829718"/>
                    </a:ext>
                  </a:extLst>
                </a:gridCol>
                <a:gridCol w="1121135">
                  <a:extLst>
                    <a:ext uri="{9D8B030D-6E8A-4147-A177-3AD203B41FA5}">
                      <a16:colId xmlns:a16="http://schemas.microsoft.com/office/drawing/2014/main" val="2313729929"/>
                    </a:ext>
                  </a:extLst>
                </a:gridCol>
                <a:gridCol w="1121135">
                  <a:extLst>
                    <a:ext uri="{9D8B030D-6E8A-4147-A177-3AD203B41FA5}">
                      <a16:colId xmlns:a16="http://schemas.microsoft.com/office/drawing/2014/main" val="1443358312"/>
                    </a:ext>
                  </a:extLst>
                </a:gridCol>
                <a:gridCol w="1121132">
                  <a:extLst>
                    <a:ext uri="{9D8B030D-6E8A-4147-A177-3AD203B41FA5}">
                      <a16:colId xmlns:a16="http://schemas.microsoft.com/office/drawing/2014/main" val="3134447512"/>
                    </a:ext>
                  </a:extLst>
                </a:gridCol>
                <a:gridCol w="1588272">
                  <a:extLst>
                    <a:ext uri="{9D8B030D-6E8A-4147-A177-3AD203B41FA5}">
                      <a16:colId xmlns:a16="http://schemas.microsoft.com/office/drawing/2014/main" val="2563241250"/>
                    </a:ext>
                  </a:extLst>
                </a:gridCol>
                <a:gridCol w="1401416">
                  <a:extLst>
                    <a:ext uri="{9D8B030D-6E8A-4147-A177-3AD203B41FA5}">
                      <a16:colId xmlns:a16="http://schemas.microsoft.com/office/drawing/2014/main" val="3419594042"/>
                    </a:ext>
                  </a:extLst>
                </a:gridCol>
                <a:gridCol w="934278">
                  <a:extLst>
                    <a:ext uri="{9D8B030D-6E8A-4147-A177-3AD203B41FA5}">
                      <a16:colId xmlns:a16="http://schemas.microsoft.com/office/drawing/2014/main" val="2461525627"/>
                    </a:ext>
                  </a:extLst>
                </a:gridCol>
                <a:gridCol w="1027705">
                  <a:extLst>
                    <a:ext uri="{9D8B030D-6E8A-4147-A177-3AD203B41FA5}">
                      <a16:colId xmlns:a16="http://schemas.microsoft.com/office/drawing/2014/main" val="1109609971"/>
                    </a:ext>
                  </a:extLst>
                </a:gridCol>
                <a:gridCol w="1027710">
                  <a:extLst>
                    <a:ext uri="{9D8B030D-6E8A-4147-A177-3AD203B41FA5}">
                      <a16:colId xmlns:a16="http://schemas.microsoft.com/office/drawing/2014/main" val="1769320503"/>
                    </a:ext>
                  </a:extLst>
                </a:gridCol>
              </a:tblGrid>
              <a:tr h="6383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Programmes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Audited Outcomes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Adjusted Appropriation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Preliminary Expenditure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Medium-term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Expenditure Estimates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852910"/>
                  </a:ext>
                </a:extLst>
              </a:tr>
              <a:tr h="2171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million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2019/20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2020/21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2021/22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2022/23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2022/23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2023/24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2024/25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2025/26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509462"/>
                  </a:ext>
                </a:extLst>
              </a:tr>
              <a:tr h="6696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Compensation of Employees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212,736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202,952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204,753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223,834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206,743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220,075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229,743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239,818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353849"/>
                  </a:ext>
                </a:extLst>
              </a:tr>
              <a:tr h="4277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Goods &amp; Services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52,003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51,889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55,691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69,658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69,075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69,813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72,947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76,215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835699"/>
                  </a:ext>
                </a:extLst>
              </a:tr>
              <a:tr h="4277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Transfer &amp; subsidies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2,690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1,977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1,933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611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1,158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558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583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609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497521"/>
                  </a:ext>
                </a:extLst>
              </a:tr>
              <a:tr h="3381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Capital assets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6,824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4,295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3,383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1,438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1,902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1,673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1,748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1,827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495998"/>
                  </a:ext>
                </a:extLst>
              </a:tr>
              <a:tr h="3942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Financial assets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  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1,158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480884"/>
                  </a:ext>
                </a:extLst>
              </a:tr>
              <a:tr h="6696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274,529 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261,156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265,771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295,541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278,992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292,119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305,021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318,469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875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4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561"/>
            <a:ext cx="12192000" cy="688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72" y="6597352"/>
            <a:ext cx="221036" cy="2675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7392" y="6608028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B979572-4EC1-441F-B179-A83C26A7BC69}" type="slidenum"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fld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9470" y="-148753"/>
            <a:ext cx="8336970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it-IT" sz="2400" spc="-19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rPr>
              <a:t>OVERVIEW OF 2022/23 BUDGET &amp; EXPENDITURE</a:t>
            </a:r>
          </a:p>
          <a:p>
            <a:pPr algn="ctr">
              <a:lnSpc>
                <a:spcPct val="110000"/>
              </a:lnSpc>
            </a:pPr>
            <a:r>
              <a:rPr lang="it-IT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ECONOMIC CLASSIFICATION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847529" y="1256995"/>
          <a:ext cx="4419848" cy="2892085"/>
        </p:xfrm>
        <a:graphic>
          <a:graphicData uri="http://schemas.openxmlformats.org/drawingml/2006/table">
            <a:tbl>
              <a:tblPr/>
              <a:tblGrid>
                <a:gridCol w="746025">
                  <a:extLst>
                    <a:ext uri="{9D8B030D-6E8A-4147-A177-3AD203B41FA5}">
                      <a16:colId xmlns:a16="http://schemas.microsoft.com/office/drawing/2014/main" val="3970013914"/>
                    </a:ext>
                  </a:extLst>
                </a:gridCol>
                <a:gridCol w="1393519">
                  <a:extLst>
                    <a:ext uri="{9D8B030D-6E8A-4147-A177-3AD203B41FA5}">
                      <a16:colId xmlns:a16="http://schemas.microsoft.com/office/drawing/2014/main" val="1505226084"/>
                    </a:ext>
                  </a:extLst>
                </a:gridCol>
                <a:gridCol w="1393519">
                  <a:extLst>
                    <a:ext uri="{9D8B030D-6E8A-4147-A177-3AD203B41FA5}">
                      <a16:colId xmlns:a16="http://schemas.microsoft.com/office/drawing/2014/main" val="1349953628"/>
                    </a:ext>
                  </a:extLst>
                </a:gridCol>
                <a:gridCol w="886785">
                  <a:extLst>
                    <a:ext uri="{9D8B030D-6E8A-4147-A177-3AD203B41FA5}">
                      <a16:colId xmlns:a16="http://schemas.microsoft.com/office/drawing/2014/main" val="598891244"/>
                    </a:ext>
                  </a:extLst>
                </a:gridCol>
              </a:tblGrid>
              <a:tr h="57841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b="0" i="0" u="none" strike="noStrike" dirty="0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Compensation of Employees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 dirty="0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 R   220,075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842684"/>
                  </a:ext>
                </a:extLst>
              </a:tr>
              <a:tr h="57841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b="0" i="0" u="none" strike="noStrike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Goods &amp; Services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 dirty="0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 R     69,813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57620"/>
                  </a:ext>
                </a:extLst>
              </a:tr>
              <a:tr h="57841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b="0" i="0" u="none" strike="noStrike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Transfer &amp; subsidies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 dirty="0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 R       0,558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917866"/>
                  </a:ext>
                </a:extLst>
              </a:tr>
              <a:tr h="57841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 dirty="0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b="0" i="0" u="none" strike="noStrike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Capital assets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 dirty="0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 R       1,673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606379"/>
                  </a:ext>
                </a:extLst>
              </a:tr>
              <a:tr h="57841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 dirty="0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b="0" i="0" u="none" strike="noStrike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Financial assets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 dirty="0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 R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786688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4973624" y="392490"/>
          <a:ext cx="522568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672064" y="2516346"/>
          <a:ext cx="1828800" cy="37338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8226957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292 119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224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78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87355" y="152746"/>
            <a:ext cx="8004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PSC </a:t>
            </a:r>
            <a:r>
              <a:rPr lang="en-US" sz="20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AT A GLANCE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745512" y="1010176"/>
            <a:ext cx="2087240" cy="2393680"/>
            <a:chOff x="206893" y="987252"/>
            <a:chExt cx="2087240" cy="2393680"/>
          </a:xfrm>
          <a:solidFill>
            <a:schemeClr val="accent2"/>
          </a:solidFill>
        </p:grpSpPr>
        <p:sp>
          <p:nvSpPr>
            <p:cNvPr id="26" name="Rectangle 25"/>
            <p:cNvSpPr/>
            <p:nvPr/>
          </p:nvSpPr>
          <p:spPr>
            <a:xfrm>
              <a:off x="206893" y="988312"/>
              <a:ext cx="2087240" cy="2392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isometricOffAxis1Righ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ZA" b="1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Adjusted Budget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R295.5 mil</a:t>
              </a:r>
            </a:p>
            <a:p>
              <a:pPr algn="ctr">
                <a:lnSpc>
                  <a:spcPct val="90000"/>
                </a:lnSpc>
              </a:pPr>
              <a:endPara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387B84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611321" y="987252"/>
              <a:ext cx="1135056" cy="10735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2" name="Group 31"/>
          <p:cNvGrpSpPr/>
          <p:nvPr/>
        </p:nvGrpSpPr>
        <p:grpSpPr>
          <a:xfrm>
            <a:off x="3919106" y="987252"/>
            <a:ext cx="2087240" cy="2392620"/>
            <a:chOff x="2395106" y="987252"/>
            <a:chExt cx="2087240" cy="2392620"/>
          </a:xfrm>
          <a:scene3d>
            <a:camera prst="isometricOffAxis1Right"/>
            <a:lightRig rig="threePt" dir="t"/>
          </a:scene3d>
        </p:grpSpPr>
        <p:sp>
          <p:nvSpPr>
            <p:cNvPr id="33" name="Rectangle 32"/>
            <p:cNvSpPr/>
            <p:nvPr/>
          </p:nvSpPr>
          <p:spPr>
            <a:xfrm>
              <a:off x="2395106" y="987252"/>
              <a:ext cx="2087240" cy="2392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ZA" b="1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Footprint</a:t>
              </a:r>
            </a:p>
            <a:p>
              <a:pPr algn="ctr">
                <a:lnSpc>
                  <a:spcPct val="90000"/>
                </a:lnSpc>
              </a:pPr>
              <a:r>
                <a:rPr lang="en-ZA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National</a:t>
              </a:r>
            </a:p>
            <a:p>
              <a:pPr algn="ctr">
                <a:lnSpc>
                  <a:spcPct val="90000"/>
                </a:lnSpc>
              </a:pPr>
              <a:r>
                <a:rPr lang="en-ZA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Provincial Offices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2872380" y="987252"/>
              <a:ext cx="1132692" cy="1073596"/>
            </a:xfrm>
            <a:prstGeom prst="ellipse">
              <a:avLst/>
            </a:prstGeom>
            <a:blipFill rotWithShape="0">
              <a:blip r:embed="rId3">
                <a:duotone>
                  <a:prstClr val="black"/>
                  <a:srgbClr val="387B84">
                    <a:tint val="45000"/>
                    <a:satMod val="400000"/>
                  </a:srgb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5" name="Group 34"/>
          <p:cNvGrpSpPr/>
          <p:nvPr/>
        </p:nvGrpSpPr>
        <p:grpSpPr>
          <a:xfrm>
            <a:off x="6113451" y="994052"/>
            <a:ext cx="2087240" cy="2392620"/>
            <a:chOff x="4589451" y="994052"/>
            <a:chExt cx="2087240" cy="2392620"/>
          </a:xfrm>
        </p:grpSpPr>
        <p:sp>
          <p:nvSpPr>
            <p:cNvPr id="36" name="Rectangle 35"/>
            <p:cNvSpPr/>
            <p:nvPr/>
          </p:nvSpPr>
          <p:spPr>
            <a:xfrm>
              <a:off x="4589451" y="994052"/>
              <a:ext cx="2087240" cy="2392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isometricOffAxis1Righ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ZA" sz="1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ZA" sz="1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ZA" sz="1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ZA" sz="1600" b="1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Establishment</a:t>
              </a:r>
            </a:p>
            <a:p>
              <a:pPr algn="just"/>
              <a:r>
                <a:rPr lang="en-ZA" sz="1600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 Commissioners</a:t>
              </a: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</a:p>
            <a:p>
              <a:pPr algn="just"/>
              <a:r>
                <a:rPr lang="en-US" sz="1600" dirty="0">
                  <a:solidFill>
                    <a:srgbClr val="006666"/>
                  </a:solidFill>
                  <a:latin typeface="Arial" panose="020B0604020202020204" pitchFamily="34" charset="0"/>
                </a:rPr>
                <a:t>Annual vacancy rate  at 7,8% below 10% </a:t>
              </a:r>
              <a:endParaRPr lang="en-ZA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spcAft>
                  <a:spcPts val="600"/>
                </a:spcAft>
              </a:pPr>
              <a:endParaRPr lang="en-ZA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4962772" y="995112"/>
              <a:ext cx="1132692" cy="966253"/>
            </a:xfrm>
            <a:prstGeom prst="ellipse">
              <a:avLst/>
            </a:prstGeom>
            <a:blipFill rotWithShape="0">
              <a:blip r:embed="rId4">
                <a:duotone>
                  <a:prstClr val="black"/>
                  <a:srgbClr val="387B84">
                    <a:tint val="45000"/>
                    <a:satMod val="400000"/>
                  </a:srgb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9" name="Group 38"/>
          <p:cNvGrpSpPr/>
          <p:nvPr/>
        </p:nvGrpSpPr>
        <p:grpSpPr>
          <a:xfrm>
            <a:off x="8301664" y="994052"/>
            <a:ext cx="2087240" cy="2392620"/>
            <a:chOff x="6777664" y="994052"/>
            <a:chExt cx="2087240" cy="2392620"/>
          </a:xfrm>
        </p:grpSpPr>
        <p:sp>
          <p:nvSpPr>
            <p:cNvPr id="40" name="Rectangle 39"/>
            <p:cNvSpPr/>
            <p:nvPr/>
          </p:nvSpPr>
          <p:spPr>
            <a:xfrm>
              <a:off x="6777664" y="994052"/>
              <a:ext cx="2087240" cy="2392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isometricOffAxis1Righ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ZA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ZA" dirty="0" smtClean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Obtained Clean </a:t>
              </a:r>
              <a:r>
                <a:rPr lang="en-ZA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Audit </a:t>
              </a:r>
              <a:r>
                <a:rPr lang="en-ZA" dirty="0" smtClean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3 consecutive years</a:t>
              </a:r>
              <a:endParaRPr lang="en-ZA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7168584" y="1036630"/>
              <a:ext cx="1132692" cy="1167424"/>
            </a:xfrm>
            <a:prstGeom prst="ellipse">
              <a:avLst/>
            </a:prstGeom>
            <a:blipFill rotWithShape="0">
              <a:blip r:embed="rId5">
                <a:duotone>
                  <a:prstClr val="black"/>
                  <a:srgbClr val="387B84">
                    <a:tint val="45000"/>
                    <a:satMod val="400000"/>
                  </a:srgb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2" name="Group 41"/>
          <p:cNvGrpSpPr/>
          <p:nvPr/>
        </p:nvGrpSpPr>
        <p:grpSpPr>
          <a:xfrm>
            <a:off x="1745512" y="4076550"/>
            <a:ext cx="2087240" cy="2392620"/>
            <a:chOff x="182386" y="3216150"/>
            <a:chExt cx="2087240" cy="2392620"/>
          </a:xfrm>
        </p:grpSpPr>
        <p:sp>
          <p:nvSpPr>
            <p:cNvPr id="43" name="Rectangle 42"/>
            <p:cNvSpPr/>
            <p:nvPr/>
          </p:nvSpPr>
          <p:spPr>
            <a:xfrm>
              <a:off x="182386" y="3216150"/>
              <a:ext cx="2087240" cy="2392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isometricOffAxis1Righ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ZA" b="1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Total Complaints </a:t>
              </a:r>
              <a:r>
                <a:rPr lang="en-ZA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finalised  297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737353" y="3245036"/>
              <a:ext cx="1086847" cy="1172972"/>
            </a:xfrm>
            <a:prstGeom prst="ellipse">
              <a:avLst/>
            </a:prstGeom>
            <a:blipFill rotWithShape="0">
              <a:blip r:embed="rId6">
                <a:duotone>
                  <a:prstClr val="black"/>
                  <a:srgbClr val="387B84">
                    <a:tint val="45000"/>
                    <a:satMod val="400000"/>
                  </a:srgb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5" name="Rectangle 44"/>
          <p:cNvSpPr/>
          <p:nvPr/>
        </p:nvSpPr>
        <p:spPr>
          <a:xfrm>
            <a:off x="4014047" y="3919811"/>
            <a:ext cx="2087240" cy="23926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ZA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Grievances</a:t>
            </a:r>
            <a:r>
              <a:rPr lang="en-ZA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finalised </a:t>
            </a:r>
            <a:r>
              <a:rPr lang="en-ZA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423</a:t>
            </a:r>
            <a:endParaRPr lang="en-ZA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113451" y="3684251"/>
            <a:ext cx="2087240" cy="2437055"/>
            <a:chOff x="4422903" y="3238105"/>
            <a:chExt cx="2087240" cy="2392620"/>
          </a:xfrm>
        </p:grpSpPr>
        <p:sp>
          <p:nvSpPr>
            <p:cNvPr id="47" name="Rectangle 46"/>
            <p:cNvSpPr/>
            <p:nvPr/>
          </p:nvSpPr>
          <p:spPr>
            <a:xfrm>
              <a:off x="4422903" y="3238105"/>
              <a:ext cx="2087240" cy="2392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isometricOffAxis1Righ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ZA" b="1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National Anti-Corruption  Hotline</a:t>
              </a:r>
              <a:r>
                <a:rPr lang="en-ZA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90000"/>
                </a:lnSpc>
              </a:pPr>
              <a:r>
                <a:rPr lang="en-GB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1420</a:t>
              </a:r>
              <a:r>
                <a:rPr lang="en-ZA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case reports generated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4847181" y="3364482"/>
              <a:ext cx="1196389" cy="1043031"/>
            </a:xfrm>
            <a:prstGeom prst="ellipse">
              <a:avLst/>
            </a:prstGeom>
            <a:blipFill rotWithShape="0">
              <a:blip r:embed="rId7">
                <a:duotone>
                  <a:prstClr val="black"/>
                  <a:srgbClr val="387B84">
                    <a:tint val="45000"/>
                    <a:satMod val="400000"/>
                  </a:srgb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9" name="Group 48"/>
          <p:cNvGrpSpPr/>
          <p:nvPr/>
        </p:nvGrpSpPr>
        <p:grpSpPr>
          <a:xfrm>
            <a:off x="8555395" y="3589539"/>
            <a:ext cx="2087240" cy="2392620"/>
            <a:chOff x="7029319" y="3529685"/>
            <a:chExt cx="2087240" cy="2392620"/>
          </a:xfrm>
        </p:grpSpPr>
        <p:sp>
          <p:nvSpPr>
            <p:cNvPr id="50" name="Rectangle 49"/>
            <p:cNvSpPr/>
            <p:nvPr/>
          </p:nvSpPr>
          <p:spPr>
            <a:xfrm>
              <a:off x="7029319" y="3529685"/>
              <a:ext cx="2087240" cy="2392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isometricOffAxis1Righ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ZA" dirty="0" smtClean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Reports produced on</a:t>
              </a:r>
              <a:r>
                <a:rPr lang="en-ZA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ZA" b="1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 Delivery Inspections 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7308133" y="3783081"/>
              <a:ext cx="1069090" cy="942914"/>
            </a:xfrm>
            <a:prstGeom prst="ellipse">
              <a:avLst/>
            </a:prstGeom>
            <a:blipFill rotWithShape="0">
              <a:blip r:embed="rId8">
                <a:duotone>
                  <a:prstClr val="black"/>
                  <a:srgbClr val="387B84">
                    <a:tint val="45000"/>
                    <a:satMod val="400000"/>
                  </a:srgb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8" name="Oval 27"/>
          <p:cNvSpPr/>
          <p:nvPr/>
        </p:nvSpPr>
        <p:spPr>
          <a:xfrm>
            <a:off x="4462259" y="4076550"/>
            <a:ext cx="1096740" cy="1039571"/>
          </a:xfrm>
          <a:prstGeom prst="ellipse">
            <a:avLst/>
          </a:prstGeom>
          <a:blipFill rotWithShape="0">
            <a:blip r:embed="rId9">
              <a:duotone>
                <a:prstClr val="black"/>
                <a:srgbClr val="387B84">
                  <a:tint val="45000"/>
                  <a:satMod val="400000"/>
                </a:srgb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/>
              <a:t>A</a:t>
            </a:r>
            <a:endParaRPr lang="en-ZA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98174" y="696472"/>
            <a:ext cx="11728174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1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7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3C70-3F06-4597-AE16-5F5EF8F327DE}" type="slidenum">
              <a:rPr lang="en-ZA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4</a:t>
            </a:fld>
            <a:endParaRPr lang="en-ZA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2639616" y="50141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25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PSC AT A GLANCE - INCREASING </a:t>
            </a:r>
            <a:r>
              <a:rPr lang="en-US" sz="2000" spc="-25" dirty="0">
                <a:solidFill>
                  <a:srgbClr val="C00000"/>
                </a:solidFill>
                <a:latin typeface="Arial Black" panose="020B0A04020102020204" pitchFamily="34" charset="0"/>
              </a:rPr>
              <a:t>PSC VISIBILITY &amp; STAKEHOLDER ENGAGEMENT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566358"/>
              </p:ext>
            </p:extLst>
          </p:nvPr>
        </p:nvGraphicFramePr>
        <p:xfrm>
          <a:off x="7320136" y="731623"/>
          <a:ext cx="3473760" cy="2478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2604059"/>
              </p:ext>
            </p:extLst>
          </p:nvPr>
        </p:nvGraphicFramePr>
        <p:xfrm>
          <a:off x="2189598" y="728595"/>
          <a:ext cx="4877124" cy="2173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2803132" y="585536"/>
            <a:ext cx="8064896" cy="8130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96415" y="2932162"/>
            <a:ext cx="6215514" cy="1169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dk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Coverage of provincial Citizens Forum by local media</a:t>
            </a:r>
            <a:endParaRPr lang="en-ZA" sz="1400" dirty="0" smtClean="0">
              <a:solidFill>
                <a:schemeClr val="dk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schemeClr val="dk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Increase </a:t>
            </a:r>
            <a:r>
              <a:rPr lang="en-ZA" sz="1400" dirty="0">
                <a:solidFill>
                  <a:schemeClr val="dk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Engagement with Ministers as Executive Authorities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Live broadcast of International Anti-Corruption Day by SABC, ENCA &amp; Newsroom </a:t>
            </a:r>
            <a:r>
              <a:rPr lang="en-US" sz="1400" dirty="0" smtClean="0">
                <a:solidFill>
                  <a:schemeClr val="dk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Africa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dk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Quarterly bulletin Pulse of the Public Service</a:t>
            </a:r>
            <a:endParaRPr lang="en-US" sz="1400" dirty="0">
              <a:solidFill>
                <a:schemeClr val="dk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4" r="10080" b="14100"/>
          <a:stretch/>
        </p:blipFill>
        <p:spPr>
          <a:xfrm>
            <a:off x="4081536" y="4596883"/>
            <a:ext cx="3398844" cy="214448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31" y="4558402"/>
            <a:ext cx="4202785" cy="216307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5" y="4558402"/>
            <a:ext cx="3559449" cy="216307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12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3C70-3F06-4597-AE16-5F5EF8F327DE}" type="slidenum">
              <a:rPr lang="en-ZA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5</a:t>
            </a:fld>
            <a:endParaRPr lang="en-ZA" sz="9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2609799" y="16033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25" dirty="0">
                <a:solidFill>
                  <a:srgbClr val="C00000"/>
                </a:solidFill>
                <a:latin typeface="Arial Black" panose="020B0A04020102020204" pitchFamily="34" charset="0"/>
              </a:rPr>
              <a:t>OUR </a:t>
            </a:r>
            <a:r>
              <a:rPr lang="en-US" sz="2000" spc="-25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MANDATE</a:t>
            </a:r>
            <a:endParaRPr lang="en-US" sz="2000" spc="-25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https://www.slideteam.net/media/catalog/product/cache/1280x720/v/i/vision_and_mission_powerpoint_presentation_slides_Slide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53" name="Picture 5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17" y="765314"/>
            <a:ext cx="10942983" cy="609268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98174" y="696472"/>
            <a:ext cx="11728174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61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3C70-3F06-4597-AE16-5F5EF8F327DE}" type="slidenum">
              <a:rPr lang="en-ZA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6</a:t>
            </a:fld>
            <a:endParaRPr lang="en-ZA" sz="9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2639616" y="18864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25" dirty="0">
                <a:solidFill>
                  <a:srgbClr val="C00000"/>
                </a:solidFill>
                <a:latin typeface="Arial Black" panose="020B0A04020102020204" pitchFamily="34" charset="0"/>
              </a:rPr>
              <a:t>OUR </a:t>
            </a:r>
            <a:r>
              <a:rPr lang="en-US" sz="2000" spc="-25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MANDATE CONSTITUTIONAL MANDATE</a:t>
            </a:r>
            <a:endParaRPr lang="en-US" sz="2000" spc="-25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https://www.slideteam.net/media/catalog/product/cache/1280x720/v/i/vision_and_mission_powerpoint_presentation_slides_Slide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3" name="Rectangle 2"/>
          <p:cNvSpPr/>
          <p:nvPr/>
        </p:nvSpPr>
        <p:spPr>
          <a:xfrm>
            <a:off x="458719" y="795801"/>
            <a:ext cx="7560503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PSC 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vested with custodial oversight responsibilities for the Public Service. </a:t>
            </a:r>
            <a:endParaRPr lang="en-ZA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the power to, </a:t>
            </a:r>
            <a:r>
              <a:rPr lang="en-ZA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 alia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monitor, evaluate and investigate public administration and personnel practices. It derives its mandate from section 196 of the Constitution, 1996. </a:t>
            </a:r>
            <a:endParaRPr lang="en-ZA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terms of section 196, the PSC has the power to, amongst others, issue directions regarding compliance with personnel procedures relating to recruitment, transfers, promotions and dismissals. </a:t>
            </a:r>
            <a:endParaRPr lang="en-ZA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PSC is required by the Constitution to exercise its powers and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 its functions without fear,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favour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prejudice in the interest of maintaining</a:t>
            </a: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effective and efficient public administration and a high standard of professional ethics in the Public Service. </a:t>
            </a:r>
            <a:endParaRPr lang="en-ZA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Constitution </a:t>
            </a: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links the 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PSC’s independence firmly with its impartiality and no </a:t>
            </a: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 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state may interfere with the functioning of the </a:t>
            </a: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PSC.</a:t>
            </a: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PSC is further empowered in terms of the PSC Act to, inter alia,  conduct inspections and enquiries</a:t>
            </a:r>
            <a:endParaRPr lang="en-ZA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8174" y="696472"/>
            <a:ext cx="11728174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87" y="4144617"/>
            <a:ext cx="3876262" cy="26608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661" y="959236"/>
            <a:ext cx="3885679" cy="31853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817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3C70-3F06-4597-AE16-5F5EF8F327DE}" type="slidenum">
              <a:rPr lang="en-ZA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7</a:t>
            </a:fld>
            <a:endParaRPr lang="en-ZA" sz="9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1749287" y="188640"/>
            <a:ext cx="943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25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DEVELOPMENTS ON LEGISLATIVE MANDATE &amp; POLICY MANDATES</a:t>
            </a:r>
            <a:endParaRPr lang="en-US" sz="2000" spc="-25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https://www.slideteam.net/media/catalog/product/cache/1280x720/v/i/vision_and_mission_powerpoint_presentation_slides_Slide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3" name="Rectangle 2"/>
          <p:cNvSpPr/>
          <p:nvPr/>
        </p:nvSpPr>
        <p:spPr>
          <a:xfrm>
            <a:off x="390802" y="799201"/>
            <a:ext cx="75803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Service Commission Bill</a:t>
            </a:r>
            <a:endParaRPr lang="en-ZA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 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 on the review of the Public Service Commission Act of 1997 has been made. The primary objectives of the PSC Bill are to</a:t>
            </a: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ZA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Facilitate </a:t>
            </a: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establishment of the PSC as a Secretariat to replace the OPSC. This is to ensure that the PSC executes its mandate fully as an independent and impartial constitutional entity.</a:t>
            </a:r>
          </a:p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Convert the OPSC from a government department in terms of the Public Service Act of 1994, onto a function shift to the PSC as a Secretariat established in terms of the Public Service Commission Act.</a:t>
            </a:r>
          </a:p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Reinforce the PSC mandate in terms of local government and public entities in line with section 196(2) of the Constitution</a:t>
            </a: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ZA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envisaged that the current PSC Act of 1997 will be repealed and replaced by a new Act.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98174" y="696472"/>
            <a:ext cx="11728174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478" y="1232607"/>
            <a:ext cx="3560692" cy="26863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709" y="4256279"/>
            <a:ext cx="3360461" cy="2236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544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3C70-3F06-4597-AE16-5F5EF8F327DE}" type="slidenum">
              <a:rPr lang="en-ZA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8</a:t>
            </a:fld>
            <a:endParaRPr lang="en-ZA" sz="9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1162878" y="188640"/>
            <a:ext cx="985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25" dirty="0">
                <a:solidFill>
                  <a:srgbClr val="C00000"/>
                </a:solidFill>
                <a:latin typeface="Arial Black" panose="020B0A04020102020204" pitchFamily="34" charset="0"/>
              </a:rPr>
              <a:t>DEVELOPMENTS ON LEGISLATIVE MANDATE &amp; POLICY MANDATES</a:t>
            </a:r>
          </a:p>
        </p:txBody>
      </p:sp>
      <p:sp>
        <p:nvSpPr>
          <p:cNvPr id="2" name="AutoShape 2" descr="https://www.slideteam.net/media/catalog/product/cache/1280x720/v/i/vision_and_mission_powerpoint_presentation_slides_Slide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3" name="Rectangle 2"/>
          <p:cNvSpPr/>
          <p:nvPr/>
        </p:nvSpPr>
        <p:spPr>
          <a:xfrm>
            <a:off x="155575" y="694400"/>
            <a:ext cx="672230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terms of the State of the Nation Address – the PSC is </a:t>
            </a: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amending 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legislation to </a:t>
            </a: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 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role of the Public Service Commission to ensure that qualified people are appointed to senior management positions and to move towards creating a single, harmonised public service is a key priority for 2023/24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PSC is working with the NCG and DPSA to oversee the implementation of the National Framework for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Professionalisation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Public Sector</a:t>
            </a:r>
            <a:endParaRPr lang="en-ZA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ZA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C:\Users\SiviweM\OneDrive - opsc.gov.za\Desktop\FORMAL PHOTOS\MEETING WITH AGSA\IMG_181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9"/>
          <a:stretch/>
        </p:blipFill>
        <p:spPr bwMode="auto">
          <a:xfrm>
            <a:off x="7017026" y="1053548"/>
            <a:ext cx="4880113" cy="327121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298174" y="696472"/>
            <a:ext cx="11728174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34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3C70-3F06-4597-AE16-5F5EF8F327DE}" type="slidenum">
              <a:rPr lang="en-ZA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9</a:t>
            </a:fld>
            <a:endParaRPr lang="en-ZA" sz="9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2639616" y="18864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25" dirty="0">
                <a:solidFill>
                  <a:srgbClr val="C00000"/>
                </a:solidFill>
                <a:latin typeface="Arial Black" panose="020B0A04020102020204" pitchFamily="34" charset="0"/>
              </a:rPr>
              <a:t>OUR STRATEGIC FOCUS</a:t>
            </a:r>
          </a:p>
        </p:txBody>
      </p:sp>
      <p:sp>
        <p:nvSpPr>
          <p:cNvPr id="2" name="AutoShape 2" descr="https://www.slideteam.net/media/catalog/product/cache/1280x720/v/i/vision_and_mission_powerpoint_presentation_slides_Slide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grpSp>
        <p:nvGrpSpPr>
          <p:cNvPr id="19" name="Group 18"/>
          <p:cNvGrpSpPr/>
          <p:nvPr/>
        </p:nvGrpSpPr>
        <p:grpSpPr>
          <a:xfrm>
            <a:off x="976425" y="998904"/>
            <a:ext cx="10377375" cy="4500235"/>
            <a:chOff x="435486" y="1762635"/>
            <a:chExt cx="8377216" cy="6000315"/>
          </a:xfrm>
        </p:grpSpPr>
        <p:grpSp>
          <p:nvGrpSpPr>
            <p:cNvPr id="20" name="Group 19"/>
            <p:cNvGrpSpPr/>
            <p:nvPr/>
          </p:nvGrpSpPr>
          <p:grpSpPr>
            <a:xfrm>
              <a:off x="435486" y="1762635"/>
              <a:ext cx="2471358" cy="4797390"/>
              <a:chOff x="650638" y="1762635"/>
              <a:chExt cx="2471358" cy="4797390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736430" y="1762635"/>
                <a:ext cx="2116435" cy="2274578"/>
                <a:chOff x="1487775" y="2227186"/>
                <a:chExt cx="1325165" cy="1424184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1487775" y="2227186"/>
                  <a:ext cx="1325165" cy="1424184"/>
                </a:xfrm>
                <a:prstGeom prst="rect">
                  <a:avLst/>
                </a:prstGeom>
                <a:solidFill>
                  <a:srgbClr val="DEB156">
                    <a:alpha val="80000"/>
                  </a:srgb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 rot="597183">
                  <a:off x="1641012" y="2530796"/>
                  <a:ext cx="1010866" cy="571680"/>
                </a:xfrm>
                <a:custGeom>
                  <a:avLst/>
                  <a:gdLst>
                    <a:gd name="connsiteX0" fmla="*/ 124935 w 636709"/>
                    <a:gd name="connsiteY0" fmla="*/ 195780 h 412486"/>
                    <a:gd name="connsiteX1" fmla="*/ 196283 w 636709"/>
                    <a:gd name="connsiteY1" fmla="*/ 226407 h 412486"/>
                    <a:gd name="connsiteX2" fmla="*/ 188593 w 636709"/>
                    <a:gd name="connsiteY2" fmla="*/ 237573 h 412486"/>
                    <a:gd name="connsiteX3" fmla="*/ 85147 w 636709"/>
                    <a:gd name="connsiteY3" fmla="*/ 259092 h 412486"/>
                    <a:gd name="connsiteX4" fmla="*/ 69803 w 636709"/>
                    <a:gd name="connsiteY4" fmla="*/ 256213 h 412486"/>
                    <a:gd name="connsiteX5" fmla="*/ 124935 w 636709"/>
                    <a:gd name="connsiteY5" fmla="*/ 195780 h 412486"/>
                    <a:gd name="connsiteX6" fmla="*/ 482264 w 636709"/>
                    <a:gd name="connsiteY6" fmla="*/ 132673 h 412486"/>
                    <a:gd name="connsiteX7" fmla="*/ 553452 w 636709"/>
                    <a:gd name="connsiteY7" fmla="*/ 163669 h 412486"/>
                    <a:gd name="connsiteX8" fmla="*/ 545705 w 636709"/>
                    <a:gd name="connsiteY8" fmla="*/ 174795 h 412486"/>
                    <a:gd name="connsiteX9" fmla="*/ 442150 w 636709"/>
                    <a:gd name="connsiteY9" fmla="*/ 195778 h 412486"/>
                    <a:gd name="connsiteX10" fmla="*/ 426821 w 636709"/>
                    <a:gd name="connsiteY10" fmla="*/ 192818 h 412486"/>
                    <a:gd name="connsiteX11" fmla="*/ 482264 w 636709"/>
                    <a:gd name="connsiteY11" fmla="*/ 132673 h 412486"/>
                    <a:gd name="connsiteX12" fmla="*/ 496800 w 636709"/>
                    <a:gd name="connsiteY12" fmla="*/ 104542 h 412486"/>
                    <a:gd name="connsiteX13" fmla="*/ 392535 w 636709"/>
                    <a:gd name="connsiteY13" fmla="*/ 208807 h 412486"/>
                    <a:gd name="connsiteX14" fmla="*/ 496800 w 636709"/>
                    <a:gd name="connsiteY14" fmla="*/ 313070 h 412486"/>
                    <a:gd name="connsiteX15" fmla="*/ 601065 w 636709"/>
                    <a:gd name="connsiteY15" fmla="*/ 208807 h 412486"/>
                    <a:gd name="connsiteX16" fmla="*/ 496800 w 636709"/>
                    <a:gd name="connsiteY16" fmla="*/ 104542 h 412486"/>
                    <a:gd name="connsiteX17" fmla="*/ 140276 w 636709"/>
                    <a:gd name="connsiteY17" fmla="*/ 166523 h 412486"/>
                    <a:gd name="connsiteX18" fmla="*/ 36012 w 636709"/>
                    <a:gd name="connsiteY18" fmla="*/ 270787 h 412486"/>
                    <a:gd name="connsiteX19" fmla="*/ 140276 w 636709"/>
                    <a:gd name="connsiteY19" fmla="*/ 375052 h 412486"/>
                    <a:gd name="connsiteX20" fmla="*/ 244541 w 636709"/>
                    <a:gd name="connsiteY20" fmla="*/ 270787 h 412486"/>
                    <a:gd name="connsiteX21" fmla="*/ 140276 w 636709"/>
                    <a:gd name="connsiteY21" fmla="*/ 166523 h 412486"/>
                    <a:gd name="connsiteX22" fmla="*/ 301675 w 636709"/>
                    <a:gd name="connsiteY22" fmla="*/ 107011 h 412486"/>
                    <a:gd name="connsiteX23" fmla="*/ 271396 w 636709"/>
                    <a:gd name="connsiteY23" fmla="*/ 137290 h 412486"/>
                    <a:gd name="connsiteX24" fmla="*/ 301674 w 636709"/>
                    <a:gd name="connsiteY24" fmla="*/ 167569 h 412486"/>
                    <a:gd name="connsiteX25" fmla="*/ 331953 w 636709"/>
                    <a:gd name="connsiteY25" fmla="*/ 137290 h 412486"/>
                    <a:gd name="connsiteX26" fmla="*/ 301675 w 636709"/>
                    <a:gd name="connsiteY26" fmla="*/ 107011 h 412486"/>
                    <a:gd name="connsiteX27" fmla="*/ 374314 w 636709"/>
                    <a:gd name="connsiteY27" fmla="*/ 4 h 412486"/>
                    <a:gd name="connsiteX28" fmla="*/ 428152 w 636709"/>
                    <a:gd name="connsiteY28" fmla="*/ 25637 h 412486"/>
                    <a:gd name="connsiteX29" fmla="*/ 550288 w 636709"/>
                    <a:gd name="connsiteY29" fmla="*/ 76838 h 412486"/>
                    <a:gd name="connsiteX30" fmla="*/ 636709 w 636709"/>
                    <a:gd name="connsiteY30" fmla="*/ 207217 h 412486"/>
                    <a:gd name="connsiteX31" fmla="*/ 495211 w 636709"/>
                    <a:gd name="connsiteY31" fmla="*/ 348716 h 412486"/>
                    <a:gd name="connsiteX32" fmla="*/ 354442 w 636709"/>
                    <a:gd name="connsiteY32" fmla="*/ 221684 h 412486"/>
                    <a:gd name="connsiteX33" fmla="*/ 350097 w 636709"/>
                    <a:gd name="connsiteY33" fmla="*/ 195543 h 412486"/>
                    <a:gd name="connsiteX34" fmla="*/ 344222 w 636709"/>
                    <a:gd name="connsiteY34" fmla="*/ 200391 h 412486"/>
                    <a:gd name="connsiteX35" fmla="*/ 301674 w 636709"/>
                    <a:gd name="connsiteY35" fmla="*/ 213387 h 412486"/>
                    <a:gd name="connsiteX36" fmla="*/ 286338 w 636709"/>
                    <a:gd name="connsiteY36" fmla="*/ 211840 h 412486"/>
                    <a:gd name="connsiteX37" fmla="*/ 272937 w 636709"/>
                    <a:gd name="connsiteY37" fmla="*/ 207681 h 412486"/>
                    <a:gd name="connsiteX38" fmla="*/ 273507 w 636709"/>
                    <a:gd name="connsiteY38" fmla="*/ 210734 h 412486"/>
                    <a:gd name="connsiteX39" fmla="*/ 83332 w 636709"/>
                    <a:gd name="connsiteY39" fmla="*/ 401071 h 412486"/>
                    <a:gd name="connsiteX40" fmla="*/ 1396 w 636709"/>
                    <a:gd name="connsiteY40" fmla="*/ 291236 h 412486"/>
                    <a:gd name="connsiteX41" fmla="*/ 43292 w 636709"/>
                    <a:gd name="connsiteY41" fmla="*/ 166376 h 412486"/>
                    <a:gd name="connsiteX42" fmla="*/ 142300 w 636709"/>
                    <a:gd name="connsiteY42" fmla="*/ 75258 h 412486"/>
                    <a:gd name="connsiteX43" fmla="*/ 203284 w 636709"/>
                    <a:gd name="connsiteY43" fmla="*/ 31188 h 412486"/>
                    <a:gd name="connsiteX44" fmla="*/ 211844 w 636709"/>
                    <a:gd name="connsiteY44" fmla="*/ 32122 h 412486"/>
                    <a:gd name="connsiteX45" fmla="*/ 249289 w 636709"/>
                    <a:gd name="connsiteY45" fmla="*/ 80829 h 412486"/>
                    <a:gd name="connsiteX46" fmla="*/ 249528 w 636709"/>
                    <a:gd name="connsiteY46" fmla="*/ 82110 h 412486"/>
                    <a:gd name="connsiteX47" fmla="*/ 259128 w 636709"/>
                    <a:gd name="connsiteY47" fmla="*/ 74190 h 412486"/>
                    <a:gd name="connsiteX48" fmla="*/ 301674 w 636709"/>
                    <a:gd name="connsiteY48" fmla="*/ 61194 h 412486"/>
                    <a:gd name="connsiteX49" fmla="*/ 317011 w 636709"/>
                    <a:gd name="connsiteY49" fmla="*/ 62739 h 412486"/>
                    <a:gd name="connsiteX50" fmla="*/ 328620 w 636709"/>
                    <a:gd name="connsiteY50" fmla="*/ 66344 h 412486"/>
                    <a:gd name="connsiteX51" fmla="*/ 328314 w 636709"/>
                    <a:gd name="connsiteY51" fmla="*/ 64500 h 412486"/>
                    <a:gd name="connsiteX52" fmla="*/ 348583 w 636709"/>
                    <a:gd name="connsiteY52" fmla="*/ 6503 h 412486"/>
                    <a:gd name="connsiteX53" fmla="*/ 374314 w 636709"/>
                    <a:gd name="connsiteY53" fmla="*/ 4 h 412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636709" h="412486">
                      <a:moveTo>
                        <a:pt x="124935" y="195780"/>
                      </a:moveTo>
                      <a:cubicBezTo>
                        <a:pt x="152885" y="190220"/>
                        <a:pt x="183539" y="199838"/>
                        <a:pt x="196283" y="226407"/>
                      </a:cubicBezTo>
                      <a:cubicBezTo>
                        <a:pt x="198250" y="230087"/>
                        <a:pt x="195783" y="237205"/>
                        <a:pt x="188593" y="237573"/>
                      </a:cubicBezTo>
                      <a:cubicBezTo>
                        <a:pt x="151933" y="229981"/>
                        <a:pt x="116579" y="237667"/>
                        <a:pt x="85147" y="259092"/>
                      </a:cubicBezTo>
                      <a:cubicBezTo>
                        <a:pt x="79490" y="261371"/>
                        <a:pt x="74265" y="262682"/>
                        <a:pt x="69803" y="256213"/>
                      </a:cubicBezTo>
                      <a:cubicBezTo>
                        <a:pt x="71736" y="222076"/>
                        <a:pt x="96983" y="201339"/>
                        <a:pt x="124935" y="195780"/>
                      </a:cubicBezTo>
                      <a:close/>
                      <a:moveTo>
                        <a:pt x="482264" y="132673"/>
                      </a:moveTo>
                      <a:cubicBezTo>
                        <a:pt x="510244" y="127258"/>
                        <a:pt x="540846" y="137034"/>
                        <a:pt x="553452" y="163669"/>
                      </a:cubicBezTo>
                      <a:cubicBezTo>
                        <a:pt x="555401" y="167360"/>
                        <a:pt x="552897" y="174464"/>
                        <a:pt x="545705" y="174795"/>
                      </a:cubicBezTo>
                      <a:cubicBezTo>
                        <a:pt x="509086" y="167013"/>
                        <a:pt x="473076" y="173947"/>
                        <a:pt x="442150" y="195778"/>
                      </a:cubicBezTo>
                      <a:cubicBezTo>
                        <a:pt x="435015" y="199981"/>
                        <a:pt x="427542" y="198506"/>
                        <a:pt x="426821" y="192818"/>
                      </a:cubicBezTo>
                      <a:cubicBezTo>
                        <a:pt x="428930" y="158692"/>
                        <a:pt x="454285" y="138087"/>
                        <a:pt x="482264" y="132673"/>
                      </a:cubicBezTo>
                      <a:close/>
                      <a:moveTo>
                        <a:pt x="496800" y="104542"/>
                      </a:moveTo>
                      <a:cubicBezTo>
                        <a:pt x="439216" y="104543"/>
                        <a:pt x="392535" y="151223"/>
                        <a:pt x="392535" y="208807"/>
                      </a:cubicBezTo>
                      <a:cubicBezTo>
                        <a:pt x="392536" y="266390"/>
                        <a:pt x="439217" y="313070"/>
                        <a:pt x="496800" y="313070"/>
                      </a:cubicBezTo>
                      <a:cubicBezTo>
                        <a:pt x="554383" y="313070"/>
                        <a:pt x="601064" y="266390"/>
                        <a:pt x="601065" y="208807"/>
                      </a:cubicBezTo>
                      <a:cubicBezTo>
                        <a:pt x="601064" y="151223"/>
                        <a:pt x="554383" y="104543"/>
                        <a:pt x="496800" y="104542"/>
                      </a:cubicBezTo>
                      <a:close/>
                      <a:moveTo>
                        <a:pt x="140276" y="166523"/>
                      </a:moveTo>
                      <a:cubicBezTo>
                        <a:pt x="82694" y="166523"/>
                        <a:pt x="36012" y="213204"/>
                        <a:pt x="36012" y="270787"/>
                      </a:cubicBezTo>
                      <a:cubicBezTo>
                        <a:pt x="36012" y="328371"/>
                        <a:pt x="82694" y="375051"/>
                        <a:pt x="140276" y="375052"/>
                      </a:cubicBezTo>
                      <a:cubicBezTo>
                        <a:pt x="197859" y="375051"/>
                        <a:pt x="244541" y="328371"/>
                        <a:pt x="244541" y="270787"/>
                      </a:cubicBezTo>
                      <a:cubicBezTo>
                        <a:pt x="244541" y="213204"/>
                        <a:pt x="197859" y="166523"/>
                        <a:pt x="140276" y="166523"/>
                      </a:cubicBezTo>
                      <a:close/>
                      <a:moveTo>
                        <a:pt x="301675" y="107011"/>
                      </a:moveTo>
                      <a:cubicBezTo>
                        <a:pt x="284951" y="107011"/>
                        <a:pt x="271395" y="120568"/>
                        <a:pt x="271396" y="137290"/>
                      </a:cubicBezTo>
                      <a:cubicBezTo>
                        <a:pt x="271395" y="154013"/>
                        <a:pt x="284951" y="167569"/>
                        <a:pt x="301674" y="167569"/>
                      </a:cubicBezTo>
                      <a:cubicBezTo>
                        <a:pt x="318397" y="167569"/>
                        <a:pt x="331953" y="154013"/>
                        <a:pt x="331953" y="137290"/>
                      </a:cubicBezTo>
                      <a:cubicBezTo>
                        <a:pt x="331953" y="120568"/>
                        <a:pt x="318397" y="107011"/>
                        <a:pt x="301675" y="107011"/>
                      </a:cubicBezTo>
                      <a:close/>
                      <a:moveTo>
                        <a:pt x="374314" y="4"/>
                      </a:moveTo>
                      <a:cubicBezTo>
                        <a:pt x="390328" y="210"/>
                        <a:pt x="408855" y="7516"/>
                        <a:pt x="428152" y="25637"/>
                      </a:cubicBezTo>
                      <a:cubicBezTo>
                        <a:pt x="468075" y="12308"/>
                        <a:pt x="516235" y="50107"/>
                        <a:pt x="550288" y="76838"/>
                      </a:cubicBezTo>
                      <a:cubicBezTo>
                        <a:pt x="601074" y="98319"/>
                        <a:pt x="636710" y="148606"/>
                        <a:pt x="636709" y="207217"/>
                      </a:cubicBezTo>
                      <a:cubicBezTo>
                        <a:pt x="636710" y="285364"/>
                        <a:pt x="574770" y="345184"/>
                        <a:pt x="495211" y="348716"/>
                      </a:cubicBezTo>
                      <a:cubicBezTo>
                        <a:pt x="422018" y="351965"/>
                        <a:pt x="366633" y="292330"/>
                        <a:pt x="354442" y="221684"/>
                      </a:cubicBezTo>
                      <a:lnTo>
                        <a:pt x="350097" y="195543"/>
                      </a:lnTo>
                      <a:lnTo>
                        <a:pt x="344222" y="200391"/>
                      </a:lnTo>
                      <a:cubicBezTo>
                        <a:pt x="332075" y="208596"/>
                        <a:pt x="317434" y="213387"/>
                        <a:pt x="301674" y="213387"/>
                      </a:cubicBezTo>
                      <a:cubicBezTo>
                        <a:pt x="296421" y="213387"/>
                        <a:pt x="291292" y="212855"/>
                        <a:pt x="286338" y="211840"/>
                      </a:cubicBezTo>
                      <a:lnTo>
                        <a:pt x="272937" y="207681"/>
                      </a:lnTo>
                      <a:lnTo>
                        <a:pt x="273507" y="210734"/>
                      </a:lnTo>
                      <a:cubicBezTo>
                        <a:pt x="310649" y="350229"/>
                        <a:pt x="197343" y="446637"/>
                        <a:pt x="83332" y="401071"/>
                      </a:cubicBezTo>
                      <a:cubicBezTo>
                        <a:pt x="25265" y="370989"/>
                        <a:pt x="11189" y="335061"/>
                        <a:pt x="1396" y="291236"/>
                      </a:cubicBezTo>
                      <a:cubicBezTo>
                        <a:pt x="-6985" y="225161"/>
                        <a:pt x="24340" y="194073"/>
                        <a:pt x="43292" y="166376"/>
                      </a:cubicBezTo>
                      <a:cubicBezTo>
                        <a:pt x="63755" y="137416"/>
                        <a:pt x="93632" y="80486"/>
                        <a:pt x="142300" y="75258"/>
                      </a:cubicBezTo>
                      <a:cubicBezTo>
                        <a:pt x="159988" y="42692"/>
                        <a:pt x="182899" y="30727"/>
                        <a:pt x="203284" y="31188"/>
                      </a:cubicBezTo>
                      <a:cubicBezTo>
                        <a:pt x="206197" y="31254"/>
                        <a:pt x="209057" y="31572"/>
                        <a:pt x="211844" y="32122"/>
                      </a:cubicBezTo>
                      <a:cubicBezTo>
                        <a:pt x="237306" y="39622"/>
                        <a:pt x="247441" y="56768"/>
                        <a:pt x="249289" y="80829"/>
                      </a:cubicBezTo>
                      <a:lnTo>
                        <a:pt x="249528" y="82110"/>
                      </a:lnTo>
                      <a:lnTo>
                        <a:pt x="259128" y="74190"/>
                      </a:lnTo>
                      <a:cubicBezTo>
                        <a:pt x="271273" y="65985"/>
                        <a:pt x="285914" y="61194"/>
                        <a:pt x="301674" y="61194"/>
                      </a:cubicBezTo>
                      <a:cubicBezTo>
                        <a:pt x="306928" y="61194"/>
                        <a:pt x="312056" y="61726"/>
                        <a:pt x="317011" y="62739"/>
                      </a:cubicBezTo>
                      <a:lnTo>
                        <a:pt x="328620" y="66344"/>
                      </a:lnTo>
                      <a:lnTo>
                        <a:pt x="328314" y="64500"/>
                      </a:lnTo>
                      <a:cubicBezTo>
                        <a:pt x="322518" y="41074"/>
                        <a:pt x="326762" y="21614"/>
                        <a:pt x="348583" y="6503"/>
                      </a:cubicBezTo>
                      <a:cubicBezTo>
                        <a:pt x="356004" y="2315"/>
                        <a:pt x="364708" y="-118"/>
                        <a:pt x="374314" y="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650638" y="4502961"/>
                <a:ext cx="2471358" cy="2057064"/>
                <a:chOff x="5191568" y="1627184"/>
                <a:chExt cx="1897606" cy="1579494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5435395" y="1627184"/>
                  <a:ext cx="1459881" cy="378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Vision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5191568" y="2337207"/>
                  <a:ext cx="1897606" cy="8694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lvl="0" algn="ctr" defTabSz="48895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An </a:t>
                  </a:r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impartial and innovative champion of public administration excellence in South Africa. </a:t>
                  </a:r>
                </a:p>
              </p:txBody>
            </p:sp>
          </p:grpSp>
        </p:grpSp>
        <p:grpSp>
          <p:nvGrpSpPr>
            <p:cNvPr id="21" name="Group 20"/>
            <p:cNvGrpSpPr/>
            <p:nvPr/>
          </p:nvGrpSpPr>
          <p:grpSpPr>
            <a:xfrm>
              <a:off x="3180327" y="1867896"/>
              <a:ext cx="2607175" cy="5740273"/>
              <a:chOff x="3200497" y="1867896"/>
              <a:chExt cx="2607175" cy="5740273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406205" y="1867896"/>
                <a:ext cx="1909726" cy="2151183"/>
                <a:chOff x="3842058" y="2293092"/>
                <a:chExt cx="1195738" cy="1346922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3842058" y="2293092"/>
                  <a:ext cx="1195738" cy="1346922"/>
                </a:xfrm>
                <a:prstGeom prst="rect">
                  <a:avLst/>
                </a:prstGeom>
                <a:solidFill>
                  <a:srgbClr val="D97A36">
                    <a:alpha val="80000"/>
                  </a:srgb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3993064" y="2447303"/>
                  <a:ext cx="914115" cy="862700"/>
                </a:xfrm>
                <a:custGeom>
                  <a:avLst/>
                  <a:gdLst>
                    <a:gd name="connsiteX0" fmla="*/ 2245798 w 2379746"/>
                    <a:gd name="connsiteY0" fmla="*/ 0 h 2391778"/>
                    <a:gd name="connsiteX1" fmla="*/ 2379371 w 2379746"/>
                    <a:gd name="connsiteY1" fmla="*/ 108051 h 2391778"/>
                    <a:gd name="connsiteX2" fmla="*/ 1745561 w 2379746"/>
                    <a:gd name="connsiteY2" fmla="*/ 1340679 h 2391778"/>
                    <a:gd name="connsiteX3" fmla="*/ 1616380 w 2379746"/>
                    <a:gd name="connsiteY3" fmla="*/ 1452961 h 2391778"/>
                    <a:gd name="connsiteX4" fmla="*/ 1581836 w 2379746"/>
                    <a:gd name="connsiteY4" fmla="*/ 2029915 h 2391778"/>
                    <a:gd name="connsiteX5" fmla="*/ 988185 w 2379746"/>
                    <a:gd name="connsiteY5" fmla="*/ 2384260 h 2391778"/>
                    <a:gd name="connsiteX6" fmla="*/ 941314 w 2379746"/>
                    <a:gd name="connsiteY6" fmla="*/ 2383281 h 2391778"/>
                    <a:gd name="connsiteX7" fmla="*/ 849529 w 2379746"/>
                    <a:gd name="connsiteY7" fmla="*/ 2287585 h 2391778"/>
                    <a:gd name="connsiteX8" fmla="*/ 850508 w 2379746"/>
                    <a:gd name="connsiteY8" fmla="*/ 2240713 h 2391778"/>
                    <a:gd name="connsiteX9" fmla="*/ 965418 w 2379746"/>
                    <a:gd name="connsiteY9" fmla="*/ 1827634 h 2391778"/>
                    <a:gd name="connsiteX10" fmla="*/ 907032 w 2379746"/>
                    <a:gd name="connsiteY10" fmla="*/ 1768873 h 2391778"/>
                    <a:gd name="connsiteX11" fmla="*/ 548456 w 2379746"/>
                    <a:gd name="connsiteY11" fmla="*/ 1407513 h 2391778"/>
                    <a:gd name="connsiteX12" fmla="*/ 548187 w 2379746"/>
                    <a:gd name="connsiteY12" fmla="*/ 1406656 h 2391778"/>
                    <a:gd name="connsiteX13" fmla="*/ 145926 w 2379746"/>
                    <a:gd name="connsiteY13" fmla="*/ 1519877 h 2391778"/>
                    <a:gd name="connsiteX14" fmla="*/ 99054 w 2379746"/>
                    <a:gd name="connsiteY14" fmla="*/ 1518899 h 2391778"/>
                    <a:gd name="connsiteX15" fmla="*/ 7270 w 2379746"/>
                    <a:gd name="connsiteY15" fmla="*/ 1423202 h 2391778"/>
                    <a:gd name="connsiteX16" fmla="*/ 8248 w 2379746"/>
                    <a:gd name="connsiteY16" fmla="*/ 1376331 h 2391778"/>
                    <a:gd name="connsiteX17" fmla="*/ 358556 w 2379746"/>
                    <a:gd name="connsiteY17" fmla="*/ 805181 h 2391778"/>
                    <a:gd name="connsiteX18" fmla="*/ 925987 w 2379746"/>
                    <a:gd name="connsiteY18" fmla="*/ 768948 h 2391778"/>
                    <a:gd name="connsiteX19" fmla="*/ 965556 w 2379746"/>
                    <a:gd name="connsiteY19" fmla="*/ 720021 h 2391778"/>
                    <a:gd name="connsiteX20" fmla="*/ 2245798 w 2379746"/>
                    <a:gd name="connsiteY20" fmla="*/ 0 h 2391778"/>
                    <a:gd name="connsiteX21" fmla="*/ 1913244 w 2379746"/>
                    <a:gd name="connsiteY21" fmla="*/ 306886 h 2391778"/>
                    <a:gd name="connsiteX22" fmla="*/ 1757856 w 2379746"/>
                    <a:gd name="connsiteY22" fmla="*/ 462275 h 2391778"/>
                    <a:gd name="connsiteX23" fmla="*/ 1913244 w 2379746"/>
                    <a:gd name="connsiteY23" fmla="*/ 617663 h 2391778"/>
                    <a:gd name="connsiteX24" fmla="*/ 2068633 w 2379746"/>
                    <a:gd name="connsiteY24" fmla="*/ 462274 h 2391778"/>
                    <a:gd name="connsiteX25" fmla="*/ 1913244 w 2379746"/>
                    <a:gd name="connsiteY25" fmla="*/ 306886 h 239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379746" h="2391778">
                      <a:moveTo>
                        <a:pt x="2245798" y="0"/>
                      </a:moveTo>
                      <a:cubicBezTo>
                        <a:pt x="2365647" y="2305"/>
                        <a:pt x="2381200" y="-15537"/>
                        <a:pt x="2379371" y="108051"/>
                      </a:cubicBezTo>
                      <a:cubicBezTo>
                        <a:pt x="2392391" y="699624"/>
                        <a:pt x="2064231" y="1057392"/>
                        <a:pt x="1745561" y="1340679"/>
                      </a:cubicBezTo>
                      <a:lnTo>
                        <a:pt x="1616380" y="1452961"/>
                      </a:lnTo>
                      <a:lnTo>
                        <a:pt x="1581836" y="2029915"/>
                      </a:lnTo>
                      <a:lnTo>
                        <a:pt x="988185" y="2384260"/>
                      </a:lnTo>
                      <a:cubicBezTo>
                        <a:pt x="972645" y="2392279"/>
                        <a:pt x="953987" y="2396495"/>
                        <a:pt x="941314" y="2383281"/>
                      </a:cubicBezTo>
                      <a:lnTo>
                        <a:pt x="849529" y="2287585"/>
                      </a:lnTo>
                      <a:cubicBezTo>
                        <a:pt x="836856" y="2274372"/>
                        <a:pt x="843111" y="2263857"/>
                        <a:pt x="850508" y="2240713"/>
                      </a:cubicBezTo>
                      <a:lnTo>
                        <a:pt x="965418" y="1827634"/>
                      </a:lnTo>
                      <a:lnTo>
                        <a:pt x="907032" y="1768873"/>
                      </a:lnTo>
                      <a:cubicBezTo>
                        <a:pt x="773039" y="1635052"/>
                        <a:pt x="657682" y="1526161"/>
                        <a:pt x="548456" y="1407513"/>
                      </a:cubicBezTo>
                      <a:lnTo>
                        <a:pt x="548187" y="1406656"/>
                      </a:lnTo>
                      <a:lnTo>
                        <a:pt x="145926" y="1519877"/>
                      </a:lnTo>
                      <a:cubicBezTo>
                        <a:pt x="130386" y="1527897"/>
                        <a:pt x="111727" y="1532112"/>
                        <a:pt x="99054" y="1518899"/>
                      </a:cubicBezTo>
                      <a:lnTo>
                        <a:pt x="7270" y="1423202"/>
                      </a:lnTo>
                      <a:cubicBezTo>
                        <a:pt x="-5403" y="1409989"/>
                        <a:pt x="851" y="1399474"/>
                        <a:pt x="8248" y="1376331"/>
                      </a:cubicBezTo>
                      <a:lnTo>
                        <a:pt x="358556" y="805181"/>
                      </a:lnTo>
                      <a:lnTo>
                        <a:pt x="925987" y="768948"/>
                      </a:lnTo>
                      <a:lnTo>
                        <a:pt x="965556" y="720021"/>
                      </a:lnTo>
                      <a:cubicBezTo>
                        <a:pt x="1193000" y="437306"/>
                        <a:pt x="1541624" y="1989"/>
                        <a:pt x="2245798" y="0"/>
                      </a:cubicBezTo>
                      <a:close/>
                      <a:moveTo>
                        <a:pt x="1913244" y="306886"/>
                      </a:moveTo>
                      <a:cubicBezTo>
                        <a:pt x="1827426" y="306886"/>
                        <a:pt x="1757856" y="376456"/>
                        <a:pt x="1757856" y="462275"/>
                      </a:cubicBezTo>
                      <a:cubicBezTo>
                        <a:pt x="1757856" y="548093"/>
                        <a:pt x="1827426" y="617663"/>
                        <a:pt x="1913244" y="617663"/>
                      </a:cubicBezTo>
                      <a:cubicBezTo>
                        <a:pt x="1999063" y="617663"/>
                        <a:pt x="2068633" y="548093"/>
                        <a:pt x="2068633" y="462274"/>
                      </a:cubicBezTo>
                      <a:cubicBezTo>
                        <a:pt x="2068633" y="376456"/>
                        <a:pt x="1999063" y="306886"/>
                        <a:pt x="1913244" y="30688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3200497" y="4502965"/>
                <a:ext cx="2607175" cy="3105204"/>
                <a:chOff x="5112245" y="1627184"/>
                <a:chExt cx="2001892" cy="2384296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5435395" y="1627184"/>
                  <a:ext cx="1459881" cy="3781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Mission</a:t>
                  </a: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5112245" y="2353215"/>
                  <a:ext cx="2001892" cy="16582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 defTabSz="488950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ZA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To actively promote the constitutional values and principles as well as service excellence in public administration practices, which result in a capable, ethical, innovative and developmental state</a:t>
                  </a:r>
                  <a:r>
                    <a:rPr lang="en-GB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2" name="Group 21"/>
            <p:cNvGrpSpPr/>
            <p:nvPr/>
          </p:nvGrpSpPr>
          <p:grpSpPr>
            <a:xfrm>
              <a:off x="6234187" y="1867896"/>
              <a:ext cx="2578515" cy="5895054"/>
              <a:chOff x="6449339" y="1867896"/>
              <a:chExt cx="2578515" cy="589505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543228" y="4334531"/>
                <a:ext cx="2484626" cy="3428419"/>
                <a:chOff x="5342290" y="1497855"/>
                <a:chExt cx="1907794" cy="2632471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5444218" y="1497855"/>
                  <a:ext cx="1459881" cy="378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Values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5342290" y="2183027"/>
                  <a:ext cx="1907794" cy="19472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</a:t>
                  </a:r>
                  <a:r>
                    <a:rPr lang="en-GB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rofessionalism</a:t>
                  </a:r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</a:t>
                  </a:r>
                  <a:r>
                    <a:rPr lang="en-GB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espect </a:t>
                  </a:r>
                </a:p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</a:t>
                  </a:r>
                  <a:r>
                    <a:rPr lang="en-GB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mpathy</a:t>
                  </a:r>
                </a:p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GB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airness</a:t>
                  </a:r>
                </a:p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r>
                    <a:rPr lang="en-GB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ccountability</a:t>
                  </a:r>
                </a:p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Integrity</a:t>
                  </a:r>
                </a:p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</a:t>
                  </a:r>
                  <a:r>
                    <a:rPr lang="en-GB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esponsiveness</a:t>
                  </a:r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6449339" y="1867896"/>
                <a:ext cx="2127920" cy="2066739"/>
                <a:chOff x="6185945" y="2293092"/>
                <a:chExt cx="1332356" cy="1294049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6185945" y="2293092"/>
                  <a:ext cx="1332356" cy="1294049"/>
                </a:xfrm>
                <a:prstGeom prst="rect">
                  <a:avLst/>
                </a:prstGeom>
                <a:solidFill>
                  <a:srgbClr val="028184">
                    <a:alpha val="80000"/>
                  </a:srgb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6631630" y="2447304"/>
                  <a:ext cx="614519" cy="673506"/>
                </a:xfrm>
                <a:custGeom>
                  <a:avLst/>
                  <a:gdLst>
                    <a:gd name="connsiteX0" fmla="*/ 512484 w 1024968"/>
                    <a:gd name="connsiteY0" fmla="*/ 203891 h 1024968"/>
                    <a:gd name="connsiteX1" fmla="*/ 632602 w 1024968"/>
                    <a:gd name="connsiteY1" fmla="*/ 228142 h 1024968"/>
                    <a:gd name="connsiteX2" fmla="*/ 677445 w 1024968"/>
                    <a:gd name="connsiteY2" fmla="*/ 252482 h 1024968"/>
                    <a:gd name="connsiteX3" fmla="*/ 608846 w 1024968"/>
                    <a:gd name="connsiteY3" fmla="*/ 321358 h 1024968"/>
                    <a:gd name="connsiteX4" fmla="*/ 596138 w 1024968"/>
                    <a:gd name="connsiteY4" fmla="*/ 314460 h 1024968"/>
                    <a:gd name="connsiteX5" fmla="*/ 512484 w 1024968"/>
                    <a:gd name="connsiteY5" fmla="*/ 297571 h 1024968"/>
                    <a:gd name="connsiteX6" fmla="*/ 297571 w 1024968"/>
                    <a:gd name="connsiteY6" fmla="*/ 512484 h 1024968"/>
                    <a:gd name="connsiteX7" fmla="*/ 512484 w 1024968"/>
                    <a:gd name="connsiteY7" fmla="*/ 727396 h 1024968"/>
                    <a:gd name="connsiteX8" fmla="*/ 727396 w 1024968"/>
                    <a:gd name="connsiteY8" fmla="*/ 512484 h 1024968"/>
                    <a:gd name="connsiteX9" fmla="*/ 710508 w 1024968"/>
                    <a:gd name="connsiteY9" fmla="*/ 428830 h 1024968"/>
                    <a:gd name="connsiteX10" fmla="*/ 704452 w 1024968"/>
                    <a:gd name="connsiteY10" fmla="*/ 417672 h 1024968"/>
                    <a:gd name="connsiteX11" fmla="*/ 773132 w 1024968"/>
                    <a:gd name="connsiteY11" fmla="*/ 348714 h 1024968"/>
                    <a:gd name="connsiteX12" fmla="*/ 796825 w 1024968"/>
                    <a:gd name="connsiteY12" fmla="*/ 392366 h 1024968"/>
                    <a:gd name="connsiteX13" fmla="*/ 821076 w 1024968"/>
                    <a:gd name="connsiteY13" fmla="*/ 512484 h 1024968"/>
                    <a:gd name="connsiteX14" fmla="*/ 512484 w 1024968"/>
                    <a:gd name="connsiteY14" fmla="*/ 821076 h 1024968"/>
                    <a:gd name="connsiteX15" fmla="*/ 203891 w 1024968"/>
                    <a:gd name="connsiteY15" fmla="*/ 512484 h 1024968"/>
                    <a:gd name="connsiteX16" fmla="*/ 512484 w 1024968"/>
                    <a:gd name="connsiteY16" fmla="*/ 203891 h 1024968"/>
                    <a:gd name="connsiteX17" fmla="*/ 914757 w 1024968"/>
                    <a:gd name="connsiteY17" fmla="*/ 14986 h 1024968"/>
                    <a:gd name="connsiteX18" fmla="*/ 914757 w 1024968"/>
                    <a:gd name="connsiteY18" fmla="*/ 112111 h 1024968"/>
                    <a:gd name="connsiteX19" fmla="*/ 1020147 w 1024968"/>
                    <a:gd name="connsiteY19" fmla="*/ 106765 h 1024968"/>
                    <a:gd name="connsiteX20" fmla="*/ 823832 w 1024968"/>
                    <a:gd name="connsiteY20" fmla="*/ 300159 h 1024968"/>
                    <a:gd name="connsiteX21" fmla="*/ 772008 w 1024968"/>
                    <a:gd name="connsiteY21" fmla="*/ 299079 h 1024968"/>
                    <a:gd name="connsiteX22" fmla="*/ 609854 w 1024968"/>
                    <a:gd name="connsiteY22" fmla="*/ 461885 h 1024968"/>
                    <a:gd name="connsiteX23" fmla="*/ 614823 w 1024968"/>
                    <a:gd name="connsiteY23" fmla="*/ 469252 h 1024968"/>
                    <a:gd name="connsiteX24" fmla="*/ 623550 w 1024968"/>
                    <a:gd name="connsiteY24" fmla="*/ 512484 h 1024968"/>
                    <a:gd name="connsiteX25" fmla="*/ 512484 w 1024968"/>
                    <a:gd name="connsiteY25" fmla="*/ 623550 h 1024968"/>
                    <a:gd name="connsiteX26" fmla="*/ 401417 w 1024968"/>
                    <a:gd name="connsiteY26" fmla="*/ 512484 h 1024968"/>
                    <a:gd name="connsiteX27" fmla="*/ 512484 w 1024968"/>
                    <a:gd name="connsiteY27" fmla="*/ 401417 h 1024968"/>
                    <a:gd name="connsiteX28" fmla="*/ 555716 w 1024968"/>
                    <a:gd name="connsiteY28" fmla="*/ 410146 h 1024968"/>
                    <a:gd name="connsiteX29" fmla="*/ 564843 w 1024968"/>
                    <a:gd name="connsiteY29" fmla="*/ 416299 h 1024968"/>
                    <a:gd name="connsiteX30" fmla="*/ 723716 w 1024968"/>
                    <a:gd name="connsiteY30" fmla="*/ 256788 h 1024968"/>
                    <a:gd name="connsiteX31" fmla="*/ 722576 w 1024968"/>
                    <a:gd name="connsiteY31" fmla="*/ 205956 h 1024968"/>
                    <a:gd name="connsiteX32" fmla="*/ 512484 w 1024968"/>
                    <a:gd name="connsiteY32" fmla="*/ 0 h 1024968"/>
                    <a:gd name="connsiteX33" fmla="*/ 711966 w 1024968"/>
                    <a:gd name="connsiteY33" fmla="*/ 40273 h 1024968"/>
                    <a:gd name="connsiteX34" fmla="*/ 788000 w 1024968"/>
                    <a:gd name="connsiteY34" fmla="*/ 81544 h 1024968"/>
                    <a:gd name="connsiteX35" fmla="*/ 731127 w 1024968"/>
                    <a:gd name="connsiteY35" fmla="*/ 138058 h 1024968"/>
                    <a:gd name="connsiteX36" fmla="*/ 681937 w 1024968"/>
                    <a:gd name="connsiteY36" fmla="*/ 111359 h 1024968"/>
                    <a:gd name="connsiteX37" fmla="*/ 512484 w 1024968"/>
                    <a:gd name="connsiteY37" fmla="*/ 77148 h 1024968"/>
                    <a:gd name="connsiteX38" fmla="*/ 77148 w 1024968"/>
                    <a:gd name="connsiteY38" fmla="*/ 512484 h 1024968"/>
                    <a:gd name="connsiteX39" fmla="*/ 512484 w 1024968"/>
                    <a:gd name="connsiteY39" fmla="*/ 947820 h 1024968"/>
                    <a:gd name="connsiteX40" fmla="*/ 947820 w 1024968"/>
                    <a:gd name="connsiteY40" fmla="*/ 512484 h 1024968"/>
                    <a:gd name="connsiteX41" fmla="*/ 913609 w 1024968"/>
                    <a:gd name="connsiteY41" fmla="*/ 343032 h 1024968"/>
                    <a:gd name="connsiteX42" fmla="*/ 887395 w 1024968"/>
                    <a:gd name="connsiteY42" fmla="*/ 294736 h 1024968"/>
                    <a:gd name="connsiteX43" fmla="*/ 944335 w 1024968"/>
                    <a:gd name="connsiteY43" fmla="*/ 238645 h 1024968"/>
                    <a:gd name="connsiteX44" fmla="*/ 984695 w 1024968"/>
                    <a:gd name="connsiteY44" fmla="*/ 313002 h 1024968"/>
                    <a:gd name="connsiteX45" fmla="*/ 1024968 w 1024968"/>
                    <a:gd name="connsiteY45" fmla="*/ 512484 h 1024968"/>
                    <a:gd name="connsiteX46" fmla="*/ 512484 w 1024968"/>
                    <a:gd name="connsiteY46" fmla="*/ 1024968 h 1024968"/>
                    <a:gd name="connsiteX47" fmla="*/ 0 w 1024968"/>
                    <a:gd name="connsiteY47" fmla="*/ 512484 h 1024968"/>
                    <a:gd name="connsiteX48" fmla="*/ 512484 w 1024968"/>
                    <a:gd name="connsiteY48" fmla="*/ 0 h 1024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024968" h="1024968">
                      <a:moveTo>
                        <a:pt x="512484" y="203891"/>
                      </a:moveTo>
                      <a:cubicBezTo>
                        <a:pt x="555091" y="203891"/>
                        <a:pt x="595682" y="212527"/>
                        <a:pt x="632602" y="228142"/>
                      </a:cubicBezTo>
                      <a:lnTo>
                        <a:pt x="677445" y="252482"/>
                      </a:lnTo>
                      <a:lnTo>
                        <a:pt x="608846" y="321358"/>
                      </a:lnTo>
                      <a:lnTo>
                        <a:pt x="596138" y="314460"/>
                      </a:lnTo>
                      <a:cubicBezTo>
                        <a:pt x="570426" y="303585"/>
                        <a:pt x="542158" y="297571"/>
                        <a:pt x="512484" y="297571"/>
                      </a:cubicBezTo>
                      <a:cubicBezTo>
                        <a:pt x="393791" y="297571"/>
                        <a:pt x="297571" y="393791"/>
                        <a:pt x="297571" y="512484"/>
                      </a:cubicBezTo>
                      <a:cubicBezTo>
                        <a:pt x="297571" y="631176"/>
                        <a:pt x="393791" y="727396"/>
                        <a:pt x="512484" y="727396"/>
                      </a:cubicBezTo>
                      <a:cubicBezTo>
                        <a:pt x="631176" y="727396"/>
                        <a:pt x="727396" y="631176"/>
                        <a:pt x="727396" y="512484"/>
                      </a:cubicBezTo>
                      <a:cubicBezTo>
                        <a:pt x="727396" y="482811"/>
                        <a:pt x="721382" y="454542"/>
                        <a:pt x="710508" y="428830"/>
                      </a:cubicBezTo>
                      <a:lnTo>
                        <a:pt x="704452" y="417672"/>
                      </a:lnTo>
                      <a:lnTo>
                        <a:pt x="773132" y="348714"/>
                      </a:lnTo>
                      <a:lnTo>
                        <a:pt x="796825" y="392366"/>
                      </a:lnTo>
                      <a:cubicBezTo>
                        <a:pt x="812442" y="429285"/>
                        <a:pt x="821076" y="469876"/>
                        <a:pt x="821076" y="512484"/>
                      </a:cubicBezTo>
                      <a:cubicBezTo>
                        <a:pt x="821076" y="682914"/>
                        <a:pt x="682914" y="821076"/>
                        <a:pt x="512484" y="821076"/>
                      </a:cubicBezTo>
                      <a:cubicBezTo>
                        <a:pt x="342053" y="821076"/>
                        <a:pt x="203891" y="682914"/>
                        <a:pt x="203891" y="512484"/>
                      </a:cubicBezTo>
                      <a:cubicBezTo>
                        <a:pt x="203891" y="342053"/>
                        <a:pt x="342053" y="203891"/>
                        <a:pt x="512484" y="203891"/>
                      </a:cubicBezTo>
                      <a:close/>
                      <a:moveTo>
                        <a:pt x="914757" y="14986"/>
                      </a:moveTo>
                      <a:cubicBezTo>
                        <a:pt x="915446" y="49428"/>
                        <a:pt x="914068" y="77670"/>
                        <a:pt x="914757" y="112111"/>
                      </a:cubicBezTo>
                      <a:lnTo>
                        <a:pt x="1020147" y="106765"/>
                      </a:lnTo>
                      <a:lnTo>
                        <a:pt x="823832" y="300159"/>
                      </a:lnTo>
                      <a:lnTo>
                        <a:pt x="772008" y="299079"/>
                      </a:lnTo>
                      <a:lnTo>
                        <a:pt x="609854" y="461885"/>
                      </a:lnTo>
                      <a:lnTo>
                        <a:pt x="614823" y="469252"/>
                      </a:lnTo>
                      <a:cubicBezTo>
                        <a:pt x="620443" y="482540"/>
                        <a:pt x="623550" y="497149"/>
                        <a:pt x="623550" y="512484"/>
                      </a:cubicBezTo>
                      <a:cubicBezTo>
                        <a:pt x="623550" y="573824"/>
                        <a:pt x="573824" y="623550"/>
                        <a:pt x="512484" y="623550"/>
                      </a:cubicBezTo>
                      <a:cubicBezTo>
                        <a:pt x="451144" y="623550"/>
                        <a:pt x="401417" y="573824"/>
                        <a:pt x="401417" y="512484"/>
                      </a:cubicBezTo>
                      <a:cubicBezTo>
                        <a:pt x="401417" y="451144"/>
                        <a:pt x="451144" y="401417"/>
                        <a:pt x="512484" y="401417"/>
                      </a:cubicBezTo>
                      <a:cubicBezTo>
                        <a:pt x="527819" y="401417"/>
                        <a:pt x="542427" y="404525"/>
                        <a:pt x="555716" y="410146"/>
                      </a:cubicBezTo>
                      <a:lnTo>
                        <a:pt x="564843" y="416299"/>
                      </a:lnTo>
                      <a:lnTo>
                        <a:pt x="723716" y="256788"/>
                      </a:lnTo>
                      <a:lnTo>
                        <a:pt x="722576" y="205956"/>
                      </a:lnTo>
                      <a:close/>
                      <a:moveTo>
                        <a:pt x="512484" y="0"/>
                      </a:moveTo>
                      <a:cubicBezTo>
                        <a:pt x="583244" y="0"/>
                        <a:pt x="650654" y="14340"/>
                        <a:pt x="711966" y="40273"/>
                      </a:cubicBezTo>
                      <a:lnTo>
                        <a:pt x="788000" y="81544"/>
                      </a:lnTo>
                      <a:lnTo>
                        <a:pt x="731127" y="138058"/>
                      </a:lnTo>
                      <a:lnTo>
                        <a:pt x="681937" y="111359"/>
                      </a:lnTo>
                      <a:cubicBezTo>
                        <a:pt x="629854" y="89330"/>
                        <a:pt x="572592" y="77148"/>
                        <a:pt x="512484" y="77148"/>
                      </a:cubicBezTo>
                      <a:cubicBezTo>
                        <a:pt x="272054" y="77148"/>
                        <a:pt x="77148" y="272054"/>
                        <a:pt x="77148" y="512484"/>
                      </a:cubicBezTo>
                      <a:cubicBezTo>
                        <a:pt x="77148" y="752914"/>
                        <a:pt x="272054" y="947820"/>
                        <a:pt x="512484" y="947820"/>
                      </a:cubicBezTo>
                      <a:cubicBezTo>
                        <a:pt x="752914" y="947820"/>
                        <a:pt x="947820" y="752914"/>
                        <a:pt x="947820" y="512484"/>
                      </a:cubicBezTo>
                      <a:cubicBezTo>
                        <a:pt x="947820" y="452377"/>
                        <a:pt x="935639" y="395115"/>
                        <a:pt x="913609" y="343032"/>
                      </a:cubicBezTo>
                      <a:lnTo>
                        <a:pt x="887395" y="294736"/>
                      </a:lnTo>
                      <a:lnTo>
                        <a:pt x="944335" y="238645"/>
                      </a:lnTo>
                      <a:lnTo>
                        <a:pt x="984695" y="313002"/>
                      </a:lnTo>
                      <a:cubicBezTo>
                        <a:pt x="1010628" y="374315"/>
                        <a:pt x="1024968" y="441725"/>
                        <a:pt x="1024968" y="512484"/>
                      </a:cubicBezTo>
                      <a:cubicBezTo>
                        <a:pt x="1024968" y="795521"/>
                        <a:pt x="795522" y="1024968"/>
                        <a:pt x="512484" y="1024968"/>
                      </a:cubicBezTo>
                      <a:cubicBezTo>
                        <a:pt x="229446" y="1024968"/>
                        <a:pt x="0" y="795521"/>
                        <a:pt x="0" y="512484"/>
                      </a:cubicBezTo>
                      <a:cubicBezTo>
                        <a:pt x="0" y="229447"/>
                        <a:pt x="229446" y="0"/>
                        <a:pt x="512484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cxnSp>
        <p:nvCxnSpPr>
          <p:cNvPr id="53" name="Straight Connector 52"/>
          <p:cNvCxnSpPr/>
          <p:nvPr/>
        </p:nvCxnSpPr>
        <p:spPr>
          <a:xfrm>
            <a:off x="298174" y="696472"/>
            <a:ext cx="11728174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30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3761</TotalTime>
  <Words>2273</Words>
  <Application>Microsoft Office PowerPoint</Application>
  <PresentationFormat>Widescreen</PresentationFormat>
  <Paragraphs>512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MS PGothic</vt:lpstr>
      <vt:lpstr>Aharoni</vt:lpstr>
      <vt:lpstr>Arial</vt:lpstr>
      <vt:lpstr>Arial Black</vt:lpstr>
      <vt:lpstr>Calibri</vt:lpstr>
      <vt:lpstr>Calibri Light</vt:lpstr>
      <vt:lpstr>Century Gothic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PSC AT A GLANCE - INCREASING PSC VISIBILITY &amp; STAKEHOLDER ENGAGEMENT</vt:lpstr>
      <vt:lpstr>OUR MANDATE</vt:lpstr>
      <vt:lpstr>OUR MANDATE CONSTITUTIONAL MANDATE</vt:lpstr>
      <vt:lpstr>DEVELOPMENTS ON LEGISLATIVE MANDATE &amp; POLICY MANDATES</vt:lpstr>
      <vt:lpstr>DEVELOPMENTS ON LEGISLATIVE MANDATE &amp; POLICY MANDATES</vt:lpstr>
      <vt:lpstr>OUR STRATEGIC FOCUS</vt:lpstr>
      <vt:lpstr>OUR STRATEGIC FOCUS..Cont</vt:lpstr>
      <vt:lpstr>OUR STRATEGIC FOCUS… Conti..</vt:lpstr>
      <vt:lpstr>NUMBER OF APP TARGETS FOR THE 2023/24 FINANCIAL YEAR</vt:lpstr>
      <vt:lpstr>PowerPoint Presentation</vt:lpstr>
      <vt:lpstr>PROGRAMME 1: APP TARGETS</vt:lpstr>
      <vt:lpstr>PowerPoint Presentation</vt:lpstr>
      <vt:lpstr>PROGRAMME 2: APP TARGETS</vt:lpstr>
      <vt:lpstr>PROGRAMME 2: APP TARGETS</vt:lpstr>
      <vt:lpstr>PowerPoint Presentation</vt:lpstr>
      <vt:lpstr>PROGRAMME 3: APP TARGETS</vt:lpstr>
      <vt:lpstr>PROGRAMME 3: APP TARGETS</vt:lpstr>
      <vt:lpstr>PowerPoint Presentation</vt:lpstr>
      <vt:lpstr>PROGRAMME 4: APP TARGETS</vt:lpstr>
      <vt:lpstr>PROGRAMME 4: APP TARGETS</vt:lpstr>
      <vt:lpstr>PowerPoint Presentation</vt:lpstr>
      <vt:lpstr>OVERVIEW OF 2023/24 BUDGET AND EXPENDITURE ESTIMATES</vt:lpstr>
      <vt:lpstr>OVERVIEW OF 2023/24 BUDGET &amp; EXPENDITURE ESTIMATES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Rhaenel Govender</dc:creator>
  <cp:lastModifiedBy>Pumeza Tsana</cp:lastModifiedBy>
  <cp:revision>182</cp:revision>
  <dcterms:created xsi:type="dcterms:W3CDTF">2022-07-15T09:57:20Z</dcterms:created>
  <dcterms:modified xsi:type="dcterms:W3CDTF">2023-04-26T14:43:44Z</dcterms:modified>
</cp:coreProperties>
</file>