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4" r:id="rId2"/>
    <p:sldMasterId id="2147483700" r:id="rId3"/>
    <p:sldMasterId id="2147483685" r:id="rId4"/>
    <p:sldMasterId id="2147483672" r:id="rId5"/>
  </p:sldMasterIdLst>
  <p:notesMasterIdLst>
    <p:notesMasterId r:id="rId58"/>
  </p:notesMasterIdLst>
  <p:handoutMasterIdLst>
    <p:handoutMasterId r:id="rId59"/>
  </p:handoutMasterIdLst>
  <p:sldIdLst>
    <p:sldId id="256" r:id="rId6"/>
    <p:sldId id="855" r:id="rId7"/>
    <p:sldId id="990" r:id="rId8"/>
    <p:sldId id="957" r:id="rId9"/>
    <p:sldId id="905" r:id="rId10"/>
    <p:sldId id="856" r:id="rId11"/>
    <p:sldId id="988" r:id="rId12"/>
    <p:sldId id="989" r:id="rId13"/>
    <p:sldId id="859" r:id="rId14"/>
    <p:sldId id="860" r:id="rId15"/>
    <p:sldId id="906" r:id="rId16"/>
    <p:sldId id="902" r:id="rId17"/>
    <p:sldId id="863" r:id="rId18"/>
    <p:sldId id="864" r:id="rId19"/>
    <p:sldId id="984" r:id="rId20"/>
    <p:sldId id="975" r:id="rId21"/>
    <p:sldId id="985" r:id="rId22"/>
    <p:sldId id="869" r:id="rId23"/>
    <p:sldId id="950" r:id="rId24"/>
    <p:sldId id="871" r:id="rId25"/>
    <p:sldId id="951" r:id="rId26"/>
    <p:sldId id="874" r:id="rId27"/>
    <p:sldId id="891" r:id="rId28"/>
    <p:sldId id="986" r:id="rId29"/>
    <p:sldId id="884" r:id="rId30"/>
    <p:sldId id="901" r:id="rId31"/>
    <p:sldId id="991" r:id="rId32"/>
    <p:sldId id="992" r:id="rId33"/>
    <p:sldId id="993" r:id="rId34"/>
    <p:sldId id="994" r:id="rId35"/>
    <p:sldId id="995" r:id="rId36"/>
    <p:sldId id="996" r:id="rId37"/>
    <p:sldId id="997" r:id="rId38"/>
    <p:sldId id="998" r:id="rId39"/>
    <p:sldId id="999" r:id="rId40"/>
    <p:sldId id="1000" r:id="rId41"/>
    <p:sldId id="1001" r:id="rId42"/>
    <p:sldId id="1002" r:id="rId43"/>
    <p:sldId id="1003" r:id="rId44"/>
    <p:sldId id="1004" r:id="rId45"/>
    <p:sldId id="1005" r:id="rId46"/>
    <p:sldId id="1006" r:id="rId47"/>
    <p:sldId id="1007" r:id="rId48"/>
    <p:sldId id="1008" r:id="rId49"/>
    <p:sldId id="1009" r:id="rId50"/>
    <p:sldId id="1010" r:id="rId51"/>
    <p:sldId id="1011" r:id="rId52"/>
    <p:sldId id="1012" r:id="rId53"/>
    <p:sldId id="1013" r:id="rId54"/>
    <p:sldId id="1014" r:id="rId55"/>
    <p:sldId id="1015" r:id="rId56"/>
    <p:sldId id="379" r:id="rId5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118"/>
    <a:srgbClr val="9E0000"/>
    <a:srgbClr val="7B4D39"/>
    <a:srgbClr val="094B09"/>
    <a:srgbClr val="D5D9D9"/>
    <a:srgbClr val="E7E9E9"/>
    <a:srgbClr val="BBC1D3"/>
    <a:srgbClr val="B5BBCF"/>
    <a:srgbClr val="A4ACC4"/>
    <a:srgbClr val="9BA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38" autoAdjust="0"/>
  </p:normalViewPr>
  <p:slideViewPr>
    <p:cSldViewPr snapToGrid="0" snapToObjects="1">
      <p:cViewPr varScale="1">
        <p:scale>
          <a:sx n="69" d="100"/>
          <a:sy n="69" d="100"/>
        </p:scale>
        <p:origin x="10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r">
              <a:defRPr sz="1300"/>
            </a:lvl1pPr>
          </a:lstStyle>
          <a:p>
            <a:fld id="{E9DD6636-6639-1B45-A49D-59F3F9A89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9108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0" tIns="47790" rIns="95580" bIns="477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5580" tIns="47790" rIns="95580" bIns="477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8" cy="496490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r">
              <a:defRPr sz="1300"/>
            </a:lvl1pPr>
          </a:lstStyle>
          <a:p>
            <a:fld id="{362AD23B-47E2-D84D-ACB8-B0574FC30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2567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8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982" indent="-28345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19" indent="-22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46" indent="-22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875" indent="-22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01" indent="-226763" defTabSz="4535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7929" indent="-226763" defTabSz="4535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457" indent="-226763" defTabSz="4535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4984" indent="-226763" defTabSz="4535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99B001-D735-4366-9F49-A6ED36758DB3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8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4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3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err="1"/>
              <a:t>Clicksdcd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BF38-6FB2-4472-A8BB-57ADFFB55084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8510-C6F8-4C98-95F2-10276DF1B716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9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F569-77B0-4B9E-912B-13E474AD35BA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61B3-78FE-4C40-8C54-9C4449592C8F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6EA-EFD6-408A-8B03-6C892A7B90CA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7A66-DDCD-476F-9F8A-6BF50E679E07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7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6BAC-0C89-4016-A9EF-218C0A489865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E019-D0AE-4298-9F72-31C7B92BE79C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15DD-8CD0-4566-9B9B-F5EEB4F561B3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A5B5-CBC8-447E-A41C-4AE51AE99BA8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5B-E862-4CFF-BA82-9DBB49ED6C21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2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7D6A-134B-4C2A-8027-FD5C9EDAADFB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999-DADA-43FC-886D-4700E6073FF9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5757-C2BF-40A6-AB32-6966EE20583F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8F25-F6BB-4E4C-95CE-71598D7A8F74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E3BC-AA9C-4090-92EE-0650B4BB1680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A891-7A98-4C7D-AF03-C655826649A6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DE06-8CBB-40F5-9FBF-CBCCC7B3C3AF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5039-2844-486E-A81A-BB34B534A76B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8C59-4884-4369-8327-0B0EF10670EA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ABBF-0E5D-45C9-A9CA-F2BCDF326CB8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7B95-E4CD-4A3D-BFDA-F5F5AAC99677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0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DD2D-DFA6-4CF4-A8BC-E0452606ACCC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592A-F98D-4234-892D-D79C56BC2B86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CF0-CA03-45DE-B95E-44603C4DD9DC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7196-990F-4B8D-A2E1-D5F3967B249A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F84-52A8-426A-BC8E-3DAB80C05607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02D-3FC9-4E22-9D40-929BE817D103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108D-6BA3-4845-97F8-11AEE16E58A0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CE9-06E0-4893-9919-60CF2DF8E9EB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DBC-D42F-41E6-BFD5-85C230F6C3CC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A24C-0BF8-4A86-A76D-5C663C807D9A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3C8B-F99F-4FD0-A507-80F904B60CAD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26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197-6113-4558-8FAF-A641C28966D2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050-2E24-4D60-AD14-C11336F3970F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7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F4C-446A-4BB1-B0E4-C4A7F8E4A261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2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C9C5-1035-4AB2-81DB-D08CA472AFF0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4A32-E24D-4372-A6B0-6F6043AF79F9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1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0CBF-62D8-48F8-B3BF-9953358FA1BA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0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C583-5B5D-4756-9721-5E842CD17848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7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B783-A9AF-4B9F-B21B-448ACBD29ACE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6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BC6B-CB65-413A-BCEC-9EFF6DAB71FE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8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3A0D-26AD-43FE-9E93-5373437094A1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9F97-0119-475D-9527-78006C6E1681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4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A68B-A0CF-4454-89D5-97B3C75A264D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953-375E-4AEA-9796-C0EC81A58F77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8CB3-76F2-4779-88F5-8EB01F13F03C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F5C-4A6C-4D92-A482-12A6BF7EF212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C802-D1B3-4916-8C94-A8C9CFD35071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4003-5205-944C-B490-02EEDFB253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twork for powerpoint-0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  <p:sldLayoutId id="2147483699" r:id="rId13"/>
    <p:sldLayoutId id="2147483697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5070-DD33-47E6-95C3-BD0AB3A081F9}" type="datetimeFigureOut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38A0-6D75-48F6-A8C0-C2FC82DB65FF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E15C-B9A1-4DB1-B424-C1C16274B127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3CC6-875C-4937-B6D4-965E6A01274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6EBB9-A281-4E88-BB0A-9DFE5FC3C3DD}" type="datetime1">
              <a:rPr lang="en-ZA" smtClean="0"/>
              <a:pPr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54C0-3D5C-41A8-B556-0D180EB29E19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28A1-B852-4D73-B888-CD62AABBE6A1}" type="datetime1">
              <a:rPr lang="en-ZA" smtClean="0"/>
              <a:pPr/>
              <a:t>2023/04/28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B7C3-A175-F047-AECC-2C9C72A7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rtwork for pp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2" y="5521500"/>
            <a:ext cx="9144000" cy="1316736"/>
          </a:xfrm>
          <a:prstGeom prst="rect">
            <a:avLst/>
          </a:prstGeom>
        </p:spPr>
      </p:pic>
      <p:sp>
        <p:nvSpPr>
          <p:cNvPr id="8" name="Title 11"/>
          <p:cNvSpPr>
            <a:spLocks noGrp="1"/>
          </p:cNvSpPr>
          <p:nvPr>
            <p:ph type="ctrTitle"/>
          </p:nvPr>
        </p:nvSpPr>
        <p:spPr>
          <a:xfrm>
            <a:off x="-3212" y="403090"/>
            <a:ext cx="9144000" cy="5118410"/>
          </a:xfrm>
        </p:spPr>
        <p:txBody>
          <a:bodyPr>
            <a:noAutofit/>
          </a:bodyPr>
          <a:lstStyle/>
          <a:p>
            <a:r>
              <a:rPr lang="en-Z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Northern Cape Department of Education</a:t>
            </a:r>
            <a:br>
              <a:rPr lang="en-Z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2023/24 Annual Performance Plan &amp; Budget Presentation</a:t>
            </a:r>
            <a:b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</a:t>
            </a:r>
            <a:b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Select Committee on Education, Technology, Sport, Arts &amp; Culture</a:t>
            </a:r>
            <a:b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Z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Z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03 May 2023</a:t>
            </a:r>
            <a:endParaRPr lang="en-Z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0D57-641A-4B82-921C-D13FF9A6A18F}" type="slidenum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588" y="1789803"/>
            <a:ext cx="8971983" cy="3010797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ZA" sz="5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br>
              <a:rPr lang="en-ZA" sz="55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5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Output Indicators and Targets </a:t>
            </a:r>
            <a:endParaRPr lang="en-ZA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5759" y="1630496"/>
            <a:ext cx="8191041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1:</a:t>
            </a:r>
            <a:b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Administration</a:t>
            </a:r>
            <a:endParaRPr lang="en-ZA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" y="301082"/>
            <a:ext cx="9144000" cy="980501"/>
          </a:xfrm>
        </p:spPr>
        <p:txBody>
          <a:bodyPr>
            <a:normAutofit/>
          </a:bodyPr>
          <a:lstStyle/>
          <a:p>
            <a:r>
              <a:rPr lang="en-ZA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Programme 1: </a:t>
            </a:r>
            <a:r>
              <a:rPr lang="en-Z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en-Z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44FA-5A15-4C30-B801-B6BC17A4EE4C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685667"/>
              </p:ext>
            </p:extLst>
          </p:nvPr>
        </p:nvGraphicFramePr>
        <p:xfrm>
          <a:off x="480062" y="1638686"/>
          <a:ext cx="8229598" cy="3359785"/>
        </p:xfrm>
        <a:graphic>
          <a:graphicData uri="http://schemas.openxmlformats.org/drawingml/2006/table">
            <a:tbl>
              <a:tblPr firstRow="1" firstCol="1" bandRow="1"/>
              <a:tblGrid>
                <a:gridCol w="332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6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Standardised Output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43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101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:Number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public schools that use the South African School Administration and Management System (SA-SAMS) or any alternative electronic solution to provide data 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2:Number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public schools that can be contacted electronically (e-mail)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103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 of education expenditure going towards non-personnel items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23.9%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23.9%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6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844141"/>
            <a:ext cx="9143999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2:</a:t>
            </a:r>
            <a:b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Public Ordinary School Education</a:t>
            </a:r>
            <a:endParaRPr lang="en-ZA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0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531"/>
          </a:xfrm>
        </p:spPr>
        <p:txBody>
          <a:bodyPr>
            <a:noAutofit/>
          </a:bodyPr>
          <a:lstStyle/>
          <a:p>
            <a:r>
              <a:rPr lang="en-ZA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Programme 2: Public Ordinary School </a:t>
            </a:r>
            <a:r>
              <a:rPr lang="en-Z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endParaRPr lang="en-ZA" sz="3600" b="1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44FA-5A15-4C30-B801-B6BC17A4EE4C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16617"/>
              </p:ext>
            </p:extLst>
          </p:nvPr>
        </p:nvGraphicFramePr>
        <p:xfrm>
          <a:off x="322730" y="1012531"/>
          <a:ext cx="8700246" cy="5360134"/>
        </p:xfrm>
        <a:graphic>
          <a:graphicData uri="http://schemas.openxmlformats.org/drawingml/2006/table">
            <a:tbl>
              <a:tblPr firstRow="1" firstCol="1" bandRow="1"/>
              <a:tblGrid>
                <a:gridCol w="410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4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Standardised Output 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4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201: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schools provided with multi-media resources 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51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 202: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learners in public ordinary schools benefiting from the No Fee School Policy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196 107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196 107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68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 203: Number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Funza Lushaka bursary holders placed in schools within six months upon completion of studies or upon confirmation that the bursar has completed studies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3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 204:Percentage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learners in schools that are funded at a minimum level.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29.8%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29.8%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538">
                <a:tc>
                  <a:txBody>
                    <a:bodyPr/>
                    <a:lstStyle/>
                    <a:p>
                      <a:pPr marL="67945" marR="28702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SOI 205: Number of foundation</a:t>
                      </a:r>
                      <a:r>
                        <a:rPr lang="en-US" sz="1600" b="1" spc="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phase</a:t>
                      </a:r>
                      <a:r>
                        <a:rPr lang="en-US" sz="1600" b="1" spc="-2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teachers</a:t>
                      </a:r>
                      <a:r>
                        <a:rPr lang="en-US" sz="1600" b="1" spc="-1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trained</a:t>
                      </a:r>
                      <a:r>
                        <a:rPr lang="en-US" sz="1600" b="1" spc="-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in</a:t>
                      </a:r>
                      <a:r>
                        <a:rPr lang="en-US" sz="1600" b="1" spc="-2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reading </a:t>
                      </a:r>
                      <a:r>
                        <a:rPr lang="en-US" sz="1600" b="1" spc="-26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methodology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</a:t>
                      </a:r>
                      <a:r>
                        <a:rPr lang="en-US" sz="1600" b="1" spc="-1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825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</a:t>
                      </a:r>
                      <a:r>
                        <a:rPr lang="en-US" sz="1600" b="1" spc="-1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825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538">
                <a:tc>
                  <a:txBody>
                    <a:bodyPr/>
                    <a:lstStyle/>
                    <a:p>
                      <a:pPr marL="67945" marR="28702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SOI</a:t>
                      </a:r>
                      <a:r>
                        <a:rPr lang="en-US" sz="1600" b="1" spc="-2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206:</a:t>
                      </a:r>
                      <a:r>
                        <a:rPr lang="en-US" sz="1600" b="1" spc="-1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Number</a:t>
                      </a:r>
                      <a:r>
                        <a:rPr lang="en-US" sz="1600" b="1" spc="-1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of</a:t>
                      </a:r>
                      <a:r>
                        <a:rPr lang="en-US" sz="1600" b="1" spc="-1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foundation</a:t>
                      </a:r>
                      <a:r>
                        <a:rPr lang="en-US" sz="1600" b="1" spc="-26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phase teachers trained in</a:t>
                      </a:r>
                      <a:r>
                        <a:rPr lang="en-US" sz="1600" b="1" spc="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numeracy content and</a:t>
                      </a:r>
                      <a:r>
                        <a:rPr lang="en-US" sz="1600" b="1" spc="5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methodology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</a:t>
                      </a:r>
                      <a:r>
                        <a:rPr lang="en-US" sz="1600" b="1" spc="-1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825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825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58755"/>
            <a:ext cx="9144000" cy="1012531"/>
          </a:xfrm>
        </p:spPr>
        <p:txBody>
          <a:bodyPr>
            <a:noAutofit/>
          </a:bodyPr>
          <a:lstStyle/>
          <a:p>
            <a:r>
              <a:rPr lang="en-ZA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Programme 2: Public Ordinary School </a:t>
            </a:r>
            <a:r>
              <a:rPr lang="en-Z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ZA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…2</a:t>
            </a:r>
            <a:endParaRPr lang="en-ZA" sz="2800" b="1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44FA-5A15-4C30-B801-B6BC17A4EE4C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22284"/>
              </p:ext>
            </p:extLst>
          </p:nvPr>
        </p:nvGraphicFramePr>
        <p:xfrm>
          <a:off x="312419" y="1360846"/>
          <a:ext cx="8498541" cy="4887757"/>
        </p:xfrm>
        <a:graphic>
          <a:graphicData uri="http://schemas.openxmlformats.org/drawingml/2006/table">
            <a:tbl>
              <a:tblPr firstRow="1" firstCol="1" bandRow="1"/>
              <a:tblGrid>
                <a:gridCol w="40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Standardised Output 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00">
                <a:tc>
                  <a:txBody>
                    <a:bodyPr/>
                    <a:lstStyle/>
                    <a:p>
                      <a:pPr algn="just" fontAlgn="b"/>
                      <a:r>
                        <a:rPr lang="en-ZA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SOI</a:t>
                      </a:r>
                      <a:r>
                        <a:rPr lang="en-ZA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207</a:t>
                      </a:r>
                      <a:r>
                        <a:rPr lang="en-ZA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Number </a:t>
                      </a:r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 educators trained in Language content and methodology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ZA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106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2 106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194">
                <a:tc>
                  <a:txBody>
                    <a:bodyPr/>
                    <a:lstStyle/>
                    <a:p>
                      <a:pPr algn="just" fontAlgn="b"/>
                      <a:r>
                        <a:rPr lang="en-ZA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SOI</a:t>
                      </a:r>
                      <a:r>
                        <a:rPr lang="en-ZA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208</a:t>
                      </a:r>
                      <a:r>
                        <a:rPr lang="en-ZA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ZA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 educators trained in Mathematics content and methodology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ZA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263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3 263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932">
                <a:tc>
                  <a:txBody>
                    <a:bodyPr/>
                    <a:lstStyle/>
                    <a:p>
                      <a:pPr marL="67945" marR="28702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945" marR="28702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POI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2.1.1:  Number of schools monitored on the implementation of EGRA tool.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50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17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15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18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723">
                <a:tc>
                  <a:txBody>
                    <a:bodyPr/>
                    <a:lstStyle/>
                    <a:p>
                      <a:pPr marL="67945" marR="28702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POI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2.1.2:  Number of schools provided with Grade 3 African Languages reading material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52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52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672">
                <a:tc>
                  <a:txBody>
                    <a:bodyPr/>
                    <a:lstStyle/>
                    <a:p>
                      <a:pPr marL="67945" marR="28702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POI 2.1.3:  Number of schools provided with free sanitary towels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360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360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360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360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360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7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30496"/>
            <a:ext cx="9143999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3: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Independent School Subsidies</a:t>
            </a:r>
            <a:endParaRPr lang="en-ZA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2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94975"/>
            <a:ext cx="9144000" cy="1012531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</a:t>
            </a:r>
            <a:r>
              <a:rPr lang="en-ZA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Z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Independent School Subsidies</a:t>
            </a:r>
            <a:endParaRPr lang="en-Z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44FA-5A15-4C30-B801-B6BC17A4EE4C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209215"/>
              </p:ext>
            </p:extLst>
          </p:nvPr>
        </p:nvGraphicFramePr>
        <p:xfrm>
          <a:off x="414170" y="1940423"/>
          <a:ext cx="8229600" cy="1635115"/>
        </p:xfrm>
        <a:graphic>
          <a:graphicData uri="http://schemas.openxmlformats.org/drawingml/2006/table">
            <a:tbl>
              <a:tblPr firstRow="1" firstCol="1" bandRow="1"/>
              <a:tblGrid>
                <a:gridCol w="388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4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Standardised Output 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665">
                <a:tc>
                  <a:txBody>
                    <a:bodyPr/>
                    <a:lstStyle/>
                    <a:p>
                      <a:pPr marL="8890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SOI</a:t>
                      </a:r>
                      <a:r>
                        <a:rPr lang="en-US" sz="1600" b="1" spc="-15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301: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8890" marR="889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Percentage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of</a:t>
                      </a:r>
                      <a:r>
                        <a:rPr lang="en-US" sz="1600" b="1" spc="-20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registered</a:t>
                      </a:r>
                      <a:r>
                        <a:rPr lang="en-US" sz="1600" b="1" spc="-20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independent</a:t>
                      </a:r>
                      <a:r>
                        <a:rPr lang="en-US" sz="1600" b="1" spc="-20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schools</a:t>
                      </a:r>
                      <a:r>
                        <a:rPr lang="en-US" sz="1600" b="1" spc="-265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receiving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subsidies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15.38%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94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6/39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15.38%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  <a:p>
                      <a:pPr marL="6731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6/39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13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" y="1809958"/>
            <a:ext cx="9143999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4:</a:t>
            </a:r>
            <a:b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Public Special School Education</a:t>
            </a:r>
            <a:endParaRPr lang="en-ZA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29658"/>
            <a:ext cx="9144000" cy="859316"/>
          </a:xfrm>
        </p:spPr>
        <p:txBody>
          <a:bodyPr>
            <a:normAutofit/>
          </a:bodyPr>
          <a:lstStyle/>
          <a:p>
            <a:pPr eaLnBrk="1" hangingPunct="1"/>
            <a:r>
              <a:rPr lang="en-ZA" sz="3600" b="1" dirty="0">
                <a:latin typeface="Calibri" pitchFamily="34" charset="0"/>
              </a:rPr>
              <a:t>Programme 4: Public Special School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422F-A30C-4046-82CF-A93847DFC65A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60180"/>
              </p:ext>
            </p:extLst>
          </p:nvPr>
        </p:nvGraphicFramePr>
        <p:xfrm>
          <a:off x="602649" y="2175064"/>
          <a:ext cx="8041424" cy="1703963"/>
        </p:xfrm>
        <a:graphic>
          <a:graphicData uri="http://schemas.openxmlformats.org/drawingml/2006/table">
            <a:tbl>
              <a:tblPr firstRow="1" firstCol="1" bandRow="1"/>
              <a:tblGrid>
                <a:gridCol w="403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5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Standardised Output 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2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4.1.1: 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learners in public special schools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0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4.2.1: Number of therapists/specialist staff in special schools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6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38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latin typeface="Calibri" pitchFamily="34" charset="0"/>
              </a:rPr>
              <a:t>Outline of Presentation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035"/>
            <a:ext cx="8229600" cy="4975485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Annual Performance Plan</a:t>
            </a:r>
            <a:endParaRPr lang="en-ZA" sz="3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 &amp; Mission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2020-25 Basic Education Sector Priorities</a:t>
            </a:r>
            <a:endParaRPr lang="en-ZA" sz="2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Snapshot of the Department 2023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and Number of Schools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Measuring Outcomes</a:t>
            </a:r>
            <a:endParaRPr lang="en-ZA" sz="2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Programme Output Indicators</a:t>
            </a:r>
            <a:r>
              <a:rPr lang="en-ZA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Targets</a:t>
            </a:r>
          </a:p>
          <a:p>
            <a:pPr marL="457200" lvl="1" indent="0" algn="just">
              <a:spcBef>
                <a:spcPts val="600"/>
              </a:spcBef>
              <a:buNone/>
            </a:pPr>
            <a:endParaRPr lang="en-ZA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MTEF Budget Allocations</a:t>
            </a:r>
            <a:endParaRPr lang="en-ZA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C22E0-2EED-4788-9007-1A512C50439D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30496"/>
            <a:ext cx="9143999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5:</a:t>
            </a:r>
            <a:b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Early Childhood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Development</a:t>
            </a:r>
            <a:endParaRPr lang="en-ZA" sz="5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568713"/>
            <a:ext cx="9144000" cy="859316"/>
          </a:xfrm>
        </p:spPr>
        <p:txBody>
          <a:bodyPr>
            <a:normAutofit/>
          </a:bodyPr>
          <a:lstStyle/>
          <a:p>
            <a:pPr eaLnBrk="1" hangingPunct="1"/>
            <a:r>
              <a:rPr lang="en-ZA" sz="3600" b="1" dirty="0">
                <a:latin typeface="Calibri" pitchFamily="34" charset="0"/>
              </a:rPr>
              <a:t>Programme </a:t>
            </a:r>
            <a:r>
              <a:rPr lang="en-ZA" sz="3600" b="1" dirty="0" smtClean="0">
                <a:latin typeface="Calibri" pitchFamily="34" charset="0"/>
              </a:rPr>
              <a:t>5: Early Childhood Development</a:t>
            </a:r>
            <a:endParaRPr lang="en-ZA" sz="36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422F-A30C-4046-82CF-A93847DFC65A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97799"/>
              </p:ext>
            </p:extLst>
          </p:nvPr>
        </p:nvGraphicFramePr>
        <p:xfrm>
          <a:off x="430994" y="2315402"/>
          <a:ext cx="8353513" cy="2477578"/>
        </p:xfrm>
        <a:graphic>
          <a:graphicData uri="http://schemas.openxmlformats.org/drawingml/2006/table">
            <a:tbl>
              <a:tblPr firstRow="1" firstCol="1" bandRow="1"/>
              <a:tblGrid>
                <a:gridCol w="408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1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Standardised Output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Q1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Q2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Q3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8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501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:Number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public schools that offer Grade 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0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POI 501: Number of children accessing registered ECD programmes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13 600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13 600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POI 502: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Number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of fully Registered ECD centers 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90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-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MT"/>
                          <a:cs typeface="Arial MT"/>
                        </a:rPr>
                        <a:t>90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25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30496"/>
            <a:ext cx="9143999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6:</a:t>
            </a:r>
            <a:b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Infrastructure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Development</a:t>
            </a:r>
            <a:endParaRPr lang="en-ZA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92592"/>
            <a:ext cx="9144000" cy="859316"/>
          </a:xfrm>
        </p:spPr>
        <p:txBody>
          <a:bodyPr>
            <a:normAutofit/>
          </a:bodyPr>
          <a:lstStyle/>
          <a:p>
            <a:pPr eaLnBrk="1" hangingPunct="1"/>
            <a:r>
              <a:rPr lang="en-ZA" sz="3600" b="1" dirty="0">
                <a:latin typeface="Calibri" pitchFamily="34" charset="0"/>
              </a:rPr>
              <a:t>Programme </a:t>
            </a:r>
            <a:r>
              <a:rPr lang="en-ZA" sz="3600" b="1" dirty="0" smtClean="0">
                <a:latin typeface="Calibri" pitchFamily="34" charset="0"/>
              </a:rPr>
              <a:t>6: Infrastructure Development</a:t>
            </a:r>
            <a:endParaRPr lang="en-ZA" sz="2000" b="1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422F-A30C-4046-82CF-A93847DFC65A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074049"/>
              </p:ext>
            </p:extLst>
          </p:nvPr>
        </p:nvGraphicFramePr>
        <p:xfrm>
          <a:off x="457200" y="1741168"/>
          <a:ext cx="8229600" cy="3359785"/>
        </p:xfrm>
        <a:graphic>
          <a:graphicData uri="http://schemas.openxmlformats.org/drawingml/2006/table">
            <a:tbl>
              <a:tblPr firstRow="1" firstCol="1" bandRow="1"/>
              <a:tblGrid>
                <a:gridCol w="394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Standardised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Output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601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Number of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schools provided with water infrastructure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602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Number of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schools provided with electricity infrastructure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603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Number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public schools supplied with sanitation facilities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604: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schools provided with new or additional boarding facilities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605: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schools where scheduled maintenance projects were completed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92592"/>
            <a:ext cx="9144000" cy="859316"/>
          </a:xfrm>
        </p:spPr>
        <p:txBody>
          <a:bodyPr>
            <a:normAutofit/>
          </a:bodyPr>
          <a:lstStyle/>
          <a:p>
            <a:pPr eaLnBrk="1" hangingPunct="1"/>
            <a:r>
              <a:rPr lang="en-ZA" sz="3600" b="1" dirty="0">
                <a:latin typeface="Calibri" pitchFamily="34" charset="0"/>
              </a:rPr>
              <a:t>Programme </a:t>
            </a:r>
            <a:r>
              <a:rPr lang="en-ZA" sz="3600" b="1" dirty="0" smtClean="0">
                <a:latin typeface="Calibri" pitchFamily="34" charset="0"/>
              </a:rPr>
              <a:t>6: Infrastructure Development</a:t>
            </a:r>
            <a:r>
              <a:rPr lang="en-ZA" sz="2800" b="1" i="1" dirty="0" smtClean="0">
                <a:latin typeface="Calibri" pitchFamily="34" charset="0"/>
              </a:rPr>
              <a:t>…2</a:t>
            </a:r>
            <a:endParaRPr lang="en-ZA" sz="2800" b="1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422F-A30C-4046-82CF-A93847DFC65A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39113"/>
              </p:ext>
            </p:extLst>
          </p:nvPr>
        </p:nvGraphicFramePr>
        <p:xfrm>
          <a:off x="457200" y="1376312"/>
          <a:ext cx="8229600" cy="4906010"/>
        </p:xfrm>
        <a:graphic>
          <a:graphicData uri="http://schemas.openxmlformats.org/drawingml/2006/table">
            <a:tbl>
              <a:tblPr firstRow="1" firstCol="1" bandRow="1"/>
              <a:tblGrid>
                <a:gridCol w="394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Standardised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Output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OI 6.2.1  The 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percentage of public ordinary schools where upgrades or additional supply was provided in terms of water in line with agreed norms and 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OI 6.2.2 The 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percentage of public ordinary schools where upgrades or additional supply was provided in terms of electricity and in line with agreed norms and 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OI 6.2.3 The 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percentage of public ordinary schools where upgrades or additional supply was provided in terms of sanitation in line with agreed norms and 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30496"/>
            <a:ext cx="9143999" cy="273218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7: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Examination &amp; Education-Related Services</a:t>
            </a:r>
            <a:endParaRPr lang="en-ZA" sz="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A8DD-2676-4557-9795-596F246E77F4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" y="438711"/>
            <a:ext cx="9144000" cy="859316"/>
          </a:xfrm>
        </p:spPr>
        <p:txBody>
          <a:bodyPr>
            <a:noAutofit/>
          </a:bodyPr>
          <a:lstStyle/>
          <a:p>
            <a:r>
              <a:rPr lang="en-ZA" sz="3600" b="1" dirty="0">
                <a:latin typeface="Calibri" pitchFamily="34" charset="0"/>
              </a:rPr>
              <a:t>Programme </a:t>
            </a:r>
            <a:r>
              <a:rPr lang="en-ZA" sz="3600" b="1" dirty="0" smtClean="0">
                <a:latin typeface="Calibri" pitchFamily="34" charset="0"/>
              </a:rPr>
              <a:t>7: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Examination &amp; </a:t>
            </a:r>
            <a:r>
              <a:rPr lang="en-US" sz="3600" b="1" dirty="0" smtClean="0">
                <a:latin typeface="Calibri" pitchFamily="34" charset="0"/>
              </a:rPr>
              <a:t>Education-</a:t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>Related </a:t>
            </a:r>
            <a:r>
              <a:rPr lang="en-US" sz="3600" b="1" dirty="0">
                <a:latin typeface="Calibri" pitchFamily="34" charset="0"/>
              </a:rPr>
              <a:t>Services</a:t>
            </a:r>
            <a:endParaRPr lang="en-ZA" sz="36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422F-A30C-4046-82CF-A93847DFC65A}" type="slidenum">
              <a:rPr lang="en-ZA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123748"/>
              </p:ext>
            </p:extLst>
          </p:nvPr>
        </p:nvGraphicFramePr>
        <p:xfrm>
          <a:off x="457200" y="1926635"/>
          <a:ext cx="8229600" cy="3652902"/>
        </p:xfrm>
        <a:graphic>
          <a:graphicData uri="http://schemas.openxmlformats.org/drawingml/2006/table">
            <a:tbl>
              <a:tblPr firstRow="1" firstCol="1" bandRow="1"/>
              <a:tblGrid>
                <a:gridCol w="394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Standardised Output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Target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Q4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701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Percentage of learners who passed National Senior Certificate (NSC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examinations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702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Percentage of Grade 12 learners passing at bachelor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 level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703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Percentage of Grade 12 learners achieving 60%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above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Mathematics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704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Percentage of Grade 12 learners achieving 60% or more in Physical Sciences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SOI 705:Number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secondary schools with National Senior Certificate (NSC) pass rate of 60% and above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2003272"/>
            <a:ext cx="8229600" cy="2248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2023/24</a:t>
            </a:r>
          </a:p>
          <a:p>
            <a:pPr algn="ctr"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MTEF Budget Allocations</a:t>
            </a:r>
            <a:endParaRPr lang="en-ZA" sz="6000" b="1" dirty="0" smtClean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DF075-8370-494A-AFB9-C6FEA80A1939}" type="slidenum">
              <a:rPr lang="en-US" b="1" smtClean="0"/>
              <a:pPr>
                <a:defRPr/>
              </a:pPr>
              <a:t>27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15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74283"/>
            <a:ext cx="9144000" cy="417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2023/24 MTEF Final Budget Allocations  </a:t>
            </a:r>
            <a:endParaRPr lang="en-ZA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4217" y="6400418"/>
            <a:ext cx="2133600" cy="365125"/>
          </a:xfrm>
        </p:spPr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28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491320"/>
            <a:ext cx="8261089" cy="59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D57-641A-4B82-921C-D13FF9A6A18F}" type="slidenum">
              <a:rPr lang="en-ZA" b="1" smtClean="0"/>
              <a:pPr/>
              <a:t>29</a:t>
            </a:fld>
            <a:endParaRPr lang="en-ZA" b="1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5316" y="195442"/>
            <a:ext cx="9144000" cy="68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 </a:t>
            </a:r>
            <a: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 Programme  </a:t>
            </a:r>
            <a:endParaRPr lang="en-ZA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" y="1387282"/>
            <a:ext cx="8920716" cy="33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2071852"/>
            <a:ext cx="8229600" cy="2340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2023/24</a:t>
            </a:r>
          </a:p>
          <a:p>
            <a:pPr algn="ctr"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Annual Performance Plan</a:t>
            </a:r>
            <a:endParaRPr lang="en-ZA" sz="6000" b="1" dirty="0" smtClean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DF075-8370-494A-AFB9-C6FEA80A1939}" type="slidenum">
              <a:rPr lang="en-US" b="1" smtClean="0"/>
              <a:pPr>
                <a:defRPr/>
              </a:pPr>
              <a:t>3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705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D57-641A-4B82-921C-D13FF9A6A18F}" type="slidenum">
              <a:rPr lang="en-ZA" b="1" smtClean="0"/>
              <a:pPr/>
              <a:t>30</a:t>
            </a:fld>
            <a:endParaRPr lang="en-ZA" b="1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227123"/>
            <a:ext cx="9144000" cy="68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 </a:t>
            </a:r>
            <a: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 Classification  </a:t>
            </a:r>
            <a:endParaRPr lang="en-ZA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233"/>
            <a:ext cx="9144000" cy="48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31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12141" y="1967344"/>
            <a:ext cx="8229600" cy="400396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ZA" sz="2400" dirty="0" smtClean="0"/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1371600"/>
          </a:xfrm>
        </p:spPr>
        <p:txBody>
          <a:bodyPr>
            <a:noAutofit/>
          </a:bodyPr>
          <a:lstStyle/>
          <a:p>
            <a:r>
              <a:rPr lang="en-ZA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MTEF Budget Allocations </a:t>
            </a:r>
            <a: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% share per </a:t>
            </a:r>
            <a:r>
              <a:rPr lang="en-ZA" sz="36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E</a:t>
            </a:r>
            <a:r>
              <a:rPr lang="en-ZA" sz="36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conomic Classification</a:t>
            </a:r>
            <a:endParaRPr lang="en-Z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779501"/>
            <a:ext cx="8846288" cy="33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74282"/>
            <a:ext cx="9144000" cy="914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Programme 2: Main Cost Drivers Transfers 2023 MTEF</a:t>
            </a:r>
            <a:endParaRPr lang="en-ZA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4217" y="6400418"/>
            <a:ext cx="2133600" cy="365125"/>
          </a:xfrm>
        </p:spPr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32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786"/>
            <a:ext cx="9144000" cy="50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33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12141" y="1967344"/>
            <a:ext cx="8229600" cy="400396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ZA" sz="2400" dirty="0" smtClean="0"/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29540"/>
            <a:ext cx="9144000" cy="1371600"/>
          </a:xfrm>
        </p:spPr>
        <p:txBody>
          <a:bodyPr>
            <a:noAutofit/>
          </a:bodyPr>
          <a:lstStyle/>
          <a:p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/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MTEF Budget Allocations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1: Administration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 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600199"/>
            <a:ext cx="8867553" cy="44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34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12141" y="1967344"/>
            <a:ext cx="8229600" cy="400396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ZA" sz="2400" dirty="0" smtClean="0"/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7350"/>
            <a:ext cx="9144000" cy="982683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MTEF Budget Allocations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1: Administration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 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" y="1474099"/>
            <a:ext cx="8825023" cy="46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35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12141" y="1967344"/>
            <a:ext cx="8229600" cy="400396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ZA" sz="2400" dirty="0" smtClean="0"/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  <a:p>
            <a:pPr lvl="1">
              <a:buFont typeface="Wingdings" pitchFamily="2" charset="2"/>
              <a:buChar char="q"/>
            </a:pPr>
            <a:endParaRPr lang="en-ZA" sz="2400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5027"/>
            <a:ext cx="9144000" cy="1371600"/>
          </a:xfrm>
        </p:spPr>
        <p:txBody>
          <a:bodyPr>
            <a:noAutofit/>
          </a:bodyPr>
          <a:lstStyle/>
          <a:p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/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Budget Allocations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1: Administration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Sub-sub Programme  </a:t>
            </a:r>
            <a: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600199"/>
            <a:ext cx="8849032" cy="46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240312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MTEF Budget Allocations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2:Public Ordinary School Education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" y="1790700"/>
            <a:ext cx="8825023" cy="38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37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447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2:Public Ordinary School Education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1546183"/>
            <a:ext cx="8835656" cy="46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38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447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Budget Allocations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2:Public Ordinary School Education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Sub-sub 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" y="1829739"/>
            <a:ext cx="9098279" cy="27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39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382816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3: Independent School Subsidies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965960"/>
            <a:ext cx="8846288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6451"/>
            <a:ext cx="9144000" cy="10138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latin typeface="Calibri" pitchFamily="34" charset="0"/>
              </a:rPr>
              <a:t>Vision &amp; Mission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9741"/>
            <a:ext cx="8229600" cy="4066892"/>
          </a:xfrm>
        </p:spPr>
        <p:txBody>
          <a:bodyPr>
            <a:normAutofit/>
          </a:bodyPr>
          <a:lstStyle/>
          <a:p>
            <a:pPr algn="just"/>
            <a:r>
              <a:rPr lang="en-Z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A Modernised and thriving education s</a:t>
            </a:r>
            <a:r>
              <a:rPr lang="en-Z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</a:p>
          <a:p>
            <a:pPr marL="457200" lvl="1" indent="0" algn="just">
              <a:buNone/>
            </a:pPr>
            <a:endParaRPr lang="en-Z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Z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Z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Building the elements of, capacity for and momentum towards a modern, growing and successful education system in the Northern Cape.</a:t>
            </a:r>
          </a:p>
          <a:p>
            <a:pPr algn="just">
              <a:lnSpc>
                <a:spcPct val="90000"/>
              </a:lnSpc>
            </a:pPr>
            <a:endParaRPr lang="en-ZA" b="1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C22E0-2EED-4788-9007-1A512C50439D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15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2065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 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3: Independent School </a:t>
            </a:r>
            <a: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Subsidies</a:t>
            </a:r>
            <a:b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9" y="1616149"/>
            <a:ext cx="8729330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477818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4: Public Special School Education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8" y="2194559"/>
            <a:ext cx="8814391" cy="3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42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2065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4: Public Special School </a:t>
            </a:r>
            <a: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Education</a:t>
            </a:r>
            <a:b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" y="1537533"/>
            <a:ext cx="8931348" cy="46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43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2065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4: Public Special School </a:t>
            </a:r>
            <a: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Education</a:t>
            </a:r>
            <a:b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</a:t>
            </a: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Sub-sub 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2202178"/>
            <a:ext cx="8947356" cy="17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5:Early Childhood Development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1821179"/>
            <a:ext cx="8835656" cy="41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45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7592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5:Early Childhood Development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2" y="1557716"/>
            <a:ext cx="8867552" cy="46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46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7592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Budget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Allocations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5:Early Childhood Development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Sub-sub 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2072640"/>
            <a:ext cx="8937523" cy="26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47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MTEF Budget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Allocations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6: Infrastructure Development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874520"/>
            <a:ext cx="8814391" cy="37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48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4481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6: Infrastructure Development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724949"/>
            <a:ext cx="8761228" cy="44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49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4478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r>
              <a:rPr lang="en-Z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7: Examination &amp; Education Related Services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1701209"/>
            <a:ext cx="8750595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912"/>
            <a:ext cx="9144000" cy="10138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latin typeface="Calibri" pitchFamily="34" charset="0"/>
              </a:rPr>
              <a:t>Values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1204" y="1139904"/>
            <a:ext cx="8229600" cy="4865672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endParaRPr lang="en-ZA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Team Work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Needs drive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Goal Directed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ZA" sz="3000" dirty="0">
                <a:latin typeface="Calibri" panose="020F0502020204030204" pitchFamily="34" charset="0"/>
                <a:cs typeface="Calibri" panose="020F0502020204030204" pitchFamily="34" charset="0"/>
              </a:rPr>
              <a:t>Caring for </a:t>
            </a:r>
            <a:r>
              <a:rPr lang="en-ZA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endParaRPr lang="en-ZA" b="1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C22E0-2EED-4788-9007-1A512C50439D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8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50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965"/>
            <a:ext cx="9144000" cy="13589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MTEF 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Allocations</a:t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7: Examination &amp; Education Related Services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Economic Classification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9" y="1584251"/>
            <a:ext cx="8931348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51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965"/>
            <a:ext cx="9144000" cy="1358900"/>
          </a:xfrm>
        </p:spPr>
        <p:txBody>
          <a:bodyPr>
            <a:noAutofit/>
          </a:bodyPr>
          <a:lstStyle/>
          <a:p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 Budget </a:t>
            </a:r>
            <a:r>
              <a:rPr lang="en-ZA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Allocations</a:t>
            </a:r>
            <a: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Programme 7: Examination &amp; Education Related Services</a:t>
            </a:r>
            <a:b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</a:br>
            <a:r>
              <a:rPr lang="en-ZA" sz="28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per Sub-sub programme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920"/>
            <a:ext cx="9144000" cy="34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54500"/>
          </a:xfrm>
        </p:spPr>
        <p:txBody>
          <a:bodyPr/>
          <a:lstStyle/>
          <a:p>
            <a:pPr algn="ctr">
              <a:buNone/>
            </a:pPr>
            <a:r>
              <a:rPr lang="en-ZA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End</a:t>
            </a:r>
          </a:p>
          <a:p>
            <a:pPr algn="ctr">
              <a:buNone/>
            </a:pPr>
            <a:endParaRPr lang="en-ZA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you;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</a:t>
            </a: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leboga</a:t>
            </a: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Dankie</a:t>
            </a: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Ndiyabulela</a:t>
            </a:r>
            <a:endParaRPr lang="en-GB" sz="4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A4B50-C3B0-431B-A631-9AACEAB39CF3}" type="slidenum">
              <a:rPr lang="en-US" b="1" smtClean="0">
                <a:solidFill>
                  <a:schemeClr val="bg1"/>
                </a:solidFill>
                <a:cs typeface="Calibri" pitchFamily="34" charset="0"/>
              </a:rPr>
              <a:pPr>
                <a:defRPr/>
              </a:pPr>
              <a:t>52</a:t>
            </a:fld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32093" y="1542361"/>
            <a:ext cx="8631382" cy="4583017"/>
          </a:xfrm>
        </p:spPr>
        <p:txBody>
          <a:bodyPr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ZA" sz="2800" b="1" dirty="0" smtClean="0">
                <a:latin typeface="Calibri" pitchFamily="34" charset="0"/>
              </a:rPr>
              <a:t>Priority 3 </a:t>
            </a:r>
            <a:r>
              <a:rPr lang="en-ZA" sz="2800" b="1" dirty="0">
                <a:latin typeface="Calibri" pitchFamily="34" charset="0"/>
              </a:rPr>
              <a:t>– </a:t>
            </a:r>
            <a:r>
              <a:rPr lang="en-ZA" sz="2800" b="1" dirty="0" smtClean="0">
                <a:latin typeface="Calibri" pitchFamily="34" charset="0"/>
              </a:rPr>
              <a:t>Education, skills and health</a:t>
            </a:r>
          </a:p>
          <a:p>
            <a:pPr algn="just">
              <a:buFont typeface="Wingdings" pitchFamily="2" charset="2"/>
              <a:buChar char="Ø"/>
            </a:pPr>
            <a:endParaRPr lang="en-ZA" sz="1000" b="1" dirty="0" smtClean="0">
              <a:latin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200" b="1" dirty="0" smtClean="0">
                <a:latin typeface="Calibri" panose="020F0502020204030204" pitchFamily="34" charset="0"/>
              </a:rPr>
              <a:t>OUTCOME </a:t>
            </a:r>
            <a:r>
              <a:rPr lang="en-ZA" sz="2200" b="1" dirty="0">
                <a:latin typeface="Calibri" panose="020F0502020204030204" pitchFamily="34" charset="0"/>
              </a:rPr>
              <a:t>1</a:t>
            </a:r>
            <a:r>
              <a:rPr lang="en-ZA" sz="2200" dirty="0">
                <a:latin typeface="Calibri" panose="020F0502020204030204" pitchFamily="34" charset="0"/>
              </a:rPr>
              <a:t>: Improved school-readiness of </a:t>
            </a:r>
            <a:r>
              <a:rPr lang="en-ZA" sz="2200" dirty="0" smtClean="0">
                <a:latin typeface="Calibri" panose="020F0502020204030204" pitchFamily="34" charset="0"/>
              </a:rPr>
              <a:t>children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200" b="1" dirty="0">
                <a:latin typeface="Calibri" panose="020F0502020204030204" pitchFamily="34" charset="0"/>
              </a:rPr>
              <a:t>OUTCOME 2</a:t>
            </a:r>
            <a:r>
              <a:rPr lang="en-ZA" sz="2200" dirty="0">
                <a:latin typeface="Calibri" panose="020F0502020204030204" pitchFamily="34" charset="0"/>
              </a:rPr>
              <a:t>: 10-year-old learners enrolled in publicly funded schools read for </a:t>
            </a:r>
            <a:r>
              <a:rPr lang="en-ZA" sz="2200" dirty="0" smtClean="0">
                <a:latin typeface="Calibri" panose="020F0502020204030204" pitchFamily="34" charset="0"/>
              </a:rPr>
              <a:t>meaning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200" b="1" dirty="0">
                <a:latin typeface="Calibri" panose="020F0502020204030204" pitchFamily="34" charset="0"/>
              </a:rPr>
              <a:t>OUTCOME 3</a:t>
            </a:r>
            <a:r>
              <a:rPr lang="en-ZA" sz="2200" dirty="0">
                <a:latin typeface="Calibri" panose="020F0502020204030204" pitchFamily="34" charset="0"/>
              </a:rPr>
              <a:t>: Youths better prepared for further studies and the world of work beyond grade </a:t>
            </a:r>
            <a:r>
              <a:rPr lang="en-ZA" sz="2200" dirty="0" smtClean="0">
                <a:latin typeface="Calibri" panose="020F0502020204030204" pitchFamily="34" charset="0"/>
              </a:rPr>
              <a:t>9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200" b="1" dirty="0">
                <a:latin typeface="Calibri" panose="020F0502020204030204" pitchFamily="34" charset="0"/>
              </a:rPr>
              <a:t>OUTCOME 4</a:t>
            </a:r>
            <a:r>
              <a:rPr lang="en-ZA" sz="2200" dirty="0">
                <a:latin typeface="Calibri" panose="020F0502020204030204" pitchFamily="34" charset="0"/>
              </a:rPr>
              <a:t>: Youths leaving the schooling system more prepared to contribute towards a prosperous and equitable Northern </a:t>
            </a:r>
            <a:r>
              <a:rPr lang="en-ZA" sz="2200" dirty="0" smtClean="0">
                <a:latin typeface="Calibri" panose="020F0502020204030204" pitchFamily="34" charset="0"/>
              </a:rPr>
              <a:t>Cape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200" b="1" dirty="0">
                <a:latin typeface="Calibri" panose="020F0502020204030204" pitchFamily="34" charset="0"/>
              </a:rPr>
              <a:t>OUTCOME 5</a:t>
            </a:r>
            <a:r>
              <a:rPr lang="en-ZA" sz="2200" dirty="0">
                <a:latin typeface="Calibri" panose="020F0502020204030204" pitchFamily="34" charset="0"/>
              </a:rPr>
              <a:t>: School physical infrastructure and environment that inspires learners to learn and teachers to teach</a:t>
            </a:r>
            <a:endParaRPr lang="en-ZA" sz="2200" b="1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ZA" sz="2800" b="1" dirty="0">
              <a:latin typeface="Calibri" pitchFamily="34" charset="0"/>
            </a:endParaRPr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2187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ZA" sz="3600" b="1" dirty="0" smtClean="0">
                <a:latin typeface="Calibri" pitchFamily="34" charset="0"/>
                <a:ea typeface="+mn-ea"/>
                <a:cs typeface="Calibri" panose="020F0502020204030204" pitchFamily="34" charset="0"/>
              </a:rPr>
              <a:t>2020 - 2025</a:t>
            </a:r>
            <a:r>
              <a:rPr lang="en-ZA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ZA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ZA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Basic Education Sector Priorities </a:t>
            </a:r>
            <a:endParaRPr lang="en-US" sz="36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4DD92F-32F7-4033-97B5-716F9A456B22}" type="slidenum">
              <a:rPr lang="en-US" b="1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02"/>
            <a:ext cx="82296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Snapshot of the Department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168507"/>
              </p:ext>
            </p:extLst>
          </p:nvPr>
        </p:nvGraphicFramePr>
        <p:xfrm>
          <a:off x="179742" y="1206640"/>
          <a:ext cx="8773758" cy="49332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9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Educators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L:E ratio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L:S</a:t>
                      </a:r>
                      <a:r>
                        <a:rPr lang="en-Z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FRANCES BAARD (FB)</a:t>
                      </a:r>
                      <a:endParaRPr lang="en-ZA" sz="1600" i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98 543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3 602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27,4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703,9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3 193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212,9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95 350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3 353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762,8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TAOLO GAETSEWE (JTG)</a:t>
                      </a:r>
                      <a:endParaRPr lang="en-ZA" sz="1600" i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82 772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2 883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en-ZA" sz="1600" b="1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28,7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462,4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2 888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320,9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en-ZA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79 884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2 716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469,9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NAMAKWA (NMK)</a:t>
                      </a:r>
                      <a:endParaRPr lang="en-ZA" sz="1600" i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21 655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24,6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274,1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21 259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291,2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PIXLEY KA SEME (</a:t>
                      </a:r>
                      <a:r>
                        <a:rPr lang="en-ZA" sz="1600" i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PKS)</a:t>
                      </a:r>
                      <a:endParaRPr lang="en-ZA" sz="1600" i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46 507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1 646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494,8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endParaRPr lang="en-ZA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45 918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1 591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521,8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ZF MGCAWU (ZFM)</a:t>
                      </a:r>
                      <a:endParaRPr lang="en-ZA" sz="1600" i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58 841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2 038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571,3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58 611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2 017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598,1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308 318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11 051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518,2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 M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1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921702"/>
          </a:xfrm>
        </p:spPr>
        <p:txBody>
          <a:bodyPr>
            <a:normAutofit/>
          </a:bodyPr>
          <a:lstStyle/>
          <a:p>
            <a:r>
              <a:rPr lang="en-ZA" b="1" dirty="0">
                <a:latin typeface="Calibri" panose="020F0502020204030204" pitchFamily="34" charset="0"/>
              </a:rPr>
              <a:t>Type and Number </a:t>
            </a:r>
            <a:r>
              <a:rPr lang="en-ZA" b="1" dirty="0" smtClean="0">
                <a:latin typeface="Calibri" panose="020F0502020204030204" pitchFamily="34" charset="0"/>
              </a:rPr>
              <a:t>of Schools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95353"/>
              </p:ext>
            </p:extLst>
          </p:nvPr>
        </p:nvGraphicFramePr>
        <p:xfrm>
          <a:off x="518160" y="1181736"/>
          <a:ext cx="8168640" cy="4512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259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488">
                <a:tc>
                  <a:txBody>
                    <a:bodyPr/>
                    <a:lstStyle/>
                    <a:p>
                      <a:pPr marL="67945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District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Public</a:t>
                      </a:r>
                    </a:p>
                    <a:p>
                      <a:pPr marL="6794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MT"/>
                          <a:ea typeface="Arial MT"/>
                          <a:cs typeface="Arial MT"/>
                        </a:rPr>
                        <a:t>Ordinary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Public Special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Independent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05">
                <a:tc>
                  <a:txBody>
                    <a:bodyPr/>
                    <a:lstStyle/>
                    <a:p>
                      <a:pPr marL="679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Frances</a:t>
                      </a:r>
                      <a:r>
                        <a:rPr lang="en-US" sz="1800" spc="-15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Baard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119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13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140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05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John</a:t>
                      </a:r>
                      <a:r>
                        <a:rPr lang="en-US" sz="1800" spc="-15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Taolo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Gaetsewe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169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179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20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Namakwa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72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547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Pixley</a:t>
                      </a:r>
                      <a:r>
                        <a:rPr lang="en-US" sz="1800" spc="-1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Ka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Seme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90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0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94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20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ZF</a:t>
                      </a:r>
                      <a:r>
                        <a:rPr lang="en-US" sz="1800" spc="-1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Mgcawu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98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</a:t>
                      </a:r>
                      <a:endParaRPr lang="en-ZA" sz="18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103</a:t>
                      </a:r>
                      <a:endParaRPr lang="en-ZA" sz="1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547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548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  <a:endParaRPr lang="en-ZA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D57-641A-4B82-921C-D13FF9A6A18F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18269"/>
            <a:ext cx="9144000" cy="7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400" b="1" dirty="0" smtClean="0">
                <a:latin typeface="Calibri" pitchFamily="34" charset="0"/>
              </a:rPr>
              <a:t>Measuring Outcomes</a:t>
            </a:r>
            <a:endParaRPr lang="en-ZA" altLang="en-US" sz="3400" dirty="0">
              <a:latin typeface="Calibri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795128"/>
              </p:ext>
            </p:extLst>
          </p:nvPr>
        </p:nvGraphicFramePr>
        <p:xfrm>
          <a:off x="485423" y="837933"/>
          <a:ext cx="8201378" cy="5329229"/>
        </p:xfrm>
        <a:graphic>
          <a:graphicData uri="http://schemas.openxmlformats.org/drawingml/2006/table">
            <a:tbl>
              <a:tblPr firstRow="1" firstCol="1" bandRow="1"/>
              <a:tblGrid>
                <a:gridCol w="299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2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70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Medium-Term Strategic Framework Priority 3: 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skills and health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(2019)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Five-year Target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1: Improved school-readiness of children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1: Percentage of Grade 1 learners who have received formal Grade R education in public ordinary and/or special schools and registered independent schools/ECD sites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82.6%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(2019)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2: 10-year-old learners enrolled in publicly funded schools read for meaning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1: Percentage of Grade 3 learners achieving 60% or more in Home Language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63.7%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(84.1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2: Percentage of Grade 3 learners achieving 60% or more in First Additional Language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52.3%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(72.8%)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9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3: Youths better prepared for further studies and the world of work beyond grade 9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1: Percentage of Grade 9 learners achieving 60% or more in Mathematics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(5.5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7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2: Percentage of Grade 9 learners achieving 60% or more in Home Language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39.8%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(75.1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7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3: Percentage of Grade 9 learners achieving 60% or more in First Additional Language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25.7%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(52.8%)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70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4: Youths leaving the schooling system more prepared to contribute towards a prosperous and equitable Northern Cape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1: Percentage of learners who passed National Senior Certificate (NSC)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76.5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7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2: Percentage of Grade 12 learners passing at bachelor level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30.3%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7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5: School physical infrastructure and environment that inspires learners to learn and teachers to teach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1: The percentage of learners who are in classes with no more than 45 learners.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  <a:r>
                        <a:rPr lang="en-ZA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57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54354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13414</TotalTime>
  <Words>2030</Words>
  <Application>Microsoft Office PowerPoint</Application>
  <PresentationFormat>On-screen Show (4:3)</PresentationFormat>
  <Paragraphs>631</Paragraphs>
  <Slides>52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MT</vt:lpstr>
      <vt:lpstr>Calibri</vt:lpstr>
      <vt:lpstr>Tahoma</vt:lpstr>
      <vt:lpstr>Times New Roman</vt:lpstr>
      <vt:lpstr>Wingdings</vt:lpstr>
      <vt:lpstr>Office Theme</vt:lpstr>
      <vt:lpstr>3_Custom Design</vt:lpstr>
      <vt:lpstr>2_Custom Design</vt:lpstr>
      <vt:lpstr>1_Custom Design</vt:lpstr>
      <vt:lpstr>Custom Design</vt:lpstr>
      <vt:lpstr>Northern Cape Department of Education 2023/24 Annual Performance Plan &amp; Budget Presentation to Select Committee on Education, Technology, Sport, Arts &amp; Culture  03 May 2023</vt:lpstr>
      <vt:lpstr>Outline of Presentation</vt:lpstr>
      <vt:lpstr>PowerPoint Presentation</vt:lpstr>
      <vt:lpstr>Vision &amp; Mission </vt:lpstr>
      <vt:lpstr>Values</vt:lpstr>
      <vt:lpstr>2020 - 2025 Basic Education Sector Priorities </vt:lpstr>
      <vt:lpstr>Snapshot of the Department 2023</vt:lpstr>
      <vt:lpstr>Type and Number of Schools</vt:lpstr>
      <vt:lpstr>Measuring Outcomes</vt:lpstr>
      <vt:lpstr>2023/24 Programme Output Indicators and Targets </vt:lpstr>
      <vt:lpstr>Programme 1: Administration</vt:lpstr>
      <vt:lpstr>Programme 1: Administration</vt:lpstr>
      <vt:lpstr>Programme 2: Public Ordinary School Education</vt:lpstr>
      <vt:lpstr>Programme 2: Public Ordinary School Education</vt:lpstr>
      <vt:lpstr>Programme 2: Public Ordinary School Education…2</vt:lpstr>
      <vt:lpstr>Programme 3: Independent School Subsidies</vt:lpstr>
      <vt:lpstr>Programme 3: Independent School Subsidies</vt:lpstr>
      <vt:lpstr>Programme 4: Public Special School Education</vt:lpstr>
      <vt:lpstr>Programme 4: Public Special School Education</vt:lpstr>
      <vt:lpstr>Programme 5: Early Childhood Development</vt:lpstr>
      <vt:lpstr>Programme 5: Early Childhood Development</vt:lpstr>
      <vt:lpstr>Programme 6: Infrastructure Development</vt:lpstr>
      <vt:lpstr>Programme 6: Infrastructure Development</vt:lpstr>
      <vt:lpstr>Programme 6: Infrastructure Development…2</vt:lpstr>
      <vt:lpstr>Programme 7: Examination &amp; Education-Related Services</vt:lpstr>
      <vt:lpstr>Programme 7: Examination &amp; Education- Related Services</vt:lpstr>
      <vt:lpstr>PowerPoint Presentation</vt:lpstr>
      <vt:lpstr>2023/24 MTEF Final Budget Allocations  </vt:lpstr>
      <vt:lpstr>2023/24 MTEF Budget Allocation  Per Programme  </vt:lpstr>
      <vt:lpstr>2023/24 MTEF Budget Allocation  Per Economic Classification  </vt:lpstr>
      <vt:lpstr>2023/24 MTEF Budget Allocations  % share per Economic Classification</vt:lpstr>
      <vt:lpstr>Programme 2: Main Cost Drivers Transfers 2023 MTEF</vt:lpstr>
      <vt:lpstr> 2023/24 MTEF Budget Allocations  Programme 1: Administration per Sub-Programme   </vt:lpstr>
      <vt:lpstr>2023/24 MTEF Budget Allocations  Programme 1: Administration per Economic Classification </vt:lpstr>
      <vt:lpstr> 2023/24 Budget Allocations  Programme 1: Administration per Sub-sub Programme   </vt:lpstr>
      <vt:lpstr>2023/24 MTEF Budget Allocations  Programme 2:Public Ordinary School Education per Sub-Programme</vt:lpstr>
      <vt:lpstr>2023/24 MTEF Budget Allocations Programme 2:Public Ordinary School Education per Economic Classification</vt:lpstr>
      <vt:lpstr>2023/24 Budget Allocations Programme 2:Public Ordinary School Education per Sub-sub programme</vt:lpstr>
      <vt:lpstr>2023/24 MTEF Budget Allocations Programme 3: Independent School Subsidies per Sub-Programme</vt:lpstr>
      <vt:lpstr>2023/24 MTEF Budget Allocations  Programme 3: Independent School Subsidies per Economic Classification</vt:lpstr>
      <vt:lpstr>2023/24 MTEF Budget Allocations Programme 4: Public Special School Education per Sub-Programme</vt:lpstr>
      <vt:lpstr>2023/24 MTEF Budget Allocations Programme 4: Public Special School Education per Economic Classification</vt:lpstr>
      <vt:lpstr>2023/24 Budget Allocations Programme 4: Public Special School Education per Sub-sub programme</vt:lpstr>
      <vt:lpstr>2023/24 MTEF Budget Allocations Programme 5:Early Childhood Development per Sub-Programme</vt:lpstr>
      <vt:lpstr>2023/24 MTEF Budget Allocations Programme 5:Early Childhood Development per Economic Classification</vt:lpstr>
      <vt:lpstr>2023/24 Budget Allocations Programme 5:Early Childhood Development per Sub-sub programme</vt:lpstr>
      <vt:lpstr>2023/24 MTEF Budget Allocations Programme 6: Infrastructure Development per Sub-Programme</vt:lpstr>
      <vt:lpstr>2023/24 MTEF Budget Allocations Programme 6: Infrastructure Development per Economic Classification</vt:lpstr>
      <vt:lpstr>2023/24 MTEF Budget Allocations Programme 7: Examination &amp; Education Related Services per Sub-Programme</vt:lpstr>
      <vt:lpstr>2023/24 MTEF Budget Allocations Programme 7: Examination &amp; Education Related Services per Economic Classification</vt:lpstr>
      <vt:lpstr>2023/24 Budget Allocations Programme 7: Examination &amp; Education Related Services per Sub-sub programme</vt:lpstr>
      <vt:lpstr>PowerPoint Presentation</vt:lpstr>
    </vt:vector>
  </TitlesOfParts>
  <Company>NORTHERN CAPE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Lehlohonolo Makhala</dc:creator>
  <cp:lastModifiedBy>Noluthando Skaka</cp:lastModifiedBy>
  <cp:revision>681</cp:revision>
  <cp:lastPrinted>2020-05-18T08:14:44Z</cp:lastPrinted>
  <dcterms:created xsi:type="dcterms:W3CDTF">2013-08-13T13:19:38Z</dcterms:created>
  <dcterms:modified xsi:type="dcterms:W3CDTF">2023-04-28T15:01:18Z</dcterms:modified>
</cp:coreProperties>
</file>