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0" r:id="rId4"/>
    <p:sldMasterId id="2147483696" r:id="rId5"/>
    <p:sldMasterId id="2147483708" r:id="rId6"/>
    <p:sldMasterId id="2147483720" r:id="rId7"/>
  </p:sldMasterIdLst>
  <p:notesMasterIdLst>
    <p:notesMasterId r:id="rId56"/>
  </p:notesMasterIdLst>
  <p:handoutMasterIdLst>
    <p:handoutMasterId r:id="rId57"/>
  </p:handoutMasterIdLst>
  <p:sldIdLst>
    <p:sldId id="257" r:id="rId8"/>
    <p:sldId id="314" r:id="rId9"/>
    <p:sldId id="371" r:id="rId10"/>
    <p:sldId id="261" r:id="rId11"/>
    <p:sldId id="377" r:id="rId12"/>
    <p:sldId id="378" r:id="rId13"/>
    <p:sldId id="379" r:id="rId14"/>
    <p:sldId id="264" r:id="rId15"/>
    <p:sldId id="372" r:id="rId16"/>
    <p:sldId id="390" r:id="rId17"/>
    <p:sldId id="391" r:id="rId18"/>
    <p:sldId id="392" r:id="rId19"/>
    <p:sldId id="441" r:id="rId20"/>
    <p:sldId id="428" r:id="rId21"/>
    <p:sldId id="429" r:id="rId22"/>
    <p:sldId id="328" r:id="rId23"/>
    <p:sldId id="329" r:id="rId24"/>
    <p:sldId id="432" r:id="rId25"/>
    <p:sldId id="433" r:id="rId26"/>
    <p:sldId id="443" r:id="rId27"/>
    <p:sldId id="436" r:id="rId28"/>
    <p:sldId id="437" r:id="rId29"/>
    <p:sldId id="438" r:id="rId30"/>
    <p:sldId id="439" r:id="rId31"/>
    <p:sldId id="444" r:id="rId32"/>
    <p:sldId id="435" r:id="rId33"/>
    <p:sldId id="388" r:id="rId34"/>
    <p:sldId id="405" r:id="rId35"/>
    <p:sldId id="406" r:id="rId36"/>
    <p:sldId id="407" r:id="rId37"/>
    <p:sldId id="394" r:id="rId38"/>
    <p:sldId id="395" r:id="rId39"/>
    <p:sldId id="396" r:id="rId40"/>
    <p:sldId id="397" r:id="rId41"/>
    <p:sldId id="398" r:id="rId42"/>
    <p:sldId id="401" r:id="rId43"/>
    <p:sldId id="402" r:id="rId44"/>
    <p:sldId id="403" r:id="rId45"/>
    <p:sldId id="404" r:id="rId46"/>
    <p:sldId id="409" r:id="rId47"/>
    <p:sldId id="410" r:id="rId48"/>
    <p:sldId id="411" r:id="rId49"/>
    <p:sldId id="412" r:id="rId50"/>
    <p:sldId id="413" r:id="rId51"/>
    <p:sldId id="415" r:id="rId52"/>
    <p:sldId id="414" r:id="rId53"/>
    <p:sldId id="416" r:id="rId54"/>
    <p:sldId id="330" r:id="rId55"/>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43A0A"/>
    <a:srgbClr val="F4430C"/>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E89AD-B589-4107-B63C-D26017091FDE}" v="125" dt="2023-04-23T12:57:3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9" d="100"/>
          <a:sy n="69" d="100"/>
        </p:scale>
        <p:origin x="642" y="78"/>
      </p:cViewPr>
      <p:guideLst/>
    </p:cSldViewPr>
  </p:slideViewPr>
  <p:notesTextViewPr>
    <p:cViewPr>
      <p:scale>
        <a:sx n="1" d="1"/>
        <a:sy n="1" d="1"/>
      </p:scale>
      <p:origin x="0" y="0"/>
    </p:cViewPr>
  </p:notesTextViewPr>
  <p:sorterViewPr>
    <p:cViewPr>
      <p:scale>
        <a:sx n="100" d="100"/>
        <a:sy n="100" d="100"/>
      </p:scale>
      <p:origin x="0" y="-14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165783920316927E-2"/>
          <c:y val="1.7816116712774351E-3"/>
          <c:w val="0.97544225043912136"/>
          <c:h val="0.84640909673982079"/>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81D-4137-BB45-2E7F7A1302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81D-4137-BB45-2E7F7A1302B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781D-4137-BB45-2E7F7A1302B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781D-4137-BB45-2E7F7A1302B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781D-4137-BB45-2E7F7A1302B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781D-4137-BB45-2E7F7A1302B2}"/>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781D-4137-BB45-2E7F7A1302B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781D-4137-BB45-2E7F7A1302B2}"/>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781D-4137-BB45-2E7F7A1302B2}"/>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Sheet2!$A$1:$A$9</c:f>
              <c:strCache>
                <c:ptCount val="9"/>
                <c:pt idx="0">
                  <c:v>Eastern Cape</c:v>
                </c:pt>
                <c:pt idx="1">
                  <c:v>Free State</c:v>
                </c:pt>
                <c:pt idx="2">
                  <c:v>Gauteng</c:v>
                </c:pt>
                <c:pt idx="3">
                  <c:v>Kwa-Zulu Natal</c:v>
                </c:pt>
                <c:pt idx="4">
                  <c:v>Limpopo</c:v>
                </c:pt>
                <c:pt idx="5">
                  <c:v>Mpumalanga</c:v>
                </c:pt>
                <c:pt idx="6">
                  <c:v>Northern Cape</c:v>
                </c:pt>
                <c:pt idx="7">
                  <c:v>North West</c:v>
                </c:pt>
                <c:pt idx="8">
                  <c:v>Western Cape</c:v>
                </c:pt>
              </c:strCache>
            </c:strRef>
          </c:cat>
          <c:val>
            <c:numRef>
              <c:f>Sheet2!$B$1:$B$9</c:f>
              <c:numCache>
                <c:formatCode>General</c:formatCode>
                <c:ptCount val="9"/>
                <c:pt idx="0">
                  <c:v>9</c:v>
                </c:pt>
                <c:pt idx="1">
                  <c:v>49</c:v>
                </c:pt>
                <c:pt idx="2">
                  <c:v>14</c:v>
                </c:pt>
                <c:pt idx="3">
                  <c:v>85</c:v>
                </c:pt>
                <c:pt idx="4">
                  <c:v>15</c:v>
                </c:pt>
                <c:pt idx="5">
                  <c:v>39</c:v>
                </c:pt>
                <c:pt idx="6">
                  <c:v>33</c:v>
                </c:pt>
                <c:pt idx="7">
                  <c:v>22</c:v>
                </c:pt>
                <c:pt idx="8">
                  <c:v>26</c:v>
                </c:pt>
              </c:numCache>
            </c:numRef>
          </c:val>
          <c:extLst>
            <c:ext xmlns:c16="http://schemas.microsoft.com/office/drawing/2014/chart" uri="{C3380CC4-5D6E-409C-BE32-E72D297353CC}">
              <c16:uniqueId val="{00000012-781D-4137-BB45-2E7F7A1302B2}"/>
            </c:ext>
          </c:extLst>
        </c:ser>
        <c:dLbls>
          <c:dLblPos val="outEnd"/>
          <c:showLegendKey val="0"/>
          <c:showVal val="1"/>
          <c:showCatName val="0"/>
          <c:showSerName val="0"/>
          <c:showPercent val="0"/>
          <c:showBubbleSize val="0"/>
        </c:dLbls>
        <c:gapWidth val="100"/>
        <c:overlap val="-24"/>
        <c:axId val="476786464"/>
        <c:axId val="476786944"/>
      </c:barChart>
      <c:catAx>
        <c:axId val="476786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Tw Cen MT" panose="020B0602020104020603" pitchFamily="34" charset="0"/>
                <a:ea typeface="+mn-ea"/>
                <a:cs typeface="+mn-cs"/>
              </a:defRPr>
            </a:pPr>
            <a:endParaRPr lang="en-US"/>
          </a:p>
        </c:txPr>
        <c:crossAx val="476786944"/>
        <c:crosses val="autoZero"/>
        <c:auto val="1"/>
        <c:lblAlgn val="ctr"/>
        <c:lblOffset val="100"/>
        <c:noMultiLvlLbl val="0"/>
      </c:catAx>
      <c:valAx>
        <c:axId val="476786944"/>
        <c:scaling>
          <c:orientation val="minMax"/>
        </c:scaling>
        <c:delete val="1"/>
        <c:axPos val="l"/>
        <c:numFmt formatCode="General" sourceLinked="1"/>
        <c:majorTickMark val="none"/>
        <c:minorTickMark val="none"/>
        <c:tickLblPos val="nextTo"/>
        <c:crossAx val="476786464"/>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48721074515105E-3"/>
          <c:y val="6.2199459531324928E-4"/>
          <c:w val="0.88256497838183612"/>
          <c:h val="0.58253666787340486"/>
        </c:manualLayout>
      </c:layout>
      <c:barChart>
        <c:barDir val="col"/>
        <c:grouping val="clustered"/>
        <c:varyColors val="0"/>
        <c:ser>
          <c:idx val="0"/>
          <c:order val="0"/>
          <c:tx>
            <c:strRef>
              <c:f>'[Chart in Microsoft PowerPoint]Sheet1'!$D$2:$D$4</c:f>
              <c:strCache>
                <c:ptCount val="3"/>
                <c:pt idx="0">
                  <c:v>Vacancy Rate in the Public Service by Department</c:v>
                </c:pt>
                <c:pt idx="1">
                  <c:v>as in Quarter 4 (January 2023 - March 2023)</c:v>
                </c:pt>
                <c:pt idx="2">
                  <c:v>Quarterly Vacancy Rate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rot="0" spcFirstLastPara="1" vertOverflow="ellipsis" vert="horz" wrap="square" lIns="38100" tIns="19050" rIns="38100" bIns="19050" anchor="ctr" anchorCtr="1">
                    <a:spAutoFit/>
                  </a:bodyPr>
                  <a:lstStyle/>
                  <a:p>
                    <a:pPr>
                      <a:defRPr sz="1330" b="1" i="0" u="none" strike="noStrike" kern="1200" baseline="0">
                        <a:solidFill>
                          <a:schemeClr val="accent4">
                            <a:lumMod val="60000"/>
                            <a:lumOff val="40000"/>
                          </a:schemeClr>
                        </a:solidFill>
                        <a:latin typeface="Tw Cen MT" panose="020B0602020104020603" pitchFamily="34" charset="0"/>
                        <a:ea typeface="+mn-ea"/>
                        <a:cs typeface="+mn-cs"/>
                      </a:defRPr>
                    </a:pPr>
                    <a:fld id="{B84BB945-F1CC-4912-B502-9AD379607F5E}" type="VALUE">
                      <a:rPr lang="en-US">
                        <a:solidFill>
                          <a:schemeClr val="accent4">
                            <a:lumMod val="60000"/>
                            <a:lumOff val="40000"/>
                          </a:schemeClr>
                        </a:solidFill>
                        <a:latin typeface="Tw Cen MT" panose="020B0602020104020603" pitchFamily="34" charset="0"/>
                      </a:rPr>
                      <a:pPr>
                        <a:defRPr>
                          <a:solidFill>
                            <a:schemeClr val="accent4">
                              <a:lumMod val="60000"/>
                              <a:lumOff val="40000"/>
                            </a:schemeClr>
                          </a:solidFill>
                          <a:latin typeface="Tw Cen MT" panose="020B0602020104020603" pitchFamily="34" charset="0"/>
                        </a:defRPr>
                      </a:pPr>
                      <a:t>[VALUE]</a:t>
                    </a:fld>
                    <a:r>
                      <a:rPr lang="en-US" dirty="0">
                        <a:solidFill>
                          <a:schemeClr val="accent4">
                            <a:lumMod val="60000"/>
                            <a:lumOff val="40000"/>
                          </a:schemeClr>
                        </a:solidFill>
                        <a:latin typeface="Tw Cen MT" panose="020B0602020104020603"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accent4">
                          <a:lumMod val="60000"/>
                          <a:lumOff val="40000"/>
                        </a:schemeClr>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AA53-4E3B-8AC7-16F93414BF19}"/>
                </c:ext>
              </c:extLst>
            </c:dLbl>
            <c:dLbl>
              <c:idx val="1"/>
              <c:layout/>
              <c:tx>
                <c:rich>
                  <a:bodyPr/>
                  <a:lstStyle/>
                  <a:p>
                    <a:fld id="{63E7369C-FCE2-4E75-A719-2669D3D8536C}"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A53-4E3B-8AC7-16F93414BF19}"/>
                </c:ext>
              </c:extLst>
            </c:dLbl>
            <c:dLbl>
              <c:idx val="2"/>
              <c:layout/>
              <c:tx>
                <c:rich>
                  <a:bodyPr/>
                  <a:lstStyle/>
                  <a:p>
                    <a:fld id="{F361A7F0-8CF7-427D-A968-08E403FF35CC}"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A53-4E3B-8AC7-16F93414BF19}"/>
                </c:ext>
              </c:extLst>
            </c:dLbl>
            <c:dLbl>
              <c:idx val="3"/>
              <c:layout/>
              <c:tx>
                <c:rich>
                  <a:bodyPr/>
                  <a:lstStyle/>
                  <a:p>
                    <a:fld id="{E317244A-A0C6-482A-B93D-5B36FE7577B7}"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A53-4E3B-8AC7-16F93414BF19}"/>
                </c:ext>
              </c:extLst>
            </c:dLbl>
            <c:dLbl>
              <c:idx val="4"/>
              <c:layout/>
              <c:tx>
                <c:rich>
                  <a:bodyPr/>
                  <a:lstStyle/>
                  <a:p>
                    <a:fld id="{6488CCAC-183D-4429-BD97-CED3E3FE5105}"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A53-4E3B-8AC7-16F93414BF19}"/>
                </c:ext>
              </c:extLst>
            </c:dLbl>
            <c:dLbl>
              <c:idx val="5"/>
              <c:layout/>
              <c:tx>
                <c:rich>
                  <a:bodyPr/>
                  <a:lstStyle/>
                  <a:p>
                    <a:fld id="{8A39A367-0A07-454A-8E2F-3C72F422CA39}"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A53-4E3B-8AC7-16F93414BF19}"/>
                </c:ext>
              </c:extLst>
            </c:dLbl>
            <c:dLbl>
              <c:idx val="6"/>
              <c:layout/>
              <c:tx>
                <c:rich>
                  <a:bodyPr/>
                  <a:lstStyle/>
                  <a:p>
                    <a:fld id="{4A7E6372-0504-4E7D-9CBE-AB68017B9416}"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AA53-4E3B-8AC7-16F93414BF19}"/>
                </c:ext>
              </c:extLst>
            </c:dLbl>
            <c:dLbl>
              <c:idx val="7"/>
              <c:layout/>
              <c:tx>
                <c:rich>
                  <a:bodyPr/>
                  <a:lstStyle/>
                  <a:p>
                    <a:fld id="{E5BC7E0E-22B5-47DF-B7DC-6692FE35E67C}"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AA53-4E3B-8AC7-16F93414BF19}"/>
                </c:ext>
              </c:extLst>
            </c:dLbl>
            <c:dLbl>
              <c:idx val="8"/>
              <c:layout/>
              <c:tx>
                <c:rich>
                  <a:bodyPr/>
                  <a:lstStyle/>
                  <a:p>
                    <a:fld id="{0A42EEA6-4CBF-443A-B2BB-3CD4076DA260}"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AA53-4E3B-8AC7-16F93414BF19}"/>
                </c:ext>
              </c:extLst>
            </c:dLbl>
            <c:dLbl>
              <c:idx val="9"/>
              <c:layout/>
              <c:tx>
                <c:rich>
                  <a:bodyPr/>
                  <a:lstStyle/>
                  <a:p>
                    <a:fld id="{D55676BE-4810-4646-8DBE-60D82BB60205}"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AA53-4E3B-8AC7-16F93414BF19}"/>
                </c:ext>
              </c:extLst>
            </c:dLbl>
            <c:dLbl>
              <c:idx val="10"/>
              <c:layout/>
              <c:tx>
                <c:rich>
                  <a:bodyPr/>
                  <a:lstStyle/>
                  <a:p>
                    <a:fld id="{7BAE9106-9E1B-47BF-809A-12FB0A47FD84}" type="VALUE">
                      <a:rPr lang="en-US"/>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AA53-4E3B-8AC7-16F93414BF1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in Microsoft PowerPoint]Sheet1'!$B$5:$C$15</c:f>
              <c:strCache>
                <c:ptCount val="11"/>
                <c:pt idx="0">
                  <c:v>Total for the Public Service </c:v>
                </c:pt>
                <c:pt idx="1">
                  <c:v>Eastern Cape</c:v>
                </c:pt>
                <c:pt idx="2">
                  <c:v>Free State</c:v>
                </c:pt>
                <c:pt idx="3">
                  <c:v>Gauteng</c:v>
                </c:pt>
                <c:pt idx="4">
                  <c:v>KwaZulu-Natal</c:v>
                </c:pt>
                <c:pt idx="5">
                  <c:v>Limpopo</c:v>
                </c:pt>
                <c:pt idx="6">
                  <c:v>Mpumalanga</c:v>
                </c:pt>
                <c:pt idx="7">
                  <c:v>National</c:v>
                </c:pt>
                <c:pt idx="8">
                  <c:v>North West</c:v>
                </c:pt>
                <c:pt idx="9">
                  <c:v>Northern Cape</c:v>
                </c:pt>
                <c:pt idx="10">
                  <c:v>Western Cape</c:v>
                </c:pt>
              </c:strCache>
              <c:extLst/>
            </c:strRef>
          </c:cat>
          <c:val>
            <c:numRef>
              <c:f>'[Chart in Microsoft PowerPoint]Sheet1'!$D$5:$D$15</c:f>
              <c:numCache>
                <c:formatCode>General</c:formatCode>
                <c:ptCount val="11"/>
                <c:pt idx="0">
                  <c:v>12.93</c:v>
                </c:pt>
                <c:pt idx="1">
                  <c:v>21.78</c:v>
                </c:pt>
                <c:pt idx="2">
                  <c:v>6.72</c:v>
                </c:pt>
                <c:pt idx="3">
                  <c:v>11.03</c:v>
                </c:pt>
                <c:pt idx="4">
                  <c:v>11.44</c:v>
                </c:pt>
                <c:pt idx="5">
                  <c:v>12.66</c:v>
                </c:pt>
                <c:pt idx="6">
                  <c:v>8.26</c:v>
                </c:pt>
                <c:pt idx="7">
                  <c:v>11.5</c:v>
                </c:pt>
                <c:pt idx="8">
                  <c:v>17.510000000000002</c:v>
                </c:pt>
                <c:pt idx="9">
                  <c:v>19.71</c:v>
                </c:pt>
                <c:pt idx="10">
                  <c:v>14.88</c:v>
                </c:pt>
              </c:numCache>
            </c:numRef>
          </c:val>
          <c:extLst>
            <c:ext xmlns:c16="http://schemas.microsoft.com/office/drawing/2014/chart" uri="{C3380CC4-5D6E-409C-BE32-E72D297353CC}">
              <c16:uniqueId val="{0000000B-AA53-4E3B-8AC7-16F93414BF19}"/>
            </c:ext>
          </c:extLst>
        </c:ser>
        <c:dLbls>
          <c:dLblPos val="inEnd"/>
          <c:showLegendKey val="0"/>
          <c:showVal val="1"/>
          <c:showCatName val="0"/>
          <c:showSerName val="0"/>
          <c:showPercent val="0"/>
          <c:showBubbleSize val="0"/>
        </c:dLbls>
        <c:gapWidth val="41"/>
        <c:axId val="1195859712"/>
        <c:axId val="1195869280"/>
      </c:barChart>
      <c:catAx>
        <c:axId val="119585971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Tw Cen MT" panose="020B0602020104020603" pitchFamily="34" charset="0"/>
                <a:ea typeface="+mn-ea"/>
                <a:cs typeface="+mn-cs"/>
              </a:defRPr>
            </a:pPr>
            <a:endParaRPr lang="en-US"/>
          </a:p>
        </c:txPr>
        <c:crossAx val="1195869280"/>
        <c:crosses val="autoZero"/>
        <c:auto val="1"/>
        <c:lblAlgn val="ctr"/>
        <c:lblOffset val="100"/>
        <c:noMultiLvlLbl val="0"/>
      </c:catAx>
      <c:valAx>
        <c:axId val="1195869280"/>
        <c:scaling>
          <c:orientation val="minMax"/>
        </c:scaling>
        <c:delete val="1"/>
        <c:axPos val="r"/>
        <c:numFmt formatCode="General" sourceLinked="1"/>
        <c:majorTickMark val="none"/>
        <c:minorTickMark val="none"/>
        <c:tickLblPos val="nextTo"/>
        <c:crossAx val="1195859712"/>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55881321286453"/>
          <c:y val="9.2496143592742608E-2"/>
          <c:w val="0.82994125734283219"/>
          <c:h val="0.8090084634292606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32800806319393E-2"/>
          <c:y val="9.2010216426319874E-2"/>
          <c:w val="0.96557120500782467"/>
          <c:h val="0.7766743725835791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8D9-482B-A0F0-E7D48F4BA8C1}"/>
              </c:ext>
            </c:extLst>
          </c:dPt>
          <c:dPt>
            <c:idx val="1"/>
            <c:bubble3D val="0"/>
            <c:explosion val="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8D9-482B-A0F0-E7D48F4BA8C1}"/>
              </c:ext>
            </c:extLst>
          </c:dPt>
          <c:dPt>
            <c:idx val="2"/>
            <c:bubble3D val="0"/>
            <c:explosion val="6"/>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8D9-482B-A0F0-E7D48F4BA8C1}"/>
              </c:ext>
            </c:extLst>
          </c:dPt>
          <c:dPt>
            <c:idx val="3"/>
            <c:bubble3D val="0"/>
            <c:explosion val="6"/>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8D9-482B-A0F0-E7D48F4BA8C1}"/>
              </c:ext>
            </c:extLst>
          </c:dPt>
          <c:dPt>
            <c:idx val="4"/>
            <c:bubble3D val="0"/>
            <c:explosion val="12"/>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8D9-482B-A0F0-E7D48F4BA8C1}"/>
              </c:ext>
            </c:extLst>
          </c:dPt>
          <c:dLbls>
            <c:dLbl>
              <c:idx val="0"/>
              <c:layout>
                <c:manualLayout>
                  <c:x val="-2.4034174632944071E-2"/>
                  <c:y val="-0.1925955124308065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102398250249997"/>
                      <c:h val="7.012497598387421E-2"/>
                    </c:manualLayout>
                  </c15:layout>
                </c:ext>
                <c:ext xmlns:c16="http://schemas.microsoft.com/office/drawing/2014/chart" uri="{C3380CC4-5D6E-409C-BE32-E72D297353CC}">
                  <c16:uniqueId val="{00000001-08D9-482B-A0F0-E7D48F4BA8C1}"/>
                </c:ext>
              </c:extLst>
            </c:dLbl>
            <c:dLbl>
              <c:idx val="1"/>
              <c:layout>
                <c:manualLayout>
                  <c:x val="3.912363067292645E-2"/>
                  <c:y val="3.593320651025153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D9-482B-A0F0-E7D48F4BA8C1}"/>
                </c:ext>
              </c:extLst>
            </c:dLbl>
            <c:dLbl>
              <c:idx val="2"/>
              <c:layout>
                <c:manualLayout>
                  <c:x val="1.0172143974960891E-2"/>
                  <c:y val="0.1690974424011835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28246645225685"/>
                      <c:h val="0.15603466497569224"/>
                    </c:manualLayout>
                  </c15:layout>
                </c:ext>
                <c:ext xmlns:c16="http://schemas.microsoft.com/office/drawing/2014/chart" uri="{C3380CC4-5D6E-409C-BE32-E72D297353CC}">
                  <c16:uniqueId val="{00000005-08D9-482B-A0F0-E7D48F4BA8C1}"/>
                </c:ext>
              </c:extLst>
            </c:dLbl>
            <c:dLbl>
              <c:idx val="3"/>
              <c:layout>
                <c:manualLayout>
                  <c:x val="-2.0229553926188024E-3"/>
                  <c:y val="-6.458759153718750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8D9-482B-A0F0-E7D48F4BA8C1}"/>
                </c:ext>
              </c:extLst>
            </c:dLbl>
            <c:dLbl>
              <c:idx val="4"/>
              <c:layout>
                <c:manualLayout>
                  <c:x val="1.5649452269170436E-3"/>
                  <c:y val="-4.016064257028112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8D9-482B-A0F0-E7D48F4BA8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Sheet1!$A$31:$A$35</c:f>
              <c:strCache>
                <c:ptCount val="5"/>
                <c:pt idx="0">
                  <c:v>Administration</c:v>
                </c:pt>
                <c:pt idx="1">
                  <c:v>Human Resource Management and Development</c:v>
                </c:pt>
                <c:pt idx="2">
                  <c:v>Negotiations, Labour Relations and Remuneration Management</c:v>
                </c:pt>
                <c:pt idx="3">
                  <c:v>e-Government Services and Information Management</c:v>
                </c:pt>
                <c:pt idx="4">
                  <c:v>Government Service Access and Improvement</c:v>
                </c:pt>
              </c:strCache>
            </c:strRef>
          </c:cat>
          <c:val>
            <c:numRef>
              <c:f>Sheet1!$B$31:$B$35</c:f>
              <c:numCache>
                <c:formatCode>#,##0</c:formatCode>
                <c:ptCount val="5"/>
                <c:pt idx="0">
                  <c:v>269597</c:v>
                </c:pt>
                <c:pt idx="1">
                  <c:v>49990</c:v>
                </c:pt>
                <c:pt idx="2">
                  <c:v>96661</c:v>
                </c:pt>
                <c:pt idx="3">
                  <c:v>29414</c:v>
                </c:pt>
                <c:pt idx="4">
                  <c:v>107798</c:v>
                </c:pt>
              </c:numCache>
            </c:numRef>
          </c:val>
          <c:extLst>
            <c:ext xmlns:c16="http://schemas.microsoft.com/office/drawing/2014/chart" uri="{C3380CC4-5D6E-409C-BE32-E72D297353CC}">
              <c16:uniqueId val="{0000000A-08D9-482B-A0F0-E7D48F4BA8C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0379474041801777E-2"/>
          <c:y val="0.7616390558838847"/>
          <c:w val="0.83282868853107384"/>
          <c:h val="0.224881051445780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63849765258218E-2"/>
          <c:y val="0.12139044518473652"/>
          <c:w val="0.96557120500782467"/>
          <c:h val="0.77667437258357919"/>
        </c:manualLayout>
      </c:layout>
      <c:pie3DChart>
        <c:varyColors val="1"/>
        <c:ser>
          <c:idx val="0"/>
          <c:order val="0"/>
          <c:explosion val="1"/>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3C7-430F-8555-8753ED03038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3C7-430F-8555-8753ED03038D}"/>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3C7-430F-8555-8753ED03038D}"/>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D3C7-430F-8555-8753ED03038D}"/>
              </c:ext>
            </c:extLst>
          </c:dPt>
          <c:dLbls>
            <c:dLbl>
              <c:idx val="0"/>
              <c:layout>
                <c:manualLayout>
                  <c:x val="-1.528801692005996E-2"/>
                  <c:y val="0.31410467466824749"/>
                </c:manualLayout>
              </c:layout>
              <c:tx>
                <c:rich>
                  <a:bodyPr/>
                  <a:lstStyle/>
                  <a:p>
                    <a:fld id="{6B1FB4BC-2C74-4AA4-AB78-6A2B61291196}" type="CATEGORYNAME">
                      <a:rPr lang="en-US">
                        <a:solidFill>
                          <a:schemeClr val="tx1"/>
                        </a:solidFill>
                      </a:rPr>
                      <a:pPr/>
                      <a:t>[CATEGORY NAME]</a:t>
                    </a:fld>
                    <a:r>
                      <a:rPr lang="en-US" baseline="0" dirty="0">
                        <a:solidFill>
                          <a:schemeClr val="tx1"/>
                        </a:solidFill>
                      </a:rPr>
                      <a:t>
</a:t>
                    </a:r>
                    <a:fld id="{9EDF55E1-E86B-4B73-A9FA-8A2A20C3C298}" type="PERCENTAGE">
                      <a:rPr lang="en-US"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1992328002789818"/>
                      <c:h val="0.16678886894606074"/>
                    </c:manualLayout>
                  </c15:layout>
                  <c15:dlblFieldTable/>
                  <c15:showDataLabelsRange val="0"/>
                </c:ext>
                <c:ext xmlns:c16="http://schemas.microsoft.com/office/drawing/2014/chart" uri="{C3380CC4-5D6E-409C-BE32-E72D297353CC}">
                  <c16:uniqueId val="{00000001-D3C7-430F-8555-8753ED03038D}"/>
                </c:ext>
              </c:extLst>
            </c:dLbl>
            <c:dLbl>
              <c:idx val="1"/>
              <c:layout>
                <c:manualLayout>
                  <c:x val="2.7608320539123109E-2"/>
                  <c:y val="0.28671918490942788"/>
                </c:manualLayout>
              </c:layout>
              <c:tx>
                <c:rich>
                  <a:bodyPr/>
                  <a:lstStyle/>
                  <a:p>
                    <a:fld id="{57598EC8-F1F9-422F-89D8-2CC727B2DF8B}" type="CATEGORYNAME">
                      <a:rPr lang="en-US">
                        <a:solidFill>
                          <a:schemeClr val="tx1"/>
                        </a:solidFill>
                      </a:rPr>
                      <a:pPr/>
                      <a:t>[CATEGORY NAME]</a:t>
                    </a:fld>
                    <a:r>
                      <a:rPr lang="en-US" baseline="0" dirty="0">
                        <a:solidFill>
                          <a:schemeClr val="tx1"/>
                        </a:solidFill>
                      </a:rPr>
                      <a:t>
</a:t>
                    </a:r>
                    <a:fld id="{EC7D978B-1C2D-4E1F-AC9E-1F0E9FC4ABD3}" type="PERCENTAGE">
                      <a:rPr lang="en-US"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C7-430F-8555-8753ED03038D}"/>
                </c:ext>
              </c:extLst>
            </c:dLbl>
            <c:dLbl>
              <c:idx val="2"/>
              <c:layout>
                <c:manualLayout>
                  <c:x val="-9.7183098591549291E-2"/>
                  <c:y val="4.0561696614846224E-2"/>
                </c:manualLayout>
              </c:layout>
              <c:tx>
                <c:rich>
                  <a:bodyPr/>
                  <a:lstStyle/>
                  <a:p>
                    <a:fld id="{AF433A5E-89E9-4ACB-B128-1FD775CD7B5F}" type="CATEGORYNAME">
                      <a:rPr lang="en-US">
                        <a:solidFill>
                          <a:schemeClr val="tx1"/>
                        </a:solidFill>
                      </a:rPr>
                      <a:pPr/>
                      <a:t>[CATEGORY NAME]</a:t>
                    </a:fld>
                    <a:r>
                      <a:rPr lang="en-US" baseline="0" dirty="0">
                        <a:solidFill>
                          <a:schemeClr val="tx1"/>
                        </a:solidFill>
                      </a:rPr>
                      <a:t>
</a:t>
                    </a:r>
                    <a:fld id="{43C07815-DCC3-4A04-B09E-B658AFECE4C1}" type="PERCENTAGE">
                      <a:rPr lang="en-US"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C7-430F-8555-8753ED03038D}"/>
                </c:ext>
              </c:extLst>
            </c:dLbl>
            <c:dLbl>
              <c:idx val="3"/>
              <c:layout>
                <c:manualLayout>
                  <c:x val="1.4243466045617537E-3"/>
                  <c:y val="-2.556825829463626E-2"/>
                </c:manualLayout>
              </c:layout>
              <c:tx>
                <c:rich>
                  <a:bodyPr/>
                  <a:lstStyle/>
                  <a:p>
                    <a:fld id="{58597746-95DC-43A6-9CEA-85A7839648C0}" type="CATEGORYNAME">
                      <a:rPr lang="en-US">
                        <a:solidFill>
                          <a:schemeClr val="tx1"/>
                        </a:solidFill>
                      </a:rPr>
                      <a:pPr/>
                      <a:t>[CATEGORY NAME]</a:t>
                    </a:fld>
                    <a:r>
                      <a:rPr lang="en-US" baseline="0" dirty="0">
                        <a:solidFill>
                          <a:schemeClr val="tx1"/>
                        </a:solidFill>
                      </a:rPr>
                      <a:t>
</a:t>
                    </a:r>
                    <a:fld id="{E2140DF4-4A85-4D07-8A56-D3BA2B54E772}" type="PERCENTAGE">
                      <a:rPr lang="en-US"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C7-430F-8555-8753ED0303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w Cen MT" panose="020B0602020104020603"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Sheet1!$A$55:$A$58</c:f>
              <c:strCache>
                <c:ptCount val="4"/>
                <c:pt idx="0">
                  <c:v>Compensation of employees</c:v>
                </c:pt>
                <c:pt idx="1">
                  <c:v>Goods and services</c:v>
                </c:pt>
                <c:pt idx="2">
                  <c:v>Transfers and subsidies</c:v>
                </c:pt>
                <c:pt idx="3">
                  <c:v>Payments for capital assets</c:v>
                </c:pt>
              </c:strCache>
            </c:strRef>
          </c:cat>
          <c:val>
            <c:numRef>
              <c:f>Sheet1!$B$55:$B$58</c:f>
              <c:numCache>
                <c:formatCode>#,##0</c:formatCode>
                <c:ptCount val="4"/>
                <c:pt idx="0">
                  <c:v>300214</c:v>
                </c:pt>
                <c:pt idx="1">
                  <c:v>194208</c:v>
                </c:pt>
                <c:pt idx="2">
                  <c:v>52515</c:v>
                </c:pt>
                <c:pt idx="3">
                  <c:v>6523</c:v>
                </c:pt>
              </c:numCache>
            </c:numRef>
          </c:val>
          <c:extLst>
            <c:ext xmlns:c16="http://schemas.microsoft.com/office/drawing/2014/chart" uri="{C3380CC4-5D6E-409C-BE32-E72D297353CC}">
              <c16:uniqueId val="{00000008-D3C7-430F-8555-8753ED03038D}"/>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E92CE-237C-44B6-B8D6-4B291FFFB804}"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B202E68-CFD7-4538-B397-122C440688E7}">
      <dgm:prSet custT="1"/>
      <dgm:spPr/>
      <dgm:t>
        <a:bodyPr/>
        <a:lstStyle/>
        <a:p>
          <a:r>
            <a:rPr lang="en-US" sz="1400" dirty="0">
              <a:latin typeface="Tw Cen MT" panose="020B0602020104020603" pitchFamily="34" charset="0"/>
            </a:rPr>
            <a:t>Programme 1: Administration </a:t>
          </a:r>
        </a:p>
        <a:p>
          <a:endParaRPr lang="en-US" sz="1400" dirty="0">
            <a:latin typeface="Tw Cen MT" panose="020B0602020104020603" pitchFamily="34" charset="0"/>
          </a:endParaRPr>
        </a:p>
      </dgm:t>
    </dgm:pt>
    <dgm:pt modelId="{2B434B0A-AE3B-40FA-8DD9-A1610F405A73}" type="parTrans" cxnId="{7CB6418E-8DCF-4CAA-9E54-9010086DA685}">
      <dgm:prSet/>
      <dgm:spPr/>
      <dgm:t>
        <a:bodyPr/>
        <a:lstStyle/>
        <a:p>
          <a:endParaRPr lang="en-US"/>
        </a:p>
      </dgm:t>
    </dgm:pt>
    <dgm:pt modelId="{775A4FD5-0EB0-427B-A2C5-3AFB69E6584F}" type="sibTrans" cxnId="{7CB6418E-8DCF-4CAA-9E54-9010086DA685}">
      <dgm:prSet/>
      <dgm:spPr/>
      <dgm:t>
        <a:bodyPr/>
        <a:lstStyle/>
        <a:p>
          <a:endParaRPr lang="en-US"/>
        </a:p>
      </dgm:t>
    </dgm:pt>
    <dgm:pt modelId="{D4169F44-F462-4CF8-B6C0-A83485CD6CF4}">
      <dgm:prSet custT="1"/>
      <dgm:spPr>
        <a:solidFill>
          <a:srgbClr val="FFC000"/>
        </a:solidFill>
      </dgm:spPr>
      <dgm:t>
        <a:bodyPr/>
        <a:lstStyle/>
        <a:p>
          <a:r>
            <a:rPr lang="en-US" sz="1600" dirty="0">
              <a:latin typeface="Tw Cen MT" panose="020B0602020104020603" pitchFamily="34" charset="0"/>
            </a:rPr>
            <a:t>Programme 2:</a:t>
          </a:r>
        </a:p>
        <a:p>
          <a:r>
            <a:rPr lang="en-US" sz="1600" dirty="0">
              <a:latin typeface="Tw Cen MT" panose="020B0602020104020603" pitchFamily="34" charset="0"/>
            </a:rPr>
            <a:t> Human Resources Management &amp;Development </a:t>
          </a:r>
        </a:p>
      </dgm:t>
    </dgm:pt>
    <dgm:pt modelId="{53E1B340-1BE1-46E6-B7DF-B02F8FED9718}" type="parTrans" cxnId="{3C034B12-7540-4C7A-84ED-7E0FC48CBBCD}">
      <dgm:prSet/>
      <dgm:spPr/>
      <dgm:t>
        <a:bodyPr/>
        <a:lstStyle/>
        <a:p>
          <a:endParaRPr lang="en-US"/>
        </a:p>
      </dgm:t>
    </dgm:pt>
    <dgm:pt modelId="{80E01279-366A-4B28-B92E-DC7CFC22FD7C}" type="sibTrans" cxnId="{3C034B12-7540-4C7A-84ED-7E0FC48CBBCD}">
      <dgm:prSet/>
      <dgm:spPr/>
      <dgm:t>
        <a:bodyPr/>
        <a:lstStyle/>
        <a:p>
          <a:endParaRPr lang="en-US"/>
        </a:p>
      </dgm:t>
    </dgm:pt>
    <dgm:pt modelId="{313B1F86-F8DC-4B1C-9018-5D3938447E82}">
      <dgm:prSet custT="1"/>
      <dgm:spPr>
        <a:solidFill>
          <a:srgbClr val="00B050"/>
        </a:solidFill>
      </dgm:spPr>
      <dgm:t>
        <a:bodyPr/>
        <a:lstStyle/>
        <a:p>
          <a:r>
            <a:rPr lang="en-US" sz="1600" dirty="0">
              <a:latin typeface="Tw Cen MT" panose="020B0602020104020603" pitchFamily="34" charset="0"/>
            </a:rPr>
            <a:t>Programme 3:</a:t>
          </a:r>
          <a:r>
            <a:rPr lang="en-ZA" sz="1600" dirty="0">
              <a:latin typeface="Tw Cen MT" panose="020B0602020104020603" pitchFamily="34" charset="0"/>
            </a:rPr>
            <a:t> Negotiations, Labour Relations and Remuneration Management </a:t>
          </a:r>
        </a:p>
      </dgm:t>
    </dgm:pt>
    <dgm:pt modelId="{671AD5E6-E42F-45C4-9C0F-755F3BDC8451}" type="parTrans" cxnId="{6068CA87-81C7-47FD-9CDA-2884264476A0}">
      <dgm:prSet/>
      <dgm:spPr/>
      <dgm:t>
        <a:bodyPr/>
        <a:lstStyle/>
        <a:p>
          <a:endParaRPr lang="en-US"/>
        </a:p>
      </dgm:t>
    </dgm:pt>
    <dgm:pt modelId="{1D0F93ED-A640-4293-B779-F102681773D0}" type="sibTrans" cxnId="{6068CA87-81C7-47FD-9CDA-2884264476A0}">
      <dgm:prSet/>
      <dgm:spPr/>
      <dgm:t>
        <a:bodyPr/>
        <a:lstStyle/>
        <a:p>
          <a:endParaRPr lang="en-US"/>
        </a:p>
      </dgm:t>
    </dgm:pt>
    <dgm:pt modelId="{6D27F123-2911-4CDD-82F1-3F9194953D5F}">
      <dgm:prSet custT="1"/>
      <dgm:spPr/>
      <dgm:t>
        <a:bodyPr/>
        <a:lstStyle/>
        <a:p>
          <a:r>
            <a:rPr lang="en-US" sz="1400" dirty="0">
              <a:latin typeface="Tw Cen MT" panose="020B0602020104020603" pitchFamily="34" charset="0"/>
            </a:rPr>
            <a:t>Programme 4: </a:t>
          </a:r>
        </a:p>
        <a:p>
          <a:r>
            <a:rPr lang="en-US" sz="1400" dirty="0">
              <a:latin typeface="Tw Cen MT" panose="020B0602020104020603" pitchFamily="34" charset="0"/>
            </a:rPr>
            <a:t>E-Government Service and Information </a:t>
          </a:r>
        </a:p>
        <a:p>
          <a:endParaRPr lang="en-US" sz="1400" dirty="0">
            <a:latin typeface="Tw Cen MT" panose="020B0602020104020603" pitchFamily="34" charset="0"/>
          </a:endParaRPr>
        </a:p>
      </dgm:t>
    </dgm:pt>
    <dgm:pt modelId="{9520F991-B7B3-4989-B038-0601EF4DE2EF}" type="parTrans" cxnId="{FA764CE5-1E49-4B50-8437-A7091044DB06}">
      <dgm:prSet/>
      <dgm:spPr/>
      <dgm:t>
        <a:bodyPr/>
        <a:lstStyle/>
        <a:p>
          <a:endParaRPr lang="en-US"/>
        </a:p>
      </dgm:t>
    </dgm:pt>
    <dgm:pt modelId="{29D5E579-0A51-4C18-A769-285528D41DAD}" type="sibTrans" cxnId="{FA764CE5-1E49-4B50-8437-A7091044DB06}">
      <dgm:prSet/>
      <dgm:spPr/>
      <dgm:t>
        <a:bodyPr/>
        <a:lstStyle/>
        <a:p>
          <a:endParaRPr lang="en-US"/>
        </a:p>
      </dgm:t>
    </dgm:pt>
    <dgm:pt modelId="{ED992A85-4DC5-4E0F-9943-DE733D4A74B5}">
      <dgm:prSet custT="1"/>
      <dgm:spPr/>
      <dgm:t>
        <a:bodyPr/>
        <a:lstStyle/>
        <a:p>
          <a:r>
            <a:rPr lang="en-US" sz="1600" dirty="0">
              <a:latin typeface="Tw Cen MT" panose="020B0602020104020603" pitchFamily="34" charset="0"/>
            </a:rPr>
            <a:t>Programme 5:</a:t>
          </a:r>
          <a:r>
            <a:rPr lang="en-ZA" sz="1600" dirty="0">
              <a:latin typeface="Tw Cen MT" panose="020B0602020104020603" pitchFamily="34" charset="0"/>
            </a:rPr>
            <a:t> Government Services Access and Improvement</a:t>
          </a:r>
        </a:p>
        <a:p>
          <a:endParaRPr lang="en-US" sz="1600" dirty="0">
            <a:latin typeface="Tw Cen MT" panose="020B0602020104020603" pitchFamily="34" charset="0"/>
          </a:endParaRPr>
        </a:p>
      </dgm:t>
    </dgm:pt>
    <dgm:pt modelId="{E26FDB28-E01B-4D72-9083-18A120B99BEB}" type="parTrans" cxnId="{0C6F20F4-A85C-4EFA-950D-0B006363CC32}">
      <dgm:prSet/>
      <dgm:spPr/>
      <dgm:t>
        <a:bodyPr/>
        <a:lstStyle/>
        <a:p>
          <a:endParaRPr lang="en-US"/>
        </a:p>
      </dgm:t>
    </dgm:pt>
    <dgm:pt modelId="{08D49E4C-8A7D-4D79-8C46-6A213295DCE5}" type="sibTrans" cxnId="{0C6F20F4-A85C-4EFA-950D-0B006363CC32}">
      <dgm:prSet/>
      <dgm:spPr/>
      <dgm:t>
        <a:bodyPr/>
        <a:lstStyle/>
        <a:p>
          <a:endParaRPr lang="en-US"/>
        </a:p>
      </dgm:t>
    </dgm:pt>
    <dgm:pt modelId="{4DC9A7B0-D2C4-43DB-AE66-B4D2067D00CE}" type="pres">
      <dgm:prSet presAssocID="{7C3E92CE-237C-44B6-B8D6-4B291FFFB804}" presName="diagram" presStyleCnt="0">
        <dgm:presLayoutVars>
          <dgm:dir/>
          <dgm:resizeHandles val="exact"/>
        </dgm:presLayoutVars>
      </dgm:prSet>
      <dgm:spPr/>
      <dgm:t>
        <a:bodyPr/>
        <a:lstStyle/>
        <a:p>
          <a:endParaRPr lang="en-US"/>
        </a:p>
      </dgm:t>
    </dgm:pt>
    <dgm:pt modelId="{8B4295C1-D3AD-43BA-A644-01B7857CF2FD}" type="pres">
      <dgm:prSet presAssocID="{3B202E68-CFD7-4538-B397-122C440688E7}" presName="node" presStyleLbl="node1" presStyleIdx="0" presStyleCnt="5">
        <dgm:presLayoutVars>
          <dgm:bulletEnabled val="1"/>
        </dgm:presLayoutVars>
      </dgm:prSet>
      <dgm:spPr/>
      <dgm:t>
        <a:bodyPr/>
        <a:lstStyle/>
        <a:p>
          <a:endParaRPr lang="en-US"/>
        </a:p>
      </dgm:t>
    </dgm:pt>
    <dgm:pt modelId="{C162EDB6-05E3-468A-86A0-C065FD51C9DF}" type="pres">
      <dgm:prSet presAssocID="{775A4FD5-0EB0-427B-A2C5-3AFB69E6584F}" presName="sibTrans" presStyleCnt="0"/>
      <dgm:spPr/>
    </dgm:pt>
    <dgm:pt modelId="{D3B01817-F038-4CF0-B120-B9280557862E}" type="pres">
      <dgm:prSet presAssocID="{D4169F44-F462-4CF8-B6C0-A83485CD6CF4}" presName="node" presStyleLbl="node1" presStyleIdx="1" presStyleCnt="5">
        <dgm:presLayoutVars>
          <dgm:bulletEnabled val="1"/>
        </dgm:presLayoutVars>
      </dgm:prSet>
      <dgm:spPr/>
      <dgm:t>
        <a:bodyPr/>
        <a:lstStyle/>
        <a:p>
          <a:endParaRPr lang="en-US"/>
        </a:p>
      </dgm:t>
    </dgm:pt>
    <dgm:pt modelId="{4DD6665C-C882-44E5-8DBB-829F74CB968A}" type="pres">
      <dgm:prSet presAssocID="{80E01279-366A-4B28-B92E-DC7CFC22FD7C}" presName="sibTrans" presStyleCnt="0"/>
      <dgm:spPr/>
    </dgm:pt>
    <dgm:pt modelId="{FEE343FD-3BF8-42B9-893E-5A77B42BF067}" type="pres">
      <dgm:prSet presAssocID="{313B1F86-F8DC-4B1C-9018-5D3938447E82}" presName="node" presStyleLbl="node1" presStyleIdx="2" presStyleCnt="5">
        <dgm:presLayoutVars>
          <dgm:bulletEnabled val="1"/>
        </dgm:presLayoutVars>
      </dgm:prSet>
      <dgm:spPr/>
      <dgm:t>
        <a:bodyPr/>
        <a:lstStyle/>
        <a:p>
          <a:endParaRPr lang="en-US"/>
        </a:p>
      </dgm:t>
    </dgm:pt>
    <dgm:pt modelId="{946E7C96-6CD0-472D-AED3-843AEC976D55}" type="pres">
      <dgm:prSet presAssocID="{1D0F93ED-A640-4293-B779-F102681773D0}" presName="sibTrans" presStyleCnt="0"/>
      <dgm:spPr/>
    </dgm:pt>
    <dgm:pt modelId="{8D5021F8-7774-4E40-937D-10D5D40B580D}" type="pres">
      <dgm:prSet presAssocID="{6D27F123-2911-4CDD-82F1-3F9194953D5F}" presName="node" presStyleLbl="node1" presStyleIdx="3" presStyleCnt="5">
        <dgm:presLayoutVars>
          <dgm:bulletEnabled val="1"/>
        </dgm:presLayoutVars>
      </dgm:prSet>
      <dgm:spPr/>
      <dgm:t>
        <a:bodyPr/>
        <a:lstStyle/>
        <a:p>
          <a:endParaRPr lang="en-US"/>
        </a:p>
      </dgm:t>
    </dgm:pt>
    <dgm:pt modelId="{AFDFCD1D-426F-4BC3-A833-B455DF74CB6B}" type="pres">
      <dgm:prSet presAssocID="{29D5E579-0A51-4C18-A769-285528D41DAD}" presName="sibTrans" presStyleCnt="0"/>
      <dgm:spPr/>
    </dgm:pt>
    <dgm:pt modelId="{BAAEF611-1DA6-4EB3-AB40-E63FCFF6507D}" type="pres">
      <dgm:prSet presAssocID="{ED992A85-4DC5-4E0F-9943-DE733D4A74B5}" presName="node" presStyleLbl="node1" presStyleIdx="4" presStyleCnt="5">
        <dgm:presLayoutVars>
          <dgm:bulletEnabled val="1"/>
        </dgm:presLayoutVars>
      </dgm:prSet>
      <dgm:spPr/>
      <dgm:t>
        <a:bodyPr/>
        <a:lstStyle/>
        <a:p>
          <a:endParaRPr lang="en-US"/>
        </a:p>
      </dgm:t>
    </dgm:pt>
  </dgm:ptLst>
  <dgm:cxnLst>
    <dgm:cxn modelId="{3C034B12-7540-4C7A-84ED-7E0FC48CBBCD}" srcId="{7C3E92CE-237C-44B6-B8D6-4B291FFFB804}" destId="{D4169F44-F462-4CF8-B6C0-A83485CD6CF4}" srcOrd="1" destOrd="0" parTransId="{53E1B340-1BE1-46E6-B7DF-B02F8FED9718}" sibTransId="{80E01279-366A-4B28-B92E-DC7CFC22FD7C}"/>
    <dgm:cxn modelId="{7CB6418E-8DCF-4CAA-9E54-9010086DA685}" srcId="{7C3E92CE-237C-44B6-B8D6-4B291FFFB804}" destId="{3B202E68-CFD7-4538-B397-122C440688E7}" srcOrd="0" destOrd="0" parTransId="{2B434B0A-AE3B-40FA-8DD9-A1610F405A73}" sibTransId="{775A4FD5-0EB0-427B-A2C5-3AFB69E6584F}"/>
    <dgm:cxn modelId="{FA764CE5-1E49-4B50-8437-A7091044DB06}" srcId="{7C3E92CE-237C-44B6-B8D6-4B291FFFB804}" destId="{6D27F123-2911-4CDD-82F1-3F9194953D5F}" srcOrd="3" destOrd="0" parTransId="{9520F991-B7B3-4989-B038-0601EF4DE2EF}" sibTransId="{29D5E579-0A51-4C18-A769-285528D41DAD}"/>
    <dgm:cxn modelId="{0C6F20F4-A85C-4EFA-950D-0B006363CC32}" srcId="{7C3E92CE-237C-44B6-B8D6-4B291FFFB804}" destId="{ED992A85-4DC5-4E0F-9943-DE733D4A74B5}" srcOrd="4" destOrd="0" parTransId="{E26FDB28-E01B-4D72-9083-18A120B99BEB}" sibTransId="{08D49E4C-8A7D-4D79-8C46-6A213295DCE5}"/>
    <dgm:cxn modelId="{43262EC2-4483-41B2-8CC2-B22BF3608D44}" type="presOf" srcId="{313B1F86-F8DC-4B1C-9018-5D3938447E82}" destId="{FEE343FD-3BF8-42B9-893E-5A77B42BF067}" srcOrd="0" destOrd="0" presId="urn:microsoft.com/office/officeart/2005/8/layout/default"/>
    <dgm:cxn modelId="{65E1744A-3655-4668-8BA7-BFCFE3FC2608}" type="presOf" srcId="{D4169F44-F462-4CF8-B6C0-A83485CD6CF4}" destId="{D3B01817-F038-4CF0-B120-B9280557862E}" srcOrd="0" destOrd="0" presId="urn:microsoft.com/office/officeart/2005/8/layout/default"/>
    <dgm:cxn modelId="{81792049-9760-4F03-BB17-B4435DA5166B}" type="presOf" srcId="{6D27F123-2911-4CDD-82F1-3F9194953D5F}" destId="{8D5021F8-7774-4E40-937D-10D5D40B580D}" srcOrd="0" destOrd="0" presId="urn:microsoft.com/office/officeart/2005/8/layout/default"/>
    <dgm:cxn modelId="{6068CA87-81C7-47FD-9CDA-2884264476A0}" srcId="{7C3E92CE-237C-44B6-B8D6-4B291FFFB804}" destId="{313B1F86-F8DC-4B1C-9018-5D3938447E82}" srcOrd="2" destOrd="0" parTransId="{671AD5E6-E42F-45C4-9C0F-755F3BDC8451}" sibTransId="{1D0F93ED-A640-4293-B779-F102681773D0}"/>
    <dgm:cxn modelId="{0A7B5C64-3E0B-4E84-8EDC-F809760D51C7}" type="presOf" srcId="{3B202E68-CFD7-4538-B397-122C440688E7}" destId="{8B4295C1-D3AD-43BA-A644-01B7857CF2FD}" srcOrd="0" destOrd="0" presId="urn:microsoft.com/office/officeart/2005/8/layout/default"/>
    <dgm:cxn modelId="{B93D8015-7F36-48E8-84A7-03FD71C7BBDB}" type="presOf" srcId="{ED992A85-4DC5-4E0F-9943-DE733D4A74B5}" destId="{BAAEF611-1DA6-4EB3-AB40-E63FCFF6507D}" srcOrd="0" destOrd="0" presId="urn:microsoft.com/office/officeart/2005/8/layout/default"/>
    <dgm:cxn modelId="{CFAEF03B-8821-4144-853A-12EA9FEAE8BA}" type="presOf" srcId="{7C3E92CE-237C-44B6-B8D6-4B291FFFB804}" destId="{4DC9A7B0-D2C4-43DB-AE66-B4D2067D00CE}" srcOrd="0" destOrd="0" presId="urn:microsoft.com/office/officeart/2005/8/layout/default"/>
    <dgm:cxn modelId="{75492957-A5DC-4D2F-ADAE-97D854375BEF}" type="presParOf" srcId="{4DC9A7B0-D2C4-43DB-AE66-B4D2067D00CE}" destId="{8B4295C1-D3AD-43BA-A644-01B7857CF2FD}" srcOrd="0" destOrd="0" presId="urn:microsoft.com/office/officeart/2005/8/layout/default"/>
    <dgm:cxn modelId="{DA618639-F031-42B6-B714-7F9D4DA7502D}" type="presParOf" srcId="{4DC9A7B0-D2C4-43DB-AE66-B4D2067D00CE}" destId="{C162EDB6-05E3-468A-86A0-C065FD51C9DF}" srcOrd="1" destOrd="0" presId="urn:microsoft.com/office/officeart/2005/8/layout/default"/>
    <dgm:cxn modelId="{71385EB2-23EB-4F14-9CD3-E423748645C7}" type="presParOf" srcId="{4DC9A7B0-D2C4-43DB-AE66-B4D2067D00CE}" destId="{D3B01817-F038-4CF0-B120-B9280557862E}" srcOrd="2" destOrd="0" presId="urn:microsoft.com/office/officeart/2005/8/layout/default"/>
    <dgm:cxn modelId="{9C7EE0C8-3A28-4C2B-A4A9-4BDB03542382}" type="presParOf" srcId="{4DC9A7B0-D2C4-43DB-AE66-B4D2067D00CE}" destId="{4DD6665C-C882-44E5-8DBB-829F74CB968A}" srcOrd="3" destOrd="0" presId="urn:microsoft.com/office/officeart/2005/8/layout/default"/>
    <dgm:cxn modelId="{002A77D3-F9ED-4D05-AE5E-12A9D69767FC}" type="presParOf" srcId="{4DC9A7B0-D2C4-43DB-AE66-B4D2067D00CE}" destId="{FEE343FD-3BF8-42B9-893E-5A77B42BF067}" srcOrd="4" destOrd="0" presId="urn:microsoft.com/office/officeart/2005/8/layout/default"/>
    <dgm:cxn modelId="{7743C2F8-8D11-4721-8716-E4189DD198AE}" type="presParOf" srcId="{4DC9A7B0-D2C4-43DB-AE66-B4D2067D00CE}" destId="{946E7C96-6CD0-472D-AED3-843AEC976D55}" srcOrd="5" destOrd="0" presId="urn:microsoft.com/office/officeart/2005/8/layout/default"/>
    <dgm:cxn modelId="{A67A5921-C135-4678-A52B-C924FE64032E}" type="presParOf" srcId="{4DC9A7B0-D2C4-43DB-AE66-B4D2067D00CE}" destId="{8D5021F8-7774-4E40-937D-10D5D40B580D}" srcOrd="6" destOrd="0" presId="urn:microsoft.com/office/officeart/2005/8/layout/default"/>
    <dgm:cxn modelId="{4FD3DAA4-A36D-4D21-B37F-F25B9B7BC71C}" type="presParOf" srcId="{4DC9A7B0-D2C4-43DB-AE66-B4D2067D00CE}" destId="{AFDFCD1D-426F-4BC3-A833-B455DF74CB6B}" srcOrd="7" destOrd="0" presId="urn:microsoft.com/office/officeart/2005/8/layout/default"/>
    <dgm:cxn modelId="{D6719BBB-6D6C-4C1C-A528-4BBC9CE5C700}" type="presParOf" srcId="{4DC9A7B0-D2C4-43DB-AE66-B4D2067D00CE}" destId="{BAAEF611-1DA6-4EB3-AB40-E63FCFF650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95C1-D3AD-43BA-A644-01B7857CF2FD}">
      <dsp:nvSpPr>
        <dsp:cNvPr id="0" name=""/>
        <dsp:cNvSpPr/>
      </dsp:nvSpPr>
      <dsp:spPr>
        <a:xfrm>
          <a:off x="472505" y="2282"/>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w Cen MT" panose="020B0602020104020603" pitchFamily="34" charset="0"/>
            </a:rPr>
            <a:t>Programme 1: Administration </a:t>
          </a:r>
        </a:p>
        <a:p>
          <a:pPr lvl="0" algn="ctr" defTabSz="622300">
            <a:lnSpc>
              <a:spcPct val="90000"/>
            </a:lnSpc>
            <a:spcBef>
              <a:spcPct val="0"/>
            </a:spcBef>
            <a:spcAft>
              <a:spcPct val="35000"/>
            </a:spcAft>
          </a:pPr>
          <a:endParaRPr lang="en-US" sz="1400" kern="1200" dirty="0">
            <a:latin typeface="Tw Cen MT" panose="020B0602020104020603" pitchFamily="34" charset="0"/>
          </a:endParaRPr>
        </a:p>
      </dsp:txBody>
      <dsp:txXfrm>
        <a:off x="472505" y="2282"/>
        <a:ext cx="2724677" cy="1634806"/>
      </dsp:txXfrm>
    </dsp:sp>
    <dsp:sp modelId="{D3B01817-F038-4CF0-B120-B9280557862E}">
      <dsp:nvSpPr>
        <dsp:cNvPr id="0" name=""/>
        <dsp:cNvSpPr/>
      </dsp:nvSpPr>
      <dsp:spPr>
        <a:xfrm>
          <a:off x="3469650" y="2282"/>
          <a:ext cx="2724677" cy="1634806"/>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w Cen MT" panose="020B0602020104020603" pitchFamily="34" charset="0"/>
            </a:rPr>
            <a:t>Programme 2:</a:t>
          </a:r>
        </a:p>
        <a:p>
          <a:pPr lvl="0" algn="ctr" defTabSz="711200">
            <a:lnSpc>
              <a:spcPct val="90000"/>
            </a:lnSpc>
            <a:spcBef>
              <a:spcPct val="0"/>
            </a:spcBef>
            <a:spcAft>
              <a:spcPct val="35000"/>
            </a:spcAft>
          </a:pPr>
          <a:r>
            <a:rPr lang="en-US" sz="1600" kern="1200" dirty="0">
              <a:latin typeface="Tw Cen MT" panose="020B0602020104020603" pitchFamily="34" charset="0"/>
            </a:rPr>
            <a:t> Human Resources Management &amp;Development </a:t>
          </a:r>
        </a:p>
      </dsp:txBody>
      <dsp:txXfrm>
        <a:off x="3469650" y="2282"/>
        <a:ext cx="2724677" cy="1634806"/>
      </dsp:txXfrm>
    </dsp:sp>
    <dsp:sp modelId="{FEE343FD-3BF8-42B9-893E-5A77B42BF067}">
      <dsp:nvSpPr>
        <dsp:cNvPr id="0" name=""/>
        <dsp:cNvSpPr/>
      </dsp:nvSpPr>
      <dsp:spPr>
        <a:xfrm>
          <a:off x="472505" y="1909556"/>
          <a:ext cx="2724677" cy="1634806"/>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w Cen MT" panose="020B0602020104020603" pitchFamily="34" charset="0"/>
            </a:rPr>
            <a:t>Programme 3:</a:t>
          </a:r>
          <a:r>
            <a:rPr lang="en-ZA" sz="1600" kern="1200" dirty="0">
              <a:latin typeface="Tw Cen MT" panose="020B0602020104020603" pitchFamily="34" charset="0"/>
            </a:rPr>
            <a:t> Negotiations, Labour Relations and Remuneration Management </a:t>
          </a:r>
        </a:p>
      </dsp:txBody>
      <dsp:txXfrm>
        <a:off x="472505" y="1909556"/>
        <a:ext cx="2724677" cy="1634806"/>
      </dsp:txXfrm>
    </dsp:sp>
    <dsp:sp modelId="{8D5021F8-7774-4E40-937D-10D5D40B580D}">
      <dsp:nvSpPr>
        <dsp:cNvPr id="0" name=""/>
        <dsp:cNvSpPr/>
      </dsp:nvSpPr>
      <dsp:spPr>
        <a:xfrm>
          <a:off x="3469650" y="1909556"/>
          <a:ext cx="2724677" cy="16348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w Cen MT" panose="020B0602020104020603" pitchFamily="34" charset="0"/>
            </a:rPr>
            <a:t>Programme 4: </a:t>
          </a:r>
        </a:p>
        <a:p>
          <a:pPr lvl="0" algn="ctr" defTabSz="622300">
            <a:lnSpc>
              <a:spcPct val="90000"/>
            </a:lnSpc>
            <a:spcBef>
              <a:spcPct val="0"/>
            </a:spcBef>
            <a:spcAft>
              <a:spcPct val="35000"/>
            </a:spcAft>
          </a:pPr>
          <a:r>
            <a:rPr lang="en-US" sz="1400" kern="1200" dirty="0">
              <a:latin typeface="Tw Cen MT" panose="020B0602020104020603" pitchFamily="34" charset="0"/>
            </a:rPr>
            <a:t>E-Government Service and Information </a:t>
          </a:r>
        </a:p>
        <a:p>
          <a:pPr lvl="0" algn="ctr" defTabSz="622300">
            <a:lnSpc>
              <a:spcPct val="90000"/>
            </a:lnSpc>
            <a:spcBef>
              <a:spcPct val="0"/>
            </a:spcBef>
            <a:spcAft>
              <a:spcPct val="35000"/>
            </a:spcAft>
          </a:pPr>
          <a:endParaRPr lang="en-US" sz="1400" kern="1200" dirty="0">
            <a:latin typeface="Tw Cen MT" panose="020B0602020104020603" pitchFamily="34" charset="0"/>
          </a:endParaRPr>
        </a:p>
      </dsp:txBody>
      <dsp:txXfrm>
        <a:off x="3469650" y="1909556"/>
        <a:ext cx="2724677" cy="1634806"/>
      </dsp:txXfrm>
    </dsp:sp>
    <dsp:sp modelId="{BAAEF611-1DA6-4EB3-AB40-E63FCFF6507D}">
      <dsp:nvSpPr>
        <dsp:cNvPr id="0" name=""/>
        <dsp:cNvSpPr/>
      </dsp:nvSpPr>
      <dsp:spPr>
        <a:xfrm>
          <a:off x="1971077" y="3816830"/>
          <a:ext cx="2724677" cy="16348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w Cen MT" panose="020B0602020104020603" pitchFamily="34" charset="0"/>
            </a:rPr>
            <a:t>Programme 5:</a:t>
          </a:r>
          <a:r>
            <a:rPr lang="en-ZA" sz="1600" kern="1200" dirty="0">
              <a:latin typeface="Tw Cen MT" panose="020B0602020104020603" pitchFamily="34" charset="0"/>
            </a:rPr>
            <a:t> Government Services Access and Improvement</a:t>
          </a:r>
        </a:p>
        <a:p>
          <a:pPr lvl="0" algn="ctr" defTabSz="711200">
            <a:lnSpc>
              <a:spcPct val="90000"/>
            </a:lnSpc>
            <a:spcBef>
              <a:spcPct val="0"/>
            </a:spcBef>
            <a:spcAft>
              <a:spcPct val="35000"/>
            </a:spcAft>
          </a:pPr>
          <a:endParaRPr lang="en-US" sz="1600" kern="1200" dirty="0">
            <a:latin typeface="Tw Cen MT" panose="020B0602020104020603" pitchFamily="34" charset="0"/>
          </a:endParaRPr>
        </a:p>
      </dsp:txBody>
      <dsp:txXfrm>
        <a:off x="1971077" y="3816830"/>
        <a:ext cx="2724677" cy="16348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CEA402C4-C0B8-4971-A1AE-623611BF406A}" type="datetimeFigureOut">
              <a:rPr lang="en-ZA" smtClean="0"/>
              <a:t>2023/04/24</a:t>
            </a:fld>
            <a:endParaRPr lang="en-ZA" dirty="0"/>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7E3FB464-6357-45C2-856A-0DFA14DEC844}" type="slidenum">
              <a:rPr lang="en-ZA" smtClean="0"/>
              <a:t>‹#›</a:t>
            </a:fld>
            <a:endParaRPr lang="en-ZA" dirty="0"/>
          </a:p>
        </p:txBody>
      </p:sp>
    </p:spTree>
    <p:extLst>
      <p:ext uri="{BB962C8B-B14F-4D97-AF65-F5344CB8AC3E}">
        <p14:creationId xmlns:p14="http://schemas.microsoft.com/office/powerpoint/2010/main" val="151383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5428"/>
          </a:xfrm>
          <a:prstGeom prst="rect">
            <a:avLst/>
          </a:prstGeom>
        </p:spPr>
        <p:txBody>
          <a:bodyPr vert="horz" lIns="91440" tIns="45720" rIns="91440" bIns="45720" rtlCol="0"/>
          <a:lstStyle>
            <a:lvl1pPr algn="r">
              <a:defRPr sz="1200"/>
            </a:lvl1pPr>
          </a:lstStyle>
          <a:p>
            <a:fld id="{2739F767-F0C0-4A83-9C0B-41F32BEECFBF}" type="datetimeFigureOut">
              <a:rPr lang="en-ZA" smtClean="0"/>
              <a:t>2023/04/24</a:t>
            </a:fld>
            <a:endParaRPr lang="en-ZA" dirty="0"/>
          </a:p>
        </p:txBody>
      </p:sp>
      <p:sp>
        <p:nvSpPr>
          <p:cNvPr id="4" name="Slide Image Placehold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51982"/>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378825"/>
            <a:ext cx="2945659" cy="49542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378825"/>
            <a:ext cx="2945659" cy="495427"/>
          </a:xfrm>
          <a:prstGeom prst="rect">
            <a:avLst/>
          </a:prstGeom>
        </p:spPr>
        <p:txBody>
          <a:bodyPr vert="horz" lIns="91440" tIns="45720" rIns="91440" bIns="45720" rtlCol="0" anchor="b"/>
          <a:lstStyle>
            <a:lvl1pPr algn="r">
              <a:defRPr sz="1200"/>
            </a:lvl1pPr>
          </a:lstStyle>
          <a:p>
            <a:fld id="{DFBCC2AE-C558-4CBC-B734-A5D36D5824E0}" type="slidenum">
              <a:rPr lang="en-ZA" smtClean="0"/>
              <a:t>‹#›</a:t>
            </a:fld>
            <a:endParaRPr lang="en-ZA" dirty="0"/>
          </a:p>
        </p:txBody>
      </p:sp>
    </p:spTree>
    <p:extLst>
      <p:ext uri="{BB962C8B-B14F-4D97-AF65-F5344CB8AC3E}">
        <p14:creationId xmlns:p14="http://schemas.microsoft.com/office/powerpoint/2010/main" val="368920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37550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12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40</a:t>
            </a:fld>
            <a:endParaRPr lang="en-ZA" dirty="0"/>
          </a:p>
        </p:txBody>
      </p:sp>
    </p:spTree>
    <p:extLst>
      <p:ext uri="{BB962C8B-B14F-4D97-AF65-F5344CB8AC3E}">
        <p14:creationId xmlns:p14="http://schemas.microsoft.com/office/powerpoint/2010/main" val="254197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41</a:t>
            </a:fld>
            <a:endParaRPr lang="en-ZA" dirty="0"/>
          </a:p>
        </p:txBody>
      </p:sp>
    </p:spTree>
    <p:extLst>
      <p:ext uri="{BB962C8B-B14F-4D97-AF65-F5344CB8AC3E}">
        <p14:creationId xmlns:p14="http://schemas.microsoft.com/office/powerpoint/2010/main" val="377285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42</a:t>
            </a:fld>
            <a:endParaRPr lang="en-ZA" dirty="0"/>
          </a:p>
        </p:txBody>
      </p:sp>
    </p:spTree>
    <p:extLst>
      <p:ext uri="{BB962C8B-B14F-4D97-AF65-F5344CB8AC3E}">
        <p14:creationId xmlns:p14="http://schemas.microsoft.com/office/powerpoint/2010/main" val="4679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43</a:t>
            </a:fld>
            <a:endParaRPr lang="en-ZA" dirty="0"/>
          </a:p>
        </p:txBody>
      </p:sp>
    </p:spTree>
    <p:extLst>
      <p:ext uri="{BB962C8B-B14F-4D97-AF65-F5344CB8AC3E}">
        <p14:creationId xmlns:p14="http://schemas.microsoft.com/office/powerpoint/2010/main" val="392797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44</a:t>
            </a:fld>
            <a:endParaRPr lang="en-ZA" dirty="0"/>
          </a:p>
        </p:txBody>
      </p:sp>
    </p:spTree>
    <p:extLst>
      <p:ext uri="{BB962C8B-B14F-4D97-AF65-F5344CB8AC3E}">
        <p14:creationId xmlns:p14="http://schemas.microsoft.com/office/powerpoint/2010/main" val="22507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45</a:t>
            </a:fld>
            <a:endParaRPr lang="en-ZA" dirty="0"/>
          </a:p>
        </p:txBody>
      </p:sp>
    </p:spTree>
    <p:extLst>
      <p:ext uri="{BB962C8B-B14F-4D97-AF65-F5344CB8AC3E}">
        <p14:creationId xmlns:p14="http://schemas.microsoft.com/office/powerpoint/2010/main" val="96778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46</a:t>
            </a:fld>
            <a:endParaRPr lang="en-ZA" dirty="0"/>
          </a:p>
        </p:txBody>
      </p:sp>
    </p:spTree>
    <p:extLst>
      <p:ext uri="{BB962C8B-B14F-4D97-AF65-F5344CB8AC3E}">
        <p14:creationId xmlns:p14="http://schemas.microsoft.com/office/powerpoint/2010/main" val="174062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47</a:t>
            </a:fld>
            <a:endParaRPr lang="en-ZA" dirty="0"/>
          </a:p>
        </p:txBody>
      </p:sp>
    </p:spTree>
    <p:extLst>
      <p:ext uri="{BB962C8B-B14F-4D97-AF65-F5344CB8AC3E}">
        <p14:creationId xmlns:p14="http://schemas.microsoft.com/office/powerpoint/2010/main" val="164674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6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2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2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09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3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6245E4-6C03-484E-9AC0-BA989653124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40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6245E4-6C03-484E-9AC0-BA989653124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95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408C-B4D1-45A3-8294-723913E6711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6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4481136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6305987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7715158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5080DAE-0354-4866-9E9B-1BE426E0FA61}"/>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20EA61C0-CDBA-44A8-953D-8FEBB1F76F91}"/>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solidFill>
                  <a:prstClr val="black"/>
                </a:solidFill>
              </a:rPr>
              <a:t>“Growing South Africa together for a </a:t>
            </a:r>
          </a:p>
          <a:p>
            <a:pPr algn="ctr"/>
            <a:r>
              <a:rPr lang="en-ZA" sz="2000" b="1" dirty="0">
                <a:solidFill>
                  <a:prstClr val="black"/>
                </a:solidFill>
              </a:rPr>
              <a:t>capable and ethical Public Service”</a:t>
            </a:r>
          </a:p>
        </p:txBody>
      </p:sp>
      <p:pic>
        <p:nvPicPr>
          <p:cNvPr id="12" name="Picture 11">
            <a:extLst>
              <a:ext uri="{FF2B5EF4-FFF2-40B4-BE49-F238E27FC236}">
                <a16:creationId xmlns:a16="http://schemas.microsoft.com/office/drawing/2014/main" id="{3E6480DD-3458-4E6D-9F65-E7628B16F5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231572848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FA17C3-FA32-41F5-8E65-E8822AB0E9D8}"/>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CEA528D7-56C0-40D6-B805-4D5BE77EA294}"/>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4924441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7685B-B2AB-45FF-AAF5-7DB7FE7F247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AEBA2EF2-18BA-4C7E-BD5C-2514C213C88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2333999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5C3739-2873-4FD7-834E-6FD9B90F0030}"/>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7371A3D5-768D-40A3-97CE-FF85C2BF0EAC}"/>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7958193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3282CC-6BD0-4925-A7BC-3EB0563629B2}"/>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8" name="Footer Placeholder 7">
            <a:extLst>
              <a:ext uri="{FF2B5EF4-FFF2-40B4-BE49-F238E27FC236}">
                <a16:creationId xmlns:a16="http://schemas.microsoft.com/office/drawing/2014/main" id="{A624A541-63AF-4450-A87A-18993D7BC62F}"/>
              </a:ext>
            </a:extLst>
          </p:cNvPr>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a:extLst>
              <a:ext uri="{FF2B5EF4-FFF2-40B4-BE49-F238E27FC236}">
                <a16:creationId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119850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5950CA4-C915-4385-BA77-3B2B7BCE417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id="{619B5BAF-C525-4DEB-911C-C7ECD7787276}"/>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228842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A7DDF-986A-4167-8562-80EDB7A7C0F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3" name="Footer Placeholder 2">
            <a:extLst>
              <a:ext uri="{FF2B5EF4-FFF2-40B4-BE49-F238E27FC236}">
                <a16:creationId xmlns:a16="http://schemas.microsoft.com/office/drawing/2014/main" id="{B77FB45C-8D0F-4EA8-8D64-5438EB7A1D1D}"/>
              </a:ext>
            </a:extLst>
          </p:cNvPr>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a:extLst>
              <a:ext uri="{FF2B5EF4-FFF2-40B4-BE49-F238E27FC236}">
                <a16:creationId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1688052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759-5B51-4ABE-8C1E-11930B4A20FA}"/>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3E5DAE87-A648-4D00-B3C2-8FCA8C4C2B13}"/>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791866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0194498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D666C-E073-4C13-8435-52B2502120B6}"/>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7A439460-74FD-4D1E-8361-B1B7A2F89449}"/>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2295078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4F1F11-2CC2-4F5A-8FFD-1F8A6C910A99}"/>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2CB55FED-F5ED-42B2-8231-319BA98A42AB}"/>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6343947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C9FF13-D385-44BF-AA2D-83973C709EE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FC0D4747-DCC0-400A-B08B-65C70BDE096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7219230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as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01764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 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1721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14777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nd im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6EDA66-682E-4D49-8D64-D3CFE06A2654}"/>
              </a:ext>
            </a:extLst>
          </p:cNvPr>
          <p:cNvSpPr>
            <a:spLocks noGrp="1"/>
          </p:cNvSpPr>
          <p:nvPr>
            <p:ph type="pic" sz="quarter" idx="10"/>
          </p:nvPr>
        </p:nvSpPr>
        <p:spPr>
          <a:xfrm>
            <a:off x="1718998" y="2523067"/>
            <a:ext cx="1600200" cy="1600200"/>
          </a:xfrm>
          <a:solidFill>
            <a:schemeClr val="bg2"/>
          </a:solidFill>
        </p:spPr>
        <p:txBody>
          <a:bodyPr>
            <a:normAutofit/>
          </a:bodyPr>
          <a:lstStyle>
            <a:lvl1pPr marL="0" indent="0" algn="ctr">
              <a:buFontTx/>
              <a:buNone/>
              <a:defRPr sz="1000">
                <a:solidFill>
                  <a:schemeClr val="tx2"/>
                </a:solidFill>
                <a:latin typeface="Poppins" pitchFamily="2" charset="77"/>
                <a:cs typeface="Poppins" pitchFamily="2" charset="77"/>
              </a:defRPr>
            </a:lvl1pPr>
          </a:lstStyle>
          <a:p>
            <a:endParaRPr lang="en-RU"/>
          </a:p>
        </p:txBody>
      </p:sp>
      <p:sp>
        <p:nvSpPr>
          <p:cNvPr id="9" name="Picture Placeholder 2">
            <a:extLst>
              <a:ext uri="{FF2B5EF4-FFF2-40B4-BE49-F238E27FC236}">
                <a16:creationId xmlns:a16="http://schemas.microsoft.com/office/drawing/2014/main" id="{303B8165-CB2A-B348-9F38-E9B64CB02195}"/>
              </a:ext>
            </a:extLst>
          </p:cNvPr>
          <p:cNvSpPr>
            <a:spLocks noGrp="1"/>
          </p:cNvSpPr>
          <p:nvPr>
            <p:ph type="pic" sz="quarter" idx="11"/>
          </p:nvPr>
        </p:nvSpPr>
        <p:spPr>
          <a:xfrm>
            <a:off x="3518165" y="2523067"/>
            <a:ext cx="1600200" cy="1600200"/>
          </a:xfrm>
          <a:solidFill>
            <a:schemeClr val="bg2"/>
          </a:solidFill>
        </p:spPr>
        <p:txBody>
          <a:bodyPr>
            <a:normAutofit/>
          </a:bodyPr>
          <a:lstStyle>
            <a:lvl1pPr marL="0" indent="0" algn="ctr">
              <a:buFontTx/>
              <a:buNone/>
              <a:defRPr sz="1000">
                <a:solidFill>
                  <a:schemeClr val="tx2"/>
                </a:solidFill>
                <a:latin typeface="Poppins" pitchFamily="2" charset="77"/>
                <a:cs typeface="Poppins" pitchFamily="2" charset="77"/>
              </a:defRPr>
            </a:lvl1pPr>
          </a:lstStyle>
          <a:p>
            <a:endParaRPr lang="en-RU"/>
          </a:p>
        </p:txBody>
      </p:sp>
      <p:sp>
        <p:nvSpPr>
          <p:cNvPr id="10" name="Picture Placeholder 2">
            <a:extLst>
              <a:ext uri="{FF2B5EF4-FFF2-40B4-BE49-F238E27FC236}">
                <a16:creationId xmlns:a16="http://schemas.microsoft.com/office/drawing/2014/main" id="{962502A4-6779-2A4C-BBF2-65030E1A1040}"/>
              </a:ext>
            </a:extLst>
          </p:cNvPr>
          <p:cNvSpPr>
            <a:spLocks noGrp="1"/>
          </p:cNvSpPr>
          <p:nvPr>
            <p:ph type="pic" sz="quarter" idx="12"/>
          </p:nvPr>
        </p:nvSpPr>
        <p:spPr>
          <a:xfrm>
            <a:off x="5317331" y="2523067"/>
            <a:ext cx="1600200" cy="1600200"/>
          </a:xfrm>
          <a:solidFill>
            <a:schemeClr val="bg2"/>
          </a:solidFill>
        </p:spPr>
        <p:txBody>
          <a:bodyPr>
            <a:normAutofit/>
          </a:bodyPr>
          <a:lstStyle>
            <a:lvl1pPr marL="0" indent="0" algn="ctr">
              <a:buFontTx/>
              <a:buNone/>
              <a:defRPr sz="1000">
                <a:solidFill>
                  <a:schemeClr val="tx2"/>
                </a:solidFill>
                <a:latin typeface="Poppins" pitchFamily="2" charset="77"/>
                <a:cs typeface="Poppins" pitchFamily="2" charset="77"/>
              </a:defRPr>
            </a:lvl1pPr>
          </a:lstStyle>
          <a:p>
            <a:endParaRPr lang="en-RU"/>
          </a:p>
        </p:txBody>
      </p:sp>
      <p:sp>
        <p:nvSpPr>
          <p:cNvPr id="11" name="Picture Placeholder 2">
            <a:extLst>
              <a:ext uri="{FF2B5EF4-FFF2-40B4-BE49-F238E27FC236}">
                <a16:creationId xmlns:a16="http://schemas.microsoft.com/office/drawing/2014/main" id="{3287710F-0AFA-4C4A-9FAE-92D8CC5B3B2A}"/>
              </a:ext>
            </a:extLst>
          </p:cNvPr>
          <p:cNvSpPr>
            <a:spLocks noGrp="1"/>
          </p:cNvSpPr>
          <p:nvPr>
            <p:ph type="pic" sz="quarter" idx="13"/>
          </p:nvPr>
        </p:nvSpPr>
        <p:spPr>
          <a:xfrm>
            <a:off x="7116498" y="2523067"/>
            <a:ext cx="1600200" cy="1600200"/>
          </a:xfrm>
          <a:solidFill>
            <a:schemeClr val="bg2"/>
          </a:solidFill>
        </p:spPr>
        <p:txBody>
          <a:bodyPr>
            <a:normAutofit/>
          </a:bodyPr>
          <a:lstStyle>
            <a:lvl1pPr marL="0" indent="0" algn="ctr">
              <a:buFontTx/>
              <a:buNone/>
              <a:defRPr sz="1000">
                <a:solidFill>
                  <a:schemeClr val="tx2"/>
                </a:solidFill>
                <a:latin typeface="Poppins" pitchFamily="2" charset="77"/>
                <a:cs typeface="Poppins" pitchFamily="2" charset="77"/>
              </a:defRPr>
            </a:lvl1pPr>
          </a:lstStyle>
          <a:p>
            <a:endParaRPr lang="en-RU"/>
          </a:p>
        </p:txBody>
      </p:sp>
      <p:sp>
        <p:nvSpPr>
          <p:cNvPr id="12" name="Picture Placeholder 2">
            <a:extLst>
              <a:ext uri="{FF2B5EF4-FFF2-40B4-BE49-F238E27FC236}">
                <a16:creationId xmlns:a16="http://schemas.microsoft.com/office/drawing/2014/main" id="{187A7DF9-D715-ED48-9876-E178FE7A20F6}"/>
              </a:ext>
            </a:extLst>
          </p:cNvPr>
          <p:cNvSpPr>
            <a:spLocks noGrp="1"/>
          </p:cNvSpPr>
          <p:nvPr>
            <p:ph type="pic" sz="quarter" idx="14"/>
          </p:nvPr>
        </p:nvSpPr>
        <p:spPr>
          <a:xfrm>
            <a:off x="8915665" y="2523067"/>
            <a:ext cx="1600200" cy="1600200"/>
          </a:xfrm>
          <a:solidFill>
            <a:schemeClr val="bg2"/>
          </a:solidFill>
        </p:spPr>
        <p:txBody>
          <a:bodyPr>
            <a:normAutofit/>
          </a:bodyPr>
          <a:lstStyle>
            <a:lvl1pPr marL="0" indent="0" algn="ctr">
              <a:buFontTx/>
              <a:buNone/>
              <a:defRPr sz="1000">
                <a:solidFill>
                  <a:schemeClr val="tx2"/>
                </a:solidFill>
                <a:latin typeface="Poppins" pitchFamily="2" charset="77"/>
                <a:cs typeface="Poppins" pitchFamily="2" charset="77"/>
              </a:defRPr>
            </a:lvl1pPr>
          </a:lstStyle>
          <a:p>
            <a:endParaRPr lang="en-RU"/>
          </a:p>
        </p:txBody>
      </p:sp>
    </p:spTree>
    <p:extLst>
      <p:ext uri="{BB962C8B-B14F-4D97-AF65-F5344CB8AC3E}">
        <p14:creationId xmlns:p14="http://schemas.microsoft.com/office/powerpoint/2010/main" val="84614384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5125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C7D8-C539-4F99-93A1-4E209AD1D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AB11BA-FBE8-4033-A86A-89816E3B3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4DFFB-68D9-428E-8C3A-E6F66B857117}"/>
              </a:ext>
            </a:extLst>
          </p:cNvPr>
          <p:cNvSpPr>
            <a:spLocks noGrp="1"/>
          </p:cNvSpPr>
          <p:nvPr>
            <p:ph type="dt" sz="half" idx="10"/>
          </p:nvPr>
        </p:nvSpPr>
        <p:spPr/>
        <p:txBody>
          <a:bodyPr/>
          <a:lstStyle/>
          <a:p>
            <a:fld id="{75B0C606-3D08-BC4A-9366-B7646DBAA413}" type="datetime1">
              <a:rPr lang="en-ID" smtClean="0"/>
              <a:t>24/04/2023</a:t>
            </a:fld>
            <a:endParaRPr lang="en-US" dirty="0"/>
          </a:p>
        </p:txBody>
      </p:sp>
      <p:sp>
        <p:nvSpPr>
          <p:cNvPr id="5" name="Footer Placeholder 4">
            <a:extLst>
              <a:ext uri="{FF2B5EF4-FFF2-40B4-BE49-F238E27FC236}">
                <a16:creationId xmlns:a16="http://schemas.microsoft.com/office/drawing/2014/main" id="{69A90293-E58C-40D5-A620-276FE4BBEC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B79A4-FEBA-48A8-BA15-F5A700008413}"/>
              </a:ext>
            </a:extLst>
          </p:cNvPr>
          <p:cNvSpPr>
            <a:spLocks noGrp="1"/>
          </p:cNvSpPr>
          <p:nvPr>
            <p:ph type="sldNum" sz="quarter" idx="12"/>
          </p:nvPr>
        </p:nvSpPr>
        <p:spPr/>
        <p:txBody>
          <a:bodyPr/>
          <a:lstStyle/>
          <a:p>
            <a:fld id="{6F68115C-517C-407D-BCC7-9D79EA3A0E4B}" type="slidenum">
              <a:rPr lang="en-US" smtClean="0"/>
              <a:t>‹#›</a:t>
            </a:fld>
            <a:endParaRPr lang="en-US" dirty="0"/>
          </a:p>
        </p:txBody>
      </p:sp>
    </p:spTree>
    <p:extLst>
      <p:ext uri="{BB962C8B-B14F-4D97-AF65-F5344CB8AC3E}">
        <p14:creationId xmlns:p14="http://schemas.microsoft.com/office/powerpoint/2010/main" val="126981897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917F-7B82-48AA-A03E-EFB394674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983E8-E997-40EC-90B3-49D8C216F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E89F1-F7A7-499B-9226-C74124865981}"/>
              </a:ext>
            </a:extLst>
          </p:cNvPr>
          <p:cNvSpPr>
            <a:spLocks noGrp="1"/>
          </p:cNvSpPr>
          <p:nvPr>
            <p:ph type="dt" sz="half" idx="10"/>
          </p:nvPr>
        </p:nvSpPr>
        <p:spPr/>
        <p:txBody>
          <a:bodyPr/>
          <a:lstStyle/>
          <a:p>
            <a:fld id="{7D6FDC94-2A9A-9E4E-8F8C-56240C739B68}" type="datetime1">
              <a:rPr lang="en-ID" smtClean="0"/>
              <a:t>24/04/2023</a:t>
            </a:fld>
            <a:endParaRPr lang="en-US" dirty="0"/>
          </a:p>
        </p:txBody>
      </p:sp>
      <p:sp>
        <p:nvSpPr>
          <p:cNvPr id="5" name="Footer Placeholder 4">
            <a:extLst>
              <a:ext uri="{FF2B5EF4-FFF2-40B4-BE49-F238E27FC236}">
                <a16:creationId xmlns:a16="http://schemas.microsoft.com/office/drawing/2014/main" id="{C965554C-EE90-466B-9B57-B723CA10A1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1D7872-3A3F-4125-963B-ADAC65898B27}"/>
              </a:ext>
            </a:extLst>
          </p:cNvPr>
          <p:cNvSpPr>
            <a:spLocks noGrp="1"/>
          </p:cNvSpPr>
          <p:nvPr>
            <p:ph type="sldNum" sz="quarter" idx="12"/>
          </p:nvPr>
        </p:nvSpPr>
        <p:spPr/>
        <p:txBody>
          <a:bodyPr/>
          <a:lstStyle/>
          <a:p>
            <a:fld id="{6F68115C-517C-407D-BCC7-9D79EA3A0E4B}" type="slidenum">
              <a:rPr lang="en-US" smtClean="0"/>
              <a:t>‹#›</a:t>
            </a:fld>
            <a:endParaRPr lang="en-US" dirty="0"/>
          </a:p>
        </p:txBody>
      </p:sp>
    </p:spTree>
    <p:extLst>
      <p:ext uri="{BB962C8B-B14F-4D97-AF65-F5344CB8AC3E}">
        <p14:creationId xmlns:p14="http://schemas.microsoft.com/office/powerpoint/2010/main" val="101504683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7BD-39BE-4987-970A-7740FBA188B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D0569D7-6856-4CA0-8EB0-2F3DBABD6F63}"/>
              </a:ext>
            </a:extLst>
          </p:cNvPr>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id="{9D4AF436-C263-4F67-9DCD-61A2DA56F882}"/>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id="{DCBC5560-4A21-44F8-8ECB-1B5AC30D6919}"/>
              </a:ext>
            </a:extLst>
          </p:cNvPr>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8493285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3269-F014-4B8D-BA0D-0C4AB0C2A8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09D44F-C87D-437F-8379-A886AEA86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BE4E1-4B5E-4AE9-8A28-86CBB1DC597C}"/>
              </a:ext>
            </a:extLst>
          </p:cNvPr>
          <p:cNvSpPr>
            <a:spLocks noGrp="1"/>
          </p:cNvSpPr>
          <p:nvPr>
            <p:ph type="dt" sz="half" idx="10"/>
          </p:nvPr>
        </p:nvSpPr>
        <p:spPr/>
        <p:txBody>
          <a:bodyPr/>
          <a:lstStyle/>
          <a:p>
            <a:fld id="{084809A2-299B-7C4C-BDB9-08E5409D47A1}" type="datetime1">
              <a:rPr lang="en-ID" smtClean="0"/>
              <a:t>24/04/2023</a:t>
            </a:fld>
            <a:endParaRPr lang="en-US" dirty="0"/>
          </a:p>
        </p:txBody>
      </p:sp>
      <p:sp>
        <p:nvSpPr>
          <p:cNvPr id="5" name="Footer Placeholder 4">
            <a:extLst>
              <a:ext uri="{FF2B5EF4-FFF2-40B4-BE49-F238E27FC236}">
                <a16:creationId xmlns:a16="http://schemas.microsoft.com/office/drawing/2014/main" id="{69F4D96E-6B3D-4E84-B49C-FF451037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48E259-281F-450D-B13A-858EC9B334F2}"/>
              </a:ext>
            </a:extLst>
          </p:cNvPr>
          <p:cNvSpPr>
            <a:spLocks noGrp="1"/>
          </p:cNvSpPr>
          <p:nvPr>
            <p:ph type="sldNum" sz="quarter" idx="12"/>
          </p:nvPr>
        </p:nvSpPr>
        <p:spPr/>
        <p:txBody>
          <a:bodyPr/>
          <a:lstStyle/>
          <a:p>
            <a:fld id="{6F68115C-517C-407D-BCC7-9D79EA3A0E4B}" type="slidenum">
              <a:rPr lang="en-US" smtClean="0"/>
              <a:t>‹#›</a:t>
            </a:fld>
            <a:endParaRPr lang="en-US" dirty="0"/>
          </a:p>
        </p:txBody>
      </p:sp>
    </p:spTree>
    <p:extLst>
      <p:ext uri="{BB962C8B-B14F-4D97-AF65-F5344CB8AC3E}">
        <p14:creationId xmlns:p14="http://schemas.microsoft.com/office/powerpoint/2010/main" val="264542712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1E9E-EEAC-4671-B558-86F657AB4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A175A-A1FE-4A12-A8BB-4455FDC06BD8}"/>
              </a:ext>
            </a:extLst>
          </p:cNvPr>
          <p:cNvSpPr>
            <a:spLocks noGrp="1"/>
          </p:cNvSpPr>
          <p:nvPr>
            <p:ph type="dt" sz="half" idx="10"/>
          </p:nvPr>
        </p:nvSpPr>
        <p:spPr/>
        <p:txBody>
          <a:bodyPr/>
          <a:lstStyle/>
          <a:p>
            <a:fld id="{A4D04B35-5219-FC4D-B4C1-DB6594CC6A57}" type="datetime1">
              <a:rPr lang="en-ID" smtClean="0"/>
              <a:t>24/04/2023</a:t>
            </a:fld>
            <a:endParaRPr lang="en-US" dirty="0"/>
          </a:p>
        </p:txBody>
      </p:sp>
      <p:sp>
        <p:nvSpPr>
          <p:cNvPr id="4" name="Footer Placeholder 3">
            <a:extLst>
              <a:ext uri="{FF2B5EF4-FFF2-40B4-BE49-F238E27FC236}">
                <a16:creationId xmlns:a16="http://schemas.microsoft.com/office/drawing/2014/main" id="{2DF091C5-4214-4C17-9900-0622C0C91D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9BB5F7-EDEA-4549-A70F-6ABEB63ADD5C}"/>
              </a:ext>
            </a:extLst>
          </p:cNvPr>
          <p:cNvSpPr>
            <a:spLocks noGrp="1"/>
          </p:cNvSpPr>
          <p:nvPr>
            <p:ph type="sldNum" sz="quarter" idx="12"/>
          </p:nvPr>
        </p:nvSpPr>
        <p:spPr/>
        <p:txBody>
          <a:bodyPr/>
          <a:lstStyle/>
          <a:p>
            <a:fld id="{6F68115C-517C-407D-BCC7-9D79EA3A0E4B}" type="slidenum">
              <a:rPr lang="en-US" smtClean="0"/>
              <a:t>‹#›</a:t>
            </a:fld>
            <a:endParaRPr lang="en-US" dirty="0"/>
          </a:p>
        </p:txBody>
      </p:sp>
    </p:spTree>
    <p:extLst>
      <p:ext uri="{BB962C8B-B14F-4D97-AF65-F5344CB8AC3E}">
        <p14:creationId xmlns:p14="http://schemas.microsoft.com/office/powerpoint/2010/main" val="10354528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FB481-638E-4DF3-888F-AABE9D9E20C6}"/>
              </a:ext>
            </a:extLst>
          </p:cNvPr>
          <p:cNvSpPr>
            <a:spLocks noGrp="1"/>
          </p:cNvSpPr>
          <p:nvPr>
            <p:ph type="dt" sz="half" idx="10"/>
          </p:nvPr>
        </p:nvSpPr>
        <p:spPr/>
        <p:txBody>
          <a:bodyPr/>
          <a:lstStyle/>
          <a:p>
            <a:fld id="{658BA2A0-8FBE-7E44-BDC0-524FE122864E}" type="datetime1">
              <a:rPr lang="en-ID" smtClean="0"/>
              <a:t>24/04/2023</a:t>
            </a:fld>
            <a:endParaRPr lang="en-US" dirty="0"/>
          </a:p>
        </p:txBody>
      </p:sp>
      <p:sp>
        <p:nvSpPr>
          <p:cNvPr id="3" name="Footer Placeholder 2">
            <a:extLst>
              <a:ext uri="{FF2B5EF4-FFF2-40B4-BE49-F238E27FC236}">
                <a16:creationId xmlns:a16="http://schemas.microsoft.com/office/drawing/2014/main" id="{2BF5A5B2-66B9-4A39-AA5B-8B8EA31963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F87C3D-590F-445A-A98C-D860EDDC0BFE}"/>
              </a:ext>
            </a:extLst>
          </p:cNvPr>
          <p:cNvSpPr>
            <a:spLocks noGrp="1"/>
          </p:cNvSpPr>
          <p:nvPr>
            <p:ph type="sldNum" sz="quarter" idx="12"/>
          </p:nvPr>
        </p:nvSpPr>
        <p:spPr/>
        <p:txBody>
          <a:bodyPr/>
          <a:lstStyle/>
          <a:p>
            <a:fld id="{6F68115C-517C-407D-BCC7-9D79EA3A0E4B}" type="slidenum">
              <a:rPr lang="en-US" smtClean="0"/>
              <a:t>‹#›</a:t>
            </a:fld>
            <a:endParaRPr lang="en-US" dirty="0"/>
          </a:p>
        </p:txBody>
      </p:sp>
    </p:spTree>
    <p:extLst>
      <p:ext uri="{BB962C8B-B14F-4D97-AF65-F5344CB8AC3E}">
        <p14:creationId xmlns:p14="http://schemas.microsoft.com/office/powerpoint/2010/main" val="176225412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5080DAE-0354-4866-9E9B-1BE426E0FA61}"/>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20EA61C0-CDBA-44A8-953D-8FEBB1F76F9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t>‹#›</a:t>
            </a:fld>
            <a:endParaRPr lang="en-ZA" dirty="0"/>
          </a:p>
        </p:txBody>
      </p:sp>
      <p:pic>
        <p:nvPicPr>
          <p:cNvPr id="8" name="Picture 7">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2" name="Picture 11">
            <a:extLst>
              <a:ext uri="{FF2B5EF4-FFF2-40B4-BE49-F238E27FC236}">
                <a16:creationId xmlns:a16="http://schemas.microsoft.com/office/drawing/2014/main" id="{3E6480DD-3458-4E6D-9F65-E7628B16F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42308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FA17C3-FA32-41F5-8E65-E8822AB0E9D8}"/>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CEA528D7-56C0-40D6-B805-4D5BE77EA29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534347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7685B-B2AB-45FF-AAF5-7DB7FE7F2475}"/>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AEBA2EF2-18BA-4C7E-BD5C-2514C213C88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568074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5C3739-2873-4FD7-834E-6FD9B90F0030}"/>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6" name="Footer Placeholder 5">
            <a:extLst>
              <a:ext uri="{FF2B5EF4-FFF2-40B4-BE49-F238E27FC236}">
                <a16:creationId xmlns:a16="http://schemas.microsoft.com/office/drawing/2014/main" id="{7371A3D5-768D-40A3-97CE-FF85C2BF0EA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405270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3282CC-6BD0-4925-A7BC-3EB0563629B2}"/>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8" name="Footer Placeholder 7">
            <a:extLst>
              <a:ext uri="{FF2B5EF4-FFF2-40B4-BE49-F238E27FC236}">
                <a16:creationId xmlns:a16="http://schemas.microsoft.com/office/drawing/2014/main" id="{A624A541-63AF-4450-A87A-18993D7BC62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933149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5950CA4-C915-4385-BA77-3B2B7BCE417E}"/>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4" name="Footer Placeholder 3">
            <a:extLst>
              <a:ext uri="{FF2B5EF4-FFF2-40B4-BE49-F238E27FC236}">
                <a16:creationId xmlns:a16="http://schemas.microsoft.com/office/drawing/2014/main" id="{619B5BAF-C525-4DEB-911C-C7ECD7787276}"/>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765485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A7DDF-986A-4167-8562-80EDB7A7C0F5}"/>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3" name="Footer Placeholder 2">
            <a:extLst>
              <a:ext uri="{FF2B5EF4-FFF2-40B4-BE49-F238E27FC236}">
                <a16:creationId xmlns:a16="http://schemas.microsoft.com/office/drawing/2014/main" id="{B77FB45C-8D0F-4EA8-8D64-5438EB7A1D1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97519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46028498"/>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759-5B51-4ABE-8C1E-11930B4A20FA}"/>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6" name="Footer Placeholder 5">
            <a:extLst>
              <a:ext uri="{FF2B5EF4-FFF2-40B4-BE49-F238E27FC236}">
                <a16:creationId xmlns:a16="http://schemas.microsoft.com/office/drawing/2014/main" id="{3E5DAE87-A648-4D00-B3C2-8FCA8C4C2B13}"/>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13162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D666C-E073-4C13-8435-52B2502120B6}"/>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6" name="Footer Placeholder 5">
            <a:extLst>
              <a:ext uri="{FF2B5EF4-FFF2-40B4-BE49-F238E27FC236}">
                <a16:creationId xmlns:a16="http://schemas.microsoft.com/office/drawing/2014/main" id="{7A439460-74FD-4D1E-8361-B1B7A2F8944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4167622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4F1F11-2CC2-4F5A-8FFD-1F8A6C910A99}"/>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2CB55FED-F5ED-42B2-8231-319BA98A42A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740304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C9FF13-D385-44BF-AA2D-83973C709EEE}"/>
              </a:ext>
            </a:extLst>
          </p:cNvPr>
          <p:cNvSpPr>
            <a:spLocks noGrp="1"/>
          </p:cNvSpPr>
          <p:nvPr>
            <p:ph type="dt" sz="half" idx="10"/>
          </p:nvPr>
        </p:nvSpPr>
        <p:spPr/>
        <p:txBody>
          <a:body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FC0D4747-DCC0-400A-B08B-65C70BDE096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477701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5080DAE-0354-4866-9E9B-1BE426E0FA61}"/>
              </a:ext>
            </a:extLst>
          </p:cNvPr>
          <p:cNvSpPr>
            <a:spLocks noGrp="1"/>
          </p:cNvSpPr>
          <p:nvPr>
            <p:ph type="dt" sz="half" idx="10"/>
          </p:nvPr>
        </p:nvSpPr>
        <p:spPr/>
        <p:txBody>
          <a:bodyPr/>
          <a:lstStyle/>
          <a:p>
            <a:fld id="{9441D6A6-17A5-410B-9285-C5A39175BE09}" type="datetime1">
              <a:rPr lang="en-ZA" smtClean="0"/>
              <a:t>2023/04/24</a:t>
            </a:fld>
            <a:endParaRPr lang="en-ZA" dirty="0"/>
          </a:p>
        </p:txBody>
      </p:sp>
      <p:sp>
        <p:nvSpPr>
          <p:cNvPr id="5" name="Footer Placeholder 4">
            <a:extLst>
              <a:ext uri="{FF2B5EF4-FFF2-40B4-BE49-F238E27FC236}">
                <a16:creationId xmlns:a16="http://schemas.microsoft.com/office/drawing/2014/main" id="{20EA61C0-CDBA-44A8-953D-8FEBB1F76F9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t>‹#›</a:t>
            </a:fld>
            <a:endParaRPr lang="en-ZA" dirty="0"/>
          </a:p>
        </p:txBody>
      </p:sp>
      <p:pic>
        <p:nvPicPr>
          <p:cNvPr id="8" name="Picture 7">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2" name="Picture 11">
            <a:extLst>
              <a:ext uri="{FF2B5EF4-FFF2-40B4-BE49-F238E27FC236}">
                <a16:creationId xmlns:a16="http://schemas.microsoft.com/office/drawing/2014/main" id="{3E6480DD-3458-4E6D-9F65-E7628B16F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640300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FA17C3-FA32-41F5-8E65-E8822AB0E9D8}"/>
              </a:ext>
            </a:extLst>
          </p:cNvPr>
          <p:cNvSpPr>
            <a:spLocks noGrp="1"/>
          </p:cNvSpPr>
          <p:nvPr>
            <p:ph type="dt" sz="half" idx="10"/>
          </p:nvPr>
        </p:nvSpPr>
        <p:spPr/>
        <p:txBody>
          <a:bodyPr/>
          <a:lstStyle/>
          <a:p>
            <a:fld id="{95185279-4E27-4F2F-85B6-F9C64BEEB53E}" type="datetime1">
              <a:rPr lang="en-ZA" smtClean="0"/>
              <a:t>2023/04/24</a:t>
            </a:fld>
            <a:endParaRPr lang="en-ZA" dirty="0"/>
          </a:p>
        </p:txBody>
      </p:sp>
      <p:sp>
        <p:nvSpPr>
          <p:cNvPr id="5" name="Footer Placeholder 4">
            <a:extLst>
              <a:ext uri="{FF2B5EF4-FFF2-40B4-BE49-F238E27FC236}">
                <a16:creationId xmlns:a16="http://schemas.microsoft.com/office/drawing/2014/main" id="{CEA528D7-56C0-40D6-B805-4D5BE77EA29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442460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7685B-B2AB-45FF-AAF5-7DB7FE7F2475}"/>
              </a:ext>
            </a:extLst>
          </p:cNvPr>
          <p:cNvSpPr>
            <a:spLocks noGrp="1"/>
          </p:cNvSpPr>
          <p:nvPr>
            <p:ph type="dt" sz="half" idx="10"/>
          </p:nvPr>
        </p:nvSpPr>
        <p:spPr/>
        <p:txBody>
          <a:bodyPr/>
          <a:lstStyle/>
          <a:p>
            <a:fld id="{610502CB-19C0-44FD-A87E-F7E252E55BB8}" type="datetime1">
              <a:rPr lang="en-ZA" smtClean="0"/>
              <a:t>2023/04/24</a:t>
            </a:fld>
            <a:endParaRPr lang="en-ZA" dirty="0"/>
          </a:p>
        </p:txBody>
      </p:sp>
      <p:sp>
        <p:nvSpPr>
          <p:cNvPr id="5" name="Footer Placeholder 4">
            <a:extLst>
              <a:ext uri="{FF2B5EF4-FFF2-40B4-BE49-F238E27FC236}">
                <a16:creationId xmlns:a16="http://schemas.microsoft.com/office/drawing/2014/main" id="{AEBA2EF2-18BA-4C7E-BD5C-2514C213C88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1884555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5C3739-2873-4FD7-834E-6FD9B90F0030}"/>
              </a:ext>
            </a:extLst>
          </p:cNvPr>
          <p:cNvSpPr>
            <a:spLocks noGrp="1"/>
          </p:cNvSpPr>
          <p:nvPr>
            <p:ph type="dt" sz="half" idx="10"/>
          </p:nvPr>
        </p:nvSpPr>
        <p:spPr/>
        <p:txBody>
          <a:bodyPr/>
          <a:lstStyle/>
          <a:p>
            <a:fld id="{FB7151AD-4C69-4638-AF92-24BD68BF0BEA}" type="datetime1">
              <a:rPr lang="en-ZA" smtClean="0"/>
              <a:t>2023/04/24</a:t>
            </a:fld>
            <a:endParaRPr lang="en-ZA" dirty="0"/>
          </a:p>
        </p:txBody>
      </p:sp>
      <p:sp>
        <p:nvSpPr>
          <p:cNvPr id="6" name="Footer Placeholder 5">
            <a:extLst>
              <a:ext uri="{FF2B5EF4-FFF2-40B4-BE49-F238E27FC236}">
                <a16:creationId xmlns:a16="http://schemas.microsoft.com/office/drawing/2014/main" id="{7371A3D5-768D-40A3-97CE-FF85C2BF0EA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451216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3282CC-6BD0-4925-A7BC-3EB0563629B2}"/>
              </a:ext>
            </a:extLst>
          </p:cNvPr>
          <p:cNvSpPr>
            <a:spLocks noGrp="1"/>
          </p:cNvSpPr>
          <p:nvPr>
            <p:ph type="dt" sz="half" idx="10"/>
          </p:nvPr>
        </p:nvSpPr>
        <p:spPr/>
        <p:txBody>
          <a:bodyPr/>
          <a:lstStyle/>
          <a:p>
            <a:fld id="{4462ADD3-CAD7-49E1-A1C6-9E63D53B92DD}" type="datetime1">
              <a:rPr lang="en-ZA" smtClean="0"/>
              <a:t>2023/04/24</a:t>
            </a:fld>
            <a:endParaRPr lang="en-ZA" dirty="0"/>
          </a:p>
        </p:txBody>
      </p:sp>
      <p:sp>
        <p:nvSpPr>
          <p:cNvPr id="8" name="Footer Placeholder 7">
            <a:extLst>
              <a:ext uri="{FF2B5EF4-FFF2-40B4-BE49-F238E27FC236}">
                <a16:creationId xmlns:a16="http://schemas.microsoft.com/office/drawing/2014/main" id="{A624A541-63AF-4450-A87A-18993D7BC62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928447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5950CA4-C915-4385-BA77-3B2B7BCE417E}"/>
              </a:ext>
            </a:extLst>
          </p:cNvPr>
          <p:cNvSpPr>
            <a:spLocks noGrp="1"/>
          </p:cNvSpPr>
          <p:nvPr>
            <p:ph type="dt" sz="half" idx="10"/>
          </p:nvPr>
        </p:nvSpPr>
        <p:spPr/>
        <p:txBody>
          <a:bodyPr/>
          <a:lstStyle/>
          <a:p>
            <a:fld id="{CD877BB2-7D46-45C5-9D04-58D843D4721C}" type="datetime1">
              <a:rPr lang="en-ZA" smtClean="0"/>
              <a:t>2023/04/24</a:t>
            </a:fld>
            <a:endParaRPr lang="en-ZA" dirty="0"/>
          </a:p>
        </p:txBody>
      </p:sp>
      <p:sp>
        <p:nvSpPr>
          <p:cNvPr id="4" name="Footer Placeholder 3">
            <a:extLst>
              <a:ext uri="{FF2B5EF4-FFF2-40B4-BE49-F238E27FC236}">
                <a16:creationId xmlns:a16="http://schemas.microsoft.com/office/drawing/2014/main" id="{619B5BAF-C525-4DEB-911C-C7ECD7787276}"/>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91230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42686641"/>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A7DDF-986A-4167-8562-80EDB7A7C0F5}"/>
              </a:ext>
            </a:extLst>
          </p:cNvPr>
          <p:cNvSpPr>
            <a:spLocks noGrp="1"/>
          </p:cNvSpPr>
          <p:nvPr>
            <p:ph type="dt" sz="half" idx="10"/>
          </p:nvPr>
        </p:nvSpPr>
        <p:spPr/>
        <p:txBody>
          <a:bodyPr/>
          <a:lstStyle/>
          <a:p>
            <a:fld id="{2CC3DC50-19C1-42E9-BB9F-7BAFE5FC612C}" type="datetime1">
              <a:rPr lang="en-ZA" smtClean="0"/>
              <a:t>2023/04/24</a:t>
            </a:fld>
            <a:endParaRPr lang="en-ZA" dirty="0"/>
          </a:p>
        </p:txBody>
      </p:sp>
      <p:sp>
        <p:nvSpPr>
          <p:cNvPr id="3" name="Footer Placeholder 2">
            <a:extLst>
              <a:ext uri="{FF2B5EF4-FFF2-40B4-BE49-F238E27FC236}">
                <a16:creationId xmlns:a16="http://schemas.microsoft.com/office/drawing/2014/main" id="{B77FB45C-8D0F-4EA8-8D64-5438EB7A1D1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984697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759-5B51-4ABE-8C1E-11930B4A20FA}"/>
              </a:ext>
            </a:extLst>
          </p:cNvPr>
          <p:cNvSpPr>
            <a:spLocks noGrp="1"/>
          </p:cNvSpPr>
          <p:nvPr>
            <p:ph type="dt" sz="half" idx="10"/>
          </p:nvPr>
        </p:nvSpPr>
        <p:spPr/>
        <p:txBody>
          <a:bodyPr/>
          <a:lstStyle/>
          <a:p>
            <a:fld id="{5F28701A-C29A-4098-BF01-D108521A0643}" type="datetime1">
              <a:rPr lang="en-ZA" smtClean="0"/>
              <a:t>2023/04/24</a:t>
            </a:fld>
            <a:endParaRPr lang="en-ZA" dirty="0"/>
          </a:p>
        </p:txBody>
      </p:sp>
      <p:sp>
        <p:nvSpPr>
          <p:cNvPr id="6" name="Footer Placeholder 5">
            <a:extLst>
              <a:ext uri="{FF2B5EF4-FFF2-40B4-BE49-F238E27FC236}">
                <a16:creationId xmlns:a16="http://schemas.microsoft.com/office/drawing/2014/main" id="{3E5DAE87-A648-4D00-B3C2-8FCA8C4C2B13}"/>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048245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D666C-E073-4C13-8435-52B2502120B6}"/>
              </a:ext>
            </a:extLst>
          </p:cNvPr>
          <p:cNvSpPr>
            <a:spLocks noGrp="1"/>
          </p:cNvSpPr>
          <p:nvPr>
            <p:ph type="dt" sz="half" idx="10"/>
          </p:nvPr>
        </p:nvSpPr>
        <p:spPr/>
        <p:txBody>
          <a:bodyPr/>
          <a:lstStyle/>
          <a:p>
            <a:fld id="{9F733A66-640F-4AB3-A1C9-800914610985}" type="datetime1">
              <a:rPr lang="en-ZA" smtClean="0"/>
              <a:t>2023/04/24</a:t>
            </a:fld>
            <a:endParaRPr lang="en-ZA" dirty="0"/>
          </a:p>
        </p:txBody>
      </p:sp>
      <p:sp>
        <p:nvSpPr>
          <p:cNvPr id="6" name="Footer Placeholder 5">
            <a:extLst>
              <a:ext uri="{FF2B5EF4-FFF2-40B4-BE49-F238E27FC236}">
                <a16:creationId xmlns:a16="http://schemas.microsoft.com/office/drawing/2014/main" id="{7A439460-74FD-4D1E-8361-B1B7A2F8944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3306832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4F1F11-2CC2-4F5A-8FFD-1F8A6C910A99}"/>
              </a:ext>
            </a:extLst>
          </p:cNvPr>
          <p:cNvSpPr>
            <a:spLocks noGrp="1"/>
          </p:cNvSpPr>
          <p:nvPr>
            <p:ph type="dt" sz="half" idx="10"/>
          </p:nvPr>
        </p:nvSpPr>
        <p:spPr/>
        <p:txBody>
          <a:bodyPr/>
          <a:lstStyle/>
          <a:p>
            <a:fld id="{8E632EB4-E589-43B8-A067-01F8898C2B3A}" type="datetime1">
              <a:rPr lang="en-ZA" smtClean="0"/>
              <a:t>2023/04/24</a:t>
            </a:fld>
            <a:endParaRPr lang="en-ZA" dirty="0"/>
          </a:p>
        </p:txBody>
      </p:sp>
      <p:sp>
        <p:nvSpPr>
          <p:cNvPr id="5" name="Footer Placeholder 4">
            <a:extLst>
              <a:ext uri="{FF2B5EF4-FFF2-40B4-BE49-F238E27FC236}">
                <a16:creationId xmlns:a16="http://schemas.microsoft.com/office/drawing/2014/main" id="{2CB55FED-F5ED-42B2-8231-319BA98A42A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263160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C9FF13-D385-44BF-AA2D-83973C709EEE}"/>
              </a:ext>
            </a:extLst>
          </p:cNvPr>
          <p:cNvSpPr>
            <a:spLocks noGrp="1"/>
          </p:cNvSpPr>
          <p:nvPr>
            <p:ph type="dt" sz="half" idx="10"/>
          </p:nvPr>
        </p:nvSpPr>
        <p:spPr/>
        <p:txBody>
          <a:bodyPr/>
          <a:lstStyle/>
          <a:p>
            <a:fld id="{DDC1A992-0EBD-4820-842B-70F1785AEF13}" type="datetime1">
              <a:rPr lang="en-ZA" smtClean="0"/>
              <a:t>2023/04/24</a:t>
            </a:fld>
            <a:endParaRPr lang="en-ZA" dirty="0"/>
          </a:p>
        </p:txBody>
      </p:sp>
      <p:sp>
        <p:nvSpPr>
          <p:cNvPr id="5" name="Footer Placeholder 4">
            <a:extLst>
              <a:ext uri="{FF2B5EF4-FFF2-40B4-BE49-F238E27FC236}">
                <a16:creationId xmlns:a16="http://schemas.microsoft.com/office/drawing/2014/main" id="{FC0D4747-DCC0-400A-B08B-65C70BDE096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t>‹#›</a:t>
            </a:fld>
            <a:endParaRPr lang="en-ZA" dirty="0"/>
          </a:p>
        </p:txBody>
      </p:sp>
    </p:spTree>
    <p:extLst>
      <p:ext uri="{BB962C8B-B14F-4D97-AF65-F5344CB8AC3E}">
        <p14:creationId xmlns:p14="http://schemas.microsoft.com/office/powerpoint/2010/main" val="2635990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5080DAE-0354-4866-9E9B-1BE426E0FA61}"/>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20EA61C0-CDBA-44A8-953D-8FEBB1F76F91}"/>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solidFill>
                  <a:prstClr val="black"/>
                </a:solidFill>
              </a:rPr>
              <a:t>“Growing South Africa together for a </a:t>
            </a:r>
          </a:p>
          <a:p>
            <a:pPr algn="ctr"/>
            <a:r>
              <a:rPr lang="en-ZA" sz="2000" b="1" dirty="0">
                <a:solidFill>
                  <a:prstClr val="black"/>
                </a:solidFill>
              </a:rPr>
              <a:t>capable and ethical Public Service”</a:t>
            </a:r>
          </a:p>
        </p:txBody>
      </p:sp>
      <p:pic>
        <p:nvPicPr>
          <p:cNvPr id="12" name="Picture 11">
            <a:extLst>
              <a:ext uri="{FF2B5EF4-FFF2-40B4-BE49-F238E27FC236}">
                <a16:creationId xmlns:a16="http://schemas.microsoft.com/office/drawing/2014/main" id="{3E6480DD-3458-4E6D-9F65-E7628B16F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2500163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FA17C3-FA32-41F5-8E65-E8822AB0E9D8}"/>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CEA528D7-56C0-40D6-B805-4D5BE77EA294}"/>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00314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7685B-B2AB-45FF-AAF5-7DB7FE7F247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AEBA2EF2-18BA-4C7E-BD5C-2514C213C88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76116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5C3739-2873-4FD7-834E-6FD9B90F0030}"/>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7371A3D5-768D-40A3-97CE-FF85C2BF0EAC}"/>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05921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3282CC-6BD0-4925-A7BC-3EB0563629B2}"/>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8" name="Footer Placeholder 7">
            <a:extLst>
              <a:ext uri="{FF2B5EF4-FFF2-40B4-BE49-F238E27FC236}">
                <a16:creationId xmlns:a16="http://schemas.microsoft.com/office/drawing/2014/main" id="{A624A541-63AF-4450-A87A-18993D7BC62F}"/>
              </a:ext>
            </a:extLst>
          </p:cNvPr>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a:extLst>
              <a:ext uri="{FF2B5EF4-FFF2-40B4-BE49-F238E27FC236}">
                <a16:creationId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9374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39649268"/>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5950CA4-C915-4385-BA77-3B2B7BCE417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id="{619B5BAF-C525-4DEB-911C-C7ECD7787276}"/>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13581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A7DDF-986A-4167-8562-80EDB7A7C0F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3" name="Footer Placeholder 2">
            <a:extLst>
              <a:ext uri="{FF2B5EF4-FFF2-40B4-BE49-F238E27FC236}">
                <a16:creationId xmlns:a16="http://schemas.microsoft.com/office/drawing/2014/main" id="{B77FB45C-8D0F-4EA8-8D64-5438EB7A1D1D}"/>
              </a:ext>
            </a:extLst>
          </p:cNvPr>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a:extLst>
              <a:ext uri="{FF2B5EF4-FFF2-40B4-BE49-F238E27FC236}">
                <a16:creationId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33743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759-5B51-4ABE-8C1E-11930B4A20FA}"/>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3E5DAE87-A648-4D00-B3C2-8FCA8C4C2B13}"/>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99928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D666C-E073-4C13-8435-52B2502120B6}"/>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7A439460-74FD-4D1E-8361-B1B7A2F89449}"/>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07499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4F1F11-2CC2-4F5A-8FFD-1F8A6C910A99}"/>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2CB55FED-F5ED-42B2-8231-319BA98A42AB}"/>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26926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C9FF13-D385-44BF-AA2D-83973C709EE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FC0D4747-DCC0-400A-B08B-65C70BDE096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40245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683816"/>
      </p:ext>
    </p:extLst>
  </p:cSld>
  <p:clrMapOvr>
    <a:masterClrMapping/>
  </p:clrMapOvr>
  <p:transition spd="slow" advClick="0" advTm="1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742232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9738727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9307571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D9D9-6C8D-47C4-8A79-768437DDDA78}"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a16="http://schemas.microsoft.com/office/drawing/2014/main" id="{801C7093-EBC6-42FD-A963-A0AF1A069F5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237" r="37465" b="21862"/>
          <a:stretch/>
        </p:blipFill>
        <p:spPr>
          <a:xfrm>
            <a:off x="0" y="0"/>
            <a:ext cx="12192000" cy="5492255"/>
          </a:xfrm>
          <a:prstGeom prst="rect">
            <a:avLst/>
          </a:prstGeom>
        </p:spPr>
      </p:pic>
    </p:spTree>
    <p:extLst>
      <p:ext uri="{BB962C8B-B14F-4D97-AF65-F5344CB8AC3E}">
        <p14:creationId xmlns:p14="http://schemas.microsoft.com/office/powerpoint/2010/main" val="2628448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94309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rPr/>
              <a:t>‹#›</a:t>
            </a:fld>
            <a:endParaRPr dirty="0"/>
          </a:p>
        </p:txBody>
      </p:sp>
    </p:spTree>
    <p:extLst>
      <p:ext uri="{BB962C8B-B14F-4D97-AF65-F5344CB8AC3E}">
        <p14:creationId xmlns:p14="http://schemas.microsoft.com/office/powerpoint/2010/main" val="6785237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slow">
    <p:wipe/>
  </p:transition>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228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457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685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9144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11430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1371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1600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1828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4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30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94760-5621-46B6-8068-3EE0EFF27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70882-071F-4CA8-9171-D39D4B759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FF57B-8E8A-4970-8FB0-76C4E81FA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AA07A-60AF-3849-82AC-FD2C654B7D07}" type="datetime1">
              <a:rPr lang="en-ID" smtClean="0"/>
              <a:t>24/04/2023</a:t>
            </a:fld>
            <a:endParaRPr lang="en-US" dirty="0"/>
          </a:p>
        </p:txBody>
      </p:sp>
      <p:sp>
        <p:nvSpPr>
          <p:cNvPr id="5" name="Footer Placeholder 4">
            <a:extLst>
              <a:ext uri="{FF2B5EF4-FFF2-40B4-BE49-F238E27FC236}">
                <a16:creationId xmlns:a16="http://schemas.microsoft.com/office/drawing/2014/main" id="{502BC4B6-CC1E-438D-9B26-DBCF815DE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2DCE64-D828-444A-8893-6AF858889D1A}"/>
              </a:ext>
            </a:extLst>
          </p:cNvPr>
          <p:cNvSpPr>
            <a:spLocks noGrp="1"/>
          </p:cNvSpPr>
          <p:nvPr>
            <p:ph type="sldNum" sz="quarter" idx="4"/>
          </p:nvPr>
        </p:nvSpPr>
        <p:spPr>
          <a:xfrm>
            <a:off x="11353800" y="6424533"/>
            <a:ext cx="508842" cy="365125"/>
          </a:xfrm>
          <a:prstGeom prst="rect">
            <a:avLst/>
          </a:prstGeom>
        </p:spPr>
        <p:txBody>
          <a:bodyPr vert="horz" lIns="91440" tIns="45720" rIns="91440" bIns="45720" rtlCol="0" anchor="ctr"/>
          <a:lstStyle>
            <a:lvl1pPr algn="ctr">
              <a:defRPr sz="1000">
                <a:solidFill>
                  <a:schemeClr val="bg1"/>
                </a:solidFill>
              </a:defRPr>
            </a:lvl1pPr>
          </a:lstStyle>
          <a:p>
            <a:fld id="{6F68115C-517C-407D-BCC7-9D79EA3A0E4B}" type="slidenum">
              <a:rPr lang="en-US" smtClean="0"/>
              <a:pPr/>
              <a:t>‹#›</a:t>
            </a:fld>
            <a:endParaRPr lang="en-US" dirty="0"/>
          </a:p>
        </p:txBody>
      </p:sp>
    </p:spTree>
    <p:extLst>
      <p:ext uri="{BB962C8B-B14F-4D97-AF65-F5344CB8AC3E}">
        <p14:creationId xmlns:p14="http://schemas.microsoft.com/office/powerpoint/2010/main" val="23618477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8676-DD4E-4180-95AE-8D9C5236CC04}" type="datetimeFigureOut">
              <a:rPr lang="en-ZA" smtClean="0"/>
              <a:t>2023/04/24</a:t>
            </a:fld>
            <a:endParaRPr lang="en-ZA" dirty="0"/>
          </a:p>
        </p:txBody>
      </p:sp>
      <p:sp>
        <p:nvSpPr>
          <p:cNvPr id="5" name="Footer Placeholder 4">
            <a:extLst>
              <a:ext uri="{FF2B5EF4-FFF2-40B4-BE49-F238E27FC236}">
                <a16:creationId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t>‹#›</a:t>
            </a:fld>
            <a:endParaRPr lang="en-ZA" dirty="0"/>
          </a:p>
        </p:txBody>
      </p:sp>
    </p:spTree>
    <p:extLst>
      <p:ext uri="{BB962C8B-B14F-4D97-AF65-F5344CB8AC3E}">
        <p14:creationId xmlns:p14="http://schemas.microsoft.com/office/powerpoint/2010/main" val="2359338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87B8-C2E0-49C4-BFAE-40B97397E451}" type="datetime1">
              <a:rPr lang="en-ZA" smtClean="0"/>
              <a:t>2023/04/24</a:t>
            </a:fld>
            <a:endParaRPr lang="en-ZA" dirty="0"/>
          </a:p>
        </p:txBody>
      </p:sp>
      <p:sp>
        <p:nvSpPr>
          <p:cNvPr id="5" name="Footer Placeholder 4">
            <a:extLst>
              <a:ext uri="{FF2B5EF4-FFF2-40B4-BE49-F238E27FC236}">
                <a16:creationId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t>‹#›</a:t>
            </a:fld>
            <a:endParaRPr lang="en-ZA" dirty="0"/>
          </a:p>
        </p:txBody>
      </p:sp>
    </p:spTree>
    <p:extLst>
      <p:ext uri="{BB962C8B-B14F-4D97-AF65-F5344CB8AC3E}">
        <p14:creationId xmlns:p14="http://schemas.microsoft.com/office/powerpoint/2010/main" val="1469096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8676-DD4E-4180-95AE-8D9C5236CC04}" type="datetimeFigureOut">
              <a:rPr lang="en-ZA" smtClean="0">
                <a:solidFill>
                  <a:prstClr val="black">
                    <a:tint val="75000"/>
                  </a:prstClr>
                </a:solidFill>
              </a:rPr>
              <a:pPr/>
              <a:t>2023/04/24</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36864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cid:DCEC9A52-9758-478E-899D-96AF9C1CD301"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hyperlink" Target="https://www.quoteinspector.com/images/investing/target-stock-price/" TargetMode="External"/><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677108"/>
          </a:xfrm>
          <a:prstGeom prst="rect">
            <a:avLst/>
          </a:prstGeom>
          <a:noFill/>
        </p:spPr>
        <p:txBody>
          <a:bodyPr wrap="square" rtlCol="0">
            <a:spAutoFit/>
          </a:bodyPr>
          <a:lstStyle/>
          <a:p>
            <a:pPr algn="ctr"/>
            <a:r>
              <a:rPr lang="en-ZA" sz="2000" b="1" dirty="0">
                <a:solidFill>
                  <a:prstClr val="black"/>
                </a:solidFill>
              </a:rPr>
              <a:t>“</a:t>
            </a:r>
            <a:r>
              <a:rPr lang="en-ZA" b="1" dirty="0">
                <a:solidFill>
                  <a:prstClr val="black"/>
                </a:solidFill>
                <a:latin typeface="Tw Cen MT" panose="020B0602020104020603" pitchFamily="34" charset="0"/>
              </a:rPr>
              <a:t>Growing South Africa together for a </a:t>
            </a:r>
          </a:p>
          <a:p>
            <a:pPr algn="ctr"/>
            <a:r>
              <a:rPr lang="en-ZA" b="1" dirty="0">
                <a:solidFill>
                  <a:prstClr val="black"/>
                </a:solidFill>
                <a:latin typeface="Tw Cen MT" panose="020B0602020104020603" pitchFamily="34" charset="0"/>
              </a:rPr>
              <a:t>capable and ethical Public 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a16="http://schemas.microsoft.com/office/drawing/2014/main" id="{793461EF-E7AD-4DAD-906B-9575A79FF884}"/>
              </a:ext>
            </a:extLst>
          </p:cNvPr>
          <p:cNvSpPr/>
          <p:nvPr/>
        </p:nvSpPr>
        <p:spPr bwMode="ltGray">
          <a:xfrm>
            <a:off x="407367" y="2358758"/>
            <a:ext cx="10545091" cy="18850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5088A7-5BD6-46D1-B6A1-0FE189799EC4}"/>
              </a:ext>
            </a:extLst>
          </p:cNvPr>
          <p:cNvSpPr/>
          <p:nvPr/>
        </p:nvSpPr>
        <p:spPr>
          <a:xfrm>
            <a:off x="4007769" y="4633044"/>
            <a:ext cx="8184231"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ZA" b="1" dirty="0">
                <a:solidFill>
                  <a:prstClr val="white"/>
                </a:solidFill>
                <a:latin typeface="Tw Cen MT" panose="020B0602020104020603" pitchFamily="34" charset="0"/>
              </a:rPr>
              <a:t>        Department of Public Service and Administration (DPSA)</a:t>
            </a:r>
            <a:r>
              <a:rPr lang="en-ZA" sz="1400" b="1" dirty="0">
                <a:solidFill>
                  <a:prstClr val="white"/>
                </a:solidFill>
                <a:latin typeface="Tw Cen MT" panose="020B0602020104020603" pitchFamily="34" charset="0"/>
              </a:rPr>
              <a:t> </a:t>
            </a:r>
          </a:p>
          <a:p>
            <a:endParaRPr lang="en-ZA" dirty="0">
              <a:solidFill>
                <a:prstClr val="white"/>
              </a:solidFill>
            </a:endParaRPr>
          </a:p>
        </p:txBody>
      </p:sp>
      <p:sp>
        <p:nvSpPr>
          <p:cNvPr id="12" name="Subtitle 2">
            <a:extLst>
              <a:ext uri="{FF2B5EF4-FFF2-40B4-BE49-F238E27FC236}">
                <a16:creationId xmlns:a16="http://schemas.microsoft.com/office/drawing/2014/main" id="{1CEBC433-1EC4-423D-B3EB-EF748E35FB69}"/>
              </a:ext>
            </a:extLst>
          </p:cNvPr>
          <p:cNvSpPr txBox="1">
            <a:spLocks/>
          </p:cNvSpPr>
          <p:nvPr/>
        </p:nvSpPr>
        <p:spPr>
          <a:xfrm>
            <a:off x="10200456" y="4633044"/>
            <a:ext cx="1991544" cy="477945"/>
          </a:xfrm>
          <a:prstGeom prst="rect">
            <a:avLst/>
          </a:prstGeom>
          <a:solidFill>
            <a:srgbClr val="00B050"/>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l"/>
            <a:r>
              <a:rPr lang="en-ZA" b="1" dirty="0">
                <a:solidFill>
                  <a:prstClr val="white"/>
                </a:solidFill>
                <a:latin typeface="Tw Cen MT" panose="020B0602020104020603" pitchFamily="34" charset="0"/>
              </a:rPr>
              <a:t>1 </a:t>
            </a:r>
            <a:endParaRPr lang="en-ZA" dirty="0">
              <a:solidFill>
                <a:srgbClr val="007434"/>
              </a:solidFill>
              <a:latin typeface="Tw Cen MT" panose="020B0602020104020603" pitchFamily="34" charset="0"/>
            </a:endParaRPr>
          </a:p>
        </p:txBody>
      </p:sp>
      <p:sp>
        <p:nvSpPr>
          <p:cNvPr id="15" name="Title 1">
            <a:extLst>
              <a:ext uri="{FF2B5EF4-FFF2-40B4-BE49-F238E27FC236}">
                <a16:creationId xmlns:a16="http://schemas.microsoft.com/office/drawing/2014/main" id="{E597F358-6318-4F87-B43B-2C6026C0BFDB}"/>
              </a:ext>
            </a:extLst>
          </p:cNvPr>
          <p:cNvSpPr txBox="1">
            <a:spLocks/>
          </p:cNvSpPr>
          <p:nvPr/>
        </p:nvSpPr>
        <p:spPr>
          <a:xfrm>
            <a:off x="407366" y="2358758"/>
            <a:ext cx="10545091" cy="1885048"/>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white"/>
              </a:solidFill>
              <a:latin typeface="Tw Cen MT" panose="020B0602020104020603" pitchFamily="34" charset="0"/>
            </a:endParaRPr>
          </a:p>
          <a:p>
            <a:r>
              <a:rPr lang="en-US" sz="3600" b="1" i="1" dirty="0">
                <a:solidFill>
                  <a:schemeClr val="bg1"/>
                </a:solidFill>
                <a:latin typeface="Tw Cen MT" panose="020B0602020104020603" pitchFamily="34" charset="0"/>
              </a:rPr>
              <a:t>2023/24 ANNUAL PERFORMANCE PLAN</a:t>
            </a:r>
          </a:p>
          <a:p>
            <a:r>
              <a:rPr lang="en-US" sz="2800" b="1" i="1" dirty="0">
                <a:solidFill>
                  <a:schemeClr val="accent6"/>
                </a:solidFill>
                <a:latin typeface="Tw Cen MT" panose="020B0602020104020603" pitchFamily="34" charset="0"/>
              </a:rPr>
              <a:t>Presentation to the Portfolio Committee</a:t>
            </a:r>
          </a:p>
          <a:p>
            <a:r>
              <a:rPr lang="en-US" sz="2800" b="1" i="1" dirty="0">
                <a:solidFill>
                  <a:schemeClr val="accent6"/>
                </a:solidFill>
                <a:latin typeface="Tw Cen MT" panose="020B0602020104020603" pitchFamily="34" charset="0"/>
              </a:rPr>
              <a:t> April 2023</a:t>
            </a:r>
          </a:p>
        </p:txBody>
      </p:sp>
    </p:spTree>
    <p:extLst>
      <p:ext uri="{BB962C8B-B14F-4D97-AF65-F5344CB8AC3E}">
        <p14:creationId xmlns:p14="http://schemas.microsoft.com/office/powerpoint/2010/main" val="29739651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5A604-5688-F772-2D14-5D65AB1CAD5F}"/>
              </a:ext>
            </a:extLst>
          </p:cNvPr>
          <p:cNvSpPr>
            <a:spLocks noGrp="1"/>
          </p:cNvSpPr>
          <p:nvPr>
            <p:ph type="title"/>
          </p:nvPr>
        </p:nvSpPr>
        <p:spPr>
          <a:xfrm>
            <a:off x="466722" y="586855"/>
            <a:ext cx="3201366" cy="3387497"/>
          </a:xfrm>
        </p:spPr>
        <p:txBody>
          <a:bodyPr anchor="b">
            <a:normAutofit/>
          </a:bodyPr>
          <a:lstStyle/>
          <a:p>
            <a:pPr algn="r"/>
            <a:r>
              <a:rPr lang="en-US" sz="3400" b="1" dirty="0">
                <a:solidFill>
                  <a:srgbClr val="FFFFFF"/>
                </a:solidFill>
                <a:latin typeface="Tw Cen MT" panose="020B0602020104020603" pitchFamily="34" charset="0"/>
                <a:cs typeface="Arial" panose="020B0604020202020204" pitchFamily="34" charset="0"/>
              </a:rPr>
              <a:t>4. 2020 – 2025 MTSF TARGETS WHICH THE </a:t>
            </a:r>
            <a:br>
              <a:rPr lang="en-US" sz="3400" b="1" dirty="0">
                <a:solidFill>
                  <a:srgbClr val="FFFFFF"/>
                </a:solidFill>
                <a:latin typeface="Tw Cen MT" panose="020B0602020104020603" pitchFamily="34" charset="0"/>
                <a:cs typeface="Arial" panose="020B0604020202020204" pitchFamily="34" charset="0"/>
              </a:rPr>
            </a:br>
            <a:r>
              <a:rPr lang="en-US" sz="3400" b="1" dirty="0">
                <a:solidFill>
                  <a:srgbClr val="FFFFFF"/>
                </a:solidFill>
                <a:latin typeface="Tw Cen MT" panose="020B0602020104020603" pitchFamily="34" charset="0"/>
                <a:cs typeface="Arial" panose="020B0604020202020204" pitchFamily="34" charset="0"/>
              </a:rPr>
              <a:t>MINISTER FOR THE PUBLIC SERVICE IS LEADING</a:t>
            </a:r>
            <a:endParaRPr lang="en-ZA" sz="3400" dirty="0">
              <a:solidFill>
                <a:srgbClr val="FFFFFF"/>
              </a:solidFill>
            </a:endParaRPr>
          </a:p>
        </p:txBody>
      </p:sp>
      <p:sp>
        <p:nvSpPr>
          <p:cNvPr id="3" name="Content Placeholder 2">
            <a:extLst>
              <a:ext uri="{FF2B5EF4-FFF2-40B4-BE49-F238E27FC236}">
                <a16:creationId xmlns:a16="http://schemas.microsoft.com/office/drawing/2014/main" id="{7036A375-9C5D-2284-3E21-E4E28BD3DB5C}"/>
              </a:ext>
            </a:extLst>
          </p:cNvPr>
          <p:cNvSpPr>
            <a:spLocks noGrp="1"/>
          </p:cNvSpPr>
          <p:nvPr>
            <p:ph idx="1"/>
          </p:nvPr>
        </p:nvSpPr>
        <p:spPr>
          <a:xfrm>
            <a:off x="4129837" y="586855"/>
            <a:ext cx="7693390" cy="6007399"/>
          </a:xfrm>
        </p:spPr>
        <p:txBody>
          <a:bodyPr anchor="ctr">
            <a:normAutofit/>
          </a:bodyPr>
          <a:lstStyle/>
          <a:p>
            <a:pPr marL="457200" indent="-457200">
              <a:spcBef>
                <a:spcPts val="0"/>
              </a:spcBef>
              <a:buFont typeface="+mj-lt"/>
              <a:buAutoNum type="arabicPeriod"/>
            </a:pPr>
            <a:r>
              <a:rPr lang="en-ZA" sz="1800" b="1" dirty="0">
                <a:latin typeface="Tw Cen MT" panose="020B0602020104020603" pitchFamily="34" charset="0"/>
              </a:rPr>
              <a:t>Public Service Amendment Bill, 1994 submitted to Parliament </a:t>
            </a:r>
            <a:r>
              <a:rPr lang="en-ZA" sz="1800" dirty="0">
                <a:latin typeface="Tw Cen MT" panose="020B0602020104020603" pitchFamily="34" charset="0"/>
              </a:rPr>
              <a:t>by 2023 to include devolution of administrative powers from of executive authorities to heads of department.</a:t>
            </a:r>
          </a:p>
          <a:p>
            <a:pPr marL="457200" indent="-457200">
              <a:spcBef>
                <a:spcPts val="0"/>
              </a:spcBef>
              <a:buFont typeface="+mj-lt"/>
              <a:buAutoNum type="arabicPeriod"/>
            </a:pPr>
            <a:r>
              <a:rPr lang="en-ZA" sz="1800" b="1" dirty="0">
                <a:latin typeface="Tw Cen MT" panose="020B0602020104020603" pitchFamily="34" charset="0"/>
              </a:rPr>
              <a:t>Regulations for the Public Administration Management Act, 2014 submitted to relevant stakeholders </a:t>
            </a:r>
            <a:r>
              <a:rPr lang="en-ZA" sz="1800" dirty="0">
                <a:latin typeface="Tw Cen MT" panose="020B0602020104020603" pitchFamily="34" charset="0"/>
              </a:rPr>
              <a:t>for concurrence by 2024. </a:t>
            </a:r>
          </a:p>
          <a:p>
            <a:pPr marL="457200" indent="-457200">
              <a:spcBef>
                <a:spcPts val="0"/>
              </a:spcBef>
              <a:buFont typeface="+mj-lt"/>
              <a:buAutoNum type="arabicPeriod"/>
            </a:pPr>
            <a:r>
              <a:rPr lang="en-ZA" sz="1800" b="1" dirty="0">
                <a:latin typeface="Tw Cen MT" panose="020B0602020104020603" pitchFamily="34" charset="0"/>
              </a:rPr>
              <a:t>Public Administration Management Amendment Bill </a:t>
            </a:r>
            <a:r>
              <a:rPr lang="en-ZA" sz="1800" b="0" dirty="0">
                <a:latin typeface="Tw Cen MT" panose="020B0602020104020603" pitchFamily="34" charset="0"/>
              </a:rPr>
              <a:t>submitted to Parliament by 2023. </a:t>
            </a:r>
          </a:p>
          <a:p>
            <a:pPr marL="457200" indent="-457200">
              <a:spcBef>
                <a:spcPts val="0"/>
              </a:spcBef>
              <a:buFont typeface="+mj-lt"/>
              <a:buAutoNum type="arabicPeriod"/>
            </a:pPr>
            <a:r>
              <a:rPr lang="en-ZA" sz="1800" b="1" dirty="0">
                <a:latin typeface="Tw Cen MT" panose="020B0602020104020603" pitchFamily="34" charset="0"/>
              </a:rPr>
              <a:t>Organisational Functionality Assessment Tool </a:t>
            </a:r>
            <a:r>
              <a:rPr lang="en-ZA" sz="1800" b="0" dirty="0">
                <a:latin typeface="Tw Cen MT" panose="020B0602020104020603" pitchFamily="34" charset="0"/>
              </a:rPr>
              <a:t>implemented as a mechanism to measure the levels of productivity and functionality (efficiency and effectiveness) of departments in supporting service delivery objectives by 2022.</a:t>
            </a:r>
          </a:p>
          <a:p>
            <a:pPr marL="457200" indent="-457200">
              <a:spcBef>
                <a:spcPts val="0"/>
              </a:spcBef>
              <a:buFont typeface="+mj-lt"/>
              <a:buAutoNum type="arabicPeriod"/>
            </a:pPr>
            <a:r>
              <a:rPr lang="en-ZA" sz="1800" b="1" dirty="0">
                <a:latin typeface="Tw Cen MT" panose="020B0602020104020603" pitchFamily="34" charset="0"/>
              </a:rPr>
              <a:t>Business Processes Modernisation Programme </a:t>
            </a:r>
            <a:r>
              <a:rPr lang="en-ZA" sz="1800" b="0" dirty="0">
                <a:latin typeface="Tw Cen MT" panose="020B0602020104020603" pitchFamily="34" charset="0"/>
              </a:rPr>
              <a:t>in the Public Service approved by 2020 and implemented by 2023.</a:t>
            </a:r>
          </a:p>
          <a:p>
            <a:pPr marL="457200" indent="-457200" algn="just">
              <a:lnSpc>
                <a:spcPct val="110000"/>
              </a:lnSpc>
              <a:spcBef>
                <a:spcPts val="0"/>
              </a:spcBef>
              <a:buFont typeface="+mj-lt"/>
              <a:buAutoNum type="arabicPeriod" startAt="6"/>
            </a:pPr>
            <a:r>
              <a:rPr lang="en-ZA" sz="1800" b="1" dirty="0">
                <a:solidFill>
                  <a:schemeClr val="tx1"/>
                </a:solidFill>
                <a:latin typeface="Tw Cen MT" panose="020B0602020104020603" pitchFamily="34" charset="0"/>
              </a:rPr>
              <a:t>National e-Government Strategy and Roadmap </a:t>
            </a:r>
            <a:r>
              <a:rPr lang="en-ZA" sz="1800" b="0" dirty="0">
                <a:solidFill>
                  <a:schemeClr val="tx1"/>
                </a:solidFill>
                <a:latin typeface="Tw Cen MT" panose="020B0602020104020603" pitchFamily="34" charset="0"/>
              </a:rPr>
              <a:t>implemented by 2024 towards digitalisation of government services.</a:t>
            </a:r>
          </a:p>
          <a:p>
            <a:pPr marL="457200" indent="-457200" algn="just">
              <a:lnSpc>
                <a:spcPct val="110000"/>
              </a:lnSpc>
              <a:spcBef>
                <a:spcPts val="0"/>
              </a:spcBef>
              <a:buFont typeface="+mj-lt"/>
              <a:buAutoNum type="arabicPeriod" startAt="6"/>
            </a:pPr>
            <a:r>
              <a:rPr lang="en-ZA" sz="1800" b="1" dirty="0">
                <a:solidFill>
                  <a:schemeClr val="tx1"/>
                </a:solidFill>
                <a:latin typeface="Tw Cen MT" panose="020B0602020104020603" pitchFamily="34" charset="0"/>
              </a:rPr>
              <a:t>Job Competency Framework </a:t>
            </a:r>
            <a:r>
              <a:rPr lang="en-ZA" sz="1800" b="0" dirty="0">
                <a:solidFill>
                  <a:schemeClr val="tx1"/>
                </a:solidFill>
                <a:latin typeface="Tw Cen MT" panose="020B0602020104020603" pitchFamily="34" charset="0"/>
              </a:rPr>
              <a:t>for the Public Service implemented by 2023.</a:t>
            </a:r>
          </a:p>
          <a:p>
            <a:pPr marL="457200" indent="-457200" algn="just">
              <a:lnSpc>
                <a:spcPct val="110000"/>
              </a:lnSpc>
              <a:spcBef>
                <a:spcPts val="0"/>
              </a:spcBef>
              <a:buFont typeface="+mj-lt"/>
              <a:buAutoNum type="arabicPeriod" startAt="6"/>
            </a:pPr>
            <a:r>
              <a:rPr lang="en-ZA" sz="1800" b="0" dirty="0">
                <a:solidFill>
                  <a:schemeClr val="tx1"/>
                </a:solidFill>
                <a:latin typeface="Tw Cen MT" panose="020B0602020104020603" pitchFamily="34" charset="0"/>
              </a:rPr>
              <a:t>Programme to </a:t>
            </a:r>
            <a:r>
              <a:rPr lang="en-ZA" sz="1800" b="1" dirty="0">
                <a:solidFill>
                  <a:schemeClr val="tx1"/>
                </a:solidFill>
                <a:latin typeface="Tw Cen MT" panose="020B0602020104020603" pitchFamily="34" charset="0"/>
              </a:rPr>
              <a:t>institutionalise professional code of ethic</a:t>
            </a:r>
            <a:r>
              <a:rPr lang="en-ZA" sz="1800" b="0" dirty="0">
                <a:solidFill>
                  <a:schemeClr val="tx1"/>
                </a:solidFill>
                <a:latin typeface="Tw Cen MT" panose="020B0602020104020603" pitchFamily="34" charset="0"/>
              </a:rPr>
              <a:t>s in the public administration by 2023.</a:t>
            </a:r>
          </a:p>
          <a:p>
            <a:pPr marL="457200" indent="-457200" algn="just">
              <a:lnSpc>
                <a:spcPct val="110000"/>
              </a:lnSpc>
              <a:spcBef>
                <a:spcPts val="0"/>
              </a:spcBef>
              <a:buFont typeface="+mj-lt"/>
              <a:buAutoNum type="arabicPeriod" startAt="6"/>
            </a:pPr>
            <a:r>
              <a:rPr lang="en-ZA" sz="1800" b="1" dirty="0">
                <a:solidFill>
                  <a:schemeClr val="tx1"/>
                </a:solidFill>
                <a:latin typeface="Tw Cen MT" panose="020B0602020104020603" pitchFamily="34" charset="0"/>
              </a:rPr>
              <a:t>Lifestyle Audit Guideline </a:t>
            </a:r>
            <a:r>
              <a:rPr lang="en-ZA" sz="1800" b="0" dirty="0">
                <a:solidFill>
                  <a:schemeClr val="tx1"/>
                </a:solidFill>
                <a:latin typeface="Tw Cen MT" panose="020B0602020104020603" pitchFamily="34" charset="0"/>
              </a:rPr>
              <a:t>developed and approved by March 2021.</a:t>
            </a:r>
          </a:p>
          <a:p>
            <a:endParaRPr lang="en-ZA" sz="2000" dirty="0"/>
          </a:p>
        </p:txBody>
      </p:sp>
      <p:sp>
        <p:nvSpPr>
          <p:cNvPr id="4" name="Slide Number Placeholder 3">
            <a:extLst>
              <a:ext uri="{FF2B5EF4-FFF2-40B4-BE49-F238E27FC236}">
                <a16:creationId xmlns:a16="http://schemas.microsoft.com/office/drawing/2014/main" id="{72E3D502-D15D-52D7-4031-3F243292929B}"/>
              </a:ext>
            </a:extLst>
          </p:cNvPr>
          <p:cNvSpPr txBox="1">
            <a:spLocks/>
          </p:cNvSpPr>
          <p:nvPr/>
        </p:nvSpPr>
        <p:spPr>
          <a:xfrm>
            <a:off x="11329162" y="0"/>
            <a:ext cx="792231"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10</a:t>
            </a:r>
          </a:p>
        </p:txBody>
      </p:sp>
    </p:spTree>
    <p:extLst>
      <p:ext uri="{BB962C8B-B14F-4D97-AF65-F5344CB8AC3E}">
        <p14:creationId xmlns:p14="http://schemas.microsoft.com/office/powerpoint/2010/main" val="87090156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5A604-5688-F772-2D14-5D65AB1CAD5F}"/>
              </a:ext>
            </a:extLst>
          </p:cNvPr>
          <p:cNvSpPr>
            <a:spLocks noGrp="1"/>
          </p:cNvSpPr>
          <p:nvPr>
            <p:ph type="title"/>
          </p:nvPr>
        </p:nvSpPr>
        <p:spPr>
          <a:xfrm>
            <a:off x="302336" y="1725111"/>
            <a:ext cx="3201366" cy="3387497"/>
          </a:xfrm>
        </p:spPr>
        <p:txBody>
          <a:bodyPr anchor="b">
            <a:normAutofit fontScale="90000"/>
          </a:bodyPr>
          <a:lstStyle/>
          <a:p>
            <a:r>
              <a:rPr lang="en-US" sz="3600" b="1" dirty="0">
                <a:solidFill>
                  <a:schemeClr val="bg1"/>
                </a:solidFill>
                <a:latin typeface="Tw Cen MT" panose="020B0602020104020603" pitchFamily="34" charset="0"/>
                <a:cs typeface="Arial" panose="020B0604020202020204" pitchFamily="34" charset="0"/>
              </a:rPr>
              <a:t>2020 – 2025 MTSF TARGETS WHICH </a:t>
            </a:r>
            <a:br>
              <a:rPr lang="en-US" sz="3600" b="1" dirty="0">
                <a:solidFill>
                  <a:schemeClr val="bg1"/>
                </a:solidFill>
                <a:latin typeface="Tw Cen MT" panose="020B0602020104020603" pitchFamily="34" charset="0"/>
                <a:cs typeface="Arial" panose="020B0604020202020204" pitchFamily="34" charset="0"/>
              </a:rPr>
            </a:br>
            <a:r>
              <a:rPr lang="en-US" sz="3600" b="1" dirty="0">
                <a:solidFill>
                  <a:schemeClr val="bg1"/>
                </a:solidFill>
                <a:latin typeface="Tw Cen MT" panose="020B0602020104020603" pitchFamily="34" charset="0"/>
                <a:cs typeface="Arial" panose="020B0604020202020204" pitchFamily="34" charset="0"/>
              </a:rPr>
              <a:t>THE MINISTER FOR THE PUBLIC SERVICE IS SUPPORTING</a:t>
            </a:r>
            <a:br>
              <a:rPr lang="en-US" sz="3600" b="1" dirty="0">
                <a:solidFill>
                  <a:schemeClr val="bg1"/>
                </a:solidFill>
                <a:latin typeface="Tw Cen MT" panose="020B0602020104020603" pitchFamily="34" charset="0"/>
                <a:cs typeface="Arial" panose="020B0604020202020204" pitchFamily="34" charset="0"/>
              </a:rPr>
            </a:br>
            <a:r>
              <a:rPr lang="en-US" sz="3600" b="1" dirty="0">
                <a:solidFill>
                  <a:schemeClr val="bg1"/>
                </a:solidFill>
                <a:latin typeface="Tw Cen MT" panose="020B0602020104020603" pitchFamily="34" charset="0"/>
                <a:cs typeface="Arial" panose="020B0604020202020204" pitchFamily="34" charset="0"/>
              </a:rPr>
              <a:t>(1)</a:t>
            </a:r>
            <a:r>
              <a:rPr lang="en-ZA" sz="4000" b="1" dirty="0">
                <a:solidFill>
                  <a:schemeClr val="bg1"/>
                </a:solidFill>
                <a:latin typeface="Tw Cen MT" panose="020B0602020104020603" pitchFamily="34" charset="0"/>
                <a:ea typeface="+mj-ea"/>
                <a:cs typeface="Arial" panose="020B0604020202020204" pitchFamily="34" charset="0"/>
              </a:rPr>
              <a:t/>
            </a:r>
            <a:br>
              <a:rPr lang="en-ZA" sz="4000" b="1" dirty="0">
                <a:solidFill>
                  <a:schemeClr val="bg1"/>
                </a:solidFill>
                <a:latin typeface="Tw Cen MT" panose="020B0602020104020603" pitchFamily="34" charset="0"/>
                <a:ea typeface="+mj-ea"/>
                <a:cs typeface="Arial" panose="020B0604020202020204" pitchFamily="34" charset="0"/>
              </a:rPr>
            </a:br>
            <a:endParaRPr lang="en-ZA" sz="3400" dirty="0">
              <a:solidFill>
                <a:schemeClr val="bg1"/>
              </a:solidFill>
            </a:endParaRPr>
          </a:p>
        </p:txBody>
      </p:sp>
      <p:sp>
        <p:nvSpPr>
          <p:cNvPr id="3" name="Content Placeholder 2">
            <a:extLst>
              <a:ext uri="{FF2B5EF4-FFF2-40B4-BE49-F238E27FC236}">
                <a16:creationId xmlns:a16="http://schemas.microsoft.com/office/drawing/2014/main" id="{7036A375-9C5D-2284-3E21-E4E28BD3DB5C}"/>
              </a:ext>
            </a:extLst>
          </p:cNvPr>
          <p:cNvSpPr>
            <a:spLocks noGrp="1"/>
          </p:cNvSpPr>
          <p:nvPr>
            <p:ph idx="1"/>
          </p:nvPr>
        </p:nvSpPr>
        <p:spPr>
          <a:xfrm>
            <a:off x="4203308" y="1533832"/>
            <a:ext cx="7937147" cy="5324168"/>
          </a:xfrm>
        </p:spPr>
        <p:txBody>
          <a:bodyPr anchor="ctr">
            <a:normAutofit fontScale="92500"/>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2400" b="1" kern="1200" dirty="0">
                <a:effectLst/>
                <a:latin typeface="Tw Cen MT" panose="020B0602020104020603" pitchFamily="34" charset="0"/>
              </a:rPr>
              <a:t>95% resolution of reported incidents of corruption </a:t>
            </a:r>
            <a:r>
              <a:rPr lang="en-ZA" sz="2400" b="0" kern="1200" dirty="0">
                <a:effectLst/>
                <a:latin typeface="Tw Cen MT" panose="020B0602020104020603" pitchFamily="34" charset="0"/>
              </a:rPr>
              <a:t>in government by 2024 via disciplinary and criminal interventions.</a:t>
            </a:r>
            <a:r>
              <a:rPr lang="en-ZA" sz="2400" b="0" i="1" kern="1200" dirty="0">
                <a:solidFill>
                  <a:schemeClr val="accent2">
                    <a:lumMod val="75000"/>
                  </a:schemeClr>
                </a:solidFill>
                <a:effectLst/>
                <a:latin typeface="Tw Cen MT" panose="020B0602020104020603" pitchFamily="34" charset="0"/>
              </a:rPr>
              <a:t> Lead Department:</a:t>
            </a:r>
            <a:r>
              <a:rPr lang="en-ZA" sz="2400" b="0" i="1" kern="1200" baseline="0" dirty="0">
                <a:solidFill>
                  <a:schemeClr val="accent2">
                    <a:lumMod val="75000"/>
                  </a:schemeClr>
                </a:solidFill>
                <a:effectLst/>
                <a:latin typeface="Tw Cen MT" panose="020B0602020104020603" pitchFamily="34" charset="0"/>
              </a:rPr>
              <a:t> </a:t>
            </a:r>
            <a:r>
              <a:rPr lang="en-ZA" sz="2400" b="0" i="0" u="none" strike="noStrike" kern="1200" baseline="0" dirty="0">
                <a:solidFill>
                  <a:schemeClr val="accent2">
                    <a:lumMod val="75000"/>
                  </a:schemeClr>
                </a:solidFill>
                <a:latin typeface="Tw Cen MT" panose="020B0602020104020603" pitchFamily="34" charset="0"/>
                <a:ea typeface="+mn-ea"/>
                <a:cs typeface="+mn-cs"/>
              </a:rPr>
              <a:t>PSC</a:t>
            </a:r>
            <a:r>
              <a:rPr lang="en-ZA" sz="2400" b="0" i="0" u="none" strike="noStrike" kern="1200" baseline="0" dirty="0">
                <a:solidFill>
                  <a:schemeClr val="dk1"/>
                </a:solidFill>
                <a:latin typeface="Tw Cen MT" panose="020B0602020104020603" pitchFamily="34" charset="0"/>
                <a:ea typeface="+mn-ea"/>
                <a:cs typeface="+mn-cs"/>
              </a:rPr>
              <a:t>, </a:t>
            </a:r>
            <a:r>
              <a:rPr lang="en-ZA" sz="2400" b="0" i="0" u="none" strike="noStrike" kern="1200" baseline="0" dirty="0">
                <a:latin typeface="Tw Cen MT" panose="020B0602020104020603" pitchFamily="34" charset="0"/>
                <a:ea typeface="+mn-ea"/>
                <a:cs typeface="+mn-cs"/>
              </a:rPr>
              <a:t>Contributing: DPSA &amp; DOJ&amp;CD</a:t>
            </a:r>
            <a:endParaRPr lang="en-ZA" sz="24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2400" b="1" kern="1200" dirty="0">
                <a:effectLst/>
                <a:latin typeface="Tw Cen MT" panose="020B0602020104020603" pitchFamily="34" charset="0"/>
              </a:rPr>
              <a:t>Implement the Integrated Financial Management System </a:t>
            </a:r>
            <a:r>
              <a:rPr lang="en-ZA" sz="2400" b="0" kern="1200" dirty="0">
                <a:effectLst/>
                <a:latin typeface="Tw Cen MT" panose="020B0602020104020603" pitchFamily="34" charset="0"/>
              </a:rPr>
              <a:t>in the Public Sector by 2021.</a:t>
            </a:r>
            <a:r>
              <a:rPr lang="en-ZA" sz="2400" b="0" i="1" kern="1200" dirty="0">
                <a:solidFill>
                  <a:schemeClr val="accent2">
                    <a:lumMod val="75000"/>
                  </a:schemeClr>
                </a:solidFill>
                <a:effectLst/>
                <a:latin typeface="Tw Cen MT" panose="020B0602020104020603" pitchFamily="34" charset="0"/>
              </a:rPr>
              <a:t> Lead Department:</a:t>
            </a:r>
            <a:r>
              <a:rPr lang="en-ZA" sz="2400" b="0" i="1" kern="1200" baseline="0" dirty="0">
                <a:solidFill>
                  <a:schemeClr val="accent2">
                    <a:lumMod val="75000"/>
                  </a:schemeClr>
                </a:solidFill>
                <a:effectLst/>
                <a:latin typeface="Tw Cen MT" panose="020B0602020104020603" pitchFamily="34" charset="0"/>
              </a:rPr>
              <a:t> </a:t>
            </a:r>
            <a:r>
              <a:rPr lang="en-ZA" sz="2400" b="0" i="1" kern="1200" dirty="0">
                <a:solidFill>
                  <a:schemeClr val="accent2">
                    <a:lumMod val="75000"/>
                  </a:schemeClr>
                </a:solidFill>
                <a:effectLst/>
                <a:latin typeface="Tw Cen MT" panose="020B0602020104020603" pitchFamily="34" charset="0"/>
              </a:rPr>
              <a:t>.</a:t>
            </a:r>
            <a:r>
              <a:rPr lang="en-ZA" sz="2400" b="0" i="0" u="none" strike="noStrike" kern="1200" baseline="0" dirty="0">
                <a:solidFill>
                  <a:schemeClr val="accent2">
                    <a:lumMod val="75000"/>
                  </a:schemeClr>
                </a:solidFill>
                <a:latin typeface="Tw Cen MT" panose="020B0602020104020603" pitchFamily="34" charset="0"/>
                <a:ea typeface="+mn-ea"/>
                <a:cs typeface="+mn-cs"/>
              </a:rPr>
              <a:t> NT </a:t>
            </a:r>
            <a:r>
              <a:rPr lang="en-ZA" sz="2400" b="0" i="0" u="none" strike="noStrike" kern="1200" baseline="0" dirty="0">
                <a:latin typeface="Tw Cen MT" panose="020B0602020104020603" pitchFamily="34" charset="0"/>
                <a:ea typeface="+mn-ea"/>
                <a:cs typeface="+mn-cs"/>
              </a:rPr>
              <a:t>Contributing: DCDT, DPSA</a:t>
            </a:r>
            <a:endParaRPr lang="en-ZA" sz="24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2400" b="1" kern="1200" dirty="0">
                <a:effectLst/>
                <a:latin typeface="Tw Cen MT" panose="020B0602020104020603" pitchFamily="34" charset="0"/>
              </a:rPr>
              <a:t>Reduction in the operational costs</a:t>
            </a:r>
            <a:r>
              <a:rPr lang="en-ZA" sz="2400" b="0" kern="1200" dirty="0">
                <a:effectLst/>
                <a:latin typeface="Tw Cen MT" panose="020B0602020104020603" pitchFamily="34" charset="0"/>
              </a:rPr>
              <a:t> of administering government.</a:t>
            </a:r>
            <a:r>
              <a:rPr lang="en-ZA" sz="2400" b="0" i="1" kern="1200" dirty="0">
                <a:solidFill>
                  <a:schemeClr val="accent2">
                    <a:lumMod val="75000"/>
                  </a:schemeClr>
                </a:solidFill>
                <a:effectLst/>
                <a:latin typeface="Tw Cen MT" panose="020B0602020104020603" pitchFamily="34" charset="0"/>
              </a:rPr>
              <a:t> Lead Department:</a:t>
            </a:r>
            <a:r>
              <a:rPr lang="en-ZA" sz="2400" b="0" i="1" kern="1200" baseline="0" dirty="0">
                <a:solidFill>
                  <a:schemeClr val="accent2">
                    <a:lumMod val="75000"/>
                  </a:schemeClr>
                </a:solidFill>
                <a:effectLst/>
                <a:latin typeface="Tw Cen MT" panose="020B0602020104020603" pitchFamily="34" charset="0"/>
              </a:rPr>
              <a:t> </a:t>
            </a:r>
            <a:r>
              <a:rPr lang="en-ZA" sz="2400" b="0" i="0" u="none" strike="noStrike" kern="1200" baseline="0" dirty="0">
                <a:solidFill>
                  <a:schemeClr val="accent2">
                    <a:lumMod val="75000"/>
                  </a:schemeClr>
                </a:solidFill>
                <a:latin typeface="Tw Cen MT" panose="020B0602020104020603" pitchFamily="34" charset="0"/>
                <a:ea typeface="+mn-ea"/>
                <a:cs typeface="+mn-cs"/>
              </a:rPr>
              <a:t>NT, </a:t>
            </a:r>
            <a:r>
              <a:rPr lang="en-ZA" sz="2400" b="0" i="0" u="none" strike="noStrike" kern="1200" baseline="0" dirty="0">
                <a:latin typeface="Tw Cen MT" panose="020B0602020104020603" pitchFamily="34" charset="0"/>
                <a:ea typeface="+mn-ea"/>
                <a:cs typeface="+mn-cs"/>
              </a:rPr>
              <a:t>Contributing: DPSA,COGTA</a:t>
            </a:r>
            <a:endParaRPr lang="en-ZA" sz="24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2400" b="0" kern="1200" dirty="0">
                <a:effectLst/>
                <a:latin typeface="Tw Cen MT" panose="020B0602020104020603" pitchFamily="34" charset="0"/>
              </a:rPr>
              <a:t>Section 100 and 139 Monitoring and Intervention Act in place by 2022.</a:t>
            </a:r>
            <a:r>
              <a:rPr lang="en-ZA" sz="2400" b="0" i="1" kern="1200" dirty="0">
                <a:solidFill>
                  <a:schemeClr val="accent2">
                    <a:lumMod val="75000"/>
                  </a:schemeClr>
                </a:solidFill>
                <a:effectLst/>
                <a:latin typeface="Tw Cen MT" panose="020B0602020104020603" pitchFamily="34" charset="0"/>
                <a:ea typeface="+mn-ea"/>
                <a:cs typeface="+mn-cs"/>
              </a:rPr>
              <a:t> Lead Department: </a:t>
            </a:r>
            <a:r>
              <a:rPr lang="en-ZA" sz="2400" b="0" kern="1200" dirty="0">
                <a:solidFill>
                  <a:schemeClr val="accent2">
                    <a:lumMod val="75000"/>
                  </a:schemeClr>
                </a:solidFill>
                <a:effectLst/>
                <a:latin typeface="Tw Cen MT" panose="020B0602020104020603" pitchFamily="34" charset="0"/>
                <a:ea typeface="+mn-ea"/>
                <a:cs typeface="+mn-cs"/>
              </a:rPr>
              <a:t>. DCOG</a:t>
            </a:r>
            <a:r>
              <a:rPr lang="en-ZA" sz="2400" b="0" kern="1200" dirty="0">
                <a:solidFill>
                  <a:schemeClr val="dk1"/>
                </a:solidFill>
                <a:effectLst/>
                <a:latin typeface="Tw Cen MT" panose="020B0602020104020603" pitchFamily="34" charset="0"/>
                <a:ea typeface="+mn-ea"/>
                <a:cs typeface="+mn-cs"/>
              </a:rPr>
              <a:t> Contributing:</a:t>
            </a:r>
            <a:r>
              <a:rPr lang="en-ZA" sz="2400" b="0" kern="1200" baseline="0" dirty="0">
                <a:solidFill>
                  <a:schemeClr val="dk1"/>
                </a:solidFill>
                <a:effectLst/>
                <a:latin typeface="Tw Cen MT" panose="020B0602020104020603" pitchFamily="34" charset="0"/>
                <a:ea typeface="+mn-ea"/>
                <a:cs typeface="+mn-cs"/>
              </a:rPr>
              <a:t> </a:t>
            </a:r>
            <a:r>
              <a:rPr lang="en-ZA" sz="2400" b="0" kern="1200" dirty="0">
                <a:solidFill>
                  <a:schemeClr val="dk1"/>
                </a:solidFill>
                <a:effectLst/>
                <a:latin typeface="Tw Cen MT" panose="020B0602020104020603" pitchFamily="34" charset="0"/>
                <a:ea typeface="+mn-ea"/>
                <a:cs typeface="+mn-cs"/>
              </a:rPr>
              <a:t>NT,DPSA,DPME</a:t>
            </a:r>
            <a:endParaRPr lang="en-ZA" sz="24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2400" b="0" kern="1200" dirty="0">
                <a:effectLst/>
                <a:latin typeface="Tw Cen MT" panose="020B0602020104020603" pitchFamily="34" charset="0"/>
              </a:rPr>
              <a:t>Programme by national and provincial departments to </a:t>
            </a:r>
            <a:r>
              <a:rPr lang="en-ZA" sz="2400" b="1" kern="1200" dirty="0">
                <a:effectLst/>
                <a:latin typeface="Tw Cen MT" panose="020B0602020104020603" pitchFamily="34" charset="0"/>
              </a:rPr>
              <a:t>capacitate and intervene in challenged state institutions </a:t>
            </a:r>
            <a:r>
              <a:rPr lang="en-ZA" sz="2400" b="0" kern="1200" dirty="0">
                <a:effectLst/>
                <a:latin typeface="Tw Cen MT" panose="020B0602020104020603" pitchFamily="34" charset="0"/>
              </a:rPr>
              <a:t>developed by 2022.</a:t>
            </a:r>
            <a:r>
              <a:rPr lang="en-ZA" sz="2400" b="0" i="1" kern="1200" dirty="0">
                <a:solidFill>
                  <a:schemeClr val="accent2">
                    <a:lumMod val="75000"/>
                  </a:schemeClr>
                </a:solidFill>
                <a:effectLst/>
                <a:latin typeface="Tw Cen MT" panose="020B0602020104020603" pitchFamily="34" charset="0"/>
              </a:rPr>
              <a:t> Lead Department:</a:t>
            </a:r>
            <a:r>
              <a:rPr lang="en-ZA" sz="2400" b="0" i="1" kern="1200" baseline="0" dirty="0">
                <a:solidFill>
                  <a:schemeClr val="accent2">
                    <a:lumMod val="75000"/>
                  </a:schemeClr>
                </a:solidFill>
                <a:effectLst/>
                <a:latin typeface="Tw Cen MT" panose="020B0602020104020603" pitchFamily="34" charset="0"/>
              </a:rPr>
              <a:t> </a:t>
            </a:r>
            <a:r>
              <a:rPr lang="en-ZA" sz="2400" b="0" i="1" kern="1200" dirty="0">
                <a:solidFill>
                  <a:schemeClr val="accent2">
                    <a:lumMod val="75000"/>
                  </a:schemeClr>
                </a:solidFill>
                <a:effectLst/>
                <a:latin typeface="Tw Cen MT" panose="020B0602020104020603" pitchFamily="34" charset="0"/>
              </a:rPr>
              <a:t>.</a:t>
            </a:r>
            <a:r>
              <a:rPr lang="en-ZA" sz="2400" b="0" i="0" u="none" strike="noStrike" kern="1200" baseline="0" dirty="0">
                <a:solidFill>
                  <a:schemeClr val="accent2">
                    <a:lumMod val="75000"/>
                  </a:schemeClr>
                </a:solidFill>
                <a:latin typeface="Tw Cen MT" panose="020B0602020104020603" pitchFamily="34" charset="0"/>
                <a:ea typeface="+mn-ea"/>
                <a:cs typeface="+mn-cs"/>
              </a:rPr>
              <a:t> DCOG</a:t>
            </a:r>
            <a:r>
              <a:rPr lang="en-ZA" sz="2400" b="0" i="0" u="none" strike="noStrike" kern="1200" baseline="0" dirty="0">
                <a:solidFill>
                  <a:schemeClr val="dk1"/>
                </a:solidFill>
                <a:latin typeface="Tw Cen MT" panose="020B0602020104020603" pitchFamily="34" charset="0"/>
                <a:ea typeface="+mn-ea"/>
                <a:cs typeface="+mn-cs"/>
              </a:rPr>
              <a:t>, </a:t>
            </a:r>
            <a:r>
              <a:rPr lang="en-ZA" sz="2400" b="0" i="0" u="none" strike="noStrike" kern="1200" baseline="0" dirty="0">
                <a:latin typeface="Tw Cen MT" panose="020B0602020104020603" pitchFamily="34" charset="0"/>
                <a:ea typeface="+mn-ea"/>
                <a:cs typeface="+mn-cs"/>
              </a:rPr>
              <a:t>Contributing: NT, DPSA, DPME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dirty="0">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b="0" i="0" u="none" strike="noStrike" kern="1200" baseline="0" dirty="0">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dirty="0">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b="0" i="0" u="none" strike="noStrike" kern="1200" baseline="0" dirty="0">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dirty="0">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b="0" i="0" u="none" strike="noStrike" kern="1200" baseline="0" dirty="0">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228600" algn="l"/>
              </a:tabLst>
              <a:defRPr/>
            </a:pPr>
            <a:endParaRPr lang="en-ZA" sz="2000" b="0" i="0" u="none" strike="noStrike" kern="1200" baseline="0" dirty="0">
              <a:latin typeface="Tw Cen MT" panose="020B0602020104020603" pitchFamily="34" charset="0"/>
              <a:ea typeface="+mn-ea"/>
              <a:cs typeface="+mn-cs"/>
            </a:endParaRPr>
          </a:p>
        </p:txBody>
      </p:sp>
      <p:sp>
        <p:nvSpPr>
          <p:cNvPr id="4" name="Slide Number Placeholder 3">
            <a:extLst>
              <a:ext uri="{FF2B5EF4-FFF2-40B4-BE49-F238E27FC236}">
                <a16:creationId xmlns:a16="http://schemas.microsoft.com/office/drawing/2014/main" id="{44D596EF-3DAD-1743-448E-96E95844C1B6}"/>
              </a:ext>
            </a:extLst>
          </p:cNvPr>
          <p:cNvSpPr txBox="1">
            <a:spLocks/>
          </p:cNvSpPr>
          <p:nvPr/>
        </p:nvSpPr>
        <p:spPr>
          <a:xfrm>
            <a:off x="11287432" y="-10142"/>
            <a:ext cx="1012723" cy="696041"/>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11</a:t>
            </a:r>
          </a:p>
        </p:txBody>
      </p:sp>
    </p:spTree>
    <p:extLst>
      <p:ext uri="{BB962C8B-B14F-4D97-AF65-F5344CB8AC3E}">
        <p14:creationId xmlns:p14="http://schemas.microsoft.com/office/powerpoint/2010/main" val="573757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5A604-5688-F772-2D14-5D65AB1CAD5F}"/>
              </a:ext>
            </a:extLst>
          </p:cNvPr>
          <p:cNvSpPr>
            <a:spLocks noGrp="1"/>
          </p:cNvSpPr>
          <p:nvPr>
            <p:ph type="title"/>
          </p:nvPr>
        </p:nvSpPr>
        <p:spPr>
          <a:xfrm>
            <a:off x="302336" y="1725111"/>
            <a:ext cx="3201366" cy="3387497"/>
          </a:xfrm>
        </p:spPr>
        <p:txBody>
          <a:bodyPr anchor="b">
            <a:normAutofit fontScale="90000"/>
          </a:bodyPr>
          <a:lstStyle/>
          <a:p>
            <a:r>
              <a:rPr lang="en-US" sz="3600" b="1" dirty="0">
                <a:solidFill>
                  <a:schemeClr val="bg1"/>
                </a:solidFill>
                <a:latin typeface="Tw Cen MT" panose="020B0602020104020603" pitchFamily="34" charset="0"/>
                <a:cs typeface="Arial" panose="020B0604020202020204" pitchFamily="34" charset="0"/>
              </a:rPr>
              <a:t>2020 – 2025 MTSF TARGETS WHICH </a:t>
            </a:r>
            <a:br>
              <a:rPr lang="en-US" sz="3600" b="1" dirty="0">
                <a:solidFill>
                  <a:schemeClr val="bg1"/>
                </a:solidFill>
                <a:latin typeface="Tw Cen MT" panose="020B0602020104020603" pitchFamily="34" charset="0"/>
                <a:cs typeface="Arial" panose="020B0604020202020204" pitchFamily="34" charset="0"/>
              </a:rPr>
            </a:br>
            <a:r>
              <a:rPr lang="en-US" sz="3600" b="1" dirty="0">
                <a:solidFill>
                  <a:schemeClr val="bg1"/>
                </a:solidFill>
                <a:latin typeface="Tw Cen MT" panose="020B0602020104020603" pitchFamily="34" charset="0"/>
                <a:cs typeface="Arial" panose="020B0604020202020204" pitchFamily="34" charset="0"/>
              </a:rPr>
              <a:t>THE MINISTER FOR THE PUBLIC SERVICE IS SUPPORTING</a:t>
            </a:r>
            <a:br>
              <a:rPr lang="en-US" sz="3600" b="1" dirty="0">
                <a:solidFill>
                  <a:schemeClr val="bg1"/>
                </a:solidFill>
                <a:latin typeface="Tw Cen MT" panose="020B0602020104020603" pitchFamily="34" charset="0"/>
                <a:cs typeface="Arial" panose="020B0604020202020204" pitchFamily="34" charset="0"/>
              </a:rPr>
            </a:br>
            <a:r>
              <a:rPr lang="en-US" sz="3600" b="1" dirty="0">
                <a:solidFill>
                  <a:schemeClr val="bg1"/>
                </a:solidFill>
                <a:latin typeface="Tw Cen MT" panose="020B0602020104020603" pitchFamily="34" charset="0"/>
                <a:cs typeface="Arial" panose="020B0604020202020204" pitchFamily="34" charset="0"/>
              </a:rPr>
              <a:t>(2)</a:t>
            </a:r>
            <a:r>
              <a:rPr lang="en-ZA" sz="4000" b="1" dirty="0">
                <a:solidFill>
                  <a:schemeClr val="bg1"/>
                </a:solidFill>
                <a:latin typeface="Tw Cen MT" panose="020B0602020104020603" pitchFamily="34" charset="0"/>
                <a:ea typeface="+mj-ea"/>
                <a:cs typeface="Arial" panose="020B0604020202020204" pitchFamily="34" charset="0"/>
              </a:rPr>
              <a:t/>
            </a:r>
            <a:br>
              <a:rPr lang="en-ZA" sz="4000" b="1" dirty="0">
                <a:solidFill>
                  <a:schemeClr val="bg1"/>
                </a:solidFill>
                <a:latin typeface="Tw Cen MT" panose="020B0602020104020603" pitchFamily="34" charset="0"/>
                <a:ea typeface="+mj-ea"/>
                <a:cs typeface="Arial" panose="020B0604020202020204" pitchFamily="34" charset="0"/>
              </a:rPr>
            </a:br>
            <a:endParaRPr lang="en-ZA" sz="3400" dirty="0">
              <a:solidFill>
                <a:schemeClr val="bg1"/>
              </a:solidFill>
            </a:endParaRPr>
          </a:p>
        </p:txBody>
      </p:sp>
      <p:sp>
        <p:nvSpPr>
          <p:cNvPr id="3" name="Content Placeholder 2">
            <a:extLst>
              <a:ext uri="{FF2B5EF4-FFF2-40B4-BE49-F238E27FC236}">
                <a16:creationId xmlns:a16="http://schemas.microsoft.com/office/drawing/2014/main" id="{7036A375-9C5D-2284-3E21-E4E28BD3DB5C}"/>
              </a:ext>
            </a:extLst>
          </p:cNvPr>
          <p:cNvSpPr>
            <a:spLocks noGrp="1"/>
          </p:cNvSpPr>
          <p:nvPr>
            <p:ph idx="1"/>
          </p:nvPr>
        </p:nvSpPr>
        <p:spPr>
          <a:xfrm>
            <a:off x="4203308" y="1060868"/>
            <a:ext cx="7985643" cy="5807269"/>
          </a:xfrm>
        </p:spPr>
        <p:txBody>
          <a:bodyPr anchor="ctr">
            <a:normAutofit/>
          </a:bodyPr>
          <a:lstStyle/>
          <a:p>
            <a:pPr marL="342900" lvl="0" indent="-342900" algn="l">
              <a:lnSpc>
                <a:spcPct val="110000"/>
              </a:lnSpc>
              <a:spcAft>
                <a:spcPts val="0"/>
              </a:spcAft>
              <a:buFont typeface="+mj-lt"/>
              <a:buAutoNum type="arabicPeriod" startAt="6"/>
              <a:tabLst>
                <a:tab pos="228600" algn="l"/>
              </a:tabLst>
            </a:pPr>
            <a:r>
              <a:rPr lang="en-ZA" sz="2000" b="0" kern="1200" dirty="0">
                <a:effectLst/>
                <a:latin typeface="Tw Cen MT" panose="020B0602020104020603" pitchFamily="34" charset="0"/>
              </a:rPr>
              <a:t>National cluster system, </a:t>
            </a:r>
            <a:r>
              <a:rPr lang="en-ZA" sz="2000" b="1" kern="1200" dirty="0">
                <a:effectLst/>
                <a:latin typeface="Tw Cen MT" panose="020B0602020104020603" pitchFamily="34" charset="0"/>
              </a:rPr>
              <a:t>IMCs and Implementation forums reviewed </a:t>
            </a:r>
            <a:r>
              <a:rPr lang="en-ZA" sz="2000" b="0" kern="1200" dirty="0">
                <a:effectLst/>
                <a:latin typeface="Tw Cen MT" panose="020B0602020104020603" pitchFamily="34" charset="0"/>
              </a:rPr>
              <a:t>by March 2020.</a:t>
            </a:r>
            <a:r>
              <a:rPr lang="en-ZA" sz="2000" b="0" i="1" kern="1200" dirty="0">
                <a:solidFill>
                  <a:schemeClr val="accent2">
                    <a:lumMod val="75000"/>
                  </a:schemeClr>
                </a:solidFill>
                <a:effectLst/>
                <a:latin typeface="Tw Cen MT" panose="020B0602020104020603" pitchFamily="34" charset="0"/>
              </a:rPr>
              <a:t> Lead Department:</a:t>
            </a:r>
            <a:r>
              <a:rPr lang="en-ZA" sz="2000" b="0" i="1" kern="1200" baseline="0" dirty="0">
                <a:solidFill>
                  <a:schemeClr val="accent2">
                    <a:lumMod val="75000"/>
                  </a:schemeClr>
                </a:solidFill>
                <a:effectLst/>
                <a:latin typeface="Tw Cen MT" panose="020B0602020104020603" pitchFamily="34" charset="0"/>
              </a:rPr>
              <a:t> </a:t>
            </a:r>
            <a:r>
              <a:rPr lang="en-ZA" sz="2000" b="0" i="0" u="none" strike="noStrike" kern="1200" baseline="0" dirty="0">
                <a:solidFill>
                  <a:schemeClr val="accent2">
                    <a:lumMod val="75000"/>
                  </a:schemeClr>
                </a:solidFill>
                <a:latin typeface="Tw Cen MT" panose="020B0602020104020603" pitchFamily="34" charset="0"/>
                <a:ea typeface="+mn-ea"/>
                <a:cs typeface="+mn-cs"/>
              </a:rPr>
              <a:t>DPSA, COGTA, </a:t>
            </a:r>
            <a:r>
              <a:rPr lang="en-ZA" sz="2000" b="0" i="0" u="none" strike="noStrike" kern="1200" baseline="0" dirty="0">
                <a:latin typeface="Tw Cen MT" panose="020B0602020104020603" pitchFamily="34" charset="0"/>
                <a:ea typeface="+mn-ea"/>
                <a:cs typeface="+mn-cs"/>
              </a:rPr>
              <a:t>Contributing: DPME </a:t>
            </a:r>
            <a:endParaRPr lang="en-ZA" sz="20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2000" b="0" kern="1200" dirty="0">
                <a:effectLst/>
                <a:latin typeface="Tw Cen MT" panose="020B0602020104020603" pitchFamily="34" charset="0"/>
              </a:rPr>
              <a:t>Biannual progress reports submitted to Cabinet on the </a:t>
            </a:r>
            <a:r>
              <a:rPr lang="en-ZA" sz="2000" b="1" kern="1200" dirty="0">
                <a:effectLst/>
                <a:latin typeface="Tw Cen MT" panose="020B0602020104020603" pitchFamily="34" charset="0"/>
              </a:rPr>
              <a:t>implementation of the MTSF</a:t>
            </a:r>
            <a:r>
              <a:rPr lang="en-ZA" sz="2000" b="0" kern="1200" dirty="0">
                <a:effectLst/>
                <a:latin typeface="Tw Cen MT" panose="020B0602020104020603" pitchFamily="34" charset="0"/>
              </a:rPr>
              <a:t>.</a:t>
            </a:r>
            <a:r>
              <a:rPr lang="en-ZA" sz="2000" b="0" i="1" kern="1200" dirty="0">
                <a:solidFill>
                  <a:schemeClr val="accent2">
                    <a:lumMod val="75000"/>
                  </a:schemeClr>
                </a:solidFill>
                <a:effectLst/>
                <a:latin typeface="Tw Cen MT" panose="020B0602020104020603" pitchFamily="34" charset="0"/>
              </a:rPr>
              <a:t> Lead Department:</a:t>
            </a:r>
            <a:r>
              <a:rPr lang="en-ZA" sz="2000" b="0" i="1" kern="1200" baseline="0" dirty="0">
                <a:solidFill>
                  <a:schemeClr val="accent2">
                    <a:lumMod val="75000"/>
                  </a:schemeClr>
                </a:solidFill>
                <a:effectLst/>
                <a:latin typeface="Tw Cen MT" panose="020B0602020104020603" pitchFamily="34" charset="0"/>
              </a:rPr>
              <a:t> </a:t>
            </a:r>
            <a:r>
              <a:rPr lang="en-ZA" sz="2000" b="0" i="1" kern="1200" dirty="0">
                <a:solidFill>
                  <a:schemeClr val="accent2">
                    <a:lumMod val="75000"/>
                  </a:schemeClr>
                </a:solidFill>
                <a:effectLst/>
                <a:latin typeface="Tw Cen MT" panose="020B0602020104020603" pitchFamily="34" charset="0"/>
              </a:rPr>
              <a:t>.</a:t>
            </a:r>
            <a:r>
              <a:rPr lang="en-ZA" sz="2000" b="0" i="0" u="none" strike="noStrike" kern="1200" baseline="0" dirty="0">
                <a:solidFill>
                  <a:schemeClr val="accent2">
                    <a:lumMod val="75000"/>
                  </a:schemeClr>
                </a:solidFill>
                <a:latin typeface="Tw Cen MT" panose="020B0602020104020603" pitchFamily="34" charset="0"/>
                <a:ea typeface="+mn-ea"/>
                <a:cs typeface="+mn-cs"/>
              </a:rPr>
              <a:t> Presidency,</a:t>
            </a:r>
            <a:r>
              <a:rPr lang="en-ZA" sz="2000" b="0" i="0" u="none" strike="noStrike" kern="1200" baseline="0" dirty="0">
                <a:solidFill>
                  <a:schemeClr val="dk1"/>
                </a:solidFill>
                <a:latin typeface="Tw Cen MT" panose="020B0602020104020603" pitchFamily="34" charset="0"/>
                <a:ea typeface="+mn-ea"/>
                <a:cs typeface="+mn-cs"/>
              </a:rPr>
              <a:t> </a:t>
            </a:r>
            <a:r>
              <a:rPr lang="en-ZA" sz="2000" b="0" i="0" u="none" strike="noStrike" kern="1200" baseline="0" dirty="0">
                <a:latin typeface="Tw Cen MT" panose="020B0602020104020603" pitchFamily="34" charset="0"/>
                <a:ea typeface="+mn-ea"/>
                <a:cs typeface="+mn-cs"/>
              </a:rPr>
              <a:t>Contributing: DPSA, DPME </a:t>
            </a:r>
            <a:endParaRPr lang="en-ZA" sz="2000" b="0" dirty="0">
              <a:effectLst/>
              <a:latin typeface="Tw Cen MT" panose="020B0602020104020603" pitchFamily="34" charset="0"/>
            </a:endParaRPr>
          </a:p>
          <a:p>
            <a:pPr marL="342900" lvl="0" indent="-342900" algn="l">
              <a:lnSpc>
                <a:spcPct val="110000"/>
              </a:lnSpc>
              <a:spcAft>
                <a:spcPts val="0"/>
              </a:spcAft>
              <a:buFont typeface="+mj-lt"/>
              <a:buAutoNum type="arabicPeriod" startAt="6"/>
              <a:tabLst>
                <a:tab pos="228600" algn="l"/>
              </a:tabLst>
            </a:pPr>
            <a:r>
              <a:rPr lang="en-ZA" sz="2000" b="1" kern="1200" dirty="0">
                <a:effectLst/>
                <a:latin typeface="Tw Cen MT" panose="020B0602020104020603" pitchFamily="34" charset="0"/>
              </a:rPr>
              <a:t>Head of National Administration and Head of Public Service </a:t>
            </a:r>
            <a:r>
              <a:rPr lang="en-ZA" sz="2000" b="0" kern="1200" dirty="0">
                <a:effectLst/>
                <a:latin typeface="Tw Cen MT" panose="020B0602020104020603" pitchFamily="34" charset="0"/>
              </a:rPr>
              <a:t>established.</a:t>
            </a:r>
            <a:r>
              <a:rPr lang="en-ZA" sz="2000" b="0" i="1" kern="1200" dirty="0">
                <a:solidFill>
                  <a:schemeClr val="accent2">
                    <a:lumMod val="75000"/>
                  </a:schemeClr>
                </a:solidFill>
                <a:effectLst/>
                <a:latin typeface="Tw Cen MT" panose="020B0602020104020603" pitchFamily="34" charset="0"/>
              </a:rPr>
              <a:t> Lead Department:</a:t>
            </a:r>
            <a:r>
              <a:rPr lang="en-ZA" sz="2000" b="0" i="1" kern="1200" baseline="0" dirty="0">
                <a:solidFill>
                  <a:schemeClr val="accent2">
                    <a:lumMod val="75000"/>
                  </a:schemeClr>
                </a:solidFill>
                <a:effectLst/>
                <a:latin typeface="Tw Cen MT" panose="020B0602020104020603" pitchFamily="34" charset="0"/>
              </a:rPr>
              <a:t> </a:t>
            </a:r>
            <a:r>
              <a:rPr lang="en-ZA" sz="2000" b="0" i="1" kern="1200" dirty="0">
                <a:solidFill>
                  <a:schemeClr val="accent2">
                    <a:lumMod val="75000"/>
                  </a:schemeClr>
                </a:solidFill>
                <a:effectLst/>
                <a:latin typeface="Tw Cen MT" panose="020B0602020104020603" pitchFamily="34" charset="0"/>
              </a:rPr>
              <a:t>.</a:t>
            </a:r>
            <a:r>
              <a:rPr lang="en-ZA" sz="2000" b="0" i="0" u="none" strike="noStrike" kern="1200" baseline="0" dirty="0">
                <a:solidFill>
                  <a:schemeClr val="accent2">
                    <a:lumMod val="75000"/>
                  </a:schemeClr>
                </a:solidFill>
                <a:latin typeface="Tw Cen MT" panose="020B0602020104020603" pitchFamily="34" charset="0"/>
                <a:ea typeface="+mn-ea"/>
                <a:cs typeface="+mn-cs"/>
              </a:rPr>
              <a:t> Presidency, </a:t>
            </a:r>
            <a:r>
              <a:rPr lang="en-ZA" sz="2000" b="0" i="0" u="none" strike="noStrike" kern="1200" baseline="0" dirty="0">
                <a:latin typeface="Tw Cen MT" panose="020B0602020104020603" pitchFamily="34" charset="0"/>
                <a:ea typeface="+mn-ea"/>
                <a:cs typeface="+mn-cs"/>
              </a:rPr>
              <a:t>Contributing: DPSA, DPME </a:t>
            </a:r>
            <a:endParaRPr lang="en-ZA" sz="20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2000" b="1" kern="1200" dirty="0">
                <a:effectLst/>
                <a:latin typeface="Tw Cen MT" panose="020B0602020104020603" pitchFamily="34" charset="0"/>
              </a:rPr>
              <a:t>Five “high risk” SOEs governance system reviewed </a:t>
            </a:r>
            <a:r>
              <a:rPr lang="en-ZA" sz="2000" b="0" kern="1200" dirty="0">
                <a:effectLst/>
                <a:latin typeface="Tw Cen MT" panose="020B0602020104020603" pitchFamily="34" charset="0"/>
              </a:rPr>
              <a:t>by 2021 and recommendations implemented by 2023.</a:t>
            </a:r>
            <a:r>
              <a:rPr lang="en-ZA" sz="2000" b="0" i="1" kern="1200" dirty="0">
                <a:solidFill>
                  <a:schemeClr val="accent2">
                    <a:lumMod val="75000"/>
                  </a:schemeClr>
                </a:solidFill>
                <a:effectLst/>
                <a:latin typeface="Tw Cen MT" panose="020B0602020104020603" pitchFamily="34" charset="0"/>
              </a:rPr>
              <a:t> Lead Department:</a:t>
            </a:r>
            <a:r>
              <a:rPr lang="en-ZA" sz="2000" b="0" i="1" kern="1200" baseline="0" dirty="0">
                <a:solidFill>
                  <a:schemeClr val="accent2">
                    <a:lumMod val="75000"/>
                  </a:schemeClr>
                </a:solidFill>
                <a:effectLst/>
                <a:latin typeface="Tw Cen MT" panose="020B0602020104020603" pitchFamily="34" charset="0"/>
              </a:rPr>
              <a:t> </a:t>
            </a:r>
            <a:r>
              <a:rPr lang="en-ZA" sz="2000" b="0" i="0" u="none" strike="noStrike" kern="1200" baseline="0" dirty="0">
                <a:solidFill>
                  <a:schemeClr val="accent2">
                    <a:lumMod val="75000"/>
                  </a:schemeClr>
                </a:solidFill>
                <a:latin typeface="Tw Cen MT" panose="020B0602020104020603" pitchFamily="34" charset="0"/>
                <a:ea typeface="+mn-ea"/>
                <a:cs typeface="+mn-cs"/>
              </a:rPr>
              <a:t>DPME, </a:t>
            </a:r>
            <a:r>
              <a:rPr lang="en-ZA" sz="2000" b="0" i="0" u="none" strike="noStrike" kern="1200" baseline="0" dirty="0">
                <a:latin typeface="Tw Cen MT" panose="020B0602020104020603" pitchFamily="34" charset="0"/>
                <a:ea typeface="+mn-ea"/>
                <a:cs typeface="+mn-cs"/>
              </a:rPr>
              <a:t>Contributing: NT,DPE,DPSA</a:t>
            </a:r>
            <a:endParaRPr lang="en-ZA" sz="20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2000" b="0" kern="1200" dirty="0">
                <a:effectLst/>
                <a:latin typeface="Tw Cen MT" panose="020B0602020104020603" pitchFamily="34" charset="0"/>
              </a:rPr>
              <a:t>Programme to facilitate </a:t>
            </a:r>
            <a:r>
              <a:rPr lang="en-ZA" sz="2000" b="1" kern="1200" dirty="0">
                <a:effectLst/>
                <a:latin typeface="Tw Cen MT" panose="020B0602020104020603" pitchFamily="34" charset="0"/>
              </a:rPr>
              <a:t>participatory governance mechanisms and citizen engagement</a:t>
            </a:r>
            <a:r>
              <a:rPr lang="en-ZA" sz="2000" b="0" kern="1200" dirty="0">
                <a:effectLst/>
                <a:latin typeface="Tw Cen MT" panose="020B0602020104020603" pitchFamily="34" charset="0"/>
              </a:rPr>
              <a:t> (including review of structure on ward committees) developed by 2020 and implemented by 2024.</a:t>
            </a:r>
            <a:r>
              <a:rPr lang="en-ZA" sz="2000" b="0" i="1" kern="1200" dirty="0">
                <a:solidFill>
                  <a:schemeClr val="accent2">
                    <a:lumMod val="75000"/>
                  </a:schemeClr>
                </a:solidFill>
                <a:effectLst/>
                <a:latin typeface="Tw Cen MT" panose="020B0602020104020603" pitchFamily="34" charset="0"/>
              </a:rPr>
              <a:t> Lead Department:</a:t>
            </a:r>
            <a:r>
              <a:rPr lang="en-ZA" sz="2000" b="0" i="1" kern="1200" baseline="0" dirty="0">
                <a:solidFill>
                  <a:schemeClr val="accent2">
                    <a:lumMod val="75000"/>
                  </a:schemeClr>
                </a:solidFill>
                <a:effectLst/>
                <a:latin typeface="Tw Cen MT" panose="020B0602020104020603" pitchFamily="34" charset="0"/>
              </a:rPr>
              <a:t> </a:t>
            </a:r>
            <a:r>
              <a:rPr lang="en-ZA" sz="2000" b="0" i="0" u="none" strike="noStrike" kern="1200" baseline="0" dirty="0">
                <a:solidFill>
                  <a:schemeClr val="accent2">
                    <a:lumMod val="75000"/>
                  </a:schemeClr>
                </a:solidFill>
                <a:latin typeface="Tw Cen MT" panose="020B0602020104020603" pitchFamily="34" charset="0"/>
                <a:ea typeface="+mn-ea"/>
                <a:cs typeface="+mn-cs"/>
              </a:rPr>
              <a:t>DCOG, </a:t>
            </a:r>
            <a:r>
              <a:rPr lang="en-ZA" sz="2000" b="0" i="0" u="none" strike="noStrike" kern="1200" baseline="0" dirty="0">
                <a:latin typeface="Tw Cen MT" panose="020B0602020104020603" pitchFamily="34" charset="0"/>
                <a:ea typeface="+mn-ea"/>
                <a:cs typeface="+mn-cs"/>
              </a:rPr>
              <a:t>Contributing: DPSA, GCIS &amp; DPME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endParaRPr lang="en-ZA" sz="2000" dirty="0">
              <a:solidFill>
                <a:schemeClr val="accent5">
                  <a:lumMod val="75000"/>
                </a:schemeClr>
              </a:solidFill>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endParaRPr lang="en-ZA" sz="2000" dirty="0">
              <a:solidFill>
                <a:schemeClr val="accent5">
                  <a:lumMod val="75000"/>
                </a:schemeClr>
              </a:solidFill>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endParaRPr lang="en-ZA" sz="2000" dirty="0">
              <a:solidFill>
                <a:schemeClr val="accent5">
                  <a:lumMod val="75000"/>
                </a:schemeClr>
              </a:solidFill>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endParaRPr lang="en-ZA" sz="2000" dirty="0">
              <a:solidFill>
                <a:schemeClr val="accent5">
                  <a:lumMod val="75000"/>
                </a:schemeClr>
              </a:solidFill>
              <a:latin typeface="Tw Cen MT" panose="020B0602020104020603" pitchFamily="34" charset="0"/>
            </a:endParaRPr>
          </a:p>
          <a:p>
            <a:pPr marL="0" marR="0" lvl="0" indent="0" algn="l" defTabSz="914400" rtl="0" eaLnBrk="1" fontAlgn="auto" latinLnBrk="0" hangingPunct="1">
              <a:lnSpc>
                <a:spcPct val="110000"/>
              </a:lnSpc>
              <a:spcBef>
                <a:spcPts val="0"/>
              </a:spcBef>
              <a:spcAft>
                <a:spcPts val="0"/>
              </a:spcAft>
              <a:buClrTx/>
              <a:buSzTx/>
              <a:buNone/>
              <a:tabLst>
                <a:tab pos="228600" algn="l"/>
              </a:tabLst>
              <a:defRPr/>
            </a:pPr>
            <a:endParaRPr lang="en-ZA" sz="2000" dirty="0"/>
          </a:p>
        </p:txBody>
      </p:sp>
      <p:sp>
        <p:nvSpPr>
          <p:cNvPr id="4" name="Slide Number Placeholder 3">
            <a:extLst>
              <a:ext uri="{FF2B5EF4-FFF2-40B4-BE49-F238E27FC236}">
                <a16:creationId xmlns:a16="http://schemas.microsoft.com/office/drawing/2014/main" id="{E45C591C-E6C3-0551-D6B5-7F1E170A258B}"/>
              </a:ext>
            </a:extLst>
          </p:cNvPr>
          <p:cNvSpPr txBox="1">
            <a:spLocks/>
          </p:cNvSpPr>
          <p:nvPr/>
        </p:nvSpPr>
        <p:spPr>
          <a:xfrm>
            <a:off x="11137043"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12</a:t>
            </a:r>
          </a:p>
        </p:txBody>
      </p:sp>
    </p:spTree>
    <p:extLst>
      <p:ext uri="{BB962C8B-B14F-4D97-AF65-F5344CB8AC3E}">
        <p14:creationId xmlns:p14="http://schemas.microsoft.com/office/powerpoint/2010/main" val="10422277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233-3569-47F9-AA39-23A29CF2BDFB}"/>
              </a:ext>
            </a:extLst>
          </p:cNvPr>
          <p:cNvSpPr>
            <a:spLocks noGrp="1"/>
          </p:cNvSpPr>
          <p:nvPr>
            <p:ph type="ctrTitle"/>
          </p:nvPr>
        </p:nvSpPr>
        <p:spPr>
          <a:xfrm>
            <a:off x="1524000" y="344785"/>
            <a:ext cx="9035480" cy="3342632"/>
          </a:xfrm>
        </p:spPr>
        <p:txBody>
          <a:bodyPr>
            <a:normAutofit/>
          </a:bodyPr>
          <a:lstStyle/>
          <a:p>
            <a:r>
              <a:rPr lang="en-US" sz="4000" b="1" dirty="0">
                <a:solidFill>
                  <a:schemeClr val="accent2"/>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t> </a:t>
            </a:r>
            <a:br>
              <a:rPr lang="en-US" sz="4000" b="1" dirty="0">
                <a:solidFill>
                  <a:schemeClr val="accent2"/>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br>
            <a:r>
              <a:rPr lang="en-US" sz="4000" b="1" dirty="0">
                <a:solidFill>
                  <a:schemeClr val="accent2"/>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t/>
            </a:r>
            <a:br>
              <a:rPr lang="en-US" sz="4000" b="1" dirty="0">
                <a:solidFill>
                  <a:schemeClr val="accent2"/>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br>
            <a:r>
              <a:rPr lang="en-US" sz="4000" b="1" dirty="0">
                <a:solidFill>
                  <a:schemeClr val="accent2"/>
                </a:solidFill>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5. BURNING PLATFORM</a:t>
            </a:r>
            <a:br>
              <a:rPr lang="en-US" sz="4000" b="1" dirty="0">
                <a:solidFill>
                  <a:schemeClr val="accent2"/>
                </a:solidFill>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br>
            <a:r>
              <a:rPr lang="en-US" sz="2700" b="1"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
            </a:r>
            <a:br>
              <a:rPr lang="en-US" sz="2700" b="1"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br>
            <a:r>
              <a:rPr lang="en-US" sz="2700"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5.1) LONG DRAWN PRECAUTIONARY SUSPENSION IN THE PS </a:t>
            </a:r>
            <a:br>
              <a:rPr lang="en-US" sz="2700"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br>
            <a:r>
              <a:rPr lang="en-US" sz="2700"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5.2) VACANCY  MANAGEMENT  IN THE PUBLIC SERVICE </a:t>
            </a:r>
            <a:br>
              <a:rPr lang="en-US" sz="2700"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br>
            <a:r>
              <a:rPr lang="en-US" sz="2700"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5.3) IMPLEMENT PROFFESSIONALISATION FRAMEWORK</a:t>
            </a:r>
            <a:endParaRPr lang="en-ZA" sz="2700" dirty="0">
              <a:latin typeface="Tw Cen MT" panose="020B0602020104020603" pitchFamily="34" charset="0"/>
              <a:ea typeface="Segoe UI Emoji" panose="020B0502040204020203" pitchFamily="34" charset="0"/>
            </a:endParaRPr>
          </a:p>
        </p:txBody>
      </p:sp>
      <p:sp>
        <p:nvSpPr>
          <p:cNvPr id="3" name="Slide Number Placeholder 3">
            <a:extLst>
              <a:ext uri="{FF2B5EF4-FFF2-40B4-BE49-F238E27FC236}">
                <a16:creationId xmlns:a16="http://schemas.microsoft.com/office/drawing/2014/main" id="{E1B58A9D-DEED-C767-D1A0-021CD62A957D}"/>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13</a:t>
            </a:r>
          </a:p>
        </p:txBody>
      </p:sp>
    </p:spTree>
    <p:extLst>
      <p:ext uri="{BB962C8B-B14F-4D97-AF65-F5344CB8AC3E}">
        <p14:creationId xmlns:p14="http://schemas.microsoft.com/office/powerpoint/2010/main" val="13133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63560" y="740120"/>
            <a:ext cx="11521071" cy="4752528"/>
          </a:xfrm>
        </p:spPr>
        <p:txBody>
          <a:bodyPr>
            <a:noAutofit/>
          </a:bodyPr>
          <a:lstStyle/>
          <a:p>
            <a:pPr lvl="0" algn="l" fontAlgn="ctr">
              <a:buSzPct val="100000"/>
            </a:pPr>
            <a:r>
              <a:rPr lang="en-ZA" sz="1400" dirty="0">
                <a:solidFill>
                  <a:prstClr val="black"/>
                </a:solidFill>
                <a:latin typeface="Arial" panose="020B0604020202020204" pitchFamily="34" charset="0"/>
                <a:cs typeface="Arial" panose="020B0604020202020204" pitchFamily="34" charset="0"/>
              </a:rPr>
              <a:t>                          				</a:t>
            </a:r>
            <a:endParaRPr lang="en-ZA" sz="1400" b="1" dirty="0">
              <a:solidFill>
                <a:prstClr val="black"/>
              </a:solidFill>
              <a:latin typeface="Tw Cen MT" panose="020B0602020104020603" pitchFamily="34" charset="0"/>
              <a:cs typeface="Arial" panose="020B0604020202020204" pitchFamily="34" charset="0"/>
            </a:endParaRPr>
          </a:p>
          <a:p>
            <a:pPr lvl="0" fontAlgn="ctr">
              <a:buSzPct val="100000"/>
            </a:pPr>
            <a:r>
              <a:rPr lang="en-ZA" sz="1400" dirty="0">
                <a:solidFill>
                  <a:prstClr val="black"/>
                </a:solidFill>
                <a:latin typeface="Tw Cen MT" panose="020B0602020104020603" pitchFamily="34" charset="0"/>
                <a:cs typeface="Arial" panose="020B0604020202020204" pitchFamily="34" charset="0"/>
              </a:rPr>
              <a:t> </a:t>
            </a:r>
            <a:r>
              <a:rPr lang="en-ZA" sz="2000" dirty="0">
                <a:latin typeface="Tw Cen MT" panose="020B0602020104020603" pitchFamily="34" charset="0"/>
                <a:cs typeface="Arial" panose="020B0604020202020204" pitchFamily="34" charset="0"/>
              </a:rPr>
              <a:t>Currently there  are </a:t>
            </a:r>
            <a:r>
              <a:rPr lang="en-ZA" sz="2000" b="1" dirty="0">
                <a:latin typeface="Tw Cen MT" panose="020B0602020104020603" pitchFamily="34" charset="0"/>
                <a:cs typeface="Arial" panose="020B0604020202020204" pitchFamily="34" charset="0"/>
              </a:rPr>
              <a:t>315</a:t>
            </a:r>
            <a:r>
              <a:rPr lang="en-ZA" sz="2000" dirty="0">
                <a:latin typeface="Tw Cen MT" panose="020B0602020104020603" pitchFamily="34" charset="0"/>
                <a:cs typeface="Arial" panose="020B0604020202020204" pitchFamily="34" charset="0"/>
              </a:rPr>
              <a:t> precautionary suspensions cases across </a:t>
            </a:r>
            <a:r>
              <a:rPr lang="en-ZA" sz="2000" b="1" dirty="0">
                <a:latin typeface="Tw Cen MT" panose="020B0602020104020603" pitchFamily="34" charset="0"/>
                <a:cs typeface="Arial" panose="020B0604020202020204" pitchFamily="34" charset="0"/>
              </a:rPr>
              <a:t>National Departments</a:t>
            </a:r>
            <a:r>
              <a:rPr lang="en-ZA" sz="2000" dirty="0">
                <a:latin typeface="Tw Cen MT" panose="020B0602020104020603" pitchFamily="34" charset="0"/>
                <a:cs typeface="Arial" panose="020B0604020202020204" pitchFamily="34" charset="0"/>
              </a:rPr>
              <a:t>. </a:t>
            </a:r>
          </a:p>
          <a:p>
            <a:pPr lvl="0" fontAlgn="ctr">
              <a:buSzPct val="100000"/>
            </a:pPr>
            <a:r>
              <a:rPr lang="en-ZA" sz="2000" dirty="0">
                <a:latin typeface="Tw Cen MT" panose="020B0602020104020603" pitchFamily="34" charset="0"/>
                <a:cs typeface="Arial" panose="020B0604020202020204" pitchFamily="34" charset="0"/>
              </a:rPr>
              <a:t>The salary costs are  </a:t>
            </a:r>
            <a:r>
              <a:rPr lang="en-ZA" sz="2000" b="1" dirty="0">
                <a:latin typeface="Tw Cen MT" panose="020B0602020104020603" pitchFamily="34" charset="0"/>
                <a:cs typeface="Arial" panose="020B0604020202020204" pitchFamily="34" charset="0"/>
              </a:rPr>
              <a:t>R 61 905 593,74</a:t>
            </a:r>
          </a:p>
          <a:p>
            <a:pPr marL="342900" lvl="0" indent="-342900" algn="just" fontAlgn="ctr">
              <a:buSzPct val="100000"/>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p>
            <a:pPr marL="342900" lvl="0" indent="-342900" algn="just" fontAlgn="ctr">
              <a:buSzPct val="100000"/>
              <a:buFont typeface="Arial" panose="020B0604020202020204" pitchFamily="34" charset="0"/>
              <a:buChar char="•"/>
            </a:pPr>
            <a:endParaRPr lang="en-ZA" sz="1800" dirty="0">
              <a:solidFill>
                <a:prstClr val="black"/>
              </a:solidFill>
              <a:latin typeface="Arial" panose="020B0604020202020204" pitchFamily="34" charset="0"/>
              <a:cs typeface="Arial" panose="020B0604020202020204" pitchFamily="34" charset="0"/>
            </a:endParaRPr>
          </a:p>
          <a:p>
            <a:pPr marL="342900" lvl="0" indent="-342900" algn="just" fontAlgn="ctr">
              <a:buSzPct val="100000"/>
              <a:buFont typeface="Arial" panose="020B0604020202020204" pitchFamily="34" charset="0"/>
              <a:buChar char="•"/>
            </a:pPr>
            <a:endParaRPr lang="en-ZA" sz="1800" dirty="0">
              <a:solidFill>
                <a:prstClr val="black"/>
              </a:solidFill>
              <a:latin typeface="Arial" panose="020B0604020202020204" pitchFamily="34" charset="0"/>
              <a:cs typeface="Arial" panose="020B0604020202020204" pitchFamily="34" charset="0"/>
            </a:endParaRPr>
          </a:p>
        </p:txBody>
      </p:sp>
      <p:pic>
        <p:nvPicPr>
          <p:cNvPr id="7" name="Content Placeholder 3">
            <a:extLst>
              <a:ext uri="{FF2B5EF4-FFF2-40B4-BE49-F238E27FC236}">
                <a16:creationId xmlns:a16="http://schemas.microsoft.com/office/drawing/2014/main" id="{285A143E-C56E-7E15-57C1-74A981C0B36C}"/>
              </a:ext>
            </a:extLst>
          </p:cNvPr>
          <p:cNvPicPr>
            <a:picLocks noChangeAspect="1"/>
          </p:cNvPicPr>
          <p:nvPr/>
        </p:nvPicPr>
        <p:blipFill rotWithShape="1">
          <a:blip r:embed="rId3"/>
          <a:srcRect t="5480"/>
          <a:stretch/>
        </p:blipFill>
        <p:spPr>
          <a:xfrm>
            <a:off x="335465" y="2009955"/>
            <a:ext cx="11521070" cy="4669265"/>
          </a:xfrm>
          <a:prstGeom prst="rect">
            <a:avLst/>
          </a:prstGeom>
          <a:solidFill>
            <a:schemeClr val="bg2"/>
          </a:solidFill>
        </p:spPr>
      </p:pic>
      <p:sp>
        <p:nvSpPr>
          <p:cNvPr id="5" name="Rectangle 4"/>
          <p:cNvSpPr/>
          <p:nvPr/>
        </p:nvSpPr>
        <p:spPr>
          <a:xfrm>
            <a:off x="803563" y="178780"/>
            <a:ext cx="10493477" cy="646331"/>
          </a:xfrm>
          <a:prstGeom prst="rect">
            <a:avLst/>
          </a:prstGeom>
        </p:spPr>
        <p:txBody>
          <a:bodyPr wrap="square">
            <a:spAutoFit/>
          </a:bodyPr>
          <a:lstStyle/>
          <a:p>
            <a:r>
              <a:rPr lang="en-ZA" sz="3600" b="1"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Segoe UI Light" panose="020B0502040204020203" pitchFamily="34" charset="0"/>
              </a:rPr>
              <a:t>5.1 LONG DRAWN PRECAUTIONARY SUSPENSIONS </a:t>
            </a:r>
            <a:endParaRPr lang="en-ZA" sz="3600" b="1" dirty="0"/>
          </a:p>
        </p:txBody>
      </p:sp>
      <p:sp>
        <p:nvSpPr>
          <p:cNvPr id="8" name="Slide Number Placeholder 3">
            <a:extLst>
              <a:ext uri="{FF2B5EF4-FFF2-40B4-BE49-F238E27FC236}">
                <a16:creationId xmlns:a16="http://schemas.microsoft.com/office/drawing/2014/main" id="{E45C591C-E6C3-0551-D6B5-7F1E170A258B}"/>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14</a:t>
            </a:r>
          </a:p>
        </p:txBody>
      </p:sp>
    </p:spTree>
    <p:extLst>
      <p:ext uri="{BB962C8B-B14F-4D97-AF65-F5344CB8AC3E}">
        <p14:creationId xmlns:p14="http://schemas.microsoft.com/office/powerpoint/2010/main" val="131012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0" y="146412"/>
            <a:ext cx="10948748" cy="1209450"/>
          </a:xfrm>
        </p:spPr>
        <p:txBody>
          <a:bodyPr>
            <a:noAutofit/>
          </a:bodyPr>
          <a:lstStyle/>
          <a:p>
            <a:pPr lvl="0" fontAlgn="ctr">
              <a:lnSpc>
                <a:spcPct val="100000"/>
              </a:lnSpc>
              <a:buSzPct val="100000"/>
            </a:pPr>
            <a:endParaRPr lang="en-ZA" sz="2000" dirty="0">
              <a:solidFill>
                <a:prstClr val="black"/>
              </a:solidFill>
              <a:latin typeface="Tw Cen MT" panose="020B0602020104020603" pitchFamily="34" charset="0"/>
              <a:cs typeface="Arial" panose="020B0604020202020204" pitchFamily="34" charset="0"/>
            </a:endParaRPr>
          </a:p>
          <a:p>
            <a:pPr lvl="0" fontAlgn="ctr">
              <a:lnSpc>
                <a:spcPct val="100000"/>
              </a:lnSpc>
              <a:buSzPct val="100000"/>
            </a:pPr>
            <a:r>
              <a:rPr lang="en-ZA" sz="2000" dirty="0">
                <a:solidFill>
                  <a:prstClr val="black"/>
                </a:solidFill>
                <a:latin typeface="Tw Cen MT" panose="020B0602020104020603" pitchFamily="34" charset="0"/>
                <a:cs typeface="Arial" panose="020B0604020202020204" pitchFamily="34" charset="0"/>
              </a:rPr>
              <a:t>Currently there are </a:t>
            </a:r>
            <a:r>
              <a:rPr lang="en-ZA" sz="2000" b="1" dirty="0">
                <a:solidFill>
                  <a:prstClr val="black"/>
                </a:solidFill>
                <a:latin typeface="Tw Cen MT" panose="020B0602020104020603" pitchFamily="34" charset="0"/>
                <a:cs typeface="Arial" panose="020B0604020202020204" pitchFamily="34" charset="0"/>
              </a:rPr>
              <a:t>292 </a:t>
            </a:r>
            <a:r>
              <a:rPr kumimoji="0" lang="en-ZA" sz="2000" b="0" i="0" u="none" strike="noStrike" kern="1200" cap="none" spc="0" normalizeH="0" baseline="0" noProof="0" dirty="0">
                <a:ln>
                  <a:noFill/>
                </a:ln>
                <a:solidFill>
                  <a:prstClr val="black"/>
                </a:solidFill>
                <a:effectLst/>
                <a:uLnTx/>
                <a:uFillTx/>
                <a:latin typeface="Tw Cen MT" panose="020B0602020104020603" pitchFamily="34" charset="0"/>
                <a:cs typeface="Arial" panose="020B0604020202020204" pitchFamily="34" charset="0"/>
              </a:rPr>
              <a:t>precautionary suspensions cases across </a:t>
            </a:r>
            <a:r>
              <a:rPr kumimoji="0" lang="en-ZA" sz="2000" b="1" i="0" u="none" strike="noStrike" kern="1200" cap="none" spc="0" normalizeH="0" baseline="0" noProof="0" dirty="0">
                <a:ln>
                  <a:noFill/>
                </a:ln>
                <a:solidFill>
                  <a:prstClr val="black"/>
                </a:solidFill>
                <a:effectLst/>
                <a:uLnTx/>
                <a:uFillTx/>
                <a:latin typeface="Tw Cen MT" panose="020B0602020104020603" pitchFamily="34" charset="0"/>
                <a:cs typeface="Arial" panose="020B0604020202020204" pitchFamily="34" charset="0"/>
              </a:rPr>
              <a:t>Provincial Departments</a:t>
            </a:r>
            <a:r>
              <a:rPr kumimoji="0" lang="en-ZA" sz="2000" b="0" i="0" u="none" strike="noStrike" kern="1200" cap="none" spc="0" normalizeH="0" baseline="0" noProof="0" dirty="0">
                <a:ln>
                  <a:noFill/>
                </a:ln>
                <a:solidFill>
                  <a:prstClr val="black"/>
                </a:solidFill>
                <a:effectLst/>
                <a:uLnTx/>
                <a:uFillTx/>
                <a:latin typeface="Tw Cen MT" panose="020B0602020104020603" pitchFamily="34" charset="0"/>
                <a:cs typeface="Arial" panose="020B0604020202020204" pitchFamily="34" charset="0"/>
              </a:rPr>
              <a:t>. </a:t>
            </a:r>
          </a:p>
          <a:p>
            <a:pPr lvl="0" fontAlgn="ctr">
              <a:lnSpc>
                <a:spcPct val="100000"/>
              </a:lnSpc>
              <a:buSzPct val="100000"/>
            </a:pPr>
            <a:r>
              <a:rPr kumimoji="0" lang="en-ZA" sz="2000" b="0" i="0" u="none" strike="noStrike" kern="1200" cap="none" spc="0" normalizeH="0" baseline="0" noProof="0" dirty="0">
                <a:ln>
                  <a:noFill/>
                </a:ln>
                <a:solidFill>
                  <a:prstClr val="black"/>
                </a:solidFill>
                <a:effectLst/>
                <a:uLnTx/>
                <a:uFillTx/>
                <a:latin typeface="Tw Cen MT" panose="020B0602020104020603" pitchFamily="34" charset="0"/>
                <a:cs typeface="Arial" panose="020B0604020202020204" pitchFamily="34" charset="0"/>
              </a:rPr>
              <a:t>The salary costs are </a:t>
            </a:r>
            <a:r>
              <a:rPr kumimoji="0" lang="en-ZA" sz="2000" b="1" i="0" u="none" strike="noStrike" kern="1200" cap="none" spc="0" normalizeH="0" baseline="0" noProof="0" dirty="0">
                <a:ln>
                  <a:noFill/>
                </a:ln>
                <a:solidFill>
                  <a:prstClr val="black"/>
                </a:solidFill>
                <a:effectLst/>
                <a:uLnTx/>
                <a:uFillTx/>
                <a:latin typeface="Tw Cen MT" panose="020B0602020104020603" pitchFamily="34" charset="0"/>
                <a:cs typeface="Arial" panose="020B0604020202020204" pitchFamily="34" charset="0"/>
              </a:rPr>
              <a:t>R 203 851 131,57</a:t>
            </a:r>
          </a:p>
          <a:p>
            <a:pPr lvl="0" algn="just" fontAlgn="ctr">
              <a:buSzPct val="100000"/>
            </a:pPr>
            <a:endParaRPr lang="en-ZA" sz="1800" dirty="0">
              <a:solidFill>
                <a:prstClr val="black"/>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5A75338A-5591-85EC-BF50-9C70038C4D34}"/>
              </a:ext>
            </a:extLst>
          </p:cNvPr>
          <p:cNvGraphicFramePr>
            <a:graphicFrameLocks/>
          </p:cNvGraphicFramePr>
          <p:nvPr>
            <p:extLst>
              <p:ext uri="{D42A27DB-BD31-4B8C-83A1-F6EECF244321}">
                <p14:modId xmlns:p14="http://schemas.microsoft.com/office/powerpoint/2010/main" val="2685918870"/>
              </p:ext>
            </p:extLst>
          </p:nvPr>
        </p:nvGraphicFramePr>
        <p:xfrm>
          <a:off x="335359" y="1545022"/>
          <a:ext cx="10804733" cy="3867806"/>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3">
            <a:extLst>
              <a:ext uri="{FF2B5EF4-FFF2-40B4-BE49-F238E27FC236}">
                <a16:creationId xmlns:a16="http://schemas.microsoft.com/office/drawing/2014/main" id="{E45C591C-E6C3-0551-D6B5-7F1E170A258B}"/>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15</a:t>
            </a:r>
          </a:p>
        </p:txBody>
      </p:sp>
    </p:spTree>
    <p:extLst>
      <p:ext uri="{BB962C8B-B14F-4D97-AF65-F5344CB8AC3E}">
        <p14:creationId xmlns:p14="http://schemas.microsoft.com/office/powerpoint/2010/main" val="245114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233-3569-47F9-AA39-23A29CF2BDFB}"/>
              </a:ext>
            </a:extLst>
          </p:cNvPr>
          <p:cNvSpPr>
            <a:spLocks noGrp="1"/>
          </p:cNvSpPr>
          <p:nvPr>
            <p:ph type="ctrTitle"/>
          </p:nvPr>
        </p:nvSpPr>
        <p:spPr>
          <a:xfrm>
            <a:off x="1415480" y="0"/>
            <a:ext cx="9144000" cy="1010493"/>
          </a:xfrm>
        </p:spPr>
        <p:txBody>
          <a:bodyPr>
            <a:normAutofit/>
          </a:bodyPr>
          <a:lstStyle/>
          <a:p>
            <a:r>
              <a:rPr lang="en-US" sz="4000" b="1"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 Planned Interventions</a:t>
            </a:r>
            <a:r>
              <a:rPr lang="en-US" sz="40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t> </a:t>
            </a:r>
            <a:endParaRPr lang="en-ZA" sz="4000" dirty="0">
              <a:latin typeface="Segoe UI Emoji" panose="020B0502040204020203" pitchFamily="34" charset="0"/>
              <a:ea typeface="Segoe UI Emoji" panose="020B0502040204020203" pitchFamily="34" charset="0"/>
            </a:endParaRPr>
          </a:p>
        </p:txBody>
      </p:sp>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63352" y="1124744"/>
            <a:ext cx="11665296" cy="4032448"/>
          </a:xfrm>
        </p:spPr>
        <p:txBody>
          <a:bodyPr>
            <a:normAutofit fontScale="77500" lnSpcReduction="20000"/>
          </a:bodyPr>
          <a:lstStyle/>
          <a:p>
            <a:pPr lvl="0" algn="l">
              <a:buSzPct val="100000"/>
            </a:pPr>
            <a:r>
              <a:rPr lang="en-ZA" b="1" dirty="0">
                <a:solidFill>
                  <a:prstClr val="black"/>
                </a:solidFill>
                <a:latin typeface="Tw Cen MT" panose="020B0602020104020603" pitchFamily="34" charset="0"/>
                <a:cs typeface="Arial" panose="020B0604020202020204" pitchFamily="34" charset="0"/>
              </a:rPr>
              <a:t>SHORT TERM (APRIL – SEPTEMBER 2023)</a:t>
            </a:r>
          </a:p>
          <a:p>
            <a:pPr lvl="0" algn="l">
              <a:buSzPct val="100000"/>
            </a:pPr>
            <a:endParaRPr lang="en-ZA" b="1" dirty="0">
              <a:solidFill>
                <a:prstClr val="black"/>
              </a:solidFill>
              <a:latin typeface="Tw Cen MT" panose="020B0602020104020603" pitchFamily="34" charset="0"/>
              <a:cs typeface="Arial" panose="020B0604020202020204" pitchFamily="34" charset="0"/>
            </a:endParaRPr>
          </a:p>
          <a:p>
            <a:pPr marL="342900" lvl="0" indent="-3429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Issue policy directive focusing on challenges pertaining to SMS suspensions: These include:</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Addressing postponements and delays; </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forum shopping by employees being disciplined</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review and align turnaround times for disciplinary process;</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consequences to employer and employees who delay conclusion of cases;</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Strengthen the role of labour relations office in discipline processes – including capacity building and training;</a:t>
            </a:r>
          </a:p>
          <a:p>
            <a:pPr marL="342900" lvl="0" indent="-342900" algn="l">
              <a:buSzPct val="100000"/>
              <a:buFontTx/>
              <a:buChar char="-"/>
            </a:pPr>
            <a:r>
              <a:rPr lang="en-ZA" dirty="0">
                <a:solidFill>
                  <a:prstClr val="black"/>
                </a:solidFill>
                <a:latin typeface="Tw Cen MT" panose="020B0602020104020603" pitchFamily="34" charset="0"/>
                <a:cs typeface="Arial" panose="020B0604020202020204" pitchFamily="34" charset="0"/>
              </a:rPr>
              <a:t>categorise type of cases  that can be chaired internally/ externally (lawyers).</a:t>
            </a:r>
          </a:p>
          <a:p>
            <a:pPr marL="228600" lvl="0" indent="-228600" algn="l">
              <a:buSzPct val="100000"/>
              <a:buFont typeface="Arial" panose="020B0604020202020204" pitchFamily="34" charset="0"/>
              <a:buChar char="•"/>
            </a:pPr>
            <a:endParaRPr lang="en-ZA" dirty="0">
              <a:solidFill>
                <a:prstClr val="black"/>
              </a:solidFill>
              <a:latin typeface="Tw Cen MT" panose="020B0602020104020603" pitchFamily="34" charset="0"/>
              <a:cs typeface="Arial" panose="020B0604020202020204" pitchFamily="34" charset="0"/>
            </a:endParaRPr>
          </a:p>
          <a:p>
            <a:pPr marL="228600" lvl="0" indent="-2286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Establish an independent panel  (Ministerial Committee) to review long term suspensions in the system. Consider establishment of a Ministerial Committee or independent panel of lawyers to review and make recommendations to AOs and EAs regarding current cases.</a:t>
            </a:r>
          </a:p>
        </p:txBody>
      </p:sp>
      <p:sp>
        <p:nvSpPr>
          <p:cNvPr id="4" name="Slide Number Placeholder 3">
            <a:extLst>
              <a:ext uri="{FF2B5EF4-FFF2-40B4-BE49-F238E27FC236}">
                <a16:creationId xmlns:a16="http://schemas.microsoft.com/office/drawing/2014/main" id="{DE2CD6C0-5BA6-BA9D-191F-6D4314AD67C9}"/>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16</a:t>
            </a:r>
          </a:p>
        </p:txBody>
      </p:sp>
    </p:spTree>
    <p:extLst>
      <p:ext uri="{BB962C8B-B14F-4D97-AF65-F5344CB8AC3E}">
        <p14:creationId xmlns:p14="http://schemas.microsoft.com/office/powerpoint/2010/main" val="345384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63352" y="605711"/>
            <a:ext cx="11665296" cy="3740866"/>
          </a:xfrm>
        </p:spPr>
        <p:txBody>
          <a:bodyPr>
            <a:normAutofit fontScale="92500" lnSpcReduction="20000"/>
          </a:bodyPr>
          <a:lstStyle/>
          <a:p>
            <a:pPr lvl="0" algn="l">
              <a:buSzPct val="100000"/>
            </a:pPr>
            <a:r>
              <a:rPr lang="en-ZA" b="1" dirty="0">
                <a:solidFill>
                  <a:prstClr val="black"/>
                </a:solidFill>
                <a:latin typeface="Tw Cen MT" panose="020B0602020104020603" pitchFamily="34" charset="0"/>
                <a:cs typeface="Arial" panose="020B0604020202020204" pitchFamily="34" charset="0"/>
              </a:rPr>
              <a:t>MEDIUM TERM (APRIL 2023 – MARCH 2024)</a:t>
            </a:r>
          </a:p>
          <a:p>
            <a:pPr lvl="0" algn="l">
              <a:buSzPct val="100000"/>
            </a:pPr>
            <a:endParaRPr lang="en-ZA" b="1" dirty="0">
              <a:solidFill>
                <a:prstClr val="black"/>
              </a:solidFill>
              <a:latin typeface="Tw Cen MT" panose="020B0602020104020603" pitchFamily="34" charset="0"/>
              <a:cs typeface="Arial" panose="020B0604020202020204" pitchFamily="34" charset="0"/>
            </a:endParaRPr>
          </a:p>
          <a:p>
            <a:pPr marL="342900" lvl="0" indent="-3429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Establish centrally co-ordinated mechanism for SMS member suspensions (introduce an automated/ online reference system/ workflow)</a:t>
            </a:r>
          </a:p>
          <a:p>
            <a:pPr marL="342900" lvl="0" indent="-3429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Review Disciplinary Code</a:t>
            </a:r>
          </a:p>
          <a:p>
            <a:pPr marL="342900" lvl="0" indent="-3429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Review SMS Handbook</a:t>
            </a:r>
          </a:p>
          <a:p>
            <a:pPr marL="342900" lvl="0" indent="-342900" algn="l">
              <a:buSzPct val="100000"/>
              <a:buFont typeface="Arial" panose="020B0604020202020204" pitchFamily="34" charset="0"/>
              <a:buChar char="•"/>
            </a:pPr>
            <a:endParaRPr lang="en-ZA" dirty="0">
              <a:solidFill>
                <a:prstClr val="black"/>
              </a:solidFill>
              <a:latin typeface="Tw Cen MT" panose="020B0602020104020603" pitchFamily="34" charset="0"/>
              <a:cs typeface="Arial" panose="020B0604020202020204" pitchFamily="34" charset="0"/>
            </a:endParaRPr>
          </a:p>
          <a:p>
            <a:pPr lvl="0" algn="l">
              <a:buSzPct val="100000"/>
            </a:pPr>
            <a:r>
              <a:rPr lang="en-ZA" b="1" dirty="0">
                <a:solidFill>
                  <a:prstClr val="black"/>
                </a:solidFill>
                <a:latin typeface="Tw Cen MT" panose="020B0602020104020603" pitchFamily="34" charset="0"/>
                <a:cs typeface="Arial" panose="020B0604020202020204" pitchFamily="34" charset="0"/>
              </a:rPr>
              <a:t>LONG TERM (APRIL 2024 – MARCH 2025)</a:t>
            </a:r>
          </a:p>
          <a:p>
            <a:pPr lvl="0" algn="l">
              <a:buSzPct val="100000"/>
            </a:pPr>
            <a:endParaRPr lang="en-ZA" b="1" dirty="0">
              <a:solidFill>
                <a:prstClr val="black"/>
              </a:solidFill>
              <a:latin typeface="Tw Cen MT" panose="020B0602020104020603" pitchFamily="34" charset="0"/>
              <a:cs typeface="Arial" panose="020B0604020202020204" pitchFamily="34" charset="0"/>
            </a:endParaRPr>
          </a:p>
          <a:p>
            <a:pPr marL="342900" lvl="0" indent="-342900" algn="l">
              <a:buSzPct val="100000"/>
              <a:buFont typeface="Arial" panose="020B0604020202020204" pitchFamily="34" charset="0"/>
              <a:buChar char="•"/>
            </a:pPr>
            <a:r>
              <a:rPr lang="en-ZA" dirty="0">
                <a:solidFill>
                  <a:prstClr val="black"/>
                </a:solidFill>
                <a:latin typeface="Tw Cen MT" panose="020B0602020104020603" pitchFamily="34" charset="0"/>
                <a:cs typeface="Arial" panose="020B0604020202020204" pitchFamily="34" charset="0"/>
              </a:rPr>
              <a:t>Fully automated system and online library of cases </a:t>
            </a:r>
            <a:endParaRPr lang="en-ZA" b="1" dirty="0">
              <a:solidFill>
                <a:prstClr val="black"/>
              </a:solidFill>
              <a:latin typeface="Tw Cen MT" panose="020B0602020104020603" pitchFamily="34" charset="0"/>
              <a:cs typeface="Arial" panose="020B0604020202020204" pitchFamily="34" charset="0"/>
            </a:endParaRPr>
          </a:p>
          <a:p>
            <a:pPr lvl="0" algn="l">
              <a:buSzPct val="100000"/>
            </a:pPr>
            <a:endParaRPr lang="en-ZA" b="1" dirty="0">
              <a:solidFill>
                <a:prstClr val="black"/>
              </a:solidFill>
              <a:latin typeface="Tw Cen MT" panose="020B0602020104020603"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99E9B023-67FB-423D-E8C0-A049815A32C8}"/>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17</a:t>
            </a:r>
          </a:p>
        </p:txBody>
      </p:sp>
    </p:spTree>
    <p:extLst>
      <p:ext uri="{BB962C8B-B14F-4D97-AF65-F5344CB8AC3E}">
        <p14:creationId xmlns:p14="http://schemas.microsoft.com/office/powerpoint/2010/main" val="109195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19655" y="877078"/>
            <a:ext cx="11552042" cy="4614799"/>
          </a:xfrm>
        </p:spPr>
        <p:txBody>
          <a:bodyPr>
            <a:normAutofit/>
          </a:bodyPr>
          <a:lstStyle/>
          <a:p>
            <a:pPr marL="342900" indent="-342900" algn="l">
              <a:buFont typeface="Arial" panose="020B0604020202020204" pitchFamily="34" charset="0"/>
              <a:buChar char="•"/>
            </a:pPr>
            <a:endParaRPr lang="en-ZA" dirty="0"/>
          </a:p>
          <a:p>
            <a:pPr algn="just"/>
            <a:endParaRPr lang="en-ZA" dirty="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C9E25A-9A0F-4A1E-B81E-2CE7DE58EE2E}"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ontent Placeholder 2"/>
          <p:cNvSpPr txBox="1">
            <a:spLocks/>
          </p:cNvSpPr>
          <p:nvPr/>
        </p:nvSpPr>
        <p:spPr>
          <a:xfrm>
            <a:off x="284969" y="877078"/>
            <a:ext cx="11622062" cy="445250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4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6" name="Content Placeholder 2"/>
          <p:cNvSpPr txBox="1">
            <a:spLocks/>
          </p:cNvSpPr>
          <p:nvPr/>
        </p:nvSpPr>
        <p:spPr>
          <a:xfrm>
            <a:off x="536356" y="78377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Chart 9"/>
          <p:cNvGraphicFramePr/>
          <p:nvPr>
            <p:extLst>
              <p:ext uri="{D42A27DB-BD31-4B8C-83A1-F6EECF244321}">
                <p14:modId xmlns:p14="http://schemas.microsoft.com/office/powerpoint/2010/main" val="1220953094"/>
              </p:ext>
            </p:extLst>
          </p:nvPr>
        </p:nvGraphicFramePr>
        <p:xfrm>
          <a:off x="219655" y="1345742"/>
          <a:ext cx="11622061" cy="536765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140044" y="209124"/>
            <a:ext cx="10141527" cy="584775"/>
          </a:xfrm>
          <a:prstGeom prst="rect">
            <a:avLst/>
          </a:prstGeom>
        </p:spPr>
        <p:txBody>
          <a:bodyPr wrap="square">
            <a:spAutoFit/>
          </a:bodyPr>
          <a:lstStyle/>
          <a:p>
            <a:r>
              <a:rPr lang="en-ZA" sz="3200" b="1" dirty="0">
                <a:latin typeface="Tw Cen MT" panose="020B0602020104020603" pitchFamily="34" charset="0"/>
              </a:rPr>
              <a:t>5.2 VACANCY MANAGEMENT IN THE PUBLIC SERVICE  </a:t>
            </a:r>
            <a:endParaRPr lang="en-ZA" dirty="0"/>
          </a:p>
        </p:txBody>
      </p:sp>
      <p:sp>
        <p:nvSpPr>
          <p:cNvPr id="11" name="Slide Number Placeholder 3">
            <a:extLst>
              <a:ext uri="{FF2B5EF4-FFF2-40B4-BE49-F238E27FC236}">
                <a16:creationId xmlns:a16="http://schemas.microsoft.com/office/drawing/2014/main" id="{E45C591C-E6C3-0551-D6B5-7F1E170A258B}"/>
              </a:ext>
            </a:extLst>
          </p:cNvPr>
          <p:cNvSpPr txBox="1">
            <a:spLocks/>
          </p:cNvSpPr>
          <p:nvPr/>
        </p:nvSpPr>
        <p:spPr>
          <a:xfrm>
            <a:off x="11214340" y="-34175"/>
            <a:ext cx="967258" cy="748963"/>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18</a:t>
            </a:r>
          </a:p>
        </p:txBody>
      </p:sp>
      <p:sp>
        <p:nvSpPr>
          <p:cNvPr id="7" name="TextBox 6">
            <a:extLst>
              <a:ext uri="{FF2B5EF4-FFF2-40B4-BE49-F238E27FC236}">
                <a16:creationId xmlns:a16="http://schemas.microsoft.com/office/drawing/2014/main" id="{A7BE218F-3A36-E69C-C079-D6975EA7882F}"/>
              </a:ext>
            </a:extLst>
          </p:cNvPr>
          <p:cNvSpPr txBox="1"/>
          <p:nvPr/>
        </p:nvSpPr>
        <p:spPr>
          <a:xfrm>
            <a:off x="957532" y="769049"/>
            <a:ext cx="8902460" cy="338554"/>
          </a:xfrm>
          <a:prstGeom prst="rect">
            <a:avLst/>
          </a:prstGeom>
          <a:noFill/>
        </p:spPr>
        <p:txBody>
          <a:bodyPr wrap="square">
            <a:spAutoFit/>
          </a:bodyPr>
          <a:lstStyle/>
          <a:p>
            <a:pPr algn="ctr" rtl="0">
              <a:defRPr sz="2200" b="1" i="0" u="none" strike="noStrike" kern="1200" baseline="0">
                <a:solidFill>
                  <a:prstClr val="black">
                    <a:lumMod val="75000"/>
                    <a:lumOff val="25000"/>
                  </a:prstClr>
                </a:solidFill>
                <a:latin typeface="+mn-lt"/>
                <a:ea typeface="+mn-ea"/>
                <a:cs typeface="+mn-cs"/>
              </a:defRPr>
            </a:pPr>
            <a:r>
              <a:rPr lang="en-US" sz="1600" dirty="0">
                <a:solidFill>
                  <a:schemeClr val="accent2">
                    <a:lumMod val="75000"/>
                  </a:schemeClr>
                </a:solidFill>
                <a:latin typeface="Tw Cen MT" panose="020B0602020104020603" pitchFamily="34" charset="0"/>
              </a:rPr>
              <a:t>Vacancy Rate in the Public Service as  at Quarter 4 (January 2023 - March 2023)</a:t>
            </a:r>
          </a:p>
        </p:txBody>
      </p:sp>
    </p:spTree>
    <p:extLst>
      <p:ext uri="{BB962C8B-B14F-4D97-AF65-F5344CB8AC3E}">
        <p14:creationId xmlns:p14="http://schemas.microsoft.com/office/powerpoint/2010/main" val="208871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19655" y="1039368"/>
            <a:ext cx="11552042" cy="4452509"/>
          </a:xfrm>
        </p:spPr>
        <p:txBody>
          <a:bodyPr>
            <a:normAutofit lnSpcReduction="10000"/>
          </a:bodyPr>
          <a:lstStyle/>
          <a:p>
            <a:pPr marL="342900" indent="-342900" algn="l">
              <a:buFont typeface="Arial" panose="020B0604020202020204" pitchFamily="34" charset="0"/>
              <a:buChar char="•"/>
            </a:pPr>
            <a:r>
              <a:rPr lang="en-ZA" dirty="0">
                <a:latin typeface="Tw Cen MT" panose="020B0602020104020603" pitchFamily="34" charset="0"/>
              </a:rPr>
              <a:t>The vacancy rate in the Public Service as at 31 March 2023 was 12,66 which is slightly above 10% which was the target in the MTSF 2014-2019.</a:t>
            </a:r>
          </a:p>
          <a:p>
            <a:pPr algn="l"/>
            <a:endParaRPr lang="en-ZA" dirty="0">
              <a:latin typeface="Tw Cen MT" panose="020B0602020104020603" pitchFamily="34" charset="0"/>
            </a:endParaRPr>
          </a:p>
          <a:p>
            <a:pPr marL="342900" indent="-342900" algn="l">
              <a:buFont typeface="Arial" panose="020B0604020202020204" pitchFamily="34" charset="0"/>
              <a:buChar char="•"/>
            </a:pPr>
            <a:r>
              <a:rPr lang="en-ZA" dirty="0">
                <a:latin typeface="Tw Cen MT" panose="020B0602020104020603" pitchFamily="34" charset="0"/>
              </a:rPr>
              <a:t>The Eastern Cape reflects the highest vacancy rate of 21,78% </a:t>
            </a:r>
          </a:p>
          <a:p>
            <a:pPr algn="l"/>
            <a:endParaRPr lang="en-ZA" dirty="0">
              <a:latin typeface="Tw Cen MT" panose="020B0602020104020603" pitchFamily="34" charset="0"/>
            </a:endParaRPr>
          </a:p>
          <a:p>
            <a:pPr marL="342900" indent="-342900" algn="l">
              <a:buFont typeface="Arial" panose="020B0604020202020204" pitchFamily="34" charset="0"/>
              <a:buChar char="•"/>
            </a:pPr>
            <a:r>
              <a:rPr lang="en-ZA" dirty="0">
                <a:latin typeface="Tw Cen MT" panose="020B0602020104020603" pitchFamily="34" charset="0"/>
              </a:rPr>
              <a:t>The second highest is found in Northern Cape with 19.51% and North West at 17,51%.</a:t>
            </a:r>
          </a:p>
          <a:p>
            <a:pPr algn="l"/>
            <a:endParaRPr lang="en-ZA" dirty="0">
              <a:latin typeface="Tw Cen MT" panose="020B0602020104020603" pitchFamily="34" charset="0"/>
            </a:endParaRPr>
          </a:p>
          <a:p>
            <a:pPr marL="342900" indent="-342900" algn="l">
              <a:buFont typeface="Arial" panose="020B0604020202020204" pitchFamily="34" charset="0"/>
              <a:buChar char="•"/>
            </a:pPr>
            <a:r>
              <a:rPr lang="en-ZA" dirty="0">
                <a:latin typeface="Tw Cen MT" panose="020B0602020104020603" pitchFamily="34" charset="0"/>
              </a:rPr>
              <a:t>Other Provinces are slightly above 10% and two below 10%, namely Free State and Mpumalanga</a:t>
            </a:r>
          </a:p>
          <a:p>
            <a:pPr marL="342900" indent="-342900" algn="l">
              <a:buFont typeface="Arial" panose="020B0604020202020204" pitchFamily="34" charset="0"/>
              <a:buChar char="•"/>
            </a:pPr>
            <a:endParaRPr lang="en-ZA" dirty="0">
              <a:latin typeface="Tw Cen MT" panose="020B0602020104020603" pitchFamily="34" charset="0"/>
            </a:endParaRPr>
          </a:p>
          <a:p>
            <a:pPr marL="342900" indent="-342900" algn="l">
              <a:buFont typeface="Arial" panose="020B0604020202020204" pitchFamily="34" charset="0"/>
              <a:buChar char="•"/>
            </a:pPr>
            <a:r>
              <a:rPr lang="en-ZA" dirty="0">
                <a:latin typeface="Tw Cen MT" panose="020B0602020104020603" pitchFamily="34" charset="0"/>
              </a:rPr>
              <a:t>The average vacancy rate for the National Department is 11,5%</a:t>
            </a:r>
          </a:p>
          <a:p>
            <a:pPr marL="342900" indent="-342900" algn="l">
              <a:buFont typeface="Arial" panose="020B0604020202020204" pitchFamily="34" charset="0"/>
              <a:buChar char="•"/>
            </a:pPr>
            <a:endParaRPr lang="en-ZA" dirty="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C9E25A-9A0F-4A1E-B81E-2CE7DE58EE2E}"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ontent Placeholder 2"/>
          <p:cNvSpPr txBox="1">
            <a:spLocks/>
          </p:cNvSpPr>
          <p:nvPr/>
        </p:nvSpPr>
        <p:spPr>
          <a:xfrm>
            <a:off x="219655" y="895740"/>
            <a:ext cx="11622062" cy="445250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313640" y="249311"/>
            <a:ext cx="5957593" cy="646331"/>
          </a:xfrm>
          <a:prstGeom prst="rect">
            <a:avLst/>
          </a:prstGeom>
        </p:spPr>
        <p:txBody>
          <a:bodyPr wrap="none">
            <a:spAutoFit/>
          </a:bodyPr>
          <a:lstStyle/>
          <a:p>
            <a:pPr lvl="0" algn="ctr">
              <a:lnSpc>
                <a:spcPct val="90000"/>
              </a:lnSpc>
              <a:spcBef>
                <a:spcPct val="0"/>
              </a:spcBef>
              <a:defRPr/>
            </a:pPr>
            <a:r>
              <a:rPr lang="en-GB" sz="4000" b="1" cap="all" dirty="0">
                <a:latin typeface="Tw Cen MT" panose="020B0602020104020603" pitchFamily="34" charset="0"/>
              </a:rPr>
              <a:t>Vacancy rate analysis</a:t>
            </a:r>
          </a:p>
        </p:txBody>
      </p:sp>
      <p:sp>
        <p:nvSpPr>
          <p:cNvPr id="9" name="Slide Number Placeholder 3">
            <a:extLst>
              <a:ext uri="{FF2B5EF4-FFF2-40B4-BE49-F238E27FC236}">
                <a16:creationId xmlns:a16="http://schemas.microsoft.com/office/drawing/2014/main" id="{E45C591C-E6C3-0551-D6B5-7F1E170A258B}"/>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19</a:t>
            </a:r>
          </a:p>
        </p:txBody>
      </p:sp>
    </p:spTree>
    <p:extLst>
      <p:ext uri="{BB962C8B-B14F-4D97-AF65-F5344CB8AC3E}">
        <p14:creationId xmlns:p14="http://schemas.microsoft.com/office/powerpoint/2010/main" val="84679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94145" y="832482"/>
            <a:ext cx="7313120" cy="4697014"/>
          </a:xfrm>
          <a:solidFill>
            <a:schemeClr val="bg1"/>
          </a:solidFill>
        </p:spPr>
        <p:txBody>
          <a:bodyPr>
            <a:noAutofit/>
          </a:bodyPr>
          <a:lstStyle/>
          <a:p>
            <a:pPr marL="457200" lvl="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Strategic Context Constitutional and Legislative Mandates</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High Level Organisational </a:t>
            </a:r>
            <a:r>
              <a:rPr lang="en-US" sz="1800" dirty="0">
                <a:latin typeface="Tw Cen MT" panose="020B0602020104020603" pitchFamily="34" charset="0"/>
                <a:cs typeface="Arial" panose="020B0604020202020204" pitchFamily="34" charset="0"/>
              </a:rPr>
              <a:t>Structure</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2020-2025 Strategic Plan Outcomes </a:t>
            </a:r>
          </a:p>
          <a:p>
            <a:pPr marL="457200" indent="-457200" algn="l" eaLnBrk="0" hangingPunct="0">
              <a:lnSpc>
                <a:spcPct val="150000"/>
              </a:lnSpc>
              <a:spcBef>
                <a:spcPct val="0"/>
              </a:spcBef>
              <a:buFont typeface="+mj-lt"/>
              <a:buAutoNum type="arabicPeriod"/>
              <a:defRPr/>
            </a:pPr>
            <a:r>
              <a:rPr lang="en-US" sz="1800" dirty="0">
                <a:latin typeface="Tw Cen MT" panose="020B0602020104020603" pitchFamily="34" charset="0"/>
                <a:cs typeface="Arial" panose="020B0604020202020204" pitchFamily="34" charset="0"/>
              </a:rPr>
              <a:t>2020 – 2025 MTSF Targets which the MPSA is leading &amp; Supporting</a:t>
            </a:r>
          </a:p>
          <a:p>
            <a:pPr marL="457200" indent="-457200" algn="l" eaLnBrk="0" hangingPunct="0">
              <a:lnSpc>
                <a:spcPct val="150000"/>
              </a:lnSpc>
              <a:spcBef>
                <a:spcPct val="0"/>
              </a:spcBef>
              <a:buFont typeface="+mj-lt"/>
              <a:buAutoNum type="arabicPeriod"/>
              <a:defRPr/>
            </a:pPr>
            <a:r>
              <a:rPr lang="en-US" sz="1800" dirty="0">
                <a:latin typeface="Tw Cen MT" panose="020B0602020104020603" pitchFamily="34" charset="0"/>
                <a:cs typeface="Arial" panose="020B0604020202020204" pitchFamily="34" charset="0"/>
              </a:rPr>
              <a:t>Burning Platform (urgent issues for attention)</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2023/24 Annual Performance Plan ( APP) Targets per Programme</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2023/26 Budget Allocations </a:t>
            </a:r>
            <a:br>
              <a:rPr lang="en-ZA" sz="1800" dirty="0">
                <a:latin typeface="Tw Cen MT" panose="020B0602020104020603" pitchFamily="34" charset="0"/>
                <a:cs typeface="Arial" panose="020B0604020202020204" pitchFamily="34" charset="0"/>
              </a:rPr>
            </a:br>
            <a:r>
              <a:rPr lang="en-ZA" sz="2000" dirty="0">
                <a:latin typeface="Tw Cen MT" panose="020B0602020104020603" pitchFamily="34" charset="0"/>
                <a:cs typeface="Arial" panose="020B0604020202020204" pitchFamily="34" charset="0"/>
              </a:rPr>
              <a:t/>
            </a:r>
            <a:br>
              <a:rPr lang="en-ZA" sz="2000" dirty="0">
                <a:latin typeface="Tw Cen MT" panose="020B0602020104020603" pitchFamily="34" charset="0"/>
                <a:cs typeface="Arial" panose="020B0604020202020204" pitchFamily="34" charset="0"/>
              </a:rPr>
            </a:br>
            <a:endParaRPr lang="en-ZA" sz="2000" dirty="0">
              <a:latin typeface="Tw Cen MT" panose="020B0602020104020603" pitchFamily="34" charset="0"/>
              <a:cs typeface="Arial" panose="020B0604020202020204" pitchFamily="34" charset="0"/>
            </a:endParaRPr>
          </a:p>
          <a:p>
            <a:pPr marL="342900" indent="-342900" algn="l" eaLnBrk="0" hangingPunct="0">
              <a:lnSpc>
                <a:spcPct val="100000"/>
              </a:lnSpc>
              <a:spcBef>
                <a:spcPct val="0"/>
              </a:spcBef>
              <a:buFont typeface="Arial" panose="020B0604020202020204" pitchFamily="34" charset="0"/>
              <a:buChar char="•"/>
              <a:defRPr/>
            </a:pPr>
            <a:endParaRPr lang="en-US" b="1" dirty="0">
              <a:latin typeface="Tw Cen MT" panose="020B0602020104020603" pitchFamily="34" charset="0"/>
              <a:cs typeface="Arial" panose="020B0604020202020204" pitchFamily="34" charset="0"/>
            </a:endParaRPr>
          </a:p>
          <a:p>
            <a:pPr marL="342900" lvl="0" indent="-342900" algn="l" eaLnBrk="0" hangingPunct="0">
              <a:lnSpc>
                <a:spcPct val="100000"/>
              </a:lnSpc>
              <a:spcBef>
                <a:spcPct val="0"/>
              </a:spcBef>
              <a:buFont typeface="Arial" panose="020B0604020202020204" pitchFamily="34" charset="0"/>
              <a:buChar char="•"/>
              <a:defRPr/>
            </a:pPr>
            <a:endParaRPr lang="en-ZA" b="1" dirty="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2</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2</a:t>
            </a:fld>
            <a:endParaRPr lang="en-GB" sz="4000" b="1" dirty="0">
              <a:solidFill>
                <a:prstClr val="white"/>
              </a:solidFill>
            </a:endParaRPr>
          </a:p>
        </p:txBody>
      </p:sp>
      <p:sp>
        <p:nvSpPr>
          <p:cNvPr id="8" name="Slide Number Placeholder 3"/>
          <p:cNvSpPr txBox="1">
            <a:spLocks/>
          </p:cNvSpPr>
          <p:nvPr/>
        </p:nvSpPr>
        <p:spPr>
          <a:xfrm>
            <a:off x="11145008" y="-19573"/>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a:t>
            </a:r>
          </a:p>
        </p:txBody>
      </p:sp>
      <p:sp>
        <p:nvSpPr>
          <p:cNvPr id="2" name="Title 1"/>
          <p:cNvSpPr>
            <a:spLocks noGrp="1"/>
          </p:cNvSpPr>
          <p:nvPr>
            <p:ph type="ctrTitle"/>
          </p:nvPr>
        </p:nvSpPr>
        <p:spPr>
          <a:xfrm>
            <a:off x="394146" y="136525"/>
            <a:ext cx="10591750" cy="586705"/>
          </a:xfrm>
        </p:spPr>
        <p:txBody>
          <a:bodyPr>
            <a:noAutofit/>
          </a:bodyPr>
          <a:lstStyle/>
          <a:p>
            <a:r>
              <a:rPr lang="en-US" sz="3200" b="1" dirty="0">
                <a:latin typeface="Tw Cen MT" panose="020B0602020104020603" pitchFamily="34" charset="0"/>
                <a:cs typeface="Arial" panose="020B0604020202020204" pitchFamily="34" charset="0"/>
              </a:rPr>
              <a:t/>
            </a:r>
            <a:br>
              <a:rPr lang="en-US" sz="3200" b="1" dirty="0">
                <a:latin typeface="Tw Cen MT" panose="020B0602020104020603" pitchFamily="34" charset="0"/>
                <a:cs typeface="Arial" panose="020B0604020202020204" pitchFamily="34" charset="0"/>
              </a:rPr>
            </a:br>
            <a:r>
              <a:rPr lang="en-US" sz="40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PRESENTATION OUTLINE </a:t>
            </a:r>
            <a:endParaRPr lang="en-ZA" sz="4000" dirty="0"/>
          </a:p>
        </p:txBody>
      </p:sp>
      <p:pic>
        <p:nvPicPr>
          <p:cNvPr id="10" name="Picture 9" descr="Inline image"/>
          <p:cNvPicPr/>
          <p:nvPr/>
        </p:nvPicPr>
        <p:blipFill rotWithShape="1">
          <a:blip r:embed="rId2" r:link="rId3" cstate="print">
            <a:extLst>
              <a:ext uri="{28A0092B-C50C-407E-A947-70E740481C1C}">
                <a14:useLocalDpi xmlns:a14="http://schemas.microsoft.com/office/drawing/2010/main" val="0"/>
              </a:ext>
            </a:extLst>
          </a:blip>
          <a:srcRect l="27713" t="-1" r="405" b="45172"/>
          <a:stretch/>
        </p:blipFill>
        <p:spPr bwMode="auto">
          <a:xfrm>
            <a:off x="7583055" y="723230"/>
            <a:ext cx="4454748" cy="4733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278100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233-3569-47F9-AA39-23A29CF2BDFB}"/>
              </a:ext>
            </a:extLst>
          </p:cNvPr>
          <p:cNvSpPr>
            <a:spLocks noGrp="1"/>
          </p:cNvSpPr>
          <p:nvPr>
            <p:ph type="ctrTitle"/>
          </p:nvPr>
        </p:nvSpPr>
        <p:spPr>
          <a:xfrm>
            <a:off x="1415480" y="0"/>
            <a:ext cx="9144000" cy="1010493"/>
          </a:xfrm>
        </p:spPr>
        <p:txBody>
          <a:bodyPr>
            <a:normAutofit/>
          </a:bodyPr>
          <a:lstStyle/>
          <a:p>
            <a:r>
              <a:rPr lang="en-US" sz="4000" b="1" dirty="0">
                <a:effectLst>
                  <a:outerShdw blurRad="38100" dist="38100" dir="2700000" algn="tl">
                    <a:srgbClr val="000000">
                      <a:alpha val="43137"/>
                    </a:srgbClr>
                  </a:outerShdw>
                </a:effectLst>
                <a:latin typeface="Tw Cen MT" panose="020B0602020104020603" pitchFamily="34" charset="0"/>
                <a:ea typeface="Segoe UI Emoji" panose="020B0502040204020203" pitchFamily="34" charset="0"/>
                <a:cs typeface="Arial" panose="020B0604020202020204" pitchFamily="34" charset="0"/>
              </a:rPr>
              <a:t> Planned Interventions</a:t>
            </a:r>
            <a:r>
              <a:rPr lang="en-US" sz="40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Arial" panose="020B0604020202020204" pitchFamily="34" charset="0"/>
              </a:rPr>
              <a:t> </a:t>
            </a:r>
            <a:endParaRPr lang="en-ZA" sz="4000" dirty="0">
              <a:latin typeface="Segoe UI Emoji" panose="020B0502040204020203" pitchFamily="34" charset="0"/>
              <a:ea typeface="Segoe UI Emoji" panose="020B0502040204020203" pitchFamily="34" charset="0"/>
            </a:endParaRPr>
          </a:p>
        </p:txBody>
      </p:sp>
      <p:sp>
        <p:nvSpPr>
          <p:cNvPr id="3" name="Subtitle 2">
            <a:extLst>
              <a:ext uri="{FF2B5EF4-FFF2-40B4-BE49-F238E27FC236}">
                <a16:creationId xmlns:a16="http://schemas.microsoft.com/office/drawing/2014/main" id="{B91F62EA-EB45-4011-840F-64402FBB38B5}"/>
              </a:ext>
            </a:extLst>
          </p:cNvPr>
          <p:cNvSpPr>
            <a:spLocks noGrp="1"/>
          </p:cNvSpPr>
          <p:nvPr>
            <p:ph type="subTitle" idx="1"/>
          </p:nvPr>
        </p:nvSpPr>
        <p:spPr>
          <a:xfrm>
            <a:off x="263352" y="1124744"/>
            <a:ext cx="11665296" cy="4032448"/>
          </a:xfrm>
        </p:spPr>
        <p:txBody>
          <a:bodyPr>
            <a:noAutofit/>
          </a:bodyPr>
          <a:lstStyle/>
          <a:p>
            <a:pPr marL="342900" lvl="0" indent="-342900" algn="l">
              <a:buSzPct val="100000"/>
              <a:buFont typeface="Arial" panose="020B0604020202020204" pitchFamily="34" charset="0"/>
              <a:buChar char="•"/>
            </a:pPr>
            <a:r>
              <a:rPr lang="en-ZA" sz="3200" dirty="0">
                <a:solidFill>
                  <a:prstClr val="black"/>
                </a:solidFill>
                <a:latin typeface="Tw Cen MT" panose="020B0602020104020603" pitchFamily="34" charset="0"/>
                <a:cs typeface="Arial" panose="020B0604020202020204" pitchFamily="34" charset="0"/>
              </a:rPr>
              <a:t>DG issues circular in May 2023 for Departments to remove unfunded positions from PERSAL </a:t>
            </a:r>
          </a:p>
          <a:p>
            <a:pPr marL="342900" lvl="0" indent="-342900" algn="l">
              <a:buSzPct val="100000"/>
              <a:buFont typeface="Arial" panose="020B0604020202020204" pitchFamily="34" charset="0"/>
              <a:buChar char="•"/>
            </a:pPr>
            <a:r>
              <a:rPr lang="en-ZA" sz="3200" dirty="0">
                <a:solidFill>
                  <a:prstClr val="black"/>
                </a:solidFill>
                <a:latin typeface="Tw Cen MT" panose="020B0602020104020603" pitchFamily="34" charset="0"/>
                <a:cs typeface="Arial" panose="020B0604020202020204" pitchFamily="34" charset="0"/>
              </a:rPr>
              <a:t>Audit of vacancies on PERSAL in June 2023</a:t>
            </a:r>
          </a:p>
          <a:p>
            <a:pPr marL="342900" lvl="0" indent="-342900" algn="l">
              <a:buSzPct val="100000"/>
              <a:buFont typeface="Arial" panose="020B0604020202020204" pitchFamily="34" charset="0"/>
              <a:buChar char="•"/>
            </a:pPr>
            <a:r>
              <a:rPr lang="en-ZA" sz="3200" dirty="0">
                <a:solidFill>
                  <a:prstClr val="black"/>
                </a:solidFill>
                <a:latin typeface="Tw Cen MT" panose="020B0602020104020603" pitchFamily="34" charset="0"/>
                <a:cs typeface="Arial" panose="020B0604020202020204" pitchFamily="34" charset="0"/>
              </a:rPr>
              <a:t>MPSA issues policy directive regarding filling strategic positions that are vacant in July 2023</a:t>
            </a:r>
          </a:p>
          <a:p>
            <a:pPr marL="342900" lvl="0" indent="-342900" algn="l">
              <a:buSzPct val="100000"/>
              <a:buFont typeface="Arial" panose="020B0604020202020204" pitchFamily="34" charset="0"/>
              <a:buChar char="•"/>
            </a:pPr>
            <a:r>
              <a:rPr lang="en-ZA" sz="2800" dirty="0">
                <a:solidFill>
                  <a:prstClr val="black"/>
                </a:solidFill>
                <a:latin typeface="Tw Cen MT" panose="020B0602020104020603" pitchFamily="34" charset="0"/>
                <a:cs typeface="Arial" panose="020B0604020202020204" pitchFamily="34" charset="0"/>
              </a:rPr>
              <a:t>Monthly monitoring by GSCID Cluster and FOSAD</a:t>
            </a:r>
          </a:p>
          <a:p>
            <a:pPr marL="342900" lvl="0" indent="-342900" algn="l">
              <a:buSzPct val="100000"/>
              <a:buFont typeface="Arial" panose="020B0604020202020204" pitchFamily="34" charset="0"/>
              <a:buChar char="•"/>
            </a:pPr>
            <a:r>
              <a:rPr lang="en-ZA" sz="3200" dirty="0">
                <a:solidFill>
                  <a:prstClr val="black"/>
                </a:solidFill>
                <a:latin typeface="Tw Cen MT" panose="020B0602020104020603" pitchFamily="34" charset="0"/>
                <a:cs typeface="Arial" panose="020B0604020202020204" pitchFamily="34" charset="0"/>
              </a:rPr>
              <a:t>Quarterly reports to Cabinet. </a:t>
            </a:r>
          </a:p>
        </p:txBody>
      </p:sp>
      <p:sp>
        <p:nvSpPr>
          <p:cNvPr id="4" name="Slide Number Placeholder 3">
            <a:extLst>
              <a:ext uri="{FF2B5EF4-FFF2-40B4-BE49-F238E27FC236}">
                <a16:creationId xmlns:a16="http://schemas.microsoft.com/office/drawing/2014/main" id="{34818E86-29DE-AFC4-E800-29B3A0708A19}"/>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20</a:t>
            </a:r>
          </a:p>
          <a:p>
            <a:pPr algn="ctr">
              <a:defRPr/>
            </a:pPr>
            <a:endParaRPr lang="en-GB" sz="3200" b="1" dirty="0">
              <a:solidFill>
                <a:prstClr val="black"/>
              </a:solidFill>
              <a:latin typeface="Trebuchet MS" panose="020B0603020202020204"/>
            </a:endParaRPr>
          </a:p>
          <a:p>
            <a:pPr algn="ctr">
              <a:defRPr/>
            </a:pPr>
            <a:endParaRPr lang="en-GB" sz="3200" b="1" dirty="0">
              <a:solidFill>
                <a:prstClr val="black"/>
              </a:solidFill>
              <a:latin typeface="Trebuchet MS" panose="020B0603020202020204"/>
            </a:endParaRPr>
          </a:p>
        </p:txBody>
      </p:sp>
    </p:spTree>
    <p:extLst>
      <p:ext uri="{BB962C8B-B14F-4D97-AF65-F5344CB8AC3E}">
        <p14:creationId xmlns:p14="http://schemas.microsoft.com/office/powerpoint/2010/main" val="201367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aphic 2">
            <a:extLst>
              <a:ext uri="{FF2B5EF4-FFF2-40B4-BE49-F238E27FC236}">
                <a16:creationId xmlns:a16="http://schemas.microsoft.com/office/drawing/2014/main" id="{CE325A5E-7404-4EA6-8D37-05168E6D08AE}"/>
              </a:ext>
            </a:extLst>
          </p:cNvPr>
          <p:cNvGrpSpPr/>
          <p:nvPr/>
        </p:nvGrpSpPr>
        <p:grpSpPr>
          <a:xfrm>
            <a:off x="4585906" y="4214019"/>
            <a:ext cx="1220390" cy="886682"/>
            <a:chOff x="4082541" y="5395087"/>
            <a:chExt cx="1627187" cy="1182242"/>
          </a:xfrm>
        </p:grpSpPr>
        <p:sp>
          <p:nvSpPr>
            <p:cNvPr id="9" name="Freeform: Shape 8">
              <a:extLst>
                <a:ext uri="{FF2B5EF4-FFF2-40B4-BE49-F238E27FC236}">
                  <a16:creationId xmlns:a16="http://schemas.microsoft.com/office/drawing/2014/main" id="{BF6176CD-42D1-4409-93A6-E7D9CE2EF5C5}"/>
                </a:ext>
              </a:extLst>
            </p:cNvPr>
            <p:cNvSpPr/>
            <p:nvPr/>
          </p:nvSpPr>
          <p:spPr>
            <a:xfrm>
              <a:off x="5678868" y="6554978"/>
              <a:ext cx="30861" cy="22351"/>
            </a:xfrm>
            <a:custGeom>
              <a:avLst/>
              <a:gdLst>
                <a:gd name="connsiteX0" fmla="*/ 30861 w 30861"/>
                <a:gd name="connsiteY0" fmla="*/ 22352 h 22351"/>
                <a:gd name="connsiteX1" fmla="*/ 0 w 30861"/>
                <a:gd name="connsiteY1" fmla="*/ 0 h 22351"/>
              </a:gdLst>
              <a:ahLst/>
              <a:cxnLst>
                <a:cxn ang="0">
                  <a:pos x="connsiteX0" y="connsiteY0"/>
                </a:cxn>
                <a:cxn ang="0">
                  <a:pos x="connsiteX1" y="connsiteY1"/>
                </a:cxn>
              </a:cxnLst>
              <a:rect l="l" t="t" r="r" b="b"/>
              <a:pathLst>
                <a:path w="30861" h="22351">
                  <a:moveTo>
                    <a:pt x="30861" y="22352"/>
                  </a:moveTo>
                  <a:lnTo>
                    <a:pt x="0" y="0"/>
                  </a:lnTo>
                </a:path>
              </a:pathLst>
            </a:custGeom>
            <a:ln w="25400" cap="flat">
              <a:solidFill>
                <a:srgbClr val="FFC74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0" name="Freeform: Shape 9">
              <a:extLst>
                <a:ext uri="{FF2B5EF4-FFF2-40B4-BE49-F238E27FC236}">
                  <a16:creationId xmlns:a16="http://schemas.microsoft.com/office/drawing/2014/main" id="{8E1CB0A4-4DE1-4281-B305-6E3D6D7B5D82}"/>
                </a:ext>
              </a:extLst>
            </p:cNvPr>
            <p:cNvSpPr/>
            <p:nvPr/>
          </p:nvSpPr>
          <p:spPr>
            <a:xfrm>
              <a:off x="4144645" y="5440235"/>
              <a:ext cx="1471612" cy="1069212"/>
            </a:xfrm>
            <a:custGeom>
              <a:avLst/>
              <a:gdLst>
                <a:gd name="connsiteX0" fmla="*/ 1471613 w 1471612"/>
                <a:gd name="connsiteY0" fmla="*/ 1069213 h 1069212"/>
                <a:gd name="connsiteX1" fmla="*/ 0 w 1471612"/>
                <a:gd name="connsiteY1" fmla="*/ 0 h 1069212"/>
              </a:gdLst>
              <a:ahLst/>
              <a:cxnLst>
                <a:cxn ang="0">
                  <a:pos x="connsiteX0" y="connsiteY0"/>
                </a:cxn>
                <a:cxn ang="0">
                  <a:pos x="connsiteX1" y="connsiteY1"/>
                </a:cxn>
              </a:cxnLst>
              <a:rect l="l" t="t" r="r" b="b"/>
              <a:pathLst>
                <a:path w="1471612" h="1069212">
                  <a:moveTo>
                    <a:pt x="1471613" y="1069213"/>
                  </a:moveTo>
                  <a:lnTo>
                    <a:pt x="0" y="0"/>
                  </a:lnTo>
                </a:path>
              </a:pathLst>
            </a:custGeom>
            <a:ln w="25400" cap="flat">
              <a:solidFill>
                <a:srgbClr val="FFC74A"/>
              </a:solidFill>
              <a:custDash>
                <a:ds d="914228" sp="914228"/>
              </a:custDash>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1" name="Freeform: Shape 10">
              <a:extLst>
                <a:ext uri="{FF2B5EF4-FFF2-40B4-BE49-F238E27FC236}">
                  <a16:creationId xmlns:a16="http://schemas.microsoft.com/office/drawing/2014/main" id="{9D868EF7-D070-46D0-83DC-1EC359DA8D2A}"/>
                </a:ext>
              </a:extLst>
            </p:cNvPr>
            <p:cNvSpPr/>
            <p:nvPr/>
          </p:nvSpPr>
          <p:spPr>
            <a:xfrm>
              <a:off x="4082541" y="5395087"/>
              <a:ext cx="30797" cy="22415"/>
            </a:xfrm>
            <a:custGeom>
              <a:avLst/>
              <a:gdLst>
                <a:gd name="connsiteX0" fmla="*/ 30798 w 30797"/>
                <a:gd name="connsiteY0" fmla="*/ 22416 h 22415"/>
                <a:gd name="connsiteX1" fmla="*/ 0 w 30797"/>
                <a:gd name="connsiteY1" fmla="*/ 0 h 22415"/>
              </a:gdLst>
              <a:ahLst/>
              <a:cxnLst>
                <a:cxn ang="0">
                  <a:pos x="connsiteX0" y="connsiteY0"/>
                </a:cxn>
                <a:cxn ang="0">
                  <a:pos x="connsiteX1" y="connsiteY1"/>
                </a:cxn>
              </a:cxnLst>
              <a:rect l="l" t="t" r="r" b="b"/>
              <a:pathLst>
                <a:path w="30797" h="22415">
                  <a:moveTo>
                    <a:pt x="30798" y="22416"/>
                  </a:moveTo>
                  <a:lnTo>
                    <a:pt x="0" y="0"/>
                  </a:lnTo>
                </a:path>
              </a:pathLst>
            </a:custGeom>
            <a:ln w="25400" cap="flat">
              <a:solidFill>
                <a:srgbClr val="FFC74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12" name="Graphic 2">
            <a:extLst>
              <a:ext uri="{FF2B5EF4-FFF2-40B4-BE49-F238E27FC236}">
                <a16:creationId xmlns:a16="http://schemas.microsoft.com/office/drawing/2014/main" id="{CE325A5E-7404-4EA6-8D37-05168E6D08AE}"/>
              </a:ext>
            </a:extLst>
          </p:cNvPr>
          <p:cNvGrpSpPr/>
          <p:nvPr/>
        </p:nvGrpSpPr>
        <p:grpSpPr>
          <a:xfrm>
            <a:off x="5519071" y="3535602"/>
            <a:ext cx="466248" cy="1434941"/>
            <a:chOff x="5326761" y="4490529"/>
            <a:chExt cx="621664" cy="1913255"/>
          </a:xfrm>
        </p:grpSpPr>
        <p:sp>
          <p:nvSpPr>
            <p:cNvPr id="13" name="Freeform: Shape 12">
              <a:extLst>
                <a:ext uri="{FF2B5EF4-FFF2-40B4-BE49-F238E27FC236}">
                  <a16:creationId xmlns:a16="http://schemas.microsoft.com/office/drawing/2014/main" id="{7BFADDBA-631C-4698-98C7-328EF625F4B7}"/>
                </a:ext>
              </a:extLst>
            </p:cNvPr>
            <p:cNvSpPr/>
            <p:nvPr/>
          </p:nvSpPr>
          <p:spPr>
            <a:xfrm>
              <a:off x="5936678" y="6367589"/>
              <a:ext cx="11747" cy="36195"/>
            </a:xfrm>
            <a:custGeom>
              <a:avLst/>
              <a:gdLst>
                <a:gd name="connsiteX0" fmla="*/ 11748 w 11747"/>
                <a:gd name="connsiteY0" fmla="*/ 36195 h 36195"/>
                <a:gd name="connsiteX1" fmla="*/ 0 w 11747"/>
                <a:gd name="connsiteY1" fmla="*/ 0 h 36195"/>
              </a:gdLst>
              <a:ahLst/>
              <a:cxnLst>
                <a:cxn ang="0">
                  <a:pos x="connsiteX0" y="connsiteY0"/>
                </a:cxn>
                <a:cxn ang="0">
                  <a:pos x="connsiteX1" y="connsiteY1"/>
                </a:cxn>
              </a:cxnLst>
              <a:rect l="l" t="t" r="r" b="b"/>
              <a:pathLst>
                <a:path w="11747" h="36195">
                  <a:moveTo>
                    <a:pt x="11748" y="36195"/>
                  </a:moveTo>
                  <a:lnTo>
                    <a:pt x="0" y="0"/>
                  </a:lnTo>
                </a:path>
              </a:pathLst>
            </a:custGeom>
            <a:ln w="25400" cap="flat">
              <a:solidFill>
                <a:srgbClr val="EFA13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4" name="Freeform: Shape 13">
              <a:extLst>
                <a:ext uri="{FF2B5EF4-FFF2-40B4-BE49-F238E27FC236}">
                  <a16:creationId xmlns:a16="http://schemas.microsoft.com/office/drawing/2014/main" id="{5639B1E1-C9C2-475A-9315-72225E0A4743}"/>
                </a:ext>
              </a:extLst>
            </p:cNvPr>
            <p:cNvSpPr/>
            <p:nvPr/>
          </p:nvSpPr>
          <p:spPr>
            <a:xfrm>
              <a:off x="5350510" y="4563554"/>
              <a:ext cx="562228" cy="1730375"/>
            </a:xfrm>
            <a:custGeom>
              <a:avLst/>
              <a:gdLst>
                <a:gd name="connsiteX0" fmla="*/ 562229 w 562228"/>
                <a:gd name="connsiteY0" fmla="*/ 1730375 h 1730375"/>
                <a:gd name="connsiteX1" fmla="*/ 0 w 562228"/>
                <a:gd name="connsiteY1" fmla="*/ 0 h 1730375"/>
              </a:gdLst>
              <a:ahLst/>
              <a:cxnLst>
                <a:cxn ang="0">
                  <a:pos x="connsiteX0" y="connsiteY0"/>
                </a:cxn>
                <a:cxn ang="0">
                  <a:pos x="connsiteX1" y="connsiteY1"/>
                </a:cxn>
              </a:cxnLst>
              <a:rect l="l" t="t" r="r" b="b"/>
              <a:pathLst>
                <a:path w="562228" h="1730375">
                  <a:moveTo>
                    <a:pt x="562229" y="1730375"/>
                  </a:moveTo>
                  <a:lnTo>
                    <a:pt x="0" y="0"/>
                  </a:lnTo>
                </a:path>
              </a:pathLst>
            </a:custGeom>
            <a:ln w="25400" cap="flat">
              <a:solidFill>
                <a:srgbClr val="EFA13A"/>
              </a:solidFill>
              <a:custDash>
                <a:ds d="914422" sp="914422"/>
              </a:custDash>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Freeform: Shape 14">
              <a:extLst>
                <a:ext uri="{FF2B5EF4-FFF2-40B4-BE49-F238E27FC236}">
                  <a16:creationId xmlns:a16="http://schemas.microsoft.com/office/drawing/2014/main" id="{BF78C1C3-C356-4C98-A2B0-E75A455F4D0C}"/>
                </a:ext>
              </a:extLst>
            </p:cNvPr>
            <p:cNvSpPr/>
            <p:nvPr/>
          </p:nvSpPr>
          <p:spPr>
            <a:xfrm>
              <a:off x="5326761" y="4490529"/>
              <a:ext cx="11747" cy="36258"/>
            </a:xfrm>
            <a:custGeom>
              <a:avLst/>
              <a:gdLst>
                <a:gd name="connsiteX0" fmla="*/ 11748 w 11747"/>
                <a:gd name="connsiteY0" fmla="*/ 36259 h 36258"/>
                <a:gd name="connsiteX1" fmla="*/ 0 w 11747"/>
                <a:gd name="connsiteY1" fmla="*/ 0 h 36258"/>
              </a:gdLst>
              <a:ahLst/>
              <a:cxnLst>
                <a:cxn ang="0">
                  <a:pos x="connsiteX0" y="connsiteY0"/>
                </a:cxn>
                <a:cxn ang="0">
                  <a:pos x="connsiteX1" y="connsiteY1"/>
                </a:cxn>
              </a:cxnLst>
              <a:rect l="l" t="t" r="r" b="b"/>
              <a:pathLst>
                <a:path w="11747" h="36258">
                  <a:moveTo>
                    <a:pt x="11748" y="36259"/>
                  </a:moveTo>
                  <a:lnTo>
                    <a:pt x="0" y="0"/>
                  </a:lnTo>
                </a:path>
              </a:pathLst>
            </a:custGeom>
            <a:ln w="25400" cap="flat">
              <a:solidFill>
                <a:srgbClr val="EFA13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16" name="Graphic 2">
            <a:extLst>
              <a:ext uri="{FF2B5EF4-FFF2-40B4-BE49-F238E27FC236}">
                <a16:creationId xmlns:a16="http://schemas.microsoft.com/office/drawing/2014/main" id="{CE325A5E-7404-4EA6-8D37-05168E6D08AE}"/>
              </a:ext>
            </a:extLst>
          </p:cNvPr>
          <p:cNvGrpSpPr/>
          <p:nvPr/>
        </p:nvGrpSpPr>
        <p:grpSpPr>
          <a:xfrm>
            <a:off x="6206682" y="3535602"/>
            <a:ext cx="466249" cy="1434941"/>
            <a:chOff x="6243574" y="4490529"/>
            <a:chExt cx="621665" cy="1913255"/>
          </a:xfrm>
        </p:grpSpPr>
        <p:sp>
          <p:nvSpPr>
            <p:cNvPr id="17" name="Freeform: Shape 16">
              <a:extLst>
                <a:ext uri="{FF2B5EF4-FFF2-40B4-BE49-F238E27FC236}">
                  <a16:creationId xmlns:a16="http://schemas.microsoft.com/office/drawing/2014/main" id="{D8A0B585-12F8-4966-97A1-CB628F35BB72}"/>
                </a:ext>
              </a:extLst>
            </p:cNvPr>
            <p:cNvSpPr/>
            <p:nvPr/>
          </p:nvSpPr>
          <p:spPr>
            <a:xfrm>
              <a:off x="6243574" y="6367589"/>
              <a:ext cx="11747" cy="36195"/>
            </a:xfrm>
            <a:custGeom>
              <a:avLst/>
              <a:gdLst>
                <a:gd name="connsiteX0" fmla="*/ 0 w 11747"/>
                <a:gd name="connsiteY0" fmla="*/ 36195 h 36195"/>
                <a:gd name="connsiteX1" fmla="*/ 11748 w 11747"/>
                <a:gd name="connsiteY1" fmla="*/ 0 h 36195"/>
              </a:gdLst>
              <a:ahLst/>
              <a:cxnLst>
                <a:cxn ang="0">
                  <a:pos x="connsiteX0" y="connsiteY0"/>
                </a:cxn>
                <a:cxn ang="0">
                  <a:pos x="connsiteX1" y="connsiteY1"/>
                </a:cxn>
              </a:cxnLst>
              <a:rect l="l" t="t" r="r" b="b"/>
              <a:pathLst>
                <a:path w="11747" h="36195">
                  <a:moveTo>
                    <a:pt x="0" y="36195"/>
                  </a:moveTo>
                  <a:lnTo>
                    <a:pt x="11748" y="0"/>
                  </a:lnTo>
                </a:path>
              </a:pathLst>
            </a:custGeom>
            <a:ln w="25400" cap="flat">
              <a:solidFill>
                <a:srgbClr val="55DCF2"/>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8" name="Freeform: Shape 17">
              <a:extLst>
                <a:ext uri="{FF2B5EF4-FFF2-40B4-BE49-F238E27FC236}">
                  <a16:creationId xmlns:a16="http://schemas.microsoft.com/office/drawing/2014/main" id="{5456EA2D-55E2-43F5-9542-E0689047B877}"/>
                </a:ext>
              </a:extLst>
            </p:cNvPr>
            <p:cNvSpPr/>
            <p:nvPr/>
          </p:nvSpPr>
          <p:spPr>
            <a:xfrm>
              <a:off x="6279261" y="4563554"/>
              <a:ext cx="562229" cy="1730375"/>
            </a:xfrm>
            <a:custGeom>
              <a:avLst/>
              <a:gdLst>
                <a:gd name="connsiteX0" fmla="*/ 0 w 562229"/>
                <a:gd name="connsiteY0" fmla="*/ 1730375 h 1730375"/>
                <a:gd name="connsiteX1" fmla="*/ 562229 w 562229"/>
                <a:gd name="connsiteY1" fmla="*/ 0 h 1730375"/>
              </a:gdLst>
              <a:ahLst/>
              <a:cxnLst>
                <a:cxn ang="0">
                  <a:pos x="connsiteX0" y="connsiteY0"/>
                </a:cxn>
                <a:cxn ang="0">
                  <a:pos x="connsiteX1" y="connsiteY1"/>
                </a:cxn>
              </a:cxnLst>
              <a:rect l="l" t="t" r="r" b="b"/>
              <a:pathLst>
                <a:path w="562229" h="1730375">
                  <a:moveTo>
                    <a:pt x="0" y="1730375"/>
                  </a:moveTo>
                  <a:lnTo>
                    <a:pt x="562229" y="0"/>
                  </a:lnTo>
                </a:path>
              </a:pathLst>
            </a:custGeom>
            <a:ln w="25400" cap="flat">
              <a:solidFill>
                <a:srgbClr val="55DCF2"/>
              </a:solidFill>
              <a:custDash>
                <a:ds d="914422" sp="914422"/>
              </a:custDash>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9" name="Freeform: Shape 18">
              <a:extLst>
                <a:ext uri="{FF2B5EF4-FFF2-40B4-BE49-F238E27FC236}">
                  <a16:creationId xmlns:a16="http://schemas.microsoft.com/office/drawing/2014/main" id="{47F7D7BC-37FF-4CF4-91C8-D4DB810DD995}"/>
                </a:ext>
              </a:extLst>
            </p:cNvPr>
            <p:cNvSpPr/>
            <p:nvPr/>
          </p:nvSpPr>
          <p:spPr>
            <a:xfrm>
              <a:off x="6853491" y="4490529"/>
              <a:ext cx="11747" cy="36258"/>
            </a:xfrm>
            <a:custGeom>
              <a:avLst/>
              <a:gdLst>
                <a:gd name="connsiteX0" fmla="*/ 0 w 11747"/>
                <a:gd name="connsiteY0" fmla="*/ 36259 h 36258"/>
                <a:gd name="connsiteX1" fmla="*/ 11748 w 11747"/>
                <a:gd name="connsiteY1" fmla="*/ 0 h 36258"/>
              </a:gdLst>
              <a:ahLst/>
              <a:cxnLst>
                <a:cxn ang="0">
                  <a:pos x="connsiteX0" y="connsiteY0"/>
                </a:cxn>
                <a:cxn ang="0">
                  <a:pos x="connsiteX1" y="connsiteY1"/>
                </a:cxn>
              </a:cxnLst>
              <a:rect l="l" t="t" r="r" b="b"/>
              <a:pathLst>
                <a:path w="11747" h="36258">
                  <a:moveTo>
                    <a:pt x="0" y="36259"/>
                  </a:moveTo>
                  <a:lnTo>
                    <a:pt x="11748" y="0"/>
                  </a:lnTo>
                </a:path>
              </a:pathLst>
            </a:custGeom>
            <a:ln w="25400" cap="flat">
              <a:solidFill>
                <a:srgbClr val="55DCF2"/>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20" name="Graphic 2">
            <a:extLst>
              <a:ext uri="{FF2B5EF4-FFF2-40B4-BE49-F238E27FC236}">
                <a16:creationId xmlns:a16="http://schemas.microsoft.com/office/drawing/2014/main" id="{CE325A5E-7404-4EA6-8D37-05168E6D08AE}"/>
              </a:ext>
            </a:extLst>
          </p:cNvPr>
          <p:cNvGrpSpPr/>
          <p:nvPr/>
        </p:nvGrpSpPr>
        <p:grpSpPr>
          <a:xfrm>
            <a:off x="6385751" y="4214067"/>
            <a:ext cx="1220342" cy="886634"/>
            <a:chOff x="6482334" y="5395150"/>
            <a:chExt cx="1627123" cy="1182179"/>
          </a:xfrm>
        </p:grpSpPr>
        <p:sp>
          <p:nvSpPr>
            <p:cNvPr id="21" name="Freeform: Shape 20">
              <a:extLst>
                <a:ext uri="{FF2B5EF4-FFF2-40B4-BE49-F238E27FC236}">
                  <a16:creationId xmlns:a16="http://schemas.microsoft.com/office/drawing/2014/main" id="{E6F6B854-14D8-435E-BD82-957946A69DB9}"/>
                </a:ext>
              </a:extLst>
            </p:cNvPr>
            <p:cNvSpPr/>
            <p:nvPr/>
          </p:nvSpPr>
          <p:spPr>
            <a:xfrm>
              <a:off x="6482334" y="6554914"/>
              <a:ext cx="30797" cy="22415"/>
            </a:xfrm>
            <a:custGeom>
              <a:avLst/>
              <a:gdLst>
                <a:gd name="connsiteX0" fmla="*/ 0 w 30797"/>
                <a:gd name="connsiteY0" fmla="*/ 22416 h 22415"/>
                <a:gd name="connsiteX1" fmla="*/ 30797 w 30797"/>
                <a:gd name="connsiteY1" fmla="*/ 0 h 22415"/>
              </a:gdLst>
              <a:ahLst/>
              <a:cxnLst>
                <a:cxn ang="0">
                  <a:pos x="connsiteX0" y="connsiteY0"/>
                </a:cxn>
                <a:cxn ang="0">
                  <a:pos x="connsiteX1" y="connsiteY1"/>
                </a:cxn>
              </a:cxnLst>
              <a:rect l="l" t="t" r="r" b="b"/>
              <a:pathLst>
                <a:path w="30797" h="22415">
                  <a:moveTo>
                    <a:pt x="0" y="22416"/>
                  </a:moveTo>
                  <a:lnTo>
                    <a:pt x="30797" y="0"/>
                  </a:lnTo>
                </a:path>
              </a:pathLst>
            </a:custGeom>
            <a:ln w="25400" cap="flat">
              <a:solidFill>
                <a:srgbClr val="4BADE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2" name="Freeform: Shape 21">
              <a:extLst>
                <a:ext uri="{FF2B5EF4-FFF2-40B4-BE49-F238E27FC236}">
                  <a16:creationId xmlns:a16="http://schemas.microsoft.com/office/drawing/2014/main" id="{86412682-16D1-4C25-BE8A-9FC72040E917}"/>
                </a:ext>
              </a:extLst>
            </p:cNvPr>
            <p:cNvSpPr/>
            <p:nvPr/>
          </p:nvSpPr>
          <p:spPr>
            <a:xfrm>
              <a:off x="6575742" y="5440235"/>
              <a:ext cx="1471612" cy="1069212"/>
            </a:xfrm>
            <a:custGeom>
              <a:avLst/>
              <a:gdLst>
                <a:gd name="connsiteX0" fmla="*/ 0 w 1471612"/>
                <a:gd name="connsiteY0" fmla="*/ 1069213 h 1069212"/>
                <a:gd name="connsiteX1" fmla="*/ 1471613 w 1471612"/>
                <a:gd name="connsiteY1" fmla="*/ 0 h 1069212"/>
              </a:gdLst>
              <a:ahLst/>
              <a:cxnLst>
                <a:cxn ang="0">
                  <a:pos x="connsiteX0" y="connsiteY0"/>
                </a:cxn>
                <a:cxn ang="0">
                  <a:pos x="connsiteX1" y="connsiteY1"/>
                </a:cxn>
              </a:cxnLst>
              <a:rect l="l" t="t" r="r" b="b"/>
              <a:pathLst>
                <a:path w="1471612" h="1069212">
                  <a:moveTo>
                    <a:pt x="0" y="1069213"/>
                  </a:moveTo>
                  <a:lnTo>
                    <a:pt x="1471613" y="0"/>
                  </a:lnTo>
                </a:path>
              </a:pathLst>
            </a:custGeom>
            <a:ln w="25400" cap="flat">
              <a:solidFill>
                <a:srgbClr val="4BADEA"/>
              </a:solidFill>
              <a:custDash>
                <a:ds d="914220" sp="914220"/>
              </a:custDash>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3" name="Freeform: Shape 22">
              <a:extLst>
                <a:ext uri="{FF2B5EF4-FFF2-40B4-BE49-F238E27FC236}">
                  <a16:creationId xmlns:a16="http://schemas.microsoft.com/office/drawing/2014/main" id="{F142BF3F-C923-41A9-B7E1-0131CFCC4EE3}"/>
                </a:ext>
              </a:extLst>
            </p:cNvPr>
            <p:cNvSpPr/>
            <p:nvPr/>
          </p:nvSpPr>
          <p:spPr>
            <a:xfrm>
              <a:off x="8078660" y="5395150"/>
              <a:ext cx="30797" cy="22351"/>
            </a:xfrm>
            <a:custGeom>
              <a:avLst/>
              <a:gdLst>
                <a:gd name="connsiteX0" fmla="*/ 0 w 30797"/>
                <a:gd name="connsiteY0" fmla="*/ 22352 h 22351"/>
                <a:gd name="connsiteX1" fmla="*/ 30797 w 30797"/>
                <a:gd name="connsiteY1" fmla="*/ 0 h 22351"/>
              </a:gdLst>
              <a:ahLst/>
              <a:cxnLst>
                <a:cxn ang="0">
                  <a:pos x="connsiteX0" y="connsiteY0"/>
                </a:cxn>
                <a:cxn ang="0">
                  <a:pos x="connsiteX1" y="connsiteY1"/>
                </a:cxn>
              </a:cxnLst>
              <a:rect l="l" t="t" r="r" b="b"/>
              <a:pathLst>
                <a:path w="30797" h="22351">
                  <a:moveTo>
                    <a:pt x="0" y="22352"/>
                  </a:moveTo>
                  <a:lnTo>
                    <a:pt x="30797" y="0"/>
                  </a:lnTo>
                </a:path>
              </a:pathLst>
            </a:custGeom>
            <a:ln w="25400" cap="flat">
              <a:solidFill>
                <a:srgbClr val="4BADE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sp>
        <p:nvSpPr>
          <p:cNvPr id="25" name="Freeform: Shape 24">
            <a:extLst>
              <a:ext uri="{FF2B5EF4-FFF2-40B4-BE49-F238E27FC236}">
                <a16:creationId xmlns:a16="http://schemas.microsoft.com/office/drawing/2014/main" id="{8FE5E4CD-50DE-4EBD-A3BC-73A62286B98C}"/>
              </a:ext>
            </a:extLst>
          </p:cNvPr>
          <p:cNvSpPr/>
          <p:nvPr/>
        </p:nvSpPr>
        <p:spPr>
          <a:xfrm>
            <a:off x="3408092" y="2150714"/>
            <a:ext cx="2092166" cy="2027586"/>
          </a:xfrm>
          <a:custGeom>
            <a:avLst/>
            <a:gdLst>
              <a:gd name="connsiteX0" fmla="*/ 2789555 w 2789554"/>
              <a:gd name="connsiteY0" fmla="*/ 1769364 h 2703448"/>
              <a:gd name="connsiteX1" fmla="*/ 2214690 w 2789554"/>
              <a:gd name="connsiteY1" fmla="*/ 0 h 2703448"/>
              <a:gd name="connsiteX2" fmla="*/ 0 w 2789554"/>
              <a:gd name="connsiteY2" fmla="*/ 1610170 h 2703448"/>
              <a:gd name="connsiteX3" fmla="*/ 1504823 w 2789554"/>
              <a:gd name="connsiteY3" fmla="*/ 2703449 h 2703448"/>
              <a:gd name="connsiteX4" fmla="*/ 2789555 w 2789554"/>
              <a:gd name="connsiteY4" fmla="*/ 1769364 h 270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554" h="2703448">
                <a:moveTo>
                  <a:pt x="2789555" y="1769364"/>
                </a:moveTo>
                <a:lnTo>
                  <a:pt x="2214690" y="0"/>
                </a:lnTo>
                <a:cubicBezTo>
                  <a:pt x="1316482" y="291655"/>
                  <a:pt x="544132" y="862521"/>
                  <a:pt x="0" y="1610170"/>
                </a:cubicBezTo>
                <a:lnTo>
                  <a:pt x="1504823" y="2703449"/>
                </a:lnTo>
                <a:cubicBezTo>
                  <a:pt x="1820482" y="2269744"/>
                  <a:pt x="2268538" y="1938591"/>
                  <a:pt x="2789555" y="1769364"/>
                </a:cubicBezTo>
                <a:close/>
              </a:path>
            </a:pathLst>
          </a:custGeom>
          <a:solidFill>
            <a:srgbClr val="E86B2D"/>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6" name="Freeform: Shape 25">
            <a:extLst>
              <a:ext uri="{FF2B5EF4-FFF2-40B4-BE49-F238E27FC236}">
                <a16:creationId xmlns:a16="http://schemas.microsoft.com/office/drawing/2014/main" id="{307DED6E-33A5-45A5-B274-2BB5A3499F83}"/>
              </a:ext>
            </a:extLst>
          </p:cNvPr>
          <p:cNvSpPr/>
          <p:nvPr/>
        </p:nvSpPr>
        <p:spPr>
          <a:xfrm>
            <a:off x="2773776" y="3358342"/>
            <a:ext cx="1762934" cy="1952863"/>
          </a:xfrm>
          <a:custGeom>
            <a:avLst/>
            <a:gdLst>
              <a:gd name="connsiteX0" fmla="*/ 0 w 2350579"/>
              <a:gd name="connsiteY0" fmla="*/ 2603818 h 2603817"/>
              <a:gd name="connsiteX1" fmla="*/ 1859915 w 2350579"/>
              <a:gd name="connsiteY1" fmla="*/ 2603818 h 2603817"/>
              <a:gd name="connsiteX2" fmla="*/ 2350580 w 2350579"/>
              <a:gd name="connsiteY2" fmla="*/ 1093279 h 2603817"/>
              <a:gd name="connsiteX3" fmla="*/ 845756 w 2350579"/>
              <a:gd name="connsiteY3" fmla="*/ 0 h 2603817"/>
              <a:gd name="connsiteX4" fmla="*/ 0 w 2350579"/>
              <a:gd name="connsiteY4" fmla="*/ 2603818 h 260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579" h="2603817">
                <a:moveTo>
                  <a:pt x="0" y="2603818"/>
                </a:moveTo>
                <a:lnTo>
                  <a:pt x="1859915" y="2603818"/>
                </a:lnTo>
                <a:cubicBezTo>
                  <a:pt x="1859915" y="2039302"/>
                  <a:pt x="2041969" y="1517269"/>
                  <a:pt x="2350580" y="1093279"/>
                </a:cubicBezTo>
                <a:lnTo>
                  <a:pt x="845756" y="0"/>
                </a:lnTo>
                <a:cubicBezTo>
                  <a:pt x="313817" y="730885"/>
                  <a:pt x="0" y="1630680"/>
                  <a:pt x="0" y="2603818"/>
                </a:cubicBezTo>
                <a:close/>
              </a:path>
            </a:pathLst>
          </a:custGeom>
          <a:solidFill>
            <a:srgbClr val="FFA840"/>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7" name="Freeform: Shape 26">
            <a:extLst>
              <a:ext uri="{FF2B5EF4-FFF2-40B4-BE49-F238E27FC236}">
                <a16:creationId xmlns:a16="http://schemas.microsoft.com/office/drawing/2014/main" id="{01AA1991-5EBA-47AC-8520-008F206D6CDE}"/>
              </a:ext>
            </a:extLst>
          </p:cNvPr>
          <p:cNvSpPr/>
          <p:nvPr/>
        </p:nvSpPr>
        <p:spPr>
          <a:xfrm>
            <a:off x="5069157" y="1988979"/>
            <a:ext cx="2053780" cy="1488758"/>
          </a:xfrm>
          <a:custGeom>
            <a:avLst/>
            <a:gdLst>
              <a:gd name="connsiteX0" fmla="*/ 1369123 w 2738373"/>
              <a:gd name="connsiteY0" fmla="*/ 1859915 h 1985010"/>
              <a:gd name="connsiteX1" fmla="*/ 2163445 w 2738373"/>
              <a:gd name="connsiteY1" fmla="*/ 1985010 h 1985010"/>
              <a:gd name="connsiteX2" fmla="*/ 2738374 w 2738373"/>
              <a:gd name="connsiteY2" fmla="*/ 215646 h 1985010"/>
              <a:gd name="connsiteX3" fmla="*/ 1369187 w 2738373"/>
              <a:gd name="connsiteY3" fmla="*/ 0 h 1985010"/>
              <a:gd name="connsiteX4" fmla="*/ 0 w 2738373"/>
              <a:gd name="connsiteY4" fmla="*/ 215646 h 1985010"/>
              <a:gd name="connsiteX5" fmla="*/ 574865 w 2738373"/>
              <a:gd name="connsiteY5" fmla="*/ 1985010 h 1985010"/>
              <a:gd name="connsiteX6" fmla="*/ 1369123 w 2738373"/>
              <a:gd name="connsiteY6" fmla="*/ 1859915 h 19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373" h="1985010">
                <a:moveTo>
                  <a:pt x="1369123" y="1859915"/>
                </a:moveTo>
                <a:cubicBezTo>
                  <a:pt x="1646364" y="1859915"/>
                  <a:pt x="1913318" y="1903793"/>
                  <a:pt x="2163445" y="1985010"/>
                </a:cubicBezTo>
                <a:lnTo>
                  <a:pt x="2738374" y="215646"/>
                </a:lnTo>
                <a:cubicBezTo>
                  <a:pt x="2307209" y="75628"/>
                  <a:pt x="1847025" y="0"/>
                  <a:pt x="1369187" y="0"/>
                </a:cubicBezTo>
                <a:cubicBezTo>
                  <a:pt x="891350" y="0"/>
                  <a:pt x="431165" y="75692"/>
                  <a:pt x="0" y="215646"/>
                </a:cubicBezTo>
                <a:lnTo>
                  <a:pt x="574865" y="1985010"/>
                </a:lnTo>
                <a:cubicBezTo>
                  <a:pt x="824928" y="1903793"/>
                  <a:pt x="1091883" y="1859915"/>
                  <a:pt x="1369123" y="1859915"/>
                </a:cubicBezTo>
                <a:close/>
              </a:path>
            </a:pathLst>
          </a:custGeom>
          <a:solidFill>
            <a:srgbClr val="3CB9C6"/>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8" name="Freeform: Shape 27">
            <a:extLst>
              <a:ext uri="{FF2B5EF4-FFF2-40B4-BE49-F238E27FC236}">
                <a16:creationId xmlns:a16="http://schemas.microsoft.com/office/drawing/2014/main" id="{5EBD1546-D90E-4037-9E53-686D985F36E6}"/>
              </a:ext>
            </a:extLst>
          </p:cNvPr>
          <p:cNvSpPr/>
          <p:nvPr/>
        </p:nvSpPr>
        <p:spPr>
          <a:xfrm>
            <a:off x="6787384" y="2181324"/>
            <a:ext cx="2092214" cy="2027586"/>
          </a:xfrm>
          <a:custGeom>
            <a:avLst/>
            <a:gdLst>
              <a:gd name="connsiteX0" fmla="*/ 574929 w 2789618"/>
              <a:gd name="connsiteY0" fmla="*/ 0 h 2703448"/>
              <a:gd name="connsiteX1" fmla="*/ 0 w 2789618"/>
              <a:gd name="connsiteY1" fmla="*/ 1769364 h 2703448"/>
              <a:gd name="connsiteX2" fmla="*/ 1284796 w 2789618"/>
              <a:gd name="connsiteY2" fmla="*/ 2703449 h 2703448"/>
              <a:gd name="connsiteX3" fmla="*/ 2789619 w 2789618"/>
              <a:gd name="connsiteY3" fmla="*/ 1610170 h 2703448"/>
              <a:gd name="connsiteX4" fmla="*/ 574929 w 2789618"/>
              <a:gd name="connsiteY4" fmla="*/ 0 h 270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618" h="2703448">
                <a:moveTo>
                  <a:pt x="574929" y="0"/>
                </a:moveTo>
                <a:lnTo>
                  <a:pt x="0" y="1769364"/>
                </a:lnTo>
                <a:cubicBezTo>
                  <a:pt x="521081" y="1938528"/>
                  <a:pt x="969137" y="2269744"/>
                  <a:pt x="1284796" y="2703449"/>
                </a:cubicBezTo>
                <a:lnTo>
                  <a:pt x="2789619" y="1610170"/>
                </a:lnTo>
                <a:cubicBezTo>
                  <a:pt x="2245487" y="862521"/>
                  <a:pt x="1473137" y="291655"/>
                  <a:pt x="574929" y="0"/>
                </a:cubicBezTo>
                <a:close/>
              </a:path>
            </a:pathLst>
          </a:custGeom>
          <a:solidFill>
            <a:srgbClr val="3F78EA"/>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9" name="Freeform: Shape 28">
            <a:extLst>
              <a:ext uri="{FF2B5EF4-FFF2-40B4-BE49-F238E27FC236}">
                <a16:creationId xmlns:a16="http://schemas.microsoft.com/office/drawing/2014/main" id="{14423695-8DD0-4176-9807-2DE4C60FA8BF}"/>
              </a:ext>
            </a:extLst>
          </p:cNvPr>
          <p:cNvSpPr/>
          <p:nvPr/>
        </p:nvSpPr>
        <p:spPr>
          <a:xfrm>
            <a:off x="7655290" y="3358342"/>
            <a:ext cx="1762934" cy="1952863"/>
          </a:xfrm>
          <a:custGeom>
            <a:avLst/>
            <a:gdLst>
              <a:gd name="connsiteX0" fmla="*/ 2350579 w 2350579"/>
              <a:gd name="connsiteY0" fmla="*/ 2603818 h 2603817"/>
              <a:gd name="connsiteX1" fmla="*/ 1504823 w 2350579"/>
              <a:gd name="connsiteY1" fmla="*/ 0 h 2603817"/>
              <a:gd name="connsiteX2" fmla="*/ 0 w 2350579"/>
              <a:gd name="connsiteY2" fmla="*/ 1093279 h 2603817"/>
              <a:gd name="connsiteX3" fmla="*/ 490665 w 2350579"/>
              <a:gd name="connsiteY3" fmla="*/ 2603818 h 2603817"/>
              <a:gd name="connsiteX4" fmla="*/ 2350579 w 2350579"/>
              <a:gd name="connsiteY4" fmla="*/ 2603818 h 260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579" h="2603817">
                <a:moveTo>
                  <a:pt x="2350579" y="2603818"/>
                </a:moveTo>
                <a:cubicBezTo>
                  <a:pt x="2350579" y="1630680"/>
                  <a:pt x="2036763" y="730885"/>
                  <a:pt x="1504823" y="0"/>
                </a:cubicBezTo>
                <a:lnTo>
                  <a:pt x="0" y="1093279"/>
                </a:lnTo>
                <a:cubicBezTo>
                  <a:pt x="308610" y="1517269"/>
                  <a:pt x="490665" y="2039302"/>
                  <a:pt x="490665" y="2603818"/>
                </a:cubicBezTo>
                <a:lnTo>
                  <a:pt x="2350579" y="2603818"/>
                </a:lnTo>
                <a:close/>
              </a:path>
            </a:pathLst>
          </a:custGeom>
          <a:solidFill>
            <a:srgbClr val="7A42E8"/>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pic>
        <p:nvPicPr>
          <p:cNvPr id="31" name="Picture 30">
            <a:extLst>
              <a:ext uri="{FF2B5EF4-FFF2-40B4-BE49-F238E27FC236}">
                <a16:creationId xmlns:a16="http://schemas.microsoft.com/office/drawing/2014/main" id="{F47E5FEA-909B-4C0E-B8C0-3F516F0707F6}"/>
              </a:ext>
            </a:extLst>
          </p:cNvPr>
          <p:cNvPicPr>
            <a:picLocks noChangeAspect="1"/>
          </p:cNvPicPr>
          <p:nvPr/>
        </p:nvPicPr>
        <p:blipFill>
          <a:blip r:embed="rId2"/>
          <a:stretch>
            <a:fillRect/>
          </a:stretch>
        </p:blipFill>
        <p:spPr>
          <a:xfrm>
            <a:off x="3405188" y="3177604"/>
            <a:ext cx="1281113" cy="1004888"/>
          </a:xfrm>
          <a:custGeom>
            <a:avLst/>
            <a:gdLst>
              <a:gd name="connsiteX0" fmla="*/ 395 w 1708150"/>
              <a:gd name="connsiteY0" fmla="*/ 632 h 1339850"/>
              <a:gd name="connsiteX1" fmla="*/ 1708545 w 1708150"/>
              <a:gd name="connsiteY1" fmla="*/ 632 h 1339850"/>
              <a:gd name="connsiteX2" fmla="*/ 1708545 w 1708150"/>
              <a:gd name="connsiteY2" fmla="*/ 1340482 h 1339850"/>
              <a:gd name="connsiteX3" fmla="*/ 395 w 1708150"/>
              <a:gd name="connsiteY3" fmla="*/ 1340482 h 1339850"/>
            </a:gdLst>
            <a:ahLst/>
            <a:cxnLst>
              <a:cxn ang="0">
                <a:pos x="connsiteX0" y="connsiteY0"/>
              </a:cxn>
              <a:cxn ang="0">
                <a:pos x="connsiteX1" y="connsiteY1"/>
              </a:cxn>
              <a:cxn ang="0">
                <a:pos x="connsiteX2" y="connsiteY2"/>
              </a:cxn>
              <a:cxn ang="0">
                <a:pos x="connsiteX3" y="connsiteY3"/>
              </a:cxn>
            </a:cxnLst>
            <a:rect l="l" t="t" r="r" b="b"/>
            <a:pathLst>
              <a:path w="1708150" h="1339850">
                <a:moveTo>
                  <a:pt x="395" y="632"/>
                </a:moveTo>
                <a:lnTo>
                  <a:pt x="1708545" y="632"/>
                </a:lnTo>
                <a:lnTo>
                  <a:pt x="1708545" y="1340482"/>
                </a:lnTo>
                <a:lnTo>
                  <a:pt x="395" y="1340482"/>
                </a:lnTo>
                <a:close/>
              </a:path>
            </a:pathLst>
          </a:custGeom>
        </p:spPr>
      </p:pic>
      <p:pic>
        <p:nvPicPr>
          <p:cNvPr id="32" name="Picture 31">
            <a:extLst>
              <a:ext uri="{FF2B5EF4-FFF2-40B4-BE49-F238E27FC236}">
                <a16:creationId xmlns:a16="http://schemas.microsoft.com/office/drawing/2014/main" id="{E81DB686-30ED-4BDD-A244-D7EAAC5E90C8}"/>
              </a:ext>
            </a:extLst>
          </p:cNvPr>
          <p:cNvPicPr>
            <a:picLocks noChangeAspect="1"/>
          </p:cNvPicPr>
          <p:nvPr/>
        </p:nvPicPr>
        <p:blipFill>
          <a:blip r:embed="rId3"/>
          <a:stretch>
            <a:fillRect/>
          </a:stretch>
        </p:blipFill>
        <p:spPr>
          <a:xfrm>
            <a:off x="5067301" y="2086992"/>
            <a:ext cx="657225" cy="1395413"/>
          </a:xfrm>
          <a:custGeom>
            <a:avLst/>
            <a:gdLst>
              <a:gd name="connsiteX0" fmla="*/ 744 w 876300"/>
              <a:gd name="connsiteY0" fmla="*/ 403 h 1860550"/>
              <a:gd name="connsiteX1" fmla="*/ 877044 w 876300"/>
              <a:gd name="connsiteY1" fmla="*/ 403 h 1860550"/>
              <a:gd name="connsiteX2" fmla="*/ 877044 w 876300"/>
              <a:gd name="connsiteY2" fmla="*/ 1860953 h 1860550"/>
              <a:gd name="connsiteX3" fmla="*/ 744 w 876300"/>
              <a:gd name="connsiteY3" fmla="*/ 1860953 h 1860550"/>
            </a:gdLst>
            <a:ahLst/>
            <a:cxnLst>
              <a:cxn ang="0">
                <a:pos x="connsiteX0" y="connsiteY0"/>
              </a:cxn>
              <a:cxn ang="0">
                <a:pos x="connsiteX1" y="connsiteY1"/>
              </a:cxn>
              <a:cxn ang="0">
                <a:pos x="connsiteX2" y="connsiteY2"/>
              </a:cxn>
              <a:cxn ang="0">
                <a:pos x="connsiteX3" y="connsiteY3"/>
              </a:cxn>
            </a:cxnLst>
            <a:rect l="l" t="t" r="r" b="b"/>
            <a:pathLst>
              <a:path w="876300" h="1860550">
                <a:moveTo>
                  <a:pt x="744" y="403"/>
                </a:moveTo>
                <a:lnTo>
                  <a:pt x="877044" y="403"/>
                </a:lnTo>
                <a:lnTo>
                  <a:pt x="877044" y="1860953"/>
                </a:lnTo>
                <a:lnTo>
                  <a:pt x="744" y="1860953"/>
                </a:lnTo>
                <a:close/>
              </a:path>
            </a:pathLst>
          </a:custGeom>
        </p:spPr>
      </p:pic>
      <p:pic>
        <p:nvPicPr>
          <p:cNvPr id="33" name="Picture 32">
            <a:extLst>
              <a:ext uri="{FF2B5EF4-FFF2-40B4-BE49-F238E27FC236}">
                <a16:creationId xmlns:a16="http://schemas.microsoft.com/office/drawing/2014/main" id="{8CEC7603-A0BE-4ACD-88FE-A7AD7C1A3E23}"/>
              </a:ext>
            </a:extLst>
          </p:cNvPr>
          <p:cNvPicPr>
            <a:picLocks noChangeAspect="1"/>
          </p:cNvPicPr>
          <p:nvPr/>
        </p:nvPicPr>
        <p:blipFill>
          <a:blip r:embed="rId4"/>
          <a:stretch>
            <a:fillRect/>
          </a:stretch>
        </p:blipFill>
        <p:spPr>
          <a:xfrm>
            <a:off x="6691313" y="2148905"/>
            <a:ext cx="647700" cy="1414463"/>
          </a:xfrm>
          <a:custGeom>
            <a:avLst/>
            <a:gdLst>
              <a:gd name="connsiteX0" fmla="*/ 1085 w 863600"/>
              <a:gd name="connsiteY0" fmla="*/ 416 h 1885950"/>
              <a:gd name="connsiteX1" fmla="*/ 864685 w 863600"/>
              <a:gd name="connsiteY1" fmla="*/ 416 h 1885950"/>
              <a:gd name="connsiteX2" fmla="*/ 864685 w 863600"/>
              <a:gd name="connsiteY2" fmla="*/ 1886366 h 1885950"/>
              <a:gd name="connsiteX3" fmla="*/ 1085 w 863600"/>
              <a:gd name="connsiteY3" fmla="*/ 1886366 h 1885950"/>
            </a:gdLst>
            <a:ahLst/>
            <a:cxnLst>
              <a:cxn ang="0">
                <a:pos x="connsiteX0" y="connsiteY0"/>
              </a:cxn>
              <a:cxn ang="0">
                <a:pos x="connsiteX1" y="connsiteY1"/>
              </a:cxn>
              <a:cxn ang="0">
                <a:pos x="connsiteX2" y="connsiteY2"/>
              </a:cxn>
              <a:cxn ang="0">
                <a:pos x="connsiteX3" y="connsiteY3"/>
              </a:cxn>
            </a:cxnLst>
            <a:rect l="l" t="t" r="r" b="b"/>
            <a:pathLst>
              <a:path w="863600" h="1885950">
                <a:moveTo>
                  <a:pt x="1085" y="416"/>
                </a:moveTo>
                <a:lnTo>
                  <a:pt x="864685" y="416"/>
                </a:lnTo>
                <a:lnTo>
                  <a:pt x="864685" y="1886366"/>
                </a:lnTo>
                <a:lnTo>
                  <a:pt x="1085" y="1886366"/>
                </a:lnTo>
                <a:close/>
              </a:path>
            </a:pathLst>
          </a:custGeom>
        </p:spPr>
      </p:pic>
      <p:pic>
        <p:nvPicPr>
          <p:cNvPr id="34" name="Picture 33">
            <a:extLst>
              <a:ext uri="{FF2B5EF4-FFF2-40B4-BE49-F238E27FC236}">
                <a16:creationId xmlns:a16="http://schemas.microsoft.com/office/drawing/2014/main" id="{8EF2476F-B8C3-4115-9A30-686A20FD5C6C}"/>
              </a:ext>
            </a:extLst>
          </p:cNvPr>
          <p:cNvPicPr>
            <a:picLocks noChangeAspect="1"/>
          </p:cNvPicPr>
          <p:nvPr/>
        </p:nvPicPr>
        <p:blipFill>
          <a:blip r:embed="rId5"/>
          <a:stretch>
            <a:fillRect/>
          </a:stretch>
        </p:blipFill>
        <p:spPr>
          <a:xfrm>
            <a:off x="7653338" y="3353818"/>
            <a:ext cx="1262063" cy="1019175"/>
          </a:xfrm>
          <a:custGeom>
            <a:avLst/>
            <a:gdLst>
              <a:gd name="connsiteX0" fmla="*/ 1287 w 1682750"/>
              <a:gd name="connsiteY0" fmla="*/ 669 h 1358900"/>
              <a:gd name="connsiteX1" fmla="*/ 1684037 w 1682750"/>
              <a:gd name="connsiteY1" fmla="*/ 669 h 1358900"/>
              <a:gd name="connsiteX2" fmla="*/ 1684037 w 1682750"/>
              <a:gd name="connsiteY2" fmla="*/ 1359569 h 1358900"/>
              <a:gd name="connsiteX3" fmla="*/ 1287 w 1682750"/>
              <a:gd name="connsiteY3" fmla="*/ 1359569 h 1358900"/>
            </a:gdLst>
            <a:ahLst/>
            <a:cxnLst>
              <a:cxn ang="0">
                <a:pos x="connsiteX0" y="connsiteY0"/>
              </a:cxn>
              <a:cxn ang="0">
                <a:pos x="connsiteX1" y="connsiteY1"/>
              </a:cxn>
              <a:cxn ang="0">
                <a:pos x="connsiteX2" y="connsiteY2"/>
              </a:cxn>
              <a:cxn ang="0">
                <a:pos x="connsiteX3" y="connsiteY3"/>
              </a:cxn>
            </a:cxnLst>
            <a:rect l="l" t="t" r="r" b="b"/>
            <a:pathLst>
              <a:path w="1682750" h="1358900">
                <a:moveTo>
                  <a:pt x="1287" y="669"/>
                </a:moveTo>
                <a:lnTo>
                  <a:pt x="1684037" y="669"/>
                </a:lnTo>
                <a:lnTo>
                  <a:pt x="1684037" y="1359569"/>
                </a:lnTo>
                <a:lnTo>
                  <a:pt x="1287" y="1359569"/>
                </a:lnTo>
                <a:close/>
              </a:path>
            </a:pathLst>
          </a:custGeom>
        </p:spPr>
      </p:pic>
      <p:grpSp>
        <p:nvGrpSpPr>
          <p:cNvPr id="36" name="Graphic 2">
            <a:extLst>
              <a:ext uri="{FF2B5EF4-FFF2-40B4-BE49-F238E27FC236}">
                <a16:creationId xmlns:a16="http://schemas.microsoft.com/office/drawing/2014/main" id="{CE325A5E-7404-4EA6-8D37-05168E6D08AE}"/>
              </a:ext>
            </a:extLst>
          </p:cNvPr>
          <p:cNvGrpSpPr/>
          <p:nvPr/>
        </p:nvGrpSpPr>
        <p:grpSpPr>
          <a:xfrm>
            <a:off x="3747724" y="3543483"/>
            <a:ext cx="450030" cy="450030"/>
            <a:chOff x="2964965" y="4501038"/>
            <a:chExt cx="600040" cy="600040"/>
          </a:xfrm>
        </p:grpSpPr>
        <p:pic>
          <p:nvPicPr>
            <p:cNvPr id="37" name="Picture 36">
              <a:extLst>
                <a:ext uri="{FF2B5EF4-FFF2-40B4-BE49-F238E27FC236}">
                  <a16:creationId xmlns:a16="http://schemas.microsoft.com/office/drawing/2014/main" id="{D4B8151B-4A48-4B54-A6B5-17312ECDD516}"/>
                </a:ext>
              </a:extLst>
            </p:cNvPr>
            <p:cNvPicPr>
              <a:picLocks noChangeAspect="1"/>
            </p:cNvPicPr>
            <p:nvPr/>
          </p:nvPicPr>
          <p:blipFill>
            <a:blip r:embed="rId6"/>
            <a:stretch>
              <a:fillRect/>
            </a:stretch>
          </p:blipFill>
          <p:spPr>
            <a:xfrm>
              <a:off x="2965450" y="4502150"/>
              <a:ext cx="596900" cy="596900"/>
            </a:xfrm>
            <a:custGeom>
              <a:avLst/>
              <a:gdLst>
                <a:gd name="connsiteX0" fmla="*/ 467 w 596900"/>
                <a:gd name="connsiteY0" fmla="*/ 709 h 596900"/>
                <a:gd name="connsiteX1" fmla="*/ 597367 w 596900"/>
                <a:gd name="connsiteY1" fmla="*/ 709 h 596900"/>
                <a:gd name="connsiteX2" fmla="*/ 597367 w 596900"/>
                <a:gd name="connsiteY2" fmla="*/ 597609 h 596900"/>
                <a:gd name="connsiteX3" fmla="*/ 467 w 596900"/>
                <a:gd name="connsiteY3" fmla="*/ 597609 h 596900"/>
              </a:gdLst>
              <a:ahLst/>
              <a:cxnLst>
                <a:cxn ang="0">
                  <a:pos x="connsiteX0" y="connsiteY0"/>
                </a:cxn>
                <a:cxn ang="0">
                  <a:pos x="connsiteX1" y="connsiteY1"/>
                </a:cxn>
                <a:cxn ang="0">
                  <a:pos x="connsiteX2" y="connsiteY2"/>
                </a:cxn>
                <a:cxn ang="0">
                  <a:pos x="connsiteX3" y="connsiteY3"/>
                </a:cxn>
              </a:cxnLst>
              <a:rect l="l" t="t" r="r" b="b"/>
              <a:pathLst>
                <a:path w="596900" h="596900">
                  <a:moveTo>
                    <a:pt x="467" y="709"/>
                  </a:moveTo>
                  <a:lnTo>
                    <a:pt x="597367" y="709"/>
                  </a:lnTo>
                  <a:lnTo>
                    <a:pt x="597367" y="597609"/>
                  </a:lnTo>
                  <a:lnTo>
                    <a:pt x="467" y="597609"/>
                  </a:lnTo>
                  <a:close/>
                </a:path>
              </a:pathLst>
            </a:custGeom>
          </p:spPr>
        </p:pic>
        <p:sp>
          <p:nvSpPr>
            <p:cNvPr id="38" name="Freeform: Shape 37">
              <a:extLst>
                <a:ext uri="{FF2B5EF4-FFF2-40B4-BE49-F238E27FC236}">
                  <a16:creationId xmlns:a16="http://schemas.microsoft.com/office/drawing/2014/main" id="{585BABB3-F638-44AC-B76B-F9E91CAE168F}"/>
                </a:ext>
              </a:extLst>
            </p:cNvPr>
            <p:cNvSpPr/>
            <p:nvPr/>
          </p:nvSpPr>
          <p:spPr>
            <a:xfrm rot="-3441525">
              <a:off x="3047806" y="4583879"/>
              <a:ext cx="434358" cy="434358"/>
            </a:xfrm>
            <a:custGeom>
              <a:avLst/>
              <a:gdLst>
                <a:gd name="connsiteX0" fmla="*/ 434359 w 434358"/>
                <a:gd name="connsiteY0" fmla="*/ 217179 h 434358"/>
                <a:gd name="connsiteX1" fmla="*/ 217179 w 434358"/>
                <a:gd name="connsiteY1" fmla="*/ 434358 h 434358"/>
                <a:gd name="connsiteX2" fmla="*/ 0 w 434358"/>
                <a:gd name="connsiteY2" fmla="*/ 217179 h 434358"/>
                <a:gd name="connsiteX3" fmla="*/ 217179 w 434358"/>
                <a:gd name="connsiteY3" fmla="*/ 0 h 434358"/>
                <a:gd name="connsiteX4" fmla="*/ 434359 w 434358"/>
                <a:gd name="connsiteY4" fmla="*/ 217179 h 4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58" h="434358">
                  <a:moveTo>
                    <a:pt x="434359" y="217179"/>
                  </a:moveTo>
                  <a:cubicBezTo>
                    <a:pt x="434359" y="337124"/>
                    <a:pt x="337124" y="434358"/>
                    <a:pt x="217179" y="434358"/>
                  </a:cubicBezTo>
                  <a:cubicBezTo>
                    <a:pt x="97234" y="434358"/>
                    <a:pt x="0" y="337124"/>
                    <a:pt x="0" y="217179"/>
                  </a:cubicBezTo>
                  <a:cubicBezTo>
                    <a:pt x="0" y="97234"/>
                    <a:pt x="97234" y="0"/>
                    <a:pt x="217179" y="0"/>
                  </a:cubicBezTo>
                  <a:cubicBezTo>
                    <a:pt x="337124" y="0"/>
                    <a:pt x="434359" y="97234"/>
                    <a:pt x="434359" y="217179"/>
                  </a:cubicBez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9" name="Freeform: Shape 38">
              <a:extLst>
                <a:ext uri="{FF2B5EF4-FFF2-40B4-BE49-F238E27FC236}">
                  <a16:creationId xmlns:a16="http://schemas.microsoft.com/office/drawing/2014/main" id="{0972644F-A8E5-4441-9BE9-9906EDF80419}"/>
                </a:ext>
              </a:extLst>
            </p:cNvPr>
            <p:cNvSpPr/>
            <p:nvPr/>
          </p:nvSpPr>
          <p:spPr>
            <a:xfrm>
              <a:off x="3109214" y="4699634"/>
              <a:ext cx="229107" cy="249428"/>
            </a:xfrm>
            <a:custGeom>
              <a:avLst/>
              <a:gdLst>
                <a:gd name="connsiteX0" fmla="*/ 229108 w 229107"/>
                <a:gd name="connsiteY0" fmla="*/ 0 h 249428"/>
                <a:gd name="connsiteX1" fmla="*/ 0 w 229107"/>
                <a:gd name="connsiteY1" fmla="*/ 101981 h 249428"/>
                <a:gd name="connsiteX2" fmla="*/ 135255 w 229107"/>
                <a:gd name="connsiteY2" fmla="*/ 129223 h 249428"/>
                <a:gd name="connsiteX3" fmla="*/ 202883 w 229107"/>
                <a:gd name="connsiteY3" fmla="*/ 249428 h 249428"/>
              </a:gdLst>
              <a:ahLst/>
              <a:cxnLst>
                <a:cxn ang="0">
                  <a:pos x="connsiteX0" y="connsiteY0"/>
                </a:cxn>
                <a:cxn ang="0">
                  <a:pos x="connsiteX1" y="connsiteY1"/>
                </a:cxn>
                <a:cxn ang="0">
                  <a:pos x="connsiteX2" y="connsiteY2"/>
                </a:cxn>
                <a:cxn ang="0">
                  <a:pos x="connsiteX3" y="connsiteY3"/>
                </a:cxn>
              </a:cxnLst>
              <a:rect l="l" t="t" r="r" b="b"/>
              <a:pathLst>
                <a:path w="229107" h="249428">
                  <a:moveTo>
                    <a:pt x="229108" y="0"/>
                  </a:moveTo>
                  <a:lnTo>
                    <a:pt x="0" y="101981"/>
                  </a:lnTo>
                  <a:lnTo>
                    <a:pt x="135255" y="129223"/>
                  </a:lnTo>
                  <a:lnTo>
                    <a:pt x="202883" y="249428"/>
                  </a:lnTo>
                  <a:close/>
                </a:path>
              </a:pathLst>
            </a:custGeom>
            <a:solidFill>
              <a:srgbClr val="444444"/>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40" name="Graphic 2">
            <a:extLst>
              <a:ext uri="{FF2B5EF4-FFF2-40B4-BE49-F238E27FC236}">
                <a16:creationId xmlns:a16="http://schemas.microsoft.com/office/drawing/2014/main" id="{CE325A5E-7404-4EA6-8D37-05168E6D08AE}"/>
              </a:ext>
            </a:extLst>
          </p:cNvPr>
          <p:cNvGrpSpPr/>
          <p:nvPr/>
        </p:nvGrpSpPr>
        <p:grpSpPr>
          <a:xfrm>
            <a:off x="5057775" y="2591818"/>
            <a:ext cx="452438" cy="447675"/>
            <a:chOff x="4711700" y="3232150"/>
            <a:chExt cx="603250" cy="596900"/>
          </a:xfrm>
        </p:grpSpPr>
        <p:pic>
          <p:nvPicPr>
            <p:cNvPr id="41" name="Picture 40">
              <a:extLst>
                <a:ext uri="{FF2B5EF4-FFF2-40B4-BE49-F238E27FC236}">
                  <a16:creationId xmlns:a16="http://schemas.microsoft.com/office/drawing/2014/main" id="{4F8CA5F1-E796-4834-B8CA-C607DC14DAD5}"/>
                </a:ext>
              </a:extLst>
            </p:cNvPr>
            <p:cNvPicPr>
              <a:picLocks noChangeAspect="1"/>
            </p:cNvPicPr>
            <p:nvPr/>
          </p:nvPicPr>
          <p:blipFill>
            <a:blip r:embed="rId7"/>
            <a:stretch>
              <a:fillRect/>
            </a:stretch>
          </p:blipFill>
          <p:spPr>
            <a:xfrm>
              <a:off x="4711700" y="3232150"/>
              <a:ext cx="603250" cy="596900"/>
            </a:xfrm>
            <a:custGeom>
              <a:avLst/>
              <a:gdLst>
                <a:gd name="connsiteX0" fmla="*/ 742 w 603250"/>
                <a:gd name="connsiteY0" fmla="*/ 509 h 596900"/>
                <a:gd name="connsiteX1" fmla="*/ 603992 w 603250"/>
                <a:gd name="connsiteY1" fmla="*/ 509 h 596900"/>
                <a:gd name="connsiteX2" fmla="*/ 603992 w 603250"/>
                <a:gd name="connsiteY2" fmla="*/ 597409 h 596900"/>
                <a:gd name="connsiteX3" fmla="*/ 742 w 603250"/>
                <a:gd name="connsiteY3" fmla="*/ 597409 h 596900"/>
              </a:gdLst>
              <a:ahLst/>
              <a:cxnLst>
                <a:cxn ang="0">
                  <a:pos x="connsiteX0" y="connsiteY0"/>
                </a:cxn>
                <a:cxn ang="0">
                  <a:pos x="connsiteX1" y="connsiteY1"/>
                </a:cxn>
                <a:cxn ang="0">
                  <a:pos x="connsiteX2" y="connsiteY2"/>
                </a:cxn>
                <a:cxn ang="0">
                  <a:pos x="connsiteX3" y="connsiteY3"/>
                </a:cxn>
              </a:cxnLst>
              <a:rect l="l" t="t" r="r" b="b"/>
              <a:pathLst>
                <a:path w="603250" h="596900">
                  <a:moveTo>
                    <a:pt x="742" y="509"/>
                  </a:moveTo>
                  <a:lnTo>
                    <a:pt x="603992" y="509"/>
                  </a:lnTo>
                  <a:lnTo>
                    <a:pt x="603992" y="597409"/>
                  </a:lnTo>
                  <a:lnTo>
                    <a:pt x="742" y="597409"/>
                  </a:lnTo>
                  <a:close/>
                </a:path>
              </a:pathLst>
            </a:custGeom>
          </p:spPr>
        </p:pic>
        <p:sp>
          <p:nvSpPr>
            <p:cNvPr id="42" name="Freeform: Shape 41">
              <a:extLst>
                <a:ext uri="{FF2B5EF4-FFF2-40B4-BE49-F238E27FC236}">
                  <a16:creationId xmlns:a16="http://schemas.microsoft.com/office/drawing/2014/main" id="{2326931F-687C-4BFE-84BE-F558A4E7ACAA}"/>
                </a:ext>
              </a:extLst>
            </p:cNvPr>
            <p:cNvSpPr/>
            <p:nvPr/>
          </p:nvSpPr>
          <p:spPr>
            <a:xfrm>
              <a:off x="4797361" y="3312384"/>
              <a:ext cx="434433" cy="434463"/>
            </a:xfrm>
            <a:custGeom>
              <a:avLst/>
              <a:gdLst>
                <a:gd name="connsiteX0" fmla="*/ 150114 w 434433"/>
                <a:gd name="connsiteY0" fmla="*/ 10698 h 434463"/>
                <a:gd name="connsiteX1" fmla="*/ 423735 w 434433"/>
                <a:gd name="connsiteY1" fmla="*/ 150144 h 434463"/>
                <a:gd name="connsiteX2" fmla="*/ 284289 w 434433"/>
                <a:gd name="connsiteY2" fmla="*/ 423765 h 434463"/>
                <a:gd name="connsiteX3" fmla="*/ 10668 w 434433"/>
                <a:gd name="connsiteY3" fmla="*/ 284319 h 434463"/>
                <a:gd name="connsiteX4" fmla="*/ 150114 w 434433"/>
                <a:gd name="connsiteY4" fmla="*/ 10698 h 43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33" h="434463">
                  <a:moveTo>
                    <a:pt x="150114" y="10698"/>
                  </a:moveTo>
                  <a:cubicBezTo>
                    <a:pt x="264160" y="-26386"/>
                    <a:pt x="386715" y="36034"/>
                    <a:pt x="423735" y="150144"/>
                  </a:cubicBezTo>
                  <a:cubicBezTo>
                    <a:pt x="460819" y="264190"/>
                    <a:pt x="398399" y="386745"/>
                    <a:pt x="284289" y="423765"/>
                  </a:cubicBezTo>
                  <a:cubicBezTo>
                    <a:pt x="170243" y="460849"/>
                    <a:pt x="47688" y="398429"/>
                    <a:pt x="10668" y="284319"/>
                  </a:cubicBezTo>
                  <a:cubicBezTo>
                    <a:pt x="-26352" y="170273"/>
                    <a:pt x="36068" y="47718"/>
                    <a:pt x="150114" y="10698"/>
                  </a:cubicBez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43" name="Freeform: Shape 42">
              <a:extLst>
                <a:ext uri="{FF2B5EF4-FFF2-40B4-BE49-F238E27FC236}">
                  <a16:creationId xmlns:a16="http://schemas.microsoft.com/office/drawing/2014/main" id="{51A5B3EE-FC9B-4D75-89FF-FC305EF5AEE7}"/>
                </a:ext>
              </a:extLst>
            </p:cNvPr>
            <p:cNvSpPr/>
            <p:nvPr/>
          </p:nvSpPr>
          <p:spPr>
            <a:xfrm>
              <a:off x="4888357" y="3438778"/>
              <a:ext cx="245300" cy="238505"/>
            </a:xfrm>
            <a:custGeom>
              <a:avLst/>
              <a:gdLst>
                <a:gd name="connsiteX0" fmla="*/ 245301 w 245300"/>
                <a:gd name="connsiteY0" fmla="*/ 52134 h 238505"/>
                <a:gd name="connsiteX1" fmla="*/ 0 w 245300"/>
                <a:gd name="connsiteY1" fmla="*/ 0 h 238505"/>
                <a:gd name="connsiteX2" fmla="*/ 93409 w 245300"/>
                <a:gd name="connsiteY2" fmla="*/ 101473 h 238505"/>
                <a:gd name="connsiteX3" fmla="*/ 77470 w 245300"/>
                <a:gd name="connsiteY3" fmla="*/ 238506 h 238505"/>
              </a:gdLst>
              <a:ahLst/>
              <a:cxnLst>
                <a:cxn ang="0">
                  <a:pos x="connsiteX0" y="connsiteY0"/>
                </a:cxn>
                <a:cxn ang="0">
                  <a:pos x="connsiteX1" y="connsiteY1"/>
                </a:cxn>
                <a:cxn ang="0">
                  <a:pos x="connsiteX2" y="connsiteY2"/>
                </a:cxn>
                <a:cxn ang="0">
                  <a:pos x="connsiteX3" y="connsiteY3"/>
                </a:cxn>
              </a:cxnLst>
              <a:rect l="l" t="t" r="r" b="b"/>
              <a:pathLst>
                <a:path w="245300" h="238505">
                  <a:moveTo>
                    <a:pt x="245301" y="52134"/>
                  </a:moveTo>
                  <a:lnTo>
                    <a:pt x="0" y="0"/>
                  </a:lnTo>
                  <a:lnTo>
                    <a:pt x="93409" y="101473"/>
                  </a:lnTo>
                  <a:lnTo>
                    <a:pt x="77470" y="238506"/>
                  </a:lnTo>
                  <a:close/>
                </a:path>
              </a:pathLst>
            </a:custGeom>
            <a:solidFill>
              <a:srgbClr val="444444"/>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44" name="Graphic 2">
            <a:extLst>
              <a:ext uri="{FF2B5EF4-FFF2-40B4-BE49-F238E27FC236}">
                <a16:creationId xmlns:a16="http://schemas.microsoft.com/office/drawing/2014/main" id="{CE325A5E-7404-4EA6-8D37-05168E6D08AE}"/>
              </a:ext>
            </a:extLst>
          </p:cNvPr>
          <p:cNvGrpSpPr/>
          <p:nvPr/>
        </p:nvGrpSpPr>
        <p:grpSpPr>
          <a:xfrm>
            <a:off x="6681787" y="2591818"/>
            <a:ext cx="452438" cy="447675"/>
            <a:chOff x="6877050" y="3232150"/>
            <a:chExt cx="603250" cy="596900"/>
          </a:xfrm>
        </p:grpSpPr>
        <p:pic>
          <p:nvPicPr>
            <p:cNvPr id="45" name="Picture 44">
              <a:extLst>
                <a:ext uri="{FF2B5EF4-FFF2-40B4-BE49-F238E27FC236}">
                  <a16:creationId xmlns:a16="http://schemas.microsoft.com/office/drawing/2014/main" id="{BF09E93A-38B3-4F04-8C91-BE986B4CD1B2}"/>
                </a:ext>
              </a:extLst>
            </p:cNvPr>
            <p:cNvPicPr>
              <a:picLocks noChangeAspect="1"/>
            </p:cNvPicPr>
            <p:nvPr/>
          </p:nvPicPr>
          <p:blipFill>
            <a:blip r:embed="rId8"/>
            <a:stretch>
              <a:fillRect/>
            </a:stretch>
          </p:blipFill>
          <p:spPr>
            <a:xfrm>
              <a:off x="6877050" y="3232150"/>
              <a:ext cx="603250" cy="596900"/>
            </a:xfrm>
            <a:custGeom>
              <a:avLst/>
              <a:gdLst>
                <a:gd name="connsiteX0" fmla="*/ 1083 w 603250"/>
                <a:gd name="connsiteY0" fmla="*/ 509 h 596900"/>
                <a:gd name="connsiteX1" fmla="*/ 604333 w 603250"/>
                <a:gd name="connsiteY1" fmla="*/ 509 h 596900"/>
                <a:gd name="connsiteX2" fmla="*/ 604333 w 603250"/>
                <a:gd name="connsiteY2" fmla="*/ 597409 h 596900"/>
                <a:gd name="connsiteX3" fmla="*/ 1083 w 603250"/>
                <a:gd name="connsiteY3" fmla="*/ 597409 h 596900"/>
              </a:gdLst>
              <a:ahLst/>
              <a:cxnLst>
                <a:cxn ang="0">
                  <a:pos x="connsiteX0" y="connsiteY0"/>
                </a:cxn>
                <a:cxn ang="0">
                  <a:pos x="connsiteX1" y="connsiteY1"/>
                </a:cxn>
                <a:cxn ang="0">
                  <a:pos x="connsiteX2" y="connsiteY2"/>
                </a:cxn>
                <a:cxn ang="0">
                  <a:pos x="connsiteX3" y="connsiteY3"/>
                </a:cxn>
              </a:cxnLst>
              <a:rect l="l" t="t" r="r" b="b"/>
              <a:pathLst>
                <a:path w="603250" h="596900">
                  <a:moveTo>
                    <a:pt x="1083" y="509"/>
                  </a:moveTo>
                  <a:lnTo>
                    <a:pt x="604333" y="509"/>
                  </a:lnTo>
                  <a:lnTo>
                    <a:pt x="604333" y="597409"/>
                  </a:lnTo>
                  <a:lnTo>
                    <a:pt x="1083" y="597409"/>
                  </a:lnTo>
                  <a:close/>
                </a:path>
              </a:pathLst>
            </a:custGeom>
          </p:spPr>
        </p:pic>
        <p:sp>
          <p:nvSpPr>
            <p:cNvPr id="46" name="Freeform: Shape 45">
              <a:extLst>
                <a:ext uri="{FF2B5EF4-FFF2-40B4-BE49-F238E27FC236}">
                  <a16:creationId xmlns:a16="http://schemas.microsoft.com/office/drawing/2014/main" id="{0B0BC648-C010-49B4-8F57-3861BF01C0B5}"/>
                </a:ext>
              </a:extLst>
            </p:cNvPr>
            <p:cNvSpPr/>
            <p:nvPr/>
          </p:nvSpPr>
          <p:spPr>
            <a:xfrm>
              <a:off x="6960298" y="3312390"/>
              <a:ext cx="434403" cy="434427"/>
            </a:xfrm>
            <a:custGeom>
              <a:avLst/>
              <a:gdLst>
                <a:gd name="connsiteX0" fmla="*/ 284289 w 434403"/>
                <a:gd name="connsiteY0" fmla="*/ 10692 h 434427"/>
                <a:gd name="connsiteX1" fmla="*/ 423735 w 434403"/>
                <a:gd name="connsiteY1" fmla="*/ 284313 h 434427"/>
                <a:gd name="connsiteX2" fmla="*/ 150114 w 434403"/>
                <a:gd name="connsiteY2" fmla="*/ 423759 h 434427"/>
                <a:gd name="connsiteX3" fmla="*/ 10668 w 434403"/>
                <a:gd name="connsiteY3" fmla="*/ 150138 h 434427"/>
                <a:gd name="connsiteX4" fmla="*/ 284289 w 434403"/>
                <a:gd name="connsiteY4" fmla="*/ 10692 h 43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03" h="434427">
                  <a:moveTo>
                    <a:pt x="284289" y="10692"/>
                  </a:moveTo>
                  <a:cubicBezTo>
                    <a:pt x="398335" y="47776"/>
                    <a:pt x="460756" y="170268"/>
                    <a:pt x="423735" y="284313"/>
                  </a:cubicBezTo>
                  <a:cubicBezTo>
                    <a:pt x="386651" y="398359"/>
                    <a:pt x="264160" y="460780"/>
                    <a:pt x="150114" y="423759"/>
                  </a:cubicBezTo>
                  <a:cubicBezTo>
                    <a:pt x="36068" y="386676"/>
                    <a:pt x="-26353" y="264184"/>
                    <a:pt x="10668" y="150138"/>
                  </a:cubicBezTo>
                  <a:cubicBezTo>
                    <a:pt x="47752" y="36092"/>
                    <a:pt x="170244" y="-26392"/>
                    <a:pt x="284289" y="10692"/>
                  </a:cubicBez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47" name="Freeform: Shape 46">
              <a:extLst>
                <a:ext uri="{FF2B5EF4-FFF2-40B4-BE49-F238E27FC236}">
                  <a16:creationId xmlns:a16="http://schemas.microsoft.com/office/drawing/2014/main" id="{358EB197-BA39-4305-AE66-84D1E4CBF26C}"/>
                </a:ext>
              </a:extLst>
            </p:cNvPr>
            <p:cNvSpPr/>
            <p:nvPr/>
          </p:nvSpPr>
          <p:spPr>
            <a:xfrm>
              <a:off x="7051230" y="3381946"/>
              <a:ext cx="245300" cy="238505"/>
            </a:xfrm>
            <a:custGeom>
              <a:avLst/>
              <a:gdLst>
                <a:gd name="connsiteX0" fmla="*/ 245301 w 245300"/>
                <a:gd name="connsiteY0" fmla="*/ 186372 h 238505"/>
                <a:gd name="connsiteX1" fmla="*/ 77533 w 245300"/>
                <a:gd name="connsiteY1" fmla="*/ 0 h 238505"/>
                <a:gd name="connsiteX2" fmla="*/ 93472 w 245300"/>
                <a:gd name="connsiteY2" fmla="*/ 137033 h 238505"/>
                <a:gd name="connsiteX3" fmla="*/ 0 w 245300"/>
                <a:gd name="connsiteY3" fmla="*/ 238506 h 238505"/>
              </a:gdLst>
              <a:ahLst/>
              <a:cxnLst>
                <a:cxn ang="0">
                  <a:pos x="connsiteX0" y="connsiteY0"/>
                </a:cxn>
                <a:cxn ang="0">
                  <a:pos x="connsiteX1" y="connsiteY1"/>
                </a:cxn>
                <a:cxn ang="0">
                  <a:pos x="connsiteX2" y="connsiteY2"/>
                </a:cxn>
                <a:cxn ang="0">
                  <a:pos x="connsiteX3" y="connsiteY3"/>
                </a:cxn>
              </a:cxnLst>
              <a:rect l="l" t="t" r="r" b="b"/>
              <a:pathLst>
                <a:path w="245300" h="238505">
                  <a:moveTo>
                    <a:pt x="245301" y="186372"/>
                  </a:moveTo>
                  <a:lnTo>
                    <a:pt x="77533" y="0"/>
                  </a:lnTo>
                  <a:lnTo>
                    <a:pt x="93472" y="137033"/>
                  </a:lnTo>
                  <a:lnTo>
                    <a:pt x="0" y="238506"/>
                  </a:lnTo>
                  <a:close/>
                </a:path>
              </a:pathLst>
            </a:custGeom>
            <a:solidFill>
              <a:srgbClr val="444444"/>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48" name="Graphic 2">
            <a:extLst>
              <a:ext uri="{FF2B5EF4-FFF2-40B4-BE49-F238E27FC236}">
                <a16:creationId xmlns:a16="http://schemas.microsoft.com/office/drawing/2014/main" id="{CE325A5E-7404-4EA6-8D37-05168E6D08AE}"/>
              </a:ext>
            </a:extLst>
          </p:cNvPr>
          <p:cNvGrpSpPr/>
          <p:nvPr/>
        </p:nvGrpSpPr>
        <p:grpSpPr>
          <a:xfrm>
            <a:off x="7992990" y="3541859"/>
            <a:ext cx="452930" cy="452930"/>
            <a:chOff x="8625320" y="4498874"/>
            <a:chExt cx="603906" cy="603906"/>
          </a:xfrm>
        </p:grpSpPr>
        <p:pic>
          <p:nvPicPr>
            <p:cNvPr id="49" name="Picture 48">
              <a:extLst>
                <a:ext uri="{FF2B5EF4-FFF2-40B4-BE49-F238E27FC236}">
                  <a16:creationId xmlns:a16="http://schemas.microsoft.com/office/drawing/2014/main" id="{8B0607F3-2C39-40B4-9AC3-9E48B38EE67A}"/>
                </a:ext>
              </a:extLst>
            </p:cNvPr>
            <p:cNvPicPr>
              <a:picLocks noChangeAspect="1"/>
            </p:cNvPicPr>
            <p:nvPr/>
          </p:nvPicPr>
          <p:blipFill>
            <a:blip r:embed="rId9"/>
            <a:stretch>
              <a:fillRect/>
            </a:stretch>
          </p:blipFill>
          <p:spPr>
            <a:xfrm>
              <a:off x="8629650" y="4502150"/>
              <a:ext cx="596900" cy="596900"/>
            </a:xfrm>
            <a:custGeom>
              <a:avLst/>
              <a:gdLst>
                <a:gd name="connsiteX0" fmla="*/ 1359 w 596900"/>
                <a:gd name="connsiteY0" fmla="*/ 709 h 596900"/>
                <a:gd name="connsiteX1" fmla="*/ 598259 w 596900"/>
                <a:gd name="connsiteY1" fmla="*/ 709 h 596900"/>
                <a:gd name="connsiteX2" fmla="*/ 598259 w 596900"/>
                <a:gd name="connsiteY2" fmla="*/ 597609 h 596900"/>
                <a:gd name="connsiteX3" fmla="*/ 1359 w 596900"/>
                <a:gd name="connsiteY3" fmla="*/ 597609 h 596900"/>
              </a:gdLst>
              <a:ahLst/>
              <a:cxnLst>
                <a:cxn ang="0">
                  <a:pos x="connsiteX0" y="connsiteY0"/>
                </a:cxn>
                <a:cxn ang="0">
                  <a:pos x="connsiteX1" y="connsiteY1"/>
                </a:cxn>
                <a:cxn ang="0">
                  <a:pos x="connsiteX2" y="connsiteY2"/>
                </a:cxn>
                <a:cxn ang="0">
                  <a:pos x="connsiteX3" y="connsiteY3"/>
                </a:cxn>
              </a:cxnLst>
              <a:rect l="l" t="t" r="r" b="b"/>
              <a:pathLst>
                <a:path w="596900" h="596900">
                  <a:moveTo>
                    <a:pt x="1359" y="709"/>
                  </a:moveTo>
                  <a:lnTo>
                    <a:pt x="598259" y="709"/>
                  </a:lnTo>
                  <a:lnTo>
                    <a:pt x="598259" y="597609"/>
                  </a:lnTo>
                  <a:lnTo>
                    <a:pt x="1359" y="597609"/>
                  </a:lnTo>
                  <a:close/>
                </a:path>
              </a:pathLst>
            </a:custGeom>
          </p:spPr>
        </p:pic>
        <p:sp>
          <p:nvSpPr>
            <p:cNvPr id="50" name="Freeform: Shape 49">
              <a:extLst>
                <a:ext uri="{FF2B5EF4-FFF2-40B4-BE49-F238E27FC236}">
                  <a16:creationId xmlns:a16="http://schemas.microsoft.com/office/drawing/2014/main" id="{B27A3310-65DB-432D-8DD4-EBC921B7294A}"/>
                </a:ext>
              </a:extLst>
            </p:cNvPr>
            <p:cNvSpPr/>
            <p:nvPr/>
          </p:nvSpPr>
          <p:spPr>
            <a:xfrm rot="-2068316">
              <a:off x="8710105" y="4583658"/>
              <a:ext cx="434338" cy="434338"/>
            </a:xfrm>
            <a:custGeom>
              <a:avLst/>
              <a:gdLst>
                <a:gd name="connsiteX0" fmla="*/ 434338 w 434338"/>
                <a:gd name="connsiteY0" fmla="*/ 217169 h 434338"/>
                <a:gd name="connsiteX1" fmla="*/ 217169 w 434338"/>
                <a:gd name="connsiteY1" fmla="*/ 434338 h 434338"/>
                <a:gd name="connsiteX2" fmla="*/ 0 w 434338"/>
                <a:gd name="connsiteY2" fmla="*/ 217169 h 434338"/>
                <a:gd name="connsiteX3" fmla="*/ 217169 w 434338"/>
                <a:gd name="connsiteY3" fmla="*/ 0 h 434338"/>
                <a:gd name="connsiteX4" fmla="*/ 434338 w 434338"/>
                <a:gd name="connsiteY4" fmla="*/ 217169 h 43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8" h="434338">
                  <a:moveTo>
                    <a:pt x="434338" y="217169"/>
                  </a:moveTo>
                  <a:cubicBezTo>
                    <a:pt x="434338" y="337108"/>
                    <a:pt x="337108" y="434338"/>
                    <a:pt x="217169" y="434338"/>
                  </a:cubicBezTo>
                  <a:cubicBezTo>
                    <a:pt x="97230" y="434338"/>
                    <a:pt x="0" y="337108"/>
                    <a:pt x="0" y="217169"/>
                  </a:cubicBezTo>
                  <a:cubicBezTo>
                    <a:pt x="0" y="97230"/>
                    <a:pt x="97230" y="0"/>
                    <a:pt x="217169" y="0"/>
                  </a:cubicBezTo>
                  <a:cubicBezTo>
                    <a:pt x="337109" y="0"/>
                    <a:pt x="434338" y="97230"/>
                    <a:pt x="434338" y="217169"/>
                  </a:cubicBez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1" name="Freeform: Shape 50">
              <a:extLst>
                <a:ext uri="{FF2B5EF4-FFF2-40B4-BE49-F238E27FC236}">
                  <a16:creationId xmlns:a16="http://schemas.microsoft.com/office/drawing/2014/main" id="{94A1C31E-42E9-42AC-9037-774A1ED9DF73}"/>
                </a:ext>
              </a:extLst>
            </p:cNvPr>
            <p:cNvSpPr/>
            <p:nvPr/>
          </p:nvSpPr>
          <p:spPr>
            <a:xfrm>
              <a:off x="8771763" y="4652835"/>
              <a:ext cx="229107" cy="249428"/>
            </a:xfrm>
            <a:custGeom>
              <a:avLst/>
              <a:gdLst>
                <a:gd name="connsiteX0" fmla="*/ 229108 w 229107"/>
                <a:gd name="connsiteY0" fmla="*/ 249428 h 249428"/>
                <a:gd name="connsiteX1" fmla="*/ 202946 w 229107"/>
                <a:gd name="connsiteY1" fmla="*/ 0 h 249428"/>
                <a:gd name="connsiteX2" fmla="*/ 135255 w 229107"/>
                <a:gd name="connsiteY2" fmla="*/ 120205 h 249428"/>
                <a:gd name="connsiteX3" fmla="*/ 0 w 229107"/>
                <a:gd name="connsiteY3" fmla="*/ 147447 h 249428"/>
              </a:gdLst>
              <a:ahLst/>
              <a:cxnLst>
                <a:cxn ang="0">
                  <a:pos x="connsiteX0" y="connsiteY0"/>
                </a:cxn>
                <a:cxn ang="0">
                  <a:pos x="connsiteX1" y="connsiteY1"/>
                </a:cxn>
                <a:cxn ang="0">
                  <a:pos x="connsiteX2" y="connsiteY2"/>
                </a:cxn>
                <a:cxn ang="0">
                  <a:pos x="connsiteX3" y="connsiteY3"/>
                </a:cxn>
              </a:cxnLst>
              <a:rect l="l" t="t" r="r" b="b"/>
              <a:pathLst>
                <a:path w="229107" h="249428">
                  <a:moveTo>
                    <a:pt x="229108" y="249428"/>
                  </a:moveTo>
                  <a:lnTo>
                    <a:pt x="202946" y="0"/>
                  </a:lnTo>
                  <a:lnTo>
                    <a:pt x="135255" y="120205"/>
                  </a:lnTo>
                  <a:lnTo>
                    <a:pt x="0" y="147447"/>
                  </a:lnTo>
                  <a:close/>
                </a:path>
              </a:pathLst>
            </a:custGeom>
            <a:solidFill>
              <a:srgbClr val="444444"/>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sp>
        <p:nvSpPr>
          <p:cNvPr id="53" name="TextBox 52">
            <a:extLst>
              <a:ext uri="{FF2B5EF4-FFF2-40B4-BE49-F238E27FC236}">
                <a16:creationId xmlns:a16="http://schemas.microsoft.com/office/drawing/2014/main" id="{A37CB81E-496F-4485-B8F5-0F2D6F1B5FD8}"/>
              </a:ext>
            </a:extLst>
          </p:cNvPr>
          <p:cNvSpPr txBox="1"/>
          <p:nvPr/>
        </p:nvSpPr>
        <p:spPr>
          <a:xfrm>
            <a:off x="4281974" y="4627192"/>
            <a:ext cx="32092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Arial"/>
                <a:sym typeface="Arial"/>
                <a:rtl val="0"/>
              </a:rPr>
              <a:t>A</a:t>
            </a:r>
          </a:p>
        </p:txBody>
      </p:sp>
      <p:sp>
        <p:nvSpPr>
          <p:cNvPr id="54" name="TextBox 53">
            <a:extLst>
              <a:ext uri="{FF2B5EF4-FFF2-40B4-BE49-F238E27FC236}">
                <a16:creationId xmlns:a16="http://schemas.microsoft.com/office/drawing/2014/main" id="{22193ED7-7FE0-43DF-AD80-EA3DB1B27FB7}"/>
              </a:ext>
            </a:extLst>
          </p:cNvPr>
          <p:cNvSpPr txBox="1"/>
          <p:nvPr/>
        </p:nvSpPr>
        <p:spPr>
          <a:xfrm>
            <a:off x="4928827" y="3781489"/>
            <a:ext cx="32092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Arial"/>
                <a:sym typeface="Arial"/>
                <a:rtl val="0"/>
              </a:rPr>
              <a:t>B</a:t>
            </a:r>
          </a:p>
        </p:txBody>
      </p:sp>
      <p:sp>
        <p:nvSpPr>
          <p:cNvPr id="55" name="TextBox 54">
            <a:extLst>
              <a:ext uri="{FF2B5EF4-FFF2-40B4-BE49-F238E27FC236}">
                <a16:creationId xmlns:a16="http://schemas.microsoft.com/office/drawing/2014/main" id="{6BFEE5DD-EDB8-4AB2-9B22-40030FC6C188}"/>
              </a:ext>
            </a:extLst>
          </p:cNvPr>
          <p:cNvSpPr txBox="1"/>
          <p:nvPr/>
        </p:nvSpPr>
        <p:spPr>
          <a:xfrm>
            <a:off x="5958366" y="3429615"/>
            <a:ext cx="33214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Arial"/>
                <a:sym typeface="Arial"/>
                <a:rtl val="0"/>
              </a:rPr>
              <a:t>C</a:t>
            </a:r>
          </a:p>
        </p:txBody>
      </p:sp>
      <p:sp>
        <p:nvSpPr>
          <p:cNvPr id="56" name="TextBox 55">
            <a:extLst>
              <a:ext uri="{FF2B5EF4-FFF2-40B4-BE49-F238E27FC236}">
                <a16:creationId xmlns:a16="http://schemas.microsoft.com/office/drawing/2014/main" id="{489639AA-D3EA-406F-BCD5-34EA640E1D90}"/>
              </a:ext>
            </a:extLst>
          </p:cNvPr>
          <p:cNvSpPr txBox="1"/>
          <p:nvPr/>
        </p:nvSpPr>
        <p:spPr>
          <a:xfrm>
            <a:off x="6975025" y="3742769"/>
            <a:ext cx="33214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Arial"/>
                <a:sym typeface="Arial"/>
                <a:rtl val="0"/>
              </a:rPr>
              <a:t>D</a:t>
            </a:r>
          </a:p>
        </p:txBody>
      </p:sp>
      <p:sp>
        <p:nvSpPr>
          <p:cNvPr id="57" name="TextBox 56">
            <a:extLst>
              <a:ext uri="{FF2B5EF4-FFF2-40B4-BE49-F238E27FC236}">
                <a16:creationId xmlns:a16="http://schemas.microsoft.com/office/drawing/2014/main" id="{17F11513-5713-43A7-BCCD-4A7D9E733B8B}"/>
              </a:ext>
            </a:extLst>
          </p:cNvPr>
          <p:cNvSpPr txBox="1"/>
          <p:nvPr/>
        </p:nvSpPr>
        <p:spPr>
          <a:xfrm>
            <a:off x="7617064" y="4627191"/>
            <a:ext cx="32092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Arial"/>
                <a:sym typeface="Arial"/>
                <a:rtl val="0"/>
              </a:rPr>
              <a:t>E</a:t>
            </a:r>
          </a:p>
        </p:txBody>
      </p:sp>
      <p:sp>
        <p:nvSpPr>
          <p:cNvPr id="60" name="TextBox 59">
            <a:extLst>
              <a:ext uri="{FF2B5EF4-FFF2-40B4-BE49-F238E27FC236}">
                <a16:creationId xmlns:a16="http://schemas.microsoft.com/office/drawing/2014/main" id="{34764E15-9901-4E5B-ABED-EEA3E69A9550}"/>
              </a:ext>
            </a:extLst>
          </p:cNvPr>
          <p:cNvSpPr txBox="1"/>
          <p:nvPr/>
        </p:nvSpPr>
        <p:spPr>
          <a:xfrm>
            <a:off x="1395526" y="3353817"/>
            <a:ext cx="1657351" cy="1569660"/>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w Cen MT" panose="020B0602020104020603" pitchFamily="34" charset="0"/>
                <a:cs typeface="Arial"/>
                <a:sym typeface="Arial"/>
                <a:rtl val="0"/>
              </a:rPr>
              <a:t>To institutionalise the public</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w Cen MT" panose="020B0602020104020603" pitchFamily="34" charset="0"/>
                <a:cs typeface="Arial"/>
                <a:sym typeface="Arial"/>
                <a:rtl val="0"/>
              </a:rPr>
              <a:t> sector as a career of</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w Cen MT" panose="020B0602020104020603" pitchFamily="34" charset="0"/>
                <a:cs typeface="Arial"/>
                <a:sym typeface="Arial"/>
                <a:rtl val="0"/>
              </a:rPr>
              <a:t> choice</a:t>
            </a:r>
          </a:p>
        </p:txBody>
      </p:sp>
      <p:sp>
        <p:nvSpPr>
          <p:cNvPr id="118" name="TextBox 117">
            <a:extLst>
              <a:ext uri="{FF2B5EF4-FFF2-40B4-BE49-F238E27FC236}">
                <a16:creationId xmlns:a16="http://schemas.microsoft.com/office/drawing/2014/main" id="{37564C22-7987-4E0A-8059-3D91DAF440AC}"/>
              </a:ext>
            </a:extLst>
          </p:cNvPr>
          <p:cNvSpPr txBox="1"/>
          <p:nvPr/>
        </p:nvSpPr>
        <p:spPr>
          <a:xfrm>
            <a:off x="1601152" y="1804192"/>
            <a:ext cx="2742103"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To establish a career system based on meritocracy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 and an ethical disposition </a:t>
            </a:r>
            <a:endParaRPr kumimoji="0" lang="en-IN" sz="1600" b="0" i="0" u="none" strike="noStrike" kern="1200" cap="none" spc="0" normalizeH="0" baseline="0" noProof="0" dirty="0">
              <a:ln>
                <a:noFill/>
              </a:ln>
              <a:solidFill>
                <a:prstClr val="black"/>
              </a:solidFill>
              <a:effectLst/>
              <a:uLnTx/>
              <a:uFillTx/>
              <a:latin typeface="Tw Cen MT" panose="020B0602020104020603" pitchFamily="34" charset="0"/>
              <a:cs typeface="Arial"/>
              <a:sym typeface="Arial"/>
              <a:rtl val="0"/>
            </a:endParaRPr>
          </a:p>
        </p:txBody>
      </p:sp>
      <p:sp>
        <p:nvSpPr>
          <p:cNvPr id="176" name="TextBox 175">
            <a:extLst>
              <a:ext uri="{FF2B5EF4-FFF2-40B4-BE49-F238E27FC236}">
                <a16:creationId xmlns:a16="http://schemas.microsoft.com/office/drawing/2014/main" id="{4D9D3939-EBC7-40CB-B401-94D505380CCA}"/>
              </a:ext>
            </a:extLst>
          </p:cNvPr>
          <p:cNvSpPr txBox="1"/>
          <p:nvPr/>
        </p:nvSpPr>
        <p:spPr>
          <a:xfrm>
            <a:off x="9248834" y="3202662"/>
            <a:ext cx="2088487" cy="1077218"/>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To devise mechanisms to address skills deficit and  inappropriate staffing</a:t>
            </a:r>
            <a:endParaRPr kumimoji="0" lang="en-IN" sz="1600" b="1" i="0" u="none" strike="noStrike" kern="1200" cap="none" spc="0" normalizeH="0" baseline="0" noProof="0" dirty="0">
              <a:ln>
                <a:noFill/>
              </a:ln>
              <a:solidFill>
                <a:prstClr val="black"/>
              </a:solidFill>
              <a:effectLst/>
              <a:uLnTx/>
              <a:uFillTx/>
              <a:latin typeface="Tw Cen MT" panose="020B0602020104020603" pitchFamily="34" charset="0"/>
              <a:cs typeface="Arial"/>
              <a:sym typeface="Arial"/>
              <a:rtl val="0"/>
            </a:endParaRPr>
          </a:p>
        </p:txBody>
      </p:sp>
      <p:sp>
        <p:nvSpPr>
          <p:cNvPr id="234" name="TextBox 233">
            <a:extLst>
              <a:ext uri="{FF2B5EF4-FFF2-40B4-BE49-F238E27FC236}">
                <a16:creationId xmlns:a16="http://schemas.microsoft.com/office/drawing/2014/main" id="{022D6807-D893-436E-9ACC-B275857C00C4}"/>
              </a:ext>
            </a:extLst>
          </p:cNvPr>
          <p:cNvSpPr txBox="1"/>
          <p:nvPr/>
        </p:nvSpPr>
        <p:spPr>
          <a:xfrm>
            <a:off x="7769544" y="1731013"/>
            <a:ext cx="3023711" cy="830997"/>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sym typeface="Arial"/>
                <a:rtl val="0"/>
              </a:rPr>
              <a:t>To</a:t>
            </a: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 determine how specialist/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professional</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 skills will be reproduced</a:t>
            </a:r>
            <a:endParaRPr kumimoji="0" lang="en-IN"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sym typeface="Arial"/>
              <a:rtl val="0"/>
            </a:endParaRPr>
          </a:p>
        </p:txBody>
      </p:sp>
      <p:sp>
        <p:nvSpPr>
          <p:cNvPr id="292" name="TextBox 291">
            <a:extLst>
              <a:ext uri="{FF2B5EF4-FFF2-40B4-BE49-F238E27FC236}">
                <a16:creationId xmlns:a16="http://schemas.microsoft.com/office/drawing/2014/main" id="{729C9A3D-9132-4549-B573-A2A7417C2256}"/>
              </a:ext>
            </a:extLst>
          </p:cNvPr>
          <p:cNvSpPr txBox="1"/>
          <p:nvPr/>
        </p:nvSpPr>
        <p:spPr>
          <a:xfrm>
            <a:off x="3870437" y="1146811"/>
            <a:ext cx="4474017"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sym typeface="Arial"/>
                <a:rtl val="0"/>
              </a:rPr>
              <a:t>T</a:t>
            </a: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o create a clear vision as to where the next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 generation of public servants will emanate from</a:t>
            </a:r>
            <a:endParaRPr kumimoji="0" lang="en-IN"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sym typeface="Arial"/>
              <a:rtl val="0"/>
            </a:endParaRPr>
          </a:p>
        </p:txBody>
      </p:sp>
      <p:sp>
        <p:nvSpPr>
          <p:cNvPr id="350" name="Freeform: Shape 349">
            <a:extLst>
              <a:ext uri="{FF2B5EF4-FFF2-40B4-BE49-F238E27FC236}">
                <a16:creationId xmlns:a16="http://schemas.microsoft.com/office/drawing/2014/main" id="{ABD8521D-8705-4F61-9EFB-144D6F40FA00}"/>
              </a:ext>
            </a:extLst>
          </p:cNvPr>
          <p:cNvSpPr/>
          <p:nvPr/>
        </p:nvSpPr>
        <p:spPr>
          <a:xfrm>
            <a:off x="5810773" y="2399364"/>
            <a:ext cx="570500" cy="609600"/>
          </a:xfrm>
          <a:custGeom>
            <a:avLst/>
            <a:gdLst>
              <a:gd name="connsiteX0" fmla="*/ 519367 w 760666"/>
              <a:gd name="connsiteY0" fmla="*/ 241300 h 812800"/>
              <a:gd name="connsiteX1" fmla="*/ 544767 w 760666"/>
              <a:gd name="connsiteY1" fmla="*/ 241300 h 812800"/>
              <a:gd name="connsiteX2" fmla="*/ 544767 w 760666"/>
              <a:gd name="connsiteY2" fmla="*/ 215900 h 812800"/>
              <a:gd name="connsiteX3" fmla="*/ 519367 w 760666"/>
              <a:gd name="connsiteY3" fmla="*/ 215900 h 812800"/>
              <a:gd name="connsiteX4" fmla="*/ 519367 w 760666"/>
              <a:gd name="connsiteY4" fmla="*/ 241300 h 812800"/>
              <a:gd name="connsiteX5" fmla="*/ 570167 w 760666"/>
              <a:gd name="connsiteY5" fmla="*/ 241300 h 812800"/>
              <a:gd name="connsiteX6" fmla="*/ 595567 w 760666"/>
              <a:gd name="connsiteY6" fmla="*/ 241300 h 812800"/>
              <a:gd name="connsiteX7" fmla="*/ 595567 w 760666"/>
              <a:gd name="connsiteY7" fmla="*/ 215900 h 812800"/>
              <a:gd name="connsiteX8" fmla="*/ 570167 w 760666"/>
              <a:gd name="connsiteY8" fmla="*/ 215900 h 812800"/>
              <a:gd name="connsiteX9" fmla="*/ 570167 w 760666"/>
              <a:gd name="connsiteY9" fmla="*/ 241300 h 812800"/>
              <a:gd name="connsiteX10" fmla="*/ 620967 w 760666"/>
              <a:gd name="connsiteY10" fmla="*/ 241300 h 812800"/>
              <a:gd name="connsiteX11" fmla="*/ 646367 w 760666"/>
              <a:gd name="connsiteY11" fmla="*/ 241300 h 812800"/>
              <a:gd name="connsiteX12" fmla="*/ 646367 w 760666"/>
              <a:gd name="connsiteY12" fmla="*/ 215900 h 812800"/>
              <a:gd name="connsiteX13" fmla="*/ 620967 w 760666"/>
              <a:gd name="connsiteY13" fmla="*/ 215900 h 812800"/>
              <a:gd name="connsiteX14" fmla="*/ 620967 w 760666"/>
              <a:gd name="connsiteY14" fmla="*/ 241300 h 812800"/>
              <a:gd name="connsiteX15" fmla="*/ 468567 w 760666"/>
              <a:gd name="connsiteY15" fmla="*/ 0 h 812800"/>
              <a:gd name="connsiteX16" fmla="*/ 455867 w 760666"/>
              <a:gd name="connsiteY16" fmla="*/ 12700 h 812800"/>
              <a:gd name="connsiteX17" fmla="*/ 455867 w 760666"/>
              <a:gd name="connsiteY17" fmla="*/ 64135 h 812800"/>
              <a:gd name="connsiteX18" fmla="*/ 239967 w 760666"/>
              <a:gd name="connsiteY18" fmla="*/ 292100 h 812800"/>
              <a:gd name="connsiteX19" fmla="*/ 468567 w 760666"/>
              <a:gd name="connsiteY19" fmla="*/ 520700 h 812800"/>
              <a:gd name="connsiteX20" fmla="*/ 659829 w 760666"/>
              <a:gd name="connsiteY20" fmla="*/ 417195 h 812800"/>
              <a:gd name="connsiteX21" fmla="*/ 704215 w 760666"/>
              <a:gd name="connsiteY21" fmla="*/ 442849 h 812800"/>
              <a:gd name="connsiteX22" fmla="*/ 721551 w 760666"/>
              <a:gd name="connsiteY22" fmla="*/ 438213 h 812800"/>
              <a:gd name="connsiteX23" fmla="*/ 760667 w 760666"/>
              <a:gd name="connsiteY23" fmla="*/ 292100 h 812800"/>
              <a:gd name="connsiteX24" fmla="*/ 468567 w 760666"/>
              <a:gd name="connsiteY24" fmla="*/ 0 h 812800"/>
              <a:gd name="connsiteX25" fmla="*/ 481267 w 760666"/>
              <a:gd name="connsiteY25" fmla="*/ 26035 h 812800"/>
              <a:gd name="connsiteX26" fmla="*/ 734632 w 760666"/>
              <a:gd name="connsiteY26" fmla="*/ 279400 h 812800"/>
              <a:gd name="connsiteX27" fmla="*/ 481267 w 760666"/>
              <a:gd name="connsiteY27" fmla="*/ 279400 h 812800"/>
              <a:gd name="connsiteX28" fmla="*/ 481267 w 760666"/>
              <a:gd name="connsiteY28" fmla="*/ 26035 h 812800"/>
              <a:gd name="connsiteX29" fmla="*/ 468567 w 760666"/>
              <a:gd name="connsiteY29" fmla="*/ 495300 h 812800"/>
              <a:gd name="connsiteX30" fmla="*/ 265367 w 760666"/>
              <a:gd name="connsiteY30" fmla="*/ 292100 h 812800"/>
              <a:gd name="connsiteX31" fmla="*/ 455867 w 760666"/>
              <a:gd name="connsiteY31" fmla="*/ 89535 h 812800"/>
              <a:gd name="connsiteX32" fmla="*/ 455867 w 760666"/>
              <a:gd name="connsiteY32" fmla="*/ 292100 h 812800"/>
              <a:gd name="connsiteX33" fmla="*/ 462217 w 760666"/>
              <a:gd name="connsiteY33" fmla="*/ 303086 h 812800"/>
              <a:gd name="connsiteX34" fmla="*/ 637858 w 760666"/>
              <a:gd name="connsiteY34" fmla="*/ 404495 h 812800"/>
              <a:gd name="connsiteX35" fmla="*/ 468567 w 760666"/>
              <a:gd name="connsiteY35" fmla="*/ 495300 h 812800"/>
              <a:gd name="connsiteX36" fmla="*/ 705548 w 760666"/>
              <a:gd name="connsiteY36" fmla="*/ 414274 h 812800"/>
              <a:gd name="connsiteX37" fmla="*/ 515938 w 760666"/>
              <a:gd name="connsiteY37" fmla="*/ 304800 h 812800"/>
              <a:gd name="connsiteX38" fmla="*/ 734822 w 760666"/>
              <a:gd name="connsiteY38" fmla="*/ 304800 h 812800"/>
              <a:gd name="connsiteX39" fmla="*/ 705548 w 760666"/>
              <a:gd name="connsiteY39" fmla="*/ 414274 h 812800"/>
              <a:gd name="connsiteX40" fmla="*/ 138367 w 760666"/>
              <a:gd name="connsiteY40" fmla="*/ 698500 h 812800"/>
              <a:gd name="connsiteX41" fmla="*/ 100267 w 760666"/>
              <a:gd name="connsiteY41" fmla="*/ 660400 h 812800"/>
              <a:gd name="connsiteX42" fmla="*/ 100267 w 760666"/>
              <a:gd name="connsiteY42" fmla="*/ 546100 h 812800"/>
              <a:gd name="connsiteX43" fmla="*/ 87567 w 760666"/>
              <a:gd name="connsiteY43" fmla="*/ 533400 h 812800"/>
              <a:gd name="connsiteX44" fmla="*/ 32131 w 760666"/>
              <a:gd name="connsiteY44" fmla="*/ 533400 h 812800"/>
              <a:gd name="connsiteX45" fmla="*/ 41910 w 760666"/>
              <a:gd name="connsiteY45" fmla="*/ 514350 h 812800"/>
              <a:gd name="connsiteX46" fmla="*/ 100267 w 760666"/>
              <a:gd name="connsiteY46" fmla="*/ 381000 h 812800"/>
              <a:gd name="connsiteX47" fmla="*/ 100267 w 760666"/>
              <a:gd name="connsiteY47" fmla="*/ 304800 h 812800"/>
              <a:gd name="connsiteX48" fmla="*/ 392367 w 760666"/>
              <a:gd name="connsiteY48" fmla="*/ 25400 h 812800"/>
              <a:gd name="connsiteX49" fmla="*/ 443167 w 760666"/>
              <a:gd name="connsiteY49" fmla="*/ 25400 h 812800"/>
              <a:gd name="connsiteX50" fmla="*/ 443167 w 760666"/>
              <a:gd name="connsiteY50" fmla="*/ 0 h 812800"/>
              <a:gd name="connsiteX51" fmla="*/ 392367 w 760666"/>
              <a:gd name="connsiteY51" fmla="*/ 0 h 812800"/>
              <a:gd name="connsiteX52" fmla="*/ 74867 w 760666"/>
              <a:gd name="connsiteY52" fmla="*/ 304800 h 812800"/>
              <a:gd name="connsiteX53" fmla="*/ 74867 w 760666"/>
              <a:gd name="connsiteY53" fmla="*/ 381000 h 812800"/>
              <a:gd name="connsiteX54" fmla="*/ 19304 w 760666"/>
              <a:gd name="connsiteY54" fmla="*/ 502730 h 812800"/>
              <a:gd name="connsiteX55" fmla="*/ 0 w 760666"/>
              <a:gd name="connsiteY55" fmla="*/ 540449 h 812800"/>
              <a:gd name="connsiteX56" fmla="*/ 11367 w 760666"/>
              <a:gd name="connsiteY56" fmla="*/ 558800 h 812800"/>
              <a:gd name="connsiteX57" fmla="*/ 74867 w 760666"/>
              <a:gd name="connsiteY57" fmla="*/ 558800 h 812800"/>
              <a:gd name="connsiteX58" fmla="*/ 74867 w 760666"/>
              <a:gd name="connsiteY58" fmla="*/ 660400 h 812800"/>
              <a:gd name="connsiteX59" fmla="*/ 138367 w 760666"/>
              <a:gd name="connsiteY59" fmla="*/ 723900 h 812800"/>
              <a:gd name="connsiteX60" fmla="*/ 273939 w 760666"/>
              <a:gd name="connsiteY60" fmla="*/ 723900 h 812800"/>
              <a:gd name="connsiteX61" fmla="*/ 253174 w 760666"/>
              <a:gd name="connsiteY61" fmla="*/ 796607 h 812800"/>
              <a:gd name="connsiteX62" fmla="*/ 277622 w 760666"/>
              <a:gd name="connsiteY62" fmla="*/ 803593 h 812800"/>
              <a:gd name="connsiteX63" fmla="*/ 303022 w 760666"/>
              <a:gd name="connsiteY63" fmla="*/ 714693 h 812800"/>
              <a:gd name="connsiteX64" fmla="*/ 290830 w 760666"/>
              <a:gd name="connsiteY64" fmla="*/ 698500 h 812800"/>
              <a:gd name="connsiteX65" fmla="*/ 138367 w 760666"/>
              <a:gd name="connsiteY65" fmla="*/ 698500 h 812800"/>
              <a:gd name="connsiteX66" fmla="*/ 176467 w 760666"/>
              <a:gd name="connsiteY66" fmla="*/ 381000 h 812800"/>
              <a:gd name="connsiteX67" fmla="*/ 201867 w 760666"/>
              <a:gd name="connsiteY67" fmla="*/ 381000 h 812800"/>
              <a:gd name="connsiteX68" fmla="*/ 201867 w 760666"/>
              <a:gd name="connsiteY68" fmla="*/ 355600 h 812800"/>
              <a:gd name="connsiteX69" fmla="*/ 176467 w 760666"/>
              <a:gd name="connsiteY69" fmla="*/ 355600 h 812800"/>
              <a:gd name="connsiteX70" fmla="*/ 176467 w 760666"/>
              <a:gd name="connsiteY70" fmla="*/ 381000 h 812800"/>
              <a:gd name="connsiteX71" fmla="*/ 659067 w 760666"/>
              <a:gd name="connsiteY71" fmla="*/ 812800 h 812800"/>
              <a:gd name="connsiteX72" fmla="*/ 684467 w 760666"/>
              <a:gd name="connsiteY72" fmla="*/ 812800 h 812800"/>
              <a:gd name="connsiteX73" fmla="*/ 684467 w 760666"/>
              <a:gd name="connsiteY73" fmla="*/ 444500 h 812800"/>
              <a:gd name="connsiteX74" fmla="*/ 659067 w 760666"/>
              <a:gd name="connsiteY74" fmla="*/ 444500 h 812800"/>
              <a:gd name="connsiteX75" fmla="*/ 659067 w 760666"/>
              <a:gd name="connsiteY75"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60666" h="812800">
                <a:moveTo>
                  <a:pt x="519367" y="241300"/>
                </a:moveTo>
                <a:lnTo>
                  <a:pt x="544767" y="241300"/>
                </a:lnTo>
                <a:lnTo>
                  <a:pt x="544767" y="215900"/>
                </a:lnTo>
                <a:lnTo>
                  <a:pt x="519367" y="215900"/>
                </a:lnTo>
                <a:lnTo>
                  <a:pt x="519367" y="241300"/>
                </a:lnTo>
                <a:close/>
                <a:moveTo>
                  <a:pt x="570167" y="241300"/>
                </a:moveTo>
                <a:lnTo>
                  <a:pt x="595567" y="241300"/>
                </a:lnTo>
                <a:lnTo>
                  <a:pt x="595567" y="215900"/>
                </a:lnTo>
                <a:lnTo>
                  <a:pt x="570167" y="215900"/>
                </a:lnTo>
                <a:lnTo>
                  <a:pt x="570167" y="241300"/>
                </a:lnTo>
                <a:close/>
                <a:moveTo>
                  <a:pt x="620967" y="241300"/>
                </a:moveTo>
                <a:lnTo>
                  <a:pt x="646367" y="241300"/>
                </a:lnTo>
                <a:lnTo>
                  <a:pt x="646367" y="215900"/>
                </a:lnTo>
                <a:lnTo>
                  <a:pt x="620967" y="215900"/>
                </a:lnTo>
                <a:lnTo>
                  <a:pt x="620967" y="241300"/>
                </a:lnTo>
                <a:close/>
                <a:moveTo>
                  <a:pt x="468567" y="0"/>
                </a:moveTo>
                <a:lnTo>
                  <a:pt x="455867" y="12700"/>
                </a:lnTo>
                <a:lnTo>
                  <a:pt x="455867" y="64135"/>
                </a:lnTo>
                <a:cubicBezTo>
                  <a:pt x="335724" y="70802"/>
                  <a:pt x="239967" y="170307"/>
                  <a:pt x="239967" y="292100"/>
                </a:cubicBezTo>
                <a:cubicBezTo>
                  <a:pt x="239967" y="418148"/>
                  <a:pt x="342519" y="520700"/>
                  <a:pt x="468567" y="520700"/>
                </a:cubicBezTo>
                <a:cubicBezTo>
                  <a:pt x="545655" y="520700"/>
                  <a:pt x="617792" y="481330"/>
                  <a:pt x="659829" y="417195"/>
                </a:cubicBezTo>
                <a:lnTo>
                  <a:pt x="704215" y="442849"/>
                </a:lnTo>
                <a:lnTo>
                  <a:pt x="721551" y="438213"/>
                </a:lnTo>
                <a:cubicBezTo>
                  <a:pt x="747141" y="394018"/>
                  <a:pt x="760667" y="343471"/>
                  <a:pt x="760667" y="292100"/>
                </a:cubicBezTo>
                <a:cubicBezTo>
                  <a:pt x="760667" y="131001"/>
                  <a:pt x="629603" y="0"/>
                  <a:pt x="468567" y="0"/>
                </a:cubicBezTo>
                <a:close/>
                <a:moveTo>
                  <a:pt x="481267" y="26035"/>
                </a:moveTo>
                <a:cubicBezTo>
                  <a:pt x="618173" y="32512"/>
                  <a:pt x="728155" y="142494"/>
                  <a:pt x="734632" y="279400"/>
                </a:cubicBezTo>
                <a:lnTo>
                  <a:pt x="481267" y="279400"/>
                </a:lnTo>
                <a:lnTo>
                  <a:pt x="481267" y="26035"/>
                </a:lnTo>
                <a:close/>
                <a:moveTo>
                  <a:pt x="468567" y="495300"/>
                </a:moveTo>
                <a:cubicBezTo>
                  <a:pt x="356553" y="495300"/>
                  <a:pt x="265367" y="404114"/>
                  <a:pt x="265367" y="292100"/>
                </a:cubicBezTo>
                <a:cubicBezTo>
                  <a:pt x="265367" y="184341"/>
                  <a:pt x="349758" y="96139"/>
                  <a:pt x="455867" y="89535"/>
                </a:cubicBezTo>
                <a:lnTo>
                  <a:pt x="455867" y="292100"/>
                </a:lnTo>
                <a:lnTo>
                  <a:pt x="462217" y="303086"/>
                </a:lnTo>
                <a:lnTo>
                  <a:pt x="637858" y="404495"/>
                </a:lnTo>
                <a:cubicBezTo>
                  <a:pt x="600329" y="460819"/>
                  <a:pt x="536639" y="495300"/>
                  <a:pt x="468567" y="495300"/>
                </a:cubicBezTo>
                <a:close/>
                <a:moveTo>
                  <a:pt x="705548" y="414274"/>
                </a:moveTo>
                <a:lnTo>
                  <a:pt x="515938" y="304800"/>
                </a:lnTo>
                <a:lnTo>
                  <a:pt x="734822" y="304800"/>
                </a:lnTo>
                <a:cubicBezTo>
                  <a:pt x="733044" y="343027"/>
                  <a:pt x="723011" y="380429"/>
                  <a:pt x="705548" y="414274"/>
                </a:cubicBezTo>
                <a:close/>
                <a:moveTo>
                  <a:pt x="138367" y="698500"/>
                </a:moveTo>
                <a:cubicBezTo>
                  <a:pt x="106998" y="698500"/>
                  <a:pt x="100267" y="691769"/>
                  <a:pt x="100267" y="660400"/>
                </a:cubicBezTo>
                <a:lnTo>
                  <a:pt x="100267" y="546100"/>
                </a:lnTo>
                <a:lnTo>
                  <a:pt x="87567" y="533400"/>
                </a:lnTo>
                <a:lnTo>
                  <a:pt x="32131" y="533400"/>
                </a:lnTo>
                <a:lnTo>
                  <a:pt x="41910" y="514350"/>
                </a:lnTo>
                <a:cubicBezTo>
                  <a:pt x="77153" y="446151"/>
                  <a:pt x="100267" y="399987"/>
                  <a:pt x="100267" y="381000"/>
                </a:cubicBezTo>
                <a:lnTo>
                  <a:pt x="100267" y="304800"/>
                </a:lnTo>
                <a:cubicBezTo>
                  <a:pt x="100267" y="150749"/>
                  <a:pt x="231267" y="25400"/>
                  <a:pt x="392367" y="25400"/>
                </a:cubicBezTo>
                <a:lnTo>
                  <a:pt x="443167" y="25400"/>
                </a:lnTo>
                <a:lnTo>
                  <a:pt x="443167" y="0"/>
                </a:lnTo>
                <a:lnTo>
                  <a:pt x="392367" y="0"/>
                </a:lnTo>
                <a:cubicBezTo>
                  <a:pt x="217297" y="0"/>
                  <a:pt x="74867" y="136716"/>
                  <a:pt x="74867" y="304800"/>
                </a:cubicBezTo>
                <a:lnTo>
                  <a:pt x="74867" y="381000"/>
                </a:lnTo>
                <a:cubicBezTo>
                  <a:pt x="74867" y="395288"/>
                  <a:pt x="40068" y="462534"/>
                  <a:pt x="19304" y="502730"/>
                </a:cubicBezTo>
                <a:lnTo>
                  <a:pt x="0" y="540449"/>
                </a:lnTo>
                <a:lnTo>
                  <a:pt x="11367" y="558800"/>
                </a:lnTo>
                <a:lnTo>
                  <a:pt x="74867" y="558800"/>
                </a:lnTo>
                <a:lnTo>
                  <a:pt x="74867" y="660400"/>
                </a:lnTo>
                <a:cubicBezTo>
                  <a:pt x="74867" y="705485"/>
                  <a:pt x="93282" y="723900"/>
                  <a:pt x="138367" y="723900"/>
                </a:cubicBezTo>
                <a:lnTo>
                  <a:pt x="273939" y="723900"/>
                </a:lnTo>
                <a:lnTo>
                  <a:pt x="253174" y="796607"/>
                </a:lnTo>
                <a:lnTo>
                  <a:pt x="277622" y="803593"/>
                </a:lnTo>
                <a:lnTo>
                  <a:pt x="303022" y="714693"/>
                </a:lnTo>
                <a:lnTo>
                  <a:pt x="290830" y="698500"/>
                </a:lnTo>
                <a:lnTo>
                  <a:pt x="138367" y="698500"/>
                </a:lnTo>
                <a:close/>
                <a:moveTo>
                  <a:pt x="176467" y="381000"/>
                </a:moveTo>
                <a:lnTo>
                  <a:pt x="201867" y="381000"/>
                </a:lnTo>
                <a:lnTo>
                  <a:pt x="201867" y="355600"/>
                </a:lnTo>
                <a:lnTo>
                  <a:pt x="176467" y="355600"/>
                </a:lnTo>
                <a:lnTo>
                  <a:pt x="176467" y="381000"/>
                </a:lnTo>
                <a:close/>
                <a:moveTo>
                  <a:pt x="659067" y="812800"/>
                </a:moveTo>
                <a:lnTo>
                  <a:pt x="684467" y="812800"/>
                </a:lnTo>
                <a:lnTo>
                  <a:pt x="684467" y="444500"/>
                </a:lnTo>
                <a:lnTo>
                  <a:pt x="659067" y="444500"/>
                </a:lnTo>
                <a:lnTo>
                  <a:pt x="659067" y="812800"/>
                </a:ln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51" name="Freeform: Shape 350">
            <a:extLst>
              <a:ext uri="{FF2B5EF4-FFF2-40B4-BE49-F238E27FC236}">
                <a16:creationId xmlns:a16="http://schemas.microsoft.com/office/drawing/2014/main" id="{10FADDB7-7DBD-4AA8-9AB4-80BEF8B126E6}"/>
              </a:ext>
            </a:extLst>
          </p:cNvPr>
          <p:cNvSpPr/>
          <p:nvPr/>
        </p:nvSpPr>
        <p:spPr>
          <a:xfrm>
            <a:off x="3262122" y="4262026"/>
            <a:ext cx="608314" cy="608361"/>
          </a:xfrm>
          <a:custGeom>
            <a:avLst/>
            <a:gdLst>
              <a:gd name="connsiteX0" fmla="*/ 446278 w 811085"/>
              <a:gd name="connsiteY0" fmla="*/ 28384 h 811148"/>
              <a:gd name="connsiteX1" fmla="*/ 461899 w 811085"/>
              <a:gd name="connsiteY1" fmla="*/ 55435 h 811148"/>
              <a:gd name="connsiteX2" fmla="*/ 483870 w 811085"/>
              <a:gd name="connsiteY2" fmla="*/ 42735 h 811148"/>
              <a:gd name="connsiteX3" fmla="*/ 461899 w 811085"/>
              <a:gd name="connsiteY3" fmla="*/ 4635 h 811148"/>
              <a:gd name="connsiteX4" fmla="*/ 444564 w 811085"/>
              <a:gd name="connsiteY4" fmla="*/ 0 h 811148"/>
              <a:gd name="connsiteX5" fmla="*/ 378587 w 811085"/>
              <a:gd name="connsiteY5" fmla="*/ 38100 h 811148"/>
              <a:gd name="connsiteX6" fmla="*/ 391287 w 811085"/>
              <a:gd name="connsiteY6" fmla="*/ 60071 h 811148"/>
              <a:gd name="connsiteX7" fmla="*/ 446278 w 811085"/>
              <a:gd name="connsiteY7" fmla="*/ 28384 h 811148"/>
              <a:gd name="connsiteX8" fmla="*/ 258636 w 811085"/>
              <a:gd name="connsiteY8" fmla="*/ 136715 h 811148"/>
              <a:gd name="connsiteX9" fmla="*/ 245936 w 811085"/>
              <a:gd name="connsiteY9" fmla="*/ 114745 h 811148"/>
              <a:gd name="connsiteX10" fmla="*/ 4636 w 811085"/>
              <a:gd name="connsiteY10" fmla="*/ 254064 h 811148"/>
              <a:gd name="connsiteX11" fmla="*/ 0 w 811085"/>
              <a:gd name="connsiteY11" fmla="*/ 271399 h 811148"/>
              <a:gd name="connsiteX12" fmla="*/ 241300 w 811085"/>
              <a:gd name="connsiteY12" fmla="*/ 689356 h 811148"/>
              <a:gd name="connsiteX13" fmla="*/ 263271 w 811085"/>
              <a:gd name="connsiteY13" fmla="*/ 676656 h 811148"/>
              <a:gd name="connsiteX14" fmla="*/ 28321 w 811085"/>
              <a:gd name="connsiteY14" fmla="*/ 269684 h 811148"/>
              <a:gd name="connsiteX15" fmla="*/ 258636 w 811085"/>
              <a:gd name="connsiteY15" fmla="*/ 136715 h 811148"/>
              <a:gd name="connsiteX16" fmla="*/ 245936 w 811085"/>
              <a:gd name="connsiteY16" fmla="*/ 378714 h 811148"/>
              <a:gd name="connsiteX17" fmla="*/ 173927 w 811085"/>
              <a:gd name="connsiteY17" fmla="*/ 420307 h 811148"/>
              <a:gd name="connsiteX18" fmla="*/ 186627 w 811085"/>
              <a:gd name="connsiteY18" fmla="*/ 442277 h 811148"/>
              <a:gd name="connsiteX19" fmla="*/ 258636 w 811085"/>
              <a:gd name="connsiteY19" fmla="*/ 400685 h 811148"/>
              <a:gd name="connsiteX20" fmla="*/ 245936 w 811085"/>
              <a:gd name="connsiteY20" fmla="*/ 378714 h 811148"/>
              <a:gd name="connsiteX21" fmla="*/ 245936 w 811085"/>
              <a:gd name="connsiteY21" fmla="*/ 290703 h 811148"/>
              <a:gd name="connsiteX22" fmla="*/ 135827 w 811085"/>
              <a:gd name="connsiteY22" fmla="*/ 354266 h 811148"/>
              <a:gd name="connsiteX23" fmla="*/ 148527 w 811085"/>
              <a:gd name="connsiteY23" fmla="*/ 376238 h 811148"/>
              <a:gd name="connsiteX24" fmla="*/ 258636 w 811085"/>
              <a:gd name="connsiteY24" fmla="*/ 312674 h 811148"/>
              <a:gd name="connsiteX25" fmla="*/ 245936 w 811085"/>
              <a:gd name="connsiteY25" fmla="*/ 290703 h 811148"/>
              <a:gd name="connsiteX26" fmla="*/ 224727 w 811085"/>
              <a:gd name="connsiteY26" fmla="*/ 508254 h 811148"/>
              <a:gd name="connsiteX27" fmla="*/ 258636 w 811085"/>
              <a:gd name="connsiteY27" fmla="*/ 488696 h 811148"/>
              <a:gd name="connsiteX28" fmla="*/ 245936 w 811085"/>
              <a:gd name="connsiteY28" fmla="*/ 466725 h 811148"/>
              <a:gd name="connsiteX29" fmla="*/ 212027 w 811085"/>
              <a:gd name="connsiteY29" fmla="*/ 486283 h 811148"/>
              <a:gd name="connsiteX30" fmla="*/ 224727 w 811085"/>
              <a:gd name="connsiteY30" fmla="*/ 508254 h 811148"/>
              <a:gd name="connsiteX31" fmla="*/ 245936 w 811085"/>
              <a:gd name="connsiteY31" fmla="*/ 202692 h 811148"/>
              <a:gd name="connsiteX32" fmla="*/ 130746 w 811085"/>
              <a:gd name="connsiteY32" fmla="*/ 269240 h 811148"/>
              <a:gd name="connsiteX33" fmla="*/ 143446 w 811085"/>
              <a:gd name="connsiteY33" fmla="*/ 291211 h 811148"/>
              <a:gd name="connsiteX34" fmla="*/ 258636 w 811085"/>
              <a:gd name="connsiteY34" fmla="*/ 224663 h 811148"/>
              <a:gd name="connsiteX35" fmla="*/ 245936 w 811085"/>
              <a:gd name="connsiteY35" fmla="*/ 202692 h 811148"/>
              <a:gd name="connsiteX36" fmla="*/ 798386 w 811085"/>
              <a:gd name="connsiteY36" fmla="*/ 74549 h 811148"/>
              <a:gd name="connsiteX37" fmla="*/ 290386 w 811085"/>
              <a:gd name="connsiteY37" fmla="*/ 74549 h 811148"/>
              <a:gd name="connsiteX38" fmla="*/ 277686 w 811085"/>
              <a:gd name="connsiteY38" fmla="*/ 87249 h 811148"/>
              <a:gd name="connsiteX39" fmla="*/ 277686 w 811085"/>
              <a:gd name="connsiteY39" fmla="*/ 798449 h 811148"/>
              <a:gd name="connsiteX40" fmla="*/ 290386 w 811085"/>
              <a:gd name="connsiteY40" fmla="*/ 811149 h 811148"/>
              <a:gd name="connsiteX41" fmla="*/ 684086 w 811085"/>
              <a:gd name="connsiteY41" fmla="*/ 811149 h 811148"/>
              <a:gd name="connsiteX42" fmla="*/ 693039 w 811085"/>
              <a:gd name="connsiteY42" fmla="*/ 807402 h 811148"/>
              <a:gd name="connsiteX43" fmla="*/ 807339 w 811085"/>
              <a:gd name="connsiteY43" fmla="*/ 693102 h 811148"/>
              <a:gd name="connsiteX44" fmla="*/ 811086 w 811085"/>
              <a:gd name="connsiteY44" fmla="*/ 684149 h 811148"/>
              <a:gd name="connsiteX45" fmla="*/ 811086 w 811085"/>
              <a:gd name="connsiteY45" fmla="*/ 87249 h 811148"/>
              <a:gd name="connsiteX46" fmla="*/ 798386 w 811085"/>
              <a:gd name="connsiteY46" fmla="*/ 74549 h 811148"/>
              <a:gd name="connsiteX47" fmla="*/ 696786 w 811085"/>
              <a:gd name="connsiteY47" fmla="*/ 767778 h 811148"/>
              <a:gd name="connsiteX48" fmla="*/ 696786 w 811085"/>
              <a:gd name="connsiteY48" fmla="*/ 696849 h 811148"/>
              <a:gd name="connsiteX49" fmla="*/ 767715 w 811085"/>
              <a:gd name="connsiteY49" fmla="*/ 696849 h 811148"/>
              <a:gd name="connsiteX50" fmla="*/ 696786 w 811085"/>
              <a:gd name="connsiteY50" fmla="*/ 767778 h 811148"/>
              <a:gd name="connsiteX51" fmla="*/ 785686 w 811085"/>
              <a:gd name="connsiteY51" fmla="*/ 671449 h 811148"/>
              <a:gd name="connsiteX52" fmla="*/ 684086 w 811085"/>
              <a:gd name="connsiteY52" fmla="*/ 671449 h 811148"/>
              <a:gd name="connsiteX53" fmla="*/ 671386 w 811085"/>
              <a:gd name="connsiteY53" fmla="*/ 684149 h 811148"/>
              <a:gd name="connsiteX54" fmla="*/ 671386 w 811085"/>
              <a:gd name="connsiteY54" fmla="*/ 785749 h 811148"/>
              <a:gd name="connsiteX55" fmla="*/ 303086 w 811085"/>
              <a:gd name="connsiteY55" fmla="*/ 785749 h 811148"/>
              <a:gd name="connsiteX56" fmla="*/ 303086 w 811085"/>
              <a:gd name="connsiteY56" fmla="*/ 99949 h 811148"/>
              <a:gd name="connsiteX57" fmla="*/ 785686 w 811085"/>
              <a:gd name="connsiteY57" fmla="*/ 99949 h 811148"/>
              <a:gd name="connsiteX58" fmla="*/ 785686 w 811085"/>
              <a:gd name="connsiteY58" fmla="*/ 671449 h 811148"/>
              <a:gd name="connsiteX59" fmla="*/ 506286 w 811085"/>
              <a:gd name="connsiteY59" fmla="*/ 747649 h 811148"/>
              <a:gd name="connsiteX60" fmla="*/ 531686 w 811085"/>
              <a:gd name="connsiteY60" fmla="*/ 747649 h 811148"/>
              <a:gd name="connsiteX61" fmla="*/ 531686 w 811085"/>
              <a:gd name="connsiteY61" fmla="*/ 722249 h 811148"/>
              <a:gd name="connsiteX62" fmla="*/ 506286 w 811085"/>
              <a:gd name="connsiteY62" fmla="*/ 722249 h 811148"/>
              <a:gd name="connsiteX63" fmla="*/ 506286 w 811085"/>
              <a:gd name="connsiteY63" fmla="*/ 747649 h 811148"/>
              <a:gd name="connsiteX64" fmla="*/ 493586 w 811085"/>
              <a:gd name="connsiteY64" fmla="*/ 303149 h 811148"/>
              <a:gd name="connsiteX65" fmla="*/ 353886 w 811085"/>
              <a:gd name="connsiteY65" fmla="*/ 303149 h 811148"/>
              <a:gd name="connsiteX66" fmla="*/ 353886 w 811085"/>
              <a:gd name="connsiteY66" fmla="*/ 328549 h 811148"/>
              <a:gd name="connsiteX67" fmla="*/ 493586 w 811085"/>
              <a:gd name="connsiteY67" fmla="*/ 328549 h 811148"/>
              <a:gd name="connsiteX68" fmla="*/ 493586 w 811085"/>
              <a:gd name="connsiteY68" fmla="*/ 303149 h 811148"/>
              <a:gd name="connsiteX69" fmla="*/ 734886 w 811085"/>
              <a:gd name="connsiteY69" fmla="*/ 226949 h 811148"/>
              <a:gd name="connsiteX70" fmla="*/ 353886 w 811085"/>
              <a:gd name="connsiteY70" fmla="*/ 226949 h 811148"/>
              <a:gd name="connsiteX71" fmla="*/ 353886 w 811085"/>
              <a:gd name="connsiteY71" fmla="*/ 252349 h 811148"/>
              <a:gd name="connsiteX72" fmla="*/ 734886 w 811085"/>
              <a:gd name="connsiteY72" fmla="*/ 252349 h 811148"/>
              <a:gd name="connsiteX73" fmla="*/ 734886 w 811085"/>
              <a:gd name="connsiteY73" fmla="*/ 226949 h 811148"/>
              <a:gd name="connsiteX74" fmla="*/ 734886 w 811085"/>
              <a:gd name="connsiteY74" fmla="*/ 150749 h 811148"/>
              <a:gd name="connsiteX75" fmla="*/ 391986 w 811085"/>
              <a:gd name="connsiteY75" fmla="*/ 150749 h 811148"/>
              <a:gd name="connsiteX76" fmla="*/ 391986 w 811085"/>
              <a:gd name="connsiteY76" fmla="*/ 176149 h 811148"/>
              <a:gd name="connsiteX77" fmla="*/ 734886 w 811085"/>
              <a:gd name="connsiteY77" fmla="*/ 176149 h 811148"/>
              <a:gd name="connsiteX78" fmla="*/ 734886 w 811085"/>
              <a:gd name="connsiteY78" fmla="*/ 150749 h 811148"/>
              <a:gd name="connsiteX79" fmla="*/ 430086 w 811085"/>
              <a:gd name="connsiteY79" fmla="*/ 747649 h 811148"/>
              <a:gd name="connsiteX80" fmla="*/ 455486 w 811085"/>
              <a:gd name="connsiteY80" fmla="*/ 747649 h 811148"/>
              <a:gd name="connsiteX81" fmla="*/ 455486 w 811085"/>
              <a:gd name="connsiteY81" fmla="*/ 722249 h 811148"/>
              <a:gd name="connsiteX82" fmla="*/ 430086 w 811085"/>
              <a:gd name="connsiteY82" fmla="*/ 722249 h 811148"/>
              <a:gd name="connsiteX83" fmla="*/ 430086 w 811085"/>
              <a:gd name="connsiteY83" fmla="*/ 747649 h 811148"/>
              <a:gd name="connsiteX84" fmla="*/ 379286 w 811085"/>
              <a:gd name="connsiteY84" fmla="*/ 722249 h 811148"/>
              <a:gd name="connsiteX85" fmla="*/ 353886 w 811085"/>
              <a:gd name="connsiteY85" fmla="*/ 722249 h 811148"/>
              <a:gd name="connsiteX86" fmla="*/ 353886 w 811085"/>
              <a:gd name="connsiteY86" fmla="*/ 747649 h 811148"/>
              <a:gd name="connsiteX87" fmla="*/ 379286 w 811085"/>
              <a:gd name="connsiteY87" fmla="*/ 747649 h 811148"/>
              <a:gd name="connsiteX88" fmla="*/ 379286 w 811085"/>
              <a:gd name="connsiteY88" fmla="*/ 722249 h 811148"/>
              <a:gd name="connsiteX89" fmla="*/ 642684 w 811085"/>
              <a:gd name="connsiteY89" fmla="*/ 451421 h 811148"/>
              <a:gd name="connsiteX90" fmla="*/ 667702 w 811085"/>
              <a:gd name="connsiteY90" fmla="*/ 426402 h 811148"/>
              <a:gd name="connsiteX91" fmla="*/ 649732 w 811085"/>
              <a:gd name="connsiteY91" fmla="*/ 408432 h 811148"/>
              <a:gd name="connsiteX92" fmla="*/ 624713 w 811085"/>
              <a:gd name="connsiteY92" fmla="*/ 433451 h 811148"/>
              <a:gd name="connsiteX93" fmla="*/ 557086 w 811085"/>
              <a:gd name="connsiteY93" fmla="*/ 405384 h 811148"/>
              <a:gd name="connsiteX94" fmla="*/ 557086 w 811085"/>
              <a:gd name="connsiteY94" fmla="*/ 379349 h 811148"/>
              <a:gd name="connsiteX95" fmla="*/ 531686 w 811085"/>
              <a:gd name="connsiteY95" fmla="*/ 379349 h 811148"/>
              <a:gd name="connsiteX96" fmla="*/ 531686 w 811085"/>
              <a:gd name="connsiteY96" fmla="*/ 405384 h 811148"/>
              <a:gd name="connsiteX97" fmla="*/ 417386 w 811085"/>
              <a:gd name="connsiteY97" fmla="*/ 531749 h 811148"/>
              <a:gd name="connsiteX98" fmla="*/ 544386 w 811085"/>
              <a:gd name="connsiteY98" fmla="*/ 658749 h 811148"/>
              <a:gd name="connsiteX99" fmla="*/ 670751 w 811085"/>
              <a:gd name="connsiteY99" fmla="*/ 544449 h 811148"/>
              <a:gd name="connsiteX100" fmla="*/ 696786 w 811085"/>
              <a:gd name="connsiteY100" fmla="*/ 544449 h 811148"/>
              <a:gd name="connsiteX101" fmla="*/ 696786 w 811085"/>
              <a:gd name="connsiteY101" fmla="*/ 519049 h 811148"/>
              <a:gd name="connsiteX102" fmla="*/ 670751 w 811085"/>
              <a:gd name="connsiteY102" fmla="*/ 519049 h 811148"/>
              <a:gd name="connsiteX103" fmla="*/ 642684 w 811085"/>
              <a:gd name="connsiteY103" fmla="*/ 451421 h 811148"/>
              <a:gd name="connsiteX104" fmla="*/ 557086 w 811085"/>
              <a:gd name="connsiteY104" fmla="*/ 431038 h 811148"/>
              <a:gd name="connsiteX105" fmla="*/ 606552 w 811085"/>
              <a:gd name="connsiteY105" fmla="*/ 451612 h 811148"/>
              <a:gd name="connsiteX106" fmla="*/ 557086 w 811085"/>
              <a:gd name="connsiteY106" fmla="*/ 501078 h 811148"/>
              <a:gd name="connsiteX107" fmla="*/ 557086 w 811085"/>
              <a:gd name="connsiteY107" fmla="*/ 431038 h 811148"/>
              <a:gd name="connsiteX108" fmla="*/ 544386 w 811085"/>
              <a:gd name="connsiteY108" fmla="*/ 633349 h 811148"/>
              <a:gd name="connsiteX109" fmla="*/ 442786 w 811085"/>
              <a:gd name="connsiteY109" fmla="*/ 531749 h 811148"/>
              <a:gd name="connsiteX110" fmla="*/ 531686 w 811085"/>
              <a:gd name="connsiteY110" fmla="*/ 431038 h 811148"/>
              <a:gd name="connsiteX111" fmla="*/ 531686 w 811085"/>
              <a:gd name="connsiteY111" fmla="*/ 531749 h 811148"/>
              <a:gd name="connsiteX112" fmla="*/ 544386 w 811085"/>
              <a:gd name="connsiteY112" fmla="*/ 544449 h 811148"/>
              <a:gd name="connsiteX113" fmla="*/ 645097 w 811085"/>
              <a:gd name="connsiteY113" fmla="*/ 544449 h 811148"/>
              <a:gd name="connsiteX114" fmla="*/ 544386 w 811085"/>
              <a:gd name="connsiteY114" fmla="*/ 633349 h 811148"/>
              <a:gd name="connsiteX115" fmla="*/ 575056 w 811085"/>
              <a:gd name="connsiteY115" fmla="*/ 519049 h 811148"/>
              <a:gd name="connsiteX116" fmla="*/ 624586 w 811085"/>
              <a:gd name="connsiteY116" fmla="*/ 469583 h 811148"/>
              <a:gd name="connsiteX117" fmla="*/ 645160 w 811085"/>
              <a:gd name="connsiteY117" fmla="*/ 519049 h 811148"/>
              <a:gd name="connsiteX118" fmla="*/ 575056 w 811085"/>
              <a:gd name="connsiteY118" fmla="*/ 519049 h 81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11085" h="811148">
                <a:moveTo>
                  <a:pt x="446278" y="28384"/>
                </a:moveTo>
                <a:lnTo>
                  <a:pt x="461899" y="55435"/>
                </a:lnTo>
                <a:lnTo>
                  <a:pt x="483870" y="42735"/>
                </a:lnTo>
                <a:lnTo>
                  <a:pt x="461899" y="4635"/>
                </a:lnTo>
                <a:lnTo>
                  <a:pt x="444564" y="0"/>
                </a:lnTo>
                <a:lnTo>
                  <a:pt x="378587" y="38100"/>
                </a:lnTo>
                <a:lnTo>
                  <a:pt x="391287" y="60071"/>
                </a:lnTo>
                <a:lnTo>
                  <a:pt x="446278" y="28384"/>
                </a:lnTo>
                <a:close/>
                <a:moveTo>
                  <a:pt x="258636" y="136715"/>
                </a:moveTo>
                <a:lnTo>
                  <a:pt x="245936" y="114745"/>
                </a:lnTo>
                <a:lnTo>
                  <a:pt x="4636" y="254064"/>
                </a:lnTo>
                <a:lnTo>
                  <a:pt x="0" y="271399"/>
                </a:lnTo>
                <a:lnTo>
                  <a:pt x="241300" y="689356"/>
                </a:lnTo>
                <a:lnTo>
                  <a:pt x="263271" y="676656"/>
                </a:lnTo>
                <a:lnTo>
                  <a:pt x="28321" y="269684"/>
                </a:lnTo>
                <a:lnTo>
                  <a:pt x="258636" y="136715"/>
                </a:lnTo>
                <a:close/>
                <a:moveTo>
                  <a:pt x="245936" y="378714"/>
                </a:moveTo>
                <a:lnTo>
                  <a:pt x="173927" y="420307"/>
                </a:lnTo>
                <a:lnTo>
                  <a:pt x="186627" y="442277"/>
                </a:lnTo>
                <a:lnTo>
                  <a:pt x="258636" y="400685"/>
                </a:lnTo>
                <a:lnTo>
                  <a:pt x="245936" y="378714"/>
                </a:lnTo>
                <a:close/>
                <a:moveTo>
                  <a:pt x="245936" y="290703"/>
                </a:moveTo>
                <a:lnTo>
                  <a:pt x="135827" y="354266"/>
                </a:lnTo>
                <a:lnTo>
                  <a:pt x="148527" y="376238"/>
                </a:lnTo>
                <a:lnTo>
                  <a:pt x="258636" y="312674"/>
                </a:lnTo>
                <a:lnTo>
                  <a:pt x="245936" y="290703"/>
                </a:lnTo>
                <a:close/>
                <a:moveTo>
                  <a:pt x="224727" y="508254"/>
                </a:moveTo>
                <a:lnTo>
                  <a:pt x="258636" y="488696"/>
                </a:lnTo>
                <a:lnTo>
                  <a:pt x="245936" y="466725"/>
                </a:lnTo>
                <a:lnTo>
                  <a:pt x="212027" y="486283"/>
                </a:lnTo>
                <a:lnTo>
                  <a:pt x="224727" y="508254"/>
                </a:lnTo>
                <a:close/>
                <a:moveTo>
                  <a:pt x="245936" y="202692"/>
                </a:moveTo>
                <a:lnTo>
                  <a:pt x="130746" y="269240"/>
                </a:lnTo>
                <a:lnTo>
                  <a:pt x="143446" y="291211"/>
                </a:lnTo>
                <a:lnTo>
                  <a:pt x="258636" y="224663"/>
                </a:lnTo>
                <a:lnTo>
                  <a:pt x="245936" y="202692"/>
                </a:lnTo>
                <a:close/>
                <a:moveTo>
                  <a:pt x="798386" y="74549"/>
                </a:moveTo>
                <a:lnTo>
                  <a:pt x="290386" y="74549"/>
                </a:lnTo>
                <a:lnTo>
                  <a:pt x="277686" y="87249"/>
                </a:lnTo>
                <a:lnTo>
                  <a:pt x="277686" y="798449"/>
                </a:lnTo>
                <a:lnTo>
                  <a:pt x="290386" y="811149"/>
                </a:lnTo>
                <a:lnTo>
                  <a:pt x="684086" y="811149"/>
                </a:lnTo>
                <a:lnTo>
                  <a:pt x="693039" y="807402"/>
                </a:lnTo>
                <a:lnTo>
                  <a:pt x="807339" y="693102"/>
                </a:lnTo>
                <a:lnTo>
                  <a:pt x="811086" y="684149"/>
                </a:lnTo>
                <a:lnTo>
                  <a:pt x="811086" y="87249"/>
                </a:lnTo>
                <a:lnTo>
                  <a:pt x="798386" y="74549"/>
                </a:lnTo>
                <a:close/>
                <a:moveTo>
                  <a:pt x="696786" y="767778"/>
                </a:moveTo>
                <a:lnTo>
                  <a:pt x="696786" y="696849"/>
                </a:lnTo>
                <a:lnTo>
                  <a:pt x="767715" y="696849"/>
                </a:lnTo>
                <a:lnTo>
                  <a:pt x="696786" y="767778"/>
                </a:lnTo>
                <a:close/>
                <a:moveTo>
                  <a:pt x="785686" y="671449"/>
                </a:moveTo>
                <a:lnTo>
                  <a:pt x="684086" y="671449"/>
                </a:lnTo>
                <a:lnTo>
                  <a:pt x="671386" y="684149"/>
                </a:lnTo>
                <a:lnTo>
                  <a:pt x="671386" y="785749"/>
                </a:lnTo>
                <a:lnTo>
                  <a:pt x="303086" y="785749"/>
                </a:lnTo>
                <a:lnTo>
                  <a:pt x="303086" y="99949"/>
                </a:lnTo>
                <a:lnTo>
                  <a:pt x="785686" y="99949"/>
                </a:lnTo>
                <a:lnTo>
                  <a:pt x="785686" y="671449"/>
                </a:lnTo>
                <a:close/>
                <a:moveTo>
                  <a:pt x="506286" y="747649"/>
                </a:moveTo>
                <a:lnTo>
                  <a:pt x="531686" y="747649"/>
                </a:lnTo>
                <a:lnTo>
                  <a:pt x="531686" y="722249"/>
                </a:lnTo>
                <a:lnTo>
                  <a:pt x="506286" y="722249"/>
                </a:lnTo>
                <a:lnTo>
                  <a:pt x="506286" y="747649"/>
                </a:lnTo>
                <a:close/>
                <a:moveTo>
                  <a:pt x="493586" y="303149"/>
                </a:moveTo>
                <a:lnTo>
                  <a:pt x="353886" y="303149"/>
                </a:lnTo>
                <a:lnTo>
                  <a:pt x="353886" y="328549"/>
                </a:lnTo>
                <a:lnTo>
                  <a:pt x="493586" y="328549"/>
                </a:lnTo>
                <a:lnTo>
                  <a:pt x="493586" y="303149"/>
                </a:lnTo>
                <a:close/>
                <a:moveTo>
                  <a:pt x="734886" y="226949"/>
                </a:moveTo>
                <a:lnTo>
                  <a:pt x="353886" y="226949"/>
                </a:lnTo>
                <a:lnTo>
                  <a:pt x="353886" y="252349"/>
                </a:lnTo>
                <a:lnTo>
                  <a:pt x="734886" y="252349"/>
                </a:lnTo>
                <a:lnTo>
                  <a:pt x="734886" y="226949"/>
                </a:lnTo>
                <a:close/>
                <a:moveTo>
                  <a:pt x="734886" y="150749"/>
                </a:moveTo>
                <a:lnTo>
                  <a:pt x="391986" y="150749"/>
                </a:lnTo>
                <a:lnTo>
                  <a:pt x="391986" y="176149"/>
                </a:lnTo>
                <a:lnTo>
                  <a:pt x="734886" y="176149"/>
                </a:lnTo>
                <a:lnTo>
                  <a:pt x="734886" y="150749"/>
                </a:lnTo>
                <a:close/>
                <a:moveTo>
                  <a:pt x="430086" y="747649"/>
                </a:moveTo>
                <a:lnTo>
                  <a:pt x="455486" y="747649"/>
                </a:lnTo>
                <a:lnTo>
                  <a:pt x="455486" y="722249"/>
                </a:lnTo>
                <a:lnTo>
                  <a:pt x="430086" y="722249"/>
                </a:lnTo>
                <a:lnTo>
                  <a:pt x="430086" y="747649"/>
                </a:lnTo>
                <a:close/>
                <a:moveTo>
                  <a:pt x="379286" y="722249"/>
                </a:moveTo>
                <a:lnTo>
                  <a:pt x="353886" y="722249"/>
                </a:lnTo>
                <a:lnTo>
                  <a:pt x="353886" y="747649"/>
                </a:lnTo>
                <a:lnTo>
                  <a:pt x="379286" y="747649"/>
                </a:lnTo>
                <a:lnTo>
                  <a:pt x="379286" y="722249"/>
                </a:lnTo>
                <a:close/>
                <a:moveTo>
                  <a:pt x="642684" y="451421"/>
                </a:moveTo>
                <a:lnTo>
                  <a:pt x="667702" y="426402"/>
                </a:lnTo>
                <a:lnTo>
                  <a:pt x="649732" y="408432"/>
                </a:lnTo>
                <a:lnTo>
                  <a:pt x="624713" y="433451"/>
                </a:lnTo>
                <a:cubicBezTo>
                  <a:pt x="605917" y="418021"/>
                  <a:pt x="582613" y="407924"/>
                  <a:pt x="557086" y="405384"/>
                </a:cubicBezTo>
                <a:lnTo>
                  <a:pt x="557086" y="379349"/>
                </a:lnTo>
                <a:lnTo>
                  <a:pt x="531686" y="379349"/>
                </a:lnTo>
                <a:lnTo>
                  <a:pt x="531686" y="405384"/>
                </a:lnTo>
                <a:cubicBezTo>
                  <a:pt x="467614" y="411797"/>
                  <a:pt x="417386" y="466027"/>
                  <a:pt x="417386" y="531749"/>
                </a:cubicBezTo>
                <a:cubicBezTo>
                  <a:pt x="417386" y="601789"/>
                  <a:pt x="474345" y="658749"/>
                  <a:pt x="544386" y="658749"/>
                </a:cubicBezTo>
                <a:cubicBezTo>
                  <a:pt x="610108" y="658749"/>
                  <a:pt x="664337" y="608521"/>
                  <a:pt x="670751" y="544449"/>
                </a:cubicBezTo>
                <a:lnTo>
                  <a:pt x="696786" y="544449"/>
                </a:lnTo>
                <a:lnTo>
                  <a:pt x="696786" y="519049"/>
                </a:lnTo>
                <a:lnTo>
                  <a:pt x="670751" y="519049"/>
                </a:lnTo>
                <a:cubicBezTo>
                  <a:pt x="668211" y="493585"/>
                  <a:pt x="658114" y="470281"/>
                  <a:pt x="642684" y="451421"/>
                </a:cubicBezTo>
                <a:close/>
                <a:moveTo>
                  <a:pt x="557086" y="431038"/>
                </a:moveTo>
                <a:cubicBezTo>
                  <a:pt x="575564" y="433388"/>
                  <a:pt x="592519" y="440690"/>
                  <a:pt x="606552" y="451612"/>
                </a:cubicBezTo>
                <a:lnTo>
                  <a:pt x="557086" y="501078"/>
                </a:lnTo>
                <a:lnTo>
                  <a:pt x="557086" y="431038"/>
                </a:lnTo>
                <a:close/>
                <a:moveTo>
                  <a:pt x="544386" y="633349"/>
                </a:moveTo>
                <a:cubicBezTo>
                  <a:pt x="488379" y="633349"/>
                  <a:pt x="442786" y="587756"/>
                  <a:pt x="442786" y="531749"/>
                </a:cubicBezTo>
                <a:cubicBezTo>
                  <a:pt x="442786" y="480060"/>
                  <a:pt x="481648" y="437324"/>
                  <a:pt x="531686" y="431038"/>
                </a:cubicBezTo>
                <a:lnTo>
                  <a:pt x="531686" y="531749"/>
                </a:lnTo>
                <a:lnTo>
                  <a:pt x="544386" y="544449"/>
                </a:lnTo>
                <a:lnTo>
                  <a:pt x="645097" y="544449"/>
                </a:lnTo>
                <a:cubicBezTo>
                  <a:pt x="638874" y="594487"/>
                  <a:pt x="596138" y="633349"/>
                  <a:pt x="544386" y="633349"/>
                </a:cubicBezTo>
                <a:close/>
                <a:moveTo>
                  <a:pt x="575056" y="519049"/>
                </a:moveTo>
                <a:lnTo>
                  <a:pt x="624586" y="469583"/>
                </a:lnTo>
                <a:cubicBezTo>
                  <a:pt x="635508" y="483616"/>
                  <a:pt x="642811" y="500571"/>
                  <a:pt x="645160" y="519049"/>
                </a:cubicBezTo>
                <a:lnTo>
                  <a:pt x="575056" y="519049"/>
                </a:ln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52" name="Freeform: Shape 351">
            <a:extLst>
              <a:ext uri="{FF2B5EF4-FFF2-40B4-BE49-F238E27FC236}">
                <a16:creationId xmlns:a16="http://schemas.microsoft.com/office/drawing/2014/main" id="{4849D689-763A-4DC9-B21E-9B2F729DA6F9}"/>
              </a:ext>
            </a:extLst>
          </p:cNvPr>
          <p:cNvSpPr/>
          <p:nvPr/>
        </p:nvSpPr>
        <p:spPr>
          <a:xfrm>
            <a:off x="7306056" y="2922335"/>
            <a:ext cx="600122" cy="581025"/>
          </a:xfrm>
          <a:custGeom>
            <a:avLst/>
            <a:gdLst>
              <a:gd name="connsiteX0" fmla="*/ 546100 w 800163"/>
              <a:gd name="connsiteY0" fmla="*/ 469900 h 774700"/>
              <a:gd name="connsiteX1" fmla="*/ 546100 w 800163"/>
              <a:gd name="connsiteY1" fmla="*/ 457200 h 774700"/>
              <a:gd name="connsiteX2" fmla="*/ 520700 w 800163"/>
              <a:gd name="connsiteY2" fmla="*/ 457200 h 774700"/>
              <a:gd name="connsiteX3" fmla="*/ 520700 w 800163"/>
              <a:gd name="connsiteY3" fmla="*/ 471678 h 774700"/>
              <a:gd name="connsiteX4" fmla="*/ 482600 w 800163"/>
              <a:gd name="connsiteY4" fmla="*/ 520700 h 774700"/>
              <a:gd name="connsiteX5" fmla="*/ 533400 w 800163"/>
              <a:gd name="connsiteY5" fmla="*/ 571500 h 774700"/>
              <a:gd name="connsiteX6" fmla="*/ 558800 w 800163"/>
              <a:gd name="connsiteY6" fmla="*/ 596900 h 774700"/>
              <a:gd name="connsiteX7" fmla="*/ 533400 w 800163"/>
              <a:gd name="connsiteY7" fmla="*/ 622300 h 774700"/>
              <a:gd name="connsiteX8" fmla="*/ 508000 w 800163"/>
              <a:gd name="connsiteY8" fmla="*/ 622300 h 774700"/>
              <a:gd name="connsiteX9" fmla="*/ 508000 w 800163"/>
              <a:gd name="connsiteY9" fmla="*/ 609600 h 774700"/>
              <a:gd name="connsiteX10" fmla="*/ 482600 w 800163"/>
              <a:gd name="connsiteY10" fmla="*/ 609600 h 774700"/>
              <a:gd name="connsiteX11" fmla="*/ 482600 w 800163"/>
              <a:gd name="connsiteY11" fmla="*/ 635000 h 774700"/>
              <a:gd name="connsiteX12" fmla="*/ 495300 w 800163"/>
              <a:gd name="connsiteY12" fmla="*/ 647700 h 774700"/>
              <a:gd name="connsiteX13" fmla="*/ 520700 w 800163"/>
              <a:gd name="connsiteY13" fmla="*/ 647700 h 774700"/>
              <a:gd name="connsiteX14" fmla="*/ 520700 w 800163"/>
              <a:gd name="connsiteY14" fmla="*/ 660400 h 774700"/>
              <a:gd name="connsiteX15" fmla="*/ 546100 w 800163"/>
              <a:gd name="connsiteY15" fmla="*/ 660400 h 774700"/>
              <a:gd name="connsiteX16" fmla="*/ 546100 w 800163"/>
              <a:gd name="connsiteY16" fmla="*/ 645922 h 774700"/>
              <a:gd name="connsiteX17" fmla="*/ 584200 w 800163"/>
              <a:gd name="connsiteY17" fmla="*/ 596900 h 774700"/>
              <a:gd name="connsiteX18" fmla="*/ 533400 w 800163"/>
              <a:gd name="connsiteY18" fmla="*/ 546100 h 774700"/>
              <a:gd name="connsiteX19" fmla="*/ 508000 w 800163"/>
              <a:gd name="connsiteY19" fmla="*/ 520700 h 774700"/>
              <a:gd name="connsiteX20" fmla="*/ 533400 w 800163"/>
              <a:gd name="connsiteY20" fmla="*/ 495300 h 774700"/>
              <a:gd name="connsiteX21" fmla="*/ 558800 w 800163"/>
              <a:gd name="connsiteY21" fmla="*/ 495300 h 774700"/>
              <a:gd name="connsiteX22" fmla="*/ 558800 w 800163"/>
              <a:gd name="connsiteY22" fmla="*/ 508000 h 774700"/>
              <a:gd name="connsiteX23" fmla="*/ 584200 w 800163"/>
              <a:gd name="connsiteY23" fmla="*/ 508000 h 774700"/>
              <a:gd name="connsiteX24" fmla="*/ 584200 w 800163"/>
              <a:gd name="connsiteY24" fmla="*/ 482600 h 774700"/>
              <a:gd name="connsiteX25" fmla="*/ 571500 w 800163"/>
              <a:gd name="connsiteY25" fmla="*/ 469900 h 774700"/>
              <a:gd name="connsiteX26" fmla="*/ 546100 w 800163"/>
              <a:gd name="connsiteY26" fmla="*/ 469900 h 774700"/>
              <a:gd name="connsiteX27" fmla="*/ 533400 w 800163"/>
              <a:gd name="connsiteY27" fmla="*/ 393700 h 774700"/>
              <a:gd name="connsiteX28" fmla="*/ 368300 w 800163"/>
              <a:gd name="connsiteY28" fmla="*/ 558800 h 774700"/>
              <a:gd name="connsiteX29" fmla="*/ 533400 w 800163"/>
              <a:gd name="connsiteY29" fmla="*/ 723900 h 774700"/>
              <a:gd name="connsiteX30" fmla="*/ 698500 w 800163"/>
              <a:gd name="connsiteY30" fmla="*/ 558800 h 774700"/>
              <a:gd name="connsiteX31" fmla="*/ 533400 w 800163"/>
              <a:gd name="connsiteY31" fmla="*/ 393700 h 774700"/>
              <a:gd name="connsiteX32" fmla="*/ 533400 w 800163"/>
              <a:gd name="connsiteY32" fmla="*/ 698500 h 774700"/>
              <a:gd name="connsiteX33" fmla="*/ 393700 w 800163"/>
              <a:gd name="connsiteY33" fmla="*/ 558800 h 774700"/>
              <a:gd name="connsiteX34" fmla="*/ 533400 w 800163"/>
              <a:gd name="connsiteY34" fmla="*/ 419100 h 774700"/>
              <a:gd name="connsiteX35" fmla="*/ 673100 w 800163"/>
              <a:gd name="connsiteY35" fmla="*/ 558800 h 774700"/>
              <a:gd name="connsiteX36" fmla="*/ 533400 w 800163"/>
              <a:gd name="connsiteY36" fmla="*/ 698500 h 774700"/>
              <a:gd name="connsiteX37" fmla="*/ 774700 w 800163"/>
              <a:gd name="connsiteY37" fmla="*/ 558800 h 774700"/>
              <a:gd name="connsiteX38" fmla="*/ 759523 w 800163"/>
              <a:gd name="connsiteY38" fmla="*/ 643255 h 774700"/>
              <a:gd name="connsiteX39" fmla="*/ 783336 w 800163"/>
              <a:gd name="connsiteY39" fmla="*/ 652145 h 774700"/>
              <a:gd name="connsiteX40" fmla="*/ 800164 w 800163"/>
              <a:gd name="connsiteY40" fmla="*/ 558800 h 774700"/>
              <a:gd name="connsiteX41" fmla="*/ 774700 w 800163"/>
              <a:gd name="connsiteY41" fmla="*/ 558800 h 774700"/>
              <a:gd name="connsiteX42" fmla="*/ 317881 w 800163"/>
              <a:gd name="connsiteY42" fmla="*/ 667385 h 774700"/>
              <a:gd name="connsiteX43" fmla="*/ 295211 w 800163"/>
              <a:gd name="connsiteY43" fmla="*/ 678815 h 774700"/>
              <a:gd name="connsiteX44" fmla="*/ 360045 w 800163"/>
              <a:gd name="connsiteY44" fmla="*/ 761492 h 774700"/>
              <a:gd name="connsiteX45" fmla="*/ 376555 w 800163"/>
              <a:gd name="connsiteY45" fmla="*/ 742188 h 774700"/>
              <a:gd name="connsiteX46" fmla="*/ 317881 w 800163"/>
              <a:gd name="connsiteY46" fmla="*/ 667385 h 774700"/>
              <a:gd name="connsiteX47" fmla="*/ 745617 w 800163"/>
              <a:gd name="connsiteY47" fmla="*/ 402717 h 774700"/>
              <a:gd name="connsiteX48" fmla="*/ 745744 w 800163"/>
              <a:gd name="connsiteY48" fmla="*/ 384873 h 774700"/>
              <a:gd name="connsiteX49" fmla="*/ 500380 w 800163"/>
              <a:gd name="connsiteY49" fmla="*/ 133350 h 774700"/>
              <a:gd name="connsiteX50" fmla="*/ 203264 w 800163"/>
              <a:gd name="connsiteY50" fmla="*/ 0 h 774700"/>
              <a:gd name="connsiteX51" fmla="*/ 139764 w 800163"/>
              <a:gd name="connsiteY51" fmla="*/ 0 h 774700"/>
              <a:gd name="connsiteX52" fmla="*/ 139764 w 800163"/>
              <a:gd name="connsiteY52" fmla="*/ 25400 h 774700"/>
              <a:gd name="connsiteX53" fmla="*/ 203264 w 800163"/>
              <a:gd name="connsiteY53" fmla="*/ 25400 h 774700"/>
              <a:gd name="connsiteX54" fmla="*/ 482410 w 800163"/>
              <a:gd name="connsiteY54" fmla="*/ 151320 h 774700"/>
              <a:gd name="connsiteX55" fmla="*/ 717931 w 800163"/>
              <a:gd name="connsiteY55" fmla="*/ 392684 h 774700"/>
              <a:gd name="connsiteX56" fmla="*/ 675132 w 800163"/>
              <a:gd name="connsiteY56" fmla="*/ 387540 h 774700"/>
              <a:gd name="connsiteX57" fmla="*/ 648653 w 800163"/>
              <a:gd name="connsiteY57" fmla="*/ 370395 h 774700"/>
              <a:gd name="connsiteX58" fmla="*/ 436436 w 800163"/>
              <a:gd name="connsiteY58" fmla="*/ 237680 h 774700"/>
              <a:gd name="connsiteX59" fmla="*/ 368491 w 800163"/>
              <a:gd name="connsiteY59" fmla="*/ 231838 h 774700"/>
              <a:gd name="connsiteX60" fmla="*/ 330200 w 800163"/>
              <a:gd name="connsiteY60" fmla="*/ 317500 h 774700"/>
              <a:gd name="connsiteX61" fmla="*/ 330200 w 800163"/>
              <a:gd name="connsiteY61" fmla="*/ 444500 h 774700"/>
              <a:gd name="connsiteX62" fmla="*/ 279400 w 800163"/>
              <a:gd name="connsiteY62" fmla="*/ 506032 h 774700"/>
              <a:gd name="connsiteX63" fmla="*/ 279400 w 800163"/>
              <a:gd name="connsiteY63" fmla="*/ 342900 h 774700"/>
              <a:gd name="connsiteX64" fmla="*/ 273114 w 800163"/>
              <a:gd name="connsiteY64" fmla="*/ 331978 h 774700"/>
              <a:gd name="connsiteX65" fmla="*/ 190500 w 800163"/>
              <a:gd name="connsiteY65" fmla="*/ 203200 h 774700"/>
              <a:gd name="connsiteX66" fmla="*/ 177800 w 800163"/>
              <a:gd name="connsiteY66" fmla="*/ 190500 h 774700"/>
              <a:gd name="connsiteX67" fmla="*/ 139700 w 800163"/>
              <a:gd name="connsiteY67" fmla="*/ 190500 h 774700"/>
              <a:gd name="connsiteX68" fmla="*/ 139700 w 800163"/>
              <a:gd name="connsiteY68" fmla="*/ 215900 h 774700"/>
              <a:gd name="connsiteX69" fmla="*/ 165736 w 800163"/>
              <a:gd name="connsiteY69" fmla="*/ 215900 h 774700"/>
              <a:gd name="connsiteX70" fmla="*/ 254000 w 800163"/>
              <a:gd name="connsiteY70" fmla="*/ 349948 h 774700"/>
              <a:gd name="connsiteX71" fmla="*/ 254000 w 800163"/>
              <a:gd name="connsiteY71" fmla="*/ 520700 h 774700"/>
              <a:gd name="connsiteX72" fmla="*/ 266700 w 800163"/>
              <a:gd name="connsiteY72" fmla="*/ 533400 h 774700"/>
              <a:gd name="connsiteX73" fmla="*/ 322580 w 800163"/>
              <a:gd name="connsiteY73" fmla="*/ 512635 h 774700"/>
              <a:gd name="connsiteX74" fmla="*/ 317500 w 800163"/>
              <a:gd name="connsiteY74" fmla="*/ 558800 h 774700"/>
              <a:gd name="connsiteX75" fmla="*/ 533400 w 800163"/>
              <a:gd name="connsiteY75" fmla="*/ 774700 h 774700"/>
              <a:gd name="connsiteX76" fmla="*/ 749300 w 800163"/>
              <a:gd name="connsiteY76" fmla="*/ 558800 h 774700"/>
              <a:gd name="connsiteX77" fmla="*/ 700723 w 800163"/>
              <a:gd name="connsiteY77" fmla="*/ 422592 h 774700"/>
              <a:gd name="connsiteX78" fmla="*/ 745617 w 800163"/>
              <a:gd name="connsiteY78" fmla="*/ 402717 h 774700"/>
              <a:gd name="connsiteX79" fmla="*/ 355600 w 800163"/>
              <a:gd name="connsiteY79" fmla="*/ 317500 h 774700"/>
              <a:gd name="connsiteX80" fmla="*/ 381127 w 800163"/>
              <a:gd name="connsiteY80" fmla="*/ 253873 h 774700"/>
              <a:gd name="connsiteX81" fmla="*/ 423609 w 800163"/>
              <a:gd name="connsiteY81" fmla="*/ 259651 h 774700"/>
              <a:gd name="connsiteX82" fmla="*/ 562356 w 800163"/>
              <a:gd name="connsiteY82" fmla="*/ 345059 h 774700"/>
              <a:gd name="connsiteX83" fmla="*/ 533400 w 800163"/>
              <a:gd name="connsiteY83" fmla="*/ 342900 h 774700"/>
              <a:gd name="connsiteX84" fmla="*/ 355600 w 800163"/>
              <a:gd name="connsiteY84" fmla="*/ 436626 h 774700"/>
              <a:gd name="connsiteX85" fmla="*/ 355600 w 800163"/>
              <a:gd name="connsiteY85" fmla="*/ 317500 h 774700"/>
              <a:gd name="connsiteX86" fmla="*/ 723900 w 800163"/>
              <a:gd name="connsiteY86" fmla="*/ 558800 h 774700"/>
              <a:gd name="connsiteX87" fmla="*/ 533400 w 800163"/>
              <a:gd name="connsiteY87" fmla="*/ 749300 h 774700"/>
              <a:gd name="connsiteX88" fmla="*/ 342900 w 800163"/>
              <a:gd name="connsiteY88" fmla="*/ 558800 h 774700"/>
              <a:gd name="connsiteX89" fmla="*/ 533400 w 800163"/>
              <a:gd name="connsiteY89" fmla="*/ 368300 h 774700"/>
              <a:gd name="connsiteX90" fmla="*/ 723900 w 800163"/>
              <a:gd name="connsiteY90" fmla="*/ 558800 h 774700"/>
              <a:gd name="connsiteX91" fmla="*/ 0 w 800163"/>
              <a:gd name="connsiteY91" fmla="*/ 0 h 774700"/>
              <a:gd name="connsiteX92" fmla="*/ 0 w 800163"/>
              <a:gd name="connsiteY92" fmla="*/ 25400 h 774700"/>
              <a:gd name="connsiteX93" fmla="*/ 101600 w 800163"/>
              <a:gd name="connsiteY93" fmla="*/ 25400 h 774700"/>
              <a:gd name="connsiteX94" fmla="*/ 101600 w 800163"/>
              <a:gd name="connsiteY94" fmla="*/ 190500 h 774700"/>
              <a:gd name="connsiteX95" fmla="*/ 0 w 800163"/>
              <a:gd name="connsiteY95" fmla="*/ 190500 h 774700"/>
              <a:gd name="connsiteX96" fmla="*/ 0 w 800163"/>
              <a:gd name="connsiteY96" fmla="*/ 215900 h 774700"/>
              <a:gd name="connsiteX97" fmla="*/ 114300 w 800163"/>
              <a:gd name="connsiteY97" fmla="*/ 215900 h 774700"/>
              <a:gd name="connsiteX98" fmla="*/ 127000 w 800163"/>
              <a:gd name="connsiteY98" fmla="*/ 203200 h 774700"/>
              <a:gd name="connsiteX99" fmla="*/ 127000 w 800163"/>
              <a:gd name="connsiteY99" fmla="*/ 12700 h 774700"/>
              <a:gd name="connsiteX100" fmla="*/ 114300 w 800163"/>
              <a:gd name="connsiteY100" fmla="*/ 0 h 774700"/>
              <a:gd name="connsiteX101" fmla="*/ 0 w 800163"/>
              <a:gd name="connsiteY101" fmla="*/ 0 h 774700"/>
              <a:gd name="connsiteX102" fmla="*/ 50800 w 800163"/>
              <a:gd name="connsiteY102" fmla="*/ 139700 h 774700"/>
              <a:gd name="connsiteX103" fmla="*/ 50800 w 800163"/>
              <a:gd name="connsiteY103" fmla="*/ 165100 h 774700"/>
              <a:gd name="connsiteX104" fmla="*/ 76200 w 800163"/>
              <a:gd name="connsiteY104" fmla="*/ 165100 h 774700"/>
              <a:gd name="connsiteX105" fmla="*/ 76200 w 800163"/>
              <a:gd name="connsiteY105" fmla="*/ 139700 h 774700"/>
              <a:gd name="connsiteX106" fmla="*/ 50800 w 800163"/>
              <a:gd name="connsiteY106" fmla="*/ 1397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00163" h="774700">
                <a:moveTo>
                  <a:pt x="546100" y="469900"/>
                </a:moveTo>
                <a:lnTo>
                  <a:pt x="546100" y="457200"/>
                </a:lnTo>
                <a:lnTo>
                  <a:pt x="520700" y="457200"/>
                </a:lnTo>
                <a:lnTo>
                  <a:pt x="520700" y="471678"/>
                </a:lnTo>
                <a:cubicBezTo>
                  <a:pt x="498856" y="477329"/>
                  <a:pt x="482600" y="497078"/>
                  <a:pt x="482600" y="520700"/>
                </a:cubicBezTo>
                <a:cubicBezTo>
                  <a:pt x="482600" y="548703"/>
                  <a:pt x="505397" y="571500"/>
                  <a:pt x="533400" y="571500"/>
                </a:cubicBezTo>
                <a:cubicBezTo>
                  <a:pt x="547434" y="571500"/>
                  <a:pt x="558800" y="582866"/>
                  <a:pt x="558800" y="596900"/>
                </a:cubicBezTo>
                <a:cubicBezTo>
                  <a:pt x="558800" y="610933"/>
                  <a:pt x="547434" y="622300"/>
                  <a:pt x="533400" y="622300"/>
                </a:cubicBezTo>
                <a:lnTo>
                  <a:pt x="508000" y="622300"/>
                </a:lnTo>
                <a:lnTo>
                  <a:pt x="508000" y="609600"/>
                </a:lnTo>
                <a:lnTo>
                  <a:pt x="482600" y="609600"/>
                </a:lnTo>
                <a:lnTo>
                  <a:pt x="482600" y="635000"/>
                </a:lnTo>
                <a:lnTo>
                  <a:pt x="495300" y="647700"/>
                </a:lnTo>
                <a:lnTo>
                  <a:pt x="520700" y="647700"/>
                </a:lnTo>
                <a:lnTo>
                  <a:pt x="520700" y="660400"/>
                </a:lnTo>
                <a:lnTo>
                  <a:pt x="546100" y="660400"/>
                </a:lnTo>
                <a:lnTo>
                  <a:pt x="546100" y="645922"/>
                </a:lnTo>
                <a:cubicBezTo>
                  <a:pt x="567944" y="640270"/>
                  <a:pt x="584200" y="620522"/>
                  <a:pt x="584200" y="596900"/>
                </a:cubicBezTo>
                <a:cubicBezTo>
                  <a:pt x="584200" y="568896"/>
                  <a:pt x="561404" y="546100"/>
                  <a:pt x="533400" y="546100"/>
                </a:cubicBezTo>
                <a:cubicBezTo>
                  <a:pt x="519367" y="546100"/>
                  <a:pt x="508000" y="534733"/>
                  <a:pt x="508000" y="520700"/>
                </a:cubicBezTo>
                <a:cubicBezTo>
                  <a:pt x="508000" y="506666"/>
                  <a:pt x="519367" y="495300"/>
                  <a:pt x="533400" y="495300"/>
                </a:cubicBezTo>
                <a:lnTo>
                  <a:pt x="558800" y="495300"/>
                </a:lnTo>
                <a:lnTo>
                  <a:pt x="558800" y="508000"/>
                </a:lnTo>
                <a:lnTo>
                  <a:pt x="584200" y="508000"/>
                </a:lnTo>
                <a:lnTo>
                  <a:pt x="584200" y="482600"/>
                </a:lnTo>
                <a:lnTo>
                  <a:pt x="571500" y="469900"/>
                </a:lnTo>
                <a:lnTo>
                  <a:pt x="546100" y="469900"/>
                </a:lnTo>
                <a:close/>
                <a:moveTo>
                  <a:pt x="533400" y="393700"/>
                </a:moveTo>
                <a:cubicBezTo>
                  <a:pt x="442341" y="393700"/>
                  <a:pt x="368300" y="467741"/>
                  <a:pt x="368300" y="558800"/>
                </a:cubicBezTo>
                <a:cubicBezTo>
                  <a:pt x="368300" y="649859"/>
                  <a:pt x="442341" y="723900"/>
                  <a:pt x="533400" y="723900"/>
                </a:cubicBezTo>
                <a:cubicBezTo>
                  <a:pt x="624460" y="723900"/>
                  <a:pt x="698500" y="649859"/>
                  <a:pt x="698500" y="558800"/>
                </a:cubicBezTo>
                <a:cubicBezTo>
                  <a:pt x="698500" y="467804"/>
                  <a:pt x="624460" y="393700"/>
                  <a:pt x="533400" y="393700"/>
                </a:cubicBezTo>
                <a:close/>
                <a:moveTo>
                  <a:pt x="533400" y="698500"/>
                </a:moveTo>
                <a:cubicBezTo>
                  <a:pt x="456374" y="698500"/>
                  <a:pt x="393700" y="635826"/>
                  <a:pt x="393700" y="558800"/>
                </a:cubicBezTo>
                <a:cubicBezTo>
                  <a:pt x="393700" y="481774"/>
                  <a:pt x="456374" y="419100"/>
                  <a:pt x="533400" y="419100"/>
                </a:cubicBezTo>
                <a:cubicBezTo>
                  <a:pt x="610426" y="419100"/>
                  <a:pt x="673100" y="481774"/>
                  <a:pt x="673100" y="558800"/>
                </a:cubicBezTo>
                <a:cubicBezTo>
                  <a:pt x="673100" y="635889"/>
                  <a:pt x="610426" y="698500"/>
                  <a:pt x="533400" y="698500"/>
                </a:cubicBezTo>
                <a:close/>
                <a:moveTo>
                  <a:pt x="774700" y="558800"/>
                </a:moveTo>
                <a:cubicBezTo>
                  <a:pt x="774700" y="587883"/>
                  <a:pt x="769620" y="616267"/>
                  <a:pt x="759523" y="643255"/>
                </a:cubicBezTo>
                <a:lnTo>
                  <a:pt x="783336" y="652145"/>
                </a:lnTo>
                <a:cubicBezTo>
                  <a:pt x="794512" y="622300"/>
                  <a:pt x="800164" y="590931"/>
                  <a:pt x="800164" y="558800"/>
                </a:cubicBezTo>
                <a:lnTo>
                  <a:pt x="774700" y="558800"/>
                </a:lnTo>
                <a:close/>
                <a:moveTo>
                  <a:pt x="317881" y="667385"/>
                </a:moveTo>
                <a:lnTo>
                  <a:pt x="295211" y="678815"/>
                </a:lnTo>
                <a:cubicBezTo>
                  <a:pt x="311214" y="710501"/>
                  <a:pt x="333058" y="738314"/>
                  <a:pt x="360045" y="761492"/>
                </a:cubicBezTo>
                <a:lnTo>
                  <a:pt x="376555" y="742188"/>
                </a:lnTo>
                <a:cubicBezTo>
                  <a:pt x="352108" y="721233"/>
                  <a:pt x="332360" y="696087"/>
                  <a:pt x="317881" y="667385"/>
                </a:cubicBezTo>
                <a:close/>
                <a:moveTo>
                  <a:pt x="745617" y="402717"/>
                </a:moveTo>
                <a:lnTo>
                  <a:pt x="745744" y="384873"/>
                </a:lnTo>
                <a:cubicBezTo>
                  <a:pt x="743648" y="382714"/>
                  <a:pt x="538353" y="171386"/>
                  <a:pt x="500380" y="133350"/>
                </a:cubicBezTo>
                <a:cubicBezTo>
                  <a:pt x="413131" y="46101"/>
                  <a:pt x="310388" y="0"/>
                  <a:pt x="203264" y="0"/>
                </a:cubicBezTo>
                <a:lnTo>
                  <a:pt x="139764" y="0"/>
                </a:lnTo>
                <a:lnTo>
                  <a:pt x="139764" y="25400"/>
                </a:lnTo>
                <a:lnTo>
                  <a:pt x="203264" y="25400"/>
                </a:lnTo>
                <a:cubicBezTo>
                  <a:pt x="303530" y="25400"/>
                  <a:pt x="400050" y="68961"/>
                  <a:pt x="482410" y="151320"/>
                </a:cubicBezTo>
                <a:cubicBezTo>
                  <a:pt x="515557" y="184467"/>
                  <a:pt x="676784" y="350329"/>
                  <a:pt x="717931" y="392684"/>
                </a:cubicBezTo>
                <a:cubicBezTo>
                  <a:pt x="706946" y="399669"/>
                  <a:pt x="694500" y="399923"/>
                  <a:pt x="675132" y="387540"/>
                </a:cubicBezTo>
                <a:lnTo>
                  <a:pt x="648653" y="370395"/>
                </a:lnTo>
                <a:cubicBezTo>
                  <a:pt x="595821" y="336169"/>
                  <a:pt x="507429" y="278955"/>
                  <a:pt x="436436" y="237680"/>
                </a:cubicBezTo>
                <a:cubicBezTo>
                  <a:pt x="404368" y="219011"/>
                  <a:pt x="381762" y="224218"/>
                  <a:pt x="368491" y="231838"/>
                </a:cubicBezTo>
                <a:cubicBezTo>
                  <a:pt x="340234" y="248094"/>
                  <a:pt x="330200" y="288163"/>
                  <a:pt x="330200" y="317500"/>
                </a:cubicBezTo>
                <a:lnTo>
                  <a:pt x="330200" y="444500"/>
                </a:lnTo>
                <a:cubicBezTo>
                  <a:pt x="330200" y="482917"/>
                  <a:pt x="299848" y="500507"/>
                  <a:pt x="279400" y="506032"/>
                </a:cubicBezTo>
                <a:lnTo>
                  <a:pt x="279400" y="342900"/>
                </a:lnTo>
                <a:lnTo>
                  <a:pt x="273114" y="331978"/>
                </a:lnTo>
                <a:cubicBezTo>
                  <a:pt x="253747" y="320611"/>
                  <a:pt x="190500" y="277622"/>
                  <a:pt x="190500" y="203200"/>
                </a:cubicBezTo>
                <a:lnTo>
                  <a:pt x="177800" y="190500"/>
                </a:lnTo>
                <a:lnTo>
                  <a:pt x="139700" y="190500"/>
                </a:lnTo>
                <a:lnTo>
                  <a:pt x="139700" y="215900"/>
                </a:lnTo>
                <a:lnTo>
                  <a:pt x="165736" y="215900"/>
                </a:lnTo>
                <a:cubicBezTo>
                  <a:pt x="171768" y="289179"/>
                  <a:pt x="228219" y="333502"/>
                  <a:pt x="254000" y="349948"/>
                </a:cubicBezTo>
                <a:lnTo>
                  <a:pt x="254000" y="520700"/>
                </a:lnTo>
                <a:lnTo>
                  <a:pt x="266700" y="533400"/>
                </a:lnTo>
                <a:cubicBezTo>
                  <a:pt x="282131" y="533400"/>
                  <a:pt x="304292" y="526923"/>
                  <a:pt x="322580" y="512635"/>
                </a:cubicBezTo>
                <a:cubicBezTo>
                  <a:pt x="319342" y="527494"/>
                  <a:pt x="317500" y="542925"/>
                  <a:pt x="317500" y="558800"/>
                </a:cubicBezTo>
                <a:cubicBezTo>
                  <a:pt x="317500" y="677863"/>
                  <a:pt x="414338" y="774700"/>
                  <a:pt x="533400" y="774700"/>
                </a:cubicBezTo>
                <a:cubicBezTo>
                  <a:pt x="652463" y="774700"/>
                  <a:pt x="749300" y="677863"/>
                  <a:pt x="749300" y="558800"/>
                </a:cubicBezTo>
                <a:cubicBezTo>
                  <a:pt x="749300" y="507174"/>
                  <a:pt x="731076" y="459803"/>
                  <a:pt x="700723" y="422592"/>
                </a:cubicBezTo>
                <a:cubicBezTo>
                  <a:pt x="716788" y="423101"/>
                  <a:pt x="731648" y="416623"/>
                  <a:pt x="745617" y="402717"/>
                </a:cubicBezTo>
                <a:close/>
                <a:moveTo>
                  <a:pt x="355600" y="317500"/>
                </a:moveTo>
                <a:cubicBezTo>
                  <a:pt x="355600" y="293941"/>
                  <a:pt x="363601" y="263969"/>
                  <a:pt x="381127" y="253873"/>
                </a:cubicBezTo>
                <a:cubicBezTo>
                  <a:pt x="391986" y="247650"/>
                  <a:pt x="406274" y="249555"/>
                  <a:pt x="423609" y="259651"/>
                </a:cubicBezTo>
                <a:cubicBezTo>
                  <a:pt x="467297" y="285051"/>
                  <a:pt x="517716" y="316611"/>
                  <a:pt x="562356" y="345059"/>
                </a:cubicBezTo>
                <a:cubicBezTo>
                  <a:pt x="552831" y="343789"/>
                  <a:pt x="543243" y="342900"/>
                  <a:pt x="533400" y="342900"/>
                </a:cubicBezTo>
                <a:cubicBezTo>
                  <a:pt x="459677" y="342900"/>
                  <a:pt x="394589" y="380047"/>
                  <a:pt x="355600" y="436626"/>
                </a:cubicBezTo>
                <a:lnTo>
                  <a:pt x="355600" y="317500"/>
                </a:lnTo>
                <a:close/>
                <a:moveTo>
                  <a:pt x="723900" y="558800"/>
                </a:moveTo>
                <a:cubicBezTo>
                  <a:pt x="723900" y="663829"/>
                  <a:pt x="638429" y="749300"/>
                  <a:pt x="533400" y="749300"/>
                </a:cubicBezTo>
                <a:cubicBezTo>
                  <a:pt x="428372" y="749300"/>
                  <a:pt x="342900" y="663829"/>
                  <a:pt x="342900" y="558800"/>
                </a:cubicBezTo>
                <a:cubicBezTo>
                  <a:pt x="342900" y="453771"/>
                  <a:pt x="428372" y="368300"/>
                  <a:pt x="533400" y="368300"/>
                </a:cubicBezTo>
                <a:cubicBezTo>
                  <a:pt x="638493" y="368300"/>
                  <a:pt x="723900" y="453771"/>
                  <a:pt x="723900" y="558800"/>
                </a:cubicBezTo>
                <a:close/>
                <a:moveTo>
                  <a:pt x="0" y="0"/>
                </a:moveTo>
                <a:lnTo>
                  <a:pt x="0" y="25400"/>
                </a:lnTo>
                <a:lnTo>
                  <a:pt x="101600" y="25400"/>
                </a:lnTo>
                <a:lnTo>
                  <a:pt x="101600" y="190500"/>
                </a:lnTo>
                <a:lnTo>
                  <a:pt x="0" y="190500"/>
                </a:lnTo>
                <a:lnTo>
                  <a:pt x="0" y="215900"/>
                </a:lnTo>
                <a:lnTo>
                  <a:pt x="114300" y="215900"/>
                </a:lnTo>
                <a:lnTo>
                  <a:pt x="127000" y="203200"/>
                </a:lnTo>
                <a:lnTo>
                  <a:pt x="127000" y="12700"/>
                </a:lnTo>
                <a:lnTo>
                  <a:pt x="114300" y="0"/>
                </a:lnTo>
                <a:lnTo>
                  <a:pt x="0" y="0"/>
                </a:lnTo>
                <a:close/>
                <a:moveTo>
                  <a:pt x="50800" y="139700"/>
                </a:moveTo>
                <a:lnTo>
                  <a:pt x="50800" y="165100"/>
                </a:lnTo>
                <a:lnTo>
                  <a:pt x="76200" y="165100"/>
                </a:lnTo>
                <a:lnTo>
                  <a:pt x="76200" y="139700"/>
                </a:lnTo>
                <a:lnTo>
                  <a:pt x="50800" y="139700"/>
                </a:ln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53" name="Freeform: Shape 352">
            <a:extLst>
              <a:ext uri="{FF2B5EF4-FFF2-40B4-BE49-F238E27FC236}">
                <a16:creationId xmlns:a16="http://schemas.microsoft.com/office/drawing/2014/main" id="{07163146-F60B-4F22-92B4-0F61AE1A3590}"/>
              </a:ext>
            </a:extLst>
          </p:cNvPr>
          <p:cNvSpPr/>
          <p:nvPr/>
        </p:nvSpPr>
        <p:spPr>
          <a:xfrm>
            <a:off x="4362068" y="2892378"/>
            <a:ext cx="438102" cy="609600"/>
          </a:xfrm>
          <a:custGeom>
            <a:avLst/>
            <a:gdLst>
              <a:gd name="connsiteX0" fmla="*/ 292036 w 584136"/>
              <a:gd name="connsiteY0" fmla="*/ 25400 h 812800"/>
              <a:gd name="connsiteX1" fmla="*/ 304736 w 584136"/>
              <a:gd name="connsiteY1" fmla="*/ 12700 h 812800"/>
              <a:gd name="connsiteX2" fmla="*/ 292036 w 584136"/>
              <a:gd name="connsiteY2" fmla="*/ 0 h 812800"/>
              <a:gd name="connsiteX3" fmla="*/ 279336 w 584136"/>
              <a:gd name="connsiteY3" fmla="*/ 12700 h 812800"/>
              <a:gd name="connsiteX4" fmla="*/ 292036 w 584136"/>
              <a:gd name="connsiteY4" fmla="*/ 25400 h 812800"/>
              <a:gd name="connsiteX5" fmla="*/ 103505 w 584136"/>
              <a:gd name="connsiteY5" fmla="*/ 103505 h 812800"/>
              <a:gd name="connsiteX6" fmla="*/ 103505 w 584136"/>
              <a:gd name="connsiteY6" fmla="*/ 85535 h 812800"/>
              <a:gd name="connsiteX7" fmla="*/ 85535 w 584136"/>
              <a:gd name="connsiteY7" fmla="*/ 85535 h 812800"/>
              <a:gd name="connsiteX8" fmla="*/ 85535 w 584136"/>
              <a:gd name="connsiteY8" fmla="*/ 103505 h 812800"/>
              <a:gd name="connsiteX9" fmla="*/ 103505 w 584136"/>
              <a:gd name="connsiteY9" fmla="*/ 103505 h 812800"/>
              <a:gd name="connsiteX10" fmla="*/ 12700 w 584136"/>
              <a:gd name="connsiteY10" fmla="*/ 279400 h 812800"/>
              <a:gd name="connsiteX11" fmla="*/ 0 w 584136"/>
              <a:gd name="connsiteY11" fmla="*/ 292100 h 812800"/>
              <a:gd name="connsiteX12" fmla="*/ 12700 w 584136"/>
              <a:gd name="connsiteY12" fmla="*/ 304800 h 812800"/>
              <a:gd name="connsiteX13" fmla="*/ 25400 w 584136"/>
              <a:gd name="connsiteY13" fmla="*/ 292100 h 812800"/>
              <a:gd name="connsiteX14" fmla="*/ 12700 w 584136"/>
              <a:gd name="connsiteY14" fmla="*/ 279400 h 812800"/>
              <a:gd name="connsiteX15" fmla="*/ 103505 w 584136"/>
              <a:gd name="connsiteY15" fmla="*/ 480695 h 812800"/>
              <a:gd name="connsiteX16" fmla="*/ 85535 w 584136"/>
              <a:gd name="connsiteY16" fmla="*/ 480695 h 812800"/>
              <a:gd name="connsiteX17" fmla="*/ 85535 w 584136"/>
              <a:gd name="connsiteY17" fmla="*/ 498666 h 812800"/>
              <a:gd name="connsiteX18" fmla="*/ 103505 w 584136"/>
              <a:gd name="connsiteY18" fmla="*/ 498666 h 812800"/>
              <a:gd name="connsiteX19" fmla="*/ 103505 w 584136"/>
              <a:gd name="connsiteY19" fmla="*/ 480695 h 812800"/>
              <a:gd name="connsiteX20" fmla="*/ 480632 w 584136"/>
              <a:gd name="connsiteY20" fmla="*/ 480695 h 812800"/>
              <a:gd name="connsiteX21" fmla="*/ 480632 w 584136"/>
              <a:gd name="connsiteY21" fmla="*/ 498666 h 812800"/>
              <a:gd name="connsiteX22" fmla="*/ 498602 w 584136"/>
              <a:gd name="connsiteY22" fmla="*/ 498666 h 812800"/>
              <a:gd name="connsiteX23" fmla="*/ 498602 w 584136"/>
              <a:gd name="connsiteY23" fmla="*/ 480695 h 812800"/>
              <a:gd name="connsiteX24" fmla="*/ 480632 w 584136"/>
              <a:gd name="connsiteY24" fmla="*/ 480695 h 812800"/>
              <a:gd name="connsiteX25" fmla="*/ 571436 w 584136"/>
              <a:gd name="connsiteY25" fmla="*/ 279400 h 812800"/>
              <a:gd name="connsiteX26" fmla="*/ 558736 w 584136"/>
              <a:gd name="connsiteY26" fmla="*/ 292100 h 812800"/>
              <a:gd name="connsiteX27" fmla="*/ 571436 w 584136"/>
              <a:gd name="connsiteY27" fmla="*/ 304800 h 812800"/>
              <a:gd name="connsiteX28" fmla="*/ 584136 w 584136"/>
              <a:gd name="connsiteY28" fmla="*/ 292100 h 812800"/>
              <a:gd name="connsiteX29" fmla="*/ 571436 w 584136"/>
              <a:gd name="connsiteY29" fmla="*/ 279400 h 812800"/>
              <a:gd name="connsiteX30" fmla="*/ 498602 w 584136"/>
              <a:gd name="connsiteY30" fmla="*/ 103505 h 812800"/>
              <a:gd name="connsiteX31" fmla="*/ 498602 w 584136"/>
              <a:gd name="connsiteY31" fmla="*/ 85535 h 812800"/>
              <a:gd name="connsiteX32" fmla="*/ 480632 w 584136"/>
              <a:gd name="connsiteY32" fmla="*/ 85535 h 812800"/>
              <a:gd name="connsiteX33" fmla="*/ 480632 w 584136"/>
              <a:gd name="connsiteY33" fmla="*/ 103505 h 812800"/>
              <a:gd name="connsiteX34" fmla="*/ 498602 w 584136"/>
              <a:gd name="connsiteY34" fmla="*/ 103505 h 812800"/>
              <a:gd name="connsiteX35" fmla="*/ 101536 w 584136"/>
              <a:gd name="connsiteY35" fmla="*/ 609600 h 812800"/>
              <a:gd name="connsiteX36" fmla="*/ 139636 w 584136"/>
              <a:gd name="connsiteY36" fmla="*/ 609600 h 812800"/>
              <a:gd name="connsiteX37" fmla="*/ 139636 w 584136"/>
              <a:gd name="connsiteY37" fmla="*/ 660400 h 812800"/>
              <a:gd name="connsiteX38" fmla="*/ 114236 w 584136"/>
              <a:gd name="connsiteY38" fmla="*/ 660400 h 812800"/>
              <a:gd name="connsiteX39" fmla="*/ 114236 w 584136"/>
              <a:gd name="connsiteY39" fmla="*/ 685800 h 812800"/>
              <a:gd name="connsiteX40" fmla="*/ 152336 w 584136"/>
              <a:gd name="connsiteY40" fmla="*/ 685800 h 812800"/>
              <a:gd name="connsiteX41" fmla="*/ 152336 w 584136"/>
              <a:gd name="connsiteY41" fmla="*/ 736600 h 812800"/>
              <a:gd name="connsiteX42" fmla="*/ 139636 w 584136"/>
              <a:gd name="connsiteY42" fmla="*/ 736600 h 812800"/>
              <a:gd name="connsiteX43" fmla="*/ 139636 w 584136"/>
              <a:gd name="connsiteY43" fmla="*/ 762000 h 812800"/>
              <a:gd name="connsiteX44" fmla="*/ 444436 w 584136"/>
              <a:gd name="connsiteY44" fmla="*/ 762000 h 812800"/>
              <a:gd name="connsiteX45" fmla="*/ 444436 w 584136"/>
              <a:gd name="connsiteY45" fmla="*/ 736600 h 812800"/>
              <a:gd name="connsiteX46" fmla="*/ 431736 w 584136"/>
              <a:gd name="connsiteY46" fmla="*/ 736600 h 812800"/>
              <a:gd name="connsiteX47" fmla="*/ 431736 w 584136"/>
              <a:gd name="connsiteY47" fmla="*/ 685800 h 812800"/>
              <a:gd name="connsiteX48" fmla="*/ 469836 w 584136"/>
              <a:gd name="connsiteY48" fmla="*/ 685800 h 812800"/>
              <a:gd name="connsiteX49" fmla="*/ 469836 w 584136"/>
              <a:gd name="connsiteY49" fmla="*/ 660400 h 812800"/>
              <a:gd name="connsiteX50" fmla="*/ 444436 w 584136"/>
              <a:gd name="connsiteY50" fmla="*/ 660400 h 812800"/>
              <a:gd name="connsiteX51" fmla="*/ 444436 w 584136"/>
              <a:gd name="connsiteY51" fmla="*/ 609600 h 812800"/>
              <a:gd name="connsiteX52" fmla="*/ 482536 w 584136"/>
              <a:gd name="connsiteY52" fmla="*/ 609600 h 812800"/>
              <a:gd name="connsiteX53" fmla="*/ 482536 w 584136"/>
              <a:gd name="connsiteY53" fmla="*/ 584200 h 812800"/>
              <a:gd name="connsiteX54" fmla="*/ 101536 w 584136"/>
              <a:gd name="connsiteY54" fmla="*/ 584200 h 812800"/>
              <a:gd name="connsiteX55" fmla="*/ 101536 w 584136"/>
              <a:gd name="connsiteY55" fmla="*/ 609600 h 812800"/>
              <a:gd name="connsiteX56" fmla="*/ 406336 w 584136"/>
              <a:gd name="connsiteY56" fmla="*/ 736600 h 812800"/>
              <a:gd name="connsiteX57" fmla="*/ 177736 w 584136"/>
              <a:gd name="connsiteY57" fmla="*/ 736600 h 812800"/>
              <a:gd name="connsiteX58" fmla="*/ 177736 w 584136"/>
              <a:gd name="connsiteY58" fmla="*/ 685800 h 812800"/>
              <a:gd name="connsiteX59" fmla="*/ 406336 w 584136"/>
              <a:gd name="connsiteY59" fmla="*/ 685800 h 812800"/>
              <a:gd name="connsiteX60" fmla="*/ 406336 w 584136"/>
              <a:gd name="connsiteY60" fmla="*/ 736600 h 812800"/>
              <a:gd name="connsiteX61" fmla="*/ 165036 w 584136"/>
              <a:gd name="connsiteY61" fmla="*/ 609600 h 812800"/>
              <a:gd name="connsiteX62" fmla="*/ 419036 w 584136"/>
              <a:gd name="connsiteY62" fmla="*/ 609600 h 812800"/>
              <a:gd name="connsiteX63" fmla="*/ 419036 w 584136"/>
              <a:gd name="connsiteY63" fmla="*/ 660400 h 812800"/>
              <a:gd name="connsiteX64" fmla="*/ 165036 w 584136"/>
              <a:gd name="connsiteY64" fmla="*/ 660400 h 812800"/>
              <a:gd name="connsiteX65" fmla="*/ 165036 w 584136"/>
              <a:gd name="connsiteY65" fmla="*/ 609600 h 812800"/>
              <a:gd name="connsiteX66" fmla="*/ 215836 w 584136"/>
              <a:gd name="connsiteY66" fmla="*/ 812800 h 812800"/>
              <a:gd name="connsiteX67" fmla="*/ 368236 w 584136"/>
              <a:gd name="connsiteY67" fmla="*/ 812800 h 812800"/>
              <a:gd name="connsiteX68" fmla="*/ 368236 w 584136"/>
              <a:gd name="connsiteY68" fmla="*/ 787400 h 812800"/>
              <a:gd name="connsiteX69" fmla="*/ 215836 w 584136"/>
              <a:gd name="connsiteY69" fmla="*/ 787400 h 812800"/>
              <a:gd name="connsiteX70" fmla="*/ 215836 w 584136"/>
              <a:gd name="connsiteY70" fmla="*/ 812800 h 812800"/>
              <a:gd name="connsiteX71" fmla="*/ 292036 w 584136"/>
              <a:gd name="connsiteY71" fmla="*/ 50800 h 812800"/>
              <a:gd name="connsiteX72" fmla="*/ 50736 w 584136"/>
              <a:gd name="connsiteY72" fmla="*/ 292100 h 812800"/>
              <a:gd name="connsiteX73" fmla="*/ 152336 w 584136"/>
              <a:gd name="connsiteY73" fmla="*/ 488696 h 812800"/>
              <a:gd name="connsiteX74" fmla="*/ 152336 w 584136"/>
              <a:gd name="connsiteY74" fmla="*/ 571500 h 812800"/>
              <a:gd name="connsiteX75" fmla="*/ 177736 w 584136"/>
              <a:gd name="connsiteY75" fmla="*/ 571500 h 812800"/>
              <a:gd name="connsiteX76" fmla="*/ 177736 w 584136"/>
              <a:gd name="connsiteY76" fmla="*/ 482219 h 812800"/>
              <a:gd name="connsiteX77" fmla="*/ 172085 w 584136"/>
              <a:gd name="connsiteY77" fmla="*/ 471678 h 812800"/>
              <a:gd name="connsiteX78" fmla="*/ 76136 w 584136"/>
              <a:gd name="connsiteY78" fmla="*/ 292164 h 812800"/>
              <a:gd name="connsiteX79" fmla="*/ 292036 w 584136"/>
              <a:gd name="connsiteY79" fmla="*/ 76264 h 812800"/>
              <a:gd name="connsiteX80" fmla="*/ 507936 w 584136"/>
              <a:gd name="connsiteY80" fmla="*/ 292164 h 812800"/>
              <a:gd name="connsiteX81" fmla="*/ 411988 w 584136"/>
              <a:gd name="connsiteY81" fmla="*/ 471742 h 812800"/>
              <a:gd name="connsiteX82" fmla="*/ 406336 w 584136"/>
              <a:gd name="connsiteY82" fmla="*/ 482283 h 812800"/>
              <a:gd name="connsiteX83" fmla="*/ 406336 w 584136"/>
              <a:gd name="connsiteY83" fmla="*/ 571564 h 812800"/>
              <a:gd name="connsiteX84" fmla="*/ 431736 w 584136"/>
              <a:gd name="connsiteY84" fmla="*/ 571564 h 812800"/>
              <a:gd name="connsiteX85" fmla="*/ 431736 w 584136"/>
              <a:gd name="connsiteY85" fmla="*/ 488760 h 812800"/>
              <a:gd name="connsiteX86" fmla="*/ 533336 w 584136"/>
              <a:gd name="connsiteY86" fmla="*/ 292164 h 812800"/>
              <a:gd name="connsiteX87" fmla="*/ 292036 w 584136"/>
              <a:gd name="connsiteY87" fmla="*/ 50800 h 812800"/>
              <a:gd name="connsiteX88" fmla="*/ 203136 w 584136"/>
              <a:gd name="connsiteY88" fmla="*/ 406400 h 812800"/>
              <a:gd name="connsiteX89" fmla="*/ 203136 w 584136"/>
              <a:gd name="connsiteY89" fmla="*/ 431800 h 812800"/>
              <a:gd name="connsiteX90" fmla="*/ 241236 w 584136"/>
              <a:gd name="connsiteY90" fmla="*/ 431800 h 812800"/>
              <a:gd name="connsiteX91" fmla="*/ 241236 w 584136"/>
              <a:gd name="connsiteY91" fmla="*/ 571500 h 812800"/>
              <a:gd name="connsiteX92" fmla="*/ 266636 w 584136"/>
              <a:gd name="connsiteY92" fmla="*/ 571500 h 812800"/>
              <a:gd name="connsiteX93" fmla="*/ 266636 w 584136"/>
              <a:gd name="connsiteY93" fmla="*/ 431800 h 812800"/>
              <a:gd name="connsiteX94" fmla="*/ 317436 w 584136"/>
              <a:gd name="connsiteY94" fmla="*/ 431800 h 812800"/>
              <a:gd name="connsiteX95" fmla="*/ 317436 w 584136"/>
              <a:gd name="connsiteY95" fmla="*/ 571500 h 812800"/>
              <a:gd name="connsiteX96" fmla="*/ 342836 w 584136"/>
              <a:gd name="connsiteY96" fmla="*/ 571500 h 812800"/>
              <a:gd name="connsiteX97" fmla="*/ 342836 w 584136"/>
              <a:gd name="connsiteY97" fmla="*/ 431800 h 812800"/>
              <a:gd name="connsiteX98" fmla="*/ 380936 w 584136"/>
              <a:gd name="connsiteY98" fmla="*/ 431800 h 812800"/>
              <a:gd name="connsiteX99" fmla="*/ 380936 w 584136"/>
              <a:gd name="connsiteY99" fmla="*/ 406400 h 812800"/>
              <a:gd name="connsiteX100" fmla="*/ 342836 w 584136"/>
              <a:gd name="connsiteY100" fmla="*/ 406400 h 812800"/>
              <a:gd name="connsiteX101" fmla="*/ 342836 w 584136"/>
              <a:gd name="connsiteY101" fmla="*/ 373571 h 812800"/>
              <a:gd name="connsiteX102" fmla="*/ 415290 w 584136"/>
              <a:gd name="connsiteY102" fmla="*/ 301117 h 812800"/>
              <a:gd name="connsiteX103" fmla="*/ 397320 w 584136"/>
              <a:gd name="connsiteY103" fmla="*/ 283147 h 812800"/>
              <a:gd name="connsiteX104" fmla="*/ 321120 w 584136"/>
              <a:gd name="connsiteY104" fmla="*/ 359347 h 812800"/>
              <a:gd name="connsiteX105" fmla="*/ 317373 w 584136"/>
              <a:gd name="connsiteY105" fmla="*/ 368300 h 812800"/>
              <a:gd name="connsiteX106" fmla="*/ 317373 w 584136"/>
              <a:gd name="connsiteY106" fmla="*/ 406400 h 812800"/>
              <a:gd name="connsiteX107" fmla="*/ 266573 w 584136"/>
              <a:gd name="connsiteY107" fmla="*/ 406400 h 812800"/>
              <a:gd name="connsiteX108" fmla="*/ 266573 w 584136"/>
              <a:gd name="connsiteY108" fmla="*/ 368300 h 812800"/>
              <a:gd name="connsiteX109" fmla="*/ 262827 w 584136"/>
              <a:gd name="connsiteY109" fmla="*/ 359347 h 812800"/>
              <a:gd name="connsiteX110" fmla="*/ 186627 w 584136"/>
              <a:gd name="connsiteY110" fmla="*/ 283147 h 812800"/>
              <a:gd name="connsiteX111" fmla="*/ 168656 w 584136"/>
              <a:gd name="connsiteY111" fmla="*/ 301117 h 812800"/>
              <a:gd name="connsiteX112" fmla="*/ 241110 w 584136"/>
              <a:gd name="connsiteY112" fmla="*/ 373571 h 812800"/>
              <a:gd name="connsiteX113" fmla="*/ 241110 w 584136"/>
              <a:gd name="connsiteY113" fmla="*/ 406400 h 812800"/>
              <a:gd name="connsiteX114" fmla="*/ 203136 w 584136"/>
              <a:gd name="connsiteY114" fmla="*/ 406400 h 812800"/>
              <a:gd name="connsiteX115" fmla="*/ 355536 w 584136"/>
              <a:gd name="connsiteY115" fmla="*/ 254000 h 812800"/>
              <a:gd name="connsiteX116" fmla="*/ 228536 w 584136"/>
              <a:gd name="connsiteY116" fmla="*/ 254000 h 812800"/>
              <a:gd name="connsiteX117" fmla="*/ 228536 w 584136"/>
              <a:gd name="connsiteY117" fmla="*/ 279400 h 812800"/>
              <a:gd name="connsiteX118" fmla="*/ 355536 w 584136"/>
              <a:gd name="connsiteY118" fmla="*/ 279400 h 812800"/>
              <a:gd name="connsiteX119" fmla="*/ 355536 w 584136"/>
              <a:gd name="connsiteY119" fmla="*/ 2540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84136" h="812800">
                <a:moveTo>
                  <a:pt x="292036" y="25400"/>
                </a:moveTo>
                <a:cubicBezTo>
                  <a:pt x="299085" y="25400"/>
                  <a:pt x="304736" y="19748"/>
                  <a:pt x="304736" y="12700"/>
                </a:cubicBezTo>
                <a:cubicBezTo>
                  <a:pt x="304736" y="5652"/>
                  <a:pt x="299085" y="0"/>
                  <a:pt x="292036" y="0"/>
                </a:cubicBezTo>
                <a:cubicBezTo>
                  <a:pt x="284988" y="0"/>
                  <a:pt x="279336" y="5652"/>
                  <a:pt x="279336" y="12700"/>
                </a:cubicBezTo>
                <a:cubicBezTo>
                  <a:pt x="279336" y="19748"/>
                  <a:pt x="285052" y="25400"/>
                  <a:pt x="292036" y="25400"/>
                </a:cubicBezTo>
                <a:close/>
                <a:moveTo>
                  <a:pt x="103505" y="103505"/>
                </a:moveTo>
                <a:cubicBezTo>
                  <a:pt x="108458" y="98552"/>
                  <a:pt x="108458" y="90488"/>
                  <a:pt x="103505" y="85535"/>
                </a:cubicBezTo>
                <a:cubicBezTo>
                  <a:pt x="98552" y="80582"/>
                  <a:pt x="90488" y="80582"/>
                  <a:pt x="85535" y="85535"/>
                </a:cubicBezTo>
                <a:cubicBezTo>
                  <a:pt x="80582" y="90488"/>
                  <a:pt x="80582" y="98552"/>
                  <a:pt x="85535" y="103505"/>
                </a:cubicBezTo>
                <a:cubicBezTo>
                  <a:pt x="90488" y="108458"/>
                  <a:pt x="98489" y="108458"/>
                  <a:pt x="103505" y="103505"/>
                </a:cubicBezTo>
                <a:close/>
                <a:moveTo>
                  <a:pt x="12700" y="279400"/>
                </a:moveTo>
                <a:cubicBezTo>
                  <a:pt x="5652" y="279400"/>
                  <a:pt x="0" y="285115"/>
                  <a:pt x="0" y="292100"/>
                </a:cubicBezTo>
                <a:cubicBezTo>
                  <a:pt x="0" y="299148"/>
                  <a:pt x="5652" y="304800"/>
                  <a:pt x="12700" y="304800"/>
                </a:cubicBezTo>
                <a:cubicBezTo>
                  <a:pt x="19685" y="304800"/>
                  <a:pt x="25400" y="299148"/>
                  <a:pt x="25400" y="292100"/>
                </a:cubicBezTo>
                <a:cubicBezTo>
                  <a:pt x="25400" y="285115"/>
                  <a:pt x="19685" y="279400"/>
                  <a:pt x="12700" y="279400"/>
                </a:cubicBezTo>
                <a:close/>
                <a:moveTo>
                  <a:pt x="103505" y="480695"/>
                </a:moveTo>
                <a:cubicBezTo>
                  <a:pt x="98552" y="475742"/>
                  <a:pt x="90488" y="475742"/>
                  <a:pt x="85535" y="480695"/>
                </a:cubicBezTo>
                <a:cubicBezTo>
                  <a:pt x="80582" y="485648"/>
                  <a:pt x="80582" y="493713"/>
                  <a:pt x="85535" y="498666"/>
                </a:cubicBezTo>
                <a:cubicBezTo>
                  <a:pt x="90488" y="503619"/>
                  <a:pt x="98552" y="503619"/>
                  <a:pt x="103505" y="498666"/>
                </a:cubicBezTo>
                <a:cubicBezTo>
                  <a:pt x="108458" y="493713"/>
                  <a:pt x="108458" y="485648"/>
                  <a:pt x="103505" y="480695"/>
                </a:cubicBezTo>
                <a:close/>
                <a:moveTo>
                  <a:pt x="480632" y="480695"/>
                </a:moveTo>
                <a:cubicBezTo>
                  <a:pt x="475679" y="485648"/>
                  <a:pt x="475679" y="493713"/>
                  <a:pt x="480632" y="498666"/>
                </a:cubicBezTo>
                <a:cubicBezTo>
                  <a:pt x="485585" y="503619"/>
                  <a:pt x="493649" y="503619"/>
                  <a:pt x="498602" y="498666"/>
                </a:cubicBezTo>
                <a:cubicBezTo>
                  <a:pt x="503555" y="493713"/>
                  <a:pt x="503555" y="485648"/>
                  <a:pt x="498602" y="480695"/>
                </a:cubicBezTo>
                <a:cubicBezTo>
                  <a:pt x="493649" y="475742"/>
                  <a:pt x="485585" y="475742"/>
                  <a:pt x="480632" y="480695"/>
                </a:cubicBezTo>
                <a:close/>
                <a:moveTo>
                  <a:pt x="571436" y="279400"/>
                </a:moveTo>
                <a:cubicBezTo>
                  <a:pt x="564388" y="279400"/>
                  <a:pt x="558736" y="285115"/>
                  <a:pt x="558736" y="292100"/>
                </a:cubicBezTo>
                <a:cubicBezTo>
                  <a:pt x="558736" y="299148"/>
                  <a:pt x="564452" y="304800"/>
                  <a:pt x="571436" y="304800"/>
                </a:cubicBezTo>
                <a:cubicBezTo>
                  <a:pt x="578485" y="304800"/>
                  <a:pt x="584136" y="299085"/>
                  <a:pt x="584136" y="292100"/>
                </a:cubicBezTo>
                <a:cubicBezTo>
                  <a:pt x="584136" y="285115"/>
                  <a:pt x="578485" y="279400"/>
                  <a:pt x="571436" y="279400"/>
                </a:cubicBezTo>
                <a:close/>
                <a:moveTo>
                  <a:pt x="498602" y="103505"/>
                </a:moveTo>
                <a:cubicBezTo>
                  <a:pt x="503555" y="98552"/>
                  <a:pt x="503555" y="90488"/>
                  <a:pt x="498602" y="85535"/>
                </a:cubicBezTo>
                <a:cubicBezTo>
                  <a:pt x="493649" y="80582"/>
                  <a:pt x="485585" y="80582"/>
                  <a:pt x="480632" y="85535"/>
                </a:cubicBezTo>
                <a:cubicBezTo>
                  <a:pt x="475679" y="90488"/>
                  <a:pt x="475679" y="98552"/>
                  <a:pt x="480632" y="103505"/>
                </a:cubicBezTo>
                <a:cubicBezTo>
                  <a:pt x="485585" y="108522"/>
                  <a:pt x="493649" y="108458"/>
                  <a:pt x="498602" y="103505"/>
                </a:cubicBezTo>
                <a:close/>
                <a:moveTo>
                  <a:pt x="101536" y="609600"/>
                </a:moveTo>
                <a:lnTo>
                  <a:pt x="139636" y="609600"/>
                </a:lnTo>
                <a:lnTo>
                  <a:pt x="139636" y="660400"/>
                </a:lnTo>
                <a:lnTo>
                  <a:pt x="114236" y="660400"/>
                </a:lnTo>
                <a:lnTo>
                  <a:pt x="114236" y="685800"/>
                </a:lnTo>
                <a:lnTo>
                  <a:pt x="152336" y="685800"/>
                </a:lnTo>
                <a:lnTo>
                  <a:pt x="152336" y="736600"/>
                </a:lnTo>
                <a:lnTo>
                  <a:pt x="139636" y="736600"/>
                </a:lnTo>
                <a:lnTo>
                  <a:pt x="139636" y="762000"/>
                </a:lnTo>
                <a:lnTo>
                  <a:pt x="444436" y="762000"/>
                </a:lnTo>
                <a:lnTo>
                  <a:pt x="444436" y="736600"/>
                </a:lnTo>
                <a:lnTo>
                  <a:pt x="431736" y="736600"/>
                </a:lnTo>
                <a:lnTo>
                  <a:pt x="431736" y="685800"/>
                </a:lnTo>
                <a:lnTo>
                  <a:pt x="469836" y="685800"/>
                </a:lnTo>
                <a:lnTo>
                  <a:pt x="469836" y="660400"/>
                </a:lnTo>
                <a:lnTo>
                  <a:pt x="444436" y="660400"/>
                </a:lnTo>
                <a:lnTo>
                  <a:pt x="444436" y="609600"/>
                </a:lnTo>
                <a:lnTo>
                  <a:pt x="482536" y="609600"/>
                </a:lnTo>
                <a:lnTo>
                  <a:pt x="482536" y="584200"/>
                </a:lnTo>
                <a:lnTo>
                  <a:pt x="101536" y="584200"/>
                </a:lnTo>
                <a:lnTo>
                  <a:pt x="101536" y="609600"/>
                </a:lnTo>
                <a:close/>
                <a:moveTo>
                  <a:pt x="406336" y="736600"/>
                </a:moveTo>
                <a:lnTo>
                  <a:pt x="177736" y="736600"/>
                </a:lnTo>
                <a:lnTo>
                  <a:pt x="177736" y="685800"/>
                </a:lnTo>
                <a:lnTo>
                  <a:pt x="406336" y="685800"/>
                </a:lnTo>
                <a:lnTo>
                  <a:pt x="406336" y="736600"/>
                </a:lnTo>
                <a:close/>
                <a:moveTo>
                  <a:pt x="165036" y="609600"/>
                </a:moveTo>
                <a:lnTo>
                  <a:pt x="419036" y="609600"/>
                </a:lnTo>
                <a:lnTo>
                  <a:pt x="419036" y="660400"/>
                </a:lnTo>
                <a:lnTo>
                  <a:pt x="165036" y="660400"/>
                </a:lnTo>
                <a:lnTo>
                  <a:pt x="165036" y="609600"/>
                </a:lnTo>
                <a:close/>
                <a:moveTo>
                  <a:pt x="215836" y="812800"/>
                </a:moveTo>
                <a:lnTo>
                  <a:pt x="368236" y="812800"/>
                </a:lnTo>
                <a:lnTo>
                  <a:pt x="368236" y="787400"/>
                </a:lnTo>
                <a:lnTo>
                  <a:pt x="215836" y="787400"/>
                </a:lnTo>
                <a:lnTo>
                  <a:pt x="215836" y="812800"/>
                </a:lnTo>
                <a:close/>
                <a:moveTo>
                  <a:pt x="292036" y="50800"/>
                </a:moveTo>
                <a:cubicBezTo>
                  <a:pt x="159004" y="50800"/>
                  <a:pt x="50736" y="159067"/>
                  <a:pt x="50736" y="292100"/>
                </a:cubicBezTo>
                <a:cubicBezTo>
                  <a:pt x="50736" y="370459"/>
                  <a:pt x="88646" y="443357"/>
                  <a:pt x="152336" y="488696"/>
                </a:cubicBezTo>
                <a:lnTo>
                  <a:pt x="152336" y="571500"/>
                </a:lnTo>
                <a:lnTo>
                  <a:pt x="177736" y="571500"/>
                </a:lnTo>
                <a:lnTo>
                  <a:pt x="177736" y="482219"/>
                </a:lnTo>
                <a:lnTo>
                  <a:pt x="172085" y="471678"/>
                </a:lnTo>
                <a:cubicBezTo>
                  <a:pt x="112014" y="431483"/>
                  <a:pt x="76136" y="364363"/>
                  <a:pt x="76136" y="292164"/>
                </a:cubicBezTo>
                <a:cubicBezTo>
                  <a:pt x="76136" y="173101"/>
                  <a:pt x="172974" y="76264"/>
                  <a:pt x="292036" y="76264"/>
                </a:cubicBezTo>
                <a:cubicBezTo>
                  <a:pt x="411099" y="76264"/>
                  <a:pt x="507936" y="173101"/>
                  <a:pt x="507936" y="292164"/>
                </a:cubicBezTo>
                <a:cubicBezTo>
                  <a:pt x="507936" y="364363"/>
                  <a:pt x="472059" y="431483"/>
                  <a:pt x="411988" y="471742"/>
                </a:cubicBezTo>
                <a:lnTo>
                  <a:pt x="406336" y="482283"/>
                </a:lnTo>
                <a:lnTo>
                  <a:pt x="406336" y="571564"/>
                </a:lnTo>
                <a:lnTo>
                  <a:pt x="431736" y="571564"/>
                </a:lnTo>
                <a:lnTo>
                  <a:pt x="431736" y="488760"/>
                </a:lnTo>
                <a:cubicBezTo>
                  <a:pt x="495427" y="443421"/>
                  <a:pt x="533336" y="370523"/>
                  <a:pt x="533336" y="292164"/>
                </a:cubicBezTo>
                <a:cubicBezTo>
                  <a:pt x="533336" y="159067"/>
                  <a:pt x="425133" y="50800"/>
                  <a:pt x="292036" y="50800"/>
                </a:cubicBezTo>
                <a:close/>
                <a:moveTo>
                  <a:pt x="203136" y="406400"/>
                </a:moveTo>
                <a:lnTo>
                  <a:pt x="203136" y="431800"/>
                </a:lnTo>
                <a:lnTo>
                  <a:pt x="241236" y="431800"/>
                </a:lnTo>
                <a:lnTo>
                  <a:pt x="241236" y="571500"/>
                </a:lnTo>
                <a:lnTo>
                  <a:pt x="266636" y="571500"/>
                </a:lnTo>
                <a:lnTo>
                  <a:pt x="266636" y="431800"/>
                </a:lnTo>
                <a:lnTo>
                  <a:pt x="317436" y="431800"/>
                </a:lnTo>
                <a:lnTo>
                  <a:pt x="317436" y="571500"/>
                </a:lnTo>
                <a:lnTo>
                  <a:pt x="342836" y="571500"/>
                </a:lnTo>
                <a:lnTo>
                  <a:pt x="342836" y="431800"/>
                </a:lnTo>
                <a:lnTo>
                  <a:pt x="380936" y="431800"/>
                </a:lnTo>
                <a:lnTo>
                  <a:pt x="380936" y="406400"/>
                </a:lnTo>
                <a:lnTo>
                  <a:pt x="342836" y="406400"/>
                </a:lnTo>
                <a:lnTo>
                  <a:pt x="342836" y="373571"/>
                </a:lnTo>
                <a:lnTo>
                  <a:pt x="415290" y="301117"/>
                </a:lnTo>
                <a:lnTo>
                  <a:pt x="397320" y="283147"/>
                </a:lnTo>
                <a:lnTo>
                  <a:pt x="321120" y="359347"/>
                </a:lnTo>
                <a:lnTo>
                  <a:pt x="317373" y="368300"/>
                </a:lnTo>
                <a:lnTo>
                  <a:pt x="317373" y="406400"/>
                </a:lnTo>
                <a:lnTo>
                  <a:pt x="266573" y="406400"/>
                </a:lnTo>
                <a:lnTo>
                  <a:pt x="266573" y="368300"/>
                </a:lnTo>
                <a:lnTo>
                  <a:pt x="262827" y="359347"/>
                </a:lnTo>
                <a:lnTo>
                  <a:pt x="186627" y="283147"/>
                </a:lnTo>
                <a:lnTo>
                  <a:pt x="168656" y="301117"/>
                </a:lnTo>
                <a:lnTo>
                  <a:pt x="241110" y="373571"/>
                </a:lnTo>
                <a:lnTo>
                  <a:pt x="241110" y="406400"/>
                </a:lnTo>
                <a:lnTo>
                  <a:pt x="203136" y="406400"/>
                </a:lnTo>
                <a:close/>
                <a:moveTo>
                  <a:pt x="355536" y="254000"/>
                </a:moveTo>
                <a:lnTo>
                  <a:pt x="228536" y="254000"/>
                </a:lnTo>
                <a:lnTo>
                  <a:pt x="228536" y="279400"/>
                </a:lnTo>
                <a:lnTo>
                  <a:pt x="355536" y="279400"/>
                </a:lnTo>
                <a:lnTo>
                  <a:pt x="355536" y="254000"/>
                </a:ln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54" name="Freeform: Shape 353">
            <a:extLst>
              <a:ext uri="{FF2B5EF4-FFF2-40B4-BE49-F238E27FC236}">
                <a16:creationId xmlns:a16="http://schemas.microsoft.com/office/drawing/2014/main" id="{DAE99E52-4389-4E5B-A920-45FF340CCB9E}"/>
              </a:ext>
            </a:extLst>
          </p:cNvPr>
          <p:cNvSpPr/>
          <p:nvPr/>
        </p:nvSpPr>
        <p:spPr>
          <a:xfrm>
            <a:off x="8295465" y="4285220"/>
            <a:ext cx="609600" cy="609647"/>
          </a:xfrm>
          <a:custGeom>
            <a:avLst/>
            <a:gdLst>
              <a:gd name="connsiteX0" fmla="*/ 38100 w 812800"/>
              <a:gd name="connsiteY0" fmla="*/ 101600 h 812863"/>
              <a:gd name="connsiteX1" fmla="*/ 38100 w 812800"/>
              <a:gd name="connsiteY1" fmla="*/ 127000 h 812863"/>
              <a:gd name="connsiteX2" fmla="*/ 63500 w 812800"/>
              <a:gd name="connsiteY2" fmla="*/ 127000 h 812863"/>
              <a:gd name="connsiteX3" fmla="*/ 63500 w 812800"/>
              <a:gd name="connsiteY3" fmla="*/ 101600 h 812863"/>
              <a:gd name="connsiteX4" fmla="*/ 88900 w 812800"/>
              <a:gd name="connsiteY4" fmla="*/ 101600 h 812863"/>
              <a:gd name="connsiteX5" fmla="*/ 101600 w 812800"/>
              <a:gd name="connsiteY5" fmla="*/ 88900 h 812863"/>
              <a:gd name="connsiteX6" fmla="*/ 101600 w 812800"/>
              <a:gd name="connsiteY6" fmla="*/ 63500 h 812863"/>
              <a:gd name="connsiteX7" fmla="*/ 127000 w 812800"/>
              <a:gd name="connsiteY7" fmla="*/ 63500 h 812863"/>
              <a:gd name="connsiteX8" fmla="*/ 127000 w 812800"/>
              <a:gd name="connsiteY8" fmla="*/ 38100 h 812863"/>
              <a:gd name="connsiteX9" fmla="*/ 101600 w 812800"/>
              <a:gd name="connsiteY9" fmla="*/ 38100 h 812863"/>
              <a:gd name="connsiteX10" fmla="*/ 101600 w 812800"/>
              <a:gd name="connsiteY10" fmla="*/ 12700 h 812863"/>
              <a:gd name="connsiteX11" fmla="*/ 88900 w 812800"/>
              <a:gd name="connsiteY11" fmla="*/ 0 h 812863"/>
              <a:gd name="connsiteX12" fmla="*/ 12700 w 812800"/>
              <a:gd name="connsiteY12" fmla="*/ 0 h 812863"/>
              <a:gd name="connsiteX13" fmla="*/ 0 w 812800"/>
              <a:gd name="connsiteY13" fmla="*/ 12700 h 812863"/>
              <a:gd name="connsiteX14" fmla="*/ 0 w 812800"/>
              <a:gd name="connsiteY14" fmla="*/ 88900 h 812863"/>
              <a:gd name="connsiteX15" fmla="*/ 12700 w 812800"/>
              <a:gd name="connsiteY15" fmla="*/ 101600 h 812863"/>
              <a:gd name="connsiteX16" fmla="*/ 38100 w 812800"/>
              <a:gd name="connsiteY16" fmla="*/ 101600 h 812863"/>
              <a:gd name="connsiteX17" fmla="*/ 25400 w 812800"/>
              <a:gd name="connsiteY17" fmla="*/ 25400 h 812863"/>
              <a:gd name="connsiteX18" fmla="*/ 76200 w 812800"/>
              <a:gd name="connsiteY18" fmla="*/ 25400 h 812863"/>
              <a:gd name="connsiteX19" fmla="*/ 76200 w 812800"/>
              <a:gd name="connsiteY19" fmla="*/ 76200 h 812863"/>
              <a:gd name="connsiteX20" fmla="*/ 25400 w 812800"/>
              <a:gd name="connsiteY20" fmla="*/ 76200 h 812863"/>
              <a:gd name="connsiteX21" fmla="*/ 25400 w 812800"/>
              <a:gd name="connsiteY21" fmla="*/ 25400 h 812863"/>
              <a:gd name="connsiteX22" fmla="*/ 800100 w 812800"/>
              <a:gd name="connsiteY22" fmla="*/ 0 h 812863"/>
              <a:gd name="connsiteX23" fmla="*/ 723900 w 812800"/>
              <a:gd name="connsiteY23" fmla="*/ 0 h 812863"/>
              <a:gd name="connsiteX24" fmla="*/ 711200 w 812800"/>
              <a:gd name="connsiteY24" fmla="*/ 12700 h 812863"/>
              <a:gd name="connsiteX25" fmla="*/ 711200 w 812800"/>
              <a:gd name="connsiteY25" fmla="*/ 38100 h 812863"/>
              <a:gd name="connsiteX26" fmla="*/ 685800 w 812800"/>
              <a:gd name="connsiteY26" fmla="*/ 38100 h 812863"/>
              <a:gd name="connsiteX27" fmla="*/ 685800 w 812800"/>
              <a:gd name="connsiteY27" fmla="*/ 63500 h 812863"/>
              <a:gd name="connsiteX28" fmla="*/ 711200 w 812800"/>
              <a:gd name="connsiteY28" fmla="*/ 63500 h 812863"/>
              <a:gd name="connsiteX29" fmla="*/ 711200 w 812800"/>
              <a:gd name="connsiteY29" fmla="*/ 88900 h 812863"/>
              <a:gd name="connsiteX30" fmla="*/ 723900 w 812800"/>
              <a:gd name="connsiteY30" fmla="*/ 101600 h 812863"/>
              <a:gd name="connsiteX31" fmla="*/ 749300 w 812800"/>
              <a:gd name="connsiteY31" fmla="*/ 101600 h 812863"/>
              <a:gd name="connsiteX32" fmla="*/ 749300 w 812800"/>
              <a:gd name="connsiteY32" fmla="*/ 127000 h 812863"/>
              <a:gd name="connsiteX33" fmla="*/ 774700 w 812800"/>
              <a:gd name="connsiteY33" fmla="*/ 127000 h 812863"/>
              <a:gd name="connsiteX34" fmla="*/ 774700 w 812800"/>
              <a:gd name="connsiteY34" fmla="*/ 101600 h 812863"/>
              <a:gd name="connsiteX35" fmla="*/ 800100 w 812800"/>
              <a:gd name="connsiteY35" fmla="*/ 101600 h 812863"/>
              <a:gd name="connsiteX36" fmla="*/ 812800 w 812800"/>
              <a:gd name="connsiteY36" fmla="*/ 88900 h 812863"/>
              <a:gd name="connsiteX37" fmla="*/ 812800 w 812800"/>
              <a:gd name="connsiteY37" fmla="*/ 12700 h 812863"/>
              <a:gd name="connsiteX38" fmla="*/ 800100 w 812800"/>
              <a:gd name="connsiteY38" fmla="*/ 0 h 812863"/>
              <a:gd name="connsiteX39" fmla="*/ 787400 w 812800"/>
              <a:gd name="connsiteY39" fmla="*/ 76200 h 812863"/>
              <a:gd name="connsiteX40" fmla="*/ 736600 w 812800"/>
              <a:gd name="connsiteY40" fmla="*/ 76200 h 812863"/>
              <a:gd name="connsiteX41" fmla="*/ 736600 w 812800"/>
              <a:gd name="connsiteY41" fmla="*/ 25400 h 812863"/>
              <a:gd name="connsiteX42" fmla="*/ 787400 w 812800"/>
              <a:gd name="connsiteY42" fmla="*/ 25400 h 812863"/>
              <a:gd name="connsiteX43" fmla="*/ 787400 w 812800"/>
              <a:gd name="connsiteY43" fmla="*/ 76200 h 812863"/>
              <a:gd name="connsiteX44" fmla="*/ 101600 w 812800"/>
              <a:gd name="connsiteY44" fmla="*/ 723964 h 812863"/>
              <a:gd name="connsiteX45" fmla="*/ 88900 w 812800"/>
              <a:gd name="connsiteY45" fmla="*/ 711264 h 812863"/>
              <a:gd name="connsiteX46" fmla="*/ 63500 w 812800"/>
              <a:gd name="connsiteY46" fmla="*/ 711264 h 812863"/>
              <a:gd name="connsiteX47" fmla="*/ 63500 w 812800"/>
              <a:gd name="connsiteY47" fmla="*/ 685864 h 812863"/>
              <a:gd name="connsiteX48" fmla="*/ 38100 w 812800"/>
              <a:gd name="connsiteY48" fmla="*/ 685864 h 812863"/>
              <a:gd name="connsiteX49" fmla="*/ 38100 w 812800"/>
              <a:gd name="connsiteY49" fmla="*/ 711264 h 812863"/>
              <a:gd name="connsiteX50" fmla="*/ 12700 w 812800"/>
              <a:gd name="connsiteY50" fmla="*/ 711264 h 812863"/>
              <a:gd name="connsiteX51" fmla="*/ 0 w 812800"/>
              <a:gd name="connsiteY51" fmla="*/ 723964 h 812863"/>
              <a:gd name="connsiteX52" fmla="*/ 0 w 812800"/>
              <a:gd name="connsiteY52" fmla="*/ 800164 h 812863"/>
              <a:gd name="connsiteX53" fmla="*/ 12700 w 812800"/>
              <a:gd name="connsiteY53" fmla="*/ 812864 h 812863"/>
              <a:gd name="connsiteX54" fmla="*/ 88900 w 812800"/>
              <a:gd name="connsiteY54" fmla="*/ 812864 h 812863"/>
              <a:gd name="connsiteX55" fmla="*/ 101600 w 812800"/>
              <a:gd name="connsiteY55" fmla="*/ 800164 h 812863"/>
              <a:gd name="connsiteX56" fmla="*/ 101600 w 812800"/>
              <a:gd name="connsiteY56" fmla="*/ 774764 h 812863"/>
              <a:gd name="connsiteX57" fmla="*/ 127000 w 812800"/>
              <a:gd name="connsiteY57" fmla="*/ 774764 h 812863"/>
              <a:gd name="connsiteX58" fmla="*/ 127000 w 812800"/>
              <a:gd name="connsiteY58" fmla="*/ 749364 h 812863"/>
              <a:gd name="connsiteX59" fmla="*/ 101600 w 812800"/>
              <a:gd name="connsiteY59" fmla="*/ 749364 h 812863"/>
              <a:gd name="connsiteX60" fmla="*/ 101600 w 812800"/>
              <a:gd name="connsiteY60" fmla="*/ 723964 h 812863"/>
              <a:gd name="connsiteX61" fmla="*/ 76200 w 812800"/>
              <a:gd name="connsiteY61" fmla="*/ 787464 h 812863"/>
              <a:gd name="connsiteX62" fmla="*/ 25400 w 812800"/>
              <a:gd name="connsiteY62" fmla="*/ 787464 h 812863"/>
              <a:gd name="connsiteX63" fmla="*/ 25400 w 812800"/>
              <a:gd name="connsiteY63" fmla="*/ 736664 h 812863"/>
              <a:gd name="connsiteX64" fmla="*/ 76200 w 812800"/>
              <a:gd name="connsiteY64" fmla="*/ 736664 h 812863"/>
              <a:gd name="connsiteX65" fmla="*/ 76200 w 812800"/>
              <a:gd name="connsiteY65" fmla="*/ 787464 h 812863"/>
              <a:gd name="connsiteX66" fmla="*/ 774700 w 812800"/>
              <a:gd name="connsiteY66" fmla="*/ 711264 h 812863"/>
              <a:gd name="connsiteX67" fmla="*/ 774700 w 812800"/>
              <a:gd name="connsiteY67" fmla="*/ 685864 h 812863"/>
              <a:gd name="connsiteX68" fmla="*/ 749300 w 812800"/>
              <a:gd name="connsiteY68" fmla="*/ 685864 h 812863"/>
              <a:gd name="connsiteX69" fmla="*/ 749300 w 812800"/>
              <a:gd name="connsiteY69" fmla="*/ 711264 h 812863"/>
              <a:gd name="connsiteX70" fmla="*/ 723900 w 812800"/>
              <a:gd name="connsiteY70" fmla="*/ 711264 h 812863"/>
              <a:gd name="connsiteX71" fmla="*/ 711200 w 812800"/>
              <a:gd name="connsiteY71" fmla="*/ 723964 h 812863"/>
              <a:gd name="connsiteX72" fmla="*/ 711200 w 812800"/>
              <a:gd name="connsiteY72" fmla="*/ 749364 h 812863"/>
              <a:gd name="connsiteX73" fmla="*/ 685800 w 812800"/>
              <a:gd name="connsiteY73" fmla="*/ 749364 h 812863"/>
              <a:gd name="connsiteX74" fmla="*/ 685800 w 812800"/>
              <a:gd name="connsiteY74" fmla="*/ 774764 h 812863"/>
              <a:gd name="connsiteX75" fmla="*/ 711200 w 812800"/>
              <a:gd name="connsiteY75" fmla="*/ 774764 h 812863"/>
              <a:gd name="connsiteX76" fmla="*/ 711200 w 812800"/>
              <a:gd name="connsiteY76" fmla="*/ 800164 h 812863"/>
              <a:gd name="connsiteX77" fmla="*/ 723900 w 812800"/>
              <a:gd name="connsiteY77" fmla="*/ 812864 h 812863"/>
              <a:gd name="connsiteX78" fmla="*/ 800100 w 812800"/>
              <a:gd name="connsiteY78" fmla="*/ 812864 h 812863"/>
              <a:gd name="connsiteX79" fmla="*/ 812800 w 812800"/>
              <a:gd name="connsiteY79" fmla="*/ 800164 h 812863"/>
              <a:gd name="connsiteX80" fmla="*/ 812800 w 812800"/>
              <a:gd name="connsiteY80" fmla="*/ 723964 h 812863"/>
              <a:gd name="connsiteX81" fmla="*/ 800100 w 812800"/>
              <a:gd name="connsiteY81" fmla="*/ 711264 h 812863"/>
              <a:gd name="connsiteX82" fmla="*/ 774700 w 812800"/>
              <a:gd name="connsiteY82" fmla="*/ 711264 h 812863"/>
              <a:gd name="connsiteX83" fmla="*/ 787400 w 812800"/>
              <a:gd name="connsiteY83" fmla="*/ 787464 h 812863"/>
              <a:gd name="connsiteX84" fmla="*/ 736600 w 812800"/>
              <a:gd name="connsiteY84" fmla="*/ 787464 h 812863"/>
              <a:gd name="connsiteX85" fmla="*/ 736600 w 812800"/>
              <a:gd name="connsiteY85" fmla="*/ 736664 h 812863"/>
              <a:gd name="connsiteX86" fmla="*/ 787400 w 812800"/>
              <a:gd name="connsiteY86" fmla="*/ 736664 h 812863"/>
              <a:gd name="connsiteX87" fmla="*/ 787400 w 812800"/>
              <a:gd name="connsiteY87" fmla="*/ 787464 h 812863"/>
              <a:gd name="connsiteX88" fmla="*/ 203200 w 812800"/>
              <a:gd name="connsiteY88" fmla="*/ 38100 h 812863"/>
              <a:gd name="connsiteX89" fmla="*/ 152400 w 812800"/>
              <a:gd name="connsiteY89" fmla="*/ 38100 h 812863"/>
              <a:gd name="connsiteX90" fmla="*/ 152400 w 812800"/>
              <a:gd name="connsiteY90" fmla="*/ 63500 h 812863"/>
              <a:gd name="connsiteX91" fmla="*/ 203200 w 812800"/>
              <a:gd name="connsiteY91" fmla="*/ 63500 h 812863"/>
              <a:gd name="connsiteX92" fmla="*/ 203200 w 812800"/>
              <a:gd name="connsiteY92" fmla="*/ 38100 h 812863"/>
              <a:gd name="connsiteX93" fmla="*/ 279400 w 812800"/>
              <a:gd name="connsiteY93" fmla="*/ 38100 h 812863"/>
              <a:gd name="connsiteX94" fmla="*/ 228600 w 812800"/>
              <a:gd name="connsiteY94" fmla="*/ 38100 h 812863"/>
              <a:gd name="connsiteX95" fmla="*/ 228600 w 812800"/>
              <a:gd name="connsiteY95" fmla="*/ 63500 h 812863"/>
              <a:gd name="connsiteX96" fmla="*/ 279400 w 812800"/>
              <a:gd name="connsiteY96" fmla="*/ 63500 h 812863"/>
              <a:gd name="connsiteX97" fmla="*/ 279400 w 812800"/>
              <a:gd name="connsiteY97" fmla="*/ 38100 h 812863"/>
              <a:gd name="connsiteX98" fmla="*/ 355600 w 812800"/>
              <a:gd name="connsiteY98" fmla="*/ 38100 h 812863"/>
              <a:gd name="connsiteX99" fmla="*/ 304800 w 812800"/>
              <a:gd name="connsiteY99" fmla="*/ 38100 h 812863"/>
              <a:gd name="connsiteX100" fmla="*/ 304800 w 812800"/>
              <a:gd name="connsiteY100" fmla="*/ 63500 h 812863"/>
              <a:gd name="connsiteX101" fmla="*/ 355600 w 812800"/>
              <a:gd name="connsiteY101" fmla="*/ 63500 h 812863"/>
              <a:gd name="connsiteX102" fmla="*/ 355600 w 812800"/>
              <a:gd name="connsiteY102" fmla="*/ 38100 h 812863"/>
              <a:gd name="connsiteX103" fmla="*/ 431800 w 812800"/>
              <a:gd name="connsiteY103" fmla="*/ 38100 h 812863"/>
              <a:gd name="connsiteX104" fmla="*/ 381000 w 812800"/>
              <a:gd name="connsiteY104" fmla="*/ 38100 h 812863"/>
              <a:gd name="connsiteX105" fmla="*/ 381000 w 812800"/>
              <a:gd name="connsiteY105" fmla="*/ 63500 h 812863"/>
              <a:gd name="connsiteX106" fmla="*/ 431800 w 812800"/>
              <a:gd name="connsiteY106" fmla="*/ 63500 h 812863"/>
              <a:gd name="connsiteX107" fmla="*/ 431800 w 812800"/>
              <a:gd name="connsiteY107" fmla="*/ 38100 h 812863"/>
              <a:gd name="connsiteX108" fmla="*/ 508000 w 812800"/>
              <a:gd name="connsiteY108" fmla="*/ 38100 h 812863"/>
              <a:gd name="connsiteX109" fmla="*/ 457200 w 812800"/>
              <a:gd name="connsiteY109" fmla="*/ 38100 h 812863"/>
              <a:gd name="connsiteX110" fmla="*/ 457200 w 812800"/>
              <a:gd name="connsiteY110" fmla="*/ 63500 h 812863"/>
              <a:gd name="connsiteX111" fmla="*/ 508000 w 812800"/>
              <a:gd name="connsiteY111" fmla="*/ 63500 h 812863"/>
              <a:gd name="connsiteX112" fmla="*/ 508000 w 812800"/>
              <a:gd name="connsiteY112" fmla="*/ 38100 h 812863"/>
              <a:gd name="connsiteX113" fmla="*/ 584200 w 812800"/>
              <a:gd name="connsiteY113" fmla="*/ 38100 h 812863"/>
              <a:gd name="connsiteX114" fmla="*/ 533400 w 812800"/>
              <a:gd name="connsiteY114" fmla="*/ 38100 h 812863"/>
              <a:gd name="connsiteX115" fmla="*/ 533400 w 812800"/>
              <a:gd name="connsiteY115" fmla="*/ 63500 h 812863"/>
              <a:gd name="connsiteX116" fmla="*/ 584200 w 812800"/>
              <a:gd name="connsiteY116" fmla="*/ 63500 h 812863"/>
              <a:gd name="connsiteX117" fmla="*/ 584200 w 812800"/>
              <a:gd name="connsiteY117" fmla="*/ 38100 h 812863"/>
              <a:gd name="connsiteX118" fmla="*/ 660400 w 812800"/>
              <a:gd name="connsiteY118" fmla="*/ 38100 h 812863"/>
              <a:gd name="connsiteX119" fmla="*/ 609600 w 812800"/>
              <a:gd name="connsiteY119" fmla="*/ 38100 h 812863"/>
              <a:gd name="connsiteX120" fmla="*/ 609600 w 812800"/>
              <a:gd name="connsiteY120" fmla="*/ 63500 h 812863"/>
              <a:gd name="connsiteX121" fmla="*/ 660400 w 812800"/>
              <a:gd name="connsiteY121" fmla="*/ 63500 h 812863"/>
              <a:gd name="connsiteX122" fmla="*/ 660400 w 812800"/>
              <a:gd name="connsiteY122" fmla="*/ 38100 h 812863"/>
              <a:gd name="connsiteX123" fmla="*/ 152400 w 812800"/>
              <a:gd name="connsiteY123" fmla="*/ 774764 h 812863"/>
              <a:gd name="connsiteX124" fmla="*/ 203200 w 812800"/>
              <a:gd name="connsiteY124" fmla="*/ 774764 h 812863"/>
              <a:gd name="connsiteX125" fmla="*/ 203200 w 812800"/>
              <a:gd name="connsiteY125" fmla="*/ 749364 h 812863"/>
              <a:gd name="connsiteX126" fmla="*/ 152400 w 812800"/>
              <a:gd name="connsiteY126" fmla="*/ 749364 h 812863"/>
              <a:gd name="connsiteX127" fmla="*/ 152400 w 812800"/>
              <a:gd name="connsiteY127" fmla="*/ 774764 h 812863"/>
              <a:gd name="connsiteX128" fmla="*/ 228600 w 812800"/>
              <a:gd name="connsiteY128" fmla="*/ 774764 h 812863"/>
              <a:gd name="connsiteX129" fmla="*/ 279400 w 812800"/>
              <a:gd name="connsiteY129" fmla="*/ 774764 h 812863"/>
              <a:gd name="connsiteX130" fmla="*/ 279400 w 812800"/>
              <a:gd name="connsiteY130" fmla="*/ 749364 h 812863"/>
              <a:gd name="connsiteX131" fmla="*/ 228600 w 812800"/>
              <a:gd name="connsiteY131" fmla="*/ 749364 h 812863"/>
              <a:gd name="connsiteX132" fmla="*/ 228600 w 812800"/>
              <a:gd name="connsiteY132" fmla="*/ 774764 h 812863"/>
              <a:gd name="connsiteX133" fmla="*/ 304800 w 812800"/>
              <a:gd name="connsiteY133" fmla="*/ 774764 h 812863"/>
              <a:gd name="connsiteX134" fmla="*/ 355600 w 812800"/>
              <a:gd name="connsiteY134" fmla="*/ 774764 h 812863"/>
              <a:gd name="connsiteX135" fmla="*/ 355600 w 812800"/>
              <a:gd name="connsiteY135" fmla="*/ 749364 h 812863"/>
              <a:gd name="connsiteX136" fmla="*/ 304800 w 812800"/>
              <a:gd name="connsiteY136" fmla="*/ 749364 h 812863"/>
              <a:gd name="connsiteX137" fmla="*/ 304800 w 812800"/>
              <a:gd name="connsiteY137" fmla="*/ 774764 h 812863"/>
              <a:gd name="connsiteX138" fmla="*/ 381000 w 812800"/>
              <a:gd name="connsiteY138" fmla="*/ 774764 h 812863"/>
              <a:gd name="connsiteX139" fmla="*/ 431800 w 812800"/>
              <a:gd name="connsiteY139" fmla="*/ 774764 h 812863"/>
              <a:gd name="connsiteX140" fmla="*/ 431800 w 812800"/>
              <a:gd name="connsiteY140" fmla="*/ 749364 h 812863"/>
              <a:gd name="connsiteX141" fmla="*/ 381000 w 812800"/>
              <a:gd name="connsiteY141" fmla="*/ 749364 h 812863"/>
              <a:gd name="connsiteX142" fmla="*/ 381000 w 812800"/>
              <a:gd name="connsiteY142" fmla="*/ 774764 h 812863"/>
              <a:gd name="connsiteX143" fmla="*/ 457200 w 812800"/>
              <a:gd name="connsiteY143" fmla="*/ 774764 h 812863"/>
              <a:gd name="connsiteX144" fmla="*/ 508000 w 812800"/>
              <a:gd name="connsiteY144" fmla="*/ 774764 h 812863"/>
              <a:gd name="connsiteX145" fmla="*/ 508000 w 812800"/>
              <a:gd name="connsiteY145" fmla="*/ 749364 h 812863"/>
              <a:gd name="connsiteX146" fmla="*/ 457200 w 812800"/>
              <a:gd name="connsiteY146" fmla="*/ 749364 h 812863"/>
              <a:gd name="connsiteX147" fmla="*/ 457200 w 812800"/>
              <a:gd name="connsiteY147" fmla="*/ 774764 h 812863"/>
              <a:gd name="connsiteX148" fmla="*/ 533400 w 812800"/>
              <a:gd name="connsiteY148" fmla="*/ 774764 h 812863"/>
              <a:gd name="connsiteX149" fmla="*/ 584200 w 812800"/>
              <a:gd name="connsiteY149" fmla="*/ 774764 h 812863"/>
              <a:gd name="connsiteX150" fmla="*/ 584200 w 812800"/>
              <a:gd name="connsiteY150" fmla="*/ 749364 h 812863"/>
              <a:gd name="connsiteX151" fmla="*/ 533400 w 812800"/>
              <a:gd name="connsiteY151" fmla="*/ 749364 h 812863"/>
              <a:gd name="connsiteX152" fmla="*/ 533400 w 812800"/>
              <a:gd name="connsiteY152" fmla="*/ 774764 h 812863"/>
              <a:gd name="connsiteX153" fmla="*/ 609600 w 812800"/>
              <a:gd name="connsiteY153" fmla="*/ 774764 h 812863"/>
              <a:gd name="connsiteX154" fmla="*/ 660400 w 812800"/>
              <a:gd name="connsiteY154" fmla="*/ 774764 h 812863"/>
              <a:gd name="connsiteX155" fmla="*/ 660400 w 812800"/>
              <a:gd name="connsiteY155" fmla="*/ 749364 h 812863"/>
              <a:gd name="connsiteX156" fmla="*/ 609600 w 812800"/>
              <a:gd name="connsiteY156" fmla="*/ 749364 h 812863"/>
              <a:gd name="connsiteX157" fmla="*/ 609600 w 812800"/>
              <a:gd name="connsiteY157" fmla="*/ 774764 h 812863"/>
              <a:gd name="connsiteX158" fmla="*/ 38100 w 812800"/>
              <a:gd name="connsiteY158" fmla="*/ 660464 h 812863"/>
              <a:gd name="connsiteX159" fmla="*/ 63500 w 812800"/>
              <a:gd name="connsiteY159" fmla="*/ 660464 h 812863"/>
              <a:gd name="connsiteX160" fmla="*/ 63500 w 812800"/>
              <a:gd name="connsiteY160" fmla="*/ 609664 h 812863"/>
              <a:gd name="connsiteX161" fmla="*/ 38100 w 812800"/>
              <a:gd name="connsiteY161" fmla="*/ 609664 h 812863"/>
              <a:gd name="connsiteX162" fmla="*/ 38100 w 812800"/>
              <a:gd name="connsiteY162" fmla="*/ 660464 h 812863"/>
              <a:gd name="connsiteX163" fmla="*/ 63500 w 812800"/>
              <a:gd name="connsiteY163" fmla="*/ 533464 h 812863"/>
              <a:gd name="connsiteX164" fmla="*/ 38100 w 812800"/>
              <a:gd name="connsiteY164" fmla="*/ 533464 h 812863"/>
              <a:gd name="connsiteX165" fmla="*/ 38100 w 812800"/>
              <a:gd name="connsiteY165" fmla="*/ 584264 h 812863"/>
              <a:gd name="connsiteX166" fmla="*/ 63500 w 812800"/>
              <a:gd name="connsiteY166" fmla="*/ 584264 h 812863"/>
              <a:gd name="connsiteX167" fmla="*/ 63500 w 812800"/>
              <a:gd name="connsiteY167" fmla="*/ 533464 h 812863"/>
              <a:gd name="connsiteX168" fmla="*/ 63500 w 812800"/>
              <a:gd name="connsiteY168" fmla="*/ 457264 h 812863"/>
              <a:gd name="connsiteX169" fmla="*/ 38100 w 812800"/>
              <a:gd name="connsiteY169" fmla="*/ 457264 h 812863"/>
              <a:gd name="connsiteX170" fmla="*/ 38100 w 812800"/>
              <a:gd name="connsiteY170" fmla="*/ 508064 h 812863"/>
              <a:gd name="connsiteX171" fmla="*/ 63500 w 812800"/>
              <a:gd name="connsiteY171" fmla="*/ 508064 h 812863"/>
              <a:gd name="connsiteX172" fmla="*/ 63500 w 812800"/>
              <a:gd name="connsiteY172" fmla="*/ 457264 h 812863"/>
              <a:gd name="connsiteX173" fmla="*/ 63500 w 812800"/>
              <a:gd name="connsiteY173" fmla="*/ 381064 h 812863"/>
              <a:gd name="connsiteX174" fmla="*/ 38100 w 812800"/>
              <a:gd name="connsiteY174" fmla="*/ 381064 h 812863"/>
              <a:gd name="connsiteX175" fmla="*/ 38100 w 812800"/>
              <a:gd name="connsiteY175" fmla="*/ 431864 h 812863"/>
              <a:gd name="connsiteX176" fmla="*/ 63500 w 812800"/>
              <a:gd name="connsiteY176" fmla="*/ 431864 h 812863"/>
              <a:gd name="connsiteX177" fmla="*/ 63500 w 812800"/>
              <a:gd name="connsiteY177" fmla="*/ 381064 h 812863"/>
              <a:gd name="connsiteX178" fmla="*/ 63500 w 812800"/>
              <a:gd name="connsiteY178" fmla="*/ 304864 h 812863"/>
              <a:gd name="connsiteX179" fmla="*/ 38100 w 812800"/>
              <a:gd name="connsiteY179" fmla="*/ 304864 h 812863"/>
              <a:gd name="connsiteX180" fmla="*/ 38100 w 812800"/>
              <a:gd name="connsiteY180" fmla="*/ 355664 h 812863"/>
              <a:gd name="connsiteX181" fmla="*/ 63500 w 812800"/>
              <a:gd name="connsiteY181" fmla="*/ 355664 h 812863"/>
              <a:gd name="connsiteX182" fmla="*/ 63500 w 812800"/>
              <a:gd name="connsiteY182" fmla="*/ 304864 h 812863"/>
              <a:gd name="connsiteX183" fmla="*/ 63500 w 812800"/>
              <a:gd name="connsiteY183" fmla="*/ 228600 h 812863"/>
              <a:gd name="connsiteX184" fmla="*/ 38100 w 812800"/>
              <a:gd name="connsiteY184" fmla="*/ 228600 h 812863"/>
              <a:gd name="connsiteX185" fmla="*/ 38100 w 812800"/>
              <a:gd name="connsiteY185" fmla="*/ 279400 h 812863"/>
              <a:gd name="connsiteX186" fmla="*/ 63500 w 812800"/>
              <a:gd name="connsiteY186" fmla="*/ 279400 h 812863"/>
              <a:gd name="connsiteX187" fmla="*/ 63500 w 812800"/>
              <a:gd name="connsiteY187" fmla="*/ 228600 h 812863"/>
              <a:gd name="connsiteX188" fmla="*/ 63500 w 812800"/>
              <a:gd name="connsiteY188" fmla="*/ 152400 h 812863"/>
              <a:gd name="connsiteX189" fmla="*/ 38100 w 812800"/>
              <a:gd name="connsiteY189" fmla="*/ 152400 h 812863"/>
              <a:gd name="connsiteX190" fmla="*/ 38100 w 812800"/>
              <a:gd name="connsiteY190" fmla="*/ 203200 h 812863"/>
              <a:gd name="connsiteX191" fmla="*/ 63500 w 812800"/>
              <a:gd name="connsiteY191" fmla="*/ 203200 h 812863"/>
              <a:gd name="connsiteX192" fmla="*/ 63500 w 812800"/>
              <a:gd name="connsiteY192" fmla="*/ 152400 h 812863"/>
              <a:gd name="connsiteX193" fmla="*/ 749300 w 812800"/>
              <a:gd name="connsiteY193" fmla="*/ 660464 h 812863"/>
              <a:gd name="connsiteX194" fmla="*/ 774700 w 812800"/>
              <a:gd name="connsiteY194" fmla="*/ 660464 h 812863"/>
              <a:gd name="connsiteX195" fmla="*/ 774700 w 812800"/>
              <a:gd name="connsiteY195" fmla="*/ 609664 h 812863"/>
              <a:gd name="connsiteX196" fmla="*/ 749300 w 812800"/>
              <a:gd name="connsiteY196" fmla="*/ 609664 h 812863"/>
              <a:gd name="connsiteX197" fmla="*/ 749300 w 812800"/>
              <a:gd name="connsiteY197" fmla="*/ 660464 h 812863"/>
              <a:gd name="connsiteX198" fmla="*/ 749300 w 812800"/>
              <a:gd name="connsiteY198" fmla="*/ 584264 h 812863"/>
              <a:gd name="connsiteX199" fmla="*/ 774700 w 812800"/>
              <a:gd name="connsiteY199" fmla="*/ 584264 h 812863"/>
              <a:gd name="connsiteX200" fmla="*/ 774700 w 812800"/>
              <a:gd name="connsiteY200" fmla="*/ 533464 h 812863"/>
              <a:gd name="connsiteX201" fmla="*/ 749300 w 812800"/>
              <a:gd name="connsiteY201" fmla="*/ 533464 h 812863"/>
              <a:gd name="connsiteX202" fmla="*/ 749300 w 812800"/>
              <a:gd name="connsiteY202" fmla="*/ 584264 h 812863"/>
              <a:gd name="connsiteX203" fmla="*/ 749300 w 812800"/>
              <a:gd name="connsiteY203" fmla="*/ 508064 h 812863"/>
              <a:gd name="connsiteX204" fmla="*/ 774700 w 812800"/>
              <a:gd name="connsiteY204" fmla="*/ 508064 h 812863"/>
              <a:gd name="connsiteX205" fmla="*/ 774700 w 812800"/>
              <a:gd name="connsiteY205" fmla="*/ 457264 h 812863"/>
              <a:gd name="connsiteX206" fmla="*/ 749300 w 812800"/>
              <a:gd name="connsiteY206" fmla="*/ 457264 h 812863"/>
              <a:gd name="connsiteX207" fmla="*/ 749300 w 812800"/>
              <a:gd name="connsiteY207" fmla="*/ 508064 h 812863"/>
              <a:gd name="connsiteX208" fmla="*/ 749300 w 812800"/>
              <a:gd name="connsiteY208" fmla="*/ 431864 h 812863"/>
              <a:gd name="connsiteX209" fmla="*/ 774700 w 812800"/>
              <a:gd name="connsiteY209" fmla="*/ 431864 h 812863"/>
              <a:gd name="connsiteX210" fmla="*/ 774700 w 812800"/>
              <a:gd name="connsiteY210" fmla="*/ 381064 h 812863"/>
              <a:gd name="connsiteX211" fmla="*/ 749300 w 812800"/>
              <a:gd name="connsiteY211" fmla="*/ 381064 h 812863"/>
              <a:gd name="connsiteX212" fmla="*/ 749300 w 812800"/>
              <a:gd name="connsiteY212" fmla="*/ 431864 h 812863"/>
              <a:gd name="connsiteX213" fmla="*/ 749300 w 812800"/>
              <a:gd name="connsiteY213" fmla="*/ 355664 h 812863"/>
              <a:gd name="connsiteX214" fmla="*/ 774700 w 812800"/>
              <a:gd name="connsiteY214" fmla="*/ 355664 h 812863"/>
              <a:gd name="connsiteX215" fmla="*/ 774700 w 812800"/>
              <a:gd name="connsiteY215" fmla="*/ 304864 h 812863"/>
              <a:gd name="connsiteX216" fmla="*/ 749300 w 812800"/>
              <a:gd name="connsiteY216" fmla="*/ 304864 h 812863"/>
              <a:gd name="connsiteX217" fmla="*/ 749300 w 812800"/>
              <a:gd name="connsiteY217" fmla="*/ 355664 h 812863"/>
              <a:gd name="connsiteX218" fmla="*/ 749300 w 812800"/>
              <a:gd name="connsiteY218" fmla="*/ 279400 h 812863"/>
              <a:gd name="connsiteX219" fmla="*/ 774700 w 812800"/>
              <a:gd name="connsiteY219" fmla="*/ 279400 h 812863"/>
              <a:gd name="connsiteX220" fmla="*/ 774700 w 812800"/>
              <a:gd name="connsiteY220" fmla="*/ 228600 h 812863"/>
              <a:gd name="connsiteX221" fmla="*/ 749300 w 812800"/>
              <a:gd name="connsiteY221" fmla="*/ 228600 h 812863"/>
              <a:gd name="connsiteX222" fmla="*/ 749300 w 812800"/>
              <a:gd name="connsiteY222" fmla="*/ 279400 h 812863"/>
              <a:gd name="connsiteX223" fmla="*/ 774700 w 812800"/>
              <a:gd name="connsiteY223" fmla="*/ 152400 h 812863"/>
              <a:gd name="connsiteX224" fmla="*/ 749300 w 812800"/>
              <a:gd name="connsiteY224" fmla="*/ 152400 h 812863"/>
              <a:gd name="connsiteX225" fmla="*/ 749300 w 812800"/>
              <a:gd name="connsiteY225" fmla="*/ 203200 h 812863"/>
              <a:gd name="connsiteX226" fmla="*/ 774700 w 812800"/>
              <a:gd name="connsiteY226" fmla="*/ 203200 h 812863"/>
              <a:gd name="connsiteX227" fmla="*/ 774700 w 812800"/>
              <a:gd name="connsiteY227" fmla="*/ 152400 h 812863"/>
              <a:gd name="connsiteX228" fmla="*/ 719582 w 812800"/>
              <a:gd name="connsiteY228" fmla="*/ 339789 h 812863"/>
              <a:gd name="connsiteX229" fmla="*/ 711836 w 812800"/>
              <a:gd name="connsiteY229" fmla="*/ 317564 h 812863"/>
              <a:gd name="connsiteX230" fmla="*/ 498856 w 812800"/>
              <a:gd name="connsiteY230" fmla="*/ 307277 h 812863"/>
              <a:gd name="connsiteX231" fmla="*/ 418211 w 812800"/>
              <a:gd name="connsiteY231" fmla="*/ 109538 h 812863"/>
              <a:gd name="connsiteX232" fmla="*/ 394716 w 812800"/>
              <a:gd name="connsiteY232" fmla="*/ 109538 h 812863"/>
              <a:gd name="connsiteX233" fmla="*/ 314072 w 812800"/>
              <a:gd name="connsiteY233" fmla="*/ 307277 h 812863"/>
              <a:gd name="connsiteX234" fmla="*/ 101092 w 812800"/>
              <a:gd name="connsiteY234" fmla="*/ 317564 h 812863"/>
              <a:gd name="connsiteX235" fmla="*/ 93345 w 812800"/>
              <a:gd name="connsiteY235" fmla="*/ 339789 h 812863"/>
              <a:gd name="connsiteX236" fmla="*/ 256858 w 812800"/>
              <a:gd name="connsiteY236" fmla="*/ 483235 h 812863"/>
              <a:gd name="connsiteX237" fmla="*/ 203709 w 812800"/>
              <a:gd name="connsiteY237" fmla="*/ 695452 h 812863"/>
              <a:gd name="connsiteX238" fmla="*/ 222822 w 812800"/>
              <a:gd name="connsiteY238" fmla="*/ 709232 h 812863"/>
              <a:gd name="connsiteX239" fmla="*/ 406527 w 812800"/>
              <a:gd name="connsiteY239" fmla="*/ 592265 h 812863"/>
              <a:gd name="connsiteX240" fmla="*/ 590233 w 812800"/>
              <a:gd name="connsiteY240" fmla="*/ 709232 h 812863"/>
              <a:gd name="connsiteX241" fmla="*/ 609347 w 812800"/>
              <a:gd name="connsiteY241" fmla="*/ 695452 h 812863"/>
              <a:gd name="connsiteX242" fmla="*/ 556197 w 812800"/>
              <a:gd name="connsiteY242" fmla="*/ 483235 h 812863"/>
              <a:gd name="connsiteX243" fmla="*/ 719582 w 812800"/>
              <a:gd name="connsiteY243" fmla="*/ 339789 h 812863"/>
              <a:gd name="connsiteX244" fmla="*/ 576835 w 812800"/>
              <a:gd name="connsiteY244" fmla="*/ 670687 h 812863"/>
              <a:gd name="connsiteX245" fmla="*/ 413195 w 812800"/>
              <a:gd name="connsiteY245" fmla="*/ 566547 h 812863"/>
              <a:gd name="connsiteX246" fmla="*/ 399542 w 812800"/>
              <a:gd name="connsiteY246" fmla="*/ 566547 h 812863"/>
              <a:gd name="connsiteX247" fmla="*/ 235903 w 812800"/>
              <a:gd name="connsiteY247" fmla="*/ 670687 h 812863"/>
              <a:gd name="connsiteX248" fmla="*/ 283211 w 812800"/>
              <a:gd name="connsiteY248" fmla="*/ 481902 h 812863"/>
              <a:gd name="connsiteX249" fmla="*/ 279274 w 812800"/>
              <a:gd name="connsiteY249" fmla="*/ 469265 h 812863"/>
              <a:gd name="connsiteX250" fmla="*/ 133541 w 812800"/>
              <a:gd name="connsiteY250" fmla="*/ 341376 h 812863"/>
              <a:gd name="connsiteX251" fmla="*/ 323279 w 812800"/>
              <a:gd name="connsiteY251" fmla="*/ 332232 h 812863"/>
              <a:gd name="connsiteX252" fmla="*/ 334455 w 812800"/>
              <a:gd name="connsiteY252" fmla="*/ 324358 h 812863"/>
              <a:gd name="connsiteX253" fmla="*/ 406400 w 812800"/>
              <a:gd name="connsiteY253" fmla="*/ 147955 h 812863"/>
              <a:gd name="connsiteX254" fmla="*/ 478346 w 812800"/>
              <a:gd name="connsiteY254" fmla="*/ 324358 h 812863"/>
              <a:gd name="connsiteX255" fmla="*/ 489522 w 812800"/>
              <a:gd name="connsiteY255" fmla="*/ 332232 h 812863"/>
              <a:gd name="connsiteX256" fmla="*/ 679260 w 812800"/>
              <a:gd name="connsiteY256" fmla="*/ 341376 h 812863"/>
              <a:gd name="connsiteX257" fmla="*/ 533527 w 812800"/>
              <a:gd name="connsiteY257" fmla="*/ 469265 h 812863"/>
              <a:gd name="connsiteX258" fmla="*/ 529590 w 812800"/>
              <a:gd name="connsiteY258" fmla="*/ 481902 h 812863"/>
              <a:gd name="connsiteX259" fmla="*/ 576835 w 812800"/>
              <a:gd name="connsiteY259" fmla="*/ 670687 h 81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812800" h="812863">
                <a:moveTo>
                  <a:pt x="38100" y="101600"/>
                </a:moveTo>
                <a:lnTo>
                  <a:pt x="38100" y="127000"/>
                </a:lnTo>
                <a:lnTo>
                  <a:pt x="63500" y="127000"/>
                </a:lnTo>
                <a:lnTo>
                  <a:pt x="63500" y="101600"/>
                </a:lnTo>
                <a:lnTo>
                  <a:pt x="88900" y="101600"/>
                </a:lnTo>
                <a:lnTo>
                  <a:pt x="101600" y="88900"/>
                </a:lnTo>
                <a:lnTo>
                  <a:pt x="101600" y="63500"/>
                </a:lnTo>
                <a:lnTo>
                  <a:pt x="127000" y="63500"/>
                </a:lnTo>
                <a:lnTo>
                  <a:pt x="127000" y="38100"/>
                </a:lnTo>
                <a:lnTo>
                  <a:pt x="101600" y="38100"/>
                </a:lnTo>
                <a:lnTo>
                  <a:pt x="101600" y="12700"/>
                </a:lnTo>
                <a:lnTo>
                  <a:pt x="88900" y="0"/>
                </a:lnTo>
                <a:lnTo>
                  <a:pt x="12700" y="0"/>
                </a:lnTo>
                <a:lnTo>
                  <a:pt x="0" y="12700"/>
                </a:lnTo>
                <a:lnTo>
                  <a:pt x="0" y="88900"/>
                </a:lnTo>
                <a:lnTo>
                  <a:pt x="12700" y="101600"/>
                </a:lnTo>
                <a:lnTo>
                  <a:pt x="38100" y="101600"/>
                </a:lnTo>
                <a:close/>
                <a:moveTo>
                  <a:pt x="25400" y="25400"/>
                </a:moveTo>
                <a:lnTo>
                  <a:pt x="76200" y="25400"/>
                </a:lnTo>
                <a:lnTo>
                  <a:pt x="76200" y="76200"/>
                </a:lnTo>
                <a:lnTo>
                  <a:pt x="25400" y="76200"/>
                </a:lnTo>
                <a:lnTo>
                  <a:pt x="25400" y="25400"/>
                </a:lnTo>
                <a:close/>
                <a:moveTo>
                  <a:pt x="800100" y="0"/>
                </a:moveTo>
                <a:lnTo>
                  <a:pt x="723900" y="0"/>
                </a:lnTo>
                <a:lnTo>
                  <a:pt x="711200" y="12700"/>
                </a:lnTo>
                <a:lnTo>
                  <a:pt x="711200" y="38100"/>
                </a:lnTo>
                <a:lnTo>
                  <a:pt x="685800" y="38100"/>
                </a:lnTo>
                <a:lnTo>
                  <a:pt x="685800" y="63500"/>
                </a:lnTo>
                <a:lnTo>
                  <a:pt x="711200" y="63500"/>
                </a:lnTo>
                <a:lnTo>
                  <a:pt x="711200" y="88900"/>
                </a:lnTo>
                <a:lnTo>
                  <a:pt x="723900" y="101600"/>
                </a:lnTo>
                <a:lnTo>
                  <a:pt x="749300" y="101600"/>
                </a:lnTo>
                <a:lnTo>
                  <a:pt x="749300" y="127000"/>
                </a:lnTo>
                <a:lnTo>
                  <a:pt x="774700" y="127000"/>
                </a:lnTo>
                <a:lnTo>
                  <a:pt x="774700" y="101600"/>
                </a:lnTo>
                <a:lnTo>
                  <a:pt x="800100" y="101600"/>
                </a:lnTo>
                <a:lnTo>
                  <a:pt x="812800" y="88900"/>
                </a:lnTo>
                <a:lnTo>
                  <a:pt x="812800" y="12700"/>
                </a:lnTo>
                <a:lnTo>
                  <a:pt x="800100" y="0"/>
                </a:lnTo>
                <a:close/>
                <a:moveTo>
                  <a:pt x="787400" y="76200"/>
                </a:moveTo>
                <a:lnTo>
                  <a:pt x="736600" y="76200"/>
                </a:lnTo>
                <a:lnTo>
                  <a:pt x="736600" y="25400"/>
                </a:lnTo>
                <a:lnTo>
                  <a:pt x="787400" y="25400"/>
                </a:lnTo>
                <a:lnTo>
                  <a:pt x="787400" y="76200"/>
                </a:lnTo>
                <a:close/>
                <a:moveTo>
                  <a:pt x="101600" y="723964"/>
                </a:moveTo>
                <a:lnTo>
                  <a:pt x="88900" y="711264"/>
                </a:lnTo>
                <a:lnTo>
                  <a:pt x="63500" y="711264"/>
                </a:lnTo>
                <a:lnTo>
                  <a:pt x="63500" y="685864"/>
                </a:lnTo>
                <a:lnTo>
                  <a:pt x="38100" y="685864"/>
                </a:lnTo>
                <a:lnTo>
                  <a:pt x="38100" y="711264"/>
                </a:lnTo>
                <a:lnTo>
                  <a:pt x="12700" y="711264"/>
                </a:lnTo>
                <a:lnTo>
                  <a:pt x="0" y="723964"/>
                </a:lnTo>
                <a:lnTo>
                  <a:pt x="0" y="800164"/>
                </a:lnTo>
                <a:lnTo>
                  <a:pt x="12700" y="812864"/>
                </a:lnTo>
                <a:lnTo>
                  <a:pt x="88900" y="812864"/>
                </a:lnTo>
                <a:lnTo>
                  <a:pt x="101600" y="800164"/>
                </a:lnTo>
                <a:lnTo>
                  <a:pt x="101600" y="774764"/>
                </a:lnTo>
                <a:lnTo>
                  <a:pt x="127000" y="774764"/>
                </a:lnTo>
                <a:lnTo>
                  <a:pt x="127000" y="749364"/>
                </a:lnTo>
                <a:lnTo>
                  <a:pt x="101600" y="749364"/>
                </a:lnTo>
                <a:lnTo>
                  <a:pt x="101600" y="723964"/>
                </a:lnTo>
                <a:close/>
                <a:moveTo>
                  <a:pt x="76200" y="787464"/>
                </a:moveTo>
                <a:lnTo>
                  <a:pt x="25400" y="787464"/>
                </a:lnTo>
                <a:lnTo>
                  <a:pt x="25400" y="736664"/>
                </a:lnTo>
                <a:lnTo>
                  <a:pt x="76200" y="736664"/>
                </a:lnTo>
                <a:lnTo>
                  <a:pt x="76200" y="787464"/>
                </a:lnTo>
                <a:close/>
                <a:moveTo>
                  <a:pt x="774700" y="711264"/>
                </a:moveTo>
                <a:lnTo>
                  <a:pt x="774700" y="685864"/>
                </a:lnTo>
                <a:lnTo>
                  <a:pt x="749300" y="685864"/>
                </a:lnTo>
                <a:lnTo>
                  <a:pt x="749300" y="711264"/>
                </a:lnTo>
                <a:lnTo>
                  <a:pt x="723900" y="711264"/>
                </a:lnTo>
                <a:lnTo>
                  <a:pt x="711200" y="723964"/>
                </a:lnTo>
                <a:lnTo>
                  <a:pt x="711200" y="749364"/>
                </a:lnTo>
                <a:lnTo>
                  <a:pt x="685800" y="749364"/>
                </a:lnTo>
                <a:lnTo>
                  <a:pt x="685800" y="774764"/>
                </a:lnTo>
                <a:lnTo>
                  <a:pt x="711200" y="774764"/>
                </a:lnTo>
                <a:lnTo>
                  <a:pt x="711200" y="800164"/>
                </a:lnTo>
                <a:lnTo>
                  <a:pt x="723900" y="812864"/>
                </a:lnTo>
                <a:lnTo>
                  <a:pt x="800100" y="812864"/>
                </a:lnTo>
                <a:lnTo>
                  <a:pt x="812800" y="800164"/>
                </a:lnTo>
                <a:lnTo>
                  <a:pt x="812800" y="723964"/>
                </a:lnTo>
                <a:lnTo>
                  <a:pt x="800100" y="711264"/>
                </a:lnTo>
                <a:lnTo>
                  <a:pt x="774700" y="711264"/>
                </a:lnTo>
                <a:close/>
                <a:moveTo>
                  <a:pt x="787400" y="787464"/>
                </a:moveTo>
                <a:lnTo>
                  <a:pt x="736600" y="787464"/>
                </a:lnTo>
                <a:lnTo>
                  <a:pt x="736600" y="736664"/>
                </a:lnTo>
                <a:lnTo>
                  <a:pt x="787400" y="736664"/>
                </a:lnTo>
                <a:lnTo>
                  <a:pt x="787400" y="787464"/>
                </a:lnTo>
                <a:close/>
                <a:moveTo>
                  <a:pt x="203200" y="38100"/>
                </a:moveTo>
                <a:lnTo>
                  <a:pt x="152400" y="38100"/>
                </a:lnTo>
                <a:lnTo>
                  <a:pt x="152400" y="63500"/>
                </a:lnTo>
                <a:lnTo>
                  <a:pt x="203200" y="63500"/>
                </a:lnTo>
                <a:lnTo>
                  <a:pt x="203200" y="38100"/>
                </a:lnTo>
                <a:close/>
                <a:moveTo>
                  <a:pt x="279400" y="38100"/>
                </a:moveTo>
                <a:lnTo>
                  <a:pt x="228600" y="38100"/>
                </a:lnTo>
                <a:lnTo>
                  <a:pt x="228600" y="63500"/>
                </a:lnTo>
                <a:lnTo>
                  <a:pt x="279400" y="63500"/>
                </a:lnTo>
                <a:lnTo>
                  <a:pt x="279400" y="38100"/>
                </a:lnTo>
                <a:close/>
                <a:moveTo>
                  <a:pt x="355600" y="38100"/>
                </a:moveTo>
                <a:lnTo>
                  <a:pt x="304800" y="38100"/>
                </a:lnTo>
                <a:lnTo>
                  <a:pt x="304800" y="63500"/>
                </a:lnTo>
                <a:lnTo>
                  <a:pt x="355600" y="63500"/>
                </a:lnTo>
                <a:lnTo>
                  <a:pt x="355600" y="38100"/>
                </a:lnTo>
                <a:close/>
                <a:moveTo>
                  <a:pt x="431800" y="38100"/>
                </a:moveTo>
                <a:lnTo>
                  <a:pt x="381000" y="38100"/>
                </a:lnTo>
                <a:lnTo>
                  <a:pt x="381000" y="63500"/>
                </a:lnTo>
                <a:lnTo>
                  <a:pt x="431800" y="63500"/>
                </a:lnTo>
                <a:lnTo>
                  <a:pt x="431800" y="38100"/>
                </a:lnTo>
                <a:close/>
                <a:moveTo>
                  <a:pt x="508000" y="38100"/>
                </a:moveTo>
                <a:lnTo>
                  <a:pt x="457200" y="38100"/>
                </a:lnTo>
                <a:lnTo>
                  <a:pt x="457200" y="63500"/>
                </a:lnTo>
                <a:lnTo>
                  <a:pt x="508000" y="63500"/>
                </a:lnTo>
                <a:lnTo>
                  <a:pt x="508000" y="38100"/>
                </a:lnTo>
                <a:close/>
                <a:moveTo>
                  <a:pt x="584200" y="38100"/>
                </a:moveTo>
                <a:lnTo>
                  <a:pt x="533400" y="38100"/>
                </a:lnTo>
                <a:lnTo>
                  <a:pt x="533400" y="63500"/>
                </a:lnTo>
                <a:lnTo>
                  <a:pt x="584200" y="63500"/>
                </a:lnTo>
                <a:lnTo>
                  <a:pt x="584200" y="38100"/>
                </a:lnTo>
                <a:close/>
                <a:moveTo>
                  <a:pt x="660400" y="38100"/>
                </a:moveTo>
                <a:lnTo>
                  <a:pt x="609600" y="38100"/>
                </a:lnTo>
                <a:lnTo>
                  <a:pt x="609600" y="63500"/>
                </a:lnTo>
                <a:lnTo>
                  <a:pt x="660400" y="63500"/>
                </a:lnTo>
                <a:lnTo>
                  <a:pt x="660400" y="38100"/>
                </a:lnTo>
                <a:close/>
                <a:moveTo>
                  <a:pt x="152400" y="774764"/>
                </a:moveTo>
                <a:lnTo>
                  <a:pt x="203200" y="774764"/>
                </a:lnTo>
                <a:lnTo>
                  <a:pt x="203200" y="749364"/>
                </a:lnTo>
                <a:lnTo>
                  <a:pt x="152400" y="749364"/>
                </a:lnTo>
                <a:lnTo>
                  <a:pt x="152400" y="774764"/>
                </a:lnTo>
                <a:close/>
                <a:moveTo>
                  <a:pt x="228600" y="774764"/>
                </a:moveTo>
                <a:lnTo>
                  <a:pt x="279400" y="774764"/>
                </a:lnTo>
                <a:lnTo>
                  <a:pt x="279400" y="749364"/>
                </a:lnTo>
                <a:lnTo>
                  <a:pt x="228600" y="749364"/>
                </a:lnTo>
                <a:lnTo>
                  <a:pt x="228600" y="774764"/>
                </a:lnTo>
                <a:close/>
                <a:moveTo>
                  <a:pt x="304800" y="774764"/>
                </a:moveTo>
                <a:lnTo>
                  <a:pt x="355600" y="774764"/>
                </a:lnTo>
                <a:lnTo>
                  <a:pt x="355600" y="749364"/>
                </a:lnTo>
                <a:lnTo>
                  <a:pt x="304800" y="749364"/>
                </a:lnTo>
                <a:lnTo>
                  <a:pt x="304800" y="774764"/>
                </a:lnTo>
                <a:close/>
                <a:moveTo>
                  <a:pt x="381000" y="774764"/>
                </a:moveTo>
                <a:lnTo>
                  <a:pt x="431800" y="774764"/>
                </a:lnTo>
                <a:lnTo>
                  <a:pt x="431800" y="749364"/>
                </a:lnTo>
                <a:lnTo>
                  <a:pt x="381000" y="749364"/>
                </a:lnTo>
                <a:lnTo>
                  <a:pt x="381000" y="774764"/>
                </a:lnTo>
                <a:close/>
                <a:moveTo>
                  <a:pt x="457200" y="774764"/>
                </a:moveTo>
                <a:lnTo>
                  <a:pt x="508000" y="774764"/>
                </a:lnTo>
                <a:lnTo>
                  <a:pt x="508000" y="749364"/>
                </a:lnTo>
                <a:lnTo>
                  <a:pt x="457200" y="749364"/>
                </a:lnTo>
                <a:lnTo>
                  <a:pt x="457200" y="774764"/>
                </a:lnTo>
                <a:close/>
                <a:moveTo>
                  <a:pt x="533400" y="774764"/>
                </a:moveTo>
                <a:lnTo>
                  <a:pt x="584200" y="774764"/>
                </a:lnTo>
                <a:lnTo>
                  <a:pt x="584200" y="749364"/>
                </a:lnTo>
                <a:lnTo>
                  <a:pt x="533400" y="749364"/>
                </a:lnTo>
                <a:lnTo>
                  <a:pt x="533400" y="774764"/>
                </a:lnTo>
                <a:close/>
                <a:moveTo>
                  <a:pt x="609600" y="774764"/>
                </a:moveTo>
                <a:lnTo>
                  <a:pt x="660400" y="774764"/>
                </a:lnTo>
                <a:lnTo>
                  <a:pt x="660400" y="749364"/>
                </a:lnTo>
                <a:lnTo>
                  <a:pt x="609600" y="749364"/>
                </a:lnTo>
                <a:lnTo>
                  <a:pt x="609600" y="774764"/>
                </a:lnTo>
                <a:close/>
                <a:moveTo>
                  <a:pt x="38100" y="660464"/>
                </a:moveTo>
                <a:lnTo>
                  <a:pt x="63500" y="660464"/>
                </a:lnTo>
                <a:lnTo>
                  <a:pt x="63500" y="609664"/>
                </a:lnTo>
                <a:lnTo>
                  <a:pt x="38100" y="609664"/>
                </a:lnTo>
                <a:lnTo>
                  <a:pt x="38100" y="660464"/>
                </a:lnTo>
                <a:close/>
                <a:moveTo>
                  <a:pt x="63500" y="533464"/>
                </a:moveTo>
                <a:lnTo>
                  <a:pt x="38100" y="533464"/>
                </a:lnTo>
                <a:lnTo>
                  <a:pt x="38100" y="584264"/>
                </a:lnTo>
                <a:lnTo>
                  <a:pt x="63500" y="584264"/>
                </a:lnTo>
                <a:lnTo>
                  <a:pt x="63500" y="533464"/>
                </a:lnTo>
                <a:close/>
                <a:moveTo>
                  <a:pt x="63500" y="457264"/>
                </a:moveTo>
                <a:lnTo>
                  <a:pt x="38100" y="457264"/>
                </a:lnTo>
                <a:lnTo>
                  <a:pt x="38100" y="508064"/>
                </a:lnTo>
                <a:lnTo>
                  <a:pt x="63500" y="508064"/>
                </a:lnTo>
                <a:lnTo>
                  <a:pt x="63500" y="457264"/>
                </a:lnTo>
                <a:close/>
                <a:moveTo>
                  <a:pt x="63500" y="381064"/>
                </a:moveTo>
                <a:lnTo>
                  <a:pt x="38100" y="381064"/>
                </a:lnTo>
                <a:lnTo>
                  <a:pt x="38100" y="431864"/>
                </a:lnTo>
                <a:lnTo>
                  <a:pt x="63500" y="431864"/>
                </a:lnTo>
                <a:lnTo>
                  <a:pt x="63500" y="381064"/>
                </a:lnTo>
                <a:close/>
                <a:moveTo>
                  <a:pt x="63500" y="304864"/>
                </a:moveTo>
                <a:lnTo>
                  <a:pt x="38100" y="304864"/>
                </a:lnTo>
                <a:lnTo>
                  <a:pt x="38100" y="355664"/>
                </a:lnTo>
                <a:lnTo>
                  <a:pt x="63500" y="355664"/>
                </a:lnTo>
                <a:lnTo>
                  <a:pt x="63500" y="304864"/>
                </a:lnTo>
                <a:close/>
                <a:moveTo>
                  <a:pt x="63500" y="228600"/>
                </a:moveTo>
                <a:lnTo>
                  <a:pt x="38100" y="228600"/>
                </a:lnTo>
                <a:lnTo>
                  <a:pt x="38100" y="279400"/>
                </a:lnTo>
                <a:lnTo>
                  <a:pt x="63500" y="279400"/>
                </a:lnTo>
                <a:lnTo>
                  <a:pt x="63500" y="228600"/>
                </a:lnTo>
                <a:close/>
                <a:moveTo>
                  <a:pt x="63500" y="152400"/>
                </a:moveTo>
                <a:lnTo>
                  <a:pt x="38100" y="152400"/>
                </a:lnTo>
                <a:lnTo>
                  <a:pt x="38100" y="203200"/>
                </a:lnTo>
                <a:lnTo>
                  <a:pt x="63500" y="203200"/>
                </a:lnTo>
                <a:lnTo>
                  <a:pt x="63500" y="152400"/>
                </a:lnTo>
                <a:close/>
                <a:moveTo>
                  <a:pt x="749300" y="660464"/>
                </a:moveTo>
                <a:lnTo>
                  <a:pt x="774700" y="660464"/>
                </a:lnTo>
                <a:lnTo>
                  <a:pt x="774700" y="609664"/>
                </a:lnTo>
                <a:lnTo>
                  <a:pt x="749300" y="609664"/>
                </a:lnTo>
                <a:lnTo>
                  <a:pt x="749300" y="660464"/>
                </a:lnTo>
                <a:close/>
                <a:moveTo>
                  <a:pt x="749300" y="584264"/>
                </a:moveTo>
                <a:lnTo>
                  <a:pt x="774700" y="584264"/>
                </a:lnTo>
                <a:lnTo>
                  <a:pt x="774700" y="533464"/>
                </a:lnTo>
                <a:lnTo>
                  <a:pt x="749300" y="533464"/>
                </a:lnTo>
                <a:lnTo>
                  <a:pt x="749300" y="584264"/>
                </a:lnTo>
                <a:close/>
                <a:moveTo>
                  <a:pt x="749300" y="508064"/>
                </a:moveTo>
                <a:lnTo>
                  <a:pt x="774700" y="508064"/>
                </a:lnTo>
                <a:lnTo>
                  <a:pt x="774700" y="457264"/>
                </a:lnTo>
                <a:lnTo>
                  <a:pt x="749300" y="457264"/>
                </a:lnTo>
                <a:lnTo>
                  <a:pt x="749300" y="508064"/>
                </a:lnTo>
                <a:close/>
                <a:moveTo>
                  <a:pt x="749300" y="431864"/>
                </a:moveTo>
                <a:lnTo>
                  <a:pt x="774700" y="431864"/>
                </a:lnTo>
                <a:lnTo>
                  <a:pt x="774700" y="381064"/>
                </a:lnTo>
                <a:lnTo>
                  <a:pt x="749300" y="381064"/>
                </a:lnTo>
                <a:lnTo>
                  <a:pt x="749300" y="431864"/>
                </a:lnTo>
                <a:close/>
                <a:moveTo>
                  <a:pt x="749300" y="355664"/>
                </a:moveTo>
                <a:lnTo>
                  <a:pt x="774700" y="355664"/>
                </a:lnTo>
                <a:lnTo>
                  <a:pt x="774700" y="304864"/>
                </a:lnTo>
                <a:lnTo>
                  <a:pt x="749300" y="304864"/>
                </a:lnTo>
                <a:lnTo>
                  <a:pt x="749300" y="355664"/>
                </a:lnTo>
                <a:close/>
                <a:moveTo>
                  <a:pt x="749300" y="279400"/>
                </a:moveTo>
                <a:lnTo>
                  <a:pt x="774700" y="279400"/>
                </a:lnTo>
                <a:lnTo>
                  <a:pt x="774700" y="228600"/>
                </a:lnTo>
                <a:lnTo>
                  <a:pt x="749300" y="228600"/>
                </a:lnTo>
                <a:lnTo>
                  <a:pt x="749300" y="279400"/>
                </a:lnTo>
                <a:close/>
                <a:moveTo>
                  <a:pt x="774700" y="152400"/>
                </a:moveTo>
                <a:lnTo>
                  <a:pt x="749300" y="152400"/>
                </a:lnTo>
                <a:lnTo>
                  <a:pt x="749300" y="203200"/>
                </a:lnTo>
                <a:lnTo>
                  <a:pt x="774700" y="203200"/>
                </a:lnTo>
                <a:lnTo>
                  <a:pt x="774700" y="152400"/>
                </a:lnTo>
                <a:close/>
                <a:moveTo>
                  <a:pt x="719582" y="339789"/>
                </a:moveTo>
                <a:lnTo>
                  <a:pt x="711836" y="317564"/>
                </a:lnTo>
                <a:lnTo>
                  <a:pt x="498856" y="307277"/>
                </a:lnTo>
                <a:lnTo>
                  <a:pt x="418211" y="109538"/>
                </a:lnTo>
                <a:lnTo>
                  <a:pt x="394716" y="109538"/>
                </a:lnTo>
                <a:lnTo>
                  <a:pt x="314072" y="307277"/>
                </a:lnTo>
                <a:lnTo>
                  <a:pt x="101092" y="317564"/>
                </a:lnTo>
                <a:lnTo>
                  <a:pt x="93345" y="339789"/>
                </a:lnTo>
                <a:lnTo>
                  <a:pt x="256858" y="483235"/>
                </a:lnTo>
                <a:lnTo>
                  <a:pt x="203709" y="695452"/>
                </a:lnTo>
                <a:lnTo>
                  <a:pt x="222822" y="709232"/>
                </a:lnTo>
                <a:lnTo>
                  <a:pt x="406527" y="592265"/>
                </a:lnTo>
                <a:lnTo>
                  <a:pt x="590233" y="709232"/>
                </a:lnTo>
                <a:lnTo>
                  <a:pt x="609347" y="695452"/>
                </a:lnTo>
                <a:lnTo>
                  <a:pt x="556197" y="483235"/>
                </a:lnTo>
                <a:lnTo>
                  <a:pt x="719582" y="339789"/>
                </a:lnTo>
                <a:close/>
                <a:moveTo>
                  <a:pt x="576835" y="670687"/>
                </a:moveTo>
                <a:lnTo>
                  <a:pt x="413195" y="566547"/>
                </a:lnTo>
                <a:lnTo>
                  <a:pt x="399542" y="566547"/>
                </a:lnTo>
                <a:lnTo>
                  <a:pt x="235903" y="670687"/>
                </a:lnTo>
                <a:lnTo>
                  <a:pt x="283211" y="481902"/>
                </a:lnTo>
                <a:lnTo>
                  <a:pt x="279274" y="469265"/>
                </a:lnTo>
                <a:lnTo>
                  <a:pt x="133541" y="341376"/>
                </a:lnTo>
                <a:lnTo>
                  <a:pt x="323279" y="332232"/>
                </a:lnTo>
                <a:lnTo>
                  <a:pt x="334455" y="324358"/>
                </a:lnTo>
                <a:lnTo>
                  <a:pt x="406400" y="147955"/>
                </a:lnTo>
                <a:lnTo>
                  <a:pt x="478346" y="324358"/>
                </a:lnTo>
                <a:lnTo>
                  <a:pt x="489522" y="332232"/>
                </a:lnTo>
                <a:lnTo>
                  <a:pt x="679260" y="341376"/>
                </a:lnTo>
                <a:lnTo>
                  <a:pt x="533527" y="469265"/>
                </a:lnTo>
                <a:lnTo>
                  <a:pt x="529590" y="481902"/>
                </a:lnTo>
                <a:lnTo>
                  <a:pt x="576835" y="670687"/>
                </a:lnTo>
                <a:close/>
              </a:path>
            </a:pathLst>
          </a:custGeom>
          <a:solidFill>
            <a:srgbClr val="FFFFFF"/>
          </a:solidFill>
          <a:ln w="63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2" name="TextBox 1">
            <a:extLst>
              <a:ext uri="{FF2B5EF4-FFF2-40B4-BE49-F238E27FC236}">
                <a16:creationId xmlns:a16="http://schemas.microsoft.com/office/drawing/2014/main" id="{0FEC7306-327B-415A-B457-B382D07343B8}"/>
              </a:ext>
            </a:extLst>
          </p:cNvPr>
          <p:cNvSpPr txBox="1"/>
          <p:nvPr/>
        </p:nvSpPr>
        <p:spPr>
          <a:xfrm>
            <a:off x="2792758" y="5699201"/>
            <a:ext cx="7010139" cy="369332"/>
          </a:xfrm>
          <a:prstGeom prst="homePlat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PART OF STATE REFORM TO STRENGTHEN STATE CAPACITY</a:t>
            </a:r>
            <a:endParaRPr kumimoji="0" lang="en-ZA" b="1"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3" name="Slide Number Placeholder 3">
            <a:extLst>
              <a:ext uri="{FF2B5EF4-FFF2-40B4-BE49-F238E27FC236}">
                <a16:creationId xmlns:a16="http://schemas.microsoft.com/office/drawing/2014/main" id="{ABF09A9C-74AE-8E11-980C-5E4257544315}"/>
              </a:ext>
            </a:extLst>
          </p:cNvPr>
          <p:cNvSpPr txBox="1">
            <a:spLocks/>
          </p:cNvSpPr>
          <p:nvPr/>
        </p:nvSpPr>
        <p:spPr>
          <a:xfrm>
            <a:off x="11340790" y="0"/>
            <a:ext cx="851209" cy="878510"/>
          </a:xfrm>
          <a:prstGeom prst="rect">
            <a:avLst/>
          </a:prstGeom>
          <a:solidFill>
            <a:schemeClr val="bg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w Cen MT" panose="020B0602020104020603" pitchFamily="34" charset="0"/>
              </a:rPr>
              <a:t>21</a:t>
            </a:r>
            <a:endParaRPr kumimoji="0" lang="en-GB" sz="3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Rectangle 3"/>
          <p:cNvSpPr/>
          <p:nvPr/>
        </p:nvSpPr>
        <p:spPr>
          <a:xfrm>
            <a:off x="166688" y="274895"/>
            <a:ext cx="10691260" cy="523220"/>
          </a:xfrm>
          <a:prstGeom prst="rect">
            <a:avLst/>
          </a:prstGeom>
        </p:spPr>
        <p:txBody>
          <a:bodyPr wrap="none">
            <a:spAutoFit/>
          </a:bodyPr>
          <a:lstStyle/>
          <a:p>
            <a:r>
              <a:rPr lang="en-ZA" sz="2800" b="1" dirty="0">
                <a:latin typeface="Tw Cen MT" panose="020B0602020104020603" pitchFamily="34" charset="0"/>
              </a:rPr>
              <a:t>IMPLEMENTATION OF THE  PS PROFESSIONALIZATION FRAMEWORK </a:t>
            </a:r>
          </a:p>
        </p:txBody>
      </p:sp>
    </p:spTree>
    <p:extLst>
      <p:ext uri="{BB962C8B-B14F-4D97-AF65-F5344CB8AC3E}">
        <p14:creationId xmlns:p14="http://schemas.microsoft.com/office/powerpoint/2010/main" val="306012712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A4087E86-12C4-09F0-AEAD-9F69D16C16A2}"/>
              </a:ext>
            </a:extLst>
          </p:cNvPr>
          <p:cNvGrpSpPr/>
          <p:nvPr/>
        </p:nvGrpSpPr>
        <p:grpSpPr>
          <a:xfrm>
            <a:off x="500332" y="1328468"/>
            <a:ext cx="11343736" cy="3985405"/>
            <a:chOff x="1166324" y="972127"/>
            <a:chExt cx="8778571" cy="4622800"/>
          </a:xfrm>
        </p:grpSpPr>
        <p:sp>
          <p:nvSpPr>
            <p:cNvPr id="3" name="Freeform: Shape 2">
              <a:extLst>
                <a:ext uri="{FF2B5EF4-FFF2-40B4-BE49-F238E27FC236}">
                  <a16:creationId xmlns:a16="http://schemas.microsoft.com/office/drawing/2014/main" id="{A02AB557-5CEE-2BC7-F11B-D58F4CE69361}"/>
                </a:ext>
              </a:extLst>
            </p:cNvPr>
            <p:cNvSpPr/>
            <p:nvPr/>
          </p:nvSpPr>
          <p:spPr>
            <a:xfrm rot="21600000">
              <a:off x="1166324" y="972128"/>
              <a:ext cx="1708469" cy="46227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4300" tIns="924560" rIns="114300" bIns="924560" numCol="1" spcCol="1270" anchor="ctr" anchorCtr="0">
              <a:noAutofit/>
            </a:bodyPr>
            <a:lstStyle/>
            <a:p>
              <a:pPr marL="0" lvl="0" indent="0" algn="ctr" defTabSz="800100">
                <a:lnSpc>
                  <a:spcPct val="90000"/>
                </a:lnSpc>
                <a:spcBef>
                  <a:spcPct val="0"/>
                </a:spcBef>
                <a:spcAft>
                  <a:spcPct val="35000"/>
                </a:spcAft>
                <a:buFont typeface="+mj-lt"/>
                <a:buNone/>
              </a:pPr>
              <a:r>
                <a:rPr lang="en-US" sz="1800" b="0" kern="1200" dirty="0">
                  <a:solidFill>
                    <a:schemeClr val="tx1"/>
                  </a:solidFill>
                  <a:effectLst/>
                  <a:latin typeface="Tw Cen MT" panose="020B0602020104020603" pitchFamily="34" charset="0"/>
                </a:rPr>
                <a:t>Entrench a dynamic system of professionalisation in the Public Sector</a:t>
              </a:r>
              <a:endParaRPr lang="en-US" sz="1800" b="0" kern="1200" dirty="0">
                <a:solidFill>
                  <a:schemeClr val="tx1"/>
                </a:solidFill>
                <a:effectLst/>
                <a:latin typeface="Tw Cen MT" panose="020B0602020104020603" pitchFamily="34" charset="0"/>
                <a:ea typeface="Tahoma" panose="020B0604030504040204" pitchFamily="34" charset="0"/>
                <a:cs typeface="Tahoma" panose="020B0604030504040204" pitchFamily="34" charset="0"/>
              </a:endParaRPr>
            </a:p>
          </p:txBody>
        </p:sp>
        <p:sp>
          <p:nvSpPr>
            <p:cNvPr id="6" name="Freeform: Shape 5">
              <a:extLst>
                <a:ext uri="{FF2B5EF4-FFF2-40B4-BE49-F238E27FC236}">
                  <a16:creationId xmlns:a16="http://schemas.microsoft.com/office/drawing/2014/main" id="{4C978F15-1678-29F5-D542-50DD0DAFE714}"/>
                </a:ext>
              </a:extLst>
            </p:cNvPr>
            <p:cNvSpPr/>
            <p:nvPr/>
          </p:nvSpPr>
          <p:spPr>
            <a:xfrm>
              <a:off x="2921681" y="972127"/>
              <a:ext cx="1708470" cy="46227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3">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4300" tIns="924560" rIns="114301" bIns="92456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effectLst/>
                  <a:latin typeface="Tw Cen MT" panose="020B0602020104020603" pitchFamily="34" charset="0"/>
                </a:rPr>
                <a:t>Strengthen and enable legal and policy instruments to professionalise categories of occupations in the Public Sector</a:t>
              </a:r>
              <a:endParaRPr lang="en-US" sz="1800" b="0" kern="1200" dirty="0">
                <a:solidFill>
                  <a:schemeClr val="tx1"/>
                </a:solidFill>
                <a:effectLst/>
                <a:latin typeface="Tw Cen MT" panose="020B0602020104020603" pitchFamily="34" charset="0"/>
                <a:ea typeface="Tahoma" panose="020B0604030504040204" pitchFamily="34" charset="0"/>
                <a:cs typeface="Tahoma" panose="020B0604030504040204" pitchFamily="34" charset="0"/>
              </a:endParaRPr>
            </a:p>
          </p:txBody>
        </p:sp>
        <p:sp>
          <p:nvSpPr>
            <p:cNvPr id="9" name="Freeform: Shape 8">
              <a:extLst>
                <a:ext uri="{FF2B5EF4-FFF2-40B4-BE49-F238E27FC236}">
                  <a16:creationId xmlns:a16="http://schemas.microsoft.com/office/drawing/2014/main" id="{2A796C80-9FB4-AB72-2191-184AE5AA6A21}"/>
                </a:ext>
              </a:extLst>
            </p:cNvPr>
            <p:cNvSpPr/>
            <p:nvPr/>
          </p:nvSpPr>
          <p:spPr>
            <a:xfrm rot="21600000">
              <a:off x="4696653" y="972128"/>
              <a:ext cx="1708469" cy="46227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4">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4300" tIns="924560" rIns="114300" bIns="92456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effectLst/>
                  <a:latin typeface="Tw Cen MT" panose="020B0602020104020603" pitchFamily="34" charset="0"/>
                </a:rPr>
                <a:t>Enhance and build partnerships and relationships with higher education institutions and professional bodies</a:t>
              </a:r>
              <a:endParaRPr lang="en-US" sz="1800" b="0" kern="1200" dirty="0">
                <a:solidFill>
                  <a:schemeClr val="tx1"/>
                </a:solidFill>
                <a:effectLst/>
                <a:latin typeface="Tw Cen MT" panose="020B0602020104020603" pitchFamily="34" charset="0"/>
                <a:ea typeface="Tahoma" panose="020B0604030504040204" pitchFamily="34" charset="0"/>
                <a:cs typeface="Tahoma" panose="020B0604030504040204" pitchFamily="34" charset="0"/>
              </a:endParaRPr>
            </a:p>
          </p:txBody>
        </p:sp>
        <p:sp>
          <p:nvSpPr>
            <p:cNvPr id="10" name="Freeform: Shape 9">
              <a:extLst>
                <a:ext uri="{FF2B5EF4-FFF2-40B4-BE49-F238E27FC236}">
                  <a16:creationId xmlns:a16="http://schemas.microsoft.com/office/drawing/2014/main" id="{24E4CA87-1DEB-BA11-E20B-DD5C4F7A64D9}"/>
                </a:ext>
              </a:extLst>
            </p:cNvPr>
            <p:cNvSpPr/>
            <p:nvPr/>
          </p:nvSpPr>
          <p:spPr>
            <a:xfrm rot="21600000">
              <a:off x="6533258" y="972128"/>
              <a:ext cx="1708469" cy="46227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4300" tIns="924560" rIns="114300" bIns="92456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effectLst/>
                  <a:latin typeface="Tw Cen MT" panose="020B0602020104020603" pitchFamily="34" charset="0"/>
                </a:rPr>
                <a:t>Ensure meritocracy in public servants' recruitment, selection, and career management in line with the NDP and the MTSF</a:t>
              </a:r>
              <a:endParaRPr lang="en-US" sz="1800" b="0" kern="1200" dirty="0">
                <a:solidFill>
                  <a:schemeClr val="tx1"/>
                </a:solidFill>
                <a:effectLst/>
                <a:latin typeface="Tw Cen MT" panose="020B0602020104020603" pitchFamily="34" charset="0"/>
                <a:ea typeface="Tahoma" panose="020B0604030504040204" pitchFamily="34" charset="0"/>
                <a:cs typeface="Tahoma" panose="020B0604030504040204" pitchFamily="34" charset="0"/>
              </a:endParaRPr>
            </a:p>
          </p:txBody>
        </p:sp>
        <p:sp>
          <p:nvSpPr>
            <p:cNvPr id="11" name="Freeform: Shape 10">
              <a:extLst>
                <a:ext uri="{FF2B5EF4-FFF2-40B4-BE49-F238E27FC236}">
                  <a16:creationId xmlns:a16="http://schemas.microsoft.com/office/drawing/2014/main" id="{F8ACADDB-F54D-77A6-F164-7C16CEC43831}"/>
                </a:ext>
              </a:extLst>
            </p:cNvPr>
            <p:cNvSpPr/>
            <p:nvPr/>
          </p:nvSpPr>
          <p:spPr>
            <a:xfrm>
              <a:off x="8374732" y="972128"/>
              <a:ext cx="1570163" cy="46227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6">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14300" tIns="924560" rIns="114300" bIns="92456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effectLst/>
                  <a:latin typeface="Tw Cen MT" panose="020B0602020104020603" pitchFamily="34" charset="0"/>
                </a:rPr>
                <a:t>Initiate consequence management for material irregularities through the transgression mechanisms and various pieces of legislation </a:t>
              </a:r>
              <a:endParaRPr lang="en-US" sz="1800" b="0" kern="1200" dirty="0">
                <a:solidFill>
                  <a:schemeClr val="tx1"/>
                </a:solidFill>
                <a:effectLst/>
                <a:latin typeface="Tw Cen MT" panose="020B0602020104020603" pitchFamily="34" charset="0"/>
                <a:ea typeface="Tahoma" panose="020B0604030504040204" pitchFamily="34" charset="0"/>
                <a:cs typeface="Tahoma" panose="020B0604030504040204" pitchFamily="34" charset="0"/>
              </a:endParaRPr>
            </a:p>
          </p:txBody>
        </p:sp>
      </p:grpSp>
      <p:sp>
        <p:nvSpPr>
          <p:cNvPr id="8" name="Title 1">
            <a:extLst>
              <a:ext uri="{FF2B5EF4-FFF2-40B4-BE49-F238E27FC236}">
                <a16:creationId xmlns:a16="http://schemas.microsoft.com/office/drawing/2014/main" id="{44C03864-1C43-4DEC-B90F-023644E099EC}"/>
              </a:ext>
            </a:extLst>
          </p:cNvPr>
          <p:cNvSpPr txBox="1">
            <a:spLocks/>
          </p:cNvSpPr>
          <p:nvPr/>
        </p:nvSpPr>
        <p:spPr>
          <a:xfrm>
            <a:off x="701615" y="331163"/>
            <a:ext cx="9969261" cy="77595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0" lang="en-ZA" sz="4600" b="1" i="0" u="none" strike="noStrike" kern="1200" cap="none" spc="0" normalizeH="0" baseline="0" noProof="0" dirty="0">
                <a:ln>
                  <a:noFill/>
                </a:ln>
                <a:effectLst/>
                <a:uLnTx/>
                <a:uFillTx/>
                <a:latin typeface="Tw Cen MT" panose="020B0602020104020603" pitchFamily="34" charset="0"/>
                <a:ea typeface="Tahoma" panose="020B0604030504040204" pitchFamily="34" charset="0"/>
                <a:cs typeface="Aharoni" panose="02010803020104030203" pitchFamily="2" charset="-79"/>
              </a:rPr>
              <a:t>OBJECTIVES </a:t>
            </a:r>
            <a:r>
              <a:rPr lang="en-ZA" sz="4600" b="1" dirty="0">
                <a:latin typeface="Tw Cen MT" panose="020B0602020104020603" pitchFamily="34" charset="0"/>
              </a:rPr>
              <a:t>PUBLIC SERVICE PROFESSIONALIZATION FRAMEWORK</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3200" b="0" i="0" u="none" strike="noStrike" kern="1200" cap="none" spc="0" normalizeH="0" baseline="0" noProof="0" dirty="0">
              <a:ln>
                <a:noFill/>
              </a:ln>
              <a:effectLst/>
              <a:uLnTx/>
              <a:uFillTx/>
              <a:latin typeface="Tw Cen MT" panose="020B0602020104020603" pitchFamily="34" charset="0"/>
              <a:ea typeface="Tahoma" panose="020B0604030504040204" pitchFamily="34" charset="0"/>
              <a:cs typeface="Aharoni" panose="02010803020104030203" pitchFamily="2" charset="-79"/>
            </a:endParaRPr>
          </a:p>
        </p:txBody>
      </p:sp>
      <p:sp>
        <p:nvSpPr>
          <p:cNvPr id="5" name="Slide Number Placeholder 3">
            <a:extLst>
              <a:ext uri="{FF2B5EF4-FFF2-40B4-BE49-F238E27FC236}">
                <a16:creationId xmlns:a16="http://schemas.microsoft.com/office/drawing/2014/main" id="{E45C591C-E6C3-0551-D6B5-7F1E170A258B}"/>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22</a:t>
            </a:r>
          </a:p>
        </p:txBody>
      </p:sp>
    </p:spTree>
    <p:extLst>
      <p:ext uri="{BB962C8B-B14F-4D97-AF65-F5344CB8AC3E}">
        <p14:creationId xmlns:p14="http://schemas.microsoft.com/office/powerpoint/2010/main" val="18786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icture Placeholder 39">
            <a:extLst>
              <a:ext uri="{FF2B5EF4-FFF2-40B4-BE49-F238E27FC236}">
                <a16:creationId xmlns:a16="http://schemas.microsoft.com/office/drawing/2014/main" id="{98957292-C115-4905-B6DD-96D711F11FAA}"/>
              </a:ext>
            </a:extLst>
          </p:cNvPr>
          <p:cNvSpPr txBox="1">
            <a:spLocks/>
          </p:cNvSpPr>
          <p:nvPr/>
        </p:nvSpPr>
        <p:spPr>
          <a:xfrm flipH="1">
            <a:off x="2306132" y="3554290"/>
            <a:ext cx="1551477" cy="1416033"/>
          </a:xfrm>
          <a:prstGeom prst="round1Rect">
            <a:avLst/>
          </a:prstGeom>
          <a:solidFill>
            <a:schemeClr val="accent1">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Recruitment &amp; Selection</a:t>
            </a:r>
          </a:p>
        </p:txBody>
      </p:sp>
      <p:sp>
        <p:nvSpPr>
          <p:cNvPr id="55" name="Picture Placeholder 39">
            <a:extLst>
              <a:ext uri="{FF2B5EF4-FFF2-40B4-BE49-F238E27FC236}">
                <a16:creationId xmlns:a16="http://schemas.microsoft.com/office/drawing/2014/main" id="{01614A46-632B-4056-B4E3-267B64DD6968}"/>
              </a:ext>
            </a:extLst>
          </p:cNvPr>
          <p:cNvSpPr txBox="1">
            <a:spLocks/>
          </p:cNvSpPr>
          <p:nvPr/>
        </p:nvSpPr>
        <p:spPr>
          <a:xfrm flipH="1">
            <a:off x="3885579" y="3076337"/>
            <a:ext cx="1371014" cy="1897027"/>
          </a:xfrm>
          <a:prstGeom prst="round1Rect">
            <a:avLst/>
          </a:prstGeom>
          <a:solidFill>
            <a:schemeClr val="accent2">
              <a:lumMod val="40000"/>
              <a:lumOff val="6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58" name="Picture Placeholder 39">
            <a:extLst>
              <a:ext uri="{FF2B5EF4-FFF2-40B4-BE49-F238E27FC236}">
                <a16:creationId xmlns:a16="http://schemas.microsoft.com/office/drawing/2014/main" id="{CD595364-8F5C-4184-A9C2-F063B191AA4C}"/>
              </a:ext>
            </a:extLst>
          </p:cNvPr>
          <p:cNvSpPr txBox="1">
            <a:spLocks/>
          </p:cNvSpPr>
          <p:nvPr/>
        </p:nvSpPr>
        <p:spPr>
          <a:xfrm flipH="1">
            <a:off x="5200258" y="2874205"/>
            <a:ext cx="1551038" cy="2086593"/>
          </a:xfrm>
          <a:prstGeom prst="round1Rect">
            <a:avLst/>
          </a:prstGeom>
          <a:solidFill>
            <a:schemeClr val="accent3">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1" name="Picture Placeholder 39">
            <a:extLst>
              <a:ext uri="{FF2B5EF4-FFF2-40B4-BE49-F238E27FC236}">
                <a16:creationId xmlns:a16="http://schemas.microsoft.com/office/drawing/2014/main" id="{E9009F89-57C8-4F3A-B811-C6FDE3FEDF4E}"/>
              </a:ext>
            </a:extLst>
          </p:cNvPr>
          <p:cNvSpPr txBox="1">
            <a:spLocks/>
          </p:cNvSpPr>
          <p:nvPr/>
        </p:nvSpPr>
        <p:spPr>
          <a:xfrm flipH="1">
            <a:off x="6655882" y="2337021"/>
            <a:ext cx="1728092" cy="2623776"/>
          </a:xfrm>
          <a:prstGeom prst="round1Rect">
            <a:avLst/>
          </a:prstGeom>
          <a:solidFill>
            <a:schemeClr val="accent4">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Continuing Learning &amp; Professional Development</a:t>
            </a:r>
          </a:p>
        </p:txBody>
      </p:sp>
      <p:sp>
        <p:nvSpPr>
          <p:cNvPr id="64" name="Picture Placeholder 39">
            <a:extLst>
              <a:ext uri="{FF2B5EF4-FFF2-40B4-BE49-F238E27FC236}">
                <a16:creationId xmlns:a16="http://schemas.microsoft.com/office/drawing/2014/main" id="{E5BCC36F-B315-4CFC-BC24-EE3D49B146AE}"/>
              </a:ext>
            </a:extLst>
          </p:cNvPr>
          <p:cNvSpPr txBox="1">
            <a:spLocks/>
          </p:cNvSpPr>
          <p:nvPr/>
        </p:nvSpPr>
        <p:spPr>
          <a:xfrm flipH="1">
            <a:off x="8312466" y="1898635"/>
            <a:ext cx="1865161" cy="3062162"/>
          </a:xfrm>
          <a:prstGeom prst="round1Rect">
            <a:avLst/>
          </a:prstGeom>
          <a:solidFill>
            <a:schemeClr val="accent5">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03711CAD-32D6-44E4-ADE8-416197544F29}"/>
              </a:ext>
            </a:extLst>
          </p:cNvPr>
          <p:cNvGrpSpPr/>
          <p:nvPr/>
        </p:nvGrpSpPr>
        <p:grpSpPr>
          <a:xfrm>
            <a:off x="2014374" y="2031239"/>
            <a:ext cx="1313863" cy="1510275"/>
            <a:chOff x="2533651" y="2152650"/>
            <a:chExt cx="2187575" cy="2514600"/>
          </a:xfrm>
          <a:solidFill>
            <a:schemeClr val="accent1"/>
          </a:solidFill>
        </p:grpSpPr>
        <p:sp>
          <p:nvSpPr>
            <p:cNvPr id="71" name="Freeform 13">
              <a:extLst>
                <a:ext uri="{FF2B5EF4-FFF2-40B4-BE49-F238E27FC236}">
                  <a16:creationId xmlns:a16="http://schemas.microsoft.com/office/drawing/2014/main" id="{24C29DC6-B14B-4C79-8AC6-501871D30CDB}"/>
                </a:ext>
              </a:extLst>
            </p:cNvPr>
            <p:cNvSpPr>
              <a:spLocks/>
            </p:cNvSpPr>
            <p:nvPr/>
          </p:nvSpPr>
          <p:spPr bwMode="auto">
            <a:xfrm>
              <a:off x="4592638" y="3011488"/>
              <a:ext cx="120650" cy="33337"/>
            </a:xfrm>
            <a:custGeom>
              <a:avLst/>
              <a:gdLst>
                <a:gd name="T0" fmla="*/ 49 w 58"/>
                <a:gd name="T1" fmla="*/ 1 h 16"/>
                <a:gd name="T2" fmla="*/ 7 w 58"/>
                <a:gd name="T3" fmla="*/ 4 h 16"/>
                <a:gd name="T4" fmla="*/ 8 w 58"/>
                <a:gd name="T5" fmla="*/ 15 h 16"/>
                <a:gd name="T6" fmla="*/ 50 w 58"/>
                <a:gd name="T7" fmla="*/ 12 h 16"/>
                <a:gd name="T8" fmla="*/ 49 w 58"/>
                <a:gd name="T9" fmla="*/ 1 h 16"/>
              </a:gdLst>
              <a:ahLst/>
              <a:cxnLst>
                <a:cxn ang="0">
                  <a:pos x="T0" y="T1"/>
                </a:cxn>
                <a:cxn ang="0">
                  <a:pos x="T2" y="T3"/>
                </a:cxn>
                <a:cxn ang="0">
                  <a:pos x="T4" y="T5"/>
                </a:cxn>
                <a:cxn ang="0">
                  <a:pos x="T6" y="T7"/>
                </a:cxn>
                <a:cxn ang="0">
                  <a:pos x="T8" y="T9"/>
                </a:cxn>
              </a:cxnLst>
              <a:rect l="0" t="0" r="r" b="b"/>
              <a:pathLst>
                <a:path w="58" h="16">
                  <a:moveTo>
                    <a:pt x="49" y="1"/>
                  </a:moveTo>
                  <a:cubicBezTo>
                    <a:pt x="7" y="4"/>
                    <a:pt x="7" y="4"/>
                    <a:pt x="7" y="4"/>
                  </a:cubicBezTo>
                  <a:cubicBezTo>
                    <a:pt x="0" y="5"/>
                    <a:pt x="0" y="16"/>
                    <a:pt x="8" y="15"/>
                  </a:cubicBezTo>
                  <a:cubicBezTo>
                    <a:pt x="50" y="12"/>
                    <a:pt x="50" y="12"/>
                    <a:pt x="50" y="12"/>
                  </a:cubicBezTo>
                  <a:cubicBezTo>
                    <a:pt x="58" y="11"/>
                    <a:pt x="57" y="0"/>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Freeform 14">
              <a:extLst>
                <a:ext uri="{FF2B5EF4-FFF2-40B4-BE49-F238E27FC236}">
                  <a16:creationId xmlns:a16="http://schemas.microsoft.com/office/drawing/2014/main" id="{ABC51E22-5646-4123-9B2B-04017D34E03C}"/>
                </a:ext>
              </a:extLst>
            </p:cNvPr>
            <p:cNvSpPr>
              <a:spLocks/>
            </p:cNvSpPr>
            <p:nvPr/>
          </p:nvSpPr>
          <p:spPr bwMode="auto">
            <a:xfrm>
              <a:off x="4595813" y="3070225"/>
              <a:ext cx="120650" cy="23812"/>
            </a:xfrm>
            <a:custGeom>
              <a:avLst/>
              <a:gdLst>
                <a:gd name="T0" fmla="*/ 50 w 58"/>
                <a:gd name="T1" fmla="*/ 0 h 11"/>
                <a:gd name="T2" fmla="*/ 8 w 58"/>
                <a:gd name="T3" fmla="*/ 0 h 11"/>
                <a:gd name="T4" fmla="*/ 8 w 58"/>
                <a:gd name="T5" fmla="*/ 11 h 11"/>
                <a:gd name="T6" fmla="*/ 50 w 58"/>
                <a:gd name="T7" fmla="*/ 11 h 11"/>
                <a:gd name="T8" fmla="*/ 50 w 58"/>
                <a:gd name="T9" fmla="*/ 0 h 11"/>
              </a:gdLst>
              <a:ahLst/>
              <a:cxnLst>
                <a:cxn ang="0">
                  <a:pos x="T0" y="T1"/>
                </a:cxn>
                <a:cxn ang="0">
                  <a:pos x="T2" y="T3"/>
                </a:cxn>
                <a:cxn ang="0">
                  <a:pos x="T4" y="T5"/>
                </a:cxn>
                <a:cxn ang="0">
                  <a:pos x="T6" y="T7"/>
                </a:cxn>
                <a:cxn ang="0">
                  <a:pos x="T8" y="T9"/>
                </a:cxn>
              </a:cxnLst>
              <a:rect l="0" t="0" r="r" b="b"/>
              <a:pathLst>
                <a:path w="58" h="11">
                  <a:moveTo>
                    <a:pt x="50" y="0"/>
                  </a:moveTo>
                  <a:cubicBezTo>
                    <a:pt x="8" y="0"/>
                    <a:pt x="8" y="0"/>
                    <a:pt x="8" y="0"/>
                  </a:cubicBezTo>
                  <a:cubicBezTo>
                    <a:pt x="0" y="0"/>
                    <a:pt x="0" y="11"/>
                    <a:pt x="8" y="11"/>
                  </a:cubicBezTo>
                  <a:cubicBezTo>
                    <a:pt x="50" y="11"/>
                    <a:pt x="50" y="11"/>
                    <a:pt x="50" y="11"/>
                  </a:cubicBezTo>
                  <a:cubicBezTo>
                    <a:pt x="58" y="11"/>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Freeform 15">
              <a:extLst>
                <a:ext uri="{FF2B5EF4-FFF2-40B4-BE49-F238E27FC236}">
                  <a16:creationId xmlns:a16="http://schemas.microsoft.com/office/drawing/2014/main" id="{F63F9DA4-8CD5-4BB8-A548-75594BF7C3A3}"/>
                </a:ext>
              </a:extLst>
            </p:cNvPr>
            <p:cNvSpPr>
              <a:spLocks/>
            </p:cNvSpPr>
            <p:nvPr/>
          </p:nvSpPr>
          <p:spPr bwMode="auto">
            <a:xfrm>
              <a:off x="4592638" y="3095625"/>
              <a:ext cx="100013" cy="20637"/>
            </a:xfrm>
            <a:custGeom>
              <a:avLst/>
              <a:gdLst>
                <a:gd name="T0" fmla="*/ 41 w 48"/>
                <a:gd name="T1" fmla="*/ 1 h 10"/>
                <a:gd name="T2" fmla="*/ 6 w 48"/>
                <a:gd name="T3" fmla="*/ 1 h 10"/>
                <a:gd name="T4" fmla="*/ 6 w 48"/>
                <a:gd name="T5" fmla="*/ 10 h 10"/>
                <a:gd name="T6" fmla="*/ 41 w 48"/>
                <a:gd name="T7" fmla="*/ 10 h 10"/>
                <a:gd name="T8" fmla="*/ 41 w 48"/>
                <a:gd name="T9" fmla="*/ 1 h 10"/>
              </a:gdLst>
              <a:ahLst/>
              <a:cxnLst>
                <a:cxn ang="0">
                  <a:pos x="T0" y="T1"/>
                </a:cxn>
                <a:cxn ang="0">
                  <a:pos x="T2" y="T3"/>
                </a:cxn>
                <a:cxn ang="0">
                  <a:pos x="T4" y="T5"/>
                </a:cxn>
                <a:cxn ang="0">
                  <a:pos x="T6" y="T7"/>
                </a:cxn>
                <a:cxn ang="0">
                  <a:pos x="T8" y="T9"/>
                </a:cxn>
              </a:cxnLst>
              <a:rect l="0" t="0" r="r" b="b"/>
              <a:pathLst>
                <a:path w="48" h="10">
                  <a:moveTo>
                    <a:pt x="41" y="1"/>
                  </a:moveTo>
                  <a:cubicBezTo>
                    <a:pt x="6" y="1"/>
                    <a:pt x="6" y="1"/>
                    <a:pt x="6" y="1"/>
                  </a:cubicBezTo>
                  <a:cubicBezTo>
                    <a:pt x="0" y="0"/>
                    <a:pt x="0" y="10"/>
                    <a:pt x="6" y="10"/>
                  </a:cubicBezTo>
                  <a:cubicBezTo>
                    <a:pt x="41" y="10"/>
                    <a:pt x="41" y="10"/>
                    <a:pt x="41" y="10"/>
                  </a:cubicBezTo>
                  <a:cubicBezTo>
                    <a:pt x="47" y="10"/>
                    <a:pt x="48"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Freeform 16">
              <a:extLst>
                <a:ext uri="{FF2B5EF4-FFF2-40B4-BE49-F238E27FC236}">
                  <a16:creationId xmlns:a16="http://schemas.microsoft.com/office/drawing/2014/main" id="{6F5CAAFF-45B6-46A1-A362-961471D837D7}"/>
                </a:ext>
              </a:extLst>
            </p:cNvPr>
            <p:cNvSpPr>
              <a:spLocks/>
            </p:cNvSpPr>
            <p:nvPr/>
          </p:nvSpPr>
          <p:spPr bwMode="auto">
            <a:xfrm>
              <a:off x="4467226" y="2957513"/>
              <a:ext cx="177800" cy="166687"/>
            </a:xfrm>
            <a:custGeom>
              <a:avLst/>
              <a:gdLst>
                <a:gd name="T0" fmla="*/ 56 w 86"/>
                <a:gd name="T1" fmla="*/ 28 h 80"/>
                <a:gd name="T2" fmla="*/ 74 w 86"/>
                <a:gd name="T3" fmla="*/ 30 h 80"/>
                <a:gd name="T4" fmla="*/ 69 w 86"/>
                <a:gd name="T5" fmla="*/ 75 h 80"/>
                <a:gd name="T6" fmla="*/ 25 w 86"/>
                <a:gd name="T7" fmla="*/ 70 h 80"/>
                <a:gd name="T8" fmla="*/ 0 w 86"/>
                <a:gd name="T9" fmla="*/ 70 h 80"/>
                <a:gd name="T10" fmla="*/ 2 w 86"/>
                <a:gd name="T11" fmla="*/ 33 h 80"/>
                <a:gd name="T12" fmla="*/ 26 w 86"/>
                <a:gd name="T13" fmla="*/ 31 h 80"/>
                <a:gd name="T14" fmla="*/ 68 w 86"/>
                <a:gd name="T15" fmla="*/ 6 h 80"/>
                <a:gd name="T16" fmla="*/ 79 w 86"/>
                <a:gd name="T17" fmla="*/ 0 h 80"/>
                <a:gd name="T18" fmla="*/ 78 w 86"/>
                <a:gd name="T19" fmla="*/ 12 h 80"/>
                <a:gd name="T20" fmla="*/ 56 w 86"/>
                <a:gd name="T21"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0">
                  <a:moveTo>
                    <a:pt x="56" y="28"/>
                  </a:moveTo>
                  <a:cubicBezTo>
                    <a:pt x="59" y="30"/>
                    <a:pt x="74" y="30"/>
                    <a:pt x="74" y="30"/>
                  </a:cubicBezTo>
                  <a:cubicBezTo>
                    <a:pt x="75" y="43"/>
                    <a:pt x="75" y="63"/>
                    <a:pt x="69" y="75"/>
                  </a:cubicBezTo>
                  <a:cubicBezTo>
                    <a:pt x="69" y="75"/>
                    <a:pt x="27" y="80"/>
                    <a:pt x="25" y="70"/>
                  </a:cubicBezTo>
                  <a:cubicBezTo>
                    <a:pt x="19" y="70"/>
                    <a:pt x="4" y="70"/>
                    <a:pt x="0" y="70"/>
                  </a:cubicBezTo>
                  <a:cubicBezTo>
                    <a:pt x="2" y="33"/>
                    <a:pt x="2" y="33"/>
                    <a:pt x="2" y="33"/>
                  </a:cubicBezTo>
                  <a:cubicBezTo>
                    <a:pt x="11" y="32"/>
                    <a:pt x="19" y="32"/>
                    <a:pt x="26" y="31"/>
                  </a:cubicBezTo>
                  <a:cubicBezTo>
                    <a:pt x="32" y="14"/>
                    <a:pt x="55" y="13"/>
                    <a:pt x="68" y="6"/>
                  </a:cubicBezTo>
                  <a:cubicBezTo>
                    <a:pt x="74" y="3"/>
                    <a:pt x="79" y="0"/>
                    <a:pt x="79" y="0"/>
                  </a:cubicBezTo>
                  <a:cubicBezTo>
                    <a:pt x="79" y="0"/>
                    <a:pt x="86" y="6"/>
                    <a:pt x="78" y="12"/>
                  </a:cubicBezTo>
                  <a:cubicBezTo>
                    <a:pt x="71" y="18"/>
                    <a:pt x="52" y="24"/>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Freeform 17">
              <a:extLst>
                <a:ext uri="{FF2B5EF4-FFF2-40B4-BE49-F238E27FC236}">
                  <a16:creationId xmlns:a16="http://schemas.microsoft.com/office/drawing/2014/main" id="{B3A7E567-F224-46F3-820F-4410B04C6322}"/>
                </a:ext>
              </a:extLst>
            </p:cNvPr>
            <p:cNvSpPr>
              <a:spLocks/>
            </p:cNvSpPr>
            <p:nvPr/>
          </p:nvSpPr>
          <p:spPr bwMode="auto">
            <a:xfrm>
              <a:off x="4602163" y="3041650"/>
              <a:ext cx="119063" cy="28575"/>
            </a:xfrm>
            <a:custGeom>
              <a:avLst/>
              <a:gdLst>
                <a:gd name="T0" fmla="*/ 50 w 58"/>
                <a:gd name="T1" fmla="*/ 0 h 14"/>
                <a:gd name="T2" fmla="*/ 7 w 58"/>
                <a:gd name="T3" fmla="*/ 2 h 14"/>
                <a:gd name="T4" fmla="*/ 8 w 58"/>
                <a:gd name="T5" fmla="*/ 13 h 14"/>
                <a:gd name="T6" fmla="*/ 50 w 58"/>
                <a:gd name="T7" fmla="*/ 11 h 14"/>
                <a:gd name="T8" fmla="*/ 50 w 58"/>
                <a:gd name="T9" fmla="*/ 0 h 14"/>
              </a:gdLst>
              <a:ahLst/>
              <a:cxnLst>
                <a:cxn ang="0">
                  <a:pos x="T0" y="T1"/>
                </a:cxn>
                <a:cxn ang="0">
                  <a:pos x="T2" y="T3"/>
                </a:cxn>
                <a:cxn ang="0">
                  <a:pos x="T4" y="T5"/>
                </a:cxn>
                <a:cxn ang="0">
                  <a:pos x="T6" y="T7"/>
                </a:cxn>
                <a:cxn ang="0">
                  <a:pos x="T8" y="T9"/>
                </a:cxn>
              </a:cxnLst>
              <a:rect l="0" t="0" r="r" b="b"/>
              <a:pathLst>
                <a:path w="58" h="14">
                  <a:moveTo>
                    <a:pt x="50" y="0"/>
                  </a:moveTo>
                  <a:cubicBezTo>
                    <a:pt x="7" y="2"/>
                    <a:pt x="7" y="2"/>
                    <a:pt x="7" y="2"/>
                  </a:cubicBezTo>
                  <a:cubicBezTo>
                    <a:pt x="0" y="3"/>
                    <a:pt x="0" y="14"/>
                    <a:pt x="8" y="13"/>
                  </a:cubicBezTo>
                  <a:cubicBezTo>
                    <a:pt x="50" y="11"/>
                    <a:pt x="50" y="11"/>
                    <a:pt x="50" y="11"/>
                  </a:cubicBezTo>
                  <a:cubicBezTo>
                    <a:pt x="58" y="11"/>
                    <a:pt x="57"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18">
              <a:extLst>
                <a:ext uri="{FF2B5EF4-FFF2-40B4-BE49-F238E27FC236}">
                  <a16:creationId xmlns:a16="http://schemas.microsoft.com/office/drawing/2014/main" id="{2616C5B0-9CDF-4851-8F89-F28B73FA698F}"/>
                </a:ext>
              </a:extLst>
            </p:cNvPr>
            <p:cNvSpPr>
              <a:spLocks/>
            </p:cNvSpPr>
            <p:nvPr/>
          </p:nvSpPr>
          <p:spPr bwMode="auto">
            <a:xfrm>
              <a:off x="3965576" y="2752725"/>
              <a:ext cx="560388" cy="485775"/>
            </a:xfrm>
            <a:custGeom>
              <a:avLst/>
              <a:gdLst>
                <a:gd name="T0" fmla="*/ 54 w 353"/>
                <a:gd name="T1" fmla="*/ 0 h 306"/>
                <a:gd name="T2" fmla="*/ 143 w 353"/>
                <a:gd name="T3" fmla="*/ 190 h 306"/>
                <a:gd name="T4" fmla="*/ 339 w 353"/>
                <a:gd name="T5" fmla="*/ 154 h 306"/>
                <a:gd name="T6" fmla="*/ 353 w 353"/>
                <a:gd name="T7" fmla="*/ 241 h 306"/>
                <a:gd name="T8" fmla="*/ 88 w 353"/>
                <a:gd name="T9" fmla="*/ 306 h 306"/>
                <a:gd name="T10" fmla="*/ 0 w 353"/>
                <a:gd name="T11" fmla="*/ 144 h 306"/>
                <a:gd name="T12" fmla="*/ 54 w 353"/>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353" h="306">
                  <a:moveTo>
                    <a:pt x="54" y="0"/>
                  </a:moveTo>
                  <a:lnTo>
                    <a:pt x="143" y="190"/>
                  </a:lnTo>
                  <a:lnTo>
                    <a:pt x="339" y="154"/>
                  </a:lnTo>
                  <a:lnTo>
                    <a:pt x="353" y="241"/>
                  </a:lnTo>
                  <a:lnTo>
                    <a:pt x="88" y="306"/>
                  </a:lnTo>
                  <a:lnTo>
                    <a:pt x="0" y="144"/>
                  </a:lnTo>
                  <a:lnTo>
                    <a:pt x="54"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Freeform 19">
              <a:extLst>
                <a:ext uri="{FF2B5EF4-FFF2-40B4-BE49-F238E27FC236}">
                  <a16:creationId xmlns:a16="http://schemas.microsoft.com/office/drawing/2014/main" id="{CB01DB4E-9624-4937-B841-391B29AF5894}"/>
                </a:ext>
              </a:extLst>
            </p:cNvPr>
            <p:cNvSpPr>
              <a:spLocks/>
            </p:cNvSpPr>
            <p:nvPr/>
          </p:nvSpPr>
          <p:spPr bwMode="auto">
            <a:xfrm>
              <a:off x="2533651" y="2990850"/>
              <a:ext cx="527050" cy="588962"/>
            </a:xfrm>
            <a:custGeom>
              <a:avLst/>
              <a:gdLst>
                <a:gd name="T0" fmla="*/ 254 w 254"/>
                <a:gd name="T1" fmla="*/ 215 h 283"/>
                <a:gd name="T2" fmla="*/ 170 w 254"/>
                <a:gd name="T3" fmla="*/ 279 h 283"/>
                <a:gd name="T4" fmla="*/ 153 w 254"/>
                <a:gd name="T5" fmla="*/ 276 h 283"/>
                <a:gd name="T6" fmla="*/ 4 w 254"/>
                <a:gd name="T7" fmla="*/ 82 h 283"/>
                <a:gd name="T8" fmla="*/ 6 w 254"/>
                <a:gd name="T9" fmla="*/ 64 h 283"/>
                <a:gd name="T10" fmla="*/ 90 w 254"/>
                <a:gd name="T11" fmla="*/ 0 h 283"/>
                <a:gd name="T12" fmla="*/ 88 w 254"/>
                <a:gd name="T13" fmla="*/ 18 h 283"/>
                <a:gd name="T14" fmla="*/ 237 w 254"/>
                <a:gd name="T15" fmla="*/ 212 h 283"/>
                <a:gd name="T16" fmla="*/ 254 w 254"/>
                <a:gd name="T17" fmla="*/ 21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83">
                  <a:moveTo>
                    <a:pt x="254" y="215"/>
                  </a:moveTo>
                  <a:cubicBezTo>
                    <a:pt x="170" y="279"/>
                    <a:pt x="170" y="279"/>
                    <a:pt x="170" y="279"/>
                  </a:cubicBezTo>
                  <a:cubicBezTo>
                    <a:pt x="165" y="283"/>
                    <a:pt x="157" y="282"/>
                    <a:pt x="153" y="276"/>
                  </a:cubicBezTo>
                  <a:cubicBezTo>
                    <a:pt x="4" y="82"/>
                    <a:pt x="4" y="82"/>
                    <a:pt x="4" y="82"/>
                  </a:cubicBezTo>
                  <a:cubicBezTo>
                    <a:pt x="0" y="76"/>
                    <a:pt x="1" y="69"/>
                    <a:pt x="6" y="64"/>
                  </a:cubicBezTo>
                  <a:cubicBezTo>
                    <a:pt x="90" y="0"/>
                    <a:pt x="90" y="0"/>
                    <a:pt x="90" y="0"/>
                  </a:cubicBezTo>
                  <a:cubicBezTo>
                    <a:pt x="85" y="5"/>
                    <a:pt x="84" y="12"/>
                    <a:pt x="88" y="18"/>
                  </a:cubicBezTo>
                  <a:cubicBezTo>
                    <a:pt x="237" y="212"/>
                    <a:pt x="237" y="212"/>
                    <a:pt x="237" y="212"/>
                  </a:cubicBezTo>
                  <a:cubicBezTo>
                    <a:pt x="241" y="218"/>
                    <a:pt x="248" y="219"/>
                    <a:pt x="254" y="215"/>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Freeform 20">
              <a:extLst>
                <a:ext uri="{FF2B5EF4-FFF2-40B4-BE49-F238E27FC236}">
                  <a16:creationId xmlns:a16="http://schemas.microsoft.com/office/drawing/2014/main" id="{EDF11169-92A2-4904-82F1-1B594DB7D973}"/>
                </a:ext>
              </a:extLst>
            </p:cNvPr>
            <p:cNvSpPr>
              <a:spLocks/>
            </p:cNvSpPr>
            <p:nvPr/>
          </p:nvSpPr>
          <p:spPr bwMode="auto">
            <a:xfrm>
              <a:off x="2708276" y="2881313"/>
              <a:ext cx="498475" cy="565150"/>
            </a:xfrm>
            <a:custGeom>
              <a:avLst/>
              <a:gdLst>
                <a:gd name="T0" fmla="*/ 234 w 240"/>
                <a:gd name="T1" fmla="*/ 219 h 272"/>
                <a:gd name="T2" fmla="*/ 170 w 240"/>
                <a:gd name="T3" fmla="*/ 268 h 272"/>
                <a:gd name="T4" fmla="*/ 153 w 240"/>
                <a:gd name="T5" fmla="*/ 265 h 272"/>
                <a:gd name="T6" fmla="*/ 4 w 240"/>
                <a:gd name="T7" fmla="*/ 71 h 272"/>
                <a:gd name="T8" fmla="*/ 6 w 240"/>
                <a:gd name="T9" fmla="*/ 53 h 272"/>
                <a:gd name="T10" fmla="*/ 70 w 240"/>
                <a:gd name="T11" fmla="*/ 4 h 272"/>
                <a:gd name="T12" fmla="*/ 88 w 240"/>
                <a:gd name="T13" fmla="*/ 7 h 272"/>
                <a:gd name="T14" fmla="*/ 236 w 240"/>
                <a:gd name="T15" fmla="*/ 201 h 272"/>
                <a:gd name="T16" fmla="*/ 234 w 240"/>
                <a:gd name="T17" fmla="*/ 2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72">
                  <a:moveTo>
                    <a:pt x="234" y="219"/>
                  </a:moveTo>
                  <a:cubicBezTo>
                    <a:pt x="170" y="268"/>
                    <a:pt x="170" y="268"/>
                    <a:pt x="170" y="268"/>
                  </a:cubicBezTo>
                  <a:cubicBezTo>
                    <a:pt x="164" y="272"/>
                    <a:pt x="157" y="271"/>
                    <a:pt x="153" y="265"/>
                  </a:cubicBezTo>
                  <a:cubicBezTo>
                    <a:pt x="4" y="71"/>
                    <a:pt x="4" y="71"/>
                    <a:pt x="4" y="71"/>
                  </a:cubicBezTo>
                  <a:cubicBezTo>
                    <a:pt x="0" y="65"/>
                    <a:pt x="1" y="58"/>
                    <a:pt x="6" y="53"/>
                  </a:cubicBezTo>
                  <a:cubicBezTo>
                    <a:pt x="70" y="4"/>
                    <a:pt x="70" y="4"/>
                    <a:pt x="70" y="4"/>
                  </a:cubicBezTo>
                  <a:cubicBezTo>
                    <a:pt x="76" y="0"/>
                    <a:pt x="83" y="1"/>
                    <a:pt x="88" y="7"/>
                  </a:cubicBezTo>
                  <a:cubicBezTo>
                    <a:pt x="236" y="201"/>
                    <a:pt x="236" y="201"/>
                    <a:pt x="236" y="201"/>
                  </a:cubicBezTo>
                  <a:cubicBezTo>
                    <a:pt x="240" y="207"/>
                    <a:pt x="239" y="214"/>
                    <a:pt x="234" y="2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Freeform 21">
              <a:extLst>
                <a:ext uri="{FF2B5EF4-FFF2-40B4-BE49-F238E27FC236}">
                  <a16:creationId xmlns:a16="http://schemas.microsoft.com/office/drawing/2014/main" id="{F31BD8D6-6EB7-42DB-B9D6-157DAB0CBBFE}"/>
                </a:ext>
              </a:extLst>
            </p:cNvPr>
            <p:cNvSpPr>
              <a:spLocks/>
            </p:cNvSpPr>
            <p:nvPr/>
          </p:nvSpPr>
          <p:spPr bwMode="auto">
            <a:xfrm>
              <a:off x="2801938" y="3159125"/>
              <a:ext cx="136525" cy="141287"/>
            </a:xfrm>
            <a:custGeom>
              <a:avLst/>
              <a:gdLst>
                <a:gd name="T0" fmla="*/ 36 w 66"/>
                <a:gd name="T1" fmla="*/ 67 h 68"/>
                <a:gd name="T2" fmla="*/ 32 w 66"/>
                <a:gd name="T3" fmla="*/ 66 h 68"/>
                <a:gd name="T4" fmla="*/ 1 w 66"/>
                <a:gd name="T5" fmla="*/ 27 h 68"/>
                <a:gd name="T6" fmla="*/ 2 w 66"/>
                <a:gd name="T7" fmla="*/ 22 h 68"/>
                <a:gd name="T8" fmla="*/ 30 w 66"/>
                <a:gd name="T9" fmla="*/ 1 h 68"/>
                <a:gd name="T10" fmla="*/ 35 w 66"/>
                <a:gd name="T11" fmla="*/ 2 h 68"/>
                <a:gd name="T12" fmla="*/ 65 w 66"/>
                <a:gd name="T13" fmla="*/ 41 h 68"/>
                <a:gd name="T14" fmla="*/ 64 w 66"/>
                <a:gd name="T15" fmla="*/ 46 h 68"/>
                <a:gd name="T16" fmla="*/ 36 w 66"/>
                <a:gd name="T1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8">
                  <a:moveTo>
                    <a:pt x="36" y="67"/>
                  </a:moveTo>
                  <a:cubicBezTo>
                    <a:pt x="35" y="68"/>
                    <a:pt x="33" y="68"/>
                    <a:pt x="32" y="66"/>
                  </a:cubicBezTo>
                  <a:cubicBezTo>
                    <a:pt x="1" y="27"/>
                    <a:pt x="1" y="27"/>
                    <a:pt x="1" y="27"/>
                  </a:cubicBezTo>
                  <a:cubicBezTo>
                    <a:pt x="0" y="26"/>
                    <a:pt x="1" y="23"/>
                    <a:pt x="2" y="22"/>
                  </a:cubicBezTo>
                  <a:cubicBezTo>
                    <a:pt x="30" y="1"/>
                    <a:pt x="30" y="1"/>
                    <a:pt x="30" y="1"/>
                  </a:cubicBezTo>
                  <a:cubicBezTo>
                    <a:pt x="32" y="0"/>
                    <a:pt x="34" y="0"/>
                    <a:pt x="35" y="2"/>
                  </a:cubicBezTo>
                  <a:cubicBezTo>
                    <a:pt x="65" y="41"/>
                    <a:pt x="65" y="41"/>
                    <a:pt x="65" y="41"/>
                  </a:cubicBezTo>
                  <a:cubicBezTo>
                    <a:pt x="66" y="42"/>
                    <a:pt x="66" y="45"/>
                    <a:pt x="64" y="46"/>
                  </a:cubicBezTo>
                  <a:lnTo>
                    <a:pt x="36" y="67"/>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Freeform 22">
              <a:extLst>
                <a:ext uri="{FF2B5EF4-FFF2-40B4-BE49-F238E27FC236}">
                  <a16:creationId xmlns:a16="http://schemas.microsoft.com/office/drawing/2014/main" id="{73AD0EF1-5C95-40F4-B8D9-826F7FF729DE}"/>
                </a:ext>
              </a:extLst>
            </p:cNvPr>
            <p:cNvSpPr>
              <a:spLocks noEditPoints="1"/>
            </p:cNvSpPr>
            <p:nvPr/>
          </p:nvSpPr>
          <p:spPr bwMode="auto">
            <a:xfrm>
              <a:off x="2940051" y="2990850"/>
              <a:ext cx="207963" cy="212725"/>
            </a:xfrm>
            <a:custGeom>
              <a:avLst/>
              <a:gdLst>
                <a:gd name="T0" fmla="*/ 94 w 100"/>
                <a:gd name="T1" fmla="*/ 48 h 102"/>
                <a:gd name="T2" fmla="*/ 64 w 100"/>
                <a:gd name="T3" fmla="*/ 10 h 102"/>
                <a:gd name="T4" fmla="*/ 39 w 100"/>
                <a:gd name="T5" fmla="*/ 6 h 102"/>
                <a:gd name="T6" fmla="*/ 10 w 100"/>
                <a:gd name="T7" fmla="*/ 28 h 102"/>
                <a:gd name="T8" fmla="*/ 6 w 100"/>
                <a:gd name="T9" fmla="*/ 54 h 102"/>
                <a:gd name="T10" fmla="*/ 36 w 100"/>
                <a:gd name="T11" fmla="*/ 92 h 102"/>
                <a:gd name="T12" fmla="*/ 61 w 100"/>
                <a:gd name="T13" fmla="*/ 96 h 102"/>
                <a:gd name="T14" fmla="*/ 90 w 100"/>
                <a:gd name="T15" fmla="*/ 74 h 102"/>
                <a:gd name="T16" fmla="*/ 94 w 100"/>
                <a:gd name="T17" fmla="*/ 48 h 102"/>
                <a:gd name="T18" fmla="*/ 53 w 100"/>
                <a:gd name="T19" fmla="*/ 85 h 102"/>
                <a:gd name="T20" fmla="*/ 47 w 100"/>
                <a:gd name="T21" fmla="*/ 84 h 102"/>
                <a:gd name="T22" fmla="*/ 17 w 100"/>
                <a:gd name="T23" fmla="*/ 45 h 102"/>
                <a:gd name="T24" fmla="*/ 18 w 100"/>
                <a:gd name="T25" fmla="*/ 39 h 102"/>
                <a:gd name="T26" fmla="*/ 47 w 100"/>
                <a:gd name="T27" fmla="*/ 17 h 102"/>
                <a:gd name="T28" fmla="*/ 53 w 100"/>
                <a:gd name="T29" fmla="*/ 18 h 102"/>
                <a:gd name="T30" fmla="*/ 82 w 100"/>
                <a:gd name="T31" fmla="*/ 57 h 102"/>
                <a:gd name="T32" fmla="*/ 82 w 100"/>
                <a:gd name="T33" fmla="*/ 63 h 102"/>
                <a:gd name="T34" fmla="*/ 53 w 100"/>
                <a:gd name="T35"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02">
                  <a:moveTo>
                    <a:pt x="94" y="48"/>
                  </a:moveTo>
                  <a:cubicBezTo>
                    <a:pt x="64" y="10"/>
                    <a:pt x="64" y="10"/>
                    <a:pt x="64" y="10"/>
                  </a:cubicBezTo>
                  <a:cubicBezTo>
                    <a:pt x="58" y="2"/>
                    <a:pt x="46" y="0"/>
                    <a:pt x="39" y="6"/>
                  </a:cubicBezTo>
                  <a:cubicBezTo>
                    <a:pt x="10" y="28"/>
                    <a:pt x="10" y="28"/>
                    <a:pt x="10" y="28"/>
                  </a:cubicBezTo>
                  <a:cubicBezTo>
                    <a:pt x="2" y="34"/>
                    <a:pt x="0" y="46"/>
                    <a:pt x="6" y="54"/>
                  </a:cubicBezTo>
                  <a:cubicBezTo>
                    <a:pt x="36" y="92"/>
                    <a:pt x="36" y="92"/>
                    <a:pt x="36" y="92"/>
                  </a:cubicBezTo>
                  <a:cubicBezTo>
                    <a:pt x="42" y="100"/>
                    <a:pt x="53" y="102"/>
                    <a:pt x="61" y="96"/>
                  </a:cubicBezTo>
                  <a:cubicBezTo>
                    <a:pt x="90" y="74"/>
                    <a:pt x="90" y="74"/>
                    <a:pt x="90" y="74"/>
                  </a:cubicBezTo>
                  <a:cubicBezTo>
                    <a:pt x="98" y="68"/>
                    <a:pt x="100" y="56"/>
                    <a:pt x="94" y="48"/>
                  </a:cubicBezTo>
                  <a:close/>
                  <a:moveTo>
                    <a:pt x="53" y="85"/>
                  </a:moveTo>
                  <a:cubicBezTo>
                    <a:pt x="51" y="86"/>
                    <a:pt x="48" y="86"/>
                    <a:pt x="47" y="84"/>
                  </a:cubicBezTo>
                  <a:cubicBezTo>
                    <a:pt x="17" y="45"/>
                    <a:pt x="17" y="45"/>
                    <a:pt x="17" y="45"/>
                  </a:cubicBezTo>
                  <a:cubicBezTo>
                    <a:pt x="16" y="43"/>
                    <a:pt x="16" y="41"/>
                    <a:pt x="18" y="39"/>
                  </a:cubicBezTo>
                  <a:cubicBezTo>
                    <a:pt x="47" y="17"/>
                    <a:pt x="47" y="17"/>
                    <a:pt x="47" y="17"/>
                  </a:cubicBezTo>
                  <a:cubicBezTo>
                    <a:pt x="49" y="16"/>
                    <a:pt x="51" y="16"/>
                    <a:pt x="53" y="18"/>
                  </a:cubicBezTo>
                  <a:cubicBezTo>
                    <a:pt x="82" y="57"/>
                    <a:pt x="82" y="57"/>
                    <a:pt x="82" y="57"/>
                  </a:cubicBezTo>
                  <a:cubicBezTo>
                    <a:pt x="84" y="59"/>
                    <a:pt x="83" y="61"/>
                    <a:pt x="82" y="63"/>
                  </a:cubicBezTo>
                  <a:lnTo>
                    <a:pt x="53" y="85"/>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Freeform 23">
              <a:extLst>
                <a:ext uri="{FF2B5EF4-FFF2-40B4-BE49-F238E27FC236}">
                  <a16:creationId xmlns:a16="http://schemas.microsoft.com/office/drawing/2014/main" id="{EB8348D2-4397-4EDE-A99B-8809F60B464D}"/>
                </a:ext>
              </a:extLst>
            </p:cNvPr>
            <p:cNvSpPr>
              <a:spLocks/>
            </p:cNvSpPr>
            <p:nvPr/>
          </p:nvSpPr>
          <p:spPr bwMode="auto">
            <a:xfrm>
              <a:off x="3140076" y="2811463"/>
              <a:ext cx="336550" cy="217487"/>
            </a:xfrm>
            <a:custGeom>
              <a:avLst/>
              <a:gdLst>
                <a:gd name="T0" fmla="*/ 146 w 212"/>
                <a:gd name="T1" fmla="*/ 0 h 137"/>
                <a:gd name="T2" fmla="*/ 0 w 212"/>
                <a:gd name="T3" fmla="*/ 89 h 137"/>
                <a:gd name="T4" fmla="*/ 21 w 212"/>
                <a:gd name="T5" fmla="*/ 137 h 137"/>
                <a:gd name="T6" fmla="*/ 212 w 212"/>
                <a:gd name="T7" fmla="*/ 35 h 137"/>
                <a:gd name="T8" fmla="*/ 146 w 212"/>
                <a:gd name="T9" fmla="*/ 0 h 137"/>
              </a:gdLst>
              <a:ahLst/>
              <a:cxnLst>
                <a:cxn ang="0">
                  <a:pos x="T0" y="T1"/>
                </a:cxn>
                <a:cxn ang="0">
                  <a:pos x="T2" y="T3"/>
                </a:cxn>
                <a:cxn ang="0">
                  <a:pos x="T4" y="T5"/>
                </a:cxn>
                <a:cxn ang="0">
                  <a:pos x="T6" y="T7"/>
                </a:cxn>
                <a:cxn ang="0">
                  <a:pos x="T8" y="T9"/>
                </a:cxn>
              </a:cxnLst>
              <a:rect l="0" t="0" r="r" b="b"/>
              <a:pathLst>
                <a:path w="212" h="137">
                  <a:moveTo>
                    <a:pt x="146" y="0"/>
                  </a:moveTo>
                  <a:lnTo>
                    <a:pt x="0" y="89"/>
                  </a:lnTo>
                  <a:lnTo>
                    <a:pt x="21" y="137"/>
                  </a:lnTo>
                  <a:lnTo>
                    <a:pt x="212" y="35"/>
                  </a:lnTo>
                  <a:lnTo>
                    <a:pt x="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Freeform 24">
              <a:extLst>
                <a:ext uri="{FF2B5EF4-FFF2-40B4-BE49-F238E27FC236}">
                  <a16:creationId xmlns:a16="http://schemas.microsoft.com/office/drawing/2014/main" id="{1654CA1C-CF8E-42A7-917E-333220A9122A}"/>
                </a:ext>
              </a:extLst>
            </p:cNvPr>
            <p:cNvSpPr>
              <a:spLocks/>
            </p:cNvSpPr>
            <p:nvPr/>
          </p:nvSpPr>
          <p:spPr bwMode="auto">
            <a:xfrm>
              <a:off x="3444876" y="2625725"/>
              <a:ext cx="646113" cy="842962"/>
            </a:xfrm>
            <a:custGeom>
              <a:avLst/>
              <a:gdLst>
                <a:gd name="T0" fmla="*/ 0 w 311"/>
                <a:gd name="T1" fmla="*/ 366 h 406"/>
                <a:gd name="T2" fmla="*/ 151 w 311"/>
                <a:gd name="T3" fmla="*/ 46 h 406"/>
                <a:gd name="T4" fmla="*/ 246 w 311"/>
                <a:gd name="T5" fmla="*/ 0 h 406"/>
                <a:gd name="T6" fmla="*/ 311 w 311"/>
                <a:gd name="T7" fmla="*/ 58 h 406"/>
                <a:gd name="T8" fmla="*/ 279 w 311"/>
                <a:gd name="T9" fmla="*/ 184 h 406"/>
                <a:gd name="T10" fmla="*/ 172 w 311"/>
                <a:gd name="T11" fmla="*/ 406 h 406"/>
                <a:gd name="T12" fmla="*/ 0 w 311"/>
                <a:gd name="T13" fmla="*/ 366 h 406"/>
              </a:gdLst>
              <a:ahLst/>
              <a:cxnLst>
                <a:cxn ang="0">
                  <a:pos x="T0" y="T1"/>
                </a:cxn>
                <a:cxn ang="0">
                  <a:pos x="T2" y="T3"/>
                </a:cxn>
                <a:cxn ang="0">
                  <a:pos x="T4" y="T5"/>
                </a:cxn>
                <a:cxn ang="0">
                  <a:pos x="T6" y="T7"/>
                </a:cxn>
                <a:cxn ang="0">
                  <a:pos x="T8" y="T9"/>
                </a:cxn>
                <a:cxn ang="0">
                  <a:pos x="T10" y="T11"/>
                </a:cxn>
                <a:cxn ang="0">
                  <a:pos x="T12" y="T13"/>
                </a:cxn>
              </a:cxnLst>
              <a:rect l="0" t="0" r="r" b="b"/>
              <a:pathLst>
                <a:path w="311" h="406">
                  <a:moveTo>
                    <a:pt x="0" y="366"/>
                  </a:moveTo>
                  <a:cubicBezTo>
                    <a:pt x="0" y="366"/>
                    <a:pt x="113" y="83"/>
                    <a:pt x="151" y="46"/>
                  </a:cubicBezTo>
                  <a:cubicBezTo>
                    <a:pt x="246" y="0"/>
                    <a:pt x="246" y="0"/>
                    <a:pt x="246" y="0"/>
                  </a:cubicBezTo>
                  <a:cubicBezTo>
                    <a:pt x="311" y="58"/>
                    <a:pt x="311" y="58"/>
                    <a:pt x="311" y="58"/>
                  </a:cubicBezTo>
                  <a:cubicBezTo>
                    <a:pt x="311" y="58"/>
                    <a:pt x="293" y="155"/>
                    <a:pt x="279" y="184"/>
                  </a:cubicBezTo>
                  <a:cubicBezTo>
                    <a:pt x="172" y="406"/>
                    <a:pt x="172" y="406"/>
                    <a:pt x="172" y="406"/>
                  </a:cubicBezTo>
                  <a:lnTo>
                    <a:pt x="0" y="366"/>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Freeform 25">
              <a:extLst>
                <a:ext uri="{FF2B5EF4-FFF2-40B4-BE49-F238E27FC236}">
                  <a16:creationId xmlns:a16="http://schemas.microsoft.com/office/drawing/2014/main" id="{AB9C7942-BACE-468D-B32F-1F032D6A78DC}"/>
                </a:ext>
              </a:extLst>
            </p:cNvPr>
            <p:cNvSpPr>
              <a:spLocks/>
            </p:cNvSpPr>
            <p:nvPr/>
          </p:nvSpPr>
          <p:spPr bwMode="auto">
            <a:xfrm>
              <a:off x="3067051" y="2914650"/>
              <a:ext cx="177800" cy="203200"/>
            </a:xfrm>
            <a:custGeom>
              <a:avLst/>
              <a:gdLst>
                <a:gd name="T0" fmla="*/ 86 w 86"/>
                <a:gd name="T1" fmla="*/ 36 h 98"/>
                <a:gd name="T2" fmla="*/ 50 w 86"/>
                <a:gd name="T3" fmla="*/ 55 h 98"/>
                <a:gd name="T4" fmla="*/ 38 w 86"/>
                <a:gd name="T5" fmla="*/ 98 h 98"/>
                <a:gd name="T6" fmla="*/ 29 w 86"/>
                <a:gd name="T7" fmla="*/ 85 h 98"/>
                <a:gd name="T8" fmla="*/ 17 w 86"/>
                <a:gd name="T9" fmla="*/ 74 h 98"/>
                <a:gd name="T10" fmla="*/ 0 w 86"/>
                <a:gd name="T11" fmla="*/ 37 h 98"/>
                <a:gd name="T12" fmla="*/ 66 w 86"/>
                <a:gd name="T13" fmla="*/ 0 h 98"/>
                <a:gd name="T14" fmla="*/ 86 w 86"/>
                <a:gd name="T15" fmla="*/ 36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8">
                  <a:moveTo>
                    <a:pt x="86" y="36"/>
                  </a:moveTo>
                  <a:cubicBezTo>
                    <a:pt x="50" y="55"/>
                    <a:pt x="50" y="55"/>
                    <a:pt x="50" y="55"/>
                  </a:cubicBezTo>
                  <a:cubicBezTo>
                    <a:pt x="75" y="81"/>
                    <a:pt x="44" y="95"/>
                    <a:pt x="38" y="98"/>
                  </a:cubicBezTo>
                  <a:cubicBezTo>
                    <a:pt x="38" y="98"/>
                    <a:pt x="20" y="90"/>
                    <a:pt x="29" y="85"/>
                  </a:cubicBezTo>
                  <a:cubicBezTo>
                    <a:pt x="17" y="74"/>
                    <a:pt x="17" y="74"/>
                    <a:pt x="17" y="74"/>
                  </a:cubicBezTo>
                  <a:cubicBezTo>
                    <a:pt x="0" y="37"/>
                    <a:pt x="0" y="37"/>
                    <a:pt x="0" y="37"/>
                  </a:cubicBezTo>
                  <a:cubicBezTo>
                    <a:pt x="66" y="0"/>
                    <a:pt x="66" y="0"/>
                    <a:pt x="66" y="0"/>
                  </a:cubicBezTo>
                  <a:lnTo>
                    <a:pt x="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Freeform 26">
              <a:extLst>
                <a:ext uri="{FF2B5EF4-FFF2-40B4-BE49-F238E27FC236}">
                  <a16:creationId xmlns:a16="http://schemas.microsoft.com/office/drawing/2014/main" id="{5885309F-298D-4F82-80FA-8D853A751D3A}"/>
                </a:ext>
              </a:extLst>
            </p:cNvPr>
            <p:cNvSpPr>
              <a:spLocks/>
            </p:cNvSpPr>
            <p:nvPr/>
          </p:nvSpPr>
          <p:spPr bwMode="auto">
            <a:xfrm>
              <a:off x="3048001" y="3055938"/>
              <a:ext cx="100013" cy="79375"/>
            </a:xfrm>
            <a:custGeom>
              <a:avLst/>
              <a:gdLst>
                <a:gd name="T0" fmla="*/ 12 w 48"/>
                <a:gd name="T1" fmla="*/ 14 h 38"/>
                <a:gd name="T2" fmla="*/ 26 w 48"/>
                <a:gd name="T3" fmla="*/ 6 h 38"/>
                <a:gd name="T4" fmla="*/ 36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6" y="6"/>
                    <a:pt x="26" y="6"/>
                    <a:pt x="26" y="6"/>
                  </a:cubicBezTo>
                  <a:cubicBezTo>
                    <a:pt x="39" y="0"/>
                    <a:pt x="48" y="18"/>
                    <a:pt x="36" y="24"/>
                  </a:cubicBezTo>
                  <a:cubicBezTo>
                    <a:pt x="22" y="32"/>
                    <a:pt x="22" y="32"/>
                    <a:pt x="22" y="32"/>
                  </a:cubicBezTo>
                  <a:cubicBezTo>
                    <a:pt x="10"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Freeform 27">
              <a:extLst>
                <a:ext uri="{FF2B5EF4-FFF2-40B4-BE49-F238E27FC236}">
                  <a16:creationId xmlns:a16="http://schemas.microsoft.com/office/drawing/2014/main" id="{C5C6DD6F-3998-4657-9158-CA41FBE152B2}"/>
                </a:ext>
              </a:extLst>
            </p:cNvPr>
            <p:cNvSpPr>
              <a:spLocks/>
            </p:cNvSpPr>
            <p:nvPr/>
          </p:nvSpPr>
          <p:spPr bwMode="auto">
            <a:xfrm>
              <a:off x="3033713" y="3030538"/>
              <a:ext cx="100013" cy="79375"/>
            </a:xfrm>
            <a:custGeom>
              <a:avLst/>
              <a:gdLst>
                <a:gd name="T0" fmla="*/ 12 w 48"/>
                <a:gd name="T1" fmla="*/ 14 h 38"/>
                <a:gd name="T2" fmla="*/ 27 w 48"/>
                <a:gd name="T3" fmla="*/ 6 h 38"/>
                <a:gd name="T4" fmla="*/ 37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7" y="6"/>
                    <a:pt x="27" y="6"/>
                    <a:pt x="27" y="6"/>
                  </a:cubicBezTo>
                  <a:cubicBezTo>
                    <a:pt x="39" y="0"/>
                    <a:pt x="48" y="18"/>
                    <a:pt x="37" y="24"/>
                  </a:cubicBezTo>
                  <a:cubicBezTo>
                    <a:pt x="22" y="32"/>
                    <a:pt x="22" y="32"/>
                    <a:pt x="22" y="32"/>
                  </a:cubicBezTo>
                  <a:cubicBezTo>
                    <a:pt x="11"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Freeform 28">
              <a:extLst>
                <a:ext uri="{FF2B5EF4-FFF2-40B4-BE49-F238E27FC236}">
                  <a16:creationId xmlns:a16="http://schemas.microsoft.com/office/drawing/2014/main" id="{4317F106-6C9B-46FA-93C2-E8CE63825C60}"/>
                </a:ext>
              </a:extLst>
            </p:cNvPr>
            <p:cNvSpPr>
              <a:spLocks/>
            </p:cNvSpPr>
            <p:nvPr/>
          </p:nvSpPr>
          <p:spPr bwMode="auto">
            <a:xfrm>
              <a:off x="3019426" y="3006725"/>
              <a:ext cx="100013" cy="77787"/>
            </a:xfrm>
            <a:custGeom>
              <a:avLst/>
              <a:gdLst>
                <a:gd name="T0" fmla="*/ 13 w 48"/>
                <a:gd name="T1" fmla="*/ 14 h 38"/>
                <a:gd name="T2" fmla="*/ 27 w 48"/>
                <a:gd name="T3" fmla="*/ 6 h 38"/>
                <a:gd name="T4" fmla="*/ 37 w 48"/>
                <a:gd name="T5" fmla="*/ 24 h 38"/>
                <a:gd name="T6" fmla="*/ 22 w 48"/>
                <a:gd name="T7" fmla="*/ 32 h 38"/>
                <a:gd name="T8" fmla="*/ 13 w 48"/>
                <a:gd name="T9" fmla="*/ 14 h 38"/>
              </a:gdLst>
              <a:ahLst/>
              <a:cxnLst>
                <a:cxn ang="0">
                  <a:pos x="T0" y="T1"/>
                </a:cxn>
                <a:cxn ang="0">
                  <a:pos x="T2" y="T3"/>
                </a:cxn>
                <a:cxn ang="0">
                  <a:pos x="T4" y="T5"/>
                </a:cxn>
                <a:cxn ang="0">
                  <a:pos x="T6" y="T7"/>
                </a:cxn>
                <a:cxn ang="0">
                  <a:pos x="T8" y="T9"/>
                </a:cxn>
              </a:cxnLst>
              <a:rect l="0" t="0" r="r" b="b"/>
              <a:pathLst>
                <a:path w="48" h="38">
                  <a:moveTo>
                    <a:pt x="13" y="14"/>
                  </a:moveTo>
                  <a:cubicBezTo>
                    <a:pt x="27" y="6"/>
                    <a:pt x="27" y="6"/>
                    <a:pt x="27" y="6"/>
                  </a:cubicBezTo>
                  <a:cubicBezTo>
                    <a:pt x="40" y="0"/>
                    <a:pt x="48" y="18"/>
                    <a:pt x="37" y="24"/>
                  </a:cubicBezTo>
                  <a:cubicBezTo>
                    <a:pt x="22" y="32"/>
                    <a:pt x="22" y="32"/>
                    <a:pt x="22" y="32"/>
                  </a:cubicBezTo>
                  <a:cubicBezTo>
                    <a:pt x="11" y="38"/>
                    <a:pt x="0" y="21"/>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Freeform 29">
              <a:extLst>
                <a:ext uri="{FF2B5EF4-FFF2-40B4-BE49-F238E27FC236}">
                  <a16:creationId xmlns:a16="http://schemas.microsoft.com/office/drawing/2014/main" id="{69BA1606-0DD7-464D-A316-278BF231C256}"/>
                </a:ext>
              </a:extLst>
            </p:cNvPr>
            <p:cNvSpPr>
              <a:spLocks/>
            </p:cNvSpPr>
            <p:nvPr/>
          </p:nvSpPr>
          <p:spPr bwMode="auto">
            <a:xfrm>
              <a:off x="3006726" y="2981325"/>
              <a:ext cx="100013" cy="79375"/>
            </a:xfrm>
            <a:custGeom>
              <a:avLst/>
              <a:gdLst>
                <a:gd name="T0" fmla="*/ 12 w 48"/>
                <a:gd name="T1" fmla="*/ 14 h 38"/>
                <a:gd name="T2" fmla="*/ 27 w 48"/>
                <a:gd name="T3" fmla="*/ 6 h 38"/>
                <a:gd name="T4" fmla="*/ 36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7" y="6"/>
                    <a:pt x="27" y="6"/>
                    <a:pt x="27" y="6"/>
                  </a:cubicBezTo>
                  <a:cubicBezTo>
                    <a:pt x="39" y="0"/>
                    <a:pt x="48" y="18"/>
                    <a:pt x="36" y="24"/>
                  </a:cubicBezTo>
                  <a:cubicBezTo>
                    <a:pt x="22" y="32"/>
                    <a:pt x="22" y="32"/>
                    <a:pt x="22" y="32"/>
                  </a:cubicBezTo>
                  <a:cubicBezTo>
                    <a:pt x="11"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30">
              <a:extLst>
                <a:ext uri="{FF2B5EF4-FFF2-40B4-BE49-F238E27FC236}">
                  <a16:creationId xmlns:a16="http://schemas.microsoft.com/office/drawing/2014/main" id="{F4C925AB-37C1-4DFE-941D-D15D62E62C5A}"/>
                </a:ext>
              </a:extLst>
            </p:cNvPr>
            <p:cNvSpPr>
              <a:spLocks/>
            </p:cNvSpPr>
            <p:nvPr/>
          </p:nvSpPr>
          <p:spPr bwMode="auto">
            <a:xfrm>
              <a:off x="3935413" y="2152650"/>
              <a:ext cx="468313" cy="639762"/>
            </a:xfrm>
            <a:custGeom>
              <a:avLst/>
              <a:gdLst>
                <a:gd name="T0" fmla="*/ 1 w 226"/>
                <a:gd name="T1" fmla="*/ 130 h 308"/>
                <a:gd name="T2" fmla="*/ 20 w 226"/>
                <a:gd name="T3" fmla="*/ 197 h 308"/>
                <a:gd name="T4" fmla="*/ 10 w 226"/>
                <a:gd name="T5" fmla="*/ 228 h 308"/>
                <a:gd name="T6" fmla="*/ 70 w 226"/>
                <a:gd name="T7" fmla="*/ 308 h 308"/>
                <a:gd name="T8" fmla="*/ 91 w 226"/>
                <a:gd name="T9" fmla="*/ 249 h 308"/>
                <a:gd name="T10" fmla="*/ 117 w 226"/>
                <a:gd name="T11" fmla="*/ 266 h 308"/>
                <a:gd name="T12" fmla="*/ 146 w 226"/>
                <a:gd name="T13" fmla="*/ 264 h 308"/>
                <a:gd name="T14" fmla="*/ 166 w 226"/>
                <a:gd name="T15" fmla="*/ 211 h 308"/>
                <a:gd name="T16" fmla="*/ 173 w 226"/>
                <a:gd name="T17" fmla="*/ 177 h 308"/>
                <a:gd name="T18" fmla="*/ 1 w 226"/>
                <a:gd name="T19" fmla="*/ 1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8">
                  <a:moveTo>
                    <a:pt x="1" y="130"/>
                  </a:moveTo>
                  <a:cubicBezTo>
                    <a:pt x="2" y="162"/>
                    <a:pt x="21" y="187"/>
                    <a:pt x="20" y="197"/>
                  </a:cubicBezTo>
                  <a:cubicBezTo>
                    <a:pt x="20" y="202"/>
                    <a:pt x="10" y="228"/>
                    <a:pt x="10" y="228"/>
                  </a:cubicBezTo>
                  <a:cubicBezTo>
                    <a:pt x="70" y="308"/>
                    <a:pt x="70" y="308"/>
                    <a:pt x="70" y="308"/>
                  </a:cubicBezTo>
                  <a:cubicBezTo>
                    <a:pt x="91" y="249"/>
                    <a:pt x="91" y="249"/>
                    <a:pt x="91" y="249"/>
                  </a:cubicBezTo>
                  <a:cubicBezTo>
                    <a:pt x="91" y="249"/>
                    <a:pt x="105" y="261"/>
                    <a:pt x="117" y="266"/>
                  </a:cubicBezTo>
                  <a:cubicBezTo>
                    <a:pt x="117" y="266"/>
                    <a:pt x="138" y="275"/>
                    <a:pt x="146" y="264"/>
                  </a:cubicBezTo>
                  <a:cubicBezTo>
                    <a:pt x="156" y="232"/>
                    <a:pt x="159" y="229"/>
                    <a:pt x="166" y="211"/>
                  </a:cubicBezTo>
                  <a:cubicBezTo>
                    <a:pt x="184" y="208"/>
                    <a:pt x="189" y="198"/>
                    <a:pt x="173" y="177"/>
                  </a:cubicBezTo>
                  <a:cubicBezTo>
                    <a:pt x="226" y="35"/>
                    <a:pt x="0" y="0"/>
                    <a:pt x="1"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Freeform 31">
              <a:extLst>
                <a:ext uri="{FF2B5EF4-FFF2-40B4-BE49-F238E27FC236}">
                  <a16:creationId xmlns:a16="http://schemas.microsoft.com/office/drawing/2014/main" id="{8731DC40-806E-4B5E-91BF-6AC3A303DF1A}"/>
                </a:ext>
              </a:extLst>
            </p:cNvPr>
            <p:cNvSpPr>
              <a:spLocks/>
            </p:cNvSpPr>
            <p:nvPr/>
          </p:nvSpPr>
          <p:spPr bwMode="auto">
            <a:xfrm>
              <a:off x="2747963" y="3554413"/>
              <a:ext cx="977900" cy="877887"/>
            </a:xfrm>
            <a:custGeom>
              <a:avLst/>
              <a:gdLst>
                <a:gd name="T0" fmla="*/ 330 w 471"/>
                <a:gd name="T1" fmla="*/ 0 h 423"/>
                <a:gd name="T2" fmla="*/ 293 w 471"/>
                <a:gd name="T3" fmla="*/ 197 h 423"/>
                <a:gd name="T4" fmla="*/ 0 w 471"/>
                <a:gd name="T5" fmla="*/ 355 h 423"/>
                <a:gd name="T6" fmla="*/ 21 w 471"/>
                <a:gd name="T7" fmla="*/ 423 h 423"/>
                <a:gd name="T8" fmla="*/ 428 w 471"/>
                <a:gd name="T9" fmla="*/ 245 h 423"/>
                <a:gd name="T10" fmla="*/ 471 w 471"/>
                <a:gd name="T11" fmla="*/ 38 h 423"/>
                <a:gd name="T12" fmla="*/ 330 w 471"/>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471" h="423">
                  <a:moveTo>
                    <a:pt x="330" y="0"/>
                  </a:moveTo>
                  <a:cubicBezTo>
                    <a:pt x="333" y="7"/>
                    <a:pt x="293" y="197"/>
                    <a:pt x="293" y="197"/>
                  </a:cubicBezTo>
                  <a:cubicBezTo>
                    <a:pt x="0" y="355"/>
                    <a:pt x="0" y="355"/>
                    <a:pt x="0" y="355"/>
                  </a:cubicBezTo>
                  <a:cubicBezTo>
                    <a:pt x="21" y="423"/>
                    <a:pt x="21" y="423"/>
                    <a:pt x="21" y="423"/>
                  </a:cubicBezTo>
                  <a:cubicBezTo>
                    <a:pt x="21" y="423"/>
                    <a:pt x="401" y="274"/>
                    <a:pt x="428" y="245"/>
                  </a:cubicBezTo>
                  <a:cubicBezTo>
                    <a:pt x="471" y="38"/>
                    <a:pt x="471" y="38"/>
                    <a:pt x="471" y="38"/>
                  </a:cubicBezTo>
                  <a:lnTo>
                    <a:pt x="330"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Freeform 32">
              <a:extLst>
                <a:ext uri="{FF2B5EF4-FFF2-40B4-BE49-F238E27FC236}">
                  <a16:creationId xmlns:a16="http://schemas.microsoft.com/office/drawing/2014/main" id="{6179D4BE-77DF-46D0-B36D-1F7B7BA241D2}"/>
                </a:ext>
              </a:extLst>
            </p:cNvPr>
            <p:cNvSpPr>
              <a:spLocks/>
            </p:cNvSpPr>
            <p:nvPr/>
          </p:nvSpPr>
          <p:spPr bwMode="auto">
            <a:xfrm>
              <a:off x="3284538" y="2660650"/>
              <a:ext cx="779463" cy="300037"/>
            </a:xfrm>
            <a:custGeom>
              <a:avLst/>
              <a:gdLst>
                <a:gd name="T0" fmla="*/ 0 w 375"/>
                <a:gd name="T1" fmla="*/ 89 h 144"/>
                <a:gd name="T2" fmla="*/ 90 w 375"/>
                <a:gd name="T3" fmla="*/ 25 h 144"/>
                <a:gd name="T4" fmla="*/ 213 w 375"/>
                <a:gd name="T5" fmla="*/ 12 h 144"/>
                <a:gd name="T6" fmla="*/ 317 w 375"/>
                <a:gd name="T7" fmla="*/ 101 h 144"/>
                <a:gd name="T8" fmla="*/ 109 w 375"/>
                <a:gd name="T9" fmla="*/ 104 h 144"/>
                <a:gd name="T10" fmla="*/ 31 w 375"/>
                <a:gd name="T11" fmla="*/ 144 h 144"/>
                <a:gd name="T12" fmla="*/ 0 w 375"/>
                <a:gd name="T13" fmla="*/ 89 h 144"/>
              </a:gdLst>
              <a:ahLst/>
              <a:cxnLst>
                <a:cxn ang="0">
                  <a:pos x="T0" y="T1"/>
                </a:cxn>
                <a:cxn ang="0">
                  <a:pos x="T2" y="T3"/>
                </a:cxn>
                <a:cxn ang="0">
                  <a:pos x="T4" y="T5"/>
                </a:cxn>
                <a:cxn ang="0">
                  <a:pos x="T6" y="T7"/>
                </a:cxn>
                <a:cxn ang="0">
                  <a:pos x="T8" y="T9"/>
                </a:cxn>
                <a:cxn ang="0">
                  <a:pos x="T10" y="T11"/>
                </a:cxn>
                <a:cxn ang="0">
                  <a:pos x="T12" y="T13"/>
                </a:cxn>
              </a:cxnLst>
              <a:rect l="0" t="0" r="r" b="b"/>
              <a:pathLst>
                <a:path w="375" h="144">
                  <a:moveTo>
                    <a:pt x="0" y="89"/>
                  </a:moveTo>
                  <a:cubicBezTo>
                    <a:pt x="90" y="25"/>
                    <a:pt x="90" y="25"/>
                    <a:pt x="90" y="25"/>
                  </a:cubicBezTo>
                  <a:cubicBezTo>
                    <a:pt x="90" y="25"/>
                    <a:pt x="153" y="16"/>
                    <a:pt x="213" y="12"/>
                  </a:cubicBezTo>
                  <a:cubicBezTo>
                    <a:pt x="375" y="0"/>
                    <a:pt x="344" y="101"/>
                    <a:pt x="317" y="101"/>
                  </a:cubicBezTo>
                  <a:cubicBezTo>
                    <a:pt x="109" y="104"/>
                    <a:pt x="109" y="104"/>
                    <a:pt x="109" y="104"/>
                  </a:cubicBezTo>
                  <a:cubicBezTo>
                    <a:pt x="31" y="144"/>
                    <a:pt x="31" y="144"/>
                    <a:pt x="31" y="144"/>
                  </a:cubicBezTo>
                  <a:lnTo>
                    <a:pt x="0" y="89"/>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Freeform 33">
              <a:extLst>
                <a:ext uri="{FF2B5EF4-FFF2-40B4-BE49-F238E27FC236}">
                  <a16:creationId xmlns:a16="http://schemas.microsoft.com/office/drawing/2014/main" id="{A30159E4-6823-44ED-961B-FEED62ED4A11}"/>
                </a:ext>
              </a:extLst>
            </p:cNvPr>
            <p:cNvSpPr>
              <a:spLocks/>
            </p:cNvSpPr>
            <p:nvPr/>
          </p:nvSpPr>
          <p:spPr bwMode="auto">
            <a:xfrm>
              <a:off x="3894138" y="2208213"/>
              <a:ext cx="455613" cy="354012"/>
            </a:xfrm>
            <a:custGeom>
              <a:avLst/>
              <a:gdLst>
                <a:gd name="T0" fmla="*/ 211 w 220"/>
                <a:gd name="T1" fmla="*/ 111 h 170"/>
                <a:gd name="T2" fmla="*/ 129 w 220"/>
                <a:gd name="T3" fmla="*/ 94 h 170"/>
                <a:gd name="T4" fmla="*/ 40 w 220"/>
                <a:gd name="T5" fmla="*/ 170 h 170"/>
                <a:gd name="T6" fmla="*/ 35 w 220"/>
                <a:gd name="T7" fmla="*/ 55 h 170"/>
                <a:gd name="T8" fmla="*/ 137 w 220"/>
                <a:gd name="T9" fmla="*/ 14 h 170"/>
                <a:gd name="T10" fmla="*/ 129 w 220"/>
                <a:gd name="T11" fmla="*/ 24 h 170"/>
                <a:gd name="T12" fmla="*/ 172 w 220"/>
                <a:gd name="T13" fmla="*/ 30 h 170"/>
                <a:gd name="T14" fmla="*/ 211 w 220"/>
                <a:gd name="T15" fmla="*/ 111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70">
                  <a:moveTo>
                    <a:pt x="211" y="111"/>
                  </a:moveTo>
                  <a:cubicBezTo>
                    <a:pt x="129" y="94"/>
                    <a:pt x="129" y="94"/>
                    <a:pt x="129" y="94"/>
                  </a:cubicBezTo>
                  <a:cubicBezTo>
                    <a:pt x="129" y="94"/>
                    <a:pt x="99" y="141"/>
                    <a:pt x="40" y="170"/>
                  </a:cubicBezTo>
                  <a:cubicBezTo>
                    <a:pt x="40" y="170"/>
                    <a:pt x="0" y="116"/>
                    <a:pt x="35" y="55"/>
                  </a:cubicBezTo>
                  <a:cubicBezTo>
                    <a:pt x="35" y="55"/>
                    <a:pt x="64" y="0"/>
                    <a:pt x="137" y="14"/>
                  </a:cubicBezTo>
                  <a:cubicBezTo>
                    <a:pt x="129" y="24"/>
                    <a:pt x="129" y="24"/>
                    <a:pt x="129" y="24"/>
                  </a:cubicBezTo>
                  <a:cubicBezTo>
                    <a:pt x="129" y="24"/>
                    <a:pt x="127" y="9"/>
                    <a:pt x="172" y="30"/>
                  </a:cubicBezTo>
                  <a:cubicBezTo>
                    <a:pt x="172" y="30"/>
                    <a:pt x="220" y="56"/>
                    <a:pt x="21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Freeform 34">
              <a:extLst>
                <a:ext uri="{FF2B5EF4-FFF2-40B4-BE49-F238E27FC236}">
                  <a16:creationId xmlns:a16="http://schemas.microsoft.com/office/drawing/2014/main" id="{73C7482A-E48C-4A56-AE31-B74181BAD846}"/>
                </a:ext>
              </a:extLst>
            </p:cNvPr>
            <p:cNvSpPr>
              <a:spLocks/>
            </p:cNvSpPr>
            <p:nvPr/>
          </p:nvSpPr>
          <p:spPr bwMode="auto">
            <a:xfrm>
              <a:off x="4019551" y="2435225"/>
              <a:ext cx="84138" cy="101600"/>
            </a:xfrm>
            <a:custGeom>
              <a:avLst/>
              <a:gdLst>
                <a:gd name="T0" fmla="*/ 40 w 40"/>
                <a:gd name="T1" fmla="*/ 20 h 49"/>
                <a:gd name="T2" fmla="*/ 19 w 40"/>
                <a:gd name="T3" fmla="*/ 0 h 49"/>
                <a:gd name="T4" fmla="*/ 25 w 40"/>
                <a:gd name="T5" fmla="*/ 49 h 49"/>
                <a:gd name="T6" fmla="*/ 40 w 40"/>
                <a:gd name="T7" fmla="*/ 20 h 49"/>
              </a:gdLst>
              <a:ahLst/>
              <a:cxnLst>
                <a:cxn ang="0">
                  <a:pos x="T0" y="T1"/>
                </a:cxn>
                <a:cxn ang="0">
                  <a:pos x="T2" y="T3"/>
                </a:cxn>
                <a:cxn ang="0">
                  <a:pos x="T4" y="T5"/>
                </a:cxn>
                <a:cxn ang="0">
                  <a:pos x="T6" y="T7"/>
                </a:cxn>
              </a:cxnLst>
              <a:rect l="0" t="0" r="r" b="b"/>
              <a:pathLst>
                <a:path w="40" h="49">
                  <a:moveTo>
                    <a:pt x="40" y="20"/>
                  </a:moveTo>
                  <a:cubicBezTo>
                    <a:pt x="40" y="20"/>
                    <a:pt x="35" y="1"/>
                    <a:pt x="19" y="0"/>
                  </a:cubicBezTo>
                  <a:cubicBezTo>
                    <a:pt x="0" y="0"/>
                    <a:pt x="15" y="48"/>
                    <a:pt x="25" y="49"/>
                  </a:cubicBezTo>
                  <a:lnTo>
                    <a:pt x="4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Freeform 35">
              <a:extLst>
                <a:ext uri="{FF2B5EF4-FFF2-40B4-BE49-F238E27FC236}">
                  <a16:creationId xmlns:a16="http://schemas.microsoft.com/office/drawing/2014/main" id="{BE99EC71-68CA-40C6-9718-F1078C94F5A5}"/>
                </a:ext>
              </a:extLst>
            </p:cNvPr>
            <p:cNvSpPr>
              <a:spLocks/>
            </p:cNvSpPr>
            <p:nvPr/>
          </p:nvSpPr>
          <p:spPr bwMode="auto">
            <a:xfrm>
              <a:off x="4019551" y="2713038"/>
              <a:ext cx="60325" cy="207962"/>
            </a:xfrm>
            <a:custGeom>
              <a:avLst/>
              <a:gdLst>
                <a:gd name="T0" fmla="*/ 0 w 38"/>
                <a:gd name="T1" fmla="*/ 0 h 131"/>
                <a:gd name="T2" fmla="*/ 21 w 38"/>
                <a:gd name="T3" fmla="*/ 131 h 131"/>
                <a:gd name="T4" fmla="*/ 38 w 38"/>
                <a:gd name="T5" fmla="*/ 50 h 131"/>
                <a:gd name="T6" fmla="*/ 0 w 38"/>
                <a:gd name="T7" fmla="*/ 0 h 131"/>
              </a:gdLst>
              <a:ahLst/>
              <a:cxnLst>
                <a:cxn ang="0">
                  <a:pos x="T0" y="T1"/>
                </a:cxn>
                <a:cxn ang="0">
                  <a:pos x="T2" y="T3"/>
                </a:cxn>
                <a:cxn ang="0">
                  <a:pos x="T4" y="T5"/>
                </a:cxn>
                <a:cxn ang="0">
                  <a:pos x="T6" y="T7"/>
                </a:cxn>
              </a:cxnLst>
              <a:rect l="0" t="0" r="r" b="b"/>
              <a:pathLst>
                <a:path w="38" h="131">
                  <a:moveTo>
                    <a:pt x="0" y="0"/>
                  </a:moveTo>
                  <a:lnTo>
                    <a:pt x="21" y="131"/>
                  </a:lnTo>
                  <a:lnTo>
                    <a:pt x="38" y="50"/>
                  </a:lnTo>
                  <a:lnTo>
                    <a:pt x="0"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Freeform 36">
              <a:extLst>
                <a:ext uri="{FF2B5EF4-FFF2-40B4-BE49-F238E27FC236}">
                  <a16:creationId xmlns:a16="http://schemas.microsoft.com/office/drawing/2014/main" id="{7297AD1B-4FCE-494A-935F-6BC17FBCBFA6}"/>
                </a:ext>
              </a:extLst>
            </p:cNvPr>
            <p:cNvSpPr>
              <a:spLocks/>
            </p:cNvSpPr>
            <p:nvPr/>
          </p:nvSpPr>
          <p:spPr bwMode="auto">
            <a:xfrm>
              <a:off x="4217988" y="4284663"/>
              <a:ext cx="352425" cy="158750"/>
            </a:xfrm>
            <a:custGeom>
              <a:avLst/>
              <a:gdLst>
                <a:gd name="T0" fmla="*/ 1 w 170"/>
                <a:gd name="T1" fmla="*/ 23 h 76"/>
                <a:gd name="T2" fmla="*/ 22 w 170"/>
                <a:gd name="T3" fmla="*/ 76 h 76"/>
                <a:gd name="T4" fmla="*/ 167 w 170"/>
                <a:gd name="T5" fmla="*/ 33 h 76"/>
                <a:gd name="T6" fmla="*/ 133 w 170"/>
                <a:gd name="T7" fmla="*/ 8 h 76"/>
                <a:gd name="T8" fmla="*/ 67 w 170"/>
                <a:gd name="T9" fmla="*/ 13 h 76"/>
                <a:gd name="T10" fmla="*/ 49 w 170"/>
                <a:gd name="T11" fmla="*/ 6 h 76"/>
                <a:gd name="T12" fmla="*/ 1 w 170"/>
                <a:gd name="T13" fmla="*/ 23 h 76"/>
              </a:gdLst>
              <a:ahLst/>
              <a:cxnLst>
                <a:cxn ang="0">
                  <a:pos x="T0" y="T1"/>
                </a:cxn>
                <a:cxn ang="0">
                  <a:pos x="T2" y="T3"/>
                </a:cxn>
                <a:cxn ang="0">
                  <a:pos x="T4" y="T5"/>
                </a:cxn>
                <a:cxn ang="0">
                  <a:pos x="T6" y="T7"/>
                </a:cxn>
                <a:cxn ang="0">
                  <a:pos x="T8" y="T9"/>
                </a:cxn>
                <a:cxn ang="0">
                  <a:pos x="T10" y="T11"/>
                </a:cxn>
                <a:cxn ang="0">
                  <a:pos x="T12" y="T13"/>
                </a:cxn>
              </a:cxnLst>
              <a:rect l="0" t="0" r="r" b="b"/>
              <a:pathLst>
                <a:path w="170" h="76">
                  <a:moveTo>
                    <a:pt x="1" y="23"/>
                  </a:moveTo>
                  <a:cubicBezTo>
                    <a:pt x="1" y="23"/>
                    <a:pt x="0" y="54"/>
                    <a:pt x="22" y="76"/>
                  </a:cubicBezTo>
                  <a:cubicBezTo>
                    <a:pt x="167" y="33"/>
                    <a:pt x="167" y="33"/>
                    <a:pt x="167" y="33"/>
                  </a:cubicBezTo>
                  <a:cubicBezTo>
                    <a:pt x="167" y="33"/>
                    <a:pt x="170" y="0"/>
                    <a:pt x="133" y="8"/>
                  </a:cubicBezTo>
                  <a:cubicBezTo>
                    <a:pt x="67" y="13"/>
                    <a:pt x="67" y="13"/>
                    <a:pt x="67" y="13"/>
                  </a:cubicBezTo>
                  <a:cubicBezTo>
                    <a:pt x="49" y="6"/>
                    <a:pt x="49" y="6"/>
                    <a:pt x="49" y="6"/>
                  </a:cubicBezTo>
                  <a:lnTo>
                    <a:pt x="1" y="23"/>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Freeform 37">
              <a:extLst>
                <a:ext uri="{FF2B5EF4-FFF2-40B4-BE49-F238E27FC236}">
                  <a16:creationId xmlns:a16="http://schemas.microsoft.com/office/drawing/2014/main" id="{6C9DC739-B165-4D57-8E2F-FC4F0CD56BE5}"/>
                </a:ext>
              </a:extLst>
            </p:cNvPr>
            <p:cNvSpPr>
              <a:spLocks/>
            </p:cNvSpPr>
            <p:nvPr/>
          </p:nvSpPr>
          <p:spPr bwMode="auto">
            <a:xfrm>
              <a:off x="2640013" y="4311650"/>
              <a:ext cx="168275" cy="355600"/>
            </a:xfrm>
            <a:custGeom>
              <a:avLst/>
              <a:gdLst>
                <a:gd name="T0" fmla="*/ 55 w 81"/>
                <a:gd name="T1" fmla="*/ 0 h 171"/>
                <a:gd name="T2" fmla="*/ 0 w 81"/>
                <a:gd name="T3" fmla="*/ 25 h 171"/>
                <a:gd name="T4" fmla="*/ 47 w 81"/>
                <a:gd name="T5" fmla="*/ 169 h 171"/>
                <a:gd name="T6" fmla="*/ 72 w 81"/>
                <a:gd name="T7" fmla="*/ 134 h 171"/>
                <a:gd name="T8" fmla="*/ 63 w 81"/>
                <a:gd name="T9" fmla="*/ 68 h 171"/>
                <a:gd name="T10" fmla="*/ 70 w 81"/>
                <a:gd name="T11" fmla="*/ 50 h 171"/>
                <a:gd name="T12" fmla="*/ 55 w 81"/>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81" h="171">
                  <a:moveTo>
                    <a:pt x="55" y="0"/>
                  </a:moveTo>
                  <a:cubicBezTo>
                    <a:pt x="55" y="0"/>
                    <a:pt x="21" y="3"/>
                    <a:pt x="0" y="25"/>
                  </a:cubicBezTo>
                  <a:cubicBezTo>
                    <a:pt x="47" y="169"/>
                    <a:pt x="47" y="169"/>
                    <a:pt x="47" y="169"/>
                  </a:cubicBezTo>
                  <a:cubicBezTo>
                    <a:pt x="47" y="169"/>
                    <a:pt x="81" y="171"/>
                    <a:pt x="72" y="134"/>
                  </a:cubicBezTo>
                  <a:cubicBezTo>
                    <a:pt x="63" y="68"/>
                    <a:pt x="63" y="68"/>
                    <a:pt x="63" y="68"/>
                  </a:cubicBezTo>
                  <a:cubicBezTo>
                    <a:pt x="70" y="50"/>
                    <a:pt x="70" y="50"/>
                    <a:pt x="70" y="50"/>
                  </a:cubicBezTo>
                  <a:lnTo>
                    <a:pt x="5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Freeform 38">
              <a:extLst>
                <a:ext uri="{FF2B5EF4-FFF2-40B4-BE49-F238E27FC236}">
                  <a16:creationId xmlns:a16="http://schemas.microsoft.com/office/drawing/2014/main" id="{D20067F0-FDF1-4A9D-A4F4-E11E07E45FDB}"/>
                </a:ext>
              </a:extLst>
            </p:cNvPr>
            <p:cNvSpPr>
              <a:spLocks/>
            </p:cNvSpPr>
            <p:nvPr/>
          </p:nvSpPr>
          <p:spPr bwMode="auto">
            <a:xfrm>
              <a:off x="4051301" y="2752725"/>
              <a:ext cx="38100" cy="69850"/>
            </a:xfrm>
            <a:custGeom>
              <a:avLst/>
              <a:gdLst>
                <a:gd name="T0" fmla="*/ 0 w 24"/>
                <a:gd name="T1" fmla="*/ 0 h 44"/>
                <a:gd name="T2" fmla="*/ 24 w 24"/>
                <a:gd name="T3" fmla="*/ 13 h 44"/>
                <a:gd name="T4" fmla="*/ 16 w 24"/>
                <a:gd name="T5" fmla="*/ 44 h 44"/>
                <a:gd name="T6" fmla="*/ 0 w 24"/>
                <a:gd name="T7" fmla="*/ 0 h 44"/>
              </a:gdLst>
              <a:ahLst/>
              <a:cxnLst>
                <a:cxn ang="0">
                  <a:pos x="T0" y="T1"/>
                </a:cxn>
                <a:cxn ang="0">
                  <a:pos x="T2" y="T3"/>
                </a:cxn>
                <a:cxn ang="0">
                  <a:pos x="T4" y="T5"/>
                </a:cxn>
                <a:cxn ang="0">
                  <a:pos x="T6" y="T7"/>
                </a:cxn>
              </a:cxnLst>
              <a:rect l="0" t="0" r="r" b="b"/>
              <a:pathLst>
                <a:path w="24" h="44">
                  <a:moveTo>
                    <a:pt x="0" y="0"/>
                  </a:moveTo>
                  <a:lnTo>
                    <a:pt x="24" y="13"/>
                  </a:lnTo>
                  <a:lnTo>
                    <a:pt x="16" y="44"/>
                  </a:lnTo>
                  <a:lnTo>
                    <a:pt x="0"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Freeform 39">
              <a:extLst>
                <a:ext uri="{FF2B5EF4-FFF2-40B4-BE49-F238E27FC236}">
                  <a16:creationId xmlns:a16="http://schemas.microsoft.com/office/drawing/2014/main" id="{650BFE2F-C2B6-4797-BFF8-C64C3CDDF7EE}"/>
                </a:ext>
              </a:extLst>
            </p:cNvPr>
            <p:cNvSpPr>
              <a:spLocks/>
            </p:cNvSpPr>
            <p:nvPr/>
          </p:nvSpPr>
          <p:spPr bwMode="auto">
            <a:xfrm>
              <a:off x="3971926" y="2792413"/>
              <a:ext cx="104775" cy="358775"/>
            </a:xfrm>
            <a:custGeom>
              <a:avLst/>
              <a:gdLst>
                <a:gd name="T0" fmla="*/ 59 w 66"/>
                <a:gd name="T1" fmla="*/ 0 h 226"/>
                <a:gd name="T2" fmla="*/ 0 w 66"/>
                <a:gd name="T3" fmla="*/ 178 h 226"/>
                <a:gd name="T4" fmla="*/ 16 w 66"/>
                <a:gd name="T5" fmla="*/ 226 h 226"/>
                <a:gd name="T6" fmla="*/ 42 w 66"/>
                <a:gd name="T7" fmla="*/ 205 h 226"/>
                <a:gd name="T8" fmla="*/ 66 w 66"/>
                <a:gd name="T9" fmla="*/ 19 h 226"/>
                <a:gd name="T10" fmla="*/ 59 w 66"/>
                <a:gd name="T11" fmla="*/ 0 h 226"/>
              </a:gdLst>
              <a:ahLst/>
              <a:cxnLst>
                <a:cxn ang="0">
                  <a:pos x="T0" y="T1"/>
                </a:cxn>
                <a:cxn ang="0">
                  <a:pos x="T2" y="T3"/>
                </a:cxn>
                <a:cxn ang="0">
                  <a:pos x="T4" y="T5"/>
                </a:cxn>
                <a:cxn ang="0">
                  <a:pos x="T6" y="T7"/>
                </a:cxn>
                <a:cxn ang="0">
                  <a:pos x="T8" y="T9"/>
                </a:cxn>
                <a:cxn ang="0">
                  <a:pos x="T10" y="T11"/>
                </a:cxn>
              </a:cxnLst>
              <a:rect l="0" t="0" r="r" b="b"/>
              <a:pathLst>
                <a:path w="66" h="226">
                  <a:moveTo>
                    <a:pt x="59" y="0"/>
                  </a:moveTo>
                  <a:lnTo>
                    <a:pt x="0" y="178"/>
                  </a:lnTo>
                  <a:lnTo>
                    <a:pt x="16" y="226"/>
                  </a:lnTo>
                  <a:lnTo>
                    <a:pt x="42" y="205"/>
                  </a:lnTo>
                  <a:lnTo>
                    <a:pt x="66" y="19"/>
                  </a:lnTo>
                  <a:lnTo>
                    <a:pt x="59"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Freeform 40">
              <a:extLst>
                <a:ext uri="{FF2B5EF4-FFF2-40B4-BE49-F238E27FC236}">
                  <a16:creationId xmlns:a16="http://schemas.microsoft.com/office/drawing/2014/main" id="{FF5250E4-0AB9-4573-8CD3-1F257312BFDE}"/>
                </a:ext>
              </a:extLst>
            </p:cNvPr>
            <p:cNvSpPr>
              <a:spLocks/>
            </p:cNvSpPr>
            <p:nvPr/>
          </p:nvSpPr>
          <p:spPr bwMode="auto">
            <a:xfrm>
              <a:off x="3408363" y="3386138"/>
              <a:ext cx="955675" cy="965200"/>
            </a:xfrm>
            <a:custGeom>
              <a:avLst/>
              <a:gdLst>
                <a:gd name="T0" fmla="*/ 18 w 461"/>
                <a:gd name="T1" fmla="*/ 0 h 465"/>
                <a:gd name="T2" fmla="*/ 31 w 461"/>
                <a:gd name="T3" fmla="*/ 109 h 465"/>
                <a:gd name="T4" fmla="*/ 342 w 461"/>
                <a:gd name="T5" fmla="*/ 125 h 465"/>
                <a:gd name="T6" fmla="*/ 380 w 461"/>
                <a:gd name="T7" fmla="*/ 465 h 465"/>
                <a:gd name="T8" fmla="*/ 461 w 461"/>
                <a:gd name="T9" fmla="*/ 439 h 465"/>
                <a:gd name="T10" fmla="*/ 418 w 461"/>
                <a:gd name="T11" fmla="*/ 15 h 465"/>
                <a:gd name="T12" fmla="*/ 18 w 461"/>
                <a:gd name="T13" fmla="*/ 0 h 465"/>
              </a:gdLst>
              <a:ahLst/>
              <a:cxnLst>
                <a:cxn ang="0">
                  <a:pos x="T0" y="T1"/>
                </a:cxn>
                <a:cxn ang="0">
                  <a:pos x="T2" y="T3"/>
                </a:cxn>
                <a:cxn ang="0">
                  <a:pos x="T4" y="T5"/>
                </a:cxn>
                <a:cxn ang="0">
                  <a:pos x="T6" y="T7"/>
                </a:cxn>
                <a:cxn ang="0">
                  <a:pos x="T8" y="T9"/>
                </a:cxn>
                <a:cxn ang="0">
                  <a:pos x="T10" y="T11"/>
                </a:cxn>
                <a:cxn ang="0">
                  <a:pos x="T12" y="T13"/>
                </a:cxn>
              </a:cxnLst>
              <a:rect l="0" t="0" r="r" b="b"/>
              <a:pathLst>
                <a:path w="461" h="465">
                  <a:moveTo>
                    <a:pt x="18" y="0"/>
                  </a:moveTo>
                  <a:cubicBezTo>
                    <a:pt x="0" y="35"/>
                    <a:pt x="2" y="81"/>
                    <a:pt x="31" y="109"/>
                  </a:cubicBezTo>
                  <a:cubicBezTo>
                    <a:pt x="73" y="150"/>
                    <a:pt x="342" y="125"/>
                    <a:pt x="342" y="125"/>
                  </a:cubicBezTo>
                  <a:cubicBezTo>
                    <a:pt x="342" y="125"/>
                    <a:pt x="359" y="382"/>
                    <a:pt x="380" y="465"/>
                  </a:cubicBezTo>
                  <a:cubicBezTo>
                    <a:pt x="461" y="439"/>
                    <a:pt x="461" y="439"/>
                    <a:pt x="461" y="439"/>
                  </a:cubicBezTo>
                  <a:cubicBezTo>
                    <a:pt x="461" y="439"/>
                    <a:pt x="448" y="34"/>
                    <a:pt x="418" y="15"/>
                  </a:cubicBezTo>
                  <a:lnTo>
                    <a:pt x="18"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2" name="Rectangle 101">
            <a:extLst>
              <a:ext uri="{FF2B5EF4-FFF2-40B4-BE49-F238E27FC236}">
                <a16:creationId xmlns:a16="http://schemas.microsoft.com/office/drawing/2014/main" id="{B4573506-D730-473E-AA88-DFB15B098C05}"/>
              </a:ext>
            </a:extLst>
          </p:cNvPr>
          <p:cNvSpPr/>
          <p:nvPr/>
        </p:nvSpPr>
        <p:spPr>
          <a:xfrm>
            <a:off x="8694860" y="2372856"/>
            <a:ext cx="513436" cy="497443"/>
          </a:xfrm>
          <a:prstGeom prst="rect">
            <a:avLst/>
          </a:prstGeom>
          <a: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TextBox 120">
            <a:extLst>
              <a:ext uri="{FF2B5EF4-FFF2-40B4-BE49-F238E27FC236}">
                <a16:creationId xmlns:a16="http://schemas.microsoft.com/office/drawing/2014/main" id="{D0367689-ABAA-44C3-990A-D6024C052D22}"/>
              </a:ext>
            </a:extLst>
          </p:cNvPr>
          <p:cNvSpPr txBox="1"/>
          <p:nvPr/>
        </p:nvSpPr>
        <p:spPr>
          <a:xfrm>
            <a:off x="3873096" y="4135796"/>
            <a:ext cx="1425734" cy="705129"/>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Induction &amp; Onboarding</a:t>
            </a:r>
          </a:p>
        </p:txBody>
      </p:sp>
      <p:grpSp>
        <p:nvGrpSpPr>
          <p:cNvPr id="123" name="Group 122">
            <a:extLst>
              <a:ext uri="{FF2B5EF4-FFF2-40B4-BE49-F238E27FC236}">
                <a16:creationId xmlns:a16="http://schemas.microsoft.com/office/drawing/2014/main" id="{7E1BA216-ADA9-4CBC-BFC4-9DC8D39A72A8}"/>
              </a:ext>
            </a:extLst>
          </p:cNvPr>
          <p:cNvGrpSpPr/>
          <p:nvPr/>
        </p:nvGrpSpPr>
        <p:grpSpPr>
          <a:xfrm>
            <a:off x="5169561" y="4091706"/>
            <a:ext cx="1606269" cy="830999"/>
            <a:chOff x="498849" y="6198019"/>
            <a:chExt cx="2480239" cy="740924"/>
          </a:xfrm>
        </p:grpSpPr>
        <p:sp>
          <p:nvSpPr>
            <p:cNvPr id="124" name="TextBox 123">
              <a:extLst>
                <a:ext uri="{FF2B5EF4-FFF2-40B4-BE49-F238E27FC236}">
                  <a16:creationId xmlns:a16="http://schemas.microsoft.com/office/drawing/2014/main" id="{AFCB8E64-C83C-4337-8986-E0D9D223DAF6}"/>
                </a:ext>
              </a:extLst>
            </p:cNvPr>
            <p:cNvSpPr txBox="1"/>
            <p:nvPr/>
          </p:nvSpPr>
          <p:spPr>
            <a:xfrm>
              <a:off x="708542" y="6309761"/>
              <a:ext cx="1630138" cy="242858"/>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a:ea typeface="+mn-ea"/>
                <a:cs typeface="Segoe UI" panose="020B0502040204020203" pitchFamily="34" charset="0"/>
              </a:endParaRPr>
            </a:p>
          </p:txBody>
        </p:sp>
        <p:sp>
          <p:nvSpPr>
            <p:cNvPr id="125" name="TextBox 124">
              <a:extLst>
                <a:ext uri="{FF2B5EF4-FFF2-40B4-BE49-F238E27FC236}">
                  <a16:creationId xmlns:a16="http://schemas.microsoft.com/office/drawing/2014/main" id="{D51D12E7-EA78-45A9-AB7D-BB28D1026009}"/>
                </a:ext>
              </a:extLst>
            </p:cNvPr>
            <p:cNvSpPr txBox="1"/>
            <p:nvPr/>
          </p:nvSpPr>
          <p:spPr>
            <a:xfrm>
              <a:off x="498849" y="6198019"/>
              <a:ext cx="2480239" cy="740924"/>
            </a:xfrm>
            <a:prstGeom prst="rect">
              <a:avLst/>
            </a:prstGeom>
            <a:noFill/>
          </p:spPr>
          <p:txBody>
            <a:bodyPr wrap="square" rtlCol="0">
              <a:spAutoFit/>
            </a:bodyPr>
            <a:lstStyle>
              <a:defPPr>
                <a:defRPr lang="en-US"/>
              </a:defPPr>
              <a:lvl1pPr>
                <a:lnSpc>
                  <a:spcPct val="130000"/>
                </a:lnSpc>
                <a:defRPr sz="1600" b="1">
                  <a:solidFill>
                    <a:schemeClr val="tx1">
                      <a:lumMod val="85000"/>
                      <a:lumOff val="15000"/>
                    </a:schemeClr>
                  </a:solidFill>
                  <a:latin typeface="+mj-lt"/>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Planning &amp; Performance Management</a:t>
              </a:r>
            </a:p>
          </p:txBody>
        </p:sp>
      </p:grpSp>
      <p:grpSp>
        <p:nvGrpSpPr>
          <p:cNvPr id="129" name="Group 128">
            <a:extLst>
              <a:ext uri="{FF2B5EF4-FFF2-40B4-BE49-F238E27FC236}">
                <a16:creationId xmlns:a16="http://schemas.microsoft.com/office/drawing/2014/main" id="{1C653158-C340-40A9-86A6-27EE6280DE02}"/>
              </a:ext>
            </a:extLst>
          </p:cNvPr>
          <p:cNvGrpSpPr/>
          <p:nvPr/>
        </p:nvGrpSpPr>
        <p:grpSpPr>
          <a:xfrm>
            <a:off x="7847341" y="2945474"/>
            <a:ext cx="2422292" cy="1323440"/>
            <a:chOff x="707177" y="5898586"/>
            <a:chExt cx="2697188" cy="954367"/>
          </a:xfrm>
        </p:grpSpPr>
        <p:sp>
          <p:nvSpPr>
            <p:cNvPr id="130" name="TextBox 129">
              <a:extLst>
                <a:ext uri="{FF2B5EF4-FFF2-40B4-BE49-F238E27FC236}">
                  <a16:creationId xmlns:a16="http://schemas.microsoft.com/office/drawing/2014/main" id="{FAE7C4B5-6F5F-479A-B93B-942D97E9BC4F}"/>
                </a:ext>
              </a:extLst>
            </p:cNvPr>
            <p:cNvSpPr txBox="1"/>
            <p:nvPr/>
          </p:nvSpPr>
          <p:spPr>
            <a:xfrm>
              <a:off x="707177" y="6305447"/>
              <a:ext cx="1630138" cy="196422"/>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a:ea typeface="+mn-ea"/>
                <a:cs typeface="Segoe UI" panose="020B0502040204020203" pitchFamily="34" charset="0"/>
              </a:endParaRPr>
            </a:p>
          </p:txBody>
        </p:sp>
        <p:sp>
          <p:nvSpPr>
            <p:cNvPr id="131" name="TextBox 130">
              <a:extLst>
                <a:ext uri="{FF2B5EF4-FFF2-40B4-BE49-F238E27FC236}">
                  <a16:creationId xmlns:a16="http://schemas.microsoft.com/office/drawing/2014/main" id="{F772831E-2A54-4558-926F-6F89CDCFCD74}"/>
                </a:ext>
              </a:extLst>
            </p:cNvPr>
            <p:cNvSpPr txBox="1"/>
            <p:nvPr/>
          </p:nvSpPr>
          <p:spPr>
            <a:xfrm>
              <a:off x="1220791" y="5898586"/>
              <a:ext cx="2183574" cy="954367"/>
            </a:xfrm>
            <a:prstGeom prst="rect">
              <a:avLst/>
            </a:prstGeom>
            <a:noFill/>
          </p:spPr>
          <p:txBody>
            <a:bodyPr wrap="square" rtlCol="0">
              <a:spAutoFit/>
            </a:bodyPr>
            <a:lstStyle>
              <a:defPPr>
                <a:defRPr lang="en-US"/>
              </a:defPPr>
              <a:lvl1pPr>
                <a:lnSpc>
                  <a:spcPct val="130000"/>
                </a:lnSpc>
                <a:defRPr sz="1600" b="1">
                  <a:solidFill>
                    <a:schemeClr val="tx1">
                      <a:lumMod val="85000"/>
                      <a:lumOff val="15000"/>
                    </a:schemeClr>
                  </a:solidFill>
                  <a:latin typeface="+mj-lt"/>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Tahoma" panose="020B0604030504040204" pitchFamily="34" charset="0"/>
                  <a:cs typeface="Tahoma" panose="020B0604030504040204" pitchFamily="34" charset="0"/>
                </a:rPr>
                <a:t>Career Progression, Succession Planning &amp; Management of Career Incidence of Heads of Department</a:t>
              </a:r>
            </a:p>
          </p:txBody>
        </p:sp>
      </p:grpSp>
      <p:grpSp>
        <p:nvGrpSpPr>
          <p:cNvPr id="49" name="Google Shape;1423;p30"/>
          <p:cNvGrpSpPr/>
          <p:nvPr/>
        </p:nvGrpSpPr>
        <p:grpSpPr>
          <a:xfrm>
            <a:off x="6901366" y="2811154"/>
            <a:ext cx="598637" cy="582958"/>
            <a:chOff x="2227263" y="4800600"/>
            <a:chExt cx="450850" cy="404813"/>
          </a:xfrm>
        </p:grpSpPr>
        <p:sp>
          <p:nvSpPr>
            <p:cNvPr id="50" name="Google Shape;1424;p30"/>
            <p:cNvSpPr/>
            <p:nvPr/>
          </p:nvSpPr>
          <p:spPr>
            <a:xfrm>
              <a:off x="2371725" y="4892675"/>
              <a:ext cx="227013" cy="300038"/>
            </a:xfrm>
            <a:custGeom>
              <a:avLst/>
              <a:gdLst/>
              <a:ahLst/>
              <a:cxnLst/>
              <a:rect l="l" t="t" r="r" b="b"/>
              <a:pathLst>
                <a:path w="573" h="758" extrusionOk="0">
                  <a:moveTo>
                    <a:pt x="232" y="367"/>
                  </a:moveTo>
                  <a:lnTo>
                    <a:pt x="232" y="367"/>
                  </a:lnTo>
                  <a:lnTo>
                    <a:pt x="218" y="367"/>
                  </a:lnTo>
                  <a:lnTo>
                    <a:pt x="205" y="370"/>
                  </a:lnTo>
                  <a:lnTo>
                    <a:pt x="193" y="374"/>
                  </a:lnTo>
                  <a:lnTo>
                    <a:pt x="182" y="381"/>
                  </a:lnTo>
                  <a:lnTo>
                    <a:pt x="172" y="388"/>
                  </a:lnTo>
                  <a:lnTo>
                    <a:pt x="163" y="397"/>
                  </a:lnTo>
                  <a:lnTo>
                    <a:pt x="156" y="408"/>
                  </a:lnTo>
                  <a:lnTo>
                    <a:pt x="150" y="419"/>
                  </a:lnTo>
                  <a:lnTo>
                    <a:pt x="0" y="744"/>
                  </a:lnTo>
                  <a:lnTo>
                    <a:pt x="0" y="744"/>
                  </a:lnTo>
                  <a:lnTo>
                    <a:pt x="0" y="748"/>
                  </a:lnTo>
                  <a:lnTo>
                    <a:pt x="1" y="753"/>
                  </a:lnTo>
                  <a:lnTo>
                    <a:pt x="3" y="757"/>
                  </a:lnTo>
                  <a:lnTo>
                    <a:pt x="8" y="758"/>
                  </a:lnTo>
                  <a:lnTo>
                    <a:pt x="121" y="758"/>
                  </a:lnTo>
                  <a:lnTo>
                    <a:pt x="121" y="758"/>
                  </a:lnTo>
                  <a:lnTo>
                    <a:pt x="127" y="757"/>
                  </a:lnTo>
                  <a:lnTo>
                    <a:pt x="133" y="754"/>
                  </a:lnTo>
                  <a:lnTo>
                    <a:pt x="137" y="749"/>
                  </a:lnTo>
                  <a:lnTo>
                    <a:pt x="141" y="744"/>
                  </a:lnTo>
                  <a:lnTo>
                    <a:pt x="257" y="495"/>
                  </a:lnTo>
                  <a:lnTo>
                    <a:pt x="484" y="495"/>
                  </a:lnTo>
                  <a:lnTo>
                    <a:pt x="484" y="495"/>
                  </a:lnTo>
                  <a:lnTo>
                    <a:pt x="492" y="495"/>
                  </a:lnTo>
                  <a:lnTo>
                    <a:pt x="501" y="493"/>
                  </a:lnTo>
                  <a:lnTo>
                    <a:pt x="511" y="491"/>
                  </a:lnTo>
                  <a:lnTo>
                    <a:pt x="518" y="489"/>
                  </a:lnTo>
                  <a:lnTo>
                    <a:pt x="526" y="484"/>
                  </a:lnTo>
                  <a:lnTo>
                    <a:pt x="533" y="480"/>
                  </a:lnTo>
                  <a:lnTo>
                    <a:pt x="541" y="474"/>
                  </a:lnTo>
                  <a:lnTo>
                    <a:pt x="547" y="469"/>
                  </a:lnTo>
                  <a:lnTo>
                    <a:pt x="553" y="462"/>
                  </a:lnTo>
                  <a:lnTo>
                    <a:pt x="558" y="456"/>
                  </a:lnTo>
                  <a:lnTo>
                    <a:pt x="562" y="449"/>
                  </a:lnTo>
                  <a:lnTo>
                    <a:pt x="566" y="440"/>
                  </a:lnTo>
                  <a:lnTo>
                    <a:pt x="568" y="432"/>
                  </a:lnTo>
                  <a:lnTo>
                    <a:pt x="571" y="423"/>
                  </a:lnTo>
                  <a:lnTo>
                    <a:pt x="572" y="415"/>
                  </a:lnTo>
                  <a:lnTo>
                    <a:pt x="573" y="405"/>
                  </a:lnTo>
                  <a:lnTo>
                    <a:pt x="573" y="67"/>
                  </a:lnTo>
                  <a:lnTo>
                    <a:pt x="573" y="67"/>
                  </a:lnTo>
                  <a:lnTo>
                    <a:pt x="572" y="63"/>
                  </a:lnTo>
                  <a:lnTo>
                    <a:pt x="572" y="63"/>
                  </a:lnTo>
                  <a:lnTo>
                    <a:pt x="572" y="55"/>
                  </a:lnTo>
                  <a:lnTo>
                    <a:pt x="572" y="18"/>
                  </a:lnTo>
                  <a:lnTo>
                    <a:pt x="537" y="3"/>
                  </a:lnTo>
                  <a:lnTo>
                    <a:pt x="537" y="3"/>
                  </a:lnTo>
                  <a:lnTo>
                    <a:pt x="531" y="2"/>
                  </a:lnTo>
                  <a:lnTo>
                    <a:pt x="525" y="1"/>
                  </a:lnTo>
                  <a:lnTo>
                    <a:pt x="514" y="0"/>
                  </a:lnTo>
                  <a:lnTo>
                    <a:pt x="503" y="2"/>
                  </a:lnTo>
                  <a:lnTo>
                    <a:pt x="495" y="5"/>
                  </a:lnTo>
                  <a:lnTo>
                    <a:pt x="486" y="9"/>
                  </a:lnTo>
                  <a:lnTo>
                    <a:pt x="480" y="14"/>
                  </a:lnTo>
                  <a:lnTo>
                    <a:pt x="471" y="24"/>
                  </a:lnTo>
                  <a:lnTo>
                    <a:pt x="471" y="24"/>
                  </a:lnTo>
                  <a:lnTo>
                    <a:pt x="453" y="42"/>
                  </a:lnTo>
                  <a:lnTo>
                    <a:pt x="453" y="42"/>
                  </a:lnTo>
                  <a:lnTo>
                    <a:pt x="401" y="99"/>
                  </a:lnTo>
                  <a:lnTo>
                    <a:pt x="401" y="99"/>
                  </a:lnTo>
                  <a:lnTo>
                    <a:pt x="341" y="161"/>
                  </a:lnTo>
                  <a:lnTo>
                    <a:pt x="191" y="161"/>
                  </a:lnTo>
                  <a:lnTo>
                    <a:pt x="191" y="161"/>
                  </a:lnTo>
                  <a:lnTo>
                    <a:pt x="180" y="163"/>
                  </a:lnTo>
                  <a:lnTo>
                    <a:pt x="169" y="166"/>
                  </a:lnTo>
                  <a:lnTo>
                    <a:pt x="159" y="171"/>
                  </a:lnTo>
                  <a:lnTo>
                    <a:pt x="152" y="178"/>
                  </a:lnTo>
                  <a:lnTo>
                    <a:pt x="145" y="187"/>
                  </a:lnTo>
                  <a:lnTo>
                    <a:pt x="140" y="195"/>
                  </a:lnTo>
                  <a:lnTo>
                    <a:pt x="136" y="206"/>
                  </a:lnTo>
                  <a:lnTo>
                    <a:pt x="135" y="217"/>
                  </a:lnTo>
                  <a:lnTo>
                    <a:pt x="135" y="217"/>
                  </a:lnTo>
                  <a:lnTo>
                    <a:pt x="136" y="228"/>
                  </a:lnTo>
                  <a:lnTo>
                    <a:pt x="140" y="239"/>
                  </a:lnTo>
                  <a:lnTo>
                    <a:pt x="145" y="248"/>
                  </a:lnTo>
                  <a:lnTo>
                    <a:pt x="152" y="257"/>
                  </a:lnTo>
                  <a:lnTo>
                    <a:pt x="159" y="263"/>
                  </a:lnTo>
                  <a:lnTo>
                    <a:pt x="169" y="268"/>
                  </a:lnTo>
                  <a:lnTo>
                    <a:pt x="180" y="271"/>
                  </a:lnTo>
                  <a:lnTo>
                    <a:pt x="191" y="273"/>
                  </a:lnTo>
                  <a:lnTo>
                    <a:pt x="390" y="273"/>
                  </a:lnTo>
                  <a:lnTo>
                    <a:pt x="405" y="254"/>
                  </a:lnTo>
                  <a:lnTo>
                    <a:pt x="405" y="254"/>
                  </a:lnTo>
                  <a:lnTo>
                    <a:pt x="444" y="213"/>
                  </a:lnTo>
                  <a:lnTo>
                    <a:pt x="444" y="367"/>
                  </a:lnTo>
                  <a:lnTo>
                    <a:pt x="232" y="367"/>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13"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51" name="Google Shape;1425;p30"/>
            <p:cNvSpPr/>
            <p:nvPr/>
          </p:nvSpPr>
          <p:spPr>
            <a:xfrm>
              <a:off x="2535238" y="4800600"/>
              <a:ext cx="71438" cy="71438"/>
            </a:xfrm>
            <a:custGeom>
              <a:avLst/>
              <a:gdLst/>
              <a:ahLst/>
              <a:cxnLst/>
              <a:rect l="l" t="t" r="r" b="b"/>
              <a:pathLst>
                <a:path w="181" h="182" extrusionOk="0">
                  <a:moveTo>
                    <a:pt x="181" y="92"/>
                  </a:moveTo>
                  <a:lnTo>
                    <a:pt x="181" y="92"/>
                  </a:lnTo>
                  <a:lnTo>
                    <a:pt x="181" y="82"/>
                  </a:lnTo>
                  <a:lnTo>
                    <a:pt x="180" y="73"/>
                  </a:lnTo>
                  <a:lnTo>
                    <a:pt x="178" y="64"/>
                  </a:lnTo>
                  <a:lnTo>
                    <a:pt x="174" y="55"/>
                  </a:lnTo>
                  <a:lnTo>
                    <a:pt x="171" y="48"/>
                  </a:lnTo>
                  <a:lnTo>
                    <a:pt x="166" y="41"/>
                  </a:lnTo>
                  <a:lnTo>
                    <a:pt x="161" y="34"/>
                  </a:lnTo>
                  <a:lnTo>
                    <a:pt x="155" y="26"/>
                  </a:lnTo>
                  <a:lnTo>
                    <a:pt x="149" y="22"/>
                  </a:lnTo>
                  <a:lnTo>
                    <a:pt x="142" y="15"/>
                  </a:lnTo>
                  <a:lnTo>
                    <a:pt x="134" y="11"/>
                  </a:lnTo>
                  <a:lnTo>
                    <a:pt x="126" y="7"/>
                  </a:lnTo>
                  <a:lnTo>
                    <a:pt x="117" y="5"/>
                  </a:lnTo>
                  <a:lnTo>
                    <a:pt x="109" y="2"/>
                  </a:lnTo>
                  <a:lnTo>
                    <a:pt x="101" y="1"/>
                  </a:lnTo>
                  <a:lnTo>
                    <a:pt x="91" y="0"/>
                  </a:lnTo>
                  <a:lnTo>
                    <a:pt x="91" y="0"/>
                  </a:lnTo>
                  <a:lnTo>
                    <a:pt x="81" y="1"/>
                  </a:lnTo>
                  <a:lnTo>
                    <a:pt x="73" y="2"/>
                  </a:lnTo>
                  <a:lnTo>
                    <a:pt x="64" y="5"/>
                  </a:lnTo>
                  <a:lnTo>
                    <a:pt x="56" y="7"/>
                  </a:lnTo>
                  <a:lnTo>
                    <a:pt x="47" y="11"/>
                  </a:lnTo>
                  <a:lnTo>
                    <a:pt x="40" y="15"/>
                  </a:lnTo>
                  <a:lnTo>
                    <a:pt x="33" y="22"/>
                  </a:lnTo>
                  <a:lnTo>
                    <a:pt x="27" y="26"/>
                  </a:lnTo>
                  <a:lnTo>
                    <a:pt x="21" y="34"/>
                  </a:lnTo>
                  <a:lnTo>
                    <a:pt x="15" y="41"/>
                  </a:lnTo>
                  <a:lnTo>
                    <a:pt x="11" y="48"/>
                  </a:lnTo>
                  <a:lnTo>
                    <a:pt x="6" y="55"/>
                  </a:lnTo>
                  <a:lnTo>
                    <a:pt x="4" y="64"/>
                  </a:lnTo>
                  <a:lnTo>
                    <a:pt x="2" y="73"/>
                  </a:lnTo>
                  <a:lnTo>
                    <a:pt x="0" y="82"/>
                  </a:lnTo>
                  <a:lnTo>
                    <a:pt x="0" y="92"/>
                  </a:lnTo>
                  <a:lnTo>
                    <a:pt x="0" y="92"/>
                  </a:lnTo>
                  <a:lnTo>
                    <a:pt x="0" y="100"/>
                  </a:lnTo>
                  <a:lnTo>
                    <a:pt x="2" y="110"/>
                  </a:lnTo>
                  <a:lnTo>
                    <a:pt x="4" y="118"/>
                  </a:lnTo>
                  <a:lnTo>
                    <a:pt x="6" y="127"/>
                  </a:lnTo>
                  <a:lnTo>
                    <a:pt x="11" y="135"/>
                  </a:lnTo>
                  <a:lnTo>
                    <a:pt x="15" y="142"/>
                  </a:lnTo>
                  <a:lnTo>
                    <a:pt x="21" y="149"/>
                  </a:lnTo>
                  <a:lnTo>
                    <a:pt x="27" y="156"/>
                  </a:lnTo>
                  <a:lnTo>
                    <a:pt x="33" y="162"/>
                  </a:lnTo>
                  <a:lnTo>
                    <a:pt x="40" y="166"/>
                  </a:lnTo>
                  <a:lnTo>
                    <a:pt x="47" y="171"/>
                  </a:lnTo>
                  <a:lnTo>
                    <a:pt x="56" y="175"/>
                  </a:lnTo>
                  <a:lnTo>
                    <a:pt x="64" y="178"/>
                  </a:lnTo>
                  <a:lnTo>
                    <a:pt x="73" y="181"/>
                  </a:lnTo>
                  <a:lnTo>
                    <a:pt x="81" y="182"/>
                  </a:lnTo>
                  <a:lnTo>
                    <a:pt x="91" y="182"/>
                  </a:lnTo>
                  <a:lnTo>
                    <a:pt x="91" y="182"/>
                  </a:lnTo>
                  <a:lnTo>
                    <a:pt x="101" y="182"/>
                  </a:lnTo>
                  <a:lnTo>
                    <a:pt x="109" y="181"/>
                  </a:lnTo>
                  <a:lnTo>
                    <a:pt x="117" y="178"/>
                  </a:lnTo>
                  <a:lnTo>
                    <a:pt x="126" y="175"/>
                  </a:lnTo>
                  <a:lnTo>
                    <a:pt x="134" y="171"/>
                  </a:lnTo>
                  <a:lnTo>
                    <a:pt x="142" y="166"/>
                  </a:lnTo>
                  <a:lnTo>
                    <a:pt x="149" y="162"/>
                  </a:lnTo>
                  <a:lnTo>
                    <a:pt x="155" y="156"/>
                  </a:lnTo>
                  <a:lnTo>
                    <a:pt x="161" y="149"/>
                  </a:lnTo>
                  <a:lnTo>
                    <a:pt x="166" y="142"/>
                  </a:lnTo>
                  <a:lnTo>
                    <a:pt x="171" y="135"/>
                  </a:lnTo>
                  <a:lnTo>
                    <a:pt x="174" y="127"/>
                  </a:lnTo>
                  <a:lnTo>
                    <a:pt x="178" y="118"/>
                  </a:lnTo>
                  <a:lnTo>
                    <a:pt x="180" y="110"/>
                  </a:lnTo>
                  <a:lnTo>
                    <a:pt x="181" y="100"/>
                  </a:lnTo>
                  <a:lnTo>
                    <a:pt x="181" y="92"/>
                  </a:lnTo>
                  <a:lnTo>
                    <a:pt x="181" y="92"/>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13"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53" name="Google Shape;1426;p30"/>
            <p:cNvSpPr/>
            <p:nvPr/>
          </p:nvSpPr>
          <p:spPr>
            <a:xfrm>
              <a:off x="2227263" y="4962525"/>
              <a:ext cx="184150" cy="33338"/>
            </a:xfrm>
            <a:prstGeom prst="rect">
              <a:avLst/>
            </a:pr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13"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54" name="Google Shape;1427;p30"/>
            <p:cNvSpPr/>
            <p:nvPr/>
          </p:nvSpPr>
          <p:spPr>
            <a:xfrm>
              <a:off x="2486025" y="4906963"/>
              <a:ext cx="192088" cy="298450"/>
            </a:xfrm>
            <a:custGeom>
              <a:avLst/>
              <a:gdLst/>
              <a:ahLst/>
              <a:cxnLst/>
              <a:rect l="l" t="t" r="r" b="b"/>
              <a:pathLst>
                <a:path w="486" h="753" extrusionOk="0">
                  <a:moveTo>
                    <a:pt x="398" y="753"/>
                  </a:moveTo>
                  <a:lnTo>
                    <a:pt x="481" y="753"/>
                  </a:lnTo>
                  <a:lnTo>
                    <a:pt x="481" y="753"/>
                  </a:lnTo>
                  <a:lnTo>
                    <a:pt x="483" y="753"/>
                  </a:lnTo>
                  <a:lnTo>
                    <a:pt x="485" y="751"/>
                  </a:lnTo>
                  <a:lnTo>
                    <a:pt x="486" y="748"/>
                  </a:lnTo>
                  <a:lnTo>
                    <a:pt x="486" y="746"/>
                  </a:lnTo>
                  <a:lnTo>
                    <a:pt x="418" y="565"/>
                  </a:lnTo>
                  <a:lnTo>
                    <a:pt x="418" y="565"/>
                  </a:lnTo>
                  <a:lnTo>
                    <a:pt x="424" y="556"/>
                  </a:lnTo>
                  <a:lnTo>
                    <a:pt x="429" y="549"/>
                  </a:lnTo>
                  <a:lnTo>
                    <a:pt x="433" y="541"/>
                  </a:lnTo>
                  <a:lnTo>
                    <a:pt x="436" y="531"/>
                  </a:lnTo>
                  <a:lnTo>
                    <a:pt x="439" y="523"/>
                  </a:lnTo>
                  <a:lnTo>
                    <a:pt x="441" y="513"/>
                  </a:lnTo>
                  <a:lnTo>
                    <a:pt x="442" y="503"/>
                  </a:lnTo>
                  <a:lnTo>
                    <a:pt x="442" y="492"/>
                  </a:lnTo>
                  <a:lnTo>
                    <a:pt x="442" y="0"/>
                  </a:lnTo>
                  <a:lnTo>
                    <a:pt x="351" y="0"/>
                  </a:lnTo>
                  <a:lnTo>
                    <a:pt x="351" y="492"/>
                  </a:lnTo>
                  <a:lnTo>
                    <a:pt x="351" y="492"/>
                  </a:lnTo>
                  <a:lnTo>
                    <a:pt x="349" y="498"/>
                  </a:lnTo>
                  <a:lnTo>
                    <a:pt x="348" y="503"/>
                  </a:lnTo>
                  <a:lnTo>
                    <a:pt x="346" y="508"/>
                  </a:lnTo>
                  <a:lnTo>
                    <a:pt x="342" y="512"/>
                  </a:lnTo>
                  <a:lnTo>
                    <a:pt x="338" y="515"/>
                  </a:lnTo>
                  <a:lnTo>
                    <a:pt x="334" y="518"/>
                  </a:lnTo>
                  <a:lnTo>
                    <a:pt x="329" y="520"/>
                  </a:lnTo>
                  <a:lnTo>
                    <a:pt x="323" y="520"/>
                  </a:lnTo>
                  <a:lnTo>
                    <a:pt x="31" y="520"/>
                  </a:lnTo>
                  <a:lnTo>
                    <a:pt x="31" y="612"/>
                  </a:lnTo>
                  <a:lnTo>
                    <a:pt x="50" y="612"/>
                  </a:lnTo>
                  <a:lnTo>
                    <a:pt x="0" y="746"/>
                  </a:lnTo>
                  <a:lnTo>
                    <a:pt x="0" y="746"/>
                  </a:lnTo>
                  <a:lnTo>
                    <a:pt x="0" y="748"/>
                  </a:lnTo>
                  <a:lnTo>
                    <a:pt x="2" y="751"/>
                  </a:lnTo>
                  <a:lnTo>
                    <a:pt x="3" y="753"/>
                  </a:lnTo>
                  <a:lnTo>
                    <a:pt x="5" y="753"/>
                  </a:lnTo>
                  <a:lnTo>
                    <a:pt x="89" y="753"/>
                  </a:lnTo>
                  <a:lnTo>
                    <a:pt x="89" y="753"/>
                  </a:lnTo>
                  <a:lnTo>
                    <a:pt x="92" y="753"/>
                  </a:lnTo>
                  <a:lnTo>
                    <a:pt x="95" y="752"/>
                  </a:lnTo>
                  <a:lnTo>
                    <a:pt x="97" y="749"/>
                  </a:lnTo>
                  <a:lnTo>
                    <a:pt x="98" y="746"/>
                  </a:lnTo>
                  <a:lnTo>
                    <a:pt x="148" y="612"/>
                  </a:lnTo>
                  <a:lnTo>
                    <a:pt x="323" y="612"/>
                  </a:lnTo>
                  <a:lnTo>
                    <a:pt x="323" y="612"/>
                  </a:lnTo>
                  <a:lnTo>
                    <a:pt x="337" y="612"/>
                  </a:lnTo>
                  <a:lnTo>
                    <a:pt x="387" y="746"/>
                  </a:lnTo>
                  <a:lnTo>
                    <a:pt x="387" y="746"/>
                  </a:lnTo>
                  <a:lnTo>
                    <a:pt x="389" y="749"/>
                  </a:lnTo>
                  <a:lnTo>
                    <a:pt x="392" y="752"/>
                  </a:lnTo>
                  <a:lnTo>
                    <a:pt x="394" y="753"/>
                  </a:lnTo>
                  <a:lnTo>
                    <a:pt x="398" y="753"/>
                  </a:lnTo>
                  <a:lnTo>
                    <a:pt x="398" y="753"/>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13"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56" name="Google Shape;1428;p30"/>
            <p:cNvSpPr/>
            <p:nvPr/>
          </p:nvSpPr>
          <p:spPr>
            <a:xfrm>
              <a:off x="2292350" y="4857750"/>
              <a:ext cx="117475" cy="92075"/>
            </a:xfrm>
            <a:custGeom>
              <a:avLst/>
              <a:gdLst/>
              <a:ahLst/>
              <a:cxnLst/>
              <a:rect l="l" t="t" r="r" b="b"/>
              <a:pathLst>
                <a:path w="297" h="230" extrusionOk="0">
                  <a:moveTo>
                    <a:pt x="74" y="230"/>
                  </a:moveTo>
                  <a:lnTo>
                    <a:pt x="297" y="230"/>
                  </a:lnTo>
                  <a:lnTo>
                    <a:pt x="297" y="175"/>
                  </a:lnTo>
                  <a:lnTo>
                    <a:pt x="114" y="175"/>
                  </a:lnTo>
                  <a:lnTo>
                    <a:pt x="58" y="0"/>
                  </a:lnTo>
                  <a:lnTo>
                    <a:pt x="0" y="0"/>
                  </a:lnTo>
                  <a:lnTo>
                    <a:pt x="73" y="227"/>
                  </a:lnTo>
                  <a:lnTo>
                    <a:pt x="73" y="230"/>
                  </a:lnTo>
                  <a:lnTo>
                    <a:pt x="74" y="23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13"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grpSp>
      <p:sp>
        <p:nvSpPr>
          <p:cNvPr id="57" name="Freeform: Shape 346">
            <a:extLst>
              <a:ext uri="{FF2B5EF4-FFF2-40B4-BE49-F238E27FC236}">
                <a16:creationId xmlns:a16="http://schemas.microsoft.com/office/drawing/2014/main" id="{A9AF5553-1A49-43ED-9313-EB3E0AEB3CB6}"/>
              </a:ext>
            </a:extLst>
          </p:cNvPr>
          <p:cNvSpPr/>
          <p:nvPr/>
        </p:nvSpPr>
        <p:spPr>
          <a:xfrm>
            <a:off x="2838192" y="3753949"/>
            <a:ext cx="376501" cy="563631"/>
          </a:xfrm>
          <a:custGeom>
            <a:avLst/>
            <a:gdLst>
              <a:gd name="connsiteX0" fmla="*/ 19050 w 457200"/>
              <a:gd name="connsiteY0" fmla="*/ 19050 h 609600"/>
              <a:gd name="connsiteX1" fmla="*/ 381000 w 457200"/>
              <a:gd name="connsiteY1" fmla="*/ 19050 h 609600"/>
              <a:gd name="connsiteX2" fmla="*/ 381000 w 457200"/>
              <a:gd name="connsiteY2" fmla="*/ 47625 h 609600"/>
              <a:gd name="connsiteX3" fmla="*/ 400050 w 457200"/>
              <a:gd name="connsiteY3" fmla="*/ 47625 h 609600"/>
              <a:gd name="connsiteX4" fmla="*/ 400050 w 457200"/>
              <a:gd name="connsiteY4" fmla="*/ 9525 h 609600"/>
              <a:gd name="connsiteX5" fmla="*/ 390525 w 457200"/>
              <a:gd name="connsiteY5" fmla="*/ 0 h 609600"/>
              <a:gd name="connsiteX6" fmla="*/ 9525 w 457200"/>
              <a:gd name="connsiteY6" fmla="*/ 0 h 609600"/>
              <a:gd name="connsiteX7" fmla="*/ 0 w 457200"/>
              <a:gd name="connsiteY7" fmla="*/ 9525 h 609600"/>
              <a:gd name="connsiteX8" fmla="*/ 0 w 457200"/>
              <a:gd name="connsiteY8" fmla="*/ 542925 h 609600"/>
              <a:gd name="connsiteX9" fmla="*/ 9525 w 457200"/>
              <a:gd name="connsiteY9" fmla="*/ 552450 h 609600"/>
              <a:gd name="connsiteX10" fmla="*/ 47625 w 457200"/>
              <a:gd name="connsiteY10" fmla="*/ 552450 h 609600"/>
              <a:gd name="connsiteX11" fmla="*/ 47625 w 457200"/>
              <a:gd name="connsiteY11" fmla="*/ 533400 h 609600"/>
              <a:gd name="connsiteX12" fmla="*/ 19050 w 457200"/>
              <a:gd name="connsiteY12" fmla="*/ 533400 h 609600"/>
              <a:gd name="connsiteX13" fmla="*/ 19050 w 457200"/>
              <a:gd name="connsiteY13" fmla="*/ 19050 h 609600"/>
              <a:gd name="connsiteX14" fmla="*/ 447675 w 457200"/>
              <a:gd name="connsiteY14" fmla="*/ 57150 h 609600"/>
              <a:gd name="connsiteX15" fmla="*/ 152400 w 457200"/>
              <a:gd name="connsiteY15" fmla="*/ 57150 h 609600"/>
              <a:gd name="connsiteX16" fmla="*/ 145669 w 457200"/>
              <a:gd name="connsiteY16" fmla="*/ 59944 h 609600"/>
              <a:gd name="connsiteX17" fmla="*/ 59944 w 457200"/>
              <a:gd name="connsiteY17" fmla="*/ 145669 h 609600"/>
              <a:gd name="connsiteX18" fmla="*/ 57150 w 457200"/>
              <a:gd name="connsiteY18" fmla="*/ 152400 h 609600"/>
              <a:gd name="connsiteX19" fmla="*/ 57150 w 457200"/>
              <a:gd name="connsiteY19" fmla="*/ 600075 h 609600"/>
              <a:gd name="connsiteX20" fmla="*/ 66675 w 457200"/>
              <a:gd name="connsiteY20" fmla="*/ 609600 h 609600"/>
              <a:gd name="connsiteX21" fmla="*/ 447675 w 457200"/>
              <a:gd name="connsiteY21" fmla="*/ 609600 h 609600"/>
              <a:gd name="connsiteX22" fmla="*/ 457200 w 457200"/>
              <a:gd name="connsiteY22" fmla="*/ 600075 h 609600"/>
              <a:gd name="connsiteX23" fmla="*/ 457200 w 457200"/>
              <a:gd name="connsiteY23" fmla="*/ 66675 h 609600"/>
              <a:gd name="connsiteX24" fmla="*/ 447675 w 457200"/>
              <a:gd name="connsiteY24" fmla="*/ 57150 h 609600"/>
              <a:gd name="connsiteX25" fmla="*/ 142875 w 457200"/>
              <a:gd name="connsiteY25" fmla="*/ 89662 h 609600"/>
              <a:gd name="connsiteX26" fmla="*/ 142875 w 457200"/>
              <a:gd name="connsiteY26" fmla="*/ 142875 h 609600"/>
              <a:gd name="connsiteX27" fmla="*/ 89662 w 457200"/>
              <a:gd name="connsiteY27" fmla="*/ 142875 h 609600"/>
              <a:gd name="connsiteX28" fmla="*/ 142875 w 457200"/>
              <a:gd name="connsiteY28" fmla="*/ 89662 h 609600"/>
              <a:gd name="connsiteX29" fmla="*/ 438150 w 457200"/>
              <a:gd name="connsiteY29" fmla="*/ 590550 h 609600"/>
              <a:gd name="connsiteX30" fmla="*/ 76200 w 457200"/>
              <a:gd name="connsiteY30" fmla="*/ 590550 h 609600"/>
              <a:gd name="connsiteX31" fmla="*/ 76200 w 457200"/>
              <a:gd name="connsiteY31" fmla="*/ 161925 h 609600"/>
              <a:gd name="connsiteX32" fmla="*/ 152400 w 457200"/>
              <a:gd name="connsiteY32" fmla="*/ 161925 h 609600"/>
              <a:gd name="connsiteX33" fmla="*/ 161925 w 457200"/>
              <a:gd name="connsiteY33" fmla="*/ 152400 h 609600"/>
              <a:gd name="connsiteX34" fmla="*/ 161925 w 457200"/>
              <a:gd name="connsiteY34" fmla="*/ 76200 h 609600"/>
              <a:gd name="connsiteX35" fmla="*/ 438150 w 457200"/>
              <a:gd name="connsiteY35" fmla="*/ 76200 h 609600"/>
              <a:gd name="connsiteX36" fmla="*/ 438150 w 457200"/>
              <a:gd name="connsiteY36" fmla="*/ 590550 h 609600"/>
              <a:gd name="connsiteX37" fmla="*/ 219075 w 457200"/>
              <a:gd name="connsiteY37" fmla="*/ 142875 h 609600"/>
              <a:gd name="connsiteX38" fmla="*/ 200025 w 457200"/>
              <a:gd name="connsiteY38" fmla="*/ 142875 h 609600"/>
              <a:gd name="connsiteX39" fmla="*/ 200025 w 457200"/>
              <a:gd name="connsiteY39" fmla="*/ 161925 h 609600"/>
              <a:gd name="connsiteX40" fmla="*/ 219075 w 457200"/>
              <a:gd name="connsiteY40" fmla="*/ 161925 h 609600"/>
              <a:gd name="connsiteX41" fmla="*/ 219075 w 457200"/>
              <a:gd name="connsiteY41" fmla="*/ 142875 h 609600"/>
              <a:gd name="connsiteX42" fmla="*/ 114300 w 457200"/>
              <a:gd name="connsiteY42" fmla="*/ 219075 h 609600"/>
              <a:gd name="connsiteX43" fmla="*/ 400050 w 457200"/>
              <a:gd name="connsiteY43" fmla="*/ 219075 h 609600"/>
              <a:gd name="connsiteX44" fmla="*/ 400050 w 457200"/>
              <a:gd name="connsiteY44" fmla="*/ 200025 h 609600"/>
              <a:gd name="connsiteX45" fmla="*/ 114300 w 457200"/>
              <a:gd name="connsiteY45" fmla="*/ 200025 h 609600"/>
              <a:gd name="connsiteX46" fmla="*/ 114300 w 457200"/>
              <a:gd name="connsiteY46" fmla="*/ 219075 h 609600"/>
              <a:gd name="connsiteX47" fmla="*/ 114300 w 457200"/>
              <a:gd name="connsiteY47" fmla="*/ 276225 h 609600"/>
              <a:gd name="connsiteX48" fmla="*/ 400050 w 457200"/>
              <a:gd name="connsiteY48" fmla="*/ 276225 h 609600"/>
              <a:gd name="connsiteX49" fmla="*/ 400050 w 457200"/>
              <a:gd name="connsiteY49" fmla="*/ 257175 h 609600"/>
              <a:gd name="connsiteX50" fmla="*/ 114300 w 457200"/>
              <a:gd name="connsiteY50" fmla="*/ 257175 h 609600"/>
              <a:gd name="connsiteX51" fmla="*/ 114300 w 457200"/>
              <a:gd name="connsiteY51" fmla="*/ 276225 h 609600"/>
              <a:gd name="connsiteX52" fmla="*/ 114300 w 457200"/>
              <a:gd name="connsiteY52" fmla="*/ 333375 h 609600"/>
              <a:gd name="connsiteX53" fmla="*/ 400050 w 457200"/>
              <a:gd name="connsiteY53" fmla="*/ 333375 h 609600"/>
              <a:gd name="connsiteX54" fmla="*/ 400050 w 457200"/>
              <a:gd name="connsiteY54" fmla="*/ 314325 h 609600"/>
              <a:gd name="connsiteX55" fmla="*/ 114300 w 457200"/>
              <a:gd name="connsiteY55" fmla="*/ 314325 h 609600"/>
              <a:gd name="connsiteX56" fmla="*/ 114300 w 457200"/>
              <a:gd name="connsiteY56" fmla="*/ 333375 h 609600"/>
              <a:gd name="connsiteX57" fmla="*/ 352425 w 457200"/>
              <a:gd name="connsiteY57" fmla="*/ 571500 h 609600"/>
              <a:gd name="connsiteX58" fmla="*/ 400050 w 457200"/>
              <a:gd name="connsiteY58" fmla="*/ 571500 h 609600"/>
              <a:gd name="connsiteX59" fmla="*/ 400050 w 457200"/>
              <a:gd name="connsiteY59" fmla="*/ 552450 h 609600"/>
              <a:gd name="connsiteX60" fmla="*/ 352425 w 457200"/>
              <a:gd name="connsiteY60" fmla="*/ 552450 h 609600"/>
              <a:gd name="connsiteX61" fmla="*/ 352425 w 457200"/>
              <a:gd name="connsiteY61" fmla="*/ 571500 h 609600"/>
              <a:gd name="connsiteX62" fmla="*/ 276225 w 457200"/>
              <a:gd name="connsiteY62" fmla="*/ 142875 h 609600"/>
              <a:gd name="connsiteX63" fmla="*/ 257175 w 457200"/>
              <a:gd name="connsiteY63" fmla="*/ 142875 h 609600"/>
              <a:gd name="connsiteX64" fmla="*/ 257175 w 457200"/>
              <a:gd name="connsiteY64" fmla="*/ 161925 h 609600"/>
              <a:gd name="connsiteX65" fmla="*/ 276225 w 457200"/>
              <a:gd name="connsiteY65" fmla="*/ 161925 h 609600"/>
              <a:gd name="connsiteX66" fmla="*/ 276225 w 457200"/>
              <a:gd name="connsiteY66" fmla="*/ 142875 h 609600"/>
              <a:gd name="connsiteX67" fmla="*/ 333375 w 457200"/>
              <a:gd name="connsiteY67" fmla="*/ 142875 h 609600"/>
              <a:gd name="connsiteX68" fmla="*/ 314325 w 457200"/>
              <a:gd name="connsiteY68" fmla="*/ 142875 h 609600"/>
              <a:gd name="connsiteX69" fmla="*/ 314325 w 457200"/>
              <a:gd name="connsiteY69" fmla="*/ 161925 h 609600"/>
              <a:gd name="connsiteX70" fmla="*/ 333375 w 457200"/>
              <a:gd name="connsiteY70" fmla="*/ 161925 h 609600"/>
              <a:gd name="connsiteX71" fmla="*/ 333375 w 457200"/>
              <a:gd name="connsiteY71" fmla="*/ 14287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7200" h="609600">
                <a:moveTo>
                  <a:pt x="19050" y="19050"/>
                </a:moveTo>
                <a:lnTo>
                  <a:pt x="381000" y="19050"/>
                </a:lnTo>
                <a:lnTo>
                  <a:pt x="381000" y="47625"/>
                </a:lnTo>
                <a:lnTo>
                  <a:pt x="400050" y="47625"/>
                </a:lnTo>
                <a:lnTo>
                  <a:pt x="400050" y="9525"/>
                </a:lnTo>
                <a:lnTo>
                  <a:pt x="390525" y="0"/>
                </a:lnTo>
                <a:lnTo>
                  <a:pt x="9525" y="0"/>
                </a:lnTo>
                <a:lnTo>
                  <a:pt x="0" y="9525"/>
                </a:lnTo>
                <a:lnTo>
                  <a:pt x="0" y="542925"/>
                </a:lnTo>
                <a:lnTo>
                  <a:pt x="9525" y="552450"/>
                </a:lnTo>
                <a:lnTo>
                  <a:pt x="47625" y="552450"/>
                </a:lnTo>
                <a:lnTo>
                  <a:pt x="47625" y="533400"/>
                </a:lnTo>
                <a:lnTo>
                  <a:pt x="19050" y="533400"/>
                </a:lnTo>
                <a:lnTo>
                  <a:pt x="19050" y="19050"/>
                </a:lnTo>
                <a:close/>
                <a:moveTo>
                  <a:pt x="447675" y="57150"/>
                </a:moveTo>
                <a:lnTo>
                  <a:pt x="152400" y="57150"/>
                </a:lnTo>
                <a:lnTo>
                  <a:pt x="145669" y="59944"/>
                </a:lnTo>
                <a:lnTo>
                  <a:pt x="59944" y="145669"/>
                </a:lnTo>
                <a:lnTo>
                  <a:pt x="57150" y="152400"/>
                </a:lnTo>
                <a:lnTo>
                  <a:pt x="57150" y="600075"/>
                </a:lnTo>
                <a:lnTo>
                  <a:pt x="66675" y="609600"/>
                </a:lnTo>
                <a:lnTo>
                  <a:pt x="447675" y="609600"/>
                </a:lnTo>
                <a:lnTo>
                  <a:pt x="457200" y="600075"/>
                </a:lnTo>
                <a:lnTo>
                  <a:pt x="457200" y="66675"/>
                </a:lnTo>
                <a:lnTo>
                  <a:pt x="447675" y="57150"/>
                </a:lnTo>
                <a:close/>
                <a:moveTo>
                  <a:pt x="142875" y="89662"/>
                </a:moveTo>
                <a:lnTo>
                  <a:pt x="142875" y="142875"/>
                </a:lnTo>
                <a:lnTo>
                  <a:pt x="89662" y="142875"/>
                </a:lnTo>
                <a:lnTo>
                  <a:pt x="142875" y="89662"/>
                </a:lnTo>
                <a:close/>
                <a:moveTo>
                  <a:pt x="438150" y="590550"/>
                </a:moveTo>
                <a:lnTo>
                  <a:pt x="76200" y="590550"/>
                </a:lnTo>
                <a:lnTo>
                  <a:pt x="76200" y="161925"/>
                </a:lnTo>
                <a:lnTo>
                  <a:pt x="152400" y="161925"/>
                </a:lnTo>
                <a:lnTo>
                  <a:pt x="161925" y="152400"/>
                </a:lnTo>
                <a:lnTo>
                  <a:pt x="161925" y="76200"/>
                </a:lnTo>
                <a:lnTo>
                  <a:pt x="438150" y="76200"/>
                </a:lnTo>
                <a:lnTo>
                  <a:pt x="438150" y="590550"/>
                </a:lnTo>
                <a:close/>
                <a:moveTo>
                  <a:pt x="219075" y="142875"/>
                </a:moveTo>
                <a:lnTo>
                  <a:pt x="200025" y="142875"/>
                </a:lnTo>
                <a:lnTo>
                  <a:pt x="200025" y="161925"/>
                </a:lnTo>
                <a:lnTo>
                  <a:pt x="219075" y="161925"/>
                </a:lnTo>
                <a:lnTo>
                  <a:pt x="219075" y="142875"/>
                </a:lnTo>
                <a:close/>
                <a:moveTo>
                  <a:pt x="114300" y="219075"/>
                </a:moveTo>
                <a:lnTo>
                  <a:pt x="400050" y="219075"/>
                </a:lnTo>
                <a:lnTo>
                  <a:pt x="400050" y="200025"/>
                </a:lnTo>
                <a:lnTo>
                  <a:pt x="114300" y="200025"/>
                </a:lnTo>
                <a:lnTo>
                  <a:pt x="114300" y="219075"/>
                </a:lnTo>
                <a:close/>
                <a:moveTo>
                  <a:pt x="114300" y="276225"/>
                </a:moveTo>
                <a:lnTo>
                  <a:pt x="400050" y="276225"/>
                </a:lnTo>
                <a:lnTo>
                  <a:pt x="400050" y="257175"/>
                </a:lnTo>
                <a:lnTo>
                  <a:pt x="114300" y="257175"/>
                </a:lnTo>
                <a:lnTo>
                  <a:pt x="114300" y="276225"/>
                </a:lnTo>
                <a:close/>
                <a:moveTo>
                  <a:pt x="114300" y="333375"/>
                </a:moveTo>
                <a:lnTo>
                  <a:pt x="400050" y="333375"/>
                </a:lnTo>
                <a:lnTo>
                  <a:pt x="400050" y="314325"/>
                </a:lnTo>
                <a:lnTo>
                  <a:pt x="114300" y="314325"/>
                </a:lnTo>
                <a:lnTo>
                  <a:pt x="114300" y="333375"/>
                </a:lnTo>
                <a:close/>
                <a:moveTo>
                  <a:pt x="352425" y="571500"/>
                </a:moveTo>
                <a:lnTo>
                  <a:pt x="400050" y="571500"/>
                </a:lnTo>
                <a:lnTo>
                  <a:pt x="400050" y="552450"/>
                </a:lnTo>
                <a:lnTo>
                  <a:pt x="352425" y="552450"/>
                </a:lnTo>
                <a:lnTo>
                  <a:pt x="352425" y="571500"/>
                </a:lnTo>
                <a:close/>
                <a:moveTo>
                  <a:pt x="276225" y="142875"/>
                </a:moveTo>
                <a:lnTo>
                  <a:pt x="257175" y="142875"/>
                </a:lnTo>
                <a:lnTo>
                  <a:pt x="257175" y="161925"/>
                </a:lnTo>
                <a:lnTo>
                  <a:pt x="276225" y="161925"/>
                </a:lnTo>
                <a:lnTo>
                  <a:pt x="276225" y="142875"/>
                </a:lnTo>
                <a:close/>
                <a:moveTo>
                  <a:pt x="333375" y="142875"/>
                </a:moveTo>
                <a:lnTo>
                  <a:pt x="314325" y="142875"/>
                </a:lnTo>
                <a:lnTo>
                  <a:pt x="314325" y="161925"/>
                </a:lnTo>
                <a:lnTo>
                  <a:pt x="333375" y="161925"/>
                </a:lnTo>
                <a:lnTo>
                  <a:pt x="333375" y="142875"/>
                </a:lnTo>
                <a:close/>
              </a:path>
            </a:pathLst>
          </a:custGeom>
          <a:solidFill>
            <a:schemeClr val="bg1"/>
          </a:solid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Freeform: Shape 57">
            <a:extLst>
              <a:ext uri="{FF2B5EF4-FFF2-40B4-BE49-F238E27FC236}">
                <a16:creationId xmlns:a16="http://schemas.microsoft.com/office/drawing/2014/main" id="{624F2732-31D5-40A1-9C00-F4722C7D306A}"/>
              </a:ext>
            </a:extLst>
          </p:cNvPr>
          <p:cNvSpPr/>
          <p:nvPr/>
        </p:nvSpPr>
        <p:spPr>
          <a:xfrm>
            <a:off x="5546874" y="3172409"/>
            <a:ext cx="703153" cy="569948"/>
          </a:xfrm>
          <a:custGeom>
            <a:avLst/>
            <a:gdLst>
              <a:gd name="connsiteX0" fmla="*/ 531724 w 531723"/>
              <a:gd name="connsiteY0" fmla="*/ 425348 h 425348"/>
              <a:gd name="connsiteX1" fmla="*/ 0 w 531723"/>
              <a:gd name="connsiteY1" fmla="*/ 425348 h 425348"/>
              <a:gd name="connsiteX2" fmla="*/ 129387 w 531723"/>
              <a:gd name="connsiteY2" fmla="*/ 311353 h 425348"/>
              <a:gd name="connsiteX3" fmla="*/ 56388 w 531723"/>
              <a:gd name="connsiteY3" fmla="*/ 311353 h 425348"/>
              <a:gd name="connsiteX4" fmla="*/ 56388 w 531723"/>
              <a:gd name="connsiteY4" fmla="*/ 425348 h 425348"/>
              <a:gd name="connsiteX5" fmla="*/ 129387 w 531723"/>
              <a:gd name="connsiteY5" fmla="*/ 425348 h 425348"/>
              <a:gd name="connsiteX6" fmla="*/ 129387 w 531723"/>
              <a:gd name="connsiteY6" fmla="*/ 311353 h 425348"/>
              <a:gd name="connsiteX7" fmla="*/ 243993 w 531723"/>
              <a:gd name="connsiteY7" fmla="*/ 197968 h 425348"/>
              <a:gd name="connsiteX8" fmla="*/ 170993 w 531723"/>
              <a:gd name="connsiteY8" fmla="*/ 197968 h 425348"/>
              <a:gd name="connsiteX9" fmla="*/ 170993 w 531723"/>
              <a:gd name="connsiteY9" fmla="*/ 425348 h 425348"/>
              <a:gd name="connsiteX10" fmla="*/ 243993 w 531723"/>
              <a:gd name="connsiteY10" fmla="*/ 425348 h 425348"/>
              <a:gd name="connsiteX11" fmla="*/ 243993 w 531723"/>
              <a:gd name="connsiteY11" fmla="*/ 197968 h 425348"/>
              <a:gd name="connsiteX12" fmla="*/ 358598 w 531723"/>
              <a:gd name="connsiteY12" fmla="*/ 246888 h 425348"/>
              <a:gd name="connsiteX13" fmla="*/ 285597 w 531723"/>
              <a:gd name="connsiteY13" fmla="*/ 246888 h 425348"/>
              <a:gd name="connsiteX14" fmla="*/ 285597 w 531723"/>
              <a:gd name="connsiteY14" fmla="*/ 425348 h 425348"/>
              <a:gd name="connsiteX15" fmla="*/ 358598 w 531723"/>
              <a:gd name="connsiteY15" fmla="*/ 425348 h 425348"/>
              <a:gd name="connsiteX16" fmla="*/ 358598 w 531723"/>
              <a:gd name="connsiteY16" fmla="*/ 246888 h 425348"/>
              <a:gd name="connsiteX17" fmla="*/ 473202 w 531723"/>
              <a:gd name="connsiteY17" fmla="*/ 130759 h 425348"/>
              <a:gd name="connsiteX18" fmla="*/ 400203 w 531723"/>
              <a:gd name="connsiteY18" fmla="*/ 130759 h 425348"/>
              <a:gd name="connsiteX19" fmla="*/ 400203 w 531723"/>
              <a:gd name="connsiteY19" fmla="*/ 425348 h 425348"/>
              <a:gd name="connsiteX20" fmla="*/ 473202 w 531723"/>
              <a:gd name="connsiteY20" fmla="*/ 425348 h 425348"/>
              <a:gd name="connsiteX21" fmla="*/ 473202 w 531723"/>
              <a:gd name="connsiteY21" fmla="*/ 130759 h 425348"/>
              <a:gd name="connsiteX22" fmla="*/ 92812 w 531723"/>
              <a:gd name="connsiteY22" fmla="*/ 185014 h 425348"/>
              <a:gd name="connsiteX23" fmla="*/ 71933 w 531723"/>
              <a:gd name="connsiteY23" fmla="*/ 205893 h 425348"/>
              <a:gd name="connsiteX24" fmla="*/ 92812 w 531723"/>
              <a:gd name="connsiteY24" fmla="*/ 226771 h 425348"/>
              <a:gd name="connsiteX25" fmla="*/ 113691 w 531723"/>
              <a:gd name="connsiteY25" fmla="*/ 205893 h 425348"/>
              <a:gd name="connsiteX26" fmla="*/ 92812 w 531723"/>
              <a:gd name="connsiteY26" fmla="*/ 185014 h 425348"/>
              <a:gd name="connsiteX27" fmla="*/ 207416 w 531723"/>
              <a:gd name="connsiteY27" fmla="*/ 75895 h 425348"/>
              <a:gd name="connsiteX28" fmla="*/ 186537 w 531723"/>
              <a:gd name="connsiteY28" fmla="*/ 96774 h 425348"/>
              <a:gd name="connsiteX29" fmla="*/ 207416 w 531723"/>
              <a:gd name="connsiteY29" fmla="*/ 117653 h 425348"/>
              <a:gd name="connsiteX30" fmla="*/ 228295 w 531723"/>
              <a:gd name="connsiteY30" fmla="*/ 96774 h 425348"/>
              <a:gd name="connsiteX31" fmla="*/ 207416 w 531723"/>
              <a:gd name="connsiteY31" fmla="*/ 75895 h 425348"/>
              <a:gd name="connsiteX32" fmla="*/ 322021 w 531723"/>
              <a:gd name="connsiteY32" fmla="*/ 130759 h 425348"/>
              <a:gd name="connsiteX33" fmla="*/ 301143 w 531723"/>
              <a:gd name="connsiteY33" fmla="*/ 151638 h 425348"/>
              <a:gd name="connsiteX34" fmla="*/ 322021 w 531723"/>
              <a:gd name="connsiteY34" fmla="*/ 172517 h 425348"/>
              <a:gd name="connsiteX35" fmla="*/ 342900 w 531723"/>
              <a:gd name="connsiteY35" fmla="*/ 151638 h 425348"/>
              <a:gd name="connsiteX36" fmla="*/ 322021 w 531723"/>
              <a:gd name="connsiteY36" fmla="*/ 130759 h 425348"/>
              <a:gd name="connsiteX37" fmla="*/ 436626 w 531723"/>
              <a:gd name="connsiteY37" fmla="*/ 0 h 425348"/>
              <a:gd name="connsiteX38" fmla="*/ 415748 w 531723"/>
              <a:gd name="connsiteY38" fmla="*/ 20879 h 425348"/>
              <a:gd name="connsiteX39" fmla="*/ 436626 w 531723"/>
              <a:gd name="connsiteY39" fmla="*/ 41758 h 425348"/>
              <a:gd name="connsiteX40" fmla="*/ 457505 w 531723"/>
              <a:gd name="connsiteY40" fmla="*/ 20879 h 425348"/>
              <a:gd name="connsiteX41" fmla="*/ 436626 w 531723"/>
              <a:gd name="connsiteY41" fmla="*/ 0 h 425348"/>
              <a:gd name="connsiteX42" fmla="*/ 335890 w 531723"/>
              <a:gd name="connsiteY42" fmla="*/ 135941 h 425348"/>
              <a:gd name="connsiteX43" fmla="*/ 422910 w 531723"/>
              <a:gd name="connsiteY43" fmla="*/ 36728 h 425348"/>
              <a:gd name="connsiteX44" fmla="*/ 226315 w 531723"/>
              <a:gd name="connsiteY44" fmla="*/ 105918 h 425348"/>
              <a:gd name="connsiteX45" fmla="*/ 303276 w 531723"/>
              <a:gd name="connsiteY45" fmla="*/ 142799 h 425348"/>
              <a:gd name="connsiteX46" fmla="*/ 192329 w 531723"/>
              <a:gd name="connsiteY46" fmla="*/ 111404 h 425348"/>
              <a:gd name="connsiteX47" fmla="*/ 108052 w 531723"/>
              <a:gd name="connsiteY47" fmla="*/ 191719 h 4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1723" h="425348">
                <a:moveTo>
                  <a:pt x="531724" y="425348"/>
                </a:moveTo>
                <a:lnTo>
                  <a:pt x="0" y="425348"/>
                </a:lnTo>
                <a:moveTo>
                  <a:pt x="129387" y="311353"/>
                </a:moveTo>
                <a:lnTo>
                  <a:pt x="56388" y="311353"/>
                </a:lnTo>
                <a:lnTo>
                  <a:pt x="56388" y="425348"/>
                </a:lnTo>
                <a:lnTo>
                  <a:pt x="129387" y="425348"/>
                </a:lnTo>
                <a:lnTo>
                  <a:pt x="129387" y="311353"/>
                </a:lnTo>
                <a:close/>
                <a:moveTo>
                  <a:pt x="243993" y="197968"/>
                </a:moveTo>
                <a:lnTo>
                  <a:pt x="170993" y="197968"/>
                </a:lnTo>
                <a:lnTo>
                  <a:pt x="170993" y="425348"/>
                </a:lnTo>
                <a:lnTo>
                  <a:pt x="243993" y="425348"/>
                </a:lnTo>
                <a:lnTo>
                  <a:pt x="243993" y="197968"/>
                </a:lnTo>
                <a:close/>
                <a:moveTo>
                  <a:pt x="358598" y="246888"/>
                </a:moveTo>
                <a:lnTo>
                  <a:pt x="285597" y="246888"/>
                </a:lnTo>
                <a:lnTo>
                  <a:pt x="285597" y="425348"/>
                </a:lnTo>
                <a:lnTo>
                  <a:pt x="358598" y="425348"/>
                </a:lnTo>
                <a:lnTo>
                  <a:pt x="358598" y="246888"/>
                </a:lnTo>
                <a:close/>
                <a:moveTo>
                  <a:pt x="473202" y="130759"/>
                </a:moveTo>
                <a:lnTo>
                  <a:pt x="400203" y="130759"/>
                </a:lnTo>
                <a:lnTo>
                  <a:pt x="400203" y="425348"/>
                </a:lnTo>
                <a:lnTo>
                  <a:pt x="473202" y="425348"/>
                </a:lnTo>
                <a:lnTo>
                  <a:pt x="473202" y="130759"/>
                </a:lnTo>
                <a:close/>
                <a:moveTo>
                  <a:pt x="92812" y="185014"/>
                </a:moveTo>
                <a:cubicBezTo>
                  <a:pt x="81229" y="185014"/>
                  <a:pt x="71933" y="194463"/>
                  <a:pt x="71933" y="205893"/>
                </a:cubicBezTo>
                <a:cubicBezTo>
                  <a:pt x="71933" y="217475"/>
                  <a:pt x="81382" y="226771"/>
                  <a:pt x="92812" y="226771"/>
                </a:cubicBezTo>
                <a:cubicBezTo>
                  <a:pt x="104242" y="226771"/>
                  <a:pt x="113691" y="217323"/>
                  <a:pt x="113691" y="205893"/>
                </a:cubicBezTo>
                <a:cubicBezTo>
                  <a:pt x="113843" y="194463"/>
                  <a:pt x="104395" y="185014"/>
                  <a:pt x="92812" y="185014"/>
                </a:cubicBezTo>
                <a:close/>
                <a:moveTo>
                  <a:pt x="207416" y="75895"/>
                </a:moveTo>
                <a:cubicBezTo>
                  <a:pt x="195835" y="75895"/>
                  <a:pt x="186537" y="85344"/>
                  <a:pt x="186537" y="96774"/>
                </a:cubicBezTo>
                <a:cubicBezTo>
                  <a:pt x="186537" y="108356"/>
                  <a:pt x="195986" y="117653"/>
                  <a:pt x="207416" y="117653"/>
                </a:cubicBezTo>
                <a:cubicBezTo>
                  <a:pt x="218846" y="117653"/>
                  <a:pt x="228295" y="108204"/>
                  <a:pt x="228295" y="96774"/>
                </a:cubicBezTo>
                <a:cubicBezTo>
                  <a:pt x="228447" y="85344"/>
                  <a:pt x="218999" y="75895"/>
                  <a:pt x="207416" y="75895"/>
                </a:cubicBezTo>
                <a:close/>
                <a:moveTo>
                  <a:pt x="322021" y="130759"/>
                </a:moveTo>
                <a:cubicBezTo>
                  <a:pt x="310439" y="130759"/>
                  <a:pt x="301143" y="140208"/>
                  <a:pt x="301143" y="151638"/>
                </a:cubicBezTo>
                <a:cubicBezTo>
                  <a:pt x="301143" y="163221"/>
                  <a:pt x="310591" y="172517"/>
                  <a:pt x="322021" y="172517"/>
                </a:cubicBezTo>
                <a:cubicBezTo>
                  <a:pt x="333451" y="172517"/>
                  <a:pt x="342900" y="163068"/>
                  <a:pt x="342900" y="151638"/>
                </a:cubicBezTo>
                <a:cubicBezTo>
                  <a:pt x="343053" y="140208"/>
                  <a:pt x="333604" y="130759"/>
                  <a:pt x="322021" y="130759"/>
                </a:cubicBezTo>
                <a:close/>
                <a:moveTo>
                  <a:pt x="436626" y="0"/>
                </a:moveTo>
                <a:cubicBezTo>
                  <a:pt x="425044" y="0"/>
                  <a:pt x="415748" y="9449"/>
                  <a:pt x="415748" y="20879"/>
                </a:cubicBezTo>
                <a:cubicBezTo>
                  <a:pt x="415748" y="32309"/>
                  <a:pt x="425196" y="41758"/>
                  <a:pt x="436626" y="41758"/>
                </a:cubicBezTo>
                <a:cubicBezTo>
                  <a:pt x="448056" y="41758"/>
                  <a:pt x="457505" y="32309"/>
                  <a:pt x="457505" y="20879"/>
                </a:cubicBezTo>
                <a:cubicBezTo>
                  <a:pt x="457505" y="9449"/>
                  <a:pt x="448209" y="0"/>
                  <a:pt x="436626" y="0"/>
                </a:cubicBezTo>
                <a:close/>
                <a:moveTo>
                  <a:pt x="335890" y="135941"/>
                </a:moveTo>
                <a:lnTo>
                  <a:pt x="422910" y="36728"/>
                </a:lnTo>
                <a:moveTo>
                  <a:pt x="226315" y="105918"/>
                </a:moveTo>
                <a:lnTo>
                  <a:pt x="303276" y="142799"/>
                </a:lnTo>
                <a:moveTo>
                  <a:pt x="192329" y="111404"/>
                </a:moveTo>
                <a:lnTo>
                  <a:pt x="108052" y="191719"/>
                </a:lnTo>
              </a:path>
            </a:pathLst>
          </a:custGeom>
          <a:solidFill>
            <a:schemeClr val="bg1"/>
          </a:solidFill>
          <a:ln w="16764"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6" name="Group 1057"/>
          <p:cNvGrpSpPr>
            <a:grpSpLocks noChangeAspect="1"/>
          </p:cNvGrpSpPr>
          <p:nvPr/>
        </p:nvGrpSpPr>
        <p:grpSpPr bwMode="auto">
          <a:xfrm>
            <a:off x="4201945" y="3487953"/>
            <a:ext cx="639598" cy="555636"/>
            <a:chOff x="2889" y="1431"/>
            <a:chExt cx="1899" cy="1453"/>
          </a:xfrm>
          <a:solidFill>
            <a:schemeClr val="bg1"/>
          </a:solidFill>
        </p:grpSpPr>
        <p:sp>
          <p:nvSpPr>
            <p:cNvPr id="67" name="Freeform 1059"/>
            <p:cNvSpPr>
              <a:spLocks/>
            </p:cNvSpPr>
            <p:nvPr/>
          </p:nvSpPr>
          <p:spPr bwMode="auto">
            <a:xfrm>
              <a:off x="3111" y="1431"/>
              <a:ext cx="675"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69" name="Freeform 1060"/>
            <p:cNvSpPr>
              <a:spLocks/>
            </p:cNvSpPr>
            <p:nvPr/>
          </p:nvSpPr>
          <p:spPr bwMode="auto">
            <a:xfrm>
              <a:off x="3891" y="1431"/>
              <a:ext cx="674" cy="1381"/>
            </a:xfrm>
            <a:custGeom>
              <a:avLst/>
              <a:gdLst>
                <a:gd name="T0" fmla="*/ 1211 w 1347"/>
                <a:gd name="T1" fmla="*/ 0 h 2762"/>
                <a:gd name="T2" fmla="*/ 1212 w 1347"/>
                <a:gd name="T3" fmla="*/ 0 h 2762"/>
                <a:gd name="T4" fmla="*/ 1239 w 1347"/>
                <a:gd name="T5" fmla="*/ 2 h 2762"/>
                <a:gd name="T6" fmla="*/ 1263 w 1347"/>
                <a:gd name="T7" fmla="*/ 10 h 2762"/>
                <a:gd name="T8" fmla="*/ 1287 w 1347"/>
                <a:gd name="T9" fmla="*/ 22 h 2762"/>
                <a:gd name="T10" fmla="*/ 1307 w 1347"/>
                <a:gd name="T11" fmla="*/ 39 h 2762"/>
                <a:gd name="T12" fmla="*/ 1324 w 1347"/>
                <a:gd name="T13" fmla="*/ 60 h 2762"/>
                <a:gd name="T14" fmla="*/ 1337 w 1347"/>
                <a:gd name="T15" fmla="*/ 83 h 2762"/>
                <a:gd name="T16" fmla="*/ 1345 w 1347"/>
                <a:gd name="T17" fmla="*/ 110 h 2762"/>
                <a:gd name="T18" fmla="*/ 1347 w 1347"/>
                <a:gd name="T19" fmla="*/ 136 h 2762"/>
                <a:gd name="T20" fmla="*/ 1347 w 1347"/>
                <a:gd name="T21" fmla="*/ 2177 h 2762"/>
                <a:gd name="T22" fmla="*/ 1344 w 1347"/>
                <a:gd name="T23" fmla="*/ 2207 h 2762"/>
                <a:gd name="T24" fmla="*/ 1333 w 1347"/>
                <a:gd name="T25" fmla="*/ 2235 h 2762"/>
                <a:gd name="T26" fmla="*/ 1317 w 1347"/>
                <a:gd name="T27" fmla="*/ 2261 h 2762"/>
                <a:gd name="T28" fmla="*/ 1296 w 1347"/>
                <a:gd name="T29" fmla="*/ 2282 h 2762"/>
                <a:gd name="T30" fmla="*/ 1271 w 1347"/>
                <a:gd name="T31" fmla="*/ 2298 h 2762"/>
                <a:gd name="T32" fmla="*/ 1242 w 1347"/>
                <a:gd name="T33" fmla="*/ 2308 h 2762"/>
                <a:gd name="T34" fmla="*/ 1211 w 1347"/>
                <a:gd name="T35" fmla="*/ 2312 h 2762"/>
                <a:gd name="T36" fmla="*/ 1157 w 1347"/>
                <a:gd name="T37" fmla="*/ 2313 h 2762"/>
                <a:gd name="T38" fmla="*/ 1098 w 1347"/>
                <a:gd name="T39" fmla="*/ 2315 h 2762"/>
                <a:gd name="T40" fmla="*/ 1037 w 1347"/>
                <a:gd name="T41" fmla="*/ 2319 h 2762"/>
                <a:gd name="T42" fmla="*/ 972 w 1347"/>
                <a:gd name="T43" fmla="*/ 2325 h 2762"/>
                <a:gd name="T44" fmla="*/ 907 w 1347"/>
                <a:gd name="T45" fmla="*/ 2334 h 2762"/>
                <a:gd name="T46" fmla="*/ 838 w 1347"/>
                <a:gd name="T47" fmla="*/ 2344 h 2762"/>
                <a:gd name="T48" fmla="*/ 767 w 1347"/>
                <a:gd name="T49" fmla="*/ 2358 h 2762"/>
                <a:gd name="T50" fmla="*/ 696 w 1347"/>
                <a:gd name="T51" fmla="*/ 2374 h 2762"/>
                <a:gd name="T52" fmla="*/ 623 w 1347"/>
                <a:gd name="T53" fmla="*/ 2394 h 2762"/>
                <a:gd name="T54" fmla="*/ 551 w 1347"/>
                <a:gd name="T55" fmla="*/ 2417 h 2762"/>
                <a:gd name="T56" fmla="*/ 478 w 1347"/>
                <a:gd name="T57" fmla="*/ 2444 h 2762"/>
                <a:gd name="T58" fmla="*/ 405 w 1347"/>
                <a:gd name="T59" fmla="*/ 2476 h 2762"/>
                <a:gd name="T60" fmla="*/ 334 w 1347"/>
                <a:gd name="T61" fmla="*/ 2510 h 2762"/>
                <a:gd name="T62" fmla="*/ 264 w 1347"/>
                <a:gd name="T63" fmla="*/ 2551 h 2762"/>
                <a:gd name="T64" fmla="*/ 194 w 1347"/>
                <a:gd name="T65" fmla="*/ 2596 h 2762"/>
                <a:gd name="T66" fmla="*/ 126 w 1347"/>
                <a:gd name="T67" fmla="*/ 2645 h 2762"/>
                <a:gd name="T68" fmla="*/ 62 w 1347"/>
                <a:gd name="T69" fmla="*/ 2701 h 2762"/>
                <a:gd name="T70" fmla="*/ 0 w 1347"/>
                <a:gd name="T71" fmla="*/ 2762 h 2762"/>
                <a:gd name="T72" fmla="*/ 0 w 1347"/>
                <a:gd name="T73" fmla="*/ 627 h 2762"/>
                <a:gd name="T74" fmla="*/ 2 w 1347"/>
                <a:gd name="T75" fmla="*/ 602 h 2762"/>
                <a:gd name="T76" fmla="*/ 8 w 1347"/>
                <a:gd name="T77" fmla="*/ 579 h 2762"/>
                <a:gd name="T78" fmla="*/ 18 w 1347"/>
                <a:gd name="T79" fmla="*/ 557 h 2762"/>
                <a:gd name="T80" fmla="*/ 61 w 1347"/>
                <a:gd name="T81" fmla="*/ 494 h 2762"/>
                <a:gd name="T82" fmla="*/ 107 w 1347"/>
                <a:gd name="T83" fmla="*/ 436 h 2762"/>
                <a:gd name="T84" fmla="*/ 155 w 1347"/>
                <a:gd name="T85" fmla="*/ 382 h 2762"/>
                <a:gd name="T86" fmla="*/ 206 w 1347"/>
                <a:gd name="T87" fmla="*/ 332 h 2762"/>
                <a:gd name="T88" fmla="*/ 259 w 1347"/>
                <a:gd name="T89" fmla="*/ 287 h 2762"/>
                <a:gd name="T90" fmla="*/ 314 w 1347"/>
                <a:gd name="T91" fmla="*/ 247 h 2762"/>
                <a:gd name="T92" fmla="*/ 371 w 1347"/>
                <a:gd name="T93" fmla="*/ 210 h 2762"/>
                <a:gd name="T94" fmla="*/ 430 w 1347"/>
                <a:gd name="T95" fmla="*/ 177 h 2762"/>
                <a:gd name="T96" fmla="*/ 488 w 1347"/>
                <a:gd name="T97" fmla="*/ 146 h 2762"/>
                <a:gd name="T98" fmla="*/ 548 w 1347"/>
                <a:gd name="T99" fmla="*/ 121 h 2762"/>
                <a:gd name="T100" fmla="*/ 608 w 1347"/>
                <a:gd name="T101" fmla="*/ 98 h 2762"/>
                <a:gd name="T102" fmla="*/ 669 w 1347"/>
                <a:gd name="T103" fmla="*/ 77 h 2762"/>
                <a:gd name="T104" fmla="*/ 729 w 1347"/>
                <a:gd name="T105" fmla="*/ 60 h 2762"/>
                <a:gd name="T106" fmla="*/ 789 w 1347"/>
                <a:gd name="T107" fmla="*/ 46 h 2762"/>
                <a:gd name="T108" fmla="*/ 848 w 1347"/>
                <a:gd name="T109" fmla="*/ 33 h 2762"/>
                <a:gd name="T110" fmla="*/ 906 w 1347"/>
                <a:gd name="T111" fmla="*/ 23 h 2762"/>
                <a:gd name="T112" fmla="*/ 962 w 1347"/>
                <a:gd name="T113" fmla="*/ 16 h 2762"/>
                <a:gd name="T114" fmla="*/ 1016 w 1347"/>
                <a:gd name="T115" fmla="*/ 9 h 2762"/>
                <a:gd name="T116" fmla="*/ 1069 w 1347"/>
                <a:gd name="T117" fmla="*/ 5 h 2762"/>
                <a:gd name="T118" fmla="*/ 1119 w 1347"/>
                <a:gd name="T119" fmla="*/ 2 h 2762"/>
                <a:gd name="T120" fmla="*/ 1167 w 1347"/>
                <a:gd name="T121" fmla="*/ 0 h 2762"/>
                <a:gd name="T122" fmla="*/ 1211 w 1347"/>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2762">
                  <a:moveTo>
                    <a:pt x="1211" y="0"/>
                  </a:moveTo>
                  <a:lnTo>
                    <a:pt x="1212" y="0"/>
                  </a:lnTo>
                  <a:lnTo>
                    <a:pt x="1239" y="2"/>
                  </a:lnTo>
                  <a:lnTo>
                    <a:pt x="1263" y="10"/>
                  </a:lnTo>
                  <a:lnTo>
                    <a:pt x="1287" y="22"/>
                  </a:lnTo>
                  <a:lnTo>
                    <a:pt x="1307" y="39"/>
                  </a:lnTo>
                  <a:lnTo>
                    <a:pt x="1324" y="60"/>
                  </a:lnTo>
                  <a:lnTo>
                    <a:pt x="1337" y="83"/>
                  </a:lnTo>
                  <a:lnTo>
                    <a:pt x="1345" y="110"/>
                  </a:lnTo>
                  <a:lnTo>
                    <a:pt x="1347" y="136"/>
                  </a:lnTo>
                  <a:lnTo>
                    <a:pt x="1347" y="2177"/>
                  </a:lnTo>
                  <a:lnTo>
                    <a:pt x="1344" y="2207"/>
                  </a:lnTo>
                  <a:lnTo>
                    <a:pt x="1333" y="2235"/>
                  </a:lnTo>
                  <a:lnTo>
                    <a:pt x="1317" y="2261"/>
                  </a:lnTo>
                  <a:lnTo>
                    <a:pt x="1296" y="2282"/>
                  </a:lnTo>
                  <a:lnTo>
                    <a:pt x="1271" y="2298"/>
                  </a:lnTo>
                  <a:lnTo>
                    <a:pt x="1242" y="2308"/>
                  </a:lnTo>
                  <a:lnTo>
                    <a:pt x="1211" y="2312"/>
                  </a:lnTo>
                  <a:lnTo>
                    <a:pt x="1157" y="2313"/>
                  </a:lnTo>
                  <a:lnTo>
                    <a:pt x="1098" y="2315"/>
                  </a:lnTo>
                  <a:lnTo>
                    <a:pt x="1037" y="2319"/>
                  </a:lnTo>
                  <a:lnTo>
                    <a:pt x="972" y="2325"/>
                  </a:lnTo>
                  <a:lnTo>
                    <a:pt x="907" y="2334"/>
                  </a:lnTo>
                  <a:lnTo>
                    <a:pt x="838" y="2344"/>
                  </a:lnTo>
                  <a:lnTo>
                    <a:pt x="767" y="2358"/>
                  </a:lnTo>
                  <a:lnTo>
                    <a:pt x="696" y="2374"/>
                  </a:lnTo>
                  <a:lnTo>
                    <a:pt x="623" y="2394"/>
                  </a:lnTo>
                  <a:lnTo>
                    <a:pt x="551" y="2417"/>
                  </a:lnTo>
                  <a:lnTo>
                    <a:pt x="478" y="2444"/>
                  </a:lnTo>
                  <a:lnTo>
                    <a:pt x="405" y="2476"/>
                  </a:lnTo>
                  <a:lnTo>
                    <a:pt x="334" y="2510"/>
                  </a:lnTo>
                  <a:lnTo>
                    <a:pt x="264" y="2551"/>
                  </a:lnTo>
                  <a:lnTo>
                    <a:pt x="194" y="2596"/>
                  </a:lnTo>
                  <a:lnTo>
                    <a:pt x="126" y="2645"/>
                  </a:lnTo>
                  <a:lnTo>
                    <a:pt x="62" y="2701"/>
                  </a:lnTo>
                  <a:lnTo>
                    <a:pt x="0" y="2762"/>
                  </a:lnTo>
                  <a:lnTo>
                    <a:pt x="0" y="627"/>
                  </a:lnTo>
                  <a:lnTo>
                    <a:pt x="2" y="602"/>
                  </a:lnTo>
                  <a:lnTo>
                    <a:pt x="8" y="579"/>
                  </a:lnTo>
                  <a:lnTo>
                    <a:pt x="18" y="557"/>
                  </a:lnTo>
                  <a:lnTo>
                    <a:pt x="61" y="494"/>
                  </a:lnTo>
                  <a:lnTo>
                    <a:pt x="107" y="436"/>
                  </a:lnTo>
                  <a:lnTo>
                    <a:pt x="155" y="382"/>
                  </a:lnTo>
                  <a:lnTo>
                    <a:pt x="206" y="332"/>
                  </a:lnTo>
                  <a:lnTo>
                    <a:pt x="259" y="287"/>
                  </a:lnTo>
                  <a:lnTo>
                    <a:pt x="314" y="247"/>
                  </a:lnTo>
                  <a:lnTo>
                    <a:pt x="371" y="210"/>
                  </a:lnTo>
                  <a:lnTo>
                    <a:pt x="430" y="177"/>
                  </a:lnTo>
                  <a:lnTo>
                    <a:pt x="488" y="146"/>
                  </a:lnTo>
                  <a:lnTo>
                    <a:pt x="548" y="121"/>
                  </a:lnTo>
                  <a:lnTo>
                    <a:pt x="608" y="98"/>
                  </a:lnTo>
                  <a:lnTo>
                    <a:pt x="669" y="77"/>
                  </a:lnTo>
                  <a:lnTo>
                    <a:pt x="729" y="60"/>
                  </a:lnTo>
                  <a:lnTo>
                    <a:pt x="789" y="46"/>
                  </a:lnTo>
                  <a:lnTo>
                    <a:pt x="848" y="33"/>
                  </a:lnTo>
                  <a:lnTo>
                    <a:pt x="906" y="23"/>
                  </a:lnTo>
                  <a:lnTo>
                    <a:pt x="962" y="16"/>
                  </a:lnTo>
                  <a:lnTo>
                    <a:pt x="1016" y="9"/>
                  </a:lnTo>
                  <a:lnTo>
                    <a:pt x="1069" y="5"/>
                  </a:lnTo>
                  <a:lnTo>
                    <a:pt x="1119" y="2"/>
                  </a:lnTo>
                  <a:lnTo>
                    <a:pt x="1167" y="0"/>
                  </a:lnTo>
                  <a:lnTo>
                    <a:pt x="12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99" name="Freeform 1061"/>
            <p:cNvSpPr>
              <a:spLocks/>
            </p:cNvSpPr>
            <p:nvPr/>
          </p:nvSpPr>
          <p:spPr bwMode="auto">
            <a:xfrm>
              <a:off x="3985" y="1667"/>
              <a:ext cx="803" cy="1217"/>
            </a:xfrm>
            <a:custGeom>
              <a:avLst/>
              <a:gdLst>
                <a:gd name="T0" fmla="*/ 1371 w 1605"/>
                <a:gd name="T1" fmla="*/ 0 h 2434"/>
                <a:gd name="T2" fmla="*/ 1470 w 1605"/>
                <a:gd name="T3" fmla="*/ 0 h 2434"/>
                <a:gd name="T4" fmla="*/ 1501 w 1605"/>
                <a:gd name="T5" fmla="*/ 3 h 2434"/>
                <a:gd name="T6" fmla="*/ 1529 w 1605"/>
                <a:gd name="T7" fmla="*/ 14 h 2434"/>
                <a:gd name="T8" fmla="*/ 1554 w 1605"/>
                <a:gd name="T9" fmla="*/ 30 h 2434"/>
                <a:gd name="T10" fmla="*/ 1576 w 1605"/>
                <a:gd name="T11" fmla="*/ 51 h 2434"/>
                <a:gd name="T12" fmla="*/ 1591 w 1605"/>
                <a:gd name="T13" fmla="*/ 76 h 2434"/>
                <a:gd name="T14" fmla="*/ 1602 w 1605"/>
                <a:gd name="T15" fmla="*/ 104 h 2434"/>
                <a:gd name="T16" fmla="*/ 1605 w 1605"/>
                <a:gd name="T17" fmla="*/ 135 h 2434"/>
                <a:gd name="T18" fmla="*/ 1605 w 1605"/>
                <a:gd name="T19" fmla="*/ 2298 h 2434"/>
                <a:gd name="T20" fmla="*/ 1604 w 1605"/>
                <a:gd name="T21" fmla="*/ 2322 h 2434"/>
                <a:gd name="T22" fmla="*/ 1597 w 1605"/>
                <a:gd name="T23" fmla="*/ 2345 h 2434"/>
                <a:gd name="T24" fmla="*/ 1587 w 1605"/>
                <a:gd name="T25" fmla="*/ 2367 h 2434"/>
                <a:gd name="T26" fmla="*/ 1573 w 1605"/>
                <a:gd name="T27" fmla="*/ 2387 h 2434"/>
                <a:gd name="T28" fmla="*/ 1554 w 1605"/>
                <a:gd name="T29" fmla="*/ 2404 h 2434"/>
                <a:gd name="T30" fmla="*/ 1534 w 1605"/>
                <a:gd name="T31" fmla="*/ 2418 h 2434"/>
                <a:gd name="T32" fmla="*/ 1512 w 1605"/>
                <a:gd name="T33" fmla="*/ 2427 h 2434"/>
                <a:gd name="T34" fmla="*/ 1488 w 1605"/>
                <a:gd name="T35" fmla="*/ 2433 h 2434"/>
                <a:gd name="T36" fmla="*/ 1463 w 1605"/>
                <a:gd name="T37" fmla="*/ 2434 h 2434"/>
                <a:gd name="T38" fmla="*/ 1439 w 1605"/>
                <a:gd name="T39" fmla="*/ 2430 h 2434"/>
                <a:gd name="T40" fmla="*/ 1360 w 1605"/>
                <a:gd name="T41" fmla="*/ 2413 h 2434"/>
                <a:gd name="T42" fmla="*/ 1273 w 1605"/>
                <a:gd name="T43" fmla="*/ 2396 h 2434"/>
                <a:gd name="T44" fmla="*/ 1179 w 1605"/>
                <a:gd name="T45" fmla="*/ 2380 h 2434"/>
                <a:gd name="T46" fmla="*/ 1077 w 1605"/>
                <a:gd name="T47" fmla="*/ 2365 h 2434"/>
                <a:gd name="T48" fmla="*/ 970 w 1605"/>
                <a:gd name="T49" fmla="*/ 2352 h 2434"/>
                <a:gd name="T50" fmla="*/ 858 w 1605"/>
                <a:gd name="T51" fmla="*/ 2343 h 2434"/>
                <a:gd name="T52" fmla="*/ 743 w 1605"/>
                <a:gd name="T53" fmla="*/ 2336 h 2434"/>
                <a:gd name="T54" fmla="*/ 623 w 1605"/>
                <a:gd name="T55" fmla="*/ 2333 h 2434"/>
                <a:gd name="T56" fmla="*/ 501 w 1605"/>
                <a:gd name="T57" fmla="*/ 2336 h 2434"/>
                <a:gd name="T58" fmla="*/ 377 w 1605"/>
                <a:gd name="T59" fmla="*/ 2343 h 2434"/>
                <a:gd name="T60" fmla="*/ 252 w 1605"/>
                <a:gd name="T61" fmla="*/ 2355 h 2434"/>
                <a:gd name="T62" fmla="*/ 126 w 1605"/>
                <a:gd name="T63" fmla="*/ 2375 h 2434"/>
                <a:gd name="T64" fmla="*/ 0 w 1605"/>
                <a:gd name="T65" fmla="*/ 2403 h 2434"/>
                <a:gd name="T66" fmla="*/ 60 w 1605"/>
                <a:gd name="T67" fmla="*/ 2350 h 2434"/>
                <a:gd name="T68" fmla="*/ 124 w 1605"/>
                <a:gd name="T69" fmla="*/ 2302 h 2434"/>
                <a:gd name="T70" fmla="*/ 188 w 1605"/>
                <a:gd name="T71" fmla="*/ 2260 h 2434"/>
                <a:gd name="T72" fmla="*/ 255 w 1605"/>
                <a:gd name="T73" fmla="*/ 2223 h 2434"/>
                <a:gd name="T74" fmla="*/ 323 w 1605"/>
                <a:gd name="T75" fmla="*/ 2190 h 2434"/>
                <a:gd name="T76" fmla="*/ 391 w 1605"/>
                <a:gd name="T77" fmla="*/ 2161 h 2434"/>
                <a:gd name="T78" fmla="*/ 460 w 1605"/>
                <a:gd name="T79" fmla="*/ 2137 h 2434"/>
                <a:gd name="T80" fmla="*/ 530 w 1605"/>
                <a:gd name="T81" fmla="*/ 2116 h 2434"/>
                <a:gd name="T82" fmla="*/ 598 w 1605"/>
                <a:gd name="T83" fmla="*/ 2099 h 2434"/>
                <a:gd name="T84" fmla="*/ 666 w 1605"/>
                <a:gd name="T85" fmla="*/ 2085 h 2434"/>
                <a:gd name="T86" fmla="*/ 731 w 1605"/>
                <a:gd name="T87" fmla="*/ 2074 h 2434"/>
                <a:gd name="T88" fmla="*/ 796 w 1605"/>
                <a:gd name="T89" fmla="*/ 2066 h 2434"/>
                <a:gd name="T90" fmla="*/ 857 w 1605"/>
                <a:gd name="T91" fmla="*/ 2060 h 2434"/>
                <a:gd name="T92" fmla="*/ 917 w 1605"/>
                <a:gd name="T93" fmla="*/ 2055 h 2434"/>
                <a:gd name="T94" fmla="*/ 972 w 1605"/>
                <a:gd name="T95" fmla="*/ 2053 h 2434"/>
                <a:gd name="T96" fmla="*/ 1024 w 1605"/>
                <a:gd name="T97" fmla="*/ 2052 h 2434"/>
                <a:gd name="T98" fmla="*/ 1071 w 1605"/>
                <a:gd name="T99" fmla="*/ 2050 h 2434"/>
                <a:gd name="T100" fmla="*/ 1116 w 1605"/>
                <a:gd name="T101" fmla="*/ 2040 h 2434"/>
                <a:gd name="T102" fmla="*/ 1159 w 1605"/>
                <a:gd name="T103" fmla="*/ 2025 h 2434"/>
                <a:gd name="T104" fmla="*/ 1199 w 1605"/>
                <a:gd name="T105" fmla="*/ 2005 h 2434"/>
                <a:gd name="T106" fmla="*/ 1236 w 1605"/>
                <a:gd name="T107" fmla="*/ 1979 h 2434"/>
                <a:gd name="T108" fmla="*/ 1270 w 1605"/>
                <a:gd name="T109" fmla="*/ 1950 h 2434"/>
                <a:gd name="T110" fmla="*/ 1298 w 1605"/>
                <a:gd name="T111" fmla="*/ 1917 h 2434"/>
                <a:gd name="T112" fmla="*/ 1324 w 1605"/>
                <a:gd name="T113" fmla="*/ 1880 h 2434"/>
                <a:gd name="T114" fmla="*/ 1343 w 1605"/>
                <a:gd name="T115" fmla="*/ 1839 h 2434"/>
                <a:gd name="T116" fmla="*/ 1358 w 1605"/>
                <a:gd name="T117" fmla="*/ 1797 h 2434"/>
                <a:gd name="T118" fmla="*/ 1368 w 1605"/>
                <a:gd name="T119" fmla="*/ 1752 h 2434"/>
                <a:gd name="T120" fmla="*/ 1371 w 1605"/>
                <a:gd name="T121" fmla="*/ 1706 h 2434"/>
                <a:gd name="T122" fmla="*/ 1371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71" y="0"/>
                  </a:moveTo>
                  <a:lnTo>
                    <a:pt x="1470" y="0"/>
                  </a:lnTo>
                  <a:lnTo>
                    <a:pt x="1501" y="3"/>
                  </a:lnTo>
                  <a:lnTo>
                    <a:pt x="1529" y="14"/>
                  </a:lnTo>
                  <a:lnTo>
                    <a:pt x="1554" y="30"/>
                  </a:lnTo>
                  <a:lnTo>
                    <a:pt x="1576" y="51"/>
                  </a:lnTo>
                  <a:lnTo>
                    <a:pt x="1591" y="76"/>
                  </a:lnTo>
                  <a:lnTo>
                    <a:pt x="1602" y="104"/>
                  </a:lnTo>
                  <a:lnTo>
                    <a:pt x="1605" y="135"/>
                  </a:lnTo>
                  <a:lnTo>
                    <a:pt x="1605" y="2298"/>
                  </a:lnTo>
                  <a:lnTo>
                    <a:pt x="1604" y="2322"/>
                  </a:lnTo>
                  <a:lnTo>
                    <a:pt x="1597" y="2345"/>
                  </a:lnTo>
                  <a:lnTo>
                    <a:pt x="1587" y="2367"/>
                  </a:lnTo>
                  <a:lnTo>
                    <a:pt x="1573" y="2387"/>
                  </a:lnTo>
                  <a:lnTo>
                    <a:pt x="1554" y="2404"/>
                  </a:lnTo>
                  <a:lnTo>
                    <a:pt x="1534" y="2418"/>
                  </a:lnTo>
                  <a:lnTo>
                    <a:pt x="1512" y="2427"/>
                  </a:lnTo>
                  <a:lnTo>
                    <a:pt x="1488" y="2433"/>
                  </a:lnTo>
                  <a:lnTo>
                    <a:pt x="1463" y="2434"/>
                  </a:lnTo>
                  <a:lnTo>
                    <a:pt x="1439" y="2430"/>
                  </a:lnTo>
                  <a:lnTo>
                    <a:pt x="1360" y="2413"/>
                  </a:lnTo>
                  <a:lnTo>
                    <a:pt x="1273" y="2396"/>
                  </a:lnTo>
                  <a:lnTo>
                    <a:pt x="1179" y="2380"/>
                  </a:lnTo>
                  <a:lnTo>
                    <a:pt x="1077" y="2365"/>
                  </a:lnTo>
                  <a:lnTo>
                    <a:pt x="970" y="2352"/>
                  </a:lnTo>
                  <a:lnTo>
                    <a:pt x="858" y="2343"/>
                  </a:lnTo>
                  <a:lnTo>
                    <a:pt x="743" y="2336"/>
                  </a:lnTo>
                  <a:lnTo>
                    <a:pt x="623" y="2333"/>
                  </a:lnTo>
                  <a:lnTo>
                    <a:pt x="501" y="2336"/>
                  </a:lnTo>
                  <a:lnTo>
                    <a:pt x="377" y="2343"/>
                  </a:lnTo>
                  <a:lnTo>
                    <a:pt x="252" y="2355"/>
                  </a:lnTo>
                  <a:lnTo>
                    <a:pt x="126" y="2375"/>
                  </a:lnTo>
                  <a:lnTo>
                    <a:pt x="0" y="2403"/>
                  </a:lnTo>
                  <a:lnTo>
                    <a:pt x="60" y="2350"/>
                  </a:lnTo>
                  <a:lnTo>
                    <a:pt x="124" y="2302"/>
                  </a:lnTo>
                  <a:lnTo>
                    <a:pt x="188" y="2260"/>
                  </a:lnTo>
                  <a:lnTo>
                    <a:pt x="255" y="2223"/>
                  </a:lnTo>
                  <a:lnTo>
                    <a:pt x="323" y="2190"/>
                  </a:lnTo>
                  <a:lnTo>
                    <a:pt x="391" y="2161"/>
                  </a:lnTo>
                  <a:lnTo>
                    <a:pt x="460" y="2137"/>
                  </a:lnTo>
                  <a:lnTo>
                    <a:pt x="530" y="2116"/>
                  </a:lnTo>
                  <a:lnTo>
                    <a:pt x="598" y="2099"/>
                  </a:lnTo>
                  <a:lnTo>
                    <a:pt x="666" y="2085"/>
                  </a:lnTo>
                  <a:lnTo>
                    <a:pt x="731" y="2074"/>
                  </a:lnTo>
                  <a:lnTo>
                    <a:pt x="796" y="2066"/>
                  </a:lnTo>
                  <a:lnTo>
                    <a:pt x="857" y="2060"/>
                  </a:lnTo>
                  <a:lnTo>
                    <a:pt x="917" y="2055"/>
                  </a:lnTo>
                  <a:lnTo>
                    <a:pt x="972" y="2053"/>
                  </a:lnTo>
                  <a:lnTo>
                    <a:pt x="1024" y="2052"/>
                  </a:lnTo>
                  <a:lnTo>
                    <a:pt x="1071" y="2050"/>
                  </a:lnTo>
                  <a:lnTo>
                    <a:pt x="1116" y="2040"/>
                  </a:lnTo>
                  <a:lnTo>
                    <a:pt x="1159" y="2025"/>
                  </a:lnTo>
                  <a:lnTo>
                    <a:pt x="1199" y="2005"/>
                  </a:lnTo>
                  <a:lnTo>
                    <a:pt x="1236" y="1979"/>
                  </a:lnTo>
                  <a:lnTo>
                    <a:pt x="1270" y="1950"/>
                  </a:lnTo>
                  <a:lnTo>
                    <a:pt x="1298" y="1917"/>
                  </a:lnTo>
                  <a:lnTo>
                    <a:pt x="1324" y="1880"/>
                  </a:lnTo>
                  <a:lnTo>
                    <a:pt x="1343" y="1839"/>
                  </a:lnTo>
                  <a:lnTo>
                    <a:pt x="1358" y="1797"/>
                  </a:lnTo>
                  <a:lnTo>
                    <a:pt x="1368" y="1752"/>
                  </a:lnTo>
                  <a:lnTo>
                    <a:pt x="1371" y="1706"/>
                  </a:lnTo>
                  <a:lnTo>
                    <a:pt x="137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100" name="Freeform 1062"/>
            <p:cNvSpPr>
              <a:spLocks/>
            </p:cNvSpPr>
            <p:nvPr/>
          </p:nvSpPr>
          <p:spPr bwMode="auto">
            <a:xfrm>
              <a:off x="2889" y="1667"/>
              <a:ext cx="802" cy="1217"/>
            </a:xfrm>
            <a:custGeom>
              <a:avLst/>
              <a:gdLst>
                <a:gd name="T0" fmla="*/ 136 w 1605"/>
                <a:gd name="T1" fmla="*/ 0 h 2434"/>
                <a:gd name="T2" fmla="*/ 234 w 1605"/>
                <a:gd name="T3" fmla="*/ 0 h 2434"/>
                <a:gd name="T4" fmla="*/ 234 w 1605"/>
                <a:gd name="T5" fmla="*/ 1706 h 2434"/>
                <a:gd name="T6" fmla="*/ 237 w 1605"/>
                <a:gd name="T7" fmla="*/ 1752 h 2434"/>
                <a:gd name="T8" fmla="*/ 247 w 1605"/>
                <a:gd name="T9" fmla="*/ 1797 h 2434"/>
                <a:gd name="T10" fmla="*/ 262 w 1605"/>
                <a:gd name="T11" fmla="*/ 1839 h 2434"/>
                <a:gd name="T12" fmla="*/ 281 w 1605"/>
                <a:gd name="T13" fmla="*/ 1880 h 2434"/>
                <a:gd name="T14" fmla="*/ 307 w 1605"/>
                <a:gd name="T15" fmla="*/ 1917 h 2434"/>
                <a:gd name="T16" fmla="*/ 335 w 1605"/>
                <a:gd name="T17" fmla="*/ 1950 h 2434"/>
                <a:gd name="T18" fmla="*/ 369 w 1605"/>
                <a:gd name="T19" fmla="*/ 1979 h 2434"/>
                <a:gd name="T20" fmla="*/ 406 w 1605"/>
                <a:gd name="T21" fmla="*/ 2005 h 2434"/>
                <a:gd name="T22" fmla="*/ 446 w 1605"/>
                <a:gd name="T23" fmla="*/ 2025 h 2434"/>
                <a:gd name="T24" fmla="*/ 489 w 1605"/>
                <a:gd name="T25" fmla="*/ 2040 h 2434"/>
                <a:gd name="T26" fmla="*/ 534 w 1605"/>
                <a:gd name="T27" fmla="*/ 2050 h 2434"/>
                <a:gd name="T28" fmla="*/ 581 w 1605"/>
                <a:gd name="T29" fmla="*/ 2052 h 2434"/>
                <a:gd name="T30" fmla="*/ 633 w 1605"/>
                <a:gd name="T31" fmla="*/ 2053 h 2434"/>
                <a:gd name="T32" fmla="*/ 689 w 1605"/>
                <a:gd name="T33" fmla="*/ 2055 h 2434"/>
                <a:gd name="T34" fmla="*/ 748 w 1605"/>
                <a:gd name="T35" fmla="*/ 2060 h 2434"/>
                <a:gd name="T36" fmla="*/ 810 w 1605"/>
                <a:gd name="T37" fmla="*/ 2066 h 2434"/>
                <a:gd name="T38" fmla="*/ 874 w 1605"/>
                <a:gd name="T39" fmla="*/ 2074 h 2434"/>
                <a:gd name="T40" fmla="*/ 941 w 1605"/>
                <a:gd name="T41" fmla="*/ 2085 h 2434"/>
                <a:gd name="T42" fmla="*/ 1007 w 1605"/>
                <a:gd name="T43" fmla="*/ 2099 h 2434"/>
                <a:gd name="T44" fmla="*/ 1075 w 1605"/>
                <a:gd name="T45" fmla="*/ 2116 h 2434"/>
                <a:gd name="T46" fmla="*/ 1145 w 1605"/>
                <a:gd name="T47" fmla="*/ 2137 h 2434"/>
                <a:gd name="T48" fmla="*/ 1214 w 1605"/>
                <a:gd name="T49" fmla="*/ 2161 h 2434"/>
                <a:gd name="T50" fmla="*/ 1283 w 1605"/>
                <a:gd name="T51" fmla="*/ 2189 h 2434"/>
                <a:gd name="T52" fmla="*/ 1351 w 1605"/>
                <a:gd name="T53" fmla="*/ 2223 h 2434"/>
                <a:gd name="T54" fmla="*/ 1417 w 1605"/>
                <a:gd name="T55" fmla="*/ 2260 h 2434"/>
                <a:gd name="T56" fmla="*/ 1482 w 1605"/>
                <a:gd name="T57" fmla="*/ 2302 h 2434"/>
                <a:gd name="T58" fmla="*/ 1545 w 1605"/>
                <a:gd name="T59" fmla="*/ 2350 h 2434"/>
                <a:gd name="T60" fmla="*/ 1605 w 1605"/>
                <a:gd name="T61" fmla="*/ 2403 h 2434"/>
                <a:gd name="T62" fmla="*/ 1479 w 1605"/>
                <a:gd name="T63" fmla="*/ 2375 h 2434"/>
                <a:gd name="T64" fmla="*/ 1353 w 1605"/>
                <a:gd name="T65" fmla="*/ 2355 h 2434"/>
                <a:gd name="T66" fmla="*/ 1229 w 1605"/>
                <a:gd name="T67" fmla="*/ 2343 h 2434"/>
                <a:gd name="T68" fmla="*/ 1104 w 1605"/>
                <a:gd name="T69" fmla="*/ 2336 h 2434"/>
                <a:gd name="T70" fmla="*/ 982 w 1605"/>
                <a:gd name="T71" fmla="*/ 2333 h 2434"/>
                <a:gd name="T72" fmla="*/ 863 w 1605"/>
                <a:gd name="T73" fmla="*/ 2336 h 2434"/>
                <a:gd name="T74" fmla="*/ 747 w 1605"/>
                <a:gd name="T75" fmla="*/ 2343 h 2434"/>
                <a:gd name="T76" fmla="*/ 635 w 1605"/>
                <a:gd name="T77" fmla="*/ 2352 h 2434"/>
                <a:gd name="T78" fmla="*/ 529 w 1605"/>
                <a:gd name="T79" fmla="*/ 2365 h 2434"/>
                <a:gd name="T80" fmla="*/ 428 w 1605"/>
                <a:gd name="T81" fmla="*/ 2380 h 2434"/>
                <a:gd name="T82" fmla="*/ 333 w 1605"/>
                <a:gd name="T83" fmla="*/ 2396 h 2434"/>
                <a:gd name="T84" fmla="*/ 246 w 1605"/>
                <a:gd name="T85" fmla="*/ 2413 h 2434"/>
                <a:gd name="T86" fmla="*/ 166 w 1605"/>
                <a:gd name="T87" fmla="*/ 2430 h 2434"/>
                <a:gd name="T88" fmla="*/ 142 w 1605"/>
                <a:gd name="T89" fmla="*/ 2434 h 2434"/>
                <a:gd name="T90" fmla="*/ 118 w 1605"/>
                <a:gd name="T91" fmla="*/ 2433 h 2434"/>
                <a:gd name="T92" fmla="*/ 93 w 1605"/>
                <a:gd name="T93" fmla="*/ 2427 h 2434"/>
                <a:gd name="T94" fmla="*/ 71 w 1605"/>
                <a:gd name="T95" fmla="*/ 2418 h 2434"/>
                <a:gd name="T96" fmla="*/ 51 w 1605"/>
                <a:gd name="T97" fmla="*/ 2404 h 2434"/>
                <a:gd name="T98" fmla="*/ 33 w 1605"/>
                <a:gd name="T99" fmla="*/ 2387 h 2434"/>
                <a:gd name="T100" fmla="*/ 20 w 1605"/>
                <a:gd name="T101" fmla="*/ 2367 h 2434"/>
                <a:gd name="T102" fmla="*/ 8 w 1605"/>
                <a:gd name="T103" fmla="*/ 2345 h 2434"/>
                <a:gd name="T104" fmla="*/ 2 w 1605"/>
                <a:gd name="T105" fmla="*/ 2322 h 2434"/>
                <a:gd name="T106" fmla="*/ 0 w 1605"/>
                <a:gd name="T107" fmla="*/ 2298 h 2434"/>
                <a:gd name="T108" fmla="*/ 0 w 1605"/>
                <a:gd name="T109" fmla="*/ 135 h 2434"/>
                <a:gd name="T110" fmla="*/ 3 w 1605"/>
                <a:gd name="T111" fmla="*/ 104 h 2434"/>
                <a:gd name="T112" fmla="*/ 14 w 1605"/>
                <a:gd name="T113" fmla="*/ 76 h 2434"/>
                <a:gd name="T114" fmla="*/ 30 w 1605"/>
                <a:gd name="T115" fmla="*/ 51 h 2434"/>
                <a:gd name="T116" fmla="*/ 51 w 1605"/>
                <a:gd name="T117" fmla="*/ 30 h 2434"/>
                <a:gd name="T118" fmla="*/ 76 w 1605"/>
                <a:gd name="T119" fmla="*/ 14 h 2434"/>
                <a:gd name="T120" fmla="*/ 105 w 1605"/>
                <a:gd name="T121" fmla="*/ 3 h 2434"/>
                <a:gd name="T122" fmla="*/ 136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6" y="0"/>
                  </a:moveTo>
                  <a:lnTo>
                    <a:pt x="234" y="0"/>
                  </a:lnTo>
                  <a:lnTo>
                    <a:pt x="234" y="1706"/>
                  </a:lnTo>
                  <a:lnTo>
                    <a:pt x="237" y="1752"/>
                  </a:lnTo>
                  <a:lnTo>
                    <a:pt x="247" y="1797"/>
                  </a:lnTo>
                  <a:lnTo>
                    <a:pt x="262" y="1839"/>
                  </a:lnTo>
                  <a:lnTo>
                    <a:pt x="281" y="1880"/>
                  </a:lnTo>
                  <a:lnTo>
                    <a:pt x="307" y="1917"/>
                  </a:lnTo>
                  <a:lnTo>
                    <a:pt x="335" y="1950"/>
                  </a:lnTo>
                  <a:lnTo>
                    <a:pt x="369" y="1979"/>
                  </a:lnTo>
                  <a:lnTo>
                    <a:pt x="406" y="2005"/>
                  </a:lnTo>
                  <a:lnTo>
                    <a:pt x="446" y="2025"/>
                  </a:lnTo>
                  <a:lnTo>
                    <a:pt x="489" y="2040"/>
                  </a:lnTo>
                  <a:lnTo>
                    <a:pt x="534" y="2050"/>
                  </a:lnTo>
                  <a:lnTo>
                    <a:pt x="581" y="2052"/>
                  </a:lnTo>
                  <a:lnTo>
                    <a:pt x="633" y="2053"/>
                  </a:lnTo>
                  <a:lnTo>
                    <a:pt x="689" y="2055"/>
                  </a:lnTo>
                  <a:lnTo>
                    <a:pt x="748" y="2060"/>
                  </a:lnTo>
                  <a:lnTo>
                    <a:pt x="810" y="2066"/>
                  </a:lnTo>
                  <a:lnTo>
                    <a:pt x="874" y="2074"/>
                  </a:lnTo>
                  <a:lnTo>
                    <a:pt x="941" y="2085"/>
                  </a:lnTo>
                  <a:lnTo>
                    <a:pt x="1007" y="2099"/>
                  </a:lnTo>
                  <a:lnTo>
                    <a:pt x="1075" y="2116"/>
                  </a:lnTo>
                  <a:lnTo>
                    <a:pt x="1145" y="2137"/>
                  </a:lnTo>
                  <a:lnTo>
                    <a:pt x="1214" y="2161"/>
                  </a:lnTo>
                  <a:lnTo>
                    <a:pt x="1283" y="2189"/>
                  </a:lnTo>
                  <a:lnTo>
                    <a:pt x="1351" y="2223"/>
                  </a:lnTo>
                  <a:lnTo>
                    <a:pt x="1417" y="2260"/>
                  </a:lnTo>
                  <a:lnTo>
                    <a:pt x="1482" y="2302"/>
                  </a:lnTo>
                  <a:lnTo>
                    <a:pt x="1545" y="2350"/>
                  </a:lnTo>
                  <a:lnTo>
                    <a:pt x="1605" y="2403"/>
                  </a:lnTo>
                  <a:lnTo>
                    <a:pt x="1479" y="2375"/>
                  </a:lnTo>
                  <a:lnTo>
                    <a:pt x="1353" y="2355"/>
                  </a:lnTo>
                  <a:lnTo>
                    <a:pt x="1229" y="2343"/>
                  </a:lnTo>
                  <a:lnTo>
                    <a:pt x="1104" y="2336"/>
                  </a:lnTo>
                  <a:lnTo>
                    <a:pt x="982" y="2333"/>
                  </a:lnTo>
                  <a:lnTo>
                    <a:pt x="863" y="2336"/>
                  </a:lnTo>
                  <a:lnTo>
                    <a:pt x="747" y="2343"/>
                  </a:lnTo>
                  <a:lnTo>
                    <a:pt x="635" y="2352"/>
                  </a:lnTo>
                  <a:lnTo>
                    <a:pt x="529" y="2365"/>
                  </a:lnTo>
                  <a:lnTo>
                    <a:pt x="428" y="2380"/>
                  </a:lnTo>
                  <a:lnTo>
                    <a:pt x="333" y="2396"/>
                  </a:lnTo>
                  <a:lnTo>
                    <a:pt x="246" y="2413"/>
                  </a:lnTo>
                  <a:lnTo>
                    <a:pt x="166" y="2430"/>
                  </a:lnTo>
                  <a:lnTo>
                    <a:pt x="142" y="2434"/>
                  </a:lnTo>
                  <a:lnTo>
                    <a:pt x="118" y="2433"/>
                  </a:lnTo>
                  <a:lnTo>
                    <a:pt x="93" y="2427"/>
                  </a:lnTo>
                  <a:lnTo>
                    <a:pt x="71" y="2418"/>
                  </a:lnTo>
                  <a:lnTo>
                    <a:pt x="51" y="2404"/>
                  </a:lnTo>
                  <a:lnTo>
                    <a:pt x="33" y="2387"/>
                  </a:lnTo>
                  <a:lnTo>
                    <a:pt x="20" y="2367"/>
                  </a:lnTo>
                  <a:lnTo>
                    <a:pt x="8" y="2345"/>
                  </a:lnTo>
                  <a:lnTo>
                    <a:pt x="2" y="2322"/>
                  </a:lnTo>
                  <a:lnTo>
                    <a:pt x="0" y="2298"/>
                  </a:lnTo>
                  <a:lnTo>
                    <a:pt x="0" y="135"/>
                  </a:lnTo>
                  <a:lnTo>
                    <a:pt x="3" y="104"/>
                  </a:lnTo>
                  <a:lnTo>
                    <a:pt x="14" y="76"/>
                  </a:lnTo>
                  <a:lnTo>
                    <a:pt x="30" y="51"/>
                  </a:lnTo>
                  <a:lnTo>
                    <a:pt x="51" y="30"/>
                  </a:lnTo>
                  <a:lnTo>
                    <a:pt x="76" y="14"/>
                  </a:lnTo>
                  <a:lnTo>
                    <a:pt x="105" y="3"/>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101" name="Freeform 1059"/>
            <p:cNvSpPr>
              <a:spLocks/>
            </p:cNvSpPr>
            <p:nvPr/>
          </p:nvSpPr>
          <p:spPr bwMode="auto">
            <a:xfrm>
              <a:off x="3205" y="1454"/>
              <a:ext cx="589"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103" name="Freeform 1059"/>
            <p:cNvSpPr>
              <a:spLocks/>
            </p:cNvSpPr>
            <p:nvPr/>
          </p:nvSpPr>
          <p:spPr bwMode="auto">
            <a:xfrm flipH="1">
              <a:off x="3891" y="1454"/>
              <a:ext cx="577"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104" name="Freeform 1060"/>
            <p:cNvSpPr>
              <a:spLocks/>
            </p:cNvSpPr>
            <p:nvPr/>
          </p:nvSpPr>
          <p:spPr bwMode="auto">
            <a:xfrm>
              <a:off x="3895" y="1467"/>
              <a:ext cx="471" cy="1381"/>
            </a:xfrm>
            <a:custGeom>
              <a:avLst/>
              <a:gdLst>
                <a:gd name="T0" fmla="*/ 1211 w 1347"/>
                <a:gd name="T1" fmla="*/ 0 h 2762"/>
                <a:gd name="T2" fmla="*/ 1212 w 1347"/>
                <a:gd name="T3" fmla="*/ 0 h 2762"/>
                <a:gd name="T4" fmla="*/ 1239 w 1347"/>
                <a:gd name="T5" fmla="*/ 2 h 2762"/>
                <a:gd name="T6" fmla="*/ 1263 w 1347"/>
                <a:gd name="T7" fmla="*/ 10 h 2762"/>
                <a:gd name="T8" fmla="*/ 1287 w 1347"/>
                <a:gd name="T9" fmla="*/ 22 h 2762"/>
                <a:gd name="T10" fmla="*/ 1307 w 1347"/>
                <a:gd name="T11" fmla="*/ 39 h 2762"/>
                <a:gd name="T12" fmla="*/ 1324 w 1347"/>
                <a:gd name="T13" fmla="*/ 60 h 2762"/>
                <a:gd name="T14" fmla="*/ 1337 w 1347"/>
                <a:gd name="T15" fmla="*/ 83 h 2762"/>
                <a:gd name="T16" fmla="*/ 1345 w 1347"/>
                <a:gd name="T17" fmla="*/ 110 h 2762"/>
                <a:gd name="T18" fmla="*/ 1347 w 1347"/>
                <a:gd name="T19" fmla="*/ 136 h 2762"/>
                <a:gd name="T20" fmla="*/ 1347 w 1347"/>
                <a:gd name="T21" fmla="*/ 2177 h 2762"/>
                <a:gd name="T22" fmla="*/ 1344 w 1347"/>
                <a:gd name="T23" fmla="*/ 2207 h 2762"/>
                <a:gd name="T24" fmla="*/ 1333 w 1347"/>
                <a:gd name="T25" fmla="*/ 2235 h 2762"/>
                <a:gd name="T26" fmla="*/ 1317 w 1347"/>
                <a:gd name="T27" fmla="*/ 2261 h 2762"/>
                <a:gd name="T28" fmla="*/ 1296 w 1347"/>
                <a:gd name="T29" fmla="*/ 2282 h 2762"/>
                <a:gd name="T30" fmla="*/ 1271 w 1347"/>
                <a:gd name="T31" fmla="*/ 2298 h 2762"/>
                <a:gd name="T32" fmla="*/ 1242 w 1347"/>
                <a:gd name="T33" fmla="*/ 2308 h 2762"/>
                <a:gd name="T34" fmla="*/ 1211 w 1347"/>
                <a:gd name="T35" fmla="*/ 2312 h 2762"/>
                <a:gd name="T36" fmla="*/ 1157 w 1347"/>
                <a:gd name="T37" fmla="*/ 2313 h 2762"/>
                <a:gd name="T38" fmla="*/ 1098 w 1347"/>
                <a:gd name="T39" fmla="*/ 2315 h 2762"/>
                <a:gd name="T40" fmla="*/ 1037 w 1347"/>
                <a:gd name="T41" fmla="*/ 2319 h 2762"/>
                <a:gd name="T42" fmla="*/ 972 w 1347"/>
                <a:gd name="T43" fmla="*/ 2325 h 2762"/>
                <a:gd name="T44" fmla="*/ 907 w 1347"/>
                <a:gd name="T45" fmla="*/ 2334 h 2762"/>
                <a:gd name="T46" fmla="*/ 838 w 1347"/>
                <a:gd name="T47" fmla="*/ 2344 h 2762"/>
                <a:gd name="T48" fmla="*/ 767 w 1347"/>
                <a:gd name="T49" fmla="*/ 2358 h 2762"/>
                <a:gd name="T50" fmla="*/ 696 w 1347"/>
                <a:gd name="T51" fmla="*/ 2374 h 2762"/>
                <a:gd name="T52" fmla="*/ 623 w 1347"/>
                <a:gd name="T53" fmla="*/ 2394 h 2762"/>
                <a:gd name="T54" fmla="*/ 551 w 1347"/>
                <a:gd name="T55" fmla="*/ 2417 h 2762"/>
                <a:gd name="T56" fmla="*/ 478 w 1347"/>
                <a:gd name="T57" fmla="*/ 2444 h 2762"/>
                <a:gd name="T58" fmla="*/ 405 w 1347"/>
                <a:gd name="T59" fmla="*/ 2476 h 2762"/>
                <a:gd name="T60" fmla="*/ 334 w 1347"/>
                <a:gd name="T61" fmla="*/ 2510 h 2762"/>
                <a:gd name="T62" fmla="*/ 264 w 1347"/>
                <a:gd name="T63" fmla="*/ 2551 h 2762"/>
                <a:gd name="T64" fmla="*/ 194 w 1347"/>
                <a:gd name="T65" fmla="*/ 2596 h 2762"/>
                <a:gd name="T66" fmla="*/ 126 w 1347"/>
                <a:gd name="T67" fmla="*/ 2645 h 2762"/>
                <a:gd name="T68" fmla="*/ 62 w 1347"/>
                <a:gd name="T69" fmla="*/ 2701 h 2762"/>
                <a:gd name="T70" fmla="*/ 0 w 1347"/>
                <a:gd name="T71" fmla="*/ 2762 h 2762"/>
                <a:gd name="T72" fmla="*/ 0 w 1347"/>
                <a:gd name="T73" fmla="*/ 627 h 2762"/>
                <a:gd name="T74" fmla="*/ 2 w 1347"/>
                <a:gd name="T75" fmla="*/ 602 h 2762"/>
                <a:gd name="T76" fmla="*/ 8 w 1347"/>
                <a:gd name="T77" fmla="*/ 579 h 2762"/>
                <a:gd name="T78" fmla="*/ 18 w 1347"/>
                <a:gd name="T79" fmla="*/ 557 h 2762"/>
                <a:gd name="T80" fmla="*/ 61 w 1347"/>
                <a:gd name="T81" fmla="*/ 494 h 2762"/>
                <a:gd name="T82" fmla="*/ 107 w 1347"/>
                <a:gd name="T83" fmla="*/ 436 h 2762"/>
                <a:gd name="T84" fmla="*/ 155 w 1347"/>
                <a:gd name="T85" fmla="*/ 382 h 2762"/>
                <a:gd name="T86" fmla="*/ 206 w 1347"/>
                <a:gd name="T87" fmla="*/ 332 h 2762"/>
                <a:gd name="T88" fmla="*/ 259 w 1347"/>
                <a:gd name="T89" fmla="*/ 287 h 2762"/>
                <a:gd name="T90" fmla="*/ 314 w 1347"/>
                <a:gd name="T91" fmla="*/ 247 h 2762"/>
                <a:gd name="T92" fmla="*/ 371 w 1347"/>
                <a:gd name="T93" fmla="*/ 210 h 2762"/>
                <a:gd name="T94" fmla="*/ 430 w 1347"/>
                <a:gd name="T95" fmla="*/ 177 h 2762"/>
                <a:gd name="T96" fmla="*/ 488 w 1347"/>
                <a:gd name="T97" fmla="*/ 146 h 2762"/>
                <a:gd name="T98" fmla="*/ 548 w 1347"/>
                <a:gd name="T99" fmla="*/ 121 h 2762"/>
                <a:gd name="T100" fmla="*/ 608 w 1347"/>
                <a:gd name="T101" fmla="*/ 98 h 2762"/>
                <a:gd name="T102" fmla="*/ 669 w 1347"/>
                <a:gd name="T103" fmla="*/ 77 h 2762"/>
                <a:gd name="T104" fmla="*/ 729 w 1347"/>
                <a:gd name="T105" fmla="*/ 60 h 2762"/>
                <a:gd name="T106" fmla="*/ 789 w 1347"/>
                <a:gd name="T107" fmla="*/ 46 h 2762"/>
                <a:gd name="T108" fmla="*/ 848 w 1347"/>
                <a:gd name="T109" fmla="*/ 33 h 2762"/>
                <a:gd name="T110" fmla="*/ 906 w 1347"/>
                <a:gd name="T111" fmla="*/ 23 h 2762"/>
                <a:gd name="T112" fmla="*/ 962 w 1347"/>
                <a:gd name="T113" fmla="*/ 16 h 2762"/>
                <a:gd name="T114" fmla="*/ 1016 w 1347"/>
                <a:gd name="T115" fmla="*/ 9 h 2762"/>
                <a:gd name="T116" fmla="*/ 1069 w 1347"/>
                <a:gd name="T117" fmla="*/ 5 h 2762"/>
                <a:gd name="T118" fmla="*/ 1119 w 1347"/>
                <a:gd name="T119" fmla="*/ 2 h 2762"/>
                <a:gd name="T120" fmla="*/ 1167 w 1347"/>
                <a:gd name="T121" fmla="*/ 0 h 2762"/>
                <a:gd name="T122" fmla="*/ 1211 w 1347"/>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2762">
                  <a:moveTo>
                    <a:pt x="1211" y="0"/>
                  </a:moveTo>
                  <a:lnTo>
                    <a:pt x="1212" y="0"/>
                  </a:lnTo>
                  <a:lnTo>
                    <a:pt x="1239" y="2"/>
                  </a:lnTo>
                  <a:lnTo>
                    <a:pt x="1263" y="10"/>
                  </a:lnTo>
                  <a:lnTo>
                    <a:pt x="1287" y="22"/>
                  </a:lnTo>
                  <a:lnTo>
                    <a:pt x="1307" y="39"/>
                  </a:lnTo>
                  <a:lnTo>
                    <a:pt x="1324" y="60"/>
                  </a:lnTo>
                  <a:lnTo>
                    <a:pt x="1337" y="83"/>
                  </a:lnTo>
                  <a:lnTo>
                    <a:pt x="1345" y="110"/>
                  </a:lnTo>
                  <a:lnTo>
                    <a:pt x="1347" y="136"/>
                  </a:lnTo>
                  <a:lnTo>
                    <a:pt x="1347" y="2177"/>
                  </a:lnTo>
                  <a:lnTo>
                    <a:pt x="1344" y="2207"/>
                  </a:lnTo>
                  <a:lnTo>
                    <a:pt x="1333" y="2235"/>
                  </a:lnTo>
                  <a:lnTo>
                    <a:pt x="1317" y="2261"/>
                  </a:lnTo>
                  <a:lnTo>
                    <a:pt x="1296" y="2282"/>
                  </a:lnTo>
                  <a:lnTo>
                    <a:pt x="1271" y="2298"/>
                  </a:lnTo>
                  <a:lnTo>
                    <a:pt x="1242" y="2308"/>
                  </a:lnTo>
                  <a:lnTo>
                    <a:pt x="1211" y="2312"/>
                  </a:lnTo>
                  <a:lnTo>
                    <a:pt x="1157" y="2313"/>
                  </a:lnTo>
                  <a:lnTo>
                    <a:pt x="1098" y="2315"/>
                  </a:lnTo>
                  <a:lnTo>
                    <a:pt x="1037" y="2319"/>
                  </a:lnTo>
                  <a:lnTo>
                    <a:pt x="972" y="2325"/>
                  </a:lnTo>
                  <a:lnTo>
                    <a:pt x="907" y="2334"/>
                  </a:lnTo>
                  <a:lnTo>
                    <a:pt x="838" y="2344"/>
                  </a:lnTo>
                  <a:lnTo>
                    <a:pt x="767" y="2358"/>
                  </a:lnTo>
                  <a:lnTo>
                    <a:pt x="696" y="2374"/>
                  </a:lnTo>
                  <a:lnTo>
                    <a:pt x="623" y="2394"/>
                  </a:lnTo>
                  <a:lnTo>
                    <a:pt x="551" y="2417"/>
                  </a:lnTo>
                  <a:lnTo>
                    <a:pt x="478" y="2444"/>
                  </a:lnTo>
                  <a:lnTo>
                    <a:pt x="405" y="2476"/>
                  </a:lnTo>
                  <a:lnTo>
                    <a:pt x="334" y="2510"/>
                  </a:lnTo>
                  <a:lnTo>
                    <a:pt x="264" y="2551"/>
                  </a:lnTo>
                  <a:lnTo>
                    <a:pt x="194" y="2596"/>
                  </a:lnTo>
                  <a:lnTo>
                    <a:pt x="126" y="2645"/>
                  </a:lnTo>
                  <a:lnTo>
                    <a:pt x="62" y="2701"/>
                  </a:lnTo>
                  <a:lnTo>
                    <a:pt x="0" y="2762"/>
                  </a:lnTo>
                  <a:lnTo>
                    <a:pt x="0" y="627"/>
                  </a:lnTo>
                  <a:lnTo>
                    <a:pt x="2" y="602"/>
                  </a:lnTo>
                  <a:lnTo>
                    <a:pt x="8" y="579"/>
                  </a:lnTo>
                  <a:lnTo>
                    <a:pt x="18" y="557"/>
                  </a:lnTo>
                  <a:lnTo>
                    <a:pt x="61" y="494"/>
                  </a:lnTo>
                  <a:lnTo>
                    <a:pt x="107" y="436"/>
                  </a:lnTo>
                  <a:lnTo>
                    <a:pt x="155" y="382"/>
                  </a:lnTo>
                  <a:lnTo>
                    <a:pt x="206" y="332"/>
                  </a:lnTo>
                  <a:lnTo>
                    <a:pt x="259" y="287"/>
                  </a:lnTo>
                  <a:lnTo>
                    <a:pt x="314" y="247"/>
                  </a:lnTo>
                  <a:lnTo>
                    <a:pt x="371" y="210"/>
                  </a:lnTo>
                  <a:lnTo>
                    <a:pt x="430" y="177"/>
                  </a:lnTo>
                  <a:lnTo>
                    <a:pt x="488" y="146"/>
                  </a:lnTo>
                  <a:lnTo>
                    <a:pt x="548" y="121"/>
                  </a:lnTo>
                  <a:lnTo>
                    <a:pt x="608" y="98"/>
                  </a:lnTo>
                  <a:lnTo>
                    <a:pt x="669" y="77"/>
                  </a:lnTo>
                  <a:lnTo>
                    <a:pt x="729" y="60"/>
                  </a:lnTo>
                  <a:lnTo>
                    <a:pt x="789" y="46"/>
                  </a:lnTo>
                  <a:lnTo>
                    <a:pt x="848" y="33"/>
                  </a:lnTo>
                  <a:lnTo>
                    <a:pt x="906" y="23"/>
                  </a:lnTo>
                  <a:lnTo>
                    <a:pt x="962" y="16"/>
                  </a:lnTo>
                  <a:lnTo>
                    <a:pt x="1016" y="9"/>
                  </a:lnTo>
                  <a:lnTo>
                    <a:pt x="1069" y="5"/>
                  </a:lnTo>
                  <a:lnTo>
                    <a:pt x="1119" y="2"/>
                  </a:lnTo>
                  <a:lnTo>
                    <a:pt x="1167" y="0"/>
                  </a:lnTo>
                  <a:lnTo>
                    <a:pt x="12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sp>
          <p:nvSpPr>
            <p:cNvPr id="105" name="Freeform 1059"/>
            <p:cNvSpPr>
              <a:spLocks/>
            </p:cNvSpPr>
            <p:nvPr/>
          </p:nvSpPr>
          <p:spPr bwMode="auto">
            <a:xfrm>
              <a:off x="3297" y="1467"/>
              <a:ext cx="506"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7AE3493D-9F56-869B-7C77-14D3F6067AA3}"/>
              </a:ext>
            </a:extLst>
          </p:cNvPr>
          <p:cNvSpPr>
            <a:spLocks noGrp="1"/>
          </p:cNvSpPr>
          <p:nvPr>
            <p:ph type="ctrTitle"/>
          </p:nvPr>
        </p:nvSpPr>
        <p:spPr>
          <a:xfrm>
            <a:off x="301925" y="492095"/>
            <a:ext cx="10593237" cy="808600"/>
          </a:xfrm>
        </p:spPr>
        <p:txBody>
          <a:bodyPr>
            <a:noAutofit/>
          </a:bodyPr>
          <a:lstStyle/>
          <a:p>
            <a:r>
              <a:rPr lang="en-GB" sz="2800" b="1" dirty="0">
                <a:latin typeface="Tw Cen MT" panose="020B0602020104020603" pitchFamily="34" charset="0"/>
                <a:ea typeface="Tahoma" panose="020B0604030504040204" pitchFamily="34" charset="0"/>
                <a:cs typeface="Aharoni" panose="02010803020104030203" pitchFamily="2" charset="-79"/>
              </a:rPr>
              <a:t>5 PILLARS OF THE </a:t>
            </a:r>
            <a:br>
              <a:rPr lang="en-GB" sz="2800" b="1" dirty="0">
                <a:latin typeface="Tw Cen MT" panose="020B0602020104020603" pitchFamily="34" charset="0"/>
                <a:ea typeface="Tahoma" panose="020B0604030504040204" pitchFamily="34" charset="0"/>
                <a:cs typeface="Aharoni" panose="02010803020104030203" pitchFamily="2" charset="-79"/>
              </a:rPr>
            </a:br>
            <a:r>
              <a:rPr lang="en-ZA" sz="2800" b="1" dirty="0">
                <a:latin typeface="Tw Cen MT" panose="020B0602020104020603" pitchFamily="34" charset="0"/>
              </a:rPr>
              <a:t>PUBLIC SERVICE PROFESSIONALIZATION FRAMEWORK</a:t>
            </a:r>
            <a:r>
              <a:rPr lang="en-GB" sz="2800" b="1" dirty="0">
                <a:latin typeface="Tw Cen MT" panose="020B0602020104020603" pitchFamily="34" charset="0"/>
                <a:ea typeface="Tahoma" panose="020B0604030504040204" pitchFamily="34" charset="0"/>
                <a:cs typeface="Aharoni" panose="02010803020104030203" pitchFamily="2" charset="-79"/>
              </a:rPr>
              <a:t> </a:t>
            </a:r>
            <a:endParaRPr lang="en-ZA" sz="2800" b="1" dirty="0">
              <a:latin typeface="Tw Cen MT" panose="020B0602020104020603" pitchFamily="34" charset="0"/>
              <a:cs typeface="Aharoni" panose="02010803020104030203" pitchFamily="2" charset="-79"/>
            </a:endParaRPr>
          </a:p>
        </p:txBody>
      </p:sp>
      <p:sp>
        <p:nvSpPr>
          <p:cNvPr id="63" name="TextBox 62">
            <a:extLst>
              <a:ext uri="{FF2B5EF4-FFF2-40B4-BE49-F238E27FC236}">
                <a16:creationId xmlns:a16="http://schemas.microsoft.com/office/drawing/2014/main" id="{59D4A7C1-C226-4861-B780-5B7B69D73A43}"/>
              </a:ext>
            </a:extLst>
          </p:cNvPr>
          <p:cNvSpPr txBox="1"/>
          <p:nvPr/>
        </p:nvSpPr>
        <p:spPr>
          <a:xfrm>
            <a:off x="2306131" y="4962726"/>
            <a:ext cx="1537515" cy="369332"/>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Tw Cen MT" panose="020B0602020104020603" pitchFamily="34" charset="0"/>
              </a:rPr>
              <a:t>Pillar 1</a:t>
            </a:r>
            <a:endParaRPr kumimoji="0" lang="en-GB"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65" name="TextBox 64">
            <a:extLst>
              <a:ext uri="{FF2B5EF4-FFF2-40B4-BE49-F238E27FC236}">
                <a16:creationId xmlns:a16="http://schemas.microsoft.com/office/drawing/2014/main" id="{9A98A241-0B6F-4B68-A05B-35187C64F85A}"/>
              </a:ext>
            </a:extLst>
          </p:cNvPr>
          <p:cNvSpPr txBox="1"/>
          <p:nvPr/>
        </p:nvSpPr>
        <p:spPr>
          <a:xfrm>
            <a:off x="3838910" y="4962726"/>
            <a:ext cx="1380411" cy="40011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Tw Cen MT" panose="020B0602020104020603" pitchFamily="34" charset="0"/>
              </a:rPr>
              <a:t>Pillar 2</a:t>
            </a:r>
            <a:endParaRPr kumimoji="0" lang="en-GB" sz="200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68" name="TextBox 67">
            <a:extLst>
              <a:ext uri="{FF2B5EF4-FFF2-40B4-BE49-F238E27FC236}">
                <a16:creationId xmlns:a16="http://schemas.microsoft.com/office/drawing/2014/main" id="{89B5DC9F-0172-4DC0-8C02-7A64601CC7A6}"/>
              </a:ext>
            </a:extLst>
          </p:cNvPr>
          <p:cNvSpPr txBox="1"/>
          <p:nvPr/>
        </p:nvSpPr>
        <p:spPr>
          <a:xfrm>
            <a:off x="5204331" y="4962726"/>
            <a:ext cx="1537515" cy="369332"/>
          </a:xfrm>
          <a:prstGeom prst="rect">
            <a:avLst/>
          </a:prstGeom>
          <a:solidFill>
            <a:schemeClr val="accent3">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Pillar 3</a:t>
            </a:r>
            <a:endParaRPr kumimoji="0" lang="en-GB"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6" name="TextBox 105">
            <a:extLst>
              <a:ext uri="{FF2B5EF4-FFF2-40B4-BE49-F238E27FC236}">
                <a16:creationId xmlns:a16="http://schemas.microsoft.com/office/drawing/2014/main" id="{34514DDB-23B1-436F-A0A5-C57E2596A47F}"/>
              </a:ext>
            </a:extLst>
          </p:cNvPr>
          <p:cNvSpPr txBox="1"/>
          <p:nvPr/>
        </p:nvSpPr>
        <p:spPr>
          <a:xfrm>
            <a:off x="6658442" y="4962726"/>
            <a:ext cx="1656102" cy="400110"/>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Pillar 4</a:t>
            </a:r>
            <a:endParaRPr kumimoji="0" lang="en-GB"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7" name="TextBox 106">
            <a:extLst>
              <a:ext uri="{FF2B5EF4-FFF2-40B4-BE49-F238E27FC236}">
                <a16:creationId xmlns:a16="http://schemas.microsoft.com/office/drawing/2014/main" id="{C1BB0D0F-33FD-4F5D-ADAA-F4E564A65564}"/>
              </a:ext>
            </a:extLst>
          </p:cNvPr>
          <p:cNvSpPr txBox="1"/>
          <p:nvPr/>
        </p:nvSpPr>
        <p:spPr>
          <a:xfrm>
            <a:off x="8315741" y="4962726"/>
            <a:ext cx="1861885" cy="400110"/>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Tw Cen MT" panose="020B0602020104020603" pitchFamily="34" charset="0"/>
              </a:rPr>
              <a:t>Pillar 5</a:t>
            </a:r>
            <a:endParaRPr kumimoji="0" lang="en-GB" sz="200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08" name="Slide Number Placeholder 3">
            <a:extLst>
              <a:ext uri="{FF2B5EF4-FFF2-40B4-BE49-F238E27FC236}">
                <a16:creationId xmlns:a16="http://schemas.microsoft.com/office/drawing/2014/main" id="{E45C591C-E6C3-0551-D6B5-7F1E170A258B}"/>
              </a:ext>
            </a:extLst>
          </p:cNvPr>
          <p:cNvSpPr txBox="1">
            <a:spLocks/>
          </p:cNvSpPr>
          <p:nvPr/>
        </p:nvSpPr>
        <p:spPr>
          <a:xfrm>
            <a:off x="11137043" y="0"/>
            <a:ext cx="1051908" cy="852055"/>
          </a:xfrm>
          <a:prstGeom prst="rect">
            <a:avLst/>
          </a:prstGeom>
          <a:solidFill>
            <a:schemeClr val="bg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23</a:t>
            </a:r>
          </a:p>
        </p:txBody>
      </p:sp>
    </p:spTree>
    <p:extLst>
      <p:ext uri="{BB962C8B-B14F-4D97-AF65-F5344CB8AC3E}">
        <p14:creationId xmlns:p14="http://schemas.microsoft.com/office/powerpoint/2010/main" val="351058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90292" y="-1224"/>
            <a:ext cx="901708" cy="646973"/>
          </a:xfrm>
          <a:solidFill>
            <a:schemeClr val="bg2"/>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b="1" dirty="0">
                <a:solidFill>
                  <a:prstClr val="black"/>
                </a:solidFill>
                <a:latin typeface="Calibri"/>
              </a:rPr>
              <a:t>24</a:t>
            </a:r>
            <a:endParaRPr kumimoji="0" lang="en-ZA"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p:cNvSpPr>
            <a:spLocks noGrp="1"/>
          </p:cNvSpPr>
          <p:nvPr>
            <p:ph type="ctrTitle"/>
          </p:nvPr>
        </p:nvSpPr>
        <p:spPr>
          <a:xfrm>
            <a:off x="475147" y="645748"/>
            <a:ext cx="10815145" cy="888761"/>
          </a:xfrm>
        </p:spPr>
        <p:txBody>
          <a:bodyPr>
            <a:noAutofit/>
          </a:bodyPr>
          <a:lstStyle/>
          <a:p>
            <a:r>
              <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DPSA APPROACH TO IMPLEMENTING THE PS  </a:t>
            </a:r>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P</a:t>
            </a:r>
            <a:r>
              <a:rPr lang="en-ZA" sz="2400" b="1" dirty="0" smtClean="0">
                <a:latin typeface="Tw Cen MT" panose="020B0602020104020603" pitchFamily="34" charset="0"/>
              </a:rPr>
              <a:t>ROFESSIONALISATION</a:t>
            </a:r>
            <a:r>
              <a:rPr lang="en-ZA" sz="2400" b="1" dirty="0">
                <a:latin typeface="Tw Cen MT" panose="020B0602020104020603" pitchFamily="34" charset="0"/>
              </a:rPr>
              <a:t/>
            </a:r>
            <a:br>
              <a:rPr lang="en-ZA" sz="2400" b="1" dirty="0">
                <a:latin typeface="Tw Cen MT" panose="020B0602020104020603" pitchFamily="34" charset="0"/>
              </a:rPr>
            </a:br>
            <a:r>
              <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FRAMEWORK (1)</a:t>
            </a:r>
          </a:p>
        </p:txBody>
      </p:sp>
      <p:sp>
        <p:nvSpPr>
          <p:cNvPr id="2" name="Rectangle 1"/>
          <p:cNvSpPr/>
          <p:nvPr/>
        </p:nvSpPr>
        <p:spPr>
          <a:xfrm>
            <a:off x="397869" y="1718213"/>
            <a:ext cx="11396261" cy="4967514"/>
          </a:xfrm>
          <a:prstGeom prst="rect">
            <a:avLst/>
          </a:prstGeom>
          <a:solidFill>
            <a:schemeClr val="bg1"/>
          </a:solidFill>
        </p:spPr>
        <p:txBody>
          <a:bodyPr wrap="square">
            <a:spAutoFit/>
          </a:bodyPr>
          <a:lstStyle/>
          <a:p>
            <a:pPr marR="0" lvl="0" algn="l" defTabSz="914400" rtl="0" eaLnBrk="1" fontAlgn="auto" latinLnBrk="0" hangingPunct="1">
              <a:lnSpc>
                <a:spcPct val="90000"/>
              </a:lnSpc>
              <a:spcBef>
                <a:spcPts val="1000"/>
              </a:spcBef>
              <a:spcAft>
                <a:spcPts val="800"/>
              </a:spcAft>
              <a:buClrTx/>
              <a:buSzTx/>
              <a:tabLst/>
              <a:defRPr/>
            </a:pPr>
            <a:r>
              <a:rPr kumimoji="0" lang="en-ZA" i="0" u="none" strike="noStrike" kern="1200" cap="none" spc="0" normalizeH="0" baseline="0" noProof="0" dirty="0">
                <a:ln>
                  <a:noFill/>
                </a:ln>
                <a:effectLst/>
                <a:uLnTx/>
                <a:uFillTx/>
                <a:latin typeface="Tw Cen MT" panose="020B0602020104020603" pitchFamily="34" charset="0"/>
                <a:cs typeface="Arial" panose="020B0604020202020204" pitchFamily="34" charset="0"/>
              </a:rPr>
              <a:t>Integrate del</a:t>
            </a:r>
            <a:r>
              <a:rPr lang="en-ZA" dirty="0" err="1">
                <a:latin typeface="Tw Cen MT" panose="020B0602020104020603" pitchFamily="34" charset="0"/>
                <a:cs typeface="Arial" panose="020B0604020202020204" pitchFamily="34" charset="0"/>
              </a:rPr>
              <a:t>iverables</a:t>
            </a:r>
            <a:r>
              <a:rPr lang="en-ZA" dirty="0">
                <a:latin typeface="Tw Cen MT" panose="020B0602020104020603" pitchFamily="34" charset="0"/>
                <a:cs typeface="Arial" panose="020B0604020202020204" pitchFamily="34" charset="0"/>
              </a:rPr>
              <a:t> in the Annual Performance Plan and Annual Operational Plan to ensure </a:t>
            </a:r>
            <a:r>
              <a:rPr lang="en-ZA" dirty="0" smtClean="0">
                <a:latin typeface="Tw Cen MT" panose="020B0602020104020603" pitchFamily="34" charset="0"/>
                <a:cs typeface="Arial" panose="020B0604020202020204" pitchFamily="34" charset="0"/>
              </a:rPr>
              <a:t>the appropriate </a:t>
            </a:r>
            <a:r>
              <a:rPr lang="en-ZA" dirty="0">
                <a:latin typeface="Tw Cen MT" panose="020B0602020104020603" pitchFamily="34" charset="0"/>
                <a:cs typeface="Arial" panose="020B0604020202020204" pitchFamily="34" charset="0"/>
              </a:rPr>
              <a:t>allocation of resources </a:t>
            </a:r>
          </a:p>
          <a:p>
            <a:pPr marR="0" lvl="0" algn="l" defTabSz="914400" rtl="0" eaLnBrk="1" fontAlgn="auto" latinLnBrk="0" hangingPunct="1">
              <a:lnSpc>
                <a:spcPct val="90000"/>
              </a:lnSpc>
              <a:spcBef>
                <a:spcPts val="1000"/>
              </a:spcBef>
              <a:spcAft>
                <a:spcPts val="800"/>
              </a:spcAft>
              <a:buClrTx/>
              <a:buSzTx/>
              <a:tabLst/>
              <a:defRPr/>
            </a:pPr>
            <a:r>
              <a:rPr kumimoji="0" lang="en-ZA" b="1" i="0" u="none" strike="noStrike" kern="1200" cap="none" spc="0" normalizeH="0" baseline="0" noProof="0" dirty="0">
                <a:ln>
                  <a:noFill/>
                </a:ln>
                <a:solidFill>
                  <a:schemeClr val="accent2">
                    <a:lumMod val="75000"/>
                  </a:schemeClr>
                </a:solidFill>
                <a:effectLst/>
                <a:uLnTx/>
                <a:uFillTx/>
                <a:latin typeface="Tw Cen MT" panose="020B0602020104020603" pitchFamily="34" charset="0"/>
                <a:cs typeface="Arial" panose="020B0604020202020204" pitchFamily="34" charset="0"/>
              </a:rPr>
              <a:t>Key de</a:t>
            </a:r>
            <a:r>
              <a:rPr lang="en-ZA" b="1" dirty="0" err="1">
                <a:solidFill>
                  <a:schemeClr val="accent2">
                    <a:lumMod val="75000"/>
                  </a:schemeClr>
                </a:solidFill>
                <a:latin typeface="Tw Cen MT" panose="020B0602020104020603" pitchFamily="34" charset="0"/>
                <a:cs typeface="Arial" panose="020B0604020202020204" pitchFamily="34" charset="0"/>
              </a:rPr>
              <a:t>liverables</a:t>
            </a:r>
            <a:r>
              <a:rPr lang="en-ZA" b="1" dirty="0">
                <a:solidFill>
                  <a:schemeClr val="accent2">
                    <a:lumMod val="75000"/>
                  </a:schemeClr>
                </a:solidFill>
                <a:latin typeface="Tw Cen MT" panose="020B0602020104020603" pitchFamily="34" charset="0"/>
                <a:cs typeface="Arial" panose="020B0604020202020204" pitchFamily="34" charset="0"/>
              </a:rPr>
              <a:t> for 2023/24 FY</a:t>
            </a:r>
            <a:endParaRPr kumimoji="0" lang="en-ZA" b="1" i="0" u="none" strike="noStrike" kern="1200" cap="none" spc="0" normalizeH="0" baseline="0" noProof="0" dirty="0">
              <a:ln>
                <a:noFill/>
              </a:ln>
              <a:solidFill>
                <a:schemeClr val="accent2">
                  <a:lumMod val="75000"/>
                </a:schemeClr>
              </a:solidFill>
              <a:effectLst/>
              <a:uLnTx/>
              <a:uFillTx/>
              <a:latin typeface="Tw Cen MT" panose="020B0602020104020603"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b="1" i="0" u="none" strike="noStrike" kern="1200" cap="none" spc="0" normalizeH="0" baseline="0" noProof="0" dirty="0">
                <a:ln>
                  <a:noFill/>
                </a:ln>
                <a:effectLst/>
                <a:uLnTx/>
                <a:uFillTx/>
                <a:latin typeface="Tw Cen MT" panose="020B0602020104020603" pitchFamily="34" charset="0"/>
                <a:cs typeface="Arial" panose="020B0604020202020204" pitchFamily="34" charset="0"/>
              </a:rPr>
              <a:t> </a:t>
            </a:r>
            <a:r>
              <a:rPr lang="en-ZA" b="1" dirty="0">
                <a:latin typeface="Tw Cen MT" panose="020B0602020104020603" pitchFamily="34" charset="0"/>
                <a:ea typeface="Calibri" panose="020F0502020204030204" pitchFamily="34" charset="0"/>
                <a:cs typeface="Times New Roman" panose="02020603050405020304" pitchFamily="18" charset="0"/>
              </a:rPr>
              <a:t>I</a:t>
            </a:r>
            <a:r>
              <a:rPr kumimoji="0" lang="en-ZA" b="1" i="0" u="none" strike="noStrike" kern="1200" cap="none" spc="0" normalizeH="0" baseline="0" noProof="0" dirty="0" err="1">
                <a:ln>
                  <a:noFill/>
                </a:ln>
                <a:effectLst/>
                <a:uLnTx/>
                <a:uFillTx/>
                <a:latin typeface="Tw Cen MT" panose="020B0602020104020603" pitchFamily="34" charset="0"/>
                <a:ea typeface="Calibri" panose="020F0502020204030204" pitchFamily="34" charset="0"/>
                <a:cs typeface="Times New Roman" panose="02020603050405020304" pitchFamily="18" charset="0"/>
              </a:rPr>
              <a:t>ntegrated</a:t>
            </a:r>
            <a:r>
              <a:rPr kumimoji="0" lang="en-ZA"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 public service handbook</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 to promote common interpretations and understanding as contemplated in Section 42 of the Public Service Act 103. Professionalization </a:t>
            </a:r>
            <a:r>
              <a:rPr kumimoji="0" lang="en-ZA"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standards development</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 This includes </a:t>
            </a:r>
            <a:r>
              <a:rPr kumimoji="0" lang="en-ZA"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a Review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of the SMS </a:t>
            </a:r>
            <a:r>
              <a:rPr kumimoji="0" lang="en-ZA"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Handbook</a:t>
            </a:r>
            <a:endPar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Review PSR, 2016 </a:t>
            </a:r>
            <a:r>
              <a:rPr kumimoji="0" lang="en-ZA" b="1" i="0" u="none" strike="noStrike" kern="1200" cap="none" spc="0" normalizeH="0" baseline="0" noProof="0" dirty="0">
                <a:ln>
                  <a:noFill/>
                </a:ln>
                <a:effectLst/>
                <a:uLnTx/>
                <a:uFillTx/>
                <a:latin typeface="Tw Cen MT" panose="020B0602020104020603" pitchFamily="34" charset="0"/>
                <a:cs typeface="Arial" panose="020B0604020202020204" pitchFamily="34" charset="0"/>
              </a:rPr>
              <a:t>and all  </a:t>
            </a:r>
            <a:r>
              <a:rPr lang="en-ZA" b="1" dirty="0">
                <a:latin typeface="Tw Cen MT" panose="020B0602020104020603" pitchFamily="34" charset="0"/>
                <a:ea typeface="Calibri" panose="020F0502020204030204" pitchFamily="34" charset="0"/>
                <a:cs typeface="Times New Roman" panose="02020603050405020304" pitchFamily="18" charset="0"/>
              </a:rPr>
              <a:t>associated </a:t>
            </a:r>
            <a:r>
              <a:rPr kumimoji="0" lang="en-ZA"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Directives and Circulars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to reduce </a:t>
            </a:r>
            <a:r>
              <a:rPr lang="en-ZA" dirty="0" smtClean="0">
                <a:latin typeface="Tw Cen MT" panose="020B0602020104020603" pitchFamily="34" charset="0"/>
                <a:cs typeface="Arial" panose="020B0604020202020204" pitchFamily="34" charset="0"/>
              </a:rPr>
              <a:t>red tape </a:t>
            </a:r>
            <a:r>
              <a:rPr lang="en-ZA" dirty="0">
                <a:latin typeface="Tw Cen MT" panose="020B0602020104020603" pitchFamily="34" charset="0"/>
                <a:cs typeface="Arial" panose="020B0604020202020204" pitchFamily="34" charset="0"/>
              </a:rPr>
              <a:t>and compliance overkill currently being experienced by Departments</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Devolving</a:t>
            </a:r>
            <a:r>
              <a:rPr lang="en-ZA" b="1" dirty="0">
                <a:latin typeface="Tw Cen MT" panose="020B0602020104020603" pitchFamily="34" charset="0"/>
                <a:ea typeface="Calibri" panose="020F0502020204030204" pitchFamily="34" charset="0"/>
                <a:cs typeface="Arial" panose="020B0604020202020204" pitchFamily="34" charset="0"/>
              </a:rPr>
              <a:t> </a:t>
            </a:r>
            <a:r>
              <a:rPr lang="en-ZA" dirty="0">
                <a:latin typeface="Tw Cen MT" panose="020B0602020104020603" pitchFamily="34" charset="0"/>
                <a:ea typeface="Calibri" panose="020F0502020204030204" pitchFamily="34" charset="0"/>
                <a:cs typeface="Arial" panose="020B0604020202020204" pitchFamily="34" charset="0"/>
              </a:rPr>
              <a:t>operational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matters from EAs to HODs to promote administrative efficiency and to </a:t>
            </a:r>
            <a:r>
              <a:rPr lang="en-ZA" dirty="0">
                <a:latin typeface="Tw Cen MT" panose="020B0602020104020603" pitchFamily="34" charset="0"/>
                <a:cs typeface="Arial" panose="020B0604020202020204" pitchFamily="34" charset="0"/>
              </a:rPr>
              <a:t>improve </a:t>
            </a:r>
            <a:r>
              <a:rPr lang="en-ZA" dirty="0" smtClean="0">
                <a:latin typeface="Tw Cen MT" panose="020B0602020104020603" pitchFamily="34" charset="0"/>
                <a:cs typeface="Arial" panose="020B0604020202020204" pitchFamily="34" charset="0"/>
              </a:rPr>
              <a:t>the </a:t>
            </a:r>
            <a:r>
              <a:rPr kumimoji="0" lang="en-ZA"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political-administrative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interface  (in the current legislative amendments)</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Development of Standard Operating Procedures (SOPs)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across government. Government processes are increasingly dependent on individuals, which leads to lack of institutionalisation and sustainability of interventions. Departments must ensure that all identified Professionalisation interventions are </a:t>
            </a:r>
            <a:r>
              <a:rPr kumimoji="0" lang="en-ZA"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institutionalised </a:t>
            </a:r>
            <a:r>
              <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through SOPs.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lang="en-ZA" b="1" dirty="0">
                <a:latin typeface="Tw Cen MT" panose="020B0602020104020603" pitchFamily="34" charset="0"/>
                <a:cs typeface="Arial" panose="020B0604020202020204" pitchFamily="34" charset="0"/>
              </a:rPr>
              <a:t>Psychometric integrity testing </a:t>
            </a:r>
            <a:r>
              <a:rPr lang="en-ZA" dirty="0">
                <a:latin typeface="Tw Cen MT" panose="020B0602020104020603" pitchFamily="34" charset="0"/>
                <a:cs typeface="Arial" panose="020B0604020202020204" pitchFamily="34" charset="0"/>
              </a:rPr>
              <a:t>tool under development</a:t>
            </a:r>
            <a:endParaRPr kumimoji="0" lang="en-ZA"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04239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90292" y="-1224"/>
            <a:ext cx="901708" cy="646973"/>
          </a:xfrm>
          <a:solidFill>
            <a:schemeClr val="bg2"/>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b="1" dirty="0">
                <a:solidFill>
                  <a:prstClr val="black"/>
                </a:solidFill>
                <a:latin typeface="Calibri"/>
              </a:rPr>
              <a:t>25</a:t>
            </a:r>
            <a:endParaRPr kumimoji="0" lang="en-ZA"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475147" y="1615252"/>
            <a:ext cx="11343042" cy="5041380"/>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Linked to SOPs is the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importance of Knowledge Management (KW). </a:t>
            </a: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The knowledge </a:t>
            </a:r>
            <a:r>
              <a:rPr kumimoji="0" lang="en-ZA" sz="1600"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economy </a:t>
            </a: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requires better data management (Identifying data sources, storage, analysis, using it for </a:t>
            </a:r>
            <a:r>
              <a:rPr kumimoji="0" lang="en-ZA" sz="1600" b="0" i="0" u="none" strike="noStrike" kern="1200" cap="none" spc="0" normalizeH="0" baseline="0" noProof="0" dirty="0" smtClean="0">
                <a:ln>
                  <a:noFill/>
                </a:ln>
                <a:effectLst/>
                <a:uLnTx/>
                <a:uFillTx/>
                <a:latin typeface="Tw Cen MT" panose="020B0602020104020603" pitchFamily="34" charset="0"/>
                <a:cs typeface="Arial" panose="020B0604020202020204" pitchFamily="34" charset="0"/>
              </a:rPr>
              <a:t>evidence-based decision-making).   </a:t>
            </a:r>
            <a:endPar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1" i="0" u="none" strike="noStrike" kern="1200" cap="none" spc="0" normalizeH="0" baseline="0" noProof="0" dirty="0">
                <a:ln>
                  <a:noFill/>
                </a:ln>
                <a:effectLst/>
                <a:uLnTx/>
                <a:uFillTx/>
                <a:latin typeface="Tw Cen MT" panose="020B0602020104020603" pitchFamily="34" charset="0"/>
                <a:cs typeface="Arial" panose="020B0604020202020204" pitchFamily="34" charset="0"/>
              </a:rPr>
              <a:t>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Digitization</a:t>
            </a:r>
            <a:r>
              <a:rPr kumimoji="0" lang="en-ZA" sz="1600" b="1" i="0" u="none" strike="noStrike" kern="1200" cap="none" spc="0" normalizeH="0" baseline="0" noProof="0" dirty="0">
                <a:ln>
                  <a:noFill/>
                </a:ln>
                <a:effectLst/>
                <a:uLnTx/>
                <a:uFillTx/>
                <a:latin typeface="Tw Cen MT" panose="020B0602020104020603" pitchFamily="34" charset="0"/>
                <a:cs typeface="Arial" panose="020B0604020202020204" pitchFamily="34" charset="0"/>
              </a:rPr>
              <a:t> &amp; </a:t>
            </a: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 </a:t>
            </a:r>
            <a:r>
              <a:rPr kumimoji="0" lang="en-ZA" sz="1600" b="1" i="0" u="none" strike="noStrike" kern="1200" cap="none" spc="0" normalizeH="0" baseline="0" noProof="0" dirty="0">
                <a:ln>
                  <a:noFill/>
                </a:ln>
                <a:effectLst/>
                <a:uLnTx/>
                <a:uFillTx/>
                <a:latin typeface="Tw Cen MT" panose="020B0602020104020603" pitchFamily="34" charset="0"/>
                <a:cs typeface="Arial" panose="020B0604020202020204" pitchFamily="34" charset="0"/>
              </a:rPr>
              <a:t>Embracing the gig economy </a:t>
            </a: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as part of the future of work</a:t>
            </a:r>
            <a:r>
              <a:rPr kumimoji="0" lang="en-ZA" sz="1600" b="0" i="0" u="none" strike="noStrike" kern="1200" cap="none" spc="0" normalizeH="0" baseline="0" noProof="0" dirty="0">
                <a:ln>
                  <a:noFill/>
                </a:ln>
                <a:effectLst/>
                <a:uLnTx/>
                <a:uFillTx/>
                <a:latin typeface="Tw Cen MT" panose="020B0602020104020603" pitchFamily="34" charset="0"/>
                <a:cs typeface="Times New Roman" panose="02020603050405020304" pitchFamily="18" charset="0"/>
              </a:rPr>
              <a:t> (fast track eServices)</a:t>
            </a:r>
            <a:endParaRPr kumimoji="0" lang="en-ZA" sz="1600" b="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Address the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aging </a:t>
            </a:r>
            <a:r>
              <a:rPr kumimoji="0" lang="en-ZA" sz="1600" b="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Public Service and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increase youth representation t</a:t>
            </a:r>
            <a:r>
              <a:rPr kumimoji="0" lang="en-ZA" sz="160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hrough strengthening internship pipeline and enabling specialist skills recruitment.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(Take forward the recommendations of the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Personnel Expenditure Review (PER) </a:t>
            </a: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as part of the Single Public Administration project.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0" i="0" u="none" strike="noStrike" kern="1200" cap="none" spc="0" normalizeH="0" baseline="0" noProof="0" dirty="0">
                <a:ln>
                  <a:noFill/>
                </a:ln>
                <a:effectLst/>
                <a:uLnTx/>
                <a:uFillTx/>
                <a:latin typeface="Tw Cen MT" panose="020B0602020104020603" pitchFamily="34" charset="0"/>
                <a:cs typeface="Arial" panose="020B0604020202020204" pitchFamily="34" charset="0"/>
              </a:rPr>
              <a:t>Review of the </a:t>
            </a: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Performance Management System &amp; Development (PMDS)</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lang="en-ZA" sz="1600" b="1" dirty="0">
                <a:latin typeface="Tw Cen MT" panose="020B0602020104020603" pitchFamily="34" charset="0"/>
                <a:ea typeface="Calibri" panose="020F0502020204030204" pitchFamily="34" charset="0"/>
                <a:cs typeface="Times New Roman" panose="02020603050405020304" pitchFamily="18" charset="0"/>
              </a:rPr>
              <a:t>Review the Revolving Door Policy </a:t>
            </a:r>
            <a:r>
              <a:rPr lang="en-ZA" sz="1600" dirty="0">
                <a:latin typeface="Tw Cen MT" panose="020B0602020104020603" pitchFamily="34" charset="0"/>
                <a:ea typeface="Calibri" panose="020F0502020204030204" pitchFamily="34" charset="0"/>
                <a:cs typeface="Times New Roman" panose="02020603050405020304" pitchFamily="18" charset="0"/>
              </a:rPr>
              <a:t>to enable exchange of skills and knowledge between the public sector and other sectors like academia, private sector, civil society</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b="1"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Review the Guidelines for Advisors </a:t>
            </a:r>
            <a:r>
              <a:rPr kumimoji="0" lang="en-ZA" sz="160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 introduce minimum requirements per category; </a:t>
            </a:r>
            <a:r>
              <a:rPr kumimoji="0" lang="en-ZA" sz="1600" i="0" u="none" strike="noStrike" kern="1200" cap="none" spc="0" normalizeH="0" baseline="0" noProof="0" dirty="0" smtClean="0">
                <a:ln>
                  <a:noFill/>
                </a:ln>
                <a:effectLst/>
                <a:uLnTx/>
                <a:uFillTx/>
                <a:latin typeface="Tw Cen MT" panose="020B0602020104020603" pitchFamily="34" charset="0"/>
                <a:ea typeface="Calibri" panose="020F0502020204030204" pitchFamily="34" charset="0"/>
                <a:cs typeface="Times New Roman" panose="02020603050405020304" pitchFamily="18" charset="0"/>
              </a:rPr>
              <a:t>performance </a:t>
            </a:r>
            <a:r>
              <a:rPr kumimoji="0" lang="en-ZA" sz="160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management system, code of conduct for Advisors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lang="en-ZA" sz="1600" b="1" dirty="0">
                <a:latin typeface="Tw Cen MT" panose="020B0602020104020603" pitchFamily="34" charset="0"/>
                <a:ea typeface="Calibri" panose="020F0502020204030204" pitchFamily="34" charset="0"/>
                <a:cs typeface="Times New Roman" panose="02020603050405020304" pitchFamily="18" charset="0"/>
              </a:rPr>
              <a:t>MOUs signed and being implemented </a:t>
            </a:r>
            <a:r>
              <a:rPr lang="en-ZA" sz="1600" dirty="0">
                <a:latin typeface="Tw Cen MT" panose="020B0602020104020603" pitchFamily="34" charset="0"/>
                <a:ea typeface="Calibri" panose="020F0502020204030204" pitchFamily="34" charset="0"/>
                <a:cs typeface="Times New Roman" panose="02020603050405020304" pitchFamily="18" charset="0"/>
              </a:rPr>
              <a:t>with the South African </a:t>
            </a:r>
            <a:r>
              <a:rPr lang="en-ZA" sz="1600" dirty="0" smtClean="0">
                <a:latin typeface="Tw Cen MT" panose="020B0602020104020603" pitchFamily="34" charset="0"/>
                <a:ea typeface="Calibri" panose="020F0502020204030204" pitchFamily="34" charset="0"/>
                <a:cs typeface="Times New Roman" panose="02020603050405020304" pitchFamily="18" charset="0"/>
              </a:rPr>
              <a:t>Association </a:t>
            </a:r>
            <a:r>
              <a:rPr lang="en-ZA" sz="1600" dirty="0">
                <a:latin typeface="Tw Cen MT" panose="020B0602020104020603" pitchFamily="34" charset="0"/>
                <a:ea typeface="Calibri" panose="020F0502020204030204" pitchFamily="34" charset="0"/>
                <a:cs typeface="Times New Roman" panose="02020603050405020304" pitchFamily="18" charset="0"/>
              </a:rPr>
              <a:t>for Public Administration and three institutions of higher education to amongst others integrate </a:t>
            </a:r>
            <a:r>
              <a:rPr lang="en-ZA" sz="1600" dirty="0" err="1" smtClean="0">
                <a:latin typeface="Tw Cen MT" panose="020B0602020104020603" pitchFamily="34" charset="0"/>
                <a:ea typeface="Calibri" panose="020F0502020204030204" pitchFamily="34" charset="0"/>
                <a:cs typeface="Times New Roman" panose="02020603050405020304" pitchFamily="18" charset="0"/>
              </a:rPr>
              <a:t>professionalisation</a:t>
            </a:r>
            <a:r>
              <a:rPr lang="en-ZA" sz="1600" dirty="0" smtClean="0">
                <a:latin typeface="Tw Cen MT" panose="020B0602020104020603" pitchFamily="34" charset="0"/>
                <a:ea typeface="Calibri" panose="020F0502020204030204" pitchFamily="34" charset="0"/>
                <a:cs typeface="Times New Roman" panose="02020603050405020304" pitchFamily="18" charset="0"/>
              </a:rPr>
              <a:t> </a:t>
            </a:r>
            <a:r>
              <a:rPr lang="en-ZA" sz="1600" dirty="0">
                <a:latin typeface="Tw Cen MT" panose="020B0602020104020603" pitchFamily="34" charset="0"/>
                <a:ea typeface="Calibri" panose="020F0502020204030204" pitchFamily="34" charset="0"/>
                <a:cs typeface="Times New Roman" panose="02020603050405020304" pitchFamily="18" charset="0"/>
              </a:rPr>
              <a:t>aspects to public management curriculum in HE, partner in research etc </a:t>
            </a:r>
          </a:p>
          <a:p>
            <a:pPr marL="285750" marR="0" lvl="0" indent="-28575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160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rPr>
              <a:t>Roll out </a:t>
            </a:r>
            <a:r>
              <a:rPr lang="en-ZA" sz="1600" b="1" dirty="0">
                <a:latin typeface="Tw Cen MT" panose="020B0602020104020603" pitchFamily="34" charset="0"/>
                <a:ea typeface="Calibri" panose="020F0502020204030204" pitchFamily="34" charset="0"/>
                <a:cs typeface="Times New Roman" panose="02020603050405020304" pitchFamily="18" charset="0"/>
              </a:rPr>
              <a:t>a massive Coaching and Mentorship</a:t>
            </a:r>
            <a:r>
              <a:rPr lang="en-ZA" sz="1600" dirty="0">
                <a:latin typeface="Tw Cen MT" panose="020B0602020104020603" pitchFamily="34" charset="0"/>
                <a:ea typeface="Calibri" panose="020F0502020204030204" pitchFamily="34" charset="0"/>
                <a:cs typeface="Times New Roman" panose="02020603050405020304" pitchFamily="18" charset="0"/>
              </a:rPr>
              <a:t> program for public service leaders (SMS) and emerging leaders (young people)</a:t>
            </a:r>
            <a:endParaRPr kumimoji="0" lang="en-ZA" sz="1600" i="0" u="none" strike="noStrike" kern="1200" cap="none" spc="0" normalizeH="0" baseline="0" noProof="0" dirty="0">
              <a:ln>
                <a:noFill/>
              </a:ln>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FFD71EA8-2E30-49E2-3F37-2634ED55CAFB}"/>
              </a:ext>
            </a:extLst>
          </p:cNvPr>
          <p:cNvSpPr>
            <a:spLocks noGrp="1"/>
          </p:cNvSpPr>
          <p:nvPr>
            <p:ph type="ctrTitle"/>
          </p:nvPr>
        </p:nvSpPr>
        <p:spPr>
          <a:xfrm>
            <a:off x="475147" y="201368"/>
            <a:ext cx="10728881" cy="888761"/>
          </a:xfrm>
        </p:spPr>
        <p:txBody>
          <a:bodyPr>
            <a:noAutofit/>
          </a:bodyPr>
          <a:lstStyle/>
          <a:p>
            <a:r>
              <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DPSA APPROACH TO IMPLEMENTING THE </a:t>
            </a:r>
            <a:r>
              <a:rPr lang="en-ZA" sz="2400" b="1">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PS  P</a:t>
            </a:r>
            <a:r>
              <a:rPr lang="en-ZA" sz="2400" b="1">
                <a:latin typeface="Tw Cen MT" panose="020B0602020104020603" pitchFamily="34" charset="0"/>
              </a:rPr>
              <a:t>ROFESSIONALIZATION</a:t>
            </a:r>
            <a:r>
              <a:rPr lang="en-ZA" sz="2400" b="1" dirty="0">
                <a:latin typeface="Tw Cen MT" panose="020B0602020104020603" pitchFamily="34" charset="0"/>
              </a:rPr>
              <a:t/>
            </a:r>
            <a:br>
              <a:rPr lang="en-ZA" sz="2400" b="1" dirty="0">
                <a:latin typeface="Tw Cen MT" panose="020B0602020104020603" pitchFamily="34" charset="0"/>
              </a:rPr>
            </a:br>
            <a:r>
              <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ea typeface="+mn-ea"/>
                <a:cs typeface="Arial" panose="020B0604020202020204" pitchFamily="34" charset="0"/>
              </a:rPr>
              <a:t>FRAMEWORK (2)</a:t>
            </a:r>
          </a:p>
        </p:txBody>
      </p:sp>
    </p:spTree>
    <p:extLst>
      <p:ext uri="{BB962C8B-B14F-4D97-AF65-F5344CB8AC3E}">
        <p14:creationId xmlns:p14="http://schemas.microsoft.com/office/powerpoint/2010/main" val="414918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C044059-CA17-4FFD-7E32-EC992660C919}"/>
              </a:ext>
            </a:extLst>
          </p:cNvPr>
          <p:cNvGraphicFramePr>
            <a:graphicFrameLocks noGrp="1"/>
          </p:cNvGraphicFramePr>
          <p:nvPr>
            <p:extLst>
              <p:ext uri="{D42A27DB-BD31-4B8C-83A1-F6EECF244321}">
                <p14:modId xmlns:p14="http://schemas.microsoft.com/office/powerpoint/2010/main" val="2067220381"/>
              </p:ext>
            </p:extLst>
          </p:nvPr>
        </p:nvGraphicFramePr>
        <p:xfrm>
          <a:off x="396815" y="1173192"/>
          <a:ext cx="11542143" cy="5472478"/>
        </p:xfrm>
        <a:graphic>
          <a:graphicData uri="http://schemas.openxmlformats.org/drawingml/2006/table">
            <a:tbl>
              <a:tblPr firstRow="1" bandRow="1">
                <a:tableStyleId>{93296810-A885-4BE3-A3E7-6D5BEEA58F35}</a:tableStyleId>
              </a:tblPr>
              <a:tblGrid>
                <a:gridCol w="1896074">
                  <a:extLst>
                    <a:ext uri="{9D8B030D-6E8A-4147-A177-3AD203B41FA5}">
                      <a16:colId xmlns:a16="http://schemas.microsoft.com/office/drawing/2014/main" val="2563279398"/>
                    </a:ext>
                  </a:extLst>
                </a:gridCol>
                <a:gridCol w="6513367">
                  <a:extLst>
                    <a:ext uri="{9D8B030D-6E8A-4147-A177-3AD203B41FA5}">
                      <a16:colId xmlns:a16="http://schemas.microsoft.com/office/drawing/2014/main" val="243869406"/>
                    </a:ext>
                  </a:extLst>
                </a:gridCol>
                <a:gridCol w="3132702">
                  <a:extLst>
                    <a:ext uri="{9D8B030D-6E8A-4147-A177-3AD203B41FA5}">
                      <a16:colId xmlns:a16="http://schemas.microsoft.com/office/drawing/2014/main" val="2664583319"/>
                    </a:ext>
                  </a:extLst>
                </a:gridCol>
              </a:tblGrid>
              <a:tr h="448574">
                <a:tc>
                  <a:txBody>
                    <a:bodyPr/>
                    <a:lstStyle/>
                    <a:p>
                      <a:r>
                        <a:rPr lang="en-US" dirty="0">
                          <a:solidFill>
                            <a:schemeClr val="bg1"/>
                          </a:solidFill>
                          <a:latin typeface="Tw Cen MT" panose="020B0602020104020603" pitchFamily="34" charset="0"/>
                        </a:rPr>
                        <a:t>MILESTONE</a:t>
                      </a:r>
                      <a:endParaRPr lang="en-ZA" dirty="0">
                        <a:solidFill>
                          <a:schemeClr val="bg1"/>
                        </a:solidFill>
                        <a:latin typeface="Tw Cen MT" panose="020B0602020104020603" pitchFamily="34" charset="0"/>
                      </a:endParaRPr>
                    </a:p>
                  </a:txBody>
                  <a:tcPr>
                    <a:solidFill>
                      <a:schemeClr val="accent2">
                        <a:lumMod val="75000"/>
                      </a:schemeClr>
                    </a:solidFill>
                  </a:tcPr>
                </a:tc>
                <a:tc>
                  <a:txBody>
                    <a:bodyPr/>
                    <a:lstStyle/>
                    <a:p>
                      <a:r>
                        <a:rPr lang="en-US" dirty="0">
                          <a:solidFill>
                            <a:schemeClr val="bg1"/>
                          </a:solidFill>
                          <a:latin typeface="Tw Cen MT" panose="020B0602020104020603" pitchFamily="34" charset="0"/>
                        </a:rPr>
                        <a:t>OUTPUTS</a:t>
                      </a:r>
                      <a:endParaRPr lang="en-ZA" dirty="0">
                        <a:solidFill>
                          <a:schemeClr val="bg1"/>
                        </a:solidFill>
                        <a:latin typeface="Tw Cen MT" panose="020B0602020104020603" pitchFamily="34" charset="0"/>
                      </a:endParaRPr>
                    </a:p>
                  </a:txBody>
                  <a:tcPr>
                    <a:solidFill>
                      <a:schemeClr val="accent2">
                        <a:lumMod val="75000"/>
                      </a:schemeClr>
                    </a:solidFill>
                  </a:tcPr>
                </a:tc>
                <a:tc>
                  <a:txBody>
                    <a:bodyPr/>
                    <a:lstStyle/>
                    <a:p>
                      <a:r>
                        <a:rPr lang="en-US" dirty="0">
                          <a:solidFill>
                            <a:schemeClr val="bg1"/>
                          </a:solidFill>
                          <a:latin typeface="Tw Cen MT" panose="020B0602020104020603" pitchFamily="34" charset="0"/>
                        </a:rPr>
                        <a:t>DATE</a:t>
                      </a:r>
                      <a:endParaRPr lang="en-ZA" dirty="0">
                        <a:solidFill>
                          <a:schemeClr val="bg1"/>
                        </a:solidFill>
                        <a:latin typeface="Tw Cen MT" panose="020B0602020104020603" pitchFamily="34" charset="0"/>
                      </a:endParaRPr>
                    </a:p>
                  </a:txBody>
                  <a:tcPr>
                    <a:solidFill>
                      <a:schemeClr val="accent2">
                        <a:lumMod val="75000"/>
                      </a:schemeClr>
                    </a:solidFill>
                  </a:tcPr>
                </a:tc>
                <a:extLst>
                  <a:ext uri="{0D108BD9-81ED-4DB2-BD59-A6C34878D82A}">
                    <a16:rowId xmlns:a16="http://schemas.microsoft.com/office/drawing/2014/main" val="1153430355"/>
                  </a:ext>
                </a:extLst>
              </a:tr>
              <a:tr h="1655403">
                <a:tc>
                  <a:txBody>
                    <a:bodyPr/>
                    <a:lstStyle/>
                    <a:p>
                      <a:pPr algn="l"/>
                      <a:r>
                        <a:rPr lang="en-US" sz="1600" dirty="0">
                          <a:latin typeface="Tw Cen MT" panose="020B0602020104020603" pitchFamily="34" charset="0"/>
                        </a:rPr>
                        <a:t>Stabilise the political-administrative interface</a:t>
                      </a:r>
                      <a:endParaRPr lang="en-ZA" sz="1600" dirty="0">
                        <a:latin typeface="Tw Cen MT" panose="020B0602020104020603" pitchFamily="34" charset="0"/>
                      </a:endParaRPr>
                    </a:p>
                  </a:txBody>
                  <a:tcPr>
                    <a:solidFill>
                      <a:schemeClr val="accent6">
                        <a:lumMod val="20000"/>
                        <a:lumOff val="80000"/>
                      </a:schemeClr>
                    </a:solidFill>
                  </a:tcPr>
                </a:tc>
                <a:tc>
                  <a:txBody>
                    <a:bodyPr/>
                    <a:lstStyle/>
                    <a:p>
                      <a:pPr algn="just"/>
                      <a:r>
                        <a:rPr lang="en-US" sz="1600" dirty="0">
                          <a:latin typeface="Tw Cen MT" panose="020B0602020104020603" pitchFamily="34" charset="0"/>
                        </a:rPr>
                        <a:t>The Public Service Act is being amended to-</a:t>
                      </a:r>
                    </a:p>
                    <a:p>
                      <a:pPr marL="285750" indent="-285750" algn="just">
                        <a:buFont typeface="Wingdings" panose="05000000000000000000" pitchFamily="2" charset="2"/>
                        <a:buChar char="§"/>
                      </a:pPr>
                      <a:r>
                        <a:rPr lang="en-US" sz="1600" dirty="0">
                          <a:latin typeface="Tw Cen MT" panose="020B0602020104020603" pitchFamily="34" charset="0"/>
                        </a:rPr>
                        <a:t>devolve administrative powers to HODs and vest strategic powers with Executive Authorities</a:t>
                      </a:r>
                    </a:p>
                    <a:p>
                      <a:pPr marL="285750" indent="-285750" algn="just">
                        <a:buFont typeface="Wingdings" panose="05000000000000000000" pitchFamily="2" charset="2"/>
                        <a:buChar char="§"/>
                      </a:pPr>
                      <a:r>
                        <a:rPr lang="en-US" sz="1600" dirty="0">
                          <a:latin typeface="Tw Cen MT" panose="020B0602020104020603" pitchFamily="34" charset="0"/>
                        </a:rPr>
                        <a:t>Create a Head of Public Administration by augmenting the powers of the DG: Presidency to support the President in managing the appointment and career incidents of HODs</a:t>
                      </a:r>
                      <a:endParaRPr lang="en-ZA" sz="1600" dirty="0">
                        <a:latin typeface="Tw Cen MT" panose="020B0602020104020603" pitchFamily="34" charset="0"/>
                      </a:endParaRPr>
                    </a:p>
                  </a:txBody>
                  <a:tcPr>
                    <a:solidFill>
                      <a:schemeClr val="accent6">
                        <a:lumMod val="20000"/>
                        <a:lumOff val="80000"/>
                      </a:schemeClr>
                    </a:solidFill>
                  </a:tcPr>
                </a:tc>
                <a:tc>
                  <a:txBody>
                    <a:bodyPr/>
                    <a:lstStyle/>
                    <a:p>
                      <a:pPr algn="l"/>
                      <a:r>
                        <a:rPr lang="en-US" sz="1600" dirty="0">
                          <a:latin typeface="Tw Cen MT" panose="020B0602020104020603" pitchFamily="34" charset="0"/>
                        </a:rPr>
                        <a:t>Amendment Bill submitted to Parliament  </a:t>
                      </a:r>
                      <a:endParaRPr lang="en-ZA"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178333579"/>
                  </a:ext>
                </a:extLst>
              </a:tr>
              <a:tr h="2174745">
                <a:tc>
                  <a:txBody>
                    <a:bodyPr/>
                    <a:lstStyle/>
                    <a:p>
                      <a:pPr algn="l"/>
                      <a:r>
                        <a:rPr lang="en-US" sz="1600" dirty="0">
                          <a:latin typeface="Tw Cen MT" panose="020B0602020104020603" pitchFamily="34" charset="0"/>
                        </a:rPr>
                        <a:t>Ensure merit-based recruitment and selection</a:t>
                      </a:r>
                      <a:endParaRPr lang="en-ZA" sz="1600" dirty="0">
                        <a:latin typeface="Tw Cen MT" panose="020B0602020104020603" pitchFamily="34" charset="0"/>
                      </a:endParaRPr>
                    </a:p>
                  </a:txBody>
                  <a:tcPr>
                    <a:solidFill>
                      <a:schemeClr val="accent6">
                        <a:lumMod val="20000"/>
                        <a:lumOff val="80000"/>
                      </a:schemeClr>
                    </a:solidFill>
                  </a:tcPr>
                </a:tc>
                <a:tc>
                  <a:txBody>
                    <a:bodyPr/>
                    <a:lstStyle/>
                    <a:p>
                      <a:pPr marL="285750" indent="-285750" algn="just">
                        <a:buFont typeface="Wingdings" panose="05000000000000000000" pitchFamily="2" charset="2"/>
                        <a:buChar char="§"/>
                      </a:pPr>
                      <a:r>
                        <a:rPr lang="en-US" sz="1600" dirty="0">
                          <a:latin typeface="Tw Cen MT" panose="020B0602020104020603" pitchFamily="34" charset="0"/>
                        </a:rPr>
                        <a:t>The Public Service Act is being amended to prohibit HODs and those reporting to HODs from holding political office in a political party</a:t>
                      </a:r>
                    </a:p>
                    <a:p>
                      <a:pPr marL="285750" indent="-285750" algn="just">
                        <a:buFont typeface="Wingdings" panose="05000000000000000000" pitchFamily="2" charset="2"/>
                        <a:buChar char="§"/>
                      </a:pPr>
                      <a:r>
                        <a:rPr lang="en-US" sz="1600" dirty="0">
                          <a:latin typeface="Tw Cen MT" panose="020B0602020104020603" pitchFamily="34" charset="0"/>
                        </a:rPr>
                        <a:t>A process to review all Regulations, Determinations and Directives issued in terms of the Public Service Act is underway and recruitment and selection processes will be included in the process</a:t>
                      </a:r>
                    </a:p>
                  </a:txBody>
                  <a:tcPr>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Tw Cen MT" panose="020B0602020104020603" pitchFamily="34" charset="0"/>
                        </a:rPr>
                        <a:t>Amendment Bill submitted to Parliament  in March 2023 </a:t>
                      </a:r>
                      <a:endParaRPr lang="en-ZA" sz="1600" dirty="0">
                        <a:latin typeface="Tw Cen MT" panose="020B06020201040206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latin typeface="Tw Cen MT" panose="020B0602020104020603" pitchFamily="34" charset="0"/>
                        </a:rPr>
                        <a:t>The Review of all </a:t>
                      </a:r>
                      <a:r>
                        <a:rPr lang="en-US" sz="1600" dirty="0">
                          <a:latin typeface="Tw Cen MT" panose="020B0602020104020603" pitchFamily="34" charset="0"/>
                        </a:rPr>
                        <a:t>2023/2024 Regulations, Determinations and Directives issued in terms of the Public Service Act is planned to be completed in the 2023/2024 FY</a:t>
                      </a:r>
                      <a:endParaRPr lang="en-ZA"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3485056206"/>
                  </a:ext>
                </a:extLst>
              </a:tr>
              <a:tr h="1193756">
                <a:tc>
                  <a:txBody>
                    <a:bodyPr/>
                    <a:lstStyle/>
                    <a:p>
                      <a:pPr algn="l"/>
                      <a:r>
                        <a:rPr lang="en-US" sz="1600" dirty="0">
                          <a:latin typeface="Tw Cen MT" panose="020B0602020104020603" pitchFamily="34" charset="0"/>
                        </a:rPr>
                        <a:t>More effective consequence management</a:t>
                      </a:r>
                      <a:endParaRPr lang="en-ZA" sz="1600" dirty="0">
                        <a:latin typeface="Tw Cen MT" panose="020B0602020104020603" pitchFamily="34" charset="0"/>
                      </a:endParaRPr>
                    </a:p>
                  </a:txBody>
                  <a:tcPr>
                    <a:solidFill>
                      <a:schemeClr val="accent6">
                        <a:lumMod val="20000"/>
                        <a:lumOff val="80000"/>
                      </a:schemeClr>
                    </a:solidFill>
                  </a:tcPr>
                </a:tc>
                <a:tc>
                  <a:txBody>
                    <a:bodyPr/>
                    <a:lstStyle/>
                    <a:p>
                      <a:pPr marL="0" indent="0" algn="just">
                        <a:buFont typeface="Arial" panose="020B0604020202020204" pitchFamily="34" charset="0"/>
                        <a:buNone/>
                      </a:pPr>
                      <a:r>
                        <a:rPr lang="en-US" sz="1600" dirty="0">
                          <a:latin typeface="Tw Cen MT" panose="020B0602020104020603" pitchFamily="34" charset="0"/>
                        </a:rPr>
                        <a:t>A strategy for Discipline Management is being finalized in the 2022/2023 FY and will be implemented in the 2023/2024, which will include a review of the relevant disciplinary codes and the tracking of criminal offences by public servants for consequence management.</a:t>
                      </a:r>
                      <a:endParaRPr lang="en-ZA" sz="1600" dirty="0">
                        <a:latin typeface="Tw Cen MT" panose="020B0602020104020603" pitchFamily="34" charset="0"/>
                      </a:endParaRPr>
                    </a:p>
                  </a:txBody>
                  <a:tcPr>
                    <a:solidFill>
                      <a:schemeClr val="accent6">
                        <a:lumMod val="20000"/>
                        <a:lumOff val="80000"/>
                      </a:schemeClr>
                    </a:solidFill>
                  </a:tcPr>
                </a:tc>
                <a:tc>
                  <a:txBody>
                    <a:bodyPr/>
                    <a:lstStyle/>
                    <a:p>
                      <a:pPr algn="just"/>
                      <a:r>
                        <a:rPr lang="en-US" sz="1600" dirty="0">
                          <a:latin typeface="Tw Cen MT" panose="020B0602020104020603" pitchFamily="34" charset="0"/>
                        </a:rPr>
                        <a:t>2023/2024</a:t>
                      </a:r>
                      <a:endParaRPr lang="en-ZA" sz="1600" dirty="0">
                        <a:latin typeface="Tw Cen MT" panose="020B0602020104020603" pitchFamily="34" charset="0"/>
                      </a:endParaRPr>
                    </a:p>
                  </a:txBody>
                  <a:tcPr>
                    <a:solidFill>
                      <a:schemeClr val="accent6">
                        <a:lumMod val="20000"/>
                        <a:lumOff val="80000"/>
                      </a:schemeClr>
                    </a:solidFill>
                  </a:tcPr>
                </a:tc>
                <a:extLst>
                  <a:ext uri="{0D108BD9-81ED-4DB2-BD59-A6C34878D82A}">
                    <a16:rowId xmlns:a16="http://schemas.microsoft.com/office/drawing/2014/main" val="2836578716"/>
                  </a:ext>
                </a:extLst>
              </a:tr>
            </a:tbl>
          </a:graphicData>
        </a:graphic>
      </p:graphicFrame>
      <p:sp>
        <p:nvSpPr>
          <p:cNvPr id="8" name="Rectangle 7"/>
          <p:cNvSpPr/>
          <p:nvPr/>
        </p:nvSpPr>
        <p:spPr>
          <a:xfrm>
            <a:off x="396815" y="212330"/>
            <a:ext cx="10505247" cy="830997"/>
          </a:xfrm>
          <a:prstGeom prst="rect">
            <a:avLst/>
          </a:prstGeom>
        </p:spPr>
        <p:txBody>
          <a:bodyPr wrap="square">
            <a:spAutoFit/>
          </a:bodyPr>
          <a:lstStyle/>
          <a:p>
            <a:pPr algn="ctr"/>
            <a:r>
              <a:rPr lang="en-US" sz="2400" b="1" dirty="0">
                <a:solidFill>
                  <a:prstClr val="black"/>
                </a:solidFill>
                <a:latin typeface="Tw Cen MT" panose="020B0602020104020603" pitchFamily="34" charset="0"/>
                <a:ea typeface="+mj-ea"/>
                <a:cs typeface="+mj-cs"/>
              </a:rPr>
              <a:t>R</a:t>
            </a:r>
            <a:r>
              <a:rPr lang="en-ZA" sz="2400" b="1" dirty="0">
                <a:solidFill>
                  <a:prstClr val="black"/>
                </a:solidFill>
                <a:latin typeface="Tw Cen MT" panose="020B0602020104020603" pitchFamily="34" charset="0"/>
                <a:ea typeface="+mj-ea"/>
                <a:cs typeface="+mj-cs"/>
              </a:rPr>
              <a:t>EVIEW OF PUBLIC SECTOR LEGISLATION TO ALIGN WITH THE NATIONAL FRAMEWORK TOWARDS THE PROFESSIONALISATION OF THE PUBLIC SECTOR</a:t>
            </a:r>
            <a:endParaRPr lang="en-ZA" sz="2400" dirty="0">
              <a:latin typeface="Tw Cen MT" panose="020B0602020104020603" pitchFamily="34" charset="0"/>
            </a:endParaRPr>
          </a:p>
        </p:txBody>
      </p:sp>
      <p:sp>
        <p:nvSpPr>
          <p:cNvPr id="9" name="Slide Number Placeholder 5">
            <a:extLst>
              <a:ext uri="{FF2B5EF4-FFF2-40B4-BE49-F238E27FC236}">
                <a16:creationId xmlns:a16="http://schemas.microsoft.com/office/drawing/2014/main" id="{125BE683-3C7C-2D19-13C3-E9E5C09E3216}"/>
              </a:ext>
            </a:extLst>
          </p:cNvPr>
          <p:cNvSpPr>
            <a:spLocks noGrp="1"/>
          </p:cNvSpPr>
          <p:nvPr>
            <p:ph type="sldNum" sz="quarter" idx="12"/>
          </p:nvPr>
        </p:nvSpPr>
        <p:spPr>
          <a:xfrm>
            <a:off x="11290292" y="0"/>
            <a:ext cx="901708" cy="646973"/>
          </a:xfrm>
          <a:solidFill>
            <a:schemeClr val="bg2"/>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b="1" dirty="0">
                <a:solidFill>
                  <a:prstClr val="black"/>
                </a:solidFill>
                <a:latin typeface="Calibri"/>
              </a:rPr>
              <a:t>26</a:t>
            </a:r>
            <a:endParaRPr kumimoji="0" lang="en-ZA"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02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1AF75A93-EA65-A43B-B35F-170E1C64D97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6937" t="616" r="11653" b="2895"/>
          <a:stretch/>
        </p:blipFill>
        <p:spPr>
          <a:xfrm>
            <a:off x="3523488" y="10"/>
            <a:ext cx="8668512" cy="6857990"/>
          </a:xfrm>
          <a:prstGeom prst="rect">
            <a:avLst/>
          </a:prstGeom>
        </p:spPr>
      </p:pic>
      <p:sp>
        <p:nvSpPr>
          <p:cNvPr id="173" name="Rectangle 1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84F930-B828-82DF-0170-2DFEFFFE82BF}"/>
              </a:ext>
            </a:extLst>
          </p:cNvPr>
          <p:cNvSpPr>
            <a:spLocks noGrp="1"/>
          </p:cNvSpPr>
          <p:nvPr>
            <p:ph type="title"/>
          </p:nvPr>
        </p:nvSpPr>
        <p:spPr>
          <a:xfrm>
            <a:off x="481029" y="1415958"/>
            <a:ext cx="5844161" cy="2849756"/>
          </a:xfrm>
        </p:spPr>
        <p:txBody>
          <a:bodyPr vert="horz" lIns="91440" tIns="45720" rIns="91440" bIns="45720" rtlCol="0" anchor="b">
            <a:normAutofit fontScale="90000"/>
          </a:bodyPr>
          <a:lstStyle/>
          <a:p>
            <a:r>
              <a:rPr lang="en-US" b="1" dirty="0">
                <a:effectLst>
                  <a:outerShdw blurRad="38100" dist="38100" dir="2700000" algn="tl">
                    <a:srgbClr val="000000">
                      <a:alpha val="43137"/>
                    </a:srgbClr>
                  </a:outerShdw>
                </a:effectLst>
                <a:latin typeface="Tw Cen MT" panose="020B0602020104020603" pitchFamily="34" charset="0"/>
              </a:rPr>
              <a:t>6. 2023/24 ANNUAL PERFOMANCE PLAN(APP) TARGETS PER PROGRAMME/BRANCH</a:t>
            </a:r>
            <a:endParaRPr lang="en-US" dirty="0">
              <a:latin typeface="Tw Cen MT" panose="020B0602020104020603" pitchFamily="34" charset="0"/>
            </a:endParaRPr>
          </a:p>
        </p:txBody>
      </p:sp>
      <p:sp>
        <p:nvSpPr>
          <p:cNvPr id="175" name="Rectangle 1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7" name="Rectangle 1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Slide Number Placeholder 3">
            <a:extLst>
              <a:ext uri="{FF2B5EF4-FFF2-40B4-BE49-F238E27FC236}">
                <a16:creationId xmlns:a16="http://schemas.microsoft.com/office/drawing/2014/main" id="{FA58EB98-24B0-90A3-9DCE-B7B2A0C8A994}"/>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27</a:t>
            </a:r>
          </a:p>
        </p:txBody>
      </p:sp>
    </p:spTree>
    <p:extLst>
      <p:ext uri="{BB962C8B-B14F-4D97-AF65-F5344CB8AC3E}">
        <p14:creationId xmlns:p14="http://schemas.microsoft.com/office/powerpoint/2010/main" val="244649397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2">
            <a:extLst>
              <a:ext uri="{FF2B5EF4-FFF2-40B4-BE49-F238E27FC236}">
                <a16:creationId xmlns:a16="http://schemas.microsoft.com/office/drawing/2014/main"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4">
            <a:extLst>
              <a:ext uri="{FF2B5EF4-FFF2-40B4-BE49-F238E27FC236}">
                <a16:creationId xmlns:a16="http://schemas.microsoft.com/office/drawing/2014/main"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46">
            <a:extLst>
              <a:ext uri="{FF2B5EF4-FFF2-40B4-BE49-F238E27FC236}">
                <a16:creationId xmlns:a16="http://schemas.microsoft.com/office/drawing/2014/main"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237F3A-0EC5-E247-6198-3CADF644700A}"/>
              </a:ext>
            </a:extLst>
          </p:cNvPr>
          <p:cNvSpPr>
            <a:spLocks noGrp="1"/>
          </p:cNvSpPr>
          <p:nvPr>
            <p:ph type="title"/>
          </p:nvPr>
        </p:nvSpPr>
        <p:spPr>
          <a:xfrm>
            <a:off x="534473" y="2950387"/>
            <a:ext cx="3052293" cy="3531403"/>
          </a:xfrm>
        </p:spPr>
        <p:txBody>
          <a:bodyPr vert="horz" lIns="91440" tIns="45720" rIns="91440" bIns="45720" rtlCol="0" anchor="t">
            <a:normAutofit/>
          </a:bodyPr>
          <a:lstStyle/>
          <a:p>
            <a:r>
              <a:rPr lang="en-US" sz="3600" dirty="0">
                <a:solidFill>
                  <a:srgbClr val="FFFFFF"/>
                </a:solidFill>
                <a:latin typeface="Tw Cen MT" panose="020B0602020104020603" pitchFamily="34" charset="0"/>
              </a:rPr>
              <a:t>DPSA PROGRAMMES/BRANCHES</a:t>
            </a:r>
          </a:p>
        </p:txBody>
      </p:sp>
      <p:graphicFrame>
        <p:nvGraphicFramePr>
          <p:cNvPr id="22" name="Content Placeholder 2">
            <a:extLst>
              <a:ext uri="{FF2B5EF4-FFF2-40B4-BE49-F238E27FC236}">
                <a16:creationId xmlns:a16="http://schemas.microsoft.com/office/drawing/2014/main" id="{39EB15EA-2AD9-7DDC-21E1-041AADD8CE8D}"/>
              </a:ext>
            </a:extLst>
          </p:cNvPr>
          <p:cNvGraphicFramePr>
            <a:graphicFrameLocks noGrp="1"/>
          </p:cNvGraphicFramePr>
          <p:nvPr>
            <p:ph idx="1"/>
            <p:extLst>
              <p:ext uri="{D42A27DB-BD31-4B8C-83A1-F6EECF244321}">
                <p14:modId xmlns:p14="http://schemas.microsoft.com/office/powerpoint/2010/main" val="231843395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1A0EC1-9D76-BC4E-D2FD-D0BB1D0DACBF}"/>
              </a:ext>
            </a:extLst>
          </p:cNvPr>
          <p:cNvSpPr txBox="1">
            <a:spLocks/>
          </p:cNvSpPr>
          <p:nvPr/>
        </p:nvSpPr>
        <p:spPr>
          <a:xfrm>
            <a:off x="11140092" y="52684"/>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28</a:t>
            </a:r>
          </a:p>
        </p:txBody>
      </p:sp>
    </p:spTree>
    <p:extLst>
      <p:ext uri="{BB962C8B-B14F-4D97-AF65-F5344CB8AC3E}">
        <p14:creationId xmlns:p14="http://schemas.microsoft.com/office/powerpoint/2010/main" val="49884182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268213"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1 – ADMINISTRATION (1)</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241204744"/>
              </p:ext>
            </p:extLst>
          </p:nvPr>
        </p:nvGraphicFramePr>
        <p:xfrm>
          <a:off x="349045" y="1097742"/>
          <a:ext cx="11587314" cy="5451649"/>
        </p:xfrm>
        <a:graphic>
          <a:graphicData uri="http://schemas.openxmlformats.org/drawingml/2006/table">
            <a:tbl>
              <a:tblPr firstRow="1" bandRow="1">
                <a:tableStyleId>{72833802-FEF1-4C79-8D5D-14CF1EAF98D9}</a:tableStyleId>
              </a:tblPr>
              <a:tblGrid>
                <a:gridCol w="3355266">
                  <a:extLst>
                    <a:ext uri="{9D8B030D-6E8A-4147-A177-3AD203B41FA5}">
                      <a16:colId xmlns:a16="http://schemas.microsoft.com/office/drawing/2014/main" val="910295451"/>
                    </a:ext>
                  </a:extLst>
                </a:gridCol>
                <a:gridCol w="2755483">
                  <a:extLst>
                    <a:ext uri="{9D8B030D-6E8A-4147-A177-3AD203B41FA5}">
                      <a16:colId xmlns:a16="http://schemas.microsoft.com/office/drawing/2014/main" val="1386230802"/>
                    </a:ext>
                  </a:extLst>
                </a:gridCol>
                <a:gridCol w="2725941">
                  <a:extLst>
                    <a:ext uri="{9D8B030D-6E8A-4147-A177-3AD203B41FA5}">
                      <a16:colId xmlns:a16="http://schemas.microsoft.com/office/drawing/2014/main" val="505291992"/>
                    </a:ext>
                  </a:extLst>
                </a:gridCol>
                <a:gridCol w="2750624">
                  <a:extLst>
                    <a:ext uri="{9D8B030D-6E8A-4147-A177-3AD203B41FA5}">
                      <a16:colId xmlns:a16="http://schemas.microsoft.com/office/drawing/2014/main" val="1179670381"/>
                    </a:ext>
                  </a:extLst>
                </a:gridCol>
              </a:tblGrid>
              <a:tr h="394995">
                <a:tc rowSpan="2">
                  <a:txBody>
                    <a:bodyPr/>
                    <a:lstStyle/>
                    <a:p>
                      <a:r>
                        <a:rPr lang="en-ZA" sz="1800" dirty="0">
                          <a:latin typeface="Tw Cen MT" panose="020B0602020104020603" pitchFamily="34" charset="0"/>
                        </a:rPr>
                        <a:t>OUTPUT</a:t>
                      </a:r>
                      <a:r>
                        <a:rPr lang="en-ZA" sz="1800" baseline="0" dirty="0">
                          <a:latin typeface="Tw Cen MT" panose="020B0602020104020603" pitchFamily="34" charset="0"/>
                        </a:rPr>
                        <a:t> INDICATOR</a:t>
                      </a:r>
                      <a:endParaRPr lang="en-ZA" sz="1800" dirty="0">
                        <a:latin typeface="Tw Cen MT" panose="020B0602020104020603" pitchFamily="34" charset="0"/>
                      </a:endParaRPr>
                    </a:p>
                  </a:txBody>
                  <a:tcPr>
                    <a:solidFill>
                      <a:schemeClr val="accent1"/>
                    </a:solidFill>
                  </a:tcPr>
                </a:tc>
                <a:tc gridSpan="3">
                  <a:txBody>
                    <a:bodyPr/>
                    <a:lstStyle/>
                    <a:p>
                      <a:r>
                        <a:rPr lang="en-US" sz="1800" b="1" kern="1200" dirty="0">
                          <a:solidFill>
                            <a:schemeClr val="tx1"/>
                          </a:solidFill>
                          <a:latin typeface="Tw Cen MT" panose="020B0602020104020603" pitchFamily="34" charset="0"/>
                        </a:rPr>
                        <a:t>MEDIUM TERM EXPENDITURE FRAMEWORK PERIOD</a:t>
                      </a:r>
                      <a:endParaRPr lang="en-ZA" sz="1800" dirty="0">
                        <a:latin typeface="Tw Cen MT" panose="020B0602020104020603" pitchFamily="34" charset="0"/>
                      </a:endParaRPr>
                    </a:p>
                  </a:txBody>
                  <a:tcPr>
                    <a:solidFill>
                      <a:schemeClr val="accent1">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249435">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Tw Cen MT" panose="020B0602020104020603" pitchFamily="34" charset="0"/>
                        </a:rPr>
                        <a:t>2023/24</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2024/25</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2025/26</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extLst>
                  <a:ext uri="{0D108BD9-81ED-4DB2-BD59-A6C34878D82A}">
                    <a16:rowId xmlns:a16="http://schemas.microsoft.com/office/drawing/2014/main" val="752754163"/>
                  </a:ext>
                </a:extLst>
              </a:tr>
              <a:tr h="1054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 reduction in cases of fruitless, wasteful and irregular expenditure from the baseline</a:t>
                      </a:r>
                    </a:p>
                  </a:txBody>
                  <a:tcPr marL="68580" marR="68580" marT="0" marB="0"/>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70% reduction in cases of fruitless, wasteful and irregular expenditure from the baseline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80% reduction in cases of fruitless, wasteful and irregular expenditure from the baseline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100% reduction in cases of fruitless, wasteful and irregular expenditure from the baseline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548157579"/>
                  </a:ext>
                </a:extLst>
              </a:tr>
              <a:tr h="787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Number of Bi-annual reports on compliance with the BBBEE prescripts.</a:t>
                      </a:r>
                    </a:p>
                  </a:txBody>
                  <a:tcPr marL="68580" marR="68580" marT="0" marB="0"/>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Bi-annual (2)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reports on compliance with the BBBEE status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Bi-annual (2)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reports on compliance with the BBBEE status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Bi-annual (2) reports on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compliance with the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BBBEE status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54727401"/>
                  </a:ext>
                </a:extLst>
              </a:tr>
              <a:tr h="787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Tw Cen MT" panose="020B0602020104020603" pitchFamily="34" charset="0"/>
                          <a:ea typeface="+mn-ea"/>
                          <a:cs typeface="+mn-cs"/>
                        </a:rPr>
                        <a:t>% representation of women in SMS positions in the department against  the targeted 50</a:t>
                      </a:r>
                    </a:p>
                  </a:txBody>
                  <a:tcPr marL="68580" marR="68580" marT="0" marB="0"/>
                </a:tc>
                <a:tc>
                  <a:txBody>
                    <a:bodyPr/>
                    <a:lstStyle/>
                    <a:p>
                      <a:pPr>
                        <a:lnSpc>
                          <a:spcPct val="107000"/>
                        </a:lnSpc>
                        <a:spcAft>
                          <a:spcPts val="0"/>
                        </a:spcAft>
                        <a:tabLst>
                          <a:tab pos="190500"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50%</a:t>
                      </a:r>
                      <a:r>
                        <a:rPr lang="en-ZA" sz="1800" baseline="0" dirty="0">
                          <a:effectLst/>
                          <a:latin typeface="Tw Cen MT" panose="020B0602020104020603" pitchFamily="34" charset="0"/>
                          <a:ea typeface="Times New Roman" panose="02020603050405020304" pitchFamily="18" charset="0"/>
                          <a:cs typeface="Times New Roman" panose="02020603050405020304" pitchFamily="18" charset="0"/>
                        </a:rPr>
                        <a:t> </a:t>
                      </a:r>
                      <a:r>
                        <a:rPr lang="en-US" sz="1800" baseline="0" dirty="0">
                          <a:effectLst/>
                          <a:latin typeface="Tw Cen MT" panose="020B0602020104020603" pitchFamily="34" charset="0"/>
                          <a:ea typeface="Times New Roman" panose="02020603050405020304" pitchFamily="18" charset="0"/>
                          <a:cs typeface="Arial" panose="020B0604020202020204" pitchFamily="34" charset="0"/>
                        </a:rPr>
                        <a:t>r</a:t>
                      </a:r>
                      <a:r>
                        <a:rPr lang="en-US" sz="1800" dirty="0">
                          <a:effectLst/>
                          <a:latin typeface="Tw Cen MT" panose="020B0602020104020603" pitchFamily="34" charset="0"/>
                          <a:ea typeface="Times New Roman" panose="02020603050405020304" pitchFamily="18" charset="0"/>
                          <a:cs typeface="Arial" panose="020B0604020202020204" pitchFamily="34" charset="0"/>
                        </a:rPr>
                        <a:t>epresentation of women in SMS positions</a:t>
                      </a:r>
                      <a:r>
                        <a:rPr lang="en-ZA" sz="1800" dirty="0">
                          <a:effectLst/>
                          <a:latin typeface="Tw Cen MT" panose="020B0602020104020603" pitchFamily="34" charset="0"/>
                          <a:ea typeface="Times New Roman" panose="02020603050405020304" pitchFamily="18" charset="0"/>
                          <a:cs typeface="Arial" panose="020B0604020202020204" pitchFamily="34" charset="0"/>
                        </a:rPr>
                        <a:t> in the department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50% representation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of women in SMS positions</a:t>
                      </a:r>
                      <a:r>
                        <a:rPr lang="en-ZA" sz="1800" dirty="0">
                          <a:effectLst/>
                          <a:latin typeface="Tw Cen MT" panose="020B0602020104020603" pitchFamily="34" charset="0"/>
                          <a:ea typeface="Times New Roman" panose="02020603050405020304" pitchFamily="18" charset="0"/>
                          <a:cs typeface="Arial" panose="020B0604020202020204" pitchFamily="34" charset="0"/>
                        </a:rPr>
                        <a:t> in the department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tabLst>
                          <a:tab pos="190500"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50% representation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of women in SMS positions</a:t>
                      </a:r>
                      <a:r>
                        <a:rPr lang="en-ZA" sz="1800" dirty="0">
                          <a:effectLst/>
                          <a:latin typeface="Tw Cen MT" panose="020B0602020104020603" pitchFamily="34" charset="0"/>
                          <a:ea typeface="Times New Roman" panose="02020603050405020304" pitchFamily="18" charset="0"/>
                          <a:cs typeface="Arial" panose="020B0604020202020204" pitchFamily="34" charset="0"/>
                        </a:rPr>
                        <a:t> in the department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68462973"/>
                  </a:ext>
                </a:extLst>
              </a:tr>
              <a:tr h="1891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Tw Cen MT" panose="020B0602020104020603" pitchFamily="34" charset="0"/>
                          <a:ea typeface="+mn-ea"/>
                          <a:cs typeface="+mn-cs"/>
                        </a:rPr>
                        <a:t>% representation  of Youth in the department’s staff establishment against  the targeted 30 % by end of 2025/26</a:t>
                      </a:r>
                    </a:p>
                  </a:txBody>
                  <a:tcPr marL="68580" marR="68580" marT="0" marB="0"/>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19% </a:t>
                      </a:r>
                      <a:r>
                        <a:rPr lang="en-ZA" sz="1800" dirty="0">
                          <a:effectLst/>
                          <a:latin typeface="Tw Cen MT" panose="020B0602020104020603" pitchFamily="34" charset="0"/>
                          <a:ea typeface="Times New Roman" panose="02020603050405020304" pitchFamily="18" charset="0"/>
                          <a:cs typeface="Arial" panose="020B0604020202020204" pitchFamily="34" charset="0"/>
                        </a:rPr>
                        <a:t>representation</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of Youth in the department’s staff establishment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30% </a:t>
                      </a:r>
                      <a:r>
                        <a:rPr lang="en-ZA" sz="1800" dirty="0">
                          <a:effectLst/>
                          <a:latin typeface="Tw Cen MT" panose="020B0602020104020603" pitchFamily="34" charset="0"/>
                          <a:ea typeface="Times New Roman" panose="02020603050405020304" pitchFamily="18" charset="0"/>
                          <a:cs typeface="Arial" panose="020B0604020202020204" pitchFamily="34" charset="0"/>
                        </a:rPr>
                        <a:t>representation</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of Youth in the department’s staff establishment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30% </a:t>
                      </a:r>
                      <a:r>
                        <a:rPr lang="en-ZA" sz="1800" dirty="0">
                          <a:effectLst/>
                          <a:latin typeface="Tw Cen MT" panose="020B0602020104020603" pitchFamily="34" charset="0"/>
                          <a:ea typeface="Times New Roman" panose="02020603050405020304" pitchFamily="18" charset="0"/>
                          <a:cs typeface="Arial" panose="020B0604020202020204" pitchFamily="34" charset="0"/>
                        </a:rPr>
                        <a:t>representation</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of Youth in the department’s staff establishment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82147600"/>
                  </a:ext>
                </a:extLst>
              </a:tr>
            </a:tbl>
          </a:graphicData>
        </a:graphic>
      </p:graphicFrame>
      <p:sp>
        <p:nvSpPr>
          <p:cNvPr id="3" name="Slide Number Placeholder 3">
            <a:extLst>
              <a:ext uri="{FF2B5EF4-FFF2-40B4-BE49-F238E27FC236}">
                <a16:creationId xmlns:a16="http://schemas.microsoft.com/office/drawing/2014/main" id="{B1209005-BBCF-398B-E3DC-8D4AB4DF59A4}"/>
              </a:ext>
            </a:extLst>
          </p:cNvPr>
          <p:cNvSpPr txBox="1">
            <a:spLocks/>
          </p:cNvSpPr>
          <p:nvPr/>
        </p:nvSpPr>
        <p:spPr>
          <a:xfrm>
            <a:off x="11255895" y="15311"/>
            <a:ext cx="835740"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29</a:t>
            </a:r>
          </a:p>
        </p:txBody>
      </p:sp>
    </p:spTree>
    <p:extLst>
      <p:ext uri="{BB962C8B-B14F-4D97-AF65-F5344CB8AC3E}">
        <p14:creationId xmlns:p14="http://schemas.microsoft.com/office/powerpoint/2010/main" val="387700820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Line"/>
          <p:cNvSpPr/>
          <p:nvPr/>
        </p:nvSpPr>
        <p:spPr>
          <a:xfrm>
            <a:off x="1525445" y="978877"/>
            <a:ext cx="2396496" cy="4903966"/>
          </a:xfrm>
          <a:custGeom>
            <a:avLst/>
            <a:gdLst/>
            <a:ahLst/>
            <a:cxnLst>
              <a:cxn ang="0">
                <a:pos x="wd2" y="hd2"/>
              </a:cxn>
              <a:cxn ang="5400000">
                <a:pos x="wd2" y="hd2"/>
              </a:cxn>
              <a:cxn ang="10800000">
                <a:pos x="wd2" y="hd2"/>
              </a:cxn>
              <a:cxn ang="16200000">
                <a:pos x="wd2" y="hd2"/>
              </a:cxn>
            </a:cxnLst>
            <a:rect l="0" t="0" r="r" b="b"/>
            <a:pathLst>
              <a:path w="21515" h="21600" extrusionOk="0">
                <a:moveTo>
                  <a:pt x="232" y="0"/>
                </a:moveTo>
                <a:cubicBezTo>
                  <a:pt x="12162" y="198"/>
                  <a:pt x="21600" y="5022"/>
                  <a:pt x="21514" y="10878"/>
                </a:cubicBezTo>
                <a:cubicBezTo>
                  <a:pt x="21429" y="16718"/>
                  <a:pt x="11899" y="21467"/>
                  <a:pt x="0" y="21600"/>
                </a:cubicBezTo>
              </a:path>
            </a:pathLst>
          </a:custGeom>
          <a:ln w="63500">
            <a:solidFill>
              <a:srgbClr val="7D7D7D">
                <a:alpha val="10000"/>
              </a:srgbClr>
            </a:solidFill>
            <a:miter lim="400000"/>
          </a:ln>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dirty="0">
              <a:ln>
                <a:noFill/>
              </a:ln>
              <a:solidFill>
                <a:srgbClr val="000000"/>
              </a:solidFill>
              <a:effectLst/>
              <a:uLnTx/>
              <a:uFillTx/>
              <a:latin typeface="Helvetica Neue"/>
              <a:sym typeface="Helvetica Neue"/>
            </a:endParaRPr>
          </a:p>
        </p:txBody>
      </p:sp>
      <p:sp>
        <p:nvSpPr>
          <p:cNvPr id="527" name="Circle"/>
          <p:cNvSpPr/>
          <p:nvPr/>
        </p:nvSpPr>
        <p:spPr>
          <a:xfrm>
            <a:off x="460375" y="1891376"/>
            <a:ext cx="3019922" cy="3019922"/>
          </a:xfrm>
          <a:prstGeom prst="ellipse">
            <a:avLst/>
          </a:prstGeom>
          <a:solidFill>
            <a:srgbClr val="FFFFFF"/>
          </a:solidFill>
          <a:ln w="12700">
            <a:miter lim="400000"/>
          </a:ln>
          <a:effectLst>
            <a:outerShdw blurRad="279400" dist="76600" dir="5400000" rotWithShape="0">
              <a:srgbClr val="909DAD">
                <a:alpha val="30051"/>
              </a:srgbClr>
            </a:outerShdw>
          </a:effectLst>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4" name="Circle"/>
          <p:cNvSpPr/>
          <p:nvPr/>
        </p:nvSpPr>
        <p:spPr>
          <a:xfrm>
            <a:off x="1925784" y="596362"/>
            <a:ext cx="765031" cy="765031"/>
          </a:xfrm>
          <a:prstGeom prst="ellipse">
            <a:avLst/>
          </a:prstGeom>
          <a:gradFill>
            <a:gsLst>
              <a:gs pos="0">
                <a:schemeClr val="accent1">
                  <a:lumMod val="60000"/>
                  <a:lumOff val="40000"/>
                </a:schemeClr>
              </a:gs>
              <a:gs pos="100000">
                <a:schemeClr val="accent1"/>
              </a:gs>
            </a:gsLst>
            <a:lin ang="3096393"/>
          </a:gra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5" name="Circle"/>
          <p:cNvSpPr/>
          <p:nvPr/>
        </p:nvSpPr>
        <p:spPr>
          <a:xfrm>
            <a:off x="1925784" y="5496607"/>
            <a:ext cx="765031" cy="765031"/>
          </a:xfrm>
          <a:prstGeom prst="ellipse">
            <a:avLst/>
          </a:prstGeom>
          <a:gradFill>
            <a:gsLst>
              <a:gs pos="0">
                <a:schemeClr val="accent2">
                  <a:lumMod val="60000"/>
                  <a:lumOff val="40000"/>
                </a:schemeClr>
              </a:gs>
              <a:gs pos="100000">
                <a:schemeClr val="accent2"/>
              </a:gs>
            </a:gsLst>
            <a:lin ang="3096393"/>
          </a:gra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6" name="Circle"/>
          <p:cNvSpPr/>
          <p:nvPr/>
        </p:nvSpPr>
        <p:spPr>
          <a:xfrm>
            <a:off x="3970484" y="3046485"/>
            <a:ext cx="765031" cy="765031"/>
          </a:xfrm>
          <a:prstGeom prst="ellipse">
            <a:avLst/>
          </a:prstGeom>
          <a:gradFill>
            <a:gsLst>
              <a:gs pos="0">
                <a:schemeClr val="accent3">
                  <a:lumMod val="60000"/>
                  <a:lumOff val="40000"/>
                </a:schemeClr>
              </a:gs>
              <a:gs pos="100000">
                <a:schemeClr val="accent3"/>
              </a:gs>
            </a:gsLst>
            <a:lin ang="3096393"/>
          </a:gra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7" name="Circle"/>
          <p:cNvSpPr/>
          <p:nvPr/>
        </p:nvSpPr>
        <p:spPr>
          <a:xfrm>
            <a:off x="3341834" y="1451889"/>
            <a:ext cx="765031" cy="765032"/>
          </a:xfrm>
          <a:prstGeom prst="ellipse">
            <a:avLst/>
          </a:prstGeom>
          <a:gradFill>
            <a:gsLst>
              <a:gs pos="0">
                <a:schemeClr val="accent2">
                  <a:lumMod val="60000"/>
                  <a:lumOff val="40000"/>
                </a:schemeClr>
              </a:gs>
              <a:gs pos="100000">
                <a:schemeClr val="accent2"/>
              </a:gs>
            </a:gsLst>
            <a:lin ang="3096393"/>
          </a:gra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8" name="Circle"/>
          <p:cNvSpPr/>
          <p:nvPr/>
        </p:nvSpPr>
        <p:spPr>
          <a:xfrm>
            <a:off x="3354534" y="4647430"/>
            <a:ext cx="765031" cy="765031"/>
          </a:xfrm>
          <a:prstGeom prst="ellipse">
            <a:avLst/>
          </a:prstGeom>
          <a:gradFill>
            <a:gsLst>
              <a:gs pos="0">
                <a:schemeClr val="accent1">
                  <a:lumMod val="60000"/>
                  <a:lumOff val="40000"/>
                </a:schemeClr>
              </a:gs>
              <a:gs pos="100000">
                <a:schemeClr val="accent1"/>
              </a:gs>
            </a:gsLst>
            <a:lin ang="3096393"/>
          </a:gra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9" name="A"/>
          <p:cNvSpPr txBox="1"/>
          <p:nvPr/>
        </p:nvSpPr>
        <p:spPr>
          <a:xfrm>
            <a:off x="2142458" y="824696"/>
            <a:ext cx="344383"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57200">
              <a:defRPr sz="2900" b="0">
                <a:solidFill>
                  <a:srgbClr val="FFFFFF"/>
                </a:solidFill>
                <a:latin typeface="Poppins Medium"/>
                <a:ea typeface="Poppins Medium"/>
                <a:cs typeface="Poppins Medium"/>
                <a:sym typeface="Poppins Medium"/>
              </a:defRPr>
            </a:lvl1p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sz="1450" b="0" i="0" u="none" strike="noStrike" kern="0" cap="none" spc="0" normalizeH="0" baseline="0" noProof="0" dirty="0">
              <a:ln>
                <a:noFill/>
              </a:ln>
              <a:solidFill>
                <a:srgbClr val="FFFFFF"/>
              </a:solidFill>
              <a:effectLst/>
              <a:uLnTx/>
              <a:uFillTx/>
              <a:latin typeface="Poppins Medium"/>
              <a:sym typeface="Poppins Medium"/>
            </a:endParaRPr>
          </a:p>
        </p:txBody>
      </p:sp>
      <p:sp>
        <p:nvSpPr>
          <p:cNvPr id="540" name="B"/>
          <p:cNvSpPr txBox="1"/>
          <p:nvPr/>
        </p:nvSpPr>
        <p:spPr>
          <a:xfrm>
            <a:off x="3564858" y="1688296"/>
            <a:ext cx="344383"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57200">
              <a:defRPr sz="2900" b="0">
                <a:solidFill>
                  <a:srgbClr val="FFFFFF"/>
                </a:solidFill>
                <a:latin typeface="Poppins Medium"/>
                <a:ea typeface="Poppins Medium"/>
                <a:cs typeface="Poppins Medium"/>
                <a:sym typeface="Poppins Medium"/>
              </a:defRPr>
            </a:lvl1p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sz="1450" b="0" i="0" u="none" strike="noStrike" kern="0" cap="none" spc="0" normalizeH="0" baseline="0" noProof="0" dirty="0">
              <a:ln>
                <a:noFill/>
              </a:ln>
              <a:solidFill>
                <a:srgbClr val="FFFFFF"/>
              </a:solidFill>
              <a:effectLst/>
              <a:uLnTx/>
              <a:uFillTx/>
              <a:latin typeface="Poppins Medium"/>
              <a:sym typeface="Poppins Medium"/>
            </a:endParaRPr>
          </a:p>
        </p:txBody>
      </p:sp>
      <p:sp>
        <p:nvSpPr>
          <p:cNvPr id="541" name="C"/>
          <p:cNvSpPr txBox="1"/>
          <p:nvPr/>
        </p:nvSpPr>
        <p:spPr>
          <a:xfrm>
            <a:off x="4199858" y="3288495"/>
            <a:ext cx="344383"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57200">
              <a:defRPr sz="2900" b="0">
                <a:solidFill>
                  <a:srgbClr val="FFFFFF"/>
                </a:solidFill>
                <a:latin typeface="Poppins Medium"/>
                <a:ea typeface="Poppins Medium"/>
                <a:cs typeface="Poppins Medium"/>
                <a:sym typeface="Poppins Medium"/>
              </a:defRPr>
            </a:lvl1p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sz="1450" b="0" i="0" u="none" strike="noStrike" kern="0" cap="none" spc="0" normalizeH="0" baseline="0" noProof="0" dirty="0">
              <a:ln>
                <a:noFill/>
              </a:ln>
              <a:solidFill>
                <a:srgbClr val="FFFFFF"/>
              </a:solidFill>
              <a:effectLst/>
              <a:uLnTx/>
              <a:uFillTx/>
              <a:latin typeface="Poppins Medium"/>
              <a:sym typeface="Poppins Medium"/>
            </a:endParaRPr>
          </a:p>
        </p:txBody>
      </p:sp>
      <p:sp>
        <p:nvSpPr>
          <p:cNvPr id="542" name="D"/>
          <p:cNvSpPr txBox="1"/>
          <p:nvPr/>
        </p:nvSpPr>
        <p:spPr>
          <a:xfrm>
            <a:off x="3577558" y="4882113"/>
            <a:ext cx="344383"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57200">
              <a:defRPr sz="2900" b="0">
                <a:solidFill>
                  <a:srgbClr val="FFFFFF"/>
                </a:solidFill>
                <a:latin typeface="Poppins Medium"/>
                <a:ea typeface="Poppins Medium"/>
                <a:cs typeface="Poppins Medium"/>
                <a:sym typeface="Poppins Medium"/>
              </a:defRPr>
            </a:lvl1p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sz="1450" b="0" i="0" u="none" strike="noStrike" kern="0" cap="none" spc="0" normalizeH="0" baseline="0" noProof="0" dirty="0">
              <a:ln>
                <a:noFill/>
              </a:ln>
              <a:solidFill>
                <a:srgbClr val="FFFFFF"/>
              </a:solidFill>
              <a:effectLst/>
              <a:uLnTx/>
              <a:uFillTx/>
              <a:latin typeface="Poppins Medium"/>
              <a:sym typeface="Poppins Medium"/>
            </a:endParaRPr>
          </a:p>
        </p:txBody>
      </p:sp>
      <p:sp>
        <p:nvSpPr>
          <p:cNvPr id="543" name="E"/>
          <p:cNvSpPr txBox="1"/>
          <p:nvPr/>
        </p:nvSpPr>
        <p:spPr>
          <a:xfrm>
            <a:off x="2148808" y="5739363"/>
            <a:ext cx="344383"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57200">
              <a:defRPr sz="2900" b="0">
                <a:solidFill>
                  <a:srgbClr val="FFFFFF"/>
                </a:solidFill>
                <a:latin typeface="Poppins Medium"/>
                <a:ea typeface="Poppins Medium"/>
                <a:cs typeface="Poppins Medium"/>
                <a:sym typeface="Poppins Medium"/>
              </a:defRPr>
            </a:lvl1p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sz="1450" b="0" i="0" u="none" strike="noStrike" kern="0" cap="none" spc="0" normalizeH="0" baseline="0" noProof="0" dirty="0">
              <a:ln>
                <a:noFill/>
              </a:ln>
              <a:solidFill>
                <a:srgbClr val="FFFFFF"/>
              </a:solidFill>
              <a:effectLst/>
              <a:uLnTx/>
              <a:uFillTx/>
              <a:latin typeface="Poppins Medium"/>
              <a:sym typeface="Poppins Medium"/>
            </a:endParaRPr>
          </a:p>
        </p:txBody>
      </p:sp>
      <p:sp>
        <p:nvSpPr>
          <p:cNvPr id="544" name="Project information"/>
          <p:cNvSpPr txBox="1"/>
          <p:nvPr/>
        </p:nvSpPr>
        <p:spPr>
          <a:xfrm>
            <a:off x="4735515" y="358397"/>
            <a:ext cx="6901519"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marL="0" marR="0" lvl="0" indent="0" algn="ctr" defTabSz="412750" rtl="0" eaLnBrk="1" fontAlgn="auto" latinLnBrk="0" hangingPunct="0">
              <a:lnSpc>
                <a:spcPct val="80000"/>
              </a:lnSpc>
              <a:spcBef>
                <a:spcPts val="0"/>
              </a:spcBef>
              <a:spcAft>
                <a:spcPts val="0"/>
              </a:spcAft>
              <a:buClrTx/>
              <a:buSzTx/>
              <a:buFontTx/>
              <a:buNone/>
              <a:tabLst/>
              <a:defRPr sz="8000" b="0">
                <a:solidFill>
                  <a:srgbClr val="5A5A5A"/>
                </a:solidFill>
                <a:latin typeface="Poppins Regular"/>
                <a:ea typeface="Poppins Regular"/>
                <a:cs typeface="Poppins Regular"/>
                <a:sym typeface="Poppins Regular"/>
              </a:defRPr>
            </a:pPr>
            <a:r>
              <a:rPr lang="en-ZA" sz="4000" kern="0" dirty="0">
                <a:solidFill>
                  <a:schemeClr val="tx1">
                    <a:lumMod val="50000"/>
                  </a:schemeClr>
                </a:solidFill>
                <a:latin typeface="Tw Cen MT" panose="020B0602020104020603" pitchFamily="34" charset="0"/>
                <a:sym typeface="Poppins Regular"/>
              </a:rPr>
              <a:t>1. STRATEGIC</a:t>
            </a:r>
            <a:r>
              <a:rPr kumimoji="0" lang="en-ZA" sz="4000" b="0" i="0" u="none" strike="noStrike" kern="0" cap="none" spc="0" normalizeH="0" baseline="0" noProof="0" dirty="0">
                <a:ln>
                  <a:noFill/>
                </a:ln>
                <a:solidFill>
                  <a:schemeClr val="tx1">
                    <a:lumMod val="50000"/>
                  </a:schemeClr>
                </a:solidFill>
                <a:effectLst/>
                <a:uLnTx/>
                <a:uFillTx/>
                <a:latin typeface="Tw Cen MT" panose="020B0602020104020603" pitchFamily="34" charset="0"/>
                <a:sym typeface="Poppins Regular"/>
              </a:rPr>
              <a:t> </a:t>
            </a:r>
            <a:r>
              <a:rPr lang="en-ZA" sz="4000" kern="0" dirty="0">
                <a:solidFill>
                  <a:schemeClr val="tx1">
                    <a:lumMod val="50000"/>
                  </a:schemeClr>
                </a:solidFill>
                <a:latin typeface="Tw Cen MT" panose="020B0602020104020603" pitchFamily="34" charset="0"/>
                <a:sym typeface="Poppins Medium"/>
              </a:rPr>
              <a:t>CONTEXT</a:t>
            </a:r>
            <a:endParaRPr kumimoji="0" lang="en-ZA" sz="4000" b="0" i="0" u="none" strike="noStrike" kern="0" cap="none" spc="0" normalizeH="0" baseline="0" noProof="0" dirty="0">
              <a:ln>
                <a:noFill/>
              </a:ln>
              <a:solidFill>
                <a:schemeClr val="tx1">
                  <a:lumMod val="50000"/>
                </a:schemeClr>
              </a:solidFill>
              <a:effectLst/>
              <a:uLnTx/>
              <a:uFillTx/>
              <a:latin typeface="Tw Cen MT" panose="020B0602020104020603" pitchFamily="34" charset="0"/>
              <a:ea typeface="Poppins Medium"/>
              <a:cs typeface="Poppins Medium"/>
              <a:sym typeface="Poppins Medium"/>
            </a:endParaRPr>
          </a:p>
        </p:txBody>
      </p:sp>
      <p:sp>
        <p:nvSpPr>
          <p:cNvPr id="2" name="Rectangle 1"/>
          <p:cNvSpPr/>
          <p:nvPr/>
        </p:nvSpPr>
        <p:spPr>
          <a:xfrm>
            <a:off x="4922978" y="1105187"/>
            <a:ext cx="6602541" cy="1138773"/>
          </a:xfrm>
          <a:prstGeom prst="rect">
            <a:avLst/>
          </a:prstGeom>
        </p:spPr>
        <p:txBody>
          <a:bodyPr wrap="square">
            <a:spAutoFit/>
          </a:bodyPr>
          <a:lstStyle/>
          <a:p>
            <a:pPr marL="285750" lvl="0" indent="-285750" algn="just">
              <a:buFont typeface="Arial" panose="020B0604020202020204" pitchFamily="34" charset="0"/>
              <a:buChar char="•"/>
              <a:defRPr/>
            </a:pPr>
            <a:r>
              <a:rPr lang="en-ZA" dirty="0">
                <a:solidFill>
                  <a:prstClr val="black"/>
                </a:solidFill>
                <a:latin typeface="Tw Cen MT" panose="020B0602020104020603" pitchFamily="34" charset="0"/>
              </a:rPr>
              <a:t>2023/2024 Annual Performance Plan (APP) was prepared in line with the 2020 – 2025 DPSA Strategic Plan</a:t>
            </a:r>
          </a:p>
          <a:p>
            <a:pPr lvl="0" algn="just">
              <a:defRPr/>
            </a:pPr>
            <a:endParaRPr lang="en-ZA" sz="1600" dirty="0">
              <a:solidFill>
                <a:prstClr val="black"/>
              </a:solidFill>
              <a:latin typeface="Tw Cen MT" panose="020B0602020104020603" pitchFamily="34" charset="0"/>
            </a:endParaRPr>
          </a:p>
          <a:p>
            <a:pPr lvl="0" algn="just">
              <a:defRPr/>
            </a:pPr>
            <a:endParaRPr lang="en-ZA" sz="1600" dirty="0">
              <a:solidFill>
                <a:prstClr val="black"/>
              </a:solidFill>
              <a:latin typeface="Tw Cen MT" panose="020B0602020104020603" pitchFamily="34" charset="0"/>
            </a:endParaRPr>
          </a:p>
        </p:txBody>
      </p:sp>
      <p:sp>
        <p:nvSpPr>
          <p:cNvPr id="3" name="Rectangle 2"/>
          <p:cNvSpPr/>
          <p:nvPr/>
        </p:nvSpPr>
        <p:spPr>
          <a:xfrm>
            <a:off x="4922978" y="1910863"/>
            <a:ext cx="6595467" cy="1200329"/>
          </a:xfrm>
          <a:prstGeom prst="rect">
            <a:avLst/>
          </a:prstGeom>
        </p:spPr>
        <p:txBody>
          <a:bodyPr wrap="square">
            <a:spAutoFit/>
          </a:bodyPr>
          <a:lstStyle/>
          <a:p>
            <a:pPr marL="285750" lvl="0" indent="-285750" algn="just">
              <a:buFont typeface="Arial" panose="020B0604020202020204" pitchFamily="34" charset="0"/>
              <a:buChar char="•"/>
              <a:defRPr/>
            </a:pPr>
            <a:r>
              <a:rPr lang="en-ZA" dirty="0">
                <a:solidFill>
                  <a:prstClr val="black"/>
                </a:solidFill>
                <a:latin typeface="Tw Cen MT" panose="020B0602020104020603" pitchFamily="34" charset="0"/>
              </a:rPr>
              <a:t>The 2023/2024 Annual Performance Plan (APP) was further strengthened with the inputs from the Department of Planning, Monitoring and Evaluation (DPME) , the  Department of Women, Youth and Persons with Disability and National Treasury </a:t>
            </a:r>
          </a:p>
        </p:txBody>
      </p:sp>
      <p:sp>
        <p:nvSpPr>
          <p:cNvPr id="4" name="Rectangle 3"/>
          <p:cNvSpPr/>
          <p:nvPr/>
        </p:nvSpPr>
        <p:spPr>
          <a:xfrm>
            <a:off x="4953427" y="3288495"/>
            <a:ext cx="6096000" cy="923330"/>
          </a:xfrm>
          <a:prstGeom prst="rect">
            <a:avLst/>
          </a:prstGeom>
        </p:spPr>
        <p:txBody>
          <a:bodyPr>
            <a:spAutoFit/>
          </a:bodyPr>
          <a:lstStyle/>
          <a:p>
            <a:pPr marL="285750" lvl="0" indent="-285750" algn="just">
              <a:buFont typeface="Arial" panose="020B0604020202020204" pitchFamily="34" charset="0"/>
              <a:buChar char="•"/>
              <a:defRPr/>
            </a:pPr>
            <a:r>
              <a:rPr lang="en-ZA" dirty="0">
                <a:solidFill>
                  <a:prstClr val="black"/>
                </a:solidFill>
                <a:latin typeface="Tw Cen MT" panose="020B0602020104020603" pitchFamily="34" charset="0"/>
              </a:rPr>
              <a:t>The Annual Performance Plan (APP) reflects the performance targets which the department will endeavour to achieve in the 2023/2024 financial year.</a:t>
            </a:r>
          </a:p>
        </p:txBody>
      </p:sp>
      <p:sp>
        <p:nvSpPr>
          <p:cNvPr id="5" name="Rectangle 4"/>
          <p:cNvSpPr/>
          <p:nvPr/>
        </p:nvSpPr>
        <p:spPr>
          <a:xfrm>
            <a:off x="4981775" y="4419165"/>
            <a:ext cx="6096000" cy="1200329"/>
          </a:xfrm>
          <a:prstGeom prst="rect">
            <a:avLst/>
          </a:prstGeom>
        </p:spPr>
        <p:txBody>
          <a:bodyPr>
            <a:spAutoFit/>
          </a:bodyPr>
          <a:lstStyle/>
          <a:p>
            <a:pPr marL="285750" lvl="0" indent="-285750" algn="just">
              <a:buFont typeface="Arial" panose="020B0604020202020204" pitchFamily="34" charset="0"/>
              <a:buChar char="•"/>
              <a:defRPr/>
            </a:pPr>
            <a:r>
              <a:rPr lang="en-ZA" dirty="0">
                <a:solidFill>
                  <a:prstClr val="black"/>
                </a:solidFill>
                <a:latin typeface="Tw Cen MT" panose="020B0602020104020603" pitchFamily="34" charset="0"/>
              </a:rPr>
              <a:t>Both the Strategic Plan and APP are informed by and aligned to the 2019 – 2024 </a:t>
            </a:r>
            <a:r>
              <a:rPr lang="en-ZA" b="1" i="1" dirty="0">
                <a:solidFill>
                  <a:schemeClr val="accent2">
                    <a:lumMod val="75000"/>
                  </a:schemeClr>
                </a:solidFill>
                <a:latin typeface="Tw Cen MT" panose="020B0602020104020603" pitchFamily="34" charset="0"/>
              </a:rPr>
              <a:t>MTSF Priority 1 (one) “Building a Capable, Ethical and Developmental State”</a:t>
            </a:r>
            <a:r>
              <a:rPr lang="en-ZA" b="1" i="1" dirty="0">
                <a:solidFill>
                  <a:prstClr val="black"/>
                </a:solidFill>
                <a:latin typeface="Tw Cen MT" panose="020B0602020104020603" pitchFamily="34" charset="0"/>
              </a:rPr>
              <a:t> </a:t>
            </a:r>
            <a:r>
              <a:rPr lang="en-ZA" dirty="0">
                <a:solidFill>
                  <a:prstClr val="black"/>
                </a:solidFill>
                <a:latin typeface="Tw Cen MT" panose="020B0602020104020603" pitchFamily="34" charset="0"/>
              </a:rPr>
              <a:t>and the DPSA’s policy related priorities.</a:t>
            </a:r>
          </a:p>
        </p:txBody>
      </p:sp>
      <p:sp>
        <p:nvSpPr>
          <p:cNvPr id="6" name="Rectangle 5"/>
          <p:cNvSpPr/>
          <p:nvPr/>
        </p:nvSpPr>
        <p:spPr>
          <a:xfrm>
            <a:off x="5054100" y="5753806"/>
            <a:ext cx="6096000" cy="1015663"/>
          </a:xfrm>
          <a:prstGeom prst="rect">
            <a:avLst/>
          </a:prstGeom>
        </p:spPr>
        <p:txBody>
          <a:bodyPr>
            <a:spAutoFit/>
          </a:bodyPr>
          <a:lstStyle/>
          <a:p>
            <a:pPr marL="342900" lvl="0" indent="-342900" algn="just">
              <a:buFont typeface="Arial" panose="020B0604020202020204" pitchFamily="34" charset="0"/>
              <a:buChar char="•"/>
              <a:defRPr/>
            </a:pPr>
            <a:r>
              <a:rPr lang="en-ZA" sz="2000" dirty="0">
                <a:solidFill>
                  <a:prstClr val="black"/>
                </a:solidFill>
                <a:latin typeface="Tw Cen MT" panose="020B0602020104020603" pitchFamily="34" charset="0"/>
              </a:rPr>
              <a:t>The department’s strategic priorities as outlined in the 2020 – 2025 Strategic Plan remain the same, therefore </a:t>
            </a:r>
            <a:r>
              <a:rPr lang="en-ZA" sz="2000" b="1" i="1" dirty="0">
                <a:solidFill>
                  <a:prstClr val="black"/>
                </a:solidFill>
                <a:latin typeface="Tw Cen MT" panose="020B0602020104020603" pitchFamily="34" charset="0"/>
              </a:rPr>
              <a:t>the Strategic Plan has not been revised </a:t>
            </a:r>
            <a:r>
              <a:rPr lang="en-ZA" sz="2000" dirty="0">
                <a:solidFill>
                  <a:prstClr val="black"/>
                </a:solidFill>
                <a:latin typeface="Tw Cen MT" panose="020B0602020104020603" pitchFamily="34" charset="0"/>
              </a:rPr>
              <a:t>. </a:t>
            </a:r>
          </a:p>
        </p:txBody>
      </p:sp>
      <p:sp>
        <p:nvSpPr>
          <p:cNvPr id="8" name="AutoShape 2" descr="National Development Pl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9" name="Picture 8"/>
          <p:cNvPicPr>
            <a:picLocks noChangeAspect="1"/>
          </p:cNvPicPr>
          <p:nvPr/>
        </p:nvPicPr>
        <p:blipFill>
          <a:blip r:embed="rId2"/>
          <a:stretch>
            <a:fillRect/>
          </a:stretch>
        </p:blipFill>
        <p:spPr>
          <a:xfrm>
            <a:off x="906264" y="2439192"/>
            <a:ext cx="2143125" cy="2143125"/>
          </a:xfrm>
          <a:prstGeom prst="rect">
            <a:avLst/>
          </a:prstGeom>
        </p:spPr>
      </p:pic>
      <p:sp>
        <p:nvSpPr>
          <p:cNvPr id="10" name="Slide Number Placeholder 3">
            <a:extLst>
              <a:ext uri="{FF2B5EF4-FFF2-40B4-BE49-F238E27FC236}">
                <a16:creationId xmlns:a16="http://schemas.microsoft.com/office/drawing/2014/main" id="{5542375E-CBCC-BAC8-9063-18A032347596}"/>
              </a:ext>
            </a:extLst>
          </p:cNvPr>
          <p:cNvSpPr txBox="1">
            <a:spLocks/>
          </p:cNvSpPr>
          <p:nvPr/>
        </p:nvSpPr>
        <p:spPr>
          <a:xfrm>
            <a:off x="11111080"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a:t>
            </a:r>
          </a:p>
        </p:txBody>
      </p:sp>
    </p:spTree>
    <p:extLst>
      <p:ext uri="{BB962C8B-B14F-4D97-AF65-F5344CB8AC3E}">
        <p14:creationId xmlns:p14="http://schemas.microsoft.com/office/powerpoint/2010/main" val="3470972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 calcmode="lin" valueType="num">
                                      <p:cBhvr additive="base">
                                        <p:cTn id="7" dur="500" fill="hold"/>
                                        <p:tgtEl>
                                          <p:spTgt spid="525"/>
                                        </p:tgtEl>
                                        <p:attrNameLst>
                                          <p:attrName>ppt_x</p:attrName>
                                        </p:attrNameLst>
                                      </p:cBhvr>
                                      <p:tavLst>
                                        <p:tav tm="0">
                                          <p:val>
                                            <p:strVal val="#ppt_x"/>
                                          </p:val>
                                        </p:tav>
                                        <p:tav tm="100000">
                                          <p:val>
                                            <p:strVal val="#ppt_x"/>
                                          </p:val>
                                        </p:tav>
                                      </p:tavLst>
                                    </p:anim>
                                    <p:anim calcmode="lin" valueType="num">
                                      <p:cBhvr additive="base">
                                        <p:cTn id="8" dur="500" fill="hold"/>
                                        <p:tgtEl>
                                          <p:spTgt spid="5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7"/>
                                        </p:tgtEl>
                                        <p:attrNameLst>
                                          <p:attrName>style.visibility</p:attrName>
                                        </p:attrNameLst>
                                      </p:cBhvr>
                                      <p:to>
                                        <p:strVal val="visible"/>
                                      </p:to>
                                    </p:set>
                                    <p:anim calcmode="lin" valueType="num">
                                      <p:cBhvr additive="base">
                                        <p:cTn id="11" dur="500" fill="hold"/>
                                        <p:tgtEl>
                                          <p:spTgt spid="527"/>
                                        </p:tgtEl>
                                        <p:attrNameLst>
                                          <p:attrName>ppt_x</p:attrName>
                                        </p:attrNameLst>
                                      </p:cBhvr>
                                      <p:tavLst>
                                        <p:tav tm="0">
                                          <p:val>
                                            <p:strVal val="#ppt_x"/>
                                          </p:val>
                                        </p:tav>
                                        <p:tav tm="100000">
                                          <p:val>
                                            <p:strVal val="#ppt_x"/>
                                          </p:val>
                                        </p:tav>
                                      </p:tavLst>
                                    </p:anim>
                                    <p:anim calcmode="lin" valueType="num">
                                      <p:cBhvr additive="base">
                                        <p:cTn id="12" dur="500" fill="hold"/>
                                        <p:tgtEl>
                                          <p:spTgt spid="5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4"/>
                                        </p:tgtEl>
                                        <p:attrNameLst>
                                          <p:attrName>style.visibility</p:attrName>
                                        </p:attrNameLst>
                                      </p:cBhvr>
                                      <p:to>
                                        <p:strVal val="visible"/>
                                      </p:to>
                                    </p:set>
                                    <p:anim calcmode="lin" valueType="num">
                                      <p:cBhvr additive="base">
                                        <p:cTn id="15" dur="500" fill="hold"/>
                                        <p:tgtEl>
                                          <p:spTgt spid="534"/>
                                        </p:tgtEl>
                                        <p:attrNameLst>
                                          <p:attrName>ppt_x</p:attrName>
                                        </p:attrNameLst>
                                      </p:cBhvr>
                                      <p:tavLst>
                                        <p:tav tm="0">
                                          <p:val>
                                            <p:strVal val="#ppt_x"/>
                                          </p:val>
                                        </p:tav>
                                        <p:tav tm="100000">
                                          <p:val>
                                            <p:strVal val="#ppt_x"/>
                                          </p:val>
                                        </p:tav>
                                      </p:tavLst>
                                    </p:anim>
                                    <p:anim calcmode="lin" valueType="num">
                                      <p:cBhvr additive="base">
                                        <p:cTn id="16" dur="500" fill="hold"/>
                                        <p:tgtEl>
                                          <p:spTgt spid="5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5"/>
                                        </p:tgtEl>
                                        <p:attrNameLst>
                                          <p:attrName>style.visibility</p:attrName>
                                        </p:attrNameLst>
                                      </p:cBhvr>
                                      <p:to>
                                        <p:strVal val="visible"/>
                                      </p:to>
                                    </p:set>
                                    <p:anim calcmode="lin" valueType="num">
                                      <p:cBhvr additive="base">
                                        <p:cTn id="19" dur="500" fill="hold"/>
                                        <p:tgtEl>
                                          <p:spTgt spid="535"/>
                                        </p:tgtEl>
                                        <p:attrNameLst>
                                          <p:attrName>ppt_x</p:attrName>
                                        </p:attrNameLst>
                                      </p:cBhvr>
                                      <p:tavLst>
                                        <p:tav tm="0">
                                          <p:val>
                                            <p:strVal val="#ppt_x"/>
                                          </p:val>
                                        </p:tav>
                                        <p:tav tm="100000">
                                          <p:val>
                                            <p:strVal val="#ppt_x"/>
                                          </p:val>
                                        </p:tav>
                                      </p:tavLst>
                                    </p:anim>
                                    <p:anim calcmode="lin" valueType="num">
                                      <p:cBhvr additive="base">
                                        <p:cTn id="20" dur="500" fill="hold"/>
                                        <p:tgtEl>
                                          <p:spTgt spid="5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6"/>
                                        </p:tgtEl>
                                        <p:attrNameLst>
                                          <p:attrName>style.visibility</p:attrName>
                                        </p:attrNameLst>
                                      </p:cBhvr>
                                      <p:to>
                                        <p:strVal val="visible"/>
                                      </p:to>
                                    </p:set>
                                    <p:anim calcmode="lin" valueType="num">
                                      <p:cBhvr additive="base">
                                        <p:cTn id="23" dur="500" fill="hold"/>
                                        <p:tgtEl>
                                          <p:spTgt spid="536"/>
                                        </p:tgtEl>
                                        <p:attrNameLst>
                                          <p:attrName>ppt_x</p:attrName>
                                        </p:attrNameLst>
                                      </p:cBhvr>
                                      <p:tavLst>
                                        <p:tav tm="0">
                                          <p:val>
                                            <p:strVal val="#ppt_x"/>
                                          </p:val>
                                        </p:tav>
                                        <p:tav tm="100000">
                                          <p:val>
                                            <p:strVal val="#ppt_x"/>
                                          </p:val>
                                        </p:tav>
                                      </p:tavLst>
                                    </p:anim>
                                    <p:anim calcmode="lin" valueType="num">
                                      <p:cBhvr additive="base">
                                        <p:cTn id="24" dur="500" fill="hold"/>
                                        <p:tgtEl>
                                          <p:spTgt spid="5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 calcmode="lin" valueType="num">
                                      <p:cBhvr additive="base">
                                        <p:cTn id="27" dur="500" fill="hold"/>
                                        <p:tgtEl>
                                          <p:spTgt spid="537"/>
                                        </p:tgtEl>
                                        <p:attrNameLst>
                                          <p:attrName>ppt_x</p:attrName>
                                        </p:attrNameLst>
                                      </p:cBhvr>
                                      <p:tavLst>
                                        <p:tav tm="0">
                                          <p:val>
                                            <p:strVal val="#ppt_x"/>
                                          </p:val>
                                        </p:tav>
                                        <p:tav tm="100000">
                                          <p:val>
                                            <p:strVal val="#ppt_x"/>
                                          </p:val>
                                        </p:tav>
                                      </p:tavLst>
                                    </p:anim>
                                    <p:anim calcmode="lin" valueType="num">
                                      <p:cBhvr additive="base">
                                        <p:cTn id="28" dur="500" fill="hold"/>
                                        <p:tgtEl>
                                          <p:spTgt spid="5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8"/>
                                        </p:tgtEl>
                                        <p:attrNameLst>
                                          <p:attrName>style.visibility</p:attrName>
                                        </p:attrNameLst>
                                      </p:cBhvr>
                                      <p:to>
                                        <p:strVal val="visible"/>
                                      </p:to>
                                    </p:set>
                                    <p:anim calcmode="lin" valueType="num">
                                      <p:cBhvr additive="base">
                                        <p:cTn id="31" dur="500" fill="hold"/>
                                        <p:tgtEl>
                                          <p:spTgt spid="538"/>
                                        </p:tgtEl>
                                        <p:attrNameLst>
                                          <p:attrName>ppt_x</p:attrName>
                                        </p:attrNameLst>
                                      </p:cBhvr>
                                      <p:tavLst>
                                        <p:tav tm="0">
                                          <p:val>
                                            <p:strVal val="#ppt_x"/>
                                          </p:val>
                                        </p:tav>
                                        <p:tav tm="100000">
                                          <p:val>
                                            <p:strVal val="#ppt_x"/>
                                          </p:val>
                                        </p:tav>
                                      </p:tavLst>
                                    </p:anim>
                                    <p:anim calcmode="lin" valueType="num">
                                      <p:cBhvr additive="base">
                                        <p:cTn id="32" dur="500" fill="hold"/>
                                        <p:tgtEl>
                                          <p:spTgt spid="5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9"/>
                                        </p:tgtEl>
                                        <p:attrNameLst>
                                          <p:attrName>style.visibility</p:attrName>
                                        </p:attrNameLst>
                                      </p:cBhvr>
                                      <p:to>
                                        <p:strVal val="visible"/>
                                      </p:to>
                                    </p:set>
                                    <p:anim calcmode="lin" valueType="num">
                                      <p:cBhvr additive="base">
                                        <p:cTn id="35" dur="500" fill="hold"/>
                                        <p:tgtEl>
                                          <p:spTgt spid="539"/>
                                        </p:tgtEl>
                                        <p:attrNameLst>
                                          <p:attrName>ppt_x</p:attrName>
                                        </p:attrNameLst>
                                      </p:cBhvr>
                                      <p:tavLst>
                                        <p:tav tm="0">
                                          <p:val>
                                            <p:strVal val="#ppt_x"/>
                                          </p:val>
                                        </p:tav>
                                        <p:tav tm="100000">
                                          <p:val>
                                            <p:strVal val="#ppt_x"/>
                                          </p:val>
                                        </p:tav>
                                      </p:tavLst>
                                    </p:anim>
                                    <p:anim calcmode="lin" valueType="num">
                                      <p:cBhvr additive="base">
                                        <p:cTn id="36" dur="500" fill="hold"/>
                                        <p:tgtEl>
                                          <p:spTgt spid="5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0"/>
                                        </p:tgtEl>
                                        <p:attrNameLst>
                                          <p:attrName>style.visibility</p:attrName>
                                        </p:attrNameLst>
                                      </p:cBhvr>
                                      <p:to>
                                        <p:strVal val="visible"/>
                                      </p:to>
                                    </p:set>
                                    <p:anim calcmode="lin" valueType="num">
                                      <p:cBhvr additive="base">
                                        <p:cTn id="39" dur="500" fill="hold"/>
                                        <p:tgtEl>
                                          <p:spTgt spid="540"/>
                                        </p:tgtEl>
                                        <p:attrNameLst>
                                          <p:attrName>ppt_x</p:attrName>
                                        </p:attrNameLst>
                                      </p:cBhvr>
                                      <p:tavLst>
                                        <p:tav tm="0">
                                          <p:val>
                                            <p:strVal val="#ppt_x"/>
                                          </p:val>
                                        </p:tav>
                                        <p:tav tm="100000">
                                          <p:val>
                                            <p:strVal val="#ppt_x"/>
                                          </p:val>
                                        </p:tav>
                                      </p:tavLst>
                                    </p:anim>
                                    <p:anim calcmode="lin" valueType="num">
                                      <p:cBhvr additive="base">
                                        <p:cTn id="40" dur="500" fill="hold"/>
                                        <p:tgtEl>
                                          <p:spTgt spid="5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1"/>
                                        </p:tgtEl>
                                        <p:attrNameLst>
                                          <p:attrName>style.visibility</p:attrName>
                                        </p:attrNameLst>
                                      </p:cBhvr>
                                      <p:to>
                                        <p:strVal val="visible"/>
                                      </p:to>
                                    </p:set>
                                    <p:anim calcmode="lin" valueType="num">
                                      <p:cBhvr additive="base">
                                        <p:cTn id="43" dur="500" fill="hold"/>
                                        <p:tgtEl>
                                          <p:spTgt spid="541"/>
                                        </p:tgtEl>
                                        <p:attrNameLst>
                                          <p:attrName>ppt_x</p:attrName>
                                        </p:attrNameLst>
                                      </p:cBhvr>
                                      <p:tavLst>
                                        <p:tav tm="0">
                                          <p:val>
                                            <p:strVal val="#ppt_x"/>
                                          </p:val>
                                        </p:tav>
                                        <p:tav tm="100000">
                                          <p:val>
                                            <p:strVal val="#ppt_x"/>
                                          </p:val>
                                        </p:tav>
                                      </p:tavLst>
                                    </p:anim>
                                    <p:anim calcmode="lin" valueType="num">
                                      <p:cBhvr additive="base">
                                        <p:cTn id="44" dur="500" fill="hold"/>
                                        <p:tgtEl>
                                          <p:spTgt spid="5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2"/>
                                        </p:tgtEl>
                                        <p:attrNameLst>
                                          <p:attrName>style.visibility</p:attrName>
                                        </p:attrNameLst>
                                      </p:cBhvr>
                                      <p:to>
                                        <p:strVal val="visible"/>
                                      </p:to>
                                    </p:set>
                                    <p:anim calcmode="lin" valueType="num">
                                      <p:cBhvr additive="base">
                                        <p:cTn id="47" dur="500" fill="hold"/>
                                        <p:tgtEl>
                                          <p:spTgt spid="542"/>
                                        </p:tgtEl>
                                        <p:attrNameLst>
                                          <p:attrName>ppt_x</p:attrName>
                                        </p:attrNameLst>
                                      </p:cBhvr>
                                      <p:tavLst>
                                        <p:tav tm="0">
                                          <p:val>
                                            <p:strVal val="#ppt_x"/>
                                          </p:val>
                                        </p:tav>
                                        <p:tav tm="100000">
                                          <p:val>
                                            <p:strVal val="#ppt_x"/>
                                          </p:val>
                                        </p:tav>
                                      </p:tavLst>
                                    </p:anim>
                                    <p:anim calcmode="lin" valueType="num">
                                      <p:cBhvr additive="base">
                                        <p:cTn id="48" dur="500" fill="hold"/>
                                        <p:tgtEl>
                                          <p:spTgt spid="5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43"/>
                                        </p:tgtEl>
                                        <p:attrNameLst>
                                          <p:attrName>style.visibility</p:attrName>
                                        </p:attrNameLst>
                                      </p:cBhvr>
                                      <p:to>
                                        <p:strVal val="visible"/>
                                      </p:to>
                                    </p:set>
                                    <p:anim calcmode="lin" valueType="num">
                                      <p:cBhvr additive="base">
                                        <p:cTn id="51" dur="500" fill="hold"/>
                                        <p:tgtEl>
                                          <p:spTgt spid="543"/>
                                        </p:tgtEl>
                                        <p:attrNameLst>
                                          <p:attrName>ppt_x</p:attrName>
                                        </p:attrNameLst>
                                      </p:cBhvr>
                                      <p:tavLst>
                                        <p:tav tm="0">
                                          <p:val>
                                            <p:strVal val="#ppt_x"/>
                                          </p:val>
                                        </p:tav>
                                        <p:tav tm="100000">
                                          <p:val>
                                            <p:strVal val="#ppt_x"/>
                                          </p:val>
                                        </p:tav>
                                      </p:tavLst>
                                    </p:anim>
                                    <p:anim calcmode="lin" valueType="num">
                                      <p:cBhvr additive="base">
                                        <p:cTn id="52" dur="500" fill="hold"/>
                                        <p:tgtEl>
                                          <p:spTgt spid="5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4"/>
                                        </p:tgtEl>
                                        <p:attrNameLst>
                                          <p:attrName>style.visibility</p:attrName>
                                        </p:attrNameLst>
                                      </p:cBhvr>
                                      <p:to>
                                        <p:strVal val="visible"/>
                                      </p:to>
                                    </p:set>
                                    <p:anim calcmode="lin" valueType="num">
                                      <p:cBhvr additive="base">
                                        <p:cTn id="55" dur="500" fill="hold"/>
                                        <p:tgtEl>
                                          <p:spTgt spid="544"/>
                                        </p:tgtEl>
                                        <p:attrNameLst>
                                          <p:attrName>ppt_x</p:attrName>
                                        </p:attrNameLst>
                                      </p:cBhvr>
                                      <p:tavLst>
                                        <p:tav tm="0">
                                          <p:val>
                                            <p:strVal val="#ppt_x"/>
                                          </p:val>
                                        </p:tav>
                                        <p:tav tm="100000">
                                          <p:val>
                                            <p:strVal val="#ppt_x"/>
                                          </p:val>
                                        </p:tav>
                                      </p:tavLst>
                                    </p:anim>
                                    <p:anim calcmode="lin" valueType="num">
                                      <p:cBhvr additive="base">
                                        <p:cTn id="56" dur="500" fill="hold"/>
                                        <p:tgtEl>
                                          <p:spTgt spid="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animBg="1"/>
      <p:bldP spid="527"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268213"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1 – ADMINISTRATION (2)</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738252502"/>
              </p:ext>
            </p:extLst>
          </p:nvPr>
        </p:nvGraphicFramePr>
        <p:xfrm>
          <a:off x="327804" y="1278896"/>
          <a:ext cx="11533517" cy="5211272"/>
        </p:xfrm>
        <a:graphic>
          <a:graphicData uri="http://schemas.openxmlformats.org/drawingml/2006/table">
            <a:tbl>
              <a:tblPr firstRow="1" bandRow="1">
                <a:tableStyleId>{72833802-FEF1-4C79-8D5D-14CF1EAF98D9}</a:tableStyleId>
              </a:tblPr>
              <a:tblGrid>
                <a:gridCol w="3339688">
                  <a:extLst>
                    <a:ext uri="{9D8B030D-6E8A-4147-A177-3AD203B41FA5}">
                      <a16:colId xmlns:a16="http://schemas.microsoft.com/office/drawing/2014/main" val="910295451"/>
                    </a:ext>
                  </a:extLst>
                </a:gridCol>
                <a:gridCol w="2742690">
                  <a:extLst>
                    <a:ext uri="{9D8B030D-6E8A-4147-A177-3AD203B41FA5}">
                      <a16:colId xmlns:a16="http://schemas.microsoft.com/office/drawing/2014/main" val="1386230802"/>
                    </a:ext>
                  </a:extLst>
                </a:gridCol>
                <a:gridCol w="2713285">
                  <a:extLst>
                    <a:ext uri="{9D8B030D-6E8A-4147-A177-3AD203B41FA5}">
                      <a16:colId xmlns:a16="http://schemas.microsoft.com/office/drawing/2014/main" val="505291992"/>
                    </a:ext>
                  </a:extLst>
                </a:gridCol>
                <a:gridCol w="2737854">
                  <a:extLst>
                    <a:ext uri="{9D8B030D-6E8A-4147-A177-3AD203B41FA5}">
                      <a16:colId xmlns:a16="http://schemas.microsoft.com/office/drawing/2014/main" val="1179670381"/>
                    </a:ext>
                  </a:extLst>
                </a:gridCol>
              </a:tblGrid>
              <a:tr h="782574">
                <a:tc rowSpan="2">
                  <a:txBody>
                    <a:bodyPr/>
                    <a:lstStyle/>
                    <a:p>
                      <a:r>
                        <a:rPr lang="en-ZA" sz="1800" dirty="0">
                          <a:latin typeface="Tw Cen MT" panose="020B0602020104020603" pitchFamily="34" charset="0"/>
                        </a:rPr>
                        <a:t>OUTPUT</a:t>
                      </a:r>
                      <a:r>
                        <a:rPr lang="en-ZA" sz="1800" baseline="0" dirty="0">
                          <a:latin typeface="Tw Cen MT" panose="020B0602020104020603" pitchFamily="34" charset="0"/>
                        </a:rPr>
                        <a:t> INDICATOR</a:t>
                      </a:r>
                      <a:endParaRPr lang="en-ZA" sz="1800" dirty="0">
                        <a:latin typeface="Tw Cen MT" panose="020B0602020104020603" pitchFamily="34" charset="0"/>
                      </a:endParaRPr>
                    </a:p>
                  </a:txBody>
                  <a:tcPr>
                    <a:solidFill>
                      <a:schemeClr val="accent1"/>
                    </a:solidFill>
                  </a:tcPr>
                </a:tc>
                <a:tc gridSpan="3">
                  <a:txBody>
                    <a:bodyPr/>
                    <a:lstStyle/>
                    <a:p>
                      <a:r>
                        <a:rPr lang="en-US" sz="1800" b="1" kern="1200" dirty="0">
                          <a:solidFill>
                            <a:schemeClr val="tx1"/>
                          </a:solidFill>
                          <a:latin typeface="Tw Cen MT" panose="020B0602020104020603" pitchFamily="34" charset="0"/>
                        </a:rPr>
                        <a:t>MEDIUM TERM EXPENDITURE FRAMEWORK PERIOD</a:t>
                      </a:r>
                      <a:endParaRPr lang="en-ZA" sz="1800" dirty="0">
                        <a:latin typeface="Tw Cen MT" panose="020B0602020104020603" pitchFamily="34" charset="0"/>
                      </a:endParaRPr>
                    </a:p>
                  </a:txBody>
                  <a:tcPr>
                    <a:solidFill>
                      <a:schemeClr val="accent1">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429035">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Tw Cen MT" panose="020B0602020104020603" pitchFamily="34" charset="0"/>
                        </a:rPr>
                        <a:t>2023/24</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2024/25</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2025/26</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extLst>
                  <a:ext uri="{0D108BD9-81ED-4DB2-BD59-A6C34878D82A}">
                    <a16:rowId xmlns:a16="http://schemas.microsoft.com/office/drawing/2014/main" val="752754163"/>
                  </a:ext>
                </a:extLst>
              </a:tr>
              <a:tr h="640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Tw Cen MT" panose="020B0602020104020603" pitchFamily="34" charset="0"/>
                          <a:ea typeface="+mn-ea"/>
                          <a:cs typeface="+mn-cs"/>
                        </a:rPr>
                        <a:t>% representation of people with disabilities in the department’s staff establishment against  the targeted 3,5% of 7% 2025/26</a:t>
                      </a:r>
                    </a:p>
                  </a:txBody>
                  <a:tcPr marL="68580" marR="68580" marT="0" marB="0"/>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3.5%</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representation</a:t>
                      </a:r>
                      <a:r>
                        <a:rPr lang="en-ZA" sz="1800" dirty="0">
                          <a:effectLst/>
                          <a:latin typeface="Tw Cen MT" panose="020B0602020104020603" pitchFamily="34" charset="0"/>
                          <a:ea typeface="Times New Roman" panose="02020603050405020304" pitchFamily="18" charset="0"/>
                          <a:cs typeface="Arial" panose="020B0604020202020204" pitchFamily="34" charset="0"/>
                        </a:rPr>
                        <a:t> of people with disabilities in the department’s staff establishment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5.5%</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representation</a:t>
                      </a:r>
                      <a:r>
                        <a:rPr lang="en-ZA" sz="1800" dirty="0">
                          <a:effectLst/>
                          <a:latin typeface="Tw Cen MT" panose="020B0602020104020603" pitchFamily="34" charset="0"/>
                          <a:ea typeface="Times New Roman" panose="02020603050405020304" pitchFamily="18" charset="0"/>
                          <a:cs typeface="Arial" panose="020B0604020202020204" pitchFamily="34" charset="0"/>
                        </a:rPr>
                        <a:t> of people with disabilities in the department’s staff establishment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7%</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representation</a:t>
                      </a:r>
                      <a:r>
                        <a:rPr lang="en-ZA" sz="1800" dirty="0">
                          <a:effectLst/>
                          <a:latin typeface="Tw Cen MT" panose="020B0602020104020603" pitchFamily="34" charset="0"/>
                          <a:ea typeface="Times New Roman" panose="02020603050405020304" pitchFamily="18" charset="0"/>
                          <a:cs typeface="Arial" panose="020B0604020202020204" pitchFamily="34" charset="0"/>
                        </a:rPr>
                        <a:t> of people with disabilities in the department’s staff establishment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548157579"/>
                  </a:ext>
                </a:extLst>
              </a:tr>
              <a:tr h="1094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rPr>
                        <a:t>Public Service Regulations, 2016 reviewed</a:t>
                      </a:r>
                      <a:endParaRPr lang="en-ZA" sz="18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a:lnSpc>
                          <a:spcPct val="107000"/>
                        </a:lnSpc>
                        <a:spcAft>
                          <a:spcPts val="0"/>
                        </a:spcAft>
                      </a:pPr>
                      <a:r>
                        <a:rPr lang="en-ZA" sz="1800" dirty="0">
                          <a:effectLst/>
                          <a:latin typeface="Tw Cen MT" panose="020B0602020104020603" pitchFamily="34" charset="0"/>
                        </a:rPr>
                        <a:t>Reviewed of the Public Service Regulations, 2016 approved</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US" sz="1800" dirty="0">
                          <a:effectLst/>
                          <a:latin typeface="Tw Cen MT" panose="020B0602020104020603" pitchFamily="34" charset="0"/>
                        </a:rPr>
                        <a: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US" sz="1800" dirty="0">
                          <a:effectLst/>
                          <a:latin typeface="Tw Cen MT" panose="020B0602020104020603" pitchFamily="34" charset="0"/>
                        </a:rPr>
                        <a: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54727401"/>
                  </a:ext>
                </a:extLst>
              </a:tr>
              <a:tr h="1034802">
                <a:tc>
                  <a:txBody>
                    <a:bodyPr/>
                    <a:lstStyle/>
                    <a:p>
                      <a:r>
                        <a:rPr lang="en-ZA" sz="1800" kern="1200" dirty="0">
                          <a:solidFill>
                            <a:schemeClr val="dk1"/>
                          </a:solidFill>
                          <a:effectLst/>
                          <a:latin typeface="Tw Cen MT" panose="020B0602020104020603" pitchFamily="34" charset="0"/>
                        </a:rPr>
                        <a:t>Handbook on all reviewed determinations and directives issued</a:t>
                      </a:r>
                      <a:endParaRPr lang="en-ZA" sz="1800" dirty="0">
                        <a:latin typeface="Tw Cen MT" panose="020B0602020104020603" pitchFamily="34" charset="0"/>
                      </a:endParaRPr>
                    </a:p>
                  </a:txBody>
                  <a:tcPr marL="68580" marR="68580" marT="0" marB="0"/>
                </a:tc>
                <a:tc>
                  <a:txBody>
                    <a:bodyPr/>
                    <a:lstStyle/>
                    <a:p>
                      <a:pPr>
                        <a:lnSpc>
                          <a:spcPct val="107000"/>
                        </a:lnSpc>
                        <a:spcAft>
                          <a:spcPts val="0"/>
                        </a:spcAft>
                      </a:pPr>
                      <a:r>
                        <a:rPr lang="en-ZA" sz="1800" dirty="0">
                          <a:effectLst/>
                          <a:latin typeface="Tw Cen MT" panose="020B0602020104020603" pitchFamily="34" charset="0"/>
                        </a:rPr>
                        <a:t>Handbook on all reviewed MPSA determinations and directives</a:t>
                      </a:r>
                      <a:r>
                        <a:rPr lang="en-ZA" sz="1800" baseline="0" dirty="0">
                          <a:effectLst/>
                          <a:latin typeface="Tw Cen MT" panose="020B0602020104020603" pitchFamily="34" charset="0"/>
                        </a:rPr>
                        <a:t> submitted for approval to issue to departments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800" dirty="0">
                          <a:effectLst/>
                          <a:latin typeface="Tw Cen MT" panose="020B0602020104020603" pitchFamily="34" charset="0"/>
                        </a:rPr>
                        <a: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800" dirty="0">
                          <a:effectLst/>
                          <a:latin typeface="Tw Cen MT" panose="020B0602020104020603" pitchFamily="34" charset="0"/>
                        </a:rPr>
                        <a:t>-</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68462973"/>
                  </a:ext>
                </a:extLst>
              </a:tr>
            </a:tbl>
          </a:graphicData>
        </a:graphic>
      </p:graphicFrame>
      <p:sp>
        <p:nvSpPr>
          <p:cNvPr id="3" name="Slide Number Placeholder 3">
            <a:extLst>
              <a:ext uri="{FF2B5EF4-FFF2-40B4-BE49-F238E27FC236}">
                <a16:creationId xmlns:a16="http://schemas.microsoft.com/office/drawing/2014/main" id="{B1209005-BBCF-398B-E3DC-8D4AB4DF59A4}"/>
              </a:ext>
            </a:extLst>
          </p:cNvPr>
          <p:cNvSpPr txBox="1">
            <a:spLocks/>
          </p:cNvSpPr>
          <p:nvPr/>
        </p:nvSpPr>
        <p:spPr>
          <a:xfrm>
            <a:off x="11324897" y="0"/>
            <a:ext cx="835740"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30</a:t>
            </a:r>
          </a:p>
        </p:txBody>
      </p:sp>
    </p:spTree>
    <p:extLst>
      <p:ext uri="{BB962C8B-B14F-4D97-AF65-F5344CB8AC3E}">
        <p14:creationId xmlns:p14="http://schemas.microsoft.com/office/powerpoint/2010/main" val="350234541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268213"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2 - HUMAN RESOURCES MANAGEMENT AND DEVELOPMENT</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2937122591"/>
              </p:ext>
            </p:extLst>
          </p:nvPr>
        </p:nvGraphicFramePr>
        <p:xfrm>
          <a:off x="349045" y="1097742"/>
          <a:ext cx="11587314" cy="5117146"/>
        </p:xfrm>
        <a:graphic>
          <a:graphicData uri="http://schemas.openxmlformats.org/drawingml/2006/table">
            <a:tbl>
              <a:tblPr firstRow="1" bandRow="1">
                <a:tableStyleId>{72833802-FEF1-4C79-8D5D-14CF1EAF98D9}</a:tableStyleId>
              </a:tblPr>
              <a:tblGrid>
                <a:gridCol w="3355266">
                  <a:extLst>
                    <a:ext uri="{9D8B030D-6E8A-4147-A177-3AD203B41FA5}">
                      <a16:colId xmlns:a16="http://schemas.microsoft.com/office/drawing/2014/main" val="910295451"/>
                    </a:ext>
                  </a:extLst>
                </a:gridCol>
                <a:gridCol w="2755483">
                  <a:extLst>
                    <a:ext uri="{9D8B030D-6E8A-4147-A177-3AD203B41FA5}">
                      <a16:colId xmlns:a16="http://schemas.microsoft.com/office/drawing/2014/main" val="1386230802"/>
                    </a:ext>
                  </a:extLst>
                </a:gridCol>
                <a:gridCol w="2725941">
                  <a:extLst>
                    <a:ext uri="{9D8B030D-6E8A-4147-A177-3AD203B41FA5}">
                      <a16:colId xmlns:a16="http://schemas.microsoft.com/office/drawing/2014/main" val="505291992"/>
                    </a:ext>
                  </a:extLst>
                </a:gridCol>
                <a:gridCol w="2750624">
                  <a:extLst>
                    <a:ext uri="{9D8B030D-6E8A-4147-A177-3AD203B41FA5}">
                      <a16:colId xmlns:a16="http://schemas.microsoft.com/office/drawing/2014/main" val="1179670381"/>
                    </a:ext>
                  </a:extLst>
                </a:gridCol>
              </a:tblGrid>
              <a:tr h="782574">
                <a:tc rowSpan="2">
                  <a:txBody>
                    <a:bodyPr/>
                    <a:lstStyle/>
                    <a:p>
                      <a:r>
                        <a:rPr lang="en-ZA" sz="2000" dirty="0">
                          <a:latin typeface="Tw Cen MT" panose="020B0602020104020603" pitchFamily="34" charset="0"/>
                        </a:rPr>
                        <a:t>OUTPUT</a:t>
                      </a:r>
                      <a:r>
                        <a:rPr lang="en-ZA" sz="2000" baseline="0" dirty="0">
                          <a:latin typeface="Tw Cen MT" panose="020B0602020104020603" pitchFamily="34" charset="0"/>
                        </a:rPr>
                        <a:t> INDICATOR</a:t>
                      </a:r>
                      <a:endParaRPr lang="en-ZA" sz="2000" dirty="0">
                        <a:latin typeface="Tw Cen MT" panose="020B0602020104020603" pitchFamily="34" charset="0"/>
                      </a:endParaRPr>
                    </a:p>
                  </a:txBody>
                  <a:tcPr>
                    <a:solidFill>
                      <a:schemeClr val="accent1"/>
                    </a:solidFill>
                  </a:tcPr>
                </a:tc>
                <a:tc gridSpan="3">
                  <a:txBody>
                    <a:bodyPr/>
                    <a:lstStyle/>
                    <a:p>
                      <a:r>
                        <a:rPr lang="en-US" sz="2000" b="1" kern="1200" dirty="0">
                          <a:solidFill>
                            <a:schemeClr val="tx1"/>
                          </a:solidFill>
                          <a:latin typeface="Tw Cen MT" panose="020B0602020104020603" pitchFamily="34" charset="0"/>
                        </a:rPr>
                        <a:t>MEDIUM TERM EXPENDITURE FRAMEWORK PERIOD</a:t>
                      </a:r>
                      <a:endParaRPr lang="en-ZA" sz="2000" dirty="0">
                        <a:latin typeface="Tw Cen MT" panose="020B0602020104020603" pitchFamily="34" charset="0"/>
                      </a:endParaRPr>
                    </a:p>
                  </a:txBody>
                  <a:tcPr>
                    <a:solidFill>
                      <a:schemeClr val="accent5">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429035">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a:solidFill>
                            <a:schemeClr val="bg1"/>
                          </a:solidFill>
                          <a:latin typeface="Tw Cen MT" panose="020B0602020104020603" pitchFamily="34" charset="0"/>
                        </a:rPr>
                        <a:t>2023/24</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effectLst/>
                          <a:latin typeface="Tw Cen MT" panose="020B0602020104020603" pitchFamily="34" charset="0"/>
                        </a:rPr>
                        <a:t>2024/25</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effectLst/>
                          <a:latin typeface="Tw Cen MT" panose="020B0602020104020603" pitchFamily="34" charset="0"/>
                        </a:rPr>
                        <a:t>2025/26</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1"/>
                    </a:solidFill>
                  </a:tcPr>
                </a:tc>
                <a:extLst>
                  <a:ext uri="{0D108BD9-81ED-4DB2-BD59-A6C34878D82A}">
                    <a16:rowId xmlns:a16="http://schemas.microsoft.com/office/drawing/2014/main" val="752754163"/>
                  </a:ext>
                </a:extLst>
              </a:tr>
              <a:tr h="1163522">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Number of departments supported to implement the Directive on Mandatory in-service training for the Public Service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a:t>
                      </a:r>
                      <a:r>
                        <a:rPr lang="en-ZA" sz="1600" dirty="0">
                          <a:effectLst/>
                          <a:latin typeface="Tw Cen MT" panose="020B0602020104020603" pitchFamily="34" charset="0"/>
                          <a:ea typeface="Times New Roman" panose="02020603050405020304" pitchFamily="18" charset="0"/>
                          <a:cs typeface="Arial" panose="020B0604020202020204" pitchFamily="34" charset="0"/>
                        </a:rPr>
                        <a:t> supported to implement the Directive on Mandatory in-service training</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a:t>
                      </a:r>
                      <a:r>
                        <a:rPr lang="en-ZA" sz="1600" dirty="0">
                          <a:effectLst/>
                          <a:latin typeface="Tw Cen MT" panose="020B0602020104020603" pitchFamily="34" charset="0"/>
                          <a:ea typeface="Times New Roman" panose="02020603050405020304" pitchFamily="18" charset="0"/>
                          <a:cs typeface="Arial" panose="020B0604020202020204" pitchFamily="34" charset="0"/>
                        </a:rPr>
                        <a:t> supported to implement the Directive on Mandatory in-service training</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a:t>
                      </a:r>
                      <a:r>
                        <a:rPr lang="en-ZA" sz="1600" dirty="0">
                          <a:effectLst/>
                          <a:latin typeface="Tw Cen MT" panose="020B0602020104020603" pitchFamily="34" charset="0"/>
                          <a:ea typeface="Times New Roman" panose="02020603050405020304" pitchFamily="18" charset="0"/>
                          <a:cs typeface="Arial" panose="020B0604020202020204" pitchFamily="34" charset="0"/>
                        </a:rPr>
                        <a:t> supported to implement the Directive on Mandatory in-service training</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48157579"/>
                  </a:ext>
                </a:extLst>
              </a:tr>
              <a:tr h="1094029">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Approved of Public Service Human Capital Strategy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Public Service Human Capital Strategy submitted</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for approval</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Public Service Human Capital Directive issued.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And implementation rolled out in selected departments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Implementation of the Public Service Human Capital Directive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rolled out in the remaining departments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454727401"/>
                  </a:ext>
                </a:extLst>
              </a:tr>
              <a:tr h="1647986">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Number of departments supported to implement the Professionalisation framework for Public Service.</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a:t>
                      </a:r>
                      <a:r>
                        <a:rPr lang="en-ZA" sz="1600" dirty="0">
                          <a:effectLst/>
                          <a:latin typeface="Tw Cen MT" panose="020B0602020104020603" pitchFamily="34" charset="0"/>
                          <a:ea typeface="Times New Roman" panose="02020603050405020304" pitchFamily="18" charset="0"/>
                          <a:cs typeface="Arial" panose="020B0604020202020204" pitchFamily="34" charset="0"/>
                        </a:rPr>
                        <a:t>supported to implement the Professionalisation framework for Public Service.</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a:t>
                      </a:r>
                      <a:r>
                        <a:rPr lang="en-ZA" sz="1600" dirty="0">
                          <a:effectLst/>
                          <a:latin typeface="Tw Cen MT" panose="020B0602020104020603" pitchFamily="34" charset="0"/>
                          <a:ea typeface="Times New Roman" panose="02020603050405020304" pitchFamily="18" charset="0"/>
                          <a:cs typeface="Arial" panose="020B0604020202020204" pitchFamily="34" charset="0"/>
                        </a:rPr>
                        <a:t>apartments supported to implement the Professionalisation framework for Public Service.</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departments </a:t>
                      </a:r>
                      <a:r>
                        <a:rPr lang="en-ZA" sz="1600" dirty="0">
                          <a:effectLst/>
                          <a:latin typeface="Tw Cen MT" panose="020B0602020104020603" pitchFamily="34" charset="0"/>
                          <a:ea typeface="Times New Roman" panose="02020603050405020304" pitchFamily="18" charset="0"/>
                          <a:cs typeface="Arial" panose="020B0604020202020204" pitchFamily="34" charset="0"/>
                        </a:rPr>
                        <a:t>supported to implement the Professionalisation framework for Public Service.</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068462973"/>
                  </a:ext>
                </a:extLst>
              </a:tr>
            </a:tbl>
          </a:graphicData>
        </a:graphic>
      </p:graphicFrame>
      <p:sp>
        <p:nvSpPr>
          <p:cNvPr id="3" name="Slide Number Placeholder 3">
            <a:extLst>
              <a:ext uri="{FF2B5EF4-FFF2-40B4-BE49-F238E27FC236}">
                <a16:creationId xmlns:a16="http://schemas.microsoft.com/office/drawing/2014/main" id="{B1209005-BBCF-398B-E3DC-8D4AB4DF59A4}"/>
              </a:ext>
            </a:extLst>
          </p:cNvPr>
          <p:cNvSpPr txBox="1">
            <a:spLocks/>
          </p:cNvSpPr>
          <p:nvPr/>
        </p:nvSpPr>
        <p:spPr>
          <a:xfrm>
            <a:off x="11353800" y="0"/>
            <a:ext cx="835740"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31</a:t>
            </a:r>
          </a:p>
        </p:txBody>
      </p:sp>
    </p:spTree>
    <p:extLst>
      <p:ext uri="{BB962C8B-B14F-4D97-AF65-F5344CB8AC3E}">
        <p14:creationId xmlns:p14="http://schemas.microsoft.com/office/powerpoint/2010/main" val="405815789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28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 </a:t>
            </a:r>
            <a:r>
              <a:rPr lang="en-ZA" sz="2800" b="1" kern="1200" dirty="0">
                <a:latin typeface="Tw Cen MT" pitchFamily="34" charset="0"/>
                <a:ea typeface="+mn-ea"/>
                <a:cs typeface="+mn-cs"/>
              </a:rPr>
              <a:t>NEGOTIATIONS, LABOUR RELATIO8NS AND REMUNERATION MANAGEMENT (1)</a:t>
            </a:r>
            <a:endParaRPr lang="en-ZA" sz="28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3937270479"/>
              </p:ext>
            </p:extLst>
          </p:nvPr>
        </p:nvGraphicFramePr>
        <p:xfrm>
          <a:off x="349046" y="1097743"/>
          <a:ext cx="11530709" cy="5511070"/>
        </p:xfrm>
        <a:graphic>
          <a:graphicData uri="http://schemas.openxmlformats.org/drawingml/2006/table">
            <a:tbl>
              <a:tblPr firstRow="1" bandRow="1">
                <a:tableStyleId>{72833802-FEF1-4C79-8D5D-14CF1EAF98D9}</a:tableStyleId>
              </a:tblPr>
              <a:tblGrid>
                <a:gridCol w="3597125">
                  <a:extLst>
                    <a:ext uri="{9D8B030D-6E8A-4147-A177-3AD203B41FA5}">
                      <a16:colId xmlns:a16="http://schemas.microsoft.com/office/drawing/2014/main" val="910295451"/>
                    </a:ext>
                  </a:extLst>
                </a:gridCol>
                <a:gridCol w="2909504">
                  <a:extLst>
                    <a:ext uri="{9D8B030D-6E8A-4147-A177-3AD203B41FA5}">
                      <a16:colId xmlns:a16="http://schemas.microsoft.com/office/drawing/2014/main" val="1386230802"/>
                    </a:ext>
                  </a:extLst>
                </a:gridCol>
                <a:gridCol w="2572501">
                  <a:extLst>
                    <a:ext uri="{9D8B030D-6E8A-4147-A177-3AD203B41FA5}">
                      <a16:colId xmlns:a16="http://schemas.microsoft.com/office/drawing/2014/main" val="505291992"/>
                    </a:ext>
                  </a:extLst>
                </a:gridCol>
                <a:gridCol w="2451579">
                  <a:extLst>
                    <a:ext uri="{9D8B030D-6E8A-4147-A177-3AD203B41FA5}">
                      <a16:colId xmlns:a16="http://schemas.microsoft.com/office/drawing/2014/main" val="1179670381"/>
                    </a:ext>
                  </a:extLst>
                </a:gridCol>
              </a:tblGrid>
              <a:tr h="352736">
                <a:tc rowSpan="2">
                  <a:txBody>
                    <a:bodyPr/>
                    <a:lstStyle/>
                    <a:p>
                      <a:r>
                        <a:rPr lang="en-ZA" sz="1800" dirty="0">
                          <a:latin typeface="Tw Cen MT" panose="020B0602020104020603" pitchFamily="34" charset="0"/>
                        </a:rPr>
                        <a:t>OUTPUT</a:t>
                      </a:r>
                      <a:r>
                        <a:rPr lang="en-ZA" sz="1800" baseline="0" dirty="0">
                          <a:latin typeface="Tw Cen MT" panose="020B0602020104020603" pitchFamily="34" charset="0"/>
                        </a:rPr>
                        <a:t> INDICATOR</a:t>
                      </a:r>
                      <a:endParaRPr lang="en-ZA" sz="1800" dirty="0">
                        <a:latin typeface="Tw Cen MT" panose="020B0602020104020603" pitchFamily="34" charset="0"/>
                      </a:endParaRPr>
                    </a:p>
                  </a:txBody>
                  <a:tcPr>
                    <a:solidFill>
                      <a:schemeClr val="accent6">
                        <a:lumMod val="75000"/>
                      </a:schemeClr>
                    </a:solidFill>
                  </a:tcPr>
                </a:tc>
                <a:tc gridSpan="3">
                  <a:txBody>
                    <a:bodyPr/>
                    <a:lstStyle/>
                    <a:p>
                      <a:pPr algn="ctr"/>
                      <a:r>
                        <a:rPr lang="en-US" sz="1800" b="1" kern="1200" dirty="0">
                          <a:solidFill>
                            <a:schemeClr val="tx1"/>
                          </a:solidFill>
                          <a:latin typeface="Tw Cen MT" panose="020B0602020104020603" pitchFamily="34" charset="0"/>
                        </a:rPr>
                        <a:t>MEDIUM TERM EXPENDITURE FRAMEWORK PERIOD</a:t>
                      </a:r>
                      <a:endParaRPr lang="en-ZA" sz="1800" dirty="0">
                        <a:solidFill>
                          <a:schemeClr val="tx1"/>
                        </a:solidFill>
                        <a:latin typeface="Tw Cen MT" panose="020B0602020104020603" pitchFamily="34" charset="0"/>
                      </a:endParaRPr>
                    </a:p>
                  </a:txBody>
                  <a:tcPr>
                    <a:solidFill>
                      <a:schemeClr val="accent6">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307181">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Tw Cen MT" panose="020B0602020104020603" pitchFamily="34" charset="0"/>
                        </a:rPr>
                        <a:t>2023/24</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2024/25</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2025/26</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extLst>
                  <a:ext uri="{0D108BD9-81ED-4DB2-BD59-A6C34878D82A}">
                    <a16:rowId xmlns:a16="http://schemas.microsoft.com/office/drawing/2014/main" val="752754163"/>
                  </a:ext>
                </a:extLst>
              </a:tr>
              <a:tr h="979881">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Monitoring report on the implementation of the 2023 collective agreement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Progress report on the Implementation of the collective agreement </a:t>
                      </a:r>
                      <a:r>
                        <a:rPr lang="en-US" sz="1600" dirty="0">
                          <a:effectLst/>
                          <a:latin typeface="Tw Cen MT" panose="020B0602020104020603" pitchFamily="34" charset="0"/>
                          <a:ea typeface="Times New Roman" panose="02020603050405020304" pitchFamily="18" charset="0"/>
                          <a:cs typeface="Arial" panose="020B0604020202020204" pitchFamily="34" charset="0"/>
                        </a:rPr>
                        <a:t>compiled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Progress report on the Implementation of the collective agreement </a:t>
                      </a:r>
                      <a:r>
                        <a:rPr lang="en-US" sz="1600" dirty="0">
                          <a:effectLst/>
                          <a:latin typeface="Tw Cen MT" panose="020B0602020104020603" pitchFamily="34" charset="0"/>
                          <a:ea typeface="Times New Roman" panose="02020603050405020304" pitchFamily="18" charset="0"/>
                          <a:cs typeface="Arial" panose="020B0604020202020204" pitchFamily="34" charset="0"/>
                        </a:rPr>
                        <a:t>compiled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Progress report on the Implementation of the collective agreement </a:t>
                      </a:r>
                      <a:r>
                        <a:rPr lang="en-US" sz="1600" dirty="0">
                          <a:effectLst/>
                          <a:latin typeface="Tw Cen MT" panose="020B0602020104020603" pitchFamily="34" charset="0"/>
                          <a:ea typeface="Times New Roman" panose="02020603050405020304" pitchFamily="18" charset="0"/>
                          <a:cs typeface="Arial" panose="020B0604020202020204" pitchFamily="34" charset="0"/>
                        </a:rPr>
                        <a:t>compiled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548157579"/>
                  </a:ext>
                </a:extLst>
              </a:tr>
              <a:tr h="979881">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Personnel Expenditure Review (PER) conducted to inform the Remuneration Dispensation</a:t>
                      </a:r>
                      <a:r>
                        <a:rPr lang="en-ZA" sz="1600" baseline="0" dirty="0">
                          <a:effectLst/>
                          <a:latin typeface="Tw Cen MT" panose="020B0602020104020603" pitchFamily="34" charset="0"/>
                          <a:ea typeface="Calibri" panose="020F0502020204030204" pitchFamily="34" charset="0"/>
                          <a:cs typeface="Times New Roman" panose="02020603050405020304" pitchFamily="18" charset="0"/>
                        </a:rPr>
                        <a:t> </a:t>
                      </a:r>
                      <a:r>
                        <a:rPr lang="en-ZA" sz="1600" dirty="0">
                          <a:effectLst/>
                          <a:latin typeface="Tw Cen MT" panose="020B0602020104020603" pitchFamily="34" charset="0"/>
                          <a:ea typeface="Calibri" panose="020F0502020204030204" pitchFamily="34" charset="0"/>
                          <a:cs typeface="Times New Roman" panose="02020603050405020304" pitchFamily="18" charset="0"/>
                        </a:rPr>
                        <a:t>for the Public Service</a:t>
                      </a: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Outcomes of the Personnel Expenditure Review (PER) consulted on within the PSCBC Structures </a:t>
                      </a: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a:t>
                      </a: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a:t>
                      </a:r>
                    </a:p>
                  </a:txBody>
                  <a:tcPr marL="68580" marR="68580" marT="0" marB="0">
                    <a:solidFill>
                      <a:schemeClr val="accent6">
                        <a:lumMod val="40000"/>
                        <a:lumOff val="60000"/>
                      </a:schemeClr>
                    </a:solidFill>
                  </a:tcPr>
                </a:tc>
                <a:extLst>
                  <a:ext uri="{0D108BD9-81ED-4DB2-BD59-A6C34878D82A}">
                    <a16:rowId xmlns:a16="http://schemas.microsoft.com/office/drawing/2014/main" val="3454727401"/>
                  </a:ext>
                </a:extLst>
              </a:tr>
              <a:tr h="979881">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Approved Remuneration Dispensation for Public Service</a:t>
                      </a: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Approved Remuneration Policy for the</a:t>
                      </a:r>
                      <a:r>
                        <a:rPr lang="en-ZA" sz="1600" baseline="0" dirty="0">
                          <a:effectLst/>
                          <a:latin typeface="Tw Cen MT" panose="020B0602020104020603" pitchFamily="34" charset="0"/>
                          <a:ea typeface="Calibri" panose="020F0502020204030204" pitchFamily="34" charset="0"/>
                          <a:cs typeface="Times New Roman" panose="02020603050405020304" pitchFamily="18" charset="0"/>
                        </a:rPr>
                        <a:t> Public Service</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Twelve (12) departments supported to implement the recommendations of the Personnel Expenditure Review</a:t>
                      </a: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Twelve (12) departments supported to implement the recommendations of the Personnel Expenditure</a:t>
                      </a:r>
                      <a:r>
                        <a:rPr lang="en-ZA" sz="1600" baseline="0" dirty="0">
                          <a:effectLst/>
                          <a:latin typeface="Tw Cen MT" panose="020B0602020104020603" pitchFamily="34" charset="0"/>
                          <a:ea typeface="Calibri" panose="020F0502020204030204" pitchFamily="34" charset="0"/>
                          <a:cs typeface="Times New Roman" panose="02020603050405020304" pitchFamily="18" charset="0"/>
                        </a:rPr>
                        <a:t> Policy</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91845549"/>
                  </a:ext>
                </a:extLst>
              </a:tr>
              <a:tr h="1660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Job evaluation System for the Public Service tested with MPSA portfolio departments</a:t>
                      </a:r>
                    </a:p>
                  </a:txBody>
                  <a:tcPr marL="68580" marR="68580" marT="0" marB="0"/>
                </a:tc>
                <a:tc>
                  <a:txBody>
                    <a:bodyPr/>
                    <a:lstStyle/>
                    <a:p>
                      <a:pPr>
                        <a:lnSpc>
                          <a:spcPct val="107000"/>
                        </a:lnSpc>
                        <a:spcAft>
                          <a:spcPts val="0"/>
                        </a:spcAft>
                        <a:tabLst>
                          <a:tab pos="190500" algn="l"/>
                          <a:tab pos="540385" algn="l"/>
                        </a:tabLst>
                      </a:pPr>
                      <a:r>
                        <a:rPr lang="en-ZA" sz="1800" dirty="0">
                          <a:effectLst/>
                          <a:latin typeface="Tw Cen MT" panose="020B0602020104020603" pitchFamily="34" charset="0"/>
                          <a:ea typeface="Times New Roman" panose="02020603050405020304" pitchFamily="18" charset="0"/>
                          <a:cs typeface="Arial" panose="020B0604020202020204" pitchFamily="34" charset="0"/>
                        </a:rPr>
                        <a:t>Job Evaluation System for the Public Service tested </a:t>
                      </a:r>
                      <a:r>
                        <a:rPr lang="en-US" sz="1800" dirty="0">
                          <a:effectLst/>
                          <a:latin typeface="Tw Cen MT" panose="020B0602020104020603" pitchFamily="34" charset="0"/>
                          <a:ea typeface="Times New Roman" panose="02020603050405020304" pitchFamily="18" charset="0"/>
                          <a:cs typeface="Arial" panose="020B0604020202020204" pitchFamily="34" charset="0"/>
                        </a:rPr>
                        <a:t>with MPSA portfolio departments. Departments within the MPSA Portfolio (DPSA, NSG and CPSI)</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National and provincial departments supported to implement the approved Job evaluation System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1800" dirty="0">
                          <a:effectLst/>
                          <a:latin typeface="Tw Cen MT" panose="020B0602020104020603" pitchFamily="34" charset="0"/>
                          <a:ea typeface="Times New Roman" panose="02020603050405020304" pitchFamily="18" charset="0"/>
                          <a:cs typeface="Arial" panose="020B0604020202020204" pitchFamily="34" charset="0"/>
                        </a:rPr>
                        <a:t>National and provincial departments supported to implement the approved Job evaluation System</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916099818"/>
                  </a:ext>
                </a:extLst>
              </a:tr>
            </a:tbl>
          </a:graphicData>
        </a:graphic>
      </p:graphicFrame>
      <p:sp>
        <p:nvSpPr>
          <p:cNvPr id="3" name="Slide Number Placeholder 3">
            <a:extLst>
              <a:ext uri="{FF2B5EF4-FFF2-40B4-BE49-F238E27FC236}">
                <a16:creationId xmlns:a16="http://schemas.microsoft.com/office/drawing/2014/main" id="{6D6E88BE-8067-6869-15F3-07FAD06CE1CE}"/>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32</a:t>
            </a:r>
          </a:p>
        </p:txBody>
      </p:sp>
    </p:spTree>
    <p:extLst>
      <p:ext uri="{BB962C8B-B14F-4D97-AF65-F5344CB8AC3E}">
        <p14:creationId xmlns:p14="http://schemas.microsoft.com/office/powerpoint/2010/main" val="173535348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 </a:t>
            </a:r>
            <a:r>
              <a:rPr lang="en-ZA" sz="3200" b="1" kern="1200" dirty="0">
                <a:latin typeface="Tw Cen MT" pitchFamily="34" charset="0"/>
                <a:ea typeface="+mn-ea"/>
                <a:cs typeface="+mn-cs"/>
              </a:rPr>
              <a:t>NEGOTIATIONS, LABOUR RELATIONS AND REMUNERATION MANAGEMENT (2)</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703712139"/>
              </p:ext>
            </p:extLst>
          </p:nvPr>
        </p:nvGraphicFramePr>
        <p:xfrm>
          <a:off x="277092" y="1097744"/>
          <a:ext cx="11565862" cy="5489646"/>
        </p:xfrm>
        <a:graphic>
          <a:graphicData uri="http://schemas.openxmlformats.org/drawingml/2006/table">
            <a:tbl>
              <a:tblPr firstRow="1" bandRow="1">
                <a:tableStyleId>{72833802-FEF1-4C79-8D5D-14CF1EAF98D9}</a:tableStyleId>
              </a:tblPr>
              <a:tblGrid>
                <a:gridCol w="3352799">
                  <a:extLst>
                    <a:ext uri="{9D8B030D-6E8A-4147-A177-3AD203B41FA5}">
                      <a16:colId xmlns:a16="http://schemas.microsoft.com/office/drawing/2014/main" val="910295451"/>
                    </a:ext>
                  </a:extLst>
                </a:gridCol>
                <a:gridCol w="3094321">
                  <a:extLst>
                    <a:ext uri="{9D8B030D-6E8A-4147-A177-3AD203B41FA5}">
                      <a16:colId xmlns:a16="http://schemas.microsoft.com/office/drawing/2014/main" val="1386230802"/>
                    </a:ext>
                  </a:extLst>
                </a:gridCol>
                <a:gridCol w="2656752">
                  <a:extLst>
                    <a:ext uri="{9D8B030D-6E8A-4147-A177-3AD203B41FA5}">
                      <a16:colId xmlns:a16="http://schemas.microsoft.com/office/drawing/2014/main" val="505291992"/>
                    </a:ext>
                  </a:extLst>
                </a:gridCol>
                <a:gridCol w="2461990">
                  <a:extLst>
                    <a:ext uri="{9D8B030D-6E8A-4147-A177-3AD203B41FA5}">
                      <a16:colId xmlns:a16="http://schemas.microsoft.com/office/drawing/2014/main" val="1179670381"/>
                    </a:ext>
                  </a:extLst>
                </a:gridCol>
              </a:tblGrid>
              <a:tr h="600689">
                <a:tc rowSpan="2">
                  <a:txBody>
                    <a:bodyPr/>
                    <a:lstStyle/>
                    <a:p>
                      <a:r>
                        <a:rPr lang="en-ZA" sz="1800" dirty="0">
                          <a:latin typeface="Tw Cen MT" panose="020B0602020104020603" pitchFamily="34" charset="0"/>
                        </a:rPr>
                        <a:t>OUTPUT</a:t>
                      </a:r>
                      <a:r>
                        <a:rPr lang="en-ZA" sz="1800" baseline="0" dirty="0">
                          <a:latin typeface="Tw Cen MT" panose="020B0602020104020603" pitchFamily="34" charset="0"/>
                        </a:rPr>
                        <a:t> INDICATOR</a:t>
                      </a:r>
                      <a:endParaRPr lang="en-ZA" sz="1800" dirty="0">
                        <a:latin typeface="Tw Cen MT" panose="020B0602020104020603" pitchFamily="34" charset="0"/>
                      </a:endParaRPr>
                    </a:p>
                  </a:txBody>
                  <a:tcPr>
                    <a:solidFill>
                      <a:schemeClr val="accent6">
                        <a:lumMod val="75000"/>
                      </a:schemeClr>
                    </a:solidFill>
                  </a:tcPr>
                </a:tc>
                <a:tc gridSpan="3">
                  <a:txBody>
                    <a:bodyPr/>
                    <a:lstStyle/>
                    <a:p>
                      <a:pPr algn="ctr"/>
                      <a:r>
                        <a:rPr lang="en-US" sz="1800" b="1" kern="1200" dirty="0">
                          <a:solidFill>
                            <a:schemeClr val="tx1"/>
                          </a:solidFill>
                          <a:latin typeface="Tw Cen MT" panose="020B0602020104020603" pitchFamily="34" charset="0"/>
                        </a:rPr>
                        <a:t>MEDIUM TERM EXPENDITURE FRAMEWORK PERIOD</a:t>
                      </a:r>
                      <a:endParaRPr lang="en-ZA" sz="1800" dirty="0">
                        <a:latin typeface="Tw Cen MT" panose="020B0602020104020603" pitchFamily="34" charset="0"/>
                      </a:endParaRPr>
                    </a:p>
                  </a:txBody>
                  <a:tcPr>
                    <a:solidFill>
                      <a:schemeClr val="accent6">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329319">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Tw Cen MT" panose="020B0602020104020603" pitchFamily="34" charset="0"/>
                        </a:rPr>
                        <a:t>2023/24</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2024/25</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2025/26</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extLst>
                  <a:ext uri="{0D108BD9-81ED-4DB2-BD59-A6C34878D82A}">
                    <a16:rowId xmlns:a16="http://schemas.microsoft.com/office/drawing/2014/main" val="752754163"/>
                  </a:ext>
                </a:extLst>
              </a:tr>
              <a:tr h="1554373">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Times New Roman" panose="02020603050405020304" pitchFamily="18" charset="0"/>
                        </a:rPr>
                        <a:t>Post Provisioning Research report to inform the development of Post Provisioning Norms for the Public Service</a:t>
                      </a: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Calibri" panose="020F0502020204030204" pitchFamily="34" charset="0"/>
                          <a:cs typeface="Arial" panose="020B0604020202020204" pitchFamily="34" charset="0"/>
                        </a:rPr>
                        <a:t>Draft</a:t>
                      </a:r>
                      <a:r>
                        <a:rPr lang="en-ZA" sz="1600" baseline="0" dirty="0">
                          <a:effectLst/>
                          <a:latin typeface="Tw Cen MT" panose="020B0602020104020603" pitchFamily="34" charset="0"/>
                          <a:ea typeface="Calibri" panose="020F0502020204030204" pitchFamily="34" charset="0"/>
                          <a:cs typeface="Arial" panose="020B0604020202020204" pitchFamily="34" charset="0"/>
                        </a:rPr>
                        <a:t> Research Report to inform the development of Post Provisioning Norms for the Public Service presented to the DPSA’s Executive Committee (EXCO)</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Post Provisioning Norms for the Public Service approved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Hundred and sixty-one (161) supported departments to implement the post provisioning Norms</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for the Public Service</a:t>
                      </a: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548157579"/>
                  </a:ext>
                </a:extLst>
              </a:tr>
              <a:tr h="1354275">
                <a:tc>
                  <a:txBody>
                    <a:bodyPr/>
                    <a:lstStyle/>
                    <a:p>
                      <a:pPr algn="l">
                        <a:spcAft>
                          <a:spcPts val="0"/>
                        </a:spcAft>
                      </a:pPr>
                      <a:r>
                        <a:rPr lang="en-ZA" sz="1800" dirty="0">
                          <a:effectLst/>
                          <a:latin typeface="Tw Cen MT" panose="020B0602020104020603" pitchFamily="34" charset="0"/>
                          <a:ea typeface="Calibri" panose="020F0502020204030204" pitchFamily="34" charset="0"/>
                          <a:cs typeface="Arial" panose="020B0604020202020204" pitchFamily="34" charset="0"/>
                        </a:rPr>
                        <a:t>Measures for employed Public Servant Whistle Blowers who are in/or required witness protection </a:t>
                      </a:r>
                      <a:endParaRPr lang="en-ZA" sz="18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dirty="0">
                          <a:effectLst/>
                          <a:latin typeface="Tw Cen MT" panose="020B0602020104020603" pitchFamily="34" charset="0"/>
                          <a:ea typeface="Calibri" panose="020F0502020204030204" pitchFamily="34" charset="0"/>
                          <a:cs typeface="Arial" panose="020B0604020202020204" pitchFamily="34" charset="0"/>
                        </a:rPr>
                        <a:t>Guide to support Public Servant Whistle Blowers who are in/or</a:t>
                      </a:r>
                      <a:r>
                        <a:rPr lang="en-ZA" sz="1800" baseline="0" dirty="0">
                          <a:effectLst/>
                          <a:latin typeface="Tw Cen MT" panose="020B0602020104020603" pitchFamily="34" charset="0"/>
                          <a:ea typeface="Calibri" panose="020F0502020204030204" pitchFamily="34" charset="0"/>
                          <a:cs typeface="Arial" panose="020B0604020202020204" pitchFamily="34" charset="0"/>
                        </a:rPr>
                        <a:t> require witness protection submitted for approval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l">
                        <a:lnSpc>
                          <a:spcPct val="107000"/>
                        </a:lnSpc>
                        <a:spcAft>
                          <a:spcPts val="0"/>
                        </a:spcAft>
                      </a:pPr>
                      <a:r>
                        <a:rPr lang="en-US" sz="1800" dirty="0">
                          <a:effectLst/>
                          <a:latin typeface="Tw Cen MT" panose="020B0602020104020603" pitchFamily="34" charset="0"/>
                          <a:ea typeface="Calibri" panose="020F0502020204030204" pitchFamily="34" charset="0"/>
                          <a:cs typeface="Times New Roman" panose="02020603050405020304" pitchFamily="18" charset="0"/>
                        </a:rPr>
                        <a:t>100%</a:t>
                      </a:r>
                      <a:r>
                        <a:rPr lang="en-US" sz="1800" baseline="0" dirty="0">
                          <a:effectLst/>
                          <a:latin typeface="Tw Cen MT" panose="020B0602020104020603" pitchFamily="34" charset="0"/>
                          <a:ea typeface="Calibri" panose="020F0502020204030204" pitchFamily="34" charset="0"/>
                          <a:cs typeface="Times New Roman" panose="02020603050405020304" pitchFamily="18" charset="0"/>
                        </a:rPr>
                        <a:t> of departments supported to implement measures for employed public servant Whistle Blowers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100% of departments supported to implement measures for employed public servant Whistle Blowers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454727401"/>
                  </a:ext>
                </a:extLst>
              </a:tr>
              <a:tr h="1447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 of departments supported with Case Backlog completion </a:t>
                      </a: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Monitoring report on the progress made</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by the identified departments with the highest case backlogs, in reducing their backlogs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Monitoring report on the progress of the 55 % of departments supported with Case Backlog reduction.</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Monitoring report on the progress of the 60 % of departments supported with Case Backlog c reduction.</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739833872"/>
                  </a:ext>
                </a:extLst>
              </a:tr>
            </a:tbl>
          </a:graphicData>
        </a:graphic>
      </p:graphicFrame>
      <p:sp>
        <p:nvSpPr>
          <p:cNvPr id="3" name="Slide Number Placeholder 3">
            <a:extLst>
              <a:ext uri="{FF2B5EF4-FFF2-40B4-BE49-F238E27FC236}">
                <a16:creationId xmlns:a16="http://schemas.microsoft.com/office/drawing/2014/main" id="{37C63149-86D6-C4EC-627F-5FA828376741}"/>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33</a:t>
            </a:r>
          </a:p>
        </p:txBody>
      </p:sp>
    </p:spTree>
    <p:extLst>
      <p:ext uri="{BB962C8B-B14F-4D97-AF65-F5344CB8AC3E}">
        <p14:creationId xmlns:p14="http://schemas.microsoft.com/office/powerpoint/2010/main" val="388653240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 </a:t>
            </a:r>
            <a:r>
              <a:rPr lang="en-ZA" sz="3200" b="1" kern="1200" dirty="0">
                <a:latin typeface="Tw Cen MT" pitchFamily="34" charset="0"/>
                <a:ea typeface="+mn-ea"/>
                <a:cs typeface="+mn-cs"/>
              </a:rPr>
              <a:t>NEGOTIATIONS, LABOUR RELATIONS AND REMUNERATION MANAGEMENT (3)</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4233913936"/>
              </p:ext>
            </p:extLst>
          </p:nvPr>
        </p:nvGraphicFramePr>
        <p:xfrm>
          <a:off x="284672" y="1431985"/>
          <a:ext cx="11558282" cy="4258810"/>
        </p:xfrm>
        <a:graphic>
          <a:graphicData uri="http://schemas.openxmlformats.org/drawingml/2006/table">
            <a:tbl>
              <a:tblPr firstRow="1" bandRow="1">
                <a:tableStyleId>{72833802-FEF1-4C79-8D5D-14CF1EAF98D9}</a:tableStyleId>
              </a:tblPr>
              <a:tblGrid>
                <a:gridCol w="4088408">
                  <a:extLst>
                    <a:ext uri="{9D8B030D-6E8A-4147-A177-3AD203B41FA5}">
                      <a16:colId xmlns:a16="http://schemas.microsoft.com/office/drawing/2014/main" val="910295451"/>
                    </a:ext>
                  </a:extLst>
                </a:gridCol>
                <a:gridCol w="2620141">
                  <a:extLst>
                    <a:ext uri="{9D8B030D-6E8A-4147-A177-3AD203B41FA5}">
                      <a16:colId xmlns:a16="http://schemas.microsoft.com/office/drawing/2014/main" val="1386230802"/>
                    </a:ext>
                  </a:extLst>
                </a:gridCol>
                <a:gridCol w="2343296">
                  <a:extLst>
                    <a:ext uri="{9D8B030D-6E8A-4147-A177-3AD203B41FA5}">
                      <a16:colId xmlns:a16="http://schemas.microsoft.com/office/drawing/2014/main" val="505291992"/>
                    </a:ext>
                  </a:extLst>
                </a:gridCol>
                <a:gridCol w="2506437">
                  <a:extLst>
                    <a:ext uri="{9D8B030D-6E8A-4147-A177-3AD203B41FA5}">
                      <a16:colId xmlns:a16="http://schemas.microsoft.com/office/drawing/2014/main" val="1179670381"/>
                    </a:ext>
                  </a:extLst>
                </a:gridCol>
              </a:tblGrid>
              <a:tr h="684443">
                <a:tc rowSpan="2">
                  <a:txBody>
                    <a:bodyPr/>
                    <a:lstStyle/>
                    <a:p>
                      <a:r>
                        <a:rPr lang="en-ZA" sz="1800" dirty="0">
                          <a:latin typeface="Tw Cen MT" panose="020B0602020104020603" pitchFamily="34" charset="0"/>
                        </a:rPr>
                        <a:t>OUTPUT</a:t>
                      </a:r>
                      <a:r>
                        <a:rPr lang="en-ZA" sz="1800" baseline="0" dirty="0">
                          <a:latin typeface="Tw Cen MT" panose="020B0602020104020603" pitchFamily="34" charset="0"/>
                        </a:rPr>
                        <a:t> INDICATOR</a:t>
                      </a:r>
                      <a:endParaRPr lang="en-ZA" sz="1800" dirty="0">
                        <a:latin typeface="Tw Cen MT" panose="020B0602020104020603" pitchFamily="34" charset="0"/>
                      </a:endParaRPr>
                    </a:p>
                  </a:txBody>
                  <a:tcPr>
                    <a:solidFill>
                      <a:schemeClr val="accent6">
                        <a:lumMod val="75000"/>
                      </a:schemeClr>
                    </a:solidFill>
                  </a:tcPr>
                </a:tc>
                <a:tc gridSpan="3">
                  <a:txBody>
                    <a:bodyPr/>
                    <a:lstStyle/>
                    <a:p>
                      <a:pPr algn="ctr"/>
                      <a:r>
                        <a:rPr lang="en-US" sz="1800" b="1" kern="1200" dirty="0">
                          <a:solidFill>
                            <a:schemeClr val="tx1"/>
                          </a:solidFill>
                          <a:latin typeface="Tw Cen MT" panose="020B0602020104020603" pitchFamily="34" charset="0"/>
                        </a:rPr>
                        <a:t>MEDIUM TERM EXPENDITURE FRAMEWORK PERIOD</a:t>
                      </a:r>
                      <a:endParaRPr lang="en-ZA" sz="1800" dirty="0">
                        <a:latin typeface="Tw Cen MT" panose="020B0602020104020603" pitchFamily="34" charset="0"/>
                      </a:endParaRPr>
                    </a:p>
                  </a:txBody>
                  <a:tcPr>
                    <a:solidFill>
                      <a:schemeClr val="accent6">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375236">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Tw Cen MT" panose="020B0602020104020603" pitchFamily="34" charset="0"/>
                        </a:rPr>
                        <a:t>2023/24</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2024/25</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bg1"/>
                          </a:solidFill>
                          <a:effectLst/>
                          <a:latin typeface="Tw Cen MT" panose="020B0602020104020603" pitchFamily="34" charset="0"/>
                        </a:rPr>
                        <a:t>2025/26</a:t>
                      </a:r>
                      <a:endParaRPr lang="en-ZA" sz="18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extLst>
                  <a:ext uri="{0D108BD9-81ED-4DB2-BD59-A6C34878D82A}">
                    <a16:rowId xmlns:a16="http://schemas.microsoft.com/office/drawing/2014/main" val="752754163"/>
                  </a:ext>
                </a:extLst>
              </a:tr>
              <a:tr h="1612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Reviewed Disciplinary Code for the public service </a:t>
                      </a:r>
                    </a:p>
                  </a:txBody>
                  <a:tcPr marL="68580" marR="68580" marT="0" marB="0"/>
                </a:tc>
                <a:tc>
                  <a:txBody>
                    <a:bodyPr/>
                    <a:lstStyle/>
                    <a:p>
                      <a:pPr>
                        <a:lnSpc>
                          <a:spcPct val="107000"/>
                        </a:lnSpc>
                        <a:spcAft>
                          <a:spcPts val="0"/>
                        </a:spcAft>
                        <a:tabLst>
                          <a:tab pos="190500" algn="l"/>
                          <a:tab pos="540385" algn="l"/>
                        </a:tabLst>
                      </a:pPr>
                      <a:r>
                        <a:rPr lang="en-ZA" sz="1800" dirty="0">
                          <a:effectLst/>
                          <a:latin typeface="Tw Cen MT" panose="020B0602020104020603" pitchFamily="34" charset="0"/>
                          <a:ea typeface="Times New Roman" panose="02020603050405020304" pitchFamily="18" charset="0"/>
                          <a:cs typeface="Arial" panose="020B0604020202020204" pitchFamily="34" charset="0"/>
                        </a:rPr>
                        <a:t>Revised Disciplinary Code for the Public Service submitted for approval</a:t>
                      </a:r>
                      <a:r>
                        <a:rPr lang="en-ZA" sz="1800" baseline="0" dirty="0">
                          <a:effectLst/>
                          <a:latin typeface="Tw Cen MT" panose="020B0602020104020603" pitchFamily="34" charset="0"/>
                          <a:ea typeface="Times New Roman" panose="02020603050405020304" pitchFamily="18" charset="0"/>
                          <a:cs typeface="Arial" panose="020B0604020202020204" pitchFamily="34" charset="0"/>
                        </a:rPr>
                        <a:t>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tabLst>
                          <a:tab pos="190500" algn="l"/>
                          <a:tab pos="540385" algn="l"/>
                        </a:tabLst>
                      </a:pPr>
                      <a:r>
                        <a:rPr lang="en-ZA" sz="18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revised Disciplinary Code for the Public Service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tabLst>
                          <a:tab pos="190500" algn="l"/>
                          <a:tab pos="540385" algn="l"/>
                        </a:tabLst>
                      </a:pPr>
                      <a:r>
                        <a:rPr lang="en-ZA" sz="1800" dirty="0">
                          <a:effectLst/>
                          <a:latin typeface="Tw Cen MT" panose="020B0602020104020603" pitchFamily="34" charset="0"/>
                          <a:ea typeface="Times New Roman" panose="02020603050405020304" pitchFamily="18" charset="0"/>
                          <a:cs typeface="Arial" panose="020B0604020202020204" pitchFamily="34" charset="0"/>
                        </a:rPr>
                        <a:t>Report on the implementation of the Revised Disciplinary Code compiled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54727401"/>
                  </a:ext>
                </a:extLst>
              </a:tr>
              <a:tr h="1341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Tw Cen MT" panose="020B0602020104020603" pitchFamily="34" charset="0"/>
                          <a:ea typeface="+mn-ea"/>
                          <a:cs typeface="+mn-cs"/>
                        </a:rPr>
                        <a:t>Number</a:t>
                      </a:r>
                      <a:r>
                        <a:rPr lang="en-ZA" sz="1800" kern="1200" baseline="0" dirty="0">
                          <a:solidFill>
                            <a:schemeClr val="dk1"/>
                          </a:solidFill>
                          <a:effectLst/>
                          <a:latin typeface="Tw Cen MT" panose="020B0602020104020603" pitchFamily="34" charset="0"/>
                          <a:ea typeface="+mn-ea"/>
                          <a:cs typeface="+mn-cs"/>
                        </a:rPr>
                        <a:t> of selected national and provincial departments supported to implement Lifestyle Audits</a:t>
                      </a:r>
                      <a:endParaRPr lang="en-ZA" sz="18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a:lnSpc>
                          <a:spcPct val="107000"/>
                        </a:lnSpc>
                        <a:spcAft>
                          <a:spcPts val="0"/>
                        </a:spcAft>
                        <a:tabLst>
                          <a:tab pos="190500" algn="l"/>
                          <a:tab pos="540385" algn="l"/>
                        </a:tabLst>
                      </a:pPr>
                      <a:r>
                        <a:rPr lang="en-ZA" sz="1800" dirty="0">
                          <a:effectLst/>
                          <a:latin typeface="Tw Cen MT" panose="020B0602020104020603" pitchFamily="34" charset="0"/>
                          <a:ea typeface="Times New Roman" panose="02020603050405020304" pitchFamily="18" charset="0"/>
                          <a:cs typeface="Arial" panose="020B0604020202020204" pitchFamily="34" charset="0"/>
                        </a:rPr>
                        <a:t>Selected number of non-complaint departments supported to implement Lifestyle Audits in the Public Service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tabLst>
                          <a:tab pos="190500" algn="l"/>
                          <a:tab pos="540385" algn="l"/>
                        </a:tabLst>
                      </a:pPr>
                      <a:r>
                        <a:rPr lang="en-GB" sz="18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a:t>
                      </a:r>
                      <a:r>
                        <a:rPr lang="en-US" sz="1800" dirty="0">
                          <a:effectLst/>
                          <a:latin typeface="Tw Cen MT" panose="020B0602020104020603" pitchFamily="34" charset="0"/>
                          <a:ea typeface="Times New Roman" panose="02020603050405020304" pitchFamily="18" charset="0"/>
                          <a:cs typeface="Arial" panose="020B0604020202020204" pitchFamily="34" charset="0"/>
                        </a:rPr>
                        <a:t>supported to implement Lifestyle Audits in the Public Service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tabLst>
                          <a:tab pos="190500" algn="l"/>
                          <a:tab pos="540385" algn="l"/>
                        </a:tabLst>
                      </a:pPr>
                      <a:r>
                        <a:rPr lang="en-GB" sz="18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a:t>
                      </a:r>
                      <a:r>
                        <a:rPr lang="en-US" sz="1800" dirty="0">
                          <a:effectLst/>
                          <a:latin typeface="Tw Cen MT" panose="020B0602020104020603" pitchFamily="34" charset="0"/>
                          <a:ea typeface="Times New Roman" panose="02020603050405020304" pitchFamily="18" charset="0"/>
                          <a:cs typeface="Arial" panose="020B0604020202020204" pitchFamily="34" charset="0"/>
                        </a:rPr>
                        <a:t>supported to implement  Lifestyle Audits in the Public Service</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068462973"/>
                  </a:ext>
                </a:extLst>
              </a:tr>
            </a:tbl>
          </a:graphicData>
        </a:graphic>
      </p:graphicFrame>
      <p:sp>
        <p:nvSpPr>
          <p:cNvPr id="6" name="Slide Number Placeholder 3">
            <a:extLst>
              <a:ext uri="{FF2B5EF4-FFF2-40B4-BE49-F238E27FC236}">
                <a16:creationId xmlns:a16="http://schemas.microsoft.com/office/drawing/2014/main" id="{4A850733-CEF6-FCB2-687A-6222472F7600}"/>
              </a:ext>
            </a:extLst>
          </p:cNvPr>
          <p:cNvSpPr txBox="1">
            <a:spLocks/>
          </p:cNvSpPr>
          <p:nvPr/>
        </p:nvSpPr>
        <p:spPr>
          <a:xfrm>
            <a:off x="11163795" y="0"/>
            <a:ext cx="1028205"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34</a:t>
            </a:r>
          </a:p>
        </p:txBody>
      </p:sp>
    </p:spTree>
    <p:extLst>
      <p:ext uri="{BB962C8B-B14F-4D97-AF65-F5344CB8AC3E}">
        <p14:creationId xmlns:p14="http://schemas.microsoft.com/office/powerpoint/2010/main" val="400139991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 </a:t>
            </a:r>
            <a:r>
              <a:rPr lang="en-ZA" sz="3200" b="1" kern="1200" dirty="0">
                <a:latin typeface="Tw Cen MT" pitchFamily="34" charset="0"/>
                <a:ea typeface="+mn-ea"/>
                <a:cs typeface="+mn-cs"/>
              </a:rPr>
              <a:t>NEGOTIATIONS, LABOUR RELATIONS AND REMUNERATION MANAGEMENT (4)</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103949223"/>
              </p:ext>
            </p:extLst>
          </p:nvPr>
        </p:nvGraphicFramePr>
        <p:xfrm>
          <a:off x="349046" y="1097742"/>
          <a:ext cx="11493908" cy="4961597"/>
        </p:xfrm>
        <a:graphic>
          <a:graphicData uri="http://schemas.openxmlformats.org/drawingml/2006/table">
            <a:tbl>
              <a:tblPr firstRow="1" bandRow="1">
                <a:tableStyleId>{72833802-FEF1-4C79-8D5D-14CF1EAF98D9}</a:tableStyleId>
              </a:tblPr>
              <a:tblGrid>
                <a:gridCol w="4065638">
                  <a:extLst>
                    <a:ext uri="{9D8B030D-6E8A-4147-A177-3AD203B41FA5}">
                      <a16:colId xmlns:a16="http://schemas.microsoft.com/office/drawing/2014/main" val="910295451"/>
                    </a:ext>
                  </a:extLst>
                </a:gridCol>
                <a:gridCol w="2605548">
                  <a:extLst>
                    <a:ext uri="{9D8B030D-6E8A-4147-A177-3AD203B41FA5}">
                      <a16:colId xmlns:a16="http://schemas.microsoft.com/office/drawing/2014/main" val="1386230802"/>
                    </a:ext>
                  </a:extLst>
                </a:gridCol>
                <a:gridCol w="2330245">
                  <a:extLst>
                    <a:ext uri="{9D8B030D-6E8A-4147-A177-3AD203B41FA5}">
                      <a16:colId xmlns:a16="http://schemas.microsoft.com/office/drawing/2014/main" val="505291992"/>
                    </a:ext>
                  </a:extLst>
                </a:gridCol>
                <a:gridCol w="2492477">
                  <a:extLst>
                    <a:ext uri="{9D8B030D-6E8A-4147-A177-3AD203B41FA5}">
                      <a16:colId xmlns:a16="http://schemas.microsoft.com/office/drawing/2014/main" val="1179670381"/>
                    </a:ext>
                  </a:extLst>
                </a:gridCol>
              </a:tblGrid>
              <a:tr h="697958">
                <a:tc rowSpan="2">
                  <a:txBody>
                    <a:bodyPr/>
                    <a:lstStyle/>
                    <a:p>
                      <a:r>
                        <a:rPr lang="en-ZA" sz="2000" dirty="0">
                          <a:latin typeface="Tw Cen MT" panose="020B0602020104020603" pitchFamily="34" charset="0"/>
                        </a:rPr>
                        <a:t>OUTPUT</a:t>
                      </a:r>
                      <a:r>
                        <a:rPr lang="en-ZA" sz="2000" baseline="0" dirty="0">
                          <a:latin typeface="Tw Cen MT" panose="020B0602020104020603" pitchFamily="34" charset="0"/>
                        </a:rPr>
                        <a:t> INDICATOR</a:t>
                      </a:r>
                      <a:endParaRPr lang="en-ZA" sz="2000" dirty="0">
                        <a:latin typeface="Tw Cen MT" panose="020B0602020104020603" pitchFamily="34" charset="0"/>
                      </a:endParaRPr>
                    </a:p>
                  </a:txBody>
                  <a:tcPr>
                    <a:solidFill>
                      <a:schemeClr val="accent6">
                        <a:lumMod val="75000"/>
                      </a:schemeClr>
                    </a:solidFill>
                  </a:tcPr>
                </a:tc>
                <a:tc gridSpan="3">
                  <a:txBody>
                    <a:bodyPr/>
                    <a:lstStyle/>
                    <a:p>
                      <a:pPr algn="ctr"/>
                      <a:r>
                        <a:rPr lang="en-US" sz="2000" b="1" kern="1200" dirty="0">
                          <a:solidFill>
                            <a:schemeClr val="tx1"/>
                          </a:solidFill>
                          <a:latin typeface="Tw Cen MT" panose="020B0602020104020603" pitchFamily="34" charset="0"/>
                        </a:rPr>
                        <a:t>MEDIUM TERM EXPENDITURE FRAMEWORK PERIOD</a:t>
                      </a:r>
                      <a:endParaRPr lang="en-ZA" sz="2000" dirty="0">
                        <a:latin typeface="Tw Cen MT" panose="020B0602020104020603" pitchFamily="34" charset="0"/>
                      </a:endParaRPr>
                    </a:p>
                  </a:txBody>
                  <a:tcPr>
                    <a:solidFill>
                      <a:schemeClr val="accent6">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382645">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a:solidFill>
                            <a:schemeClr val="bg1"/>
                          </a:solidFill>
                          <a:latin typeface="Tw Cen MT" panose="020B0602020104020603" pitchFamily="34" charset="0"/>
                        </a:rPr>
                        <a:t>2023/24</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effectLst/>
                          <a:latin typeface="Tw Cen MT" panose="020B0602020104020603" pitchFamily="34" charset="0"/>
                        </a:rPr>
                        <a:t>2024/25</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effectLst/>
                          <a:latin typeface="Tw Cen MT" panose="020B0602020104020603" pitchFamily="34" charset="0"/>
                        </a:rPr>
                        <a:t>2025/26</a:t>
                      </a:r>
                      <a:endParaRPr lang="en-ZA" sz="2000" b="1" kern="1200" dirty="0">
                        <a:solidFill>
                          <a:schemeClr val="bg1"/>
                        </a:solidFill>
                        <a:effectLst/>
                        <a:latin typeface="Tw Cen MT" panose="020B0602020104020603" pitchFamily="34" charset="0"/>
                        <a:ea typeface="+mn-ea"/>
                        <a:cs typeface="+mn-cs"/>
                      </a:endParaRPr>
                    </a:p>
                  </a:txBody>
                  <a:tcPr marL="68580" marR="68580" marT="0" marB="0">
                    <a:solidFill>
                      <a:schemeClr val="accent6">
                        <a:lumMod val="75000"/>
                      </a:schemeClr>
                    </a:solidFill>
                  </a:tcPr>
                </a:tc>
                <a:extLst>
                  <a:ext uri="{0D108BD9-81ED-4DB2-BD59-A6C34878D82A}">
                    <a16:rowId xmlns:a16="http://schemas.microsoft.com/office/drawing/2014/main" val="752754163"/>
                  </a:ext>
                </a:extLst>
              </a:tr>
              <a:tr h="2158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a:solidFill>
                            <a:schemeClr val="dk1"/>
                          </a:solidFill>
                          <a:effectLst/>
                          <a:latin typeface="Tw Cen MT" panose="020B0602020104020603" pitchFamily="34" charset="0"/>
                          <a:ea typeface="+mn-ea"/>
                          <a:cs typeface="+mn-cs"/>
                        </a:rPr>
                        <a:t>Directive to standardise</a:t>
                      </a:r>
                      <a:r>
                        <a:rPr lang="en-ZA" sz="2000" kern="1200" baseline="0" dirty="0">
                          <a:solidFill>
                            <a:schemeClr val="dk1"/>
                          </a:solidFill>
                          <a:effectLst/>
                          <a:latin typeface="Tw Cen MT" panose="020B0602020104020603" pitchFamily="34" charset="0"/>
                          <a:ea typeface="+mn-ea"/>
                          <a:cs typeface="+mn-cs"/>
                        </a:rPr>
                        <a:t> roles and functions of Ethics Officers in the Public Service issued</a:t>
                      </a:r>
                      <a:endParaRPr lang="en-ZA" sz="20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a:lnSpc>
                          <a:spcPct val="107000"/>
                        </a:lnSpc>
                        <a:spcAft>
                          <a:spcPts val="0"/>
                        </a:spcAft>
                        <a:tabLst>
                          <a:tab pos="190500" algn="l"/>
                          <a:tab pos="540385" algn="l"/>
                        </a:tabLst>
                      </a:pPr>
                      <a:r>
                        <a:rPr lang="en-US" sz="2000" dirty="0">
                          <a:effectLst/>
                          <a:latin typeface="Tw Cen MT" panose="020B0602020104020603" pitchFamily="34" charset="0"/>
                          <a:ea typeface="Times New Roman" panose="02020603050405020304" pitchFamily="18" charset="0"/>
                          <a:cs typeface="Arial" panose="020B0604020202020204" pitchFamily="34" charset="0"/>
                        </a:rPr>
                        <a:t>Directive on the standardisation of the roles and functions of  Ethics Officers in the Public Service approved for issuing in the 2024/25 financial year</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20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on the implementation of the Directive in the Public Service</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2000" dirty="0">
                          <a:effectLst/>
                          <a:latin typeface="Tw Cen MT" panose="020B0602020104020603" pitchFamily="34" charset="0"/>
                          <a:ea typeface="Times New Roman" panose="02020603050405020304" pitchFamily="18" charset="0"/>
                          <a:cs typeface="Arial" panose="020B0604020202020204" pitchFamily="34" charset="0"/>
                        </a:rPr>
                        <a:t>Report on the implementation of the Directive in the Public Service</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454727401"/>
                  </a:ext>
                </a:extLst>
              </a:tr>
              <a:tr h="1537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a:solidFill>
                            <a:schemeClr val="dk1"/>
                          </a:solidFill>
                          <a:effectLst/>
                          <a:latin typeface="Tw Cen MT" panose="020B0602020104020603" pitchFamily="34" charset="0"/>
                          <a:ea typeface="+mn-ea"/>
                          <a:cs typeface="+mn-cs"/>
                        </a:rPr>
                        <a:t>Public Service Integrity Management Framework Reviewed</a:t>
                      </a:r>
                    </a:p>
                  </a:txBody>
                  <a:tcPr marL="68580" marR="68580" marT="0" marB="0"/>
                </a:tc>
                <a:tc>
                  <a:txBody>
                    <a:bodyPr/>
                    <a:lstStyle/>
                    <a:p>
                      <a:pPr>
                        <a:lnSpc>
                          <a:spcPct val="107000"/>
                        </a:lnSpc>
                        <a:spcAft>
                          <a:spcPts val="0"/>
                        </a:spcAft>
                        <a:tabLst>
                          <a:tab pos="190500" algn="l"/>
                          <a:tab pos="540385" algn="l"/>
                        </a:tabLst>
                      </a:pPr>
                      <a:r>
                        <a:rPr lang="en-ZA" sz="2000" dirty="0">
                          <a:effectLst/>
                          <a:latin typeface="Tw Cen MT" panose="020B0602020104020603" pitchFamily="34" charset="0"/>
                          <a:ea typeface="Calibri" panose="020F0502020204030204" pitchFamily="34" charset="0"/>
                          <a:cs typeface="Times New Roman" panose="02020603050405020304" pitchFamily="18" charset="0"/>
                        </a:rPr>
                        <a:t>Report on the Review of the Public Service</a:t>
                      </a:r>
                      <a:r>
                        <a:rPr lang="en-ZA" sz="2000" baseline="0" dirty="0">
                          <a:effectLst/>
                          <a:latin typeface="Tw Cen MT" panose="020B0602020104020603" pitchFamily="34" charset="0"/>
                          <a:ea typeface="Calibri" panose="020F0502020204030204" pitchFamily="34" charset="0"/>
                          <a:cs typeface="Times New Roman" panose="02020603050405020304" pitchFamily="18" charset="0"/>
                        </a:rPr>
                        <a:t> </a:t>
                      </a:r>
                      <a:r>
                        <a:rPr lang="en-ZA" sz="2000" dirty="0">
                          <a:effectLst/>
                          <a:latin typeface="Tw Cen MT" panose="020B0602020104020603" pitchFamily="34" charset="0"/>
                          <a:ea typeface="Calibri" panose="020F0502020204030204" pitchFamily="34" charset="0"/>
                          <a:cs typeface="Times New Roman" panose="02020603050405020304" pitchFamily="18" charset="0"/>
                        </a:rPr>
                        <a:t>Integrity Management Framework</a:t>
                      </a:r>
                      <a:r>
                        <a:rPr lang="en-ZA" sz="2000" baseline="0" dirty="0">
                          <a:effectLst/>
                          <a:latin typeface="Tw Cen MT" panose="020B0602020104020603" pitchFamily="34" charset="0"/>
                          <a:ea typeface="Calibri" panose="020F0502020204030204" pitchFamily="34" charset="0"/>
                          <a:cs typeface="Times New Roman" panose="02020603050405020304" pitchFamily="18" charset="0"/>
                        </a:rPr>
                        <a:t> Review Report for approval</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2000" dirty="0">
                          <a:effectLst/>
                          <a:latin typeface="Tw Cen MT" panose="020B0602020104020603" pitchFamily="34" charset="0"/>
                          <a:ea typeface="Calibri" panose="020F0502020204030204" pitchFamily="34" charset="0"/>
                          <a:cs typeface="Times New Roman" panose="02020603050405020304" pitchFamily="18" charset="0"/>
                        </a:rPr>
                        <a:t>-</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tabLst>
                          <a:tab pos="190500" algn="l"/>
                          <a:tab pos="540385" algn="l"/>
                        </a:tabLst>
                      </a:pPr>
                      <a:r>
                        <a:rPr lang="en-US" sz="2000" dirty="0">
                          <a:effectLst/>
                          <a:latin typeface="Tw Cen MT" panose="020B0602020104020603" pitchFamily="34" charset="0"/>
                          <a:ea typeface="Calibri" panose="020F0502020204030204" pitchFamily="34" charset="0"/>
                          <a:cs typeface="Times New Roman" panose="02020603050405020304" pitchFamily="18" charset="0"/>
                        </a:rPr>
                        <a:t>-</a:t>
                      </a:r>
                      <a:endParaRPr lang="en-ZA" sz="20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068462973"/>
                  </a:ext>
                </a:extLst>
              </a:tr>
            </a:tbl>
          </a:graphicData>
        </a:graphic>
      </p:graphicFrame>
      <p:sp>
        <p:nvSpPr>
          <p:cNvPr id="3" name="Slide Number Placeholder 3">
            <a:extLst>
              <a:ext uri="{FF2B5EF4-FFF2-40B4-BE49-F238E27FC236}">
                <a16:creationId xmlns:a16="http://schemas.microsoft.com/office/drawing/2014/main" id="{9753CBB9-3EFC-A543-5222-424838E280CD}"/>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35</a:t>
            </a:r>
          </a:p>
        </p:txBody>
      </p:sp>
    </p:spTree>
    <p:extLst>
      <p:ext uri="{BB962C8B-B14F-4D97-AF65-F5344CB8AC3E}">
        <p14:creationId xmlns:p14="http://schemas.microsoft.com/office/powerpoint/2010/main" val="54715736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latin typeface="Tw Cen MT" panose="020B0602020104020603" pitchFamily="34" charset="0"/>
              </a:rPr>
              <a:t>PROGRAMME 4: </a:t>
            </a:r>
            <a:r>
              <a:rPr lang="en-US" sz="3200" b="1" kern="1200" dirty="0">
                <a:latin typeface="Tw Cen MT" panose="020B0602020104020603" pitchFamily="34" charset="0"/>
                <a:ea typeface="+mn-ea"/>
                <a:cs typeface="+mn-cs"/>
              </a:rPr>
              <a:t>E-GOVERNMENT SERVICE AND INFORMATION MANAGEMENT </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927145785"/>
              </p:ext>
            </p:extLst>
          </p:nvPr>
        </p:nvGraphicFramePr>
        <p:xfrm>
          <a:off x="349046" y="1097745"/>
          <a:ext cx="11493908" cy="5333472"/>
        </p:xfrm>
        <a:graphic>
          <a:graphicData uri="http://schemas.openxmlformats.org/drawingml/2006/table">
            <a:tbl>
              <a:tblPr firstRow="1" bandRow="1">
                <a:tableStyleId>{72833802-FEF1-4C79-8D5D-14CF1EAF98D9}</a:tableStyleId>
              </a:tblPr>
              <a:tblGrid>
                <a:gridCol w="3031463">
                  <a:extLst>
                    <a:ext uri="{9D8B030D-6E8A-4147-A177-3AD203B41FA5}">
                      <a16:colId xmlns:a16="http://schemas.microsoft.com/office/drawing/2014/main" val="910295451"/>
                    </a:ext>
                  </a:extLst>
                </a:gridCol>
                <a:gridCol w="3094182">
                  <a:extLst>
                    <a:ext uri="{9D8B030D-6E8A-4147-A177-3AD203B41FA5}">
                      <a16:colId xmlns:a16="http://schemas.microsoft.com/office/drawing/2014/main" val="1386230802"/>
                    </a:ext>
                  </a:extLst>
                </a:gridCol>
                <a:gridCol w="2944612">
                  <a:extLst>
                    <a:ext uri="{9D8B030D-6E8A-4147-A177-3AD203B41FA5}">
                      <a16:colId xmlns:a16="http://schemas.microsoft.com/office/drawing/2014/main" val="505291992"/>
                    </a:ext>
                  </a:extLst>
                </a:gridCol>
                <a:gridCol w="2423651">
                  <a:extLst>
                    <a:ext uri="{9D8B030D-6E8A-4147-A177-3AD203B41FA5}">
                      <a16:colId xmlns:a16="http://schemas.microsoft.com/office/drawing/2014/main" val="1179670381"/>
                    </a:ext>
                  </a:extLst>
                </a:gridCol>
              </a:tblGrid>
              <a:tr h="430378">
                <a:tc rowSpan="2">
                  <a:txBody>
                    <a:bodyPr/>
                    <a:lstStyle/>
                    <a:p>
                      <a:r>
                        <a:rPr lang="en-ZA" sz="1600" dirty="0">
                          <a:latin typeface="Tw Cen MT" panose="020B0602020104020603" pitchFamily="34" charset="0"/>
                        </a:rPr>
                        <a:t>OUTPUT</a:t>
                      </a:r>
                      <a:r>
                        <a:rPr lang="en-ZA" sz="1600" baseline="0" dirty="0">
                          <a:latin typeface="Tw Cen MT" panose="020B0602020104020603" pitchFamily="34" charset="0"/>
                        </a:rPr>
                        <a:t> INDICATOR</a:t>
                      </a:r>
                      <a:endParaRPr lang="en-ZA" sz="1600" dirty="0">
                        <a:latin typeface="Tw Cen MT" panose="020B0602020104020603" pitchFamily="34" charset="0"/>
                      </a:endParaRPr>
                    </a:p>
                  </a:txBody>
                  <a:tcPr>
                    <a:solidFill>
                      <a:schemeClr val="accent4">
                        <a:lumMod val="75000"/>
                      </a:schemeClr>
                    </a:solidFill>
                  </a:tcPr>
                </a:tc>
                <a:tc gridSpan="3">
                  <a:txBody>
                    <a:bodyPr/>
                    <a:lstStyle/>
                    <a:p>
                      <a:pPr algn="ctr"/>
                      <a:r>
                        <a:rPr lang="en-US" sz="1600" b="1" kern="1200" dirty="0">
                          <a:solidFill>
                            <a:schemeClr val="tx1"/>
                          </a:solidFill>
                          <a:latin typeface="Tw Cen MT" panose="020B0602020104020603" pitchFamily="34" charset="0"/>
                        </a:rPr>
                        <a:t>MEDIUM TERM EXPENDITURE FRAMEWORK PERIOD</a:t>
                      </a:r>
                      <a:endParaRPr lang="en-ZA" sz="1600" dirty="0">
                        <a:latin typeface="Tw Cen MT" panose="020B0602020104020603" pitchFamily="34" charset="0"/>
                      </a:endParaRPr>
                    </a:p>
                  </a:txBody>
                  <a:tcPr>
                    <a:solidFill>
                      <a:schemeClr val="accent4">
                        <a:lumMod val="60000"/>
                        <a:lumOff val="4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235949">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bg1"/>
                          </a:solidFill>
                          <a:latin typeface="Tw Cen MT" panose="020B0602020104020603" pitchFamily="34" charset="0"/>
                        </a:rPr>
                        <a:t>2023/24</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effectLst/>
                          <a:latin typeface="Tw Cen MT" panose="020B0602020104020603" pitchFamily="34" charset="0"/>
                        </a:rPr>
                        <a:t>2024/25</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effectLst/>
                          <a:latin typeface="Tw Cen MT" panose="020B0602020104020603" pitchFamily="34" charset="0"/>
                        </a:rPr>
                        <a:t>2025/26</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4">
                        <a:lumMod val="75000"/>
                      </a:schemeClr>
                    </a:solidFill>
                  </a:tcPr>
                </a:tc>
                <a:extLst>
                  <a:ext uri="{0D108BD9-81ED-4DB2-BD59-A6C34878D82A}">
                    <a16:rowId xmlns:a16="http://schemas.microsoft.com/office/drawing/2014/main" val="752754163"/>
                  </a:ext>
                </a:extLst>
              </a:tr>
              <a:tr h="1423819">
                <a:tc>
                  <a:txBody>
                    <a:bodyPr/>
                    <a:lstStyle/>
                    <a:p>
                      <a:pPr>
                        <a:lnSpc>
                          <a:spcPct val="150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Number of Digitisation solution proposals developed for the BPM programme</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mapped business process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4 Digitisation Solution proposals developed for the DPSA’s Public Service Business Process Mapping (BPM)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Digitisation Solution proposals developed for the DPSA’s  Public Service  Business Process Mapping (BPM)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Digitisation Solution proposals developed for the DPSA’s  Public Service Business Process Mapping (BPM)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48157579"/>
                  </a:ext>
                </a:extLst>
              </a:tr>
              <a:tr h="1782618">
                <a:tc>
                  <a:txBody>
                    <a:bodyPr/>
                    <a:lstStyle/>
                    <a:p>
                      <a:pPr>
                        <a:lnSpc>
                          <a:spcPct val="150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All national and provincial departments supported to implement</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the DPSA’s ICT related Directives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All national and provincial departments supported to implement the</a:t>
                      </a:r>
                      <a:r>
                        <a:rPr lang="en-ZA" sz="1800" baseline="0" dirty="0">
                          <a:effectLst/>
                          <a:latin typeface="Tw Cen MT" panose="020B0602020104020603" pitchFamily="34" charset="0"/>
                          <a:ea typeface="Times New Roman" panose="02020603050405020304" pitchFamily="18" charset="0"/>
                          <a:cs typeface="Arial" panose="020B0604020202020204" pitchFamily="34" charset="0"/>
                        </a:rPr>
                        <a:t> DPSA’s ICT related Directives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GB" sz="18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a:t>
                      </a:r>
                      <a:r>
                        <a:rPr lang="en-ZA" sz="1800" dirty="0">
                          <a:effectLst/>
                          <a:latin typeface="Tw Cen MT" panose="020B0602020104020603" pitchFamily="34" charset="0"/>
                          <a:ea typeface="Times New Roman" panose="02020603050405020304" pitchFamily="18" charset="0"/>
                          <a:cs typeface="Arial" panose="020B0604020202020204" pitchFamily="34" charset="0"/>
                        </a:rPr>
                        <a:t>departments supported to implement the DPSA’s ICT related Directives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800" i="1" dirty="0">
                          <a:effectLst/>
                          <a:latin typeface="Tw Cen MT" panose="020B0602020104020603" pitchFamily="34" charset="0"/>
                          <a:ea typeface="Verdana" panose="020B0604030504040204" pitchFamily="34" charset="0"/>
                          <a:cs typeface="Verdana" panose="020B0604030504040204" pitchFamily="34" charset="0"/>
                        </a:rPr>
                        <a:t> </a:t>
                      </a:r>
                      <a:r>
                        <a:rPr lang="en-ZA" sz="1800" i="1" dirty="0">
                          <a:effectLst/>
                          <a:latin typeface="Tw Cen MT" panose="020B0602020104020603" pitchFamily="34" charset="0"/>
                          <a:ea typeface="Times New Roman" panose="02020603050405020304" pitchFamily="18" charset="0"/>
                          <a:cs typeface="Arial" panose="020B0604020202020204" pitchFamily="34" charset="0"/>
                        </a:rPr>
                        <a:t> </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Maturity assessment conducted in all </a:t>
                      </a:r>
                      <a:r>
                        <a:rPr lang="en-GB" sz="18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a:t>
                      </a:r>
                      <a:r>
                        <a:rPr lang="en-ZA" sz="1800" dirty="0">
                          <a:effectLst/>
                          <a:latin typeface="Tw Cen MT" panose="020B0602020104020603" pitchFamily="34" charset="0"/>
                          <a:ea typeface="Times New Roman" panose="02020603050405020304" pitchFamily="18" charset="0"/>
                          <a:cs typeface="Arial" panose="020B0604020202020204" pitchFamily="34" charset="0"/>
                        </a:rPr>
                        <a:t>on the implementation of DPSA’s ICT Directives</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454727401"/>
                  </a:ext>
                </a:extLst>
              </a:tr>
              <a:tr h="1364346">
                <a:tc>
                  <a:txBody>
                    <a:bodyPr/>
                    <a:lstStyle/>
                    <a:p>
                      <a:pPr>
                        <a:lnSpc>
                          <a:spcPct val="150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Online</a:t>
                      </a:r>
                      <a:r>
                        <a:rPr lang="en-ZA" sz="1600" baseline="0" dirty="0">
                          <a:effectLst/>
                          <a:latin typeface="Tw Cen MT" panose="020B0602020104020603" pitchFamily="34" charset="0"/>
                          <a:ea typeface="Times New Roman" panose="02020603050405020304" pitchFamily="18" charset="0"/>
                          <a:cs typeface="Arial" panose="020B0604020202020204" pitchFamily="34" charset="0"/>
                        </a:rPr>
                        <a:t> compliance monitoring system for DPSA’s ICT policies and directives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Online compliance monitoring system for DPSA’s ICT policies and directives developed</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Compliance by</a:t>
                      </a:r>
                      <a:r>
                        <a:rPr lang="en-ZA" sz="1800" u="sng" dirty="0">
                          <a:solidFill>
                            <a:srgbClr val="008080"/>
                          </a:solidFill>
                          <a:effectLst/>
                          <a:latin typeface="Tw Cen MT" panose="020B0602020104020603" pitchFamily="34" charset="0"/>
                          <a:ea typeface="Times New Roman" panose="02020603050405020304" pitchFamily="18" charset="0"/>
                          <a:cs typeface="Arial" panose="020B0604020202020204" pitchFamily="34" charset="0"/>
                        </a:rPr>
                        <a:t> </a:t>
                      </a:r>
                      <a:r>
                        <a:rPr lang="en-GB" sz="1800" dirty="0">
                          <a:effectLst/>
                          <a:latin typeface="Tw Cen MT" panose="020B0602020104020603" pitchFamily="34" charset="0"/>
                          <a:ea typeface="Times New Roman" panose="02020603050405020304" pitchFamily="18" charset="0"/>
                          <a:cs typeface="Arial" panose="020B0604020202020204" pitchFamily="34" charset="0"/>
                        </a:rPr>
                        <a:t>the Hundred and Sixty-one (161) departments </a:t>
                      </a:r>
                      <a:r>
                        <a:rPr lang="en-ZA" sz="1800" dirty="0">
                          <a:effectLst/>
                          <a:latin typeface="Tw Cen MT" panose="020B0602020104020603" pitchFamily="34" charset="0"/>
                          <a:ea typeface="Times New Roman" panose="02020603050405020304" pitchFamily="18" charset="0"/>
                          <a:cs typeface="Arial" panose="020B0604020202020204" pitchFamily="34" charset="0"/>
                        </a:rPr>
                        <a:t>to DPSA ICT policies and Directives monitored</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ZA" sz="1800" dirty="0">
                          <a:effectLst/>
                          <a:latin typeface="Tw Cen MT" panose="020B0602020104020603" pitchFamily="34" charset="0"/>
                          <a:ea typeface="Times New Roman" panose="02020603050405020304" pitchFamily="18" charset="0"/>
                          <a:cs typeface="Arial" panose="020B0604020202020204" pitchFamily="34" charset="0"/>
                        </a:rPr>
                        <a:t>Compliance by </a:t>
                      </a:r>
                      <a:r>
                        <a:rPr lang="en-GB" sz="1800" dirty="0">
                          <a:effectLst/>
                          <a:latin typeface="Tw Cen MT" panose="020B0602020104020603" pitchFamily="34" charset="0"/>
                          <a:ea typeface="Times New Roman" panose="02020603050405020304" pitchFamily="18" charset="0"/>
                          <a:cs typeface="Arial" panose="020B0604020202020204" pitchFamily="34" charset="0"/>
                        </a:rPr>
                        <a:t>the Hundred and Sixty-one (161) departments </a:t>
                      </a:r>
                      <a:r>
                        <a:rPr lang="en-ZA" sz="1800" dirty="0">
                          <a:effectLst/>
                          <a:latin typeface="Tw Cen MT" panose="020B0602020104020603" pitchFamily="34" charset="0"/>
                          <a:ea typeface="Times New Roman" panose="02020603050405020304" pitchFamily="18" charset="0"/>
                          <a:cs typeface="Arial" panose="020B0604020202020204" pitchFamily="34" charset="0"/>
                        </a:rPr>
                        <a:t>to DPSA ICT policies and Directives monitored</a:t>
                      </a:r>
                      <a:endParaRPr lang="en-ZA"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39833872"/>
                  </a:ext>
                </a:extLst>
              </a:tr>
            </a:tbl>
          </a:graphicData>
        </a:graphic>
      </p:graphicFrame>
      <p:sp>
        <p:nvSpPr>
          <p:cNvPr id="3" name="Slide Number Placeholder 3">
            <a:extLst>
              <a:ext uri="{FF2B5EF4-FFF2-40B4-BE49-F238E27FC236}">
                <a16:creationId xmlns:a16="http://schemas.microsoft.com/office/drawing/2014/main" id="{72AFD049-524E-4754-CF09-9C69BD30E705}"/>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36</a:t>
            </a:r>
          </a:p>
        </p:txBody>
      </p:sp>
    </p:spTree>
    <p:extLst>
      <p:ext uri="{BB962C8B-B14F-4D97-AF65-F5344CB8AC3E}">
        <p14:creationId xmlns:p14="http://schemas.microsoft.com/office/powerpoint/2010/main" val="309545688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latin typeface="Tw Cen MT" panose="020B0602020104020603" pitchFamily="34" charset="0"/>
              </a:rPr>
              <a:t>PROGRAMME 5:</a:t>
            </a:r>
            <a:r>
              <a:rPr lang="en-ZA" sz="3200" b="1" dirty="0">
                <a:solidFill>
                  <a:schemeClr val="tx1"/>
                </a:solidFill>
                <a:latin typeface="Tw Cen MT" pitchFamily="34" charset="0"/>
              </a:rPr>
              <a:t>GOVERNMENT SERVICESS ACCESS AND IMPROVEMENT (1)</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3567850263"/>
              </p:ext>
            </p:extLst>
          </p:nvPr>
        </p:nvGraphicFramePr>
        <p:xfrm>
          <a:off x="349046" y="1097745"/>
          <a:ext cx="11493908" cy="5404382"/>
        </p:xfrm>
        <a:graphic>
          <a:graphicData uri="http://schemas.openxmlformats.org/drawingml/2006/table">
            <a:tbl>
              <a:tblPr firstRow="1" bandRow="1">
                <a:tableStyleId>{72833802-FEF1-4C79-8D5D-14CF1EAF98D9}</a:tableStyleId>
              </a:tblPr>
              <a:tblGrid>
                <a:gridCol w="3243899">
                  <a:extLst>
                    <a:ext uri="{9D8B030D-6E8A-4147-A177-3AD203B41FA5}">
                      <a16:colId xmlns:a16="http://schemas.microsoft.com/office/drawing/2014/main" val="910295451"/>
                    </a:ext>
                  </a:extLst>
                </a:gridCol>
                <a:gridCol w="2946400">
                  <a:extLst>
                    <a:ext uri="{9D8B030D-6E8A-4147-A177-3AD203B41FA5}">
                      <a16:colId xmlns:a16="http://schemas.microsoft.com/office/drawing/2014/main" val="1386230802"/>
                    </a:ext>
                  </a:extLst>
                </a:gridCol>
                <a:gridCol w="2879958">
                  <a:extLst>
                    <a:ext uri="{9D8B030D-6E8A-4147-A177-3AD203B41FA5}">
                      <a16:colId xmlns:a16="http://schemas.microsoft.com/office/drawing/2014/main" val="505291992"/>
                    </a:ext>
                  </a:extLst>
                </a:gridCol>
                <a:gridCol w="2423651">
                  <a:extLst>
                    <a:ext uri="{9D8B030D-6E8A-4147-A177-3AD203B41FA5}">
                      <a16:colId xmlns:a16="http://schemas.microsoft.com/office/drawing/2014/main" val="1179670381"/>
                    </a:ext>
                  </a:extLst>
                </a:gridCol>
              </a:tblGrid>
              <a:tr h="430378">
                <a:tc rowSpan="2">
                  <a:txBody>
                    <a:bodyPr/>
                    <a:lstStyle/>
                    <a:p>
                      <a:r>
                        <a:rPr lang="en-ZA" sz="1600" dirty="0">
                          <a:latin typeface="Tw Cen MT" panose="020B0602020104020603" pitchFamily="34" charset="0"/>
                        </a:rPr>
                        <a:t>OUTPUT</a:t>
                      </a:r>
                      <a:r>
                        <a:rPr lang="en-ZA" sz="1600" baseline="0" dirty="0">
                          <a:latin typeface="Tw Cen MT" panose="020B0602020104020603" pitchFamily="34" charset="0"/>
                        </a:rPr>
                        <a:t> INDICATOR</a:t>
                      </a:r>
                      <a:endParaRPr lang="en-ZA" sz="1600" dirty="0">
                        <a:latin typeface="Tw Cen MT" panose="020B0602020104020603" pitchFamily="34" charset="0"/>
                      </a:endParaRPr>
                    </a:p>
                  </a:txBody>
                  <a:tcPr>
                    <a:solidFill>
                      <a:schemeClr val="accent2">
                        <a:lumMod val="75000"/>
                      </a:schemeClr>
                    </a:solidFill>
                  </a:tcPr>
                </a:tc>
                <a:tc gridSpan="3">
                  <a:txBody>
                    <a:bodyPr/>
                    <a:lstStyle/>
                    <a:p>
                      <a:pPr algn="ctr"/>
                      <a:r>
                        <a:rPr lang="en-US" sz="1600" b="1" kern="1200" dirty="0">
                          <a:solidFill>
                            <a:schemeClr val="tx1"/>
                          </a:solidFill>
                          <a:latin typeface="Tw Cen MT" panose="020B0602020104020603" pitchFamily="34" charset="0"/>
                        </a:rPr>
                        <a:t>MEDIUM TERM EXPENDITURE FRAMEWORK PERIOD</a:t>
                      </a:r>
                      <a:endParaRPr lang="en-ZA" sz="1600" dirty="0">
                        <a:latin typeface="Tw Cen MT" panose="020B0602020104020603"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235949">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solidFill>
                            <a:schemeClr val="bg1"/>
                          </a:solidFill>
                          <a:latin typeface="Tw Cen MT" panose="020B0602020104020603" pitchFamily="34" charset="0"/>
                        </a:rPr>
                        <a:t>2023/24</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effectLst/>
                          <a:latin typeface="Tw Cen MT" panose="020B0602020104020603" pitchFamily="34" charset="0"/>
                        </a:rPr>
                        <a:t>2024/25</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effectLst/>
                          <a:latin typeface="Tw Cen MT" panose="020B0602020104020603" pitchFamily="34" charset="0"/>
                        </a:rPr>
                        <a:t>2025/26</a:t>
                      </a:r>
                      <a:endParaRPr lang="en-ZA" sz="16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extLst>
                  <a:ext uri="{0D108BD9-81ED-4DB2-BD59-A6C34878D82A}">
                    <a16:rowId xmlns:a16="http://schemas.microsoft.com/office/drawing/2014/main" val="752754163"/>
                  </a:ext>
                </a:extLst>
              </a:tr>
              <a:tr h="1386873">
                <a:tc>
                  <a:txBody>
                    <a:bodyPr/>
                    <a:lstStyle/>
                    <a:p>
                      <a:pPr>
                        <a:lnSpc>
                          <a:spcPct val="100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Number of departments supported to implement  Organisational Functionality Assessment Framework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50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Organisational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Functionality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Assessment (OFA) Framework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Organisational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Functionality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Assessment (OFA) Framework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Organisational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Functionality Assessment (OFA) Framework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548157579"/>
                  </a:ext>
                </a:extLst>
              </a:tr>
              <a:tr h="1340738">
                <a:tc>
                  <a:txBody>
                    <a:bodyPr/>
                    <a:lstStyle/>
                    <a:p>
                      <a:pPr>
                        <a:lnSpc>
                          <a:spcPct val="100000"/>
                        </a:lnSpc>
                        <a:spcAft>
                          <a:spcPts val="0"/>
                        </a:spcAft>
                        <a:tabLst>
                          <a:tab pos="190500" algn="l"/>
                          <a:tab pos="540385" algn="l"/>
                        </a:tabLst>
                      </a:pPr>
                      <a:r>
                        <a:rPr lang="en-ZA" sz="1600" dirty="0">
                          <a:effectLst/>
                          <a:latin typeface="Tw Cen MT" panose="020B0602020104020603" pitchFamily="34" charset="0"/>
                          <a:ea typeface="Times New Roman" panose="02020603050405020304" pitchFamily="18" charset="0"/>
                          <a:cs typeface="Arial" panose="020B0604020202020204" pitchFamily="34" charset="0"/>
                        </a:rPr>
                        <a:t>Number of departments supported to </a:t>
                      </a:r>
                    </a:p>
                    <a:p>
                      <a:pPr>
                        <a:lnSpc>
                          <a:spcPct val="100000"/>
                        </a:lnSpc>
                        <a:spcAft>
                          <a:spcPts val="0"/>
                        </a:spcAft>
                        <a:tabLst>
                          <a:tab pos="190500" algn="l"/>
                          <a:tab pos="540385" algn="l"/>
                        </a:tabLst>
                      </a:pPr>
                      <a:r>
                        <a:rPr lang="en-ZA" sz="1600" dirty="0">
                          <a:effectLst/>
                          <a:latin typeface="Tw Cen MT" panose="020B0602020104020603" pitchFamily="34" charset="0"/>
                          <a:ea typeface="Times New Roman" panose="02020603050405020304" pitchFamily="18" charset="0"/>
                          <a:cs typeface="Arial" panose="020B0604020202020204" pitchFamily="34" charset="0"/>
                        </a:rPr>
                        <a:t>implement Business Processes Modernisation Programme</a:t>
                      </a:r>
                    </a:p>
                  </a:txBody>
                  <a:tcPr marL="68580" marR="68580" marT="0" marB="0"/>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Business Processes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Modernisation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Business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Processes Modernisation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 pos="540385"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US" sz="1600" dirty="0">
                          <a:effectLst/>
                          <a:latin typeface="Tw Cen MT" panose="020B0602020104020603" pitchFamily="34" charset="0"/>
                          <a:ea typeface="Times New Roman" panose="02020603050405020304" pitchFamily="18" charset="0"/>
                          <a:cs typeface="Arial" panose="020B0604020202020204" pitchFamily="34" charset="0"/>
                        </a:rPr>
                        <a:t>Business Processes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US" sz="1600" dirty="0">
                          <a:effectLst/>
                          <a:latin typeface="Tw Cen MT" panose="020B0602020104020603" pitchFamily="34" charset="0"/>
                          <a:ea typeface="Times New Roman" panose="02020603050405020304" pitchFamily="18" charset="0"/>
                          <a:cs typeface="Arial" panose="020B0604020202020204" pitchFamily="34" charset="0"/>
                        </a:rPr>
                        <a:t>Modernisation Programme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6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454727401"/>
                  </a:ext>
                </a:extLst>
              </a:tr>
              <a:tr h="1364346">
                <a:tc>
                  <a:txBody>
                    <a:bodyPr/>
                    <a:lstStyle/>
                    <a:p>
                      <a:pPr>
                        <a:lnSpc>
                          <a:spcPct val="100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Number of departments supported to </a:t>
                      </a:r>
                    </a:p>
                    <a:p>
                      <a:pPr>
                        <a:lnSpc>
                          <a:spcPct val="100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implement the revised Batho Pele Strategy</a:t>
                      </a:r>
                    </a:p>
                  </a:txBody>
                  <a:tcPr marL="68580" marR="68580" marT="0" marB="0"/>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ZA" sz="1600" dirty="0">
                          <a:effectLst/>
                          <a:latin typeface="Tw Cen MT" panose="020B0602020104020603" pitchFamily="34" charset="0"/>
                          <a:ea typeface="Times New Roman" panose="02020603050405020304" pitchFamily="18" charset="0"/>
                          <a:cs typeface="Arial" panose="020B0604020202020204" pitchFamily="34" charset="0"/>
                        </a:rPr>
                        <a:t>the Revised Batho Pele Strategy</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ZA" sz="1600" dirty="0">
                          <a:effectLst/>
                          <a:latin typeface="Tw Cen MT" panose="020B0602020104020603" pitchFamily="34" charset="0"/>
                          <a:ea typeface="Times New Roman" panose="02020603050405020304" pitchFamily="18" charset="0"/>
                          <a:cs typeface="Arial" panose="020B0604020202020204" pitchFamily="34" charset="0"/>
                        </a:rPr>
                        <a:t>the Revised Batho Pele Strategy</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GB" sz="16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a:t>
                      </a:r>
                      <a:r>
                        <a:rPr lang="en-ZA" sz="1600" dirty="0">
                          <a:effectLst/>
                          <a:latin typeface="Tw Cen MT" panose="020B0602020104020603" pitchFamily="34" charset="0"/>
                          <a:ea typeface="Times New Roman" panose="02020603050405020304" pitchFamily="18" charset="0"/>
                          <a:cs typeface="Arial" panose="020B0604020202020204" pitchFamily="34" charset="0"/>
                        </a:rPr>
                        <a:t>the Revised Batho Pele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dirty="0">
                          <a:effectLst/>
                          <a:latin typeface="Tw Cen MT" panose="020B0602020104020603" pitchFamily="34" charset="0"/>
                          <a:ea typeface="Times New Roman" panose="02020603050405020304" pitchFamily="18" charset="0"/>
                          <a:cs typeface="Arial" panose="020B0604020202020204" pitchFamily="34" charset="0"/>
                        </a:rPr>
                        <a:t>Strategy</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739833872"/>
                  </a:ext>
                </a:extLst>
              </a:tr>
            </a:tbl>
          </a:graphicData>
        </a:graphic>
      </p:graphicFrame>
      <p:sp>
        <p:nvSpPr>
          <p:cNvPr id="3" name="Slide Number Placeholder 3">
            <a:extLst>
              <a:ext uri="{FF2B5EF4-FFF2-40B4-BE49-F238E27FC236}">
                <a16:creationId xmlns:a16="http://schemas.microsoft.com/office/drawing/2014/main" id="{7EBD62F5-DFDA-3218-0272-3033080EEE79}"/>
              </a:ext>
            </a:extLst>
          </p:cNvPr>
          <p:cNvSpPr txBox="1">
            <a:spLocks/>
          </p:cNvSpPr>
          <p:nvPr/>
        </p:nvSpPr>
        <p:spPr>
          <a:xfrm>
            <a:off x="11106356" y="174405"/>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sz="3200" b="1" dirty="0">
              <a:solidFill>
                <a:prstClr val="black"/>
              </a:solidFill>
              <a:latin typeface="Trebuchet MS" panose="020B0603020202020204"/>
            </a:endParaRPr>
          </a:p>
        </p:txBody>
      </p:sp>
      <p:sp>
        <p:nvSpPr>
          <p:cNvPr id="5" name="Slide Number Placeholder 3">
            <a:extLst>
              <a:ext uri="{FF2B5EF4-FFF2-40B4-BE49-F238E27FC236}">
                <a16:creationId xmlns:a16="http://schemas.microsoft.com/office/drawing/2014/main" id="{E38CC7CB-1FA9-2604-783F-BF73E37E16E2}"/>
              </a:ext>
            </a:extLst>
          </p:cNvPr>
          <p:cNvSpPr txBox="1">
            <a:spLocks/>
          </p:cNvSpPr>
          <p:nvPr/>
        </p:nvSpPr>
        <p:spPr>
          <a:xfrm>
            <a:off x="11256522" y="0"/>
            <a:ext cx="901742" cy="641131"/>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37</a:t>
            </a:r>
          </a:p>
        </p:txBody>
      </p:sp>
    </p:spTree>
    <p:extLst>
      <p:ext uri="{BB962C8B-B14F-4D97-AF65-F5344CB8AC3E}">
        <p14:creationId xmlns:p14="http://schemas.microsoft.com/office/powerpoint/2010/main" val="186098653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91B-ED05-366D-E72B-583E4EA779BA}"/>
              </a:ext>
            </a:extLst>
          </p:cNvPr>
          <p:cNvSpPr>
            <a:spLocks noGrp="1"/>
          </p:cNvSpPr>
          <p:nvPr>
            <p:ph type="title"/>
          </p:nvPr>
        </p:nvSpPr>
        <p:spPr>
          <a:xfrm>
            <a:off x="838200" y="158648"/>
            <a:ext cx="10515600" cy="883571"/>
          </a:xfrm>
        </p:spPr>
        <p:txBody>
          <a:bodyPr>
            <a:noAutofit/>
          </a:bodyPr>
          <a:lstStyle/>
          <a:p>
            <a:pPr algn="ctr"/>
            <a:r>
              <a:rPr lang="en-ZA" sz="3200" b="1" dirty="0">
                <a:latin typeface="Tw Cen MT" panose="020B0602020104020603" pitchFamily="34" charset="0"/>
              </a:rPr>
              <a:t>PROGRAMME 5: </a:t>
            </a:r>
            <a:r>
              <a:rPr lang="en-ZA" sz="3200" b="1" dirty="0">
                <a:solidFill>
                  <a:schemeClr val="tx1"/>
                </a:solidFill>
                <a:latin typeface="Tw Cen MT" pitchFamily="34" charset="0"/>
              </a:rPr>
              <a:t>GOVERNMENT SERVICESS ACCESS AND IMPROVEMENT (2)</a:t>
            </a:r>
            <a:endParaRPr lang="en-ZA" sz="3200" dirty="0"/>
          </a:p>
        </p:txBody>
      </p:sp>
      <p:graphicFrame>
        <p:nvGraphicFramePr>
          <p:cNvPr id="4" name="Table 4">
            <a:extLst>
              <a:ext uri="{FF2B5EF4-FFF2-40B4-BE49-F238E27FC236}">
                <a16:creationId xmlns:a16="http://schemas.microsoft.com/office/drawing/2014/main" id="{81503239-4A3C-7C92-FC00-F7F3FE9AB546}"/>
              </a:ext>
            </a:extLst>
          </p:cNvPr>
          <p:cNvGraphicFramePr>
            <a:graphicFrameLocks noGrp="1"/>
          </p:cNvGraphicFramePr>
          <p:nvPr>
            <p:ph idx="1"/>
            <p:extLst>
              <p:ext uri="{D42A27DB-BD31-4B8C-83A1-F6EECF244321}">
                <p14:modId xmlns:p14="http://schemas.microsoft.com/office/powerpoint/2010/main" val="1001722950"/>
              </p:ext>
            </p:extLst>
          </p:nvPr>
        </p:nvGraphicFramePr>
        <p:xfrm>
          <a:off x="349046" y="1097745"/>
          <a:ext cx="11493908" cy="5303054"/>
        </p:xfrm>
        <a:graphic>
          <a:graphicData uri="http://schemas.openxmlformats.org/drawingml/2006/table">
            <a:tbl>
              <a:tblPr firstRow="1" bandRow="1">
                <a:tableStyleId>{72833802-FEF1-4C79-8D5D-14CF1EAF98D9}</a:tableStyleId>
              </a:tblPr>
              <a:tblGrid>
                <a:gridCol w="3544528">
                  <a:extLst>
                    <a:ext uri="{9D8B030D-6E8A-4147-A177-3AD203B41FA5}">
                      <a16:colId xmlns:a16="http://schemas.microsoft.com/office/drawing/2014/main" val="910295451"/>
                    </a:ext>
                  </a:extLst>
                </a:gridCol>
                <a:gridCol w="2910349">
                  <a:extLst>
                    <a:ext uri="{9D8B030D-6E8A-4147-A177-3AD203B41FA5}">
                      <a16:colId xmlns:a16="http://schemas.microsoft.com/office/drawing/2014/main" val="1386230802"/>
                    </a:ext>
                  </a:extLst>
                </a:gridCol>
                <a:gridCol w="2615380">
                  <a:extLst>
                    <a:ext uri="{9D8B030D-6E8A-4147-A177-3AD203B41FA5}">
                      <a16:colId xmlns:a16="http://schemas.microsoft.com/office/drawing/2014/main" val="505291992"/>
                    </a:ext>
                  </a:extLst>
                </a:gridCol>
                <a:gridCol w="2423651">
                  <a:extLst>
                    <a:ext uri="{9D8B030D-6E8A-4147-A177-3AD203B41FA5}">
                      <a16:colId xmlns:a16="http://schemas.microsoft.com/office/drawing/2014/main" val="1179670381"/>
                    </a:ext>
                  </a:extLst>
                </a:gridCol>
              </a:tblGrid>
              <a:tr h="313255">
                <a:tc rowSpan="2">
                  <a:txBody>
                    <a:bodyPr/>
                    <a:lstStyle/>
                    <a:p>
                      <a:r>
                        <a:rPr lang="en-ZA" sz="1400" dirty="0">
                          <a:latin typeface="Tw Cen MT" panose="020B0602020104020603" pitchFamily="34" charset="0"/>
                        </a:rPr>
                        <a:t>OUTPUT</a:t>
                      </a:r>
                      <a:r>
                        <a:rPr lang="en-ZA" sz="1400" baseline="0" dirty="0">
                          <a:latin typeface="Tw Cen MT" panose="020B0602020104020603" pitchFamily="34" charset="0"/>
                        </a:rPr>
                        <a:t> INDICATOR</a:t>
                      </a:r>
                      <a:endParaRPr lang="en-ZA" sz="1400" dirty="0">
                        <a:latin typeface="Tw Cen MT" panose="020B0602020104020603" pitchFamily="34" charset="0"/>
                      </a:endParaRPr>
                    </a:p>
                  </a:txBody>
                  <a:tcPr>
                    <a:solidFill>
                      <a:schemeClr val="accent2">
                        <a:lumMod val="75000"/>
                      </a:schemeClr>
                    </a:solidFill>
                  </a:tcPr>
                </a:tc>
                <a:tc gridSpan="3">
                  <a:txBody>
                    <a:bodyPr/>
                    <a:lstStyle/>
                    <a:p>
                      <a:pPr algn="ctr"/>
                      <a:r>
                        <a:rPr lang="en-US" sz="1400" b="1" kern="1200" dirty="0">
                          <a:solidFill>
                            <a:schemeClr val="tx1"/>
                          </a:solidFill>
                          <a:latin typeface="Tw Cen MT" panose="020B0602020104020603" pitchFamily="34" charset="0"/>
                        </a:rPr>
                        <a:t>MEDIUM TERM EXPENDITURE FRAMEWORK PERIOD</a:t>
                      </a:r>
                      <a:endParaRPr lang="en-ZA" sz="1400" dirty="0">
                        <a:latin typeface="Tw Cen MT" panose="020B0602020104020603"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9638771"/>
                  </a:ext>
                </a:extLst>
              </a:tr>
              <a:tr h="227512">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latin typeface="Tw Cen MT" panose="020B0602020104020603" pitchFamily="34" charset="0"/>
                        </a:rPr>
                        <a:t>2023/24</a:t>
                      </a:r>
                      <a:endParaRPr lang="en-ZA" sz="14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Tw Cen MT" panose="020B0602020104020603" pitchFamily="34" charset="0"/>
                        </a:rPr>
                        <a:t>2024/25</a:t>
                      </a:r>
                      <a:endParaRPr lang="en-ZA" sz="14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Tw Cen MT" panose="020B0602020104020603" pitchFamily="34" charset="0"/>
                        </a:rPr>
                        <a:t>2025/26</a:t>
                      </a:r>
                      <a:endParaRPr lang="en-ZA" sz="1400" b="1" kern="1200" dirty="0">
                        <a:solidFill>
                          <a:schemeClr val="bg1"/>
                        </a:solidFill>
                        <a:effectLst/>
                        <a:latin typeface="Tw Cen MT" panose="020B0602020104020603" pitchFamily="34" charset="0"/>
                        <a:ea typeface="+mn-ea"/>
                        <a:cs typeface="+mn-cs"/>
                      </a:endParaRPr>
                    </a:p>
                  </a:txBody>
                  <a:tcPr marL="68580" marR="68580" marT="0" marB="0">
                    <a:solidFill>
                      <a:schemeClr val="accent2">
                        <a:lumMod val="75000"/>
                      </a:schemeClr>
                    </a:solidFill>
                  </a:tcPr>
                </a:tc>
                <a:extLst>
                  <a:ext uri="{0D108BD9-81ED-4DB2-BD59-A6C34878D82A}">
                    <a16:rowId xmlns:a16="http://schemas.microsoft.com/office/drawing/2014/main" val="752754163"/>
                  </a:ext>
                </a:extLst>
              </a:tr>
              <a:tr h="987130">
                <a:tc>
                  <a:txBody>
                    <a:bodyPr/>
                    <a:lstStyle/>
                    <a:p>
                      <a:pPr>
                        <a:lnSpc>
                          <a:spcPct val="150000"/>
                        </a:lnSpc>
                        <a:spcAft>
                          <a:spcPts val="0"/>
                        </a:spcAft>
                      </a:pPr>
                      <a:r>
                        <a:rPr lang="en-ZA" sz="1400" dirty="0">
                          <a:effectLst/>
                          <a:latin typeface="Tw Cen MT" panose="020B0602020104020603" pitchFamily="34" charset="0"/>
                          <a:ea typeface="Calibri" panose="020F0502020204030204" pitchFamily="34" charset="0"/>
                          <a:cs typeface="Times New Roman" panose="02020603050405020304" pitchFamily="18" charset="0"/>
                        </a:rPr>
                        <a:t>Number of departments</a:t>
                      </a:r>
                      <a:r>
                        <a:rPr lang="en-ZA" sz="1400" baseline="0" dirty="0">
                          <a:effectLst/>
                          <a:latin typeface="Tw Cen MT" panose="020B0602020104020603" pitchFamily="34" charset="0"/>
                          <a:ea typeface="Calibri" panose="020F0502020204030204" pitchFamily="34" charset="0"/>
                          <a:cs typeface="Times New Roman" panose="02020603050405020304" pitchFamily="18" charset="0"/>
                        </a:rPr>
                        <a:t> </a:t>
                      </a:r>
                      <a:r>
                        <a:rPr lang="en-ZA" sz="1400" dirty="0">
                          <a:effectLst/>
                          <a:latin typeface="Tw Cen MT" panose="020B0602020104020603" pitchFamily="34" charset="0"/>
                          <a:ea typeface="Calibri" panose="020F0502020204030204" pitchFamily="34" charset="0"/>
                          <a:cs typeface="Times New Roman" panose="02020603050405020304" pitchFamily="18" charset="0"/>
                        </a:rPr>
                        <a:t>supported to implement the Public Service Charter </a:t>
                      </a:r>
                    </a:p>
                    <a:p>
                      <a:pPr>
                        <a:lnSpc>
                          <a:spcPct val="150000"/>
                        </a:lnSpc>
                        <a:spcAft>
                          <a:spcPts val="0"/>
                        </a:spcAft>
                      </a:pP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 </a:t>
                      </a:r>
                      <a:r>
                        <a:rPr lang="en-ZA" sz="1400" dirty="0">
                          <a:effectLst/>
                          <a:latin typeface="Tw Cen MT" panose="020B0602020104020603" pitchFamily="34" charset="0"/>
                          <a:ea typeface="Times New Roman" panose="02020603050405020304" pitchFamily="18" charset="0"/>
                          <a:cs typeface="Arial" panose="020B0604020202020204" pitchFamily="34" charset="0"/>
                        </a:rPr>
                        <a:t>the Public Service Charter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GB" sz="1400" dirty="0">
                          <a:effectLst/>
                          <a:latin typeface="Tw Cen MT" panose="020B0602020104020603" pitchFamily="34" charset="0"/>
                          <a:ea typeface="Times New Roman" panose="02020603050405020304" pitchFamily="18" charset="0"/>
                          <a:cs typeface="Arial" panose="020B0604020202020204" pitchFamily="34" charset="0"/>
                        </a:rPr>
                        <a:t>Hundred and Sixty One (161)  departments supported to implement the </a:t>
                      </a:r>
                      <a:r>
                        <a:rPr lang="en-ZA" sz="1400" dirty="0">
                          <a:effectLst/>
                          <a:latin typeface="Tw Cen MT" panose="020B0602020104020603" pitchFamily="34" charset="0"/>
                          <a:ea typeface="Times New Roman" panose="02020603050405020304" pitchFamily="18" charset="0"/>
                          <a:cs typeface="Arial" panose="020B0604020202020204" pitchFamily="34" charset="0"/>
                        </a:rPr>
                        <a:t>the Public Service Charter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GB" sz="1400" dirty="0">
                          <a:effectLst/>
                          <a:latin typeface="Tw Cen MT" panose="020B0602020104020603" pitchFamily="34" charset="0"/>
                          <a:ea typeface="Times New Roman" panose="02020603050405020304" pitchFamily="18" charset="0"/>
                          <a:cs typeface="Arial" panose="020B0604020202020204" pitchFamily="34" charset="0"/>
                        </a:rPr>
                        <a:t>Hundred and Sixty-One (161) departments supported to implement the</a:t>
                      </a:r>
                      <a:r>
                        <a:rPr lang="en-ZA" sz="1400" dirty="0">
                          <a:effectLst/>
                          <a:latin typeface="Tw Cen MT" panose="020B0602020104020603" pitchFamily="34" charset="0"/>
                          <a:ea typeface="Times New Roman" panose="02020603050405020304" pitchFamily="18" charset="0"/>
                          <a:cs typeface="Arial" panose="020B0604020202020204" pitchFamily="34" charset="0"/>
                        </a:rPr>
                        <a:t> the Public Service Charter</a:t>
                      </a:r>
                      <a:r>
                        <a:rPr lang="en-GB" sz="14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548157579"/>
                  </a:ext>
                </a:extLst>
              </a:tr>
              <a:tr h="1205043">
                <a:tc>
                  <a:txBody>
                    <a:bodyPr/>
                    <a:lstStyle/>
                    <a:p>
                      <a:pPr>
                        <a:lnSpc>
                          <a:spcPct val="100000"/>
                        </a:lnSpc>
                        <a:spcAft>
                          <a:spcPts val="0"/>
                        </a:spcAft>
                        <a:tabLst>
                          <a:tab pos="190500" algn="l"/>
                          <a:tab pos="540385" algn="l"/>
                        </a:tabLst>
                      </a:pPr>
                      <a:r>
                        <a:rPr lang="en-ZA" sz="1400" dirty="0">
                          <a:effectLst/>
                          <a:latin typeface="Tw Cen MT" panose="020B0602020104020603" pitchFamily="34" charset="0"/>
                          <a:ea typeface="Calibri" panose="020F0502020204030204" pitchFamily="34" charset="0"/>
                          <a:cs typeface="Times New Roman" panose="02020603050405020304" pitchFamily="18" charset="0"/>
                        </a:rPr>
                        <a:t>Number of state institutions supported to implement the African Peer Review Mechanism (APRM) National Plan of Action</a:t>
                      </a:r>
                    </a:p>
                  </a:txBody>
                  <a:tcPr marL="68580" marR="68580" marT="0" marB="0"/>
                </a:tc>
                <a:tc>
                  <a:txBody>
                    <a:bodyPr/>
                    <a:lstStyle/>
                    <a:p>
                      <a:pPr>
                        <a:lnSpc>
                          <a:spcPct val="107000"/>
                        </a:lnSpc>
                        <a:spcAft>
                          <a:spcPts val="0"/>
                        </a:spcAft>
                        <a:tabLst>
                          <a:tab pos="190500" algn="l"/>
                        </a:tabLst>
                      </a:pPr>
                      <a:r>
                        <a:rPr lang="en-ZA" sz="1400" dirty="0">
                          <a:effectLst/>
                          <a:latin typeface="Tw Cen MT" panose="020B0602020104020603" pitchFamily="34" charset="0"/>
                          <a:ea typeface="Times New Roman" panose="02020603050405020304" pitchFamily="18" charset="0"/>
                          <a:cs typeface="Arial" panose="020B0604020202020204" pitchFamily="34" charset="0"/>
                        </a:rPr>
                        <a:t>Three (3) state institutions supported </a:t>
                      </a:r>
                      <a:r>
                        <a:rPr lang="en-US" sz="1400" dirty="0">
                          <a:effectLst/>
                          <a:latin typeface="Tw Cen MT" panose="020B0602020104020603" pitchFamily="34" charset="0"/>
                          <a:ea typeface="Times New Roman" panose="02020603050405020304" pitchFamily="18" charset="0"/>
                          <a:cs typeface="Arial" panose="020B0604020202020204" pitchFamily="34" charset="0"/>
                        </a:rPr>
                        <a:t>to implement the African Peer Review Mechanism (APRM) National Plan of Action</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Lst>
                      </a:pPr>
                      <a:r>
                        <a:rPr lang="en-ZA" sz="1400" dirty="0">
                          <a:effectLst/>
                          <a:latin typeface="Tw Cen MT" panose="020B0602020104020603" pitchFamily="34" charset="0"/>
                          <a:ea typeface="Times New Roman" panose="02020603050405020304" pitchFamily="18" charset="0"/>
                          <a:cs typeface="Arial" panose="020B0604020202020204" pitchFamily="34" charset="0"/>
                        </a:rPr>
                        <a:t>Four (4) state institutions supported </a:t>
                      </a:r>
                      <a:r>
                        <a:rPr lang="en-US" sz="1400" dirty="0">
                          <a:effectLst/>
                          <a:latin typeface="Tw Cen MT" panose="020B0602020104020603" pitchFamily="34" charset="0"/>
                          <a:ea typeface="Times New Roman" panose="02020603050405020304" pitchFamily="18" charset="0"/>
                          <a:cs typeface="Arial" panose="020B0604020202020204" pitchFamily="34" charset="0"/>
                        </a:rPr>
                        <a:t>to implement the African Peer Review Mechanism (APRM)National Plan of Action</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Lst>
                      </a:pPr>
                      <a:r>
                        <a:rPr lang="en-ZA" sz="1400" dirty="0">
                          <a:effectLst/>
                          <a:latin typeface="Tw Cen MT" panose="020B0602020104020603" pitchFamily="34" charset="0"/>
                          <a:ea typeface="Times New Roman" panose="02020603050405020304" pitchFamily="18" charset="0"/>
                          <a:cs typeface="Arial" panose="020B0604020202020204" pitchFamily="34" charset="0"/>
                        </a:rPr>
                        <a:t>Five (5) state institutions supported </a:t>
                      </a:r>
                      <a:r>
                        <a:rPr lang="en-US" sz="1400" dirty="0">
                          <a:effectLst/>
                          <a:latin typeface="Tw Cen MT" panose="020B0602020104020603" pitchFamily="34" charset="0"/>
                          <a:ea typeface="Times New Roman" panose="02020603050405020304" pitchFamily="18" charset="0"/>
                          <a:cs typeface="Arial" panose="020B0604020202020204" pitchFamily="34" charset="0"/>
                        </a:rPr>
                        <a:t>to implement the African Peer Review Mechanism (APRM) National Plan of Action</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454727401"/>
                  </a:ext>
                </a:extLst>
              </a:tr>
              <a:tr h="1365071">
                <a:tc>
                  <a:txBody>
                    <a:bodyPr/>
                    <a:lstStyle/>
                    <a:p>
                      <a:pPr>
                        <a:lnSpc>
                          <a:spcPct val="100000"/>
                        </a:lnSpc>
                        <a:spcAft>
                          <a:spcPts val="0"/>
                        </a:spcAft>
                        <a:tabLst>
                          <a:tab pos="190500" algn="l"/>
                        </a:tabLst>
                      </a:pPr>
                      <a:r>
                        <a:rPr lang="en-ZA" sz="1400" dirty="0">
                          <a:effectLst/>
                          <a:latin typeface="Tw Cen MT" panose="020B0602020104020603" pitchFamily="34" charset="0"/>
                          <a:ea typeface="Calibri" panose="020F0502020204030204" pitchFamily="34" charset="0"/>
                          <a:cs typeface="Times New Roman" panose="02020603050405020304" pitchFamily="18" charset="0"/>
                        </a:rPr>
                        <a:t>Monitoring report on the implementation of the recommendations of research study on the State of Service Delivery</a:t>
                      </a:r>
                    </a:p>
                  </a:txBody>
                  <a:tcPr marL="68580" marR="68580" marT="0" marB="0"/>
                </a:tc>
                <a:tc>
                  <a:txBody>
                    <a:bodyPr/>
                    <a:lstStyle/>
                    <a:p>
                      <a:pPr>
                        <a:lnSpc>
                          <a:spcPct val="100000"/>
                        </a:lnSpc>
                        <a:spcAft>
                          <a:spcPts val="0"/>
                        </a:spcAft>
                        <a:tabLst>
                          <a:tab pos="190500" algn="l"/>
                        </a:tabLst>
                      </a:pPr>
                      <a:r>
                        <a:rPr lang="en-ZA" sz="1400" dirty="0">
                          <a:effectLst/>
                          <a:latin typeface="Tw Cen MT" panose="020B0602020104020603" pitchFamily="34" charset="0"/>
                          <a:ea typeface="Calibri" panose="020F0502020204030204" pitchFamily="34" charset="0"/>
                          <a:cs typeface="Times New Roman" panose="02020603050405020304" pitchFamily="18" charset="0"/>
                        </a:rPr>
                        <a:t>Monitoring report on the implementation of the recommendations of research study on the State of Service Delivery by the five service delivery departments compiled</a:t>
                      </a:r>
                    </a:p>
                  </a:txBody>
                  <a:tcPr marL="68580" marR="68580" marT="0" marB="0">
                    <a:solidFill>
                      <a:schemeClr val="accent2">
                        <a:lumMod val="20000"/>
                        <a:lumOff val="80000"/>
                      </a:schemeClr>
                    </a:solidFill>
                  </a:tcPr>
                </a:tc>
                <a:tc>
                  <a:txBody>
                    <a:bodyPr/>
                    <a:lstStyle/>
                    <a:p>
                      <a:pPr>
                        <a:lnSpc>
                          <a:spcPct val="150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50000"/>
                        </a:lnSpc>
                        <a:spcAft>
                          <a:spcPts val="0"/>
                        </a:spcAft>
                        <a:tabLst>
                          <a:tab pos="190500" algn="l"/>
                          <a:tab pos="540385"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739833872"/>
                  </a:ext>
                </a:extLst>
              </a:tr>
              <a:tr h="1205043">
                <a:tc>
                  <a:txBody>
                    <a:bodyPr/>
                    <a:lstStyle/>
                    <a:p>
                      <a:pPr>
                        <a:lnSpc>
                          <a:spcPct val="150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 Approved </a:t>
                      </a:r>
                      <a:r>
                        <a:rPr lang="en-ZA" sz="1400" dirty="0">
                          <a:effectLst/>
                          <a:latin typeface="Tw Cen MT" panose="020B0602020104020603" pitchFamily="34" charset="0"/>
                          <a:ea typeface="Times New Roman" panose="02020603050405020304" pitchFamily="18" charset="0"/>
                          <a:cs typeface="Arial" panose="020B0604020202020204" pitchFamily="34" charset="0"/>
                        </a:rPr>
                        <a:t>Integrated Service Delivery Improvement Policy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Approved Integrated Service Delivery Improvement Policy</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Awareness sessions to communicate Integrated Service Delivery Improvement Policy to all departments.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Ten (10) departments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supported to implement Integrated Service Delivery Improvement Policy</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tabLst>
                          <a:tab pos="190500" algn="l"/>
                          <a:tab pos="540385" algn="l"/>
                        </a:tabLst>
                      </a:pPr>
                      <a:r>
                        <a:rPr lang="en-GB" sz="1400" dirty="0">
                          <a:effectLst/>
                          <a:latin typeface="Tw Cen MT" panose="020B0602020104020603" pitchFamily="34" charset="0"/>
                          <a:ea typeface="Times New Roman" panose="02020603050405020304" pitchFamily="18" charset="0"/>
                          <a:cs typeface="Arial" panose="020B0604020202020204" pitchFamily="34" charset="0"/>
                        </a:rPr>
                        <a:t> </a:t>
                      </a:r>
                      <a:endParaRPr lang="en-ZA"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999019340"/>
                  </a:ext>
                </a:extLst>
              </a:tr>
            </a:tbl>
          </a:graphicData>
        </a:graphic>
      </p:graphicFrame>
      <p:sp>
        <p:nvSpPr>
          <p:cNvPr id="3" name="Slide Number Placeholder 3">
            <a:extLst>
              <a:ext uri="{FF2B5EF4-FFF2-40B4-BE49-F238E27FC236}">
                <a16:creationId xmlns:a16="http://schemas.microsoft.com/office/drawing/2014/main" id="{673B1A73-D6E0-D4DA-5679-619E6E4B6EA7}"/>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38</a:t>
            </a:r>
          </a:p>
        </p:txBody>
      </p:sp>
    </p:spTree>
    <p:extLst>
      <p:ext uri="{BB962C8B-B14F-4D97-AF65-F5344CB8AC3E}">
        <p14:creationId xmlns:p14="http://schemas.microsoft.com/office/powerpoint/2010/main" val="415993988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2E1C8-D5D6-A899-8865-58263B2DD3D5}"/>
              </a:ext>
            </a:extLst>
          </p:cNvPr>
          <p:cNvSpPr>
            <a:spLocks noGrp="1"/>
          </p:cNvSpPr>
          <p:nvPr>
            <p:ph idx="1"/>
          </p:nvPr>
        </p:nvSpPr>
        <p:spPr>
          <a:xfrm>
            <a:off x="481014" y="2614613"/>
            <a:ext cx="5167311" cy="3590925"/>
          </a:xfrm>
        </p:spPr>
        <p:txBody>
          <a:bodyPr>
            <a:normAutofit/>
          </a:bodyPr>
          <a:lstStyle/>
          <a:p>
            <a:pPr marL="0" indent="0">
              <a:buNone/>
            </a:pPr>
            <a:r>
              <a:rPr lang="en-US" sz="4800" dirty="0">
                <a:solidFill>
                  <a:schemeClr val="accent2">
                    <a:lumMod val="75000"/>
                  </a:schemeClr>
                </a:solidFill>
                <a:latin typeface="Tw Cen MT" panose="020B0602020104020603" pitchFamily="34" charset="0"/>
              </a:rPr>
              <a:t>7. 2023 /24</a:t>
            </a:r>
          </a:p>
          <a:p>
            <a:pPr marL="0" indent="0">
              <a:buNone/>
            </a:pPr>
            <a:r>
              <a:rPr lang="en-US" sz="4800" dirty="0">
                <a:latin typeface="Tw Cen MT" panose="020B0602020104020603" pitchFamily="34" charset="0"/>
              </a:rPr>
              <a:t> BUDGET ALLOCATIONS </a:t>
            </a:r>
            <a:endParaRPr lang="en-ZA" sz="4800" dirty="0">
              <a:latin typeface="Tw Cen MT" panose="020B0602020104020603" pitchFamily="34" charset="0"/>
            </a:endParaRPr>
          </a:p>
        </p:txBody>
      </p:sp>
      <p:pic>
        <p:nvPicPr>
          <p:cNvPr id="5" name="Picture 4" descr="Calculator, pen, compass, money and a paper with graphs printed on it">
            <a:extLst>
              <a:ext uri="{FF2B5EF4-FFF2-40B4-BE49-F238E27FC236}">
                <a16:creationId xmlns:a16="http://schemas.microsoft.com/office/drawing/2014/main" id="{04DB5A10-1787-15A0-3695-4D389FB0610E}"/>
              </a:ext>
            </a:extLst>
          </p:cNvPr>
          <p:cNvPicPr>
            <a:picLocks noChangeAspect="1"/>
          </p:cNvPicPr>
          <p:nvPr/>
        </p:nvPicPr>
        <p:blipFill rotWithShape="1">
          <a:blip r:embed="rId2"/>
          <a:srcRect l="23283" r="19859" b="1"/>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
        <p:nvSpPr>
          <p:cNvPr id="4" name="Slide Number Placeholder 3">
            <a:extLst>
              <a:ext uri="{FF2B5EF4-FFF2-40B4-BE49-F238E27FC236}">
                <a16:creationId xmlns:a16="http://schemas.microsoft.com/office/drawing/2014/main" id="{30C620BA-84CA-B3B6-5986-453A0EBF215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39</a:t>
            </a:r>
          </a:p>
        </p:txBody>
      </p:sp>
    </p:spTree>
    <p:extLst>
      <p:ext uri="{BB962C8B-B14F-4D97-AF65-F5344CB8AC3E}">
        <p14:creationId xmlns:p14="http://schemas.microsoft.com/office/powerpoint/2010/main" val="3562311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68655" y="953729"/>
            <a:ext cx="5679583" cy="2084923"/>
          </a:xfrm>
          <a:solidFill>
            <a:schemeClr val="bg1"/>
          </a:solidFill>
        </p:spPr>
        <p:txBody>
          <a:bodyPr>
            <a:noAutofit/>
          </a:bodyPr>
          <a:lstStyle/>
          <a:p>
            <a:pPr lvl="0" algn="l" eaLnBrk="0" hangingPunct="0">
              <a:lnSpc>
                <a:spcPct val="100000"/>
              </a:lnSpc>
              <a:spcBef>
                <a:spcPct val="0"/>
              </a:spcBef>
              <a:defRPr/>
            </a:pPr>
            <a:r>
              <a:rPr lang="en-ZA" b="1" dirty="0">
                <a:solidFill>
                  <a:schemeClr val="accent6">
                    <a:lumMod val="75000"/>
                  </a:schemeClr>
                </a:solidFill>
                <a:latin typeface="Tw Cen MT" panose="020B0602020104020603" pitchFamily="34" charset="0"/>
                <a:cs typeface="Arial" panose="020B0604020202020204" pitchFamily="34" charset="0"/>
              </a:rPr>
              <a:t>Vision</a:t>
            </a:r>
          </a:p>
          <a:p>
            <a:pPr lvl="0" algn="l" eaLnBrk="0" hangingPunct="0">
              <a:lnSpc>
                <a:spcPct val="100000"/>
              </a:lnSpc>
              <a:spcBef>
                <a:spcPct val="0"/>
              </a:spcBef>
              <a:defRPr/>
            </a:pPr>
            <a:endParaRPr lang="en-ZA" sz="2000" b="1" dirty="0">
              <a:solidFill>
                <a:schemeClr val="accent6">
                  <a:lumMod val="75000"/>
                </a:schemeClr>
              </a:solidFill>
              <a:latin typeface="Tw Cen MT" panose="020B0602020104020603" pitchFamily="34" charset="0"/>
              <a:cs typeface="Arial" panose="020B0604020202020204" pitchFamily="34" charset="0"/>
            </a:endParaRPr>
          </a:p>
          <a:p>
            <a:pPr marL="342900" lvl="0" indent="-342900" algn="l">
              <a:lnSpc>
                <a:spcPct val="130000"/>
              </a:lnSpc>
              <a:spcBef>
                <a:spcPts val="0"/>
              </a:spcBef>
              <a:buFont typeface="Arial" panose="020B0604020202020204" pitchFamily="34" charset="0"/>
              <a:buChar char="•"/>
              <a:defRPr/>
            </a:pPr>
            <a:r>
              <a:rPr lang="en-ZA" sz="2000" dirty="0">
                <a:latin typeface="Tw Cen MT" panose="020B0602020104020603" pitchFamily="34" charset="0"/>
              </a:rPr>
              <a:t>A professional, productive and responsive Public </a:t>
            </a:r>
          </a:p>
          <a:p>
            <a:pPr lvl="0" algn="l">
              <a:lnSpc>
                <a:spcPct val="130000"/>
              </a:lnSpc>
              <a:spcBef>
                <a:spcPts val="0"/>
              </a:spcBef>
              <a:defRPr/>
            </a:pPr>
            <a:r>
              <a:rPr lang="en-ZA" sz="2000" dirty="0">
                <a:latin typeface="Tw Cen MT" panose="020B0602020104020603" pitchFamily="34" charset="0"/>
              </a:rPr>
              <a:t>     Service and administration.</a:t>
            </a:r>
            <a:endParaRPr lang="en-ZA" sz="2000" dirty="0">
              <a:latin typeface="Tw Cen MT" panose="020B0602020104020603" pitchFamily="34" charset="0"/>
              <a:cs typeface="Arial" pitchFamily="34" charset="0"/>
            </a:endParaRPr>
          </a:p>
          <a:p>
            <a:pPr algn="l" eaLnBrk="0" hangingPunct="0">
              <a:lnSpc>
                <a:spcPct val="100000"/>
              </a:lnSpc>
              <a:spcBef>
                <a:spcPct val="0"/>
              </a:spcBef>
              <a:defRPr/>
            </a:pPr>
            <a:endParaRPr lang="en-ZA" sz="1800" b="1" dirty="0">
              <a:solidFill>
                <a:schemeClr val="accent4">
                  <a:lumMod val="75000"/>
                </a:schemeClr>
              </a:solidFill>
              <a:latin typeface="Tw Cen MT" panose="020B0602020104020603" pitchFamily="34" charset="0"/>
              <a:cs typeface="Arial" panose="020B0604020202020204" pitchFamily="34" charset="0"/>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4</a:t>
            </a:fld>
            <a:endParaRPr lang="en-GB" sz="4000" b="1" dirty="0">
              <a:solidFill>
                <a:prstClr val="white"/>
              </a:solidFill>
            </a:endParaRPr>
          </a:p>
        </p:txBody>
      </p:sp>
      <p:sp>
        <p:nvSpPr>
          <p:cNvPr id="8" name="Slide Number Placeholder 3"/>
          <p:cNvSpPr txBox="1">
            <a:spLocks/>
          </p:cNvSpPr>
          <p:nvPr/>
        </p:nvSpPr>
        <p:spPr>
          <a:xfrm>
            <a:off x="11125200" y="6336"/>
            <a:ext cx="1051908" cy="967202"/>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a:t>
            </a:r>
          </a:p>
        </p:txBody>
      </p:sp>
      <p:sp>
        <p:nvSpPr>
          <p:cNvPr id="13" name="Content Placeholder 2"/>
          <p:cNvSpPr txBox="1">
            <a:spLocks/>
          </p:cNvSpPr>
          <p:nvPr/>
        </p:nvSpPr>
        <p:spPr>
          <a:xfrm>
            <a:off x="6358220" y="953729"/>
            <a:ext cx="5437539" cy="4496288"/>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hangingPunct="0">
              <a:lnSpc>
                <a:spcPct val="100000"/>
              </a:lnSpc>
              <a:spcBef>
                <a:spcPct val="0"/>
              </a:spcBef>
              <a:defRPr/>
            </a:pPr>
            <a:r>
              <a:rPr lang="en-ZA" b="1" dirty="0">
                <a:solidFill>
                  <a:schemeClr val="accent2">
                    <a:lumMod val="75000"/>
                  </a:schemeClr>
                </a:solidFill>
                <a:latin typeface="Tw Cen MT" panose="020B0602020104020603" pitchFamily="34" charset="0"/>
                <a:cs typeface="Arial" panose="020B0604020202020204" pitchFamily="34" charset="0"/>
              </a:rPr>
              <a:t>Mission</a:t>
            </a:r>
          </a:p>
          <a:p>
            <a:pPr algn="l" eaLnBrk="0" hangingPunct="0">
              <a:lnSpc>
                <a:spcPct val="100000"/>
              </a:lnSpc>
              <a:spcBef>
                <a:spcPct val="0"/>
              </a:spcBef>
              <a:defRPr/>
            </a:pPr>
            <a:endParaRPr lang="en-ZA" sz="1800" b="1" dirty="0">
              <a:solidFill>
                <a:schemeClr val="accent6">
                  <a:lumMod val="75000"/>
                </a:schemeClr>
              </a:solidFill>
              <a:latin typeface="Tw Cen MT" panose="020B0602020104020603" pitchFamily="34" charset="0"/>
              <a:cs typeface="Arial" panose="020B0604020202020204" pitchFamily="34" charset="0"/>
            </a:endParaRPr>
          </a:p>
          <a:p>
            <a:pPr marL="342900" indent="-342900" algn="l">
              <a:lnSpc>
                <a:spcPct val="130000"/>
              </a:lnSpc>
              <a:spcBef>
                <a:spcPts val="0"/>
              </a:spcBef>
              <a:buFont typeface="Arial" panose="020B0604020202020204" pitchFamily="34" charset="0"/>
              <a:buChar char="•"/>
              <a:defRPr/>
            </a:pPr>
            <a:r>
              <a:rPr lang="en-ZA" sz="1800" dirty="0">
                <a:latin typeface="Tw Cen MT" panose="020B0602020104020603" pitchFamily="34" charset="0"/>
              </a:rPr>
              <a:t>Establish norms and standards to ensure that the Public Service functions optimally and that such norms and standards are adhered to; </a:t>
            </a:r>
          </a:p>
          <a:p>
            <a:pPr marL="342900" indent="-342900" algn="l">
              <a:lnSpc>
                <a:spcPct val="130000"/>
              </a:lnSpc>
              <a:spcBef>
                <a:spcPts val="0"/>
              </a:spcBef>
              <a:buFont typeface="Arial" panose="020B0604020202020204" pitchFamily="34" charset="0"/>
              <a:buChar char="•"/>
              <a:defRPr/>
            </a:pPr>
            <a:r>
              <a:rPr lang="en-ZA" sz="1800" dirty="0">
                <a:latin typeface="Tw Cen MT" panose="020B0602020104020603" pitchFamily="34" charset="0"/>
              </a:rPr>
              <a:t>Implement interventions to maintain a compliant and functioning Public Service;</a:t>
            </a:r>
          </a:p>
          <a:p>
            <a:pPr marL="342900" indent="-342900" algn="l">
              <a:lnSpc>
                <a:spcPct val="130000"/>
              </a:lnSpc>
              <a:spcBef>
                <a:spcPts val="0"/>
              </a:spcBef>
              <a:buFont typeface="Arial" panose="020B0604020202020204" pitchFamily="34" charset="0"/>
              <a:buChar char="•"/>
              <a:defRPr/>
            </a:pPr>
            <a:r>
              <a:rPr lang="en-ZA" sz="1800" dirty="0">
                <a:latin typeface="Tw Cen MT" panose="020B0602020104020603" pitchFamily="34" charset="0"/>
              </a:rPr>
              <a:t>Promote an ethical Public Service through programmes, systems, frameworks and structures that detect, prevent and combat corruption and </a:t>
            </a:r>
          </a:p>
          <a:p>
            <a:pPr marL="342900" indent="-342900" algn="l">
              <a:lnSpc>
                <a:spcPct val="130000"/>
              </a:lnSpc>
              <a:spcBef>
                <a:spcPts val="0"/>
              </a:spcBef>
              <a:buFont typeface="Arial" panose="020B0604020202020204" pitchFamily="34" charset="0"/>
              <a:buChar char="•"/>
              <a:defRPr/>
            </a:pPr>
            <a:r>
              <a:rPr lang="en-ZA" sz="1800" dirty="0">
                <a:latin typeface="Tw Cen MT" panose="020B0602020104020603" pitchFamily="34" charset="0"/>
              </a:rPr>
              <a:t>Contribute towards improved public administration in Africa and internationally through dialogue and sharing of best practices</a:t>
            </a:r>
            <a:r>
              <a:rPr lang="en-ZA" sz="2000" dirty="0">
                <a:latin typeface="Tw Cen MT" panose="020B0602020104020603" pitchFamily="34" charset="0"/>
              </a:rPr>
              <a:t>. </a:t>
            </a:r>
            <a:endParaRPr lang="en-ZA" sz="2000" b="1" dirty="0">
              <a:solidFill>
                <a:schemeClr val="accent4">
                  <a:lumMod val="75000"/>
                </a:schemeClr>
              </a:solidFill>
              <a:latin typeface="Tw Cen MT" panose="020B0602020104020603" pitchFamily="34" charset="0"/>
              <a:cs typeface="Arial" panose="020B0604020202020204" pitchFamily="34" charset="0"/>
            </a:endParaRPr>
          </a:p>
        </p:txBody>
      </p:sp>
      <p:sp>
        <p:nvSpPr>
          <p:cNvPr id="14" name="Content Placeholder 2"/>
          <p:cNvSpPr txBox="1">
            <a:spLocks/>
          </p:cNvSpPr>
          <p:nvPr/>
        </p:nvSpPr>
        <p:spPr>
          <a:xfrm>
            <a:off x="396241" y="2985743"/>
            <a:ext cx="5977221" cy="236299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hangingPunct="0">
              <a:lnSpc>
                <a:spcPct val="100000"/>
              </a:lnSpc>
              <a:spcBef>
                <a:spcPct val="0"/>
              </a:spcBef>
              <a:defRPr/>
            </a:pPr>
            <a:r>
              <a:rPr lang="en-ZA" sz="2000" b="1" dirty="0">
                <a:solidFill>
                  <a:schemeClr val="accent4">
                    <a:lumMod val="75000"/>
                  </a:schemeClr>
                </a:solidFill>
                <a:latin typeface="Tw Cen MT" panose="020B0602020104020603" pitchFamily="34" charset="0"/>
                <a:cs typeface="Arial" panose="020B0604020202020204" pitchFamily="34" charset="0"/>
              </a:rPr>
              <a:t>   </a:t>
            </a:r>
            <a:r>
              <a:rPr lang="en-ZA" b="1" dirty="0">
                <a:solidFill>
                  <a:schemeClr val="accent4">
                    <a:lumMod val="75000"/>
                  </a:schemeClr>
                </a:solidFill>
                <a:latin typeface="Tw Cen MT" panose="020B0602020104020603" pitchFamily="34" charset="0"/>
                <a:cs typeface="Arial" panose="020B0604020202020204" pitchFamily="34" charset="0"/>
              </a:rPr>
              <a:t>Values</a:t>
            </a:r>
          </a:p>
        </p:txBody>
      </p:sp>
      <p:pic>
        <p:nvPicPr>
          <p:cNvPr id="15" name="Picture 14" descr="C:\Users\mvubu\AppData\Local\Microsoft\Windows\Temporary Internet Files\Content.Outlook\HJBTH7OY\hands.jpg"/>
          <p:cNvPicPr/>
          <p:nvPr/>
        </p:nvPicPr>
        <p:blipFill>
          <a:blip r:embed="rId2">
            <a:extLst>
              <a:ext uri="{28A0092B-C50C-407E-A947-70E740481C1C}">
                <a14:useLocalDpi xmlns:a14="http://schemas.microsoft.com/office/drawing/2010/main" val="0"/>
              </a:ext>
            </a:extLst>
          </a:blip>
          <a:srcRect/>
          <a:stretch>
            <a:fillRect/>
          </a:stretch>
        </p:blipFill>
        <p:spPr bwMode="auto">
          <a:xfrm>
            <a:off x="468655" y="3707099"/>
            <a:ext cx="3275694" cy="1641643"/>
          </a:xfrm>
          <a:prstGeom prst="rect">
            <a:avLst/>
          </a:prstGeom>
          <a:solidFill>
            <a:schemeClr val="bg1">
              <a:lumMod val="95000"/>
            </a:schemeClr>
          </a:solidFill>
          <a:ln>
            <a:noFill/>
          </a:ln>
        </p:spPr>
      </p:pic>
    </p:spTree>
    <p:extLst>
      <p:ext uri="{BB962C8B-B14F-4D97-AF65-F5344CB8AC3E}">
        <p14:creationId xmlns:p14="http://schemas.microsoft.com/office/powerpoint/2010/main" val="50517486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40</a:t>
            </a:fld>
            <a:endParaRPr lang="en-GB" sz="4000" b="1" dirty="0"/>
          </a:p>
        </p:txBody>
      </p:sp>
      <p:sp>
        <p:nvSpPr>
          <p:cNvPr id="5" name="Title 1"/>
          <p:cNvSpPr>
            <a:spLocks noGrp="1"/>
          </p:cNvSpPr>
          <p:nvPr>
            <p:ph type="title"/>
          </p:nvPr>
        </p:nvSpPr>
        <p:spPr>
          <a:xfrm>
            <a:off x="169942" y="107076"/>
            <a:ext cx="11697920" cy="704722"/>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6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2023/24 – 2025/26</a:t>
            </a:r>
          </a:p>
        </p:txBody>
      </p:sp>
      <p:sp>
        <p:nvSpPr>
          <p:cNvPr id="6" name="Content Placeholder 2"/>
          <p:cNvSpPr txBox="1">
            <a:spLocks/>
          </p:cNvSpPr>
          <p:nvPr/>
        </p:nvSpPr>
        <p:spPr>
          <a:xfrm>
            <a:off x="38459" y="1052737"/>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089727486"/>
              </p:ext>
            </p:extLst>
          </p:nvPr>
        </p:nvGraphicFramePr>
        <p:xfrm>
          <a:off x="448574" y="1433782"/>
          <a:ext cx="11171208" cy="4756107"/>
        </p:xfrm>
        <a:graphic>
          <a:graphicData uri="http://schemas.openxmlformats.org/drawingml/2006/table">
            <a:tbl>
              <a:tblPr firstRow="1" bandRow="1">
                <a:tableStyleId>{5940675A-B579-460E-94D1-54222C63F5DA}</a:tableStyleId>
              </a:tblPr>
              <a:tblGrid>
                <a:gridCol w="6366494">
                  <a:extLst>
                    <a:ext uri="{9D8B030D-6E8A-4147-A177-3AD203B41FA5}">
                      <a16:colId xmlns:a16="http://schemas.microsoft.com/office/drawing/2014/main" val="20000"/>
                    </a:ext>
                  </a:extLst>
                </a:gridCol>
                <a:gridCol w="1612157">
                  <a:extLst>
                    <a:ext uri="{9D8B030D-6E8A-4147-A177-3AD203B41FA5}">
                      <a16:colId xmlns:a16="http://schemas.microsoft.com/office/drawing/2014/main" val="20001"/>
                    </a:ext>
                  </a:extLst>
                </a:gridCol>
                <a:gridCol w="1694555">
                  <a:extLst>
                    <a:ext uri="{9D8B030D-6E8A-4147-A177-3AD203B41FA5}">
                      <a16:colId xmlns:a16="http://schemas.microsoft.com/office/drawing/2014/main" val="20002"/>
                    </a:ext>
                  </a:extLst>
                </a:gridCol>
                <a:gridCol w="1498002">
                  <a:extLst>
                    <a:ext uri="{9D8B030D-6E8A-4147-A177-3AD203B41FA5}">
                      <a16:colId xmlns:a16="http://schemas.microsoft.com/office/drawing/2014/main" val="20003"/>
                    </a:ext>
                  </a:extLst>
                </a:gridCol>
              </a:tblGrid>
              <a:tr h="950391">
                <a:tc>
                  <a:txBody>
                    <a:bodyPr/>
                    <a:lstStyle/>
                    <a:p>
                      <a:pPr algn="l">
                        <a:lnSpc>
                          <a:spcPct val="110000"/>
                        </a:lnSpc>
                      </a:pPr>
                      <a:r>
                        <a:rPr lang="en-US" sz="16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59811">
                <a:tc>
                  <a:txBody>
                    <a:bodyPr/>
                    <a:lstStyle/>
                    <a:p>
                      <a:pPr algn="l" fontAlgn="b"/>
                      <a:r>
                        <a:rPr kumimoji="0" lang="en-ZA" sz="1600" kern="1200" dirty="0">
                          <a:solidFill>
                            <a:schemeClr val="tx1"/>
                          </a:solidFill>
                          <a:latin typeface="Tw Cen MT" panose="020B0602020104020603" pitchFamily="34" charset="0"/>
                          <a:ea typeface="+mn-ea"/>
                          <a:cs typeface="+mn-cs"/>
                        </a:rPr>
                        <a:t> Administration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269 597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283 790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300 883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59811">
                <a:tc>
                  <a:txBody>
                    <a:bodyPr/>
                    <a:lstStyle/>
                    <a:p>
                      <a:pPr algn="l" fontAlgn="b"/>
                      <a:r>
                        <a:rPr kumimoji="0" lang="en-US" sz="1600" kern="1200" dirty="0">
                          <a:solidFill>
                            <a:schemeClr val="tx1"/>
                          </a:solidFill>
                          <a:latin typeface="Tw Cen MT" panose="020B0602020104020603" pitchFamily="34" charset="0"/>
                          <a:ea typeface="+mn-ea"/>
                          <a:cs typeface="+mn-cs"/>
                        </a:rPr>
                        <a:t>Human Resource Management and Development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49 990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53 850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54 965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59811">
                <a:tc>
                  <a:txBody>
                    <a:bodyPr/>
                    <a:lstStyle/>
                    <a:p>
                      <a:pPr algn="l" fontAlgn="b"/>
                      <a:r>
                        <a:rPr kumimoji="0" lang="en-ZA" sz="1600" kern="1200" dirty="0">
                          <a:solidFill>
                            <a:schemeClr val="tx1"/>
                          </a:solidFill>
                          <a:latin typeface="Tw Cen MT" panose="020B0602020104020603" pitchFamily="34" charset="0"/>
                          <a:ea typeface="+mn-ea"/>
                          <a:cs typeface="+mn-cs"/>
                        </a:rPr>
                        <a:t>Negotiations, Labour Relations and Remuneration Management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96 661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93 126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96 135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59811">
                <a:tc>
                  <a:txBody>
                    <a:bodyPr/>
                    <a:lstStyle/>
                    <a:p>
                      <a:pPr algn="l" fontAlgn="b"/>
                      <a:r>
                        <a:rPr kumimoji="0" lang="en-US" sz="1600" kern="1200" dirty="0">
                          <a:solidFill>
                            <a:schemeClr val="tx1"/>
                          </a:solidFill>
                          <a:latin typeface="Tw Cen MT" panose="020B0602020104020603" pitchFamily="34" charset="0"/>
                          <a:ea typeface="+mn-ea"/>
                          <a:cs typeface="+mn-cs"/>
                        </a:rPr>
                        <a:t>E-Government Services and Information Management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29 414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33 212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kumimoji="0" lang="en-ZA" sz="1600" kern="1200" dirty="0">
                          <a:solidFill>
                            <a:schemeClr val="tx1"/>
                          </a:solidFill>
                          <a:latin typeface="Tw Cen MT" panose="020B0602020104020603" pitchFamily="34" charset="0"/>
                          <a:ea typeface="+mn-ea"/>
                          <a:cs typeface="+mn-cs"/>
                        </a:rPr>
                        <a:t>34 018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43159">
                <a:tc>
                  <a:txBody>
                    <a:bodyPr/>
                    <a:lstStyle/>
                    <a:p>
                      <a:pPr algn="l" fontAlgn="b"/>
                      <a:r>
                        <a:rPr kumimoji="0" lang="en-US" sz="1600" kern="1200" dirty="0">
                          <a:solidFill>
                            <a:schemeClr val="tx1"/>
                          </a:solidFill>
                          <a:latin typeface="Tw Cen MT" panose="020B0602020104020603" pitchFamily="34" charset="0"/>
                          <a:ea typeface="+mn-ea"/>
                          <a:cs typeface="+mn-cs"/>
                        </a:rPr>
                        <a:t>Government Service Access and Improvement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r>
                        <a:rPr kumimoji="0" lang="en-ZA" sz="1600" kern="1200" dirty="0">
                          <a:solidFill>
                            <a:schemeClr val="tx1"/>
                          </a:solidFill>
                          <a:latin typeface="Tw Cen MT" panose="020B0602020104020603" pitchFamily="34" charset="0"/>
                          <a:ea typeface="+mn-ea"/>
                          <a:cs typeface="+mn-cs"/>
                        </a:rPr>
                        <a:t>61 904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r>
                        <a:rPr kumimoji="0" lang="en-ZA" sz="1600" kern="1200" dirty="0">
                          <a:solidFill>
                            <a:schemeClr val="tx1"/>
                          </a:solidFill>
                          <a:latin typeface="Tw Cen MT" panose="020B0602020104020603" pitchFamily="34" charset="0"/>
                          <a:ea typeface="+mn-ea"/>
                          <a:cs typeface="+mn-cs"/>
                        </a:rPr>
                        <a:t>66 106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r>
                        <a:rPr kumimoji="0" lang="en-ZA" sz="1600" kern="1200" dirty="0">
                          <a:solidFill>
                            <a:schemeClr val="tx1"/>
                          </a:solidFill>
                          <a:latin typeface="Tw Cen MT" panose="020B0602020104020603" pitchFamily="34" charset="0"/>
                          <a:ea typeface="+mn-ea"/>
                          <a:cs typeface="+mn-cs"/>
                        </a:rPr>
                        <a:t>67 536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80553">
                <a:tc>
                  <a:txBody>
                    <a:bodyPr/>
                    <a:lstStyle/>
                    <a:p>
                      <a:pPr algn="l" fontAlgn="t"/>
                      <a:endParaRPr kumimoji="0" lang="en-ZA" sz="1600" b="1" kern="1200" dirty="0">
                        <a:solidFill>
                          <a:schemeClr val="tx1"/>
                        </a:solidFill>
                        <a:latin typeface="Tw Cen MT" panose="020B0602020104020603" pitchFamily="34" charset="0"/>
                        <a:ea typeface="+mn-ea"/>
                        <a:cs typeface="+mn-cs"/>
                      </a:endParaRPr>
                    </a:p>
                    <a:p>
                      <a:pPr algn="l" fontAlgn="t"/>
                      <a:r>
                        <a:rPr kumimoji="0" lang="en-ZA" sz="1600" b="1" kern="1200" dirty="0">
                          <a:solidFill>
                            <a:schemeClr val="tx1"/>
                          </a:solidFill>
                          <a:latin typeface="Tw Cen MT" panose="020B0602020104020603" pitchFamily="34" charset="0"/>
                          <a:ea typeface="+mn-ea"/>
                          <a:cs typeface="+mn-cs"/>
                        </a:rPr>
                        <a:t>Sub-total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ZA" sz="1600" b="1" kern="1200" dirty="0">
                          <a:solidFill>
                            <a:schemeClr val="tx1"/>
                          </a:solidFill>
                          <a:latin typeface="Tw Cen MT" panose="020B0602020104020603" pitchFamily="34" charset="0"/>
                          <a:ea typeface="+mn-ea"/>
                          <a:cs typeface="+mn-cs"/>
                        </a:rPr>
                        <a:t>507 566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ZA" sz="1600" b="1" kern="1200" dirty="0">
                          <a:solidFill>
                            <a:schemeClr val="tx1"/>
                          </a:solidFill>
                          <a:latin typeface="Tw Cen MT" panose="020B0602020104020603" pitchFamily="34" charset="0"/>
                          <a:ea typeface="+mn-ea"/>
                          <a:cs typeface="+mn-cs"/>
                        </a:rPr>
                        <a:t>530 084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US" sz="1600" b="1" kern="1200" dirty="0">
                          <a:solidFill>
                            <a:schemeClr val="tx1"/>
                          </a:solidFill>
                          <a:latin typeface="Tw Cen MT" panose="020B0602020104020603" pitchFamily="34" charset="0"/>
                          <a:ea typeface="+mn-ea"/>
                          <a:cs typeface="+mn-cs"/>
                        </a:rPr>
                        <a:t>553 537</a:t>
                      </a:r>
                      <a:endParaRPr kumimoji="0" lang="en-ZA" sz="1600" b="1" kern="1200" dirty="0">
                        <a:solidFill>
                          <a:schemeClr val="tx1"/>
                        </a:solidFill>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3432525"/>
                  </a:ext>
                </a:extLst>
              </a:tr>
              <a:tr h="443159">
                <a:tc>
                  <a:txBody>
                    <a:bodyPr/>
                    <a:lstStyle/>
                    <a:p>
                      <a:pPr algn="l" fontAlgn="b"/>
                      <a:r>
                        <a:rPr kumimoji="0" lang="en-ZA" sz="1600" kern="1200" dirty="0">
                          <a:solidFill>
                            <a:schemeClr val="tx1"/>
                          </a:solidFill>
                          <a:latin typeface="Tw Cen MT" panose="020B0602020104020603" pitchFamily="34" charset="0"/>
                          <a:ea typeface="+mn-ea"/>
                          <a:cs typeface="+mn-cs"/>
                        </a:rPr>
                        <a:t>Centre for Public Service Innovation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600" kern="1200" dirty="0">
                          <a:solidFill>
                            <a:schemeClr val="tx1"/>
                          </a:solidFill>
                          <a:latin typeface="Tw Cen MT" panose="020B0602020104020603" pitchFamily="34" charset="0"/>
                          <a:ea typeface="+mn-ea"/>
                          <a:cs typeface="+mn-cs"/>
                        </a:rPr>
                        <a:t>45 894 </a:t>
                      </a:r>
                      <a:endParaRPr kumimoji="0" lang="en-ZA" sz="16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600" kern="1200" dirty="0">
                          <a:solidFill>
                            <a:schemeClr val="tx1"/>
                          </a:solidFill>
                          <a:latin typeface="Tw Cen MT" panose="020B0602020104020603" pitchFamily="34" charset="0"/>
                          <a:ea typeface="+mn-ea"/>
                          <a:cs typeface="+mn-cs"/>
                        </a:rPr>
                        <a:t>47 939 </a:t>
                      </a:r>
                      <a:endParaRPr kumimoji="0" lang="en-ZA" sz="16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600" kern="1200" dirty="0">
                          <a:solidFill>
                            <a:schemeClr val="tx1"/>
                          </a:solidFill>
                          <a:latin typeface="Tw Cen MT" panose="020B0602020104020603" pitchFamily="34" charset="0"/>
                          <a:ea typeface="+mn-ea"/>
                          <a:cs typeface="+mn-cs"/>
                        </a:rPr>
                        <a:t>50 071 </a:t>
                      </a:r>
                      <a:endParaRPr kumimoji="0" lang="en-ZA" sz="16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03394327"/>
                  </a:ext>
                </a:extLst>
              </a:tr>
              <a:tr h="584854">
                <a:tc>
                  <a:txBody>
                    <a:bodyPr/>
                    <a:lstStyle/>
                    <a:p>
                      <a:pPr>
                        <a:lnSpc>
                          <a:spcPct val="110000"/>
                        </a:lnSpc>
                      </a:pPr>
                      <a:r>
                        <a:rPr lang="en-ZA" sz="1600" b="1" dirty="0">
                          <a:solidFill>
                            <a:schemeClr val="tx1"/>
                          </a:solidFill>
                          <a:latin typeface="Tw Cen MT" panose="020B0602020104020603" pitchFamily="34" charset="0"/>
                        </a:rPr>
                        <a:t>TOTAL</a:t>
                      </a:r>
                      <a:r>
                        <a:rPr lang="en-ZA" sz="1600" b="1" baseline="0" dirty="0">
                          <a:solidFill>
                            <a:schemeClr val="tx1"/>
                          </a:solidFill>
                          <a:latin typeface="Tw Cen MT" panose="020B0602020104020603" pitchFamily="34" charset="0"/>
                        </a:rPr>
                        <a:t> BUDGET ALLOCATIONS</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kumimoji="0" lang="en-ZA" sz="1600" b="1" kern="1200" dirty="0">
                          <a:solidFill>
                            <a:schemeClr val="tx1"/>
                          </a:solidFill>
                          <a:latin typeface="Tw Cen MT" panose="020B0602020104020603" pitchFamily="34" charset="0"/>
                          <a:ea typeface="+mn-ea"/>
                          <a:cs typeface="+mn-cs"/>
                        </a:rPr>
                        <a:t>553 460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kumimoji="0" lang="en-ZA" sz="1600" b="1" kern="1200" dirty="0">
                          <a:solidFill>
                            <a:schemeClr val="tx1"/>
                          </a:solidFill>
                          <a:latin typeface="Tw Cen MT" panose="020B0602020104020603" pitchFamily="34" charset="0"/>
                          <a:ea typeface="+mn-ea"/>
                          <a:cs typeface="+mn-cs"/>
                        </a:rPr>
                        <a:t>578 023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kumimoji="0" lang="en-ZA" sz="1600" b="1" kern="1200" dirty="0">
                          <a:solidFill>
                            <a:schemeClr val="tx1"/>
                          </a:solidFill>
                          <a:latin typeface="Tw Cen MT" panose="020B0602020104020603" pitchFamily="34" charset="0"/>
                          <a:ea typeface="+mn-ea"/>
                          <a:cs typeface="+mn-cs"/>
                        </a:rPr>
                        <a:t>603 608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40</a:t>
            </a:r>
          </a:p>
        </p:txBody>
      </p:sp>
    </p:spTree>
    <p:extLst>
      <p:ext uri="{BB962C8B-B14F-4D97-AF65-F5344CB8AC3E}">
        <p14:creationId xmlns:p14="http://schemas.microsoft.com/office/powerpoint/2010/main" val="382950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a:p>
            <a:pPr>
              <a:buNone/>
            </a:pPr>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41</a:t>
            </a:fld>
            <a:endParaRPr lang="en-GB" sz="4000" b="1" dirty="0"/>
          </a:p>
        </p:txBody>
      </p:sp>
      <p:sp>
        <p:nvSpPr>
          <p:cNvPr id="5" name="Title 1"/>
          <p:cNvSpPr>
            <a:spLocks noGrp="1"/>
          </p:cNvSpPr>
          <p:nvPr>
            <p:ph type="title"/>
          </p:nvPr>
        </p:nvSpPr>
        <p:spPr>
          <a:xfrm>
            <a:off x="154722" y="133862"/>
            <a:ext cx="11680227"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rPr>
              <a:t>BREAKDOWN OF </a:t>
            </a: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2023/24 ANNUAL ALLOCATION PER PROGRAMME</a:t>
            </a:r>
            <a:endParaRPr lang="en-ZA" sz="2700" b="1" dirty="0">
              <a:solidFill>
                <a:schemeClr val="tx1"/>
              </a:solidFill>
              <a:latin typeface="Tw Cen MT" panose="020B0602020104020603" pitchFamily="34" charset="0"/>
            </a:endParaRPr>
          </a:p>
        </p:txBody>
      </p:sp>
      <p:sp>
        <p:nvSpPr>
          <p:cNvPr id="6" name="Content Placeholder 2"/>
          <p:cNvSpPr txBox="1">
            <a:spLocks/>
          </p:cNvSpPr>
          <p:nvPr/>
        </p:nvSpPr>
        <p:spPr>
          <a:xfrm>
            <a:off x="1" y="1052736"/>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endParaRPr lang="en-ZA" sz="7200" dirty="0">
              <a:latin typeface="Tw Cen MT" panose="020B0602020104020603" pitchFamily="34" charset="0"/>
            </a:endParaRPr>
          </a:p>
          <a:p>
            <a:endParaRPr lang="en-ZA" sz="7200" dirty="0"/>
          </a:p>
          <a:p>
            <a:pPr marL="0" indent="0">
              <a:buSzPct val="100000"/>
              <a:buFont typeface="Arial" panose="020B0604020202020204" pitchFamily="34" charset="0"/>
              <a:buNone/>
            </a:pPr>
            <a:endParaRPr lang="en-US" sz="1600" u="sng" dirty="0">
              <a:latin typeface="Tw Cen MT" panose="020B0602020104020603" pitchFamily="34" charset="0"/>
            </a:endParaRPr>
          </a:p>
          <a:p>
            <a:pPr marL="82296" indent="0" algn="just">
              <a:buFont typeface="Arial" panose="020B0604020202020204" pitchFamily="34" charset="0"/>
              <a:buNone/>
            </a:pPr>
            <a:endParaRPr lang="en-US" sz="2000" dirty="0">
              <a:latin typeface="Tw Cen MT" panose="020B0602020104020603" pitchFamily="34" charset="0"/>
            </a:endParaRPr>
          </a:p>
          <a:p>
            <a:pPr>
              <a:buFont typeface="Arial" panose="020B0604020202020204" pitchFamily="34" charset="0"/>
              <a:buNone/>
            </a:pPr>
            <a:endParaRPr lang="en-US" dirty="0"/>
          </a:p>
          <a:p>
            <a:endParaRPr lang="en-US" sz="1800" dirty="0"/>
          </a:p>
        </p:txBody>
      </p:sp>
      <p:graphicFrame>
        <p:nvGraphicFramePr>
          <p:cNvPr id="8" name="Chart 7"/>
          <p:cNvGraphicFramePr>
            <a:graphicFrameLocks/>
          </p:cNvGraphicFramePr>
          <p:nvPr/>
        </p:nvGraphicFramePr>
        <p:xfrm>
          <a:off x="0" y="1052736"/>
          <a:ext cx="12192001" cy="5735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1" y="1052736"/>
          <a:ext cx="12192001" cy="57350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996308235"/>
              </p:ext>
            </p:extLst>
          </p:nvPr>
        </p:nvGraphicFramePr>
        <p:xfrm>
          <a:off x="221674" y="972444"/>
          <a:ext cx="11816130" cy="5815343"/>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41</a:t>
            </a:r>
          </a:p>
        </p:txBody>
      </p:sp>
      <p:graphicFrame>
        <p:nvGraphicFramePr>
          <p:cNvPr id="14" name="Chart 13"/>
          <p:cNvGraphicFramePr>
            <a:graphicFrameLocks/>
          </p:cNvGraphicFramePr>
          <p:nvPr>
            <p:extLst>
              <p:ext uri="{D42A27DB-BD31-4B8C-83A1-F6EECF244321}">
                <p14:modId xmlns:p14="http://schemas.microsoft.com/office/powerpoint/2010/main" val="3122140841"/>
              </p:ext>
            </p:extLst>
          </p:nvPr>
        </p:nvGraphicFramePr>
        <p:xfrm>
          <a:off x="638355" y="1052736"/>
          <a:ext cx="10619117" cy="52100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2267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a:p>
            <a:pPr>
              <a:buNone/>
            </a:pPr>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42</a:t>
            </a:fld>
            <a:endParaRPr lang="en-GB" sz="4000" b="1" dirty="0"/>
          </a:p>
        </p:txBody>
      </p:sp>
      <p:sp>
        <p:nvSpPr>
          <p:cNvPr id="5" name="Title 1"/>
          <p:cNvSpPr>
            <a:spLocks noGrp="1"/>
          </p:cNvSpPr>
          <p:nvPr>
            <p:ph type="title"/>
          </p:nvPr>
        </p:nvSpPr>
        <p:spPr>
          <a:xfrm>
            <a:off x="426720" y="26785"/>
            <a:ext cx="11765280" cy="889427"/>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2023/24 ALLOCATION PER ECONOMIC CLASSIFICATION</a:t>
            </a:r>
            <a:endParaRPr lang="en-ZA" sz="3200" b="1" dirty="0">
              <a:solidFill>
                <a:schemeClr val="tx1"/>
              </a:solidFill>
              <a:latin typeface="Tw Cen MT" panose="020B0602020104020603" pitchFamily="34" charset="0"/>
            </a:endParaRPr>
          </a:p>
        </p:txBody>
      </p:sp>
      <p:sp>
        <p:nvSpPr>
          <p:cNvPr id="6" name="Content Placeholder 2"/>
          <p:cNvSpPr txBox="1">
            <a:spLocks/>
          </p:cNvSpPr>
          <p:nvPr/>
        </p:nvSpPr>
        <p:spPr>
          <a:xfrm>
            <a:off x="0" y="1025952"/>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a:p>
            <a:pPr marL="0" indent="0">
              <a:lnSpc>
                <a:spcPct val="130000"/>
              </a:lnSpc>
              <a:spcBef>
                <a:spcPts val="0"/>
              </a:spcBef>
              <a:buFont typeface="Arial" panose="020B0604020202020204" pitchFamily="34" charset="0"/>
              <a:buNone/>
            </a:pPr>
            <a:endParaRPr lang="en-ZA" sz="7200" dirty="0">
              <a:latin typeface="Tw Cen MT" panose="020B0602020104020603" pitchFamily="34" charset="0"/>
            </a:endParaRPr>
          </a:p>
          <a:p>
            <a:endParaRPr lang="en-ZA" sz="7200" dirty="0"/>
          </a:p>
          <a:p>
            <a:pPr marL="0" indent="0">
              <a:buSzPct val="100000"/>
              <a:buFont typeface="Arial" panose="020B0604020202020204" pitchFamily="34" charset="0"/>
              <a:buNone/>
            </a:pPr>
            <a:endParaRPr lang="en-US" sz="1600" u="sng" dirty="0">
              <a:latin typeface="Tw Cen MT" panose="020B0602020104020603" pitchFamily="34" charset="0"/>
            </a:endParaRPr>
          </a:p>
          <a:p>
            <a:pPr marL="82296" indent="0" algn="just">
              <a:buFont typeface="Arial" panose="020B0604020202020204" pitchFamily="34" charset="0"/>
              <a:buNone/>
            </a:pPr>
            <a:endParaRPr lang="en-US" sz="2000" dirty="0">
              <a:latin typeface="Tw Cen MT" panose="020B0602020104020603" pitchFamily="34" charset="0"/>
            </a:endParaRPr>
          </a:p>
          <a:p>
            <a:pPr>
              <a:buFont typeface="Arial" panose="020B0604020202020204" pitchFamily="34" charset="0"/>
              <a:buNone/>
            </a:pPr>
            <a:endParaRPr lang="en-US" dirty="0"/>
          </a:p>
          <a:p>
            <a:endParaRPr lang="en-US" sz="1800" dirty="0"/>
          </a:p>
        </p:txBody>
      </p:sp>
      <p:graphicFrame>
        <p:nvGraphicFramePr>
          <p:cNvPr id="9" name="Chart 8"/>
          <p:cNvGraphicFramePr>
            <a:graphicFrameLocks/>
          </p:cNvGraphicFramePr>
          <p:nvPr>
            <p:extLst>
              <p:ext uri="{D42A27DB-BD31-4B8C-83A1-F6EECF244321}">
                <p14:modId xmlns:p14="http://schemas.microsoft.com/office/powerpoint/2010/main" val="2648014502"/>
              </p:ext>
            </p:extLst>
          </p:nvPr>
        </p:nvGraphicFramePr>
        <p:xfrm>
          <a:off x="0" y="1052734"/>
          <a:ext cx="5989321" cy="5805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29122374"/>
              </p:ext>
            </p:extLst>
          </p:nvPr>
        </p:nvGraphicFramePr>
        <p:xfrm>
          <a:off x="6015375" y="1052737"/>
          <a:ext cx="5856586" cy="4538859"/>
        </p:xfrm>
        <a:graphic>
          <a:graphicData uri="http://schemas.openxmlformats.org/drawingml/2006/table">
            <a:tbl>
              <a:tblPr firstRow="1" bandRow="1">
                <a:tableStyleId>{0505E3EF-67EA-436B-97B2-0124C06EBD24}</a:tableStyleId>
              </a:tblPr>
              <a:tblGrid>
                <a:gridCol w="2522623">
                  <a:extLst>
                    <a:ext uri="{9D8B030D-6E8A-4147-A177-3AD203B41FA5}">
                      <a16:colId xmlns:a16="http://schemas.microsoft.com/office/drawing/2014/main" val="20000"/>
                    </a:ext>
                  </a:extLst>
                </a:gridCol>
                <a:gridCol w="1130818">
                  <a:extLst>
                    <a:ext uri="{9D8B030D-6E8A-4147-A177-3AD203B41FA5}">
                      <a16:colId xmlns:a16="http://schemas.microsoft.com/office/drawing/2014/main" val="20001"/>
                    </a:ext>
                  </a:extLst>
                </a:gridCol>
                <a:gridCol w="1073801">
                  <a:extLst>
                    <a:ext uri="{9D8B030D-6E8A-4147-A177-3AD203B41FA5}">
                      <a16:colId xmlns:a16="http://schemas.microsoft.com/office/drawing/2014/main" val="20002"/>
                    </a:ext>
                  </a:extLst>
                </a:gridCol>
                <a:gridCol w="1129344">
                  <a:extLst>
                    <a:ext uri="{9D8B030D-6E8A-4147-A177-3AD203B41FA5}">
                      <a16:colId xmlns:a16="http://schemas.microsoft.com/office/drawing/2014/main" val="20003"/>
                    </a:ext>
                  </a:extLst>
                </a:gridCol>
              </a:tblGrid>
              <a:tr h="776063">
                <a:tc>
                  <a:txBody>
                    <a:bodyPr/>
                    <a:lstStyle/>
                    <a:p>
                      <a:pPr algn="l">
                        <a:lnSpc>
                          <a:spcPct val="110000"/>
                        </a:lnSpc>
                      </a:pPr>
                      <a:r>
                        <a:rPr lang="en-US" sz="1600" dirty="0">
                          <a:latin typeface="Tw Cen MT" panose="020B0602020104020603" pitchFamily="34" charset="0"/>
                        </a:rPr>
                        <a:t>DESCRIPTION</a:t>
                      </a:r>
                      <a:endParaRPr lang="en-US" sz="1600" b="1" dirty="0">
                        <a:solidFill>
                          <a:schemeClr val="tx1"/>
                        </a:solidFill>
                        <a:latin typeface="Tw Cen MT" panose="020B0602020104020603" pitchFamily="34" charset="0"/>
                      </a:endParaRPr>
                    </a:p>
                  </a:txBody>
                  <a:tcPr marL="103692" marR="103692">
                    <a:solidFill>
                      <a:schemeClr val="accent6"/>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solidFill>
                      <a:schemeClr val="accent6"/>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solidFill>
                      <a:schemeClr val="accent6"/>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solidFill>
                      <a:schemeClr val="accent6"/>
                    </a:solidFill>
                  </a:tcPr>
                </a:tc>
                <a:extLst>
                  <a:ext uri="{0D108BD9-81ED-4DB2-BD59-A6C34878D82A}">
                    <a16:rowId xmlns:a16="http://schemas.microsoft.com/office/drawing/2014/main" val="10000"/>
                  </a:ext>
                </a:extLst>
              </a:tr>
              <a:tr h="711200">
                <a:tc>
                  <a:txBody>
                    <a:bodyPr/>
                    <a:lstStyle/>
                    <a:p>
                      <a:pPr marL="0" algn="l" rtl="0" eaLnBrk="1" fontAlgn="b" latinLnBrk="0" hangingPunct="1">
                        <a:lnSpc>
                          <a:spcPct val="110000"/>
                        </a:lnSpc>
                      </a:pPr>
                      <a:r>
                        <a:rPr kumimoji="0" lang="en-US" sz="1800" kern="1200" dirty="0">
                          <a:latin typeface="Tw Cen MT" panose="020B0602020104020603" pitchFamily="34" charset="0"/>
                        </a:rPr>
                        <a:t>Compensation of Employees</a:t>
                      </a:r>
                      <a:endParaRPr kumimoji="0" lang="en-US" sz="1800" b="0" kern="1200" dirty="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300 214</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313 413</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327 169</a:t>
                      </a:r>
                    </a:p>
                  </a:txBody>
                  <a:tcPr marL="7620" marR="7620" marT="7620" marB="0" anchor="b">
                    <a:solidFill>
                      <a:schemeClr val="bg1">
                        <a:lumMod val="95000"/>
                      </a:schemeClr>
                    </a:solidFill>
                  </a:tcPr>
                </a:tc>
                <a:extLst>
                  <a:ext uri="{0D108BD9-81ED-4DB2-BD59-A6C34878D82A}">
                    <a16:rowId xmlns:a16="http://schemas.microsoft.com/office/drawing/2014/main" val="10001"/>
                  </a:ext>
                </a:extLst>
              </a:tr>
              <a:tr h="751711">
                <a:tc>
                  <a:txBody>
                    <a:bodyPr/>
                    <a:lstStyle/>
                    <a:p>
                      <a:pPr marL="0" algn="l" rtl="0" eaLnBrk="1" fontAlgn="b" latinLnBrk="0" hangingPunct="1">
                        <a:lnSpc>
                          <a:spcPct val="110000"/>
                        </a:lnSpc>
                      </a:pPr>
                      <a:r>
                        <a:rPr kumimoji="0" lang="en-US" sz="1800" kern="1200" dirty="0">
                          <a:latin typeface="Tw Cen MT" panose="020B0602020104020603" pitchFamily="34" charset="0"/>
                        </a:rPr>
                        <a:t>Goods and Services</a:t>
                      </a:r>
                      <a:endParaRPr kumimoji="0" lang="en-US" sz="1800" b="0" kern="1200" dirty="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194 208</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204 821</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214 058</a:t>
                      </a:r>
                    </a:p>
                  </a:txBody>
                  <a:tcPr marL="7620" marR="7620" marT="7620" marB="0" anchor="b">
                    <a:solidFill>
                      <a:schemeClr val="bg1">
                        <a:lumMod val="95000"/>
                      </a:schemeClr>
                    </a:solidFill>
                  </a:tcPr>
                </a:tc>
                <a:extLst>
                  <a:ext uri="{0D108BD9-81ED-4DB2-BD59-A6C34878D82A}">
                    <a16:rowId xmlns:a16="http://schemas.microsoft.com/office/drawing/2014/main" val="10002"/>
                  </a:ext>
                </a:extLst>
              </a:tr>
              <a:tr h="730831">
                <a:tc>
                  <a:txBody>
                    <a:bodyPr/>
                    <a:lstStyle/>
                    <a:p>
                      <a:pPr marL="0" algn="l" rtl="0" eaLnBrk="1" fontAlgn="b" latinLnBrk="0" hangingPunct="1">
                        <a:lnSpc>
                          <a:spcPct val="110000"/>
                        </a:lnSpc>
                      </a:pPr>
                      <a:r>
                        <a:rPr kumimoji="0" lang="en-US" sz="1800" kern="1200" dirty="0">
                          <a:latin typeface="Tw Cen MT" panose="020B0602020104020603" pitchFamily="34" charset="0"/>
                        </a:rPr>
                        <a:t>Transfers and Subsidies</a:t>
                      </a:r>
                      <a:endParaRPr kumimoji="0" lang="en-US" sz="1800" b="0" kern="1200" dirty="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52 515</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53 317</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55 689</a:t>
                      </a:r>
                    </a:p>
                  </a:txBody>
                  <a:tcPr marL="7620" marR="7620" marT="7620" marB="0" anchor="b">
                    <a:solidFill>
                      <a:schemeClr val="bg1">
                        <a:lumMod val="95000"/>
                      </a:schemeClr>
                    </a:solidFill>
                  </a:tcPr>
                </a:tc>
                <a:extLst>
                  <a:ext uri="{0D108BD9-81ED-4DB2-BD59-A6C34878D82A}">
                    <a16:rowId xmlns:a16="http://schemas.microsoft.com/office/drawing/2014/main" val="10003"/>
                  </a:ext>
                </a:extLst>
              </a:tr>
              <a:tr h="751741">
                <a:tc>
                  <a:txBody>
                    <a:bodyPr/>
                    <a:lstStyle/>
                    <a:p>
                      <a:pPr marL="0" algn="l" rtl="0" eaLnBrk="1" fontAlgn="b" latinLnBrk="0" hangingPunct="1">
                        <a:lnSpc>
                          <a:spcPct val="110000"/>
                        </a:lnSpc>
                      </a:pPr>
                      <a:r>
                        <a:rPr kumimoji="0" lang="en-US" sz="1800" kern="1200" dirty="0">
                          <a:latin typeface="Tw Cen MT" panose="020B0602020104020603" pitchFamily="34" charset="0"/>
                        </a:rPr>
                        <a:t>Payment of Capital Assets</a:t>
                      </a:r>
                      <a:endParaRPr kumimoji="0" lang="en-US" sz="1800" kern="1200" dirty="0">
                        <a:solidFill>
                          <a:schemeClr val="tx1"/>
                        </a:solidFill>
                        <a:latin typeface="Tw Cen MT" panose="020B0602020104020603" pitchFamily="34" charset="0"/>
                      </a:endParaRPr>
                    </a:p>
                  </a:txBody>
                  <a:tcPr marL="0" marR="0" marT="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6 523</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6 472</a:t>
                      </a:r>
                    </a:p>
                  </a:txBody>
                  <a:tcPr marL="7620" marR="7620" marT="7620" marB="0" anchor="b">
                    <a:solidFill>
                      <a:schemeClr val="bg1">
                        <a:lumMod val="95000"/>
                      </a:schemeClr>
                    </a:solidFill>
                  </a:tcPr>
                </a:tc>
                <a:tc>
                  <a:txBody>
                    <a:bodyPr/>
                    <a:lstStyle/>
                    <a:p>
                      <a:pPr algn="r" fontAlgn="b"/>
                      <a:r>
                        <a:rPr kumimoji="0" lang="en-ZA" sz="1800" kern="1200" dirty="0">
                          <a:solidFill>
                            <a:schemeClr val="dk1"/>
                          </a:solidFill>
                          <a:latin typeface="Tw Cen MT" panose="020B0602020104020603" pitchFamily="34" charset="0"/>
                          <a:ea typeface="+mn-ea"/>
                          <a:cs typeface="+mn-cs"/>
                        </a:rPr>
                        <a:t>6 692</a:t>
                      </a:r>
                    </a:p>
                  </a:txBody>
                  <a:tcPr marL="7620" marR="7620" marT="7620" marB="0" anchor="b">
                    <a:solidFill>
                      <a:schemeClr val="bg1">
                        <a:lumMod val="95000"/>
                      </a:schemeClr>
                    </a:solidFill>
                  </a:tcPr>
                </a:tc>
                <a:extLst>
                  <a:ext uri="{0D108BD9-81ED-4DB2-BD59-A6C34878D82A}">
                    <a16:rowId xmlns:a16="http://schemas.microsoft.com/office/drawing/2014/main" val="10004"/>
                  </a:ext>
                </a:extLst>
              </a:tr>
              <a:tr h="817313">
                <a:tc>
                  <a:txBody>
                    <a:bodyPr/>
                    <a:lstStyle/>
                    <a:p>
                      <a:pPr marL="0" algn="l" rtl="0" eaLnBrk="1" fontAlgn="b" latinLnBrk="0" hangingPunct="1">
                        <a:lnSpc>
                          <a:spcPct val="110000"/>
                        </a:lnSpc>
                      </a:pPr>
                      <a:r>
                        <a:rPr kumimoji="0" lang="en-US" sz="1800" b="1" kern="1200" baseline="0" dirty="0">
                          <a:latin typeface="Tw Cen MT" panose="020B0602020104020603" pitchFamily="34" charset="0"/>
                        </a:rPr>
                        <a:t>TOTAL</a:t>
                      </a:r>
                      <a:endParaRPr kumimoji="0" lang="en-US" sz="1800" b="1" kern="1200" baseline="0" dirty="0">
                        <a:solidFill>
                          <a:schemeClr val="tx1"/>
                        </a:solidFill>
                        <a:latin typeface="Tw Cen MT" panose="020B0602020104020603" pitchFamily="34" charset="0"/>
                        <a:ea typeface="+mn-ea"/>
                        <a:cs typeface="+mn-cs"/>
                      </a:endParaRPr>
                    </a:p>
                  </a:txBody>
                  <a:tcPr marL="0" marR="0" marT="0" marB="0" anchor="b">
                    <a:solidFill>
                      <a:schemeClr val="accent6"/>
                    </a:solidFill>
                  </a:tcPr>
                </a:tc>
                <a:tc>
                  <a:txBody>
                    <a:bodyPr/>
                    <a:lstStyle/>
                    <a:p>
                      <a:pPr algn="r" fontAlgn="b"/>
                      <a:r>
                        <a:rPr kumimoji="0" lang="en-ZA" sz="1800" b="1" kern="1200" dirty="0">
                          <a:solidFill>
                            <a:schemeClr val="dk1"/>
                          </a:solidFill>
                          <a:latin typeface="Tw Cen MT" panose="020B0602020104020603" pitchFamily="34" charset="0"/>
                          <a:ea typeface="+mn-ea"/>
                          <a:cs typeface="+mn-cs"/>
                        </a:rPr>
                        <a:t>553 460</a:t>
                      </a:r>
                    </a:p>
                  </a:txBody>
                  <a:tcPr marL="7620" marR="7620" marT="7620" marB="0" anchor="b">
                    <a:solidFill>
                      <a:schemeClr val="accent6"/>
                    </a:solidFill>
                  </a:tcPr>
                </a:tc>
                <a:tc>
                  <a:txBody>
                    <a:bodyPr/>
                    <a:lstStyle/>
                    <a:p>
                      <a:pPr algn="r" fontAlgn="b"/>
                      <a:r>
                        <a:rPr kumimoji="0" lang="en-ZA" sz="1800" b="1" kern="1200" dirty="0">
                          <a:solidFill>
                            <a:schemeClr val="dk1"/>
                          </a:solidFill>
                          <a:latin typeface="Tw Cen MT" panose="020B0602020104020603" pitchFamily="34" charset="0"/>
                          <a:ea typeface="+mn-ea"/>
                          <a:cs typeface="+mn-cs"/>
                        </a:rPr>
                        <a:t>578 023</a:t>
                      </a:r>
                    </a:p>
                  </a:txBody>
                  <a:tcPr marL="7620" marR="7620" marT="7620" marB="0" anchor="b">
                    <a:solidFill>
                      <a:schemeClr val="accent6"/>
                    </a:solidFill>
                  </a:tcPr>
                </a:tc>
                <a:tc>
                  <a:txBody>
                    <a:bodyPr/>
                    <a:lstStyle/>
                    <a:p>
                      <a:pPr algn="r" fontAlgn="b"/>
                      <a:r>
                        <a:rPr kumimoji="0" lang="en-ZA" sz="1800" b="1" kern="1200" dirty="0">
                          <a:solidFill>
                            <a:schemeClr val="dk1"/>
                          </a:solidFill>
                          <a:latin typeface="Tw Cen MT" panose="020B0602020104020603" pitchFamily="34" charset="0"/>
                          <a:ea typeface="+mn-ea"/>
                          <a:cs typeface="+mn-cs"/>
                        </a:rPr>
                        <a:t>603 608</a:t>
                      </a:r>
                    </a:p>
                  </a:txBody>
                  <a:tcPr marL="7620" marR="7620" marT="7620" marB="0" anchor="b">
                    <a:solidFill>
                      <a:schemeClr val="accent6"/>
                    </a:solidFill>
                  </a:tcPr>
                </a:tc>
                <a:extLst>
                  <a:ext uri="{0D108BD9-81ED-4DB2-BD59-A6C34878D82A}">
                    <a16:rowId xmlns:a16="http://schemas.microsoft.com/office/drawing/2014/main" val="10005"/>
                  </a:ext>
                </a:extLst>
              </a:tr>
            </a:tbl>
          </a:graphicData>
        </a:graphic>
      </p:graphicFrame>
      <p:sp>
        <p:nvSpPr>
          <p:cNvPr id="10"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42</a:t>
            </a:r>
          </a:p>
        </p:txBody>
      </p:sp>
      <p:graphicFrame>
        <p:nvGraphicFramePr>
          <p:cNvPr id="14" name="Chart 13"/>
          <p:cNvGraphicFramePr>
            <a:graphicFrameLocks/>
          </p:cNvGraphicFramePr>
          <p:nvPr>
            <p:extLst>
              <p:ext uri="{D42A27DB-BD31-4B8C-83A1-F6EECF244321}">
                <p14:modId xmlns:p14="http://schemas.microsoft.com/office/powerpoint/2010/main" val="390242154"/>
              </p:ext>
            </p:extLst>
          </p:nvPr>
        </p:nvGraphicFramePr>
        <p:xfrm>
          <a:off x="495300" y="1052735"/>
          <a:ext cx="5520075" cy="4871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101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43</a:t>
            </a:fld>
            <a:endParaRPr lang="en-GB" sz="4000" b="1" dirty="0"/>
          </a:p>
        </p:txBody>
      </p:sp>
      <p:sp>
        <p:nvSpPr>
          <p:cNvPr id="5" name="Title 1"/>
          <p:cNvSpPr>
            <a:spLocks noGrp="1"/>
          </p:cNvSpPr>
          <p:nvPr>
            <p:ph type="title"/>
          </p:nvPr>
        </p:nvSpPr>
        <p:spPr>
          <a:xfrm>
            <a:off x="211039" y="59586"/>
            <a:ext cx="11769922"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PROGRAMME 1 :ADMINISTRATION </a:t>
            </a:r>
            <a:b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2023/24 – 2025/26</a:t>
            </a: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230595717"/>
              </p:ext>
            </p:extLst>
          </p:nvPr>
        </p:nvGraphicFramePr>
        <p:xfrm>
          <a:off x="528033" y="1262310"/>
          <a:ext cx="11230378" cy="5394827"/>
        </p:xfrm>
        <a:graphic>
          <a:graphicData uri="http://schemas.openxmlformats.org/drawingml/2006/table">
            <a:tbl>
              <a:tblPr firstRow="1" bandRow="1">
                <a:tableStyleId>{5940675A-B579-460E-94D1-54222C63F5DA}</a:tableStyleId>
              </a:tblPr>
              <a:tblGrid>
                <a:gridCol w="6361833">
                  <a:extLst>
                    <a:ext uri="{9D8B030D-6E8A-4147-A177-3AD203B41FA5}">
                      <a16:colId xmlns:a16="http://schemas.microsoft.com/office/drawing/2014/main" val="20000"/>
                    </a:ext>
                  </a:extLst>
                </a:gridCol>
                <a:gridCol w="1753367">
                  <a:extLst>
                    <a:ext uri="{9D8B030D-6E8A-4147-A177-3AD203B41FA5}">
                      <a16:colId xmlns:a16="http://schemas.microsoft.com/office/drawing/2014/main" val="20001"/>
                    </a:ext>
                  </a:extLst>
                </a:gridCol>
                <a:gridCol w="1557589">
                  <a:extLst>
                    <a:ext uri="{9D8B030D-6E8A-4147-A177-3AD203B41FA5}">
                      <a16:colId xmlns:a16="http://schemas.microsoft.com/office/drawing/2014/main" val="20002"/>
                    </a:ext>
                  </a:extLst>
                </a:gridCol>
                <a:gridCol w="1557589">
                  <a:extLst>
                    <a:ext uri="{9D8B030D-6E8A-4147-A177-3AD203B41FA5}">
                      <a16:colId xmlns:a16="http://schemas.microsoft.com/office/drawing/2014/main" val="20003"/>
                    </a:ext>
                  </a:extLst>
                </a:gridCol>
              </a:tblGrid>
              <a:tr h="726966">
                <a:tc>
                  <a:txBody>
                    <a:bodyPr/>
                    <a:lstStyle/>
                    <a:p>
                      <a:pPr lvl="1" algn="l">
                        <a:lnSpc>
                          <a:spcPct val="110000"/>
                        </a:lnSpc>
                      </a:pPr>
                      <a:r>
                        <a:rPr lang="en-US" sz="20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56957">
                <a:tc>
                  <a:txBody>
                    <a:bodyPr/>
                    <a:lstStyle/>
                    <a:p>
                      <a:pPr lvl="1" algn="l" fontAlgn="b"/>
                      <a:r>
                        <a:rPr kumimoji="0" lang="en-US" sz="1400" kern="1200" dirty="0">
                          <a:solidFill>
                            <a:schemeClr val="tx1"/>
                          </a:solidFill>
                          <a:latin typeface="Tw Cen MT" panose="020B0602020104020603" pitchFamily="34" charset="0"/>
                          <a:ea typeface="+mn-ea"/>
                          <a:cs typeface="+mn-cs"/>
                        </a:rPr>
                        <a:t>Ministry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30 754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32 377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35 030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Departmental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13 337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13 211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14 582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Corporate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108 493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113 404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120 789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Finance Administration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27 701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28 861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30 670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Internal Audit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7 364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7 876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8 070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Legal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10 873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11 805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12 133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International Relations and</a:t>
                      </a:r>
                      <a:r>
                        <a:rPr kumimoji="0" lang="en-US" sz="1400" kern="1200" baseline="0" dirty="0">
                          <a:solidFill>
                            <a:schemeClr val="tx1"/>
                          </a:solidFill>
                          <a:latin typeface="Tw Cen MT" panose="020B0602020104020603" pitchFamily="34" charset="0"/>
                          <a:ea typeface="+mn-ea"/>
                          <a:cs typeface="+mn-cs"/>
                        </a:rPr>
                        <a:t> Donor Funding</a:t>
                      </a:r>
                      <a:endParaRPr kumimoji="0" lang="en-US" sz="1400"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1 502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1 633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1 652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83432525"/>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Office Accommodation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69 573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74 623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lvl="1" algn="r" defTabSz="914400" rtl="0" eaLnBrk="1" fontAlgn="b" latinLnBrk="0" hangingPunct="1">
                        <a:lnSpc>
                          <a:spcPct val="150000"/>
                        </a:lnSpc>
                        <a:spcAft>
                          <a:spcPts val="0"/>
                        </a:spcAft>
                      </a:pPr>
                      <a:r>
                        <a:rPr kumimoji="0" lang="en-US" sz="1400" kern="1200" dirty="0">
                          <a:solidFill>
                            <a:schemeClr val="tx1"/>
                          </a:solidFill>
                          <a:latin typeface="Tw Cen MT" panose="020B0602020104020603" pitchFamily="34" charset="0"/>
                          <a:ea typeface="+mn-ea"/>
                          <a:cs typeface="+mn-cs"/>
                        </a:rPr>
                        <a:t>77 957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03394327"/>
                  </a:ext>
                </a:extLst>
              </a:tr>
              <a:tr h="646999">
                <a:tc>
                  <a:txBody>
                    <a:bodyPr/>
                    <a:lstStyle/>
                    <a:p>
                      <a:pPr>
                        <a:lnSpc>
                          <a:spcPct val="110000"/>
                        </a:lnSpc>
                      </a:pPr>
                      <a:endParaRPr kumimoji="0" lang="en-ZA" sz="1400" b="1" kern="1200" dirty="0">
                        <a:solidFill>
                          <a:schemeClr val="tx1"/>
                        </a:solidFill>
                        <a:latin typeface="Tw Cen MT" panose="020B0602020104020603" pitchFamily="34" charset="0"/>
                        <a:ea typeface="+mn-ea"/>
                        <a:cs typeface="+mn-cs"/>
                      </a:endParaRPr>
                    </a:p>
                    <a:p>
                      <a:pPr lvl="1">
                        <a:lnSpc>
                          <a:spcPct val="110000"/>
                        </a:lnSpc>
                      </a:pPr>
                      <a:r>
                        <a:rPr kumimoji="0" lang="en-ZA" sz="1400" b="1" kern="1200" dirty="0">
                          <a:solidFill>
                            <a:schemeClr val="tx1"/>
                          </a:solidFill>
                          <a:latin typeface="Tw Cen MT" panose="020B0602020104020603" pitchFamily="34" charset="0"/>
                          <a:ea typeface="+mn-ea"/>
                          <a:cs typeface="+mn-cs"/>
                        </a:rPr>
                        <a:t>TOTAL BUDGET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457200" lvl="1" algn="r" defTabSz="914400" rtl="0" eaLnBrk="1" fontAlgn="b" latinLnBrk="0" hangingPunct="1">
                        <a:lnSpc>
                          <a:spcPct val="150000"/>
                        </a:lnSpc>
                        <a:spcAft>
                          <a:spcPts val="0"/>
                        </a:spcAft>
                      </a:pPr>
                      <a:r>
                        <a:rPr kumimoji="0" lang="en-US" sz="1400" b="1" kern="1200" dirty="0">
                          <a:solidFill>
                            <a:schemeClr val="tx1"/>
                          </a:solidFill>
                          <a:latin typeface="Tw Cen MT" panose="020B0602020104020603" pitchFamily="34" charset="0"/>
                          <a:ea typeface="+mn-ea"/>
                          <a:cs typeface="+mn-cs"/>
                        </a:rPr>
                        <a:t>269 597</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457200" lvl="1" algn="r" defTabSz="914400" rtl="0" eaLnBrk="1" fontAlgn="b" latinLnBrk="0" hangingPunct="1">
                        <a:lnSpc>
                          <a:spcPct val="150000"/>
                        </a:lnSpc>
                        <a:spcAft>
                          <a:spcPts val="0"/>
                        </a:spcAft>
                      </a:pPr>
                      <a:r>
                        <a:rPr kumimoji="0" lang="en-US" sz="1400" b="1" kern="1200" dirty="0">
                          <a:solidFill>
                            <a:schemeClr val="tx1"/>
                          </a:solidFill>
                          <a:latin typeface="Tw Cen MT" panose="020B0602020104020603" pitchFamily="34" charset="0"/>
                          <a:ea typeface="+mn-ea"/>
                          <a:cs typeface="+mn-cs"/>
                        </a:rPr>
                        <a:t>283 790</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457200" lvl="1" algn="r" defTabSz="914400" rtl="0" eaLnBrk="1" fontAlgn="b" latinLnBrk="0" hangingPunct="1">
                        <a:lnSpc>
                          <a:spcPct val="150000"/>
                        </a:lnSpc>
                        <a:spcAft>
                          <a:spcPts val="0"/>
                        </a:spcAft>
                      </a:pPr>
                      <a:r>
                        <a:rPr kumimoji="0" lang="en-US" sz="1400" b="1" kern="1200" dirty="0">
                          <a:solidFill>
                            <a:schemeClr val="tx1"/>
                          </a:solidFill>
                          <a:latin typeface="Tw Cen MT" panose="020B0602020104020603" pitchFamily="34" charset="0"/>
                          <a:ea typeface="+mn-ea"/>
                          <a:cs typeface="+mn-cs"/>
                        </a:rPr>
                        <a:t>300 883</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43</a:t>
            </a:r>
          </a:p>
        </p:txBody>
      </p:sp>
    </p:spTree>
    <p:extLst>
      <p:ext uri="{BB962C8B-B14F-4D97-AF65-F5344CB8AC3E}">
        <p14:creationId xmlns:p14="http://schemas.microsoft.com/office/powerpoint/2010/main" val="492129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44</a:t>
            </a:fld>
            <a:endParaRPr lang="en-GB" sz="4000" b="1" dirty="0"/>
          </a:p>
        </p:txBody>
      </p:sp>
      <p:sp>
        <p:nvSpPr>
          <p:cNvPr id="5" name="Title 1"/>
          <p:cNvSpPr>
            <a:spLocks noGrp="1"/>
          </p:cNvSpPr>
          <p:nvPr>
            <p:ph type="title"/>
          </p:nvPr>
        </p:nvSpPr>
        <p:spPr>
          <a:xfrm>
            <a:off x="411479" y="133862"/>
            <a:ext cx="10942321" cy="918873"/>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4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2: </a:t>
            </a:r>
            <a:r>
              <a:rPr lang="en-ZA" sz="24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HUMAN RESOURCES AND DEVELOPMENT </a:t>
            </a: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800" b="1" dirty="0">
                <a:solidFill>
                  <a:schemeClr val="accent2"/>
                </a:solidFill>
                <a:effectLst>
                  <a:outerShdw blurRad="50000" dist="30000" dir="5400000" algn="tl" rotWithShape="0">
                    <a:srgbClr val="000000">
                      <a:alpha val="30000"/>
                    </a:srgbClr>
                  </a:outerShdw>
                </a:effectLst>
                <a:latin typeface="Tw Cen MT" panose="020B0602020104020603" pitchFamily="34" charset="0"/>
              </a:rPr>
              <a:t>APPROPRIATION FOR 2023/24 – 2025/26</a:t>
            </a:r>
            <a:endParaRPr lang="en-ZA" sz="28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680675799"/>
              </p:ext>
            </p:extLst>
          </p:nvPr>
        </p:nvGraphicFramePr>
        <p:xfrm>
          <a:off x="309092" y="1432689"/>
          <a:ext cx="11500835" cy="3757876"/>
        </p:xfrm>
        <a:graphic>
          <a:graphicData uri="http://schemas.openxmlformats.org/drawingml/2006/table">
            <a:tbl>
              <a:tblPr firstRow="1" bandRow="1">
                <a:tableStyleId>{5940675A-B579-460E-94D1-54222C63F5DA}</a:tableStyleId>
              </a:tblPr>
              <a:tblGrid>
                <a:gridCol w="6676895">
                  <a:extLst>
                    <a:ext uri="{9D8B030D-6E8A-4147-A177-3AD203B41FA5}">
                      <a16:colId xmlns:a16="http://schemas.microsoft.com/office/drawing/2014/main" val="20000"/>
                    </a:ext>
                  </a:extLst>
                </a:gridCol>
                <a:gridCol w="1737302">
                  <a:extLst>
                    <a:ext uri="{9D8B030D-6E8A-4147-A177-3AD203B41FA5}">
                      <a16:colId xmlns:a16="http://schemas.microsoft.com/office/drawing/2014/main" val="20001"/>
                    </a:ext>
                  </a:extLst>
                </a:gridCol>
                <a:gridCol w="1543319">
                  <a:extLst>
                    <a:ext uri="{9D8B030D-6E8A-4147-A177-3AD203B41FA5}">
                      <a16:colId xmlns:a16="http://schemas.microsoft.com/office/drawing/2014/main" val="20002"/>
                    </a:ext>
                  </a:extLst>
                </a:gridCol>
                <a:gridCol w="1543319">
                  <a:extLst>
                    <a:ext uri="{9D8B030D-6E8A-4147-A177-3AD203B41FA5}">
                      <a16:colId xmlns:a16="http://schemas.microsoft.com/office/drawing/2014/main" val="20003"/>
                    </a:ext>
                  </a:extLst>
                </a:gridCol>
              </a:tblGrid>
              <a:tr h="950391">
                <a:tc>
                  <a:txBody>
                    <a:bodyPr/>
                    <a:lstStyle/>
                    <a:p>
                      <a:pPr lvl="1" algn="l">
                        <a:lnSpc>
                          <a:spcPct val="110000"/>
                        </a:lnSpc>
                      </a:pPr>
                      <a:r>
                        <a:rPr lang="en-US" sz="16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 Management: Human Resource Management and Development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3 408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3 877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0"/>
                        </a:spcAft>
                      </a:pPr>
                      <a:r>
                        <a:rPr kumimoji="0" lang="en-US" sz="1400" kern="1200" dirty="0">
                          <a:solidFill>
                            <a:schemeClr val="tx1"/>
                          </a:solidFill>
                          <a:latin typeface="Tw Cen MT" panose="020B0602020104020603" pitchFamily="34" charset="0"/>
                          <a:ea typeface="+mn-ea"/>
                          <a:cs typeface="+mn-cs"/>
                        </a:rPr>
                        <a:t> 4 142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Office of Standards and Compliance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13 405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14 395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0"/>
                        </a:spcAft>
                      </a:pPr>
                      <a:r>
                        <a:rPr kumimoji="0" lang="en-US" sz="1400" kern="1200" dirty="0">
                          <a:solidFill>
                            <a:schemeClr val="tx1"/>
                          </a:solidFill>
                          <a:latin typeface="Tw Cen MT" panose="020B0602020104020603" pitchFamily="34" charset="0"/>
                          <a:ea typeface="+mn-ea"/>
                          <a:cs typeface="+mn-cs"/>
                        </a:rPr>
                        <a:t> 15 139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Human Resource Planning, Employment and Performance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15 810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16 878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0"/>
                        </a:spcAft>
                      </a:pPr>
                      <a:r>
                        <a:rPr kumimoji="0" lang="en-US" sz="1400" kern="1200" dirty="0">
                          <a:solidFill>
                            <a:schemeClr val="tx1"/>
                          </a:solidFill>
                          <a:latin typeface="Tw Cen MT" panose="020B0602020104020603" pitchFamily="34" charset="0"/>
                          <a:ea typeface="+mn-ea"/>
                          <a:cs typeface="+mn-cs"/>
                        </a:rPr>
                        <a:t> 16 674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Human Resource Development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8 163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8 849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0"/>
                        </a:spcAft>
                      </a:pPr>
                      <a:r>
                        <a:rPr kumimoji="0" lang="en-US" sz="1400" kern="1200" dirty="0">
                          <a:solidFill>
                            <a:schemeClr val="tx1"/>
                          </a:solidFill>
                          <a:latin typeface="Tw Cen MT" panose="020B0602020104020603" pitchFamily="34" charset="0"/>
                          <a:ea typeface="+mn-ea"/>
                          <a:cs typeface="+mn-cs"/>
                        </a:rPr>
                        <a:t> 9 414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Transformation and Workplace Environment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9 204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9 851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0"/>
                        </a:spcAft>
                      </a:pPr>
                      <a:r>
                        <a:rPr kumimoji="0" lang="en-US" sz="1400" kern="1200" dirty="0">
                          <a:solidFill>
                            <a:schemeClr val="tx1"/>
                          </a:solidFill>
                          <a:latin typeface="Tw Cen MT" panose="020B0602020104020603" pitchFamily="34" charset="0"/>
                          <a:ea typeface="+mn-ea"/>
                          <a:cs typeface="+mn-cs"/>
                        </a:rPr>
                        <a:t>10 389</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23989">
                <a:tc>
                  <a:txBody>
                    <a:bodyPr/>
                    <a:lstStyle/>
                    <a:p>
                      <a:pPr marL="0" algn="l" defTabSz="914400" rtl="0" eaLnBrk="1" fontAlgn="b" latinLnBrk="0" hangingPunct="1">
                        <a:lnSpc>
                          <a:spcPct val="110000"/>
                        </a:lnSpc>
                      </a:pPr>
                      <a:endParaRPr kumimoji="0" lang="en-ZA" sz="1400" b="1" kern="1200" dirty="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a:solidFill>
                            <a:schemeClr val="tx1"/>
                          </a:solidFill>
                          <a:latin typeface="Tw Cen MT" panose="020B0602020104020603" pitchFamily="34" charset="0"/>
                          <a:ea typeface="+mn-ea"/>
                          <a:cs typeface="+mn-cs"/>
                        </a:rPr>
                        <a:t>TOTAL BUDGET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07000"/>
                        </a:lnSpc>
                        <a:spcAft>
                          <a:spcPts val="0"/>
                        </a:spcAft>
                      </a:pPr>
                      <a:r>
                        <a:rPr kumimoji="0" lang="en-US" sz="1400" b="1" kern="1200" dirty="0">
                          <a:solidFill>
                            <a:schemeClr val="tx1"/>
                          </a:solidFill>
                          <a:latin typeface="Tw Cen MT" panose="020B0602020104020603" pitchFamily="34" charset="0"/>
                          <a:ea typeface="+mn-ea"/>
                          <a:cs typeface="+mn-cs"/>
                        </a:rPr>
                        <a:t>49 990</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07000"/>
                        </a:lnSpc>
                        <a:spcAft>
                          <a:spcPts val="0"/>
                        </a:spcAft>
                      </a:pPr>
                      <a:r>
                        <a:rPr kumimoji="0" lang="en-US" sz="1400" b="1" kern="1200" dirty="0">
                          <a:solidFill>
                            <a:schemeClr val="tx1"/>
                          </a:solidFill>
                          <a:latin typeface="Tw Cen MT" panose="020B0602020104020603" pitchFamily="34" charset="0"/>
                          <a:ea typeface="+mn-ea"/>
                          <a:cs typeface="+mn-cs"/>
                        </a:rPr>
                        <a:t> 53 850</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07000"/>
                        </a:lnSpc>
                        <a:spcAft>
                          <a:spcPts val="0"/>
                        </a:spcAft>
                      </a:pPr>
                      <a:r>
                        <a:rPr kumimoji="0" lang="en-US" sz="1400" b="1" kern="1200" dirty="0">
                          <a:solidFill>
                            <a:schemeClr val="tx1"/>
                          </a:solidFill>
                          <a:latin typeface="Tw Cen MT" panose="020B0602020104020603" pitchFamily="34" charset="0"/>
                          <a:ea typeface="+mn-ea"/>
                          <a:cs typeface="+mn-cs"/>
                        </a:rPr>
                        <a:t>54 965</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44</a:t>
            </a:r>
          </a:p>
        </p:txBody>
      </p:sp>
    </p:spTree>
    <p:extLst>
      <p:ext uri="{BB962C8B-B14F-4D97-AF65-F5344CB8AC3E}">
        <p14:creationId xmlns:p14="http://schemas.microsoft.com/office/powerpoint/2010/main" val="15801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45</a:t>
            </a:fld>
            <a:endParaRPr lang="en-GB" sz="4000" b="1" dirty="0"/>
          </a:p>
        </p:txBody>
      </p:sp>
      <p:sp>
        <p:nvSpPr>
          <p:cNvPr id="5" name="Title 1"/>
          <p:cNvSpPr>
            <a:spLocks noGrp="1"/>
          </p:cNvSpPr>
          <p:nvPr>
            <p:ph type="title"/>
          </p:nvPr>
        </p:nvSpPr>
        <p:spPr>
          <a:xfrm>
            <a:off x="-154196" y="140508"/>
            <a:ext cx="11985937"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4: e</a:t>
            </a: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-GOVERNMENT SERVICE </a:t>
            </a:r>
            <a:r>
              <a:rPr lang="en-US"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AND INFORMATION MANAGEMENT</a:t>
            </a: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t>
            </a:r>
            <a:b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600" b="1" dirty="0">
                <a:solidFill>
                  <a:schemeClr val="accent2"/>
                </a:solidFill>
                <a:effectLst>
                  <a:outerShdw blurRad="50000" dist="30000" dir="5400000" algn="tl" rotWithShape="0">
                    <a:srgbClr val="000000">
                      <a:alpha val="30000"/>
                    </a:srgbClr>
                  </a:outerShdw>
                </a:effectLst>
                <a:latin typeface="Tw Cen MT" panose="020B0602020104020603" pitchFamily="34" charset="0"/>
              </a:rPr>
              <a:t>APPROPRIATION FOR 2023/24 – 2025/26</a:t>
            </a:r>
            <a:endParaRPr lang="en-ZA" sz="36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752858335"/>
              </p:ext>
            </p:extLst>
          </p:nvPr>
        </p:nvGraphicFramePr>
        <p:xfrm>
          <a:off x="187936" y="1820148"/>
          <a:ext cx="11926966" cy="3817648"/>
        </p:xfrm>
        <a:graphic>
          <a:graphicData uri="http://schemas.openxmlformats.org/drawingml/2006/table">
            <a:tbl>
              <a:tblPr firstRow="1" bandRow="1">
                <a:tableStyleId>{5940675A-B579-460E-94D1-54222C63F5DA}</a:tableStyleId>
              </a:tblPr>
              <a:tblGrid>
                <a:gridCol w="6927902">
                  <a:extLst>
                    <a:ext uri="{9D8B030D-6E8A-4147-A177-3AD203B41FA5}">
                      <a16:colId xmlns:a16="http://schemas.microsoft.com/office/drawing/2014/main" val="20000"/>
                    </a:ext>
                  </a:extLst>
                </a:gridCol>
                <a:gridCol w="1800372">
                  <a:extLst>
                    <a:ext uri="{9D8B030D-6E8A-4147-A177-3AD203B41FA5}">
                      <a16:colId xmlns:a16="http://schemas.microsoft.com/office/drawing/2014/main" val="20001"/>
                    </a:ext>
                  </a:extLst>
                </a:gridCol>
                <a:gridCol w="1599346">
                  <a:extLst>
                    <a:ext uri="{9D8B030D-6E8A-4147-A177-3AD203B41FA5}">
                      <a16:colId xmlns:a16="http://schemas.microsoft.com/office/drawing/2014/main" val="20002"/>
                    </a:ext>
                  </a:extLst>
                </a:gridCol>
                <a:gridCol w="1599346">
                  <a:extLst>
                    <a:ext uri="{9D8B030D-6E8A-4147-A177-3AD203B41FA5}">
                      <a16:colId xmlns:a16="http://schemas.microsoft.com/office/drawing/2014/main" val="20003"/>
                    </a:ext>
                  </a:extLst>
                </a:gridCol>
              </a:tblGrid>
              <a:tr h="950391">
                <a:tc>
                  <a:txBody>
                    <a:bodyPr/>
                    <a:lstStyle/>
                    <a:p>
                      <a:pPr lvl="1" algn="l">
                        <a:lnSpc>
                          <a:spcPct val="110000"/>
                        </a:lnSpc>
                      </a:pPr>
                      <a:r>
                        <a:rPr lang="en-US" sz="18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Management: e-Government Services and Information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3 406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3 886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4 067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E-Enablement and ICT Service Infrastructure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9 148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10 592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10 816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Information and Stakeholder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5 341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6 016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6 219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ICT Governance and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7 469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8 296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8 433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43159">
                <a:tc>
                  <a:txBody>
                    <a:bodyPr/>
                    <a:lstStyle/>
                    <a:p>
                      <a:pPr lvl="1" algn="l" fontAlgn="b"/>
                      <a:r>
                        <a:rPr kumimoji="0" lang="en-US" sz="1400" kern="1200" dirty="0">
                          <a:solidFill>
                            <a:schemeClr val="tx1"/>
                          </a:solidFill>
                          <a:latin typeface="Tw Cen MT" panose="020B0602020104020603" pitchFamily="34" charset="0"/>
                          <a:ea typeface="+mn-ea"/>
                          <a:cs typeface="+mn-cs"/>
                        </a:rPr>
                        <a:t>Knowledge Management and Innovation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4 050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4 422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4 483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84854">
                <a:tc>
                  <a:txBody>
                    <a:bodyPr/>
                    <a:lstStyle/>
                    <a:p>
                      <a:pPr>
                        <a:lnSpc>
                          <a:spcPct val="110000"/>
                        </a:lnSpc>
                      </a:pPr>
                      <a:endParaRPr kumimoji="0" lang="en-ZA" sz="1400" b="1" kern="1200" dirty="0">
                        <a:solidFill>
                          <a:schemeClr val="tx1"/>
                        </a:solidFill>
                        <a:latin typeface="Tw Cen MT" panose="020B0602020104020603" pitchFamily="34" charset="0"/>
                        <a:ea typeface="+mn-ea"/>
                        <a:cs typeface="+mn-cs"/>
                      </a:endParaRPr>
                    </a:p>
                    <a:p>
                      <a:pPr lvl="1">
                        <a:lnSpc>
                          <a:spcPct val="110000"/>
                        </a:lnSpc>
                      </a:pPr>
                      <a:r>
                        <a:rPr kumimoji="0" lang="en-ZA" sz="1400" b="1" kern="1200" dirty="0">
                          <a:solidFill>
                            <a:schemeClr val="tx1"/>
                          </a:solidFill>
                          <a:latin typeface="Tw Cen MT" panose="020B0602020104020603" pitchFamily="34" charset="0"/>
                          <a:ea typeface="+mn-ea"/>
                          <a:cs typeface="+mn-cs"/>
                        </a:rPr>
                        <a:t>TOTAL BUDGET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 29 414</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33 212</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 34 018</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45</a:t>
            </a:r>
          </a:p>
        </p:txBody>
      </p:sp>
    </p:spTree>
    <p:extLst>
      <p:ext uri="{BB962C8B-B14F-4D97-AF65-F5344CB8AC3E}">
        <p14:creationId xmlns:p14="http://schemas.microsoft.com/office/powerpoint/2010/main" val="1975592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46</a:t>
            </a:fld>
            <a:endParaRPr lang="en-GB" sz="4000" b="1" dirty="0"/>
          </a:p>
        </p:txBody>
      </p:sp>
      <p:sp>
        <p:nvSpPr>
          <p:cNvPr id="5" name="Title 1"/>
          <p:cNvSpPr>
            <a:spLocks noGrp="1"/>
          </p:cNvSpPr>
          <p:nvPr>
            <p:ph type="title"/>
          </p:nvPr>
        </p:nvSpPr>
        <p:spPr>
          <a:xfrm>
            <a:off x="152400" y="57661"/>
            <a:ext cx="11885403"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3: </a:t>
            </a:r>
            <a: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NEGOTIATIONS,LABOUR RELATIONS AND REMUNERATION MANAGEMENT </a:t>
            </a:r>
            <a:r>
              <a:rPr lang="en-ZA" sz="31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t>
            </a:r>
            <a:br>
              <a:rPr lang="en-ZA" sz="31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rPr>
              <a:t>APPROPRIATION FOR 2023/24 – 2025/26</a:t>
            </a:r>
            <a:endPar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592229882"/>
              </p:ext>
            </p:extLst>
          </p:nvPr>
        </p:nvGraphicFramePr>
        <p:xfrm>
          <a:off x="373487" y="1550886"/>
          <a:ext cx="11500833" cy="4260807"/>
        </p:xfrm>
        <a:graphic>
          <a:graphicData uri="http://schemas.openxmlformats.org/drawingml/2006/table">
            <a:tbl>
              <a:tblPr firstRow="1" bandRow="1">
                <a:tableStyleId>{5940675A-B579-460E-94D1-54222C63F5DA}</a:tableStyleId>
              </a:tblPr>
              <a:tblGrid>
                <a:gridCol w="6629260">
                  <a:extLst>
                    <a:ext uri="{9D8B030D-6E8A-4147-A177-3AD203B41FA5}">
                      <a16:colId xmlns:a16="http://schemas.microsoft.com/office/drawing/2014/main" val="20000"/>
                    </a:ext>
                  </a:extLst>
                </a:gridCol>
                <a:gridCol w="1754457">
                  <a:extLst>
                    <a:ext uri="{9D8B030D-6E8A-4147-A177-3AD203B41FA5}">
                      <a16:colId xmlns:a16="http://schemas.microsoft.com/office/drawing/2014/main" val="20001"/>
                    </a:ext>
                  </a:extLst>
                </a:gridCol>
                <a:gridCol w="1558558">
                  <a:extLst>
                    <a:ext uri="{9D8B030D-6E8A-4147-A177-3AD203B41FA5}">
                      <a16:colId xmlns:a16="http://schemas.microsoft.com/office/drawing/2014/main" val="20002"/>
                    </a:ext>
                  </a:extLst>
                </a:gridCol>
                <a:gridCol w="1558558">
                  <a:extLst>
                    <a:ext uri="{9D8B030D-6E8A-4147-A177-3AD203B41FA5}">
                      <a16:colId xmlns:a16="http://schemas.microsoft.com/office/drawing/2014/main" val="20003"/>
                    </a:ext>
                  </a:extLst>
                </a:gridCol>
              </a:tblGrid>
              <a:tr h="950391">
                <a:tc>
                  <a:txBody>
                    <a:bodyPr/>
                    <a:lstStyle/>
                    <a:p>
                      <a:pPr lvl="1" algn="l">
                        <a:lnSpc>
                          <a:spcPct val="110000"/>
                        </a:lnSpc>
                      </a:pPr>
                      <a:r>
                        <a:rPr lang="en-US" sz="14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Management: Negotiations, Labour Relations and Remuneration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3 376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3 646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4 303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Negotiations, Labour Relations and Dispute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7 533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8 008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8 208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Remuneration, Employment Conditions and HR Systems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27 290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23 447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23 042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Government Employees Housing Scheme, Project Management Office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14 669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16 339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18 021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Organisational Development, Job Grading, and Macro Organisation of the State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17 846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17 045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17 254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Public Administration Ethics, Integrity and Disciplinary Technical Assistance Unit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25 947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24 641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25 307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84854">
                <a:tc>
                  <a:txBody>
                    <a:bodyPr/>
                    <a:lstStyle/>
                    <a:p>
                      <a:pPr marL="0" algn="l" defTabSz="914400" rtl="0" eaLnBrk="1" fontAlgn="b" latinLnBrk="0" hangingPunct="1">
                        <a:lnSpc>
                          <a:spcPct val="110000"/>
                        </a:lnSpc>
                      </a:pPr>
                      <a:endParaRPr kumimoji="0" lang="en-ZA" sz="1400" b="1" kern="1200" dirty="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a:solidFill>
                            <a:schemeClr val="tx1"/>
                          </a:solidFill>
                          <a:latin typeface="Tw Cen MT" panose="020B0602020104020603" pitchFamily="34" charset="0"/>
                          <a:ea typeface="+mn-ea"/>
                          <a:cs typeface="+mn-cs"/>
                        </a:rPr>
                        <a:t>TOTAL BUDGET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 96 661</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93 126</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96 135</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46</a:t>
            </a:r>
          </a:p>
        </p:txBody>
      </p:sp>
    </p:spTree>
    <p:extLst>
      <p:ext uri="{BB962C8B-B14F-4D97-AF65-F5344CB8AC3E}">
        <p14:creationId xmlns:p14="http://schemas.microsoft.com/office/powerpoint/2010/main" val="3797738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47</a:t>
            </a:fld>
            <a:endParaRPr lang="en-GB" sz="4000" b="1" dirty="0"/>
          </a:p>
        </p:txBody>
      </p:sp>
      <p:sp>
        <p:nvSpPr>
          <p:cNvPr id="5" name="Title 1"/>
          <p:cNvSpPr>
            <a:spLocks noGrp="1"/>
          </p:cNvSpPr>
          <p:nvPr>
            <p:ph type="title"/>
          </p:nvPr>
        </p:nvSpPr>
        <p:spPr>
          <a:xfrm>
            <a:off x="269471" y="27766"/>
            <a:ext cx="11653057"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PROGRAMME 5: GOVERNMENT SERVICES ACCESS AND IMPROVEMENT </a:t>
            </a:r>
            <a:b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rPr>
              <a:t>APPROPRIATION FOR 2023/24 – 2025/26</a:t>
            </a:r>
            <a:endPar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426711657"/>
              </p:ext>
            </p:extLst>
          </p:nvPr>
        </p:nvGraphicFramePr>
        <p:xfrm>
          <a:off x="289559" y="1433782"/>
          <a:ext cx="11490962" cy="4357035"/>
        </p:xfrm>
        <a:graphic>
          <a:graphicData uri="http://schemas.openxmlformats.org/drawingml/2006/table">
            <a:tbl>
              <a:tblPr firstRow="1" bandRow="1">
                <a:tableStyleId>{5940675A-B579-460E-94D1-54222C63F5DA}</a:tableStyleId>
              </a:tblPr>
              <a:tblGrid>
                <a:gridCol w="6674645">
                  <a:extLst>
                    <a:ext uri="{9D8B030D-6E8A-4147-A177-3AD203B41FA5}">
                      <a16:colId xmlns:a16="http://schemas.microsoft.com/office/drawing/2014/main" val="20000"/>
                    </a:ext>
                  </a:extLst>
                </a:gridCol>
                <a:gridCol w="1734557">
                  <a:extLst>
                    <a:ext uri="{9D8B030D-6E8A-4147-A177-3AD203B41FA5}">
                      <a16:colId xmlns:a16="http://schemas.microsoft.com/office/drawing/2014/main" val="20001"/>
                    </a:ext>
                  </a:extLst>
                </a:gridCol>
                <a:gridCol w="1540880">
                  <a:extLst>
                    <a:ext uri="{9D8B030D-6E8A-4147-A177-3AD203B41FA5}">
                      <a16:colId xmlns:a16="http://schemas.microsoft.com/office/drawing/2014/main" val="20002"/>
                    </a:ext>
                  </a:extLst>
                </a:gridCol>
                <a:gridCol w="1540880">
                  <a:extLst>
                    <a:ext uri="{9D8B030D-6E8A-4147-A177-3AD203B41FA5}">
                      <a16:colId xmlns:a16="http://schemas.microsoft.com/office/drawing/2014/main" val="20003"/>
                    </a:ext>
                  </a:extLst>
                </a:gridCol>
              </a:tblGrid>
              <a:tr h="950391">
                <a:tc>
                  <a:txBody>
                    <a:bodyPr/>
                    <a:lstStyle/>
                    <a:p>
                      <a:pPr lvl="1" algn="l">
                        <a:lnSpc>
                          <a:spcPct val="110000"/>
                        </a:lnSpc>
                      </a:pPr>
                      <a:r>
                        <a:rPr lang="en-US" sz="1800" b="1" dirty="0">
                          <a:solidFill>
                            <a:schemeClr val="tx1"/>
                          </a:solidFill>
                          <a:latin typeface="Tw Cen MT" panose="020B0602020104020603" pitchFamily="34" charset="0"/>
                        </a:rPr>
                        <a:t>DESCRIPTION</a:t>
                      </a: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2023/24</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2024/25</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a:solidFill>
                            <a:schemeClr val="tx1"/>
                          </a:solidFill>
                          <a:latin typeface="Tw Cen MT" panose="020B0602020104020603" pitchFamily="34" charset="0"/>
                        </a:rPr>
                        <a:t>2025/26</a:t>
                      </a:r>
                    </a:p>
                    <a:p>
                      <a:pPr algn="ctr">
                        <a:lnSpc>
                          <a:spcPct val="110000"/>
                        </a:lnSpc>
                      </a:pPr>
                      <a:r>
                        <a:rPr lang="en-ZA" sz="1600" b="1" dirty="0">
                          <a:solidFill>
                            <a:schemeClr val="tx1"/>
                          </a:solidFill>
                          <a:latin typeface="Tw Cen MT" panose="020B0602020104020603"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Management: Government Service Access and Improvement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3 609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3 699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3 806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5603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Operations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14 295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16 256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15 005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 Service Delivery Improvement, Citizen Relations and Public Participation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14 565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15 959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17 772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Service Access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17 694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17 943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18 456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International Co-operation and Stakeholder Relations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11 741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12 249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12 497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Centre for Public Service Innovation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45 894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47 939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07000"/>
                        </a:lnSpc>
                        <a:spcAft>
                          <a:spcPts val="800"/>
                        </a:spcAft>
                      </a:pPr>
                      <a:r>
                        <a:rPr kumimoji="0" lang="en-US" sz="1400" kern="1200" dirty="0">
                          <a:solidFill>
                            <a:schemeClr val="tx1"/>
                          </a:solidFill>
                          <a:latin typeface="Tw Cen MT" panose="020B0602020104020603" pitchFamily="34" charset="0"/>
                          <a:ea typeface="+mn-ea"/>
                          <a:cs typeface="+mn-cs"/>
                        </a:rPr>
                        <a:t>50 071 </a:t>
                      </a:r>
                      <a:endParaRPr kumimoji="0" lang="en-ZA" sz="1400"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584854">
                <a:tc>
                  <a:txBody>
                    <a:bodyPr/>
                    <a:lstStyle/>
                    <a:p>
                      <a:pPr marL="0" algn="l" defTabSz="914400" rtl="0" eaLnBrk="1" fontAlgn="b" latinLnBrk="0" hangingPunct="1">
                        <a:lnSpc>
                          <a:spcPct val="110000"/>
                        </a:lnSpc>
                      </a:pPr>
                      <a:endParaRPr kumimoji="0" lang="en-ZA" sz="1400" b="1" kern="1200" dirty="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a:solidFill>
                            <a:schemeClr val="tx1"/>
                          </a:solidFill>
                          <a:latin typeface="Tw Cen MT" panose="020B0602020104020603" pitchFamily="34" charset="0"/>
                          <a:ea typeface="+mn-ea"/>
                          <a:cs typeface="+mn-cs"/>
                        </a:rPr>
                        <a:t>TOTAL BUDGET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107 798</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 114 045</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lnSpc>
                          <a:spcPct val="150000"/>
                        </a:lnSpc>
                        <a:spcAft>
                          <a:spcPts val="0"/>
                        </a:spcAft>
                      </a:pPr>
                      <a:r>
                        <a:rPr kumimoji="0" lang="en-US" sz="1400" b="1" kern="1200" dirty="0">
                          <a:solidFill>
                            <a:schemeClr val="tx1"/>
                          </a:solidFill>
                          <a:latin typeface="Tw Cen MT" panose="020B0602020104020603" pitchFamily="34" charset="0"/>
                          <a:ea typeface="+mn-ea"/>
                          <a:cs typeface="+mn-cs"/>
                        </a:rPr>
                        <a:t>117 607</a:t>
                      </a:r>
                      <a:endParaRPr kumimoji="0" lang="en-ZA" sz="14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E550BFE0-6337-1E50-F4C9-9A8C43CF9120}"/>
              </a:ext>
            </a:extLst>
          </p:cNvPr>
          <p:cNvSpPr txBox="1">
            <a:spLocks/>
          </p:cNvSpPr>
          <p:nvPr/>
        </p:nvSpPr>
        <p:spPr>
          <a:xfrm>
            <a:off x="11140092" y="-14446"/>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47</a:t>
            </a:r>
          </a:p>
        </p:txBody>
      </p:sp>
    </p:spTree>
    <p:extLst>
      <p:ext uri="{BB962C8B-B14F-4D97-AF65-F5344CB8AC3E}">
        <p14:creationId xmlns:p14="http://schemas.microsoft.com/office/powerpoint/2010/main" val="2604711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494675"/>
            <a:ext cx="11852444" cy="5171607"/>
          </a:xfrm>
          <a:noFill/>
        </p:spPr>
        <p:txBody>
          <a:bodyPr>
            <a:noAutofit/>
          </a:bodyPr>
          <a:lstStyle/>
          <a:p>
            <a:pPr algn="l">
              <a:lnSpc>
                <a:spcPct val="100000"/>
              </a:lnSpc>
              <a:spcBef>
                <a:spcPts val="0"/>
              </a:spcBef>
              <a:buSzPct val="100000"/>
            </a:pPr>
            <a:r>
              <a:rPr lang="en-ZA" sz="2000" b="1" dirty="0"/>
              <a:t>                                                                                        </a:t>
            </a:r>
          </a:p>
          <a:p>
            <a:pPr algn="l">
              <a:lnSpc>
                <a:spcPct val="100000"/>
              </a:lnSpc>
              <a:spcBef>
                <a:spcPts val="0"/>
              </a:spcBef>
              <a:buSzPct val="100000"/>
            </a:pPr>
            <a:endParaRPr lang="en-ZA" sz="2000" b="1" dirty="0"/>
          </a:p>
          <a:p>
            <a:pPr algn="l">
              <a:lnSpc>
                <a:spcPct val="100000"/>
              </a:lnSpc>
              <a:spcBef>
                <a:spcPts val="0"/>
              </a:spcBef>
              <a:buSzPct val="100000"/>
            </a:pPr>
            <a:r>
              <a:rPr lang="en-ZA" sz="2000" b="1" dirty="0"/>
              <a:t>                                                                                      </a:t>
            </a:r>
            <a:r>
              <a:rPr lang="en-ZA" sz="3600" b="1" i="1" dirty="0">
                <a:solidFill>
                  <a:srgbClr val="D56306"/>
                </a:solidFill>
                <a:latin typeface="Tw Cen MT" panose="020B0602020104020603" pitchFamily="34" charset="0"/>
              </a:rPr>
              <a:t>Thank You</a:t>
            </a:r>
            <a:endParaRPr lang="en-ZA" sz="3600" i="1" dirty="0">
              <a:solidFill>
                <a:srgbClr val="D56306"/>
              </a:solidFill>
              <a:latin typeface="Tw Cen MT" panose="020B0602020104020603" pitchFamily="34" charset="0"/>
            </a:endParaRPr>
          </a:p>
        </p:txBody>
      </p:sp>
      <p:pic>
        <p:nvPicPr>
          <p:cNvPr id="9" name="Picture 8" descr="C:\Users\mvubu\AppData\Local\Microsoft\Windows\Temporary Internet Files\Content.Outlook\HJBTH7OY\hands.jpg"/>
          <p:cNvPicPr/>
          <p:nvPr/>
        </p:nvPicPr>
        <p:blipFill>
          <a:blip r:embed="rId2">
            <a:extLst>
              <a:ext uri="{28A0092B-C50C-407E-A947-70E740481C1C}">
                <a14:useLocalDpi xmlns:a14="http://schemas.microsoft.com/office/drawing/2010/main" val="0"/>
              </a:ext>
            </a:extLst>
          </a:blip>
          <a:srcRect/>
          <a:stretch>
            <a:fillRect/>
          </a:stretch>
        </p:blipFill>
        <p:spPr bwMode="auto">
          <a:xfrm>
            <a:off x="3078480" y="1957588"/>
            <a:ext cx="6887574" cy="1471411"/>
          </a:xfrm>
          <a:prstGeom prst="rect">
            <a:avLst/>
          </a:prstGeom>
          <a:noFill/>
          <a:ln>
            <a:noFill/>
          </a:ln>
        </p:spPr>
      </p:pic>
    </p:spTree>
    <p:extLst>
      <p:ext uri="{BB962C8B-B14F-4D97-AF65-F5344CB8AC3E}">
        <p14:creationId xmlns:p14="http://schemas.microsoft.com/office/powerpoint/2010/main" val="5520463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C43A6-5B08-86B5-42F4-8430852926A9}"/>
              </a:ext>
            </a:extLst>
          </p:cNvPr>
          <p:cNvSpPr>
            <a:spLocks noGrp="1"/>
          </p:cNvSpPr>
          <p:nvPr>
            <p:ph type="title"/>
          </p:nvPr>
        </p:nvSpPr>
        <p:spPr>
          <a:xfrm>
            <a:off x="686834" y="1153572"/>
            <a:ext cx="3200400" cy="4461163"/>
          </a:xfrm>
        </p:spPr>
        <p:txBody>
          <a:bodyPr>
            <a:normAutofit/>
          </a:bodyPr>
          <a:lstStyle/>
          <a:p>
            <a:r>
              <a:rPr lang="en-ZA" sz="3100" b="1" dirty="0">
                <a:solidFill>
                  <a:srgbClr val="FFFFFF"/>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CONSTITUTIONAL MANDATES </a:t>
            </a:r>
            <a:endParaRPr lang="en-ZA" sz="3100" dirty="0">
              <a:solidFill>
                <a:srgbClr val="FFFFFF"/>
              </a:solidFill>
            </a:endParaRPr>
          </a:p>
        </p:txBody>
      </p:sp>
      <p:sp>
        <p:nvSpPr>
          <p:cNvPr id="4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479BB5C2-5F43-F3AE-5231-E984A992FE5B}"/>
              </a:ext>
            </a:extLst>
          </p:cNvPr>
          <p:cNvSpPr>
            <a:spLocks noGrp="1"/>
          </p:cNvSpPr>
          <p:nvPr>
            <p:ph idx="1"/>
          </p:nvPr>
        </p:nvSpPr>
        <p:spPr>
          <a:xfrm>
            <a:off x="4447308" y="591344"/>
            <a:ext cx="6906491" cy="6053296"/>
          </a:xfrm>
        </p:spPr>
        <p:txBody>
          <a:bodyPr anchor="ctr">
            <a:normAutofit lnSpcReduction="10000"/>
          </a:bodyPr>
          <a:lstStyle/>
          <a:p>
            <a:pPr marL="0" indent="0" eaLnBrk="0" hangingPunct="0">
              <a:spcBef>
                <a:spcPct val="0"/>
              </a:spcBef>
              <a:buNone/>
              <a:defRPr/>
            </a:pPr>
            <a:r>
              <a:rPr lang="en-ZA" sz="2400" b="1" dirty="0">
                <a:latin typeface="Tw Cen MT" panose="020B0602020104020603" pitchFamily="34" charset="0"/>
              </a:rPr>
              <a:t>SECTION 197 (1) AND (2) OF THE CONSTITUTION</a:t>
            </a:r>
          </a:p>
          <a:p>
            <a:pPr marL="0" indent="0" eaLnBrk="0" hangingPunct="0">
              <a:spcBef>
                <a:spcPct val="0"/>
              </a:spcBef>
              <a:buNone/>
              <a:defRPr/>
            </a:pPr>
            <a:endParaRPr lang="en-ZA" sz="2400" b="1" dirty="0">
              <a:latin typeface="Tw Cen MT" panose="020B0602020104020603" pitchFamily="34" charset="0"/>
            </a:endParaRPr>
          </a:p>
          <a:p>
            <a:pPr marL="0" indent="0" eaLnBrk="0" hangingPunct="0">
              <a:spcBef>
                <a:spcPct val="0"/>
              </a:spcBef>
              <a:buNone/>
              <a:defRPr/>
            </a:pPr>
            <a:endParaRPr lang="en-ZA" sz="1800" dirty="0">
              <a:latin typeface="Tw Cen MT" panose="020B0602020104020603" pitchFamily="34" charset="0"/>
            </a:endParaRPr>
          </a:p>
          <a:p>
            <a:pPr eaLnBrk="0" hangingPunct="0">
              <a:spcBef>
                <a:spcPct val="0"/>
              </a:spcBef>
              <a:defRPr/>
            </a:pPr>
            <a:r>
              <a:rPr lang="en-US" sz="1800" dirty="0">
                <a:latin typeface="Tw Cen MT" panose="020B0602020104020603" pitchFamily="34" charset="0"/>
              </a:rPr>
              <a:t>Public administration must be governed by the democratic values and principles enshrined in the Constitution;</a:t>
            </a:r>
          </a:p>
          <a:p>
            <a:pPr eaLnBrk="0" hangingPunct="0">
              <a:spcBef>
                <a:spcPct val="0"/>
              </a:spcBef>
              <a:defRPr/>
            </a:pPr>
            <a:endParaRPr lang="en-US" sz="1800" dirty="0">
              <a:latin typeface="Tw Cen MT" panose="020B0602020104020603" pitchFamily="34" charset="0"/>
            </a:endParaRPr>
          </a:p>
          <a:p>
            <a:pPr marL="628650" lvl="1" indent="-171450" fontAlgn="ctr">
              <a:buFont typeface="Arial" panose="020B0604020202020204" pitchFamily="34" charset="0"/>
              <a:buChar char="•"/>
            </a:pPr>
            <a:r>
              <a:rPr lang="en-ZA" sz="1800" i="1" dirty="0">
                <a:latin typeface="Tw Cen MT" panose="020B0602020104020603" pitchFamily="34" charset="0"/>
              </a:rPr>
              <a:t>A high standard of professional ethics must be promoted and maintained;</a:t>
            </a:r>
          </a:p>
          <a:p>
            <a:pPr marL="628650" lvl="1" indent="-171450" fontAlgn="ctr">
              <a:buFont typeface="Arial" panose="020B0604020202020204" pitchFamily="34" charset="0"/>
              <a:buChar char="•"/>
            </a:pPr>
            <a:r>
              <a:rPr lang="en-ZA" sz="1800" i="1" dirty="0">
                <a:latin typeface="Tw Cen MT" panose="020B0602020104020603" pitchFamily="34" charset="0"/>
              </a:rPr>
              <a:t>Efficient, economic and effective use of resources must be promoted;</a:t>
            </a:r>
          </a:p>
          <a:p>
            <a:pPr marL="628650" lvl="1" indent="-171450" fontAlgn="ctr">
              <a:buFont typeface="Arial" panose="020B0604020202020204" pitchFamily="34" charset="0"/>
              <a:buChar char="•"/>
            </a:pPr>
            <a:r>
              <a:rPr lang="en-ZA" sz="1800" i="1" dirty="0">
                <a:latin typeface="Tw Cen MT" panose="020B0602020104020603" pitchFamily="34" charset="0"/>
              </a:rPr>
              <a:t>Public administration must be development – oriented;</a:t>
            </a:r>
          </a:p>
          <a:p>
            <a:pPr marL="628650" lvl="1" indent="-171450" fontAlgn="ctr">
              <a:buFont typeface="Arial" panose="020B0604020202020204" pitchFamily="34" charset="0"/>
              <a:buChar char="•"/>
            </a:pPr>
            <a:r>
              <a:rPr lang="en-ZA" sz="1800" i="1" dirty="0">
                <a:latin typeface="Tw Cen MT" panose="020B0602020104020603" pitchFamily="34" charset="0"/>
              </a:rPr>
              <a:t>Services must be provided impartially, fairly, equitably and without bias;</a:t>
            </a:r>
          </a:p>
          <a:p>
            <a:pPr marL="628650" lvl="1" indent="-171450" fontAlgn="ctr">
              <a:buFont typeface="Arial" panose="020B0604020202020204" pitchFamily="34" charset="0"/>
              <a:buChar char="•"/>
            </a:pPr>
            <a:r>
              <a:rPr lang="en-ZA" sz="1800" i="1" dirty="0">
                <a:latin typeface="Tw Cen MT" panose="020B0602020104020603" pitchFamily="34" charset="0"/>
              </a:rPr>
              <a:t>People’s needs must be responded to, and the public must be encouraged to participate in policy making;</a:t>
            </a:r>
          </a:p>
          <a:p>
            <a:pPr marL="628650" lvl="1" indent="-171450" fontAlgn="ctr">
              <a:buFont typeface="Arial" panose="020B0604020202020204" pitchFamily="34" charset="0"/>
              <a:buChar char="•"/>
            </a:pPr>
            <a:r>
              <a:rPr lang="en-ZA" sz="1800" i="1" dirty="0">
                <a:latin typeface="Tw Cen MT" panose="020B0602020104020603" pitchFamily="34" charset="0"/>
              </a:rPr>
              <a:t>Public administration must be accountable;</a:t>
            </a:r>
          </a:p>
          <a:p>
            <a:pPr marL="628650" lvl="1" indent="-171450" fontAlgn="ctr">
              <a:buFont typeface="Arial" panose="020B0604020202020204" pitchFamily="34" charset="0"/>
              <a:buChar char="•"/>
            </a:pPr>
            <a:r>
              <a:rPr lang="en-ZA" sz="1800" i="1" dirty="0">
                <a:latin typeface="Tw Cen MT" panose="020B0602020104020603" pitchFamily="34" charset="0"/>
              </a:rPr>
              <a:t>Transparency must be fostered by providing the public with timely, accessible and accurate information;</a:t>
            </a:r>
          </a:p>
          <a:p>
            <a:pPr marL="628650" lvl="1" indent="-171450" fontAlgn="ctr">
              <a:buFont typeface="Arial" panose="020B0604020202020204" pitchFamily="34" charset="0"/>
              <a:buChar char="•"/>
            </a:pPr>
            <a:r>
              <a:rPr lang="en-ZA" sz="1800" i="1" dirty="0">
                <a:latin typeface="Tw Cen MT" panose="020B0602020104020603" pitchFamily="34" charset="0"/>
              </a:rPr>
              <a:t>Good human resources management and career-development practices, to examine human potential, must be cultivated; and</a:t>
            </a:r>
          </a:p>
          <a:p>
            <a:pPr marL="628650" lvl="1" indent="-171450" fontAlgn="ctr">
              <a:buFont typeface="Arial" panose="020B0604020202020204" pitchFamily="34" charset="0"/>
              <a:buChar char="•"/>
            </a:pPr>
            <a:r>
              <a:rPr lang="en-ZA" sz="1800" i="1" dirty="0">
                <a:latin typeface="Tw Cen MT" panose="020B0602020104020603" pitchFamily="34" charset="0"/>
              </a:rPr>
              <a:t>Public administration must be broadly representative of the South African people, with employment and personnel management practices based on ability, objectivity, fairness, and the need to redress the imbalances of the past to achieve broad representation.</a:t>
            </a:r>
          </a:p>
          <a:p>
            <a:pPr marL="0" indent="0">
              <a:buNone/>
            </a:pPr>
            <a:endParaRPr lang="en-ZA" sz="1100" dirty="0"/>
          </a:p>
        </p:txBody>
      </p:sp>
      <p:sp>
        <p:nvSpPr>
          <p:cNvPr id="4" name="Slide Number Placeholder 3">
            <a:extLst>
              <a:ext uri="{FF2B5EF4-FFF2-40B4-BE49-F238E27FC236}">
                <a16:creationId xmlns:a16="http://schemas.microsoft.com/office/drawing/2014/main" id="{5A4C0872-BBFE-8FFA-CD23-CFE6693E03EF}"/>
              </a:ext>
            </a:extLst>
          </p:cNvPr>
          <p:cNvSpPr txBox="1">
            <a:spLocks/>
          </p:cNvSpPr>
          <p:nvPr/>
        </p:nvSpPr>
        <p:spPr>
          <a:xfrm>
            <a:off x="11107881"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5</a:t>
            </a:r>
          </a:p>
        </p:txBody>
      </p:sp>
    </p:spTree>
    <p:extLst>
      <p:ext uri="{BB962C8B-B14F-4D97-AF65-F5344CB8AC3E}">
        <p14:creationId xmlns:p14="http://schemas.microsoft.com/office/powerpoint/2010/main" val="14243803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811677-9F8B-1095-7727-A32A3D6642CC}"/>
              </a:ext>
            </a:extLst>
          </p:cNvPr>
          <p:cNvSpPr>
            <a:spLocks noGrp="1"/>
          </p:cNvSpPr>
          <p:nvPr>
            <p:ph type="title"/>
          </p:nvPr>
        </p:nvSpPr>
        <p:spPr>
          <a:xfrm>
            <a:off x="686834" y="1153572"/>
            <a:ext cx="3200400" cy="4461163"/>
          </a:xfrm>
        </p:spPr>
        <p:txBody>
          <a:bodyPr>
            <a:normAutofit/>
          </a:bodyPr>
          <a:lstStyle/>
          <a:p>
            <a:r>
              <a:rPr lang="en-ZA" sz="3100" b="1" dirty="0">
                <a:solidFill>
                  <a:srgbClr val="FFFFFF"/>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LEGISLATIVE MANDATES</a:t>
            </a:r>
            <a:r>
              <a:rPr lang="en-US" sz="3100" b="1" dirty="0">
                <a:solidFill>
                  <a:srgbClr val="FFFFFF"/>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(1)</a:t>
            </a:r>
            <a:endParaRPr lang="en-ZA"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CABBF5-332D-5DBF-FF1B-81679B4160F5}"/>
              </a:ext>
            </a:extLst>
          </p:cNvPr>
          <p:cNvSpPr>
            <a:spLocks noGrp="1"/>
          </p:cNvSpPr>
          <p:nvPr>
            <p:ph idx="1"/>
          </p:nvPr>
        </p:nvSpPr>
        <p:spPr>
          <a:xfrm>
            <a:off x="4470400" y="1153572"/>
            <a:ext cx="6913879" cy="5385340"/>
          </a:xfrm>
        </p:spPr>
        <p:txBody>
          <a:bodyPr anchor="ctr">
            <a:normAutofit fontScale="92500" lnSpcReduction="20000"/>
          </a:bodyPr>
          <a:lstStyle/>
          <a:p>
            <a:pPr marL="0" indent="0">
              <a:buNone/>
            </a:pPr>
            <a:r>
              <a:rPr lang="en-ZA" sz="2600" b="1" dirty="0">
                <a:latin typeface="Tw Cen MT" panose="020B0602020104020603" pitchFamily="34" charset="0"/>
              </a:rPr>
              <a:t>PUBLIC SERVICE ACT OF 1994 </a:t>
            </a:r>
          </a:p>
          <a:p>
            <a:pPr marL="0" indent="0" fontAlgn="ctr">
              <a:buNone/>
            </a:pPr>
            <a:endParaRPr lang="en-US" sz="2200" dirty="0">
              <a:latin typeface="Tw Cen MT" panose="020B0602020104020603" pitchFamily="34" charset="0"/>
            </a:endParaRPr>
          </a:p>
          <a:p>
            <a:pPr marL="0" indent="0" fontAlgn="ctr">
              <a:buNone/>
            </a:pPr>
            <a:r>
              <a:rPr lang="en-US" sz="2200" u="sng" dirty="0">
                <a:latin typeface="Tw Cen MT" panose="020B0602020104020603" pitchFamily="34" charset="0"/>
              </a:rPr>
              <a:t>The Minister for the Public Service and Administration is responsible for establishing norms and standards relating to,</a:t>
            </a:r>
          </a:p>
          <a:p>
            <a:pPr marL="0" indent="0" fontAlgn="ctr">
              <a:buNone/>
            </a:pPr>
            <a:endParaRPr lang="en-US" sz="2200" u="sng" dirty="0">
              <a:latin typeface="Tw Cen MT" panose="020B0602020104020603" pitchFamily="34" charset="0"/>
            </a:endParaRPr>
          </a:p>
          <a:p>
            <a:pPr marL="628650" lvl="1" indent="-171450" fontAlgn="ctr"/>
            <a:r>
              <a:rPr lang="en-ZA" sz="2200" i="1" dirty="0">
                <a:latin typeface="Tw Cen MT" panose="020B0602020104020603" pitchFamily="34" charset="0"/>
              </a:rPr>
              <a:t>The functions of the Public Service;</a:t>
            </a:r>
          </a:p>
          <a:p>
            <a:pPr marL="628650" lvl="1" indent="-171450" fontAlgn="ctr"/>
            <a:r>
              <a:rPr lang="en-ZA" sz="2200" i="1" dirty="0">
                <a:latin typeface="Tw Cen MT" panose="020B0602020104020603" pitchFamily="34" charset="0"/>
              </a:rPr>
              <a:t>The organisational structures and establishments of departments and other organisational and governance arrangements in the Public Service;</a:t>
            </a:r>
          </a:p>
          <a:p>
            <a:pPr marL="628650" lvl="1" indent="-171450" fontAlgn="ctr"/>
            <a:r>
              <a:rPr lang="en-ZA" sz="2200" i="1" dirty="0">
                <a:latin typeface="Tw Cen MT" panose="020B0602020104020603" pitchFamily="34" charset="0"/>
              </a:rPr>
              <a:t>The conditions of service and other employment practices for employees;</a:t>
            </a:r>
          </a:p>
          <a:p>
            <a:pPr marL="628650" lvl="1" indent="-171450" fontAlgn="ctr"/>
            <a:r>
              <a:rPr lang="en-ZA" sz="2200" i="1" dirty="0">
                <a:latin typeface="Tw Cen MT" panose="020B0602020104020603" pitchFamily="34" charset="0"/>
              </a:rPr>
              <a:t>Labour relations in the Public Service;</a:t>
            </a:r>
          </a:p>
          <a:p>
            <a:pPr marL="628650" lvl="1" indent="-171450" fontAlgn="ctr"/>
            <a:r>
              <a:rPr lang="en-ZA" sz="2200" i="1" dirty="0">
                <a:latin typeface="Tw Cen MT" panose="020B0602020104020603" pitchFamily="34" charset="0"/>
              </a:rPr>
              <a:t>Health and wellness of employees; </a:t>
            </a:r>
          </a:p>
          <a:p>
            <a:pPr marL="628650" lvl="1" indent="-171450" fontAlgn="ctr"/>
            <a:r>
              <a:rPr lang="en-ZA" sz="2200" i="1" dirty="0">
                <a:latin typeface="Tw Cen MT" panose="020B0602020104020603" pitchFamily="34" charset="0"/>
              </a:rPr>
              <a:t>Information management in the Public Service;</a:t>
            </a:r>
          </a:p>
          <a:p>
            <a:pPr marL="628650" lvl="1" indent="-171450" fontAlgn="ctr"/>
            <a:r>
              <a:rPr lang="en-ZA" sz="2200" i="1" dirty="0">
                <a:latin typeface="Tw Cen MT" panose="020B0602020104020603" pitchFamily="34" charset="0"/>
              </a:rPr>
              <a:t>Electronic government;</a:t>
            </a:r>
          </a:p>
          <a:p>
            <a:pPr marL="628650" lvl="1" indent="-171450" fontAlgn="ctr"/>
            <a:r>
              <a:rPr lang="en-ZA" sz="2200" i="1" dirty="0">
                <a:latin typeface="Tw Cen MT" panose="020B0602020104020603" pitchFamily="34" charset="0"/>
              </a:rPr>
              <a:t>Integrity, ethics, conduct and anti-corruption in the Public Service; and </a:t>
            </a:r>
          </a:p>
          <a:p>
            <a:pPr marL="628650" lvl="1" indent="-171450" fontAlgn="ctr"/>
            <a:r>
              <a:rPr lang="en-ZA" sz="2200" i="1" dirty="0">
                <a:latin typeface="Tw Cen MT" panose="020B0602020104020603" pitchFamily="34" charset="0"/>
              </a:rPr>
              <a:t>Transformation, reform, innovation and any other matter to improve the effectiveness and efficiency of the Public Service and its service delivery to the public.</a:t>
            </a:r>
          </a:p>
          <a:p>
            <a:pPr marL="628650" lvl="1" indent="-171450" fontAlgn="ctr"/>
            <a:endParaRPr lang="en-ZA" sz="1800" i="1" dirty="0">
              <a:latin typeface="Tw Cen MT" panose="020B0602020104020603" pitchFamily="34" charset="0"/>
            </a:endParaRPr>
          </a:p>
          <a:p>
            <a:pPr marL="628650" lvl="1" indent="-171450" fontAlgn="ctr"/>
            <a:endParaRPr lang="en-ZA" sz="1800" i="1" dirty="0">
              <a:latin typeface="Tw Cen MT" panose="020B0602020104020603" pitchFamily="34" charset="0"/>
            </a:endParaRPr>
          </a:p>
          <a:p>
            <a:pPr marL="628650" lvl="1" indent="-171450" fontAlgn="ctr"/>
            <a:endParaRPr lang="en-ZA" sz="1800" i="1" dirty="0">
              <a:latin typeface="Tw Cen MT" panose="020B0602020104020603" pitchFamily="34" charset="0"/>
            </a:endParaRPr>
          </a:p>
          <a:p>
            <a:pPr marL="628650" lvl="1" indent="-171450" fontAlgn="ctr"/>
            <a:endParaRPr lang="en-ZA" sz="1300" i="1" dirty="0">
              <a:latin typeface="Tw Cen MT" panose="020B0602020104020603" pitchFamily="34" charset="0"/>
            </a:endParaRPr>
          </a:p>
          <a:p>
            <a:pPr marL="628650" lvl="1" indent="-171450" fontAlgn="ctr"/>
            <a:endParaRPr lang="en-ZA" sz="1300" i="1" dirty="0">
              <a:latin typeface="Tw Cen MT" panose="020B0602020104020603" pitchFamily="34" charset="0"/>
            </a:endParaRPr>
          </a:p>
          <a:p>
            <a:pPr marL="628650" lvl="1" indent="-171450" fontAlgn="ctr"/>
            <a:endParaRPr lang="en-ZA" sz="1300" i="1" dirty="0">
              <a:latin typeface="Tw Cen MT" panose="020B0602020104020603" pitchFamily="34" charset="0"/>
            </a:endParaRPr>
          </a:p>
          <a:p>
            <a:endParaRPr lang="en-ZA" sz="1300" dirty="0"/>
          </a:p>
        </p:txBody>
      </p:sp>
      <p:sp>
        <p:nvSpPr>
          <p:cNvPr id="4" name="Slide Number Placeholder 3">
            <a:extLst>
              <a:ext uri="{FF2B5EF4-FFF2-40B4-BE49-F238E27FC236}">
                <a16:creationId xmlns:a16="http://schemas.microsoft.com/office/drawing/2014/main" id="{6B93B13F-2357-5315-AEE4-28066E0F81C7}"/>
              </a:ext>
            </a:extLst>
          </p:cNvPr>
          <p:cNvSpPr txBox="1">
            <a:spLocks/>
          </p:cNvSpPr>
          <p:nvPr/>
        </p:nvSpPr>
        <p:spPr>
          <a:xfrm>
            <a:off x="11107881"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6</a:t>
            </a:r>
          </a:p>
        </p:txBody>
      </p:sp>
    </p:spTree>
    <p:extLst>
      <p:ext uri="{BB962C8B-B14F-4D97-AF65-F5344CB8AC3E}">
        <p14:creationId xmlns:p14="http://schemas.microsoft.com/office/powerpoint/2010/main" val="242566788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E3C4EA-B094-E42F-CEC6-87C4F83294F9}"/>
              </a:ext>
            </a:extLst>
          </p:cNvPr>
          <p:cNvSpPr>
            <a:spLocks noGrp="1"/>
          </p:cNvSpPr>
          <p:nvPr>
            <p:ph type="title"/>
          </p:nvPr>
        </p:nvSpPr>
        <p:spPr>
          <a:xfrm>
            <a:off x="686834" y="1153572"/>
            <a:ext cx="3200400" cy="4461163"/>
          </a:xfrm>
        </p:spPr>
        <p:txBody>
          <a:bodyPr>
            <a:normAutofit/>
          </a:bodyPr>
          <a:lstStyle/>
          <a:p>
            <a:r>
              <a:rPr lang="en-ZA" sz="3200" b="1" dirty="0">
                <a:solidFill>
                  <a:srgbClr val="FFFFFF"/>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LEGISLATIVE MANDATES (2)</a:t>
            </a:r>
            <a:endParaRPr lang="en-ZA" sz="32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1D79F88-BCE9-0758-23A2-47116760AB92}"/>
              </a:ext>
            </a:extLst>
          </p:cNvPr>
          <p:cNvSpPr>
            <a:spLocks noGrp="1"/>
          </p:cNvSpPr>
          <p:nvPr>
            <p:ph idx="1"/>
          </p:nvPr>
        </p:nvSpPr>
        <p:spPr>
          <a:xfrm>
            <a:off x="4129487" y="1153572"/>
            <a:ext cx="7504348" cy="5223220"/>
          </a:xfrm>
        </p:spPr>
        <p:txBody>
          <a:bodyPr anchor="ctr">
            <a:normAutofit fontScale="85000" lnSpcReduction="10000"/>
          </a:bodyPr>
          <a:lstStyle/>
          <a:p>
            <a:pPr marL="0" indent="0" eaLnBrk="0" hangingPunct="0">
              <a:spcBef>
                <a:spcPct val="0"/>
              </a:spcBef>
              <a:buNone/>
              <a:defRPr/>
            </a:pPr>
            <a:r>
              <a:rPr lang="en-ZA" sz="2400" b="1" dirty="0">
                <a:latin typeface="Tw Cen MT" panose="020B0602020104020603" pitchFamily="34" charset="0"/>
              </a:rPr>
              <a:t>THE PUBLIC ADMINISTRATION MANAGEMENT ACT, 2014 </a:t>
            </a:r>
          </a:p>
          <a:p>
            <a:pPr marL="0" indent="0" eaLnBrk="0" hangingPunct="0">
              <a:spcBef>
                <a:spcPct val="0"/>
              </a:spcBef>
              <a:buNone/>
              <a:defRPr/>
            </a:pPr>
            <a:endParaRPr lang="en-ZA" b="1" dirty="0">
              <a:latin typeface="Tw Cen MT" panose="020B0602020104020603" pitchFamily="34" charset="0"/>
            </a:endParaRPr>
          </a:p>
          <a:p>
            <a:pPr eaLnBrk="0" hangingPunct="0">
              <a:spcBef>
                <a:spcPct val="0"/>
              </a:spcBef>
              <a:defRPr/>
            </a:pPr>
            <a:endParaRPr lang="en-ZA" b="1" dirty="0">
              <a:latin typeface="Tw Cen MT" panose="020B0602020104020603" pitchFamily="34" charset="0"/>
            </a:endParaRPr>
          </a:p>
          <a:p>
            <a:pPr algn="l" fontAlgn="base"/>
            <a:r>
              <a:rPr lang="en-US" sz="2200" i="0" u="sng" dirty="0">
                <a:solidFill>
                  <a:srgbClr val="252525"/>
                </a:solidFill>
                <a:effectLst/>
                <a:latin typeface="Tw Cen MT" panose="020B0602020104020603" pitchFamily="34" charset="0"/>
              </a:rPr>
              <a:t>The Public Administration Management Act intends:</a:t>
            </a:r>
          </a:p>
          <a:p>
            <a:pPr marL="0" indent="0" algn="l" fontAlgn="base">
              <a:buNone/>
            </a:pPr>
            <a:endParaRPr lang="en-US" sz="1800" b="0" i="0" dirty="0">
              <a:solidFill>
                <a:srgbClr val="252525"/>
              </a:solidFill>
              <a:effectLst/>
              <a:latin typeface="Tw Cen MT" panose="020B0602020104020603" pitchFamily="34" charset="0"/>
            </a:endParaRPr>
          </a:p>
          <a:p>
            <a:pPr lvl="1" fontAlgn="base"/>
            <a:r>
              <a:rPr lang="en-US" sz="1800" b="0" i="0" dirty="0">
                <a:solidFill>
                  <a:srgbClr val="252525"/>
                </a:solidFill>
                <a:effectLst/>
                <a:latin typeface="Tw Cen MT" panose="020B0602020104020603" pitchFamily="34" charset="0"/>
              </a:rPr>
              <a:t>to promote the basic values and principles governing the public administration referred to in section 195(1) of the Constitution;</a:t>
            </a:r>
          </a:p>
          <a:p>
            <a:pPr lvl="1" fontAlgn="base"/>
            <a:r>
              <a:rPr lang="en-US" sz="1800" b="0" i="0" dirty="0">
                <a:solidFill>
                  <a:srgbClr val="252525"/>
                </a:solidFill>
                <a:effectLst/>
                <a:latin typeface="Tw Cen MT" panose="020B0602020104020603" pitchFamily="34" charset="0"/>
              </a:rPr>
              <a:t>to provide for the transfer and secondment of employees in the public administration;</a:t>
            </a:r>
          </a:p>
          <a:p>
            <a:pPr lvl="1" fontAlgn="base"/>
            <a:r>
              <a:rPr lang="en-US" sz="1800" b="0" i="0" dirty="0">
                <a:solidFill>
                  <a:srgbClr val="252525"/>
                </a:solidFill>
                <a:effectLst/>
                <a:latin typeface="Tw Cen MT" panose="020B0602020104020603" pitchFamily="34" charset="0"/>
              </a:rPr>
              <a:t>to regulate conducting business with the State;</a:t>
            </a:r>
          </a:p>
          <a:p>
            <a:pPr lvl="1" fontAlgn="base"/>
            <a:r>
              <a:rPr lang="en-US" sz="1800" b="0" i="0" dirty="0">
                <a:solidFill>
                  <a:srgbClr val="252525"/>
                </a:solidFill>
                <a:effectLst/>
                <a:latin typeface="Tw Cen MT" panose="020B0602020104020603" pitchFamily="34" charset="0"/>
              </a:rPr>
              <a:t>to provide for capacity development and training; to provide for the establishment of the National School of Government;</a:t>
            </a:r>
          </a:p>
          <a:p>
            <a:pPr lvl="1" fontAlgn="base"/>
            <a:r>
              <a:rPr lang="en-US" sz="1800" b="0" i="0" dirty="0">
                <a:solidFill>
                  <a:srgbClr val="252525"/>
                </a:solidFill>
                <a:effectLst/>
                <a:latin typeface="Tw Cen MT" panose="020B0602020104020603" pitchFamily="34" charset="0"/>
              </a:rPr>
              <a:t>to provide for the use of information and communication technologies in the public administration; </a:t>
            </a:r>
          </a:p>
          <a:p>
            <a:pPr lvl="1" fontAlgn="base"/>
            <a:r>
              <a:rPr lang="en-US" sz="1800" b="0" i="0" dirty="0">
                <a:solidFill>
                  <a:srgbClr val="252525"/>
                </a:solidFill>
                <a:effectLst/>
                <a:latin typeface="Tw Cen MT" panose="020B0602020104020603" pitchFamily="34" charset="0"/>
              </a:rPr>
              <a:t>to establish the Public Administration Ethics, Integrity and Disciplinary Technical Assistance Unit;</a:t>
            </a:r>
          </a:p>
          <a:p>
            <a:pPr lvl="1" fontAlgn="base"/>
            <a:r>
              <a:rPr lang="en-US" sz="1800" b="0" i="0" dirty="0">
                <a:solidFill>
                  <a:srgbClr val="252525"/>
                </a:solidFill>
                <a:effectLst/>
                <a:latin typeface="Tw Cen MT" panose="020B0602020104020603" pitchFamily="34" charset="0"/>
              </a:rPr>
              <a:t>to provide for the Minister to set minimum norms and standards for public administration;</a:t>
            </a:r>
          </a:p>
          <a:p>
            <a:pPr lvl="1" fontAlgn="base"/>
            <a:r>
              <a:rPr lang="en-US" sz="1800" b="0" i="0" dirty="0">
                <a:solidFill>
                  <a:srgbClr val="252525"/>
                </a:solidFill>
                <a:effectLst/>
                <a:latin typeface="Tw Cen MT" panose="020B0602020104020603" pitchFamily="34" charset="0"/>
              </a:rPr>
              <a:t>to establish the Office of Standards and Compliance to ensure compliance with minimum norms and standards;</a:t>
            </a:r>
          </a:p>
          <a:p>
            <a:pPr lvl="1" fontAlgn="base"/>
            <a:r>
              <a:rPr lang="en-US" sz="1800" b="0" i="0" dirty="0">
                <a:solidFill>
                  <a:srgbClr val="252525"/>
                </a:solidFill>
                <a:effectLst/>
                <a:latin typeface="Tw Cen MT" panose="020B0602020104020603" pitchFamily="34" charset="0"/>
              </a:rPr>
              <a:t>to empower the Minister to make regulations; and</a:t>
            </a:r>
          </a:p>
          <a:p>
            <a:pPr lvl="1" fontAlgn="base"/>
            <a:r>
              <a:rPr lang="en-US" sz="1800" b="0" i="0" dirty="0">
                <a:solidFill>
                  <a:srgbClr val="252525"/>
                </a:solidFill>
                <a:effectLst/>
                <a:latin typeface="Tw Cen MT" panose="020B0602020104020603" pitchFamily="34" charset="0"/>
              </a:rPr>
              <a:t>to provide for related matters.</a:t>
            </a:r>
          </a:p>
          <a:p>
            <a:pPr eaLnBrk="0" hangingPunct="0">
              <a:spcBef>
                <a:spcPct val="0"/>
              </a:spcBef>
              <a:defRPr/>
            </a:pPr>
            <a:endParaRPr lang="en-US" sz="1400" dirty="0">
              <a:latin typeface="Tw Cen MT" panose="020B0602020104020603" pitchFamily="34" charset="0"/>
            </a:endParaRPr>
          </a:p>
          <a:p>
            <a:pPr eaLnBrk="0" hangingPunct="0">
              <a:spcBef>
                <a:spcPct val="0"/>
              </a:spcBef>
              <a:defRPr/>
            </a:pPr>
            <a:endParaRPr lang="en-US" sz="1400" dirty="0">
              <a:latin typeface="Tw Cen MT" panose="020B0602020104020603" pitchFamily="34" charset="0"/>
            </a:endParaRPr>
          </a:p>
          <a:p>
            <a:pPr eaLnBrk="0" hangingPunct="0">
              <a:spcBef>
                <a:spcPct val="0"/>
              </a:spcBef>
              <a:defRPr/>
            </a:pPr>
            <a:endParaRPr lang="en-US" dirty="0">
              <a:latin typeface="Tw Cen MT" panose="020B0602020104020603" pitchFamily="34" charset="0"/>
            </a:endParaRPr>
          </a:p>
          <a:p>
            <a:endParaRPr lang="en-ZA" dirty="0"/>
          </a:p>
        </p:txBody>
      </p:sp>
      <p:sp>
        <p:nvSpPr>
          <p:cNvPr id="4" name="Slide Number Placeholder 3">
            <a:extLst>
              <a:ext uri="{FF2B5EF4-FFF2-40B4-BE49-F238E27FC236}">
                <a16:creationId xmlns:a16="http://schemas.microsoft.com/office/drawing/2014/main" id="{AA309DB6-954C-AC89-458B-62AC99B8B7F2}"/>
              </a:ext>
            </a:extLst>
          </p:cNvPr>
          <p:cNvSpPr txBox="1">
            <a:spLocks/>
          </p:cNvSpPr>
          <p:nvPr/>
        </p:nvSpPr>
        <p:spPr>
          <a:xfrm>
            <a:off x="11137044"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7</a:t>
            </a:r>
          </a:p>
        </p:txBody>
      </p:sp>
    </p:spTree>
    <p:extLst>
      <p:ext uri="{BB962C8B-B14F-4D97-AF65-F5344CB8AC3E}">
        <p14:creationId xmlns:p14="http://schemas.microsoft.com/office/powerpoint/2010/main" val="19490897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3595" y="22152"/>
            <a:ext cx="11254154" cy="972635"/>
          </a:xfr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2. DPSA HIGH LEVEL ORGANISATIONAL </a:t>
            </a:r>
            <a:r>
              <a:rPr lang="en-US"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STRUCTURE  </a:t>
            </a:r>
            <a: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
            </a:r>
            <a:b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br>
            <a:r>
              <a:rPr lang="en-ZA" sz="2800" b="1" dirty="0">
                <a:solidFill>
                  <a:schemeClr val="tx1"/>
                </a:solidFill>
                <a:latin typeface="Tw Cen MT" panose="020B0602020104020603" pitchFamily="34" charset="0"/>
                <a:cs typeface="Arial" panose="020B0604020202020204" pitchFamily="34" charset="0"/>
              </a:rPr>
              <a:t> </a:t>
            </a:r>
          </a:p>
        </p:txBody>
      </p:sp>
      <p:sp>
        <p:nvSpPr>
          <p:cNvPr id="3" name="Content Placeholder 2"/>
          <p:cNvSpPr>
            <a:spLocks noGrp="1"/>
          </p:cNvSpPr>
          <p:nvPr>
            <p:ph type="subTitle" idx="1"/>
          </p:nvPr>
        </p:nvSpPr>
        <p:spPr>
          <a:xfrm>
            <a:off x="199125" y="612221"/>
            <a:ext cx="11917344" cy="6109254"/>
          </a:xfrm>
          <a:solidFill>
            <a:schemeClr val="bg1"/>
          </a:solidFill>
        </p:spPr>
        <p:txBody>
          <a:bodyPr>
            <a:normAutofit/>
          </a:bodyPr>
          <a:lstStyle/>
          <a:p>
            <a:pPr marL="342900" indent="-342900" algn="just">
              <a:lnSpc>
                <a:spcPct val="130000"/>
              </a:lnSpc>
              <a:spcBef>
                <a:spcPts val="0"/>
              </a:spcBef>
              <a:buClr>
                <a:srgbClr val="00B050"/>
              </a:buClr>
              <a:buFont typeface="Wingdings" panose="05000000000000000000" pitchFamily="2" charset="2"/>
              <a:buChar char="q"/>
            </a:pPr>
            <a:endParaRPr lang="en-ZA" sz="1800" dirty="0">
              <a:latin typeface="Tw Cen MT" panose="020B0602020104020603" pitchFamily="34" charset="0"/>
              <a:ea typeface="Times New Roman" panose="02020603050405020304" pitchFamily="18" charset="0"/>
              <a:cs typeface="Arial" panose="020B0604020202020204" pitchFamily="34" charset="0"/>
            </a:endParaRPr>
          </a:p>
          <a:p>
            <a:pPr algn="just">
              <a:lnSpc>
                <a:spcPct val="130000"/>
              </a:lnSpc>
              <a:spcBef>
                <a:spcPts val="0"/>
              </a:spcBef>
              <a:buClr>
                <a:srgbClr val="00B050"/>
              </a:buClr>
            </a:pPr>
            <a:endParaRPr lang="en-ZA" sz="2000" b="1" i="1" dirty="0">
              <a:latin typeface="Tw Cen MT" panose="020B0602020104020603" pitchFamily="34" charset="0"/>
              <a:ea typeface="Times New Roman" panose="02020603050405020304" pitchFamily="18" charset="0"/>
              <a:cs typeface="Arial" panose="020B0604020202020204" pitchFamily="34" charset="0"/>
            </a:endParaRPr>
          </a:p>
          <a:p>
            <a:pPr algn="l"/>
            <a:r>
              <a:rPr lang="en-ZA" sz="2000" dirty="0"/>
              <a:t> </a:t>
            </a:r>
          </a:p>
          <a:p>
            <a:pPr marL="342900" indent="-342900" algn="just">
              <a:lnSpc>
                <a:spcPct val="130000"/>
              </a:lnSpc>
              <a:spcBef>
                <a:spcPts val="0"/>
              </a:spcBef>
              <a:buFont typeface="Arial" panose="020B0604020202020204" pitchFamily="34" charset="0"/>
              <a:buChar char="•"/>
            </a:pPr>
            <a:endParaRPr lang="en-ZA" sz="2000" dirty="0">
              <a:latin typeface="Tw Cen MT" panose="020B0602020104020603" pitchFamily="34" charset="0"/>
              <a:ea typeface="Times New Roman" panose="02020603050405020304" pitchFamily="18" charset="0"/>
            </a:endParaRPr>
          </a:p>
          <a:p>
            <a:pPr marL="0" indent="0" algn="just">
              <a:lnSpc>
                <a:spcPct val="130000"/>
              </a:lnSpc>
              <a:spcBef>
                <a:spcPts val="0"/>
              </a:spcBef>
              <a:buNone/>
            </a:pPr>
            <a:endParaRPr lang="en-ZA" sz="2000" dirty="0">
              <a:latin typeface="Tw Cen MT" panose="020B0602020104020603" pitchFamily="34" charset="0"/>
              <a:ea typeface="Times New Roman" panose="02020603050405020304" pitchFamily="18" charset="0"/>
            </a:endParaRPr>
          </a:p>
          <a:p>
            <a:pPr marL="0" indent="0">
              <a:lnSpc>
                <a:spcPct val="130000"/>
              </a:lnSpc>
              <a:spcBef>
                <a:spcPts val="0"/>
              </a:spcBef>
              <a:buNone/>
            </a:pPr>
            <a:endParaRPr lang="en-ZA" sz="7400" dirty="0">
              <a:latin typeface="Tw Cen MT" panose="020B0602020104020603" pitchFamily="34" charset="0"/>
            </a:endParaRPr>
          </a:p>
          <a:p>
            <a:pPr>
              <a:lnSpc>
                <a:spcPct val="130000"/>
              </a:lnSpc>
              <a:spcBef>
                <a:spcPts val="0"/>
              </a:spcBef>
            </a:pPr>
            <a:endParaRPr lang="en-ZA" sz="7200" dirty="0">
              <a:latin typeface="Tw Cen MT" panose="020B0602020104020603" pitchFamily="34" charset="0"/>
            </a:endParaRPr>
          </a:p>
          <a:p>
            <a:pPr>
              <a:lnSpc>
                <a:spcPct val="130000"/>
              </a:lnSpc>
              <a:spcBef>
                <a:spcPts val="0"/>
              </a:spcBef>
            </a:pPr>
            <a:endParaRPr lang="en-ZA" sz="7200" dirty="0">
              <a:latin typeface="Tw Cen MT" panose="020B0602020104020603" pitchFamily="34" charset="0"/>
            </a:endParaRPr>
          </a:p>
          <a:p>
            <a:pPr>
              <a:lnSpc>
                <a:spcPct val="130000"/>
              </a:lnSpc>
              <a:spcBef>
                <a:spcPts val="0"/>
              </a:spcBef>
            </a:pPr>
            <a:endParaRPr lang="en-ZA" sz="7200" dirty="0">
              <a:latin typeface="Tw Cen MT" panose="020B0602020104020603" pitchFamily="34" charset="0"/>
            </a:endParaRPr>
          </a:p>
          <a:p>
            <a:pPr>
              <a:lnSpc>
                <a:spcPct val="130000"/>
              </a:lnSpc>
              <a:spcBef>
                <a:spcPts val="0"/>
              </a:spcBef>
            </a:pPr>
            <a:endParaRPr lang="en-ZA" sz="3200" b="1" dirty="0">
              <a:solidFill>
                <a:srgbClr val="C00000"/>
              </a:solidFill>
              <a:latin typeface="Tw Cen MT" panose="020B0602020104020603" pitchFamily="34" charset="0"/>
            </a:endParaRPr>
          </a:p>
          <a:p>
            <a:pPr>
              <a:lnSpc>
                <a:spcPct val="130000"/>
              </a:lnSpc>
              <a:spcBef>
                <a:spcPts val="0"/>
              </a:spcBef>
            </a:pPr>
            <a:endParaRPr lang="en-US" sz="7200" u="sng"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8</a:t>
            </a:fld>
            <a:endParaRPr lang="en-GB" sz="4000" b="1" dirty="0">
              <a:solidFill>
                <a:prstClr val="white"/>
              </a:solidFill>
            </a:endParaRPr>
          </a:p>
        </p:txBody>
      </p:sp>
      <p:sp>
        <p:nvSpPr>
          <p:cNvPr id="6" name="Slide Number Placeholder 3"/>
          <p:cNvSpPr txBox="1">
            <a:spLocks/>
          </p:cNvSpPr>
          <p:nvPr/>
        </p:nvSpPr>
        <p:spPr>
          <a:xfrm>
            <a:off x="11254154" y="22152"/>
            <a:ext cx="937846"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8</a:t>
            </a:r>
          </a:p>
        </p:txBody>
      </p:sp>
      <p:sp>
        <p:nvSpPr>
          <p:cNvPr id="8" name="Content Placeholder 2"/>
          <p:cNvSpPr txBox="1">
            <a:spLocks/>
          </p:cNvSpPr>
          <p:nvPr/>
        </p:nvSpPr>
        <p:spPr>
          <a:xfrm>
            <a:off x="505131" y="1313452"/>
            <a:ext cx="11611338" cy="4809602"/>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ZA" dirty="0">
              <a:solidFill>
                <a:sysClr val="windowText" lastClr="000000"/>
              </a:solidFill>
            </a:endParaRPr>
          </a:p>
        </p:txBody>
      </p:sp>
      <p:grpSp>
        <p:nvGrpSpPr>
          <p:cNvPr id="2" name="Group 1">
            <a:extLst>
              <a:ext uri="{FF2B5EF4-FFF2-40B4-BE49-F238E27FC236}">
                <a16:creationId xmlns:a16="http://schemas.microsoft.com/office/drawing/2014/main" id="{6E2E50FD-831A-4009-200A-ACDBFAE090C0}"/>
              </a:ext>
            </a:extLst>
          </p:cNvPr>
          <p:cNvGrpSpPr/>
          <p:nvPr/>
        </p:nvGrpSpPr>
        <p:grpSpPr>
          <a:xfrm>
            <a:off x="220624" y="695301"/>
            <a:ext cx="11377302" cy="5044492"/>
            <a:chOff x="254309" y="1470545"/>
            <a:chExt cx="11377302" cy="4632941"/>
          </a:xfrm>
        </p:grpSpPr>
        <p:sp>
          <p:nvSpPr>
            <p:cNvPr id="17" name="Freeform: Shape 16">
              <a:extLst>
                <a:ext uri="{FF2B5EF4-FFF2-40B4-BE49-F238E27FC236}">
                  <a16:creationId xmlns:a16="http://schemas.microsoft.com/office/drawing/2014/main" id="{01D94767-3C88-A4CA-F6B9-93DAC04372EE}"/>
                </a:ext>
              </a:extLst>
            </p:cNvPr>
            <p:cNvSpPr/>
            <p:nvPr/>
          </p:nvSpPr>
          <p:spPr>
            <a:xfrm>
              <a:off x="4049641" y="1470545"/>
              <a:ext cx="2713291" cy="1177985"/>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rgbClr val="C00000">
                <a:alpha val="90000"/>
              </a:srgb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kern="1200" dirty="0">
                  <a:solidFill>
                    <a:schemeClr val="bg1"/>
                  </a:solidFill>
                  <a:latin typeface="Tw Cen MT" panose="020B0602020104020603" pitchFamily="34" charset="0"/>
                </a:rPr>
                <a:t>Minister</a:t>
              </a:r>
            </a:p>
            <a:p>
              <a:pPr marL="0" lvl="0" indent="0" algn="ctr" defTabSz="488950">
                <a:lnSpc>
                  <a:spcPct val="90000"/>
                </a:lnSpc>
                <a:spcBef>
                  <a:spcPct val="0"/>
                </a:spcBef>
                <a:spcAft>
                  <a:spcPct val="35000"/>
                </a:spcAft>
                <a:buNone/>
              </a:pPr>
              <a:r>
                <a:rPr lang="en-ZA" kern="1200" dirty="0">
                  <a:solidFill>
                    <a:schemeClr val="bg1"/>
                  </a:solidFill>
                  <a:latin typeface="Tw Cen MT" panose="020B0602020104020603" pitchFamily="34" charset="0"/>
                </a:rPr>
                <a:t>Ms. N. Kiviet, MP</a:t>
              </a:r>
            </a:p>
          </p:txBody>
        </p:sp>
        <p:sp>
          <p:nvSpPr>
            <p:cNvPr id="19" name="Freeform: Shape 18">
              <a:extLst>
                <a:ext uri="{FF2B5EF4-FFF2-40B4-BE49-F238E27FC236}">
                  <a16:creationId xmlns:a16="http://schemas.microsoft.com/office/drawing/2014/main" id="{5311819D-0CFE-D9E7-96A9-E8F96AC99913}"/>
                </a:ext>
              </a:extLst>
            </p:cNvPr>
            <p:cNvSpPr/>
            <p:nvPr/>
          </p:nvSpPr>
          <p:spPr>
            <a:xfrm>
              <a:off x="907985" y="2479181"/>
              <a:ext cx="2522265" cy="1163938"/>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2">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600" kern="1200" dirty="0">
                  <a:solidFill>
                    <a:schemeClr val="bg1"/>
                  </a:solidFill>
                  <a:latin typeface="Tw Cen MT" panose="020B0602020104020603" pitchFamily="34" charset="0"/>
                </a:rPr>
                <a:t>Deputy Minister</a:t>
              </a:r>
            </a:p>
            <a:p>
              <a:pPr marL="0" lvl="0" indent="0" algn="ctr" defTabSz="488950">
                <a:lnSpc>
                  <a:spcPct val="90000"/>
                </a:lnSpc>
                <a:spcBef>
                  <a:spcPct val="0"/>
                </a:spcBef>
                <a:spcAft>
                  <a:spcPct val="35000"/>
                </a:spcAft>
                <a:buNone/>
              </a:pPr>
              <a:r>
                <a:rPr lang="en-ZA" sz="1600" kern="1200" dirty="0" err="1">
                  <a:solidFill>
                    <a:schemeClr val="bg1"/>
                  </a:solidFill>
                  <a:latin typeface="Tw Cen MT" panose="020B0602020104020603" pitchFamily="34" charset="0"/>
                </a:rPr>
                <a:t>Dr.</a:t>
              </a:r>
              <a:r>
                <a:rPr lang="en-ZA" sz="1600" kern="1200" dirty="0">
                  <a:solidFill>
                    <a:schemeClr val="bg1"/>
                  </a:solidFill>
                  <a:latin typeface="Tw Cen MT" panose="020B0602020104020603" pitchFamily="34" charset="0"/>
                </a:rPr>
                <a:t> C Pilane-Majeke, MP</a:t>
              </a:r>
            </a:p>
          </p:txBody>
        </p:sp>
        <p:sp>
          <p:nvSpPr>
            <p:cNvPr id="21" name="Freeform: Shape 20">
              <a:extLst>
                <a:ext uri="{FF2B5EF4-FFF2-40B4-BE49-F238E27FC236}">
                  <a16:creationId xmlns:a16="http://schemas.microsoft.com/office/drawing/2014/main" id="{06009859-1DAC-D4A9-9606-D16EAE127AFC}"/>
                </a:ext>
              </a:extLst>
            </p:cNvPr>
            <p:cNvSpPr/>
            <p:nvPr/>
          </p:nvSpPr>
          <p:spPr>
            <a:xfrm>
              <a:off x="4107764" y="3023182"/>
              <a:ext cx="2597044"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5">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600" kern="1200" dirty="0">
                  <a:solidFill>
                    <a:schemeClr val="bg1"/>
                  </a:solidFill>
                  <a:latin typeface="Tw Cen MT" panose="020B0602020104020603" pitchFamily="34" charset="0"/>
                </a:rPr>
                <a:t>Director-General</a:t>
              </a:r>
            </a:p>
            <a:p>
              <a:pPr marL="0" lvl="0" indent="0" algn="ctr" defTabSz="488950">
                <a:lnSpc>
                  <a:spcPct val="90000"/>
                </a:lnSpc>
                <a:spcBef>
                  <a:spcPct val="0"/>
                </a:spcBef>
                <a:spcAft>
                  <a:spcPct val="35000"/>
                </a:spcAft>
                <a:buNone/>
              </a:pPr>
              <a:r>
                <a:rPr lang="en-ZA" sz="1600" kern="1200" dirty="0">
                  <a:solidFill>
                    <a:schemeClr val="bg1"/>
                  </a:solidFill>
                  <a:latin typeface="Tw Cen MT" panose="020B0602020104020603" pitchFamily="34" charset="0"/>
                </a:rPr>
                <a:t>Ms .Y Makhasi</a:t>
              </a:r>
            </a:p>
          </p:txBody>
        </p:sp>
        <p:sp>
          <p:nvSpPr>
            <p:cNvPr id="22" name="Rectangle: Rounded Corners 21">
              <a:extLst>
                <a:ext uri="{FF2B5EF4-FFF2-40B4-BE49-F238E27FC236}">
                  <a16:creationId xmlns:a16="http://schemas.microsoft.com/office/drawing/2014/main" id="{17B1F56F-C88C-8D67-1362-CF9175401C6D}"/>
                </a:ext>
              </a:extLst>
            </p:cNvPr>
            <p:cNvSpPr/>
            <p:nvPr/>
          </p:nvSpPr>
          <p:spPr>
            <a:xfrm>
              <a:off x="254309" y="4850624"/>
              <a:ext cx="1927072" cy="1223690"/>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0CCC8259-C060-3E63-8348-E3E9962243EC}"/>
                </a:ext>
              </a:extLst>
            </p:cNvPr>
            <p:cNvSpPr/>
            <p:nvPr/>
          </p:nvSpPr>
          <p:spPr>
            <a:xfrm>
              <a:off x="292075" y="4834479"/>
              <a:ext cx="1927072"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6">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400" kern="1200" dirty="0">
                  <a:solidFill>
                    <a:schemeClr val="bg1"/>
                  </a:solidFill>
                  <a:latin typeface="Tw Cen MT" panose="020B0602020104020603" pitchFamily="34" charset="0"/>
                </a:rPr>
                <a:t>Deputy Director-General: </a:t>
              </a:r>
            </a:p>
            <a:p>
              <a:pPr marL="0" lvl="0" indent="0" algn="ctr" defTabSz="488950">
                <a:lnSpc>
                  <a:spcPct val="90000"/>
                </a:lnSpc>
                <a:spcBef>
                  <a:spcPct val="0"/>
                </a:spcBef>
                <a:spcAft>
                  <a:spcPct val="35000"/>
                </a:spcAft>
                <a:buNone/>
              </a:pPr>
              <a:r>
                <a:rPr lang="en-ZA" sz="1400" kern="1200" dirty="0">
                  <a:solidFill>
                    <a:schemeClr val="bg1"/>
                  </a:solidFill>
                  <a:latin typeface="Tw Cen MT" panose="020B0602020104020603" pitchFamily="34" charset="0"/>
                </a:rPr>
                <a:t>Administration</a:t>
              </a:r>
            </a:p>
            <a:p>
              <a:pPr marL="0" lvl="0" indent="0" algn="ctr" defTabSz="488950">
                <a:lnSpc>
                  <a:spcPct val="90000"/>
                </a:lnSpc>
                <a:spcBef>
                  <a:spcPct val="0"/>
                </a:spcBef>
                <a:spcAft>
                  <a:spcPct val="35000"/>
                </a:spcAft>
                <a:buNone/>
              </a:pPr>
              <a:endParaRPr lang="en-ZA" sz="1100" kern="1200" dirty="0">
                <a:solidFill>
                  <a:schemeClr val="bg1"/>
                </a:solidFill>
              </a:endParaRPr>
            </a:p>
          </p:txBody>
        </p:sp>
        <p:sp>
          <p:nvSpPr>
            <p:cNvPr id="24" name="Rectangle: Rounded Corners 23">
              <a:extLst>
                <a:ext uri="{FF2B5EF4-FFF2-40B4-BE49-F238E27FC236}">
                  <a16:creationId xmlns:a16="http://schemas.microsoft.com/office/drawing/2014/main" id="{3522F3E5-3A89-CEAC-93A6-03BAB55C090C}"/>
                </a:ext>
              </a:extLst>
            </p:cNvPr>
            <p:cNvSpPr/>
            <p:nvPr/>
          </p:nvSpPr>
          <p:spPr>
            <a:xfrm>
              <a:off x="2609620" y="4850624"/>
              <a:ext cx="1927072" cy="1223690"/>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458A6182-BABF-2F46-92AB-C30EA4C1792C}"/>
                </a:ext>
              </a:extLst>
            </p:cNvPr>
            <p:cNvSpPr/>
            <p:nvPr/>
          </p:nvSpPr>
          <p:spPr>
            <a:xfrm>
              <a:off x="2632480" y="4834479"/>
              <a:ext cx="1927072"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6">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200" kern="1200" dirty="0">
                  <a:solidFill>
                    <a:schemeClr val="bg1"/>
                  </a:solidFill>
                  <a:latin typeface="Tw Cen MT" panose="020B0602020104020603" pitchFamily="34" charset="0"/>
                </a:rPr>
                <a:t>Deputy Director-General: </a:t>
              </a:r>
            </a:p>
            <a:p>
              <a:pPr marL="0" lvl="0" indent="0" algn="ctr" defTabSz="488950">
                <a:lnSpc>
                  <a:spcPct val="90000"/>
                </a:lnSpc>
                <a:spcBef>
                  <a:spcPct val="0"/>
                </a:spcBef>
                <a:spcAft>
                  <a:spcPct val="35000"/>
                </a:spcAft>
                <a:buNone/>
              </a:pPr>
              <a:r>
                <a:rPr lang="en-ZA" sz="1200" kern="1200" dirty="0">
                  <a:solidFill>
                    <a:schemeClr val="bg1"/>
                  </a:solidFill>
                  <a:latin typeface="Tw Cen MT" panose="020B0602020104020603" pitchFamily="34" charset="0"/>
                </a:rPr>
                <a:t>Human Resources Management &amp; Development</a:t>
              </a:r>
            </a:p>
            <a:p>
              <a:pPr marL="0" lvl="0" indent="0" algn="ctr" defTabSz="488950">
                <a:lnSpc>
                  <a:spcPct val="90000"/>
                </a:lnSpc>
                <a:spcBef>
                  <a:spcPct val="0"/>
                </a:spcBef>
                <a:spcAft>
                  <a:spcPct val="35000"/>
                </a:spcAft>
                <a:buNone/>
              </a:pPr>
              <a:endParaRPr lang="en-ZA" sz="1200" kern="1200" dirty="0">
                <a:solidFill>
                  <a:schemeClr val="bg1"/>
                </a:solidFill>
                <a:latin typeface="Tw Cen MT" panose="020B0602020104020603" pitchFamily="34" charset="0"/>
              </a:endParaRPr>
            </a:p>
          </p:txBody>
        </p:sp>
        <p:sp>
          <p:nvSpPr>
            <p:cNvPr id="26" name="Rectangle: Rounded Corners 25">
              <a:extLst>
                <a:ext uri="{FF2B5EF4-FFF2-40B4-BE49-F238E27FC236}">
                  <a16:creationId xmlns:a16="http://schemas.microsoft.com/office/drawing/2014/main" id="{AD3C145E-F688-AFFD-CAEF-7B8218791104}"/>
                </a:ext>
              </a:extLst>
            </p:cNvPr>
            <p:cNvSpPr/>
            <p:nvPr/>
          </p:nvSpPr>
          <p:spPr>
            <a:xfrm>
              <a:off x="4964930" y="4850624"/>
              <a:ext cx="1927072" cy="1223690"/>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AA412975-57B3-ED1D-968C-88392E2038B9}"/>
                </a:ext>
              </a:extLst>
            </p:cNvPr>
            <p:cNvSpPr/>
            <p:nvPr/>
          </p:nvSpPr>
          <p:spPr>
            <a:xfrm>
              <a:off x="4964930" y="4857467"/>
              <a:ext cx="1927072"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6">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100" kern="1200" dirty="0">
                  <a:solidFill>
                    <a:schemeClr val="bg1"/>
                  </a:solidFill>
                  <a:latin typeface="Tw Cen MT" panose="020B0602020104020603" pitchFamily="34" charset="0"/>
                </a:rPr>
                <a:t>Deputy Director-General:</a:t>
              </a:r>
            </a:p>
            <a:p>
              <a:pPr marL="0" lvl="0" indent="0" algn="ctr" defTabSz="488950">
                <a:lnSpc>
                  <a:spcPct val="90000"/>
                </a:lnSpc>
                <a:spcBef>
                  <a:spcPct val="0"/>
                </a:spcBef>
                <a:spcAft>
                  <a:spcPct val="35000"/>
                </a:spcAft>
                <a:buNone/>
              </a:pPr>
              <a:r>
                <a:rPr lang="en-ZA" sz="1100" kern="1200" dirty="0">
                  <a:solidFill>
                    <a:schemeClr val="bg1"/>
                  </a:solidFill>
                  <a:latin typeface="Tw Cen MT" panose="020B0602020104020603" pitchFamily="34" charset="0"/>
                </a:rPr>
                <a:t>Negotiations, Labour Relations and Remuneration Management</a:t>
              </a:r>
            </a:p>
            <a:p>
              <a:pPr marL="0" lvl="0" indent="0" algn="ctr" defTabSz="488950">
                <a:lnSpc>
                  <a:spcPct val="90000"/>
                </a:lnSpc>
                <a:spcBef>
                  <a:spcPct val="0"/>
                </a:spcBef>
                <a:spcAft>
                  <a:spcPct val="35000"/>
                </a:spcAft>
                <a:buNone/>
              </a:pPr>
              <a:endParaRPr lang="en-ZA" sz="1100" kern="1200" dirty="0">
                <a:solidFill>
                  <a:schemeClr val="bg1"/>
                </a:solidFill>
                <a:latin typeface="Tw Cen MT" panose="020B0602020104020603" pitchFamily="34" charset="0"/>
              </a:endParaRPr>
            </a:p>
          </p:txBody>
        </p:sp>
        <p:sp>
          <p:nvSpPr>
            <p:cNvPr id="28" name="Rectangle: Rounded Corners 27">
              <a:extLst>
                <a:ext uri="{FF2B5EF4-FFF2-40B4-BE49-F238E27FC236}">
                  <a16:creationId xmlns:a16="http://schemas.microsoft.com/office/drawing/2014/main" id="{C495D008-7FE8-4EFA-2ABD-F2C0712440B0}"/>
                </a:ext>
              </a:extLst>
            </p:cNvPr>
            <p:cNvSpPr/>
            <p:nvPr/>
          </p:nvSpPr>
          <p:spPr>
            <a:xfrm>
              <a:off x="7269933" y="4857467"/>
              <a:ext cx="1927072" cy="1223690"/>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1E790BFA-E0EC-E8EA-D85B-B6A96F6BCEDF}"/>
                </a:ext>
              </a:extLst>
            </p:cNvPr>
            <p:cNvSpPr/>
            <p:nvPr/>
          </p:nvSpPr>
          <p:spPr>
            <a:xfrm>
              <a:off x="7297380" y="4879796"/>
              <a:ext cx="1927072"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6">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100" kern="1200" dirty="0">
                  <a:solidFill>
                    <a:schemeClr val="bg1"/>
                  </a:solidFill>
                  <a:latin typeface="Tw Cen MT" panose="020B0602020104020603" pitchFamily="34" charset="0"/>
                </a:rPr>
                <a:t>Deputy Director-General: </a:t>
              </a:r>
            </a:p>
            <a:p>
              <a:pPr marL="0" lvl="0" indent="0" algn="ctr" defTabSz="488950">
                <a:lnSpc>
                  <a:spcPct val="90000"/>
                </a:lnSpc>
                <a:spcBef>
                  <a:spcPct val="0"/>
                </a:spcBef>
                <a:spcAft>
                  <a:spcPct val="35000"/>
                </a:spcAft>
                <a:buNone/>
              </a:pPr>
              <a:r>
                <a:rPr lang="en-ZA" sz="1100" kern="1200" dirty="0">
                  <a:solidFill>
                    <a:schemeClr val="bg1"/>
                  </a:solidFill>
                  <a:latin typeface="Tw Cen MT" panose="020B0602020104020603" pitchFamily="34" charset="0"/>
                </a:rPr>
                <a:t>E- Government Services &amp; Information Management</a:t>
              </a:r>
            </a:p>
            <a:p>
              <a:pPr marL="0" lvl="0" indent="0" algn="ctr" defTabSz="488950">
                <a:lnSpc>
                  <a:spcPct val="90000"/>
                </a:lnSpc>
                <a:spcBef>
                  <a:spcPct val="0"/>
                </a:spcBef>
                <a:spcAft>
                  <a:spcPct val="35000"/>
                </a:spcAft>
                <a:buNone/>
              </a:pPr>
              <a:r>
                <a:rPr lang="en-ZA" sz="1100" kern="1200" dirty="0">
                  <a:solidFill>
                    <a:schemeClr val="bg1"/>
                  </a:solidFill>
                  <a:latin typeface="Tw Cen MT" panose="020B0602020104020603" pitchFamily="34" charset="0"/>
                </a:rPr>
                <a:t> </a:t>
              </a:r>
            </a:p>
          </p:txBody>
        </p:sp>
        <p:sp>
          <p:nvSpPr>
            <p:cNvPr id="30" name="Rectangle: Rounded Corners 29">
              <a:extLst>
                <a:ext uri="{FF2B5EF4-FFF2-40B4-BE49-F238E27FC236}">
                  <a16:creationId xmlns:a16="http://schemas.microsoft.com/office/drawing/2014/main" id="{8DD3EF3E-037D-DF48-98ED-2B94316DEE22}"/>
                </a:ext>
              </a:extLst>
            </p:cNvPr>
            <p:cNvSpPr/>
            <p:nvPr/>
          </p:nvSpPr>
          <p:spPr>
            <a:xfrm>
              <a:off x="9675551" y="4850624"/>
              <a:ext cx="1927072" cy="1223690"/>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C6259D90-8D45-F21D-1A7B-E0453389283D}"/>
                </a:ext>
              </a:extLst>
            </p:cNvPr>
            <p:cNvSpPr/>
            <p:nvPr/>
          </p:nvSpPr>
          <p:spPr>
            <a:xfrm>
              <a:off x="9704539" y="4850623"/>
              <a:ext cx="1927072" cy="1223690"/>
            </a:xfrm>
            <a:custGeom>
              <a:avLst/>
              <a:gdLst>
                <a:gd name="connsiteX0" fmla="*/ 0 w 1927072"/>
                <a:gd name="connsiteY0" fmla="*/ 122369 h 1223690"/>
                <a:gd name="connsiteX1" fmla="*/ 122369 w 1927072"/>
                <a:gd name="connsiteY1" fmla="*/ 0 h 1223690"/>
                <a:gd name="connsiteX2" fmla="*/ 1804703 w 1927072"/>
                <a:gd name="connsiteY2" fmla="*/ 0 h 1223690"/>
                <a:gd name="connsiteX3" fmla="*/ 1927072 w 1927072"/>
                <a:gd name="connsiteY3" fmla="*/ 122369 h 1223690"/>
                <a:gd name="connsiteX4" fmla="*/ 1927072 w 1927072"/>
                <a:gd name="connsiteY4" fmla="*/ 1101321 h 1223690"/>
                <a:gd name="connsiteX5" fmla="*/ 1804703 w 1927072"/>
                <a:gd name="connsiteY5" fmla="*/ 1223690 h 1223690"/>
                <a:gd name="connsiteX6" fmla="*/ 122369 w 1927072"/>
                <a:gd name="connsiteY6" fmla="*/ 1223690 h 1223690"/>
                <a:gd name="connsiteX7" fmla="*/ 0 w 1927072"/>
                <a:gd name="connsiteY7" fmla="*/ 1101321 h 1223690"/>
                <a:gd name="connsiteX8" fmla="*/ 0 w 1927072"/>
                <a:gd name="connsiteY8" fmla="*/ 122369 h 12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72" h="1223690">
                  <a:moveTo>
                    <a:pt x="0" y="122369"/>
                  </a:moveTo>
                  <a:cubicBezTo>
                    <a:pt x="0" y="54786"/>
                    <a:pt x="54786" y="0"/>
                    <a:pt x="122369" y="0"/>
                  </a:cubicBezTo>
                  <a:lnTo>
                    <a:pt x="1804703" y="0"/>
                  </a:lnTo>
                  <a:cubicBezTo>
                    <a:pt x="1872286" y="0"/>
                    <a:pt x="1927072" y="54786"/>
                    <a:pt x="1927072" y="122369"/>
                  </a:cubicBezTo>
                  <a:lnTo>
                    <a:pt x="1927072" y="1101321"/>
                  </a:lnTo>
                  <a:cubicBezTo>
                    <a:pt x="1927072" y="1168904"/>
                    <a:pt x="1872286" y="1223690"/>
                    <a:pt x="1804703" y="1223690"/>
                  </a:cubicBezTo>
                  <a:lnTo>
                    <a:pt x="122369" y="1223690"/>
                  </a:lnTo>
                  <a:cubicBezTo>
                    <a:pt x="54786" y="1223690"/>
                    <a:pt x="0" y="1168904"/>
                    <a:pt x="0" y="1101321"/>
                  </a:cubicBezTo>
                  <a:lnTo>
                    <a:pt x="0" y="122369"/>
                  </a:lnTo>
                  <a:close/>
                </a:path>
              </a:pathLst>
            </a:custGeom>
            <a:solidFill>
              <a:schemeClr val="accent6">
                <a:lumMod val="75000"/>
                <a:alpha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51" tIns="77751" rIns="77751" bIns="77751" numCol="1" spcCol="1270" anchor="ctr" anchorCtr="0">
              <a:noAutofit/>
            </a:bodyPr>
            <a:lstStyle/>
            <a:p>
              <a:pPr marL="0" lvl="0" indent="0" algn="ctr" defTabSz="488950">
                <a:lnSpc>
                  <a:spcPct val="90000"/>
                </a:lnSpc>
                <a:spcBef>
                  <a:spcPct val="0"/>
                </a:spcBef>
                <a:spcAft>
                  <a:spcPct val="35000"/>
                </a:spcAft>
                <a:buNone/>
              </a:pPr>
              <a:r>
                <a:rPr lang="en-ZA" sz="1200" kern="1200" dirty="0">
                  <a:solidFill>
                    <a:schemeClr val="bg1"/>
                  </a:solidFill>
                  <a:latin typeface="Tw Cen MT" panose="020B0602020104020603" pitchFamily="34" charset="0"/>
                </a:rPr>
                <a:t>Deputy Director-General:</a:t>
              </a:r>
            </a:p>
            <a:p>
              <a:pPr marL="0" lvl="0" indent="0" algn="ctr" defTabSz="488950">
                <a:lnSpc>
                  <a:spcPct val="90000"/>
                </a:lnSpc>
                <a:spcBef>
                  <a:spcPct val="0"/>
                </a:spcBef>
                <a:spcAft>
                  <a:spcPct val="35000"/>
                </a:spcAft>
                <a:buNone/>
              </a:pPr>
              <a:r>
                <a:rPr lang="en-ZA" sz="1200" kern="1200" dirty="0">
                  <a:solidFill>
                    <a:schemeClr val="bg1"/>
                  </a:solidFill>
                  <a:latin typeface="Tw Cen MT" panose="020B0602020104020603" pitchFamily="34" charset="0"/>
                </a:rPr>
                <a:t>Governement Services Access &amp; Improvements</a:t>
              </a:r>
            </a:p>
          </p:txBody>
        </p:sp>
      </p:grpSp>
      <p:cxnSp>
        <p:nvCxnSpPr>
          <p:cNvPr id="38" name="Straight Connector 37">
            <a:extLst>
              <a:ext uri="{FF2B5EF4-FFF2-40B4-BE49-F238E27FC236}">
                <a16:creationId xmlns:a16="http://schemas.microsoft.com/office/drawing/2014/main" id="{A761C595-AC44-A1F7-4EAD-A6B0FA1E5FB7}"/>
              </a:ext>
            </a:extLst>
          </p:cNvPr>
          <p:cNvCxnSpPr/>
          <p:nvPr/>
        </p:nvCxnSpPr>
        <p:spPr>
          <a:xfrm>
            <a:off x="5372601" y="3718253"/>
            <a:ext cx="0" cy="387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F21D57-55B6-AF4B-1993-3BDAD9472F52}"/>
              </a:ext>
            </a:extLst>
          </p:cNvPr>
          <p:cNvCxnSpPr/>
          <p:nvPr/>
        </p:nvCxnSpPr>
        <p:spPr>
          <a:xfrm>
            <a:off x="874300" y="4106174"/>
            <a:ext cx="9934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4577BA-33F7-43BD-7FA6-291DFDC9845A}"/>
              </a:ext>
            </a:extLst>
          </p:cNvPr>
          <p:cNvCxnSpPr>
            <a:cxnSpLocks/>
          </p:cNvCxnSpPr>
          <p:nvPr/>
        </p:nvCxnSpPr>
        <p:spPr>
          <a:xfrm>
            <a:off x="874300" y="4106174"/>
            <a:ext cx="0" cy="301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0654094-09E7-CF10-E96D-B7BA4AC8E252}"/>
              </a:ext>
            </a:extLst>
          </p:cNvPr>
          <p:cNvCxnSpPr/>
          <p:nvPr/>
        </p:nvCxnSpPr>
        <p:spPr>
          <a:xfrm>
            <a:off x="3562331" y="4106174"/>
            <a:ext cx="0" cy="269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7FE17B0-2B25-9524-1E9B-9E9AC82A2419}"/>
              </a:ext>
            </a:extLst>
          </p:cNvPr>
          <p:cNvCxnSpPr/>
          <p:nvPr/>
        </p:nvCxnSpPr>
        <p:spPr>
          <a:xfrm>
            <a:off x="5372601" y="4081144"/>
            <a:ext cx="0" cy="276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4DFC1-5F4A-9D98-32D3-904275AEC820}"/>
              </a:ext>
            </a:extLst>
          </p:cNvPr>
          <p:cNvCxnSpPr/>
          <p:nvPr/>
        </p:nvCxnSpPr>
        <p:spPr>
          <a:xfrm>
            <a:off x="8108830" y="4123753"/>
            <a:ext cx="0" cy="234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D4912A8-C080-6402-3A7B-920D01E17B81}"/>
              </a:ext>
            </a:extLst>
          </p:cNvPr>
          <p:cNvCxnSpPr>
            <a:cxnSpLocks/>
          </p:cNvCxnSpPr>
          <p:nvPr/>
        </p:nvCxnSpPr>
        <p:spPr>
          <a:xfrm>
            <a:off x="10808898" y="4123753"/>
            <a:ext cx="0" cy="28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DA748C-3EBE-FA8A-B980-8F29F5DDAF27}"/>
              </a:ext>
            </a:extLst>
          </p:cNvPr>
          <p:cNvCxnSpPr/>
          <p:nvPr/>
        </p:nvCxnSpPr>
        <p:spPr>
          <a:xfrm>
            <a:off x="5253487" y="1977928"/>
            <a:ext cx="0" cy="407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97DD65E-C885-08D3-7A05-3EA573503150}"/>
              </a:ext>
            </a:extLst>
          </p:cNvPr>
          <p:cNvCxnSpPr>
            <a:cxnSpLocks/>
          </p:cNvCxnSpPr>
          <p:nvPr/>
        </p:nvCxnSpPr>
        <p:spPr>
          <a:xfrm>
            <a:off x="3396565" y="2181894"/>
            <a:ext cx="185692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9242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6">
            <a:extLst>
              <a:ext uri="{FF2B5EF4-FFF2-40B4-BE49-F238E27FC236}">
                <a16:creationId xmlns:a16="http://schemas.microsoft.com/office/drawing/2014/main" id="{A5FAB0E3-BB94-49EB-AA75-CE68EB0BF2C3}"/>
              </a:ext>
            </a:extLst>
          </p:cNvPr>
          <p:cNvSpPr>
            <a:spLocks/>
          </p:cNvSpPr>
          <p:nvPr/>
        </p:nvSpPr>
        <p:spPr bwMode="auto">
          <a:xfrm>
            <a:off x="6653176" y="3869332"/>
            <a:ext cx="2189115" cy="2191786"/>
          </a:xfrm>
          <a:custGeom>
            <a:avLst/>
            <a:gdLst>
              <a:gd name="T0" fmla="*/ 906 w 4911"/>
              <a:gd name="T1" fmla="*/ 552 h 4919"/>
              <a:gd name="T2" fmla="*/ 1208 w 4911"/>
              <a:gd name="T3" fmla="*/ 341 h 4919"/>
              <a:gd name="T4" fmla="*/ 1531 w 4911"/>
              <a:gd name="T5" fmla="*/ 180 h 4919"/>
              <a:gd name="T6" fmla="*/ 1871 w 4911"/>
              <a:gd name="T7" fmla="*/ 70 h 4919"/>
              <a:gd name="T8" fmla="*/ 2220 w 4911"/>
              <a:gd name="T9" fmla="*/ 11 h 4919"/>
              <a:gd name="T10" fmla="*/ 2574 w 4911"/>
              <a:gd name="T11" fmla="*/ 3 h 4919"/>
              <a:gd name="T12" fmla="*/ 2925 w 4911"/>
              <a:gd name="T13" fmla="*/ 46 h 4919"/>
              <a:gd name="T14" fmla="*/ 3268 w 4911"/>
              <a:gd name="T15" fmla="*/ 137 h 4919"/>
              <a:gd name="T16" fmla="*/ 3597 w 4911"/>
              <a:gd name="T17" fmla="*/ 281 h 4919"/>
              <a:gd name="T18" fmla="*/ 3908 w 4911"/>
              <a:gd name="T19" fmla="*/ 475 h 4919"/>
              <a:gd name="T20" fmla="*/ 4192 w 4911"/>
              <a:gd name="T21" fmla="*/ 720 h 4919"/>
              <a:gd name="T22" fmla="*/ 4437 w 4911"/>
              <a:gd name="T23" fmla="*/ 1005 h 4919"/>
              <a:gd name="T24" fmla="*/ 4630 w 4911"/>
              <a:gd name="T25" fmla="*/ 1316 h 4919"/>
              <a:gd name="T26" fmla="*/ 4774 w 4911"/>
              <a:gd name="T27" fmla="*/ 1647 h 4919"/>
              <a:gd name="T28" fmla="*/ 4867 w 4911"/>
              <a:gd name="T29" fmla="*/ 1990 h 4919"/>
              <a:gd name="T30" fmla="*/ 4909 w 4911"/>
              <a:gd name="T31" fmla="*/ 2342 h 4919"/>
              <a:gd name="T32" fmla="*/ 4901 w 4911"/>
              <a:gd name="T33" fmla="*/ 2695 h 4919"/>
              <a:gd name="T34" fmla="*/ 4841 w 4911"/>
              <a:gd name="T35" fmla="*/ 3045 h 4919"/>
              <a:gd name="T36" fmla="*/ 4732 w 4911"/>
              <a:gd name="T37" fmla="*/ 3385 h 4919"/>
              <a:gd name="T38" fmla="*/ 4572 w 4911"/>
              <a:gd name="T39" fmla="*/ 3710 h 4919"/>
              <a:gd name="T40" fmla="*/ 4361 w 4911"/>
              <a:gd name="T41" fmla="*/ 4013 h 4919"/>
              <a:gd name="T42" fmla="*/ 4100 w 4911"/>
              <a:gd name="T43" fmla="*/ 4287 h 4919"/>
              <a:gd name="T44" fmla="*/ 3807 w 4911"/>
              <a:gd name="T45" fmla="*/ 4514 h 4919"/>
              <a:gd name="T46" fmla="*/ 3489 w 4911"/>
              <a:gd name="T47" fmla="*/ 4692 h 4919"/>
              <a:gd name="T48" fmla="*/ 3156 w 4911"/>
              <a:gd name="T49" fmla="*/ 4818 h 4919"/>
              <a:gd name="T50" fmla="*/ 2809 w 4911"/>
              <a:gd name="T51" fmla="*/ 4894 h 4919"/>
              <a:gd name="T52" fmla="*/ 2456 w 4911"/>
              <a:gd name="T53" fmla="*/ 4919 h 4919"/>
              <a:gd name="T54" fmla="*/ 2104 w 4911"/>
              <a:gd name="T55" fmla="*/ 4894 h 4919"/>
              <a:gd name="T56" fmla="*/ 1757 w 4911"/>
              <a:gd name="T57" fmla="*/ 4818 h 4919"/>
              <a:gd name="T58" fmla="*/ 1422 w 4911"/>
              <a:gd name="T59" fmla="*/ 4692 h 4919"/>
              <a:gd name="T60" fmla="*/ 1105 w 4911"/>
              <a:gd name="T61" fmla="*/ 4514 h 4919"/>
              <a:gd name="T62" fmla="*/ 811 w 4911"/>
              <a:gd name="T63" fmla="*/ 4287 h 4919"/>
              <a:gd name="T64" fmla="*/ 550 w 4911"/>
              <a:gd name="T65" fmla="*/ 4013 h 4919"/>
              <a:gd name="T66" fmla="*/ 340 w 4911"/>
              <a:gd name="T67" fmla="*/ 3710 h 4919"/>
              <a:gd name="T68" fmla="*/ 180 w 4911"/>
              <a:gd name="T69" fmla="*/ 3385 h 4919"/>
              <a:gd name="T70" fmla="*/ 71 w 4911"/>
              <a:gd name="T71" fmla="*/ 3045 h 4919"/>
              <a:gd name="T72" fmla="*/ 12 w 4911"/>
              <a:gd name="T73" fmla="*/ 2695 h 4919"/>
              <a:gd name="T74" fmla="*/ 2 w 4911"/>
              <a:gd name="T75" fmla="*/ 2342 h 4919"/>
              <a:gd name="T76" fmla="*/ 45 w 4911"/>
              <a:gd name="T77" fmla="*/ 1990 h 4919"/>
              <a:gd name="T78" fmla="*/ 138 w 4911"/>
              <a:gd name="T79" fmla="*/ 1647 h 4919"/>
              <a:gd name="T80" fmla="*/ 281 w 4911"/>
              <a:gd name="T81" fmla="*/ 1316 h 4919"/>
              <a:gd name="T82" fmla="*/ 475 w 4911"/>
              <a:gd name="T83" fmla="*/ 1005 h 4919"/>
              <a:gd name="T84" fmla="*/ 719 w 4911"/>
              <a:gd name="T85" fmla="*/ 720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1" h="4919">
                <a:moveTo>
                  <a:pt x="719" y="720"/>
                </a:moveTo>
                <a:lnTo>
                  <a:pt x="811" y="633"/>
                </a:lnTo>
                <a:lnTo>
                  <a:pt x="906" y="552"/>
                </a:lnTo>
                <a:lnTo>
                  <a:pt x="1004" y="475"/>
                </a:lnTo>
                <a:lnTo>
                  <a:pt x="1105" y="406"/>
                </a:lnTo>
                <a:lnTo>
                  <a:pt x="1208" y="341"/>
                </a:lnTo>
                <a:lnTo>
                  <a:pt x="1314" y="281"/>
                </a:lnTo>
                <a:lnTo>
                  <a:pt x="1422" y="228"/>
                </a:lnTo>
                <a:lnTo>
                  <a:pt x="1531" y="180"/>
                </a:lnTo>
                <a:lnTo>
                  <a:pt x="1643" y="137"/>
                </a:lnTo>
                <a:lnTo>
                  <a:pt x="1757" y="101"/>
                </a:lnTo>
                <a:lnTo>
                  <a:pt x="1871" y="70"/>
                </a:lnTo>
                <a:lnTo>
                  <a:pt x="1986" y="46"/>
                </a:lnTo>
                <a:lnTo>
                  <a:pt x="2104" y="26"/>
                </a:lnTo>
                <a:lnTo>
                  <a:pt x="2220" y="11"/>
                </a:lnTo>
                <a:lnTo>
                  <a:pt x="2338" y="3"/>
                </a:lnTo>
                <a:lnTo>
                  <a:pt x="2456" y="0"/>
                </a:lnTo>
                <a:lnTo>
                  <a:pt x="2574" y="3"/>
                </a:lnTo>
                <a:lnTo>
                  <a:pt x="2691" y="11"/>
                </a:lnTo>
                <a:lnTo>
                  <a:pt x="2809" y="26"/>
                </a:lnTo>
                <a:lnTo>
                  <a:pt x="2925" y="46"/>
                </a:lnTo>
                <a:lnTo>
                  <a:pt x="3040" y="70"/>
                </a:lnTo>
                <a:lnTo>
                  <a:pt x="3156" y="101"/>
                </a:lnTo>
                <a:lnTo>
                  <a:pt x="3268" y="137"/>
                </a:lnTo>
                <a:lnTo>
                  <a:pt x="3380" y="180"/>
                </a:lnTo>
                <a:lnTo>
                  <a:pt x="3489" y="228"/>
                </a:lnTo>
                <a:lnTo>
                  <a:pt x="3597" y="281"/>
                </a:lnTo>
                <a:lnTo>
                  <a:pt x="3703" y="341"/>
                </a:lnTo>
                <a:lnTo>
                  <a:pt x="3807" y="406"/>
                </a:lnTo>
                <a:lnTo>
                  <a:pt x="3908" y="475"/>
                </a:lnTo>
                <a:lnTo>
                  <a:pt x="4005" y="552"/>
                </a:lnTo>
                <a:lnTo>
                  <a:pt x="4100" y="633"/>
                </a:lnTo>
                <a:lnTo>
                  <a:pt x="4192" y="720"/>
                </a:lnTo>
                <a:lnTo>
                  <a:pt x="4279" y="812"/>
                </a:lnTo>
                <a:lnTo>
                  <a:pt x="4361" y="907"/>
                </a:lnTo>
                <a:lnTo>
                  <a:pt x="4437" y="1005"/>
                </a:lnTo>
                <a:lnTo>
                  <a:pt x="4507" y="1106"/>
                </a:lnTo>
                <a:lnTo>
                  <a:pt x="4572" y="1210"/>
                </a:lnTo>
                <a:lnTo>
                  <a:pt x="4630" y="1316"/>
                </a:lnTo>
                <a:lnTo>
                  <a:pt x="4683" y="1424"/>
                </a:lnTo>
                <a:lnTo>
                  <a:pt x="4732" y="1534"/>
                </a:lnTo>
                <a:lnTo>
                  <a:pt x="4774" y="1647"/>
                </a:lnTo>
                <a:lnTo>
                  <a:pt x="4810" y="1760"/>
                </a:lnTo>
                <a:lnTo>
                  <a:pt x="4841" y="1874"/>
                </a:lnTo>
                <a:lnTo>
                  <a:pt x="4867" y="1990"/>
                </a:lnTo>
                <a:lnTo>
                  <a:pt x="4887" y="2107"/>
                </a:lnTo>
                <a:lnTo>
                  <a:pt x="4901" y="2224"/>
                </a:lnTo>
                <a:lnTo>
                  <a:pt x="4909" y="2342"/>
                </a:lnTo>
                <a:lnTo>
                  <a:pt x="4911" y="2460"/>
                </a:lnTo>
                <a:lnTo>
                  <a:pt x="4909" y="2578"/>
                </a:lnTo>
                <a:lnTo>
                  <a:pt x="4901" y="2695"/>
                </a:lnTo>
                <a:lnTo>
                  <a:pt x="4887" y="2813"/>
                </a:lnTo>
                <a:lnTo>
                  <a:pt x="4867" y="2930"/>
                </a:lnTo>
                <a:lnTo>
                  <a:pt x="4841" y="3045"/>
                </a:lnTo>
                <a:lnTo>
                  <a:pt x="4810" y="3160"/>
                </a:lnTo>
                <a:lnTo>
                  <a:pt x="4774" y="3273"/>
                </a:lnTo>
                <a:lnTo>
                  <a:pt x="4732" y="3385"/>
                </a:lnTo>
                <a:lnTo>
                  <a:pt x="4683" y="3496"/>
                </a:lnTo>
                <a:lnTo>
                  <a:pt x="4630" y="3604"/>
                </a:lnTo>
                <a:lnTo>
                  <a:pt x="4572" y="3710"/>
                </a:lnTo>
                <a:lnTo>
                  <a:pt x="4507" y="3814"/>
                </a:lnTo>
                <a:lnTo>
                  <a:pt x="4437" y="3915"/>
                </a:lnTo>
                <a:lnTo>
                  <a:pt x="4361" y="4013"/>
                </a:lnTo>
                <a:lnTo>
                  <a:pt x="4279" y="4108"/>
                </a:lnTo>
                <a:lnTo>
                  <a:pt x="4192" y="4200"/>
                </a:lnTo>
                <a:lnTo>
                  <a:pt x="4100" y="4287"/>
                </a:lnTo>
                <a:lnTo>
                  <a:pt x="4005" y="4368"/>
                </a:lnTo>
                <a:lnTo>
                  <a:pt x="3908" y="4445"/>
                </a:lnTo>
                <a:lnTo>
                  <a:pt x="3807" y="4514"/>
                </a:lnTo>
                <a:lnTo>
                  <a:pt x="3703" y="4579"/>
                </a:lnTo>
                <a:lnTo>
                  <a:pt x="3597" y="4638"/>
                </a:lnTo>
                <a:lnTo>
                  <a:pt x="3489" y="4692"/>
                </a:lnTo>
                <a:lnTo>
                  <a:pt x="3380" y="4740"/>
                </a:lnTo>
                <a:lnTo>
                  <a:pt x="3268" y="4781"/>
                </a:lnTo>
                <a:lnTo>
                  <a:pt x="3156" y="4818"/>
                </a:lnTo>
                <a:lnTo>
                  <a:pt x="3040" y="4849"/>
                </a:lnTo>
                <a:lnTo>
                  <a:pt x="2925" y="4874"/>
                </a:lnTo>
                <a:lnTo>
                  <a:pt x="2809" y="4894"/>
                </a:lnTo>
                <a:lnTo>
                  <a:pt x="2691" y="4908"/>
                </a:lnTo>
                <a:lnTo>
                  <a:pt x="2574" y="4917"/>
                </a:lnTo>
                <a:lnTo>
                  <a:pt x="2456" y="4919"/>
                </a:lnTo>
                <a:lnTo>
                  <a:pt x="2338" y="4917"/>
                </a:lnTo>
                <a:lnTo>
                  <a:pt x="2220" y="4908"/>
                </a:lnTo>
                <a:lnTo>
                  <a:pt x="2104" y="4894"/>
                </a:lnTo>
                <a:lnTo>
                  <a:pt x="1986" y="4874"/>
                </a:lnTo>
                <a:lnTo>
                  <a:pt x="1871" y="4849"/>
                </a:lnTo>
                <a:lnTo>
                  <a:pt x="1757" y="4818"/>
                </a:lnTo>
                <a:lnTo>
                  <a:pt x="1643" y="4781"/>
                </a:lnTo>
                <a:lnTo>
                  <a:pt x="1531" y="4739"/>
                </a:lnTo>
                <a:lnTo>
                  <a:pt x="1422" y="4692"/>
                </a:lnTo>
                <a:lnTo>
                  <a:pt x="1314" y="4638"/>
                </a:lnTo>
                <a:lnTo>
                  <a:pt x="1208" y="4579"/>
                </a:lnTo>
                <a:lnTo>
                  <a:pt x="1105" y="4514"/>
                </a:lnTo>
                <a:lnTo>
                  <a:pt x="1004" y="4445"/>
                </a:lnTo>
                <a:lnTo>
                  <a:pt x="906" y="4368"/>
                </a:lnTo>
                <a:lnTo>
                  <a:pt x="811" y="4287"/>
                </a:lnTo>
                <a:lnTo>
                  <a:pt x="719" y="4200"/>
                </a:lnTo>
                <a:lnTo>
                  <a:pt x="632" y="4108"/>
                </a:lnTo>
                <a:lnTo>
                  <a:pt x="550" y="4013"/>
                </a:lnTo>
                <a:lnTo>
                  <a:pt x="475" y="3915"/>
                </a:lnTo>
                <a:lnTo>
                  <a:pt x="404" y="3814"/>
                </a:lnTo>
                <a:lnTo>
                  <a:pt x="340" y="3710"/>
                </a:lnTo>
                <a:lnTo>
                  <a:pt x="281" y="3604"/>
                </a:lnTo>
                <a:lnTo>
                  <a:pt x="228" y="3496"/>
                </a:lnTo>
                <a:lnTo>
                  <a:pt x="180" y="3385"/>
                </a:lnTo>
                <a:lnTo>
                  <a:pt x="138" y="3273"/>
                </a:lnTo>
                <a:lnTo>
                  <a:pt x="101" y="3160"/>
                </a:lnTo>
                <a:lnTo>
                  <a:pt x="71" y="3045"/>
                </a:lnTo>
                <a:lnTo>
                  <a:pt x="45" y="2930"/>
                </a:lnTo>
                <a:lnTo>
                  <a:pt x="25" y="2813"/>
                </a:lnTo>
                <a:lnTo>
                  <a:pt x="12" y="2695"/>
                </a:lnTo>
                <a:lnTo>
                  <a:pt x="2" y="2578"/>
                </a:lnTo>
                <a:lnTo>
                  <a:pt x="0" y="2460"/>
                </a:lnTo>
                <a:lnTo>
                  <a:pt x="2" y="2342"/>
                </a:lnTo>
                <a:lnTo>
                  <a:pt x="12" y="2224"/>
                </a:lnTo>
                <a:lnTo>
                  <a:pt x="25" y="2107"/>
                </a:lnTo>
                <a:lnTo>
                  <a:pt x="45" y="1990"/>
                </a:lnTo>
                <a:lnTo>
                  <a:pt x="71" y="1874"/>
                </a:lnTo>
                <a:lnTo>
                  <a:pt x="101" y="1760"/>
                </a:lnTo>
                <a:lnTo>
                  <a:pt x="138" y="1647"/>
                </a:lnTo>
                <a:lnTo>
                  <a:pt x="180" y="1534"/>
                </a:lnTo>
                <a:lnTo>
                  <a:pt x="228" y="1424"/>
                </a:lnTo>
                <a:lnTo>
                  <a:pt x="281" y="1316"/>
                </a:lnTo>
                <a:lnTo>
                  <a:pt x="340" y="1210"/>
                </a:lnTo>
                <a:lnTo>
                  <a:pt x="404" y="1106"/>
                </a:lnTo>
                <a:lnTo>
                  <a:pt x="475" y="1005"/>
                </a:lnTo>
                <a:lnTo>
                  <a:pt x="550" y="907"/>
                </a:lnTo>
                <a:lnTo>
                  <a:pt x="632" y="812"/>
                </a:lnTo>
                <a:lnTo>
                  <a:pt x="719" y="720"/>
                </a:lnTo>
                <a:close/>
              </a:path>
            </a:pathLst>
          </a:cu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dirty="0">
                <a:latin typeface="Tw Cen MT" panose="020B0602020104020603" pitchFamily="34" charset="0"/>
                <a:cs typeface="Arial" pitchFamily="34" charset="0"/>
              </a:rPr>
              <a:t>Improved implementation of administrative policies </a:t>
            </a:r>
            <a:endParaRPr lang="en-ZA" dirty="0"/>
          </a:p>
        </p:txBody>
      </p:sp>
      <p:sp>
        <p:nvSpPr>
          <p:cNvPr id="91" name="Freeform 6">
            <a:extLst>
              <a:ext uri="{FF2B5EF4-FFF2-40B4-BE49-F238E27FC236}">
                <a16:creationId xmlns:a16="http://schemas.microsoft.com/office/drawing/2014/main" id="{437090F5-0B86-4A37-8696-5D29097B82FE}"/>
              </a:ext>
            </a:extLst>
          </p:cNvPr>
          <p:cNvSpPr>
            <a:spLocks/>
          </p:cNvSpPr>
          <p:nvPr/>
        </p:nvSpPr>
        <p:spPr bwMode="auto">
          <a:xfrm>
            <a:off x="3453784" y="3704007"/>
            <a:ext cx="2189115" cy="2191786"/>
          </a:xfrm>
          <a:custGeom>
            <a:avLst/>
            <a:gdLst>
              <a:gd name="T0" fmla="*/ 906 w 4911"/>
              <a:gd name="T1" fmla="*/ 552 h 4919"/>
              <a:gd name="T2" fmla="*/ 1208 w 4911"/>
              <a:gd name="T3" fmla="*/ 341 h 4919"/>
              <a:gd name="T4" fmla="*/ 1531 w 4911"/>
              <a:gd name="T5" fmla="*/ 180 h 4919"/>
              <a:gd name="T6" fmla="*/ 1871 w 4911"/>
              <a:gd name="T7" fmla="*/ 70 h 4919"/>
              <a:gd name="T8" fmla="*/ 2220 w 4911"/>
              <a:gd name="T9" fmla="*/ 11 h 4919"/>
              <a:gd name="T10" fmla="*/ 2574 w 4911"/>
              <a:gd name="T11" fmla="*/ 3 h 4919"/>
              <a:gd name="T12" fmla="*/ 2925 w 4911"/>
              <a:gd name="T13" fmla="*/ 46 h 4919"/>
              <a:gd name="T14" fmla="*/ 3268 w 4911"/>
              <a:gd name="T15" fmla="*/ 137 h 4919"/>
              <a:gd name="T16" fmla="*/ 3597 w 4911"/>
              <a:gd name="T17" fmla="*/ 281 h 4919"/>
              <a:gd name="T18" fmla="*/ 3908 w 4911"/>
              <a:gd name="T19" fmla="*/ 475 h 4919"/>
              <a:gd name="T20" fmla="*/ 4192 w 4911"/>
              <a:gd name="T21" fmla="*/ 720 h 4919"/>
              <a:gd name="T22" fmla="*/ 4437 w 4911"/>
              <a:gd name="T23" fmla="*/ 1005 h 4919"/>
              <a:gd name="T24" fmla="*/ 4630 w 4911"/>
              <a:gd name="T25" fmla="*/ 1316 h 4919"/>
              <a:gd name="T26" fmla="*/ 4774 w 4911"/>
              <a:gd name="T27" fmla="*/ 1647 h 4919"/>
              <a:gd name="T28" fmla="*/ 4867 w 4911"/>
              <a:gd name="T29" fmla="*/ 1990 h 4919"/>
              <a:gd name="T30" fmla="*/ 4909 w 4911"/>
              <a:gd name="T31" fmla="*/ 2342 h 4919"/>
              <a:gd name="T32" fmla="*/ 4901 w 4911"/>
              <a:gd name="T33" fmla="*/ 2695 h 4919"/>
              <a:gd name="T34" fmla="*/ 4841 w 4911"/>
              <a:gd name="T35" fmla="*/ 3045 h 4919"/>
              <a:gd name="T36" fmla="*/ 4732 w 4911"/>
              <a:gd name="T37" fmla="*/ 3385 h 4919"/>
              <a:gd name="T38" fmla="*/ 4572 w 4911"/>
              <a:gd name="T39" fmla="*/ 3710 h 4919"/>
              <a:gd name="T40" fmla="*/ 4361 w 4911"/>
              <a:gd name="T41" fmla="*/ 4013 h 4919"/>
              <a:gd name="T42" fmla="*/ 4100 w 4911"/>
              <a:gd name="T43" fmla="*/ 4287 h 4919"/>
              <a:gd name="T44" fmla="*/ 3807 w 4911"/>
              <a:gd name="T45" fmla="*/ 4514 h 4919"/>
              <a:gd name="T46" fmla="*/ 3489 w 4911"/>
              <a:gd name="T47" fmla="*/ 4692 h 4919"/>
              <a:gd name="T48" fmla="*/ 3156 w 4911"/>
              <a:gd name="T49" fmla="*/ 4818 h 4919"/>
              <a:gd name="T50" fmla="*/ 2809 w 4911"/>
              <a:gd name="T51" fmla="*/ 4894 h 4919"/>
              <a:gd name="T52" fmla="*/ 2456 w 4911"/>
              <a:gd name="T53" fmla="*/ 4919 h 4919"/>
              <a:gd name="T54" fmla="*/ 2104 w 4911"/>
              <a:gd name="T55" fmla="*/ 4894 h 4919"/>
              <a:gd name="T56" fmla="*/ 1757 w 4911"/>
              <a:gd name="T57" fmla="*/ 4818 h 4919"/>
              <a:gd name="T58" fmla="*/ 1422 w 4911"/>
              <a:gd name="T59" fmla="*/ 4692 h 4919"/>
              <a:gd name="T60" fmla="*/ 1105 w 4911"/>
              <a:gd name="T61" fmla="*/ 4514 h 4919"/>
              <a:gd name="T62" fmla="*/ 811 w 4911"/>
              <a:gd name="T63" fmla="*/ 4287 h 4919"/>
              <a:gd name="T64" fmla="*/ 550 w 4911"/>
              <a:gd name="T65" fmla="*/ 4013 h 4919"/>
              <a:gd name="T66" fmla="*/ 340 w 4911"/>
              <a:gd name="T67" fmla="*/ 3710 h 4919"/>
              <a:gd name="T68" fmla="*/ 180 w 4911"/>
              <a:gd name="T69" fmla="*/ 3385 h 4919"/>
              <a:gd name="T70" fmla="*/ 71 w 4911"/>
              <a:gd name="T71" fmla="*/ 3045 h 4919"/>
              <a:gd name="T72" fmla="*/ 12 w 4911"/>
              <a:gd name="T73" fmla="*/ 2695 h 4919"/>
              <a:gd name="T74" fmla="*/ 2 w 4911"/>
              <a:gd name="T75" fmla="*/ 2342 h 4919"/>
              <a:gd name="T76" fmla="*/ 45 w 4911"/>
              <a:gd name="T77" fmla="*/ 1990 h 4919"/>
              <a:gd name="T78" fmla="*/ 138 w 4911"/>
              <a:gd name="T79" fmla="*/ 1647 h 4919"/>
              <a:gd name="T80" fmla="*/ 281 w 4911"/>
              <a:gd name="T81" fmla="*/ 1316 h 4919"/>
              <a:gd name="T82" fmla="*/ 475 w 4911"/>
              <a:gd name="T83" fmla="*/ 1005 h 4919"/>
              <a:gd name="T84" fmla="*/ 719 w 4911"/>
              <a:gd name="T85" fmla="*/ 720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1" h="4919">
                <a:moveTo>
                  <a:pt x="719" y="720"/>
                </a:moveTo>
                <a:lnTo>
                  <a:pt x="811" y="633"/>
                </a:lnTo>
                <a:lnTo>
                  <a:pt x="906" y="552"/>
                </a:lnTo>
                <a:lnTo>
                  <a:pt x="1004" y="475"/>
                </a:lnTo>
                <a:lnTo>
                  <a:pt x="1105" y="406"/>
                </a:lnTo>
                <a:lnTo>
                  <a:pt x="1208" y="341"/>
                </a:lnTo>
                <a:lnTo>
                  <a:pt x="1314" y="281"/>
                </a:lnTo>
                <a:lnTo>
                  <a:pt x="1422" y="228"/>
                </a:lnTo>
                <a:lnTo>
                  <a:pt x="1531" y="180"/>
                </a:lnTo>
                <a:lnTo>
                  <a:pt x="1643" y="137"/>
                </a:lnTo>
                <a:lnTo>
                  <a:pt x="1757" y="101"/>
                </a:lnTo>
                <a:lnTo>
                  <a:pt x="1871" y="70"/>
                </a:lnTo>
                <a:lnTo>
                  <a:pt x="1986" y="46"/>
                </a:lnTo>
                <a:lnTo>
                  <a:pt x="2104" y="26"/>
                </a:lnTo>
                <a:lnTo>
                  <a:pt x="2220" y="11"/>
                </a:lnTo>
                <a:lnTo>
                  <a:pt x="2338" y="3"/>
                </a:lnTo>
                <a:lnTo>
                  <a:pt x="2456" y="0"/>
                </a:lnTo>
                <a:lnTo>
                  <a:pt x="2574" y="3"/>
                </a:lnTo>
                <a:lnTo>
                  <a:pt x="2691" y="11"/>
                </a:lnTo>
                <a:lnTo>
                  <a:pt x="2809" y="26"/>
                </a:lnTo>
                <a:lnTo>
                  <a:pt x="2925" y="46"/>
                </a:lnTo>
                <a:lnTo>
                  <a:pt x="3040" y="70"/>
                </a:lnTo>
                <a:lnTo>
                  <a:pt x="3156" y="101"/>
                </a:lnTo>
                <a:lnTo>
                  <a:pt x="3268" y="137"/>
                </a:lnTo>
                <a:lnTo>
                  <a:pt x="3380" y="180"/>
                </a:lnTo>
                <a:lnTo>
                  <a:pt x="3489" y="228"/>
                </a:lnTo>
                <a:lnTo>
                  <a:pt x="3597" y="281"/>
                </a:lnTo>
                <a:lnTo>
                  <a:pt x="3703" y="341"/>
                </a:lnTo>
                <a:lnTo>
                  <a:pt x="3807" y="406"/>
                </a:lnTo>
                <a:lnTo>
                  <a:pt x="3908" y="475"/>
                </a:lnTo>
                <a:lnTo>
                  <a:pt x="4005" y="552"/>
                </a:lnTo>
                <a:lnTo>
                  <a:pt x="4100" y="633"/>
                </a:lnTo>
                <a:lnTo>
                  <a:pt x="4192" y="720"/>
                </a:lnTo>
                <a:lnTo>
                  <a:pt x="4279" y="812"/>
                </a:lnTo>
                <a:lnTo>
                  <a:pt x="4361" y="907"/>
                </a:lnTo>
                <a:lnTo>
                  <a:pt x="4437" y="1005"/>
                </a:lnTo>
                <a:lnTo>
                  <a:pt x="4507" y="1106"/>
                </a:lnTo>
                <a:lnTo>
                  <a:pt x="4572" y="1210"/>
                </a:lnTo>
                <a:lnTo>
                  <a:pt x="4630" y="1316"/>
                </a:lnTo>
                <a:lnTo>
                  <a:pt x="4683" y="1424"/>
                </a:lnTo>
                <a:lnTo>
                  <a:pt x="4732" y="1534"/>
                </a:lnTo>
                <a:lnTo>
                  <a:pt x="4774" y="1647"/>
                </a:lnTo>
                <a:lnTo>
                  <a:pt x="4810" y="1760"/>
                </a:lnTo>
                <a:lnTo>
                  <a:pt x="4841" y="1874"/>
                </a:lnTo>
                <a:lnTo>
                  <a:pt x="4867" y="1990"/>
                </a:lnTo>
                <a:lnTo>
                  <a:pt x="4887" y="2107"/>
                </a:lnTo>
                <a:lnTo>
                  <a:pt x="4901" y="2224"/>
                </a:lnTo>
                <a:lnTo>
                  <a:pt x="4909" y="2342"/>
                </a:lnTo>
                <a:lnTo>
                  <a:pt x="4911" y="2460"/>
                </a:lnTo>
                <a:lnTo>
                  <a:pt x="4909" y="2578"/>
                </a:lnTo>
                <a:lnTo>
                  <a:pt x="4901" y="2695"/>
                </a:lnTo>
                <a:lnTo>
                  <a:pt x="4887" y="2813"/>
                </a:lnTo>
                <a:lnTo>
                  <a:pt x="4867" y="2930"/>
                </a:lnTo>
                <a:lnTo>
                  <a:pt x="4841" y="3045"/>
                </a:lnTo>
                <a:lnTo>
                  <a:pt x="4810" y="3160"/>
                </a:lnTo>
                <a:lnTo>
                  <a:pt x="4774" y="3273"/>
                </a:lnTo>
                <a:lnTo>
                  <a:pt x="4732" y="3385"/>
                </a:lnTo>
                <a:lnTo>
                  <a:pt x="4683" y="3496"/>
                </a:lnTo>
                <a:lnTo>
                  <a:pt x="4630" y="3604"/>
                </a:lnTo>
                <a:lnTo>
                  <a:pt x="4572" y="3710"/>
                </a:lnTo>
                <a:lnTo>
                  <a:pt x="4507" y="3814"/>
                </a:lnTo>
                <a:lnTo>
                  <a:pt x="4437" y="3915"/>
                </a:lnTo>
                <a:lnTo>
                  <a:pt x="4361" y="4013"/>
                </a:lnTo>
                <a:lnTo>
                  <a:pt x="4279" y="4108"/>
                </a:lnTo>
                <a:lnTo>
                  <a:pt x="4192" y="4200"/>
                </a:lnTo>
                <a:lnTo>
                  <a:pt x="4100" y="4287"/>
                </a:lnTo>
                <a:lnTo>
                  <a:pt x="4005" y="4368"/>
                </a:lnTo>
                <a:lnTo>
                  <a:pt x="3908" y="4445"/>
                </a:lnTo>
                <a:lnTo>
                  <a:pt x="3807" y="4514"/>
                </a:lnTo>
                <a:lnTo>
                  <a:pt x="3703" y="4579"/>
                </a:lnTo>
                <a:lnTo>
                  <a:pt x="3597" y="4638"/>
                </a:lnTo>
                <a:lnTo>
                  <a:pt x="3489" y="4692"/>
                </a:lnTo>
                <a:lnTo>
                  <a:pt x="3380" y="4740"/>
                </a:lnTo>
                <a:lnTo>
                  <a:pt x="3268" y="4781"/>
                </a:lnTo>
                <a:lnTo>
                  <a:pt x="3156" y="4818"/>
                </a:lnTo>
                <a:lnTo>
                  <a:pt x="3040" y="4849"/>
                </a:lnTo>
                <a:lnTo>
                  <a:pt x="2925" y="4874"/>
                </a:lnTo>
                <a:lnTo>
                  <a:pt x="2809" y="4894"/>
                </a:lnTo>
                <a:lnTo>
                  <a:pt x="2691" y="4908"/>
                </a:lnTo>
                <a:lnTo>
                  <a:pt x="2574" y="4917"/>
                </a:lnTo>
                <a:lnTo>
                  <a:pt x="2456" y="4919"/>
                </a:lnTo>
                <a:lnTo>
                  <a:pt x="2338" y="4917"/>
                </a:lnTo>
                <a:lnTo>
                  <a:pt x="2220" y="4908"/>
                </a:lnTo>
                <a:lnTo>
                  <a:pt x="2104" y="4894"/>
                </a:lnTo>
                <a:lnTo>
                  <a:pt x="1986" y="4874"/>
                </a:lnTo>
                <a:lnTo>
                  <a:pt x="1871" y="4849"/>
                </a:lnTo>
                <a:lnTo>
                  <a:pt x="1757" y="4818"/>
                </a:lnTo>
                <a:lnTo>
                  <a:pt x="1643" y="4781"/>
                </a:lnTo>
                <a:lnTo>
                  <a:pt x="1531" y="4739"/>
                </a:lnTo>
                <a:lnTo>
                  <a:pt x="1422" y="4692"/>
                </a:lnTo>
                <a:lnTo>
                  <a:pt x="1314" y="4638"/>
                </a:lnTo>
                <a:lnTo>
                  <a:pt x="1208" y="4579"/>
                </a:lnTo>
                <a:lnTo>
                  <a:pt x="1105" y="4514"/>
                </a:lnTo>
                <a:lnTo>
                  <a:pt x="1004" y="4445"/>
                </a:lnTo>
                <a:lnTo>
                  <a:pt x="906" y="4368"/>
                </a:lnTo>
                <a:lnTo>
                  <a:pt x="811" y="4287"/>
                </a:lnTo>
                <a:lnTo>
                  <a:pt x="719" y="4200"/>
                </a:lnTo>
                <a:lnTo>
                  <a:pt x="632" y="4108"/>
                </a:lnTo>
                <a:lnTo>
                  <a:pt x="550" y="4013"/>
                </a:lnTo>
                <a:lnTo>
                  <a:pt x="475" y="3915"/>
                </a:lnTo>
                <a:lnTo>
                  <a:pt x="404" y="3814"/>
                </a:lnTo>
                <a:lnTo>
                  <a:pt x="340" y="3710"/>
                </a:lnTo>
                <a:lnTo>
                  <a:pt x="281" y="3604"/>
                </a:lnTo>
                <a:lnTo>
                  <a:pt x="228" y="3496"/>
                </a:lnTo>
                <a:lnTo>
                  <a:pt x="180" y="3385"/>
                </a:lnTo>
                <a:lnTo>
                  <a:pt x="138" y="3273"/>
                </a:lnTo>
                <a:lnTo>
                  <a:pt x="101" y="3160"/>
                </a:lnTo>
                <a:lnTo>
                  <a:pt x="71" y="3045"/>
                </a:lnTo>
                <a:lnTo>
                  <a:pt x="45" y="2930"/>
                </a:lnTo>
                <a:lnTo>
                  <a:pt x="25" y="2813"/>
                </a:lnTo>
                <a:lnTo>
                  <a:pt x="12" y="2695"/>
                </a:lnTo>
                <a:lnTo>
                  <a:pt x="2" y="2578"/>
                </a:lnTo>
                <a:lnTo>
                  <a:pt x="0" y="2460"/>
                </a:lnTo>
                <a:lnTo>
                  <a:pt x="2" y="2342"/>
                </a:lnTo>
                <a:lnTo>
                  <a:pt x="12" y="2224"/>
                </a:lnTo>
                <a:lnTo>
                  <a:pt x="25" y="2107"/>
                </a:lnTo>
                <a:lnTo>
                  <a:pt x="45" y="1990"/>
                </a:lnTo>
                <a:lnTo>
                  <a:pt x="71" y="1874"/>
                </a:lnTo>
                <a:lnTo>
                  <a:pt x="101" y="1760"/>
                </a:lnTo>
                <a:lnTo>
                  <a:pt x="138" y="1647"/>
                </a:lnTo>
                <a:lnTo>
                  <a:pt x="180" y="1534"/>
                </a:lnTo>
                <a:lnTo>
                  <a:pt x="228" y="1424"/>
                </a:lnTo>
                <a:lnTo>
                  <a:pt x="281" y="1316"/>
                </a:lnTo>
                <a:lnTo>
                  <a:pt x="340" y="1210"/>
                </a:lnTo>
                <a:lnTo>
                  <a:pt x="404" y="1106"/>
                </a:lnTo>
                <a:lnTo>
                  <a:pt x="475" y="1005"/>
                </a:lnTo>
                <a:lnTo>
                  <a:pt x="550" y="907"/>
                </a:lnTo>
                <a:lnTo>
                  <a:pt x="632" y="812"/>
                </a:lnTo>
                <a:lnTo>
                  <a:pt x="719" y="720"/>
                </a:lnTo>
                <a:close/>
              </a:path>
            </a:pathLst>
          </a:custGeom>
          <a:gradFill flip="none" rotWithShape="1">
            <a:gsLst>
              <a:gs pos="0">
                <a:schemeClr val="accent2">
                  <a:lumMod val="75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FC800268-E48F-46BB-9DE2-E1C01AD504DE}"/>
              </a:ext>
            </a:extLst>
          </p:cNvPr>
          <p:cNvGrpSpPr/>
          <p:nvPr/>
        </p:nvGrpSpPr>
        <p:grpSpPr>
          <a:xfrm>
            <a:off x="3614376" y="3800972"/>
            <a:ext cx="1722508" cy="2085408"/>
            <a:chOff x="2019608" y="2162401"/>
            <a:chExt cx="1257324" cy="1507148"/>
          </a:xfrm>
        </p:grpSpPr>
        <p:sp>
          <p:nvSpPr>
            <p:cNvPr id="93" name="Oval">
              <a:extLst>
                <a:ext uri="{FF2B5EF4-FFF2-40B4-BE49-F238E27FC236}">
                  <a16:creationId xmlns:a16="http://schemas.microsoft.com/office/drawing/2014/main" id="{69ED0BDC-DE29-4431-A070-CA8DAB016AB7}"/>
                </a:ext>
              </a:extLst>
            </p:cNvPr>
            <p:cNvSpPr/>
            <p:nvPr/>
          </p:nvSpPr>
          <p:spPr>
            <a:xfrm rot="2140419">
              <a:off x="2019608" y="2162401"/>
              <a:ext cx="1257324" cy="1152866"/>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4" name="Oval">
              <a:extLst>
                <a:ext uri="{FF2B5EF4-FFF2-40B4-BE49-F238E27FC236}">
                  <a16:creationId xmlns:a16="http://schemas.microsoft.com/office/drawing/2014/main" id="{30F8B4DF-12FF-45DA-92DE-9AF9313EDB7E}"/>
                </a:ext>
              </a:extLst>
            </p:cNvPr>
            <p:cNvSpPr/>
            <p:nvPr/>
          </p:nvSpPr>
          <p:spPr>
            <a:xfrm rot="21437844">
              <a:off x="2147802" y="3152805"/>
              <a:ext cx="1000936" cy="516744"/>
            </a:xfrm>
            <a:prstGeom prst="ellipse">
              <a:avLst/>
            </a:prstGeom>
            <a:gradFill flip="none" rotWithShape="1">
              <a:gsLst>
                <a:gs pos="28000">
                  <a:srgbClr val="FFFFFF">
                    <a:alpha val="0"/>
                  </a:srgbClr>
                </a:gs>
                <a:gs pos="78000">
                  <a:srgbClr val="FFFFFF">
                    <a:alpha val="22000"/>
                  </a:srgbClr>
                </a:gs>
                <a:gs pos="98000">
                  <a:srgbClr val="FFFFFF">
                    <a:alpha val="79000"/>
                  </a:srgbClr>
                </a:gs>
              </a:gsLst>
              <a:lin ang="54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6" name="Freeform 6">
            <a:extLst>
              <a:ext uri="{FF2B5EF4-FFF2-40B4-BE49-F238E27FC236}">
                <a16:creationId xmlns:a16="http://schemas.microsoft.com/office/drawing/2014/main" id="{F3F33313-D45E-41A3-B75F-D0AB96539CD1}"/>
              </a:ext>
            </a:extLst>
          </p:cNvPr>
          <p:cNvSpPr>
            <a:spLocks/>
          </p:cNvSpPr>
          <p:nvPr/>
        </p:nvSpPr>
        <p:spPr bwMode="auto">
          <a:xfrm>
            <a:off x="8180304" y="2021668"/>
            <a:ext cx="2189115" cy="2191786"/>
          </a:xfrm>
          <a:custGeom>
            <a:avLst/>
            <a:gdLst>
              <a:gd name="T0" fmla="*/ 906 w 4911"/>
              <a:gd name="T1" fmla="*/ 552 h 4919"/>
              <a:gd name="T2" fmla="*/ 1208 w 4911"/>
              <a:gd name="T3" fmla="*/ 341 h 4919"/>
              <a:gd name="T4" fmla="*/ 1531 w 4911"/>
              <a:gd name="T5" fmla="*/ 180 h 4919"/>
              <a:gd name="T6" fmla="*/ 1871 w 4911"/>
              <a:gd name="T7" fmla="*/ 70 h 4919"/>
              <a:gd name="T8" fmla="*/ 2220 w 4911"/>
              <a:gd name="T9" fmla="*/ 11 h 4919"/>
              <a:gd name="T10" fmla="*/ 2574 w 4911"/>
              <a:gd name="T11" fmla="*/ 3 h 4919"/>
              <a:gd name="T12" fmla="*/ 2925 w 4911"/>
              <a:gd name="T13" fmla="*/ 46 h 4919"/>
              <a:gd name="T14" fmla="*/ 3268 w 4911"/>
              <a:gd name="T15" fmla="*/ 137 h 4919"/>
              <a:gd name="T16" fmla="*/ 3597 w 4911"/>
              <a:gd name="T17" fmla="*/ 281 h 4919"/>
              <a:gd name="T18" fmla="*/ 3908 w 4911"/>
              <a:gd name="T19" fmla="*/ 475 h 4919"/>
              <a:gd name="T20" fmla="*/ 4192 w 4911"/>
              <a:gd name="T21" fmla="*/ 720 h 4919"/>
              <a:gd name="T22" fmla="*/ 4437 w 4911"/>
              <a:gd name="T23" fmla="*/ 1005 h 4919"/>
              <a:gd name="T24" fmla="*/ 4630 w 4911"/>
              <a:gd name="T25" fmla="*/ 1316 h 4919"/>
              <a:gd name="T26" fmla="*/ 4774 w 4911"/>
              <a:gd name="T27" fmla="*/ 1647 h 4919"/>
              <a:gd name="T28" fmla="*/ 4867 w 4911"/>
              <a:gd name="T29" fmla="*/ 1990 h 4919"/>
              <a:gd name="T30" fmla="*/ 4909 w 4911"/>
              <a:gd name="T31" fmla="*/ 2342 h 4919"/>
              <a:gd name="T32" fmla="*/ 4901 w 4911"/>
              <a:gd name="T33" fmla="*/ 2695 h 4919"/>
              <a:gd name="T34" fmla="*/ 4841 w 4911"/>
              <a:gd name="T35" fmla="*/ 3045 h 4919"/>
              <a:gd name="T36" fmla="*/ 4732 w 4911"/>
              <a:gd name="T37" fmla="*/ 3385 h 4919"/>
              <a:gd name="T38" fmla="*/ 4572 w 4911"/>
              <a:gd name="T39" fmla="*/ 3710 h 4919"/>
              <a:gd name="T40" fmla="*/ 4361 w 4911"/>
              <a:gd name="T41" fmla="*/ 4013 h 4919"/>
              <a:gd name="T42" fmla="*/ 4100 w 4911"/>
              <a:gd name="T43" fmla="*/ 4287 h 4919"/>
              <a:gd name="T44" fmla="*/ 3807 w 4911"/>
              <a:gd name="T45" fmla="*/ 4514 h 4919"/>
              <a:gd name="T46" fmla="*/ 3489 w 4911"/>
              <a:gd name="T47" fmla="*/ 4692 h 4919"/>
              <a:gd name="T48" fmla="*/ 3156 w 4911"/>
              <a:gd name="T49" fmla="*/ 4818 h 4919"/>
              <a:gd name="T50" fmla="*/ 2809 w 4911"/>
              <a:gd name="T51" fmla="*/ 4894 h 4919"/>
              <a:gd name="T52" fmla="*/ 2456 w 4911"/>
              <a:gd name="T53" fmla="*/ 4919 h 4919"/>
              <a:gd name="T54" fmla="*/ 2104 w 4911"/>
              <a:gd name="T55" fmla="*/ 4894 h 4919"/>
              <a:gd name="T56" fmla="*/ 1757 w 4911"/>
              <a:gd name="T57" fmla="*/ 4818 h 4919"/>
              <a:gd name="T58" fmla="*/ 1422 w 4911"/>
              <a:gd name="T59" fmla="*/ 4692 h 4919"/>
              <a:gd name="T60" fmla="*/ 1105 w 4911"/>
              <a:gd name="T61" fmla="*/ 4514 h 4919"/>
              <a:gd name="T62" fmla="*/ 811 w 4911"/>
              <a:gd name="T63" fmla="*/ 4287 h 4919"/>
              <a:gd name="T64" fmla="*/ 550 w 4911"/>
              <a:gd name="T65" fmla="*/ 4013 h 4919"/>
              <a:gd name="T66" fmla="*/ 340 w 4911"/>
              <a:gd name="T67" fmla="*/ 3710 h 4919"/>
              <a:gd name="T68" fmla="*/ 180 w 4911"/>
              <a:gd name="T69" fmla="*/ 3385 h 4919"/>
              <a:gd name="T70" fmla="*/ 71 w 4911"/>
              <a:gd name="T71" fmla="*/ 3045 h 4919"/>
              <a:gd name="T72" fmla="*/ 12 w 4911"/>
              <a:gd name="T73" fmla="*/ 2695 h 4919"/>
              <a:gd name="T74" fmla="*/ 2 w 4911"/>
              <a:gd name="T75" fmla="*/ 2342 h 4919"/>
              <a:gd name="T76" fmla="*/ 45 w 4911"/>
              <a:gd name="T77" fmla="*/ 1990 h 4919"/>
              <a:gd name="T78" fmla="*/ 138 w 4911"/>
              <a:gd name="T79" fmla="*/ 1647 h 4919"/>
              <a:gd name="T80" fmla="*/ 281 w 4911"/>
              <a:gd name="T81" fmla="*/ 1316 h 4919"/>
              <a:gd name="T82" fmla="*/ 475 w 4911"/>
              <a:gd name="T83" fmla="*/ 1005 h 4919"/>
              <a:gd name="T84" fmla="*/ 719 w 4911"/>
              <a:gd name="T85" fmla="*/ 720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1" h="4919">
                <a:moveTo>
                  <a:pt x="719" y="720"/>
                </a:moveTo>
                <a:lnTo>
                  <a:pt x="811" y="633"/>
                </a:lnTo>
                <a:lnTo>
                  <a:pt x="906" y="552"/>
                </a:lnTo>
                <a:lnTo>
                  <a:pt x="1004" y="475"/>
                </a:lnTo>
                <a:lnTo>
                  <a:pt x="1105" y="406"/>
                </a:lnTo>
                <a:lnTo>
                  <a:pt x="1208" y="341"/>
                </a:lnTo>
                <a:lnTo>
                  <a:pt x="1314" y="281"/>
                </a:lnTo>
                <a:lnTo>
                  <a:pt x="1422" y="228"/>
                </a:lnTo>
                <a:lnTo>
                  <a:pt x="1531" y="180"/>
                </a:lnTo>
                <a:lnTo>
                  <a:pt x="1643" y="137"/>
                </a:lnTo>
                <a:lnTo>
                  <a:pt x="1757" y="101"/>
                </a:lnTo>
                <a:lnTo>
                  <a:pt x="1871" y="70"/>
                </a:lnTo>
                <a:lnTo>
                  <a:pt x="1986" y="46"/>
                </a:lnTo>
                <a:lnTo>
                  <a:pt x="2104" y="26"/>
                </a:lnTo>
                <a:lnTo>
                  <a:pt x="2220" y="11"/>
                </a:lnTo>
                <a:lnTo>
                  <a:pt x="2338" y="3"/>
                </a:lnTo>
                <a:lnTo>
                  <a:pt x="2456" y="0"/>
                </a:lnTo>
                <a:lnTo>
                  <a:pt x="2574" y="3"/>
                </a:lnTo>
                <a:lnTo>
                  <a:pt x="2691" y="11"/>
                </a:lnTo>
                <a:lnTo>
                  <a:pt x="2809" y="26"/>
                </a:lnTo>
                <a:lnTo>
                  <a:pt x="2925" y="46"/>
                </a:lnTo>
                <a:lnTo>
                  <a:pt x="3040" y="70"/>
                </a:lnTo>
                <a:lnTo>
                  <a:pt x="3156" y="101"/>
                </a:lnTo>
                <a:lnTo>
                  <a:pt x="3268" y="137"/>
                </a:lnTo>
                <a:lnTo>
                  <a:pt x="3380" y="180"/>
                </a:lnTo>
                <a:lnTo>
                  <a:pt x="3489" y="228"/>
                </a:lnTo>
                <a:lnTo>
                  <a:pt x="3597" y="281"/>
                </a:lnTo>
                <a:lnTo>
                  <a:pt x="3703" y="341"/>
                </a:lnTo>
                <a:lnTo>
                  <a:pt x="3807" y="406"/>
                </a:lnTo>
                <a:lnTo>
                  <a:pt x="3908" y="475"/>
                </a:lnTo>
                <a:lnTo>
                  <a:pt x="4005" y="552"/>
                </a:lnTo>
                <a:lnTo>
                  <a:pt x="4100" y="633"/>
                </a:lnTo>
                <a:lnTo>
                  <a:pt x="4192" y="720"/>
                </a:lnTo>
                <a:lnTo>
                  <a:pt x="4279" y="812"/>
                </a:lnTo>
                <a:lnTo>
                  <a:pt x="4361" y="907"/>
                </a:lnTo>
                <a:lnTo>
                  <a:pt x="4437" y="1005"/>
                </a:lnTo>
                <a:lnTo>
                  <a:pt x="4507" y="1106"/>
                </a:lnTo>
                <a:lnTo>
                  <a:pt x="4572" y="1210"/>
                </a:lnTo>
                <a:lnTo>
                  <a:pt x="4630" y="1316"/>
                </a:lnTo>
                <a:lnTo>
                  <a:pt x="4683" y="1424"/>
                </a:lnTo>
                <a:lnTo>
                  <a:pt x="4732" y="1534"/>
                </a:lnTo>
                <a:lnTo>
                  <a:pt x="4774" y="1647"/>
                </a:lnTo>
                <a:lnTo>
                  <a:pt x="4810" y="1760"/>
                </a:lnTo>
                <a:lnTo>
                  <a:pt x="4841" y="1874"/>
                </a:lnTo>
                <a:lnTo>
                  <a:pt x="4867" y="1990"/>
                </a:lnTo>
                <a:lnTo>
                  <a:pt x="4887" y="2107"/>
                </a:lnTo>
                <a:lnTo>
                  <a:pt x="4901" y="2224"/>
                </a:lnTo>
                <a:lnTo>
                  <a:pt x="4909" y="2342"/>
                </a:lnTo>
                <a:lnTo>
                  <a:pt x="4911" y="2460"/>
                </a:lnTo>
                <a:lnTo>
                  <a:pt x="4909" y="2578"/>
                </a:lnTo>
                <a:lnTo>
                  <a:pt x="4901" y="2695"/>
                </a:lnTo>
                <a:lnTo>
                  <a:pt x="4887" y="2813"/>
                </a:lnTo>
                <a:lnTo>
                  <a:pt x="4867" y="2930"/>
                </a:lnTo>
                <a:lnTo>
                  <a:pt x="4841" y="3045"/>
                </a:lnTo>
                <a:lnTo>
                  <a:pt x="4810" y="3160"/>
                </a:lnTo>
                <a:lnTo>
                  <a:pt x="4774" y="3273"/>
                </a:lnTo>
                <a:lnTo>
                  <a:pt x="4732" y="3385"/>
                </a:lnTo>
                <a:lnTo>
                  <a:pt x="4683" y="3496"/>
                </a:lnTo>
                <a:lnTo>
                  <a:pt x="4630" y="3604"/>
                </a:lnTo>
                <a:lnTo>
                  <a:pt x="4572" y="3710"/>
                </a:lnTo>
                <a:lnTo>
                  <a:pt x="4507" y="3814"/>
                </a:lnTo>
                <a:lnTo>
                  <a:pt x="4437" y="3915"/>
                </a:lnTo>
                <a:lnTo>
                  <a:pt x="4361" y="4013"/>
                </a:lnTo>
                <a:lnTo>
                  <a:pt x="4279" y="4108"/>
                </a:lnTo>
                <a:lnTo>
                  <a:pt x="4192" y="4200"/>
                </a:lnTo>
                <a:lnTo>
                  <a:pt x="4100" y="4287"/>
                </a:lnTo>
                <a:lnTo>
                  <a:pt x="4005" y="4368"/>
                </a:lnTo>
                <a:lnTo>
                  <a:pt x="3908" y="4445"/>
                </a:lnTo>
                <a:lnTo>
                  <a:pt x="3807" y="4514"/>
                </a:lnTo>
                <a:lnTo>
                  <a:pt x="3703" y="4579"/>
                </a:lnTo>
                <a:lnTo>
                  <a:pt x="3597" y="4638"/>
                </a:lnTo>
                <a:lnTo>
                  <a:pt x="3489" y="4692"/>
                </a:lnTo>
                <a:lnTo>
                  <a:pt x="3380" y="4740"/>
                </a:lnTo>
                <a:lnTo>
                  <a:pt x="3268" y="4781"/>
                </a:lnTo>
                <a:lnTo>
                  <a:pt x="3156" y="4818"/>
                </a:lnTo>
                <a:lnTo>
                  <a:pt x="3040" y="4849"/>
                </a:lnTo>
                <a:lnTo>
                  <a:pt x="2925" y="4874"/>
                </a:lnTo>
                <a:lnTo>
                  <a:pt x="2809" y="4894"/>
                </a:lnTo>
                <a:lnTo>
                  <a:pt x="2691" y="4908"/>
                </a:lnTo>
                <a:lnTo>
                  <a:pt x="2574" y="4917"/>
                </a:lnTo>
                <a:lnTo>
                  <a:pt x="2456" y="4919"/>
                </a:lnTo>
                <a:lnTo>
                  <a:pt x="2338" y="4917"/>
                </a:lnTo>
                <a:lnTo>
                  <a:pt x="2220" y="4908"/>
                </a:lnTo>
                <a:lnTo>
                  <a:pt x="2104" y="4894"/>
                </a:lnTo>
                <a:lnTo>
                  <a:pt x="1986" y="4874"/>
                </a:lnTo>
                <a:lnTo>
                  <a:pt x="1871" y="4849"/>
                </a:lnTo>
                <a:lnTo>
                  <a:pt x="1757" y="4818"/>
                </a:lnTo>
                <a:lnTo>
                  <a:pt x="1643" y="4781"/>
                </a:lnTo>
                <a:lnTo>
                  <a:pt x="1531" y="4739"/>
                </a:lnTo>
                <a:lnTo>
                  <a:pt x="1422" y="4692"/>
                </a:lnTo>
                <a:lnTo>
                  <a:pt x="1314" y="4638"/>
                </a:lnTo>
                <a:lnTo>
                  <a:pt x="1208" y="4579"/>
                </a:lnTo>
                <a:lnTo>
                  <a:pt x="1105" y="4514"/>
                </a:lnTo>
                <a:lnTo>
                  <a:pt x="1004" y="4445"/>
                </a:lnTo>
                <a:lnTo>
                  <a:pt x="906" y="4368"/>
                </a:lnTo>
                <a:lnTo>
                  <a:pt x="811" y="4287"/>
                </a:lnTo>
                <a:lnTo>
                  <a:pt x="719" y="4200"/>
                </a:lnTo>
                <a:lnTo>
                  <a:pt x="632" y="4108"/>
                </a:lnTo>
                <a:lnTo>
                  <a:pt x="550" y="4013"/>
                </a:lnTo>
                <a:lnTo>
                  <a:pt x="475" y="3915"/>
                </a:lnTo>
                <a:lnTo>
                  <a:pt x="404" y="3814"/>
                </a:lnTo>
                <a:lnTo>
                  <a:pt x="340" y="3710"/>
                </a:lnTo>
                <a:lnTo>
                  <a:pt x="281" y="3604"/>
                </a:lnTo>
                <a:lnTo>
                  <a:pt x="228" y="3496"/>
                </a:lnTo>
                <a:lnTo>
                  <a:pt x="180" y="3385"/>
                </a:lnTo>
                <a:lnTo>
                  <a:pt x="138" y="3273"/>
                </a:lnTo>
                <a:lnTo>
                  <a:pt x="101" y="3160"/>
                </a:lnTo>
                <a:lnTo>
                  <a:pt x="71" y="3045"/>
                </a:lnTo>
                <a:lnTo>
                  <a:pt x="45" y="2930"/>
                </a:lnTo>
                <a:lnTo>
                  <a:pt x="25" y="2813"/>
                </a:lnTo>
                <a:lnTo>
                  <a:pt x="12" y="2695"/>
                </a:lnTo>
                <a:lnTo>
                  <a:pt x="2" y="2578"/>
                </a:lnTo>
                <a:lnTo>
                  <a:pt x="0" y="2460"/>
                </a:lnTo>
                <a:lnTo>
                  <a:pt x="2" y="2342"/>
                </a:lnTo>
                <a:lnTo>
                  <a:pt x="12" y="2224"/>
                </a:lnTo>
                <a:lnTo>
                  <a:pt x="25" y="2107"/>
                </a:lnTo>
                <a:lnTo>
                  <a:pt x="45" y="1990"/>
                </a:lnTo>
                <a:lnTo>
                  <a:pt x="71" y="1874"/>
                </a:lnTo>
                <a:lnTo>
                  <a:pt x="101" y="1760"/>
                </a:lnTo>
                <a:lnTo>
                  <a:pt x="138" y="1647"/>
                </a:lnTo>
                <a:lnTo>
                  <a:pt x="180" y="1534"/>
                </a:lnTo>
                <a:lnTo>
                  <a:pt x="228" y="1424"/>
                </a:lnTo>
                <a:lnTo>
                  <a:pt x="281" y="1316"/>
                </a:lnTo>
                <a:lnTo>
                  <a:pt x="340" y="1210"/>
                </a:lnTo>
                <a:lnTo>
                  <a:pt x="404" y="1106"/>
                </a:lnTo>
                <a:lnTo>
                  <a:pt x="475" y="1005"/>
                </a:lnTo>
                <a:lnTo>
                  <a:pt x="550" y="907"/>
                </a:lnTo>
                <a:lnTo>
                  <a:pt x="632" y="812"/>
                </a:lnTo>
                <a:lnTo>
                  <a:pt x="719" y="720"/>
                </a:lnTo>
                <a:close/>
              </a:path>
            </a:pathLst>
          </a:custGeom>
          <a:gradFill flip="none" rotWithShape="1">
            <a:gsLst>
              <a:gs pos="0">
                <a:schemeClr val="accent5"/>
              </a:gs>
              <a:gs pos="100000">
                <a:schemeClr val="accent5">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1ECD88DE-99A0-45D0-B68C-7C96AABDA0A3}"/>
              </a:ext>
            </a:extLst>
          </p:cNvPr>
          <p:cNvGrpSpPr/>
          <p:nvPr/>
        </p:nvGrpSpPr>
        <p:grpSpPr>
          <a:xfrm>
            <a:off x="7822045" y="2718348"/>
            <a:ext cx="1722508" cy="2085408"/>
            <a:chOff x="2019608" y="2162401"/>
            <a:chExt cx="1257324" cy="1507148"/>
          </a:xfrm>
        </p:grpSpPr>
        <p:sp>
          <p:nvSpPr>
            <p:cNvPr id="88" name="Oval">
              <a:extLst>
                <a:ext uri="{FF2B5EF4-FFF2-40B4-BE49-F238E27FC236}">
                  <a16:creationId xmlns:a16="http://schemas.microsoft.com/office/drawing/2014/main" id="{24ACC97F-1CE7-44D6-9445-21DF4002BE8B}"/>
                </a:ext>
              </a:extLst>
            </p:cNvPr>
            <p:cNvSpPr/>
            <p:nvPr/>
          </p:nvSpPr>
          <p:spPr>
            <a:xfrm rot="2140419">
              <a:off x="2019608" y="2162401"/>
              <a:ext cx="1257324" cy="1152866"/>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9" name="Oval">
              <a:extLst>
                <a:ext uri="{FF2B5EF4-FFF2-40B4-BE49-F238E27FC236}">
                  <a16:creationId xmlns:a16="http://schemas.microsoft.com/office/drawing/2014/main" id="{F9A9FFF9-2D6C-4A26-8D4D-410B1DFDDC56}"/>
                </a:ext>
              </a:extLst>
            </p:cNvPr>
            <p:cNvSpPr/>
            <p:nvPr/>
          </p:nvSpPr>
          <p:spPr>
            <a:xfrm rot="21437844">
              <a:off x="2147802" y="3152805"/>
              <a:ext cx="1000936" cy="516744"/>
            </a:xfrm>
            <a:prstGeom prst="ellipse">
              <a:avLst/>
            </a:prstGeom>
            <a:gradFill flip="none" rotWithShape="1">
              <a:gsLst>
                <a:gs pos="28000">
                  <a:srgbClr val="FFFFFF">
                    <a:alpha val="0"/>
                  </a:srgbClr>
                </a:gs>
                <a:gs pos="78000">
                  <a:srgbClr val="FFFFFF">
                    <a:alpha val="22000"/>
                  </a:srgbClr>
                </a:gs>
                <a:gs pos="98000">
                  <a:srgbClr val="FFFFFF">
                    <a:alpha val="79000"/>
                  </a:srgbClr>
                </a:gs>
              </a:gsLst>
              <a:lin ang="54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1" name="Freeform 6">
            <a:extLst>
              <a:ext uri="{FF2B5EF4-FFF2-40B4-BE49-F238E27FC236}">
                <a16:creationId xmlns:a16="http://schemas.microsoft.com/office/drawing/2014/main" id="{7896B724-5E7F-4098-ABE3-E50DE6D66FAD}"/>
              </a:ext>
            </a:extLst>
          </p:cNvPr>
          <p:cNvSpPr>
            <a:spLocks/>
          </p:cNvSpPr>
          <p:nvPr/>
        </p:nvSpPr>
        <p:spPr bwMode="auto">
          <a:xfrm>
            <a:off x="4952770" y="2181203"/>
            <a:ext cx="2189115" cy="2191786"/>
          </a:xfrm>
          <a:custGeom>
            <a:avLst/>
            <a:gdLst>
              <a:gd name="T0" fmla="*/ 906 w 4911"/>
              <a:gd name="T1" fmla="*/ 552 h 4919"/>
              <a:gd name="T2" fmla="*/ 1208 w 4911"/>
              <a:gd name="T3" fmla="*/ 341 h 4919"/>
              <a:gd name="T4" fmla="*/ 1531 w 4911"/>
              <a:gd name="T5" fmla="*/ 180 h 4919"/>
              <a:gd name="T6" fmla="*/ 1871 w 4911"/>
              <a:gd name="T7" fmla="*/ 70 h 4919"/>
              <a:gd name="T8" fmla="*/ 2220 w 4911"/>
              <a:gd name="T9" fmla="*/ 11 h 4919"/>
              <a:gd name="T10" fmla="*/ 2574 w 4911"/>
              <a:gd name="T11" fmla="*/ 3 h 4919"/>
              <a:gd name="T12" fmla="*/ 2925 w 4911"/>
              <a:gd name="T13" fmla="*/ 46 h 4919"/>
              <a:gd name="T14" fmla="*/ 3268 w 4911"/>
              <a:gd name="T15" fmla="*/ 137 h 4919"/>
              <a:gd name="T16" fmla="*/ 3597 w 4911"/>
              <a:gd name="T17" fmla="*/ 281 h 4919"/>
              <a:gd name="T18" fmla="*/ 3908 w 4911"/>
              <a:gd name="T19" fmla="*/ 475 h 4919"/>
              <a:gd name="T20" fmla="*/ 4192 w 4911"/>
              <a:gd name="T21" fmla="*/ 720 h 4919"/>
              <a:gd name="T22" fmla="*/ 4437 w 4911"/>
              <a:gd name="T23" fmla="*/ 1005 h 4919"/>
              <a:gd name="T24" fmla="*/ 4630 w 4911"/>
              <a:gd name="T25" fmla="*/ 1316 h 4919"/>
              <a:gd name="T26" fmla="*/ 4774 w 4911"/>
              <a:gd name="T27" fmla="*/ 1647 h 4919"/>
              <a:gd name="T28" fmla="*/ 4867 w 4911"/>
              <a:gd name="T29" fmla="*/ 1990 h 4919"/>
              <a:gd name="T30" fmla="*/ 4909 w 4911"/>
              <a:gd name="T31" fmla="*/ 2342 h 4919"/>
              <a:gd name="T32" fmla="*/ 4901 w 4911"/>
              <a:gd name="T33" fmla="*/ 2695 h 4919"/>
              <a:gd name="T34" fmla="*/ 4841 w 4911"/>
              <a:gd name="T35" fmla="*/ 3045 h 4919"/>
              <a:gd name="T36" fmla="*/ 4732 w 4911"/>
              <a:gd name="T37" fmla="*/ 3385 h 4919"/>
              <a:gd name="T38" fmla="*/ 4572 w 4911"/>
              <a:gd name="T39" fmla="*/ 3710 h 4919"/>
              <a:gd name="T40" fmla="*/ 4361 w 4911"/>
              <a:gd name="T41" fmla="*/ 4013 h 4919"/>
              <a:gd name="T42" fmla="*/ 4100 w 4911"/>
              <a:gd name="T43" fmla="*/ 4287 h 4919"/>
              <a:gd name="T44" fmla="*/ 3807 w 4911"/>
              <a:gd name="T45" fmla="*/ 4514 h 4919"/>
              <a:gd name="T46" fmla="*/ 3489 w 4911"/>
              <a:gd name="T47" fmla="*/ 4692 h 4919"/>
              <a:gd name="T48" fmla="*/ 3156 w 4911"/>
              <a:gd name="T49" fmla="*/ 4818 h 4919"/>
              <a:gd name="T50" fmla="*/ 2809 w 4911"/>
              <a:gd name="T51" fmla="*/ 4894 h 4919"/>
              <a:gd name="T52" fmla="*/ 2456 w 4911"/>
              <a:gd name="T53" fmla="*/ 4919 h 4919"/>
              <a:gd name="T54" fmla="*/ 2104 w 4911"/>
              <a:gd name="T55" fmla="*/ 4894 h 4919"/>
              <a:gd name="T56" fmla="*/ 1757 w 4911"/>
              <a:gd name="T57" fmla="*/ 4818 h 4919"/>
              <a:gd name="T58" fmla="*/ 1422 w 4911"/>
              <a:gd name="T59" fmla="*/ 4692 h 4919"/>
              <a:gd name="T60" fmla="*/ 1105 w 4911"/>
              <a:gd name="T61" fmla="*/ 4514 h 4919"/>
              <a:gd name="T62" fmla="*/ 811 w 4911"/>
              <a:gd name="T63" fmla="*/ 4287 h 4919"/>
              <a:gd name="T64" fmla="*/ 550 w 4911"/>
              <a:gd name="T65" fmla="*/ 4013 h 4919"/>
              <a:gd name="T66" fmla="*/ 340 w 4911"/>
              <a:gd name="T67" fmla="*/ 3710 h 4919"/>
              <a:gd name="T68" fmla="*/ 180 w 4911"/>
              <a:gd name="T69" fmla="*/ 3385 h 4919"/>
              <a:gd name="T70" fmla="*/ 71 w 4911"/>
              <a:gd name="T71" fmla="*/ 3045 h 4919"/>
              <a:gd name="T72" fmla="*/ 12 w 4911"/>
              <a:gd name="T73" fmla="*/ 2695 h 4919"/>
              <a:gd name="T74" fmla="*/ 2 w 4911"/>
              <a:gd name="T75" fmla="*/ 2342 h 4919"/>
              <a:gd name="T76" fmla="*/ 45 w 4911"/>
              <a:gd name="T77" fmla="*/ 1990 h 4919"/>
              <a:gd name="T78" fmla="*/ 138 w 4911"/>
              <a:gd name="T79" fmla="*/ 1647 h 4919"/>
              <a:gd name="T80" fmla="*/ 281 w 4911"/>
              <a:gd name="T81" fmla="*/ 1316 h 4919"/>
              <a:gd name="T82" fmla="*/ 475 w 4911"/>
              <a:gd name="T83" fmla="*/ 1005 h 4919"/>
              <a:gd name="T84" fmla="*/ 719 w 4911"/>
              <a:gd name="T85" fmla="*/ 720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1" h="4919">
                <a:moveTo>
                  <a:pt x="719" y="720"/>
                </a:moveTo>
                <a:lnTo>
                  <a:pt x="811" y="633"/>
                </a:lnTo>
                <a:lnTo>
                  <a:pt x="906" y="552"/>
                </a:lnTo>
                <a:lnTo>
                  <a:pt x="1004" y="475"/>
                </a:lnTo>
                <a:lnTo>
                  <a:pt x="1105" y="406"/>
                </a:lnTo>
                <a:lnTo>
                  <a:pt x="1208" y="341"/>
                </a:lnTo>
                <a:lnTo>
                  <a:pt x="1314" y="281"/>
                </a:lnTo>
                <a:lnTo>
                  <a:pt x="1422" y="228"/>
                </a:lnTo>
                <a:lnTo>
                  <a:pt x="1531" y="180"/>
                </a:lnTo>
                <a:lnTo>
                  <a:pt x="1643" y="137"/>
                </a:lnTo>
                <a:lnTo>
                  <a:pt x="1757" y="101"/>
                </a:lnTo>
                <a:lnTo>
                  <a:pt x="1871" y="70"/>
                </a:lnTo>
                <a:lnTo>
                  <a:pt x="1986" y="46"/>
                </a:lnTo>
                <a:lnTo>
                  <a:pt x="2104" y="26"/>
                </a:lnTo>
                <a:lnTo>
                  <a:pt x="2220" y="11"/>
                </a:lnTo>
                <a:lnTo>
                  <a:pt x="2338" y="3"/>
                </a:lnTo>
                <a:lnTo>
                  <a:pt x="2456" y="0"/>
                </a:lnTo>
                <a:lnTo>
                  <a:pt x="2574" y="3"/>
                </a:lnTo>
                <a:lnTo>
                  <a:pt x="2691" y="11"/>
                </a:lnTo>
                <a:lnTo>
                  <a:pt x="2809" y="26"/>
                </a:lnTo>
                <a:lnTo>
                  <a:pt x="2925" y="46"/>
                </a:lnTo>
                <a:lnTo>
                  <a:pt x="3040" y="70"/>
                </a:lnTo>
                <a:lnTo>
                  <a:pt x="3156" y="101"/>
                </a:lnTo>
                <a:lnTo>
                  <a:pt x="3268" y="137"/>
                </a:lnTo>
                <a:lnTo>
                  <a:pt x="3380" y="180"/>
                </a:lnTo>
                <a:lnTo>
                  <a:pt x="3489" y="228"/>
                </a:lnTo>
                <a:lnTo>
                  <a:pt x="3597" y="281"/>
                </a:lnTo>
                <a:lnTo>
                  <a:pt x="3703" y="341"/>
                </a:lnTo>
                <a:lnTo>
                  <a:pt x="3807" y="406"/>
                </a:lnTo>
                <a:lnTo>
                  <a:pt x="3908" y="475"/>
                </a:lnTo>
                <a:lnTo>
                  <a:pt x="4005" y="552"/>
                </a:lnTo>
                <a:lnTo>
                  <a:pt x="4100" y="633"/>
                </a:lnTo>
                <a:lnTo>
                  <a:pt x="4192" y="720"/>
                </a:lnTo>
                <a:lnTo>
                  <a:pt x="4279" y="812"/>
                </a:lnTo>
                <a:lnTo>
                  <a:pt x="4361" y="907"/>
                </a:lnTo>
                <a:lnTo>
                  <a:pt x="4437" y="1005"/>
                </a:lnTo>
                <a:lnTo>
                  <a:pt x="4507" y="1106"/>
                </a:lnTo>
                <a:lnTo>
                  <a:pt x="4572" y="1210"/>
                </a:lnTo>
                <a:lnTo>
                  <a:pt x="4630" y="1316"/>
                </a:lnTo>
                <a:lnTo>
                  <a:pt x="4683" y="1424"/>
                </a:lnTo>
                <a:lnTo>
                  <a:pt x="4732" y="1534"/>
                </a:lnTo>
                <a:lnTo>
                  <a:pt x="4774" y="1647"/>
                </a:lnTo>
                <a:lnTo>
                  <a:pt x="4810" y="1760"/>
                </a:lnTo>
                <a:lnTo>
                  <a:pt x="4841" y="1874"/>
                </a:lnTo>
                <a:lnTo>
                  <a:pt x="4867" y="1990"/>
                </a:lnTo>
                <a:lnTo>
                  <a:pt x="4887" y="2107"/>
                </a:lnTo>
                <a:lnTo>
                  <a:pt x="4901" y="2224"/>
                </a:lnTo>
                <a:lnTo>
                  <a:pt x="4909" y="2342"/>
                </a:lnTo>
                <a:lnTo>
                  <a:pt x="4911" y="2460"/>
                </a:lnTo>
                <a:lnTo>
                  <a:pt x="4909" y="2578"/>
                </a:lnTo>
                <a:lnTo>
                  <a:pt x="4901" y="2695"/>
                </a:lnTo>
                <a:lnTo>
                  <a:pt x="4887" y="2813"/>
                </a:lnTo>
                <a:lnTo>
                  <a:pt x="4867" y="2930"/>
                </a:lnTo>
                <a:lnTo>
                  <a:pt x="4841" y="3045"/>
                </a:lnTo>
                <a:lnTo>
                  <a:pt x="4810" y="3160"/>
                </a:lnTo>
                <a:lnTo>
                  <a:pt x="4774" y="3273"/>
                </a:lnTo>
                <a:lnTo>
                  <a:pt x="4732" y="3385"/>
                </a:lnTo>
                <a:lnTo>
                  <a:pt x="4683" y="3496"/>
                </a:lnTo>
                <a:lnTo>
                  <a:pt x="4630" y="3604"/>
                </a:lnTo>
                <a:lnTo>
                  <a:pt x="4572" y="3710"/>
                </a:lnTo>
                <a:lnTo>
                  <a:pt x="4507" y="3814"/>
                </a:lnTo>
                <a:lnTo>
                  <a:pt x="4437" y="3915"/>
                </a:lnTo>
                <a:lnTo>
                  <a:pt x="4361" y="4013"/>
                </a:lnTo>
                <a:lnTo>
                  <a:pt x="4279" y="4108"/>
                </a:lnTo>
                <a:lnTo>
                  <a:pt x="4192" y="4200"/>
                </a:lnTo>
                <a:lnTo>
                  <a:pt x="4100" y="4287"/>
                </a:lnTo>
                <a:lnTo>
                  <a:pt x="4005" y="4368"/>
                </a:lnTo>
                <a:lnTo>
                  <a:pt x="3908" y="4445"/>
                </a:lnTo>
                <a:lnTo>
                  <a:pt x="3807" y="4514"/>
                </a:lnTo>
                <a:lnTo>
                  <a:pt x="3703" y="4579"/>
                </a:lnTo>
                <a:lnTo>
                  <a:pt x="3597" y="4638"/>
                </a:lnTo>
                <a:lnTo>
                  <a:pt x="3489" y="4692"/>
                </a:lnTo>
                <a:lnTo>
                  <a:pt x="3380" y="4740"/>
                </a:lnTo>
                <a:lnTo>
                  <a:pt x="3268" y="4781"/>
                </a:lnTo>
                <a:lnTo>
                  <a:pt x="3156" y="4818"/>
                </a:lnTo>
                <a:lnTo>
                  <a:pt x="3040" y="4849"/>
                </a:lnTo>
                <a:lnTo>
                  <a:pt x="2925" y="4874"/>
                </a:lnTo>
                <a:lnTo>
                  <a:pt x="2809" y="4894"/>
                </a:lnTo>
                <a:lnTo>
                  <a:pt x="2691" y="4908"/>
                </a:lnTo>
                <a:lnTo>
                  <a:pt x="2574" y="4917"/>
                </a:lnTo>
                <a:lnTo>
                  <a:pt x="2456" y="4919"/>
                </a:lnTo>
                <a:lnTo>
                  <a:pt x="2338" y="4917"/>
                </a:lnTo>
                <a:lnTo>
                  <a:pt x="2220" y="4908"/>
                </a:lnTo>
                <a:lnTo>
                  <a:pt x="2104" y="4894"/>
                </a:lnTo>
                <a:lnTo>
                  <a:pt x="1986" y="4874"/>
                </a:lnTo>
                <a:lnTo>
                  <a:pt x="1871" y="4849"/>
                </a:lnTo>
                <a:lnTo>
                  <a:pt x="1757" y="4818"/>
                </a:lnTo>
                <a:lnTo>
                  <a:pt x="1643" y="4781"/>
                </a:lnTo>
                <a:lnTo>
                  <a:pt x="1531" y="4739"/>
                </a:lnTo>
                <a:lnTo>
                  <a:pt x="1422" y="4692"/>
                </a:lnTo>
                <a:lnTo>
                  <a:pt x="1314" y="4638"/>
                </a:lnTo>
                <a:lnTo>
                  <a:pt x="1208" y="4579"/>
                </a:lnTo>
                <a:lnTo>
                  <a:pt x="1105" y="4514"/>
                </a:lnTo>
                <a:lnTo>
                  <a:pt x="1004" y="4445"/>
                </a:lnTo>
                <a:lnTo>
                  <a:pt x="906" y="4368"/>
                </a:lnTo>
                <a:lnTo>
                  <a:pt x="811" y="4287"/>
                </a:lnTo>
                <a:lnTo>
                  <a:pt x="719" y="4200"/>
                </a:lnTo>
                <a:lnTo>
                  <a:pt x="632" y="4108"/>
                </a:lnTo>
                <a:lnTo>
                  <a:pt x="550" y="4013"/>
                </a:lnTo>
                <a:lnTo>
                  <a:pt x="475" y="3915"/>
                </a:lnTo>
                <a:lnTo>
                  <a:pt x="404" y="3814"/>
                </a:lnTo>
                <a:lnTo>
                  <a:pt x="340" y="3710"/>
                </a:lnTo>
                <a:lnTo>
                  <a:pt x="281" y="3604"/>
                </a:lnTo>
                <a:lnTo>
                  <a:pt x="228" y="3496"/>
                </a:lnTo>
                <a:lnTo>
                  <a:pt x="180" y="3385"/>
                </a:lnTo>
                <a:lnTo>
                  <a:pt x="138" y="3273"/>
                </a:lnTo>
                <a:lnTo>
                  <a:pt x="101" y="3160"/>
                </a:lnTo>
                <a:lnTo>
                  <a:pt x="71" y="3045"/>
                </a:lnTo>
                <a:lnTo>
                  <a:pt x="45" y="2930"/>
                </a:lnTo>
                <a:lnTo>
                  <a:pt x="25" y="2813"/>
                </a:lnTo>
                <a:lnTo>
                  <a:pt x="12" y="2695"/>
                </a:lnTo>
                <a:lnTo>
                  <a:pt x="2" y="2578"/>
                </a:lnTo>
                <a:lnTo>
                  <a:pt x="0" y="2460"/>
                </a:lnTo>
                <a:lnTo>
                  <a:pt x="2" y="2342"/>
                </a:lnTo>
                <a:lnTo>
                  <a:pt x="12" y="2224"/>
                </a:lnTo>
                <a:lnTo>
                  <a:pt x="25" y="2107"/>
                </a:lnTo>
                <a:lnTo>
                  <a:pt x="45" y="1990"/>
                </a:lnTo>
                <a:lnTo>
                  <a:pt x="71" y="1874"/>
                </a:lnTo>
                <a:lnTo>
                  <a:pt x="101" y="1760"/>
                </a:lnTo>
                <a:lnTo>
                  <a:pt x="138" y="1647"/>
                </a:lnTo>
                <a:lnTo>
                  <a:pt x="180" y="1534"/>
                </a:lnTo>
                <a:lnTo>
                  <a:pt x="228" y="1424"/>
                </a:lnTo>
                <a:lnTo>
                  <a:pt x="281" y="1316"/>
                </a:lnTo>
                <a:lnTo>
                  <a:pt x="340" y="1210"/>
                </a:lnTo>
                <a:lnTo>
                  <a:pt x="404" y="1106"/>
                </a:lnTo>
                <a:lnTo>
                  <a:pt x="475" y="1005"/>
                </a:lnTo>
                <a:lnTo>
                  <a:pt x="550" y="907"/>
                </a:lnTo>
                <a:lnTo>
                  <a:pt x="632" y="812"/>
                </a:lnTo>
                <a:lnTo>
                  <a:pt x="719" y="720"/>
                </a:lnTo>
                <a:close/>
              </a:path>
            </a:pathLst>
          </a:custGeom>
          <a:gradFill flip="none" rotWithShape="1">
            <a:gsLst>
              <a:gs pos="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F5D37161-28D8-4E3D-9507-933A6EBFCA8E}"/>
              </a:ext>
            </a:extLst>
          </p:cNvPr>
          <p:cNvGrpSpPr/>
          <p:nvPr/>
        </p:nvGrpSpPr>
        <p:grpSpPr>
          <a:xfrm>
            <a:off x="5431259" y="1666356"/>
            <a:ext cx="2091201" cy="2372175"/>
            <a:chOff x="2019608" y="2162401"/>
            <a:chExt cx="1257324" cy="1507148"/>
          </a:xfrm>
        </p:grpSpPr>
        <p:sp>
          <p:nvSpPr>
            <p:cNvPr id="83" name="Oval">
              <a:extLst>
                <a:ext uri="{FF2B5EF4-FFF2-40B4-BE49-F238E27FC236}">
                  <a16:creationId xmlns:a16="http://schemas.microsoft.com/office/drawing/2014/main" id="{FA57935A-F019-4B89-8552-5B56336F47D6}"/>
                </a:ext>
              </a:extLst>
            </p:cNvPr>
            <p:cNvSpPr/>
            <p:nvPr/>
          </p:nvSpPr>
          <p:spPr>
            <a:xfrm rot="2140419">
              <a:off x="2019608" y="2162401"/>
              <a:ext cx="1257324" cy="1152866"/>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4" name="Oval">
              <a:extLst>
                <a:ext uri="{FF2B5EF4-FFF2-40B4-BE49-F238E27FC236}">
                  <a16:creationId xmlns:a16="http://schemas.microsoft.com/office/drawing/2014/main" id="{0C19D3F5-6E37-449E-9627-9346E1CA03F2}"/>
                </a:ext>
              </a:extLst>
            </p:cNvPr>
            <p:cNvSpPr/>
            <p:nvPr/>
          </p:nvSpPr>
          <p:spPr>
            <a:xfrm rot="21437844">
              <a:off x="2147802" y="3152805"/>
              <a:ext cx="1000936" cy="516744"/>
            </a:xfrm>
            <a:prstGeom prst="ellipse">
              <a:avLst/>
            </a:prstGeom>
            <a:gradFill flip="none" rotWithShape="1">
              <a:gsLst>
                <a:gs pos="28000">
                  <a:srgbClr val="FFFFFF">
                    <a:alpha val="0"/>
                  </a:srgbClr>
                </a:gs>
                <a:gs pos="78000">
                  <a:srgbClr val="FFFFFF">
                    <a:alpha val="22000"/>
                  </a:srgbClr>
                </a:gs>
                <a:gs pos="98000">
                  <a:srgbClr val="FFFFFF">
                    <a:alpha val="79000"/>
                  </a:srgbClr>
                </a:gs>
              </a:gsLst>
              <a:lin ang="5400000" scaled="0"/>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Freeform 6">
            <a:extLst>
              <a:ext uri="{FF2B5EF4-FFF2-40B4-BE49-F238E27FC236}">
                <a16:creationId xmlns:a16="http://schemas.microsoft.com/office/drawing/2014/main" id="{365FC145-3622-40F5-B1A3-D3AF00800485}"/>
              </a:ext>
            </a:extLst>
          </p:cNvPr>
          <p:cNvSpPr>
            <a:spLocks/>
          </p:cNvSpPr>
          <p:nvPr/>
        </p:nvSpPr>
        <p:spPr bwMode="auto">
          <a:xfrm>
            <a:off x="1942578" y="2021668"/>
            <a:ext cx="2189115" cy="2191786"/>
          </a:xfrm>
          <a:custGeom>
            <a:avLst/>
            <a:gdLst>
              <a:gd name="T0" fmla="*/ 906 w 4911"/>
              <a:gd name="T1" fmla="*/ 552 h 4919"/>
              <a:gd name="T2" fmla="*/ 1208 w 4911"/>
              <a:gd name="T3" fmla="*/ 341 h 4919"/>
              <a:gd name="T4" fmla="*/ 1531 w 4911"/>
              <a:gd name="T5" fmla="*/ 180 h 4919"/>
              <a:gd name="T6" fmla="*/ 1871 w 4911"/>
              <a:gd name="T7" fmla="*/ 70 h 4919"/>
              <a:gd name="T8" fmla="*/ 2220 w 4911"/>
              <a:gd name="T9" fmla="*/ 11 h 4919"/>
              <a:gd name="T10" fmla="*/ 2574 w 4911"/>
              <a:gd name="T11" fmla="*/ 3 h 4919"/>
              <a:gd name="T12" fmla="*/ 2925 w 4911"/>
              <a:gd name="T13" fmla="*/ 46 h 4919"/>
              <a:gd name="T14" fmla="*/ 3268 w 4911"/>
              <a:gd name="T15" fmla="*/ 137 h 4919"/>
              <a:gd name="T16" fmla="*/ 3597 w 4911"/>
              <a:gd name="T17" fmla="*/ 281 h 4919"/>
              <a:gd name="T18" fmla="*/ 3908 w 4911"/>
              <a:gd name="T19" fmla="*/ 475 h 4919"/>
              <a:gd name="T20" fmla="*/ 4192 w 4911"/>
              <a:gd name="T21" fmla="*/ 720 h 4919"/>
              <a:gd name="T22" fmla="*/ 4437 w 4911"/>
              <a:gd name="T23" fmla="*/ 1005 h 4919"/>
              <a:gd name="T24" fmla="*/ 4630 w 4911"/>
              <a:gd name="T25" fmla="*/ 1316 h 4919"/>
              <a:gd name="T26" fmla="*/ 4774 w 4911"/>
              <a:gd name="T27" fmla="*/ 1647 h 4919"/>
              <a:gd name="T28" fmla="*/ 4867 w 4911"/>
              <a:gd name="T29" fmla="*/ 1990 h 4919"/>
              <a:gd name="T30" fmla="*/ 4909 w 4911"/>
              <a:gd name="T31" fmla="*/ 2342 h 4919"/>
              <a:gd name="T32" fmla="*/ 4901 w 4911"/>
              <a:gd name="T33" fmla="*/ 2695 h 4919"/>
              <a:gd name="T34" fmla="*/ 4841 w 4911"/>
              <a:gd name="T35" fmla="*/ 3045 h 4919"/>
              <a:gd name="T36" fmla="*/ 4732 w 4911"/>
              <a:gd name="T37" fmla="*/ 3385 h 4919"/>
              <a:gd name="T38" fmla="*/ 4572 w 4911"/>
              <a:gd name="T39" fmla="*/ 3710 h 4919"/>
              <a:gd name="T40" fmla="*/ 4361 w 4911"/>
              <a:gd name="T41" fmla="*/ 4013 h 4919"/>
              <a:gd name="T42" fmla="*/ 4100 w 4911"/>
              <a:gd name="T43" fmla="*/ 4287 h 4919"/>
              <a:gd name="T44" fmla="*/ 3807 w 4911"/>
              <a:gd name="T45" fmla="*/ 4514 h 4919"/>
              <a:gd name="T46" fmla="*/ 3489 w 4911"/>
              <a:gd name="T47" fmla="*/ 4692 h 4919"/>
              <a:gd name="T48" fmla="*/ 3156 w 4911"/>
              <a:gd name="T49" fmla="*/ 4818 h 4919"/>
              <a:gd name="T50" fmla="*/ 2809 w 4911"/>
              <a:gd name="T51" fmla="*/ 4894 h 4919"/>
              <a:gd name="T52" fmla="*/ 2456 w 4911"/>
              <a:gd name="T53" fmla="*/ 4919 h 4919"/>
              <a:gd name="T54" fmla="*/ 2104 w 4911"/>
              <a:gd name="T55" fmla="*/ 4894 h 4919"/>
              <a:gd name="T56" fmla="*/ 1757 w 4911"/>
              <a:gd name="T57" fmla="*/ 4818 h 4919"/>
              <a:gd name="T58" fmla="*/ 1422 w 4911"/>
              <a:gd name="T59" fmla="*/ 4692 h 4919"/>
              <a:gd name="T60" fmla="*/ 1105 w 4911"/>
              <a:gd name="T61" fmla="*/ 4514 h 4919"/>
              <a:gd name="T62" fmla="*/ 811 w 4911"/>
              <a:gd name="T63" fmla="*/ 4287 h 4919"/>
              <a:gd name="T64" fmla="*/ 550 w 4911"/>
              <a:gd name="T65" fmla="*/ 4013 h 4919"/>
              <a:gd name="T66" fmla="*/ 340 w 4911"/>
              <a:gd name="T67" fmla="*/ 3710 h 4919"/>
              <a:gd name="T68" fmla="*/ 180 w 4911"/>
              <a:gd name="T69" fmla="*/ 3385 h 4919"/>
              <a:gd name="T70" fmla="*/ 71 w 4911"/>
              <a:gd name="T71" fmla="*/ 3045 h 4919"/>
              <a:gd name="T72" fmla="*/ 12 w 4911"/>
              <a:gd name="T73" fmla="*/ 2695 h 4919"/>
              <a:gd name="T74" fmla="*/ 2 w 4911"/>
              <a:gd name="T75" fmla="*/ 2342 h 4919"/>
              <a:gd name="T76" fmla="*/ 45 w 4911"/>
              <a:gd name="T77" fmla="*/ 1990 h 4919"/>
              <a:gd name="T78" fmla="*/ 138 w 4911"/>
              <a:gd name="T79" fmla="*/ 1647 h 4919"/>
              <a:gd name="T80" fmla="*/ 281 w 4911"/>
              <a:gd name="T81" fmla="*/ 1316 h 4919"/>
              <a:gd name="T82" fmla="*/ 475 w 4911"/>
              <a:gd name="T83" fmla="*/ 1005 h 4919"/>
              <a:gd name="T84" fmla="*/ 719 w 4911"/>
              <a:gd name="T85" fmla="*/ 720 h 4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1" h="4919">
                <a:moveTo>
                  <a:pt x="719" y="720"/>
                </a:moveTo>
                <a:lnTo>
                  <a:pt x="811" y="633"/>
                </a:lnTo>
                <a:lnTo>
                  <a:pt x="906" y="552"/>
                </a:lnTo>
                <a:lnTo>
                  <a:pt x="1004" y="475"/>
                </a:lnTo>
                <a:lnTo>
                  <a:pt x="1105" y="406"/>
                </a:lnTo>
                <a:lnTo>
                  <a:pt x="1208" y="341"/>
                </a:lnTo>
                <a:lnTo>
                  <a:pt x="1314" y="281"/>
                </a:lnTo>
                <a:lnTo>
                  <a:pt x="1422" y="228"/>
                </a:lnTo>
                <a:lnTo>
                  <a:pt x="1531" y="180"/>
                </a:lnTo>
                <a:lnTo>
                  <a:pt x="1643" y="137"/>
                </a:lnTo>
                <a:lnTo>
                  <a:pt x="1757" y="101"/>
                </a:lnTo>
                <a:lnTo>
                  <a:pt x="1871" y="70"/>
                </a:lnTo>
                <a:lnTo>
                  <a:pt x="1986" y="46"/>
                </a:lnTo>
                <a:lnTo>
                  <a:pt x="2104" y="26"/>
                </a:lnTo>
                <a:lnTo>
                  <a:pt x="2220" y="11"/>
                </a:lnTo>
                <a:lnTo>
                  <a:pt x="2338" y="3"/>
                </a:lnTo>
                <a:lnTo>
                  <a:pt x="2456" y="0"/>
                </a:lnTo>
                <a:lnTo>
                  <a:pt x="2574" y="3"/>
                </a:lnTo>
                <a:lnTo>
                  <a:pt x="2691" y="11"/>
                </a:lnTo>
                <a:lnTo>
                  <a:pt x="2809" y="26"/>
                </a:lnTo>
                <a:lnTo>
                  <a:pt x="2925" y="46"/>
                </a:lnTo>
                <a:lnTo>
                  <a:pt x="3040" y="70"/>
                </a:lnTo>
                <a:lnTo>
                  <a:pt x="3156" y="101"/>
                </a:lnTo>
                <a:lnTo>
                  <a:pt x="3268" y="137"/>
                </a:lnTo>
                <a:lnTo>
                  <a:pt x="3380" y="180"/>
                </a:lnTo>
                <a:lnTo>
                  <a:pt x="3489" y="228"/>
                </a:lnTo>
                <a:lnTo>
                  <a:pt x="3597" y="281"/>
                </a:lnTo>
                <a:lnTo>
                  <a:pt x="3703" y="341"/>
                </a:lnTo>
                <a:lnTo>
                  <a:pt x="3807" y="406"/>
                </a:lnTo>
                <a:lnTo>
                  <a:pt x="3908" y="475"/>
                </a:lnTo>
                <a:lnTo>
                  <a:pt x="4005" y="552"/>
                </a:lnTo>
                <a:lnTo>
                  <a:pt x="4100" y="633"/>
                </a:lnTo>
                <a:lnTo>
                  <a:pt x="4192" y="720"/>
                </a:lnTo>
                <a:lnTo>
                  <a:pt x="4279" y="812"/>
                </a:lnTo>
                <a:lnTo>
                  <a:pt x="4361" y="907"/>
                </a:lnTo>
                <a:lnTo>
                  <a:pt x="4437" y="1005"/>
                </a:lnTo>
                <a:lnTo>
                  <a:pt x="4507" y="1106"/>
                </a:lnTo>
                <a:lnTo>
                  <a:pt x="4572" y="1210"/>
                </a:lnTo>
                <a:lnTo>
                  <a:pt x="4630" y="1316"/>
                </a:lnTo>
                <a:lnTo>
                  <a:pt x="4683" y="1424"/>
                </a:lnTo>
                <a:lnTo>
                  <a:pt x="4732" y="1534"/>
                </a:lnTo>
                <a:lnTo>
                  <a:pt x="4774" y="1647"/>
                </a:lnTo>
                <a:lnTo>
                  <a:pt x="4810" y="1760"/>
                </a:lnTo>
                <a:lnTo>
                  <a:pt x="4841" y="1874"/>
                </a:lnTo>
                <a:lnTo>
                  <a:pt x="4867" y="1990"/>
                </a:lnTo>
                <a:lnTo>
                  <a:pt x="4887" y="2107"/>
                </a:lnTo>
                <a:lnTo>
                  <a:pt x="4901" y="2224"/>
                </a:lnTo>
                <a:lnTo>
                  <a:pt x="4909" y="2342"/>
                </a:lnTo>
                <a:lnTo>
                  <a:pt x="4911" y="2460"/>
                </a:lnTo>
                <a:lnTo>
                  <a:pt x="4909" y="2578"/>
                </a:lnTo>
                <a:lnTo>
                  <a:pt x="4901" y="2695"/>
                </a:lnTo>
                <a:lnTo>
                  <a:pt x="4887" y="2813"/>
                </a:lnTo>
                <a:lnTo>
                  <a:pt x="4867" y="2930"/>
                </a:lnTo>
                <a:lnTo>
                  <a:pt x="4841" y="3045"/>
                </a:lnTo>
                <a:lnTo>
                  <a:pt x="4810" y="3160"/>
                </a:lnTo>
                <a:lnTo>
                  <a:pt x="4774" y="3273"/>
                </a:lnTo>
                <a:lnTo>
                  <a:pt x="4732" y="3385"/>
                </a:lnTo>
                <a:lnTo>
                  <a:pt x="4683" y="3496"/>
                </a:lnTo>
                <a:lnTo>
                  <a:pt x="4630" y="3604"/>
                </a:lnTo>
                <a:lnTo>
                  <a:pt x="4572" y="3710"/>
                </a:lnTo>
                <a:lnTo>
                  <a:pt x="4507" y="3814"/>
                </a:lnTo>
                <a:lnTo>
                  <a:pt x="4437" y="3915"/>
                </a:lnTo>
                <a:lnTo>
                  <a:pt x="4361" y="4013"/>
                </a:lnTo>
                <a:lnTo>
                  <a:pt x="4279" y="4108"/>
                </a:lnTo>
                <a:lnTo>
                  <a:pt x="4192" y="4200"/>
                </a:lnTo>
                <a:lnTo>
                  <a:pt x="4100" y="4287"/>
                </a:lnTo>
                <a:lnTo>
                  <a:pt x="4005" y="4368"/>
                </a:lnTo>
                <a:lnTo>
                  <a:pt x="3908" y="4445"/>
                </a:lnTo>
                <a:lnTo>
                  <a:pt x="3807" y="4514"/>
                </a:lnTo>
                <a:lnTo>
                  <a:pt x="3703" y="4579"/>
                </a:lnTo>
                <a:lnTo>
                  <a:pt x="3597" y="4638"/>
                </a:lnTo>
                <a:lnTo>
                  <a:pt x="3489" y="4692"/>
                </a:lnTo>
                <a:lnTo>
                  <a:pt x="3380" y="4740"/>
                </a:lnTo>
                <a:lnTo>
                  <a:pt x="3268" y="4781"/>
                </a:lnTo>
                <a:lnTo>
                  <a:pt x="3156" y="4818"/>
                </a:lnTo>
                <a:lnTo>
                  <a:pt x="3040" y="4849"/>
                </a:lnTo>
                <a:lnTo>
                  <a:pt x="2925" y="4874"/>
                </a:lnTo>
                <a:lnTo>
                  <a:pt x="2809" y="4894"/>
                </a:lnTo>
                <a:lnTo>
                  <a:pt x="2691" y="4908"/>
                </a:lnTo>
                <a:lnTo>
                  <a:pt x="2574" y="4917"/>
                </a:lnTo>
                <a:lnTo>
                  <a:pt x="2456" y="4919"/>
                </a:lnTo>
                <a:lnTo>
                  <a:pt x="2338" y="4917"/>
                </a:lnTo>
                <a:lnTo>
                  <a:pt x="2220" y="4908"/>
                </a:lnTo>
                <a:lnTo>
                  <a:pt x="2104" y="4894"/>
                </a:lnTo>
                <a:lnTo>
                  <a:pt x="1986" y="4874"/>
                </a:lnTo>
                <a:lnTo>
                  <a:pt x="1871" y="4849"/>
                </a:lnTo>
                <a:lnTo>
                  <a:pt x="1757" y="4818"/>
                </a:lnTo>
                <a:lnTo>
                  <a:pt x="1643" y="4781"/>
                </a:lnTo>
                <a:lnTo>
                  <a:pt x="1531" y="4739"/>
                </a:lnTo>
                <a:lnTo>
                  <a:pt x="1422" y="4692"/>
                </a:lnTo>
                <a:lnTo>
                  <a:pt x="1314" y="4638"/>
                </a:lnTo>
                <a:lnTo>
                  <a:pt x="1208" y="4579"/>
                </a:lnTo>
                <a:lnTo>
                  <a:pt x="1105" y="4514"/>
                </a:lnTo>
                <a:lnTo>
                  <a:pt x="1004" y="4445"/>
                </a:lnTo>
                <a:lnTo>
                  <a:pt x="906" y="4368"/>
                </a:lnTo>
                <a:lnTo>
                  <a:pt x="811" y="4287"/>
                </a:lnTo>
                <a:lnTo>
                  <a:pt x="719" y="4200"/>
                </a:lnTo>
                <a:lnTo>
                  <a:pt x="632" y="4108"/>
                </a:lnTo>
                <a:lnTo>
                  <a:pt x="550" y="4013"/>
                </a:lnTo>
                <a:lnTo>
                  <a:pt x="475" y="3915"/>
                </a:lnTo>
                <a:lnTo>
                  <a:pt x="404" y="3814"/>
                </a:lnTo>
                <a:lnTo>
                  <a:pt x="340" y="3710"/>
                </a:lnTo>
                <a:lnTo>
                  <a:pt x="281" y="3604"/>
                </a:lnTo>
                <a:lnTo>
                  <a:pt x="228" y="3496"/>
                </a:lnTo>
                <a:lnTo>
                  <a:pt x="180" y="3385"/>
                </a:lnTo>
                <a:lnTo>
                  <a:pt x="138" y="3273"/>
                </a:lnTo>
                <a:lnTo>
                  <a:pt x="101" y="3160"/>
                </a:lnTo>
                <a:lnTo>
                  <a:pt x="71" y="3045"/>
                </a:lnTo>
                <a:lnTo>
                  <a:pt x="45" y="2930"/>
                </a:lnTo>
                <a:lnTo>
                  <a:pt x="25" y="2813"/>
                </a:lnTo>
                <a:lnTo>
                  <a:pt x="12" y="2695"/>
                </a:lnTo>
                <a:lnTo>
                  <a:pt x="2" y="2578"/>
                </a:lnTo>
                <a:lnTo>
                  <a:pt x="0" y="2460"/>
                </a:lnTo>
                <a:lnTo>
                  <a:pt x="2" y="2342"/>
                </a:lnTo>
                <a:lnTo>
                  <a:pt x="12" y="2224"/>
                </a:lnTo>
                <a:lnTo>
                  <a:pt x="25" y="2107"/>
                </a:lnTo>
                <a:lnTo>
                  <a:pt x="45" y="1990"/>
                </a:lnTo>
                <a:lnTo>
                  <a:pt x="71" y="1874"/>
                </a:lnTo>
                <a:lnTo>
                  <a:pt x="101" y="1760"/>
                </a:lnTo>
                <a:lnTo>
                  <a:pt x="138" y="1647"/>
                </a:lnTo>
                <a:lnTo>
                  <a:pt x="180" y="1534"/>
                </a:lnTo>
                <a:lnTo>
                  <a:pt x="228" y="1424"/>
                </a:lnTo>
                <a:lnTo>
                  <a:pt x="281" y="1316"/>
                </a:lnTo>
                <a:lnTo>
                  <a:pt x="340" y="1210"/>
                </a:lnTo>
                <a:lnTo>
                  <a:pt x="404" y="1106"/>
                </a:lnTo>
                <a:lnTo>
                  <a:pt x="475" y="1005"/>
                </a:lnTo>
                <a:lnTo>
                  <a:pt x="550" y="907"/>
                </a:lnTo>
                <a:lnTo>
                  <a:pt x="632" y="812"/>
                </a:lnTo>
                <a:lnTo>
                  <a:pt x="719" y="720"/>
                </a:lnTo>
                <a:close/>
              </a:path>
            </a:pathLst>
          </a:cu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dirty="0">
                <a:latin typeface="Tw Cen MT" panose="020B0602020104020603" pitchFamily="34" charset="0"/>
                <a:cs typeface="Arial" pitchFamily="34" charset="0"/>
              </a:rPr>
              <a:t>Improved implementation </a:t>
            </a:r>
          </a:p>
          <a:p>
            <a:pPr lvl="0" algn="ctr"/>
            <a:r>
              <a:rPr lang="en-ZA" dirty="0">
                <a:latin typeface="Tw Cen MT" panose="020B0602020104020603" pitchFamily="34" charset="0"/>
                <a:cs typeface="Arial" pitchFamily="34" charset="0"/>
              </a:rPr>
              <a:t>of Batho Pele</a:t>
            </a:r>
            <a:endParaRPr lang="en-ZA" dirty="0"/>
          </a:p>
        </p:txBody>
      </p:sp>
      <p:grpSp>
        <p:nvGrpSpPr>
          <p:cNvPr id="57" name="组合 79">
            <a:extLst>
              <a:ext uri="{FF2B5EF4-FFF2-40B4-BE49-F238E27FC236}">
                <a16:creationId xmlns:a16="http://schemas.microsoft.com/office/drawing/2014/main" id="{1DD20F99-4E81-4790-82F3-73403052602D}"/>
              </a:ext>
            </a:extLst>
          </p:cNvPr>
          <p:cNvGrpSpPr>
            <a:grpSpLocks/>
          </p:cNvGrpSpPr>
          <p:nvPr/>
        </p:nvGrpSpPr>
        <p:grpSpPr bwMode="auto">
          <a:xfrm>
            <a:off x="3364958" y="3515360"/>
            <a:ext cx="896088" cy="897900"/>
            <a:chOff x="6379728" y="2488774"/>
            <a:chExt cx="2513016" cy="2513016"/>
          </a:xfrm>
        </p:grpSpPr>
        <p:sp>
          <p:nvSpPr>
            <p:cNvPr id="61" name="任意多边形 82">
              <a:extLst>
                <a:ext uri="{FF2B5EF4-FFF2-40B4-BE49-F238E27FC236}">
                  <a16:creationId xmlns:a16="http://schemas.microsoft.com/office/drawing/2014/main" id="{983CD781-EF81-4B81-8088-22BAA18957D7}"/>
                </a:ext>
              </a:extLst>
            </p:cNvPr>
            <p:cNvSpPr/>
            <p:nvPr/>
          </p:nvSpPr>
          <p:spPr>
            <a:xfrm rot="3738964">
              <a:off x="6379728"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62" name="任意多边形 83">
              <a:extLst>
                <a:ext uri="{FF2B5EF4-FFF2-40B4-BE49-F238E27FC236}">
                  <a16:creationId xmlns:a16="http://schemas.microsoft.com/office/drawing/2014/main" id="{A0A74323-FCEF-4AFA-A8A8-5B57969B0BAD}"/>
                </a:ext>
              </a:extLst>
            </p:cNvPr>
            <p:cNvSpPr/>
            <p:nvPr/>
          </p:nvSpPr>
          <p:spPr>
            <a:xfrm rot="16377237">
              <a:off x="6409518" y="2506882"/>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63" name="Freeform 8">
            <a:extLst>
              <a:ext uri="{FF2B5EF4-FFF2-40B4-BE49-F238E27FC236}">
                <a16:creationId xmlns:a16="http://schemas.microsoft.com/office/drawing/2014/main" id="{8F32611C-C61B-477C-A355-1E5BFBEED5E5}"/>
              </a:ext>
            </a:extLst>
          </p:cNvPr>
          <p:cNvSpPr>
            <a:spLocks/>
          </p:cNvSpPr>
          <p:nvPr/>
        </p:nvSpPr>
        <p:spPr bwMode="auto">
          <a:xfrm>
            <a:off x="3483067" y="3634375"/>
            <a:ext cx="659869" cy="659869"/>
          </a:xfrm>
          <a:custGeom>
            <a:avLst/>
            <a:gdLst>
              <a:gd name="T0" fmla="*/ 1665 w 1876"/>
              <a:gd name="T1" fmla="*/ 346 h 1878"/>
              <a:gd name="T2" fmla="*/ 1745 w 1876"/>
              <a:gd name="T3" fmla="*/ 461 h 1878"/>
              <a:gd name="T4" fmla="*/ 1806 w 1876"/>
              <a:gd name="T5" fmla="*/ 585 h 1878"/>
              <a:gd name="T6" fmla="*/ 1849 w 1876"/>
              <a:gd name="T7" fmla="*/ 716 h 1878"/>
              <a:gd name="T8" fmla="*/ 1871 w 1876"/>
              <a:gd name="T9" fmla="*/ 849 h 1878"/>
              <a:gd name="T10" fmla="*/ 1874 w 1876"/>
              <a:gd name="T11" fmla="*/ 984 h 1878"/>
              <a:gd name="T12" fmla="*/ 1858 w 1876"/>
              <a:gd name="T13" fmla="*/ 1118 h 1878"/>
              <a:gd name="T14" fmla="*/ 1823 w 1876"/>
              <a:gd name="T15" fmla="*/ 1249 h 1878"/>
              <a:gd name="T16" fmla="*/ 1767 w 1876"/>
              <a:gd name="T17" fmla="*/ 1375 h 1878"/>
              <a:gd name="T18" fmla="*/ 1695 w 1876"/>
              <a:gd name="T19" fmla="*/ 1494 h 1878"/>
              <a:gd name="T20" fmla="*/ 1601 w 1876"/>
              <a:gd name="T21" fmla="*/ 1602 h 1878"/>
              <a:gd name="T22" fmla="*/ 1492 w 1876"/>
              <a:gd name="T23" fmla="*/ 1696 h 1878"/>
              <a:gd name="T24" fmla="*/ 1374 w 1876"/>
              <a:gd name="T25" fmla="*/ 1770 h 1878"/>
              <a:gd name="T26" fmla="*/ 1248 w 1876"/>
              <a:gd name="T27" fmla="*/ 1825 h 1878"/>
              <a:gd name="T28" fmla="*/ 1116 w 1876"/>
              <a:gd name="T29" fmla="*/ 1860 h 1878"/>
              <a:gd name="T30" fmla="*/ 982 w 1876"/>
              <a:gd name="T31" fmla="*/ 1876 h 1878"/>
              <a:gd name="T32" fmla="*/ 848 w 1876"/>
              <a:gd name="T33" fmla="*/ 1873 h 1878"/>
              <a:gd name="T34" fmla="*/ 714 w 1876"/>
              <a:gd name="T35" fmla="*/ 1850 h 1878"/>
              <a:gd name="T36" fmla="*/ 585 w 1876"/>
              <a:gd name="T37" fmla="*/ 1809 h 1878"/>
              <a:gd name="T38" fmla="*/ 462 w 1876"/>
              <a:gd name="T39" fmla="*/ 1748 h 1878"/>
              <a:gd name="T40" fmla="*/ 347 w 1876"/>
              <a:gd name="T41" fmla="*/ 1667 h 1878"/>
              <a:gd name="T42" fmla="*/ 242 w 1876"/>
              <a:gd name="T43" fmla="*/ 1568 h 1878"/>
              <a:gd name="T44" fmla="*/ 155 w 1876"/>
              <a:gd name="T45" fmla="*/ 1455 h 1878"/>
              <a:gd name="T46" fmla="*/ 87 w 1876"/>
              <a:gd name="T47" fmla="*/ 1334 h 1878"/>
              <a:gd name="T48" fmla="*/ 39 w 1876"/>
              <a:gd name="T49" fmla="*/ 1207 h 1878"/>
              <a:gd name="T50" fmla="*/ 10 w 1876"/>
              <a:gd name="T51" fmla="*/ 1074 h 1878"/>
              <a:gd name="T52" fmla="*/ 0 w 1876"/>
              <a:gd name="T53" fmla="*/ 938 h 1878"/>
              <a:gd name="T54" fmla="*/ 10 w 1876"/>
              <a:gd name="T55" fmla="*/ 804 h 1878"/>
              <a:gd name="T56" fmla="*/ 39 w 1876"/>
              <a:gd name="T57" fmla="*/ 671 h 1878"/>
              <a:gd name="T58" fmla="*/ 87 w 1876"/>
              <a:gd name="T59" fmla="*/ 544 h 1878"/>
              <a:gd name="T60" fmla="*/ 155 w 1876"/>
              <a:gd name="T61" fmla="*/ 421 h 1878"/>
              <a:gd name="T62" fmla="*/ 242 w 1876"/>
              <a:gd name="T63" fmla="*/ 310 h 1878"/>
              <a:gd name="T64" fmla="*/ 347 w 1876"/>
              <a:gd name="T65" fmla="*/ 211 h 1878"/>
              <a:gd name="T66" fmla="*/ 462 w 1876"/>
              <a:gd name="T67" fmla="*/ 129 h 1878"/>
              <a:gd name="T68" fmla="*/ 585 w 1876"/>
              <a:gd name="T69" fmla="*/ 68 h 1878"/>
              <a:gd name="T70" fmla="*/ 714 w 1876"/>
              <a:gd name="T71" fmla="*/ 27 h 1878"/>
              <a:gd name="T72" fmla="*/ 848 w 1876"/>
              <a:gd name="T73" fmla="*/ 4 h 1878"/>
              <a:gd name="T74" fmla="*/ 982 w 1876"/>
              <a:gd name="T75" fmla="*/ 1 h 1878"/>
              <a:gd name="T76" fmla="*/ 1116 w 1876"/>
              <a:gd name="T77" fmla="*/ 16 h 1878"/>
              <a:gd name="T78" fmla="*/ 1248 w 1876"/>
              <a:gd name="T79" fmla="*/ 52 h 1878"/>
              <a:gd name="T80" fmla="*/ 1374 w 1876"/>
              <a:gd name="T81" fmla="*/ 107 h 1878"/>
              <a:gd name="T82" fmla="*/ 1492 w 1876"/>
              <a:gd name="T83" fmla="*/ 181 h 1878"/>
              <a:gd name="T84" fmla="*/ 1601 w 1876"/>
              <a:gd name="T85" fmla="*/ 27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6" h="1878">
                <a:moveTo>
                  <a:pt x="1601" y="274"/>
                </a:moveTo>
                <a:lnTo>
                  <a:pt x="1634" y="310"/>
                </a:lnTo>
                <a:lnTo>
                  <a:pt x="1665" y="346"/>
                </a:lnTo>
                <a:lnTo>
                  <a:pt x="1695" y="384"/>
                </a:lnTo>
                <a:lnTo>
                  <a:pt x="1720" y="421"/>
                </a:lnTo>
                <a:lnTo>
                  <a:pt x="1745" y="461"/>
                </a:lnTo>
                <a:lnTo>
                  <a:pt x="1767" y="501"/>
                </a:lnTo>
                <a:lnTo>
                  <a:pt x="1789" y="544"/>
                </a:lnTo>
                <a:lnTo>
                  <a:pt x="1806" y="585"/>
                </a:lnTo>
                <a:lnTo>
                  <a:pt x="1823" y="629"/>
                </a:lnTo>
                <a:lnTo>
                  <a:pt x="1837" y="671"/>
                </a:lnTo>
                <a:lnTo>
                  <a:pt x="1849" y="716"/>
                </a:lnTo>
                <a:lnTo>
                  <a:pt x="1858" y="759"/>
                </a:lnTo>
                <a:lnTo>
                  <a:pt x="1866" y="804"/>
                </a:lnTo>
                <a:lnTo>
                  <a:pt x="1871" y="849"/>
                </a:lnTo>
                <a:lnTo>
                  <a:pt x="1874" y="893"/>
                </a:lnTo>
                <a:lnTo>
                  <a:pt x="1876" y="938"/>
                </a:lnTo>
                <a:lnTo>
                  <a:pt x="1874" y="984"/>
                </a:lnTo>
                <a:lnTo>
                  <a:pt x="1871" y="1029"/>
                </a:lnTo>
                <a:lnTo>
                  <a:pt x="1866" y="1074"/>
                </a:lnTo>
                <a:lnTo>
                  <a:pt x="1858" y="1118"/>
                </a:lnTo>
                <a:lnTo>
                  <a:pt x="1849" y="1162"/>
                </a:lnTo>
                <a:lnTo>
                  <a:pt x="1837" y="1207"/>
                </a:lnTo>
                <a:lnTo>
                  <a:pt x="1823" y="1249"/>
                </a:lnTo>
                <a:lnTo>
                  <a:pt x="1806" y="1292"/>
                </a:lnTo>
                <a:lnTo>
                  <a:pt x="1789" y="1334"/>
                </a:lnTo>
                <a:lnTo>
                  <a:pt x="1767" y="1375"/>
                </a:lnTo>
                <a:lnTo>
                  <a:pt x="1745" y="1416"/>
                </a:lnTo>
                <a:lnTo>
                  <a:pt x="1720" y="1455"/>
                </a:lnTo>
                <a:lnTo>
                  <a:pt x="1695" y="1494"/>
                </a:lnTo>
                <a:lnTo>
                  <a:pt x="1665" y="1531"/>
                </a:lnTo>
                <a:lnTo>
                  <a:pt x="1634" y="1568"/>
                </a:lnTo>
                <a:lnTo>
                  <a:pt x="1601" y="1602"/>
                </a:lnTo>
                <a:lnTo>
                  <a:pt x="1565" y="1636"/>
                </a:lnTo>
                <a:lnTo>
                  <a:pt x="1530" y="1667"/>
                </a:lnTo>
                <a:lnTo>
                  <a:pt x="1492" y="1696"/>
                </a:lnTo>
                <a:lnTo>
                  <a:pt x="1454" y="1723"/>
                </a:lnTo>
                <a:lnTo>
                  <a:pt x="1414" y="1748"/>
                </a:lnTo>
                <a:lnTo>
                  <a:pt x="1374" y="1770"/>
                </a:lnTo>
                <a:lnTo>
                  <a:pt x="1333" y="1790"/>
                </a:lnTo>
                <a:lnTo>
                  <a:pt x="1290" y="1809"/>
                </a:lnTo>
                <a:lnTo>
                  <a:pt x="1248" y="1825"/>
                </a:lnTo>
                <a:lnTo>
                  <a:pt x="1205" y="1839"/>
                </a:lnTo>
                <a:lnTo>
                  <a:pt x="1161" y="1850"/>
                </a:lnTo>
                <a:lnTo>
                  <a:pt x="1116" y="1860"/>
                </a:lnTo>
                <a:lnTo>
                  <a:pt x="1073" y="1868"/>
                </a:lnTo>
                <a:lnTo>
                  <a:pt x="1028" y="1873"/>
                </a:lnTo>
                <a:lnTo>
                  <a:pt x="982" y="1876"/>
                </a:lnTo>
                <a:lnTo>
                  <a:pt x="938" y="1878"/>
                </a:lnTo>
                <a:lnTo>
                  <a:pt x="893" y="1876"/>
                </a:lnTo>
                <a:lnTo>
                  <a:pt x="848" y="1873"/>
                </a:lnTo>
                <a:lnTo>
                  <a:pt x="804" y="1868"/>
                </a:lnTo>
                <a:lnTo>
                  <a:pt x="759" y="1860"/>
                </a:lnTo>
                <a:lnTo>
                  <a:pt x="714" y="1850"/>
                </a:lnTo>
                <a:lnTo>
                  <a:pt x="671" y="1839"/>
                </a:lnTo>
                <a:lnTo>
                  <a:pt x="628" y="1825"/>
                </a:lnTo>
                <a:lnTo>
                  <a:pt x="585" y="1809"/>
                </a:lnTo>
                <a:lnTo>
                  <a:pt x="543" y="1790"/>
                </a:lnTo>
                <a:lnTo>
                  <a:pt x="502" y="1770"/>
                </a:lnTo>
                <a:lnTo>
                  <a:pt x="462" y="1748"/>
                </a:lnTo>
                <a:lnTo>
                  <a:pt x="422" y="1723"/>
                </a:lnTo>
                <a:lnTo>
                  <a:pt x="383" y="1696"/>
                </a:lnTo>
                <a:lnTo>
                  <a:pt x="347" y="1667"/>
                </a:lnTo>
                <a:lnTo>
                  <a:pt x="310" y="1636"/>
                </a:lnTo>
                <a:lnTo>
                  <a:pt x="275" y="1602"/>
                </a:lnTo>
                <a:lnTo>
                  <a:pt x="242" y="1568"/>
                </a:lnTo>
                <a:lnTo>
                  <a:pt x="210" y="1531"/>
                </a:lnTo>
                <a:lnTo>
                  <a:pt x="182" y="1494"/>
                </a:lnTo>
                <a:lnTo>
                  <a:pt x="155" y="1455"/>
                </a:lnTo>
                <a:lnTo>
                  <a:pt x="130" y="1416"/>
                </a:lnTo>
                <a:lnTo>
                  <a:pt x="108" y="1375"/>
                </a:lnTo>
                <a:lnTo>
                  <a:pt x="87" y="1334"/>
                </a:lnTo>
                <a:lnTo>
                  <a:pt x="69" y="1292"/>
                </a:lnTo>
                <a:lnTo>
                  <a:pt x="53" y="1249"/>
                </a:lnTo>
                <a:lnTo>
                  <a:pt x="39" y="1207"/>
                </a:lnTo>
                <a:lnTo>
                  <a:pt x="27" y="1162"/>
                </a:lnTo>
                <a:lnTo>
                  <a:pt x="18" y="1118"/>
                </a:lnTo>
                <a:lnTo>
                  <a:pt x="10" y="1074"/>
                </a:lnTo>
                <a:lnTo>
                  <a:pt x="5" y="1029"/>
                </a:lnTo>
                <a:lnTo>
                  <a:pt x="1" y="984"/>
                </a:lnTo>
                <a:lnTo>
                  <a:pt x="0" y="938"/>
                </a:lnTo>
                <a:lnTo>
                  <a:pt x="1" y="893"/>
                </a:lnTo>
                <a:lnTo>
                  <a:pt x="5" y="849"/>
                </a:lnTo>
                <a:lnTo>
                  <a:pt x="10" y="804"/>
                </a:lnTo>
                <a:lnTo>
                  <a:pt x="18" y="759"/>
                </a:lnTo>
                <a:lnTo>
                  <a:pt x="27" y="716"/>
                </a:lnTo>
                <a:lnTo>
                  <a:pt x="39" y="671"/>
                </a:lnTo>
                <a:lnTo>
                  <a:pt x="53" y="629"/>
                </a:lnTo>
                <a:lnTo>
                  <a:pt x="69" y="585"/>
                </a:lnTo>
                <a:lnTo>
                  <a:pt x="87" y="544"/>
                </a:lnTo>
                <a:lnTo>
                  <a:pt x="108" y="501"/>
                </a:lnTo>
                <a:lnTo>
                  <a:pt x="130" y="461"/>
                </a:lnTo>
                <a:lnTo>
                  <a:pt x="155" y="421"/>
                </a:lnTo>
                <a:lnTo>
                  <a:pt x="182" y="384"/>
                </a:lnTo>
                <a:lnTo>
                  <a:pt x="210" y="346"/>
                </a:lnTo>
                <a:lnTo>
                  <a:pt x="242" y="310"/>
                </a:lnTo>
                <a:lnTo>
                  <a:pt x="275" y="274"/>
                </a:lnTo>
                <a:lnTo>
                  <a:pt x="310" y="241"/>
                </a:lnTo>
                <a:lnTo>
                  <a:pt x="347" y="211"/>
                </a:lnTo>
                <a:lnTo>
                  <a:pt x="383" y="181"/>
                </a:lnTo>
                <a:lnTo>
                  <a:pt x="422" y="154"/>
                </a:lnTo>
                <a:lnTo>
                  <a:pt x="462" y="129"/>
                </a:lnTo>
                <a:lnTo>
                  <a:pt x="502" y="107"/>
                </a:lnTo>
                <a:lnTo>
                  <a:pt x="543" y="87"/>
                </a:lnTo>
                <a:lnTo>
                  <a:pt x="585" y="68"/>
                </a:lnTo>
                <a:lnTo>
                  <a:pt x="628" y="52"/>
                </a:lnTo>
                <a:lnTo>
                  <a:pt x="671" y="39"/>
                </a:lnTo>
                <a:lnTo>
                  <a:pt x="714" y="27"/>
                </a:lnTo>
                <a:lnTo>
                  <a:pt x="759" y="16"/>
                </a:lnTo>
                <a:lnTo>
                  <a:pt x="804" y="9"/>
                </a:lnTo>
                <a:lnTo>
                  <a:pt x="848" y="4"/>
                </a:lnTo>
                <a:lnTo>
                  <a:pt x="893" y="1"/>
                </a:lnTo>
                <a:lnTo>
                  <a:pt x="938" y="0"/>
                </a:lnTo>
                <a:lnTo>
                  <a:pt x="982" y="1"/>
                </a:lnTo>
                <a:lnTo>
                  <a:pt x="1028" y="4"/>
                </a:lnTo>
                <a:lnTo>
                  <a:pt x="1073" y="9"/>
                </a:lnTo>
                <a:lnTo>
                  <a:pt x="1116" y="16"/>
                </a:lnTo>
                <a:lnTo>
                  <a:pt x="1161" y="27"/>
                </a:lnTo>
                <a:lnTo>
                  <a:pt x="1205" y="39"/>
                </a:lnTo>
                <a:lnTo>
                  <a:pt x="1248" y="52"/>
                </a:lnTo>
                <a:lnTo>
                  <a:pt x="1290" y="68"/>
                </a:lnTo>
                <a:lnTo>
                  <a:pt x="1333" y="87"/>
                </a:lnTo>
                <a:lnTo>
                  <a:pt x="1374" y="107"/>
                </a:lnTo>
                <a:lnTo>
                  <a:pt x="1414" y="129"/>
                </a:lnTo>
                <a:lnTo>
                  <a:pt x="1454" y="154"/>
                </a:lnTo>
                <a:lnTo>
                  <a:pt x="1492" y="181"/>
                </a:lnTo>
                <a:lnTo>
                  <a:pt x="1530" y="211"/>
                </a:lnTo>
                <a:lnTo>
                  <a:pt x="1565" y="241"/>
                </a:lnTo>
                <a:lnTo>
                  <a:pt x="1601" y="274"/>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4" name="Freeform 17">
            <a:extLst>
              <a:ext uri="{FF2B5EF4-FFF2-40B4-BE49-F238E27FC236}">
                <a16:creationId xmlns:a16="http://schemas.microsoft.com/office/drawing/2014/main" id="{F9C8ADDB-1B68-4A86-AC2D-97FC26F85559}"/>
              </a:ext>
            </a:extLst>
          </p:cNvPr>
          <p:cNvSpPr>
            <a:spLocks/>
          </p:cNvSpPr>
          <p:nvPr/>
        </p:nvSpPr>
        <p:spPr bwMode="auto">
          <a:xfrm>
            <a:off x="3673860" y="3824114"/>
            <a:ext cx="278284" cy="280392"/>
          </a:xfrm>
          <a:custGeom>
            <a:avLst/>
            <a:gdLst>
              <a:gd name="T0" fmla="*/ 104 w 795"/>
              <a:gd name="T1" fmla="*/ 550 h 797"/>
              <a:gd name="T2" fmla="*/ 123 w 795"/>
              <a:gd name="T3" fmla="*/ 528 h 797"/>
              <a:gd name="T4" fmla="*/ 139 w 795"/>
              <a:gd name="T5" fmla="*/ 503 h 797"/>
              <a:gd name="T6" fmla="*/ 151 w 795"/>
              <a:gd name="T7" fmla="*/ 478 h 797"/>
              <a:gd name="T8" fmla="*/ 159 w 795"/>
              <a:gd name="T9" fmla="*/ 451 h 797"/>
              <a:gd name="T10" fmla="*/ 164 w 795"/>
              <a:gd name="T11" fmla="*/ 423 h 797"/>
              <a:gd name="T12" fmla="*/ 164 w 795"/>
              <a:gd name="T13" fmla="*/ 395 h 797"/>
              <a:gd name="T14" fmla="*/ 161 w 795"/>
              <a:gd name="T15" fmla="*/ 366 h 797"/>
              <a:gd name="T16" fmla="*/ 152 w 795"/>
              <a:gd name="T17" fmla="*/ 338 h 797"/>
              <a:gd name="T18" fmla="*/ 147 w 795"/>
              <a:gd name="T19" fmla="*/ 318 h 797"/>
              <a:gd name="T20" fmla="*/ 144 w 795"/>
              <a:gd name="T21" fmla="*/ 299 h 797"/>
              <a:gd name="T22" fmla="*/ 144 w 795"/>
              <a:gd name="T23" fmla="*/ 279 h 797"/>
              <a:gd name="T24" fmla="*/ 148 w 795"/>
              <a:gd name="T25" fmla="*/ 259 h 797"/>
              <a:gd name="T26" fmla="*/ 154 w 795"/>
              <a:gd name="T27" fmla="*/ 239 h 797"/>
              <a:gd name="T28" fmla="*/ 162 w 795"/>
              <a:gd name="T29" fmla="*/ 222 h 797"/>
              <a:gd name="T30" fmla="*/ 172 w 795"/>
              <a:gd name="T31" fmla="*/ 204 h 797"/>
              <a:gd name="T32" fmla="*/ 186 w 795"/>
              <a:gd name="T33" fmla="*/ 187 h 797"/>
              <a:gd name="T34" fmla="*/ 203 w 795"/>
              <a:gd name="T35" fmla="*/ 173 h 797"/>
              <a:gd name="T36" fmla="*/ 221 w 795"/>
              <a:gd name="T37" fmla="*/ 163 h 797"/>
              <a:gd name="T38" fmla="*/ 238 w 795"/>
              <a:gd name="T39" fmla="*/ 155 h 797"/>
              <a:gd name="T40" fmla="*/ 258 w 795"/>
              <a:gd name="T41" fmla="*/ 149 h 797"/>
              <a:gd name="T42" fmla="*/ 278 w 795"/>
              <a:gd name="T43" fmla="*/ 145 h 797"/>
              <a:gd name="T44" fmla="*/ 298 w 795"/>
              <a:gd name="T45" fmla="*/ 145 h 797"/>
              <a:gd name="T46" fmla="*/ 317 w 795"/>
              <a:gd name="T47" fmla="*/ 147 h 797"/>
              <a:gd name="T48" fmla="*/ 337 w 795"/>
              <a:gd name="T49" fmla="*/ 153 h 797"/>
              <a:gd name="T50" fmla="*/ 365 w 795"/>
              <a:gd name="T51" fmla="*/ 162 h 797"/>
              <a:gd name="T52" fmla="*/ 393 w 795"/>
              <a:gd name="T53" fmla="*/ 165 h 797"/>
              <a:gd name="T54" fmla="*/ 422 w 795"/>
              <a:gd name="T55" fmla="*/ 165 h 797"/>
              <a:gd name="T56" fmla="*/ 450 w 795"/>
              <a:gd name="T57" fmla="*/ 160 h 797"/>
              <a:gd name="T58" fmla="*/ 477 w 795"/>
              <a:gd name="T59" fmla="*/ 152 h 797"/>
              <a:gd name="T60" fmla="*/ 501 w 795"/>
              <a:gd name="T61" fmla="*/ 140 h 797"/>
              <a:gd name="T62" fmla="*/ 526 w 795"/>
              <a:gd name="T63" fmla="*/ 124 h 797"/>
              <a:gd name="T64" fmla="*/ 548 w 795"/>
              <a:gd name="T65" fmla="*/ 105 h 797"/>
              <a:gd name="T66" fmla="*/ 634 w 795"/>
              <a:gd name="T67" fmla="*/ 20 h 797"/>
              <a:gd name="T68" fmla="*/ 660 w 795"/>
              <a:gd name="T69" fmla="*/ 6 h 797"/>
              <a:gd name="T70" fmla="*/ 688 w 795"/>
              <a:gd name="T71" fmla="*/ 0 h 797"/>
              <a:gd name="T72" fmla="*/ 718 w 795"/>
              <a:gd name="T73" fmla="*/ 4 h 797"/>
              <a:gd name="T74" fmla="*/ 746 w 795"/>
              <a:gd name="T75" fmla="*/ 16 h 797"/>
              <a:gd name="T76" fmla="*/ 769 w 795"/>
              <a:gd name="T77" fmla="*/ 33 h 797"/>
              <a:gd name="T78" fmla="*/ 785 w 795"/>
              <a:gd name="T79" fmla="*/ 58 h 797"/>
              <a:gd name="T80" fmla="*/ 794 w 795"/>
              <a:gd name="T81" fmla="*/ 86 h 797"/>
              <a:gd name="T82" fmla="*/ 795 w 795"/>
              <a:gd name="T83" fmla="*/ 696 h 797"/>
              <a:gd name="T84" fmla="*/ 793 w 795"/>
              <a:gd name="T85" fmla="*/ 716 h 797"/>
              <a:gd name="T86" fmla="*/ 787 w 795"/>
              <a:gd name="T87" fmla="*/ 735 h 797"/>
              <a:gd name="T88" fmla="*/ 778 w 795"/>
              <a:gd name="T89" fmla="*/ 753 h 797"/>
              <a:gd name="T90" fmla="*/ 765 w 795"/>
              <a:gd name="T91" fmla="*/ 767 h 797"/>
              <a:gd name="T92" fmla="*/ 751 w 795"/>
              <a:gd name="T93" fmla="*/ 780 h 797"/>
              <a:gd name="T94" fmla="*/ 733 w 795"/>
              <a:gd name="T95" fmla="*/ 789 h 797"/>
              <a:gd name="T96" fmla="*/ 714 w 795"/>
              <a:gd name="T97" fmla="*/ 795 h 797"/>
              <a:gd name="T98" fmla="*/ 694 w 795"/>
              <a:gd name="T99" fmla="*/ 797 h 797"/>
              <a:gd name="T100" fmla="*/ 85 w 795"/>
              <a:gd name="T101" fmla="*/ 796 h 797"/>
              <a:gd name="T102" fmla="*/ 57 w 795"/>
              <a:gd name="T103" fmla="*/ 787 h 797"/>
              <a:gd name="T104" fmla="*/ 33 w 795"/>
              <a:gd name="T105" fmla="*/ 771 h 797"/>
              <a:gd name="T106" fmla="*/ 14 w 795"/>
              <a:gd name="T107" fmla="*/ 748 h 797"/>
              <a:gd name="T108" fmla="*/ 3 w 795"/>
              <a:gd name="T109" fmla="*/ 720 h 797"/>
              <a:gd name="T110" fmla="*/ 0 w 795"/>
              <a:gd name="T111" fmla="*/ 691 h 797"/>
              <a:gd name="T112" fmla="*/ 5 w 795"/>
              <a:gd name="T113" fmla="*/ 662 h 797"/>
              <a:gd name="T114" fmla="*/ 20 w 795"/>
              <a:gd name="T115" fmla="*/ 636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797">
                <a:moveTo>
                  <a:pt x="29" y="625"/>
                </a:moveTo>
                <a:lnTo>
                  <a:pt x="104" y="550"/>
                </a:lnTo>
                <a:lnTo>
                  <a:pt x="115" y="539"/>
                </a:lnTo>
                <a:lnTo>
                  <a:pt x="123" y="528"/>
                </a:lnTo>
                <a:lnTo>
                  <a:pt x="131" y="516"/>
                </a:lnTo>
                <a:lnTo>
                  <a:pt x="139" y="503"/>
                </a:lnTo>
                <a:lnTo>
                  <a:pt x="145" y="491"/>
                </a:lnTo>
                <a:lnTo>
                  <a:pt x="151" y="478"/>
                </a:lnTo>
                <a:lnTo>
                  <a:pt x="156" y="464"/>
                </a:lnTo>
                <a:lnTo>
                  <a:pt x="159" y="451"/>
                </a:lnTo>
                <a:lnTo>
                  <a:pt x="162" y="437"/>
                </a:lnTo>
                <a:lnTo>
                  <a:pt x="164" y="423"/>
                </a:lnTo>
                <a:lnTo>
                  <a:pt x="164" y="410"/>
                </a:lnTo>
                <a:lnTo>
                  <a:pt x="164" y="395"/>
                </a:lnTo>
                <a:lnTo>
                  <a:pt x="163" y="381"/>
                </a:lnTo>
                <a:lnTo>
                  <a:pt x="161" y="366"/>
                </a:lnTo>
                <a:lnTo>
                  <a:pt x="157" y="352"/>
                </a:lnTo>
                <a:lnTo>
                  <a:pt x="152" y="338"/>
                </a:lnTo>
                <a:lnTo>
                  <a:pt x="149" y="329"/>
                </a:lnTo>
                <a:lnTo>
                  <a:pt x="147" y="318"/>
                </a:lnTo>
                <a:lnTo>
                  <a:pt x="145" y="309"/>
                </a:lnTo>
                <a:lnTo>
                  <a:pt x="144" y="299"/>
                </a:lnTo>
                <a:lnTo>
                  <a:pt x="144" y="289"/>
                </a:lnTo>
                <a:lnTo>
                  <a:pt x="144" y="279"/>
                </a:lnTo>
                <a:lnTo>
                  <a:pt x="145" y="269"/>
                </a:lnTo>
                <a:lnTo>
                  <a:pt x="148" y="259"/>
                </a:lnTo>
                <a:lnTo>
                  <a:pt x="150" y="250"/>
                </a:lnTo>
                <a:lnTo>
                  <a:pt x="154" y="239"/>
                </a:lnTo>
                <a:lnTo>
                  <a:pt x="157" y="230"/>
                </a:lnTo>
                <a:lnTo>
                  <a:pt x="162" y="222"/>
                </a:lnTo>
                <a:lnTo>
                  <a:pt x="167" y="212"/>
                </a:lnTo>
                <a:lnTo>
                  <a:pt x="172" y="204"/>
                </a:lnTo>
                <a:lnTo>
                  <a:pt x="179" y="196"/>
                </a:lnTo>
                <a:lnTo>
                  <a:pt x="186" y="187"/>
                </a:lnTo>
                <a:lnTo>
                  <a:pt x="195" y="180"/>
                </a:lnTo>
                <a:lnTo>
                  <a:pt x="203" y="173"/>
                </a:lnTo>
                <a:lnTo>
                  <a:pt x="211" y="167"/>
                </a:lnTo>
                <a:lnTo>
                  <a:pt x="221" y="163"/>
                </a:lnTo>
                <a:lnTo>
                  <a:pt x="229" y="158"/>
                </a:lnTo>
                <a:lnTo>
                  <a:pt x="238" y="155"/>
                </a:lnTo>
                <a:lnTo>
                  <a:pt x="248" y="151"/>
                </a:lnTo>
                <a:lnTo>
                  <a:pt x="258" y="149"/>
                </a:lnTo>
                <a:lnTo>
                  <a:pt x="268" y="146"/>
                </a:lnTo>
                <a:lnTo>
                  <a:pt x="278" y="145"/>
                </a:lnTo>
                <a:lnTo>
                  <a:pt x="288" y="145"/>
                </a:lnTo>
                <a:lnTo>
                  <a:pt x="298" y="145"/>
                </a:lnTo>
                <a:lnTo>
                  <a:pt x="308" y="146"/>
                </a:lnTo>
                <a:lnTo>
                  <a:pt x="317" y="147"/>
                </a:lnTo>
                <a:lnTo>
                  <a:pt x="328" y="150"/>
                </a:lnTo>
                <a:lnTo>
                  <a:pt x="337" y="153"/>
                </a:lnTo>
                <a:lnTo>
                  <a:pt x="351" y="158"/>
                </a:lnTo>
                <a:lnTo>
                  <a:pt x="365" y="162"/>
                </a:lnTo>
                <a:lnTo>
                  <a:pt x="379" y="164"/>
                </a:lnTo>
                <a:lnTo>
                  <a:pt x="393" y="165"/>
                </a:lnTo>
                <a:lnTo>
                  <a:pt x="407" y="165"/>
                </a:lnTo>
                <a:lnTo>
                  <a:pt x="422" y="165"/>
                </a:lnTo>
                <a:lnTo>
                  <a:pt x="436" y="163"/>
                </a:lnTo>
                <a:lnTo>
                  <a:pt x="450" y="160"/>
                </a:lnTo>
                <a:lnTo>
                  <a:pt x="463" y="157"/>
                </a:lnTo>
                <a:lnTo>
                  <a:pt x="477" y="152"/>
                </a:lnTo>
                <a:lnTo>
                  <a:pt x="490" y="146"/>
                </a:lnTo>
                <a:lnTo>
                  <a:pt x="501" y="140"/>
                </a:lnTo>
                <a:lnTo>
                  <a:pt x="514" y="133"/>
                </a:lnTo>
                <a:lnTo>
                  <a:pt x="526" y="124"/>
                </a:lnTo>
                <a:lnTo>
                  <a:pt x="538" y="116"/>
                </a:lnTo>
                <a:lnTo>
                  <a:pt x="548" y="105"/>
                </a:lnTo>
                <a:lnTo>
                  <a:pt x="624" y="30"/>
                </a:lnTo>
                <a:lnTo>
                  <a:pt x="634" y="20"/>
                </a:lnTo>
                <a:lnTo>
                  <a:pt x="647" y="12"/>
                </a:lnTo>
                <a:lnTo>
                  <a:pt x="660" y="6"/>
                </a:lnTo>
                <a:lnTo>
                  <a:pt x="674" y="3"/>
                </a:lnTo>
                <a:lnTo>
                  <a:pt x="688" y="0"/>
                </a:lnTo>
                <a:lnTo>
                  <a:pt x="704" y="0"/>
                </a:lnTo>
                <a:lnTo>
                  <a:pt x="718" y="4"/>
                </a:lnTo>
                <a:lnTo>
                  <a:pt x="733" y="9"/>
                </a:lnTo>
                <a:lnTo>
                  <a:pt x="746" y="16"/>
                </a:lnTo>
                <a:lnTo>
                  <a:pt x="759" y="24"/>
                </a:lnTo>
                <a:lnTo>
                  <a:pt x="769" y="33"/>
                </a:lnTo>
                <a:lnTo>
                  <a:pt x="778" y="45"/>
                </a:lnTo>
                <a:lnTo>
                  <a:pt x="785" y="58"/>
                </a:lnTo>
                <a:lnTo>
                  <a:pt x="791" y="71"/>
                </a:lnTo>
                <a:lnTo>
                  <a:pt x="794" y="86"/>
                </a:lnTo>
                <a:lnTo>
                  <a:pt x="795" y="102"/>
                </a:lnTo>
                <a:lnTo>
                  <a:pt x="795" y="696"/>
                </a:lnTo>
                <a:lnTo>
                  <a:pt x="794" y="707"/>
                </a:lnTo>
                <a:lnTo>
                  <a:pt x="793" y="716"/>
                </a:lnTo>
                <a:lnTo>
                  <a:pt x="791" y="725"/>
                </a:lnTo>
                <a:lnTo>
                  <a:pt x="787" y="735"/>
                </a:lnTo>
                <a:lnTo>
                  <a:pt x="782" y="744"/>
                </a:lnTo>
                <a:lnTo>
                  <a:pt x="778" y="753"/>
                </a:lnTo>
                <a:lnTo>
                  <a:pt x="772" y="760"/>
                </a:lnTo>
                <a:lnTo>
                  <a:pt x="765" y="767"/>
                </a:lnTo>
                <a:lnTo>
                  <a:pt x="758" y="774"/>
                </a:lnTo>
                <a:lnTo>
                  <a:pt x="751" y="780"/>
                </a:lnTo>
                <a:lnTo>
                  <a:pt x="742" y="784"/>
                </a:lnTo>
                <a:lnTo>
                  <a:pt x="733" y="789"/>
                </a:lnTo>
                <a:lnTo>
                  <a:pt x="724" y="793"/>
                </a:lnTo>
                <a:lnTo>
                  <a:pt x="714" y="795"/>
                </a:lnTo>
                <a:lnTo>
                  <a:pt x="705" y="796"/>
                </a:lnTo>
                <a:lnTo>
                  <a:pt x="694" y="797"/>
                </a:lnTo>
                <a:lnTo>
                  <a:pt x="101" y="797"/>
                </a:lnTo>
                <a:lnTo>
                  <a:pt x="85" y="796"/>
                </a:lnTo>
                <a:lnTo>
                  <a:pt x="70" y="793"/>
                </a:lnTo>
                <a:lnTo>
                  <a:pt x="57" y="787"/>
                </a:lnTo>
                <a:lnTo>
                  <a:pt x="44" y="780"/>
                </a:lnTo>
                <a:lnTo>
                  <a:pt x="33" y="771"/>
                </a:lnTo>
                <a:lnTo>
                  <a:pt x="23" y="761"/>
                </a:lnTo>
                <a:lnTo>
                  <a:pt x="14" y="748"/>
                </a:lnTo>
                <a:lnTo>
                  <a:pt x="8" y="735"/>
                </a:lnTo>
                <a:lnTo>
                  <a:pt x="3" y="720"/>
                </a:lnTo>
                <a:lnTo>
                  <a:pt x="0" y="705"/>
                </a:lnTo>
                <a:lnTo>
                  <a:pt x="0" y="691"/>
                </a:lnTo>
                <a:lnTo>
                  <a:pt x="1" y="676"/>
                </a:lnTo>
                <a:lnTo>
                  <a:pt x="5" y="662"/>
                </a:lnTo>
                <a:lnTo>
                  <a:pt x="11" y="649"/>
                </a:lnTo>
                <a:lnTo>
                  <a:pt x="20" y="636"/>
                </a:lnTo>
                <a:lnTo>
                  <a:pt x="29" y="625"/>
                </a:lnTo>
                <a:close/>
              </a:path>
            </a:pathLst>
          </a:custGeom>
          <a:solidFill>
            <a:schemeClr val="bg1"/>
          </a:solidFill>
          <a:ln>
            <a:noFill/>
          </a:ln>
        </p:spPr>
        <p:txBody>
          <a:bodyPr vert="horz" wrap="square" lIns="60951" tIns="30475" rIns="60951" bIns="304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02" name="组合 79">
            <a:extLst>
              <a:ext uri="{FF2B5EF4-FFF2-40B4-BE49-F238E27FC236}">
                <a16:creationId xmlns:a16="http://schemas.microsoft.com/office/drawing/2014/main" id="{A704E0F6-9F75-4AC2-B690-45D4D0D94A41}"/>
              </a:ext>
            </a:extLst>
          </p:cNvPr>
          <p:cNvGrpSpPr>
            <a:grpSpLocks/>
          </p:cNvGrpSpPr>
          <p:nvPr/>
        </p:nvGrpSpPr>
        <p:grpSpPr bwMode="auto">
          <a:xfrm>
            <a:off x="4863598" y="3515360"/>
            <a:ext cx="896088" cy="897900"/>
            <a:chOff x="6379728" y="2488774"/>
            <a:chExt cx="2513016" cy="2513016"/>
          </a:xfrm>
        </p:grpSpPr>
        <p:sp>
          <p:nvSpPr>
            <p:cNvPr id="105" name="任意多边形 82">
              <a:extLst>
                <a:ext uri="{FF2B5EF4-FFF2-40B4-BE49-F238E27FC236}">
                  <a16:creationId xmlns:a16="http://schemas.microsoft.com/office/drawing/2014/main" id="{7BE117BA-A74D-4CB1-A2BD-3EC554B1D8FE}"/>
                </a:ext>
              </a:extLst>
            </p:cNvPr>
            <p:cNvSpPr/>
            <p:nvPr/>
          </p:nvSpPr>
          <p:spPr>
            <a:xfrm rot="3738964">
              <a:off x="6379728"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06" name="任意多边形 83">
              <a:extLst>
                <a:ext uri="{FF2B5EF4-FFF2-40B4-BE49-F238E27FC236}">
                  <a16:creationId xmlns:a16="http://schemas.microsoft.com/office/drawing/2014/main" id="{0A77BF89-86AD-4BD6-BD2D-069A46157B00}"/>
                </a:ext>
              </a:extLst>
            </p:cNvPr>
            <p:cNvSpPr/>
            <p:nvPr/>
          </p:nvSpPr>
          <p:spPr>
            <a:xfrm rot="16377237">
              <a:off x="6409518" y="2506882"/>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3" name="Freeform 8">
            <a:extLst>
              <a:ext uri="{FF2B5EF4-FFF2-40B4-BE49-F238E27FC236}">
                <a16:creationId xmlns:a16="http://schemas.microsoft.com/office/drawing/2014/main" id="{1D483299-EE0D-46E8-82D4-0335C099F440}"/>
              </a:ext>
            </a:extLst>
          </p:cNvPr>
          <p:cNvSpPr>
            <a:spLocks/>
          </p:cNvSpPr>
          <p:nvPr/>
        </p:nvSpPr>
        <p:spPr bwMode="auto">
          <a:xfrm>
            <a:off x="4981707" y="3634375"/>
            <a:ext cx="659869" cy="659869"/>
          </a:xfrm>
          <a:custGeom>
            <a:avLst/>
            <a:gdLst>
              <a:gd name="T0" fmla="*/ 1665 w 1876"/>
              <a:gd name="T1" fmla="*/ 346 h 1878"/>
              <a:gd name="T2" fmla="*/ 1745 w 1876"/>
              <a:gd name="T3" fmla="*/ 461 h 1878"/>
              <a:gd name="T4" fmla="*/ 1806 w 1876"/>
              <a:gd name="T5" fmla="*/ 585 h 1878"/>
              <a:gd name="T6" fmla="*/ 1849 w 1876"/>
              <a:gd name="T7" fmla="*/ 716 h 1878"/>
              <a:gd name="T8" fmla="*/ 1871 w 1876"/>
              <a:gd name="T9" fmla="*/ 849 h 1878"/>
              <a:gd name="T10" fmla="*/ 1874 w 1876"/>
              <a:gd name="T11" fmla="*/ 984 h 1878"/>
              <a:gd name="T12" fmla="*/ 1858 w 1876"/>
              <a:gd name="T13" fmla="*/ 1118 h 1878"/>
              <a:gd name="T14" fmla="*/ 1823 w 1876"/>
              <a:gd name="T15" fmla="*/ 1249 h 1878"/>
              <a:gd name="T16" fmla="*/ 1767 w 1876"/>
              <a:gd name="T17" fmla="*/ 1375 h 1878"/>
              <a:gd name="T18" fmla="*/ 1695 w 1876"/>
              <a:gd name="T19" fmla="*/ 1494 h 1878"/>
              <a:gd name="T20" fmla="*/ 1601 w 1876"/>
              <a:gd name="T21" fmla="*/ 1602 h 1878"/>
              <a:gd name="T22" fmla="*/ 1492 w 1876"/>
              <a:gd name="T23" fmla="*/ 1696 h 1878"/>
              <a:gd name="T24" fmla="*/ 1374 w 1876"/>
              <a:gd name="T25" fmla="*/ 1770 h 1878"/>
              <a:gd name="T26" fmla="*/ 1248 w 1876"/>
              <a:gd name="T27" fmla="*/ 1825 h 1878"/>
              <a:gd name="T28" fmla="*/ 1116 w 1876"/>
              <a:gd name="T29" fmla="*/ 1860 h 1878"/>
              <a:gd name="T30" fmla="*/ 982 w 1876"/>
              <a:gd name="T31" fmla="*/ 1876 h 1878"/>
              <a:gd name="T32" fmla="*/ 848 w 1876"/>
              <a:gd name="T33" fmla="*/ 1873 h 1878"/>
              <a:gd name="T34" fmla="*/ 714 w 1876"/>
              <a:gd name="T35" fmla="*/ 1850 h 1878"/>
              <a:gd name="T36" fmla="*/ 585 w 1876"/>
              <a:gd name="T37" fmla="*/ 1809 h 1878"/>
              <a:gd name="T38" fmla="*/ 462 w 1876"/>
              <a:gd name="T39" fmla="*/ 1748 h 1878"/>
              <a:gd name="T40" fmla="*/ 347 w 1876"/>
              <a:gd name="T41" fmla="*/ 1667 h 1878"/>
              <a:gd name="T42" fmla="*/ 242 w 1876"/>
              <a:gd name="T43" fmla="*/ 1568 h 1878"/>
              <a:gd name="T44" fmla="*/ 155 w 1876"/>
              <a:gd name="T45" fmla="*/ 1455 h 1878"/>
              <a:gd name="T46" fmla="*/ 87 w 1876"/>
              <a:gd name="T47" fmla="*/ 1334 h 1878"/>
              <a:gd name="T48" fmla="*/ 39 w 1876"/>
              <a:gd name="T49" fmla="*/ 1207 h 1878"/>
              <a:gd name="T50" fmla="*/ 10 w 1876"/>
              <a:gd name="T51" fmla="*/ 1074 h 1878"/>
              <a:gd name="T52" fmla="*/ 0 w 1876"/>
              <a:gd name="T53" fmla="*/ 938 h 1878"/>
              <a:gd name="T54" fmla="*/ 10 w 1876"/>
              <a:gd name="T55" fmla="*/ 804 h 1878"/>
              <a:gd name="T56" fmla="*/ 39 w 1876"/>
              <a:gd name="T57" fmla="*/ 671 h 1878"/>
              <a:gd name="T58" fmla="*/ 87 w 1876"/>
              <a:gd name="T59" fmla="*/ 544 h 1878"/>
              <a:gd name="T60" fmla="*/ 155 w 1876"/>
              <a:gd name="T61" fmla="*/ 421 h 1878"/>
              <a:gd name="T62" fmla="*/ 242 w 1876"/>
              <a:gd name="T63" fmla="*/ 310 h 1878"/>
              <a:gd name="T64" fmla="*/ 347 w 1876"/>
              <a:gd name="T65" fmla="*/ 211 h 1878"/>
              <a:gd name="T66" fmla="*/ 462 w 1876"/>
              <a:gd name="T67" fmla="*/ 129 h 1878"/>
              <a:gd name="T68" fmla="*/ 585 w 1876"/>
              <a:gd name="T69" fmla="*/ 68 h 1878"/>
              <a:gd name="T70" fmla="*/ 714 w 1876"/>
              <a:gd name="T71" fmla="*/ 27 h 1878"/>
              <a:gd name="T72" fmla="*/ 848 w 1876"/>
              <a:gd name="T73" fmla="*/ 4 h 1878"/>
              <a:gd name="T74" fmla="*/ 982 w 1876"/>
              <a:gd name="T75" fmla="*/ 1 h 1878"/>
              <a:gd name="T76" fmla="*/ 1116 w 1876"/>
              <a:gd name="T77" fmla="*/ 16 h 1878"/>
              <a:gd name="T78" fmla="*/ 1248 w 1876"/>
              <a:gd name="T79" fmla="*/ 52 h 1878"/>
              <a:gd name="T80" fmla="*/ 1374 w 1876"/>
              <a:gd name="T81" fmla="*/ 107 h 1878"/>
              <a:gd name="T82" fmla="*/ 1492 w 1876"/>
              <a:gd name="T83" fmla="*/ 181 h 1878"/>
              <a:gd name="T84" fmla="*/ 1601 w 1876"/>
              <a:gd name="T85" fmla="*/ 27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6" h="1878">
                <a:moveTo>
                  <a:pt x="1601" y="274"/>
                </a:moveTo>
                <a:lnTo>
                  <a:pt x="1634" y="310"/>
                </a:lnTo>
                <a:lnTo>
                  <a:pt x="1665" y="346"/>
                </a:lnTo>
                <a:lnTo>
                  <a:pt x="1695" y="384"/>
                </a:lnTo>
                <a:lnTo>
                  <a:pt x="1720" y="421"/>
                </a:lnTo>
                <a:lnTo>
                  <a:pt x="1745" y="461"/>
                </a:lnTo>
                <a:lnTo>
                  <a:pt x="1767" y="501"/>
                </a:lnTo>
                <a:lnTo>
                  <a:pt x="1789" y="544"/>
                </a:lnTo>
                <a:lnTo>
                  <a:pt x="1806" y="585"/>
                </a:lnTo>
                <a:lnTo>
                  <a:pt x="1823" y="629"/>
                </a:lnTo>
                <a:lnTo>
                  <a:pt x="1837" y="671"/>
                </a:lnTo>
                <a:lnTo>
                  <a:pt x="1849" y="716"/>
                </a:lnTo>
                <a:lnTo>
                  <a:pt x="1858" y="759"/>
                </a:lnTo>
                <a:lnTo>
                  <a:pt x="1866" y="804"/>
                </a:lnTo>
                <a:lnTo>
                  <a:pt x="1871" y="849"/>
                </a:lnTo>
                <a:lnTo>
                  <a:pt x="1874" y="893"/>
                </a:lnTo>
                <a:lnTo>
                  <a:pt x="1876" y="938"/>
                </a:lnTo>
                <a:lnTo>
                  <a:pt x="1874" y="984"/>
                </a:lnTo>
                <a:lnTo>
                  <a:pt x="1871" y="1029"/>
                </a:lnTo>
                <a:lnTo>
                  <a:pt x="1866" y="1074"/>
                </a:lnTo>
                <a:lnTo>
                  <a:pt x="1858" y="1118"/>
                </a:lnTo>
                <a:lnTo>
                  <a:pt x="1849" y="1162"/>
                </a:lnTo>
                <a:lnTo>
                  <a:pt x="1837" y="1207"/>
                </a:lnTo>
                <a:lnTo>
                  <a:pt x="1823" y="1249"/>
                </a:lnTo>
                <a:lnTo>
                  <a:pt x="1806" y="1292"/>
                </a:lnTo>
                <a:lnTo>
                  <a:pt x="1789" y="1334"/>
                </a:lnTo>
                <a:lnTo>
                  <a:pt x="1767" y="1375"/>
                </a:lnTo>
                <a:lnTo>
                  <a:pt x="1745" y="1416"/>
                </a:lnTo>
                <a:lnTo>
                  <a:pt x="1720" y="1455"/>
                </a:lnTo>
                <a:lnTo>
                  <a:pt x="1695" y="1494"/>
                </a:lnTo>
                <a:lnTo>
                  <a:pt x="1665" y="1531"/>
                </a:lnTo>
                <a:lnTo>
                  <a:pt x="1634" y="1568"/>
                </a:lnTo>
                <a:lnTo>
                  <a:pt x="1601" y="1602"/>
                </a:lnTo>
                <a:lnTo>
                  <a:pt x="1565" y="1636"/>
                </a:lnTo>
                <a:lnTo>
                  <a:pt x="1530" y="1667"/>
                </a:lnTo>
                <a:lnTo>
                  <a:pt x="1492" y="1696"/>
                </a:lnTo>
                <a:lnTo>
                  <a:pt x="1454" y="1723"/>
                </a:lnTo>
                <a:lnTo>
                  <a:pt x="1414" y="1748"/>
                </a:lnTo>
                <a:lnTo>
                  <a:pt x="1374" y="1770"/>
                </a:lnTo>
                <a:lnTo>
                  <a:pt x="1333" y="1790"/>
                </a:lnTo>
                <a:lnTo>
                  <a:pt x="1290" y="1809"/>
                </a:lnTo>
                <a:lnTo>
                  <a:pt x="1248" y="1825"/>
                </a:lnTo>
                <a:lnTo>
                  <a:pt x="1205" y="1839"/>
                </a:lnTo>
                <a:lnTo>
                  <a:pt x="1161" y="1850"/>
                </a:lnTo>
                <a:lnTo>
                  <a:pt x="1116" y="1860"/>
                </a:lnTo>
                <a:lnTo>
                  <a:pt x="1073" y="1868"/>
                </a:lnTo>
                <a:lnTo>
                  <a:pt x="1028" y="1873"/>
                </a:lnTo>
                <a:lnTo>
                  <a:pt x="982" y="1876"/>
                </a:lnTo>
                <a:lnTo>
                  <a:pt x="938" y="1878"/>
                </a:lnTo>
                <a:lnTo>
                  <a:pt x="893" y="1876"/>
                </a:lnTo>
                <a:lnTo>
                  <a:pt x="848" y="1873"/>
                </a:lnTo>
                <a:lnTo>
                  <a:pt x="804" y="1868"/>
                </a:lnTo>
                <a:lnTo>
                  <a:pt x="759" y="1860"/>
                </a:lnTo>
                <a:lnTo>
                  <a:pt x="714" y="1850"/>
                </a:lnTo>
                <a:lnTo>
                  <a:pt x="671" y="1839"/>
                </a:lnTo>
                <a:lnTo>
                  <a:pt x="628" y="1825"/>
                </a:lnTo>
                <a:lnTo>
                  <a:pt x="585" y="1809"/>
                </a:lnTo>
                <a:lnTo>
                  <a:pt x="543" y="1790"/>
                </a:lnTo>
                <a:lnTo>
                  <a:pt x="502" y="1770"/>
                </a:lnTo>
                <a:lnTo>
                  <a:pt x="462" y="1748"/>
                </a:lnTo>
                <a:lnTo>
                  <a:pt x="422" y="1723"/>
                </a:lnTo>
                <a:lnTo>
                  <a:pt x="383" y="1696"/>
                </a:lnTo>
                <a:lnTo>
                  <a:pt x="347" y="1667"/>
                </a:lnTo>
                <a:lnTo>
                  <a:pt x="310" y="1636"/>
                </a:lnTo>
                <a:lnTo>
                  <a:pt x="275" y="1602"/>
                </a:lnTo>
                <a:lnTo>
                  <a:pt x="242" y="1568"/>
                </a:lnTo>
                <a:lnTo>
                  <a:pt x="210" y="1531"/>
                </a:lnTo>
                <a:lnTo>
                  <a:pt x="182" y="1494"/>
                </a:lnTo>
                <a:lnTo>
                  <a:pt x="155" y="1455"/>
                </a:lnTo>
                <a:lnTo>
                  <a:pt x="130" y="1416"/>
                </a:lnTo>
                <a:lnTo>
                  <a:pt x="108" y="1375"/>
                </a:lnTo>
                <a:lnTo>
                  <a:pt x="87" y="1334"/>
                </a:lnTo>
                <a:lnTo>
                  <a:pt x="69" y="1292"/>
                </a:lnTo>
                <a:lnTo>
                  <a:pt x="53" y="1249"/>
                </a:lnTo>
                <a:lnTo>
                  <a:pt x="39" y="1207"/>
                </a:lnTo>
                <a:lnTo>
                  <a:pt x="27" y="1162"/>
                </a:lnTo>
                <a:lnTo>
                  <a:pt x="18" y="1118"/>
                </a:lnTo>
                <a:lnTo>
                  <a:pt x="10" y="1074"/>
                </a:lnTo>
                <a:lnTo>
                  <a:pt x="5" y="1029"/>
                </a:lnTo>
                <a:lnTo>
                  <a:pt x="1" y="984"/>
                </a:lnTo>
                <a:lnTo>
                  <a:pt x="0" y="938"/>
                </a:lnTo>
                <a:lnTo>
                  <a:pt x="1" y="893"/>
                </a:lnTo>
                <a:lnTo>
                  <a:pt x="5" y="849"/>
                </a:lnTo>
                <a:lnTo>
                  <a:pt x="10" y="804"/>
                </a:lnTo>
                <a:lnTo>
                  <a:pt x="18" y="759"/>
                </a:lnTo>
                <a:lnTo>
                  <a:pt x="27" y="716"/>
                </a:lnTo>
                <a:lnTo>
                  <a:pt x="39" y="671"/>
                </a:lnTo>
                <a:lnTo>
                  <a:pt x="53" y="629"/>
                </a:lnTo>
                <a:lnTo>
                  <a:pt x="69" y="585"/>
                </a:lnTo>
                <a:lnTo>
                  <a:pt x="87" y="544"/>
                </a:lnTo>
                <a:lnTo>
                  <a:pt x="108" y="501"/>
                </a:lnTo>
                <a:lnTo>
                  <a:pt x="130" y="461"/>
                </a:lnTo>
                <a:lnTo>
                  <a:pt x="155" y="421"/>
                </a:lnTo>
                <a:lnTo>
                  <a:pt x="182" y="384"/>
                </a:lnTo>
                <a:lnTo>
                  <a:pt x="210" y="346"/>
                </a:lnTo>
                <a:lnTo>
                  <a:pt x="242" y="310"/>
                </a:lnTo>
                <a:lnTo>
                  <a:pt x="275" y="274"/>
                </a:lnTo>
                <a:lnTo>
                  <a:pt x="310" y="241"/>
                </a:lnTo>
                <a:lnTo>
                  <a:pt x="347" y="211"/>
                </a:lnTo>
                <a:lnTo>
                  <a:pt x="383" y="181"/>
                </a:lnTo>
                <a:lnTo>
                  <a:pt x="422" y="154"/>
                </a:lnTo>
                <a:lnTo>
                  <a:pt x="462" y="129"/>
                </a:lnTo>
                <a:lnTo>
                  <a:pt x="502" y="107"/>
                </a:lnTo>
                <a:lnTo>
                  <a:pt x="543" y="87"/>
                </a:lnTo>
                <a:lnTo>
                  <a:pt x="585" y="68"/>
                </a:lnTo>
                <a:lnTo>
                  <a:pt x="628" y="52"/>
                </a:lnTo>
                <a:lnTo>
                  <a:pt x="671" y="39"/>
                </a:lnTo>
                <a:lnTo>
                  <a:pt x="714" y="27"/>
                </a:lnTo>
                <a:lnTo>
                  <a:pt x="759" y="16"/>
                </a:lnTo>
                <a:lnTo>
                  <a:pt x="804" y="9"/>
                </a:lnTo>
                <a:lnTo>
                  <a:pt x="848" y="4"/>
                </a:lnTo>
                <a:lnTo>
                  <a:pt x="893" y="1"/>
                </a:lnTo>
                <a:lnTo>
                  <a:pt x="938" y="0"/>
                </a:lnTo>
                <a:lnTo>
                  <a:pt x="982" y="1"/>
                </a:lnTo>
                <a:lnTo>
                  <a:pt x="1028" y="4"/>
                </a:lnTo>
                <a:lnTo>
                  <a:pt x="1073" y="9"/>
                </a:lnTo>
                <a:lnTo>
                  <a:pt x="1116" y="16"/>
                </a:lnTo>
                <a:lnTo>
                  <a:pt x="1161" y="27"/>
                </a:lnTo>
                <a:lnTo>
                  <a:pt x="1205" y="39"/>
                </a:lnTo>
                <a:lnTo>
                  <a:pt x="1248" y="52"/>
                </a:lnTo>
                <a:lnTo>
                  <a:pt x="1290" y="68"/>
                </a:lnTo>
                <a:lnTo>
                  <a:pt x="1333" y="87"/>
                </a:lnTo>
                <a:lnTo>
                  <a:pt x="1374" y="107"/>
                </a:lnTo>
                <a:lnTo>
                  <a:pt x="1414" y="129"/>
                </a:lnTo>
                <a:lnTo>
                  <a:pt x="1454" y="154"/>
                </a:lnTo>
                <a:lnTo>
                  <a:pt x="1492" y="181"/>
                </a:lnTo>
                <a:lnTo>
                  <a:pt x="1530" y="211"/>
                </a:lnTo>
                <a:lnTo>
                  <a:pt x="1565" y="241"/>
                </a:lnTo>
                <a:lnTo>
                  <a:pt x="1601" y="274"/>
                </a:lnTo>
                <a:close/>
              </a:path>
            </a:pathLst>
          </a:custGeom>
          <a:gradFill flip="none" rotWithShape="1">
            <a:gsLst>
              <a:gs pos="0">
                <a:schemeClr val="accent2">
                  <a:lumMod val="75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4" name="Freeform 17">
            <a:extLst>
              <a:ext uri="{FF2B5EF4-FFF2-40B4-BE49-F238E27FC236}">
                <a16:creationId xmlns:a16="http://schemas.microsoft.com/office/drawing/2014/main" id="{E4642AEB-59A2-4443-8CE1-24A68CC0422C}"/>
              </a:ext>
            </a:extLst>
          </p:cNvPr>
          <p:cNvSpPr>
            <a:spLocks/>
          </p:cNvSpPr>
          <p:nvPr/>
        </p:nvSpPr>
        <p:spPr bwMode="auto">
          <a:xfrm flipV="1">
            <a:off x="5172500" y="3824114"/>
            <a:ext cx="278284" cy="280392"/>
          </a:xfrm>
          <a:custGeom>
            <a:avLst/>
            <a:gdLst>
              <a:gd name="T0" fmla="*/ 104 w 795"/>
              <a:gd name="T1" fmla="*/ 550 h 797"/>
              <a:gd name="T2" fmla="*/ 123 w 795"/>
              <a:gd name="T3" fmla="*/ 528 h 797"/>
              <a:gd name="T4" fmla="*/ 139 w 795"/>
              <a:gd name="T5" fmla="*/ 503 h 797"/>
              <a:gd name="T6" fmla="*/ 151 w 795"/>
              <a:gd name="T7" fmla="*/ 478 h 797"/>
              <a:gd name="T8" fmla="*/ 159 w 795"/>
              <a:gd name="T9" fmla="*/ 451 h 797"/>
              <a:gd name="T10" fmla="*/ 164 w 795"/>
              <a:gd name="T11" fmla="*/ 423 h 797"/>
              <a:gd name="T12" fmla="*/ 164 w 795"/>
              <a:gd name="T13" fmla="*/ 395 h 797"/>
              <a:gd name="T14" fmla="*/ 161 w 795"/>
              <a:gd name="T15" fmla="*/ 366 h 797"/>
              <a:gd name="T16" fmla="*/ 152 w 795"/>
              <a:gd name="T17" fmla="*/ 338 h 797"/>
              <a:gd name="T18" fmla="*/ 147 w 795"/>
              <a:gd name="T19" fmla="*/ 318 h 797"/>
              <a:gd name="T20" fmla="*/ 144 w 795"/>
              <a:gd name="T21" fmla="*/ 299 h 797"/>
              <a:gd name="T22" fmla="*/ 144 w 795"/>
              <a:gd name="T23" fmla="*/ 279 h 797"/>
              <a:gd name="T24" fmla="*/ 148 w 795"/>
              <a:gd name="T25" fmla="*/ 259 h 797"/>
              <a:gd name="T26" fmla="*/ 154 w 795"/>
              <a:gd name="T27" fmla="*/ 239 h 797"/>
              <a:gd name="T28" fmla="*/ 162 w 795"/>
              <a:gd name="T29" fmla="*/ 222 h 797"/>
              <a:gd name="T30" fmla="*/ 172 w 795"/>
              <a:gd name="T31" fmla="*/ 204 h 797"/>
              <a:gd name="T32" fmla="*/ 186 w 795"/>
              <a:gd name="T33" fmla="*/ 187 h 797"/>
              <a:gd name="T34" fmla="*/ 203 w 795"/>
              <a:gd name="T35" fmla="*/ 173 h 797"/>
              <a:gd name="T36" fmla="*/ 221 w 795"/>
              <a:gd name="T37" fmla="*/ 163 h 797"/>
              <a:gd name="T38" fmla="*/ 238 w 795"/>
              <a:gd name="T39" fmla="*/ 155 h 797"/>
              <a:gd name="T40" fmla="*/ 258 w 795"/>
              <a:gd name="T41" fmla="*/ 149 h 797"/>
              <a:gd name="T42" fmla="*/ 278 w 795"/>
              <a:gd name="T43" fmla="*/ 145 h 797"/>
              <a:gd name="T44" fmla="*/ 298 w 795"/>
              <a:gd name="T45" fmla="*/ 145 h 797"/>
              <a:gd name="T46" fmla="*/ 317 w 795"/>
              <a:gd name="T47" fmla="*/ 147 h 797"/>
              <a:gd name="T48" fmla="*/ 337 w 795"/>
              <a:gd name="T49" fmla="*/ 153 h 797"/>
              <a:gd name="T50" fmla="*/ 365 w 795"/>
              <a:gd name="T51" fmla="*/ 162 h 797"/>
              <a:gd name="T52" fmla="*/ 393 w 795"/>
              <a:gd name="T53" fmla="*/ 165 h 797"/>
              <a:gd name="T54" fmla="*/ 422 w 795"/>
              <a:gd name="T55" fmla="*/ 165 h 797"/>
              <a:gd name="T56" fmla="*/ 450 w 795"/>
              <a:gd name="T57" fmla="*/ 160 h 797"/>
              <a:gd name="T58" fmla="*/ 477 w 795"/>
              <a:gd name="T59" fmla="*/ 152 h 797"/>
              <a:gd name="T60" fmla="*/ 501 w 795"/>
              <a:gd name="T61" fmla="*/ 140 h 797"/>
              <a:gd name="T62" fmla="*/ 526 w 795"/>
              <a:gd name="T63" fmla="*/ 124 h 797"/>
              <a:gd name="T64" fmla="*/ 548 w 795"/>
              <a:gd name="T65" fmla="*/ 105 h 797"/>
              <a:gd name="T66" fmla="*/ 634 w 795"/>
              <a:gd name="T67" fmla="*/ 20 h 797"/>
              <a:gd name="T68" fmla="*/ 660 w 795"/>
              <a:gd name="T69" fmla="*/ 6 h 797"/>
              <a:gd name="T70" fmla="*/ 688 w 795"/>
              <a:gd name="T71" fmla="*/ 0 h 797"/>
              <a:gd name="T72" fmla="*/ 718 w 795"/>
              <a:gd name="T73" fmla="*/ 4 h 797"/>
              <a:gd name="T74" fmla="*/ 746 w 795"/>
              <a:gd name="T75" fmla="*/ 16 h 797"/>
              <a:gd name="T76" fmla="*/ 769 w 795"/>
              <a:gd name="T77" fmla="*/ 33 h 797"/>
              <a:gd name="T78" fmla="*/ 785 w 795"/>
              <a:gd name="T79" fmla="*/ 58 h 797"/>
              <a:gd name="T80" fmla="*/ 794 w 795"/>
              <a:gd name="T81" fmla="*/ 86 h 797"/>
              <a:gd name="T82" fmla="*/ 795 w 795"/>
              <a:gd name="T83" fmla="*/ 696 h 797"/>
              <a:gd name="T84" fmla="*/ 793 w 795"/>
              <a:gd name="T85" fmla="*/ 716 h 797"/>
              <a:gd name="T86" fmla="*/ 787 w 795"/>
              <a:gd name="T87" fmla="*/ 735 h 797"/>
              <a:gd name="T88" fmla="*/ 778 w 795"/>
              <a:gd name="T89" fmla="*/ 753 h 797"/>
              <a:gd name="T90" fmla="*/ 765 w 795"/>
              <a:gd name="T91" fmla="*/ 767 h 797"/>
              <a:gd name="T92" fmla="*/ 751 w 795"/>
              <a:gd name="T93" fmla="*/ 780 h 797"/>
              <a:gd name="T94" fmla="*/ 733 w 795"/>
              <a:gd name="T95" fmla="*/ 789 h 797"/>
              <a:gd name="T96" fmla="*/ 714 w 795"/>
              <a:gd name="T97" fmla="*/ 795 h 797"/>
              <a:gd name="T98" fmla="*/ 694 w 795"/>
              <a:gd name="T99" fmla="*/ 797 h 797"/>
              <a:gd name="T100" fmla="*/ 85 w 795"/>
              <a:gd name="T101" fmla="*/ 796 h 797"/>
              <a:gd name="T102" fmla="*/ 57 w 795"/>
              <a:gd name="T103" fmla="*/ 787 h 797"/>
              <a:gd name="T104" fmla="*/ 33 w 795"/>
              <a:gd name="T105" fmla="*/ 771 h 797"/>
              <a:gd name="T106" fmla="*/ 14 w 795"/>
              <a:gd name="T107" fmla="*/ 748 h 797"/>
              <a:gd name="T108" fmla="*/ 3 w 795"/>
              <a:gd name="T109" fmla="*/ 720 h 797"/>
              <a:gd name="T110" fmla="*/ 0 w 795"/>
              <a:gd name="T111" fmla="*/ 691 h 797"/>
              <a:gd name="T112" fmla="*/ 5 w 795"/>
              <a:gd name="T113" fmla="*/ 662 h 797"/>
              <a:gd name="T114" fmla="*/ 20 w 795"/>
              <a:gd name="T115" fmla="*/ 636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797">
                <a:moveTo>
                  <a:pt x="29" y="625"/>
                </a:moveTo>
                <a:lnTo>
                  <a:pt x="104" y="550"/>
                </a:lnTo>
                <a:lnTo>
                  <a:pt x="115" y="539"/>
                </a:lnTo>
                <a:lnTo>
                  <a:pt x="123" y="528"/>
                </a:lnTo>
                <a:lnTo>
                  <a:pt x="131" y="516"/>
                </a:lnTo>
                <a:lnTo>
                  <a:pt x="139" y="503"/>
                </a:lnTo>
                <a:lnTo>
                  <a:pt x="145" y="491"/>
                </a:lnTo>
                <a:lnTo>
                  <a:pt x="151" y="478"/>
                </a:lnTo>
                <a:lnTo>
                  <a:pt x="156" y="464"/>
                </a:lnTo>
                <a:lnTo>
                  <a:pt x="159" y="451"/>
                </a:lnTo>
                <a:lnTo>
                  <a:pt x="162" y="437"/>
                </a:lnTo>
                <a:lnTo>
                  <a:pt x="164" y="423"/>
                </a:lnTo>
                <a:lnTo>
                  <a:pt x="164" y="410"/>
                </a:lnTo>
                <a:lnTo>
                  <a:pt x="164" y="395"/>
                </a:lnTo>
                <a:lnTo>
                  <a:pt x="163" y="381"/>
                </a:lnTo>
                <a:lnTo>
                  <a:pt x="161" y="366"/>
                </a:lnTo>
                <a:lnTo>
                  <a:pt x="157" y="352"/>
                </a:lnTo>
                <a:lnTo>
                  <a:pt x="152" y="338"/>
                </a:lnTo>
                <a:lnTo>
                  <a:pt x="149" y="329"/>
                </a:lnTo>
                <a:lnTo>
                  <a:pt x="147" y="318"/>
                </a:lnTo>
                <a:lnTo>
                  <a:pt x="145" y="309"/>
                </a:lnTo>
                <a:lnTo>
                  <a:pt x="144" y="299"/>
                </a:lnTo>
                <a:lnTo>
                  <a:pt x="144" y="289"/>
                </a:lnTo>
                <a:lnTo>
                  <a:pt x="144" y="279"/>
                </a:lnTo>
                <a:lnTo>
                  <a:pt x="145" y="269"/>
                </a:lnTo>
                <a:lnTo>
                  <a:pt x="148" y="259"/>
                </a:lnTo>
                <a:lnTo>
                  <a:pt x="150" y="250"/>
                </a:lnTo>
                <a:lnTo>
                  <a:pt x="154" y="239"/>
                </a:lnTo>
                <a:lnTo>
                  <a:pt x="157" y="230"/>
                </a:lnTo>
                <a:lnTo>
                  <a:pt x="162" y="222"/>
                </a:lnTo>
                <a:lnTo>
                  <a:pt x="167" y="212"/>
                </a:lnTo>
                <a:lnTo>
                  <a:pt x="172" y="204"/>
                </a:lnTo>
                <a:lnTo>
                  <a:pt x="179" y="196"/>
                </a:lnTo>
                <a:lnTo>
                  <a:pt x="186" y="187"/>
                </a:lnTo>
                <a:lnTo>
                  <a:pt x="195" y="180"/>
                </a:lnTo>
                <a:lnTo>
                  <a:pt x="203" y="173"/>
                </a:lnTo>
                <a:lnTo>
                  <a:pt x="211" y="167"/>
                </a:lnTo>
                <a:lnTo>
                  <a:pt x="221" y="163"/>
                </a:lnTo>
                <a:lnTo>
                  <a:pt x="229" y="158"/>
                </a:lnTo>
                <a:lnTo>
                  <a:pt x="238" y="155"/>
                </a:lnTo>
                <a:lnTo>
                  <a:pt x="248" y="151"/>
                </a:lnTo>
                <a:lnTo>
                  <a:pt x="258" y="149"/>
                </a:lnTo>
                <a:lnTo>
                  <a:pt x="268" y="146"/>
                </a:lnTo>
                <a:lnTo>
                  <a:pt x="278" y="145"/>
                </a:lnTo>
                <a:lnTo>
                  <a:pt x="288" y="145"/>
                </a:lnTo>
                <a:lnTo>
                  <a:pt x="298" y="145"/>
                </a:lnTo>
                <a:lnTo>
                  <a:pt x="308" y="146"/>
                </a:lnTo>
                <a:lnTo>
                  <a:pt x="317" y="147"/>
                </a:lnTo>
                <a:lnTo>
                  <a:pt x="328" y="150"/>
                </a:lnTo>
                <a:lnTo>
                  <a:pt x="337" y="153"/>
                </a:lnTo>
                <a:lnTo>
                  <a:pt x="351" y="158"/>
                </a:lnTo>
                <a:lnTo>
                  <a:pt x="365" y="162"/>
                </a:lnTo>
                <a:lnTo>
                  <a:pt x="379" y="164"/>
                </a:lnTo>
                <a:lnTo>
                  <a:pt x="393" y="165"/>
                </a:lnTo>
                <a:lnTo>
                  <a:pt x="407" y="165"/>
                </a:lnTo>
                <a:lnTo>
                  <a:pt x="422" y="165"/>
                </a:lnTo>
                <a:lnTo>
                  <a:pt x="436" y="163"/>
                </a:lnTo>
                <a:lnTo>
                  <a:pt x="450" y="160"/>
                </a:lnTo>
                <a:lnTo>
                  <a:pt x="463" y="157"/>
                </a:lnTo>
                <a:lnTo>
                  <a:pt x="477" y="152"/>
                </a:lnTo>
                <a:lnTo>
                  <a:pt x="490" y="146"/>
                </a:lnTo>
                <a:lnTo>
                  <a:pt x="501" y="140"/>
                </a:lnTo>
                <a:lnTo>
                  <a:pt x="514" y="133"/>
                </a:lnTo>
                <a:lnTo>
                  <a:pt x="526" y="124"/>
                </a:lnTo>
                <a:lnTo>
                  <a:pt x="538" y="116"/>
                </a:lnTo>
                <a:lnTo>
                  <a:pt x="548" y="105"/>
                </a:lnTo>
                <a:lnTo>
                  <a:pt x="624" y="30"/>
                </a:lnTo>
                <a:lnTo>
                  <a:pt x="634" y="20"/>
                </a:lnTo>
                <a:lnTo>
                  <a:pt x="647" y="12"/>
                </a:lnTo>
                <a:lnTo>
                  <a:pt x="660" y="6"/>
                </a:lnTo>
                <a:lnTo>
                  <a:pt x="674" y="3"/>
                </a:lnTo>
                <a:lnTo>
                  <a:pt x="688" y="0"/>
                </a:lnTo>
                <a:lnTo>
                  <a:pt x="704" y="0"/>
                </a:lnTo>
                <a:lnTo>
                  <a:pt x="718" y="4"/>
                </a:lnTo>
                <a:lnTo>
                  <a:pt x="733" y="9"/>
                </a:lnTo>
                <a:lnTo>
                  <a:pt x="746" y="16"/>
                </a:lnTo>
                <a:lnTo>
                  <a:pt x="759" y="24"/>
                </a:lnTo>
                <a:lnTo>
                  <a:pt x="769" y="33"/>
                </a:lnTo>
                <a:lnTo>
                  <a:pt x="778" y="45"/>
                </a:lnTo>
                <a:lnTo>
                  <a:pt x="785" y="58"/>
                </a:lnTo>
                <a:lnTo>
                  <a:pt x="791" y="71"/>
                </a:lnTo>
                <a:lnTo>
                  <a:pt x="794" y="86"/>
                </a:lnTo>
                <a:lnTo>
                  <a:pt x="795" y="102"/>
                </a:lnTo>
                <a:lnTo>
                  <a:pt x="795" y="696"/>
                </a:lnTo>
                <a:lnTo>
                  <a:pt x="794" y="707"/>
                </a:lnTo>
                <a:lnTo>
                  <a:pt x="793" y="716"/>
                </a:lnTo>
                <a:lnTo>
                  <a:pt x="791" y="725"/>
                </a:lnTo>
                <a:lnTo>
                  <a:pt x="787" y="735"/>
                </a:lnTo>
                <a:lnTo>
                  <a:pt x="782" y="744"/>
                </a:lnTo>
                <a:lnTo>
                  <a:pt x="778" y="753"/>
                </a:lnTo>
                <a:lnTo>
                  <a:pt x="772" y="760"/>
                </a:lnTo>
                <a:lnTo>
                  <a:pt x="765" y="767"/>
                </a:lnTo>
                <a:lnTo>
                  <a:pt x="758" y="774"/>
                </a:lnTo>
                <a:lnTo>
                  <a:pt x="751" y="780"/>
                </a:lnTo>
                <a:lnTo>
                  <a:pt x="742" y="784"/>
                </a:lnTo>
                <a:lnTo>
                  <a:pt x="733" y="789"/>
                </a:lnTo>
                <a:lnTo>
                  <a:pt x="724" y="793"/>
                </a:lnTo>
                <a:lnTo>
                  <a:pt x="714" y="795"/>
                </a:lnTo>
                <a:lnTo>
                  <a:pt x="705" y="796"/>
                </a:lnTo>
                <a:lnTo>
                  <a:pt x="694" y="797"/>
                </a:lnTo>
                <a:lnTo>
                  <a:pt x="101" y="797"/>
                </a:lnTo>
                <a:lnTo>
                  <a:pt x="85" y="796"/>
                </a:lnTo>
                <a:lnTo>
                  <a:pt x="70" y="793"/>
                </a:lnTo>
                <a:lnTo>
                  <a:pt x="57" y="787"/>
                </a:lnTo>
                <a:lnTo>
                  <a:pt x="44" y="780"/>
                </a:lnTo>
                <a:lnTo>
                  <a:pt x="33" y="771"/>
                </a:lnTo>
                <a:lnTo>
                  <a:pt x="23" y="761"/>
                </a:lnTo>
                <a:lnTo>
                  <a:pt x="14" y="748"/>
                </a:lnTo>
                <a:lnTo>
                  <a:pt x="8" y="735"/>
                </a:lnTo>
                <a:lnTo>
                  <a:pt x="3" y="720"/>
                </a:lnTo>
                <a:lnTo>
                  <a:pt x="0" y="705"/>
                </a:lnTo>
                <a:lnTo>
                  <a:pt x="0" y="691"/>
                </a:lnTo>
                <a:lnTo>
                  <a:pt x="1" y="676"/>
                </a:lnTo>
                <a:lnTo>
                  <a:pt x="5" y="662"/>
                </a:lnTo>
                <a:lnTo>
                  <a:pt x="11" y="649"/>
                </a:lnTo>
                <a:lnTo>
                  <a:pt x="20" y="636"/>
                </a:lnTo>
                <a:lnTo>
                  <a:pt x="29" y="625"/>
                </a:lnTo>
                <a:close/>
              </a:path>
            </a:pathLst>
          </a:custGeom>
          <a:solidFill>
            <a:schemeClr val="bg1"/>
          </a:solidFill>
          <a:ln>
            <a:noFill/>
          </a:ln>
        </p:spPr>
        <p:txBody>
          <a:bodyPr vert="horz" wrap="square" lIns="60951" tIns="30475" rIns="60951" bIns="304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08" name="组合 79">
            <a:extLst>
              <a:ext uri="{FF2B5EF4-FFF2-40B4-BE49-F238E27FC236}">
                <a16:creationId xmlns:a16="http://schemas.microsoft.com/office/drawing/2014/main" id="{FA11DD8D-93A4-4857-B69E-95FFEC6BD8CE}"/>
              </a:ext>
            </a:extLst>
          </p:cNvPr>
          <p:cNvGrpSpPr>
            <a:grpSpLocks/>
          </p:cNvGrpSpPr>
          <p:nvPr/>
        </p:nvGrpSpPr>
        <p:grpSpPr bwMode="auto">
          <a:xfrm>
            <a:off x="6362238" y="3515360"/>
            <a:ext cx="896088" cy="897900"/>
            <a:chOff x="6379728" y="2488774"/>
            <a:chExt cx="2513016" cy="2513016"/>
          </a:xfrm>
        </p:grpSpPr>
        <p:sp>
          <p:nvSpPr>
            <p:cNvPr id="111" name="任意多边形 82">
              <a:extLst>
                <a:ext uri="{FF2B5EF4-FFF2-40B4-BE49-F238E27FC236}">
                  <a16:creationId xmlns:a16="http://schemas.microsoft.com/office/drawing/2014/main" id="{BC1C1AF2-95F0-479C-AED2-6D1AF4FBEC72}"/>
                </a:ext>
              </a:extLst>
            </p:cNvPr>
            <p:cNvSpPr/>
            <p:nvPr/>
          </p:nvSpPr>
          <p:spPr>
            <a:xfrm rot="3738964">
              <a:off x="6379728"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12" name="任意多边形 83">
              <a:extLst>
                <a:ext uri="{FF2B5EF4-FFF2-40B4-BE49-F238E27FC236}">
                  <a16:creationId xmlns:a16="http://schemas.microsoft.com/office/drawing/2014/main" id="{C3A9A865-26C8-46B6-8749-44519A0C4098}"/>
                </a:ext>
              </a:extLst>
            </p:cNvPr>
            <p:cNvSpPr/>
            <p:nvPr/>
          </p:nvSpPr>
          <p:spPr>
            <a:xfrm rot="16377237">
              <a:off x="6409518" y="2506882"/>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9" name="Freeform 8">
            <a:extLst>
              <a:ext uri="{FF2B5EF4-FFF2-40B4-BE49-F238E27FC236}">
                <a16:creationId xmlns:a16="http://schemas.microsoft.com/office/drawing/2014/main" id="{10EF5B98-16BC-4D57-B355-235F1B8976AC}"/>
              </a:ext>
            </a:extLst>
          </p:cNvPr>
          <p:cNvSpPr>
            <a:spLocks/>
          </p:cNvSpPr>
          <p:nvPr/>
        </p:nvSpPr>
        <p:spPr bwMode="auto">
          <a:xfrm>
            <a:off x="6480347" y="3634375"/>
            <a:ext cx="659869" cy="659869"/>
          </a:xfrm>
          <a:custGeom>
            <a:avLst/>
            <a:gdLst>
              <a:gd name="T0" fmla="*/ 1665 w 1876"/>
              <a:gd name="T1" fmla="*/ 346 h 1878"/>
              <a:gd name="T2" fmla="*/ 1745 w 1876"/>
              <a:gd name="T3" fmla="*/ 461 h 1878"/>
              <a:gd name="T4" fmla="*/ 1806 w 1876"/>
              <a:gd name="T5" fmla="*/ 585 h 1878"/>
              <a:gd name="T6" fmla="*/ 1849 w 1876"/>
              <a:gd name="T7" fmla="*/ 716 h 1878"/>
              <a:gd name="T8" fmla="*/ 1871 w 1876"/>
              <a:gd name="T9" fmla="*/ 849 h 1878"/>
              <a:gd name="T10" fmla="*/ 1874 w 1876"/>
              <a:gd name="T11" fmla="*/ 984 h 1878"/>
              <a:gd name="T12" fmla="*/ 1858 w 1876"/>
              <a:gd name="T13" fmla="*/ 1118 h 1878"/>
              <a:gd name="T14" fmla="*/ 1823 w 1876"/>
              <a:gd name="T15" fmla="*/ 1249 h 1878"/>
              <a:gd name="T16" fmla="*/ 1767 w 1876"/>
              <a:gd name="T17" fmla="*/ 1375 h 1878"/>
              <a:gd name="T18" fmla="*/ 1695 w 1876"/>
              <a:gd name="T19" fmla="*/ 1494 h 1878"/>
              <a:gd name="T20" fmla="*/ 1601 w 1876"/>
              <a:gd name="T21" fmla="*/ 1602 h 1878"/>
              <a:gd name="T22" fmla="*/ 1492 w 1876"/>
              <a:gd name="T23" fmla="*/ 1696 h 1878"/>
              <a:gd name="T24" fmla="*/ 1374 w 1876"/>
              <a:gd name="T25" fmla="*/ 1770 h 1878"/>
              <a:gd name="T26" fmla="*/ 1248 w 1876"/>
              <a:gd name="T27" fmla="*/ 1825 h 1878"/>
              <a:gd name="T28" fmla="*/ 1116 w 1876"/>
              <a:gd name="T29" fmla="*/ 1860 h 1878"/>
              <a:gd name="T30" fmla="*/ 982 w 1876"/>
              <a:gd name="T31" fmla="*/ 1876 h 1878"/>
              <a:gd name="T32" fmla="*/ 848 w 1876"/>
              <a:gd name="T33" fmla="*/ 1873 h 1878"/>
              <a:gd name="T34" fmla="*/ 714 w 1876"/>
              <a:gd name="T35" fmla="*/ 1850 h 1878"/>
              <a:gd name="T36" fmla="*/ 585 w 1876"/>
              <a:gd name="T37" fmla="*/ 1809 h 1878"/>
              <a:gd name="T38" fmla="*/ 462 w 1876"/>
              <a:gd name="T39" fmla="*/ 1748 h 1878"/>
              <a:gd name="T40" fmla="*/ 347 w 1876"/>
              <a:gd name="T41" fmla="*/ 1667 h 1878"/>
              <a:gd name="T42" fmla="*/ 242 w 1876"/>
              <a:gd name="T43" fmla="*/ 1568 h 1878"/>
              <a:gd name="T44" fmla="*/ 155 w 1876"/>
              <a:gd name="T45" fmla="*/ 1455 h 1878"/>
              <a:gd name="T46" fmla="*/ 87 w 1876"/>
              <a:gd name="T47" fmla="*/ 1334 h 1878"/>
              <a:gd name="T48" fmla="*/ 39 w 1876"/>
              <a:gd name="T49" fmla="*/ 1207 h 1878"/>
              <a:gd name="T50" fmla="*/ 10 w 1876"/>
              <a:gd name="T51" fmla="*/ 1074 h 1878"/>
              <a:gd name="T52" fmla="*/ 0 w 1876"/>
              <a:gd name="T53" fmla="*/ 938 h 1878"/>
              <a:gd name="T54" fmla="*/ 10 w 1876"/>
              <a:gd name="T55" fmla="*/ 804 h 1878"/>
              <a:gd name="T56" fmla="*/ 39 w 1876"/>
              <a:gd name="T57" fmla="*/ 671 h 1878"/>
              <a:gd name="T58" fmla="*/ 87 w 1876"/>
              <a:gd name="T59" fmla="*/ 544 h 1878"/>
              <a:gd name="T60" fmla="*/ 155 w 1876"/>
              <a:gd name="T61" fmla="*/ 421 h 1878"/>
              <a:gd name="T62" fmla="*/ 242 w 1876"/>
              <a:gd name="T63" fmla="*/ 310 h 1878"/>
              <a:gd name="T64" fmla="*/ 347 w 1876"/>
              <a:gd name="T65" fmla="*/ 211 h 1878"/>
              <a:gd name="T66" fmla="*/ 462 w 1876"/>
              <a:gd name="T67" fmla="*/ 129 h 1878"/>
              <a:gd name="T68" fmla="*/ 585 w 1876"/>
              <a:gd name="T69" fmla="*/ 68 h 1878"/>
              <a:gd name="T70" fmla="*/ 714 w 1876"/>
              <a:gd name="T71" fmla="*/ 27 h 1878"/>
              <a:gd name="T72" fmla="*/ 848 w 1876"/>
              <a:gd name="T73" fmla="*/ 4 h 1878"/>
              <a:gd name="T74" fmla="*/ 982 w 1876"/>
              <a:gd name="T75" fmla="*/ 1 h 1878"/>
              <a:gd name="T76" fmla="*/ 1116 w 1876"/>
              <a:gd name="T77" fmla="*/ 16 h 1878"/>
              <a:gd name="T78" fmla="*/ 1248 w 1876"/>
              <a:gd name="T79" fmla="*/ 52 h 1878"/>
              <a:gd name="T80" fmla="*/ 1374 w 1876"/>
              <a:gd name="T81" fmla="*/ 107 h 1878"/>
              <a:gd name="T82" fmla="*/ 1492 w 1876"/>
              <a:gd name="T83" fmla="*/ 181 h 1878"/>
              <a:gd name="T84" fmla="*/ 1601 w 1876"/>
              <a:gd name="T85" fmla="*/ 27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6" h="1878">
                <a:moveTo>
                  <a:pt x="1601" y="274"/>
                </a:moveTo>
                <a:lnTo>
                  <a:pt x="1634" y="310"/>
                </a:lnTo>
                <a:lnTo>
                  <a:pt x="1665" y="346"/>
                </a:lnTo>
                <a:lnTo>
                  <a:pt x="1695" y="384"/>
                </a:lnTo>
                <a:lnTo>
                  <a:pt x="1720" y="421"/>
                </a:lnTo>
                <a:lnTo>
                  <a:pt x="1745" y="461"/>
                </a:lnTo>
                <a:lnTo>
                  <a:pt x="1767" y="501"/>
                </a:lnTo>
                <a:lnTo>
                  <a:pt x="1789" y="544"/>
                </a:lnTo>
                <a:lnTo>
                  <a:pt x="1806" y="585"/>
                </a:lnTo>
                <a:lnTo>
                  <a:pt x="1823" y="629"/>
                </a:lnTo>
                <a:lnTo>
                  <a:pt x="1837" y="671"/>
                </a:lnTo>
                <a:lnTo>
                  <a:pt x="1849" y="716"/>
                </a:lnTo>
                <a:lnTo>
                  <a:pt x="1858" y="759"/>
                </a:lnTo>
                <a:lnTo>
                  <a:pt x="1866" y="804"/>
                </a:lnTo>
                <a:lnTo>
                  <a:pt x="1871" y="849"/>
                </a:lnTo>
                <a:lnTo>
                  <a:pt x="1874" y="893"/>
                </a:lnTo>
                <a:lnTo>
                  <a:pt x="1876" y="938"/>
                </a:lnTo>
                <a:lnTo>
                  <a:pt x="1874" y="984"/>
                </a:lnTo>
                <a:lnTo>
                  <a:pt x="1871" y="1029"/>
                </a:lnTo>
                <a:lnTo>
                  <a:pt x="1866" y="1074"/>
                </a:lnTo>
                <a:lnTo>
                  <a:pt x="1858" y="1118"/>
                </a:lnTo>
                <a:lnTo>
                  <a:pt x="1849" y="1162"/>
                </a:lnTo>
                <a:lnTo>
                  <a:pt x="1837" y="1207"/>
                </a:lnTo>
                <a:lnTo>
                  <a:pt x="1823" y="1249"/>
                </a:lnTo>
                <a:lnTo>
                  <a:pt x="1806" y="1292"/>
                </a:lnTo>
                <a:lnTo>
                  <a:pt x="1789" y="1334"/>
                </a:lnTo>
                <a:lnTo>
                  <a:pt x="1767" y="1375"/>
                </a:lnTo>
                <a:lnTo>
                  <a:pt x="1745" y="1416"/>
                </a:lnTo>
                <a:lnTo>
                  <a:pt x="1720" y="1455"/>
                </a:lnTo>
                <a:lnTo>
                  <a:pt x="1695" y="1494"/>
                </a:lnTo>
                <a:lnTo>
                  <a:pt x="1665" y="1531"/>
                </a:lnTo>
                <a:lnTo>
                  <a:pt x="1634" y="1568"/>
                </a:lnTo>
                <a:lnTo>
                  <a:pt x="1601" y="1602"/>
                </a:lnTo>
                <a:lnTo>
                  <a:pt x="1565" y="1636"/>
                </a:lnTo>
                <a:lnTo>
                  <a:pt x="1530" y="1667"/>
                </a:lnTo>
                <a:lnTo>
                  <a:pt x="1492" y="1696"/>
                </a:lnTo>
                <a:lnTo>
                  <a:pt x="1454" y="1723"/>
                </a:lnTo>
                <a:lnTo>
                  <a:pt x="1414" y="1748"/>
                </a:lnTo>
                <a:lnTo>
                  <a:pt x="1374" y="1770"/>
                </a:lnTo>
                <a:lnTo>
                  <a:pt x="1333" y="1790"/>
                </a:lnTo>
                <a:lnTo>
                  <a:pt x="1290" y="1809"/>
                </a:lnTo>
                <a:lnTo>
                  <a:pt x="1248" y="1825"/>
                </a:lnTo>
                <a:lnTo>
                  <a:pt x="1205" y="1839"/>
                </a:lnTo>
                <a:lnTo>
                  <a:pt x="1161" y="1850"/>
                </a:lnTo>
                <a:lnTo>
                  <a:pt x="1116" y="1860"/>
                </a:lnTo>
                <a:lnTo>
                  <a:pt x="1073" y="1868"/>
                </a:lnTo>
                <a:lnTo>
                  <a:pt x="1028" y="1873"/>
                </a:lnTo>
                <a:lnTo>
                  <a:pt x="982" y="1876"/>
                </a:lnTo>
                <a:lnTo>
                  <a:pt x="938" y="1878"/>
                </a:lnTo>
                <a:lnTo>
                  <a:pt x="893" y="1876"/>
                </a:lnTo>
                <a:lnTo>
                  <a:pt x="848" y="1873"/>
                </a:lnTo>
                <a:lnTo>
                  <a:pt x="804" y="1868"/>
                </a:lnTo>
                <a:lnTo>
                  <a:pt x="759" y="1860"/>
                </a:lnTo>
                <a:lnTo>
                  <a:pt x="714" y="1850"/>
                </a:lnTo>
                <a:lnTo>
                  <a:pt x="671" y="1839"/>
                </a:lnTo>
                <a:lnTo>
                  <a:pt x="628" y="1825"/>
                </a:lnTo>
                <a:lnTo>
                  <a:pt x="585" y="1809"/>
                </a:lnTo>
                <a:lnTo>
                  <a:pt x="543" y="1790"/>
                </a:lnTo>
                <a:lnTo>
                  <a:pt x="502" y="1770"/>
                </a:lnTo>
                <a:lnTo>
                  <a:pt x="462" y="1748"/>
                </a:lnTo>
                <a:lnTo>
                  <a:pt x="422" y="1723"/>
                </a:lnTo>
                <a:lnTo>
                  <a:pt x="383" y="1696"/>
                </a:lnTo>
                <a:lnTo>
                  <a:pt x="347" y="1667"/>
                </a:lnTo>
                <a:lnTo>
                  <a:pt x="310" y="1636"/>
                </a:lnTo>
                <a:lnTo>
                  <a:pt x="275" y="1602"/>
                </a:lnTo>
                <a:lnTo>
                  <a:pt x="242" y="1568"/>
                </a:lnTo>
                <a:lnTo>
                  <a:pt x="210" y="1531"/>
                </a:lnTo>
                <a:lnTo>
                  <a:pt x="182" y="1494"/>
                </a:lnTo>
                <a:lnTo>
                  <a:pt x="155" y="1455"/>
                </a:lnTo>
                <a:lnTo>
                  <a:pt x="130" y="1416"/>
                </a:lnTo>
                <a:lnTo>
                  <a:pt x="108" y="1375"/>
                </a:lnTo>
                <a:lnTo>
                  <a:pt x="87" y="1334"/>
                </a:lnTo>
                <a:lnTo>
                  <a:pt x="69" y="1292"/>
                </a:lnTo>
                <a:lnTo>
                  <a:pt x="53" y="1249"/>
                </a:lnTo>
                <a:lnTo>
                  <a:pt x="39" y="1207"/>
                </a:lnTo>
                <a:lnTo>
                  <a:pt x="27" y="1162"/>
                </a:lnTo>
                <a:lnTo>
                  <a:pt x="18" y="1118"/>
                </a:lnTo>
                <a:lnTo>
                  <a:pt x="10" y="1074"/>
                </a:lnTo>
                <a:lnTo>
                  <a:pt x="5" y="1029"/>
                </a:lnTo>
                <a:lnTo>
                  <a:pt x="1" y="984"/>
                </a:lnTo>
                <a:lnTo>
                  <a:pt x="0" y="938"/>
                </a:lnTo>
                <a:lnTo>
                  <a:pt x="1" y="893"/>
                </a:lnTo>
                <a:lnTo>
                  <a:pt x="5" y="849"/>
                </a:lnTo>
                <a:lnTo>
                  <a:pt x="10" y="804"/>
                </a:lnTo>
                <a:lnTo>
                  <a:pt x="18" y="759"/>
                </a:lnTo>
                <a:lnTo>
                  <a:pt x="27" y="716"/>
                </a:lnTo>
                <a:lnTo>
                  <a:pt x="39" y="671"/>
                </a:lnTo>
                <a:lnTo>
                  <a:pt x="53" y="629"/>
                </a:lnTo>
                <a:lnTo>
                  <a:pt x="69" y="585"/>
                </a:lnTo>
                <a:lnTo>
                  <a:pt x="87" y="544"/>
                </a:lnTo>
                <a:lnTo>
                  <a:pt x="108" y="501"/>
                </a:lnTo>
                <a:lnTo>
                  <a:pt x="130" y="461"/>
                </a:lnTo>
                <a:lnTo>
                  <a:pt x="155" y="421"/>
                </a:lnTo>
                <a:lnTo>
                  <a:pt x="182" y="384"/>
                </a:lnTo>
                <a:lnTo>
                  <a:pt x="210" y="346"/>
                </a:lnTo>
                <a:lnTo>
                  <a:pt x="242" y="310"/>
                </a:lnTo>
                <a:lnTo>
                  <a:pt x="275" y="274"/>
                </a:lnTo>
                <a:lnTo>
                  <a:pt x="310" y="241"/>
                </a:lnTo>
                <a:lnTo>
                  <a:pt x="347" y="211"/>
                </a:lnTo>
                <a:lnTo>
                  <a:pt x="383" y="181"/>
                </a:lnTo>
                <a:lnTo>
                  <a:pt x="422" y="154"/>
                </a:lnTo>
                <a:lnTo>
                  <a:pt x="462" y="129"/>
                </a:lnTo>
                <a:lnTo>
                  <a:pt x="502" y="107"/>
                </a:lnTo>
                <a:lnTo>
                  <a:pt x="543" y="87"/>
                </a:lnTo>
                <a:lnTo>
                  <a:pt x="585" y="68"/>
                </a:lnTo>
                <a:lnTo>
                  <a:pt x="628" y="52"/>
                </a:lnTo>
                <a:lnTo>
                  <a:pt x="671" y="39"/>
                </a:lnTo>
                <a:lnTo>
                  <a:pt x="714" y="27"/>
                </a:lnTo>
                <a:lnTo>
                  <a:pt x="759" y="16"/>
                </a:lnTo>
                <a:lnTo>
                  <a:pt x="804" y="9"/>
                </a:lnTo>
                <a:lnTo>
                  <a:pt x="848" y="4"/>
                </a:lnTo>
                <a:lnTo>
                  <a:pt x="893" y="1"/>
                </a:lnTo>
                <a:lnTo>
                  <a:pt x="938" y="0"/>
                </a:lnTo>
                <a:lnTo>
                  <a:pt x="982" y="1"/>
                </a:lnTo>
                <a:lnTo>
                  <a:pt x="1028" y="4"/>
                </a:lnTo>
                <a:lnTo>
                  <a:pt x="1073" y="9"/>
                </a:lnTo>
                <a:lnTo>
                  <a:pt x="1116" y="16"/>
                </a:lnTo>
                <a:lnTo>
                  <a:pt x="1161" y="27"/>
                </a:lnTo>
                <a:lnTo>
                  <a:pt x="1205" y="39"/>
                </a:lnTo>
                <a:lnTo>
                  <a:pt x="1248" y="52"/>
                </a:lnTo>
                <a:lnTo>
                  <a:pt x="1290" y="68"/>
                </a:lnTo>
                <a:lnTo>
                  <a:pt x="1333" y="87"/>
                </a:lnTo>
                <a:lnTo>
                  <a:pt x="1374" y="107"/>
                </a:lnTo>
                <a:lnTo>
                  <a:pt x="1414" y="129"/>
                </a:lnTo>
                <a:lnTo>
                  <a:pt x="1454" y="154"/>
                </a:lnTo>
                <a:lnTo>
                  <a:pt x="1492" y="181"/>
                </a:lnTo>
                <a:lnTo>
                  <a:pt x="1530" y="211"/>
                </a:lnTo>
                <a:lnTo>
                  <a:pt x="1565" y="241"/>
                </a:lnTo>
                <a:lnTo>
                  <a:pt x="1601" y="274"/>
                </a:lnTo>
                <a:close/>
              </a:path>
            </a:pathLst>
          </a:custGeom>
          <a:gradFill flip="none" rotWithShape="1">
            <a:gsLst>
              <a:gs pos="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0" name="Freeform 17">
            <a:extLst>
              <a:ext uri="{FF2B5EF4-FFF2-40B4-BE49-F238E27FC236}">
                <a16:creationId xmlns:a16="http://schemas.microsoft.com/office/drawing/2014/main" id="{0C43A86B-6FE0-40D4-A036-C25559A7AD73}"/>
              </a:ext>
            </a:extLst>
          </p:cNvPr>
          <p:cNvSpPr>
            <a:spLocks/>
          </p:cNvSpPr>
          <p:nvPr/>
        </p:nvSpPr>
        <p:spPr bwMode="auto">
          <a:xfrm>
            <a:off x="6671140" y="3824114"/>
            <a:ext cx="278284" cy="280392"/>
          </a:xfrm>
          <a:custGeom>
            <a:avLst/>
            <a:gdLst>
              <a:gd name="T0" fmla="*/ 104 w 795"/>
              <a:gd name="T1" fmla="*/ 550 h 797"/>
              <a:gd name="T2" fmla="*/ 123 w 795"/>
              <a:gd name="T3" fmla="*/ 528 h 797"/>
              <a:gd name="T4" fmla="*/ 139 w 795"/>
              <a:gd name="T5" fmla="*/ 503 h 797"/>
              <a:gd name="T6" fmla="*/ 151 w 795"/>
              <a:gd name="T7" fmla="*/ 478 h 797"/>
              <a:gd name="T8" fmla="*/ 159 w 795"/>
              <a:gd name="T9" fmla="*/ 451 h 797"/>
              <a:gd name="T10" fmla="*/ 164 w 795"/>
              <a:gd name="T11" fmla="*/ 423 h 797"/>
              <a:gd name="T12" fmla="*/ 164 w 795"/>
              <a:gd name="T13" fmla="*/ 395 h 797"/>
              <a:gd name="T14" fmla="*/ 161 w 795"/>
              <a:gd name="T15" fmla="*/ 366 h 797"/>
              <a:gd name="T16" fmla="*/ 152 w 795"/>
              <a:gd name="T17" fmla="*/ 338 h 797"/>
              <a:gd name="T18" fmla="*/ 147 w 795"/>
              <a:gd name="T19" fmla="*/ 318 h 797"/>
              <a:gd name="T20" fmla="*/ 144 w 795"/>
              <a:gd name="T21" fmla="*/ 299 h 797"/>
              <a:gd name="T22" fmla="*/ 144 w 795"/>
              <a:gd name="T23" fmla="*/ 279 h 797"/>
              <a:gd name="T24" fmla="*/ 148 w 795"/>
              <a:gd name="T25" fmla="*/ 259 h 797"/>
              <a:gd name="T26" fmla="*/ 154 w 795"/>
              <a:gd name="T27" fmla="*/ 239 h 797"/>
              <a:gd name="T28" fmla="*/ 162 w 795"/>
              <a:gd name="T29" fmla="*/ 222 h 797"/>
              <a:gd name="T30" fmla="*/ 172 w 795"/>
              <a:gd name="T31" fmla="*/ 204 h 797"/>
              <a:gd name="T32" fmla="*/ 186 w 795"/>
              <a:gd name="T33" fmla="*/ 187 h 797"/>
              <a:gd name="T34" fmla="*/ 203 w 795"/>
              <a:gd name="T35" fmla="*/ 173 h 797"/>
              <a:gd name="T36" fmla="*/ 221 w 795"/>
              <a:gd name="T37" fmla="*/ 163 h 797"/>
              <a:gd name="T38" fmla="*/ 238 w 795"/>
              <a:gd name="T39" fmla="*/ 155 h 797"/>
              <a:gd name="T40" fmla="*/ 258 w 795"/>
              <a:gd name="T41" fmla="*/ 149 h 797"/>
              <a:gd name="T42" fmla="*/ 278 w 795"/>
              <a:gd name="T43" fmla="*/ 145 h 797"/>
              <a:gd name="T44" fmla="*/ 298 w 795"/>
              <a:gd name="T45" fmla="*/ 145 h 797"/>
              <a:gd name="T46" fmla="*/ 317 w 795"/>
              <a:gd name="T47" fmla="*/ 147 h 797"/>
              <a:gd name="T48" fmla="*/ 337 w 795"/>
              <a:gd name="T49" fmla="*/ 153 h 797"/>
              <a:gd name="T50" fmla="*/ 365 w 795"/>
              <a:gd name="T51" fmla="*/ 162 h 797"/>
              <a:gd name="T52" fmla="*/ 393 w 795"/>
              <a:gd name="T53" fmla="*/ 165 h 797"/>
              <a:gd name="T54" fmla="*/ 422 w 795"/>
              <a:gd name="T55" fmla="*/ 165 h 797"/>
              <a:gd name="T56" fmla="*/ 450 w 795"/>
              <a:gd name="T57" fmla="*/ 160 h 797"/>
              <a:gd name="T58" fmla="*/ 477 w 795"/>
              <a:gd name="T59" fmla="*/ 152 h 797"/>
              <a:gd name="T60" fmla="*/ 501 w 795"/>
              <a:gd name="T61" fmla="*/ 140 h 797"/>
              <a:gd name="T62" fmla="*/ 526 w 795"/>
              <a:gd name="T63" fmla="*/ 124 h 797"/>
              <a:gd name="T64" fmla="*/ 548 w 795"/>
              <a:gd name="T65" fmla="*/ 105 h 797"/>
              <a:gd name="T66" fmla="*/ 634 w 795"/>
              <a:gd name="T67" fmla="*/ 20 h 797"/>
              <a:gd name="T68" fmla="*/ 660 w 795"/>
              <a:gd name="T69" fmla="*/ 6 h 797"/>
              <a:gd name="T70" fmla="*/ 688 w 795"/>
              <a:gd name="T71" fmla="*/ 0 h 797"/>
              <a:gd name="T72" fmla="*/ 718 w 795"/>
              <a:gd name="T73" fmla="*/ 4 h 797"/>
              <a:gd name="T74" fmla="*/ 746 w 795"/>
              <a:gd name="T75" fmla="*/ 16 h 797"/>
              <a:gd name="T76" fmla="*/ 769 w 795"/>
              <a:gd name="T77" fmla="*/ 33 h 797"/>
              <a:gd name="T78" fmla="*/ 785 w 795"/>
              <a:gd name="T79" fmla="*/ 58 h 797"/>
              <a:gd name="T80" fmla="*/ 794 w 795"/>
              <a:gd name="T81" fmla="*/ 86 h 797"/>
              <a:gd name="T82" fmla="*/ 795 w 795"/>
              <a:gd name="T83" fmla="*/ 696 h 797"/>
              <a:gd name="T84" fmla="*/ 793 w 795"/>
              <a:gd name="T85" fmla="*/ 716 h 797"/>
              <a:gd name="T86" fmla="*/ 787 w 795"/>
              <a:gd name="T87" fmla="*/ 735 h 797"/>
              <a:gd name="T88" fmla="*/ 778 w 795"/>
              <a:gd name="T89" fmla="*/ 753 h 797"/>
              <a:gd name="T90" fmla="*/ 765 w 795"/>
              <a:gd name="T91" fmla="*/ 767 h 797"/>
              <a:gd name="T92" fmla="*/ 751 w 795"/>
              <a:gd name="T93" fmla="*/ 780 h 797"/>
              <a:gd name="T94" fmla="*/ 733 w 795"/>
              <a:gd name="T95" fmla="*/ 789 h 797"/>
              <a:gd name="T96" fmla="*/ 714 w 795"/>
              <a:gd name="T97" fmla="*/ 795 h 797"/>
              <a:gd name="T98" fmla="*/ 694 w 795"/>
              <a:gd name="T99" fmla="*/ 797 h 797"/>
              <a:gd name="T100" fmla="*/ 85 w 795"/>
              <a:gd name="T101" fmla="*/ 796 h 797"/>
              <a:gd name="T102" fmla="*/ 57 w 795"/>
              <a:gd name="T103" fmla="*/ 787 h 797"/>
              <a:gd name="T104" fmla="*/ 33 w 795"/>
              <a:gd name="T105" fmla="*/ 771 h 797"/>
              <a:gd name="T106" fmla="*/ 14 w 795"/>
              <a:gd name="T107" fmla="*/ 748 h 797"/>
              <a:gd name="T108" fmla="*/ 3 w 795"/>
              <a:gd name="T109" fmla="*/ 720 h 797"/>
              <a:gd name="T110" fmla="*/ 0 w 795"/>
              <a:gd name="T111" fmla="*/ 691 h 797"/>
              <a:gd name="T112" fmla="*/ 5 w 795"/>
              <a:gd name="T113" fmla="*/ 662 h 797"/>
              <a:gd name="T114" fmla="*/ 20 w 795"/>
              <a:gd name="T115" fmla="*/ 636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797">
                <a:moveTo>
                  <a:pt x="29" y="625"/>
                </a:moveTo>
                <a:lnTo>
                  <a:pt x="104" y="550"/>
                </a:lnTo>
                <a:lnTo>
                  <a:pt x="115" y="539"/>
                </a:lnTo>
                <a:lnTo>
                  <a:pt x="123" y="528"/>
                </a:lnTo>
                <a:lnTo>
                  <a:pt x="131" y="516"/>
                </a:lnTo>
                <a:lnTo>
                  <a:pt x="139" y="503"/>
                </a:lnTo>
                <a:lnTo>
                  <a:pt x="145" y="491"/>
                </a:lnTo>
                <a:lnTo>
                  <a:pt x="151" y="478"/>
                </a:lnTo>
                <a:lnTo>
                  <a:pt x="156" y="464"/>
                </a:lnTo>
                <a:lnTo>
                  <a:pt x="159" y="451"/>
                </a:lnTo>
                <a:lnTo>
                  <a:pt x="162" y="437"/>
                </a:lnTo>
                <a:lnTo>
                  <a:pt x="164" y="423"/>
                </a:lnTo>
                <a:lnTo>
                  <a:pt x="164" y="410"/>
                </a:lnTo>
                <a:lnTo>
                  <a:pt x="164" y="395"/>
                </a:lnTo>
                <a:lnTo>
                  <a:pt x="163" y="381"/>
                </a:lnTo>
                <a:lnTo>
                  <a:pt x="161" y="366"/>
                </a:lnTo>
                <a:lnTo>
                  <a:pt x="157" y="352"/>
                </a:lnTo>
                <a:lnTo>
                  <a:pt x="152" y="338"/>
                </a:lnTo>
                <a:lnTo>
                  <a:pt x="149" y="329"/>
                </a:lnTo>
                <a:lnTo>
                  <a:pt x="147" y="318"/>
                </a:lnTo>
                <a:lnTo>
                  <a:pt x="145" y="309"/>
                </a:lnTo>
                <a:lnTo>
                  <a:pt x="144" y="299"/>
                </a:lnTo>
                <a:lnTo>
                  <a:pt x="144" y="289"/>
                </a:lnTo>
                <a:lnTo>
                  <a:pt x="144" y="279"/>
                </a:lnTo>
                <a:lnTo>
                  <a:pt x="145" y="269"/>
                </a:lnTo>
                <a:lnTo>
                  <a:pt x="148" y="259"/>
                </a:lnTo>
                <a:lnTo>
                  <a:pt x="150" y="250"/>
                </a:lnTo>
                <a:lnTo>
                  <a:pt x="154" y="239"/>
                </a:lnTo>
                <a:lnTo>
                  <a:pt x="157" y="230"/>
                </a:lnTo>
                <a:lnTo>
                  <a:pt x="162" y="222"/>
                </a:lnTo>
                <a:lnTo>
                  <a:pt x="167" y="212"/>
                </a:lnTo>
                <a:lnTo>
                  <a:pt x="172" y="204"/>
                </a:lnTo>
                <a:lnTo>
                  <a:pt x="179" y="196"/>
                </a:lnTo>
                <a:lnTo>
                  <a:pt x="186" y="187"/>
                </a:lnTo>
                <a:lnTo>
                  <a:pt x="195" y="180"/>
                </a:lnTo>
                <a:lnTo>
                  <a:pt x="203" y="173"/>
                </a:lnTo>
                <a:lnTo>
                  <a:pt x="211" y="167"/>
                </a:lnTo>
                <a:lnTo>
                  <a:pt x="221" y="163"/>
                </a:lnTo>
                <a:lnTo>
                  <a:pt x="229" y="158"/>
                </a:lnTo>
                <a:lnTo>
                  <a:pt x="238" y="155"/>
                </a:lnTo>
                <a:lnTo>
                  <a:pt x="248" y="151"/>
                </a:lnTo>
                <a:lnTo>
                  <a:pt x="258" y="149"/>
                </a:lnTo>
                <a:lnTo>
                  <a:pt x="268" y="146"/>
                </a:lnTo>
                <a:lnTo>
                  <a:pt x="278" y="145"/>
                </a:lnTo>
                <a:lnTo>
                  <a:pt x="288" y="145"/>
                </a:lnTo>
                <a:lnTo>
                  <a:pt x="298" y="145"/>
                </a:lnTo>
                <a:lnTo>
                  <a:pt x="308" y="146"/>
                </a:lnTo>
                <a:lnTo>
                  <a:pt x="317" y="147"/>
                </a:lnTo>
                <a:lnTo>
                  <a:pt x="328" y="150"/>
                </a:lnTo>
                <a:lnTo>
                  <a:pt x="337" y="153"/>
                </a:lnTo>
                <a:lnTo>
                  <a:pt x="351" y="158"/>
                </a:lnTo>
                <a:lnTo>
                  <a:pt x="365" y="162"/>
                </a:lnTo>
                <a:lnTo>
                  <a:pt x="379" y="164"/>
                </a:lnTo>
                <a:lnTo>
                  <a:pt x="393" y="165"/>
                </a:lnTo>
                <a:lnTo>
                  <a:pt x="407" y="165"/>
                </a:lnTo>
                <a:lnTo>
                  <a:pt x="422" y="165"/>
                </a:lnTo>
                <a:lnTo>
                  <a:pt x="436" y="163"/>
                </a:lnTo>
                <a:lnTo>
                  <a:pt x="450" y="160"/>
                </a:lnTo>
                <a:lnTo>
                  <a:pt x="463" y="157"/>
                </a:lnTo>
                <a:lnTo>
                  <a:pt x="477" y="152"/>
                </a:lnTo>
                <a:lnTo>
                  <a:pt x="490" y="146"/>
                </a:lnTo>
                <a:lnTo>
                  <a:pt x="501" y="140"/>
                </a:lnTo>
                <a:lnTo>
                  <a:pt x="514" y="133"/>
                </a:lnTo>
                <a:lnTo>
                  <a:pt x="526" y="124"/>
                </a:lnTo>
                <a:lnTo>
                  <a:pt x="538" y="116"/>
                </a:lnTo>
                <a:lnTo>
                  <a:pt x="548" y="105"/>
                </a:lnTo>
                <a:lnTo>
                  <a:pt x="624" y="30"/>
                </a:lnTo>
                <a:lnTo>
                  <a:pt x="634" y="20"/>
                </a:lnTo>
                <a:lnTo>
                  <a:pt x="647" y="12"/>
                </a:lnTo>
                <a:lnTo>
                  <a:pt x="660" y="6"/>
                </a:lnTo>
                <a:lnTo>
                  <a:pt x="674" y="3"/>
                </a:lnTo>
                <a:lnTo>
                  <a:pt x="688" y="0"/>
                </a:lnTo>
                <a:lnTo>
                  <a:pt x="704" y="0"/>
                </a:lnTo>
                <a:lnTo>
                  <a:pt x="718" y="4"/>
                </a:lnTo>
                <a:lnTo>
                  <a:pt x="733" y="9"/>
                </a:lnTo>
                <a:lnTo>
                  <a:pt x="746" y="16"/>
                </a:lnTo>
                <a:lnTo>
                  <a:pt x="759" y="24"/>
                </a:lnTo>
                <a:lnTo>
                  <a:pt x="769" y="33"/>
                </a:lnTo>
                <a:lnTo>
                  <a:pt x="778" y="45"/>
                </a:lnTo>
                <a:lnTo>
                  <a:pt x="785" y="58"/>
                </a:lnTo>
                <a:lnTo>
                  <a:pt x="791" y="71"/>
                </a:lnTo>
                <a:lnTo>
                  <a:pt x="794" y="86"/>
                </a:lnTo>
                <a:lnTo>
                  <a:pt x="795" y="102"/>
                </a:lnTo>
                <a:lnTo>
                  <a:pt x="795" y="696"/>
                </a:lnTo>
                <a:lnTo>
                  <a:pt x="794" y="707"/>
                </a:lnTo>
                <a:lnTo>
                  <a:pt x="793" y="716"/>
                </a:lnTo>
                <a:lnTo>
                  <a:pt x="791" y="725"/>
                </a:lnTo>
                <a:lnTo>
                  <a:pt x="787" y="735"/>
                </a:lnTo>
                <a:lnTo>
                  <a:pt x="782" y="744"/>
                </a:lnTo>
                <a:lnTo>
                  <a:pt x="778" y="753"/>
                </a:lnTo>
                <a:lnTo>
                  <a:pt x="772" y="760"/>
                </a:lnTo>
                <a:lnTo>
                  <a:pt x="765" y="767"/>
                </a:lnTo>
                <a:lnTo>
                  <a:pt x="758" y="774"/>
                </a:lnTo>
                <a:lnTo>
                  <a:pt x="751" y="780"/>
                </a:lnTo>
                <a:lnTo>
                  <a:pt x="742" y="784"/>
                </a:lnTo>
                <a:lnTo>
                  <a:pt x="733" y="789"/>
                </a:lnTo>
                <a:lnTo>
                  <a:pt x="724" y="793"/>
                </a:lnTo>
                <a:lnTo>
                  <a:pt x="714" y="795"/>
                </a:lnTo>
                <a:lnTo>
                  <a:pt x="705" y="796"/>
                </a:lnTo>
                <a:lnTo>
                  <a:pt x="694" y="797"/>
                </a:lnTo>
                <a:lnTo>
                  <a:pt x="101" y="797"/>
                </a:lnTo>
                <a:lnTo>
                  <a:pt x="85" y="796"/>
                </a:lnTo>
                <a:lnTo>
                  <a:pt x="70" y="793"/>
                </a:lnTo>
                <a:lnTo>
                  <a:pt x="57" y="787"/>
                </a:lnTo>
                <a:lnTo>
                  <a:pt x="44" y="780"/>
                </a:lnTo>
                <a:lnTo>
                  <a:pt x="33" y="771"/>
                </a:lnTo>
                <a:lnTo>
                  <a:pt x="23" y="761"/>
                </a:lnTo>
                <a:lnTo>
                  <a:pt x="14" y="748"/>
                </a:lnTo>
                <a:lnTo>
                  <a:pt x="8" y="735"/>
                </a:lnTo>
                <a:lnTo>
                  <a:pt x="3" y="720"/>
                </a:lnTo>
                <a:lnTo>
                  <a:pt x="0" y="705"/>
                </a:lnTo>
                <a:lnTo>
                  <a:pt x="0" y="691"/>
                </a:lnTo>
                <a:lnTo>
                  <a:pt x="1" y="676"/>
                </a:lnTo>
                <a:lnTo>
                  <a:pt x="5" y="662"/>
                </a:lnTo>
                <a:lnTo>
                  <a:pt x="11" y="649"/>
                </a:lnTo>
                <a:lnTo>
                  <a:pt x="20" y="636"/>
                </a:lnTo>
                <a:lnTo>
                  <a:pt x="29" y="625"/>
                </a:lnTo>
                <a:close/>
              </a:path>
            </a:pathLst>
          </a:custGeom>
          <a:solidFill>
            <a:schemeClr val="bg1"/>
          </a:solidFill>
          <a:ln>
            <a:noFill/>
          </a:ln>
        </p:spPr>
        <p:txBody>
          <a:bodyPr vert="horz" wrap="square" lIns="60951" tIns="30475" rIns="60951" bIns="304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14" name="组合 79">
            <a:extLst>
              <a:ext uri="{FF2B5EF4-FFF2-40B4-BE49-F238E27FC236}">
                <a16:creationId xmlns:a16="http://schemas.microsoft.com/office/drawing/2014/main" id="{26609EC9-159C-4E98-8BA1-0E13BE20702B}"/>
              </a:ext>
            </a:extLst>
          </p:cNvPr>
          <p:cNvGrpSpPr>
            <a:grpSpLocks/>
          </p:cNvGrpSpPr>
          <p:nvPr/>
        </p:nvGrpSpPr>
        <p:grpSpPr bwMode="auto">
          <a:xfrm>
            <a:off x="7860877" y="3515360"/>
            <a:ext cx="896088" cy="897900"/>
            <a:chOff x="6379728" y="2488774"/>
            <a:chExt cx="2513016" cy="2513016"/>
          </a:xfrm>
        </p:grpSpPr>
        <p:sp>
          <p:nvSpPr>
            <p:cNvPr id="117" name="任意多边形 82">
              <a:extLst>
                <a:ext uri="{FF2B5EF4-FFF2-40B4-BE49-F238E27FC236}">
                  <a16:creationId xmlns:a16="http://schemas.microsoft.com/office/drawing/2014/main" id="{7250538C-FC64-46E9-BA02-31FDAAD0F052}"/>
                </a:ext>
              </a:extLst>
            </p:cNvPr>
            <p:cNvSpPr/>
            <p:nvPr/>
          </p:nvSpPr>
          <p:spPr>
            <a:xfrm rot="3738964">
              <a:off x="6379728"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18" name="任意多边形 83">
              <a:extLst>
                <a:ext uri="{FF2B5EF4-FFF2-40B4-BE49-F238E27FC236}">
                  <a16:creationId xmlns:a16="http://schemas.microsoft.com/office/drawing/2014/main" id="{AFCAA1BC-C8AC-450F-9E91-CBFBC9B8E1CF}"/>
                </a:ext>
              </a:extLst>
            </p:cNvPr>
            <p:cNvSpPr/>
            <p:nvPr/>
          </p:nvSpPr>
          <p:spPr>
            <a:xfrm rot="16377237">
              <a:off x="6409518" y="2506882"/>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5" name="Freeform 8">
            <a:extLst>
              <a:ext uri="{FF2B5EF4-FFF2-40B4-BE49-F238E27FC236}">
                <a16:creationId xmlns:a16="http://schemas.microsoft.com/office/drawing/2014/main" id="{3D981129-0F6D-4C8B-A2C0-37F4226C3DE9}"/>
              </a:ext>
            </a:extLst>
          </p:cNvPr>
          <p:cNvSpPr>
            <a:spLocks/>
          </p:cNvSpPr>
          <p:nvPr/>
        </p:nvSpPr>
        <p:spPr bwMode="auto">
          <a:xfrm>
            <a:off x="7978986" y="3634375"/>
            <a:ext cx="659869" cy="659869"/>
          </a:xfrm>
          <a:custGeom>
            <a:avLst/>
            <a:gdLst>
              <a:gd name="T0" fmla="*/ 1665 w 1876"/>
              <a:gd name="T1" fmla="*/ 346 h 1878"/>
              <a:gd name="T2" fmla="*/ 1745 w 1876"/>
              <a:gd name="T3" fmla="*/ 461 h 1878"/>
              <a:gd name="T4" fmla="*/ 1806 w 1876"/>
              <a:gd name="T5" fmla="*/ 585 h 1878"/>
              <a:gd name="T6" fmla="*/ 1849 w 1876"/>
              <a:gd name="T7" fmla="*/ 716 h 1878"/>
              <a:gd name="T8" fmla="*/ 1871 w 1876"/>
              <a:gd name="T9" fmla="*/ 849 h 1878"/>
              <a:gd name="T10" fmla="*/ 1874 w 1876"/>
              <a:gd name="T11" fmla="*/ 984 h 1878"/>
              <a:gd name="T12" fmla="*/ 1858 w 1876"/>
              <a:gd name="T13" fmla="*/ 1118 h 1878"/>
              <a:gd name="T14" fmla="*/ 1823 w 1876"/>
              <a:gd name="T15" fmla="*/ 1249 h 1878"/>
              <a:gd name="T16" fmla="*/ 1767 w 1876"/>
              <a:gd name="T17" fmla="*/ 1375 h 1878"/>
              <a:gd name="T18" fmla="*/ 1695 w 1876"/>
              <a:gd name="T19" fmla="*/ 1494 h 1878"/>
              <a:gd name="T20" fmla="*/ 1601 w 1876"/>
              <a:gd name="T21" fmla="*/ 1602 h 1878"/>
              <a:gd name="T22" fmla="*/ 1492 w 1876"/>
              <a:gd name="T23" fmla="*/ 1696 h 1878"/>
              <a:gd name="T24" fmla="*/ 1374 w 1876"/>
              <a:gd name="T25" fmla="*/ 1770 h 1878"/>
              <a:gd name="T26" fmla="*/ 1248 w 1876"/>
              <a:gd name="T27" fmla="*/ 1825 h 1878"/>
              <a:gd name="T28" fmla="*/ 1116 w 1876"/>
              <a:gd name="T29" fmla="*/ 1860 h 1878"/>
              <a:gd name="T30" fmla="*/ 982 w 1876"/>
              <a:gd name="T31" fmla="*/ 1876 h 1878"/>
              <a:gd name="T32" fmla="*/ 848 w 1876"/>
              <a:gd name="T33" fmla="*/ 1873 h 1878"/>
              <a:gd name="T34" fmla="*/ 714 w 1876"/>
              <a:gd name="T35" fmla="*/ 1850 h 1878"/>
              <a:gd name="T36" fmla="*/ 585 w 1876"/>
              <a:gd name="T37" fmla="*/ 1809 h 1878"/>
              <a:gd name="T38" fmla="*/ 462 w 1876"/>
              <a:gd name="T39" fmla="*/ 1748 h 1878"/>
              <a:gd name="T40" fmla="*/ 347 w 1876"/>
              <a:gd name="T41" fmla="*/ 1667 h 1878"/>
              <a:gd name="T42" fmla="*/ 242 w 1876"/>
              <a:gd name="T43" fmla="*/ 1568 h 1878"/>
              <a:gd name="T44" fmla="*/ 155 w 1876"/>
              <a:gd name="T45" fmla="*/ 1455 h 1878"/>
              <a:gd name="T46" fmla="*/ 87 w 1876"/>
              <a:gd name="T47" fmla="*/ 1334 h 1878"/>
              <a:gd name="T48" fmla="*/ 39 w 1876"/>
              <a:gd name="T49" fmla="*/ 1207 h 1878"/>
              <a:gd name="T50" fmla="*/ 10 w 1876"/>
              <a:gd name="T51" fmla="*/ 1074 h 1878"/>
              <a:gd name="T52" fmla="*/ 0 w 1876"/>
              <a:gd name="T53" fmla="*/ 938 h 1878"/>
              <a:gd name="T54" fmla="*/ 10 w 1876"/>
              <a:gd name="T55" fmla="*/ 804 h 1878"/>
              <a:gd name="T56" fmla="*/ 39 w 1876"/>
              <a:gd name="T57" fmla="*/ 671 h 1878"/>
              <a:gd name="T58" fmla="*/ 87 w 1876"/>
              <a:gd name="T59" fmla="*/ 544 h 1878"/>
              <a:gd name="T60" fmla="*/ 155 w 1876"/>
              <a:gd name="T61" fmla="*/ 421 h 1878"/>
              <a:gd name="T62" fmla="*/ 242 w 1876"/>
              <a:gd name="T63" fmla="*/ 310 h 1878"/>
              <a:gd name="T64" fmla="*/ 347 w 1876"/>
              <a:gd name="T65" fmla="*/ 211 h 1878"/>
              <a:gd name="T66" fmla="*/ 462 w 1876"/>
              <a:gd name="T67" fmla="*/ 129 h 1878"/>
              <a:gd name="T68" fmla="*/ 585 w 1876"/>
              <a:gd name="T69" fmla="*/ 68 h 1878"/>
              <a:gd name="T70" fmla="*/ 714 w 1876"/>
              <a:gd name="T71" fmla="*/ 27 h 1878"/>
              <a:gd name="T72" fmla="*/ 848 w 1876"/>
              <a:gd name="T73" fmla="*/ 4 h 1878"/>
              <a:gd name="T74" fmla="*/ 982 w 1876"/>
              <a:gd name="T75" fmla="*/ 1 h 1878"/>
              <a:gd name="T76" fmla="*/ 1116 w 1876"/>
              <a:gd name="T77" fmla="*/ 16 h 1878"/>
              <a:gd name="T78" fmla="*/ 1248 w 1876"/>
              <a:gd name="T79" fmla="*/ 52 h 1878"/>
              <a:gd name="T80" fmla="*/ 1374 w 1876"/>
              <a:gd name="T81" fmla="*/ 107 h 1878"/>
              <a:gd name="T82" fmla="*/ 1492 w 1876"/>
              <a:gd name="T83" fmla="*/ 181 h 1878"/>
              <a:gd name="T84" fmla="*/ 1601 w 1876"/>
              <a:gd name="T85" fmla="*/ 27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6" h="1878">
                <a:moveTo>
                  <a:pt x="1601" y="274"/>
                </a:moveTo>
                <a:lnTo>
                  <a:pt x="1634" y="310"/>
                </a:lnTo>
                <a:lnTo>
                  <a:pt x="1665" y="346"/>
                </a:lnTo>
                <a:lnTo>
                  <a:pt x="1695" y="384"/>
                </a:lnTo>
                <a:lnTo>
                  <a:pt x="1720" y="421"/>
                </a:lnTo>
                <a:lnTo>
                  <a:pt x="1745" y="461"/>
                </a:lnTo>
                <a:lnTo>
                  <a:pt x="1767" y="501"/>
                </a:lnTo>
                <a:lnTo>
                  <a:pt x="1789" y="544"/>
                </a:lnTo>
                <a:lnTo>
                  <a:pt x="1806" y="585"/>
                </a:lnTo>
                <a:lnTo>
                  <a:pt x="1823" y="629"/>
                </a:lnTo>
                <a:lnTo>
                  <a:pt x="1837" y="671"/>
                </a:lnTo>
                <a:lnTo>
                  <a:pt x="1849" y="716"/>
                </a:lnTo>
                <a:lnTo>
                  <a:pt x="1858" y="759"/>
                </a:lnTo>
                <a:lnTo>
                  <a:pt x="1866" y="804"/>
                </a:lnTo>
                <a:lnTo>
                  <a:pt x="1871" y="849"/>
                </a:lnTo>
                <a:lnTo>
                  <a:pt x="1874" y="893"/>
                </a:lnTo>
                <a:lnTo>
                  <a:pt x="1876" y="938"/>
                </a:lnTo>
                <a:lnTo>
                  <a:pt x="1874" y="984"/>
                </a:lnTo>
                <a:lnTo>
                  <a:pt x="1871" y="1029"/>
                </a:lnTo>
                <a:lnTo>
                  <a:pt x="1866" y="1074"/>
                </a:lnTo>
                <a:lnTo>
                  <a:pt x="1858" y="1118"/>
                </a:lnTo>
                <a:lnTo>
                  <a:pt x="1849" y="1162"/>
                </a:lnTo>
                <a:lnTo>
                  <a:pt x="1837" y="1207"/>
                </a:lnTo>
                <a:lnTo>
                  <a:pt x="1823" y="1249"/>
                </a:lnTo>
                <a:lnTo>
                  <a:pt x="1806" y="1292"/>
                </a:lnTo>
                <a:lnTo>
                  <a:pt x="1789" y="1334"/>
                </a:lnTo>
                <a:lnTo>
                  <a:pt x="1767" y="1375"/>
                </a:lnTo>
                <a:lnTo>
                  <a:pt x="1745" y="1416"/>
                </a:lnTo>
                <a:lnTo>
                  <a:pt x="1720" y="1455"/>
                </a:lnTo>
                <a:lnTo>
                  <a:pt x="1695" y="1494"/>
                </a:lnTo>
                <a:lnTo>
                  <a:pt x="1665" y="1531"/>
                </a:lnTo>
                <a:lnTo>
                  <a:pt x="1634" y="1568"/>
                </a:lnTo>
                <a:lnTo>
                  <a:pt x="1601" y="1602"/>
                </a:lnTo>
                <a:lnTo>
                  <a:pt x="1565" y="1636"/>
                </a:lnTo>
                <a:lnTo>
                  <a:pt x="1530" y="1667"/>
                </a:lnTo>
                <a:lnTo>
                  <a:pt x="1492" y="1696"/>
                </a:lnTo>
                <a:lnTo>
                  <a:pt x="1454" y="1723"/>
                </a:lnTo>
                <a:lnTo>
                  <a:pt x="1414" y="1748"/>
                </a:lnTo>
                <a:lnTo>
                  <a:pt x="1374" y="1770"/>
                </a:lnTo>
                <a:lnTo>
                  <a:pt x="1333" y="1790"/>
                </a:lnTo>
                <a:lnTo>
                  <a:pt x="1290" y="1809"/>
                </a:lnTo>
                <a:lnTo>
                  <a:pt x="1248" y="1825"/>
                </a:lnTo>
                <a:lnTo>
                  <a:pt x="1205" y="1839"/>
                </a:lnTo>
                <a:lnTo>
                  <a:pt x="1161" y="1850"/>
                </a:lnTo>
                <a:lnTo>
                  <a:pt x="1116" y="1860"/>
                </a:lnTo>
                <a:lnTo>
                  <a:pt x="1073" y="1868"/>
                </a:lnTo>
                <a:lnTo>
                  <a:pt x="1028" y="1873"/>
                </a:lnTo>
                <a:lnTo>
                  <a:pt x="982" y="1876"/>
                </a:lnTo>
                <a:lnTo>
                  <a:pt x="938" y="1878"/>
                </a:lnTo>
                <a:lnTo>
                  <a:pt x="893" y="1876"/>
                </a:lnTo>
                <a:lnTo>
                  <a:pt x="848" y="1873"/>
                </a:lnTo>
                <a:lnTo>
                  <a:pt x="804" y="1868"/>
                </a:lnTo>
                <a:lnTo>
                  <a:pt x="759" y="1860"/>
                </a:lnTo>
                <a:lnTo>
                  <a:pt x="714" y="1850"/>
                </a:lnTo>
                <a:lnTo>
                  <a:pt x="671" y="1839"/>
                </a:lnTo>
                <a:lnTo>
                  <a:pt x="628" y="1825"/>
                </a:lnTo>
                <a:lnTo>
                  <a:pt x="585" y="1809"/>
                </a:lnTo>
                <a:lnTo>
                  <a:pt x="543" y="1790"/>
                </a:lnTo>
                <a:lnTo>
                  <a:pt x="502" y="1770"/>
                </a:lnTo>
                <a:lnTo>
                  <a:pt x="462" y="1748"/>
                </a:lnTo>
                <a:lnTo>
                  <a:pt x="422" y="1723"/>
                </a:lnTo>
                <a:lnTo>
                  <a:pt x="383" y="1696"/>
                </a:lnTo>
                <a:lnTo>
                  <a:pt x="347" y="1667"/>
                </a:lnTo>
                <a:lnTo>
                  <a:pt x="310" y="1636"/>
                </a:lnTo>
                <a:lnTo>
                  <a:pt x="275" y="1602"/>
                </a:lnTo>
                <a:lnTo>
                  <a:pt x="242" y="1568"/>
                </a:lnTo>
                <a:lnTo>
                  <a:pt x="210" y="1531"/>
                </a:lnTo>
                <a:lnTo>
                  <a:pt x="182" y="1494"/>
                </a:lnTo>
                <a:lnTo>
                  <a:pt x="155" y="1455"/>
                </a:lnTo>
                <a:lnTo>
                  <a:pt x="130" y="1416"/>
                </a:lnTo>
                <a:lnTo>
                  <a:pt x="108" y="1375"/>
                </a:lnTo>
                <a:lnTo>
                  <a:pt x="87" y="1334"/>
                </a:lnTo>
                <a:lnTo>
                  <a:pt x="69" y="1292"/>
                </a:lnTo>
                <a:lnTo>
                  <a:pt x="53" y="1249"/>
                </a:lnTo>
                <a:lnTo>
                  <a:pt x="39" y="1207"/>
                </a:lnTo>
                <a:lnTo>
                  <a:pt x="27" y="1162"/>
                </a:lnTo>
                <a:lnTo>
                  <a:pt x="18" y="1118"/>
                </a:lnTo>
                <a:lnTo>
                  <a:pt x="10" y="1074"/>
                </a:lnTo>
                <a:lnTo>
                  <a:pt x="5" y="1029"/>
                </a:lnTo>
                <a:lnTo>
                  <a:pt x="1" y="984"/>
                </a:lnTo>
                <a:lnTo>
                  <a:pt x="0" y="938"/>
                </a:lnTo>
                <a:lnTo>
                  <a:pt x="1" y="893"/>
                </a:lnTo>
                <a:lnTo>
                  <a:pt x="5" y="849"/>
                </a:lnTo>
                <a:lnTo>
                  <a:pt x="10" y="804"/>
                </a:lnTo>
                <a:lnTo>
                  <a:pt x="18" y="759"/>
                </a:lnTo>
                <a:lnTo>
                  <a:pt x="27" y="716"/>
                </a:lnTo>
                <a:lnTo>
                  <a:pt x="39" y="671"/>
                </a:lnTo>
                <a:lnTo>
                  <a:pt x="53" y="629"/>
                </a:lnTo>
                <a:lnTo>
                  <a:pt x="69" y="585"/>
                </a:lnTo>
                <a:lnTo>
                  <a:pt x="87" y="544"/>
                </a:lnTo>
                <a:lnTo>
                  <a:pt x="108" y="501"/>
                </a:lnTo>
                <a:lnTo>
                  <a:pt x="130" y="461"/>
                </a:lnTo>
                <a:lnTo>
                  <a:pt x="155" y="421"/>
                </a:lnTo>
                <a:lnTo>
                  <a:pt x="182" y="384"/>
                </a:lnTo>
                <a:lnTo>
                  <a:pt x="210" y="346"/>
                </a:lnTo>
                <a:lnTo>
                  <a:pt x="242" y="310"/>
                </a:lnTo>
                <a:lnTo>
                  <a:pt x="275" y="274"/>
                </a:lnTo>
                <a:lnTo>
                  <a:pt x="310" y="241"/>
                </a:lnTo>
                <a:lnTo>
                  <a:pt x="347" y="211"/>
                </a:lnTo>
                <a:lnTo>
                  <a:pt x="383" y="181"/>
                </a:lnTo>
                <a:lnTo>
                  <a:pt x="422" y="154"/>
                </a:lnTo>
                <a:lnTo>
                  <a:pt x="462" y="129"/>
                </a:lnTo>
                <a:lnTo>
                  <a:pt x="502" y="107"/>
                </a:lnTo>
                <a:lnTo>
                  <a:pt x="543" y="87"/>
                </a:lnTo>
                <a:lnTo>
                  <a:pt x="585" y="68"/>
                </a:lnTo>
                <a:lnTo>
                  <a:pt x="628" y="52"/>
                </a:lnTo>
                <a:lnTo>
                  <a:pt x="671" y="39"/>
                </a:lnTo>
                <a:lnTo>
                  <a:pt x="714" y="27"/>
                </a:lnTo>
                <a:lnTo>
                  <a:pt x="759" y="16"/>
                </a:lnTo>
                <a:lnTo>
                  <a:pt x="804" y="9"/>
                </a:lnTo>
                <a:lnTo>
                  <a:pt x="848" y="4"/>
                </a:lnTo>
                <a:lnTo>
                  <a:pt x="893" y="1"/>
                </a:lnTo>
                <a:lnTo>
                  <a:pt x="938" y="0"/>
                </a:lnTo>
                <a:lnTo>
                  <a:pt x="982" y="1"/>
                </a:lnTo>
                <a:lnTo>
                  <a:pt x="1028" y="4"/>
                </a:lnTo>
                <a:lnTo>
                  <a:pt x="1073" y="9"/>
                </a:lnTo>
                <a:lnTo>
                  <a:pt x="1116" y="16"/>
                </a:lnTo>
                <a:lnTo>
                  <a:pt x="1161" y="27"/>
                </a:lnTo>
                <a:lnTo>
                  <a:pt x="1205" y="39"/>
                </a:lnTo>
                <a:lnTo>
                  <a:pt x="1248" y="52"/>
                </a:lnTo>
                <a:lnTo>
                  <a:pt x="1290" y="68"/>
                </a:lnTo>
                <a:lnTo>
                  <a:pt x="1333" y="87"/>
                </a:lnTo>
                <a:lnTo>
                  <a:pt x="1374" y="107"/>
                </a:lnTo>
                <a:lnTo>
                  <a:pt x="1414" y="129"/>
                </a:lnTo>
                <a:lnTo>
                  <a:pt x="1454" y="154"/>
                </a:lnTo>
                <a:lnTo>
                  <a:pt x="1492" y="181"/>
                </a:lnTo>
                <a:lnTo>
                  <a:pt x="1530" y="211"/>
                </a:lnTo>
                <a:lnTo>
                  <a:pt x="1565" y="241"/>
                </a:lnTo>
                <a:lnTo>
                  <a:pt x="1601" y="27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6" name="Freeform 17">
            <a:extLst>
              <a:ext uri="{FF2B5EF4-FFF2-40B4-BE49-F238E27FC236}">
                <a16:creationId xmlns:a16="http://schemas.microsoft.com/office/drawing/2014/main" id="{CD680224-28D6-4FCF-B26D-DED2C6701089}"/>
              </a:ext>
            </a:extLst>
          </p:cNvPr>
          <p:cNvSpPr>
            <a:spLocks/>
          </p:cNvSpPr>
          <p:nvPr/>
        </p:nvSpPr>
        <p:spPr bwMode="auto">
          <a:xfrm flipV="1">
            <a:off x="8169779" y="3824114"/>
            <a:ext cx="278284" cy="280392"/>
          </a:xfrm>
          <a:custGeom>
            <a:avLst/>
            <a:gdLst>
              <a:gd name="T0" fmla="*/ 104 w 795"/>
              <a:gd name="T1" fmla="*/ 550 h 797"/>
              <a:gd name="T2" fmla="*/ 123 w 795"/>
              <a:gd name="T3" fmla="*/ 528 h 797"/>
              <a:gd name="T4" fmla="*/ 139 w 795"/>
              <a:gd name="T5" fmla="*/ 503 h 797"/>
              <a:gd name="T6" fmla="*/ 151 w 795"/>
              <a:gd name="T7" fmla="*/ 478 h 797"/>
              <a:gd name="T8" fmla="*/ 159 w 795"/>
              <a:gd name="T9" fmla="*/ 451 h 797"/>
              <a:gd name="T10" fmla="*/ 164 w 795"/>
              <a:gd name="T11" fmla="*/ 423 h 797"/>
              <a:gd name="T12" fmla="*/ 164 w 795"/>
              <a:gd name="T13" fmla="*/ 395 h 797"/>
              <a:gd name="T14" fmla="*/ 161 w 795"/>
              <a:gd name="T15" fmla="*/ 366 h 797"/>
              <a:gd name="T16" fmla="*/ 152 w 795"/>
              <a:gd name="T17" fmla="*/ 338 h 797"/>
              <a:gd name="T18" fmla="*/ 147 w 795"/>
              <a:gd name="T19" fmla="*/ 318 h 797"/>
              <a:gd name="T20" fmla="*/ 144 w 795"/>
              <a:gd name="T21" fmla="*/ 299 h 797"/>
              <a:gd name="T22" fmla="*/ 144 w 795"/>
              <a:gd name="T23" fmla="*/ 279 h 797"/>
              <a:gd name="T24" fmla="*/ 148 w 795"/>
              <a:gd name="T25" fmla="*/ 259 h 797"/>
              <a:gd name="T26" fmla="*/ 154 w 795"/>
              <a:gd name="T27" fmla="*/ 239 h 797"/>
              <a:gd name="T28" fmla="*/ 162 w 795"/>
              <a:gd name="T29" fmla="*/ 222 h 797"/>
              <a:gd name="T30" fmla="*/ 172 w 795"/>
              <a:gd name="T31" fmla="*/ 204 h 797"/>
              <a:gd name="T32" fmla="*/ 186 w 795"/>
              <a:gd name="T33" fmla="*/ 187 h 797"/>
              <a:gd name="T34" fmla="*/ 203 w 795"/>
              <a:gd name="T35" fmla="*/ 173 h 797"/>
              <a:gd name="T36" fmla="*/ 221 w 795"/>
              <a:gd name="T37" fmla="*/ 163 h 797"/>
              <a:gd name="T38" fmla="*/ 238 w 795"/>
              <a:gd name="T39" fmla="*/ 155 h 797"/>
              <a:gd name="T40" fmla="*/ 258 w 795"/>
              <a:gd name="T41" fmla="*/ 149 h 797"/>
              <a:gd name="T42" fmla="*/ 278 w 795"/>
              <a:gd name="T43" fmla="*/ 145 h 797"/>
              <a:gd name="T44" fmla="*/ 298 w 795"/>
              <a:gd name="T45" fmla="*/ 145 h 797"/>
              <a:gd name="T46" fmla="*/ 317 w 795"/>
              <a:gd name="T47" fmla="*/ 147 h 797"/>
              <a:gd name="T48" fmla="*/ 337 w 795"/>
              <a:gd name="T49" fmla="*/ 153 h 797"/>
              <a:gd name="T50" fmla="*/ 365 w 795"/>
              <a:gd name="T51" fmla="*/ 162 h 797"/>
              <a:gd name="T52" fmla="*/ 393 w 795"/>
              <a:gd name="T53" fmla="*/ 165 h 797"/>
              <a:gd name="T54" fmla="*/ 422 w 795"/>
              <a:gd name="T55" fmla="*/ 165 h 797"/>
              <a:gd name="T56" fmla="*/ 450 w 795"/>
              <a:gd name="T57" fmla="*/ 160 h 797"/>
              <a:gd name="T58" fmla="*/ 477 w 795"/>
              <a:gd name="T59" fmla="*/ 152 h 797"/>
              <a:gd name="T60" fmla="*/ 501 w 795"/>
              <a:gd name="T61" fmla="*/ 140 h 797"/>
              <a:gd name="T62" fmla="*/ 526 w 795"/>
              <a:gd name="T63" fmla="*/ 124 h 797"/>
              <a:gd name="T64" fmla="*/ 548 w 795"/>
              <a:gd name="T65" fmla="*/ 105 h 797"/>
              <a:gd name="T66" fmla="*/ 634 w 795"/>
              <a:gd name="T67" fmla="*/ 20 h 797"/>
              <a:gd name="T68" fmla="*/ 660 w 795"/>
              <a:gd name="T69" fmla="*/ 6 h 797"/>
              <a:gd name="T70" fmla="*/ 688 w 795"/>
              <a:gd name="T71" fmla="*/ 0 h 797"/>
              <a:gd name="T72" fmla="*/ 718 w 795"/>
              <a:gd name="T73" fmla="*/ 4 h 797"/>
              <a:gd name="T74" fmla="*/ 746 w 795"/>
              <a:gd name="T75" fmla="*/ 16 h 797"/>
              <a:gd name="T76" fmla="*/ 769 w 795"/>
              <a:gd name="T77" fmla="*/ 33 h 797"/>
              <a:gd name="T78" fmla="*/ 785 w 795"/>
              <a:gd name="T79" fmla="*/ 58 h 797"/>
              <a:gd name="T80" fmla="*/ 794 w 795"/>
              <a:gd name="T81" fmla="*/ 86 h 797"/>
              <a:gd name="T82" fmla="*/ 795 w 795"/>
              <a:gd name="T83" fmla="*/ 696 h 797"/>
              <a:gd name="T84" fmla="*/ 793 w 795"/>
              <a:gd name="T85" fmla="*/ 716 h 797"/>
              <a:gd name="T86" fmla="*/ 787 w 795"/>
              <a:gd name="T87" fmla="*/ 735 h 797"/>
              <a:gd name="T88" fmla="*/ 778 w 795"/>
              <a:gd name="T89" fmla="*/ 753 h 797"/>
              <a:gd name="T90" fmla="*/ 765 w 795"/>
              <a:gd name="T91" fmla="*/ 767 h 797"/>
              <a:gd name="T92" fmla="*/ 751 w 795"/>
              <a:gd name="T93" fmla="*/ 780 h 797"/>
              <a:gd name="T94" fmla="*/ 733 w 795"/>
              <a:gd name="T95" fmla="*/ 789 h 797"/>
              <a:gd name="T96" fmla="*/ 714 w 795"/>
              <a:gd name="T97" fmla="*/ 795 h 797"/>
              <a:gd name="T98" fmla="*/ 694 w 795"/>
              <a:gd name="T99" fmla="*/ 797 h 797"/>
              <a:gd name="T100" fmla="*/ 85 w 795"/>
              <a:gd name="T101" fmla="*/ 796 h 797"/>
              <a:gd name="T102" fmla="*/ 57 w 795"/>
              <a:gd name="T103" fmla="*/ 787 h 797"/>
              <a:gd name="T104" fmla="*/ 33 w 795"/>
              <a:gd name="T105" fmla="*/ 771 h 797"/>
              <a:gd name="T106" fmla="*/ 14 w 795"/>
              <a:gd name="T107" fmla="*/ 748 h 797"/>
              <a:gd name="T108" fmla="*/ 3 w 795"/>
              <a:gd name="T109" fmla="*/ 720 h 797"/>
              <a:gd name="T110" fmla="*/ 0 w 795"/>
              <a:gd name="T111" fmla="*/ 691 h 797"/>
              <a:gd name="T112" fmla="*/ 5 w 795"/>
              <a:gd name="T113" fmla="*/ 662 h 797"/>
              <a:gd name="T114" fmla="*/ 20 w 795"/>
              <a:gd name="T115" fmla="*/ 636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797">
                <a:moveTo>
                  <a:pt x="29" y="625"/>
                </a:moveTo>
                <a:lnTo>
                  <a:pt x="104" y="550"/>
                </a:lnTo>
                <a:lnTo>
                  <a:pt x="115" y="539"/>
                </a:lnTo>
                <a:lnTo>
                  <a:pt x="123" y="528"/>
                </a:lnTo>
                <a:lnTo>
                  <a:pt x="131" y="516"/>
                </a:lnTo>
                <a:lnTo>
                  <a:pt x="139" y="503"/>
                </a:lnTo>
                <a:lnTo>
                  <a:pt x="145" y="491"/>
                </a:lnTo>
                <a:lnTo>
                  <a:pt x="151" y="478"/>
                </a:lnTo>
                <a:lnTo>
                  <a:pt x="156" y="464"/>
                </a:lnTo>
                <a:lnTo>
                  <a:pt x="159" y="451"/>
                </a:lnTo>
                <a:lnTo>
                  <a:pt x="162" y="437"/>
                </a:lnTo>
                <a:lnTo>
                  <a:pt x="164" y="423"/>
                </a:lnTo>
                <a:lnTo>
                  <a:pt x="164" y="410"/>
                </a:lnTo>
                <a:lnTo>
                  <a:pt x="164" y="395"/>
                </a:lnTo>
                <a:lnTo>
                  <a:pt x="163" y="381"/>
                </a:lnTo>
                <a:lnTo>
                  <a:pt x="161" y="366"/>
                </a:lnTo>
                <a:lnTo>
                  <a:pt x="157" y="352"/>
                </a:lnTo>
                <a:lnTo>
                  <a:pt x="152" y="338"/>
                </a:lnTo>
                <a:lnTo>
                  <a:pt x="149" y="329"/>
                </a:lnTo>
                <a:lnTo>
                  <a:pt x="147" y="318"/>
                </a:lnTo>
                <a:lnTo>
                  <a:pt x="145" y="309"/>
                </a:lnTo>
                <a:lnTo>
                  <a:pt x="144" y="299"/>
                </a:lnTo>
                <a:lnTo>
                  <a:pt x="144" y="289"/>
                </a:lnTo>
                <a:lnTo>
                  <a:pt x="144" y="279"/>
                </a:lnTo>
                <a:lnTo>
                  <a:pt x="145" y="269"/>
                </a:lnTo>
                <a:lnTo>
                  <a:pt x="148" y="259"/>
                </a:lnTo>
                <a:lnTo>
                  <a:pt x="150" y="250"/>
                </a:lnTo>
                <a:lnTo>
                  <a:pt x="154" y="239"/>
                </a:lnTo>
                <a:lnTo>
                  <a:pt x="157" y="230"/>
                </a:lnTo>
                <a:lnTo>
                  <a:pt x="162" y="222"/>
                </a:lnTo>
                <a:lnTo>
                  <a:pt x="167" y="212"/>
                </a:lnTo>
                <a:lnTo>
                  <a:pt x="172" y="204"/>
                </a:lnTo>
                <a:lnTo>
                  <a:pt x="179" y="196"/>
                </a:lnTo>
                <a:lnTo>
                  <a:pt x="186" y="187"/>
                </a:lnTo>
                <a:lnTo>
                  <a:pt x="195" y="180"/>
                </a:lnTo>
                <a:lnTo>
                  <a:pt x="203" y="173"/>
                </a:lnTo>
                <a:lnTo>
                  <a:pt x="211" y="167"/>
                </a:lnTo>
                <a:lnTo>
                  <a:pt x="221" y="163"/>
                </a:lnTo>
                <a:lnTo>
                  <a:pt x="229" y="158"/>
                </a:lnTo>
                <a:lnTo>
                  <a:pt x="238" y="155"/>
                </a:lnTo>
                <a:lnTo>
                  <a:pt x="248" y="151"/>
                </a:lnTo>
                <a:lnTo>
                  <a:pt x="258" y="149"/>
                </a:lnTo>
                <a:lnTo>
                  <a:pt x="268" y="146"/>
                </a:lnTo>
                <a:lnTo>
                  <a:pt x="278" y="145"/>
                </a:lnTo>
                <a:lnTo>
                  <a:pt x="288" y="145"/>
                </a:lnTo>
                <a:lnTo>
                  <a:pt x="298" y="145"/>
                </a:lnTo>
                <a:lnTo>
                  <a:pt x="308" y="146"/>
                </a:lnTo>
                <a:lnTo>
                  <a:pt x="317" y="147"/>
                </a:lnTo>
                <a:lnTo>
                  <a:pt x="328" y="150"/>
                </a:lnTo>
                <a:lnTo>
                  <a:pt x="337" y="153"/>
                </a:lnTo>
                <a:lnTo>
                  <a:pt x="351" y="158"/>
                </a:lnTo>
                <a:lnTo>
                  <a:pt x="365" y="162"/>
                </a:lnTo>
                <a:lnTo>
                  <a:pt x="379" y="164"/>
                </a:lnTo>
                <a:lnTo>
                  <a:pt x="393" y="165"/>
                </a:lnTo>
                <a:lnTo>
                  <a:pt x="407" y="165"/>
                </a:lnTo>
                <a:lnTo>
                  <a:pt x="422" y="165"/>
                </a:lnTo>
                <a:lnTo>
                  <a:pt x="436" y="163"/>
                </a:lnTo>
                <a:lnTo>
                  <a:pt x="450" y="160"/>
                </a:lnTo>
                <a:lnTo>
                  <a:pt x="463" y="157"/>
                </a:lnTo>
                <a:lnTo>
                  <a:pt x="477" y="152"/>
                </a:lnTo>
                <a:lnTo>
                  <a:pt x="490" y="146"/>
                </a:lnTo>
                <a:lnTo>
                  <a:pt x="501" y="140"/>
                </a:lnTo>
                <a:lnTo>
                  <a:pt x="514" y="133"/>
                </a:lnTo>
                <a:lnTo>
                  <a:pt x="526" y="124"/>
                </a:lnTo>
                <a:lnTo>
                  <a:pt x="538" y="116"/>
                </a:lnTo>
                <a:lnTo>
                  <a:pt x="548" y="105"/>
                </a:lnTo>
                <a:lnTo>
                  <a:pt x="624" y="30"/>
                </a:lnTo>
                <a:lnTo>
                  <a:pt x="634" y="20"/>
                </a:lnTo>
                <a:lnTo>
                  <a:pt x="647" y="12"/>
                </a:lnTo>
                <a:lnTo>
                  <a:pt x="660" y="6"/>
                </a:lnTo>
                <a:lnTo>
                  <a:pt x="674" y="3"/>
                </a:lnTo>
                <a:lnTo>
                  <a:pt x="688" y="0"/>
                </a:lnTo>
                <a:lnTo>
                  <a:pt x="704" y="0"/>
                </a:lnTo>
                <a:lnTo>
                  <a:pt x="718" y="4"/>
                </a:lnTo>
                <a:lnTo>
                  <a:pt x="733" y="9"/>
                </a:lnTo>
                <a:lnTo>
                  <a:pt x="746" y="16"/>
                </a:lnTo>
                <a:lnTo>
                  <a:pt x="759" y="24"/>
                </a:lnTo>
                <a:lnTo>
                  <a:pt x="769" y="33"/>
                </a:lnTo>
                <a:lnTo>
                  <a:pt x="778" y="45"/>
                </a:lnTo>
                <a:lnTo>
                  <a:pt x="785" y="58"/>
                </a:lnTo>
                <a:lnTo>
                  <a:pt x="791" y="71"/>
                </a:lnTo>
                <a:lnTo>
                  <a:pt x="794" y="86"/>
                </a:lnTo>
                <a:lnTo>
                  <a:pt x="795" y="102"/>
                </a:lnTo>
                <a:lnTo>
                  <a:pt x="795" y="696"/>
                </a:lnTo>
                <a:lnTo>
                  <a:pt x="794" y="707"/>
                </a:lnTo>
                <a:lnTo>
                  <a:pt x="793" y="716"/>
                </a:lnTo>
                <a:lnTo>
                  <a:pt x="791" y="725"/>
                </a:lnTo>
                <a:lnTo>
                  <a:pt x="787" y="735"/>
                </a:lnTo>
                <a:lnTo>
                  <a:pt x="782" y="744"/>
                </a:lnTo>
                <a:lnTo>
                  <a:pt x="778" y="753"/>
                </a:lnTo>
                <a:lnTo>
                  <a:pt x="772" y="760"/>
                </a:lnTo>
                <a:lnTo>
                  <a:pt x="765" y="767"/>
                </a:lnTo>
                <a:lnTo>
                  <a:pt x="758" y="774"/>
                </a:lnTo>
                <a:lnTo>
                  <a:pt x="751" y="780"/>
                </a:lnTo>
                <a:lnTo>
                  <a:pt x="742" y="784"/>
                </a:lnTo>
                <a:lnTo>
                  <a:pt x="733" y="789"/>
                </a:lnTo>
                <a:lnTo>
                  <a:pt x="724" y="793"/>
                </a:lnTo>
                <a:lnTo>
                  <a:pt x="714" y="795"/>
                </a:lnTo>
                <a:lnTo>
                  <a:pt x="705" y="796"/>
                </a:lnTo>
                <a:lnTo>
                  <a:pt x="694" y="797"/>
                </a:lnTo>
                <a:lnTo>
                  <a:pt x="101" y="797"/>
                </a:lnTo>
                <a:lnTo>
                  <a:pt x="85" y="796"/>
                </a:lnTo>
                <a:lnTo>
                  <a:pt x="70" y="793"/>
                </a:lnTo>
                <a:lnTo>
                  <a:pt x="57" y="787"/>
                </a:lnTo>
                <a:lnTo>
                  <a:pt x="44" y="780"/>
                </a:lnTo>
                <a:lnTo>
                  <a:pt x="33" y="771"/>
                </a:lnTo>
                <a:lnTo>
                  <a:pt x="23" y="761"/>
                </a:lnTo>
                <a:lnTo>
                  <a:pt x="14" y="748"/>
                </a:lnTo>
                <a:lnTo>
                  <a:pt x="8" y="735"/>
                </a:lnTo>
                <a:lnTo>
                  <a:pt x="3" y="720"/>
                </a:lnTo>
                <a:lnTo>
                  <a:pt x="0" y="705"/>
                </a:lnTo>
                <a:lnTo>
                  <a:pt x="0" y="691"/>
                </a:lnTo>
                <a:lnTo>
                  <a:pt x="1" y="676"/>
                </a:lnTo>
                <a:lnTo>
                  <a:pt x="5" y="662"/>
                </a:lnTo>
                <a:lnTo>
                  <a:pt x="11" y="649"/>
                </a:lnTo>
                <a:lnTo>
                  <a:pt x="20" y="636"/>
                </a:lnTo>
                <a:lnTo>
                  <a:pt x="29" y="625"/>
                </a:lnTo>
                <a:close/>
              </a:path>
            </a:pathLst>
          </a:custGeom>
          <a:solidFill>
            <a:schemeClr val="bg1"/>
          </a:solidFill>
          <a:ln>
            <a:noFill/>
          </a:ln>
        </p:spPr>
        <p:txBody>
          <a:bodyPr vert="horz" wrap="square" lIns="60951" tIns="30475" rIns="60951" bIns="304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A35F6377-7E85-4B5D-B903-D50D4A2FA438}"/>
              </a:ext>
            </a:extLst>
          </p:cNvPr>
          <p:cNvSpPr txBox="1"/>
          <p:nvPr/>
        </p:nvSpPr>
        <p:spPr>
          <a:xfrm>
            <a:off x="392231" y="257775"/>
            <a:ext cx="10714182" cy="707886"/>
          </a:xfrm>
          <a:prstGeom prst="rect">
            <a:avLst/>
          </a:prstGeom>
          <a:effectLst>
            <a:outerShdw blurRad="50800" dist="38100" dir="10800000" algn="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atin typeface="Tw Cen MT" panose="020B0602020104020603" pitchFamily="34" charset="0"/>
                <a:ea typeface="Malgun Gothic" panose="020B0503020000020004" pitchFamily="34" charset="-127"/>
                <a:cs typeface="Poppins Light" panose="00000400000000000000" pitchFamily="2" charset="0"/>
                <a:sym typeface="Calibri"/>
              </a:rPr>
              <a:t>3. 2020-2025</a:t>
            </a:r>
            <a:r>
              <a:rPr kumimoji="0" lang="en-US" sz="4000" u="none" strike="noStrike" kern="1200" normalizeH="0" baseline="0" noProof="0" dirty="0">
                <a:uLnTx/>
                <a:uFillTx/>
                <a:latin typeface="Tw Cen MT" panose="020B0602020104020603" pitchFamily="34" charset="0"/>
                <a:ea typeface="Malgun Gothic" panose="020B0503020000020004" pitchFamily="34" charset="-127"/>
                <a:cs typeface="Poppins Light" panose="00000400000000000000" pitchFamily="2" charset="0"/>
                <a:sym typeface="Calibri"/>
              </a:rPr>
              <a:t> FIVE </a:t>
            </a:r>
            <a:r>
              <a:rPr lang="en-US" sz="4000" noProof="0" dirty="0">
                <a:latin typeface="Tw Cen MT" panose="020B0602020104020603" pitchFamily="34" charset="0"/>
                <a:ea typeface="Malgun Gothic" panose="020B0503020000020004" pitchFamily="34" charset="-127"/>
                <a:cs typeface="Poppins Light" panose="00000400000000000000" pitchFamily="2" charset="0"/>
                <a:sym typeface="Calibri"/>
              </a:rPr>
              <a:t>STRATEGIC PLAN OUTCOMES</a:t>
            </a:r>
            <a:endParaRPr kumimoji="0" lang="en-US" sz="4000" u="none" strike="noStrike" kern="1200" normalizeH="0" baseline="0" noProof="0" dirty="0">
              <a:uLnTx/>
              <a:uFillTx/>
              <a:latin typeface="Tw Cen MT" panose="020B0602020104020603" pitchFamily="34" charset="0"/>
              <a:ea typeface="Malgun Gothic" panose="020B0503020000020004" pitchFamily="34" charset="-127"/>
              <a:cs typeface="Poppins Light" panose="00000400000000000000" pitchFamily="2" charset="0"/>
              <a:sym typeface="Calibri"/>
            </a:endParaRPr>
          </a:p>
        </p:txBody>
      </p:sp>
      <p:sp>
        <p:nvSpPr>
          <p:cNvPr id="3" name="Rectangle 2"/>
          <p:cNvSpPr/>
          <p:nvPr/>
        </p:nvSpPr>
        <p:spPr>
          <a:xfrm>
            <a:off x="5021096" y="2220213"/>
            <a:ext cx="2091202" cy="1477328"/>
          </a:xfrm>
          <a:prstGeom prst="rect">
            <a:avLst/>
          </a:prstGeom>
        </p:spPr>
        <p:txBody>
          <a:bodyPr wrap="square">
            <a:spAutoFit/>
          </a:bodyPr>
          <a:lstStyle/>
          <a:p>
            <a:pPr lvl="0" algn="ctr"/>
            <a:r>
              <a:rPr lang="en-ZA" dirty="0">
                <a:solidFill>
                  <a:schemeClr val="bg1"/>
                </a:solidFill>
                <a:latin typeface="Tw Cen MT" panose="020B0602020104020603" pitchFamily="34" charset="0"/>
                <a:cs typeface="Arial" pitchFamily="34" charset="0"/>
              </a:rPr>
              <a:t>Complete implementation of the Public Administration Management Act </a:t>
            </a:r>
            <a:endParaRPr lang="en-ZA" dirty="0">
              <a:solidFill>
                <a:schemeClr val="bg1"/>
              </a:solidFill>
            </a:endParaRPr>
          </a:p>
        </p:txBody>
      </p:sp>
      <p:sp>
        <p:nvSpPr>
          <p:cNvPr id="4" name="Rectangle 3"/>
          <p:cNvSpPr/>
          <p:nvPr/>
        </p:nvSpPr>
        <p:spPr>
          <a:xfrm>
            <a:off x="8402869" y="2732675"/>
            <a:ext cx="1915909" cy="646331"/>
          </a:xfrm>
          <a:prstGeom prst="rect">
            <a:avLst/>
          </a:prstGeom>
        </p:spPr>
        <p:txBody>
          <a:bodyPr wrap="none">
            <a:spAutoFit/>
          </a:bodyPr>
          <a:lstStyle/>
          <a:p>
            <a:pPr lvl="0" algn="ctr"/>
            <a:r>
              <a:rPr lang="en-ZA" dirty="0">
                <a:solidFill>
                  <a:schemeClr val="bg1"/>
                </a:solidFill>
                <a:latin typeface="Tw Cen MT" panose="020B0602020104020603" pitchFamily="34" charset="0"/>
                <a:cs typeface="Arial" pitchFamily="34" charset="0"/>
              </a:rPr>
              <a:t>A stabilised Public </a:t>
            </a:r>
          </a:p>
          <a:p>
            <a:pPr lvl="0" algn="ctr"/>
            <a:r>
              <a:rPr lang="en-ZA" dirty="0">
                <a:solidFill>
                  <a:schemeClr val="bg1"/>
                </a:solidFill>
                <a:latin typeface="Tw Cen MT" panose="020B0602020104020603" pitchFamily="34" charset="0"/>
                <a:cs typeface="Arial" pitchFamily="34" charset="0"/>
              </a:rPr>
              <a:t>Service </a:t>
            </a:r>
            <a:endParaRPr lang="en-ZA" dirty="0">
              <a:solidFill>
                <a:schemeClr val="bg1"/>
              </a:solidFill>
            </a:endParaRPr>
          </a:p>
        </p:txBody>
      </p:sp>
      <p:sp>
        <p:nvSpPr>
          <p:cNvPr id="9" name="Rectangle 8"/>
          <p:cNvSpPr/>
          <p:nvPr/>
        </p:nvSpPr>
        <p:spPr>
          <a:xfrm>
            <a:off x="3846328" y="4484878"/>
            <a:ext cx="1422377" cy="923330"/>
          </a:xfrm>
          <a:prstGeom prst="rect">
            <a:avLst/>
          </a:prstGeom>
        </p:spPr>
        <p:txBody>
          <a:bodyPr wrap="none">
            <a:spAutoFit/>
          </a:bodyPr>
          <a:lstStyle/>
          <a:p>
            <a:pPr lvl="0"/>
            <a:r>
              <a:rPr lang="en-ZA" dirty="0">
                <a:solidFill>
                  <a:schemeClr val="bg1"/>
                </a:solidFill>
                <a:latin typeface="Tw Cen MT" panose="020B0602020104020603" pitchFamily="34" charset="0"/>
                <a:cs typeface="Arial" pitchFamily="34" charset="0"/>
              </a:rPr>
              <a:t>Fight against </a:t>
            </a:r>
          </a:p>
          <a:p>
            <a:pPr lvl="0"/>
            <a:r>
              <a:rPr lang="en-ZA" dirty="0">
                <a:solidFill>
                  <a:schemeClr val="bg1"/>
                </a:solidFill>
                <a:latin typeface="Tw Cen MT" panose="020B0602020104020603" pitchFamily="34" charset="0"/>
                <a:cs typeface="Arial" pitchFamily="34" charset="0"/>
              </a:rPr>
              <a:t>corruption </a:t>
            </a:r>
          </a:p>
          <a:p>
            <a:pPr lvl="0" algn="ctr"/>
            <a:r>
              <a:rPr lang="en-ZA" dirty="0">
                <a:solidFill>
                  <a:schemeClr val="bg1"/>
                </a:solidFill>
                <a:latin typeface="Tw Cen MT" panose="020B0602020104020603" pitchFamily="34" charset="0"/>
                <a:cs typeface="Arial" pitchFamily="34" charset="0"/>
              </a:rPr>
              <a:t>intensified </a:t>
            </a:r>
            <a:endParaRPr lang="en-ZA" dirty="0">
              <a:solidFill>
                <a:schemeClr val="bg1"/>
              </a:solidFill>
            </a:endParaRPr>
          </a:p>
        </p:txBody>
      </p:sp>
      <p:sp>
        <p:nvSpPr>
          <p:cNvPr id="2" name="Slide Number Placeholder 3">
            <a:extLst>
              <a:ext uri="{FF2B5EF4-FFF2-40B4-BE49-F238E27FC236}">
                <a16:creationId xmlns:a16="http://schemas.microsoft.com/office/drawing/2014/main" id="{52F6CCBC-671E-389A-931F-DBEC39D3A769}"/>
              </a:ext>
            </a:extLst>
          </p:cNvPr>
          <p:cNvSpPr txBox="1">
            <a:spLocks/>
          </p:cNvSpPr>
          <p:nvPr/>
        </p:nvSpPr>
        <p:spPr>
          <a:xfrm>
            <a:off x="11106413" y="0"/>
            <a:ext cx="1051908" cy="852055"/>
          </a:xfrm>
          <a:prstGeom prst="rect">
            <a:avLst/>
          </a:prstGeom>
          <a:solidFill>
            <a:schemeClr val="bg1">
              <a:lumMod val="9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a:solidFill>
                  <a:prstClr val="black"/>
                </a:solidFill>
                <a:latin typeface="Trebuchet MS" panose="020B0603020202020204"/>
              </a:rPr>
              <a:t>9</a:t>
            </a:r>
          </a:p>
        </p:txBody>
      </p:sp>
    </p:spTree>
    <p:extLst>
      <p:ext uri="{BB962C8B-B14F-4D97-AF65-F5344CB8AC3E}">
        <p14:creationId xmlns:p14="http://schemas.microsoft.com/office/powerpoint/2010/main" val="2881122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1000"/>
                                        <p:tgtEl>
                                          <p:spTgt spid="92"/>
                                        </p:tgtEl>
                                      </p:cBhvr>
                                    </p:animEffect>
                                    <p:anim calcmode="lin" valueType="num">
                                      <p:cBhvr>
                                        <p:cTn id="18" dur="1000" fill="hold"/>
                                        <p:tgtEl>
                                          <p:spTgt spid="92"/>
                                        </p:tgtEl>
                                        <p:attrNameLst>
                                          <p:attrName>ppt_x</p:attrName>
                                        </p:attrNameLst>
                                      </p:cBhvr>
                                      <p:tavLst>
                                        <p:tav tm="0">
                                          <p:val>
                                            <p:strVal val="#ppt_x"/>
                                          </p:val>
                                        </p:tav>
                                        <p:tav tm="100000">
                                          <p:val>
                                            <p:strVal val="#ppt_x"/>
                                          </p:val>
                                        </p:tav>
                                      </p:tavLst>
                                    </p:anim>
                                    <p:anim calcmode="lin" valueType="num">
                                      <p:cBhvr>
                                        <p:cTn id="19" dur="1000" fill="hold"/>
                                        <p:tgtEl>
                                          <p:spTgt spid="9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1000"/>
                                        <p:tgtEl>
                                          <p:spTgt spid="81"/>
                                        </p:tgtEl>
                                      </p:cBhvr>
                                    </p:animEffect>
                                    <p:anim calcmode="lin" valueType="num">
                                      <p:cBhvr>
                                        <p:cTn id="33" dur="1000" fill="hold"/>
                                        <p:tgtEl>
                                          <p:spTgt spid="81"/>
                                        </p:tgtEl>
                                        <p:attrNameLst>
                                          <p:attrName>ppt_x</p:attrName>
                                        </p:attrNameLst>
                                      </p:cBhvr>
                                      <p:tavLst>
                                        <p:tav tm="0">
                                          <p:val>
                                            <p:strVal val="#ppt_x"/>
                                          </p:val>
                                        </p:tav>
                                        <p:tav tm="100000">
                                          <p:val>
                                            <p:strVal val="#ppt_x"/>
                                          </p:val>
                                        </p:tav>
                                      </p:tavLst>
                                    </p:anim>
                                    <p:anim calcmode="lin" valueType="num">
                                      <p:cBhvr>
                                        <p:cTn id="34" dur="1000" fill="hold"/>
                                        <p:tgtEl>
                                          <p:spTgt spid="8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1000"/>
                                        <p:tgtEl>
                                          <p:spTgt spid="82"/>
                                        </p:tgtEl>
                                      </p:cBhvr>
                                    </p:animEffect>
                                    <p:anim calcmode="lin" valueType="num">
                                      <p:cBhvr>
                                        <p:cTn id="38" dur="1000" fill="hold"/>
                                        <p:tgtEl>
                                          <p:spTgt spid="82"/>
                                        </p:tgtEl>
                                        <p:attrNameLst>
                                          <p:attrName>ppt_x</p:attrName>
                                        </p:attrNameLst>
                                      </p:cBhvr>
                                      <p:tavLst>
                                        <p:tav tm="0">
                                          <p:val>
                                            <p:strVal val="#ppt_x"/>
                                          </p:val>
                                        </p:tav>
                                        <p:tav tm="100000">
                                          <p:val>
                                            <p:strVal val="#ppt_x"/>
                                          </p:val>
                                        </p:tav>
                                      </p:tavLst>
                                    </p:anim>
                                    <p:anim calcmode="lin" valueType="num">
                                      <p:cBhvr>
                                        <p:cTn id="39" dur="1000" fill="hold"/>
                                        <p:tgtEl>
                                          <p:spTgt spid="8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anim calcmode="lin" valueType="num">
                                      <p:cBhvr>
                                        <p:cTn id="48" dur="1000" fill="hold"/>
                                        <p:tgtEl>
                                          <p:spTgt spid="57"/>
                                        </p:tgtEl>
                                        <p:attrNameLst>
                                          <p:attrName>ppt_x</p:attrName>
                                        </p:attrNameLst>
                                      </p:cBhvr>
                                      <p:tavLst>
                                        <p:tav tm="0">
                                          <p:val>
                                            <p:strVal val="#ppt_x"/>
                                          </p:val>
                                        </p:tav>
                                        <p:tav tm="100000">
                                          <p:val>
                                            <p:strVal val="#ppt_x"/>
                                          </p:val>
                                        </p:tav>
                                      </p:tavLst>
                                    </p:anim>
                                    <p:anim calcmode="lin" valueType="num">
                                      <p:cBhvr>
                                        <p:cTn id="49" dur="10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anim calcmode="lin" valueType="num">
                                      <p:cBhvr>
                                        <p:cTn id="53" dur="1000" fill="hold"/>
                                        <p:tgtEl>
                                          <p:spTgt spid="63"/>
                                        </p:tgtEl>
                                        <p:attrNameLst>
                                          <p:attrName>ppt_x</p:attrName>
                                        </p:attrNameLst>
                                      </p:cBhvr>
                                      <p:tavLst>
                                        <p:tav tm="0">
                                          <p:val>
                                            <p:strVal val="#ppt_x"/>
                                          </p:val>
                                        </p:tav>
                                        <p:tav tm="100000">
                                          <p:val>
                                            <p:strVal val="#ppt_x"/>
                                          </p:val>
                                        </p:tav>
                                      </p:tavLst>
                                    </p:anim>
                                    <p:anim calcmode="lin" valueType="num">
                                      <p:cBhvr>
                                        <p:cTn id="54" dur="1000" fill="hold"/>
                                        <p:tgtEl>
                                          <p:spTgt spid="6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1000"/>
                                        <p:tgtEl>
                                          <p:spTgt spid="102"/>
                                        </p:tgtEl>
                                      </p:cBhvr>
                                    </p:animEffect>
                                    <p:anim calcmode="lin" valueType="num">
                                      <p:cBhvr>
                                        <p:cTn id="63" dur="1000" fill="hold"/>
                                        <p:tgtEl>
                                          <p:spTgt spid="102"/>
                                        </p:tgtEl>
                                        <p:attrNameLst>
                                          <p:attrName>ppt_x</p:attrName>
                                        </p:attrNameLst>
                                      </p:cBhvr>
                                      <p:tavLst>
                                        <p:tav tm="0">
                                          <p:val>
                                            <p:strVal val="#ppt_x"/>
                                          </p:val>
                                        </p:tav>
                                        <p:tav tm="100000">
                                          <p:val>
                                            <p:strVal val="#ppt_x"/>
                                          </p:val>
                                        </p:tav>
                                      </p:tavLst>
                                    </p:anim>
                                    <p:anim calcmode="lin" valueType="num">
                                      <p:cBhvr>
                                        <p:cTn id="64" dur="1000" fill="hold"/>
                                        <p:tgtEl>
                                          <p:spTgt spid="10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1000"/>
                                        <p:tgtEl>
                                          <p:spTgt spid="103"/>
                                        </p:tgtEl>
                                      </p:cBhvr>
                                    </p:animEffect>
                                    <p:anim calcmode="lin" valueType="num">
                                      <p:cBhvr>
                                        <p:cTn id="68" dur="1000" fill="hold"/>
                                        <p:tgtEl>
                                          <p:spTgt spid="103"/>
                                        </p:tgtEl>
                                        <p:attrNameLst>
                                          <p:attrName>ppt_x</p:attrName>
                                        </p:attrNameLst>
                                      </p:cBhvr>
                                      <p:tavLst>
                                        <p:tav tm="0">
                                          <p:val>
                                            <p:strVal val="#ppt_x"/>
                                          </p:val>
                                        </p:tav>
                                        <p:tav tm="100000">
                                          <p:val>
                                            <p:strVal val="#ppt_x"/>
                                          </p:val>
                                        </p:tav>
                                      </p:tavLst>
                                    </p:anim>
                                    <p:anim calcmode="lin" valueType="num">
                                      <p:cBhvr>
                                        <p:cTn id="69" dur="1000" fill="hold"/>
                                        <p:tgtEl>
                                          <p:spTgt spid="10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fade">
                                      <p:cBhvr>
                                        <p:cTn id="72" dur="1000"/>
                                        <p:tgtEl>
                                          <p:spTgt spid="104"/>
                                        </p:tgtEl>
                                      </p:cBhvr>
                                    </p:animEffect>
                                    <p:anim calcmode="lin" valueType="num">
                                      <p:cBhvr>
                                        <p:cTn id="73" dur="1000" fill="hold"/>
                                        <p:tgtEl>
                                          <p:spTgt spid="104"/>
                                        </p:tgtEl>
                                        <p:attrNameLst>
                                          <p:attrName>ppt_x</p:attrName>
                                        </p:attrNameLst>
                                      </p:cBhvr>
                                      <p:tavLst>
                                        <p:tav tm="0">
                                          <p:val>
                                            <p:strVal val="#ppt_x"/>
                                          </p:val>
                                        </p:tav>
                                        <p:tav tm="100000">
                                          <p:val>
                                            <p:strVal val="#ppt_x"/>
                                          </p:val>
                                        </p:tav>
                                      </p:tavLst>
                                    </p:anim>
                                    <p:anim calcmode="lin" valueType="num">
                                      <p:cBhvr>
                                        <p:cTn id="74" dur="1000" fill="hold"/>
                                        <p:tgtEl>
                                          <p:spTgt spid="10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fade">
                                      <p:cBhvr>
                                        <p:cTn id="82" dur="1000"/>
                                        <p:tgtEl>
                                          <p:spTgt spid="109"/>
                                        </p:tgtEl>
                                      </p:cBhvr>
                                    </p:animEffect>
                                    <p:anim calcmode="lin" valueType="num">
                                      <p:cBhvr>
                                        <p:cTn id="83" dur="1000" fill="hold"/>
                                        <p:tgtEl>
                                          <p:spTgt spid="109"/>
                                        </p:tgtEl>
                                        <p:attrNameLst>
                                          <p:attrName>ppt_x</p:attrName>
                                        </p:attrNameLst>
                                      </p:cBhvr>
                                      <p:tavLst>
                                        <p:tav tm="0">
                                          <p:val>
                                            <p:strVal val="#ppt_x"/>
                                          </p:val>
                                        </p:tav>
                                        <p:tav tm="100000">
                                          <p:val>
                                            <p:strVal val="#ppt_x"/>
                                          </p:val>
                                        </p:tav>
                                      </p:tavLst>
                                    </p:anim>
                                    <p:anim calcmode="lin" valueType="num">
                                      <p:cBhvr>
                                        <p:cTn id="84" dur="1000" fill="hold"/>
                                        <p:tgtEl>
                                          <p:spTgt spid="10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1000"/>
                                        <p:tgtEl>
                                          <p:spTgt spid="110"/>
                                        </p:tgtEl>
                                      </p:cBhvr>
                                    </p:animEffect>
                                    <p:anim calcmode="lin" valueType="num">
                                      <p:cBhvr>
                                        <p:cTn id="88" dur="1000" fill="hold"/>
                                        <p:tgtEl>
                                          <p:spTgt spid="110"/>
                                        </p:tgtEl>
                                        <p:attrNameLst>
                                          <p:attrName>ppt_x</p:attrName>
                                        </p:attrNameLst>
                                      </p:cBhvr>
                                      <p:tavLst>
                                        <p:tav tm="0">
                                          <p:val>
                                            <p:strVal val="#ppt_x"/>
                                          </p:val>
                                        </p:tav>
                                        <p:tav tm="100000">
                                          <p:val>
                                            <p:strVal val="#ppt_x"/>
                                          </p:val>
                                        </p:tav>
                                      </p:tavLst>
                                    </p:anim>
                                    <p:anim calcmode="lin" valueType="num">
                                      <p:cBhvr>
                                        <p:cTn id="89" dur="1000" fill="hold"/>
                                        <p:tgtEl>
                                          <p:spTgt spid="11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fade">
                                      <p:cBhvr>
                                        <p:cTn id="92" dur="1000"/>
                                        <p:tgtEl>
                                          <p:spTgt spid="114"/>
                                        </p:tgtEl>
                                      </p:cBhvr>
                                    </p:animEffect>
                                    <p:anim calcmode="lin" valueType="num">
                                      <p:cBhvr>
                                        <p:cTn id="93" dur="1000" fill="hold"/>
                                        <p:tgtEl>
                                          <p:spTgt spid="114"/>
                                        </p:tgtEl>
                                        <p:attrNameLst>
                                          <p:attrName>ppt_x</p:attrName>
                                        </p:attrNameLst>
                                      </p:cBhvr>
                                      <p:tavLst>
                                        <p:tav tm="0">
                                          <p:val>
                                            <p:strVal val="#ppt_x"/>
                                          </p:val>
                                        </p:tav>
                                        <p:tav tm="100000">
                                          <p:val>
                                            <p:strVal val="#ppt_x"/>
                                          </p:val>
                                        </p:tav>
                                      </p:tavLst>
                                    </p:anim>
                                    <p:anim calcmode="lin" valueType="num">
                                      <p:cBhvr>
                                        <p:cTn id="94" dur="1000" fill="hold"/>
                                        <p:tgtEl>
                                          <p:spTgt spid="11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15"/>
                                        </p:tgtEl>
                                        <p:attrNameLst>
                                          <p:attrName>style.visibility</p:attrName>
                                        </p:attrNameLst>
                                      </p:cBhvr>
                                      <p:to>
                                        <p:strVal val="visible"/>
                                      </p:to>
                                    </p:set>
                                    <p:animEffect transition="in" filter="fade">
                                      <p:cBhvr>
                                        <p:cTn id="97" dur="1000"/>
                                        <p:tgtEl>
                                          <p:spTgt spid="115"/>
                                        </p:tgtEl>
                                      </p:cBhvr>
                                    </p:animEffect>
                                    <p:anim calcmode="lin" valueType="num">
                                      <p:cBhvr>
                                        <p:cTn id="98" dur="1000" fill="hold"/>
                                        <p:tgtEl>
                                          <p:spTgt spid="115"/>
                                        </p:tgtEl>
                                        <p:attrNameLst>
                                          <p:attrName>ppt_x</p:attrName>
                                        </p:attrNameLst>
                                      </p:cBhvr>
                                      <p:tavLst>
                                        <p:tav tm="0">
                                          <p:val>
                                            <p:strVal val="#ppt_x"/>
                                          </p:val>
                                        </p:tav>
                                        <p:tav tm="100000">
                                          <p:val>
                                            <p:strVal val="#ppt_x"/>
                                          </p:val>
                                        </p:tav>
                                      </p:tavLst>
                                    </p:anim>
                                    <p:anim calcmode="lin" valueType="num">
                                      <p:cBhvr>
                                        <p:cTn id="99" dur="1000" fill="hold"/>
                                        <p:tgtEl>
                                          <p:spTgt spid="11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16"/>
                                        </p:tgtEl>
                                        <p:attrNameLst>
                                          <p:attrName>style.visibility</p:attrName>
                                        </p:attrNameLst>
                                      </p:cBhvr>
                                      <p:to>
                                        <p:strVal val="visible"/>
                                      </p:to>
                                    </p:set>
                                    <p:animEffect transition="in" filter="fade">
                                      <p:cBhvr>
                                        <p:cTn id="102" dur="1000"/>
                                        <p:tgtEl>
                                          <p:spTgt spid="116"/>
                                        </p:tgtEl>
                                      </p:cBhvr>
                                    </p:animEffect>
                                    <p:anim calcmode="lin" valueType="num">
                                      <p:cBhvr>
                                        <p:cTn id="103" dur="1000" fill="hold"/>
                                        <p:tgtEl>
                                          <p:spTgt spid="116"/>
                                        </p:tgtEl>
                                        <p:attrNameLst>
                                          <p:attrName>ppt_x</p:attrName>
                                        </p:attrNameLst>
                                      </p:cBhvr>
                                      <p:tavLst>
                                        <p:tav tm="0">
                                          <p:val>
                                            <p:strVal val="#ppt_x"/>
                                          </p:val>
                                        </p:tav>
                                        <p:tav tm="100000">
                                          <p:val>
                                            <p:strVal val="#ppt_x"/>
                                          </p:val>
                                        </p:tav>
                                      </p:tavLst>
                                    </p:anim>
                                    <p:anim calcmode="lin" valueType="num">
                                      <p:cBhvr>
                                        <p:cTn id="104" dur="1000" fill="hold"/>
                                        <p:tgtEl>
                                          <p:spTgt spid="11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1000"/>
                                        <p:tgtEl>
                                          <p:spTgt spid="65"/>
                                        </p:tgtEl>
                                      </p:cBhvr>
                                    </p:animEffect>
                                    <p:anim calcmode="lin" valueType="num">
                                      <p:cBhvr>
                                        <p:cTn id="108" dur="1000" fill="hold"/>
                                        <p:tgtEl>
                                          <p:spTgt spid="65"/>
                                        </p:tgtEl>
                                        <p:attrNameLst>
                                          <p:attrName>ppt_x</p:attrName>
                                        </p:attrNameLst>
                                      </p:cBhvr>
                                      <p:tavLst>
                                        <p:tav tm="0">
                                          <p:val>
                                            <p:strVal val="#ppt_x"/>
                                          </p:val>
                                        </p:tav>
                                        <p:tav tm="100000">
                                          <p:val>
                                            <p:strVal val="#ppt_x"/>
                                          </p:val>
                                        </p:tav>
                                      </p:tavLst>
                                    </p:anim>
                                    <p:anim calcmode="lin" valueType="num">
                                      <p:cBhvr>
                                        <p:cTn id="10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1" grpId="0" animBg="1"/>
      <p:bldP spid="86" grpId="0" animBg="1"/>
      <p:bldP spid="81" grpId="0" animBg="1"/>
      <p:bldP spid="14" grpId="0" animBg="1"/>
      <p:bldP spid="63" grpId="0" animBg="1"/>
      <p:bldP spid="64" grpId="0" animBg="1"/>
      <p:bldP spid="103" grpId="0" animBg="1"/>
      <p:bldP spid="104" grpId="0" animBg="1"/>
      <p:bldP spid="109" grpId="0" animBg="1"/>
      <p:bldP spid="110" grpId="0" animBg="1"/>
      <p:bldP spid="115" grpId="0" animBg="1"/>
      <p:bldP spid="116" grpId="0" animBg="1"/>
      <p:bldP spid="6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Company Profile">
      <a:dk1>
        <a:srgbClr val="595A58"/>
      </a:dk1>
      <a:lt1>
        <a:srgbClr val="FFFFFF"/>
      </a:lt1>
      <a:dk2>
        <a:srgbClr val="7C7D7C"/>
      </a:dk2>
      <a:lt2>
        <a:srgbClr val="F3F4F3"/>
      </a:lt2>
      <a:accent1>
        <a:srgbClr val="1C89F5"/>
      </a:accent1>
      <a:accent2>
        <a:srgbClr val="FA9568"/>
      </a:accent2>
      <a:accent3>
        <a:srgbClr val="F3AF2C"/>
      </a:accent3>
      <a:accent4>
        <a:srgbClr val="1989F6"/>
      </a:accent4>
      <a:accent5>
        <a:srgbClr val="F99567"/>
      </a:accent5>
      <a:accent6>
        <a:srgbClr val="F3B12C"/>
      </a:accent6>
      <a:hlink>
        <a:srgbClr val="FA9568"/>
      </a:hlink>
      <a:folHlink>
        <a:srgbClr val="1989F6"/>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87EF"/>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C8">
      <a:dk1>
        <a:srgbClr val="000000"/>
      </a:dk1>
      <a:lt1>
        <a:srgbClr val="FFFFFF"/>
      </a:lt1>
      <a:dk2>
        <a:srgbClr val="2D3847"/>
      </a:dk2>
      <a:lt2>
        <a:srgbClr val="000000"/>
      </a:lt2>
      <a:accent1>
        <a:srgbClr val="1FBFA4"/>
      </a:accent1>
      <a:accent2>
        <a:srgbClr val="7B7BAD"/>
      </a:accent2>
      <a:accent3>
        <a:srgbClr val="32AFC8"/>
      </a:accent3>
      <a:accent4>
        <a:srgbClr val="1275B2"/>
      </a:accent4>
      <a:accent5>
        <a:srgbClr val="0479DA"/>
      </a:accent5>
      <a:accent6>
        <a:srgbClr val="8F298A"/>
      </a:accent6>
      <a:hlink>
        <a:srgbClr val="44546A"/>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4348</TotalTime>
  <Words>5283</Words>
  <Application>Microsoft Office PowerPoint</Application>
  <PresentationFormat>Widescreen</PresentationFormat>
  <Paragraphs>891</Paragraphs>
  <Slides>48</Slides>
  <Notes>18</Notes>
  <HiddenSlides>0</HiddenSlides>
  <MMClips>0</MMClips>
  <ScaleCrop>false</ScaleCrop>
  <HeadingPairs>
    <vt:vector size="6" baseType="variant">
      <vt:variant>
        <vt:lpstr>Fonts Used</vt:lpstr>
      </vt:variant>
      <vt:variant>
        <vt:i4>26</vt:i4>
      </vt:variant>
      <vt:variant>
        <vt:lpstr>Theme</vt:lpstr>
      </vt:variant>
      <vt:variant>
        <vt:i4>7</vt:i4>
      </vt:variant>
      <vt:variant>
        <vt:lpstr>Slide Titles</vt:lpstr>
      </vt:variant>
      <vt:variant>
        <vt:i4>48</vt:i4>
      </vt:variant>
    </vt:vector>
  </HeadingPairs>
  <TitlesOfParts>
    <vt:vector size="81" baseType="lpstr">
      <vt:lpstr>Malgun Gothic</vt:lpstr>
      <vt:lpstr>宋体</vt:lpstr>
      <vt:lpstr>Abadi</vt:lpstr>
      <vt:lpstr>Aharoni</vt:lpstr>
      <vt:lpstr>Arial</vt:lpstr>
      <vt:lpstr>Calibri</vt:lpstr>
      <vt:lpstr>Calibri Light</vt:lpstr>
      <vt:lpstr>Century Gothic</vt:lpstr>
      <vt:lpstr>Helvetica Neue</vt:lpstr>
      <vt:lpstr>Helvetica Neue Light</vt:lpstr>
      <vt:lpstr>Helvetica Neue Medium</vt:lpstr>
      <vt:lpstr>Montserrat</vt:lpstr>
      <vt:lpstr>Open Sans</vt:lpstr>
      <vt:lpstr>Poppins</vt:lpstr>
      <vt:lpstr>Poppins Light</vt:lpstr>
      <vt:lpstr>Poppins Medium</vt:lpstr>
      <vt:lpstr>Poppins Regular</vt:lpstr>
      <vt:lpstr>Segoe UI</vt:lpstr>
      <vt:lpstr>Segoe UI Emoji</vt:lpstr>
      <vt:lpstr>Segoe UI Light</vt:lpstr>
      <vt:lpstr>Tahoma</vt:lpstr>
      <vt:lpstr>Times New Roman</vt:lpstr>
      <vt:lpstr>Trebuchet MS</vt:lpstr>
      <vt:lpstr>Tw Cen MT</vt:lpstr>
      <vt:lpstr>Verdana</vt:lpstr>
      <vt:lpstr>Wingdings</vt:lpstr>
      <vt:lpstr>1_Office Theme</vt:lpstr>
      <vt:lpstr>1_Custom Design</vt:lpstr>
      <vt:lpstr>White</vt:lpstr>
      <vt:lpstr>Office Theme</vt:lpstr>
      <vt:lpstr>Custom Design</vt:lpstr>
      <vt:lpstr>2_Custom Design</vt:lpstr>
      <vt:lpstr>3_Custom Design</vt:lpstr>
      <vt:lpstr>PowerPoint Presentation</vt:lpstr>
      <vt:lpstr> PRESENTATION OUTLINE </vt:lpstr>
      <vt:lpstr>PowerPoint Presentation</vt:lpstr>
      <vt:lpstr>PowerPoint Presentation</vt:lpstr>
      <vt:lpstr>CONSTITUTIONAL MANDATES </vt:lpstr>
      <vt:lpstr>LEGISLATIVE MANDATES (1)</vt:lpstr>
      <vt:lpstr>LEGISLATIVE MANDATES (2)</vt:lpstr>
      <vt:lpstr>2. DPSA HIGH LEVEL ORGANISATIONAL STRUCTURE    </vt:lpstr>
      <vt:lpstr>PowerPoint Presentation</vt:lpstr>
      <vt:lpstr>4. 2020 – 2025 MTSF TARGETS WHICH THE  MINISTER FOR THE PUBLIC SERVICE IS LEADING</vt:lpstr>
      <vt:lpstr>2020 – 2025 MTSF TARGETS WHICH  THE MINISTER FOR THE PUBLIC SERVICE IS SUPPORTING (1) </vt:lpstr>
      <vt:lpstr>2020 – 2025 MTSF TARGETS WHICH  THE MINISTER FOR THE PUBLIC SERVICE IS SUPPORTING (2) </vt:lpstr>
      <vt:lpstr>   5. BURNING PLATFORM  5.1) LONG DRAWN PRECAUTIONARY SUSPENSION IN THE PS  5.2) VACANCY  MANAGEMENT  IN THE PUBLIC SERVICE  5.3) IMPLEMENT PROFFESSIONALISATION FRAMEWORK</vt:lpstr>
      <vt:lpstr>PowerPoint Presentation</vt:lpstr>
      <vt:lpstr>PowerPoint Presentation</vt:lpstr>
      <vt:lpstr> Planned Interventions </vt:lpstr>
      <vt:lpstr>PowerPoint Presentation</vt:lpstr>
      <vt:lpstr>PowerPoint Presentation</vt:lpstr>
      <vt:lpstr>PowerPoint Presentation</vt:lpstr>
      <vt:lpstr> Planned Interventions </vt:lpstr>
      <vt:lpstr>PowerPoint Presentation</vt:lpstr>
      <vt:lpstr>PowerPoint Presentation</vt:lpstr>
      <vt:lpstr>5 PILLARS OF THE  PUBLIC SERVICE PROFESSIONALIZATION FRAMEWORK </vt:lpstr>
      <vt:lpstr>DPSA APPROACH TO IMPLEMENTING THE PS  PROFESSIONALISATION FRAMEWORK (1)</vt:lpstr>
      <vt:lpstr>DPSA APPROACH TO IMPLEMENTING THE PS  PROFESSIONALIZATION FRAMEWORK (2)</vt:lpstr>
      <vt:lpstr>PowerPoint Presentation</vt:lpstr>
      <vt:lpstr>6. 2023/24 ANNUAL PERFOMANCE PLAN(APP) TARGETS PER PROGRAMME/BRANCH</vt:lpstr>
      <vt:lpstr>DPSA PROGRAMMES/BRANCHES</vt:lpstr>
      <vt:lpstr>PROGRAMME 1 – ADMINISTRATION (1)</vt:lpstr>
      <vt:lpstr>PROGRAMME 1 – ADMINISTRATION (2)</vt:lpstr>
      <vt:lpstr>PROGRAMME 2 - HUMAN RESOURCES MANAGEMENT AND DEVELOPMENT</vt:lpstr>
      <vt:lpstr>PROGRAMME 3 - NEGOTIATIONS, LABOUR RELATIO8NS AND REMUNERATION MANAGEMENT (1)</vt:lpstr>
      <vt:lpstr>PROGRAMME 3 - NEGOTIATIONS, LABOUR RELATIONS AND REMUNERATION MANAGEMENT (2)</vt:lpstr>
      <vt:lpstr>PROGRAMME 3 - NEGOTIATIONS, LABOUR RELATIONS AND REMUNERATION MANAGEMENT (3)</vt:lpstr>
      <vt:lpstr>PROGRAMME 3 - NEGOTIATIONS, LABOUR RELATIONS AND REMUNERATION MANAGEMENT (4)</vt:lpstr>
      <vt:lpstr>PROGRAMME 4: E-GOVERNMENT SERVICE AND INFORMATION MANAGEMENT </vt:lpstr>
      <vt:lpstr>PROGRAMME 5:GOVERNMENT SERVICESS ACCESS AND IMPROVEMENT (1)</vt:lpstr>
      <vt:lpstr>PROGRAMME 5: GOVERNMENT SERVICESS ACCESS AND IMPROVEMENT (2)</vt:lpstr>
      <vt:lpstr>PowerPoint Presentation</vt:lpstr>
      <vt:lpstr> APPROPRIATION FOR 2023/24 – 2025/26</vt:lpstr>
      <vt:lpstr> BREAKDOWN OF 2023/24 ANNUAL ALLOCATION PER PROGRAMME</vt:lpstr>
      <vt:lpstr> 2023/24 ALLOCATION PER ECONOMIC CLASSIFICATION</vt:lpstr>
      <vt:lpstr> PROGRAMME 1 :ADMINISTRATION  APPROPRIATION FOR 2023/24 – 2025/26</vt:lpstr>
      <vt:lpstr>PROGRAMME 2: HUMAN RESOURCES AND DEVELOPMENT  APPROPRIATION FOR 2023/24 – 2025/26</vt:lpstr>
      <vt:lpstr> PROGRAMME 4: e-GOVERNMENT SERVICE AND INFORMATION MANAGEMENT  APPROPRIATION FOR 2023/24 – 2025/26</vt:lpstr>
      <vt:lpstr> PROGRAMME 3: NEGOTIATIONS,LABOUR RELATIONS AND REMUNERATION MANAGEMENT   APPROPRIATION FOR 2023/24 – 2025/26</vt:lpstr>
      <vt:lpstr> PROGRAMME 5: GOVERNMENT SERVICES ACCESS AND IMPROVEMENT  APPROPRIATION FOR 2023/24 – 2025/26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Yoliswa Chabalala</dc:creator>
  <cp:lastModifiedBy>Nokhuselo Maku</cp:lastModifiedBy>
  <cp:revision>266</cp:revision>
  <cp:lastPrinted>2023-04-20T11:48:21Z</cp:lastPrinted>
  <dcterms:created xsi:type="dcterms:W3CDTF">2022-01-18T06:40:43Z</dcterms:created>
  <dcterms:modified xsi:type="dcterms:W3CDTF">2023-04-25T09:27:46Z</dcterms:modified>
</cp:coreProperties>
</file>