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authors.xml" ContentType="application/vnd.ms-powerpoint.author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layout2.xml" ContentType="application/vnd.openxmlformats-officedocument.drawingml.diagramLayout+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1"/>
  </p:sldMasterIdLst>
  <p:notesMasterIdLst>
    <p:notesMasterId r:id="rId33"/>
  </p:notesMasterIdLst>
  <p:sldIdLst>
    <p:sldId id="256" r:id="rId2"/>
    <p:sldId id="2804" r:id="rId3"/>
    <p:sldId id="2799" r:id="rId4"/>
    <p:sldId id="2769" r:id="rId5"/>
    <p:sldId id="287" r:id="rId6"/>
    <p:sldId id="288" r:id="rId7"/>
    <p:sldId id="282" r:id="rId8"/>
    <p:sldId id="286" r:id="rId9"/>
    <p:sldId id="2812" r:id="rId10"/>
    <p:sldId id="2816" r:id="rId11"/>
    <p:sldId id="2817" r:id="rId12"/>
    <p:sldId id="2813" r:id="rId13"/>
    <p:sldId id="2814" r:id="rId14"/>
    <p:sldId id="2815" r:id="rId15"/>
    <p:sldId id="2768" r:id="rId16"/>
    <p:sldId id="2739" r:id="rId17"/>
    <p:sldId id="2742" r:id="rId18"/>
    <p:sldId id="2746" r:id="rId19"/>
    <p:sldId id="2747" r:id="rId20"/>
    <p:sldId id="2749" r:id="rId21"/>
    <p:sldId id="2755" r:id="rId22"/>
    <p:sldId id="2810" r:id="rId23"/>
    <p:sldId id="2789" r:id="rId24"/>
    <p:sldId id="2774" r:id="rId25"/>
    <p:sldId id="2779" r:id="rId26"/>
    <p:sldId id="2811" r:id="rId27"/>
    <p:sldId id="2780" r:id="rId28"/>
    <p:sldId id="2781" r:id="rId29"/>
    <p:sldId id="2793" r:id="rId30"/>
    <p:sldId id="2818" r:id="rId31"/>
    <p:sldId id="33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53B409-ED1B-611C-5034-31CD690447EC}" name="Adv. Boyce Mkhize" initials="ABM" userId="S::Boyce.Mkhize@csos.org.za::9acae42b-cbf9-4cac-b771-ed61bc229de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dibone Phetla" initials="KP" lastIdx="9" clrIdx="0">
    <p:extLst>
      <p:ext uri="{19B8F6BF-5375-455C-9EA6-DF929625EA0E}">
        <p15:presenceInfo xmlns:p15="http://schemas.microsoft.com/office/powerpoint/2012/main" xmlns="" userId="S::kedibone.phetla@csos.org.za::6b7a12a5-c95f-4259-8972-b14a5ef484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56D34"/>
    <a:srgbClr val="A0CC3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6" autoAdjust="0"/>
    <p:restoredTop sz="94674"/>
  </p:normalViewPr>
  <p:slideViewPr>
    <p:cSldViewPr snapToGrid="0" snapToObjects="1">
      <p:cViewPr varScale="1">
        <p:scale>
          <a:sx n="68" d="100"/>
          <a:sy n="68" d="100"/>
        </p:scale>
        <p:origin x="-1002"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29351B-D98A-499E-B939-CD94E0ABEA2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1198991-CE66-4C6D-BD9A-8C0F40412F43}">
      <dgm:prSet/>
      <dgm:spPr/>
      <dgm:t>
        <a:bodyPr/>
        <a:lstStyle/>
        <a:p>
          <a:endParaRPr lang="en-US" dirty="0"/>
        </a:p>
      </dgm:t>
    </dgm:pt>
    <dgm:pt modelId="{8911388B-C4B0-462A-AAF3-F2248384A0DB}" type="parTrans" cxnId="{E86E734F-3DF9-41BE-A85F-127E6197DBE6}">
      <dgm:prSet/>
      <dgm:spPr/>
      <dgm:t>
        <a:bodyPr/>
        <a:lstStyle/>
        <a:p>
          <a:endParaRPr lang="en-US"/>
        </a:p>
      </dgm:t>
    </dgm:pt>
    <dgm:pt modelId="{207A0D6B-D352-4C14-BDA2-EFB3856DE37D}" type="sibTrans" cxnId="{E86E734F-3DF9-41BE-A85F-127E6197DBE6}">
      <dgm:prSet/>
      <dgm:spPr/>
      <dgm:t>
        <a:bodyPr/>
        <a:lstStyle/>
        <a:p>
          <a:endParaRPr lang="en-US"/>
        </a:p>
      </dgm:t>
    </dgm:pt>
    <dgm:pt modelId="{7A26BAD3-8BA0-4E79-A2C1-1215B328CBD4}">
      <dgm:prSet/>
      <dgm:spPr/>
      <dgm:t>
        <a:bodyPr/>
        <a:lstStyle/>
        <a:p>
          <a:r>
            <a:rPr lang="en-ZA" dirty="0">
              <a:solidFill>
                <a:srgbClr val="000000"/>
              </a:solidFill>
              <a:effectLst/>
              <a:latin typeface="Calibri" panose="020F0502020204030204" pitchFamily="34" charset="0"/>
              <a:ea typeface="Times New Roman" panose="02020603050405020304" pitchFamily="18" charset="0"/>
            </a:rPr>
            <a:t>The purpose of the presentation is for the Portfolio Committee to take note of the 2023/24 Annual Performance Plan of CSOS. </a:t>
          </a:r>
          <a:endParaRPr lang="en-US" dirty="0"/>
        </a:p>
      </dgm:t>
    </dgm:pt>
    <dgm:pt modelId="{462608E9-99F4-4381-A3FD-EA47965D7844}" type="parTrans" cxnId="{AAD4CF96-E552-445D-A38B-29CF7DFAE865}">
      <dgm:prSet/>
      <dgm:spPr/>
      <dgm:t>
        <a:bodyPr/>
        <a:lstStyle/>
        <a:p>
          <a:endParaRPr lang="en-US"/>
        </a:p>
      </dgm:t>
    </dgm:pt>
    <dgm:pt modelId="{C76994AD-25AC-4D79-BE06-333A538908CA}" type="sibTrans" cxnId="{AAD4CF96-E552-445D-A38B-29CF7DFAE865}">
      <dgm:prSet/>
      <dgm:spPr/>
      <dgm:t>
        <a:bodyPr/>
        <a:lstStyle/>
        <a:p>
          <a:endParaRPr lang="en-US"/>
        </a:p>
      </dgm:t>
    </dgm:pt>
    <dgm:pt modelId="{611F5C23-B390-426F-A784-41D8AA892AB8}" type="pres">
      <dgm:prSet presAssocID="{2D29351B-D98A-499E-B939-CD94E0ABEA29}" presName="vert0" presStyleCnt="0">
        <dgm:presLayoutVars>
          <dgm:dir/>
          <dgm:animOne val="branch"/>
          <dgm:animLvl val="lvl"/>
        </dgm:presLayoutVars>
      </dgm:prSet>
      <dgm:spPr/>
      <dgm:t>
        <a:bodyPr/>
        <a:lstStyle/>
        <a:p>
          <a:endParaRPr lang="en-US"/>
        </a:p>
      </dgm:t>
    </dgm:pt>
    <dgm:pt modelId="{57EEEE7D-8804-4627-A7AB-C660EDD62BBC}" type="pres">
      <dgm:prSet presAssocID="{71198991-CE66-4C6D-BD9A-8C0F40412F43}" presName="thickLine" presStyleLbl="alignNode1" presStyleIdx="0" presStyleCnt="1"/>
      <dgm:spPr/>
    </dgm:pt>
    <dgm:pt modelId="{E323F298-AB45-464D-B763-801E7AA9A32A}" type="pres">
      <dgm:prSet presAssocID="{71198991-CE66-4C6D-BD9A-8C0F40412F43}" presName="horz1" presStyleCnt="0"/>
      <dgm:spPr/>
    </dgm:pt>
    <dgm:pt modelId="{5FF6FEBA-B3A4-473B-88B5-2D1E910BAA6B}" type="pres">
      <dgm:prSet presAssocID="{71198991-CE66-4C6D-BD9A-8C0F40412F43}" presName="tx1" presStyleLbl="revTx" presStyleIdx="0" presStyleCnt="2"/>
      <dgm:spPr/>
      <dgm:t>
        <a:bodyPr/>
        <a:lstStyle/>
        <a:p>
          <a:endParaRPr lang="en-US"/>
        </a:p>
      </dgm:t>
    </dgm:pt>
    <dgm:pt modelId="{64B04E5E-7B9A-472C-BA5E-EADABF2148D4}" type="pres">
      <dgm:prSet presAssocID="{71198991-CE66-4C6D-BD9A-8C0F40412F43}" presName="vert1" presStyleCnt="0"/>
      <dgm:spPr/>
    </dgm:pt>
    <dgm:pt modelId="{C7A005EB-6600-41FD-A16E-8B089F99037D}" type="pres">
      <dgm:prSet presAssocID="{7A26BAD3-8BA0-4E79-A2C1-1215B328CBD4}" presName="vertSpace2a" presStyleCnt="0"/>
      <dgm:spPr/>
    </dgm:pt>
    <dgm:pt modelId="{BDD87885-B001-4FCB-979F-90ABDB8C0088}" type="pres">
      <dgm:prSet presAssocID="{7A26BAD3-8BA0-4E79-A2C1-1215B328CBD4}" presName="horz2" presStyleCnt="0"/>
      <dgm:spPr/>
    </dgm:pt>
    <dgm:pt modelId="{BBFC7F06-93A6-464B-890E-7BF0CFC8ED0F}" type="pres">
      <dgm:prSet presAssocID="{7A26BAD3-8BA0-4E79-A2C1-1215B328CBD4}" presName="horzSpace2" presStyleCnt="0"/>
      <dgm:spPr/>
    </dgm:pt>
    <dgm:pt modelId="{BD1822E5-EDBC-4815-A0CE-98C5A65A1042}" type="pres">
      <dgm:prSet presAssocID="{7A26BAD3-8BA0-4E79-A2C1-1215B328CBD4}" presName="tx2" presStyleLbl="revTx" presStyleIdx="1" presStyleCnt="2"/>
      <dgm:spPr/>
      <dgm:t>
        <a:bodyPr/>
        <a:lstStyle/>
        <a:p>
          <a:endParaRPr lang="en-US"/>
        </a:p>
      </dgm:t>
    </dgm:pt>
    <dgm:pt modelId="{4F9EF459-06B7-46F1-856F-F25F6CE7E91E}" type="pres">
      <dgm:prSet presAssocID="{7A26BAD3-8BA0-4E79-A2C1-1215B328CBD4}" presName="vert2" presStyleCnt="0"/>
      <dgm:spPr/>
    </dgm:pt>
    <dgm:pt modelId="{39197801-D3DA-4B0F-B83F-7411AF82060F}" type="pres">
      <dgm:prSet presAssocID="{7A26BAD3-8BA0-4E79-A2C1-1215B328CBD4}" presName="thinLine2b" presStyleLbl="callout" presStyleIdx="0" presStyleCnt="1"/>
      <dgm:spPr/>
    </dgm:pt>
    <dgm:pt modelId="{CCE853CD-A6F2-4C07-8A0E-2169886EEECC}" type="pres">
      <dgm:prSet presAssocID="{7A26BAD3-8BA0-4E79-A2C1-1215B328CBD4}" presName="vertSpace2b" presStyleCnt="0"/>
      <dgm:spPr/>
    </dgm:pt>
  </dgm:ptLst>
  <dgm:cxnLst>
    <dgm:cxn modelId="{AAD4CF96-E552-445D-A38B-29CF7DFAE865}" srcId="{71198991-CE66-4C6D-BD9A-8C0F40412F43}" destId="{7A26BAD3-8BA0-4E79-A2C1-1215B328CBD4}" srcOrd="0" destOrd="0" parTransId="{462608E9-99F4-4381-A3FD-EA47965D7844}" sibTransId="{C76994AD-25AC-4D79-BE06-333A538908CA}"/>
    <dgm:cxn modelId="{CD3EFC2B-E079-4C17-A7F9-0C10DF2B56C8}" type="presOf" srcId="{7A26BAD3-8BA0-4E79-A2C1-1215B328CBD4}" destId="{BD1822E5-EDBC-4815-A0CE-98C5A65A1042}" srcOrd="0" destOrd="0" presId="urn:microsoft.com/office/officeart/2008/layout/LinedList"/>
    <dgm:cxn modelId="{066131C0-C97C-4AD5-B6B5-E71559542412}" type="presOf" srcId="{71198991-CE66-4C6D-BD9A-8C0F40412F43}" destId="{5FF6FEBA-B3A4-473B-88B5-2D1E910BAA6B}" srcOrd="0" destOrd="0" presId="urn:microsoft.com/office/officeart/2008/layout/LinedList"/>
    <dgm:cxn modelId="{E86E734F-3DF9-41BE-A85F-127E6197DBE6}" srcId="{2D29351B-D98A-499E-B939-CD94E0ABEA29}" destId="{71198991-CE66-4C6D-BD9A-8C0F40412F43}" srcOrd="0" destOrd="0" parTransId="{8911388B-C4B0-462A-AAF3-F2248384A0DB}" sibTransId="{207A0D6B-D352-4C14-BDA2-EFB3856DE37D}"/>
    <dgm:cxn modelId="{9A957EC2-3A9F-4564-87AA-6EEE1E93AA19}" type="presOf" srcId="{2D29351B-D98A-499E-B939-CD94E0ABEA29}" destId="{611F5C23-B390-426F-A784-41D8AA892AB8}" srcOrd="0" destOrd="0" presId="urn:microsoft.com/office/officeart/2008/layout/LinedList"/>
    <dgm:cxn modelId="{CB6938B9-D4CB-4F66-B839-9FE5A43699EC}" type="presParOf" srcId="{611F5C23-B390-426F-A784-41D8AA892AB8}" destId="{57EEEE7D-8804-4627-A7AB-C660EDD62BBC}" srcOrd="0" destOrd="0" presId="urn:microsoft.com/office/officeart/2008/layout/LinedList"/>
    <dgm:cxn modelId="{A7ACB639-D234-4F28-86F9-3CC165407385}" type="presParOf" srcId="{611F5C23-B390-426F-A784-41D8AA892AB8}" destId="{E323F298-AB45-464D-B763-801E7AA9A32A}" srcOrd="1" destOrd="0" presId="urn:microsoft.com/office/officeart/2008/layout/LinedList"/>
    <dgm:cxn modelId="{32C45429-9053-4D53-B897-8C0AACE1280C}" type="presParOf" srcId="{E323F298-AB45-464D-B763-801E7AA9A32A}" destId="{5FF6FEBA-B3A4-473B-88B5-2D1E910BAA6B}" srcOrd="0" destOrd="0" presId="urn:microsoft.com/office/officeart/2008/layout/LinedList"/>
    <dgm:cxn modelId="{4FAC4D56-7B7B-42BF-B71D-8261A8DA60F1}" type="presParOf" srcId="{E323F298-AB45-464D-B763-801E7AA9A32A}" destId="{64B04E5E-7B9A-472C-BA5E-EADABF2148D4}" srcOrd="1" destOrd="0" presId="urn:microsoft.com/office/officeart/2008/layout/LinedList"/>
    <dgm:cxn modelId="{42F6D598-0BD2-4BD8-B7D0-A60A5C00ECAA}" type="presParOf" srcId="{64B04E5E-7B9A-472C-BA5E-EADABF2148D4}" destId="{C7A005EB-6600-41FD-A16E-8B089F99037D}" srcOrd="0" destOrd="0" presId="urn:microsoft.com/office/officeart/2008/layout/LinedList"/>
    <dgm:cxn modelId="{61B76C57-5E82-44FF-86D9-6585EBEFD461}" type="presParOf" srcId="{64B04E5E-7B9A-472C-BA5E-EADABF2148D4}" destId="{BDD87885-B001-4FCB-979F-90ABDB8C0088}" srcOrd="1" destOrd="0" presId="urn:microsoft.com/office/officeart/2008/layout/LinedList"/>
    <dgm:cxn modelId="{99546A10-D8ED-4DB7-8936-513FFB43DCBC}" type="presParOf" srcId="{BDD87885-B001-4FCB-979F-90ABDB8C0088}" destId="{BBFC7F06-93A6-464B-890E-7BF0CFC8ED0F}" srcOrd="0" destOrd="0" presId="urn:microsoft.com/office/officeart/2008/layout/LinedList"/>
    <dgm:cxn modelId="{D5878D94-4B19-4CAA-B77E-A6A79EEA9478}" type="presParOf" srcId="{BDD87885-B001-4FCB-979F-90ABDB8C0088}" destId="{BD1822E5-EDBC-4815-A0CE-98C5A65A1042}" srcOrd="1" destOrd="0" presId="urn:microsoft.com/office/officeart/2008/layout/LinedList"/>
    <dgm:cxn modelId="{B2CAD463-320D-464A-9FEB-7D5A79345676}" type="presParOf" srcId="{BDD87885-B001-4FCB-979F-90ABDB8C0088}" destId="{4F9EF459-06B7-46F1-856F-F25F6CE7E91E}" srcOrd="2" destOrd="0" presId="urn:microsoft.com/office/officeart/2008/layout/LinedList"/>
    <dgm:cxn modelId="{975008AE-DEC1-4BCC-A8B0-545309486280}" type="presParOf" srcId="{64B04E5E-7B9A-472C-BA5E-EADABF2148D4}" destId="{39197801-D3DA-4B0F-B83F-7411AF82060F}" srcOrd="2" destOrd="0" presId="urn:microsoft.com/office/officeart/2008/layout/LinedList"/>
    <dgm:cxn modelId="{F95DAF5A-A6BE-498E-8D1F-687588B6A6F7}" type="presParOf" srcId="{64B04E5E-7B9A-472C-BA5E-EADABF2148D4}" destId="{CCE853CD-A6F2-4C07-8A0E-2169886EEECC}" srcOrd="3"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32D556-8FB5-4C35-8F13-90F37A9F3ADA}"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BE9CAD13-5AF0-412C-BEA7-BE5C01016384}">
      <dgm:prSet/>
      <dgm:spPr/>
      <dgm:t>
        <a:bodyPr/>
        <a:lstStyle/>
        <a:p>
          <a:pPr algn="just"/>
          <a:r>
            <a:rPr lang="en-US" b="1" dirty="0">
              <a:latin typeface="Arial" panose="020B0604020202020204" pitchFamily="34" charset="0"/>
              <a:cs typeface="Arial" panose="020B0604020202020204" pitchFamily="34" charset="0"/>
            </a:rPr>
            <a:t>Priority 1: </a:t>
          </a:r>
          <a:r>
            <a:rPr lang="en-US" b="0" dirty="0">
              <a:latin typeface="Arial" panose="020B0604020202020204" pitchFamily="34" charset="0"/>
              <a:cs typeface="Arial" panose="020B0604020202020204" pitchFamily="34" charset="0"/>
            </a:rPr>
            <a:t>Capable, Ethical and Developmental State is the bedrock of the CSOS operations as the organisation implements a range of governance improvement measures to progress towards the achievement of an unqualified audit outcome with no material findings. </a:t>
          </a:r>
          <a:endParaRPr lang="en-ZA" b="0" dirty="0">
            <a:latin typeface="Arial" panose="020B0604020202020204" pitchFamily="34" charset="0"/>
            <a:cs typeface="Arial" panose="020B0604020202020204" pitchFamily="34" charset="0"/>
          </a:endParaRPr>
        </a:p>
      </dgm:t>
    </dgm:pt>
    <dgm:pt modelId="{E636E898-C420-4666-AF0C-8B8D0765F984}" type="parTrans" cxnId="{894FE9FF-0E32-4F4D-BD32-8CE8025FF623}">
      <dgm:prSet/>
      <dgm:spPr/>
      <dgm:t>
        <a:bodyPr/>
        <a:lstStyle/>
        <a:p>
          <a:endParaRPr lang="en-US"/>
        </a:p>
      </dgm:t>
    </dgm:pt>
    <dgm:pt modelId="{42DA1C4D-4115-435B-8B42-3A0B46A67A93}" type="sibTrans" cxnId="{894FE9FF-0E32-4F4D-BD32-8CE8025FF623}">
      <dgm:prSet/>
      <dgm:spPr/>
      <dgm:t>
        <a:bodyPr/>
        <a:lstStyle/>
        <a:p>
          <a:endParaRPr lang="en-US"/>
        </a:p>
      </dgm:t>
    </dgm:pt>
    <dgm:pt modelId="{FA33D938-6F55-4AB7-A9A1-51CF892278B9}">
      <dgm:prSet/>
      <dgm:spPr/>
      <dgm:t>
        <a:bodyPr/>
        <a:lstStyle/>
        <a:p>
          <a:pPr algn="just"/>
          <a:r>
            <a:rPr lang="en-ZA" b="1" dirty="0">
              <a:latin typeface="Arial" panose="020B0604020202020204" pitchFamily="34" charset="0"/>
              <a:cs typeface="Arial" panose="020B0604020202020204" pitchFamily="34" charset="0"/>
            </a:rPr>
            <a:t>Priority 2</a:t>
          </a:r>
          <a:r>
            <a:rPr lang="en-ZA" dirty="0">
              <a:latin typeface="Arial" panose="020B0604020202020204" pitchFamily="34" charset="0"/>
              <a:cs typeface="Arial" panose="020B0604020202020204" pitchFamily="34" charset="0"/>
            </a:rPr>
            <a:t>: Economic Transformation and Job Creation through targeted procurement, as well as by implementing the preferential procurement regulations in support of the MTSF targets for designated groups, namely, 40% procurement spend to women, 20% for youth and 5% to persons with disabilities</a:t>
          </a:r>
          <a:r>
            <a:rPr lang="en-ZA" dirty="0"/>
            <a:t>.</a:t>
          </a:r>
          <a:endParaRPr lang="en-US" dirty="0"/>
        </a:p>
      </dgm:t>
    </dgm:pt>
    <dgm:pt modelId="{DB4833A2-C4D3-4A13-8A2B-BF834C387465}" type="parTrans" cxnId="{3C2B7027-5C0E-4A52-9C04-E3E9A249B1F1}">
      <dgm:prSet/>
      <dgm:spPr/>
      <dgm:t>
        <a:bodyPr/>
        <a:lstStyle/>
        <a:p>
          <a:endParaRPr lang="en-US"/>
        </a:p>
      </dgm:t>
    </dgm:pt>
    <dgm:pt modelId="{3B817D13-9859-47E0-AFC5-E499F7339B78}" type="sibTrans" cxnId="{3C2B7027-5C0E-4A52-9C04-E3E9A249B1F1}">
      <dgm:prSet/>
      <dgm:spPr/>
      <dgm:t>
        <a:bodyPr/>
        <a:lstStyle/>
        <a:p>
          <a:endParaRPr lang="en-US"/>
        </a:p>
      </dgm:t>
    </dgm:pt>
    <dgm:pt modelId="{BB737051-7306-42D1-8C90-DB112B5583E2}">
      <dgm:prSet/>
      <dgm:spPr/>
      <dgm:t>
        <a:bodyPr/>
        <a:lstStyle/>
        <a:p>
          <a:pPr algn="just"/>
          <a:r>
            <a:rPr lang="en-ZA" b="1" dirty="0">
              <a:latin typeface="Arial" panose="020B0604020202020204" pitchFamily="34" charset="0"/>
              <a:cs typeface="Arial" panose="020B0604020202020204" pitchFamily="34" charset="0"/>
            </a:rPr>
            <a:t>Priority 6</a:t>
          </a:r>
          <a:r>
            <a:rPr lang="en-ZA" dirty="0">
              <a:latin typeface="Arial" panose="020B0604020202020204" pitchFamily="34" charset="0"/>
              <a:cs typeface="Arial" panose="020B0604020202020204" pitchFamily="34" charset="0"/>
            </a:rPr>
            <a:t>: Social Cohesion and Safe Communities – CSOS will contribute towards social cohesion and safer Communities through the regulation of the conduct of community schemes and the provision of timeous dispute resolution services to ensure good governance and harmonious living within these community schemes. </a:t>
          </a:r>
          <a:endParaRPr lang="en-US" dirty="0">
            <a:latin typeface="Arial" panose="020B0604020202020204" pitchFamily="34" charset="0"/>
            <a:cs typeface="Arial" panose="020B0604020202020204" pitchFamily="34" charset="0"/>
          </a:endParaRPr>
        </a:p>
      </dgm:t>
    </dgm:pt>
    <dgm:pt modelId="{976A1C90-9BBA-4E71-9885-9FFA91CB3F43}" type="parTrans" cxnId="{7157278D-48A9-429D-BA6A-C5F44F3A8E10}">
      <dgm:prSet/>
      <dgm:spPr/>
      <dgm:t>
        <a:bodyPr/>
        <a:lstStyle/>
        <a:p>
          <a:endParaRPr lang="en-US"/>
        </a:p>
      </dgm:t>
    </dgm:pt>
    <dgm:pt modelId="{FEBF4545-A1B5-4297-958C-9A0018C4AEE1}" type="sibTrans" cxnId="{7157278D-48A9-429D-BA6A-C5F44F3A8E10}">
      <dgm:prSet/>
      <dgm:spPr/>
      <dgm:t>
        <a:bodyPr/>
        <a:lstStyle/>
        <a:p>
          <a:endParaRPr lang="en-US"/>
        </a:p>
      </dgm:t>
    </dgm:pt>
    <dgm:pt modelId="{E1B1A2F8-89A2-4705-9559-AC3704809645}">
      <dgm:prSet/>
      <dgm:spPr/>
      <dgm:t>
        <a:bodyPr/>
        <a:lstStyle/>
        <a:p>
          <a:r>
            <a:rPr lang="en-ZA" b="1" dirty="0">
              <a:latin typeface="Arial" panose="020B0604020202020204" pitchFamily="34" charset="0"/>
              <a:cs typeface="Arial" panose="020B0604020202020204" pitchFamily="34" charset="0"/>
            </a:rPr>
            <a:t>Priority 5: </a:t>
          </a:r>
          <a:r>
            <a:rPr lang="en-ZA" dirty="0">
              <a:latin typeface="Arial" panose="020B0604020202020204" pitchFamily="34" charset="0"/>
              <a:cs typeface="Arial" panose="020B0604020202020204" pitchFamily="34" charset="0"/>
            </a:rPr>
            <a:t>Spatial Integration, Human Settlements and Local Government. The desired outcome is Spatial Transformation and Justice through the implementation of housing and human settlements in Priority Development Areas (PDAs). </a:t>
          </a:r>
          <a:endParaRPr lang="en-US" dirty="0">
            <a:latin typeface="Arial" panose="020B0604020202020204" pitchFamily="34" charset="0"/>
            <a:cs typeface="Arial" panose="020B0604020202020204" pitchFamily="34" charset="0"/>
          </a:endParaRPr>
        </a:p>
      </dgm:t>
    </dgm:pt>
    <dgm:pt modelId="{CDB3F68D-B32E-4198-B3BD-6B4C691DA1FD}" type="parTrans" cxnId="{F37195F5-7E17-453A-8C3F-6FB645103719}">
      <dgm:prSet/>
      <dgm:spPr/>
      <dgm:t>
        <a:bodyPr/>
        <a:lstStyle/>
        <a:p>
          <a:endParaRPr lang="en-ZA"/>
        </a:p>
      </dgm:t>
    </dgm:pt>
    <dgm:pt modelId="{9157DF9F-C2DB-4F51-BD0D-0537228B9005}" type="sibTrans" cxnId="{F37195F5-7E17-453A-8C3F-6FB645103719}">
      <dgm:prSet/>
      <dgm:spPr/>
      <dgm:t>
        <a:bodyPr/>
        <a:lstStyle/>
        <a:p>
          <a:endParaRPr lang="en-ZA"/>
        </a:p>
      </dgm:t>
    </dgm:pt>
    <dgm:pt modelId="{C59E9F1A-A7C3-4687-9785-D97D3C5B9134}" type="pres">
      <dgm:prSet presAssocID="{FB32D556-8FB5-4C35-8F13-90F37A9F3ADA}" presName="vert0" presStyleCnt="0">
        <dgm:presLayoutVars>
          <dgm:dir/>
          <dgm:animOne val="branch"/>
          <dgm:animLvl val="lvl"/>
        </dgm:presLayoutVars>
      </dgm:prSet>
      <dgm:spPr/>
      <dgm:t>
        <a:bodyPr/>
        <a:lstStyle/>
        <a:p>
          <a:endParaRPr lang="en-US"/>
        </a:p>
      </dgm:t>
    </dgm:pt>
    <dgm:pt modelId="{1C70AD24-31C6-49C7-A822-AD796480AD90}" type="pres">
      <dgm:prSet presAssocID="{BE9CAD13-5AF0-412C-BEA7-BE5C01016384}" presName="thickLine" presStyleLbl="alignNode1" presStyleIdx="0" presStyleCnt="4"/>
      <dgm:spPr/>
    </dgm:pt>
    <dgm:pt modelId="{EF8F1FB7-708D-49E0-B924-AD46DF0B77EF}" type="pres">
      <dgm:prSet presAssocID="{BE9CAD13-5AF0-412C-BEA7-BE5C01016384}" presName="horz1" presStyleCnt="0"/>
      <dgm:spPr/>
    </dgm:pt>
    <dgm:pt modelId="{C6C5BBFC-1516-4836-8E3D-C72388ED883A}" type="pres">
      <dgm:prSet presAssocID="{BE9CAD13-5AF0-412C-BEA7-BE5C01016384}" presName="tx1" presStyleLbl="revTx" presStyleIdx="0" presStyleCnt="4"/>
      <dgm:spPr/>
      <dgm:t>
        <a:bodyPr/>
        <a:lstStyle/>
        <a:p>
          <a:endParaRPr lang="en-US"/>
        </a:p>
      </dgm:t>
    </dgm:pt>
    <dgm:pt modelId="{C5803BB3-F881-4CD6-806D-1B0A0127DD8A}" type="pres">
      <dgm:prSet presAssocID="{BE9CAD13-5AF0-412C-BEA7-BE5C01016384}" presName="vert1" presStyleCnt="0"/>
      <dgm:spPr/>
    </dgm:pt>
    <dgm:pt modelId="{3D550C68-D39E-426F-AE1A-F3A5B5982F6C}" type="pres">
      <dgm:prSet presAssocID="{FA33D938-6F55-4AB7-A9A1-51CF892278B9}" presName="thickLine" presStyleLbl="alignNode1" presStyleIdx="1" presStyleCnt="4"/>
      <dgm:spPr/>
    </dgm:pt>
    <dgm:pt modelId="{3A8447E5-3625-4CE7-AD21-347CE9B80575}" type="pres">
      <dgm:prSet presAssocID="{FA33D938-6F55-4AB7-A9A1-51CF892278B9}" presName="horz1" presStyleCnt="0"/>
      <dgm:spPr/>
    </dgm:pt>
    <dgm:pt modelId="{927F9226-19DD-46C5-A55C-82F35BCD14C9}" type="pres">
      <dgm:prSet presAssocID="{FA33D938-6F55-4AB7-A9A1-51CF892278B9}" presName="tx1" presStyleLbl="revTx" presStyleIdx="1" presStyleCnt="4" custLinFactNeighborY="1459"/>
      <dgm:spPr/>
      <dgm:t>
        <a:bodyPr/>
        <a:lstStyle/>
        <a:p>
          <a:endParaRPr lang="en-US"/>
        </a:p>
      </dgm:t>
    </dgm:pt>
    <dgm:pt modelId="{EF183D32-E6EF-42A2-93D6-07D3CD5B9BD8}" type="pres">
      <dgm:prSet presAssocID="{FA33D938-6F55-4AB7-A9A1-51CF892278B9}" presName="vert1" presStyleCnt="0"/>
      <dgm:spPr/>
    </dgm:pt>
    <dgm:pt modelId="{D53FBEDE-69F8-41D7-BDDF-D7DE82B703AD}" type="pres">
      <dgm:prSet presAssocID="{BB737051-7306-42D1-8C90-DB112B5583E2}" presName="thickLine" presStyleLbl="alignNode1" presStyleIdx="2" presStyleCnt="4"/>
      <dgm:spPr/>
    </dgm:pt>
    <dgm:pt modelId="{3B5755A3-D4E9-437C-B050-B9A7CF8E6B49}" type="pres">
      <dgm:prSet presAssocID="{BB737051-7306-42D1-8C90-DB112B5583E2}" presName="horz1" presStyleCnt="0"/>
      <dgm:spPr/>
    </dgm:pt>
    <dgm:pt modelId="{324953FF-DE7B-4B0C-BA06-51E6BF4DC34B}" type="pres">
      <dgm:prSet presAssocID="{BB737051-7306-42D1-8C90-DB112B5583E2}" presName="tx1" presStyleLbl="revTx" presStyleIdx="2" presStyleCnt="4" custLinFactY="4392" custLinFactNeighborX="-44" custLinFactNeighborY="100000"/>
      <dgm:spPr/>
      <dgm:t>
        <a:bodyPr/>
        <a:lstStyle/>
        <a:p>
          <a:endParaRPr lang="en-US"/>
        </a:p>
      </dgm:t>
    </dgm:pt>
    <dgm:pt modelId="{C7F83EDC-4D26-4F5E-9670-9BAA8186C2E0}" type="pres">
      <dgm:prSet presAssocID="{BB737051-7306-42D1-8C90-DB112B5583E2}" presName="vert1" presStyleCnt="0"/>
      <dgm:spPr/>
    </dgm:pt>
    <dgm:pt modelId="{56F166F5-8022-4504-AB22-FEB8C1917A9A}" type="pres">
      <dgm:prSet presAssocID="{E1B1A2F8-89A2-4705-9559-AC3704809645}" presName="thickLine" presStyleLbl="alignNode1" presStyleIdx="3" presStyleCnt="4"/>
      <dgm:spPr/>
    </dgm:pt>
    <dgm:pt modelId="{667BD3FD-81C0-480C-8507-F11BE18D68E9}" type="pres">
      <dgm:prSet presAssocID="{E1B1A2F8-89A2-4705-9559-AC3704809645}" presName="horz1" presStyleCnt="0"/>
      <dgm:spPr/>
    </dgm:pt>
    <dgm:pt modelId="{4E3B3EBE-486B-41D6-9A16-1172DB099E2A}" type="pres">
      <dgm:prSet presAssocID="{E1B1A2F8-89A2-4705-9559-AC3704809645}" presName="tx1" presStyleLbl="revTx" presStyleIdx="3" presStyleCnt="4" custLinFactNeighborX="1077" custLinFactNeighborY="-98541"/>
      <dgm:spPr/>
      <dgm:t>
        <a:bodyPr/>
        <a:lstStyle/>
        <a:p>
          <a:endParaRPr lang="en-US"/>
        </a:p>
      </dgm:t>
    </dgm:pt>
    <dgm:pt modelId="{18CCAE6E-2413-459A-9524-3AFB8EF6E30F}" type="pres">
      <dgm:prSet presAssocID="{E1B1A2F8-89A2-4705-9559-AC3704809645}" presName="vert1" presStyleCnt="0"/>
      <dgm:spPr/>
    </dgm:pt>
  </dgm:ptLst>
  <dgm:cxnLst>
    <dgm:cxn modelId="{894FE9FF-0E32-4F4D-BD32-8CE8025FF623}" srcId="{FB32D556-8FB5-4C35-8F13-90F37A9F3ADA}" destId="{BE9CAD13-5AF0-412C-BEA7-BE5C01016384}" srcOrd="0" destOrd="0" parTransId="{E636E898-C420-4666-AF0C-8B8D0765F984}" sibTransId="{42DA1C4D-4115-435B-8B42-3A0B46A67A93}"/>
    <dgm:cxn modelId="{C7676F86-1445-4362-AB4B-F0D3081F9AA0}" type="presOf" srcId="{FB32D556-8FB5-4C35-8F13-90F37A9F3ADA}" destId="{C59E9F1A-A7C3-4687-9785-D97D3C5B9134}" srcOrd="0" destOrd="0" presId="urn:microsoft.com/office/officeart/2008/layout/LinedList"/>
    <dgm:cxn modelId="{7157278D-48A9-429D-BA6A-C5F44F3A8E10}" srcId="{FB32D556-8FB5-4C35-8F13-90F37A9F3ADA}" destId="{BB737051-7306-42D1-8C90-DB112B5583E2}" srcOrd="2" destOrd="0" parTransId="{976A1C90-9BBA-4E71-9885-9FFA91CB3F43}" sibTransId="{FEBF4545-A1B5-4297-958C-9A0018C4AEE1}"/>
    <dgm:cxn modelId="{1DF7E731-DD13-48FA-A83B-D971E5E8FF14}" type="presOf" srcId="{BB737051-7306-42D1-8C90-DB112B5583E2}" destId="{324953FF-DE7B-4B0C-BA06-51E6BF4DC34B}" srcOrd="0" destOrd="0" presId="urn:microsoft.com/office/officeart/2008/layout/LinedList"/>
    <dgm:cxn modelId="{3C2B7027-5C0E-4A52-9C04-E3E9A249B1F1}" srcId="{FB32D556-8FB5-4C35-8F13-90F37A9F3ADA}" destId="{FA33D938-6F55-4AB7-A9A1-51CF892278B9}" srcOrd="1" destOrd="0" parTransId="{DB4833A2-C4D3-4A13-8A2B-BF834C387465}" sibTransId="{3B817D13-9859-47E0-AFC5-E499F7339B78}"/>
    <dgm:cxn modelId="{5F57DFD0-601C-4A93-A3D1-ED1225048966}" type="presOf" srcId="{FA33D938-6F55-4AB7-A9A1-51CF892278B9}" destId="{927F9226-19DD-46C5-A55C-82F35BCD14C9}" srcOrd="0" destOrd="0" presId="urn:microsoft.com/office/officeart/2008/layout/LinedList"/>
    <dgm:cxn modelId="{F37195F5-7E17-453A-8C3F-6FB645103719}" srcId="{FB32D556-8FB5-4C35-8F13-90F37A9F3ADA}" destId="{E1B1A2F8-89A2-4705-9559-AC3704809645}" srcOrd="3" destOrd="0" parTransId="{CDB3F68D-B32E-4198-B3BD-6B4C691DA1FD}" sibTransId="{9157DF9F-C2DB-4F51-BD0D-0537228B9005}"/>
    <dgm:cxn modelId="{56F4E9B2-BE21-47C0-8FFA-06398FA5E558}" type="presOf" srcId="{E1B1A2F8-89A2-4705-9559-AC3704809645}" destId="{4E3B3EBE-486B-41D6-9A16-1172DB099E2A}" srcOrd="0" destOrd="0" presId="urn:microsoft.com/office/officeart/2008/layout/LinedList"/>
    <dgm:cxn modelId="{52481106-5B0D-4BC3-A088-9D02A737D437}" type="presOf" srcId="{BE9CAD13-5AF0-412C-BEA7-BE5C01016384}" destId="{C6C5BBFC-1516-4836-8E3D-C72388ED883A}" srcOrd="0" destOrd="0" presId="urn:microsoft.com/office/officeart/2008/layout/LinedList"/>
    <dgm:cxn modelId="{CA4D2F48-5888-4CB0-A70C-704DD4D0ADA1}" type="presParOf" srcId="{C59E9F1A-A7C3-4687-9785-D97D3C5B9134}" destId="{1C70AD24-31C6-49C7-A822-AD796480AD90}" srcOrd="0" destOrd="0" presId="urn:microsoft.com/office/officeart/2008/layout/LinedList"/>
    <dgm:cxn modelId="{550BAD30-C7B3-41DA-97FA-E7BD372F6557}" type="presParOf" srcId="{C59E9F1A-A7C3-4687-9785-D97D3C5B9134}" destId="{EF8F1FB7-708D-49E0-B924-AD46DF0B77EF}" srcOrd="1" destOrd="0" presId="urn:microsoft.com/office/officeart/2008/layout/LinedList"/>
    <dgm:cxn modelId="{4DB061A2-82AC-44BF-9DBD-2A362D4EE881}" type="presParOf" srcId="{EF8F1FB7-708D-49E0-B924-AD46DF0B77EF}" destId="{C6C5BBFC-1516-4836-8E3D-C72388ED883A}" srcOrd="0" destOrd="0" presId="urn:microsoft.com/office/officeart/2008/layout/LinedList"/>
    <dgm:cxn modelId="{9C7169FF-0B97-4BA3-AD3E-824C584C87E7}" type="presParOf" srcId="{EF8F1FB7-708D-49E0-B924-AD46DF0B77EF}" destId="{C5803BB3-F881-4CD6-806D-1B0A0127DD8A}" srcOrd="1" destOrd="0" presId="urn:microsoft.com/office/officeart/2008/layout/LinedList"/>
    <dgm:cxn modelId="{B3095C6D-3F02-4743-973A-2201C06EF553}" type="presParOf" srcId="{C59E9F1A-A7C3-4687-9785-D97D3C5B9134}" destId="{3D550C68-D39E-426F-AE1A-F3A5B5982F6C}" srcOrd="2" destOrd="0" presId="urn:microsoft.com/office/officeart/2008/layout/LinedList"/>
    <dgm:cxn modelId="{E5E4D7E7-8FD4-46BC-B7F7-6578942BFB6A}" type="presParOf" srcId="{C59E9F1A-A7C3-4687-9785-D97D3C5B9134}" destId="{3A8447E5-3625-4CE7-AD21-347CE9B80575}" srcOrd="3" destOrd="0" presId="urn:microsoft.com/office/officeart/2008/layout/LinedList"/>
    <dgm:cxn modelId="{00CC4E73-E4C3-4E30-B06B-442566AEE3CC}" type="presParOf" srcId="{3A8447E5-3625-4CE7-AD21-347CE9B80575}" destId="{927F9226-19DD-46C5-A55C-82F35BCD14C9}" srcOrd="0" destOrd="0" presId="urn:microsoft.com/office/officeart/2008/layout/LinedList"/>
    <dgm:cxn modelId="{198021F3-F1AA-4B07-AACA-025B69629ACB}" type="presParOf" srcId="{3A8447E5-3625-4CE7-AD21-347CE9B80575}" destId="{EF183D32-E6EF-42A2-93D6-07D3CD5B9BD8}" srcOrd="1" destOrd="0" presId="urn:microsoft.com/office/officeart/2008/layout/LinedList"/>
    <dgm:cxn modelId="{6746CEB4-CEBE-487A-BC48-890264D4C545}" type="presParOf" srcId="{C59E9F1A-A7C3-4687-9785-D97D3C5B9134}" destId="{D53FBEDE-69F8-41D7-BDDF-D7DE82B703AD}" srcOrd="4" destOrd="0" presId="urn:microsoft.com/office/officeart/2008/layout/LinedList"/>
    <dgm:cxn modelId="{AFB59E5A-8BBF-404A-A2A2-52A72272DF32}" type="presParOf" srcId="{C59E9F1A-A7C3-4687-9785-D97D3C5B9134}" destId="{3B5755A3-D4E9-437C-B050-B9A7CF8E6B49}" srcOrd="5" destOrd="0" presId="urn:microsoft.com/office/officeart/2008/layout/LinedList"/>
    <dgm:cxn modelId="{16570360-7026-4D2A-A1A2-C9C76FDE6148}" type="presParOf" srcId="{3B5755A3-D4E9-437C-B050-B9A7CF8E6B49}" destId="{324953FF-DE7B-4B0C-BA06-51E6BF4DC34B}" srcOrd="0" destOrd="0" presId="urn:microsoft.com/office/officeart/2008/layout/LinedList"/>
    <dgm:cxn modelId="{999E6BD3-7EE5-42EA-B09F-B90D87154836}" type="presParOf" srcId="{3B5755A3-D4E9-437C-B050-B9A7CF8E6B49}" destId="{C7F83EDC-4D26-4F5E-9670-9BAA8186C2E0}" srcOrd="1" destOrd="0" presId="urn:microsoft.com/office/officeart/2008/layout/LinedList"/>
    <dgm:cxn modelId="{E1390A05-0F53-4750-96C3-39958467241C}" type="presParOf" srcId="{C59E9F1A-A7C3-4687-9785-D97D3C5B9134}" destId="{56F166F5-8022-4504-AB22-FEB8C1917A9A}" srcOrd="6" destOrd="0" presId="urn:microsoft.com/office/officeart/2008/layout/LinedList"/>
    <dgm:cxn modelId="{FA507773-E025-487C-9048-ADBEECB24122}" type="presParOf" srcId="{C59E9F1A-A7C3-4687-9785-D97D3C5B9134}" destId="{667BD3FD-81C0-480C-8507-F11BE18D68E9}" srcOrd="7" destOrd="0" presId="urn:microsoft.com/office/officeart/2008/layout/LinedList"/>
    <dgm:cxn modelId="{2863219D-3D40-4098-9641-129E6C04A453}" type="presParOf" srcId="{667BD3FD-81C0-480C-8507-F11BE18D68E9}" destId="{4E3B3EBE-486B-41D6-9A16-1172DB099E2A}" srcOrd="0" destOrd="0" presId="urn:microsoft.com/office/officeart/2008/layout/LinedList"/>
    <dgm:cxn modelId="{5C000414-6049-45C3-A85D-D908FE2058A2}" type="presParOf" srcId="{667BD3FD-81C0-480C-8507-F11BE18D68E9}" destId="{18CCAE6E-2413-459A-9524-3AFB8EF6E30F}"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5E46DF-7386-4C12-9DAE-BDDEC72EBD61}" type="doc">
      <dgm:prSet loTypeId="urn:microsoft.com/office/officeart/2005/8/layout/default#1" loCatId="list" qsTypeId="urn:microsoft.com/office/officeart/2005/8/quickstyle/simple1" qsCatId="simple" csTypeId="urn:microsoft.com/office/officeart/2005/8/colors/colorful2" csCatId="colorful" phldr="1"/>
      <dgm:spPr/>
      <dgm:t>
        <a:bodyPr/>
        <a:lstStyle/>
        <a:p>
          <a:endParaRPr lang="en-US"/>
        </a:p>
      </dgm:t>
    </dgm:pt>
    <dgm:pt modelId="{41D6CA0D-E6E4-438F-9DE2-B2AEEA78FE65}">
      <dgm:prSet custT="1"/>
      <dgm:spPr/>
      <dgm:t>
        <a:bodyPr/>
        <a:lstStyle/>
        <a:p>
          <a:r>
            <a:rPr lang="en-US" sz="1600" b="0" i="0" baseline="0" dirty="0">
              <a:latin typeface="Arial" panose="020B0604020202020204" pitchFamily="34" charset="0"/>
              <a:cs typeface="Arial" panose="020B0604020202020204" pitchFamily="34" charset="0"/>
            </a:rPr>
            <a:t>Established a database of Executive Managing Agents (EMA) to be utilised by Community Schemes.</a:t>
          </a:r>
          <a:endParaRPr lang="en-US" sz="1600" dirty="0">
            <a:latin typeface="Arial" panose="020B0604020202020204" pitchFamily="34" charset="0"/>
            <a:cs typeface="Arial" panose="020B0604020202020204" pitchFamily="34" charset="0"/>
          </a:endParaRPr>
        </a:p>
      </dgm:t>
    </dgm:pt>
    <dgm:pt modelId="{527BCE2E-83BB-406C-B6AC-E23D6CCAA06D}" type="parTrans" cxnId="{0B0A6631-0711-4A3E-B9CE-CBFB1CCF8CEB}">
      <dgm:prSet/>
      <dgm:spPr/>
      <dgm:t>
        <a:bodyPr/>
        <a:lstStyle/>
        <a:p>
          <a:endParaRPr lang="en-US"/>
        </a:p>
      </dgm:t>
    </dgm:pt>
    <dgm:pt modelId="{78AABDFB-D4DC-4397-837A-79234236E7B1}" type="sibTrans" cxnId="{0B0A6631-0711-4A3E-B9CE-CBFB1CCF8CEB}">
      <dgm:prSet/>
      <dgm:spPr/>
      <dgm:t>
        <a:bodyPr/>
        <a:lstStyle/>
        <a:p>
          <a:endParaRPr lang="en-US"/>
        </a:p>
      </dgm:t>
    </dgm:pt>
    <dgm:pt modelId="{EE34E697-6490-4937-A64A-8D6C5A852E67}">
      <dgm:prSet custT="1"/>
      <dgm:spPr/>
      <dgm:t>
        <a:bodyPr/>
        <a:lstStyle/>
        <a:p>
          <a:r>
            <a:rPr lang="en-US" sz="1600" dirty="0">
              <a:latin typeface="Arial" panose="020B0604020202020204" pitchFamily="34" charset="0"/>
              <a:cs typeface="Arial" panose="020B0604020202020204" pitchFamily="34" charset="0"/>
            </a:rPr>
            <a:t>Appoint and train 40 previously disadvantaged individuals as Executive Managing Agents(EMA) additional to the 48 EMA’s already on the panel.</a:t>
          </a:r>
        </a:p>
      </dgm:t>
    </dgm:pt>
    <dgm:pt modelId="{37F0D81B-F860-4594-ADF7-70FA7EF2BE4D}" type="parTrans" cxnId="{610E213E-9AB8-4E86-9230-4EECC95FA965}">
      <dgm:prSet/>
      <dgm:spPr/>
      <dgm:t>
        <a:bodyPr/>
        <a:lstStyle/>
        <a:p>
          <a:endParaRPr lang="en-US"/>
        </a:p>
      </dgm:t>
    </dgm:pt>
    <dgm:pt modelId="{FFEA89C0-7D60-4026-A83D-A07D10C5C7A7}" type="sibTrans" cxnId="{610E213E-9AB8-4E86-9230-4EECC95FA965}">
      <dgm:prSet/>
      <dgm:spPr/>
      <dgm:t>
        <a:bodyPr/>
        <a:lstStyle/>
        <a:p>
          <a:endParaRPr lang="en-US"/>
        </a:p>
      </dgm:t>
    </dgm:pt>
    <dgm:pt modelId="{D27D7D0B-7E7E-4743-9EEF-BDD0FC1E4468}">
      <dgm:prSet custT="1"/>
      <dgm:spPr/>
      <dgm:t>
        <a:bodyPr/>
        <a:lstStyle/>
        <a:p>
          <a:r>
            <a:rPr lang="en-US" sz="1800" dirty="0">
              <a:latin typeface="Arial" panose="020B0604020202020204" pitchFamily="34" charset="0"/>
              <a:cs typeface="Arial" panose="020B0604020202020204" pitchFamily="34" charset="0"/>
            </a:rPr>
            <a:t>One EMA appointed by a Scheme (7 applications received -  6 rejected for not complying- guidance provided)</a:t>
          </a:r>
        </a:p>
      </dgm:t>
    </dgm:pt>
    <dgm:pt modelId="{B52626B2-A5F4-4DA7-A600-9688B54586D5}" type="parTrans" cxnId="{924FEB48-C220-47D0-AA9D-584FCD098100}">
      <dgm:prSet/>
      <dgm:spPr/>
      <dgm:t>
        <a:bodyPr/>
        <a:lstStyle/>
        <a:p>
          <a:endParaRPr lang="en-US"/>
        </a:p>
      </dgm:t>
    </dgm:pt>
    <dgm:pt modelId="{D397CE53-8886-44B8-9FD9-15B2BBFF2570}" type="sibTrans" cxnId="{924FEB48-C220-47D0-AA9D-584FCD098100}">
      <dgm:prSet/>
      <dgm:spPr/>
      <dgm:t>
        <a:bodyPr/>
        <a:lstStyle/>
        <a:p>
          <a:endParaRPr lang="en-US"/>
        </a:p>
      </dgm:t>
    </dgm:pt>
    <dgm:pt modelId="{C3D6CA29-2285-41A0-8F70-3C628E1CECA7}">
      <dgm:prSet custT="1"/>
      <dgm:spPr/>
      <dgm:t>
        <a:bodyPr/>
        <a:lstStyle/>
        <a:p>
          <a:r>
            <a:rPr lang="en-US" sz="1800" dirty="0">
              <a:latin typeface="Arial" panose="020B0604020202020204" pitchFamily="34" charset="0"/>
              <a:cs typeface="Arial" panose="020B0604020202020204" pitchFamily="34" charset="0"/>
            </a:rPr>
            <a:t>Shared the EMA panel with SHRA  to use them as Property Managing agents for SH projects. </a:t>
          </a:r>
        </a:p>
      </dgm:t>
    </dgm:pt>
    <dgm:pt modelId="{FF227831-0B03-44BA-8562-6D17EBF4D8D7}" type="parTrans" cxnId="{34A71710-52BD-4EE6-9C51-FF13D2A6814D}">
      <dgm:prSet/>
      <dgm:spPr/>
      <dgm:t>
        <a:bodyPr/>
        <a:lstStyle/>
        <a:p>
          <a:endParaRPr lang="en-US"/>
        </a:p>
      </dgm:t>
    </dgm:pt>
    <dgm:pt modelId="{616171E6-9AD0-4B45-9578-CF8CA8A864DE}" type="sibTrans" cxnId="{34A71710-52BD-4EE6-9C51-FF13D2A6814D}">
      <dgm:prSet/>
      <dgm:spPr/>
      <dgm:t>
        <a:bodyPr/>
        <a:lstStyle/>
        <a:p>
          <a:endParaRPr lang="en-US"/>
        </a:p>
      </dgm:t>
    </dgm:pt>
    <dgm:pt modelId="{6279E697-7F67-4D96-938C-06CE9A675ABF}">
      <dgm:prSet custT="1"/>
      <dgm:spPr/>
      <dgm:t>
        <a:bodyPr/>
        <a:lstStyle/>
        <a:p>
          <a:r>
            <a:rPr lang="en-US" sz="1800" dirty="0">
              <a:latin typeface="Arial" panose="020B0604020202020204" pitchFamily="34" charset="0"/>
              <a:cs typeface="Arial" panose="020B0604020202020204" pitchFamily="34" charset="0"/>
            </a:rPr>
            <a:t>All the panelists on the database are HDI , advancing the sector transformation</a:t>
          </a:r>
          <a:r>
            <a:rPr lang="en-US" sz="1800" dirty="0"/>
            <a:t>.</a:t>
          </a:r>
        </a:p>
      </dgm:t>
    </dgm:pt>
    <dgm:pt modelId="{B258A045-E02C-4262-A217-A63CCB5A87B7}" type="parTrans" cxnId="{6AF45DF4-02C9-4699-90E0-08B0CFCBDEA3}">
      <dgm:prSet/>
      <dgm:spPr/>
      <dgm:t>
        <a:bodyPr/>
        <a:lstStyle/>
        <a:p>
          <a:endParaRPr lang="en-US"/>
        </a:p>
      </dgm:t>
    </dgm:pt>
    <dgm:pt modelId="{AF761CE8-FA7B-40AB-A2A6-40F791F1597F}" type="sibTrans" cxnId="{6AF45DF4-02C9-4699-90E0-08B0CFCBDEA3}">
      <dgm:prSet/>
      <dgm:spPr/>
      <dgm:t>
        <a:bodyPr/>
        <a:lstStyle/>
        <a:p>
          <a:endParaRPr lang="en-US"/>
        </a:p>
      </dgm:t>
    </dgm:pt>
    <dgm:pt modelId="{0EEECC8F-3C0D-414E-8213-9BDA94762165}">
      <dgm:prSet custT="1"/>
      <dgm:spPr/>
      <dgm:t>
        <a:bodyPr/>
        <a:lstStyle/>
        <a:p>
          <a:r>
            <a:rPr lang="en-US" sz="1600" dirty="0">
              <a:latin typeface="Arial" panose="020B0604020202020204" pitchFamily="34" charset="0"/>
              <a:cs typeface="Arial" panose="020B0604020202020204" pitchFamily="34" charset="0"/>
            </a:rPr>
            <a:t>Partnership with YIPA (YOUTH IN PROPERTY ASSOCATION) – black owned company who are passionate about transforming the industry. </a:t>
          </a:r>
        </a:p>
      </dgm:t>
    </dgm:pt>
    <dgm:pt modelId="{24F1DFA7-477F-4CC4-A299-98E1BC899A39}" type="parTrans" cxnId="{6A16CD74-1F92-491B-BE6D-4C30DCE1AE5A}">
      <dgm:prSet/>
      <dgm:spPr/>
      <dgm:t>
        <a:bodyPr/>
        <a:lstStyle/>
        <a:p>
          <a:endParaRPr lang="en-US"/>
        </a:p>
      </dgm:t>
    </dgm:pt>
    <dgm:pt modelId="{929EA383-EC19-4F02-8540-EE688FF712F8}" type="sibTrans" cxnId="{6A16CD74-1F92-491B-BE6D-4C30DCE1AE5A}">
      <dgm:prSet/>
      <dgm:spPr/>
      <dgm:t>
        <a:bodyPr/>
        <a:lstStyle/>
        <a:p>
          <a:endParaRPr lang="en-US"/>
        </a:p>
      </dgm:t>
    </dgm:pt>
    <dgm:pt modelId="{BB3F3474-1B4C-4B57-8787-99AEB013705F}">
      <dgm:prSet custT="1"/>
      <dgm:spPr/>
      <dgm:t>
        <a:bodyPr/>
        <a:lstStyle/>
        <a:p>
          <a:r>
            <a:rPr lang="en-US" sz="1600" dirty="0">
              <a:latin typeface="Arial" panose="020B0604020202020204" pitchFamily="34" charset="0"/>
              <a:cs typeface="Arial" panose="020B0604020202020204" pitchFamily="34" charset="0"/>
            </a:rPr>
            <a:t>Preferential procurement from business owned by Women, Youth and People leaving with disabilities</a:t>
          </a:r>
        </a:p>
        <a:p>
          <a:r>
            <a:rPr lang="en-US" sz="1600" b="1" dirty="0">
              <a:latin typeface="Arial" panose="020B0604020202020204" pitchFamily="34" charset="0"/>
              <a:cs typeface="Arial" panose="020B0604020202020204" pitchFamily="34" charset="0"/>
            </a:rPr>
            <a:t>Women 32.92%; Youth 14.78%; Disabilities 1.26% [Q3 Stats]</a:t>
          </a:r>
        </a:p>
      </dgm:t>
    </dgm:pt>
    <dgm:pt modelId="{D87333D3-7292-48CE-B16D-5A831AA90293}" type="parTrans" cxnId="{4B0BC797-F71E-4D53-AE74-61433B3CB488}">
      <dgm:prSet/>
      <dgm:spPr/>
      <dgm:t>
        <a:bodyPr/>
        <a:lstStyle/>
        <a:p>
          <a:endParaRPr lang="en-US"/>
        </a:p>
      </dgm:t>
    </dgm:pt>
    <dgm:pt modelId="{4D8AE478-E53D-4B37-95EC-B43CF9CAC8EF}" type="sibTrans" cxnId="{4B0BC797-F71E-4D53-AE74-61433B3CB488}">
      <dgm:prSet/>
      <dgm:spPr/>
      <dgm:t>
        <a:bodyPr/>
        <a:lstStyle/>
        <a:p>
          <a:endParaRPr lang="en-US"/>
        </a:p>
      </dgm:t>
    </dgm:pt>
    <dgm:pt modelId="{CEA7B623-245F-4354-A50B-3D148BC4D99D}">
      <dgm:prSet custT="1"/>
      <dgm:spPr/>
      <dgm:t>
        <a:bodyPr/>
        <a:lstStyle/>
        <a:p>
          <a:r>
            <a:rPr lang="en-US" sz="1800" dirty="0">
              <a:latin typeface="Arial" panose="020B0604020202020204" pitchFamily="34" charset="0"/>
              <a:cs typeface="Arial" panose="020B0604020202020204" pitchFamily="34" charset="0"/>
            </a:rPr>
            <a:t>Appointment of 40 interns in Head office and in the Regions </a:t>
          </a:r>
        </a:p>
      </dgm:t>
    </dgm:pt>
    <dgm:pt modelId="{540F9235-6116-4052-B0F4-480C57422FE4}" type="parTrans" cxnId="{16D948D0-8B38-4611-8AC5-CD36538B38F7}">
      <dgm:prSet/>
      <dgm:spPr/>
      <dgm:t>
        <a:bodyPr/>
        <a:lstStyle/>
        <a:p>
          <a:endParaRPr lang="en-US"/>
        </a:p>
      </dgm:t>
    </dgm:pt>
    <dgm:pt modelId="{380528AF-4504-4966-B269-2258F34DA7D6}" type="sibTrans" cxnId="{16D948D0-8B38-4611-8AC5-CD36538B38F7}">
      <dgm:prSet/>
      <dgm:spPr/>
      <dgm:t>
        <a:bodyPr/>
        <a:lstStyle/>
        <a:p>
          <a:endParaRPr lang="en-US"/>
        </a:p>
      </dgm:t>
    </dgm:pt>
    <dgm:pt modelId="{ED285C05-0F0C-461A-8BFB-BB5107D8B96D}" type="pres">
      <dgm:prSet presAssocID="{295E46DF-7386-4C12-9DAE-BDDEC72EBD61}" presName="diagram" presStyleCnt="0">
        <dgm:presLayoutVars>
          <dgm:dir/>
          <dgm:resizeHandles val="exact"/>
        </dgm:presLayoutVars>
      </dgm:prSet>
      <dgm:spPr/>
      <dgm:t>
        <a:bodyPr/>
        <a:lstStyle/>
        <a:p>
          <a:endParaRPr lang="en-US"/>
        </a:p>
      </dgm:t>
    </dgm:pt>
    <dgm:pt modelId="{9DD9F23E-0D10-4761-A458-499461FAE971}" type="pres">
      <dgm:prSet presAssocID="{41D6CA0D-E6E4-438F-9DE2-B2AEEA78FE65}" presName="node" presStyleLbl="node1" presStyleIdx="0" presStyleCnt="8">
        <dgm:presLayoutVars>
          <dgm:bulletEnabled val="1"/>
        </dgm:presLayoutVars>
      </dgm:prSet>
      <dgm:spPr/>
      <dgm:t>
        <a:bodyPr/>
        <a:lstStyle/>
        <a:p>
          <a:endParaRPr lang="en-US"/>
        </a:p>
      </dgm:t>
    </dgm:pt>
    <dgm:pt modelId="{E1C14449-200B-4BCB-A9AA-2A11832DA568}" type="pres">
      <dgm:prSet presAssocID="{78AABDFB-D4DC-4397-837A-79234236E7B1}" presName="sibTrans" presStyleCnt="0"/>
      <dgm:spPr/>
    </dgm:pt>
    <dgm:pt modelId="{531F91CA-AB43-4DAD-9501-5A14264C7131}" type="pres">
      <dgm:prSet presAssocID="{EE34E697-6490-4937-A64A-8D6C5A852E67}" presName="node" presStyleLbl="node1" presStyleIdx="1" presStyleCnt="8">
        <dgm:presLayoutVars>
          <dgm:bulletEnabled val="1"/>
        </dgm:presLayoutVars>
      </dgm:prSet>
      <dgm:spPr/>
      <dgm:t>
        <a:bodyPr/>
        <a:lstStyle/>
        <a:p>
          <a:endParaRPr lang="en-US"/>
        </a:p>
      </dgm:t>
    </dgm:pt>
    <dgm:pt modelId="{A7B12DFA-A948-44AB-B16E-83241E1565B6}" type="pres">
      <dgm:prSet presAssocID="{FFEA89C0-7D60-4026-A83D-A07D10C5C7A7}" presName="sibTrans" presStyleCnt="0"/>
      <dgm:spPr/>
    </dgm:pt>
    <dgm:pt modelId="{5F8BC42C-B6A8-4B93-9E24-B21412203A1C}" type="pres">
      <dgm:prSet presAssocID="{D27D7D0B-7E7E-4743-9EEF-BDD0FC1E4468}" presName="node" presStyleLbl="node1" presStyleIdx="2" presStyleCnt="8">
        <dgm:presLayoutVars>
          <dgm:bulletEnabled val="1"/>
        </dgm:presLayoutVars>
      </dgm:prSet>
      <dgm:spPr/>
      <dgm:t>
        <a:bodyPr/>
        <a:lstStyle/>
        <a:p>
          <a:endParaRPr lang="en-US"/>
        </a:p>
      </dgm:t>
    </dgm:pt>
    <dgm:pt modelId="{AC50CDCE-0C3C-4445-8DEF-F1DF20578DF5}" type="pres">
      <dgm:prSet presAssocID="{D397CE53-8886-44B8-9FD9-15B2BBFF2570}" presName="sibTrans" presStyleCnt="0"/>
      <dgm:spPr/>
    </dgm:pt>
    <dgm:pt modelId="{42C0365B-0BA2-482B-A242-AC1A4C5E69E8}" type="pres">
      <dgm:prSet presAssocID="{C3D6CA29-2285-41A0-8F70-3C628E1CECA7}" presName="node" presStyleLbl="node1" presStyleIdx="3" presStyleCnt="8">
        <dgm:presLayoutVars>
          <dgm:bulletEnabled val="1"/>
        </dgm:presLayoutVars>
      </dgm:prSet>
      <dgm:spPr/>
      <dgm:t>
        <a:bodyPr/>
        <a:lstStyle/>
        <a:p>
          <a:endParaRPr lang="en-US"/>
        </a:p>
      </dgm:t>
    </dgm:pt>
    <dgm:pt modelId="{B44634A5-C1D4-47D2-A375-826EFBCE1EC9}" type="pres">
      <dgm:prSet presAssocID="{616171E6-9AD0-4B45-9578-CF8CA8A864DE}" presName="sibTrans" presStyleCnt="0"/>
      <dgm:spPr/>
    </dgm:pt>
    <dgm:pt modelId="{B9C6F6A2-88D0-46A0-98EB-0F02686C46BC}" type="pres">
      <dgm:prSet presAssocID="{6279E697-7F67-4D96-938C-06CE9A675ABF}" presName="node" presStyleLbl="node1" presStyleIdx="4" presStyleCnt="8">
        <dgm:presLayoutVars>
          <dgm:bulletEnabled val="1"/>
        </dgm:presLayoutVars>
      </dgm:prSet>
      <dgm:spPr/>
      <dgm:t>
        <a:bodyPr/>
        <a:lstStyle/>
        <a:p>
          <a:endParaRPr lang="en-US"/>
        </a:p>
      </dgm:t>
    </dgm:pt>
    <dgm:pt modelId="{CBE8834F-7571-4F86-B647-5BF8CBC453A9}" type="pres">
      <dgm:prSet presAssocID="{AF761CE8-FA7B-40AB-A2A6-40F791F1597F}" presName="sibTrans" presStyleCnt="0"/>
      <dgm:spPr/>
    </dgm:pt>
    <dgm:pt modelId="{D435663F-4115-4350-8074-4CB152D1F21A}" type="pres">
      <dgm:prSet presAssocID="{0EEECC8F-3C0D-414E-8213-9BDA94762165}" presName="node" presStyleLbl="node1" presStyleIdx="5" presStyleCnt="8">
        <dgm:presLayoutVars>
          <dgm:bulletEnabled val="1"/>
        </dgm:presLayoutVars>
      </dgm:prSet>
      <dgm:spPr/>
      <dgm:t>
        <a:bodyPr/>
        <a:lstStyle/>
        <a:p>
          <a:endParaRPr lang="en-US"/>
        </a:p>
      </dgm:t>
    </dgm:pt>
    <dgm:pt modelId="{56CAF563-81C5-42A9-9841-42243F12A5FA}" type="pres">
      <dgm:prSet presAssocID="{929EA383-EC19-4F02-8540-EE688FF712F8}" presName="sibTrans" presStyleCnt="0"/>
      <dgm:spPr/>
    </dgm:pt>
    <dgm:pt modelId="{1780A5F1-426D-4544-BDB1-EAA8F2DDF0EF}" type="pres">
      <dgm:prSet presAssocID="{BB3F3474-1B4C-4B57-8787-99AEB013705F}" presName="node" presStyleLbl="node1" presStyleIdx="6" presStyleCnt="8" custLinFactNeighborY="-8345">
        <dgm:presLayoutVars>
          <dgm:bulletEnabled val="1"/>
        </dgm:presLayoutVars>
      </dgm:prSet>
      <dgm:spPr/>
      <dgm:t>
        <a:bodyPr/>
        <a:lstStyle/>
        <a:p>
          <a:endParaRPr lang="en-US"/>
        </a:p>
      </dgm:t>
    </dgm:pt>
    <dgm:pt modelId="{4C94D8FD-0F65-4FE5-A287-D845034D4DA2}" type="pres">
      <dgm:prSet presAssocID="{4D8AE478-E53D-4B37-95EC-B43CF9CAC8EF}" presName="sibTrans" presStyleCnt="0"/>
      <dgm:spPr/>
    </dgm:pt>
    <dgm:pt modelId="{F3CB1AC2-84A3-4E7B-A118-1E0D82309414}" type="pres">
      <dgm:prSet presAssocID="{CEA7B623-245F-4354-A50B-3D148BC4D99D}" presName="node" presStyleLbl="node1" presStyleIdx="7" presStyleCnt="8" custLinFactNeighborX="-1887" custLinFactNeighborY="-7517">
        <dgm:presLayoutVars>
          <dgm:bulletEnabled val="1"/>
        </dgm:presLayoutVars>
      </dgm:prSet>
      <dgm:spPr/>
      <dgm:t>
        <a:bodyPr/>
        <a:lstStyle/>
        <a:p>
          <a:endParaRPr lang="en-US"/>
        </a:p>
      </dgm:t>
    </dgm:pt>
  </dgm:ptLst>
  <dgm:cxnLst>
    <dgm:cxn modelId="{6AF45DF4-02C9-4699-90E0-08B0CFCBDEA3}" srcId="{295E46DF-7386-4C12-9DAE-BDDEC72EBD61}" destId="{6279E697-7F67-4D96-938C-06CE9A675ABF}" srcOrd="4" destOrd="0" parTransId="{B258A045-E02C-4262-A217-A63CCB5A87B7}" sibTransId="{AF761CE8-FA7B-40AB-A2A6-40F791F1597F}"/>
    <dgm:cxn modelId="{D3B37C7B-2D11-41CF-955D-6F56FF4DE9D4}" type="presOf" srcId="{BB3F3474-1B4C-4B57-8787-99AEB013705F}" destId="{1780A5F1-426D-4544-BDB1-EAA8F2DDF0EF}" srcOrd="0" destOrd="0" presId="urn:microsoft.com/office/officeart/2005/8/layout/default#1"/>
    <dgm:cxn modelId="{4B029079-81F8-40CC-A60B-6BC171F5F995}" type="presOf" srcId="{0EEECC8F-3C0D-414E-8213-9BDA94762165}" destId="{D435663F-4115-4350-8074-4CB152D1F21A}" srcOrd="0" destOrd="0" presId="urn:microsoft.com/office/officeart/2005/8/layout/default#1"/>
    <dgm:cxn modelId="{78B2F168-7FF6-4EF9-818B-7714584EBF5E}" type="presOf" srcId="{6279E697-7F67-4D96-938C-06CE9A675ABF}" destId="{B9C6F6A2-88D0-46A0-98EB-0F02686C46BC}" srcOrd="0" destOrd="0" presId="urn:microsoft.com/office/officeart/2005/8/layout/default#1"/>
    <dgm:cxn modelId="{57B1B53E-1DF2-4F7C-A0C5-EAE533C61C72}" type="presOf" srcId="{41D6CA0D-E6E4-438F-9DE2-B2AEEA78FE65}" destId="{9DD9F23E-0D10-4761-A458-499461FAE971}" srcOrd="0" destOrd="0" presId="urn:microsoft.com/office/officeart/2005/8/layout/default#1"/>
    <dgm:cxn modelId="{4B0BC797-F71E-4D53-AE74-61433B3CB488}" srcId="{295E46DF-7386-4C12-9DAE-BDDEC72EBD61}" destId="{BB3F3474-1B4C-4B57-8787-99AEB013705F}" srcOrd="6" destOrd="0" parTransId="{D87333D3-7292-48CE-B16D-5A831AA90293}" sibTransId="{4D8AE478-E53D-4B37-95EC-B43CF9CAC8EF}"/>
    <dgm:cxn modelId="{8D43D5D0-CBB6-4734-837C-3CB6BCD0602D}" type="presOf" srcId="{295E46DF-7386-4C12-9DAE-BDDEC72EBD61}" destId="{ED285C05-0F0C-461A-8BFB-BB5107D8B96D}" srcOrd="0" destOrd="0" presId="urn:microsoft.com/office/officeart/2005/8/layout/default#1"/>
    <dgm:cxn modelId="{158FB6D1-A3E1-439A-8DAF-8264D0BBB37D}" type="presOf" srcId="{EE34E697-6490-4937-A64A-8D6C5A852E67}" destId="{531F91CA-AB43-4DAD-9501-5A14264C7131}" srcOrd="0" destOrd="0" presId="urn:microsoft.com/office/officeart/2005/8/layout/default#1"/>
    <dgm:cxn modelId="{16D948D0-8B38-4611-8AC5-CD36538B38F7}" srcId="{295E46DF-7386-4C12-9DAE-BDDEC72EBD61}" destId="{CEA7B623-245F-4354-A50B-3D148BC4D99D}" srcOrd="7" destOrd="0" parTransId="{540F9235-6116-4052-B0F4-480C57422FE4}" sibTransId="{380528AF-4504-4966-B269-2258F34DA7D6}"/>
    <dgm:cxn modelId="{610E213E-9AB8-4E86-9230-4EECC95FA965}" srcId="{295E46DF-7386-4C12-9DAE-BDDEC72EBD61}" destId="{EE34E697-6490-4937-A64A-8D6C5A852E67}" srcOrd="1" destOrd="0" parTransId="{37F0D81B-F860-4594-ADF7-70FA7EF2BE4D}" sibTransId="{FFEA89C0-7D60-4026-A83D-A07D10C5C7A7}"/>
    <dgm:cxn modelId="{34A71710-52BD-4EE6-9C51-FF13D2A6814D}" srcId="{295E46DF-7386-4C12-9DAE-BDDEC72EBD61}" destId="{C3D6CA29-2285-41A0-8F70-3C628E1CECA7}" srcOrd="3" destOrd="0" parTransId="{FF227831-0B03-44BA-8562-6D17EBF4D8D7}" sibTransId="{616171E6-9AD0-4B45-9578-CF8CA8A864DE}"/>
    <dgm:cxn modelId="{AD640E49-40BB-44AC-A055-C540F3146003}" type="presOf" srcId="{C3D6CA29-2285-41A0-8F70-3C628E1CECA7}" destId="{42C0365B-0BA2-482B-A242-AC1A4C5E69E8}" srcOrd="0" destOrd="0" presId="urn:microsoft.com/office/officeart/2005/8/layout/default#1"/>
    <dgm:cxn modelId="{5B4B4FF3-5591-4F56-932E-7346DF07289A}" type="presOf" srcId="{CEA7B623-245F-4354-A50B-3D148BC4D99D}" destId="{F3CB1AC2-84A3-4E7B-A118-1E0D82309414}" srcOrd="0" destOrd="0" presId="urn:microsoft.com/office/officeart/2005/8/layout/default#1"/>
    <dgm:cxn modelId="{924FEB48-C220-47D0-AA9D-584FCD098100}" srcId="{295E46DF-7386-4C12-9DAE-BDDEC72EBD61}" destId="{D27D7D0B-7E7E-4743-9EEF-BDD0FC1E4468}" srcOrd="2" destOrd="0" parTransId="{B52626B2-A5F4-4DA7-A600-9688B54586D5}" sibTransId="{D397CE53-8886-44B8-9FD9-15B2BBFF2570}"/>
    <dgm:cxn modelId="{0B0A6631-0711-4A3E-B9CE-CBFB1CCF8CEB}" srcId="{295E46DF-7386-4C12-9DAE-BDDEC72EBD61}" destId="{41D6CA0D-E6E4-438F-9DE2-B2AEEA78FE65}" srcOrd="0" destOrd="0" parTransId="{527BCE2E-83BB-406C-B6AC-E23D6CCAA06D}" sibTransId="{78AABDFB-D4DC-4397-837A-79234236E7B1}"/>
    <dgm:cxn modelId="{6A16CD74-1F92-491B-BE6D-4C30DCE1AE5A}" srcId="{295E46DF-7386-4C12-9DAE-BDDEC72EBD61}" destId="{0EEECC8F-3C0D-414E-8213-9BDA94762165}" srcOrd="5" destOrd="0" parTransId="{24F1DFA7-477F-4CC4-A299-98E1BC899A39}" sibTransId="{929EA383-EC19-4F02-8540-EE688FF712F8}"/>
    <dgm:cxn modelId="{6CFDB6B3-30EE-4685-9A6D-3504E8B5C16D}" type="presOf" srcId="{D27D7D0B-7E7E-4743-9EEF-BDD0FC1E4468}" destId="{5F8BC42C-B6A8-4B93-9E24-B21412203A1C}" srcOrd="0" destOrd="0" presId="urn:microsoft.com/office/officeart/2005/8/layout/default#1"/>
    <dgm:cxn modelId="{A102BA27-B4E1-426B-A558-F33DD581F3C0}" type="presParOf" srcId="{ED285C05-0F0C-461A-8BFB-BB5107D8B96D}" destId="{9DD9F23E-0D10-4761-A458-499461FAE971}" srcOrd="0" destOrd="0" presId="urn:microsoft.com/office/officeart/2005/8/layout/default#1"/>
    <dgm:cxn modelId="{5143A472-0938-4A16-B4D1-DBDAC6497106}" type="presParOf" srcId="{ED285C05-0F0C-461A-8BFB-BB5107D8B96D}" destId="{E1C14449-200B-4BCB-A9AA-2A11832DA568}" srcOrd="1" destOrd="0" presId="urn:microsoft.com/office/officeart/2005/8/layout/default#1"/>
    <dgm:cxn modelId="{F3329709-91D5-4159-953D-58DF91AAFBC2}" type="presParOf" srcId="{ED285C05-0F0C-461A-8BFB-BB5107D8B96D}" destId="{531F91CA-AB43-4DAD-9501-5A14264C7131}" srcOrd="2" destOrd="0" presId="urn:microsoft.com/office/officeart/2005/8/layout/default#1"/>
    <dgm:cxn modelId="{2CDC93D5-F29C-4793-B636-4CE0CC6BAEC7}" type="presParOf" srcId="{ED285C05-0F0C-461A-8BFB-BB5107D8B96D}" destId="{A7B12DFA-A948-44AB-B16E-83241E1565B6}" srcOrd="3" destOrd="0" presId="urn:microsoft.com/office/officeart/2005/8/layout/default#1"/>
    <dgm:cxn modelId="{AAA9F294-F4F1-404A-895B-E955E1CCDAC0}" type="presParOf" srcId="{ED285C05-0F0C-461A-8BFB-BB5107D8B96D}" destId="{5F8BC42C-B6A8-4B93-9E24-B21412203A1C}" srcOrd="4" destOrd="0" presId="urn:microsoft.com/office/officeart/2005/8/layout/default#1"/>
    <dgm:cxn modelId="{FFCEC912-7B23-4902-AAFE-F5969C2ADC28}" type="presParOf" srcId="{ED285C05-0F0C-461A-8BFB-BB5107D8B96D}" destId="{AC50CDCE-0C3C-4445-8DEF-F1DF20578DF5}" srcOrd="5" destOrd="0" presId="urn:microsoft.com/office/officeart/2005/8/layout/default#1"/>
    <dgm:cxn modelId="{5124C886-20F2-4646-9C3F-E51FCB83D4B5}" type="presParOf" srcId="{ED285C05-0F0C-461A-8BFB-BB5107D8B96D}" destId="{42C0365B-0BA2-482B-A242-AC1A4C5E69E8}" srcOrd="6" destOrd="0" presId="urn:microsoft.com/office/officeart/2005/8/layout/default#1"/>
    <dgm:cxn modelId="{DAF6727D-BC33-45EE-BE91-E52D394BB2FB}" type="presParOf" srcId="{ED285C05-0F0C-461A-8BFB-BB5107D8B96D}" destId="{B44634A5-C1D4-47D2-A375-826EFBCE1EC9}" srcOrd="7" destOrd="0" presId="urn:microsoft.com/office/officeart/2005/8/layout/default#1"/>
    <dgm:cxn modelId="{C0F4E42A-926C-40DF-8448-6FFACD1608DA}" type="presParOf" srcId="{ED285C05-0F0C-461A-8BFB-BB5107D8B96D}" destId="{B9C6F6A2-88D0-46A0-98EB-0F02686C46BC}" srcOrd="8" destOrd="0" presId="urn:microsoft.com/office/officeart/2005/8/layout/default#1"/>
    <dgm:cxn modelId="{7BB83A67-BF60-4EC0-AC14-84293834148E}" type="presParOf" srcId="{ED285C05-0F0C-461A-8BFB-BB5107D8B96D}" destId="{CBE8834F-7571-4F86-B647-5BF8CBC453A9}" srcOrd="9" destOrd="0" presId="urn:microsoft.com/office/officeart/2005/8/layout/default#1"/>
    <dgm:cxn modelId="{7629CB32-ECDB-4DBE-A739-B3556F7C022F}" type="presParOf" srcId="{ED285C05-0F0C-461A-8BFB-BB5107D8B96D}" destId="{D435663F-4115-4350-8074-4CB152D1F21A}" srcOrd="10" destOrd="0" presId="urn:microsoft.com/office/officeart/2005/8/layout/default#1"/>
    <dgm:cxn modelId="{827B0431-816D-46C0-8D7A-170565DCAFA0}" type="presParOf" srcId="{ED285C05-0F0C-461A-8BFB-BB5107D8B96D}" destId="{56CAF563-81C5-42A9-9841-42243F12A5FA}" srcOrd="11" destOrd="0" presId="urn:microsoft.com/office/officeart/2005/8/layout/default#1"/>
    <dgm:cxn modelId="{E6D9FD8C-DD07-4100-AF7E-8CABFCE0AB7C}" type="presParOf" srcId="{ED285C05-0F0C-461A-8BFB-BB5107D8B96D}" destId="{1780A5F1-426D-4544-BDB1-EAA8F2DDF0EF}" srcOrd="12" destOrd="0" presId="urn:microsoft.com/office/officeart/2005/8/layout/default#1"/>
    <dgm:cxn modelId="{D7F16368-0284-4002-981C-CD26FA333905}" type="presParOf" srcId="{ED285C05-0F0C-461A-8BFB-BB5107D8B96D}" destId="{4C94D8FD-0F65-4FE5-A287-D845034D4DA2}" srcOrd="13" destOrd="0" presId="urn:microsoft.com/office/officeart/2005/8/layout/default#1"/>
    <dgm:cxn modelId="{21C9D5CB-2834-4509-BF52-64A10E7E165E}" type="presParOf" srcId="{ED285C05-0F0C-461A-8BFB-BB5107D8B96D}" destId="{F3CB1AC2-84A3-4E7B-A118-1E0D82309414}" srcOrd="14"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E1C450-58A1-4B2A-8D51-863B4B3BF761}" type="doc">
      <dgm:prSet loTypeId="urn:microsoft.com/office/officeart/2005/8/layout/bProcess4" loCatId="process" qsTypeId="urn:microsoft.com/office/officeart/2005/8/quickstyle/simple4" qsCatId="simple" csTypeId="urn:microsoft.com/office/officeart/2005/8/colors/colorful5" csCatId="colorful" phldr="1"/>
      <dgm:spPr/>
      <dgm:t>
        <a:bodyPr/>
        <a:lstStyle/>
        <a:p>
          <a:endParaRPr lang="en-US"/>
        </a:p>
      </dgm:t>
    </dgm:pt>
    <dgm:pt modelId="{7304FCB5-E87D-4383-9093-8B05F16D9FB5}">
      <dgm:prSet custT="1"/>
      <dgm:spPr/>
      <dgm:t>
        <a:bodyPr/>
        <a:lstStyle/>
        <a:p>
          <a:r>
            <a:rPr lang="en-US" sz="1800" b="1" dirty="0">
              <a:latin typeface="Arial" panose="020B0604020202020204" pitchFamily="34" charset="0"/>
              <a:cs typeface="Arial" panose="020B0604020202020204" pitchFamily="34" charset="0"/>
            </a:rPr>
            <a:t>Marketing and Communications</a:t>
          </a:r>
          <a:endParaRPr lang="en-US" sz="1800" dirty="0">
            <a:latin typeface="Arial" panose="020B0604020202020204" pitchFamily="34" charset="0"/>
            <a:cs typeface="Arial" panose="020B0604020202020204" pitchFamily="34" charset="0"/>
          </a:endParaRPr>
        </a:p>
      </dgm:t>
    </dgm:pt>
    <dgm:pt modelId="{F5E3CE98-60F1-4A49-B00A-F3FA97B77AFC}" type="parTrans" cxnId="{A65681E3-F2E7-45CA-A9D0-01996AA855AB}">
      <dgm:prSet/>
      <dgm:spPr/>
      <dgm:t>
        <a:bodyPr/>
        <a:lstStyle/>
        <a:p>
          <a:endParaRPr lang="en-US"/>
        </a:p>
      </dgm:t>
    </dgm:pt>
    <dgm:pt modelId="{07523F24-6577-4D52-B798-A6E678709732}" type="sibTrans" cxnId="{A65681E3-F2E7-45CA-A9D0-01996AA855AB}">
      <dgm:prSet/>
      <dgm:spPr/>
      <dgm:t>
        <a:bodyPr/>
        <a:lstStyle/>
        <a:p>
          <a:endParaRPr lang="en-US"/>
        </a:p>
      </dgm:t>
    </dgm:pt>
    <dgm:pt modelId="{31207049-508C-47A7-B55E-B8A5579C395E}">
      <dgm:prSet custT="1"/>
      <dgm:spPr/>
      <dgm:t>
        <a:bodyPr/>
        <a:lstStyle/>
        <a:p>
          <a:pPr algn="just"/>
          <a:r>
            <a:rPr lang="en-US" sz="1200" dirty="0">
              <a:latin typeface="Arial" panose="020B0604020202020204" pitchFamily="34" charset="0"/>
              <a:cs typeface="Arial" panose="020B0604020202020204" pitchFamily="34" charset="0"/>
            </a:rPr>
            <a:t>Marketing and communication functions continues to be earmarked as an important function of the CSOS, due to the lack of awareness on what CSOS does. The PR exercise will entail the public consultation campaigns, brand promotion, media monitoring, media presence and management costs Furthermore, the production of the mandatory annual report and annual performance reports are part this cost category.</a:t>
          </a:r>
        </a:p>
      </dgm:t>
    </dgm:pt>
    <dgm:pt modelId="{5B48F65B-A85F-4C10-892E-98E236A62BAD}" type="parTrans" cxnId="{2730EEDB-5A56-477C-9DFA-9BA18164820C}">
      <dgm:prSet/>
      <dgm:spPr/>
      <dgm:t>
        <a:bodyPr/>
        <a:lstStyle/>
        <a:p>
          <a:endParaRPr lang="en-US"/>
        </a:p>
      </dgm:t>
    </dgm:pt>
    <dgm:pt modelId="{9767BC3F-C300-4BAE-9E71-2791F27FF5F9}" type="sibTrans" cxnId="{2730EEDB-5A56-477C-9DFA-9BA18164820C}">
      <dgm:prSet/>
      <dgm:spPr/>
      <dgm:t>
        <a:bodyPr/>
        <a:lstStyle/>
        <a:p>
          <a:endParaRPr lang="en-US"/>
        </a:p>
      </dgm:t>
    </dgm:pt>
    <dgm:pt modelId="{BA0AA3A1-8AAA-42FF-9201-18AFE5B48F4C}">
      <dgm:prSet custT="1"/>
      <dgm:spPr/>
      <dgm:t>
        <a:bodyPr/>
        <a:lstStyle/>
        <a:p>
          <a:r>
            <a:rPr lang="en-US" sz="1800" b="1" dirty="0">
              <a:latin typeface="Arial" panose="020B0604020202020204" pitchFamily="34" charset="0"/>
              <a:cs typeface="Arial" panose="020B0604020202020204" pitchFamily="34" charset="0"/>
            </a:rPr>
            <a:t>Stakeholder Training and Consumer Education</a:t>
          </a:r>
          <a:endParaRPr lang="en-US" sz="1800" dirty="0">
            <a:latin typeface="Arial" panose="020B0604020202020204" pitchFamily="34" charset="0"/>
            <a:cs typeface="Arial" panose="020B0604020202020204" pitchFamily="34" charset="0"/>
          </a:endParaRPr>
        </a:p>
      </dgm:t>
    </dgm:pt>
    <dgm:pt modelId="{B4358FCC-35E8-4870-BAF3-010144DF4F7D}" type="parTrans" cxnId="{8F43401F-BAE5-450A-926D-266E0EC1CC25}">
      <dgm:prSet/>
      <dgm:spPr/>
      <dgm:t>
        <a:bodyPr/>
        <a:lstStyle/>
        <a:p>
          <a:endParaRPr lang="en-US"/>
        </a:p>
      </dgm:t>
    </dgm:pt>
    <dgm:pt modelId="{9EFB9C55-5C21-4812-928A-E171F4E3F1BD}" type="sibTrans" cxnId="{8F43401F-BAE5-450A-926D-266E0EC1CC25}">
      <dgm:prSet/>
      <dgm:spPr/>
      <dgm:t>
        <a:bodyPr/>
        <a:lstStyle/>
        <a:p>
          <a:endParaRPr lang="en-US"/>
        </a:p>
      </dgm:t>
    </dgm:pt>
    <dgm:pt modelId="{5334BD91-DC25-426A-969F-5F452D07477D}">
      <dgm:prSet custT="1"/>
      <dgm:spPr/>
      <dgm:t>
        <a:bodyPr/>
        <a:lstStyle/>
        <a:p>
          <a:pPr algn="just"/>
          <a:r>
            <a:rPr lang="en-US" sz="1400" dirty="0">
              <a:latin typeface="Arial" panose="020B0604020202020204" pitchFamily="34" charset="0"/>
              <a:cs typeface="Arial" panose="020B0604020202020204" pitchFamily="34" charset="0"/>
            </a:rPr>
            <a:t>Education of stakeholders, including reaching the affordable and subsidy housing market community schemes, is a core function of the CSOS and a key contribution to the current MTEF for the Department. The CSOS intends to roll out extensive programmes in this area during the coming planning period including provision for Public Schemes which have suffered neglect</a:t>
          </a:r>
          <a:r>
            <a:rPr lang="en-US" sz="120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dgm:t>
    </dgm:pt>
    <dgm:pt modelId="{826643B4-B641-452E-BDC2-F5F43C75A08A}" type="parTrans" cxnId="{2A454108-499C-46BC-9A85-33EEC61A5F36}">
      <dgm:prSet/>
      <dgm:spPr/>
      <dgm:t>
        <a:bodyPr/>
        <a:lstStyle/>
        <a:p>
          <a:endParaRPr lang="en-US"/>
        </a:p>
      </dgm:t>
    </dgm:pt>
    <dgm:pt modelId="{A8765AC3-F99F-4C25-A074-F20D3B26A92E}" type="sibTrans" cxnId="{2A454108-499C-46BC-9A85-33EEC61A5F36}">
      <dgm:prSet/>
      <dgm:spPr/>
      <dgm:t>
        <a:bodyPr/>
        <a:lstStyle/>
        <a:p>
          <a:endParaRPr lang="en-US"/>
        </a:p>
      </dgm:t>
    </dgm:pt>
    <dgm:pt modelId="{B3698233-6DCE-4FDA-BC65-534FB8B3BB9B}" type="pres">
      <dgm:prSet presAssocID="{37E1C450-58A1-4B2A-8D51-863B4B3BF761}" presName="Name0" presStyleCnt="0">
        <dgm:presLayoutVars>
          <dgm:dir/>
          <dgm:resizeHandles/>
        </dgm:presLayoutVars>
      </dgm:prSet>
      <dgm:spPr/>
      <dgm:t>
        <a:bodyPr/>
        <a:lstStyle/>
        <a:p>
          <a:endParaRPr lang="en-US"/>
        </a:p>
      </dgm:t>
    </dgm:pt>
    <dgm:pt modelId="{F6E2A5AF-952F-4477-B78A-24DD35218384}" type="pres">
      <dgm:prSet presAssocID="{7304FCB5-E87D-4383-9093-8B05F16D9FB5}" presName="compNode" presStyleCnt="0"/>
      <dgm:spPr/>
    </dgm:pt>
    <dgm:pt modelId="{E87BF277-EAD8-49ED-B5EB-07850BCCFE71}" type="pres">
      <dgm:prSet presAssocID="{7304FCB5-E87D-4383-9093-8B05F16D9FB5}" presName="dummyConnPt" presStyleCnt="0"/>
      <dgm:spPr/>
    </dgm:pt>
    <dgm:pt modelId="{F3C401A4-BF37-4F4C-A5C6-B7EDEB79B0F3}" type="pres">
      <dgm:prSet presAssocID="{7304FCB5-E87D-4383-9093-8B05F16D9FB5}" presName="node" presStyleLbl="node1" presStyleIdx="0" presStyleCnt="4" custLinFactNeighborX="-797" custLinFactNeighborY="-12050">
        <dgm:presLayoutVars>
          <dgm:bulletEnabled val="1"/>
        </dgm:presLayoutVars>
      </dgm:prSet>
      <dgm:spPr/>
      <dgm:t>
        <a:bodyPr/>
        <a:lstStyle/>
        <a:p>
          <a:endParaRPr lang="en-US"/>
        </a:p>
      </dgm:t>
    </dgm:pt>
    <dgm:pt modelId="{03FF5E8D-174D-41E3-B43E-8569F8449256}" type="pres">
      <dgm:prSet presAssocID="{07523F24-6577-4D52-B798-A6E678709732}" presName="sibTrans" presStyleLbl="bgSibTrans2D1" presStyleIdx="0" presStyleCnt="3"/>
      <dgm:spPr/>
      <dgm:t>
        <a:bodyPr/>
        <a:lstStyle/>
        <a:p>
          <a:endParaRPr lang="en-US"/>
        </a:p>
      </dgm:t>
    </dgm:pt>
    <dgm:pt modelId="{04BA2E18-D31E-4EFC-89E9-CC53BB20D9DB}" type="pres">
      <dgm:prSet presAssocID="{31207049-508C-47A7-B55E-B8A5579C395E}" presName="compNode" presStyleCnt="0"/>
      <dgm:spPr/>
    </dgm:pt>
    <dgm:pt modelId="{01158DCD-2615-4658-B1C4-F74CC8C81140}" type="pres">
      <dgm:prSet presAssocID="{31207049-508C-47A7-B55E-B8A5579C395E}" presName="dummyConnPt" presStyleCnt="0"/>
      <dgm:spPr/>
    </dgm:pt>
    <dgm:pt modelId="{DDA24F39-C803-4E4C-AA47-FF5DF9B6F0B8}" type="pres">
      <dgm:prSet presAssocID="{31207049-508C-47A7-B55E-B8A5579C395E}" presName="node" presStyleLbl="node1" presStyleIdx="1" presStyleCnt="4" custScaleY="124520">
        <dgm:presLayoutVars>
          <dgm:bulletEnabled val="1"/>
        </dgm:presLayoutVars>
      </dgm:prSet>
      <dgm:spPr/>
      <dgm:t>
        <a:bodyPr/>
        <a:lstStyle/>
        <a:p>
          <a:endParaRPr lang="en-US"/>
        </a:p>
      </dgm:t>
    </dgm:pt>
    <dgm:pt modelId="{12A52A95-2812-4D23-A42E-F48E595E7413}" type="pres">
      <dgm:prSet presAssocID="{9767BC3F-C300-4BAE-9E71-2791F27FF5F9}" presName="sibTrans" presStyleLbl="bgSibTrans2D1" presStyleIdx="1" presStyleCnt="3"/>
      <dgm:spPr/>
      <dgm:t>
        <a:bodyPr/>
        <a:lstStyle/>
        <a:p>
          <a:endParaRPr lang="en-US"/>
        </a:p>
      </dgm:t>
    </dgm:pt>
    <dgm:pt modelId="{8729FE27-5E55-4DA9-96ED-2721B9C82D9A}" type="pres">
      <dgm:prSet presAssocID="{BA0AA3A1-8AAA-42FF-9201-18AFE5B48F4C}" presName="compNode" presStyleCnt="0"/>
      <dgm:spPr/>
    </dgm:pt>
    <dgm:pt modelId="{D5839880-1489-4399-9567-B8457D0A0687}" type="pres">
      <dgm:prSet presAssocID="{BA0AA3A1-8AAA-42FF-9201-18AFE5B48F4C}" presName="dummyConnPt" presStyleCnt="0"/>
      <dgm:spPr/>
    </dgm:pt>
    <dgm:pt modelId="{D4256433-1212-4B9B-9235-352BDD40F6CB}" type="pres">
      <dgm:prSet presAssocID="{BA0AA3A1-8AAA-42FF-9201-18AFE5B48F4C}" presName="node" presStyleLbl="node1" presStyleIdx="2" presStyleCnt="4">
        <dgm:presLayoutVars>
          <dgm:bulletEnabled val="1"/>
        </dgm:presLayoutVars>
      </dgm:prSet>
      <dgm:spPr/>
      <dgm:t>
        <a:bodyPr/>
        <a:lstStyle/>
        <a:p>
          <a:endParaRPr lang="en-US"/>
        </a:p>
      </dgm:t>
    </dgm:pt>
    <dgm:pt modelId="{4022E530-0935-4150-9340-C4C49415EA7C}" type="pres">
      <dgm:prSet presAssocID="{9EFB9C55-5C21-4812-928A-E171F4E3F1BD}" presName="sibTrans" presStyleLbl="bgSibTrans2D1" presStyleIdx="2" presStyleCnt="3"/>
      <dgm:spPr/>
      <dgm:t>
        <a:bodyPr/>
        <a:lstStyle/>
        <a:p>
          <a:endParaRPr lang="en-US"/>
        </a:p>
      </dgm:t>
    </dgm:pt>
    <dgm:pt modelId="{8C89E094-DE7F-4C1A-88E2-80CB593368D1}" type="pres">
      <dgm:prSet presAssocID="{5334BD91-DC25-426A-969F-5F452D07477D}" presName="compNode" presStyleCnt="0"/>
      <dgm:spPr/>
    </dgm:pt>
    <dgm:pt modelId="{8EAD4D58-31A1-4BE6-8C89-9DEE396D7D97}" type="pres">
      <dgm:prSet presAssocID="{5334BD91-DC25-426A-969F-5F452D07477D}" presName="dummyConnPt" presStyleCnt="0"/>
      <dgm:spPr/>
    </dgm:pt>
    <dgm:pt modelId="{157E629F-6E51-4C9A-AD63-E551D03387D8}" type="pres">
      <dgm:prSet presAssocID="{5334BD91-DC25-426A-969F-5F452D07477D}" presName="node" presStyleLbl="node1" presStyleIdx="3" presStyleCnt="4" custScaleX="105400" custScaleY="135326">
        <dgm:presLayoutVars>
          <dgm:bulletEnabled val="1"/>
        </dgm:presLayoutVars>
      </dgm:prSet>
      <dgm:spPr/>
      <dgm:t>
        <a:bodyPr/>
        <a:lstStyle/>
        <a:p>
          <a:endParaRPr lang="en-US"/>
        </a:p>
      </dgm:t>
    </dgm:pt>
  </dgm:ptLst>
  <dgm:cxnLst>
    <dgm:cxn modelId="{7AA309C4-78D6-402C-A7A7-867D6711BB31}" type="presOf" srcId="{9EFB9C55-5C21-4812-928A-E171F4E3F1BD}" destId="{4022E530-0935-4150-9340-C4C49415EA7C}" srcOrd="0" destOrd="0" presId="urn:microsoft.com/office/officeart/2005/8/layout/bProcess4"/>
    <dgm:cxn modelId="{970D8628-70E2-4762-A36C-A875F27C9947}" type="presOf" srcId="{07523F24-6577-4D52-B798-A6E678709732}" destId="{03FF5E8D-174D-41E3-B43E-8569F8449256}" srcOrd="0" destOrd="0" presId="urn:microsoft.com/office/officeart/2005/8/layout/bProcess4"/>
    <dgm:cxn modelId="{D3BD12BD-FE27-4B55-B259-3AB57EEF4D99}" type="presOf" srcId="{5334BD91-DC25-426A-969F-5F452D07477D}" destId="{157E629F-6E51-4C9A-AD63-E551D03387D8}" srcOrd="0" destOrd="0" presId="urn:microsoft.com/office/officeart/2005/8/layout/bProcess4"/>
    <dgm:cxn modelId="{7F1FBE22-E19D-497C-B589-2505799CAC7E}" type="presOf" srcId="{7304FCB5-E87D-4383-9093-8B05F16D9FB5}" destId="{F3C401A4-BF37-4F4C-A5C6-B7EDEB79B0F3}" srcOrd="0" destOrd="0" presId="urn:microsoft.com/office/officeart/2005/8/layout/bProcess4"/>
    <dgm:cxn modelId="{10BEE3B4-DA83-43A2-B13B-E94DCA4ACEB5}" type="presOf" srcId="{BA0AA3A1-8AAA-42FF-9201-18AFE5B48F4C}" destId="{D4256433-1212-4B9B-9235-352BDD40F6CB}" srcOrd="0" destOrd="0" presId="urn:microsoft.com/office/officeart/2005/8/layout/bProcess4"/>
    <dgm:cxn modelId="{F3212AF2-1E9E-45D1-92DF-0D338E5DE4D8}" type="presOf" srcId="{31207049-508C-47A7-B55E-B8A5579C395E}" destId="{DDA24F39-C803-4E4C-AA47-FF5DF9B6F0B8}" srcOrd="0" destOrd="0" presId="urn:microsoft.com/office/officeart/2005/8/layout/bProcess4"/>
    <dgm:cxn modelId="{A65681E3-F2E7-45CA-A9D0-01996AA855AB}" srcId="{37E1C450-58A1-4B2A-8D51-863B4B3BF761}" destId="{7304FCB5-E87D-4383-9093-8B05F16D9FB5}" srcOrd="0" destOrd="0" parTransId="{F5E3CE98-60F1-4A49-B00A-F3FA97B77AFC}" sibTransId="{07523F24-6577-4D52-B798-A6E678709732}"/>
    <dgm:cxn modelId="{8F43401F-BAE5-450A-926D-266E0EC1CC25}" srcId="{37E1C450-58A1-4B2A-8D51-863B4B3BF761}" destId="{BA0AA3A1-8AAA-42FF-9201-18AFE5B48F4C}" srcOrd="2" destOrd="0" parTransId="{B4358FCC-35E8-4870-BAF3-010144DF4F7D}" sibTransId="{9EFB9C55-5C21-4812-928A-E171F4E3F1BD}"/>
    <dgm:cxn modelId="{E8A41EC2-6476-4100-B5BF-F9E4EEA24408}" type="presOf" srcId="{9767BC3F-C300-4BAE-9E71-2791F27FF5F9}" destId="{12A52A95-2812-4D23-A42E-F48E595E7413}" srcOrd="0" destOrd="0" presId="urn:microsoft.com/office/officeart/2005/8/layout/bProcess4"/>
    <dgm:cxn modelId="{2730EEDB-5A56-477C-9DFA-9BA18164820C}" srcId="{37E1C450-58A1-4B2A-8D51-863B4B3BF761}" destId="{31207049-508C-47A7-B55E-B8A5579C395E}" srcOrd="1" destOrd="0" parTransId="{5B48F65B-A85F-4C10-892E-98E236A62BAD}" sibTransId="{9767BC3F-C300-4BAE-9E71-2791F27FF5F9}"/>
    <dgm:cxn modelId="{2A454108-499C-46BC-9A85-33EEC61A5F36}" srcId="{37E1C450-58A1-4B2A-8D51-863B4B3BF761}" destId="{5334BD91-DC25-426A-969F-5F452D07477D}" srcOrd="3" destOrd="0" parTransId="{826643B4-B641-452E-BDC2-F5F43C75A08A}" sibTransId="{A8765AC3-F99F-4C25-A074-F20D3B26A92E}"/>
    <dgm:cxn modelId="{B8FBC783-3CA7-476E-A463-205D03882DD7}" type="presOf" srcId="{37E1C450-58A1-4B2A-8D51-863B4B3BF761}" destId="{B3698233-6DCE-4FDA-BC65-534FB8B3BB9B}" srcOrd="0" destOrd="0" presId="urn:microsoft.com/office/officeart/2005/8/layout/bProcess4"/>
    <dgm:cxn modelId="{9A94640F-16A0-4DDD-924A-0CA4FC19B5A6}" type="presParOf" srcId="{B3698233-6DCE-4FDA-BC65-534FB8B3BB9B}" destId="{F6E2A5AF-952F-4477-B78A-24DD35218384}" srcOrd="0" destOrd="0" presId="urn:microsoft.com/office/officeart/2005/8/layout/bProcess4"/>
    <dgm:cxn modelId="{E1469D2C-8F1E-4F9A-9122-0593BE1D192B}" type="presParOf" srcId="{F6E2A5AF-952F-4477-B78A-24DD35218384}" destId="{E87BF277-EAD8-49ED-B5EB-07850BCCFE71}" srcOrd="0" destOrd="0" presId="urn:microsoft.com/office/officeart/2005/8/layout/bProcess4"/>
    <dgm:cxn modelId="{E78566E4-0513-4D31-A613-B6CBEC010D09}" type="presParOf" srcId="{F6E2A5AF-952F-4477-B78A-24DD35218384}" destId="{F3C401A4-BF37-4F4C-A5C6-B7EDEB79B0F3}" srcOrd="1" destOrd="0" presId="urn:microsoft.com/office/officeart/2005/8/layout/bProcess4"/>
    <dgm:cxn modelId="{8AE832EB-9226-437B-A0E6-A01DD54704D0}" type="presParOf" srcId="{B3698233-6DCE-4FDA-BC65-534FB8B3BB9B}" destId="{03FF5E8D-174D-41E3-B43E-8569F8449256}" srcOrd="1" destOrd="0" presId="urn:microsoft.com/office/officeart/2005/8/layout/bProcess4"/>
    <dgm:cxn modelId="{A07F814D-9E82-4167-8090-E638B769CEFA}" type="presParOf" srcId="{B3698233-6DCE-4FDA-BC65-534FB8B3BB9B}" destId="{04BA2E18-D31E-4EFC-89E9-CC53BB20D9DB}" srcOrd="2" destOrd="0" presId="urn:microsoft.com/office/officeart/2005/8/layout/bProcess4"/>
    <dgm:cxn modelId="{44D25905-438D-43F2-9B04-3F0B39E55AB9}" type="presParOf" srcId="{04BA2E18-D31E-4EFC-89E9-CC53BB20D9DB}" destId="{01158DCD-2615-4658-B1C4-F74CC8C81140}" srcOrd="0" destOrd="0" presId="urn:microsoft.com/office/officeart/2005/8/layout/bProcess4"/>
    <dgm:cxn modelId="{79B09EFF-A3B9-48B5-A5EF-82DEF4E49F08}" type="presParOf" srcId="{04BA2E18-D31E-4EFC-89E9-CC53BB20D9DB}" destId="{DDA24F39-C803-4E4C-AA47-FF5DF9B6F0B8}" srcOrd="1" destOrd="0" presId="urn:microsoft.com/office/officeart/2005/8/layout/bProcess4"/>
    <dgm:cxn modelId="{D0AF1192-DCB3-47A7-8F85-F687ECEEA844}" type="presParOf" srcId="{B3698233-6DCE-4FDA-BC65-534FB8B3BB9B}" destId="{12A52A95-2812-4D23-A42E-F48E595E7413}" srcOrd="3" destOrd="0" presId="urn:microsoft.com/office/officeart/2005/8/layout/bProcess4"/>
    <dgm:cxn modelId="{212EB606-DF12-4FBA-95A3-9CDE3E564190}" type="presParOf" srcId="{B3698233-6DCE-4FDA-BC65-534FB8B3BB9B}" destId="{8729FE27-5E55-4DA9-96ED-2721B9C82D9A}" srcOrd="4" destOrd="0" presId="urn:microsoft.com/office/officeart/2005/8/layout/bProcess4"/>
    <dgm:cxn modelId="{AC9FBF3E-4DEE-413D-B797-1A2BA41CA495}" type="presParOf" srcId="{8729FE27-5E55-4DA9-96ED-2721B9C82D9A}" destId="{D5839880-1489-4399-9567-B8457D0A0687}" srcOrd="0" destOrd="0" presId="urn:microsoft.com/office/officeart/2005/8/layout/bProcess4"/>
    <dgm:cxn modelId="{D2FF4311-54F0-468F-B494-17C43689ED94}" type="presParOf" srcId="{8729FE27-5E55-4DA9-96ED-2721B9C82D9A}" destId="{D4256433-1212-4B9B-9235-352BDD40F6CB}" srcOrd="1" destOrd="0" presId="urn:microsoft.com/office/officeart/2005/8/layout/bProcess4"/>
    <dgm:cxn modelId="{4F2EA00E-62FA-4325-8804-848460AFF4B2}" type="presParOf" srcId="{B3698233-6DCE-4FDA-BC65-534FB8B3BB9B}" destId="{4022E530-0935-4150-9340-C4C49415EA7C}" srcOrd="5" destOrd="0" presId="urn:microsoft.com/office/officeart/2005/8/layout/bProcess4"/>
    <dgm:cxn modelId="{58C4BE61-43F1-40C0-9BBF-FCAC4EE5A498}" type="presParOf" srcId="{B3698233-6DCE-4FDA-BC65-534FB8B3BB9B}" destId="{8C89E094-DE7F-4C1A-88E2-80CB593368D1}" srcOrd="6" destOrd="0" presId="urn:microsoft.com/office/officeart/2005/8/layout/bProcess4"/>
    <dgm:cxn modelId="{98DC266C-3194-405F-8F3B-2D7860276D9B}" type="presParOf" srcId="{8C89E094-DE7F-4C1A-88E2-80CB593368D1}" destId="{8EAD4D58-31A1-4BE6-8C89-9DEE396D7D97}" srcOrd="0" destOrd="0" presId="urn:microsoft.com/office/officeart/2005/8/layout/bProcess4"/>
    <dgm:cxn modelId="{2A9767D8-A0E6-484E-B072-0CD7374C8A2D}" type="presParOf" srcId="{8C89E094-DE7F-4C1A-88E2-80CB593368D1}" destId="{157E629F-6E51-4C9A-AD63-E551D03387D8}" srcOrd="1" destOrd="0" presId="urn:microsoft.com/office/officeart/2005/8/layout/b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29351B-D98A-499E-B939-CD94E0ABEA2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1198991-CE66-4C6D-BD9A-8C0F40412F43}">
      <dgm:prSet/>
      <dgm:spPr/>
      <dgm:t>
        <a:bodyPr/>
        <a:lstStyle/>
        <a:p>
          <a:endParaRPr lang="en-US" dirty="0"/>
        </a:p>
      </dgm:t>
    </dgm:pt>
    <dgm:pt modelId="{8911388B-C4B0-462A-AAF3-F2248384A0DB}" type="parTrans" cxnId="{E86E734F-3DF9-41BE-A85F-127E6197DBE6}">
      <dgm:prSet/>
      <dgm:spPr/>
      <dgm:t>
        <a:bodyPr/>
        <a:lstStyle/>
        <a:p>
          <a:endParaRPr lang="en-US"/>
        </a:p>
      </dgm:t>
    </dgm:pt>
    <dgm:pt modelId="{207A0D6B-D352-4C14-BDA2-EFB3856DE37D}" type="sibTrans" cxnId="{E86E734F-3DF9-41BE-A85F-127E6197DBE6}">
      <dgm:prSet/>
      <dgm:spPr/>
      <dgm:t>
        <a:bodyPr/>
        <a:lstStyle/>
        <a:p>
          <a:endParaRPr lang="en-US"/>
        </a:p>
      </dgm:t>
    </dgm:pt>
    <dgm:pt modelId="{1099E1E7-B490-48D5-A129-2B8076D9BBC3}">
      <dgm:prSet custT="1"/>
      <dgm:spPr/>
      <dgm:t>
        <a:bodyPr/>
        <a:lstStyle/>
        <a:p>
          <a:pPr algn="just"/>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It is recommended that the Portfolio Committee on Human Settlements </a:t>
          </a:r>
          <a:r>
            <a:rPr lang="en-ZA" sz="4000" kern="1200" dirty="0">
              <a:solidFill>
                <a:srgbClr val="000000"/>
              </a:solidFill>
              <a:effectLst/>
              <a:latin typeface="Calibri" panose="020F0502020204030204" pitchFamily="34" charset="0"/>
              <a:ea typeface="Times New Roman" panose="02020603050405020304" pitchFamily="18" charset="0"/>
            </a:rPr>
            <a:t>take note of the 2023/24 Annual Performance Plan of CSOS. </a:t>
          </a:r>
          <a:endParaRPr kumimoji="0" lang="en-US" sz="4000" b="0" i="0" u="none" strike="noStrike" kern="1200" cap="none" spc="0" normalizeH="0" baseline="0" dirty="0">
            <a:ln>
              <a:noFill/>
            </a:ln>
            <a:solidFill>
              <a:prstClr val="black"/>
            </a:solidFill>
            <a:effectLst/>
            <a:uLnTx/>
            <a:uFillTx/>
            <a:latin typeface="Calibri" panose="020F0502020204030204"/>
            <a:ea typeface="+mn-ea"/>
            <a:cs typeface="+mn-cs"/>
          </a:endParaRPr>
        </a:p>
      </dgm:t>
    </dgm:pt>
    <dgm:pt modelId="{F32B9C10-4E5D-40F2-ADCA-C1E69B470B6C}" type="parTrans" cxnId="{AB3A2033-E6C1-4768-9995-7963A70B1A25}">
      <dgm:prSet/>
      <dgm:spPr/>
      <dgm:t>
        <a:bodyPr/>
        <a:lstStyle/>
        <a:p>
          <a:endParaRPr lang="en-US"/>
        </a:p>
      </dgm:t>
    </dgm:pt>
    <dgm:pt modelId="{2D17DD86-08FF-4E67-B4F5-C6147A9EB93F}" type="sibTrans" cxnId="{AB3A2033-E6C1-4768-9995-7963A70B1A25}">
      <dgm:prSet/>
      <dgm:spPr/>
      <dgm:t>
        <a:bodyPr/>
        <a:lstStyle/>
        <a:p>
          <a:endParaRPr lang="en-US"/>
        </a:p>
      </dgm:t>
    </dgm:pt>
    <dgm:pt modelId="{611F5C23-B390-426F-A784-41D8AA892AB8}" type="pres">
      <dgm:prSet presAssocID="{2D29351B-D98A-499E-B939-CD94E0ABEA29}" presName="vert0" presStyleCnt="0">
        <dgm:presLayoutVars>
          <dgm:dir/>
          <dgm:animOne val="branch"/>
          <dgm:animLvl val="lvl"/>
        </dgm:presLayoutVars>
      </dgm:prSet>
      <dgm:spPr/>
      <dgm:t>
        <a:bodyPr/>
        <a:lstStyle/>
        <a:p>
          <a:endParaRPr lang="en-US"/>
        </a:p>
      </dgm:t>
    </dgm:pt>
    <dgm:pt modelId="{57EEEE7D-8804-4627-A7AB-C660EDD62BBC}" type="pres">
      <dgm:prSet presAssocID="{71198991-CE66-4C6D-BD9A-8C0F40412F43}" presName="thickLine" presStyleLbl="alignNode1" presStyleIdx="0" presStyleCnt="1"/>
      <dgm:spPr/>
    </dgm:pt>
    <dgm:pt modelId="{E323F298-AB45-464D-B763-801E7AA9A32A}" type="pres">
      <dgm:prSet presAssocID="{71198991-CE66-4C6D-BD9A-8C0F40412F43}" presName="horz1" presStyleCnt="0"/>
      <dgm:spPr/>
    </dgm:pt>
    <dgm:pt modelId="{5FF6FEBA-B3A4-473B-88B5-2D1E910BAA6B}" type="pres">
      <dgm:prSet presAssocID="{71198991-CE66-4C6D-BD9A-8C0F40412F43}" presName="tx1" presStyleLbl="revTx" presStyleIdx="0" presStyleCnt="2"/>
      <dgm:spPr/>
      <dgm:t>
        <a:bodyPr/>
        <a:lstStyle/>
        <a:p>
          <a:endParaRPr lang="en-US"/>
        </a:p>
      </dgm:t>
    </dgm:pt>
    <dgm:pt modelId="{64B04E5E-7B9A-472C-BA5E-EADABF2148D4}" type="pres">
      <dgm:prSet presAssocID="{71198991-CE66-4C6D-BD9A-8C0F40412F43}" presName="vert1" presStyleCnt="0"/>
      <dgm:spPr/>
    </dgm:pt>
    <dgm:pt modelId="{395C4F8B-131D-41AA-B866-C499CCDD7D5D}" type="pres">
      <dgm:prSet presAssocID="{1099E1E7-B490-48D5-A129-2B8076D9BBC3}" presName="vertSpace2a" presStyleCnt="0"/>
      <dgm:spPr/>
    </dgm:pt>
    <dgm:pt modelId="{229928E6-CBAA-4474-9288-9D6663A7F5CA}" type="pres">
      <dgm:prSet presAssocID="{1099E1E7-B490-48D5-A129-2B8076D9BBC3}" presName="horz2" presStyleCnt="0"/>
      <dgm:spPr/>
    </dgm:pt>
    <dgm:pt modelId="{07D45CBB-B80C-42B9-ACC4-0AFF3A4B168F}" type="pres">
      <dgm:prSet presAssocID="{1099E1E7-B490-48D5-A129-2B8076D9BBC3}" presName="horzSpace2" presStyleCnt="0"/>
      <dgm:spPr/>
    </dgm:pt>
    <dgm:pt modelId="{E4EB7DA0-BD13-446C-956C-64FAB35B42AC}" type="pres">
      <dgm:prSet presAssocID="{1099E1E7-B490-48D5-A129-2B8076D9BBC3}" presName="tx2" presStyleLbl="revTx" presStyleIdx="1" presStyleCnt="2"/>
      <dgm:spPr/>
      <dgm:t>
        <a:bodyPr/>
        <a:lstStyle/>
        <a:p>
          <a:endParaRPr lang="en-US"/>
        </a:p>
      </dgm:t>
    </dgm:pt>
    <dgm:pt modelId="{CB25B4A4-3446-4DDC-829C-8B5FABB7D9F7}" type="pres">
      <dgm:prSet presAssocID="{1099E1E7-B490-48D5-A129-2B8076D9BBC3}" presName="vert2" presStyleCnt="0"/>
      <dgm:spPr/>
    </dgm:pt>
    <dgm:pt modelId="{36AC6044-1C7A-4059-B6A9-BC032F29CB62}" type="pres">
      <dgm:prSet presAssocID="{1099E1E7-B490-48D5-A129-2B8076D9BBC3}" presName="thinLine2b" presStyleLbl="callout" presStyleIdx="0" presStyleCnt="1"/>
      <dgm:spPr/>
    </dgm:pt>
    <dgm:pt modelId="{83C1C71E-47D6-4BC0-8FB9-51DA4434B46A}" type="pres">
      <dgm:prSet presAssocID="{1099E1E7-B490-48D5-A129-2B8076D9BBC3}" presName="vertSpace2b" presStyleCnt="0"/>
      <dgm:spPr/>
    </dgm:pt>
  </dgm:ptLst>
  <dgm:cxnLst>
    <dgm:cxn modelId="{99769780-5C95-4737-9F36-3B3382BF0048}" type="presOf" srcId="{1099E1E7-B490-48D5-A129-2B8076D9BBC3}" destId="{E4EB7DA0-BD13-446C-956C-64FAB35B42AC}" srcOrd="0" destOrd="0" presId="urn:microsoft.com/office/officeart/2008/layout/LinedList"/>
    <dgm:cxn modelId="{066131C0-C97C-4AD5-B6B5-E71559542412}" type="presOf" srcId="{71198991-CE66-4C6D-BD9A-8C0F40412F43}" destId="{5FF6FEBA-B3A4-473B-88B5-2D1E910BAA6B}" srcOrd="0" destOrd="0" presId="urn:microsoft.com/office/officeart/2008/layout/LinedList"/>
    <dgm:cxn modelId="{AB3A2033-E6C1-4768-9995-7963A70B1A25}" srcId="{71198991-CE66-4C6D-BD9A-8C0F40412F43}" destId="{1099E1E7-B490-48D5-A129-2B8076D9BBC3}" srcOrd="0" destOrd="0" parTransId="{F32B9C10-4E5D-40F2-ADCA-C1E69B470B6C}" sibTransId="{2D17DD86-08FF-4E67-B4F5-C6147A9EB93F}"/>
    <dgm:cxn modelId="{E86E734F-3DF9-41BE-A85F-127E6197DBE6}" srcId="{2D29351B-D98A-499E-B939-CD94E0ABEA29}" destId="{71198991-CE66-4C6D-BD9A-8C0F40412F43}" srcOrd="0" destOrd="0" parTransId="{8911388B-C4B0-462A-AAF3-F2248384A0DB}" sibTransId="{207A0D6B-D352-4C14-BDA2-EFB3856DE37D}"/>
    <dgm:cxn modelId="{9A957EC2-3A9F-4564-87AA-6EEE1E93AA19}" type="presOf" srcId="{2D29351B-D98A-499E-B939-CD94E0ABEA29}" destId="{611F5C23-B390-426F-A784-41D8AA892AB8}" srcOrd="0" destOrd="0" presId="urn:microsoft.com/office/officeart/2008/layout/LinedList"/>
    <dgm:cxn modelId="{CB6938B9-D4CB-4F66-B839-9FE5A43699EC}" type="presParOf" srcId="{611F5C23-B390-426F-A784-41D8AA892AB8}" destId="{57EEEE7D-8804-4627-A7AB-C660EDD62BBC}" srcOrd="0" destOrd="0" presId="urn:microsoft.com/office/officeart/2008/layout/LinedList"/>
    <dgm:cxn modelId="{A7ACB639-D234-4F28-86F9-3CC165407385}" type="presParOf" srcId="{611F5C23-B390-426F-A784-41D8AA892AB8}" destId="{E323F298-AB45-464D-B763-801E7AA9A32A}" srcOrd="1" destOrd="0" presId="urn:microsoft.com/office/officeart/2008/layout/LinedList"/>
    <dgm:cxn modelId="{32C45429-9053-4D53-B897-8C0AACE1280C}" type="presParOf" srcId="{E323F298-AB45-464D-B763-801E7AA9A32A}" destId="{5FF6FEBA-B3A4-473B-88B5-2D1E910BAA6B}" srcOrd="0" destOrd="0" presId="urn:microsoft.com/office/officeart/2008/layout/LinedList"/>
    <dgm:cxn modelId="{4FAC4D56-7B7B-42BF-B71D-8261A8DA60F1}" type="presParOf" srcId="{E323F298-AB45-464D-B763-801E7AA9A32A}" destId="{64B04E5E-7B9A-472C-BA5E-EADABF2148D4}" srcOrd="1" destOrd="0" presId="urn:microsoft.com/office/officeart/2008/layout/LinedList"/>
    <dgm:cxn modelId="{8AA62642-7770-444A-AF95-0887EED6EBFE}" type="presParOf" srcId="{64B04E5E-7B9A-472C-BA5E-EADABF2148D4}" destId="{395C4F8B-131D-41AA-B866-C499CCDD7D5D}" srcOrd="0" destOrd="0" presId="urn:microsoft.com/office/officeart/2008/layout/LinedList"/>
    <dgm:cxn modelId="{787A3624-D1FD-4E67-8886-360307D3FFAF}" type="presParOf" srcId="{64B04E5E-7B9A-472C-BA5E-EADABF2148D4}" destId="{229928E6-CBAA-4474-9288-9D6663A7F5CA}" srcOrd="1" destOrd="0" presId="urn:microsoft.com/office/officeart/2008/layout/LinedList"/>
    <dgm:cxn modelId="{B21B4331-C97B-43D1-B24D-0FEBCC980B8A}" type="presParOf" srcId="{229928E6-CBAA-4474-9288-9D6663A7F5CA}" destId="{07D45CBB-B80C-42B9-ACC4-0AFF3A4B168F}" srcOrd="0" destOrd="0" presId="urn:microsoft.com/office/officeart/2008/layout/LinedList"/>
    <dgm:cxn modelId="{24FD3894-DEAF-43F3-A65A-5B18517D008F}" type="presParOf" srcId="{229928E6-CBAA-4474-9288-9D6663A7F5CA}" destId="{E4EB7DA0-BD13-446C-956C-64FAB35B42AC}" srcOrd="1" destOrd="0" presId="urn:microsoft.com/office/officeart/2008/layout/LinedList"/>
    <dgm:cxn modelId="{A844DAA3-87FB-4EC9-9D95-4047A2D786F1}" type="presParOf" srcId="{229928E6-CBAA-4474-9288-9D6663A7F5CA}" destId="{CB25B4A4-3446-4DDC-829C-8B5FABB7D9F7}" srcOrd="2" destOrd="0" presId="urn:microsoft.com/office/officeart/2008/layout/LinedList"/>
    <dgm:cxn modelId="{C4D80858-26EE-4AF0-B7AE-9BEF817F0B4B}" type="presParOf" srcId="{64B04E5E-7B9A-472C-BA5E-EADABF2148D4}" destId="{36AC6044-1C7A-4059-B6A9-BC032F29CB62}" srcOrd="2" destOrd="0" presId="urn:microsoft.com/office/officeart/2008/layout/LinedList"/>
    <dgm:cxn modelId="{9976C2FA-BB13-49F7-9E1C-AA7D6CFED158}" type="presParOf" srcId="{64B04E5E-7B9A-472C-BA5E-EADABF2148D4}" destId="{83C1C71E-47D6-4BC0-8FB9-51DA4434B46A}" srcOrd="3"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EEEE7D-8804-4627-A7AB-C660EDD62BBC}">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F6FEBA-B3A4-473B-88B5-2D1E910BAA6B}">
      <dsp:nvSpPr>
        <dsp:cNvPr id="0" name=""/>
        <dsp:cNvSpPr/>
      </dsp:nvSpPr>
      <dsp:spPr>
        <a:xfrm>
          <a:off x="0" y="0"/>
          <a:ext cx="2103120" cy="395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en-US" sz="6500" kern="1200" dirty="0"/>
        </a:p>
      </dsp:txBody>
      <dsp:txXfrm>
        <a:off x="0" y="0"/>
        <a:ext cx="2103120" cy="3958725"/>
      </dsp:txXfrm>
    </dsp:sp>
    <dsp:sp modelId="{BD1822E5-EDBC-4815-A0CE-98C5A65A1042}">
      <dsp:nvSpPr>
        <dsp:cNvPr id="0" name=""/>
        <dsp:cNvSpPr/>
      </dsp:nvSpPr>
      <dsp:spPr>
        <a:xfrm>
          <a:off x="2260854" y="179766"/>
          <a:ext cx="8254746" cy="3595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lvl="0" algn="l" defTabSz="2089150">
            <a:lnSpc>
              <a:spcPct val="90000"/>
            </a:lnSpc>
            <a:spcBef>
              <a:spcPct val="0"/>
            </a:spcBef>
            <a:spcAft>
              <a:spcPct val="35000"/>
            </a:spcAft>
          </a:pPr>
          <a:r>
            <a:rPr lang="en-ZA" sz="4700" kern="1200" dirty="0">
              <a:solidFill>
                <a:srgbClr val="000000"/>
              </a:solidFill>
              <a:effectLst/>
              <a:latin typeface="Calibri" panose="020F0502020204030204" pitchFamily="34" charset="0"/>
              <a:ea typeface="Times New Roman" panose="02020603050405020304" pitchFamily="18" charset="0"/>
            </a:rPr>
            <a:t>The purpose of the presentation is for the Portfolio Committee to take note of the 2023/24 Annual Performance Plan of CSOS. </a:t>
          </a:r>
          <a:endParaRPr lang="en-US" sz="4700" kern="1200" dirty="0"/>
        </a:p>
      </dsp:txBody>
      <dsp:txXfrm>
        <a:off x="2260854" y="179766"/>
        <a:ext cx="8254746" cy="3595326"/>
      </dsp:txXfrm>
    </dsp:sp>
    <dsp:sp modelId="{39197801-D3DA-4B0F-B83F-7411AF82060F}">
      <dsp:nvSpPr>
        <dsp:cNvPr id="0" name=""/>
        <dsp:cNvSpPr/>
      </dsp:nvSpPr>
      <dsp:spPr>
        <a:xfrm>
          <a:off x="2103120" y="3775092"/>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70AD24-31C6-49C7-A822-AD796480AD90}">
      <dsp:nvSpPr>
        <dsp:cNvPr id="0" name=""/>
        <dsp:cNvSpPr/>
      </dsp:nvSpPr>
      <dsp:spPr>
        <a:xfrm>
          <a:off x="0" y="0"/>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C5BBFC-1516-4836-8E3D-C72388ED883A}">
      <dsp:nvSpPr>
        <dsp:cNvPr id="0" name=""/>
        <dsp:cNvSpPr/>
      </dsp:nvSpPr>
      <dsp:spPr>
        <a:xfrm>
          <a:off x="0" y="0"/>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just" defTabSz="666750">
            <a:lnSpc>
              <a:spcPct val="90000"/>
            </a:lnSpc>
            <a:spcBef>
              <a:spcPct val="0"/>
            </a:spcBef>
            <a:spcAft>
              <a:spcPct val="35000"/>
            </a:spcAft>
          </a:pPr>
          <a:r>
            <a:rPr lang="en-US" sz="1500" b="1" kern="1200" dirty="0">
              <a:latin typeface="Arial" panose="020B0604020202020204" pitchFamily="34" charset="0"/>
              <a:cs typeface="Arial" panose="020B0604020202020204" pitchFamily="34" charset="0"/>
            </a:rPr>
            <a:t>Priority 1: </a:t>
          </a:r>
          <a:r>
            <a:rPr lang="en-US" sz="1500" b="0" kern="1200" dirty="0">
              <a:latin typeface="Arial" panose="020B0604020202020204" pitchFamily="34" charset="0"/>
              <a:cs typeface="Arial" panose="020B0604020202020204" pitchFamily="34" charset="0"/>
            </a:rPr>
            <a:t>Capable, Ethical and Developmental State is the bedrock of the CSOS operations as the organisation implements a range of governance improvement measures to progress towards the achievement of an unqualified audit outcome with no material findings. </a:t>
          </a:r>
          <a:endParaRPr lang="en-ZA" sz="1500" b="0" kern="1200" dirty="0">
            <a:latin typeface="Arial" panose="020B0604020202020204" pitchFamily="34" charset="0"/>
            <a:cs typeface="Arial" panose="020B0604020202020204" pitchFamily="34" charset="0"/>
          </a:endParaRPr>
        </a:p>
      </dsp:txBody>
      <dsp:txXfrm>
        <a:off x="0" y="0"/>
        <a:ext cx="6291714" cy="1382683"/>
      </dsp:txXfrm>
    </dsp:sp>
    <dsp:sp modelId="{3D550C68-D39E-426F-AE1A-F3A5B5982F6C}">
      <dsp:nvSpPr>
        <dsp:cNvPr id="0" name=""/>
        <dsp:cNvSpPr/>
      </dsp:nvSpPr>
      <dsp:spPr>
        <a:xfrm>
          <a:off x="0" y="1382683"/>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7F9226-19DD-46C5-A55C-82F35BCD14C9}">
      <dsp:nvSpPr>
        <dsp:cNvPr id="0" name=""/>
        <dsp:cNvSpPr/>
      </dsp:nvSpPr>
      <dsp:spPr>
        <a:xfrm>
          <a:off x="0" y="1402857"/>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just" defTabSz="666750">
            <a:lnSpc>
              <a:spcPct val="90000"/>
            </a:lnSpc>
            <a:spcBef>
              <a:spcPct val="0"/>
            </a:spcBef>
            <a:spcAft>
              <a:spcPct val="35000"/>
            </a:spcAft>
          </a:pPr>
          <a:r>
            <a:rPr lang="en-ZA" sz="1500" b="1" kern="1200" dirty="0">
              <a:latin typeface="Arial" panose="020B0604020202020204" pitchFamily="34" charset="0"/>
              <a:cs typeface="Arial" panose="020B0604020202020204" pitchFamily="34" charset="0"/>
            </a:rPr>
            <a:t>Priority 2</a:t>
          </a:r>
          <a:r>
            <a:rPr lang="en-ZA" sz="1500" kern="1200" dirty="0">
              <a:latin typeface="Arial" panose="020B0604020202020204" pitchFamily="34" charset="0"/>
              <a:cs typeface="Arial" panose="020B0604020202020204" pitchFamily="34" charset="0"/>
            </a:rPr>
            <a:t>: Economic Transformation and Job Creation through targeted procurement, as well as by implementing the preferential procurement regulations in support of the MTSF targets for designated groups, namely, 40% procurement spend to women, 20% for youth and 5% to persons with disabilities</a:t>
          </a:r>
          <a:r>
            <a:rPr lang="en-ZA" sz="1500" kern="1200" dirty="0"/>
            <a:t>.</a:t>
          </a:r>
          <a:endParaRPr lang="en-US" sz="1500" kern="1200" dirty="0"/>
        </a:p>
      </dsp:txBody>
      <dsp:txXfrm>
        <a:off x="0" y="1402857"/>
        <a:ext cx="6291714" cy="1382683"/>
      </dsp:txXfrm>
    </dsp:sp>
    <dsp:sp modelId="{D53FBEDE-69F8-41D7-BDDF-D7DE82B703AD}">
      <dsp:nvSpPr>
        <dsp:cNvPr id="0" name=""/>
        <dsp:cNvSpPr/>
      </dsp:nvSpPr>
      <dsp:spPr>
        <a:xfrm>
          <a:off x="0" y="2765367"/>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4953FF-DE7B-4B0C-BA06-51E6BF4DC34B}">
      <dsp:nvSpPr>
        <dsp:cNvPr id="0" name=""/>
        <dsp:cNvSpPr/>
      </dsp:nvSpPr>
      <dsp:spPr>
        <a:xfrm>
          <a:off x="0" y="4148051"/>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just" defTabSz="666750">
            <a:lnSpc>
              <a:spcPct val="90000"/>
            </a:lnSpc>
            <a:spcBef>
              <a:spcPct val="0"/>
            </a:spcBef>
            <a:spcAft>
              <a:spcPct val="35000"/>
            </a:spcAft>
          </a:pPr>
          <a:r>
            <a:rPr lang="en-ZA" sz="1500" b="1" kern="1200" dirty="0">
              <a:latin typeface="Arial" panose="020B0604020202020204" pitchFamily="34" charset="0"/>
              <a:cs typeface="Arial" panose="020B0604020202020204" pitchFamily="34" charset="0"/>
            </a:rPr>
            <a:t>Priority 6</a:t>
          </a:r>
          <a:r>
            <a:rPr lang="en-ZA" sz="1500" kern="1200" dirty="0">
              <a:latin typeface="Arial" panose="020B0604020202020204" pitchFamily="34" charset="0"/>
              <a:cs typeface="Arial" panose="020B0604020202020204" pitchFamily="34" charset="0"/>
            </a:rPr>
            <a:t>: Social Cohesion and Safe Communities – CSOS will contribute towards social cohesion and safer Communities through the regulation of the conduct of community schemes and the provision of timeous dispute resolution services to ensure good governance and harmonious living within these community schemes. </a:t>
          </a:r>
          <a:endParaRPr lang="en-US" sz="1500" kern="1200" dirty="0">
            <a:latin typeface="Arial" panose="020B0604020202020204" pitchFamily="34" charset="0"/>
            <a:cs typeface="Arial" panose="020B0604020202020204" pitchFamily="34" charset="0"/>
          </a:endParaRPr>
        </a:p>
      </dsp:txBody>
      <dsp:txXfrm>
        <a:off x="0" y="4148051"/>
        <a:ext cx="6291714" cy="1382683"/>
      </dsp:txXfrm>
    </dsp:sp>
    <dsp:sp modelId="{56F166F5-8022-4504-AB22-FEB8C1917A9A}">
      <dsp:nvSpPr>
        <dsp:cNvPr id="0" name=""/>
        <dsp:cNvSpPr/>
      </dsp:nvSpPr>
      <dsp:spPr>
        <a:xfrm>
          <a:off x="0" y="4148051"/>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3B3EBE-486B-41D6-9A16-1172DB099E2A}">
      <dsp:nvSpPr>
        <dsp:cNvPr id="0" name=""/>
        <dsp:cNvSpPr/>
      </dsp:nvSpPr>
      <dsp:spPr>
        <a:xfrm>
          <a:off x="0" y="2785540"/>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ZA" sz="1500" b="1" kern="1200" dirty="0">
              <a:latin typeface="Arial" panose="020B0604020202020204" pitchFamily="34" charset="0"/>
              <a:cs typeface="Arial" panose="020B0604020202020204" pitchFamily="34" charset="0"/>
            </a:rPr>
            <a:t>Priority 5: </a:t>
          </a:r>
          <a:r>
            <a:rPr lang="en-ZA" sz="1500" kern="1200" dirty="0">
              <a:latin typeface="Arial" panose="020B0604020202020204" pitchFamily="34" charset="0"/>
              <a:cs typeface="Arial" panose="020B0604020202020204" pitchFamily="34" charset="0"/>
            </a:rPr>
            <a:t>Spatial Integration, Human Settlements and Local Government. The desired outcome is Spatial Transformation and Justice through the implementation of housing and human settlements in Priority Development Areas (PDAs). </a:t>
          </a:r>
          <a:endParaRPr lang="en-US" sz="1500" kern="1200" dirty="0">
            <a:latin typeface="Arial" panose="020B0604020202020204" pitchFamily="34" charset="0"/>
            <a:cs typeface="Arial" panose="020B0604020202020204" pitchFamily="34" charset="0"/>
          </a:endParaRPr>
        </a:p>
      </dsp:txBody>
      <dsp:txXfrm>
        <a:off x="0" y="2785540"/>
        <a:ext cx="6291714" cy="138268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D9F23E-0D10-4761-A458-499461FAE971}">
      <dsp:nvSpPr>
        <dsp:cNvPr id="0" name=""/>
        <dsp:cNvSpPr/>
      </dsp:nvSpPr>
      <dsp:spPr>
        <a:xfrm>
          <a:off x="13499" y="1009"/>
          <a:ext cx="2691390" cy="16148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a:latin typeface="Arial" panose="020B0604020202020204" pitchFamily="34" charset="0"/>
              <a:cs typeface="Arial" panose="020B0604020202020204" pitchFamily="34" charset="0"/>
            </a:rPr>
            <a:t>Established a database of Executive Managing Agents (EMA) to be utilised by Community Schemes.</a:t>
          </a:r>
          <a:endParaRPr lang="en-US" sz="1600" kern="1200" dirty="0">
            <a:latin typeface="Arial" panose="020B0604020202020204" pitchFamily="34" charset="0"/>
            <a:cs typeface="Arial" panose="020B0604020202020204" pitchFamily="34" charset="0"/>
          </a:endParaRPr>
        </a:p>
      </dsp:txBody>
      <dsp:txXfrm>
        <a:off x="13499" y="1009"/>
        <a:ext cx="2691390" cy="1614834"/>
      </dsp:txXfrm>
    </dsp:sp>
    <dsp:sp modelId="{531F91CA-AB43-4DAD-9501-5A14264C7131}">
      <dsp:nvSpPr>
        <dsp:cNvPr id="0" name=""/>
        <dsp:cNvSpPr/>
      </dsp:nvSpPr>
      <dsp:spPr>
        <a:xfrm>
          <a:off x="2974029" y="1009"/>
          <a:ext cx="2691390" cy="1614834"/>
        </a:xfrm>
        <a:prstGeom prst="rect">
          <a:avLst/>
        </a:prstGeom>
        <a:solidFill>
          <a:schemeClr val="accent2">
            <a:hueOff val="-207909"/>
            <a:satOff val="-11990"/>
            <a:lumOff val="1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Appoint and train 40 previously disadvantaged individuals as Executive Managing Agents(EMA) additional to the 48 EMA’s already on the panel.</a:t>
          </a:r>
        </a:p>
      </dsp:txBody>
      <dsp:txXfrm>
        <a:off x="2974029" y="1009"/>
        <a:ext cx="2691390" cy="1614834"/>
      </dsp:txXfrm>
    </dsp:sp>
    <dsp:sp modelId="{5F8BC42C-B6A8-4B93-9E24-B21412203A1C}">
      <dsp:nvSpPr>
        <dsp:cNvPr id="0" name=""/>
        <dsp:cNvSpPr/>
      </dsp:nvSpPr>
      <dsp:spPr>
        <a:xfrm>
          <a:off x="5934559" y="1009"/>
          <a:ext cx="2691390" cy="1614834"/>
        </a:xfrm>
        <a:prstGeom prst="rect">
          <a:avLst/>
        </a:prstGeom>
        <a:solidFill>
          <a:schemeClr val="accent2">
            <a:hueOff val="-415818"/>
            <a:satOff val="-23979"/>
            <a:lumOff val="2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One EMA appointed by a Scheme (7 applications received -  6 rejected for not complying- guidance provided)</a:t>
          </a:r>
        </a:p>
      </dsp:txBody>
      <dsp:txXfrm>
        <a:off x="5934559" y="1009"/>
        <a:ext cx="2691390" cy="1614834"/>
      </dsp:txXfrm>
    </dsp:sp>
    <dsp:sp modelId="{42C0365B-0BA2-482B-A242-AC1A4C5E69E8}">
      <dsp:nvSpPr>
        <dsp:cNvPr id="0" name=""/>
        <dsp:cNvSpPr/>
      </dsp:nvSpPr>
      <dsp:spPr>
        <a:xfrm>
          <a:off x="13499" y="1884983"/>
          <a:ext cx="2691390" cy="1614834"/>
        </a:xfrm>
        <a:prstGeom prst="rect">
          <a:avLst/>
        </a:prstGeom>
        <a:solidFill>
          <a:schemeClr val="accent2">
            <a:hueOff val="-623727"/>
            <a:satOff val="-35969"/>
            <a:lumOff val="3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Shared the EMA panel with SHRA  to use them as Property Managing agents for SH projects. </a:t>
          </a:r>
        </a:p>
      </dsp:txBody>
      <dsp:txXfrm>
        <a:off x="13499" y="1884983"/>
        <a:ext cx="2691390" cy="1614834"/>
      </dsp:txXfrm>
    </dsp:sp>
    <dsp:sp modelId="{B9C6F6A2-88D0-46A0-98EB-0F02686C46BC}">
      <dsp:nvSpPr>
        <dsp:cNvPr id="0" name=""/>
        <dsp:cNvSpPr/>
      </dsp:nvSpPr>
      <dsp:spPr>
        <a:xfrm>
          <a:off x="2974029" y="1884983"/>
          <a:ext cx="2691390" cy="1614834"/>
        </a:xfrm>
        <a:prstGeom prst="rect">
          <a:avLst/>
        </a:prstGeom>
        <a:solidFill>
          <a:schemeClr val="accent2">
            <a:hueOff val="-831636"/>
            <a:satOff val="-47959"/>
            <a:lumOff val="4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All the panelists on the database are HDI , advancing the sector transformation</a:t>
          </a:r>
          <a:r>
            <a:rPr lang="en-US" sz="1800" kern="1200" dirty="0"/>
            <a:t>.</a:t>
          </a:r>
        </a:p>
      </dsp:txBody>
      <dsp:txXfrm>
        <a:off x="2974029" y="1884983"/>
        <a:ext cx="2691390" cy="1614834"/>
      </dsp:txXfrm>
    </dsp:sp>
    <dsp:sp modelId="{D435663F-4115-4350-8074-4CB152D1F21A}">
      <dsp:nvSpPr>
        <dsp:cNvPr id="0" name=""/>
        <dsp:cNvSpPr/>
      </dsp:nvSpPr>
      <dsp:spPr>
        <a:xfrm>
          <a:off x="5934559" y="1884983"/>
          <a:ext cx="2691390" cy="1614834"/>
        </a:xfrm>
        <a:prstGeom prst="rect">
          <a:avLst/>
        </a:prstGeom>
        <a:solidFill>
          <a:schemeClr val="accent2">
            <a:hueOff val="-1039545"/>
            <a:satOff val="-59949"/>
            <a:lumOff val="6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Partnership with YIPA (YOUTH IN PROPERTY ASSOCATION) – black owned company who are passionate about transforming the industry. </a:t>
          </a:r>
        </a:p>
      </dsp:txBody>
      <dsp:txXfrm>
        <a:off x="5934559" y="1884983"/>
        <a:ext cx="2691390" cy="1614834"/>
      </dsp:txXfrm>
    </dsp:sp>
    <dsp:sp modelId="{1780A5F1-426D-4544-BDB1-EAA8F2DDF0EF}">
      <dsp:nvSpPr>
        <dsp:cNvPr id="0" name=""/>
        <dsp:cNvSpPr/>
      </dsp:nvSpPr>
      <dsp:spPr>
        <a:xfrm>
          <a:off x="1493764" y="3634198"/>
          <a:ext cx="2691390" cy="1614834"/>
        </a:xfrm>
        <a:prstGeom prst="rect">
          <a:avLst/>
        </a:prstGeom>
        <a:solidFill>
          <a:schemeClr val="accent2">
            <a:hueOff val="-1247454"/>
            <a:satOff val="-71938"/>
            <a:lumOff val="7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Preferential procurement from business owned by Women, Youth and People leaving with disabilities</a:t>
          </a:r>
        </a:p>
        <a:p>
          <a:pPr lvl="0" algn="ctr" defTabSz="711200">
            <a:lnSpc>
              <a:spcPct val="90000"/>
            </a:lnSpc>
            <a:spcBef>
              <a:spcPct val="0"/>
            </a:spcBef>
            <a:spcAft>
              <a:spcPct val="35000"/>
            </a:spcAft>
          </a:pPr>
          <a:r>
            <a:rPr lang="en-US" sz="1600" b="1" kern="1200" dirty="0">
              <a:latin typeface="Arial" panose="020B0604020202020204" pitchFamily="34" charset="0"/>
              <a:cs typeface="Arial" panose="020B0604020202020204" pitchFamily="34" charset="0"/>
            </a:rPr>
            <a:t>Women 32.92%; Youth 14.78%; Disabilities 1.26% [Q3 Stats]</a:t>
          </a:r>
        </a:p>
      </dsp:txBody>
      <dsp:txXfrm>
        <a:off x="1493764" y="3634198"/>
        <a:ext cx="2691390" cy="1614834"/>
      </dsp:txXfrm>
    </dsp:sp>
    <dsp:sp modelId="{F3CB1AC2-84A3-4E7B-A118-1E0D82309414}">
      <dsp:nvSpPr>
        <dsp:cNvPr id="0" name=""/>
        <dsp:cNvSpPr/>
      </dsp:nvSpPr>
      <dsp:spPr>
        <a:xfrm>
          <a:off x="4403507" y="3647569"/>
          <a:ext cx="2691390" cy="1614834"/>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Appointment of 40 interns in Head office and in the Regions </a:t>
          </a:r>
        </a:p>
      </dsp:txBody>
      <dsp:txXfrm>
        <a:off x="4403507" y="3647569"/>
        <a:ext cx="2691390" cy="161483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C7ECB7-B07E-B841-8785-B0402CD4F03D}" type="datetimeFigureOut">
              <a:rPr lang="en-US" smtClean="0"/>
              <a:pPr/>
              <a:t>5/3/2023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A1C0F7-4B7A-3E47-8E84-9398DB7D3D7F}" type="slidenum">
              <a:rPr lang="en-US" smtClean="0"/>
              <a:pPr/>
              <a:t>‹#›</a:t>
            </a:fld>
            <a:endParaRPr lang="en-US"/>
          </a:p>
        </p:txBody>
      </p:sp>
    </p:spTree>
    <p:extLst>
      <p:ext uri="{BB962C8B-B14F-4D97-AF65-F5344CB8AC3E}">
        <p14:creationId xmlns:p14="http://schemas.microsoft.com/office/powerpoint/2010/main" xmlns="" val="1797844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D9211-0C45-834F-8233-CFED85ECC9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940089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D9211-0C45-834F-8233-CFED85ECC9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442312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D9211-0C45-834F-8233-CFED85ECC9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608988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1C0F7-4B7A-3E47-8E84-9398DB7D3D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745535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D9211-0C45-834F-8233-CFED85ECC9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796552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1ED9211-0C45-834F-8233-CFED85ECC98D}" type="slidenum">
              <a:rPr lang="en-US" smtClean="0"/>
              <a:pPr/>
              <a:t>31</a:t>
            </a:fld>
            <a:endParaRPr lang="en-US"/>
          </a:p>
        </p:txBody>
      </p:sp>
    </p:spTree>
    <p:extLst>
      <p:ext uri="{BB962C8B-B14F-4D97-AF65-F5344CB8AC3E}">
        <p14:creationId xmlns:p14="http://schemas.microsoft.com/office/powerpoint/2010/main" xmlns="" val="512777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D328BC-BB81-9B44-81B5-20C175D435C0}"/>
              </a:ext>
            </a:extLst>
          </p:cNvPr>
          <p:cNvSpPr>
            <a:spLocks noGrp="1"/>
          </p:cNvSpPr>
          <p:nvPr>
            <p:ph type="ctrTitle" hasCustomPrompt="1"/>
          </p:nvPr>
        </p:nvSpPr>
        <p:spPr>
          <a:xfrm>
            <a:off x="231732" y="1122363"/>
            <a:ext cx="5185775" cy="2002881"/>
          </a:xfrm>
          <a:prstGeom prst="rect">
            <a:avLst/>
          </a:prstGeom>
        </p:spPr>
        <p:txBody>
          <a:bodyPr anchor="b"/>
          <a:lstStyle>
            <a:lvl1pPr algn="ctr">
              <a:defRPr sz="6000" b="1" i="0">
                <a:solidFill>
                  <a:srgbClr val="A0CC3A"/>
                </a:solidFill>
                <a:latin typeface="Tw Cen MT Std Extra Bold" panose="020B0402020104020603" pitchFamily="34" charset="0"/>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xmlns="" id="{E2C4241E-7900-934C-8F35-136F7588B265}"/>
              </a:ext>
            </a:extLst>
          </p:cNvPr>
          <p:cNvSpPr>
            <a:spLocks noGrp="1"/>
          </p:cNvSpPr>
          <p:nvPr>
            <p:ph type="subTitle" idx="1" hasCustomPrompt="1"/>
          </p:nvPr>
        </p:nvSpPr>
        <p:spPr>
          <a:xfrm>
            <a:off x="1234857" y="3213731"/>
            <a:ext cx="3179523" cy="769546"/>
          </a:xfrm>
          <a:prstGeom prst="rect">
            <a:avLst/>
          </a:prstGeom>
        </p:spPr>
        <p:txBody>
          <a:bodyPr/>
          <a:lstStyle>
            <a:lvl1pPr marL="0" indent="0" algn="ctr">
              <a:buNone/>
              <a:defRPr sz="2400" b="0" i="0">
                <a:solidFill>
                  <a:schemeClr val="bg1"/>
                </a:solidFill>
                <a:latin typeface="Tw Cen MT Std" panose="020B04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4" name="Date Placeholder 3">
            <a:extLst>
              <a:ext uri="{FF2B5EF4-FFF2-40B4-BE49-F238E27FC236}">
                <a16:creationId xmlns:a16="http://schemas.microsoft.com/office/drawing/2014/main" xmlns="" id="{D3DEA553-AB8B-2E46-9D32-76CA50365CF7}"/>
              </a:ext>
            </a:extLst>
          </p:cNvPr>
          <p:cNvSpPr>
            <a:spLocks noGrp="1"/>
          </p:cNvSpPr>
          <p:nvPr>
            <p:ph type="dt" sz="half" idx="10"/>
          </p:nvPr>
        </p:nvSpPr>
        <p:spPr>
          <a:xfrm>
            <a:off x="838200" y="6356350"/>
            <a:ext cx="2743200" cy="365125"/>
          </a:xfrm>
          <a:prstGeom prst="rect">
            <a:avLst/>
          </a:prstGeom>
        </p:spPr>
        <p:txBody>
          <a:bodyPr/>
          <a:lstStyle/>
          <a:p>
            <a:r>
              <a:rPr lang="en-ZA"/>
              <a:t>1/12/21</a:t>
            </a:r>
            <a:endParaRPr lang="en-US"/>
          </a:p>
        </p:txBody>
      </p:sp>
      <p:sp>
        <p:nvSpPr>
          <p:cNvPr id="5" name="Footer Placeholder 4">
            <a:extLst>
              <a:ext uri="{FF2B5EF4-FFF2-40B4-BE49-F238E27FC236}">
                <a16:creationId xmlns:a16="http://schemas.microsoft.com/office/drawing/2014/main" xmlns="" id="{C1588E64-7B80-1D40-938B-615E29D226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1AD9C6CA-0F10-E643-931E-82B64976A632}"/>
              </a:ext>
            </a:extLst>
          </p:cNvPr>
          <p:cNvSpPr>
            <a:spLocks noGrp="1"/>
          </p:cNvSpPr>
          <p:nvPr>
            <p:ph type="sldNum" sz="quarter" idx="12"/>
          </p:nvPr>
        </p:nvSpPr>
        <p:spPr>
          <a:xfrm>
            <a:off x="8610600" y="6356350"/>
            <a:ext cx="2743200" cy="365125"/>
          </a:xfrm>
          <a:prstGeom prst="rect">
            <a:avLst/>
          </a:prstGeom>
        </p:spPr>
        <p:txBody>
          <a:bodyPr/>
          <a:lstStyle/>
          <a:p>
            <a:fld id="{E46178AB-9F47-154C-8C5C-96D64CA04AA0}" type="slidenum">
              <a:rPr lang="en-US" smtClean="0"/>
              <a:pPr/>
              <a:t>‹#›</a:t>
            </a:fld>
            <a:endParaRPr lang="en-US"/>
          </a:p>
        </p:txBody>
      </p:sp>
    </p:spTree>
    <p:extLst>
      <p:ext uri="{BB962C8B-B14F-4D97-AF65-F5344CB8AC3E}">
        <p14:creationId xmlns:p14="http://schemas.microsoft.com/office/powerpoint/2010/main" xmlns="" val="3660055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alphaModFix amt="31000"/>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D8DE3A6-B036-BD41-9EFC-4FC8A2D9F7E9}"/>
              </a:ext>
            </a:extLst>
          </p:cNvPr>
          <p:cNvSpPr>
            <a:spLocks noGrp="1"/>
          </p:cNvSpPr>
          <p:nvPr>
            <p:ph idx="1"/>
          </p:nvPr>
        </p:nvSpPr>
        <p:spPr>
          <a:xfrm>
            <a:off x="838200" y="1825625"/>
            <a:ext cx="10515600" cy="4351338"/>
          </a:xfrm>
          <a:prstGeom prst="rect">
            <a:avLst/>
          </a:prstGeom>
        </p:spPr>
        <p:txBody>
          <a:bodyPr/>
          <a:lstStyle>
            <a:lvl1pPr>
              <a:defRPr>
                <a:solidFill>
                  <a:srgbClr val="356D34"/>
                </a:solidFill>
                <a:latin typeface="+mn-lt"/>
              </a:defRPr>
            </a:lvl1pPr>
            <a:lvl2pPr>
              <a:defRPr>
                <a:solidFill>
                  <a:srgbClr val="356D34"/>
                </a:solidFill>
                <a:latin typeface="+mn-lt"/>
              </a:defRPr>
            </a:lvl2pPr>
            <a:lvl3pPr>
              <a:defRPr>
                <a:solidFill>
                  <a:srgbClr val="356D34"/>
                </a:solidFill>
                <a:latin typeface="+mn-lt"/>
              </a:defRPr>
            </a:lvl3pPr>
            <a:lvl4pPr>
              <a:defRPr>
                <a:solidFill>
                  <a:srgbClr val="356D34"/>
                </a:solidFill>
                <a:latin typeface="+mn-lt"/>
              </a:defRPr>
            </a:lvl4pPr>
            <a:lvl5pPr>
              <a:defRPr>
                <a:solidFill>
                  <a:srgbClr val="356D34"/>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71EEDC8F-9A63-FC44-90D9-E569CECA82A4}"/>
              </a:ext>
            </a:extLst>
          </p:cNvPr>
          <p:cNvSpPr>
            <a:spLocks noGrp="1"/>
          </p:cNvSpPr>
          <p:nvPr>
            <p:ph type="dt" sz="half" idx="10"/>
          </p:nvPr>
        </p:nvSpPr>
        <p:spPr>
          <a:xfrm>
            <a:off x="838200" y="6356350"/>
            <a:ext cx="2743200" cy="365125"/>
          </a:xfrm>
          <a:prstGeom prst="rect">
            <a:avLst/>
          </a:prstGeom>
        </p:spPr>
        <p:txBody>
          <a:bodyPr/>
          <a:lstStyle/>
          <a:p>
            <a:r>
              <a:rPr lang="en-ZA"/>
              <a:t>1/12/21</a:t>
            </a:r>
            <a:endParaRPr lang="en-US"/>
          </a:p>
        </p:txBody>
      </p:sp>
      <p:sp>
        <p:nvSpPr>
          <p:cNvPr id="5" name="Footer Placeholder 4">
            <a:extLst>
              <a:ext uri="{FF2B5EF4-FFF2-40B4-BE49-F238E27FC236}">
                <a16:creationId xmlns:a16="http://schemas.microsoft.com/office/drawing/2014/main" xmlns="" id="{6807E265-90D2-014B-AD20-F0A97278D9B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FD0B7E44-37ED-734A-8035-DE2924BE74C7}"/>
              </a:ext>
            </a:extLst>
          </p:cNvPr>
          <p:cNvSpPr>
            <a:spLocks noGrp="1"/>
          </p:cNvSpPr>
          <p:nvPr>
            <p:ph type="sldNum" sz="quarter" idx="12"/>
          </p:nvPr>
        </p:nvSpPr>
        <p:spPr>
          <a:xfrm>
            <a:off x="8610600" y="6356350"/>
            <a:ext cx="2743200" cy="365125"/>
          </a:xfrm>
          <a:prstGeom prst="rect">
            <a:avLst/>
          </a:prstGeom>
        </p:spPr>
        <p:txBody>
          <a:bodyPr/>
          <a:lstStyle/>
          <a:p>
            <a:fld id="{E46178AB-9F47-154C-8C5C-96D64CA04AA0}" type="slidenum">
              <a:rPr lang="en-US" smtClean="0"/>
              <a:pPr/>
              <a:t>‹#›</a:t>
            </a:fld>
            <a:endParaRPr lang="en-US"/>
          </a:p>
        </p:txBody>
      </p:sp>
      <p:sp>
        <p:nvSpPr>
          <p:cNvPr id="9" name="Title 1">
            <a:extLst>
              <a:ext uri="{FF2B5EF4-FFF2-40B4-BE49-F238E27FC236}">
                <a16:creationId xmlns:a16="http://schemas.microsoft.com/office/drawing/2014/main" xmlns="" id="{9BFAA615-FA45-5C48-A3CB-5241594667AF}"/>
              </a:ext>
            </a:extLst>
          </p:cNvPr>
          <p:cNvSpPr>
            <a:spLocks noGrp="1"/>
          </p:cNvSpPr>
          <p:nvPr>
            <p:ph type="ctrTitle" hasCustomPrompt="1"/>
          </p:nvPr>
        </p:nvSpPr>
        <p:spPr>
          <a:xfrm>
            <a:off x="838200" y="338203"/>
            <a:ext cx="5185775" cy="1008346"/>
          </a:xfrm>
          <a:prstGeom prst="rect">
            <a:avLst/>
          </a:prstGeom>
        </p:spPr>
        <p:txBody>
          <a:bodyPr anchor="b">
            <a:normAutofit/>
          </a:bodyPr>
          <a:lstStyle>
            <a:lvl1pPr algn="l">
              <a:defRPr sz="4000" b="1" i="0">
                <a:solidFill>
                  <a:srgbClr val="356D34"/>
                </a:solidFill>
                <a:latin typeface="Tw Cen MT Std" panose="020B0402020104020603" pitchFamily="34" charset="0"/>
              </a:defRPr>
            </a:lvl1pPr>
          </a:lstStyle>
          <a:p>
            <a:r>
              <a:rPr lang="en-US" dirty="0"/>
              <a:t>Content Slide</a:t>
            </a:r>
          </a:p>
        </p:txBody>
      </p:sp>
    </p:spTree>
    <p:extLst>
      <p:ext uri="{BB962C8B-B14F-4D97-AF65-F5344CB8AC3E}">
        <p14:creationId xmlns:p14="http://schemas.microsoft.com/office/powerpoint/2010/main" xmlns="" val="142816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4958070B-ED4F-094D-A03E-A09B974205C0}"/>
              </a:ext>
            </a:extLst>
          </p:cNvPr>
          <p:cNvSpPr>
            <a:spLocks noGrp="1"/>
          </p:cNvSpPr>
          <p:nvPr>
            <p:ph type="ctrTitle" hasCustomPrompt="1"/>
          </p:nvPr>
        </p:nvSpPr>
        <p:spPr>
          <a:xfrm>
            <a:off x="231732" y="1352811"/>
            <a:ext cx="5185775" cy="1772433"/>
          </a:xfrm>
          <a:prstGeom prst="rect">
            <a:avLst/>
          </a:prstGeom>
        </p:spPr>
        <p:txBody>
          <a:bodyPr anchor="b"/>
          <a:lstStyle>
            <a:lvl1pPr algn="ctr">
              <a:defRPr sz="6000" b="1" i="0">
                <a:solidFill>
                  <a:srgbClr val="A0CC3A"/>
                </a:solidFill>
                <a:latin typeface="Tw Cen MT Std Extra Bold" panose="020B0402020104020603" pitchFamily="34" charset="0"/>
              </a:defRPr>
            </a:lvl1pPr>
          </a:lstStyle>
          <a:p>
            <a:r>
              <a:rPr lang="en-US" dirty="0"/>
              <a:t>Dividing Slide</a:t>
            </a:r>
          </a:p>
        </p:txBody>
      </p:sp>
      <p:sp>
        <p:nvSpPr>
          <p:cNvPr id="11" name="Subtitle 2">
            <a:extLst>
              <a:ext uri="{FF2B5EF4-FFF2-40B4-BE49-F238E27FC236}">
                <a16:creationId xmlns:a16="http://schemas.microsoft.com/office/drawing/2014/main" xmlns="" id="{967772FD-F308-4F41-BFF5-584E7380DCD6}"/>
              </a:ext>
            </a:extLst>
          </p:cNvPr>
          <p:cNvSpPr>
            <a:spLocks noGrp="1"/>
          </p:cNvSpPr>
          <p:nvPr>
            <p:ph type="subTitle" idx="1" hasCustomPrompt="1"/>
          </p:nvPr>
        </p:nvSpPr>
        <p:spPr>
          <a:xfrm>
            <a:off x="1234857" y="3213731"/>
            <a:ext cx="3179523" cy="769546"/>
          </a:xfrm>
          <a:prstGeom prst="rect">
            <a:avLst/>
          </a:prstGeom>
        </p:spPr>
        <p:txBody>
          <a:bodyPr/>
          <a:lstStyle>
            <a:lvl1pPr marL="0" indent="0" algn="ctr">
              <a:buNone/>
              <a:defRPr sz="2400" b="0" i="0">
                <a:solidFill>
                  <a:schemeClr val="bg1"/>
                </a:solidFill>
                <a:latin typeface="Tw Cen MT Std" panose="020B04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xmlns="" val="855288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alphaModFix amt="49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6733DE-53BE-7641-B919-F90A7D9DD64E}"/>
              </a:ext>
            </a:extLst>
          </p:cNvPr>
          <p:cNvSpPr>
            <a:spLocks noGrp="1"/>
          </p:cNvSpPr>
          <p:nvPr>
            <p:ph type="title" hasCustomPrompt="1"/>
          </p:nvPr>
        </p:nvSpPr>
        <p:spPr>
          <a:xfrm>
            <a:off x="838200" y="365125"/>
            <a:ext cx="10515600" cy="1325563"/>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b="1" i="0">
                <a:solidFill>
                  <a:srgbClr val="356D34"/>
                </a:solidFill>
                <a:latin typeface="Tw Cen MT Std" panose="020B0402020104020603" pitchFamily="34" charset="0"/>
              </a:defRPr>
            </a:lvl1pPr>
          </a:lstStyle>
          <a:p>
            <a:r>
              <a:rPr lang="en-US" dirty="0"/>
              <a:t>Content Slide (with images)</a:t>
            </a:r>
          </a:p>
        </p:txBody>
      </p:sp>
      <p:sp>
        <p:nvSpPr>
          <p:cNvPr id="3" name="Content Placeholder 2">
            <a:extLst>
              <a:ext uri="{FF2B5EF4-FFF2-40B4-BE49-F238E27FC236}">
                <a16:creationId xmlns:a16="http://schemas.microsoft.com/office/drawing/2014/main" xmlns="" id="{5D3B966E-0CDE-1643-BC85-704E47DC89F4}"/>
              </a:ext>
            </a:extLst>
          </p:cNvPr>
          <p:cNvSpPr>
            <a:spLocks noGrp="1"/>
          </p:cNvSpPr>
          <p:nvPr>
            <p:ph sz="half" idx="1"/>
          </p:nvPr>
        </p:nvSpPr>
        <p:spPr>
          <a:xfrm>
            <a:off x="838200" y="1825625"/>
            <a:ext cx="5181600" cy="4351338"/>
          </a:xfrm>
          <a:prstGeom prst="rect">
            <a:avLst/>
          </a:prstGeom>
        </p:spPr>
        <p:txBody>
          <a:bodyPr/>
          <a:lstStyle>
            <a:lvl1pPr>
              <a:defRPr>
                <a:solidFill>
                  <a:srgbClr val="356D34"/>
                </a:solidFill>
                <a:latin typeface="+mn-lt"/>
              </a:defRPr>
            </a:lvl1pPr>
            <a:lvl2pPr>
              <a:defRPr>
                <a:solidFill>
                  <a:srgbClr val="356D34"/>
                </a:solidFill>
                <a:latin typeface="+mn-lt"/>
              </a:defRPr>
            </a:lvl2pPr>
            <a:lvl3pPr>
              <a:defRPr>
                <a:solidFill>
                  <a:srgbClr val="356D34"/>
                </a:solidFill>
                <a:latin typeface="+mn-lt"/>
              </a:defRPr>
            </a:lvl3pPr>
            <a:lvl4pPr>
              <a:defRPr>
                <a:solidFill>
                  <a:srgbClr val="356D34"/>
                </a:solidFill>
                <a:latin typeface="+mn-lt"/>
              </a:defRPr>
            </a:lvl4pPr>
            <a:lvl5pPr>
              <a:defRPr>
                <a:solidFill>
                  <a:srgbClr val="356D34"/>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969FDD72-0F33-384E-B9C9-791E74CD08B6}"/>
              </a:ext>
            </a:extLst>
          </p:cNvPr>
          <p:cNvSpPr>
            <a:spLocks noGrp="1"/>
          </p:cNvSpPr>
          <p:nvPr>
            <p:ph sz="half" idx="2"/>
          </p:nvPr>
        </p:nvSpPr>
        <p:spPr>
          <a:xfrm>
            <a:off x="6172200" y="1825625"/>
            <a:ext cx="5181600" cy="4351338"/>
          </a:xfrm>
          <a:prstGeom prst="rect">
            <a:avLst/>
          </a:prstGeom>
        </p:spPr>
        <p:txBody>
          <a:bodyPr/>
          <a:lstStyle>
            <a:lvl1pPr>
              <a:defRPr>
                <a:solidFill>
                  <a:srgbClr val="356D34"/>
                </a:solidFill>
                <a:latin typeface="+mn-lt"/>
              </a:defRPr>
            </a:lvl1pPr>
            <a:lvl2pPr>
              <a:defRPr>
                <a:solidFill>
                  <a:srgbClr val="356D34"/>
                </a:solidFill>
                <a:latin typeface="+mn-lt"/>
              </a:defRPr>
            </a:lvl2pPr>
            <a:lvl3pPr>
              <a:defRPr>
                <a:solidFill>
                  <a:srgbClr val="356D34"/>
                </a:solidFill>
                <a:latin typeface="+mn-lt"/>
              </a:defRPr>
            </a:lvl3pPr>
            <a:lvl4pPr>
              <a:defRPr>
                <a:solidFill>
                  <a:srgbClr val="356D34"/>
                </a:solidFill>
                <a:latin typeface="+mn-lt"/>
              </a:defRPr>
            </a:lvl4pPr>
            <a:lvl5pPr>
              <a:defRPr>
                <a:solidFill>
                  <a:srgbClr val="356D34"/>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C4AE381-0501-C442-8A44-7CA3212348D6}"/>
              </a:ext>
            </a:extLst>
          </p:cNvPr>
          <p:cNvSpPr>
            <a:spLocks noGrp="1"/>
          </p:cNvSpPr>
          <p:nvPr>
            <p:ph type="dt" sz="half" idx="10"/>
          </p:nvPr>
        </p:nvSpPr>
        <p:spPr>
          <a:xfrm>
            <a:off x="838200" y="6356350"/>
            <a:ext cx="2743200" cy="365125"/>
          </a:xfrm>
          <a:prstGeom prst="rect">
            <a:avLst/>
          </a:prstGeom>
        </p:spPr>
        <p:txBody>
          <a:bodyPr/>
          <a:lstStyle/>
          <a:p>
            <a:r>
              <a:rPr lang="en-ZA"/>
              <a:t>1/12/21</a:t>
            </a:r>
            <a:endParaRPr lang="en-US"/>
          </a:p>
        </p:txBody>
      </p:sp>
      <p:sp>
        <p:nvSpPr>
          <p:cNvPr id="6" name="Footer Placeholder 5">
            <a:extLst>
              <a:ext uri="{FF2B5EF4-FFF2-40B4-BE49-F238E27FC236}">
                <a16:creationId xmlns:a16="http://schemas.microsoft.com/office/drawing/2014/main" xmlns="" id="{B612250E-D57E-F049-AD69-F1C7FCF584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260AD10F-D794-4740-847B-FBD5C63D8485}"/>
              </a:ext>
            </a:extLst>
          </p:cNvPr>
          <p:cNvSpPr>
            <a:spLocks noGrp="1"/>
          </p:cNvSpPr>
          <p:nvPr>
            <p:ph type="sldNum" sz="quarter" idx="12"/>
          </p:nvPr>
        </p:nvSpPr>
        <p:spPr>
          <a:xfrm>
            <a:off x="8610600" y="6356350"/>
            <a:ext cx="2743200" cy="365125"/>
          </a:xfrm>
          <a:prstGeom prst="rect">
            <a:avLst/>
          </a:prstGeom>
        </p:spPr>
        <p:txBody>
          <a:bodyPr/>
          <a:lstStyle/>
          <a:p>
            <a:fld id="{E46178AB-9F47-154C-8C5C-96D64CA04AA0}" type="slidenum">
              <a:rPr lang="en-US" smtClean="0"/>
              <a:pPr/>
              <a:t>‹#›</a:t>
            </a:fld>
            <a:endParaRPr lang="en-US"/>
          </a:p>
        </p:txBody>
      </p:sp>
    </p:spTree>
    <p:extLst>
      <p:ext uri="{BB962C8B-B14F-4D97-AF65-F5344CB8AC3E}">
        <p14:creationId xmlns:p14="http://schemas.microsoft.com/office/powerpoint/2010/main" xmlns="" val="2950665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alphaModFix amt="49000"/>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EC9BB0F2-9CA6-4B40-83B9-4BB97E0F63A8}"/>
              </a:ext>
            </a:extLst>
          </p:cNvPr>
          <p:cNvSpPr>
            <a:spLocks noGrp="1"/>
          </p:cNvSpPr>
          <p:nvPr>
            <p:ph type="dt" sz="half" idx="10"/>
          </p:nvPr>
        </p:nvSpPr>
        <p:spPr>
          <a:xfrm>
            <a:off x="838200" y="6356350"/>
            <a:ext cx="2743200" cy="365125"/>
          </a:xfrm>
          <a:prstGeom prst="rect">
            <a:avLst/>
          </a:prstGeom>
        </p:spPr>
        <p:txBody>
          <a:bodyPr/>
          <a:lstStyle/>
          <a:p>
            <a:r>
              <a:rPr lang="en-ZA"/>
              <a:t>1/12/21</a:t>
            </a:r>
            <a:endParaRPr lang="en-US"/>
          </a:p>
        </p:txBody>
      </p:sp>
      <p:sp>
        <p:nvSpPr>
          <p:cNvPr id="4" name="Footer Placeholder 3">
            <a:extLst>
              <a:ext uri="{FF2B5EF4-FFF2-40B4-BE49-F238E27FC236}">
                <a16:creationId xmlns:a16="http://schemas.microsoft.com/office/drawing/2014/main" xmlns="" id="{C026A7CC-690F-A341-891D-3DA2E1833F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66FB76B2-52BD-2C4C-B162-1B7CB186F26C}"/>
              </a:ext>
            </a:extLst>
          </p:cNvPr>
          <p:cNvSpPr>
            <a:spLocks noGrp="1"/>
          </p:cNvSpPr>
          <p:nvPr>
            <p:ph type="sldNum" sz="quarter" idx="12"/>
          </p:nvPr>
        </p:nvSpPr>
        <p:spPr>
          <a:xfrm>
            <a:off x="8610600" y="6356350"/>
            <a:ext cx="2743200" cy="365125"/>
          </a:xfrm>
          <a:prstGeom prst="rect">
            <a:avLst/>
          </a:prstGeom>
        </p:spPr>
        <p:txBody>
          <a:bodyPr/>
          <a:lstStyle/>
          <a:p>
            <a:fld id="{E46178AB-9F47-154C-8C5C-96D64CA04AA0}" type="slidenum">
              <a:rPr lang="en-US" smtClean="0"/>
              <a:pPr/>
              <a:t>‹#›</a:t>
            </a:fld>
            <a:endParaRPr lang="en-US"/>
          </a:p>
        </p:txBody>
      </p:sp>
      <p:sp>
        <p:nvSpPr>
          <p:cNvPr id="6" name="Title 1">
            <a:extLst>
              <a:ext uri="{FF2B5EF4-FFF2-40B4-BE49-F238E27FC236}">
                <a16:creationId xmlns:a16="http://schemas.microsoft.com/office/drawing/2014/main" xmlns="" id="{72348D62-2924-C549-86B3-CB19B9A3FC56}"/>
              </a:ext>
            </a:extLst>
          </p:cNvPr>
          <p:cNvSpPr>
            <a:spLocks noGrp="1"/>
          </p:cNvSpPr>
          <p:nvPr>
            <p:ph type="title" hasCustomPrompt="1"/>
          </p:nvPr>
        </p:nvSpPr>
        <p:spPr>
          <a:xfrm>
            <a:off x="838200" y="365125"/>
            <a:ext cx="10515600" cy="1325563"/>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b="1" i="0">
                <a:solidFill>
                  <a:srgbClr val="356D34"/>
                </a:solidFill>
                <a:latin typeface="Tw Cen MT Std" panose="020B0402020104020603" pitchFamily="34" charset="0"/>
              </a:defRPr>
            </a:lvl1pPr>
          </a:lstStyle>
          <a:p>
            <a:r>
              <a:rPr lang="en-US" dirty="0"/>
              <a:t>Image only slide</a:t>
            </a:r>
          </a:p>
        </p:txBody>
      </p:sp>
    </p:spTree>
    <p:extLst>
      <p:ext uri="{BB962C8B-B14F-4D97-AF65-F5344CB8AC3E}">
        <p14:creationId xmlns:p14="http://schemas.microsoft.com/office/powerpoint/2010/main" xmlns="" val="22477319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193BB61-F178-C044-BCC3-0F51C453A3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0823FFAE-EE38-8D4E-A12B-2760748D37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3B71B094-A8E7-3049-B221-B1DF2AC63F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w Cen MT Std Semi Medium" panose="020B0402020104020603" pitchFamily="34" charset="0"/>
              </a:defRPr>
            </a:lvl1pPr>
          </a:lstStyle>
          <a:p>
            <a:r>
              <a:rPr lang="en-ZA"/>
              <a:t>1/12/21</a:t>
            </a:r>
            <a:endParaRPr lang="en-US"/>
          </a:p>
        </p:txBody>
      </p:sp>
      <p:sp>
        <p:nvSpPr>
          <p:cNvPr id="5" name="Footer Placeholder 4">
            <a:extLst>
              <a:ext uri="{FF2B5EF4-FFF2-40B4-BE49-F238E27FC236}">
                <a16:creationId xmlns:a16="http://schemas.microsoft.com/office/drawing/2014/main" xmlns="" id="{1CBC6BA4-A993-934A-8A27-E3F9BE0A15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w Cen MT Std Semi Medium" panose="020B0402020104020603" pitchFamily="34" charset="0"/>
              </a:defRPr>
            </a:lvl1pPr>
          </a:lstStyle>
          <a:p>
            <a:endParaRPr lang="en-US"/>
          </a:p>
        </p:txBody>
      </p:sp>
      <p:sp>
        <p:nvSpPr>
          <p:cNvPr id="6" name="Slide Number Placeholder 5">
            <a:extLst>
              <a:ext uri="{FF2B5EF4-FFF2-40B4-BE49-F238E27FC236}">
                <a16:creationId xmlns:a16="http://schemas.microsoft.com/office/drawing/2014/main" xmlns="" id="{69933CB9-B24E-E443-A706-F4486BEDDC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w Cen MT Std Semi Medium" panose="020B0402020104020603" pitchFamily="34" charset="0"/>
              </a:defRPr>
            </a:lvl1pPr>
          </a:lstStyle>
          <a:p>
            <a:fld id="{E46178AB-9F47-154C-8C5C-96D64CA04AA0}" type="slidenum">
              <a:rPr lang="en-US" smtClean="0"/>
              <a:pPr/>
              <a:t>‹#›</a:t>
            </a:fld>
            <a:endParaRPr lang="en-US"/>
          </a:p>
        </p:txBody>
      </p:sp>
    </p:spTree>
    <p:extLst>
      <p:ext uri="{BB962C8B-B14F-4D97-AF65-F5344CB8AC3E}">
        <p14:creationId xmlns:p14="http://schemas.microsoft.com/office/powerpoint/2010/main" xmlns="" val="1290587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Lst>
  <p:hf hdr="0"/>
  <p:txStyles>
    <p:titleStyle>
      <a:lvl1pPr algn="l" defTabSz="914400" rtl="0" eaLnBrk="1" latinLnBrk="0" hangingPunct="1">
        <a:lnSpc>
          <a:spcPct val="90000"/>
        </a:lnSpc>
        <a:spcBef>
          <a:spcPct val="0"/>
        </a:spcBef>
        <a:buNone/>
        <a:defRPr sz="4400" b="1" i="0" kern="1200">
          <a:solidFill>
            <a:srgbClr val="A0CC3A"/>
          </a:solidFill>
          <a:latin typeface="Tw Cen MT Std Extra Bold" panose="020B04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56D3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56D3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56D3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56D3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56D3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842EB2-85ED-B74D-BABF-D3C5AA8D0A40}"/>
              </a:ext>
            </a:extLst>
          </p:cNvPr>
          <p:cNvSpPr>
            <a:spLocks noGrp="1"/>
          </p:cNvSpPr>
          <p:nvPr>
            <p:ph type="ctrTitle"/>
          </p:nvPr>
        </p:nvSpPr>
        <p:spPr>
          <a:xfrm>
            <a:off x="129646" y="410966"/>
            <a:ext cx="5582785" cy="1222625"/>
          </a:xfrm>
        </p:spPr>
        <p:txBody>
          <a:bodyPr>
            <a:normAutofit fontScale="90000"/>
          </a:bodyPr>
          <a:lstStyle/>
          <a:p>
            <a:pPr lvl="0">
              <a:defRPr/>
            </a:pPr>
            <a:r>
              <a:rPr lang="en-US" sz="6000" dirty="0">
                <a:latin typeface="+mn-lt"/>
              </a:rPr>
              <a:t/>
            </a:r>
            <a:br>
              <a:rPr lang="en-US" sz="6000" dirty="0">
                <a:latin typeface="+mn-lt"/>
              </a:rPr>
            </a:br>
            <a:r>
              <a:rPr lang="en-US" sz="6000" dirty="0">
                <a:latin typeface="+mn-lt"/>
              </a:rPr>
              <a:t/>
            </a:r>
            <a:br>
              <a:rPr lang="en-US" sz="6000" dirty="0">
                <a:latin typeface="+mn-lt"/>
              </a:rPr>
            </a:br>
            <a:r>
              <a:rPr lang="en-US" sz="6000" dirty="0">
                <a:latin typeface="+mn-lt"/>
              </a:rPr>
              <a:t/>
            </a:r>
            <a:br>
              <a:rPr lang="en-US" sz="6000" dirty="0">
                <a:latin typeface="+mn-lt"/>
              </a:rPr>
            </a:br>
            <a:r>
              <a:rPr lang="en-US" sz="4000" dirty="0">
                <a:solidFill>
                  <a:schemeClr val="bg1"/>
                </a:solidFill>
                <a:latin typeface="Arial" panose="020B0604020202020204" pitchFamily="34" charset="0"/>
                <a:cs typeface="Arial" panose="020B0604020202020204" pitchFamily="34" charset="0"/>
              </a:rPr>
              <a:t>2023/24 Final  Annual Performance Plan </a:t>
            </a:r>
            <a:endParaRPr kumimoji="0" lang="en-US" sz="4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xmlns="" id="{8EE1B226-6C81-5B4E-B47C-3B07C1757DAC}"/>
              </a:ext>
            </a:extLst>
          </p:cNvPr>
          <p:cNvSpPr>
            <a:spLocks noGrp="1"/>
          </p:cNvSpPr>
          <p:nvPr>
            <p:ph type="subTitle" idx="1"/>
          </p:nvPr>
        </p:nvSpPr>
        <p:spPr>
          <a:xfrm>
            <a:off x="129646" y="2718380"/>
            <a:ext cx="5898621" cy="2038445"/>
          </a:xfrm>
        </p:spPr>
        <p:txBody>
          <a:bodyPr>
            <a:normAutofit fontScale="92500" lnSpcReduction="20000"/>
          </a:bodyPr>
          <a:lstStyle/>
          <a:p>
            <a:r>
              <a:rPr lang="en-US" sz="1600" b="1" dirty="0">
                <a:latin typeface="Arial" panose="020B0604020202020204" pitchFamily="34" charset="0"/>
                <a:cs typeface="Arial" panose="020B0604020202020204" pitchFamily="34" charset="0"/>
              </a:rPr>
              <a:t>Presentation by:</a:t>
            </a:r>
          </a:p>
          <a:p>
            <a:endParaRPr lang="en-US" sz="1600" b="1" dirty="0">
              <a:latin typeface="Arial" panose="020B0604020202020204" pitchFamily="34" charset="0"/>
              <a:cs typeface="Arial" panose="020B0604020202020204" pitchFamily="34" charset="0"/>
            </a:endParaRPr>
          </a:p>
          <a:p>
            <a:pPr algn="l"/>
            <a:r>
              <a:rPr lang="en-US" sz="1600" b="1" dirty="0">
                <a:latin typeface="Arial" panose="020B0604020202020204" pitchFamily="34" charset="0"/>
                <a:cs typeface="Arial" panose="020B0604020202020204" pitchFamily="34" charset="0"/>
              </a:rPr>
              <a:t>Ms. Phindile Mthethwa: Board Chairperson</a:t>
            </a:r>
          </a:p>
          <a:p>
            <a:pPr algn="l"/>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Ms. Thembelihle Mbatha (CA)(SA </a:t>
            </a:r>
            <a:r>
              <a:rPr lang="en-US" sz="1600" b="1" dirty="0">
                <a:latin typeface="Arial" panose="020B0604020202020204" pitchFamily="34" charset="0"/>
                <a:cs typeface="Arial" panose="020B0604020202020204" pitchFamily="34" charset="0"/>
              </a:rPr>
              <a:t>: Acting Chief Ombud</a:t>
            </a:r>
          </a:p>
          <a:p>
            <a:pPr algn="l"/>
            <a:r>
              <a:rPr lang="en-US" sz="1600" b="1" dirty="0">
                <a:latin typeface="Arial" panose="020B0604020202020204" pitchFamily="34" charset="0"/>
                <a:cs typeface="Arial" panose="020B0604020202020204" pitchFamily="34" charset="0"/>
              </a:rPr>
              <a:t>Mr. Masaswivona Nhlungwana : Acting CFO</a:t>
            </a:r>
          </a:p>
          <a:p>
            <a:endParaRPr lang="en-US" sz="1400" b="1" dirty="0">
              <a:latin typeface="Arial" panose="020B0604020202020204" pitchFamily="34" charset="0"/>
              <a:cs typeface="Arial" panose="020B0604020202020204" pitchFamily="34" charset="0"/>
            </a:endParaRPr>
          </a:p>
          <a:p>
            <a:r>
              <a:rPr lang="en-US" sz="1400" b="1">
                <a:latin typeface="Arial" panose="020B0604020202020204" pitchFamily="34" charset="0"/>
                <a:cs typeface="Arial" panose="020B0604020202020204" pitchFamily="34" charset="0"/>
              </a:rPr>
              <a:t>5 May </a:t>
            </a:r>
            <a:r>
              <a:rPr lang="en-US" sz="1400" b="1" dirty="0">
                <a:latin typeface="Arial" panose="020B0604020202020204" pitchFamily="34" charset="0"/>
                <a:cs typeface="Arial" panose="020B0604020202020204" pitchFamily="34" charset="0"/>
              </a:rPr>
              <a:t>2023</a:t>
            </a:r>
          </a:p>
        </p:txBody>
      </p:sp>
      <p:sp>
        <p:nvSpPr>
          <p:cNvPr id="4" name="Rectangle: Rounded Corners 3">
            <a:extLst>
              <a:ext uri="{FF2B5EF4-FFF2-40B4-BE49-F238E27FC236}">
                <a16:creationId xmlns:a16="http://schemas.microsoft.com/office/drawing/2014/main" xmlns="" id="{E3AE5D23-373E-44DF-A16A-9A7083C1DD91}"/>
              </a:ext>
            </a:extLst>
          </p:cNvPr>
          <p:cNvSpPr/>
          <p:nvPr/>
        </p:nvSpPr>
        <p:spPr>
          <a:xfrm>
            <a:off x="972768" y="4756825"/>
            <a:ext cx="3307405" cy="1788476"/>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843574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xmlns="" id="{976109F6-557D-480E-BC87-3F9783043A77}"/>
              </a:ext>
            </a:extLst>
          </p:cNvPr>
          <p:cNvGraphicFramePr>
            <a:graphicFrameLocks noGrp="1"/>
          </p:cNvGraphicFramePr>
          <p:nvPr>
            <p:ph idx="1"/>
            <p:extLst>
              <p:ext uri="{D42A27DB-BD31-4B8C-83A1-F6EECF244321}">
                <p14:modId xmlns:p14="http://schemas.microsoft.com/office/powerpoint/2010/main" xmlns="" val="3057859898"/>
              </p:ext>
            </p:extLst>
          </p:nvPr>
        </p:nvGraphicFramePr>
        <p:xfrm>
          <a:off x="102742" y="515396"/>
          <a:ext cx="12025472" cy="5752684"/>
        </p:xfrm>
        <a:graphic>
          <a:graphicData uri="http://schemas.openxmlformats.org/drawingml/2006/table">
            <a:tbl>
              <a:tblPr firstRow="1" bandRow="1">
                <a:tableStyleId>{93296810-A885-4BE3-A3E7-6D5BEEA58F35}</a:tableStyleId>
              </a:tblPr>
              <a:tblGrid>
                <a:gridCol w="4962418">
                  <a:extLst>
                    <a:ext uri="{9D8B030D-6E8A-4147-A177-3AD203B41FA5}">
                      <a16:colId xmlns:a16="http://schemas.microsoft.com/office/drawing/2014/main" xmlns="" val="176256639"/>
                    </a:ext>
                  </a:extLst>
                </a:gridCol>
                <a:gridCol w="7063054">
                  <a:extLst>
                    <a:ext uri="{9D8B030D-6E8A-4147-A177-3AD203B41FA5}">
                      <a16:colId xmlns:a16="http://schemas.microsoft.com/office/drawing/2014/main" xmlns="" val="417185325"/>
                    </a:ext>
                  </a:extLst>
                </a:gridCol>
              </a:tblGrid>
              <a:tr h="544991">
                <a:tc>
                  <a:txBody>
                    <a:bodyPr/>
                    <a:lstStyle/>
                    <a:p>
                      <a:pPr marL="0" algn="ctr" defTabSz="914400" rtl="0" eaLnBrk="1" latinLnBrk="0" hangingPunct="1">
                        <a:lnSpc>
                          <a:spcPct val="100000"/>
                        </a:lnSpc>
                      </a:pPr>
                      <a:r>
                        <a:rPr lang="en-ZA" sz="1800" b="1" kern="1200">
                          <a:solidFill>
                            <a:srgbClr val="FFFFFF"/>
                          </a:solidFill>
                          <a:effectLst/>
                          <a:latin typeface="Arial" panose="020B0604020202020204" pitchFamily="34" charset="0"/>
                          <a:ea typeface="Calibri" panose="020F0502020204030204" pitchFamily="34" charset="0"/>
                          <a:cs typeface="+mn-cs"/>
                        </a:rPr>
                        <a:t>STRENGTHS</a:t>
                      </a:r>
                      <a:endParaRPr lang="en-ZA" sz="1800" b="1" kern="1200" dirty="0">
                        <a:solidFill>
                          <a:srgbClr val="FFFFFF"/>
                        </a:solidFill>
                        <a:effectLst/>
                        <a:latin typeface="Arial" panose="020B0604020202020204" pitchFamily="34" charset="0"/>
                        <a:cs typeface="+mn-cs"/>
                      </a:endParaRPr>
                    </a:p>
                  </a:txBody>
                  <a:tcPr/>
                </a:tc>
                <a:tc>
                  <a:txBody>
                    <a:bodyPr/>
                    <a:lstStyle/>
                    <a:p>
                      <a:pPr algn="ctr"/>
                      <a:r>
                        <a:rPr lang="en-ZA" sz="1800" b="1">
                          <a:solidFill>
                            <a:srgbClr val="FFFFFF"/>
                          </a:solidFill>
                          <a:effectLst/>
                          <a:latin typeface="Arial" panose="020B0604020202020204" pitchFamily="34" charset="0"/>
                          <a:ea typeface="Calibri" panose="020F0502020204030204" pitchFamily="34" charset="0"/>
                        </a:rPr>
                        <a:t>WEAKNESSES</a:t>
                      </a:r>
                      <a:endParaRPr lang="en-ZA" dirty="0"/>
                    </a:p>
                  </a:txBody>
                  <a:tcPr/>
                </a:tc>
                <a:extLst>
                  <a:ext uri="{0D108BD9-81ED-4DB2-BD59-A6C34878D82A}">
                    <a16:rowId xmlns:a16="http://schemas.microsoft.com/office/drawing/2014/main" xmlns="" val="1891885164"/>
                  </a:ext>
                </a:extLst>
              </a:tr>
              <a:tr h="5207693">
                <a:tc>
                  <a:txBody>
                    <a:bodyPr/>
                    <a:lstStyle/>
                    <a:p>
                      <a:pPr marL="342900" lvl="0" indent="-342900" algn="just">
                        <a:lnSpc>
                          <a:spcPct val="100000"/>
                        </a:lnSpc>
                        <a:spcBef>
                          <a:spcPts val="300"/>
                        </a:spcBef>
                        <a:spcAft>
                          <a:spcPts val="300"/>
                        </a:spcAft>
                        <a:buFont typeface="Symbol" panose="05050102010706020507" pitchFamily="18" charset="2"/>
                        <a:buChar char=""/>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Promulgated legislation enabling the collection of statutory levies.</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0000"/>
                        </a:lnSpc>
                        <a:spcBef>
                          <a:spcPts val="300"/>
                        </a:spcBef>
                        <a:spcAft>
                          <a:spcPts val="3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Approved organisational structure.</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0000"/>
                        </a:lnSpc>
                        <a:spcBef>
                          <a:spcPts val="300"/>
                        </a:spcBef>
                        <a:spcAft>
                          <a:spcPts val="3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Quality assurance of schemes governance documentation.</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0000"/>
                        </a:lnSpc>
                        <a:spcBef>
                          <a:spcPts val="300"/>
                        </a:spcBef>
                        <a:spcAft>
                          <a:spcPts val="3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Established regional footprint.</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0000"/>
                        </a:lnSpc>
                        <a:spcBef>
                          <a:spcPts val="300"/>
                        </a:spcBef>
                        <a:spcAft>
                          <a:spcPts val="300"/>
                        </a:spcAft>
                        <a:buFont typeface="Symbol" panose="05050102010706020507" pitchFamily="18" charset="2"/>
                        <a:buChar char=""/>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Skilled employees.</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0000"/>
                        </a:lnSpc>
                        <a:spcBef>
                          <a:spcPts val="300"/>
                        </a:spcBef>
                        <a:spcAft>
                          <a:spcPts val="3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Existing criminal sanctions in the CSOS Act for non-compliance.</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0000"/>
                        </a:lnSpc>
                        <a:spcBef>
                          <a:spcPts val="300"/>
                        </a:spcBef>
                        <a:spcAft>
                          <a:spcPts val="3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New online customer platform (CSOS Connect).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0000"/>
                        </a:lnSpc>
                        <a:spcBef>
                          <a:spcPts val="300"/>
                        </a:spcBef>
                        <a:spcAft>
                          <a:spcPts val="3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Online collection mechanism.</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0000"/>
                        </a:lnSpc>
                        <a:spcBef>
                          <a:spcPts val="300"/>
                        </a:spcBef>
                        <a:spcAft>
                          <a:spcPts val="3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Stability in governance structures.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defTabSz="914400" rtl="0" eaLnBrk="1" latinLnBrk="0" hangingPunct="1">
                        <a:lnSpc>
                          <a:spcPct val="100000"/>
                        </a:lnSpc>
                        <a:spcBef>
                          <a:spcPts val="300"/>
                        </a:spcBef>
                        <a:spcAft>
                          <a:spcPts val="300"/>
                        </a:spcAft>
                        <a:buFont typeface="Symbol" panose="05050102010706020507" pitchFamily="18" charset="2"/>
                        <a:buChar char=""/>
                      </a:pPr>
                      <a:r>
                        <a:rPr lang="en-ZA" sz="16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Decentralisation of governance and compliance function. </a:t>
                      </a:r>
                      <a:endParaRPr lang="en-ZA" sz="1600" kern="1200" dirty="0">
                        <a:solidFill>
                          <a:schemeClr val="dk1"/>
                        </a:solidFill>
                        <a:effectLst/>
                        <a:latin typeface="Arial" panose="020B0604020202020204" pitchFamily="34" charset="0"/>
                        <a:cs typeface="Arial" panose="020B0604020202020204" pitchFamily="34" charset="0"/>
                      </a:endParaRPr>
                    </a:p>
                  </a:txBody>
                  <a:tcPr/>
                </a:tc>
                <a:tc>
                  <a:txBody>
                    <a:bodyPr/>
                    <a:lstStyle/>
                    <a:p>
                      <a:pPr marL="342900" lvl="0" indent="-342900" algn="just">
                        <a:lnSpc>
                          <a:spcPct val="100000"/>
                        </a:lnSpc>
                        <a:spcBef>
                          <a:spcPts val="200"/>
                        </a:spcBef>
                        <a:spcAft>
                          <a:spcPts val="2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Optimum use of revenue – CSOS is returning some funds to Treasury.</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0000"/>
                        </a:lnSpc>
                        <a:spcBef>
                          <a:spcPts val="200"/>
                        </a:spcBef>
                        <a:spcAft>
                          <a:spcPts val="2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Inadequate capacity vs volume of work.</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0000"/>
                        </a:lnSpc>
                        <a:spcBef>
                          <a:spcPts val="200"/>
                        </a:spcBef>
                        <a:spcAft>
                          <a:spcPts val="2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Poor public image.</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0000"/>
                        </a:lnSpc>
                        <a:spcBef>
                          <a:spcPts val="200"/>
                        </a:spcBef>
                        <a:spcAft>
                          <a:spcPts val="2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Inadequate feedback to stakeholders to avoid queries and complaints arising.</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0000"/>
                        </a:lnSpc>
                        <a:spcBef>
                          <a:spcPts val="200"/>
                        </a:spcBef>
                        <a:spcAft>
                          <a:spcPts val="2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Delays in implementation of risk management process.</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0000"/>
                        </a:lnSpc>
                        <a:spcBef>
                          <a:spcPts val="200"/>
                        </a:spcBef>
                        <a:spcAft>
                          <a:spcPts val="2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Lack of appropriate measures to enforce compliance with the CSOS Act.</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0000"/>
                        </a:lnSpc>
                        <a:spcBef>
                          <a:spcPts val="200"/>
                        </a:spcBef>
                        <a:spcAft>
                          <a:spcPts val="2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Slow monitoring and updating of community scheme database.</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0000"/>
                        </a:lnSpc>
                        <a:spcBef>
                          <a:spcPts val="200"/>
                        </a:spcBef>
                        <a:spcAft>
                          <a:spcPts val="2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Lack of proper community scheme registration processes.</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0000"/>
                        </a:lnSpc>
                        <a:spcBef>
                          <a:spcPts val="200"/>
                        </a:spcBef>
                        <a:spcAft>
                          <a:spcPts val="2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Slow turnaround on legislative review – impedes on CSOS implementation.</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0000"/>
                        </a:lnSpc>
                        <a:spcBef>
                          <a:spcPts val="200"/>
                        </a:spcBef>
                        <a:spcAft>
                          <a:spcPts val="2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Poorly phrased legislation, including lack of enforcement measures in the CSOS Act.</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0000"/>
                        </a:lnSpc>
                        <a:spcBef>
                          <a:spcPts val="200"/>
                        </a:spcBef>
                        <a:spcAft>
                          <a:spcPts val="2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High vacancy rate.</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908413001"/>
                  </a:ext>
                </a:extLst>
              </a:tr>
            </a:tbl>
          </a:graphicData>
        </a:graphic>
      </p:graphicFrame>
      <p:sp>
        <p:nvSpPr>
          <p:cNvPr id="5" name="Slide Number Placeholder 4">
            <a:extLst>
              <a:ext uri="{FF2B5EF4-FFF2-40B4-BE49-F238E27FC236}">
                <a16:creationId xmlns:a16="http://schemas.microsoft.com/office/drawing/2014/main" xmlns="" id="{E4152921-B728-41D8-25B9-A10FEA90A7F5}"/>
              </a:ext>
            </a:extLst>
          </p:cNvPr>
          <p:cNvSpPr>
            <a:spLocks noGrp="1"/>
          </p:cNvSpPr>
          <p:nvPr>
            <p:ph type="sldNum" sz="quarter" idx="12"/>
          </p:nvPr>
        </p:nvSpPr>
        <p:spPr/>
        <p:txBody>
          <a:bodyPr/>
          <a:lstStyle/>
          <a:p>
            <a:fld id="{E46178AB-9F47-154C-8C5C-96D64CA04AA0}" type="slidenum">
              <a:rPr lang="en-US" smtClean="0"/>
              <a:pPr/>
              <a:t>10</a:t>
            </a:fld>
            <a:endParaRPr lang="en-US"/>
          </a:p>
        </p:txBody>
      </p:sp>
      <p:sp>
        <p:nvSpPr>
          <p:cNvPr id="6" name="Title 5">
            <a:extLst>
              <a:ext uri="{FF2B5EF4-FFF2-40B4-BE49-F238E27FC236}">
                <a16:creationId xmlns:a16="http://schemas.microsoft.com/office/drawing/2014/main" xmlns="" id="{3CE3AB87-2007-07EF-F5E8-20DF53708B98}"/>
              </a:ext>
            </a:extLst>
          </p:cNvPr>
          <p:cNvSpPr>
            <a:spLocks noGrp="1"/>
          </p:cNvSpPr>
          <p:nvPr>
            <p:ph type="ctrTitle"/>
          </p:nvPr>
        </p:nvSpPr>
        <p:spPr>
          <a:xfrm>
            <a:off x="699927" y="0"/>
            <a:ext cx="10792146" cy="524826"/>
          </a:xfrm>
        </p:spPr>
        <p:txBody>
          <a:bodyPr>
            <a:noAutofit/>
          </a:bodyPr>
          <a:lstStyle/>
          <a:p>
            <a:pPr algn="ctr"/>
            <a:r>
              <a:rPr lang="en-US" sz="2800">
                <a:latin typeface="Arial" panose="020B0604020202020204" pitchFamily="34" charset="0"/>
                <a:cs typeface="Arial" panose="020B0604020202020204" pitchFamily="34" charset="0"/>
              </a:rPr>
              <a:t>SWOT analysis </a:t>
            </a:r>
            <a:endParaRPr lang="en-ZA"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13335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xmlns="" id="{976109F6-557D-480E-BC87-3F9783043A77}"/>
              </a:ext>
            </a:extLst>
          </p:cNvPr>
          <p:cNvGraphicFramePr>
            <a:graphicFrameLocks noGrp="1"/>
          </p:cNvGraphicFramePr>
          <p:nvPr>
            <p:ph idx="1"/>
            <p:extLst>
              <p:ext uri="{D42A27DB-BD31-4B8C-83A1-F6EECF244321}">
                <p14:modId xmlns:p14="http://schemas.microsoft.com/office/powerpoint/2010/main" xmlns="" val="1560630964"/>
              </p:ext>
            </p:extLst>
          </p:nvPr>
        </p:nvGraphicFramePr>
        <p:xfrm>
          <a:off x="246580" y="468442"/>
          <a:ext cx="11763910" cy="5928360"/>
        </p:xfrm>
        <a:graphic>
          <a:graphicData uri="http://schemas.openxmlformats.org/drawingml/2006/table">
            <a:tbl>
              <a:tblPr firstRow="1" bandRow="1">
                <a:tableStyleId>{93296810-A885-4BE3-A3E7-6D5BEEA58F35}</a:tableStyleId>
              </a:tblPr>
              <a:tblGrid>
                <a:gridCol w="6092575">
                  <a:extLst>
                    <a:ext uri="{9D8B030D-6E8A-4147-A177-3AD203B41FA5}">
                      <a16:colId xmlns:a16="http://schemas.microsoft.com/office/drawing/2014/main" xmlns="" val="176256639"/>
                    </a:ext>
                  </a:extLst>
                </a:gridCol>
                <a:gridCol w="5671335">
                  <a:extLst>
                    <a:ext uri="{9D8B030D-6E8A-4147-A177-3AD203B41FA5}">
                      <a16:colId xmlns:a16="http://schemas.microsoft.com/office/drawing/2014/main" xmlns="" val="417185325"/>
                    </a:ext>
                  </a:extLst>
                </a:gridCol>
              </a:tblGrid>
              <a:tr h="301452">
                <a:tc>
                  <a:txBody>
                    <a:bodyPr/>
                    <a:lstStyle/>
                    <a:p>
                      <a:pPr algn="ctr"/>
                      <a:r>
                        <a:rPr lang="en-ZA" sz="1800" b="1" dirty="0">
                          <a:solidFill>
                            <a:schemeClr val="bg1"/>
                          </a:solidFill>
                          <a:effectLst/>
                          <a:latin typeface="Arial" panose="020B0604020202020204" pitchFamily="34" charset="0"/>
                          <a:ea typeface="Calibri" panose="020F0502020204030204" pitchFamily="34" charset="0"/>
                        </a:rPr>
                        <a:t>OPPORTUNITIES</a:t>
                      </a:r>
                      <a:endParaRPr lang="en-ZA" dirty="0">
                        <a:solidFill>
                          <a:schemeClr val="bg1"/>
                        </a:solidFill>
                      </a:endParaRPr>
                    </a:p>
                  </a:txBody>
                  <a:tcPr/>
                </a:tc>
                <a:tc>
                  <a:txBody>
                    <a:bodyPr/>
                    <a:lstStyle/>
                    <a:p>
                      <a:pPr algn="ctr"/>
                      <a:r>
                        <a:rPr lang="en-ZA" sz="1800" b="1" dirty="0">
                          <a:solidFill>
                            <a:schemeClr val="bg1"/>
                          </a:solidFill>
                          <a:effectLst/>
                          <a:latin typeface="Arial" panose="020B0604020202020204" pitchFamily="34" charset="0"/>
                          <a:ea typeface="Calibri" panose="020F0502020204030204" pitchFamily="34" charset="0"/>
                        </a:rPr>
                        <a:t>THREATS</a:t>
                      </a:r>
                      <a:endParaRPr lang="en-ZA" dirty="0">
                        <a:solidFill>
                          <a:schemeClr val="bg1"/>
                        </a:solidFill>
                      </a:endParaRPr>
                    </a:p>
                  </a:txBody>
                  <a:tcPr/>
                </a:tc>
                <a:extLst>
                  <a:ext uri="{0D108BD9-81ED-4DB2-BD59-A6C34878D82A}">
                    <a16:rowId xmlns:a16="http://schemas.microsoft.com/office/drawing/2014/main" xmlns="" val="39596401"/>
                  </a:ext>
                </a:extLst>
              </a:tr>
              <a:tr h="5403759">
                <a:tc>
                  <a:txBody>
                    <a:bodyPr/>
                    <a:lstStyle/>
                    <a:p>
                      <a:pPr marL="342900" lvl="0" indent="-342900" algn="just">
                        <a:lnSpc>
                          <a:spcPct val="100000"/>
                        </a:lnSpc>
                        <a:spcBef>
                          <a:spcPts val="300"/>
                        </a:spcBef>
                        <a:spcAft>
                          <a:spcPts val="3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Collaboration with other government entities to obtain community scheme database. </a:t>
                      </a:r>
                    </a:p>
                    <a:p>
                      <a:pPr marL="342900" lvl="0" indent="-342900" algn="just">
                        <a:lnSpc>
                          <a:spcPct val="100000"/>
                        </a:lnSpc>
                        <a:spcBef>
                          <a:spcPts val="300"/>
                        </a:spcBef>
                        <a:spcAft>
                          <a:spcPts val="3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Benchmarking with other government entities and international organisations to develop an effective strategy.</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0000"/>
                        </a:lnSpc>
                        <a:spcBef>
                          <a:spcPts val="300"/>
                        </a:spcBef>
                        <a:spcAft>
                          <a:spcPts val="3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Existence of new technology innovations.</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0000"/>
                        </a:lnSpc>
                        <a:spcBef>
                          <a:spcPts val="300"/>
                        </a:spcBef>
                        <a:spcAft>
                          <a:spcPts val="3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Availability of effective and efficient IT systems in the market.</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0000"/>
                        </a:lnSpc>
                        <a:spcBef>
                          <a:spcPts val="300"/>
                        </a:spcBef>
                        <a:spcAft>
                          <a:spcPts val="3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Review of levy model creates an opportunity for an increased and sustainable revenue base - revenue maximisation through efficient strategies, resulting in CSOS being able to sustain itself financially.</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0000"/>
                        </a:lnSpc>
                        <a:spcBef>
                          <a:spcPts val="300"/>
                        </a:spcBef>
                        <a:spcAft>
                          <a:spcPts val="3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Implementation of the approved Marketing and Communication Strategy.</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0000"/>
                        </a:lnSpc>
                        <a:spcBef>
                          <a:spcPts val="300"/>
                        </a:spcBef>
                        <a:spcAft>
                          <a:spcPts val="3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Amendment of the CSOS Act.</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0000"/>
                        </a:lnSpc>
                        <a:spcBef>
                          <a:spcPts val="300"/>
                        </a:spcBef>
                        <a:spcAft>
                          <a:spcPts val="3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Opportunity for transformation of the property sector.</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0000"/>
                        </a:lnSpc>
                        <a:spcBef>
                          <a:spcPts val="300"/>
                        </a:spcBef>
                        <a:spcAft>
                          <a:spcPts val="3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Appointment of advisory Ministerial Committee.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0000"/>
                        </a:lnSpc>
                        <a:spcBef>
                          <a:spcPts val="300"/>
                        </a:spcBef>
                        <a:spcAft>
                          <a:spcPts val="3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Collaboration with research institutes and universities.</a:t>
                      </a:r>
                      <a:endParaRPr lang="en-ZA" sz="2400" dirty="0"/>
                    </a:p>
                  </a:txBody>
                  <a:tcPr/>
                </a:tc>
                <a:tc>
                  <a:txBody>
                    <a:bodyPr/>
                    <a:lstStyle/>
                    <a:p>
                      <a:pPr marL="342900" lvl="0" indent="-342900" algn="just">
                        <a:lnSpc>
                          <a:spcPct val="100000"/>
                        </a:lnSpc>
                        <a:spcBef>
                          <a:spcPts val="300"/>
                        </a:spcBef>
                        <a:spcAft>
                          <a:spcPts val="3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War for talent on the market.</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0000"/>
                        </a:lnSpc>
                        <a:spcBef>
                          <a:spcPts val="300"/>
                        </a:spcBef>
                        <a:spcAft>
                          <a:spcPts val="3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Be wary of undue influence from interested parties that may impact the regulatory independence on the CSOS.</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0000"/>
                        </a:lnSpc>
                        <a:spcBef>
                          <a:spcPts val="300"/>
                        </a:spcBef>
                        <a:spcAft>
                          <a:spcPts val="3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Perception of lack of independence.</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0000"/>
                        </a:lnSpc>
                        <a:spcBef>
                          <a:spcPts val="300"/>
                        </a:spcBef>
                        <a:spcAft>
                          <a:spcPts val="3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Cyber-attacks.</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0000"/>
                        </a:lnSpc>
                        <a:spcBef>
                          <a:spcPts val="300"/>
                        </a:spcBef>
                        <a:spcAft>
                          <a:spcPts val="3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Non-compliance by community schemes, due to CSOS inefficiencies.</a:t>
                      </a:r>
                    </a:p>
                    <a:p>
                      <a:pPr marL="342900" lvl="0" indent="-342900" algn="just">
                        <a:lnSpc>
                          <a:spcPct val="100000"/>
                        </a:lnSpc>
                        <a:spcBef>
                          <a:spcPts val="300"/>
                        </a:spcBef>
                        <a:spcAft>
                          <a:spcPts val="3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Deliberate non-compliance by schemes.</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0000"/>
                        </a:lnSpc>
                        <a:spcBef>
                          <a:spcPts val="300"/>
                        </a:spcBef>
                        <a:spcAft>
                          <a:spcPts val="3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CSOS' questionable reputation, relating to an investment made in contravention of the Treasury Regulations.</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0000"/>
                        </a:lnSpc>
                        <a:spcBef>
                          <a:spcPts val="300"/>
                        </a:spcBef>
                        <a:spcAft>
                          <a:spcPts val="3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Different interpretations of the Act that may result in resistance to compliance.</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0000"/>
                        </a:lnSpc>
                        <a:spcBef>
                          <a:spcPts val="300"/>
                        </a:spcBef>
                        <a:spcAft>
                          <a:spcPts val="3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Potential failure to meet stakeholder expectations and the imminent backlash.</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0000"/>
                        </a:lnSpc>
                        <a:spcBef>
                          <a:spcPts val="300"/>
                        </a:spcBef>
                        <a:spcAft>
                          <a:spcPts val="3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Negative media reports.</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0000"/>
                        </a:lnSpc>
                        <a:spcBef>
                          <a:spcPts val="300"/>
                        </a:spcBef>
                        <a:spcAft>
                          <a:spcPts val="3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Poor economic outlook for RSA and this will impact on payment of levies.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0000"/>
                        </a:lnSpc>
                        <a:spcBef>
                          <a:spcPts val="300"/>
                        </a:spcBef>
                        <a:spcAft>
                          <a:spcPts val="3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Inability to reach procurement goals on designated groups. </a:t>
                      </a:r>
                      <a:endParaRPr lang="en-ZA" sz="2400" dirty="0"/>
                    </a:p>
                  </a:txBody>
                  <a:tcPr/>
                </a:tc>
                <a:extLst>
                  <a:ext uri="{0D108BD9-81ED-4DB2-BD59-A6C34878D82A}">
                    <a16:rowId xmlns:a16="http://schemas.microsoft.com/office/drawing/2014/main" xmlns="" val="1592901860"/>
                  </a:ext>
                </a:extLst>
              </a:tr>
            </a:tbl>
          </a:graphicData>
        </a:graphic>
      </p:graphicFrame>
      <p:sp>
        <p:nvSpPr>
          <p:cNvPr id="5" name="Slide Number Placeholder 4">
            <a:extLst>
              <a:ext uri="{FF2B5EF4-FFF2-40B4-BE49-F238E27FC236}">
                <a16:creationId xmlns:a16="http://schemas.microsoft.com/office/drawing/2014/main" xmlns="" id="{E4152921-B728-41D8-25B9-A10FEA90A7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178AB-9F47-154C-8C5C-96D64CA04AA0}" type="slidenum">
              <a:rPr kumimoji="0" lang="en-US" sz="1200" b="0" i="0" u="none" strike="noStrike" kern="1200" cap="none" spc="0" normalizeH="0" baseline="0" noProof="0" smtClean="0">
                <a:ln>
                  <a:noFill/>
                </a:ln>
                <a:solidFill>
                  <a:prstClr val="black">
                    <a:tint val="75000"/>
                  </a:prstClr>
                </a:solidFill>
                <a:effectLst/>
                <a:uLnTx/>
                <a:uFillTx/>
                <a:latin typeface="Tw Cen MT Std Semi Medium" panose="020B04020201040206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Tw Cen MT Std Semi Medium" panose="020B0402020104020603" pitchFamily="34" charset="0"/>
              <a:ea typeface="+mn-ea"/>
              <a:cs typeface="+mn-cs"/>
            </a:endParaRPr>
          </a:p>
        </p:txBody>
      </p:sp>
      <p:sp>
        <p:nvSpPr>
          <p:cNvPr id="6" name="Title 5">
            <a:extLst>
              <a:ext uri="{FF2B5EF4-FFF2-40B4-BE49-F238E27FC236}">
                <a16:creationId xmlns:a16="http://schemas.microsoft.com/office/drawing/2014/main" xmlns="" id="{3CE3AB87-2007-07EF-F5E8-20DF53708B98}"/>
              </a:ext>
            </a:extLst>
          </p:cNvPr>
          <p:cNvSpPr>
            <a:spLocks noGrp="1"/>
          </p:cNvSpPr>
          <p:nvPr>
            <p:ph type="ctrTitle"/>
          </p:nvPr>
        </p:nvSpPr>
        <p:spPr>
          <a:xfrm>
            <a:off x="391702" y="136525"/>
            <a:ext cx="10792146" cy="400692"/>
          </a:xfrm>
        </p:spPr>
        <p:txBody>
          <a:bodyPr>
            <a:noAutofit/>
          </a:bodyPr>
          <a:lstStyle/>
          <a:p>
            <a:pPr algn="ctr"/>
            <a:r>
              <a:rPr lang="en-US" sz="2800" dirty="0">
                <a:latin typeface="Arial" panose="020B0604020202020204" pitchFamily="34" charset="0"/>
                <a:cs typeface="Arial" panose="020B0604020202020204" pitchFamily="34" charset="0"/>
              </a:rPr>
              <a:t>SWOT Analysis </a:t>
            </a:r>
            <a:endParaRPr lang="en-ZA"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21899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F1D2F4A-992F-4A7F-96BB-351883498C41}"/>
              </a:ext>
            </a:extLst>
          </p:cNvPr>
          <p:cNvSpPr>
            <a:spLocks noGrp="1"/>
          </p:cNvSpPr>
          <p:nvPr>
            <p:ph idx="1"/>
          </p:nvPr>
        </p:nvSpPr>
        <p:spPr>
          <a:xfrm>
            <a:off x="107878" y="932186"/>
            <a:ext cx="11594387" cy="5139842"/>
          </a:xfrm>
        </p:spPr>
        <p:txBody>
          <a:bodyPr>
            <a:normAutofit/>
          </a:bodyPr>
          <a:lstStyle/>
          <a:p>
            <a:pPr marL="0" indent="0">
              <a:lnSpc>
                <a:spcPct val="107000"/>
              </a:lnSpc>
              <a:spcBef>
                <a:spcPts val="1200"/>
              </a:spcBef>
              <a:buNone/>
            </a:pPr>
            <a:endParaRPr lang="en-US" sz="4900" b="1" dirty="0"/>
          </a:p>
          <a:p>
            <a:pPr marL="0" indent="0">
              <a:lnSpc>
                <a:spcPct val="107000"/>
              </a:lnSpc>
              <a:spcBef>
                <a:spcPts val="1200"/>
              </a:spcBef>
              <a:buNone/>
            </a:pPr>
            <a:endParaRPr lang="en-ZA" dirty="0"/>
          </a:p>
        </p:txBody>
      </p:sp>
      <p:sp>
        <p:nvSpPr>
          <p:cNvPr id="6" name="Title 1">
            <a:extLst>
              <a:ext uri="{FF2B5EF4-FFF2-40B4-BE49-F238E27FC236}">
                <a16:creationId xmlns:a16="http://schemas.microsoft.com/office/drawing/2014/main" xmlns="" id="{18348846-A0D4-4C39-AAF6-43BEC66F0D08}"/>
              </a:ext>
            </a:extLst>
          </p:cNvPr>
          <p:cNvSpPr>
            <a:spLocks noGrp="1"/>
          </p:cNvSpPr>
          <p:nvPr>
            <p:ph type="title"/>
          </p:nvPr>
        </p:nvSpPr>
        <p:spPr>
          <a:xfrm>
            <a:off x="58221" y="28007"/>
            <a:ext cx="9779286" cy="554048"/>
          </a:xfrm>
        </p:spPr>
        <p:txBody>
          <a:bodyPr>
            <a:noAutofit/>
          </a:bodyPr>
          <a:lstStyle/>
          <a:p>
            <a:pPr algn="ctr">
              <a:spcBef>
                <a:spcPts val="2400"/>
              </a:spcBef>
              <a:spcAft>
                <a:spcPts val="1800"/>
              </a:spcAft>
            </a:pPr>
            <a:r>
              <a:rPr lang="en-US" sz="2800" kern="0" cap="all" dirty="0">
                <a:latin typeface="Arial" panose="020B0604020202020204" pitchFamily="34" charset="0"/>
                <a:cs typeface="Arial" panose="020B0604020202020204" pitchFamily="34" charset="0"/>
              </a:rPr>
              <a:t>SITUATIONAL ANALYSIS </a:t>
            </a:r>
            <a:endParaRPr lang="en-ZA" sz="2800" kern="0" cap="all"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DC947166-BB61-4EC3-B59D-348F44465437}"/>
              </a:ext>
            </a:extLst>
          </p:cNvPr>
          <p:cNvSpPr txBox="1"/>
          <p:nvPr/>
        </p:nvSpPr>
        <p:spPr>
          <a:xfrm>
            <a:off x="107878" y="764028"/>
            <a:ext cx="11918023" cy="460126"/>
          </a:xfrm>
          <a:prstGeom prst="rect">
            <a:avLst/>
          </a:prstGeom>
          <a:solidFill>
            <a:schemeClr val="bg1"/>
          </a:solidFill>
        </p:spPr>
        <p:txBody>
          <a:bodyPr wrap="square">
            <a:spAutoFit/>
          </a:bodyPr>
          <a:lstStyle/>
          <a:p>
            <a:pPr marL="0" marR="0" lvl="0" indent="0" algn="just" defTabSz="914400" rtl="0" eaLnBrk="1" fontAlgn="auto" latinLnBrk="0" hangingPunct="1">
              <a:lnSpc>
                <a:spcPct val="130000"/>
              </a:lnSpc>
              <a:spcBef>
                <a:spcPts val="400"/>
              </a:spcBef>
              <a:spcAft>
                <a:spcPts val="400"/>
              </a:spcAft>
              <a:buClrTx/>
              <a:buSzTx/>
              <a:buFontTx/>
              <a:buNone/>
              <a:tabLst/>
              <a:defRPr/>
            </a:pPr>
            <a:endParaRPr kumimoji="0" lang="en-Z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3">
            <a:extLst>
              <a:ext uri="{FF2B5EF4-FFF2-40B4-BE49-F238E27FC236}">
                <a16:creationId xmlns:a16="http://schemas.microsoft.com/office/drawing/2014/main" xmlns="" id="{F60262F6-D86C-4639-B799-B36307BC13AE}"/>
              </a:ext>
            </a:extLst>
          </p:cNvPr>
          <p:cNvGraphicFramePr>
            <a:graphicFrameLocks noGrp="1"/>
          </p:cNvGraphicFramePr>
          <p:nvPr/>
        </p:nvGraphicFramePr>
        <p:xfrm>
          <a:off x="53938" y="453541"/>
          <a:ext cx="12138062" cy="6362966"/>
        </p:xfrm>
        <a:graphic>
          <a:graphicData uri="http://schemas.openxmlformats.org/drawingml/2006/table">
            <a:tbl>
              <a:tblPr firstRow="1" bandRow="1">
                <a:tableStyleId>{93296810-A885-4BE3-A3E7-6D5BEEA58F35}</a:tableStyleId>
              </a:tblPr>
              <a:tblGrid>
                <a:gridCol w="1210696">
                  <a:extLst>
                    <a:ext uri="{9D8B030D-6E8A-4147-A177-3AD203B41FA5}">
                      <a16:colId xmlns:a16="http://schemas.microsoft.com/office/drawing/2014/main" xmlns="" val="1263700037"/>
                    </a:ext>
                  </a:extLst>
                </a:gridCol>
                <a:gridCol w="10927366">
                  <a:extLst>
                    <a:ext uri="{9D8B030D-6E8A-4147-A177-3AD203B41FA5}">
                      <a16:colId xmlns:a16="http://schemas.microsoft.com/office/drawing/2014/main" xmlns="" val="1330174561"/>
                    </a:ext>
                  </a:extLst>
                </a:gridCol>
              </a:tblGrid>
              <a:tr h="419366">
                <a:tc>
                  <a:txBody>
                    <a:bodyPr/>
                    <a:lstStyle/>
                    <a:p>
                      <a:r>
                        <a:rPr lang="en-US" sz="1500" dirty="0">
                          <a:latin typeface="Arial" panose="020B0604020202020204" pitchFamily="34" charset="0"/>
                          <a:cs typeface="Arial" panose="020B0604020202020204" pitchFamily="34" charset="0"/>
                        </a:rPr>
                        <a:t>Issue</a:t>
                      </a:r>
                      <a:endParaRPr lang="en-ZA" sz="1500" dirty="0">
                        <a:latin typeface="Arial" panose="020B0604020202020204" pitchFamily="34" charset="0"/>
                        <a:cs typeface="Arial" panose="020B0604020202020204" pitchFamily="34" charset="0"/>
                      </a:endParaRPr>
                    </a:p>
                  </a:txBody>
                  <a:tcPr/>
                </a:tc>
                <a:tc>
                  <a:txBody>
                    <a:bodyPr/>
                    <a:lstStyle/>
                    <a:p>
                      <a:pPr algn="just"/>
                      <a:r>
                        <a:rPr lang="en-US" sz="1500" dirty="0">
                          <a:latin typeface="Arial" panose="020B0604020202020204" pitchFamily="34" charset="0"/>
                          <a:cs typeface="Arial" panose="020B0604020202020204" pitchFamily="34" charset="0"/>
                        </a:rPr>
                        <a:t>Analysis </a:t>
                      </a:r>
                      <a:endParaRPr lang="en-ZA" sz="15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20233813"/>
                  </a:ext>
                </a:extLst>
              </a:tr>
              <a:tr h="3318949">
                <a:tc>
                  <a:txBody>
                    <a:bodyPr/>
                    <a:lstStyle/>
                    <a:p>
                      <a:r>
                        <a:rPr lang="en-ZA" sz="1500" dirty="0">
                          <a:latin typeface="Arial" panose="020B0604020202020204" pitchFamily="34" charset="0"/>
                          <a:cs typeface="Arial" panose="020B0604020202020204" pitchFamily="34" charset="0"/>
                        </a:rPr>
                        <a:t>Scheme Registration </a:t>
                      </a:r>
                    </a:p>
                    <a:p>
                      <a:endParaRPr lang="en-ZA" sz="1500" dirty="0">
                        <a:latin typeface="Arial" panose="020B0604020202020204" pitchFamily="34" charset="0"/>
                        <a:cs typeface="Arial" panose="020B0604020202020204" pitchFamily="34" charset="0"/>
                      </a:endParaRPr>
                    </a:p>
                  </a:txBody>
                  <a:tcPr/>
                </a:tc>
                <a:tc>
                  <a:txBody>
                    <a:bodyPr/>
                    <a:lstStyle/>
                    <a:p>
                      <a:pPr algn="just">
                        <a:lnSpc>
                          <a:spcPct val="150000"/>
                        </a:lnSpc>
                      </a:pPr>
                      <a:r>
                        <a:rPr lang="en-ZA" sz="1400" kern="1200" dirty="0">
                          <a:solidFill>
                            <a:schemeClr val="dk1"/>
                          </a:solidFill>
                          <a:effectLst/>
                          <a:latin typeface="Arial" panose="020B0604020202020204" pitchFamily="34" charset="0"/>
                          <a:ea typeface="+mn-ea"/>
                          <a:cs typeface="Arial" panose="020B0604020202020204" pitchFamily="34" charset="0"/>
                        </a:rPr>
                        <a:t>The entire CSOS value chain and service delivery model is underpinned on the success in creating a complete database of Community Schemes. The database is critical not only for the collection of levies but also for the provision of education and training and assuring good governance of schemes. The CSOS Connect System went live on 25 November 2022, which will enable Community Schemes (Schemes) to register online via the CSOS Connect Portal. During the 2023/24 financial year, a project to validate and verify community schemes will be implemented. A</a:t>
                      </a:r>
                      <a:r>
                        <a:rPr lang="en-US" sz="1400" kern="1200" dirty="0">
                          <a:solidFill>
                            <a:schemeClr val="dk1"/>
                          </a:solidFill>
                          <a:effectLst/>
                          <a:latin typeface="Arial" panose="020B0604020202020204" pitchFamily="34" charset="0"/>
                          <a:ea typeface="+mn-ea"/>
                          <a:cs typeface="Arial" panose="020B0604020202020204" pitchFamily="34" charset="0"/>
                        </a:rPr>
                        <a:t> panel of service providers is appointed to conduct physical verification and registration of Schemes throughout South Africa. Total universe of community schemes is 70 000, 30 000 is registered and 40 000 not registered.</a:t>
                      </a:r>
                      <a:endParaRPr lang="en-US" sz="1400" dirty="0">
                        <a:latin typeface="Arial" panose="020B0604020202020204" pitchFamily="34" charset="0"/>
                        <a:cs typeface="Arial" panose="020B0604020202020204" pitchFamily="34" charset="0"/>
                      </a:endParaRPr>
                    </a:p>
                    <a:p>
                      <a:pPr algn="just">
                        <a:lnSpc>
                          <a:spcPct val="150000"/>
                        </a:lnSpc>
                      </a:pPr>
                      <a:endParaRPr lang="en-US" sz="1400" dirty="0">
                        <a:latin typeface="Arial" panose="020B0604020202020204" pitchFamily="34" charset="0"/>
                        <a:cs typeface="Arial" panose="020B0604020202020204" pitchFamily="34" charset="0"/>
                      </a:endParaRPr>
                    </a:p>
                    <a:p>
                      <a:pPr algn="just">
                        <a:lnSpc>
                          <a:spcPct val="150000"/>
                        </a:lnSpc>
                      </a:pPr>
                      <a:r>
                        <a:rPr lang="en-US" sz="1400" dirty="0">
                          <a:latin typeface="Arial" panose="020B0604020202020204" pitchFamily="34" charset="0"/>
                          <a:cs typeface="Arial" panose="020B0604020202020204" pitchFamily="34" charset="0"/>
                        </a:rPr>
                        <a:t>Additionally in order to address the declining trend in the registrations of schemes due to the limited power that the CSOS has in terms of the CSOS Act to enforce compliance by the community schemes to register, the Service will vigorously pursue, the amendment of the legislation with the support of the DHS. During the 2021/22 financial year a total of </a:t>
                      </a:r>
                      <a:r>
                        <a:rPr lang="en-US" sz="1400" b="1" dirty="0">
                          <a:latin typeface="Arial" panose="020B0604020202020204" pitchFamily="34" charset="0"/>
                          <a:cs typeface="Arial" panose="020B0604020202020204" pitchFamily="34" charset="0"/>
                        </a:rPr>
                        <a:t>925</a:t>
                      </a:r>
                      <a:r>
                        <a:rPr lang="en-US" sz="1400" dirty="0">
                          <a:latin typeface="Arial" panose="020B0604020202020204" pitchFamily="34" charset="0"/>
                          <a:cs typeface="Arial" panose="020B0604020202020204" pitchFamily="34" charset="0"/>
                        </a:rPr>
                        <a:t> scheme registration applications were processed and registered and </a:t>
                      </a:r>
                      <a:r>
                        <a:rPr lang="en-US" sz="1400" b="1" dirty="0">
                          <a:latin typeface="Arial" panose="020B0604020202020204" pitchFamily="34" charset="0"/>
                          <a:cs typeface="Arial" panose="020B0604020202020204" pitchFamily="34" charset="0"/>
                        </a:rPr>
                        <a:t>982</a:t>
                      </a:r>
                      <a:r>
                        <a:rPr lang="en-US" sz="1400" dirty="0">
                          <a:latin typeface="Arial" panose="020B0604020202020204" pitchFamily="34" charset="0"/>
                          <a:cs typeface="Arial" panose="020B0604020202020204" pitchFamily="34" charset="0"/>
                        </a:rPr>
                        <a:t> registered year to date.</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023836125"/>
                  </a:ext>
                </a:extLst>
              </a:tr>
              <a:tr h="1506344">
                <a:tc>
                  <a:txBody>
                    <a:bodyPr/>
                    <a:lstStyle/>
                    <a:p>
                      <a:r>
                        <a:rPr lang="en-ZA" sz="1500" dirty="0">
                          <a:latin typeface="Arial" panose="020B0604020202020204" pitchFamily="34" charset="0"/>
                          <a:cs typeface="Arial" panose="020B0604020202020204" pitchFamily="34" charset="0"/>
                        </a:rPr>
                        <a:t>Dispute Resolution </a:t>
                      </a:r>
                    </a:p>
                    <a:p>
                      <a:endParaRPr lang="en-ZA" sz="1500" dirty="0">
                        <a:latin typeface="Arial" panose="020B0604020202020204" pitchFamily="34" charset="0"/>
                        <a:cs typeface="Arial" panose="020B0604020202020204" pitchFamily="34" charset="0"/>
                      </a:endParaRPr>
                    </a:p>
                  </a:txBody>
                  <a:tcPr/>
                </a:tc>
                <a:tc>
                  <a:txBody>
                    <a:bodyPr/>
                    <a:lstStyle/>
                    <a:p>
                      <a:pPr marL="0" indent="-457200" algn="just" defTabSz="914400" rtl="0" eaLnBrk="1" latinLnBrk="0" hangingPunct="1">
                        <a:lnSpc>
                          <a:spcPct val="150000"/>
                        </a:lnSpc>
                        <a:spcAft>
                          <a:spcPts val="1200"/>
                        </a:spcAft>
                        <a:tabLst>
                          <a:tab pos="457200" algn="l"/>
                        </a:tabLst>
                      </a:pPr>
                      <a:r>
                        <a:rPr lang="en-US" sz="1400" kern="1200" dirty="0">
                          <a:solidFill>
                            <a:schemeClr val="dk1"/>
                          </a:solidFill>
                          <a:latin typeface="Arial" panose="020B0604020202020204" pitchFamily="34" charset="0"/>
                          <a:ea typeface="+mn-ea"/>
                          <a:cs typeface="Arial" panose="020B0604020202020204" pitchFamily="34" charset="0"/>
                        </a:rPr>
                        <a:t>The Dispute Resolution performance is stabilizing as a result of perfecting processes and turnaround times within assessments and compliance investigation. This has shortened the time it takes for files to mature for conciliation and adjudication. The redistribution of work from GP to KZN and the WC has a direct effect on the readiness of files to conciliated and adjudicated. With adequate capacity, it is envisaged that turnaround times will be  shorten further. A total number of 8308 new applications were received within the 2021/22 financial year,  2 149 conciliated and 1 600 adjudicated. Accordingly, </a:t>
                      </a:r>
                      <a:r>
                        <a:rPr lang="en-US" sz="1400" b="1" kern="1200" dirty="0">
                          <a:solidFill>
                            <a:schemeClr val="dk1"/>
                          </a:solidFill>
                          <a:latin typeface="Arial" panose="020B0604020202020204" pitchFamily="34" charset="0"/>
                          <a:ea typeface="+mn-ea"/>
                          <a:cs typeface="Arial" panose="020B0604020202020204" pitchFamily="34" charset="0"/>
                        </a:rPr>
                        <a:t>5 384 </a:t>
                      </a:r>
                      <a:r>
                        <a:rPr lang="en-US" sz="1400" kern="1200" dirty="0">
                          <a:solidFill>
                            <a:schemeClr val="dk1"/>
                          </a:solidFill>
                          <a:latin typeface="Arial" panose="020B0604020202020204" pitchFamily="34" charset="0"/>
                          <a:ea typeface="+mn-ea"/>
                          <a:cs typeface="Arial" panose="020B0604020202020204" pitchFamily="34" charset="0"/>
                        </a:rPr>
                        <a:t>disputes were finalized. The achievement  continued from 21/22 financial with overachievement on Disputes target in the current financial year( 22/23) – </a:t>
                      </a:r>
                      <a:r>
                        <a:rPr lang="en-US" sz="1400" b="1" kern="1200" dirty="0">
                          <a:solidFill>
                            <a:schemeClr val="dk1"/>
                          </a:solidFill>
                          <a:latin typeface="Arial" panose="020B0604020202020204" pitchFamily="34" charset="0"/>
                          <a:ea typeface="+mn-ea"/>
                          <a:cs typeface="Arial" panose="020B0604020202020204" pitchFamily="34" charset="0"/>
                        </a:rPr>
                        <a:t>8032</a:t>
                      </a:r>
                      <a:r>
                        <a:rPr lang="en-US" sz="1400" kern="1200" dirty="0">
                          <a:solidFill>
                            <a:schemeClr val="dk1"/>
                          </a:solidFill>
                          <a:latin typeface="Arial" panose="020B0604020202020204" pitchFamily="34" charset="0"/>
                          <a:ea typeface="+mn-ea"/>
                          <a:cs typeface="Arial" panose="020B0604020202020204" pitchFamily="34" charset="0"/>
                        </a:rPr>
                        <a:t> disputes received and </a:t>
                      </a:r>
                      <a:r>
                        <a:rPr lang="en-US" sz="1400" b="1" kern="1200" dirty="0">
                          <a:solidFill>
                            <a:schemeClr val="dk1"/>
                          </a:solidFill>
                          <a:latin typeface="Arial" panose="020B0604020202020204" pitchFamily="34" charset="0"/>
                          <a:ea typeface="+mn-ea"/>
                          <a:cs typeface="Arial" panose="020B0604020202020204" pitchFamily="34" charset="0"/>
                        </a:rPr>
                        <a:t>7487</a:t>
                      </a:r>
                      <a:r>
                        <a:rPr lang="en-US" sz="1400" kern="1200" dirty="0">
                          <a:solidFill>
                            <a:schemeClr val="dk1"/>
                          </a:solidFill>
                          <a:latin typeface="Arial" panose="020B0604020202020204" pitchFamily="34" charset="0"/>
                          <a:ea typeface="+mn-ea"/>
                          <a:cs typeface="Arial" panose="020B0604020202020204" pitchFamily="34" charset="0"/>
                        </a:rPr>
                        <a:t> finalised year to date, this is </a:t>
                      </a:r>
                      <a:r>
                        <a:rPr lang="en-US" sz="1400" b="1" kern="1200" dirty="0">
                          <a:solidFill>
                            <a:schemeClr val="dk1"/>
                          </a:solidFill>
                          <a:latin typeface="Arial" panose="020B0604020202020204" pitchFamily="34" charset="0"/>
                          <a:ea typeface="+mn-ea"/>
                          <a:cs typeface="Arial" panose="020B0604020202020204" pitchFamily="34" charset="0"/>
                        </a:rPr>
                        <a:t>93%</a:t>
                      </a:r>
                      <a:r>
                        <a:rPr lang="en-US" sz="1400" kern="1200" dirty="0">
                          <a:solidFill>
                            <a:schemeClr val="dk1"/>
                          </a:solidFill>
                          <a:latin typeface="Arial" panose="020B0604020202020204" pitchFamily="34" charset="0"/>
                          <a:ea typeface="+mn-ea"/>
                          <a:cs typeface="Arial" panose="020B0604020202020204" pitchFamily="34" charset="0"/>
                        </a:rPr>
                        <a:t> disputes resolved. </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254378255"/>
                  </a:ext>
                </a:extLst>
              </a:tr>
            </a:tbl>
          </a:graphicData>
        </a:graphic>
      </p:graphicFrame>
    </p:spTree>
    <p:extLst>
      <p:ext uri="{BB962C8B-B14F-4D97-AF65-F5344CB8AC3E}">
        <p14:creationId xmlns:p14="http://schemas.microsoft.com/office/powerpoint/2010/main" xmlns="" val="2398237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F1D2F4A-992F-4A7F-96BB-351883498C41}"/>
              </a:ext>
            </a:extLst>
          </p:cNvPr>
          <p:cNvSpPr>
            <a:spLocks noGrp="1"/>
          </p:cNvSpPr>
          <p:nvPr>
            <p:ph idx="1"/>
          </p:nvPr>
        </p:nvSpPr>
        <p:spPr>
          <a:xfrm>
            <a:off x="107878" y="932186"/>
            <a:ext cx="11594387" cy="5139842"/>
          </a:xfrm>
        </p:spPr>
        <p:txBody>
          <a:bodyPr>
            <a:normAutofit/>
          </a:bodyPr>
          <a:lstStyle/>
          <a:p>
            <a:pPr marL="0" indent="0">
              <a:lnSpc>
                <a:spcPct val="107000"/>
              </a:lnSpc>
              <a:spcBef>
                <a:spcPts val="1200"/>
              </a:spcBef>
              <a:buNone/>
            </a:pPr>
            <a:endParaRPr lang="en-US" sz="4900" b="1" dirty="0"/>
          </a:p>
          <a:p>
            <a:pPr marL="0" indent="0">
              <a:lnSpc>
                <a:spcPct val="107000"/>
              </a:lnSpc>
              <a:spcBef>
                <a:spcPts val="1200"/>
              </a:spcBef>
              <a:buNone/>
            </a:pPr>
            <a:endParaRPr lang="en-ZA" dirty="0"/>
          </a:p>
        </p:txBody>
      </p:sp>
      <p:sp>
        <p:nvSpPr>
          <p:cNvPr id="6" name="Title 1">
            <a:extLst>
              <a:ext uri="{FF2B5EF4-FFF2-40B4-BE49-F238E27FC236}">
                <a16:creationId xmlns:a16="http://schemas.microsoft.com/office/drawing/2014/main" xmlns="" id="{18348846-A0D4-4C39-AAF6-43BEC66F0D08}"/>
              </a:ext>
            </a:extLst>
          </p:cNvPr>
          <p:cNvSpPr>
            <a:spLocks noGrp="1"/>
          </p:cNvSpPr>
          <p:nvPr>
            <p:ph type="title"/>
          </p:nvPr>
        </p:nvSpPr>
        <p:spPr>
          <a:xfrm>
            <a:off x="292813" y="70527"/>
            <a:ext cx="9779286" cy="371262"/>
          </a:xfrm>
        </p:spPr>
        <p:txBody>
          <a:bodyPr>
            <a:noAutofit/>
          </a:bodyPr>
          <a:lstStyle/>
          <a:p>
            <a:pPr algn="ctr">
              <a:spcBef>
                <a:spcPts val="2400"/>
              </a:spcBef>
              <a:spcAft>
                <a:spcPts val="1800"/>
              </a:spcAft>
            </a:pPr>
            <a:r>
              <a:rPr lang="en-US" sz="2400" kern="0" cap="all" dirty="0">
                <a:latin typeface="Arial" panose="020B0604020202020204" pitchFamily="34" charset="0"/>
                <a:cs typeface="Arial" panose="020B0604020202020204" pitchFamily="34" charset="0"/>
              </a:rPr>
              <a:t>SITUATIONAL ANALYSIS </a:t>
            </a:r>
            <a:endParaRPr lang="en-ZA" sz="2400" kern="0" cap="all"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DC947166-BB61-4EC3-B59D-348F44465437}"/>
              </a:ext>
            </a:extLst>
          </p:cNvPr>
          <p:cNvSpPr txBox="1"/>
          <p:nvPr/>
        </p:nvSpPr>
        <p:spPr>
          <a:xfrm>
            <a:off x="107878" y="764028"/>
            <a:ext cx="11918023" cy="460126"/>
          </a:xfrm>
          <a:prstGeom prst="rect">
            <a:avLst/>
          </a:prstGeom>
          <a:solidFill>
            <a:schemeClr val="bg1"/>
          </a:solidFill>
        </p:spPr>
        <p:txBody>
          <a:bodyPr wrap="square">
            <a:spAutoFit/>
          </a:bodyPr>
          <a:lstStyle/>
          <a:p>
            <a:pPr marL="0" marR="0" lvl="0" indent="0" algn="just" defTabSz="914400" rtl="0" eaLnBrk="1" fontAlgn="auto" latinLnBrk="0" hangingPunct="1">
              <a:lnSpc>
                <a:spcPct val="130000"/>
              </a:lnSpc>
              <a:spcBef>
                <a:spcPts val="400"/>
              </a:spcBef>
              <a:spcAft>
                <a:spcPts val="400"/>
              </a:spcAft>
              <a:buClrTx/>
              <a:buSzTx/>
              <a:buFontTx/>
              <a:buNone/>
              <a:tabLst/>
              <a:defRPr/>
            </a:pPr>
            <a:endParaRPr kumimoji="0" lang="en-Z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3">
            <a:extLst>
              <a:ext uri="{FF2B5EF4-FFF2-40B4-BE49-F238E27FC236}">
                <a16:creationId xmlns:a16="http://schemas.microsoft.com/office/drawing/2014/main" xmlns="" id="{F60262F6-D86C-4639-B799-B36307BC13AE}"/>
              </a:ext>
            </a:extLst>
          </p:cNvPr>
          <p:cNvGraphicFramePr>
            <a:graphicFrameLocks noGrp="1"/>
          </p:cNvGraphicFramePr>
          <p:nvPr>
            <p:extLst>
              <p:ext uri="{D42A27DB-BD31-4B8C-83A1-F6EECF244321}">
                <p14:modId xmlns:p14="http://schemas.microsoft.com/office/powerpoint/2010/main" xmlns="" val="1223269737"/>
              </p:ext>
            </p:extLst>
          </p:nvPr>
        </p:nvGraphicFramePr>
        <p:xfrm>
          <a:off x="0" y="441789"/>
          <a:ext cx="12192000" cy="6512560"/>
        </p:xfrm>
        <a:graphic>
          <a:graphicData uri="http://schemas.openxmlformats.org/drawingml/2006/table">
            <a:tbl>
              <a:tblPr firstRow="1" bandRow="1">
                <a:tableStyleId>{93296810-A885-4BE3-A3E7-6D5BEEA58F35}</a:tableStyleId>
              </a:tblPr>
              <a:tblGrid>
                <a:gridCol w="1394884">
                  <a:extLst>
                    <a:ext uri="{9D8B030D-6E8A-4147-A177-3AD203B41FA5}">
                      <a16:colId xmlns:a16="http://schemas.microsoft.com/office/drawing/2014/main" xmlns="" val="1263700037"/>
                    </a:ext>
                  </a:extLst>
                </a:gridCol>
                <a:gridCol w="10797116">
                  <a:extLst>
                    <a:ext uri="{9D8B030D-6E8A-4147-A177-3AD203B41FA5}">
                      <a16:colId xmlns:a16="http://schemas.microsoft.com/office/drawing/2014/main" xmlns="" val="1330174561"/>
                    </a:ext>
                  </a:extLst>
                </a:gridCol>
              </a:tblGrid>
              <a:tr h="370840">
                <a:tc>
                  <a:txBody>
                    <a:bodyPr/>
                    <a:lstStyle/>
                    <a:p>
                      <a:r>
                        <a:rPr lang="en-US" sz="1700" dirty="0">
                          <a:latin typeface="Arial" panose="020B0604020202020204" pitchFamily="34" charset="0"/>
                          <a:cs typeface="Arial" panose="020B0604020202020204" pitchFamily="34" charset="0"/>
                        </a:rPr>
                        <a:t>Issue</a:t>
                      </a:r>
                      <a:endParaRPr lang="en-ZA" sz="1700" dirty="0">
                        <a:latin typeface="Arial" panose="020B0604020202020204" pitchFamily="34" charset="0"/>
                        <a:cs typeface="Arial" panose="020B0604020202020204" pitchFamily="34" charset="0"/>
                      </a:endParaRPr>
                    </a:p>
                  </a:txBody>
                  <a:tcPr/>
                </a:tc>
                <a:tc>
                  <a:txBody>
                    <a:bodyPr/>
                    <a:lstStyle/>
                    <a:p>
                      <a:pPr algn="just"/>
                      <a:r>
                        <a:rPr lang="en-US" sz="1700" dirty="0">
                          <a:latin typeface="Arial" panose="020B0604020202020204" pitchFamily="34" charset="0"/>
                          <a:cs typeface="Arial" panose="020B0604020202020204" pitchFamily="34" charset="0"/>
                        </a:rPr>
                        <a:t>Analysis </a:t>
                      </a:r>
                      <a:endParaRPr lang="en-ZA"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20233813"/>
                  </a:ext>
                </a:extLst>
              </a:tr>
              <a:tr h="370840">
                <a:tc>
                  <a:txBody>
                    <a:bodyPr/>
                    <a:lstStyle/>
                    <a:p>
                      <a:r>
                        <a:rPr lang="en-ZA" sz="1700" dirty="0">
                          <a:latin typeface="Arial" panose="020B0604020202020204" pitchFamily="34" charset="0"/>
                          <a:cs typeface="Arial" panose="020B0604020202020204" pitchFamily="34" charset="0"/>
                        </a:rPr>
                        <a:t>CSOS Levy collection</a:t>
                      </a:r>
                    </a:p>
                    <a:p>
                      <a:endParaRPr lang="en-ZA" sz="1700" dirty="0">
                        <a:latin typeface="Arial" panose="020B0604020202020204" pitchFamily="34" charset="0"/>
                        <a:cs typeface="Arial" panose="020B0604020202020204" pitchFamily="34" charset="0"/>
                      </a:endParaRPr>
                    </a:p>
                  </a:txBody>
                  <a:tcPr/>
                </a:tc>
                <a:tc>
                  <a:txBody>
                    <a:bodyPr/>
                    <a:lstStyle/>
                    <a:p>
                      <a:pPr algn="just"/>
                      <a:r>
                        <a:rPr lang="en-US" sz="1700" dirty="0">
                          <a:latin typeface="Arial" panose="020B0604020202020204" pitchFamily="34" charset="0"/>
                          <a:cs typeface="Arial" panose="020B0604020202020204" pitchFamily="34" charset="0"/>
                        </a:rPr>
                        <a:t>The registration and payment of levies by community schemes is still a challenge for the entity, however, the entity continues to create awareness through its education and training sessions which are appreciated by stakeholders. </a:t>
                      </a:r>
                    </a:p>
                    <a:p>
                      <a:pPr algn="just"/>
                      <a:endParaRPr lang="en-US" sz="1700" dirty="0">
                        <a:latin typeface="Arial" panose="020B0604020202020204" pitchFamily="34" charset="0"/>
                        <a:cs typeface="Arial" panose="020B0604020202020204" pitchFamily="34" charset="0"/>
                      </a:endParaRPr>
                    </a:p>
                    <a:p>
                      <a:pPr algn="just"/>
                      <a:r>
                        <a:rPr lang="en-ZA" sz="1700" dirty="0">
                          <a:effectLst/>
                          <a:latin typeface="Arial" panose="020B0604020202020204" pitchFamily="34" charset="0"/>
                          <a:ea typeface="Calibri" panose="020F0502020204030204" pitchFamily="34" charset="0"/>
                        </a:rPr>
                        <a:t>In addition, new initiatives such as geo-mapping of existing schemes coupled with inspectorate, data cleansing, billing  and proactive monitoring of new Schemes under development are being implemented to expedite Scheme enrolment. Levy collection as at 31 March 2022 was R250,518,259 million (2020: R223,569,975 million).</a:t>
                      </a:r>
                    </a:p>
                    <a:p>
                      <a:pPr algn="just"/>
                      <a:endParaRPr lang="en-US" sz="1700" dirty="0">
                        <a:latin typeface="Arial" panose="020B0604020202020204" pitchFamily="34" charset="0"/>
                        <a:cs typeface="Arial" panose="020B0604020202020204" pitchFamily="34" charset="0"/>
                      </a:endParaRPr>
                    </a:p>
                    <a:p>
                      <a:pPr algn="just"/>
                      <a:r>
                        <a:rPr lang="en-US" sz="1700" dirty="0">
                          <a:latin typeface="Arial" panose="020B0604020202020204" pitchFamily="34" charset="0"/>
                          <a:cs typeface="Arial" panose="020B0604020202020204" pitchFamily="34" charset="0"/>
                        </a:rPr>
                        <a:t>Year to date on a target of </a:t>
                      </a:r>
                      <a:r>
                        <a:rPr lang="en-US" sz="1700" b="1" dirty="0">
                          <a:latin typeface="Arial" panose="020B0604020202020204" pitchFamily="34" charset="0"/>
                          <a:cs typeface="Arial" panose="020B0604020202020204" pitchFamily="34" charset="0"/>
                        </a:rPr>
                        <a:t>R263 042 000,</a:t>
                      </a:r>
                      <a:r>
                        <a:rPr lang="en-US" sz="1700" dirty="0">
                          <a:latin typeface="Arial" panose="020B0604020202020204" pitchFamily="34" charset="0"/>
                          <a:cs typeface="Arial" panose="020B0604020202020204" pitchFamily="34" charset="0"/>
                        </a:rPr>
                        <a:t> levy collection is R</a:t>
                      </a:r>
                      <a:r>
                        <a:rPr lang="en-US" sz="1700" b="1" dirty="0">
                          <a:latin typeface="Arial" panose="020B0604020202020204" pitchFamily="34" charset="0"/>
                          <a:cs typeface="Arial" panose="020B0604020202020204" pitchFamily="34" charset="0"/>
                        </a:rPr>
                        <a:t>243 644 095, </a:t>
                      </a:r>
                      <a:r>
                        <a:rPr lang="en-US" sz="1700" b="0" dirty="0">
                          <a:latin typeface="Arial" panose="020B0604020202020204" pitchFamily="34" charset="0"/>
                          <a:cs typeface="Arial" panose="020B0604020202020204" pitchFamily="34" charset="0"/>
                        </a:rPr>
                        <a:t>still to collect Q4 target of </a:t>
                      </a:r>
                      <a:r>
                        <a:rPr lang="en-US" sz="1700" b="1" dirty="0">
                          <a:latin typeface="Arial" panose="020B0604020202020204" pitchFamily="34" charset="0"/>
                          <a:cs typeface="Arial" panose="020B0604020202020204" pitchFamily="34" charset="0"/>
                        </a:rPr>
                        <a:t>R85  622 787.</a:t>
                      </a:r>
                    </a:p>
                    <a:p>
                      <a:pPr algn="just"/>
                      <a:endParaRPr lang="en-US" sz="1700" dirty="0">
                        <a:latin typeface="Arial" panose="020B0604020202020204" pitchFamily="34" charset="0"/>
                        <a:cs typeface="Arial" panose="020B0604020202020204" pitchFamily="34" charset="0"/>
                      </a:endParaRPr>
                    </a:p>
                    <a:p>
                      <a:pPr algn="just"/>
                      <a:r>
                        <a:rPr lang="en-US" sz="1700" dirty="0">
                          <a:latin typeface="Arial" panose="020B0604020202020204" pitchFamily="34" charset="0"/>
                          <a:cs typeface="Arial" panose="020B0604020202020204" pitchFamily="34" charset="0"/>
                        </a:rPr>
                        <a:t>There are 32 173 community schemes registered and 24 309 are paying levies, which accounts for </a:t>
                      </a:r>
                      <a:r>
                        <a:rPr lang="en-US" sz="1700" b="1" dirty="0">
                          <a:latin typeface="Arial" panose="020B0604020202020204" pitchFamily="34" charset="0"/>
                          <a:cs typeface="Arial" panose="020B0604020202020204" pitchFamily="34" charset="0"/>
                        </a:rPr>
                        <a:t>76% </a:t>
                      </a:r>
                      <a:r>
                        <a:rPr lang="en-US" sz="1700" dirty="0">
                          <a:latin typeface="Arial" panose="020B0604020202020204" pitchFamily="34" charset="0"/>
                          <a:cs typeface="Arial" panose="020B0604020202020204" pitchFamily="34" charset="0"/>
                        </a:rPr>
                        <a:t>of the total registered schemes paying the CSOS levy.</a:t>
                      </a:r>
                    </a:p>
                    <a:p>
                      <a:pPr algn="just"/>
                      <a:endParaRPr lang="en-US" sz="1700" dirty="0">
                        <a:latin typeface="Arial" panose="020B0604020202020204" pitchFamily="34" charset="0"/>
                        <a:cs typeface="Arial" panose="020B0604020202020204" pitchFamily="34" charset="0"/>
                      </a:endParaRPr>
                    </a:p>
                    <a:p>
                      <a:pPr algn="just"/>
                      <a:r>
                        <a:rPr lang="en-US" sz="1700" dirty="0">
                          <a:latin typeface="Arial" panose="020B0604020202020204" pitchFamily="34" charset="0"/>
                          <a:cs typeface="Arial" panose="020B0604020202020204" pitchFamily="34" charset="0"/>
                        </a:rPr>
                        <a:t>The total unallocated levies from the inception of levy collection was R226 631 429.00 (2017) currently(2023-Q3) unallocated is sitting at </a:t>
                      </a:r>
                      <a:r>
                        <a:rPr lang="en-US" sz="1700" b="1" dirty="0">
                          <a:latin typeface="Arial" panose="020B0604020202020204" pitchFamily="34" charset="0"/>
                          <a:cs typeface="Arial" panose="020B0604020202020204" pitchFamily="34" charset="0"/>
                        </a:rPr>
                        <a:t>R142 309 397.00. </a:t>
                      </a:r>
                      <a:r>
                        <a:rPr lang="en-US" sz="1700" b="0" dirty="0">
                          <a:latin typeface="Arial" panose="020B0604020202020204" pitchFamily="34" charset="0"/>
                          <a:cs typeface="Arial" panose="020B0604020202020204" pitchFamily="34" charset="0"/>
                        </a:rPr>
                        <a:t>Initiatives are in place to eradicate unallocated levies( Continuous engagements with FNB and Managing agents)</a:t>
                      </a:r>
                      <a:endParaRPr lang="en-ZA" sz="17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023836125"/>
                  </a:ext>
                </a:extLst>
              </a:tr>
              <a:tr h="370840">
                <a:tc>
                  <a:txBody>
                    <a:bodyPr/>
                    <a:lstStyle/>
                    <a:p>
                      <a:r>
                        <a:rPr lang="en-ZA" sz="1700" dirty="0">
                          <a:latin typeface="Arial" panose="020B0604020202020204" pitchFamily="34" charset="0"/>
                          <a:cs typeface="Arial" panose="020B0604020202020204" pitchFamily="34" charset="0"/>
                        </a:rPr>
                        <a:t>Compliance and Enforcement</a:t>
                      </a:r>
                    </a:p>
                    <a:p>
                      <a:endParaRPr lang="en-ZA" sz="1700" dirty="0">
                        <a:latin typeface="Arial" panose="020B0604020202020204" pitchFamily="34" charset="0"/>
                        <a:cs typeface="Arial" panose="020B0604020202020204" pitchFamily="34" charset="0"/>
                      </a:endParaRPr>
                    </a:p>
                  </a:txBody>
                  <a:tcPr/>
                </a:tc>
                <a:tc>
                  <a:txBody>
                    <a:bodyPr/>
                    <a:lstStyle/>
                    <a:p>
                      <a:pPr algn="just"/>
                      <a:r>
                        <a:rPr lang="en-US" sz="1700" dirty="0">
                          <a:latin typeface="Arial" panose="020B0604020202020204" pitchFamily="34" charset="0"/>
                          <a:cs typeface="Arial" panose="020B0604020202020204" pitchFamily="34" charset="0"/>
                        </a:rPr>
                        <a:t>One of the enablers of the 2020-2025 CSOS Strategic Plan is the implementation of a Compliance and Enforcement Strategy, which seeks to establish effective systems to maximise the schemes’ compliance with their obligations and to ensure non-compliance is kept to an absolute minimum, thereby ensuring that schemes comply with the CSOS Act, the Sectional Titles Schemes Management Act and other relevant legislation. </a:t>
                      </a:r>
                      <a:endParaRPr lang="en-ZA"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254378255"/>
                  </a:ext>
                </a:extLst>
              </a:tr>
            </a:tbl>
          </a:graphicData>
        </a:graphic>
      </p:graphicFrame>
    </p:spTree>
    <p:extLst>
      <p:ext uri="{BB962C8B-B14F-4D97-AF65-F5344CB8AC3E}">
        <p14:creationId xmlns:p14="http://schemas.microsoft.com/office/powerpoint/2010/main" xmlns="" val="339812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24">
            <a:extLst>
              <a:ext uri="{FF2B5EF4-FFF2-40B4-BE49-F238E27FC236}">
                <a16:creationId xmlns:a16="http://schemas.microsoft.com/office/drawing/2014/main" xmlns=""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xmlns="" id="{18348846-A0D4-4C39-AAF6-43BEC66F0D08}"/>
              </a:ext>
            </a:extLst>
          </p:cNvPr>
          <p:cNvSpPr>
            <a:spLocks noGrp="1"/>
          </p:cNvSpPr>
          <p:nvPr>
            <p:ph type="title"/>
          </p:nvPr>
        </p:nvSpPr>
        <p:spPr>
          <a:xfrm>
            <a:off x="643467" y="321734"/>
            <a:ext cx="10905066" cy="221413"/>
          </a:xfrm>
        </p:spPr>
        <p:txBody>
          <a:bodyPr vert="horz" lIns="91440" tIns="45720" rIns="91440" bIns="45720" rtlCol="0" anchor="ctr">
            <a:normAutofit fontScale="90000"/>
          </a:bodyPr>
          <a:lstStyle/>
          <a:p>
            <a:pPr marL="0" marR="0" lvl="0" indent="0" fontAlgn="auto">
              <a:spcAft>
                <a:spcPts val="0"/>
              </a:spcAft>
              <a:tabLst/>
              <a:defRPr/>
            </a:pPr>
            <a:r>
              <a:rPr kumimoji="0" lang="en-US" sz="3600" b="1" i="0" u="none" strike="noStrike" kern="1200" cap="none" spc="0" normalizeH="0" baseline="0" noProof="0" dirty="0">
                <a:ln>
                  <a:noFill/>
                </a:ln>
                <a:solidFill>
                  <a:schemeClr val="tx1"/>
                </a:solidFill>
                <a:effectLst/>
                <a:uLnTx/>
                <a:uFillTx/>
                <a:latin typeface="+mj-lt"/>
                <a:ea typeface="+mj-ea"/>
                <a:cs typeface="+mj-cs"/>
              </a:rPr>
              <a:t/>
            </a:r>
            <a:br>
              <a:rPr kumimoji="0" lang="en-US" sz="3600" b="1" i="0" u="none" strike="noStrike" kern="1200" cap="none" spc="0" normalizeH="0" baseline="0" noProof="0" dirty="0">
                <a:ln>
                  <a:noFill/>
                </a:ln>
                <a:solidFill>
                  <a:schemeClr val="tx1"/>
                </a:solidFill>
                <a:effectLst/>
                <a:uLnTx/>
                <a:uFillTx/>
                <a:latin typeface="+mj-lt"/>
                <a:ea typeface="+mj-ea"/>
                <a:cs typeface="+mj-cs"/>
              </a:rPr>
            </a:br>
            <a:r>
              <a:rPr kumimoji="0" lang="en-US" sz="3600" b="1" i="0" u="none" strike="noStrike" kern="1200" cap="none" spc="0" normalizeH="0" baseline="0" noProof="0" dirty="0">
                <a:ln>
                  <a:noFill/>
                </a:ln>
                <a:solidFill>
                  <a:schemeClr val="tx1"/>
                </a:solidFill>
                <a:effectLst/>
                <a:uLnTx/>
                <a:uFillTx/>
                <a:latin typeface="+mj-lt"/>
                <a:ea typeface="+mj-ea"/>
                <a:cs typeface="+mj-cs"/>
              </a:rPr>
              <a:t>INTERNAL  ENVIRONMENT ANALYSIS</a:t>
            </a:r>
            <a:endParaRPr lang="en-US" sz="3600" kern="1200" cap="all"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xmlns="" id="{4F1D2F4A-992F-4A7F-96BB-351883498C41}"/>
              </a:ext>
            </a:extLst>
          </p:cNvPr>
          <p:cNvSpPr>
            <a:spLocks noGrp="1"/>
          </p:cNvSpPr>
          <p:nvPr>
            <p:ph idx="1"/>
          </p:nvPr>
        </p:nvSpPr>
        <p:spPr>
          <a:xfrm>
            <a:off x="327350" y="1058238"/>
            <a:ext cx="4967970" cy="5118725"/>
          </a:xfrm>
        </p:spPr>
        <p:txBody>
          <a:bodyPr vert="horz" lIns="91440" tIns="45720" rIns="91440" bIns="45720" rtlCol="0">
            <a:normAutofit fontScale="92500" lnSpcReduction="10000"/>
          </a:bodyPr>
          <a:lstStyle/>
          <a:p>
            <a:pPr algn="just">
              <a:spcBef>
                <a:spcPts val="400"/>
              </a:spcBef>
              <a:spcAft>
                <a:spcPts val="800"/>
              </a:spcAft>
            </a:pPr>
            <a:r>
              <a:rPr lang="en-US" sz="1800" dirty="0">
                <a:solidFill>
                  <a:schemeClr val="tx1"/>
                </a:solidFill>
                <a:effectLst/>
                <a:latin typeface="Arial" panose="020B0604020202020204" pitchFamily="34" charset="0"/>
                <a:cs typeface="Arial" panose="020B0604020202020204" pitchFamily="34" charset="0"/>
              </a:rPr>
              <a:t>The OD project was finalised during the period under review. The OD SteerCom facilitated the placement of all the permanent staff on to the new structure as per the principles outlined in the approved Placement Framework. </a:t>
            </a:r>
            <a:endParaRPr lang="en-US" sz="1800" dirty="0">
              <a:solidFill>
                <a:schemeClr val="tx1"/>
              </a:solidFill>
              <a:latin typeface="Arial" panose="020B0604020202020204" pitchFamily="34" charset="0"/>
              <a:cs typeface="Arial" panose="020B0604020202020204" pitchFamily="34" charset="0"/>
            </a:endParaRPr>
          </a:p>
          <a:p>
            <a:pPr algn="just">
              <a:spcBef>
                <a:spcPts val="400"/>
              </a:spcBef>
              <a:spcAft>
                <a:spcPts val="800"/>
              </a:spcAft>
            </a:pPr>
            <a:r>
              <a:rPr lang="en-US" sz="1800" dirty="0">
                <a:solidFill>
                  <a:schemeClr val="tx1"/>
                </a:solidFill>
                <a:latin typeface="Arial" panose="020B0604020202020204" pitchFamily="34" charset="0"/>
                <a:cs typeface="Arial" panose="020B0604020202020204" pitchFamily="34" charset="0"/>
              </a:rPr>
              <a:t>As at the end of Q3(2023), there were 134 permanent employees among the 251 positions on the newly revised organizational structure.</a:t>
            </a:r>
          </a:p>
          <a:p>
            <a:pPr algn="just">
              <a:spcBef>
                <a:spcPts val="400"/>
              </a:spcBef>
              <a:spcAft>
                <a:spcPts val="800"/>
              </a:spcAft>
            </a:pPr>
            <a:r>
              <a:rPr lang="en-US" sz="1800" dirty="0">
                <a:solidFill>
                  <a:schemeClr val="tx1"/>
                </a:solidFill>
                <a:effectLst/>
                <a:latin typeface="Arial" panose="020B0604020202020204" pitchFamily="34" charset="0"/>
                <a:cs typeface="Arial" panose="020B0604020202020204" pitchFamily="34" charset="0"/>
              </a:rPr>
              <a:t>The vacancy rate was at 46 % as at the end of Q3 2022/23. The high vacancy rate is as a results of the recently approved revised organisational structure that has several new positions that still need to be filled. </a:t>
            </a:r>
          </a:p>
          <a:p>
            <a:pPr algn="just">
              <a:spcBef>
                <a:spcPts val="400"/>
              </a:spcBef>
              <a:spcAft>
                <a:spcPts val="800"/>
              </a:spcAft>
            </a:pPr>
            <a:r>
              <a:rPr lang="en-US" sz="1800" dirty="0">
                <a:solidFill>
                  <a:schemeClr val="tx1"/>
                </a:solidFill>
                <a:effectLst/>
                <a:latin typeface="Arial" panose="020B0604020202020204" pitchFamily="34" charset="0"/>
                <a:cs typeface="Arial" panose="020B0604020202020204" pitchFamily="34" charset="0"/>
              </a:rPr>
              <a:t>A Bulk advertisement was placed in the month of December 2022.It is envisaged that the vacancy rate will decrease with the filling of vacancies in </a:t>
            </a:r>
            <a:r>
              <a:rPr lang="en-US" sz="1800" dirty="0">
                <a:solidFill>
                  <a:schemeClr val="tx1"/>
                </a:solidFill>
                <a:latin typeface="Arial" panose="020B0604020202020204" pitchFamily="34" charset="0"/>
                <a:cs typeface="Arial" panose="020B0604020202020204" pitchFamily="34" charset="0"/>
              </a:rPr>
              <a:t>in the new financial year</a:t>
            </a:r>
            <a:r>
              <a:rPr lang="en-US" sz="1800" dirty="0">
                <a:solidFill>
                  <a:schemeClr val="tx1"/>
                </a:solidFill>
                <a:effectLst/>
                <a:latin typeface="Arial" panose="020B0604020202020204" pitchFamily="34" charset="0"/>
                <a:cs typeface="Arial" panose="020B0604020202020204" pitchFamily="34" charset="0"/>
              </a:rPr>
              <a:t>.</a:t>
            </a:r>
            <a:r>
              <a:rPr lang="en-ZA" sz="1800" b="1" dirty="0">
                <a:effectLst/>
                <a:latin typeface="Arial" panose="020B0604020202020204" pitchFamily="34" charset="0"/>
                <a:ea typeface="Calibri" panose="020F0502020204030204" pitchFamily="34" charset="0"/>
                <a:cs typeface="Times New Roman" panose="02020603050405020304" pitchFamily="18" charset="0"/>
              </a:rPr>
              <a:t> </a:t>
            </a:r>
            <a:r>
              <a:rPr lang="en-ZA" sz="1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42</a:t>
            </a:r>
            <a:r>
              <a:rPr lang="en-ZA"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interviews already coordinated for the </a:t>
            </a:r>
            <a:r>
              <a:rPr lang="en-ZA" sz="1800" dirty="0">
                <a:solidFill>
                  <a:schemeClr val="tx1"/>
                </a:solidFill>
                <a:latin typeface="Arial" panose="020B0604020202020204" pitchFamily="34" charset="0"/>
                <a:ea typeface="Calibri" panose="020F0502020204030204" pitchFamily="34" charset="0"/>
                <a:cs typeface="Times New Roman" panose="02020603050405020304" pitchFamily="18" charset="0"/>
              </a:rPr>
              <a:t>54advertised  </a:t>
            </a:r>
            <a:r>
              <a:rPr lang="en-ZA"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positions.</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400"/>
              </a:spcBef>
              <a:spcAft>
                <a:spcPts val="800"/>
              </a:spcAft>
            </a:pPr>
            <a:endParaRPr lang="en-US" sz="1800" dirty="0">
              <a:solidFill>
                <a:schemeClr val="tx1"/>
              </a:solidFill>
              <a:latin typeface="Arial" panose="020B0604020202020204" pitchFamily="34" charset="0"/>
              <a:cs typeface="Arial" panose="020B0604020202020204" pitchFamily="34" charset="0"/>
            </a:endParaRPr>
          </a:p>
        </p:txBody>
      </p:sp>
      <p:grpSp>
        <p:nvGrpSpPr>
          <p:cNvPr id="40" name="Group 26">
            <a:extLst>
              <a:ext uri="{FF2B5EF4-FFF2-40B4-BE49-F238E27FC236}">
                <a16:creationId xmlns:a16="http://schemas.microsoft.com/office/drawing/2014/main" xmlns=""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4601497"/>
            <a:ext cx="1014060" cy="2017580"/>
            <a:chOff x="0" y="4601497"/>
            <a:chExt cx="1014060" cy="2017580"/>
          </a:xfrm>
        </p:grpSpPr>
        <p:sp>
          <p:nvSpPr>
            <p:cNvPr id="28" name="Isosceles Triangle 27">
              <a:extLst>
                <a:ext uri="{FF2B5EF4-FFF2-40B4-BE49-F238E27FC236}">
                  <a16:creationId xmlns:a16="http://schemas.microsoft.com/office/drawing/2014/main" xmlns=""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xmlns=""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Picture 3">
            <a:extLst>
              <a:ext uri="{FF2B5EF4-FFF2-40B4-BE49-F238E27FC236}">
                <a16:creationId xmlns:a16="http://schemas.microsoft.com/office/drawing/2014/main" xmlns="" id="{2B77AB7C-AEE0-3E60-712F-0AFFFA2B778F}"/>
              </a:ext>
            </a:extLst>
          </p:cNvPr>
          <p:cNvPicPr>
            <a:picLocks noChangeAspect="1"/>
          </p:cNvPicPr>
          <p:nvPr/>
        </p:nvPicPr>
        <p:blipFill>
          <a:blip r:embed="rId3"/>
          <a:stretch>
            <a:fillRect/>
          </a:stretch>
        </p:blipFill>
        <p:spPr>
          <a:xfrm>
            <a:off x="5295320" y="543146"/>
            <a:ext cx="6569330" cy="5993119"/>
          </a:xfrm>
          <a:prstGeom prst="rect">
            <a:avLst/>
          </a:prstGeom>
        </p:spPr>
      </p:pic>
      <p:grpSp>
        <p:nvGrpSpPr>
          <p:cNvPr id="41" name="Group 30">
            <a:extLst>
              <a:ext uri="{FF2B5EF4-FFF2-40B4-BE49-F238E27FC236}">
                <a16:creationId xmlns:a16="http://schemas.microsoft.com/office/drawing/2014/main" xmlns=""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219290" y="1"/>
            <a:ext cx="972709" cy="1935307"/>
            <a:chOff x="10918968" y="713127"/>
            <a:chExt cx="1273032" cy="2532832"/>
          </a:xfrm>
        </p:grpSpPr>
        <p:sp>
          <p:nvSpPr>
            <p:cNvPr id="32" name="Rectangle 31">
              <a:extLst>
                <a:ext uri="{FF2B5EF4-FFF2-40B4-BE49-F238E27FC236}">
                  <a16:creationId xmlns:a16="http://schemas.microsoft.com/office/drawing/2014/main" xmlns=""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Isosceles Triangle 32">
              <a:extLst>
                <a:ext uri="{FF2B5EF4-FFF2-40B4-BE49-F238E27FC236}">
                  <a16:creationId xmlns:a16="http://schemas.microsoft.com/office/drawing/2014/main" xmlns=""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xmlns="" val="4249343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9180FC-5B7A-4501-8894-AB4D77A07C7C}"/>
              </a:ext>
            </a:extLst>
          </p:cNvPr>
          <p:cNvSpPr>
            <a:spLocks noGrp="1"/>
          </p:cNvSpPr>
          <p:nvPr>
            <p:ph type="title"/>
          </p:nvPr>
        </p:nvSpPr>
        <p:spPr>
          <a:xfrm>
            <a:off x="616634" y="149338"/>
            <a:ext cx="10958732" cy="381145"/>
          </a:xfrm>
        </p:spPr>
        <p:txBody>
          <a:bodyPr>
            <a:normAutofit fontScale="90000"/>
          </a:bodyPr>
          <a:lstStyle/>
          <a:p>
            <a:pPr algn="ctr"/>
            <a: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r>
            <a:b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br>
            <a: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r>
            <a:b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br>
            <a:r>
              <a:rPr lang="en-US" altLang="en-US" sz="2700" cap="all" dirty="0">
                <a:latin typeface="Arial" panose="020B0604020202020204" pitchFamily="34" charset="0"/>
                <a:cs typeface="Arial" panose="020B0604020202020204" pitchFamily="34" charset="0"/>
              </a:rPr>
              <a:t>OUTCOMES, OUTPUTS, PERFORMANCE INDICATORS AND TARGETS</a:t>
            </a:r>
            <a:endParaRPr lang="en-ZA" sz="3200" cap="all" dirty="0">
              <a:latin typeface="Arial" panose="020B0604020202020204" pitchFamily="34" charset="0"/>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xmlns="" id="{4DFFB9E0-F951-4C05-A876-5DC5CF3C4919}"/>
              </a:ext>
            </a:extLst>
          </p:cNvPr>
          <p:cNvGraphicFramePr>
            <a:graphicFrameLocks noGrp="1"/>
          </p:cNvGraphicFramePr>
          <p:nvPr>
            <p:ph idx="1"/>
            <p:extLst>
              <p:ext uri="{D42A27DB-BD31-4B8C-83A1-F6EECF244321}">
                <p14:modId xmlns:p14="http://schemas.microsoft.com/office/powerpoint/2010/main" xmlns="" val="337719815"/>
              </p:ext>
            </p:extLst>
          </p:nvPr>
        </p:nvGraphicFramePr>
        <p:xfrm>
          <a:off x="199490" y="547357"/>
          <a:ext cx="11793019" cy="6096000"/>
        </p:xfrm>
        <a:graphic>
          <a:graphicData uri="http://schemas.openxmlformats.org/drawingml/2006/table">
            <a:tbl>
              <a:tblPr firstRow="1" firstCol="1" bandRow="1"/>
              <a:tblGrid>
                <a:gridCol w="1212351">
                  <a:extLst>
                    <a:ext uri="{9D8B030D-6E8A-4147-A177-3AD203B41FA5}">
                      <a16:colId xmlns:a16="http://schemas.microsoft.com/office/drawing/2014/main" xmlns="" val="4159513130"/>
                    </a:ext>
                  </a:extLst>
                </a:gridCol>
                <a:gridCol w="1172536">
                  <a:extLst>
                    <a:ext uri="{9D8B030D-6E8A-4147-A177-3AD203B41FA5}">
                      <a16:colId xmlns:a16="http://schemas.microsoft.com/office/drawing/2014/main" xmlns="" val="4206622670"/>
                    </a:ext>
                  </a:extLst>
                </a:gridCol>
                <a:gridCol w="2095882">
                  <a:extLst>
                    <a:ext uri="{9D8B030D-6E8A-4147-A177-3AD203B41FA5}">
                      <a16:colId xmlns:a16="http://schemas.microsoft.com/office/drawing/2014/main" xmlns="" val="2485957704"/>
                    </a:ext>
                  </a:extLst>
                </a:gridCol>
                <a:gridCol w="2154463">
                  <a:extLst>
                    <a:ext uri="{9D8B030D-6E8A-4147-A177-3AD203B41FA5}">
                      <a16:colId xmlns:a16="http://schemas.microsoft.com/office/drawing/2014/main" xmlns="" val="540759761"/>
                    </a:ext>
                  </a:extLst>
                </a:gridCol>
                <a:gridCol w="1751701">
                  <a:extLst>
                    <a:ext uri="{9D8B030D-6E8A-4147-A177-3AD203B41FA5}">
                      <a16:colId xmlns:a16="http://schemas.microsoft.com/office/drawing/2014/main" xmlns="" val="2634806645"/>
                    </a:ext>
                  </a:extLst>
                </a:gridCol>
                <a:gridCol w="1680926">
                  <a:extLst>
                    <a:ext uri="{9D8B030D-6E8A-4147-A177-3AD203B41FA5}">
                      <a16:colId xmlns:a16="http://schemas.microsoft.com/office/drawing/2014/main" xmlns="" val="3702742684"/>
                    </a:ext>
                  </a:extLst>
                </a:gridCol>
                <a:gridCol w="1725160">
                  <a:extLst>
                    <a:ext uri="{9D8B030D-6E8A-4147-A177-3AD203B41FA5}">
                      <a16:colId xmlns:a16="http://schemas.microsoft.com/office/drawing/2014/main" xmlns="" val="2895210550"/>
                    </a:ext>
                  </a:extLst>
                </a:gridCol>
              </a:tblGrid>
              <a:tr h="427866">
                <a:tc rowSpan="2">
                  <a:txBody>
                    <a:bodyPr/>
                    <a:lstStyle/>
                    <a:p>
                      <a:pPr algn="ctr">
                        <a:spcAft>
                          <a:spcPts val="0"/>
                        </a:spcAft>
                      </a:pPr>
                      <a:r>
                        <a:rPr lang="en-US" sz="1600" b="1" dirty="0">
                          <a:effectLst/>
                          <a:latin typeface="Arial" panose="020B0604020202020204" pitchFamily="34" charset="0"/>
                          <a:ea typeface="Times New Roman" panose="02020603050405020304" pitchFamily="18" charset="0"/>
                          <a:cs typeface="Arial" panose="020B0604020202020204" pitchFamily="34" charset="0"/>
                        </a:rPr>
                        <a:t> </a:t>
                      </a: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Outcome</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ctr">
                        <a:spcAft>
                          <a:spcPts val="0"/>
                        </a:spcAft>
                      </a:pP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Outputs</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ctr">
                        <a:spcAft>
                          <a:spcPts val="0"/>
                        </a:spcAft>
                      </a:pPr>
                      <a:r>
                        <a:rPr lang="en-US" sz="1600" b="1" dirty="0">
                          <a:effectLst/>
                          <a:latin typeface="Arial" panose="020B0604020202020204" pitchFamily="34" charset="0"/>
                          <a:ea typeface="Times New Roman" panose="02020603050405020304" pitchFamily="18" charset="0"/>
                          <a:cs typeface="Arial" panose="020B0604020202020204" pitchFamily="34" charset="0"/>
                        </a:rPr>
                        <a:t> </a:t>
                      </a: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 Indicators</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effectLst/>
                          <a:latin typeface="Arial" panose="020B0604020202020204" pitchFamily="34" charset="0"/>
                          <a:ea typeface="Times New Roman" panose="02020603050405020304" pitchFamily="18" charset="0"/>
                          <a:cs typeface="Arial" panose="020B0604020202020204" pitchFamily="34" charset="0"/>
                        </a:rPr>
                        <a:t>Estimated performance </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MTEF Period  (</a:t>
                      </a: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Targets)</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xmlns="" val="2808425689"/>
                  </a:ext>
                </a:extLst>
              </a:tr>
              <a:tr h="21393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spcAft>
                          <a:spcPts val="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2022/23</a:t>
                      </a: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2023-2024</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2024-2025</a:t>
                      </a:r>
                      <a:endParaRPr lang="en-ZA" sz="1600" dirty="0">
                        <a:latin typeface="Arial" panose="020B0604020202020204" pitchFamily="34"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2025-2026</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943733178"/>
                  </a:ext>
                </a:extLst>
              </a:tr>
              <a:tr h="641799">
                <a:tc rowSpan="5">
                  <a:txBody>
                    <a:bodyPr/>
                    <a:lstStyle/>
                    <a:p>
                      <a:pPr algn="just">
                        <a:spcAft>
                          <a:spcPts val="0"/>
                        </a:spcAft>
                      </a:pPr>
                      <a:r>
                        <a:rPr lang="en-US" sz="1600" b="1" dirty="0">
                          <a:effectLst/>
                          <a:latin typeface="Arial" panose="020B0604020202020204" pitchFamily="34" charset="0"/>
                          <a:cs typeface="Arial" panose="020B0604020202020204" pitchFamily="34" charset="0"/>
                        </a:rPr>
                        <a:t>Outcome 1</a:t>
                      </a:r>
                      <a:r>
                        <a:rPr lang="en-US" sz="1600" dirty="0">
                          <a:effectLst/>
                          <a:latin typeface="Arial" panose="020B0604020202020204" pitchFamily="34" charset="0"/>
                          <a:cs typeface="Arial" panose="020B0604020202020204" pitchFamily="34" charset="0"/>
                        </a:rPr>
                        <a:t>:</a:t>
                      </a:r>
                      <a:endParaRPr lang="en-ZA" sz="1600" dirty="0">
                        <a:effectLst/>
                        <a:latin typeface="Arial" panose="020B0604020202020204" pitchFamily="34" charset="0"/>
                        <a:cs typeface="Arial" panose="020B0604020202020204" pitchFamily="34" charset="0"/>
                      </a:endParaRPr>
                    </a:p>
                    <a:p>
                      <a:pPr algn="just">
                        <a:spcAft>
                          <a:spcPts val="0"/>
                        </a:spcAft>
                      </a:pPr>
                      <a:r>
                        <a:rPr lang="en-US" sz="1600" dirty="0">
                          <a:effectLst/>
                          <a:latin typeface="Arial" panose="020B0604020202020204" pitchFamily="34" charset="0"/>
                          <a:cs typeface="Arial" panose="020B0604020202020204" pitchFamily="34" charset="0"/>
                        </a:rPr>
                        <a:t>Functional, Efficient and integrated Government</a:t>
                      </a:r>
                      <a:endParaRPr lang="en-ZA" sz="1600" dirty="0">
                        <a:effectLst/>
                        <a:latin typeface="Arial" panose="020B0604020202020204" pitchFamily="34"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ZA" sz="1600" dirty="0">
                          <a:effectLst/>
                          <a:latin typeface="Arial" panose="020B0604020202020204" pitchFamily="34" charset="0"/>
                          <a:ea typeface="Times New Roman" panose="02020603050405020304" pitchFamily="18" charset="0"/>
                          <a:cs typeface="Arial" panose="020B0604020202020204" pitchFamily="34" charset="0"/>
                        </a:rPr>
                        <a:t>External audit outcome</a:t>
                      </a: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ZA" sz="1600" dirty="0">
                          <a:effectLst/>
                          <a:latin typeface="Arial" panose="020B0604020202020204" pitchFamily="34" charset="0"/>
                          <a:ea typeface="Calibri" panose="020F0502020204030204" pitchFamily="34" charset="0"/>
                        </a:rPr>
                        <a:t>External audit outcome</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just" defTabSz="914400" rtl="0" eaLnBrk="1" latinLnBrk="0" hangingPunct="1">
                        <a:lnSpc>
                          <a:spcPct val="100000"/>
                        </a:lnSpc>
                        <a:spcBef>
                          <a:spcPts val="200"/>
                        </a:spcBef>
                        <a:spcAft>
                          <a:spcPts val="0"/>
                        </a:spcAft>
                      </a:pPr>
                      <a:r>
                        <a:rPr lang="en-US" sz="1600" kern="1200" dirty="0">
                          <a:solidFill>
                            <a:schemeClr val="tx1"/>
                          </a:solidFill>
                          <a:effectLst/>
                          <a:latin typeface="Arial" panose="020B0604020202020204" pitchFamily="34" charset="0"/>
                          <a:ea typeface="Calibri" panose="020F0502020204030204" pitchFamily="34" charset="0"/>
                          <a:cs typeface="+mn-cs"/>
                        </a:rPr>
                        <a:t>Unqualified audit opinion with limited material findings </a:t>
                      </a:r>
                      <a:endParaRPr lang="en-ZA" sz="1600" kern="1200" dirty="0">
                        <a:solidFill>
                          <a:schemeClr val="tx1"/>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just" defTabSz="914400" rtl="0" eaLnBrk="1" latinLnBrk="0" hangingPunct="1">
                        <a:lnSpc>
                          <a:spcPct val="100000"/>
                        </a:lnSpc>
                        <a:spcBef>
                          <a:spcPts val="200"/>
                        </a:spcBef>
                        <a:spcAft>
                          <a:spcPts val="0"/>
                        </a:spcAft>
                      </a:pPr>
                      <a:r>
                        <a:rPr lang="en-ZA" sz="1600" kern="1200" dirty="0">
                          <a:solidFill>
                            <a:schemeClr val="tx1"/>
                          </a:solidFill>
                          <a:effectLst/>
                          <a:latin typeface="Arial" panose="020B0604020202020204" pitchFamily="34" charset="0"/>
                          <a:ea typeface="Calibri" panose="020F0502020204030204" pitchFamily="34" charset="0"/>
                          <a:cs typeface="+mn-cs"/>
                        </a:rPr>
                        <a:t>Unqualified audit opinion with no material findings</a:t>
                      </a:r>
                      <a:r>
                        <a:rPr lang="en-ZA" sz="1600" kern="1200" dirty="0">
                          <a:solidFill>
                            <a:schemeClr val="tx1"/>
                          </a:solidFill>
                          <a:effectLst/>
                          <a:latin typeface="Arial" panose="020B0604020202020204" pitchFamily="34" charset="0"/>
                          <a:ea typeface="Times New Roman" panose="02020603050405020304" pitchFamily="18" charset="0"/>
                          <a:cs typeface="+mn-cs"/>
                        </a:rPr>
                        <a:t> </a:t>
                      </a:r>
                      <a:r>
                        <a:rPr lang="en-ZA" sz="1600" kern="1200" dirty="0">
                          <a:solidFill>
                            <a:schemeClr val="tx1"/>
                          </a:solidFill>
                          <a:effectLst/>
                          <a:latin typeface="Arial" panose="020B0604020202020204" pitchFamily="34" charset="0"/>
                          <a:ea typeface="Calibri" panose="020F0502020204030204" pitchFamily="34" charset="0"/>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just" defTabSz="914400" rtl="0" eaLnBrk="1" latinLnBrk="0" hangingPunct="1">
                        <a:lnSpc>
                          <a:spcPct val="100000"/>
                        </a:lnSpc>
                        <a:spcBef>
                          <a:spcPts val="200"/>
                        </a:spcBef>
                        <a:spcAft>
                          <a:spcPts val="0"/>
                        </a:spcAft>
                      </a:pPr>
                      <a:r>
                        <a:rPr lang="en-ZA" sz="1600" kern="1200" dirty="0">
                          <a:solidFill>
                            <a:schemeClr val="tx1"/>
                          </a:solidFill>
                          <a:effectLst/>
                          <a:latin typeface="Arial" panose="020B0604020202020204" pitchFamily="34" charset="0"/>
                          <a:ea typeface="Calibri" panose="020F0502020204030204" pitchFamily="34" charset="0"/>
                          <a:cs typeface="+mn-cs"/>
                        </a:rPr>
                        <a:t>Unqualified audit opinion with no material findings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just" defTabSz="914400" rtl="0" eaLnBrk="1" latinLnBrk="0" hangingPunct="1">
                        <a:lnSpc>
                          <a:spcPct val="100000"/>
                        </a:lnSpc>
                        <a:spcBef>
                          <a:spcPts val="200"/>
                        </a:spcBef>
                        <a:spcAft>
                          <a:spcPts val="0"/>
                        </a:spcAft>
                      </a:pPr>
                      <a:r>
                        <a:rPr lang="en-ZA" sz="1600" kern="1200" dirty="0">
                          <a:solidFill>
                            <a:schemeClr val="tx1"/>
                          </a:solidFill>
                          <a:effectLst/>
                          <a:latin typeface="Arial" panose="020B0604020202020204" pitchFamily="34" charset="0"/>
                          <a:ea typeface="Calibri" panose="020F0502020204030204" pitchFamily="34" charset="0"/>
                          <a:cs typeface="+mn-cs"/>
                        </a:rPr>
                        <a:t>Unqualified audit opinion with no material findings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918277676"/>
                  </a:ext>
                </a:extLst>
              </a:tr>
              <a:tr h="1069665">
                <a:tc vMerge="1">
                  <a:txBody>
                    <a:bodyPr/>
                    <a:lstStyle/>
                    <a:p>
                      <a:pPr algn="just">
                        <a:spcAft>
                          <a:spcPts val="0"/>
                        </a:spcAft>
                      </a:pPr>
                      <a:r>
                        <a:rPr lang="en-US" sz="1800" b="1" dirty="0">
                          <a:effectLst/>
                          <a:latin typeface="Arial" panose="020B0604020202020204" pitchFamily="34" charset="0"/>
                          <a:ea typeface="Times New Roman" panose="02020603050405020304" pitchFamily="18" charset="0"/>
                          <a:cs typeface="Arial" panose="020B0604020202020204" pitchFamily="34" charset="0"/>
                        </a:rPr>
                        <a:t>Outcome 1</a:t>
                      </a:r>
                      <a:r>
                        <a:rPr lang="en-US" sz="1800" dirty="0">
                          <a:effectLst/>
                          <a:latin typeface="Arial" panose="020B0604020202020204" pitchFamily="34" charset="0"/>
                          <a:ea typeface="Times New Roman" panose="02020603050405020304" pitchFamily="18" charset="0"/>
                          <a:cs typeface="Arial" panose="020B0604020202020204" pitchFamily="34" charset="0"/>
                        </a:rPr>
                        <a:t>:</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Functional, Efficient and integrated Government</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ZA" sz="1600" dirty="0">
                          <a:effectLst/>
                          <a:latin typeface="Arial" panose="020B0604020202020204" pitchFamily="34" charset="0"/>
                          <a:ea typeface="Times New Roman" panose="02020603050405020304" pitchFamily="18" charset="0"/>
                          <a:cs typeface="Arial" panose="020B0604020202020204" pitchFamily="34" charset="0"/>
                        </a:rPr>
                        <a:t>Anti-Fraud and  Corruption Reports</a:t>
                      </a: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1.1.1.Percentage of the approved Anti-Fraud and Corruption Implementation Plan  implemented</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100%</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100%</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457200" rtl="0" eaLnBrk="1" latinLnBrk="0" hangingPunct="1">
                        <a:spcAft>
                          <a:spcPts val="0"/>
                        </a:spcAft>
                      </a:pPr>
                      <a:r>
                        <a:rPr lang="en-US" sz="1600" kern="1200" dirty="0">
                          <a:solidFill>
                            <a:schemeClr val="tx1"/>
                          </a:solidFill>
                          <a:effectLst/>
                          <a:latin typeface="Arial" panose="020B0604020202020204" pitchFamily="34" charset="0"/>
                          <a:cs typeface="Arial" panose="020B0604020202020204" pitchFamily="34" charset="0"/>
                        </a:rPr>
                        <a:t>100%</a:t>
                      </a:r>
                      <a:endParaRPr lang="en-ZA" sz="1600" dirty="0">
                        <a:latin typeface="Arial" panose="020B0604020202020204" pitchFamily="34"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100%</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723529657"/>
                  </a:ext>
                </a:extLst>
              </a:tr>
              <a:tr h="1069665">
                <a:tc vMerge="1">
                  <a:txBody>
                    <a:bodyPr/>
                    <a:lstStyle/>
                    <a:p>
                      <a:endParaRPr lang="en-ZA"/>
                    </a:p>
                  </a:txBody>
                  <a:tcPr/>
                </a:tc>
                <a:tc>
                  <a:txBody>
                    <a:bodyPr/>
                    <a:lstStyle/>
                    <a:p>
                      <a:pPr algn="just">
                        <a:spcAft>
                          <a:spcPts val="0"/>
                        </a:spcAft>
                      </a:pPr>
                      <a:r>
                        <a:rPr lang="en-ZA" sz="1600" dirty="0">
                          <a:effectLst/>
                          <a:latin typeface="Arial" panose="020B0604020202020204" pitchFamily="34" charset="0"/>
                          <a:ea typeface="Times New Roman" panose="02020603050405020304" pitchFamily="18" charset="0"/>
                          <a:cs typeface="Arial" panose="020B0604020202020204" pitchFamily="34" charset="0"/>
                        </a:rPr>
                        <a:t>Risk Management </a:t>
                      </a:r>
                    </a:p>
                    <a:p>
                      <a:pPr algn="just">
                        <a:spcAft>
                          <a:spcPts val="0"/>
                        </a:spcAft>
                      </a:pPr>
                      <a:r>
                        <a:rPr lang="en-ZA" sz="1600" dirty="0">
                          <a:effectLst/>
                          <a:latin typeface="Arial" panose="020B0604020202020204" pitchFamily="34" charset="0"/>
                          <a:ea typeface="Times New Roman" panose="02020603050405020304" pitchFamily="18" charset="0"/>
                          <a:cs typeface="Arial" panose="020B0604020202020204" pitchFamily="34" charset="0"/>
                        </a:rPr>
                        <a:t> Report</a:t>
                      </a:r>
                    </a:p>
                    <a:p>
                      <a:pPr algn="just">
                        <a:spcAft>
                          <a:spcPts val="0"/>
                        </a:spcAft>
                      </a:pP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1.2.1.Percentage  implementation of the approved risk  management plan</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100%</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100%</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457200" rtl="0" eaLnBrk="1" latinLnBrk="0" hangingPunct="1">
                        <a:spcAft>
                          <a:spcPts val="0"/>
                        </a:spcAft>
                      </a:pPr>
                      <a:r>
                        <a:rPr lang="en-US" sz="1600" kern="1200" dirty="0">
                          <a:solidFill>
                            <a:schemeClr val="tx1"/>
                          </a:solidFill>
                          <a:effectLst/>
                          <a:latin typeface="Arial" panose="020B0604020202020204" pitchFamily="34" charset="0"/>
                          <a:cs typeface="Arial" panose="020B0604020202020204" pitchFamily="34" charset="0"/>
                        </a:rPr>
                        <a:t>100%  </a:t>
                      </a:r>
                      <a:endParaRPr lang="en-ZA" sz="1600" kern="1200" dirty="0">
                        <a:solidFill>
                          <a:schemeClr val="tx1"/>
                        </a:solidFill>
                        <a:effectLst/>
                        <a:latin typeface="Arial" panose="020B0604020202020204" pitchFamily="34"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100%  </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718468417"/>
                  </a:ext>
                </a:extLst>
              </a:tr>
              <a:tr h="641799">
                <a:tc vMerge="1">
                  <a:txBody>
                    <a:bodyPr/>
                    <a:lstStyle/>
                    <a:p>
                      <a:endParaRPr lang="en-ZA"/>
                    </a:p>
                  </a:txBody>
                  <a:tcPr/>
                </a:tc>
                <a:tc>
                  <a:txBody>
                    <a:bodyPr/>
                    <a:lstStyle/>
                    <a:p>
                      <a:pPr marL="0" algn="just" defTabSz="914400" rtl="0" eaLnBrk="1" latinLnBrk="0" hangingPunct="1">
                        <a:spcAft>
                          <a:spcPts val="0"/>
                        </a:spcAft>
                      </a:pPr>
                      <a:r>
                        <a:rPr lang="en-ZA" sz="1600" kern="1200" dirty="0">
                          <a:solidFill>
                            <a:schemeClr val="tx1"/>
                          </a:solidFill>
                          <a:effectLst/>
                          <a:latin typeface="Arial" panose="020B0604020202020204" pitchFamily="34" charset="0"/>
                          <a:ea typeface="+mn-ea"/>
                          <a:cs typeface="Arial" panose="020B0604020202020204" pitchFamily="34" charset="0"/>
                        </a:rPr>
                        <a:t>Internal controls and governance</a:t>
                      </a:r>
                      <a:endParaRPr lang="en-ZA"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just" defTabSz="914400" rtl="0" eaLnBrk="1" latinLnBrk="0" hangingPunct="1">
                        <a:spcAft>
                          <a:spcPts val="0"/>
                        </a:spcAft>
                      </a:pPr>
                      <a:r>
                        <a:rPr lang="en-ZA" sz="1600" dirty="0">
                          <a:effectLst/>
                          <a:latin typeface="Arial" panose="020B0604020202020204" pitchFamily="34" charset="0"/>
                          <a:ea typeface="Calibri" panose="020F0502020204030204" pitchFamily="34" charset="0"/>
                        </a:rPr>
                        <a:t>1.3.1.</a:t>
                      </a:r>
                      <a:r>
                        <a:rPr lang="en-US" sz="1600" kern="1200" dirty="0">
                          <a:solidFill>
                            <a:schemeClr val="tx1"/>
                          </a:solidFill>
                          <a:effectLst/>
                          <a:latin typeface="Arial" panose="020B0604020202020204" pitchFamily="34" charset="0"/>
                          <a:cs typeface="Arial" panose="020B0604020202020204" pitchFamily="34" charset="0"/>
                        </a:rPr>
                        <a:t>Percentage implementation of Internal Audit plan </a:t>
                      </a:r>
                      <a:endParaRPr lang="en-ZA" sz="1600" kern="1200" dirty="0">
                        <a:solidFill>
                          <a:schemeClr val="tx1"/>
                        </a:solidFill>
                        <a:effectLst/>
                        <a:latin typeface="Arial" panose="020B0604020202020204" pitchFamily="34"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100%</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ZA" sz="1600" kern="1200" dirty="0">
                          <a:solidFill>
                            <a:schemeClr val="tx1"/>
                          </a:solidFill>
                          <a:effectLst/>
                          <a:latin typeface="Arial" panose="020B0604020202020204" pitchFamily="34" charset="0"/>
                          <a:cs typeface="Arial" panose="020B0604020202020204" pitchFamily="34" charset="0"/>
                        </a:rPr>
                        <a:t>100%</a:t>
                      </a:r>
                    </a:p>
                    <a:p>
                      <a:pPr marL="0" algn="ctr" defTabSz="914400" rtl="0" eaLnBrk="1" latinLnBrk="0" hangingPunct="1">
                        <a:spcAft>
                          <a:spcPts val="0"/>
                        </a:spcAft>
                      </a:pPr>
                      <a:endParaRPr lang="en-ZA" sz="1600" kern="1200" dirty="0">
                        <a:solidFill>
                          <a:schemeClr val="tx1"/>
                        </a:solidFill>
                        <a:effectLst/>
                        <a:latin typeface="Arial" panose="020B0604020202020204" pitchFamily="34"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ZA" sz="1600" kern="1200" dirty="0">
                          <a:solidFill>
                            <a:schemeClr val="tx1"/>
                          </a:solidFill>
                          <a:effectLst/>
                          <a:latin typeface="Arial" panose="020B0604020202020204" pitchFamily="34" charset="0"/>
                          <a:cs typeface="Arial" panose="020B0604020202020204" pitchFamily="34" charset="0"/>
                        </a:rPr>
                        <a:t>100%</a:t>
                      </a: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ZA" sz="1600" kern="1200" dirty="0">
                          <a:solidFill>
                            <a:schemeClr val="tx1"/>
                          </a:solidFill>
                          <a:effectLst/>
                          <a:latin typeface="Arial" panose="020B0604020202020204" pitchFamily="34" charset="0"/>
                          <a:cs typeface="Arial" panose="020B0604020202020204" pitchFamily="34" charset="0"/>
                        </a:rPr>
                        <a:t>100%</a:t>
                      </a: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483326050"/>
                  </a:ext>
                </a:extLst>
              </a:tr>
              <a:tr h="1243931">
                <a:tc vMerge="1">
                  <a:txBody>
                    <a:bodyPr/>
                    <a:lstStyle/>
                    <a:p>
                      <a:pPr algn="just">
                        <a:spcAft>
                          <a:spcPts val="0"/>
                        </a:spcAft>
                      </a:pPr>
                      <a:endParaRPr lang="en-ZA" sz="1600" dirty="0">
                        <a:effectLst/>
                        <a:latin typeface="Arial" panose="020B0604020202020204" pitchFamily="34"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ZA" sz="1600" kern="1200" dirty="0">
                          <a:solidFill>
                            <a:schemeClr val="tx1"/>
                          </a:solidFill>
                          <a:effectLst/>
                          <a:latin typeface="Arial" panose="020B0604020202020204" pitchFamily="34" charset="0"/>
                          <a:ea typeface="+mn-ea"/>
                          <a:cs typeface="Arial" panose="020B0604020202020204" pitchFamily="34" charset="0"/>
                        </a:rPr>
                        <a:t>Transactional services offered </a:t>
                      </a:r>
                      <a:endParaRPr lang="en-ZA" sz="1600" i="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just" defTabSz="914400" rtl="0" eaLnBrk="1" latinLnBrk="0" hangingPunct="1">
                        <a:lnSpc>
                          <a:spcPct val="150000"/>
                        </a:lnSpc>
                        <a:spcAft>
                          <a:spcPts val="0"/>
                        </a:spcAft>
                      </a:pPr>
                      <a:r>
                        <a:rPr lang="en-ZA" sz="1600" dirty="0">
                          <a:effectLst/>
                          <a:latin typeface="Arial" panose="020B0604020202020204" pitchFamily="34" charset="0"/>
                          <a:ea typeface="Calibri" panose="020F0502020204030204" pitchFamily="34" charset="0"/>
                        </a:rPr>
                        <a:t>1.4.1.</a:t>
                      </a:r>
                      <a:r>
                        <a:rPr lang="en-ZA" sz="1600" kern="1200" dirty="0">
                          <a:solidFill>
                            <a:schemeClr val="tx1"/>
                          </a:solidFill>
                          <a:effectLst/>
                          <a:latin typeface="Arial" panose="020B0604020202020204" pitchFamily="34" charset="0"/>
                          <a:ea typeface="+mn-ea"/>
                          <a:cs typeface="Arial" panose="020B0604020202020204" pitchFamily="34" charset="0"/>
                        </a:rPr>
                        <a:t>Number of new transactional sites established (satellite office) </a:t>
                      </a:r>
                      <a:endParaRPr lang="en-ZA" sz="1600" kern="1200" dirty="0">
                        <a:solidFill>
                          <a:schemeClr val="tx1"/>
                        </a:solidFill>
                        <a:effectLst/>
                        <a:latin typeface="Arial" panose="020B0604020202020204" pitchFamily="34"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Aft>
                          <a:spcPts val="0"/>
                        </a:spcAft>
                      </a:pPr>
                      <a:r>
                        <a:rPr lang="en-US" sz="1600" kern="1200" dirty="0">
                          <a:solidFill>
                            <a:schemeClr val="tx1"/>
                          </a:solidFill>
                          <a:effectLst/>
                          <a:latin typeface="Arial" panose="020B0604020202020204" pitchFamily="34" charset="0"/>
                          <a:cs typeface="Arial" panose="020B0604020202020204" pitchFamily="34" charset="0"/>
                        </a:rPr>
                        <a:t>2</a:t>
                      </a:r>
                      <a:endParaRPr lang="en-ZA" sz="1600" kern="1200" dirty="0">
                        <a:solidFill>
                          <a:schemeClr val="tx1"/>
                        </a:solidFill>
                        <a:effectLst/>
                        <a:latin typeface="Arial" panose="020B0604020202020204" pitchFamily="34"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Aft>
                          <a:spcPts val="0"/>
                        </a:spcAft>
                      </a:pPr>
                      <a:r>
                        <a:rPr lang="en-US" sz="1600" kern="1200" dirty="0">
                          <a:solidFill>
                            <a:schemeClr val="tx1"/>
                          </a:solidFill>
                          <a:effectLst/>
                          <a:latin typeface="Arial" panose="020B0604020202020204" pitchFamily="34" charset="0"/>
                          <a:ea typeface="+mn-ea"/>
                          <a:cs typeface="Arial" panose="020B0604020202020204" pitchFamily="34" charset="0"/>
                        </a:rPr>
                        <a:t>3</a:t>
                      </a:r>
                      <a:endParaRPr lang="en-ZA" sz="1600" kern="1200" dirty="0">
                        <a:solidFill>
                          <a:schemeClr val="tx1"/>
                        </a:solidFill>
                        <a:effectLst/>
                        <a:latin typeface="Arial" panose="020B0604020202020204" pitchFamily="34"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Aft>
                          <a:spcPts val="0"/>
                        </a:spcAft>
                      </a:pPr>
                      <a:r>
                        <a:rPr lang="en-ZA" sz="1600" dirty="0">
                          <a:effectLst/>
                          <a:latin typeface="Arial" panose="020B0604020202020204" pitchFamily="34" charset="0"/>
                          <a:ea typeface="Calibri" panose="020F0502020204030204" pitchFamily="34" charset="0"/>
                        </a:rPr>
                        <a:t>Satellite offices in all provinces</a:t>
                      </a:r>
                      <a:endParaRPr lang="en-ZA" sz="1600" kern="1200" dirty="0">
                        <a:solidFill>
                          <a:schemeClr val="tx1"/>
                        </a:solidFill>
                        <a:effectLst/>
                        <a:latin typeface="Arial" panose="020B0604020202020204" pitchFamily="34"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Aft>
                          <a:spcPts val="0"/>
                        </a:spcAft>
                      </a:pPr>
                      <a:r>
                        <a:rPr lang="en-ZA" sz="1600" dirty="0">
                          <a:effectLst/>
                          <a:latin typeface="Arial" panose="020B0604020202020204" pitchFamily="34" charset="0"/>
                          <a:ea typeface="Calibri" panose="020F0502020204030204" pitchFamily="34" charset="0"/>
                        </a:rPr>
                        <a:t>Satellite offices in all provinces</a:t>
                      </a:r>
                      <a:endParaRPr lang="en-ZA" sz="1600" kern="1200" dirty="0">
                        <a:solidFill>
                          <a:schemeClr val="tx1"/>
                        </a:solidFill>
                        <a:effectLst/>
                        <a:latin typeface="Arial" panose="020B0604020202020204" pitchFamily="34"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208160858"/>
                  </a:ext>
                </a:extLst>
              </a:tr>
            </a:tbl>
          </a:graphicData>
        </a:graphic>
      </p:graphicFrame>
      <p:sp>
        <p:nvSpPr>
          <p:cNvPr id="4" name="Slide Number Placeholder 3">
            <a:extLst>
              <a:ext uri="{FF2B5EF4-FFF2-40B4-BE49-F238E27FC236}">
                <a16:creationId xmlns:a16="http://schemas.microsoft.com/office/drawing/2014/main" xmlns="" id="{7E698EE1-36B6-4414-906B-C8EA541A048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6CA9E7B-CB17-0B4A-B4E1-51966504452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038626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9180FC-5B7A-4501-8894-AB4D77A07C7C}"/>
              </a:ext>
            </a:extLst>
          </p:cNvPr>
          <p:cNvSpPr>
            <a:spLocks noGrp="1"/>
          </p:cNvSpPr>
          <p:nvPr>
            <p:ph type="title"/>
          </p:nvPr>
        </p:nvSpPr>
        <p:spPr>
          <a:xfrm>
            <a:off x="366444" y="340232"/>
            <a:ext cx="10860636" cy="559349"/>
          </a:xfrm>
        </p:spPr>
        <p:txBody>
          <a:bodyPr>
            <a:normAutofit fontScale="90000"/>
          </a:bodyPr>
          <a:lstStyle/>
          <a:p>
            <a:pPr algn="ctr"/>
            <a: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r>
            <a:b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br>
            <a: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r>
            <a:b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br>
            <a: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r>
            <a:b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br>
            <a: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r>
            <a:b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br>
            <a:r>
              <a:rPr lang="en-US" altLang="en-US" sz="2700" cap="all" dirty="0">
                <a:latin typeface="Arial" panose="020B0604020202020204" pitchFamily="34" charset="0"/>
                <a:cs typeface="Arial" panose="020B0604020202020204" pitchFamily="34" charset="0"/>
              </a:rPr>
              <a:t>OUTCOMES, OUTPUTS, PERFORMANCE INDICATORS AND TARGETS</a:t>
            </a:r>
            <a:r>
              <a:rPr lang="en-ZA" altLang="en-US" sz="3200" cap="all" dirty="0">
                <a:latin typeface="Calibri" panose="020F0502020204030204" pitchFamily="34" charset="0"/>
                <a:cs typeface="Calibri" panose="020F0502020204030204" pitchFamily="34" charset="0"/>
              </a:rPr>
              <a:t/>
            </a:r>
            <a:br>
              <a:rPr lang="en-ZA" altLang="en-US" sz="3200" cap="all" dirty="0">
                <a:latin typeface="Calibri" panose="020F0502020204030204" pitchFamily="34" charset="0"/>
                <a:cs typeface="Calibri" panose="020F0502020204030204" pitchFamily="34" charset="0"/>
              </a:rPr>
            </a:br>
            <a:endParaRPr lang="en-ZA" sz="3200" cap="all" dirty="0">
              <a:latin typeface="Calibri" panose="020F0502020204030204" pitchFamily="34" charset="0"/>
              <a:cs typeface="Calibri" panose="020F0502020204030204" pitchFamily="34" charset="0"/>
            </a:endParaRPr>
          </a:p>
        </p:txBody>
      </p:sp>
      <p:graphicFrame>
        <p:nvGraphicFramePr>
          <p:cNvPr id="5" name="Content Placeholder 4">
            <a:extLst>
              <a:ext uri="{FF2B5EF4-FFF2-40B4-BE49-F238E27FC236}">
                <a16:creationId xmlns:a16="http://schemas.microsoft.com/office/drawing/2014/main" xmlns="" id="{4DFFB9E0-F951-4C05-A876-5DC5CF3C4919}"/>
              </a:ext>
            </a:extLst>
          </p:cNvPr>
          <p:cNvGraphicFramePr>
            <a:graphicFrameLocks noGrp="1"/>
          </p:cNvGraphicFramePr>
          <p:nvPr>
            <p:ph idx="1"/>
            <p:extLst>
              <p:ext uri="{D42A27DB-BD31-4B8C-83A1-F6EECF244321}">
                <p14:modId xmlns:p14="http://schemas.microsoft.com/office/powerpoint/2010/main" xmlns="" val="1507984505"/>
              </p:ext>
            </p:extLst>
          </p:nvPr>
        </p:nvGraphicFramePr>
        <p:xfrm>
          <a:off x="256002" y="536661"/>
          <a:ext cx="11497634" cy="6333685"/>
        </p:xfrm>
        <a:graphic>
          <a:graphicData uri="http://schemas.openxmlformats.org/drawingml/2006/table">
            <a:tbl>
              <a:tblPr firstRow="1" firstCol="1" bandRow="1"/>
              <a:tblGrid>
                <a:gridCol w="1544441">
                  <a:extLst>
                    <a:ext uri="{9D8B030D-6E8A-4147-A177-3AD203B41FA5}">
                      <a16:colId xmlns:a16="http://schemas.microsoft.com/office/drawing/2014/main" xmlns="" val="4159513130"/>
                    </a:ext>
                  </a:extLst>
                </a:gridCol>
                <a:gridCol w="1429185">
                  <a:extLst>
                    <a:ext uri="{9D8B030D-6E8A-4147-A177-3AD203B41FA5}">
                      <a16:colId xmlns:a16="http://schemas.microsoft.com/office/drawing/2014/main" xmlns="" val="4206622670"/>
                    </a:ext>
                  </a:extLst>
                </a:gridCol>
                <a:gridCol w="2464111">
                  <a:extLst>
                    <a:ext uri="{9D8B030D-6E8A-4147-A177-3AD203B41FA5}">
                      <a16:colId xmlns:a16="http://schemas.microsoft.com/office/drawing/2014/main" xmlns="" val="2485957704"/>
                    </a:ext>
                  </a:extLst>
                </a:gridCol>
                <a:gridCol w="1539445">
                  <a:extLst>
                    <a:ext uri="{9D8B030D-6E8A-4147-A177-3AD203B41FA5}">
                      <a16:colId xmlns:a16="http://schemas.microsoft.com/office/drawing/2014/main" xmlns="" val="2737174240"/>
                    </a:ext>
                  </a:extLst>
                </a:gridCol>
                <a:gridCol w="1539445">
                  <a:extLst>
                    <a:ext uri="{9D8B030D-6E8A-4147-A177-3AD203B41FA5}">
                      <a16:colId xmlns:a16="http://schemas.microsoft.com/office/drawing/2014/main" xmlns="" val="2634806645"/>
                    </a:ext>
                  </a:extLst>
                </a:gridCol>
                <a:gridCol w="1477155">
                  <a:extLst>
                    <a:ext uri="{9D8B030D-6E8A-4147-A177-3AD203B41FA5}">
                      <a16:colId xmlns:a16="http://schemas.microsoft.com/office/drawing/2014/main" xmlns="" val="3842566117"/>
                    </a:ext>
                  </a:extLst>
                </a:gridCol>
                <a:gridCol w="1503852">
                  <a:extLst>
                    <a:ext uri="{9D8B030D-6E8A-4147-A177-3AD203B41FA5}">
                      <a16:colId xmlns:a16="http://schemas.microsoft.com/office/drawing/2014/main" xmlns="" val="2895210550"/>
                    </a:ext>
                  </a:extLst>
                </a:gridCol>
              </a:tblGrid>
              <a:tr h="261365">
                <a:tc rowSpan="2">
                  <a:txBody>
                    <a:bodyPr/>
                    <a:lstStyle/>
                    <a:p>
                      <a:pPr algn="ctr">
                        <a:spcAft>
                          <a:spcPts val="0"/>
                        </a:spcAft>
                      </a:pP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Outcome</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ctr">
                        <a:spcAft>
                          <a:spcPts val="0"/>
                        </a:spcAft>
                      </a:pP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Outputs</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ctr">
                        <a:spcAft>
                          <a:spcPts val="0"/>
                        </a:spcAft>
                      </a:pP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 Indicators</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effectLst/>
                          <a:latin typeface="Arial" panose="020B0604020202020204" pitchFamily="34" charset="0"/>
                          <a:ea typeface="Times New Roman" panose="02020603050405020304" pitchFamily="18" charset="0"/>
                          <a:cs typeface="Arial" panose="020B0604020202020204" pitchFamily="34" charset="0"/>
                        </a:rPr>
                        <a:t>Estimated performance </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MTEF Period  (</a:t>
                      </a: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Targets)</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xmlns="" val="2808425689"/>
                  </a:ext>
                </a:extLst>
              </a:tr>
              <a:tr h="26136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spcAft>
                          <a:spcPts val="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2022/23</a:t>
                      </a: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2023-2024</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2024-2025</a:t>
                      </a:r>
                      <a:endParaRPr lang="en-ZA" sz="1800" dirty="0">
                        <a:latin typeface="Arial" panose="020B0604020202020204" pitchFamily="34"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2025-2026</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943733178"/>
                  </a:ext>
                </a:extLst>
              </a:tr>
              <a:tr h="1030483">
                <a:tc>
                  <a:txBody>
                    <a:bodyPr/>
                    <a:lstStyle/>
                    <a:p>
                      <a:pPr algn="just">
                        <a:spcAft>
                          <a:spcPts val="0"/>
                        </a:spcAft>
                      </a:pPr>
                      <a:r>
                        <a:rPr lang="en-US" sz="1600" b="1" dirty="0">
                          <a:effectLst/>
                          <a:latin typeface="Arial" panose="020B0604020202020204" pitchFamily="34" charset="0"/>
                          <a:ea typeface="Times New Roman" panose="02020603050405020304" pitchFamily="18" charset="0"/>
                          <a:cs typeface="Arial" panose="020B0604020202020204" pitchFamily="34" charset="0"/>
                        </a:rPr>
                        <a:t>Outcome 2:</a:t>
                      </a:r>
                    </a:p>
                    <a:p>
                      <a:pPr algn="just">
                        <a:spcAft>
                          <a:spcPts val="0"/>
                        </a:spcAft>
                      </a:pPr>
                      <a:r>
                        <a:rPr lang="en-ZA" sz="1600" b="0" kern="1200" dirty="0">
                          <a:solidFill>
                            <a:schemeClr val="tx1"/>
                          </a:solidFill>
                          <a:effectLst/>
                          <a:latin typeface="Arial" panose="020B0604020202020204" pitchFamily="34" charset="0"/>
                          <a:ea typeface="+mn-ea"/>
                          <a:cs typeface="Arial" panose="020B0604020202020204" pitchFamily="34" charset="0"/>
                        </a:rPr>
                        <a:t>Effectively regulated Community Scheme Sector</a:t>
                      </a:r>
                      <a:endParaRPr lang="en-ZA" sz="1600" b="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Revenue Collected </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ZA" sz="1600" dirty="0">
                          <a:effectLst/>
                          <a:latin typeface="Arial" panose="020B0604020202020204" pitchFamily="34" charset="0"/>
                          <a:ea typeface="Calibri" panose="020F0502020204030204" pitchFamily="34" charset="0"/>
                        </a:rPr>
                        <a:t>2.1.1.</a:t>
                      </a:r>
                      <a:r>
                        <a:rPr lang="en-US" sz="1600" kern="1200" dirty="0">
                          <a:solidFill>
                            <a:schemeClr val="tx1"/>
                          </a:solidFill>
                          <a:effectLst/>
                          <a:latin typeface="Arial" panose="020B0604020202020204" pitchFamily="34" charset="0"/>
                          <a:ea typeface="+mn-ea"/>
                          <a:cs typeface="Arial" panose="020B0604020202020204" pitchFamily="34" charset="0"/>
                        </a:rPr>
                        <a:t>Amount of CSOS levy collected</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200"/>
                        </a:spcBef>
                        <a:spcAft>
                          <a:spcPts val="200"/>
                        </a:spcAft>
                      </a:pPr>
                      <a:r>
                        <a:rPr lang="en-ZA" sz="1600" dirty="0">
                          <a:effectLst/>
                          <a:latin typeface="Arial" panose="020B0604020202020204" pitchFamily="34" charset="0"/>
                          <a:ea typeface="Calibri" panose="020F0502020204030204" pitchFamily="34" charset="0"/>
                        </a:rPr>
                        <a:t>R263 042 000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200"/>
                        </a:spcBef>
                        <a:spcAft>
                          <a:spcPts val="2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R408,698,702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200"/>
                        </a:spcBef>
                        <a:spcAft>
                          <a:spcPts val="2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R416,160,155</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8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R427,179,097</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513350759"/>
                  </a:ext>
                </a:extLst>
              </a:tr>
              <a:tr h="698643">
                <a:tc rowSpan="4">
                  <a:txBody>
                    <a:bodyPr/>
                    <a:lstStyle/>
                    <a:p>
                      <a:pPr algn="just">
                        <a:spcAft>
                          <a:spcPts val="0"/>
                        </a:spcAft>
                      </a:pPr>
                      <a:r>
                        <a:rPr lang="en-US" sz="1600" b="1" dirty="0">
                          <a:effectLst/>
                          <a:latin typeface="Arial" panose="020B0604020202020204" pitchFamily="34" charset="0"/>
                          <a:ea typeface="Times New Roman" panose="02020603050405020304" pitchFamily="18" charset="0"/>
                          <a:cs typeface="Arial" panose="020B0604020202020204" pitchFamily="34" charset="0"/>
                        </a:rPr>
                        <a:t>Outcome 5:</a:t>
                      </a:r>
                      <a:r>
                        <a:rPr lang="en-US" sz="16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1600" b="0" kern="1200" dirty="0">
                          <a:solidFill>
                            <a:schemeClr val="tx1"/>
                          </a:solidFill>
                          <a:effectLst/>
                          <a:latin typeface="Arial" panose="020B0604020202020204" pitchFamily="34" charset="0"/>
                          <a:ea typeface="+mn-ea"/>
                          <a:cs typeface="Arial" panose="020B0604020202020204" pitchFamily="34" charset="0"/>
                        </a:rPr>
                        <a:t>Transformation of community schemes advanced</a:t>
                      </a:r>
                      <a:endParaRPr lang="en-ZA" sz="1600" b="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4">
                  <a:txBody>
                    <a:bodyPr/>
                    <a:lstStyle/>
                    <a:p>
                      <a:pPr algn="just">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Transformation</a:t>
                      </a:r>
                    </a:p>
                    <a:p>
                      <a:pPr algn="just">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and</a:t>
                      </a:r>
                    </a:p>
                    <a:p>
                      <a:pPr algn="just">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empowerment</a:t>
                      </a:r>
                    </a:p>
                    <a:p>
                      <a:pPr algn="just">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of designated</a:t>
                      </a:r>
                    </a:p>
                    <a:p>
                      <a:pPr algn="just">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groups</a:t>
                      </a:r>
                    </a:p>
                    <a:p>
                      <a:pPr algn="just">
                        <a:spcAft>
                          <a:spcPts val="0"/>
                        </a:spcAft>
                      </a:pP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ZA" sz="1600" dirty="0">
                          <a:effectLst/>
                          <a:latin typeface="Arial" panose="020B0604020202020204" pitchFamily="34" charset="0"/>
                          <a:ea typeface="Calibri" panose="020F0502020204030204" pitchFamily="34" charset="0"/>
                        </a:rPr>
                        <a:t>5.1.1. </a:t>
                      </a:r>
                      <a:r>
                        <a:rPr lang="en-US" sz="1600" kern="1200" dirty="0">
                          <a:solidFill>
                            <a:schemeClr val="tx1"/>
                          </a:solidFill>
                          <a:effectLst/>
                          <a:latin typeface="Arial" panose="020B0604020202020204" pitchFamily="34" charset="0"/>
                          <a:ea typeface="+mn-ea"/>
                          <a:cs typeface="Arial" panose="020B0604020202020204" pitchFamily="34" charset="0"/>
                        </a:rPr>
                        <a:t>Percentage procurement spend on businesses owned by women</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600" kern="1200" dirty="0">
                          <a:solidFill>
                            <a:schemeClr val="tx1"/>
                          </a:solidFill>
                          <a:effectLst/>
                          <a:latin typeface="Arial" panose="020B0604020202020204" pitchFamily="34" charset="0"/>
                          <a:ea typeface="+mn-ea"/>
                          <a:cs typeface="Arial" panose="020B0604020202020204" pitchFamily="34" charset="0"/>
                        </a:rPr>
                        <a:t>40%</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600" kern="1200" dirty="0">
                          <a:solidFill>
                            <a:schemeClr val="tx1"/>
                          </a:solidFill>
                          <a:effectLst/>
                          <a:latin typeface="Arial" panose="020B0604020202020204" pitchFamily="34" charset="0"/>
                          <a:ea typeface="+mn-ea"/>
                          <a:cs typeface="Arial" panose="020B0604020202020204" pitchFamily="34" charset="0"/>
                        </a:rPr>
                        <a:t>40%</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ZA" sz="1600" kern="1200" dirty="0">
                          <a:solidFill>
                            <a:schemeClr val="tx1"/>
                          </a:solidFill>
                          <a:effectLst/>
                          <a:latin typeface="Arial" panose="020B0604020202020204" pitchFamily="34" charset="0"/>
                          <a:ea typeface="+mn-ea"/>
                          <a:cs typeface="Arial" panose="020B0604020202020204" pitchFamily="34" charset="0"/>
                        </a:rPr>
                        <a:t>40%</a:t>
                      </a:r>
                    </a:p>
                    <a:p>
                      <a:pPr algn="ctr">
                        <a:spcAft>
                          <a:spcPts val="0"/>
                        </a:spcAft>
                      </a:pP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ZA" sz="1600" kern="1200" dirty="0">
                          <a:solidFill>
                            <a:schemeClr val="tx1"/>
                          </a:solidFill>
                          <a:effectLst/>
                          <a:latin typeface="Arial" panose="020B0604020202020204" pitchFamily="34" charset="0"/>
                          <a:ea typeface="+mn-ea"/>
                          <a:cs typeface="Arial" panose="020B0604020202020204" pitchFamily="34" charset="0"/>
                        </a:rPr>
                        <a:t>40%</a:t>
                      </a:r>
                    </a:p>
                    <a:p>
                      <a:pPr algn="ctr">
                        <a:spcAft>
                          <a:spcPts val="0"/>
                        </a:spcAft>
                      </a:pP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510609523"/>
                  </a:ext>
                </a:extLst>
              </a:tr>
              <a:tr h="400692">
                <a:tc vMerge="1">
                  <a:txBody>
                    <a:bodyPr/>
                    <a:lstStyle/>
                    <a:p>
                      <a:pPr>
                        <a:spcAft>
                          <a:spcPts val="0"/>
                        </a:spcAft>
                      </a:pPr>
                      <a:endParaRPr lang="en-ZA" sz="1600" b="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spcAft>
                          <a:spcPts val="0"/>
                        </a:spcAft>
                      </a:pP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600">
                          <a:effectLst/>
                          <a:latin typeface="Arial" panose="020B0604020202020204" pitchFamily="34" charset="0"/>
                          <a:ea typeface="Calibri" panose="020F0502020204030204" pitchFamily="34" charset="0"/>
                        </a:rPr>
                        <a:t>5.1.2 Percentage </a:t>
                      </a:r>
                      <a:r>
                        <a:rPr lang="en-US" sz="1600" kern="1200">
                          <a:solidFill>
                            <a:schemeClr val="tx1"/>
                          </a:solidFill>
                          <a:effectLst/>
                          <a:latin typeface="Arial" panose="020B0604020202020204" pitchFamily="34" charset="0"/>
                          <a:ea typeface="+mn-ea"/>
                          <a:cs typeface="Arial" panose="020B0604020202020204" pitchFamily="34" charset="0"/>
                        </a:rPr>
                        <a:t>procurement </a:t>
                      </a:r>
                      <a:r>
                        <a:rPr lang="en-US" sz="1600" kern="1200" dirty="0">
                          <a:solidFill>
                            <a:schemeClr val="tx1"/>
                          </a:solidFill>
                          <a:effectLst/>
                          <a:latin typeface="Arial" panose="020B0604020202020204" pitchFamily="34" charset="0"/>
                          <a:ea typeface="+mn-ea"/>
                          <a:cs typeface="Arial" panose="020B0604020202020204" pitchFamily="34" charset="0"/>
                        </a:rPr>
                        <a:t>spend on businesses owned by</a:t>
                      </a:r>
                      <a:r>
                        <a:rPr lang="en-ZA" sz="1600" kern="1200" dirty="0">
                          <a:solidFill>
                            <a:schemeClr val="tx1"/>
                          </a:solidFill>
                          <a:effectLst/>
                          <a:latin typeface="Arial" panose="020B0604020202020204" pitchFamily="34" charset="0"/>
                          <a:ea typeface="+mn-ea"/>
                          <a:cs typeface="Arial" panose="020B0604020202020204" pitchFamily="34" charset="0"/>
                        </a:rPr>
                        <a:t> Youth</a:t>
                      </a:r>
                      <a:endParaRPr lang="en-US" sz="1600" kern="1200" dirty="0">
                        <a:solidFill>
                          <a:schemeClr val="tx1"/>
                        </a:solidFill>
                        <a:effectLst/>
                        <a:latin typeface="Arial" panose="020B0604020202020204" pitchFamily="34" charset="0"/>
                        <a:ea typeface="+mn-ea"/>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400"/>
                        </a:spcBef>
                        <a:spcAft>
                          <a:spcPts val="400"/>
                        </a:spcAft>
                      </a:pPr>
                      <a:r>
                        <a:rPr lang="en-US" sz="1600" kern="1200" dirty="0">
                          <a:solidFill>
                            <a:schemeClr val="tx1"/>
                          </a:solidFill>
                          <a:effectLst/>
                          <a:latin typeface="Arial" panose="020B0604020202020204" pitchFamily="34" charset="0"/>
                          <a:ea typeface="+mn-ea"/>
                          <a:cs typeface="Arial" panose="020B0604020202020204" pitchFamily="34" charset="0"/>
                        </a:rPr>
                        <a:t>20%</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400"/>
                        </a:spcBef>
                        <a:spcAft>
                          <a:spcPts val="400"/>
                        </a:spcAft>
                      </a:pPr>
                      <a:r>
                        <a:rPr lang="en-US" sz="1600" kern="1200" dirty="0">
                          <a:solidFill>
                            <a:schemeClr val="tx1"/>
                          </a:solidFill>
                          <a:effectLst/>
                          <a:latin typeface="Arial" panose="020B0604020202020204" pitchFamily="34" charset="0"/>
                          <a:ea typeface="+mn-ea"/>
                          <a:cs typeface="Arial" panose="020B0604020202020204" pitchFamily="34" charset="0"/>
                        </a:rPr>
                        <a:t>16%</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400"/>
                        </a:spcBef>
                        <a:spcAft>
                          <a:spcPts val="400"/>
                        </a:spcAft>
                      </a:pPr>
                      <a:r>
                        <a:rPr lang="en-US" sz="1600" kern="1200" dirty="0">
                          <a:solidFill>
                            <a:schemeClr val="tx1"/>
                          </a:solidFill>
                          <a:effectLst/>
                          <a:latin typeface="Arial" panose="020B0604020202020204" pitchFamily="34" charset="0"/>
                          <a:ea typeface="+mn-ea"/>
                          <a:cs typeface="Arial" panose="020B0604020202020204" pitchFamily="34" charset="0"/>
                        </a:rPr>
                        <a:t>16%</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400"/>
                        </a:spcBef>
                        <a:spcAft>
                          <a:spcPts val="400"/>
                        </a:spcAft>
                      </a:pPr>
                      <a:r>
                        <a:rPr lang="en-US" sz="1600" kern="1200" dirty="0">
                          <a:solidFill>
                            <a:schemeClr val="tx1"/>
                          </a:solidFill>
                          <a:effectLst/>
                          <a:latin typeface="Arial" panose="020B0604020202020204" pitchFamily="34" charset="0"/>
                          <a:ea typeface="+mn-ea"/>
                          <a:cs typeface="Arial" panose="020B0604020202020204" pitchFamily="34" charset="0"/>
                        </a:rPr>
                        <a:t>16%</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329034417"/>
                  </a:ext>
                </a:extLst>
              </a:tr>
              <a:tr h="950017">
                <a:tc vMerge="1">
                  <a:txBody>
                    <a:bodyPr/>
                    <a:lstStyle/>
                    <a:p>
                      <a:pPr algn="just">
                        <a:spcAft>
                          <a:spcPts val="0"/>
                        </a:spcAft>
                      </a:pPr>
                      <a:endParaRPr lang="en-ZA" sz="1800" b="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algn="just">
                        <a:spcAft>
                          <a:spcPts val="0"/>
                        </a:spcAft>
                      </a:pP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ZA" sz="1600" dirty="0">
                          <a:effectLst/>
                          <a:latin typeface="Arial" panose="020B0604020202020204" pitchFamily="34" charset="0"/>
                          <a:ea typeface="Calibri" panose="020F0502020204030204" pitchFamily="34" charset="0"/>
                        </a:rPr>
                        <a:t>5.1.3.</a:t>
                      </a:r>
                      <a:r>
                        <a:rPr lang="en-US" sz="1600" kern="1200" dirty="0">
                          <a:solidFill>
                            <a:schemeClr val="tx1"/>
                          </a:solidFill>
                          <a:effectLst/>
                          <a:latin typeface="Arial" panose="020B0604020202020204" pitchFamily="34" charset="0"/>
                          <a:ea typeface="+mn-ea"/>
                          <a:cs typeface="Arial" panose="020B0604020202020204" pitchFamily="34" charset="0"/>
                        </a:rPr>
                        <a:t>Percentage procurement spend on businesses owned by</a:t>
                      </a:r>
                      <a:r>
                        <a:rPr lang="en-ZA" sz="1600" kern="1200" dirty="0">
                          <a:solidFill>
                            <a:schemeClr val="tx1"/>
                          </a:solidFill>
                          <a:effectLst/>
                          <a:latin typeface="Arial" panose="020B0604020202020204" pitchFamily="34" charset="0"/>
                          <a:ea typeface="+mn-ea"/>
                          <a:cs typeface="Arial" panose="020B0604020202020204" pitchFamily="34" charset="0"/>
                        </a:rPr>
                        <a:t> persons with disabilities</a:t>
                      </a:r>
                      <a:endParaRPr lang="en-US" sz="1600" kern="1200" dirty="0">
                        <a:solidFill>
                          <a:schemeClr val="tx1"/>
                        </a:solidFill>
                        <a:effectLst/>
                        <a:latin typeface="Arial" panose="020B0604020202020204" pitchFamily="34" charset="0"/>
                        <a:ea typeface="+mn-ea"/>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400"/>
                        </a:spcBef>
                        <a:spcAft>
                          <a:spcPts val="400"/>
                        </a:spcAft>
                      </a:pPr>
                      <a:r>
                        <a:rPr lang="en-US" sz="1600" kern="1200" dirty="0">
                          <a:solidFill>
                            <a:schemeClr val="tx1"/>
                          </a:solidFill>
                          <a:effectLst/>
                          <a:latin typeface="Arial" panose="020B0604020202020204" pitchFamily="34" charset="0"/>
                          <a:ea typeface="+mn-ea"/>
                          <a:cs typeface="Arial" panose="020B0604020202020204" pitchFamily="34" charset="0"/>
                        </a:rPr>
                        <a:t>5%</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400"/>
                        </a:spcBef>
                        <a:spcAft>
                          <a:spcPts val="400"/>
                        </a:spcAft>
                      </a:pPr>
                      <a:r>
                        <a:rPr lang="en-US" sz="1600" kern="1200" dirty="0">
                          <a:solidFill>
                            <a:schemeClr val="tx1"/>
                          </a:solidFill>
                          <a:effectLst/>
                          <a:latin typeface="Arial" panose="020B0604020202020204" pitchFamily="34" charset="0"/>
                          <a:ea typeface="+mn-ea"/>
                          <a:cs typeface="Arial" panose="020B0604020202020204" pitchFamily="34" charset="0"/>
                        </a:rPr>
                        <a:t>5%</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400"/>
                        </a:spcBef>
                        <a:spcAft>
                          <a:spcPts val="400"/>
                        </a:spcAft>
                      </a:pPr>
                      <a:r>
                        <a:rPr lang="en-US" sz="1600" kern="1200" dirty="0">
                          <a:solidFill>
                            <a:schemeClr val="tx1"/>
                          </a:solidFill>
                          <a:effectLst/>
                          <a:latin typeface="Arial" panose="020B0604020202020204" pitchFamily="34" charset="0"/>
                          <a:ea typeface="+mn-ea"/>
                          <a:cs typeface="Arial" panose="020B0604020202020204" pitchFamily="34" charset="0"/>
                        </a:rPr>
                        <a:t>5%</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400"/>
                        </a:spcBef>
                        <a:spcAft>
                          <a:spcPts val="400"/>
                        </a:spcAft>
                      </a:pPr>
                      <a:r>
                        <a:rPr lang="en-US" sz="1600" kern="1200" dirty="0">
                          <a:solidFill>
                            <a:schemeClr val="tx1"/>
                          </a:solidFill>
                          <a:effectLst/>
                          <a:latin typeface="Arial" panose="020B0604020202020204" pitchFamily="34" charset="0"/>
                          <a:ea typeface="+mn-ea"/>
                          <a:cs typeface="Arial" panose="020B0604020202020204" pitchFamily="34" charset="0"/>
                        </a:rPr>
                        <a:t>5%</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350260938"/>
                  </a:ext>
                </a:extLst>
              </a:tr>
              <a:tr h="1426405">
                <a:tc vMerge="1">
                  <a:txBody>
                    <a:bodyPr/>
                    <a:lstStyle/>
                    <a:p>
                      <a:pPr algn="just">
                        <a:spcAft>
                          <a:spcPts val="0"/>
                        </a:spcAft>
                      </a:pPr>
                      <a:endParaRPr lang="en-ZA" sz="1800" b="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algn="just">
                        <a:spcAft>
                          <a:spcPts val="0"/>
                        </a:spcAft>
                      </a:pP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ZA" sz="1600" dirty="0">
                          <a:effectLst/>
                          <a:latin typeface="Arial" panose="020B0604020202020204" pitchFamily="34" charset="0"/>
                          <a:ea typeface="Calibri" panose="020F0502020204030204" pitchFamily="34" charset="0"/>
                        </a:rPr>
                        <a:t>5.1.4.Percentage of annual procurement spend, targeted at businesses owned by Military Veteran</a:t>
                      </a:r>
                      <a:endParaRPr lang="en-US" sz="1600" kern="1200" dirty="0">
                        <a:solidFill>
                          <a:schemeClr val="tx1"/>
                        </a:solidFill>
                        <a:effectLst/>
                        <a:latin typeface="Arial" panose="020B0604020202020204" pitchFamily="34" charset="0"/>
                        <a:ea typeface="+mn-ea"/>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400"/>
                        </a:spcBef>
                        <a:spcAft>
                          <a:spcPts val="400"/>
                        </a:spcAft>
                      </a:pPr>
                      <a:r>
                        <a:rPr lang="en-US" sz="1600" kern="1200" dirty="0">
                          <a:solidFill>
                            <a:schemeClr val="tx1"/>
                          </a:solidFill>
                          <a:effectLst/>
                          <a:latin typeface="Arial" panose="020B0604020202020204" pitchFamily="34" charset="0"/>
                          <a:ea typeface="+mn-ea"/>
                          <a:cs typeface="Arial" panose="020B0604020202020204" pitchFamily="34" charset="0"/>
                        </a:rPr>
                        <a:t>No target </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400"/>
                        </a:spcBef>
                        <a:spcAft>
                          <a:spcPts val="400"/>
                        </a:spcAft>
                      </a:pPr>
                      <a:r>
                        <a:rPr lang="en-US" sz="1600" kern="1200" dirty="0">
                          <a:solidFill>
                            <a:schemeClr val="tx1"/>
                          </a:solidFill>
                          <a:effectLst/>
                          <a:latin typeface="Arial" panose="020B0604020202020204" pitchFamily="34" charset="0"/>
                          <a:ea typeface="+mn-ea"/>
                          <a:cs typeface="Arial" panose="020B0604020202020204" pitchFamily="34" charset="0"/>
                        </a:rPr>
                        <a:t>5%</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400"/>
                        </a:spcBef>
                        <a:spcAft>
                          <a:spcPts val="400"/>
                        </a:spcAft>
                      </a:pPr>
                      <a:r>
                        <a:rPr lang="en-US" sz="1600" kern="1200" dirty="0">
                          <a:solidFill>
                            <a:schemeClr val="tx1"/>
                          </a:solidFill>
                          <a:effectLst/>
                          <a:latin typeface="Arial" panose="020B0604020202020204" pitchFamily="34" charset="0"/>
                          <a:ea typeface="+mn-ea"/>
                          <a:cs typeface="Arial" panose="020B0604020202020204" pitchFamily="34" charset="0"/>
                        </a:rPr>
                        <a:t>5%</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400"/>
                        </a:spcBef>
                        <a:spcAft>
                          <a:spcPts val="400"/>
                        </a:spcAft>
                      </a:pPr>
                      <a:r>
                        <a:rPr lang="en-US" sz="1600" kern="1200" dirty="0">
                          <a:solidFill>
                            <a:schemeClr val="tx1"/>
                          </a:solidFill>
                          <a:effectLst/>
                          <a:latin typeface="Arial" panose="020B0604020202020204" pitchFamily="34" charset="0"/>
                          <a:ea typeface="+mn-ea"/>
                          <a:cs typeface="Arial" panose="020B0604020202020204" pitchFamily="34" charset="0"/>
                        </a:rPr>
                        <a:t>5%</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171923971"/>
                  </a:ext>
                </a:extLst>
              </a:tr>
            </a:tbl>
          </a:graphicData>
        </a:graphic>
      </p:graphicFrame>
      <p:sp>
        <p:nvSpPr>
          <p:cNvPr id="4" name="Slide Number Placeholder 3">
            <a:extLst>
              <a:ext uri="{FF2B5EF4-FFF2-40B4-BE49-F238E27FC236}">
                <a16:creationId xmlns:a16="http://schemas.microsoft.com/office/drawing/2014/main" xmlns="" id="{7E698EE1-36B6-4414-906B-C8EA541A04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CA9E7B-CB17-0B4A-B4E1-519665044527}" type="slidenum">
              <a:rPr kumimoji="0" lang="en-US" sz="1200" b="0" i="0" u="none" strike="noStrike" kern="1200" cap="none" spc="0" normalizeH="0" baseline="0" noProof="0" smtClean="0">
                <a:ln>
                  <a:noFill/>
                </a:ln>
                <a:solidFill>
                  <a:prstClr val="black">
                    <a:tint val="75000"/>
                  </a:prstClr>
                </a:solidFill>
                <a:effectLst/>
                <a:uLnTx/>
                <a:uFillTx/>
                <a:latin typeface="Tw Cen MT Std Semi Medium" panose="020B04020201040206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Tw Cen MT Std Semi Medium" panose="020B0402020104020603" pitchFamily="34" charset="0"/>
              <a:ea typeface="+mn-ea"/>
              <a:cs typeface="+mn-cs"/>
            </a:endParaRPr>
          </a:p>
        </p:txBody>
      </p:sp>
    </p:spTree>
    <p:extLst>
      <p:ext uri="{BB962C8B-B14F-4D97-AF65-F5344CB8AC3E}">
        <p14:creationId xmlns:p14="http://schemas.microsoft.com/office/powerpoint/2010/main" xmlns="" val="1841796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9180FC-5B7A-4501-8894-AB4D77A07C7C}"/>
              </a:ext>
            </a:extLst>
          </p:cNvPr>
          <p:cNvSpPr>
            <a:spLocks noGrp="1"/>
          </p:cNvSpPr>
          <p:nvPr>
            <p:ph type="title"/>
          </p:nvPr>
        </p:nvSpPr>
        <p:spPr>
          <a:xfrm>
            <a:off x="829994" y="143328"/>
            <a:ext cx="10523806" cy="381145"/>
          </a:xfrm>
        </p:spPr>
        <p:txBody>
          <a:bodyPr>
            <a:normAutofit fontScale="90000"/>
          </a:bodyPr>
          <a:lstStyle/>
          <a:p>
            <a: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r>
            <a:b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br>
            <a: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r>
            <a:b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br>
            <a: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r>
            <a:b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br>
            <a:r>
              <a:rPr lang="en-US" altLang="en-US" sz="2700" cap="all" dirty="0">
                <a:latin typeface="Arial" panose="020B0604020202020204" pitchFamily="34" charset="0"/>
                <a:cs typeface="Arial" panose="020B0604020202020204" pitchFamily="34" charset="0"/>
              </a:rPr>
              <a:t>OUTCOMES, OUTPUTS, PERFORMANCE INDICATORS AND TARGETS</a:t>
            </a:r>
            <a:endParaRPr lang="en-ZA" sz="2700" cap="all" dirty="0">
              <a:latin typeface="Arial" panose="020B0604020202020204" pitchFamily="34" charset="0"/>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xmlns="" id="{4DFFB9E0-F951-4C05-A876-5DC5CF3C4919}"/>
              </a:ext>
            </a:extLst>
          </p:cNvPr>
          <p:cNvGraphicFramePr>
            <a:graphicFrameLocks noGrp="1"/>
          </p:cNvGraphicFramePr>
          <p:nvPr>
            <p:ph idx="1"/>
            <p:extLst>
              <p:ext uri="{D42A27DB-BD31-4B8C-83A1-F6EECF244321}">
                <p14:modId xmlns:p14="http://schemas.microsoft.com/office/powerpoint/2010/main" xmlns="" val="3057044032"/>
              </p:ext>
            </p:extLst>
          </p:nvPr>
        </p:nvGraphicFramePr>
        <p:xfrm>
          <a:off x="132886" y="746819"/>
          <a:ext cx="11918021" cy="5684400"/>
        </p:xfrm>
        <a:graphic>
          <a:graphicData uri="http://schemas.openxmlformats.org/drawingml/2006/table">
            <a:tbl>
              <a:tblPr firstRow="1" firstCol="1" bandRow="1"/>
              <a:tblGrid>
                <a:gridCol w="1215700">
                  <a:extLst>
                    <a:ext uri="{9D8B030D-6E8A-4147-A177-3AD203B41FA5}">
                      <a16:colId xmlns:a16="http://schemas.microsoft.com/office/drawing/2014/main" xmlns="" val="4159513130"/>
                    </a:ext>
                  </a:extLst>
                </a:gridCol>
                <a:gridCol w="1427872">
                  <a:extLst>
                    <a:ext uri="{9D8B030D-6E8A-4147-A177-3AD203B41FA5}">
                      <a16:colId xmlns:a16="http://schemas.microsoft.com/office/drawing/2014/main" xmlns="" val="4206622670"/>
                    </a:ext>
                  </a:extLst>
                </a:gridCol>
                <a:gridCol w="2227057">
                  <a:extLst>
                    <a:ext uri="{9D8B030D-6E8A-4147-A177-3AD203B41FA5}">
                      <a16:colId xmlns:a16="http://schemas.microsoft.com/office/drawing/2014/main" xmlns="" val="2485957704"/>
                    </a:ext>
                  </a:extLst>
                </a:gridCol>
                <a:gridCol w="2249797">
                  <a:extLst>
                    <a:ext uri="{9D8B030D-6E8A-4147-A177-3AD203B41FA5}">
                      <a16:colId xmlns:a16="http://schemas.microsoft.com/office/drawing/2014/main" xmlns="" val="74767824"/>
                    </a:ext>
                  </a:extLst>
                </a:gridCol>
                <a:gridCol w="1549680">
                  <a:extLst>
                    <a:ext uri="{9D8B030D-6E8A-4147-A177-3AD203B41FA5}">
                      <a16:colId xmlns:a16="http://schemas.microsoft.com/office/drawing/2014/main" xmlns="" val="2634806645"/>
                    </a:ext>
                  </a:extLst>
                </a:gridCol>
                <a:gridCol w="1331581">
                  <a:extLst>
                    <a:ext uri="{9D8B030D-6E8A-4147-A177-3AD203B41FA5}">
                      <a16:colId xmlns:a16="http://schemas.microsoft.com/office/drawing/2014/main" xmlns="" val="4115917585"/>
                    </a:ext>
                  </a:extLst>
                </a:gridCol>
                <a:gridCol w="1916334">
                  <a:extLst>
                    <a:ext uri="{9D8B030D-6E8A-4147-A177-3AD203B41FA5}">
                      <a16:colId xmlns:a16="http://schemas.microsoft.com/office/drawing/2014/main" xmlns="" val="2895210550"/>
                    </a:ext>
                  </a:extLst>
                </a:gridCol>
              </a:tblGrid>
              <a:tr h="248711">
                <a:tc rowSpan="2">
                  <a:txBody>
                    <a:bodyPr/>
                    <a:lstStyle/>
                    <a:p>
                      <a:pPr algn="ctr">
                        <a:spcAft>
                          <a:spcPts val="0"/>
                        </a:spcAft>
                      </a:pPr>
                      <a:r>
                        <a:rPr lang="en-US" sz="1600" b="1" dirty="0">
                          <a:effectLst/>
                          <a:latin typeface="Arial" panose="020B0604020202020204" pitchFamily="34" charset="0"/>
                          <a:ea typeface="Times New Roman" panose="02020603050405020304" pitchFamily="18" charset="0"/>
                          <a:cs typeface="Arial" panose="020B0604020202020204" pitchFamily="34" charset="0"/>
                        </a:rPr>
                        <a:t> </a:t>
                      </a: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Outcome</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ctr">
                        <a:spcAft>
                          <a:spcPts val="0"/>
                        </a:spcAft>
                      </a:pPr>
                      <a:r>
                        <a:rPr lang="en-US" sz="1600" b="1" dirty="0">
                          <a:effectLst/>
                          <a:latin typeface="Arial" panose="020B0604020202020204" pitchFamily="34" charset="0"/>
                          <a:ea typeface="Times New Roman" panose="02020603050405020304" pitchFamily="18" charset="0"/>
                          <a:cs typeface="Arial" panose="020B0604020202020204" pitchFamily="34" charset="0"/>
                        </a:rPr>
                        <a:t> </a:t>
                      </a: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Outputs</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ctr">
                        <a:spcAft>
                          <a:spcPts val="0"/>
                        </a:spcAft>
                      </a:pP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 Indicators</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effectLst/>
                          <a:latin typeface="Arial" panose="020B0604020202020204" pitchFamily="34" charset="0"/>
                          <a:ea typeface="Times New Roman" panose="02020603050405020304" pitchFamily="18" charset="0"/>
                          <a:cs typeface="Arial" panose="020B0604020202020204" pitchFamily="34" charset="0"/>
                        </a:rPr>
                        <a:t>Estimated performance </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3">
                  <a:txBody>
                    <a:bodyPr/>
                    <a:lstStyle/>
                    <a:p>
                      <a:pPr algn="ctr">
                        <a:spcAft>
                          <a:spcPts val="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MTEF Period  (Annual Targets)</a:t>
                      </a: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xmlns="" val="2808425689"/>
                  </a:ext>
                </a:extLst>
              </a:tr>
              <a:tr h="37254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spcAft>
                          <a:spcPts val="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2022/23</a:t>
                      </a: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2023-2024</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2024-2025</a:t>
                      </a:r>
                      <a:endParaRPr lang="en-ZA" sz="1600" dirty="0">
                        <a:latin typeface="Arial" panose="020B0604020202020204" pitchFamily="34"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2025-2026</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943733178"/>
                  </a:ext>
                </a:extLst>
              </a:tr>
              <a:tr h="1111439">
                <a:tc rowSpan="4">
                  <a:txBody>
                    <a:bodyPr/>
                    <a:lstStyle/>
                    <a:p>
                      <a:pPr algn="just">
                        <a:spcAft>
                          <a:spcPts val="0"/>
                        </a:spcAft>
                      </a:pPr>
                      <a:r>
                        <a:rPr lang="en-US" sz="1700" b="1" i="0" dirty="0">
                          <a:effectLst/>
                          <a:latin typeface="Arial" panose="020B0604020202020204" pitchFamily="34" charset="0"/>
                          <a:ea typeface="Times New Roman" panose="02020603050405020304" pitchFamily="18" charset="0"/>
                          <a:cs typeface="Arial" panose="020B0604020202020204" pitchFamily="34" charset="0"/>
                        </a:rPr>
                        <a:t>Outcome 2:</a:t>
                      </a:r>
                      <a:endParaRPr lang="en-ZA" sz="1700" i="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700" i="0" dirty="0">
                          <a:effectLst/>
                          <a:latin typeface="Arial" panose="020B0604020202020204" pitchFamily="34" charset="0"/>
                          <a:ea typeface="Times New Roman" panose="02020603050405020304" pitchFamily="18" charset="0"/>
                          <a:cs typeface="Arial" panose="020B0604020202020204" pitchFamily="34" charset="0"/>
                        </a:rPr>
                        <a:t>An effectively regulated community scheme sector </a:t>
                      </a:r>
                      <a:endParaRPr lang="en-ZA" sz="1700" i="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700" i="0" dirty="0">
                          <a:effectLst/>
                          <a:latin typeface="Arial" panose="020B0604020202020204" pitchFamily="34" charset="0"/>
                          <a:ea typeface="Times New Roman" panose="02020603050405020304" pitchFamily="18" charset="0"/>
                          <a:cs typeface="Arial" panose="020B0604020202020204" pitchFamily="34" charset="0"/>
                        </a:rPr>
                        <a:t> </a:t>
                      </a:r>
                      <a:endParaRPr lang="en-ZA" sz="1700" i="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700" b="1" i="0" dirty="0">
                          <a:effectLst/>
                          <a:latin typeface="Arial" panose="020B0604020202020204" pitchFamily="34" charset="0"/>
                          <a:ea typeface="Times New Roman" panose="02020603050405020304" pitchFamily="18" charset="0"/>
                          <a:cs typeface="Arial" panose="020B0604020202020204" pitchFamily="34" charset="0"/>
                        </a:rPr>
                        <a:t> </a:t>
                      </a:r>
                      <a:endParaRPr lang="en-ZA" sz="17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just">
                        <a:spcAft>
                          <a:spcPts val="0"/>
                        </a:spcAft>
                      </a:pPr>
                      <a:r>
                        <a:rPr lang="en-US" sz="1700" i="0" dirty="0">
                          <a:effectLst/>
                          <a:latin typeface="Arial" panose="020B0604020202020204" pitchFamily="34" charset="0"/>
                          <a:ea typeface="Times New Roman" panose="02020603050405020304" pitchFamily="18" charset="0"/>
                          <a:cs typeface="Arial" panose="020B0604020202020204" pitchFamily="34" charset="0"/>
                        </a:rPr>
                        <a:t>Community Schemes Registration</a:t>
                      </a:r>
                      <a:endParaRPr lang="en-ZA" sz="17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ZA" sz="1800" kern="1200" dirty="0">
                          <a:solidFill>
                            <a:schemeClr val="tx1"/>
                          </a:solidFill>
                          <a:effectLst/>
                          <a:latin typeface="Arial" panose="020B0604020202020204" pitchFamily="34" charset="0"/>
                          <a:ea typeface="Calibri" panose="020F0502020204030204" pitchFamily="34" charset="0"/>
                          <a:cs typeface="+mn-cs"/>
                        </a:rPr>
                        <a:t>2.2.1.Percentage of unregistered schemes registered</a:t>
                      </a:r>
                      <a:r>
                        <a:rPr lang="en-ZA" sz="1800" b="1" kern="1200" dirty="0">
                          <a:solidFill>
                            <a:schemeClr val="tx1"/>
                          </a:solidFill>
                          <a:effectLst/>
                          <a:latin typeface="Arial" panose="020B0604020202020204" pitchFamily="34" charset="0"/>
                          <a:ea typeface="Calibri" panose="020F0502020204030204" pitchFamily="34" charset="0"/>
                          <a:cs typeface="+mn-cs"/>
                        </a:rPr>
                        <a:t>(indicator rephrased</a:t>
                      </a:r>
                      <a:r>
                        <a:rPr lang="en-ZA" sz="1800" kern="1200" dirty="0">
                          <a:solidFill>
                            <a:schemeClr val="tx1"/>
                          </a:solidFill>
                          <a:effectLst/>
                          <a:latin typeface="Arial" panose="020B0604020202020204" pitchFamily="34" charset="0"/>
                          <a:ea typeface="Calibri" panose="020F0502020204030204" pitchFamily="34" charset="0"/>
                          <a:cs typeface="+mn-cs"/>
                        </a:rPr>
                        <a:t>) </a:t>
                      </a:r>
                      <a:endParaRPr lang="en-ZA" sz="1800" kern="1200" dirty="0">
                        <a:solidFill>
                          <a:schemeClr val="tx1"/>
                        </a:solidFill>
                        <a:effectLst/>
                        <a:latin typeface="Arial" panose="020B0604020202020204" pitchFamily="34" charset="0"/>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sz="1700" i="0" dirty="0">
                          <a:effectLst/>
                          <a:latin typeface="Arial" panose="020B0604020202020204" pitchFamily="34" charset="0"/>
                          <a:ea typeface="Times New Roman" panose="02020603050405020304" pitchFamily="18" charset="0"/>
                          <a:cs typeface="Arial" panose="020B0604020202020204" pitchFamily="34" charset="0"/>
                        </a:rPr>
                        <a:t>100% registration of community schemes that have submitted complete scheme registration documents</a:t>
                      </a:r>
                      <a:endParaRPr lang="en-ZA" sz="17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700" i="0" dirty="0">
                          <a:effectLst/>
                          <a:latin typeface="Arial" panose="020B0604020202020204" pitchFamily="34" charset="0"/>
                          <a:ea typeface="Times New Roman" panose="02020603050405020304" pitchFamily="18" charset="0"/>
                          <a:cs typeface="Arial" panose="020B0604020202020204" pitchFamily="34" charset="0"/>
                        </a:rPr>
                        <a:t>25%</a:t>
                      </a:r>
                      <a:endParaRPr lang="en-ZA" sz="17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700" i="0" dirty="0">
                          <a:effectLst/>
                          <a:latin typeface="Arial" panose="020B0604020202020204" pitchFamily="34" charset="0"/>
                          <a:ea typeface="Times New Roman" panose="02020603050405020304" pitchFamily="18" charset="0"/>
                          <a:cs typeface="Arial" panose="020B0604020202020204" pitchFamily="34" charset="0"/>
                        </a:rPr>
                        <a:t>75%</a:t>
                      </a:r>
                      <a:endParaRPr lang="en-ZA" sz="17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700" i="0" dirty="0">
                          <a:effectLst/>
                          <a:latin typeface="Arial" panose="020B0604020202020204" pitchFamily="34" charset="0"/>
                          <a:ea typeface="Times New Roman" panose="02020603050405020304" pitchFamily="18" charset="0"/>
                          <a:cs typeface="Arial" panose="020B0604020202020204" pitchFamily="34" charset="0"/>
                        </a:rPr>
                        <a:t>99%</a:t>
                      </a:r>
                      <a:endParaRPr lang="en-ZA" sz="17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723529657"/>
                  </a:ext>
                </a:extLst>
              </a:tr>
              <a:tr h="735353">
                <a:tc vMerge="1">
                  <a:txBody>
                    <a:bodyPr/>
                    <a:lstStyle/>
                    <a:p>
                      <a:endParaRPr lang="en-ZA"/>
                    </a:p>
                  </a:txBody>
                  <a:tcPr/>
                </a:tc>
                <a:tc vMerge="1">
                  <a:txBody>
                    <a:bodyPr/>
                    <a:lstStyle/>
                    <a:p>
                      <a:pPr algn="just">
                        <a:spcAft>
                          <a:spcPts val="0"/>
                        </a:spcAft>
                      </a:pPr>
                      <a:endParaRPr lang="en-ZA" sz="1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800" dirty="0">
                          <a:effectLst/>
                          <a:latin typeface="Arial" panose="020B0604020202020204" pitchFamily="34" charset="0"/>
                          <a:ea typeface="Calibri" panose="020F0502020204030204" pitchFamily="34" charset="0"/>
                        </a:rPr>
                        <a:t>2.2.2.</a:t>
                      </a:r>
                      <a:r>
                        <a:rPr lang="en-US" sz="1700" i="0" dirty="0">
                          <a:effectLst/>
                          <a:latin typeface="Arial" panose="020B0604020202020204" pitchFamily="34" charset="0"/>
                          <a:ea typeface="Times New Roman" panose="02020603050405020304" pitchFamily="18" charset="0"/>
                          <a:cs typeface="Arial" panose="020B0604020202020204" pitchFamily="34" charset="0"/>
                        </a:rPr>
                        <a:t>Percentage of registered community schemes compliant</a:t>
                      </a:r>
                      <a:endParaRPr lang="en-ZA" sz="17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400"/>
                        </a:spcBef>
                        <a:spcAft>
                          <a:spcPts val="400"/>
                        </a:spcAft>
                      </a:pPr>
                      <a:r>
                        <a:rPr lang="en-US" sz="1700" kern="1200" dirty="0">
                          <a:solidFill>
                            <a:schemeClr val="tx1"/>
                          </a:solidFill>
                          <a:effectLst/>
                          <a:latin typeface="Arial" panose="020B0604020202020204" pitchFamily="34" charset="0"/>
                          <a:ea typeface="+mn-ea"/>
                          <a:cs typeface="Arial" panose="020B0604020202020204" pitchFamily="34" charset="0"/>
                        </a:rPr>
                        <a:t>60%</a:t>
                      </a:r>
                      <a:endParaRPr lang="en-ZA" sz="17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400"/>
                        </a:spcBef>
                        <a:spcAft>
                          <a:spcPts val="400"/>
                        </a:spcAft>
                      </a:pPr>
                      <a:r>
                        <a:rPr lang="en-ZA" sz="1700" kern="1200" dirty="0">
                          <a:solidFill>
                            <a:schemeClr val="tx1"/>
                          </a:solidFill>
                          <a:effectLst/>
                          <a:latin typeface="Arial" panose="020B0604020202020204" pitchFamily="34" charset="0"/>
                          <a:ea typeface="+mn-ea"/>
                          <a:cs typeface="Arial" panose="020B0604020202020204" pitchFamily="34" charset="0"/>
                        </a:rPr>
                        <a:t>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400"/>
                        </a:spcBef>
                        <a:spcAft>
                          <a:spcPts val="400"/>
                        </a:spcAft>
                      </a:pPr>
                      <a:r>
                        <a:rPr lang="en-ZA" sz="1700" kern="1200" dirty="0">
                          <a:solidFill>
                            <a:schemeClr val="tx1"/>
                          </a:solidFill>
                          <a:effectLst/>
                          <a:latin typeface="Arial" panose="020B0604020202020204" pitchFamily="34" charset="0"/>
                          <a:ea typeface="+mn-ea"/>
                          <a:cs typeface="Arial" panose="020B0604020202020204" pitchFamily="34" charset="0"/>
                        </a:rPr>
                        <a:t>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400"/>
                        </a:spcBef>
                        <a:spcAft>
                          <a:spcPts val="400"/>
                        </a:spcAft>
                      </a:pPr>
                      <a:r>
                        <a:rPr lang="en-ZA" sz="1700" kern="1200" dirty="0">
                          <a:solidFill>
                            <a:schemeClr val="tx1"/>
                          </a:solidFill>
                          <a:effectLst/>
                          <a:latin typeface="Arial" panose="020B0604020202020204" pitchFamily="34" charset="0"/>
                          <a:ea typeface="+mn-ea"/>
                          <a:cs typeface="Arial" panose="020B0604020202020204" pitchFamily="34" charset="0"/>
                        </a:rPr>
                        <a:t>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396601223"/>
                  </a:ext>
                </a:extLst>
              </a:tr>
              <a:tr h="1202076">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ZA" sz="1700" kern="1200" dirty="0">
                          <a:solidFill>
                            <a:schemeClr val="tx1"/>
                          </a:solidFill>
                          <a:effectLst/>
                          <a:latin typeface="Arial" panose="020B0604020202020204" pitchFamily="34" charset="0"/>
                          <a:ea typeface="+mn-ea"/>
                          <a:cs typeface="Arial" panose="020B0604020202020204" pitchFamily="34" charset="0"/>
                        </a:rPr>
                        <a:t>Schemes governance documentation management</a:t>
                      </a:r>
                      <a:endParaRPr lang="en-ZA" sz="17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ZA" sz="1800" dirty="0">
                          <a:effectLst/>
                          <a:latin typeface="Arial" panose="020B0604020202020204" pitchFamily="34" charset="0"/>
                          <a:ea typeface="Calibri" panose="020F0502020204030204" pitchFamily="34" charset="0"/>
                        </a:rPr>
                        <a:t>2.3.1.</a:t>
                      </a:r>
                      <a:r>
                        <a:rPr lang="en-ZA" sz="1700" kern="1200" dirty="0">
                          <a:solidFill>
                            <a:schemeClr val="tx1"/>
                          </a:solidFill>
                          <a:effectLst/>
                          <a:latin typeface="Arial" panose="020B0604020202020204" pitchFamily="34" charset="0"/>
                          <a:ea typeface="+mn-ea"/>
                          <a:cs typeface="Arial" panose="020B0604020202020204" pitchFamily="34" charset="0"/>
                        </a:rPr>
                        <a:t>Percentage of quality assured schemes governance documentation</a:t>
                      </a:r>
                      <a:endParaRPr lang="en-ZA" sz="17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200"/>
                        </a:spcBef>
                        <a:spcAft>
                          <a:spcPts val="200"/>
                        </a:spcAft>
                      </a:pPr>
                      <a:r>
                        <a:rPr lang="en-US" sz="1700" kern="1200" dirty="0">
                          <a:solidFill>
                            <a:schemeClr val="tx1"/>
                          </a:solidFill>
                          <a:effectLst/>
                          <a:latin typeface="Arial" panose="020B0604020202020204" pitchFamily="34" charset="0"/>
                          <a:ea typeface="+mn-ea"/>
                          <a:cs typeface="Arial" panose="020B0604020202020204" pitchFamily="34" charset="0"/>
                        </a:rPr>
                        <a:t>95%</a:t>
                      </a:r>
                      <a:endParaRPr lang="en-ZA" sz="17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200"/>
                        </a:spcBef>
                        <a:spcAft>
                          <a:spcPts val="200"/>
                        </a:spcAft>
                      </a:pPr>
                      <a:r>
                        <a:rPr lang="en-ZA" sz="1700" kern="1200" dirty="0">
                          <a:solidFill>
                            <a:schemeClr val="tx1"/>
                          </a:solidFill>
                          <a:effectLst/>
                          <a:latin typeface="Arial" panose="020B0604020202020204" pitchFamily="34" charset="0"/>
                          <a:ea typeface="+mn-ea"/>
                          <a:cs typeface="Arial" panose="020B0604020202020204" pitchFamily="34" charset="0"/>
                        </a:rPr>
                        <a:t>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200"/>
                        </a:spcBef>
                        <a:spcAft>
                          <a:spcPts val="200"/>
                        </a:spcAft>
                      </a:pPr>
                      <a:r>
                        <a:rPr lang="en-ZA" sz="1700" kern="1200" dirty="0">
                          <a:solidFill>
                            <a:schemeClr val="tx1"/>
                          </a:solidFill>
                          <a:effectLst/>
                          <a:latin typeface="Arial" panose="020B0604020202020204" pitchFamily="34" charset="0"/>
                          <a:ea typeface="+mn-ea"/>
                          <a:cs typeface="Arial" panose="020B0604020202020204" pitchFamily="34" charset="0"/>
                        </a:rPr>
                        <a:t>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200"/>
                        </a:spcBef>
                        <a:spcAft>
                          <a:spcPts val="200"/>
                        </a:spcAft>
                      </a:pPr>
                      <a:r>
                        <a:rPr lang="en-ZA" sz="1700" kern="1200" dirty="0">
                          <a:solidFill>
                            <a:schemeClr val="tx1"/>
                          </a:solidFill>
                          <a:effectLst/>
                          <a:latin typeface="Arial" panose="020B0604020202020204" pitchFamily="34" charset="0"/>
                          <a:ea typeface="+mn-ea"/>
                          <a:cs typeface="Arial" panose="020B0604020202020204" pitchFamily="34" charset="0"/>
                        </a:rPr>
                        <a:t>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561226907"/>
                  </a:ext>
                </a:extLst>
              </a:tr>
              <a:tr h="1275137">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spcAft>
                          <a:spcPts val="0"/>
                        </a:spcAft>
                      </a:pP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600" dirty="0">
                          <a:effectLst/>
                          <a:latin typeface="Arial" panose="020B0604020202020204" pitchFamily="34" charset="0"/>
                          <a:ea typeface="Calibri" panose="020F0502020204030204" pitchFamily="34" charset="0"/>
                        </a:rPr>
                        <a:t>2.3.2.</a:t>
                      </a:r>
                      <a:r>
                        <a:rPr lang="en-ZA" sz="1600" kern="1200" dirty="0">
                          <a:solidFill>
                            <a:schemeClr val="tx1"/>
                          </a:solidFill>
                          <a:effectLst/>
                          <a:latin typeface="Arial" panose="020B0604020202020204" pitchFamily="34" charset="0"/>
                          <a:ea typeface="+mn-ea"/>
                          <a:cs typeface="Arial" panose="020B0604020202020204" pitchFamily="34" charset="0"/>
                        </a:rPr>
                        <a:t>Percentage of compliance certificates issued on all </a:t>
                      </a:r>
                      <a:br>
                        <a:rPr lang="en-ZA" sz="1600" kern="1200" dirty="0">
                          <a:solidFill>
                            <a:schemeClr val="tx1"/>
                          </a:solidFill>
                          <a:effectLst/>
                          <a:latin typeface="Arial" panose="020B0604020202020204" pitchFamily="34" charset="0"/>
                          <a:ea typeface="+mn-ea"/>
                          <a:cs typeface="Arial" panose="020B0604020202020204" pitchFamily="34" charset="0"/>
                        </a:rPr>
                      </a:br>
                      <a:r>
                        <a:rPr lang="en-ZA" sz="1600" kern="1200" dirty="0">
                          <a:solidFill>
                            <a:schemeClr val="tx1"/>
                          </a:solidFill>
                          <a:effectLst/>
                          <a:latin typeface="Arial" panose="020B0604020202020204" pitchFamily="34" charset="0"/>
                          <a:ea typeface="+mn-ea"/>
                          <a:cs typeface="Arial" panose="020B0604020202020204" pitchFamily="34" charset="0"/>
                        </a:rPr>
                        <a:t>amended scheme documents</a:t>
                      </a:r>
                      <a:endParaRPr lang="en-ZA" sz="1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600" i="0" dirty="0">
                          <a:effectLst/>
                          <a:latin typeface="Arial" panose="020B0604020202020204" pitchFamily="34" charset="0"/>
                          <a:ea typeface="Times New Roman" panose="02020603050405020304" pitchFamily="18" charset="0"/>
                          <a:cs typeface="Arial" panose="020B0604020202020204" pitchFamily="34" charset="0"/>
                        </a:rPr>
                        <a:t>100%</a:t>
                      </a:r>
                      <a:endParaRPr lang="en-ZA" sz="1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ZA" sz="1600" kern="1200" dirty="0">
                          <a:solidFill>
                            <a:schemeClr val="tx1"/>
                          </a:solidFill>
                          <a:effectLst/>
                          <a:latin typeface="Arial" panose="020B0604020202020204" pitchFamily="34" charset="0"/>
                          <a:ea typeface="+mn-ea"/>
                          <a:cs typeface="Arial" panose="020B0604020202020204" pitchFamily="34" charset="0"/>
                        </a:rPr>
                        <a:t>100%</a:t>
                      </a:r>
                      <a:endParaRPr lang="en-ZA" sz="1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ZA" sz="1600" kern="1200" dirty="0">
                          <a:solidFill>
                            <a:schemeClr val="tx1"/>
                          </a:solidFill>
                          <a:effectLst/>
                          <a:latin typeface="Arial" panose="020B0604020202020204" pitchFamily="34" charset="0"/>
                          <a:ea typeface="+mn-ea"/>
                          <a:cs typeface="Arial" panose="020B0604020202020204" pitchFamily="34" charset="0"/>
                        </a:rPr>
                        <a:t>100%</a:t>
                      </a:r>
                      <a:endParaRPr lang="en-ZA" sz="1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ZA" sz="1600" kern="1200" dirty="0">
                          <a:solidFill>
                            <a:schemeClr val="tx1"/>
                          </a:solidFill>
                          <a:effectLst/>
                          <a:latin typeface="Arial" panose="020B0604020202020204" pitchFamily="34" charset="0"/>
                          <a:ea typeface="+mn-ea"/>
                          <a:cs typeface="Arial" panose="020B0604020202020204" pitchFamily="34" charset="0"/>
                        </a:rPr>
                        <a:t>100%</a:t>
                      </a:r>
                      <a:endParaRPr lang="en-ZA" sz="1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822459557"/>
                  </a:ext>
                </a:extLst>
              </a:tr>
            </a:tbl>
          </a:graphicData>
        </a:graphic>
      </p:graphicFrame>
      <p:sp>
        <p:nvSpPr>
          <p:cNvPr id="4" name="Slide Number Placeholder 3">
            <a:extLst>
              <a:ext uri="{FF2B5EF4-FFF2-40B4-BE49-F238E27FC236}">
                <a16:creationId xmlns:a16="http://schemas.microsoft.com/office/drawing/2014/main" xmlns="" id="{7E698EE1-36B6-4414-906B-C8EA541A048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6CA9E7B-CB17-0B4A-B4E1-51966504452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43946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9180FC-5B7A-4501-8894-AB4D77A07C7C}"/>
              </a:ext>
            </a:extLst>
          </p:cNvPr>
          <p:cNvSpPr>
            <a:spLocks noGrp="1"/>
          </p:cNvSpPr>
          <p:nvPr>
            <p:ph type="title"/>
          </p:nvPr>
        </p:nvSpPr>
        <p:spPr>
          <a:xfrm>
            <a:off x="689317" y="160554"/>
            <a:ext cx="10494498" cy="528568"/>
          </a:xfrm>
        </p:spPr>
        <p:txBody>
          <a:bodyPr>
            <a:normAutofit fontScale="90000"/>
          </a:bodyPr>
          <a:lstStyle/>
          <a:p>
            <a: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r>
            <a:b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br>
            <a: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r>
            <a:b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br>
            <a:r>
              <a:rPr lang="en-US" altLang="en-US" sz="2700" cap="all" dirty="0">
                <a:latin typeface="Arial" panose="020B0604020202020204" pitchFamily="34" charset="0"/>
                <a:cs typeface="Arial" panose="020B0604020202020204" pitchFamily="34" charset="0"/>
              </a:rPr>
              <a:t>OUTCOMES, OUTPUTS, PERFORMANCE INDICATORS AND TARGETS</a:t>
            </a:r>
            <a:endParaRPr lang="en-ZA" sz="2700" cap="all" dirty="0">
              <a:latin typeface="Arial" panose="020B0604020202020204" pitchFamily="34" charset="0"/>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xmlns="" id="{4DFFB9E0-F951-4C05-A876-5DC5CF3C4919}"/>
              </a:ext>
            </a:extLst>
          </p:cNvPr>
          <p:cNvGraphicFramePr>
            <a:graphicFrameLocks noGrp="1"/>
          </p:cNvGraphicFramePr>
          <p:nvPr>
            <p:ph idx="1"/>
            <p:extLst>
              <p:ext uri="{D42A27DB-BD31-4B8C-83A1-F6EECF244321}">
                <p14:modId xmlns:p14="http://schemas.microsoft.com/office/powerpoint/2010/main" xmlns="" val="569809532"/>
              </p:ext>
            </p:extLst>
          </p:nvPr>
        </p:nvGraphicFramePr>
        <p:xfrm>
          <a:off x="82193" y="969369"/>
          <a:ext cx="11916309" cy="4599388"/>
        </p:xfrm>
        <a:graphic>
          <a:graphicData uri="http://schemas.openxmlformats.org/drawingml/2006/table">
            <a:tbl>
              <a:tblPr firstRow="1" firstCol="1" bandRow="1"/>
              <a:tblGrid>
                <a:gridCol w="1181528">
                  <a:extLst>
                    <a:ext uri="{9D8B030D-6E8A-4147-A177-3AD203B41FA5}">
                      <a16:colId xmlns:a16="http://schemas.microsoft.com/office/drawing/2014/main" xmlns="" val="4159513130"/>
                    </a:ext>
                  </a:extLst>
                </a:gridCol>
                <a:gridCol w="1155981">
                  <a:extLst>
                    <a:ext uri="{9D8B030D-6E8A-4147-A177-3AD203B41FA5}">
                      <a16:colId xmlns:a16="http://schemas.microsoft.com/office/drawing/2014/main" xmlns="" val="4206622670"/>
                    </a:ext>
                  </a:extLst>
                </a:gridCol>
                <a:gridCol w="2122427">
                  <a:extLst>
                    <a:ext uri="{9D8B030D-6E8A-4147-A177-3AD203B41FA5}">
                      <a16:colId xmlns:a16="http://schemas.microsoft.com/office/drawing/2014/main" xmlns="" val="2485957704"/>
                    </a:ext>
                  </a:extLst>
                </a:gridCol>
                <a:gridCol w="1992812">
                  <a:extLst>
                    <a:ext uri="{9D8B030D-6E8A-4147-A177-3AD203B41FA5}">
                      <a16:colId xmlns:a16="http://schemas.microsoft.com/office/drawing/2014/main" xmlns="" val="2581091025"/>
                    </a:ext>
                  </a:extLst>
                </a:gridCol>
                <a:gridCol w="1992812">
                  <a:extLst>
                    <a:ext uri="{9D8B030D-6E8A-4147-A177-3AD203B41FA5}">
                      <a16:colId xmlns:a16="http://schemas.microsoft.com/office/drawing/2014/main" xmlns="" val="2634806645"/>
                    </a:ext>
                  </a:extLst>
                </a:gridCol>
                <a:gridCol w="1744861">
                  <a:extLst>
                    <a:ext uri="{9D8B030D-6E8A-4147-A177-3AD203B41FA5}">
                      <a16:colId xmlns:a16="http://schemas.microsoft.com/office/drawing/2014/main" xmlns="" val="4115917585"/>
                    </a:ext>
                  </a:extLst>
                </a:gridCol>
                <a:gridCol w="1725888">
                  <a:extLst>
                    <a:ext uri="{9D8B030D-6E8A-4147-A177-3AD203B41FA5}">
                      <a16:colId xmlns:a16="http://schemas.microsoft.com/office/drawing/2014/main" xmlns="" val="2895210550"/>
                    </a:ext>
                  </a:extLst>
                </a:gridCol>
              </a:tblGrid>
              <a:tr h="256097">
                <a:tc rowSpan="2">
                  <a:txBody>
                    <a:bodyPr/>
                    <a:lstStyle/>
                    <a:p>
                      <a:pPr>
                        <a:spcAft>
                          <a:spcPts val="0"/>
                        </a:spcAft>
                      </a:pP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Outcome</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ctr">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Outputs</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ctr">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 Indicators</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effectLst/>
                          <a:latin typeface="Arial" panose="020B0604020202020204" pitchFamily="34" charset="0"/>
                          <a:ea typeface="Times New Roman" panose="02020603050405020304" pitchFamily="18" charset="0"/>
                          <a:cs typeface="Arial" panose="020B0604020202020204" pitchFamily="34" charset="0"/>
                        </a:rPr>
                        <a:t>Estimated performance </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MTEF Period  (Annual Targets)</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xmlns="" val="2808425689"/>
                  </a:ext>
                </a:extLst>
              </a:tr>
              <a:tr h="31694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spcAft>
                          <a:spcPts val="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2022/23</a:t>
                      </a: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2023-2024</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2024-2025</a:t>
                      </a:r>
                      <a:endParaRPr lang="en-ZA" sz="1800" dirty="0">
                        <a:latin typeface="Arial" panose="020B0604020202020204" pitchFamily="34"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2025-2026</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943733178"/>
                  </a:ext>
                </a:extLst>
              </a:tr>
              <a:tr h="942538">
                <a:tc rowSpan="4">
                  <a:txBody>
                    <a:bodyPr/>
                    <a:lstStyle/>
                    <a:p>
                      <a:pPr algn="just">
                        <a:spcAft>
                          <a:spcPts val="0"/>
                        </a:spcAft>
                      </a:pPr>
                      <a:r>
                        <a:rPr lang="en-ZA" sz="1600" b="1" kern="1200" dirty="0">
                          <a:solidFill>
                            <a:schemeClr val="tx1"/>
                          </a:solidFill>
                          <a:effectLst/>
                          <a:latin typeface="Arial" panose="020B0604020202020204" pitchFamily="34" charset="0"/>
                          <a:ea typeface="+mn-ea"/>
                          <a:cs typeface="Arial" panose="020B0604020202020204" pitchFamily="34" charset="0"/>
                        </a:rPr>
                        <a:t>Outcomes 3: </a:t>
                      </a:r>
                      <a:r>
                        <a:rPr lang="en-ZA" sz="1600" kern="1200" dirty="0">
                          <a:solidFill>
                            <a:schemeClr val="tx1"/>
                          </a:solidFill>
                          <a:effectLst/>
                          <a:latin typeface="Arial" panose="020B0604020202020204" pitchFamily="34" charset="0"/>
                          <a:ea typeface="+mn-ea"/>
                          <a:cs typeface="Arial" panose="020B0604020202020204" pitchFamily="34" charset="0"/>
                        </a:rPr>
                        <a:t>Effective disputes resolution</a:t>
                      </a:r>
                      <a:endParaRPr lang="en-ZA" sz="1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4">
                  <a:txBody>
                    <a:bodyPr/>
                    <a:lstStyle/>
                    <a:p>
                      <a:pPr algn="just">
                        <a:spcAft>
                          <a:spcPts val="0"/>
                        </a:spcAft>
                      </a:pPr>
                      <a:r>
                        <a:rPr lang="en-ZA" sz="1600" kern="1200" dirty="0">
                          <a:solidFill>
                            <a:schemeClr val="tx1"/>
                          </a:solidFill>
                          <a:effectLst/>
                          <a:latin typeface="Arial" panose="020B0604020202020204" pitchFamily="34" charset="0"/>
                          <a:ea typeface="+mn-ea"/>
                          <a:cs typeface="Arial" panose="020B0604020202020204" pitchFamily="34" charset="0"/>
                        </a:rPr>
                        <a:t>Dispute resolution</a:t>
                      </a:r>
                      <a:endParaRPr lang="en-ZA" sz="1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ZA" sz="1600" dirty="0">
                          <a:effectLst/>
                          <a:latin typeface="Arial" panose="020B0604020202020204" pitchFamily="34" charset="0"/>
                          <a:ea typeface="Calibri" panose="020F0502020204030204" pitchFamily="34" charset="0"/>
                        </a:rPr>
                        <a:t>3.1.1.</a:t>
                      </a:r>
                      <a:r>
                        <a:rPr lang="en-US" sz="1600" i="0" dirty="0">
                          <a:effectLst/>
                          <a:latin typeface="Arial" panose="020B0604020202020204" pitchFamily="34" charset="0"/>
                          <a:ea typeface="Times New Roman" panose="02020603050405020304" pitchFamily="18" charset="0"/>
                          <a:cs typeface="Arial" panose="020B0604020202020204" pitchFamily="34" charset="0"/>
                        </a:rPr>
                        <a:t>Percentage of disputes assessed within 30 days</a:t>
                      </a:r>
                      <a:endParaRPr lang="en-ZA" sz="1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200"/>
                        </a:spcBef>
                        <a:spcAft>
                          <a:spcPts val="200"/>
                        </a:spcAft>
                      </a:pPr>
                      <a:r>
                        <a:rPr lang="en-US" sz="1600" kern="1200" dirty="0">
                          <a:solidFill>
                            <a:schemeClr val="tx1"/>
                          </a:solidFill>
                          <a:effectLst/>
                          <a:latin typeface="Arial" panose="020B0604020202020204" pitchFamily="34" charset="0"/>
                          <a:ea typeface="+mn-ea"/>
                          <a:cs typeface="Arial" panose="020B0604020202020204" pitchFamily="34" charset="0"/>
                        </a:rPr>
                        <a:t>100%</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200"/>
                        </a:spcBef>
                        <a:spcAft>
                          <a:spcPts val="200"/>
                        </a:spcAft>
                      </a:pPr>
                      <a:r>
                        <a:rPr lang="en-ZA" sz="1600" kern="1200" dirty="0">
                          <a:solidFill>
                            <a:schemeClr val="tx1"/>
                          </a:solidFill>
                          <a:effectLst/>
                          <a:latin typeface="Arial" panose="020B0604020202020204" pitchFamily="34" charset="0"/>
                          <a:ea typeface="+mn-ea"/>
                          <a:cs typeface="Arial" panose="020B0604020202020204" pitchFamily="34" charset="0"/>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200"/>
                        </a:spcBef>
                        <a:spcAft>
                          <a:spcPts val="200"/>
                        </a:spcAft>
                      </a:pPr>
                      <a:r>
                        <a:rPr lang="en-ZA" sz="1600" kern="1200" dirty="0">
                          <a:solidFill>
                            <a:schemeClr val="tx1"/>
                          </a:solidFill>
                          <a:effectLst/>
                          <a:latin typeface="Arial" panose="020B0604020202020204" pitchFamily="34" charset="0"/>
                          <a:ea typeface="+mn-ea"/>
                          <a:cs typeface="Arial" panose="020B0604020202020204" pitchFamily="34" charset="0"/>
                        </a:rPr>
                        <a:t>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200"/>
                        </a:spcBef>
                        <a:spcAft>
                          <a:spcPts val="200"/>
                        </a:spcAft>
                      </a:pPr>
                      <a:r>
                        <a:rPr lang="en-ZA" sz="1600" kern="1200" dirty="0">
                          <a:solidFill>
                            <a:schemeClr val="tx1"/>
                          </a:solidFill>
                          <a:effectLst/>
                          <a:latin typeface="Arial" panose="020B0604020202020204" pitchFamily="34" charset="0"/>
                          <a:ea typeface="+mn-ea"/>
                          <a:cs typeface="Arial" panose="020B0604020202020204" pitchFamily="34" charset="0"/>
                        </a:rPr>
                        <a:t>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822459557"/>
                  </a:ext>
                </a:extLst>
              </a:tr>
              <a:tr h="710831">
                <a:tc vMerge="1">
                  <a:txBody>
                    <a:bodyPr/>
                    <a:lstStyle/>
                    <a:p>
                      <a:endParaRPr lang="en-ZA"/>
                    </a:p>
                  </a:txBody>
                  <a:tcPr/>
                </a:tc>
                <a:tc vMerge="1">
                  <a:txBody>
                    <a:bodyPr/>
                    <a:lstStyle/>
                    <a:p>
                      <a:endParaRPr lang="en-ZA"/>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dirty="0">
                          <a:effectLst/>
                          <a:latin typeface="Arial" panose="020B0604020202020204" pitchFamily="34" charset="0"/>
                          <a:ea typeface="Calibri" panose="020F0502020204030204" pitchFamily="34" charset="0"/>
                        </a:rPr>
                        <a:t>3.1.2.</a:t>
                      </a:r>
                      <a:r>
                        <a:rPr lang="en-ZA" sz="1600" kern="1200" dirty="0">
                          <a:solidFill>
                            <a:schemeClr val="tx1"/>
                          </a:solidFill>
                          <a:effectLst/>
                          <a:latin typeface="Arial" panose="020B0604020202020204" pitchFamily="34" charset="0"/>
                          <a:ea typeface="+mn-ea"/>
                          <a:cs typeface="Arial" panose="020B0604020202020204" pitchFamily="34" charset="0"/>
                        </a:rPr>
                        <a:t>Percentage of disputes conciliated within 45 days </a:t>
                      </a:r>
                      <a:endParaRPr lang="en-ZA" sz="1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200"/>
                        </a:spcBef>
                        <a:spcAft>
                          <a:spcPts val="200"/>
                        </a:spcAft>
                      </a:pPr>
                      <a:r>
                        <a:rPr lang="en-US" sz="1600" kern="1200" dirty="0">
                          <a:solidFill>
                            <a:schemeClr val="tx1"/>
                          </a:solidFill>
                          <a:effectLst/>
                          <a:latin typeface="Arial" panose="020B0604020202020204" pitchFamily="34" charset="0"/>
                          <a:ea typeface="+mn-ea"/>
                          <a:cs typeface="Arial" panose="020B0604020202020204" pitchFamily="34" charset="0"/>
                        </a:rPr>
                        <a:t>85%</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200"/>
                        </a:spcBef>
                        <a:spcAft>
                          <a:spcPts val="200"/>
                        </a:spcAft>
                      </a:pPr>
                      <a:r>
                        <a:rPr lang="en-ZA" sz="1600" kern="1200" dirty="0">
                          <a:solidFill>
                            <a:schemeClr val="tx1"/>
                          </a:solidFill>
                          <a:effectLst/>
                          <a:latin typeface="Arial" panose="020B0604020202020204" pitchFamily="34" charset="0"/>
                          <a:ea typeface="+mn-ea"/>
                          <a:cs typeface="Arial" panose="020B0604020202020204" pitchFamily="34" charset="0"/>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200"/>
                        </a:spcBef>
                        <a:spcAft>
                          <a:spcPts val="200"/>
                        </a:spcAft>
                      </a:pPr>
                      <a:r>
                        <a:rPr lang="en-ZA" sz="1600" kern="1200" dirty="0">
                          <a:solidFill>
                            <a:schemeClr val="tx1"/>
                          </a:solidFill>
                          <a:effectLst/>
                          <a:latin typeface="Arial" panose="020B0604020202020204" pitchFamily="34" charset="0"/>
                          <a:ea typeface="+mn-ea"/>
                          <a:cs typeface="Arial" panose="020B0604020202020204" pitchFamily="34" charset="0"/>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200"/>
                        </a:spcBef>
                        <a:spcAft>
                          <a:spcPts val="200"/>
                        </a:spcAft>
                      </a:pPr>
                      <a:r>
                        <a:rPr lang="en-ZA" sz="1600" kern="1200" dirty="0">
                          <a:solidFill>
                            <a:schemeClr val="tx1"/>
                          </a:solidFill>
                          <a:effectLst/>
                          <a:latin typeface="Arial" panose="020B0604020202020204" pitchFamily="34" charset="0"/>
                          <a:ea typeface="+mn-ea"/>
                          <a:cs typeface="Arial" panose="020B0604020202020204" pitchFamily="34" charset="0"/>
                        </a:rPr>
                        <a:t>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403107719"/>
                  </a:ext>
                </a:extLst>
              </a:tr>
              <a:tr h="942538">
                <a:tc vMerge="1">
                  <a:txBody>
                    <a:bodyPr/>
                    <a:lstStyle/>
                    <a:p>
                      <a:pPr>
                        <a:spcAft>
                          <a:spcPts val="0"/>
                        </a:spcAft>
                      </a:pP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spcAft>
                          <a:spcPts val="0"/>
                        </a:spcAft>
                      </a:pP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600" dirty="0">
                          <a:effectLst/>
                          <a:latin typeface="Arial" panose="020B0604020202020204" pitchFamily="34" charset="0"/>
                          <a:ea typeface="Calibri" panose="020F0502020204030204" pitchFamily="34" charset="0"/>
                        </a:rPr>
                        <a:t>3.1.3.</a:t>
                      </a:r>
                      <a:r>
                        <a:rPr lang="en-ZA" sz="1600" kern="1200" dirty="0">
                          <a:solidFill>
                            <a:schemeClr val="tx1"/>
                          </a:solidFill>
                          <a:effectLst/>
                          <a:latin typeface="Arial" panose="020B0604020202020204" pitchFamily="34" charset="0"/>
                          <a:ea typeface="+mn-ea"/>
                          <a:cs typeface="Arial" panose="020B0604020202020204" pitchFamily="34" charset="0"/>
                        </a:rPr>
                        <a:t>Percentage of disputes adjudicated within 90 days </a:t>
                      </a:r>
                      <a:endParaRPr lang="en-ZA" sz="1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200"/>
                        </a:spcBef>
                        <a:spcAft>
                          <a:spcPts val="200"/>
                        </a:spcAft>
                      </a:pPr>
                      <a:r>
                        <a:rPr lang="en-US" sz="1600" kern="1200" dirty="0">
                          <a:solidFill>
                            <a:schemeClr val="tx1"/>
                          </a:solidFill>
                          <a:effectLst/>
                          <a:latin typeface="Arial" panose="020B0604020202020204" pitchFamily="34" charset="0"/>
                          <a:ea typeface="+mn-ea"/>
                          <a:cs typeface="Arial" panose="020B0604020202020204" pitchFamily="34" charset="0"/>
                        </a:rPr>
                        <a:t>85%</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200"/>
                        </a:spcBef>
                        <a:spcAft>
                          <a:spcPts val="200"/>
                        </a:spcAft>
                      </a:pPr>
                      <a:r>
                        <a:rPr lang="en-ZA" sz="1600" kern="1200" dirty="0">
                          <a:solidFill>
                            <a:schemeClr val="tx1"/>
                          </a:solidFill>
                          <a:effectLst/>
                          <a:latin typeface="Arial" panose="020B0604020202020204" pitchFamily="34" charset="0"/>
                          <a:ea typeface="+mn-ea"/>
                          <a:cs typeface="Arial" panose="020B0604020202020204" pitchFamily="34" charset="0"/>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200"/>
                        </a:spcBef>
                        <a:spcAft>
                          <a:spcPts val="200"/>
                        </a:spcAft>
                      </a:pPr>
                      <a:r>
                        <a:rPr lang="en-ZA" sz="1600" kern="1200" dirty="0">
                          <a:solidFill>
                            <a:schemeClr val="tx1"/>
                          </a:solidFill>
                          <a:effectLst/>
                          <a:latin typeface="Arial" panose="020B0604020202020204" pitchFamily="34" charset="0"/>
                          <a:ea typeface="+mn-ea"/>
                          <a:cs typeface="Arial" panose="020B0604020202020204" pitchFamily="34" charset="0"/>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200"/>
                        </a:spcBef>
                        <a:spcAft>
                          <a:spcPts val="200"/>
                        </a:spcAft>
                      </a:pPr>
                      <a:r>
                        <a:rPr lang="en-ZA" sz="1600" kern="1200" dirty="0">
                          <a:solidFill>
                            <a:schemeClr val="tx1"/>
                          </a:solidFill>
                          <a:effectLst/>
                          <a:latin typeface="Arial" panose="020B0604020202020204" pitchFamily="34" charset="0"/>
                          <a:ea typeface="+mn-ea"/>
                          <a:cs typeface="Arial" panose="020B0604020202020204" pitchFamily="34" charset="0"/>
                        </a:rPr>
                        <a:t>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9966771"/>
                  </a:ext>
                </a:extLst>
              </a:tr>
              <a:tr h="1178172">
                <a:tc vMerge="1">
                  <a:txBody>
                    <a:bodyPr/>
                    <a:lstStyle/>
                    <a:p>
                      <a:pPr>
                        <a:spcAft>
                          <a:spcPts val="0"/>
                        </a:spcAft>
                      </a:pPr>
                      <a:endParaRPr lang="en-ZA" sz="1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spcAft>
                          <a:spcPts val="0"/>
                        </a:spcAft>
                      </a:pPr>
                      <a:endParaRPr lang="en-ZA" sz="1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600" dirty="0">
                          <a:effectLst/>
                          <a:latin typeface="Arial" panose="020B0604020202020204" pitchFamily="34" charset="0"/>
                          <a:ea typeface="Calibri" panose="020F0502020204030204" pitchFamily="34" charset="0"/>
                        </a:rPr>
                        <a:t>3.1.4.</a:t>
                      </a:r>
                      <a:r>
                        <a:rPr lang="en-US" sz="1600" i="0" dirty="0">
                          <a:effectLst/>
                          <a:latin typeface="Arial" panose="020B0604020202020204" pitchFamily="34" charset="0"/>
                          <a:ea typeface="Times New Roman" panose="02020603050405020304" pitchFamily="18" charset="0"/>
                          <a:cs typeface="Arial" panose="020B0604020202020204" pitchFamily="34" charset="0"/>
                        </a:rPr>
                        <a:t>Percentage of adjudication orders quality assured within 7 days</a:t>
                      </a:r>
                      <a:endParaRPr lang="en-ZA" sz="1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200"/>
                        </a:spcBef>
                        <a:spcAft>
                          <a:spcPts val="200"/>
                        </a:spcAft>
                      </a:pPr>
                      <a:r>
                        <a:rPr lang="en-US" sz="1600" kern="1200" dirty="0">
                          <a:solidFill>
                            <a:schemeClr val="tx1"/>
                          </a:solidFill>
                          <a:effectLst/>
                          <a:latin typeface="Arial" panose="020B0604020202020204" pitchFamily="34" charset="0"/>
                          <a:ea typeface="+mn-ea"/>
                          <a:cs typeface="Arial" panose="020B0604020202020204" pitchFamily="34" charset="0"/>
                        </a:rPr>
                        <a:t>100%</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200"/>
                        </a:spcBef>
                        <a:spcAft>
                          <a:spcPts val="200"/>
                        </a:spcAft>
                      </a:pPr>
                      <a:r>
                        <a:rPr lang="en-ZA" sz="1600" kern="1200" dirty="0">
                          <a:solidFill>
                            <a:schemeClr val="tx1"/>
                          </a:solidFill>
                          <a:effectLst/>
                          <a:latin typeface="Arial" panose="020B0604020202020204" pitchFamily="34" charset="0"/>
                          <a:ea typeface="+mn-ea"/>
                          <a:cs typeface="Arial" panose="020B0604020202020204" pitchFamily="34" charset="0"/>
                        </a:rPr>
                        <a:t>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200"/>
                        </a:spcBef>
                        <a:spcAft>
                          <a:spcPts val="200"/>
                        </a:spcAft>
                      </a:pPr>
                      <a:r>
                        <a:rPr lang="en-ZA" sz="1600" kern="1200" dirty="0">
                          <a:solidFill>
                            <a:schemeClr val="tx1"/>
                          </a:solidFill>
                          <a:effectLst/>
                          <a:latin typeface="Arial" panose="020B0604020202020204" pitchFamily="34" charset="0"/>
                          <a:ea typeface="+mn-ea"/>
                          <a:cs typeface="Arial" panose="020B0604020202020204" pitchFamily="34" charset="0"/>
                        </a:rPr>
                        <a:t>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200"/>
                        </a:spcBef>
                        <a:spcAft>
                          <a:spcPts val="200"/>
                        </a:spcAft>
                      </a:pPr>
                      <a:r>
                        <a:rPr lang="en-ZA" sz="1600" kern="1200" dirty="0">
                          <a:solidFill>
                            <a:schemeClr val="tx1"/>
                          </a:solidFill>
                          <a:effectLst/>
                          <a:latin typeface="Arial" panose="020B0604020202020204" pitchFamily="34" charset="0"/>
                          <a:ea typeface="+mn-ea"/>
                          <a:cs typeface="Arial" panose="020B0604020202020204" pitchFamily="34" charset="0"/>
                        </a:rPr>
                        <a:t>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633091106"/>
                  </a:ext>
                </a:extLst>
              </a:tr>
            </a:tbl>
          </a:graphicData>
        </a:graphic>
      </p:graphicFrame>
      <p:sp>
        <p:nvSpPr>
          <p:cNvPr id="4" name="Slide Number Placeholder 3">
            <a:extLst>
              <a:ext uri="{FF2B5EF4-FFF2-40B4-BE49-F238E27FC236}">
                <a16:creationId xmlns:a16="http://schemas.microsoft.com/office/drawing/2014/main" xmlns="" id="{7E698EE1-36B6-4414-906B-C8EA541A048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6CA9E7B-CB17-0B4A-B4E1-51966504452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124719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9180FC-5B7A-4501-8894-AB4D77A07C7C}"/>
              </a:ext>
            </a:extLst>
          </p:cNvPr>
          <p:cNvSpPr>
            <a:spLocks noGrp="1"/>
          </p:cNvSpPr>
          <p:nvPr>
            <p:ph type="title"/>
          </p:nvPr>
        </p:nvSpPr>
        <p:spPr>
          <a:xfrm>
            <a:off x="914399" y="70338"/>
            <a:ext cx="10846192" cy="498812"/>
          </a:xfrm>
        </p:spPr>
        <p:txBody>
          <a:bodyPr>
            <a:normAutofit fontScale="90000"/>
          </a:bodyPr>
          <a:lstStyle/>
          <a:p>
            <a:pPr algn="ctr"/>
            <a: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r>
            <a:b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br>
            <a: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r>
            <a:b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br>
            <a:r>
              <a:rPr lang="en-US" altLang="en-US" sz="2700" cap="all" dirty="0">
                <a:latin typeface="Arial" panose="020B0604020202020204" pitchFamily="34" charset="0"/>
                <a:cs typeface="Arial" panose="020B0604020202020204" pitchFamily="34" charset="0"/>
              </a:rPr>
              <a:t>OUTCOMES, OUTPUTS, PERFORMANCE INDICATORS ANDTARGETS</a:t>
            </a:r>
            <a:endParaRPr lang="en-ZA" sz="2700" cap="all" dirty="0">
              <a:latin typeface="Arial" panose="020B0604020202020204" pitchFamily="34" charset="0"/>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xmlns="" id="{4DFFB9E0-F951-4C05-A876-5DC5CF3C4919}"/>
              </a:ext>
            </a:extLst>
          </p:cNvPr>
          <p:cNvGraphicFramePr>
            <a:graphicFrameLocks noGrp="1"/>
          </p:cNvGraphicFramePr>
          <p:nvPr>
            <p:ph idx="1"/>
            <p:extLst>
              <p:ext uri="{D42A27DB-BD31-4B8C-83A1-F6EECF244321}">
                <p14:modId xmlns:p14="http://schemas.microsoft.com/office/powerpoint/2010/main" xmlns="" val="3283096339"/>
              </p:ext>
            </p:extLst>
          </p:nvPr>
        </p:nvGraphicFramePr>
        <p:xfrm>
          <a:off x="174661" y="797441"/>
          <a:ext cx="11585930" cy="5983677"/>
        </p:xfrm>
        <a:graphic>
          <a:graphicData uri="http://schemas.openxmlformats.org/drawingml/2006/table">
            <a:tbl>
              <a:tblPr firstRow="1" firstCol="1" bandRow="1"/>
              <a:tblGrid>
                <a:gridCol w="1613939">
                  <a:extLst>
                    <a:ext uri="{9D8B030D-6E8A-4147-A177-3AD203B41FA5}">
                      <a16:colId xmlns:a16="http://schemas.microsoft.com/office/drawing/2014/main" xmlns="" val="4159513130"/>
                    </a:ext>
                  </a:extLst>
                </a:gridCol>
                <a:gridCol w="1870284">
                  <a:extLst>
                    <a:ext uri="{9D8B030D-6E8A-4147-A177-3AD203B41FA5}">
                      <a16:colId xmlns:a16="http://schemas.microsoft.com/office/drawing/2014/main" xmlns="" val="4206622670"/>
                    </a:ext>
                  </a:extLst>
                </a:gridCol>
                <a:gridCol w="1817165">
                  <a:extLst>
                    <a:ext uri="{9D8B030D-6E8A-4147-A177-3AD203B41FA5}">
                      <a16:colId xmlns:a16="http://schemas.microsoft.com/office/drawing/2014/main" xmlns="" val="2485957704"/>
                    </a:ext>
                  </a:extLst>
                </a:gridCol>
                <a:gridCol w="1722342">
                  <a:extLst>
                    <a:ext uri="{9D8B030D-6E8A-4147-A177-3AD203B41FA5}">
                      <a16:colId xmlns:a16="http://schemas.microsoft.com/office/drawing/2014/main" xmlns="" val="2628289692"/>
                    </a:ext>
                  </a:extLst>
                </a:gridCol>
                <a:gridCol w="1722342">
                  <a:extLst>
                    <a:ext uri="{9D8B030D-6E8A-4147-A177-3AD203B41FA5}">
                      <a16:colId xmlns:a16="http://schemas.microsoft.com/office/drawing/2014/main" xmlns="" val="2634806645"/>
                    </a:ext>
                  </a:extLst>
                </a:gridCol>
                <a:gridCol w="1419194">
                  <a:extLst>
                    <a:ext uri="{9D8B030D-6E8A-4147-A177-3AD203B41FA5}">
                      <a16:colId xmlns:a16="http://schemas.microsoft.com/office/drawing/2014/main" xmlns="" val="4115917585"/>
                    </a:ext>
                  </a:extLst>
                </a:gridCol>
                <a:gridCol w="1420664">
                  <a:extLst>
                    <a:ext uri="{9D8B030D-6E8A-4147-A177-3AD203B41FA5}">
                      <a16:colId xmlns:a16="http://schemas.microsoft.com/office/drawing/2014/main" xmlns="" val="2895210550"/>
                    </a:ext>
                  </a:extLst>
                </a:gridCol>
              </a:tblGrid>
              <a:tr h="326536">
                <a:tc rowSpan="2">
                  <a:txBody>
                    <a:bodyPr/>
                    <a:lstStyle/>
                    <a:p>
                      <a:pPr algn="ctr">
                        <a:spcAft>
                          <a:spcPts val="0"/>
                        </a:spcAft>
                      </a:pPr>
                      <a:r>
                        <a:rPr lang="en-US" sz="1800" b="1" i="0" dirty="0">
                          <a:effectLst/>
                          <a:latin typeface="Arial" panose="020B0604020202020204" pitchFamily="34" charset="0"/>
                          <a:ea typeface="Times New Roman" panose="02020603050405020304" pitchFamily="18" charset="0"/>
                          <a:cs typeface="Arial" panose="020B0604020202020204" pitchFamily="34" charset="0"/>
                        </a:rPr>
                        <a:t> </a:t>
                      </a:r>
                      <a:r>
                        <a:rPr lang="en-US" sz="1800" b="1"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Outcome</a:t>
                      </a:r>
                      <a:endParaRPr lang="en-ZA" sz="1800" i="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ctr">
                        <a:spcAft>
                          <a:spcPts val="0"/>
                        </a:spcAft>
                      </a:pPr>
                      <a:r>
                        <a:rPr lang="en-US" sz="1800" b="1"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Outputs</a:t>
                      </a:r>
                      <a:endParaRPr lang="en-ZA" sz="1800" i="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ctr">
                        <a:spcAft>
                          <a:spcPts val="0"/>
                        </a:spcAft>
                      </a:pPr>
                      <a:r>
                        <a:rPr lang="en-US" sz="1800" b="1"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 Indicators</a:t>
                      </a:r>
                      <a:endParaRPr lang="en-ZA" sz="1800" i="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effectLst/>
                          <a:latin typeface="Arial" panose="020B0604020202020204" pitchFamily="34" charset="0"/>
                          <a:ea typeface="Times New Roman" panose="02020603050405020304" pitchFamily="18" charset="0"/>
                          <a:cs typeface="Arial" panose="020B0604020202020204" pitchFamily="34" charset="0"/>
                        </a:rPr>
                        <a:t>Estimated performance </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0CC3A"/>
                    </a:solidFill>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MTEF Period  (Annual Targets)</a:t>
                      </a:r>
                      <a:endParaRPr lang="en-ZA" sz="1800" i="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0CC3A"/>
                    </a:solidFill>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xmlns="" val="2808425689"/>
                  </a:ext>
                </a:extLst>
              </a:tr>
              <a:tr h="53625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spcAft>
                          <a:spcPts val="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2022/23</a:t>
                      </a: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2023-2024</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2024-2025</a:t>
                      </a:r>
                      <a:endParaRPr lang="en-ZA" sz="1800" dirty="0">
                        <a:latin typeface="Arial" panose="020B0604020202020204" pitchFamily="34"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2025-2026</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943733178"/>
                  </a:ext>
                </a:extLst>
              </a:tr>
              <a:tr h="1786407">
                <a:tc rowSpan="3">
                  <a:txBody>
                    <a:bodyPr/>
                    <a:lstStyle/>
                    <a:p>
                      <a:pPr algn="just">
                        <a:spcAft>
                          <a:spcPts val="0"/>
                        </a:spcAft>
                      </a:pPr>
                      <a:r>
                        <a:rPr lang="en-ZA" sz="1600" b="1" kern="1200" dirty="0">
                          <a:solidFill>
                            <a:schemeClr val="tx1"/>
                          </a:solidFill>
                          <a:effectLst/>
                          <a:latin typeface="Arial" panose="020B0604020202020204" pitchFamily="34" charset="0"/>
                          <a:ea typeface="+mn-ea"/>
                          <a:cs typeface="Arial" panose="020B0604020202020204" pitchFamily="34" charset="0"/>
                        </a:rPr>
                        <a:t>Outcome 4: </a:t>
                      </a:r>
                      <a:r>
                        <a:rPr lang="en-ZA" sz="1600" kern="1200" dirty="0">
                          <a:solidFill>
                            <a:schemeClr val="tx1"/>
                          </a:solidFill>
                          <a:effectLst/>
                          <a:latin typeface="Arial" panose="020B0604020202020204" pitchFamily="34" charset="0"/>
                          <a:ea typeface="+mn-ea"/>
                          <a:cs typeface="Arial" panose="020B0604020202020204" pitchFamily="34" charset="0"/>
                        </a:rPr>
                        <a:t>Empowered stakeholders</a:t>
                      </a:r>
                      <a:r>
                        <a:rPr lang="en-US" sz="1600" b="1" i="0" dirty="0">
                          <a:effectLst/>
                          <a:latin typeface="Arial" panose="020B0604020202020204" pitchFamily="34" charset="0"/>
                          <a:ea typeface="Times New Roman" panose="02020603050405020304" pitchFamily="18" charset="0"/>
                          <a:cs typeface="Arial" panose="020B0604020202020204" pitchFamily="34" charset="0"/>
                        </a:rPr>
                        <a:t> </a:t>
                      </a:r>
                      <a:endParaRPr lang="en-ZA" sz="1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just">
                        <a:spcAft>
                          <a:spcPts val="0"/>
                        </a:spcAft>
                      </a:pPr>
                      <a:r>
                        <a:rPr lang="en-ZA" sz="1600" kern="1200" dirty="0">
                          <a:solidFill>
                            <a:schemeClr val="tx1"/>
                          </a:solidFill>
                          <a:effectLst/>
                          <a:latin typeface="Arial" panose="020B0604020202020204" pitchFamily="34" charset="0"/>
                          <a:ea typeface="+mn-ea"/>
                          <a:cs typeface="Arial" panose="020B0604020202020204" pitchFamily="34" charset="0"/>
                        </a:rPr>
                        <a:t>Training and education</a:t>
                      </a:r>
                      <a:endParaRPr lang="en-ZA" sz="1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ZA" sz="1600" kern="1200" dirty="0">
                          <a:solidFill>
                            <a:schemeClr val="tx1"/>
                          </a:solidFill>
                          <a:effectLst/>
                          <a:latin typeface="Arial" panose="020B0604020202020204" pitchFamily="34" charset="0"/>
                          <a:ea typeface="+mn-ea"/>
                          <a:cs typeface="Arial" panose="020B0604020202020204" pitchFamily="34" charset="0"/>
                        </a:rPr>
                        <a:t>4.1.1.Number of training and education sessions conducted for schemes executives and owners</a:t>
                      </a:r>
                      <a:endParaRPr lang="en-ZA" sz="1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1600" i="0" dirty="0">
                          <a:effectLst/>
                          <a:latin typeface="Arial" panose="020B0604020202020204" pitchFamily="34" charset="0"/>
                          <a:ea typeface="Times New Roman" panose="02020603050405020304" pitchFamily="18" charset="0"/>
                          <a:cs typeface="Arial" panose="020B0604020202020204" pitchFamily="34" charset="0"/>
                        </a:rPr>
                        <a:t>80</a:t>
                      </a:r>
                      <a:endParaRPr lang="en-ZA" sz="1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ZA" sz="1600" kern="1200" dirty="0">
                          <a:solidFill>
                            <a:schemeClr val="tx1"/>
                          </a:solidFill>
                          <a:effectLst/>
                          <a:latin typeface="Arial" panose="020B0604020202020204" pitchFamily="34" charset="0"/>
                          <a:ea typeface="+mn-ea"/>
                          <a:cs typeface="Arial" panose="020B0604020202020204" pitchFamily="34" charset="0"/>
                        </a:rPr>
                        <a:t>85</a:t>
                      </a:r>
                      <a:endParaRPr lang="en-ZA" sz="1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1600" i="0" kern="1200" dirty="0">
                          <a:solidFill>
                            <a:schemeClr val="tx1"/>
                          </a:solidFill>
                          <a:effectLst/>
                          <a:latin typeface="Arial" panose="020B0604020202020204" pitchFamily="34" charset="0"/>
                          <a:ea typeface="+mn-ea"/>
                          <a:cs typeface="Arial" panose="020B0604020202020204" pitchFamily="34" charset="0"/>
                        </a:rPr>
                        <a:t>9</a:t>
                      </a:r>
                      <a:r>
                        <a:rPr lang="en-ZA" sz="1600" i="0" kern="1200" dirty="0">
                          <a:solidFill>
                            <a:schemeClr val="tx1"/>
                          </a:solidFill>
                          <a:effectLst/>
                          <a:latin typeface="Arial" panose="020B0604020202020204" pitchFamily="34" charset="0"/>
                          <a:ea typeface="+mn-ea"/>
                          <a:cs typeface="Arial" panose="020B0604020202020204" pitchFamily="34" charset="0"/>
                        </a:rPr>
                        <a:t>0</a:t>
                      </a:r>
                      <a:endParaRPr lang="en-US" sz="1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1600" i="0" kern="1200" dirty="0">
                          <a:solidFill>
                            <a:schemeClr val="tx1"/>
                          </a:solidFill>
                          <a:effectLst/>
                          <a:latin typeface="Arial" panose="020B0604020202020204" pitchFamily="34" charset="0"/>
                          <a:ea typeface="+mn-ea"/>
                          <a:cs typeface="Arial" panose="020B0604020202020204" pitchFamily="34" charset="0"/>
                        </a:rPr>
                        <a:t>9</a:t>
                      </a:r>
                      <a:r>
                        <a:rPr lang="en-ZA" sz="1600" i="0" kern="1200" dirty="0">
                          <a:solidFill>
                            <a:schemeClr val="tx1"/>
                          </a:solidFill>
                          <a:effectLst/>
                          <a:latin typeface="Arial" panose="020B0604020202020204" pitchFamily="34" charset="0"/>
                          <a:ea typeface="+mn-ea"/>
                          <a:cs typeface="Arial" panose="020B0604020202020204" pitchFamily="34" charset="0"/>
                        </a:rPr>
                        <a:t>5</a:t>
                      </a:r>
                      <a:endParaRPr lang="en-US" sz="1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723529657"/>
                  </a:ext>
                </a:extLst>
              </a:tr>
              <a:tr h="1363730">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spcAft>
                          <a:spcPts val="0"/>
                        </a:spcAft>
                      </a:pP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latinLnBrk="0" hangingPunct="1">
                        <a:spcAft>
                          <a:spcPts val="0"/>
                        </a:spcAft>
                      </a:pPr>
                      <a:r>
                        <a:rPr lang="en-ZA" sz="1600" dirty="0">
                          <a:effectLst/>
                          <a:latin typeface="Arial" panose="020B0604020202020204" pitchFamily="34" charset="0"/>
                          <a:ea typeface="Calibri" panose="020F0502020204030204" pitchFamily="34" charset="0"/>
                        </a:rPr>
                        <a:t>4.1.2. </a:t>
                      </a:r>
                      <a:r>
                        <a:rPr lang="en-ZA" sz="1600" kern="1200" dirty="0">
                          <a:solidFill>
                            <a:schemeClr val="tx1"/>
                          </a:solidFill>
                          <a:effectLst/>
                          <a:latin typeface="Arial" panose="020B0604020202020204" pitchFamily="34" charset="0"/>
                          <a:ea typeface="+mn-ea"/>
                          <a:cs typeface="Arial" panose="020B0604020202020204" pitchFamily="34" charset="0"/>
                        </a:rPr>
                        <a:t>Number </a:t>
                      </a:r>
                      <a:br>
                        <a:rPr lang="en-ZA" sz="1600" kern="1200" dirty="0">
                          <a:solidFill>
                            <a:schemeClr val="tx1"/>
                          </a:solidFill>
                          <a:effectLst/>
                          <a:latin typeface="Arial" panose="020B0604020202020204" pitchFamily="34" charset="0"/>
                          <a:ea typeface="+mn-ea"/>
                          <a:cs typeface="Arial" panose="020B0604020202020204" pitchFamily="34" charset="0"/>
                        </a:rPr>
                      </a:br>
                      <a:r>
                        <a:rPr lang="en-ZA" sz="1600" kern="1200" dirty="0">
                          <a:solidFill>
                            <a:schemeClr val="tx1"/>
                          </a:solidFill>
                          <a:effectLst/>
                          <a:latin typeface="Arial" panose="020B0604020202020204" pitchFamily="34" charset="0"/>
                          <a:ea typeface="+mn-ea"/>
                          <a:cs typeface="Arial" panose="020B0604020202020204" pitchFamily="34" charset="0"/>
                        </a:rPr>
                        <a:t>of training sessions conducted for adjudicators and conciliators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spcBef>
                          <a:spcPts val="200"/>
                        </a:spcBef>
                        <a:spcAft>
                          <a:spcPts val="0"/>
                        </a:spcAft>
                      </a:pPr>
                      <a:r>
                        <a:rPr lang="en-US" sz="1600" kern="1200" dirty="0">
                          <a:solidFill>
                            <a:schemeClr val="tx1"/>
                          </a:solidFill>
                          <a:effectLst/>
                          <a:latin typeface="Arial" panose="020B0604020202020204" pitchFamily="34" charset="0"/>
                          <a:ea typeface="+mn-ea"/>
                          <a:cs typeface="Arial" panose="020B0604020202020204" pitchFamily="34" charset="0"/>
                        </a:rPr>
                        <a:t>12</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spcBef>
                          <a:spcPts val="200"/>
                        </a:spcBef>
                        <a:spcAft>
                          <a:spcPts val="0"/>
                        </a:spcAft>
                      </a:pPr>
                      <a:r>
                        <a:rPr lang="en-ZA" sz="1600" kern="1200" dirty="0">
                          <a:solidFill>
                            <a:schemeClr val="tx1"/>
                          </a:solidFill>
                          <a:effectLst/>
                          <a:latin typeface="Arial" panose="020B0604020202020204" pitchFamily="34" charset="0"/>
                          <a:ea typeface="+mn-ea"/>
                          <a:cs typeface="Arial" panose="020B0604020202020204" pitchFamily="34" charset="0"/>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spcBef>
                          <a:spcPts val="200"/>
                        </a:spcBef>
                        <a:spcAft>
                          <a:spcPts val="0"/>
                        </a:spcAft>
                      </a:pPr>
                      <a:r>
                        <a:rPr lang="en-ZA" sz="1600" kern="1200" dirty="0">
                          <a:solidFill>
                            <a:schemeClr val="tx1"/>
                          </a:solidFill>
                          <a:effectLst/>
                          <a:latin typeface="Arial" panose="020B0604020202020204" pitchFamily="34" charset="0"/>
                          <a:ea typeface="+mn-ea"/>
                          <a:cs typeface="Arial" panose="020B0604020202020204" pitchFamily="34"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spcBef>
                          <a:spcPts val="200"/>
                        </a:spcBef>
                        <a:spcAft>
                          <a:spcPts val="0"/>
                        </a:spcAft>
                      </a:pPr>
                      <a:r>
                        <a:rPr lang="en-ZA" sz="1600" kern="1200" dirty="0">
                          <a:solidFill>
                            <a:schemeClr val="tx1"/>
                          </a:solidFill>
                          <a:effectLst/>
                          <a:latin typeface="Arial" panose="020B0604020202020204" pitchFamily="34" charset="0"/>
                          <a:ea typeface="+mn-ea"/>
                          <a:cs typeface="Arial" panose="020B0604020202020204" pitchFamily="34" charset="0"/>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561226907"/>
                  </a:ext>
                </a:extLst>
              </a:tr>
              <a:tr h="1545983">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600" kern="1200" dirty="0">
                          <a:solidFill>
                            <a:schemeClr val="tx1"/>
                          </a:solidFill>
                          <a:effectLst/>
                          <a:latin typeface="Arial" panose="020B0604020202020204" pitchFamily="34" charset="0"/>
                          <a:ea typeface="+mn-ea"/>
                          <a:cs typeface="Arial" panose="020B0604020202020204" pitchFamily="34" charset="0"/>
                        </a:rPr>
                        <a:t>Stakeholder information </a:t>
                      </a:r>
                      <a:endParaRPr lang="en-ZA" sz="1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ZA" sz="1600" dirty="0">
                          <a:effectLst/>
                          <a:latin typeface="Arial" panose="020B0604020202020204" pitchFamily="34" charset="0"/>
                          <a:ea typeface="Calibri" panose="020F0502020204030204" pitchFamily="34" charset="0"/>
                        </a:rPr>
                        <a:t>4.2.1.</a:t>
                      </a:r>
                      <a:r>
                        <a:rPr lang="en-ZA" sz="1600" kern="1200" dirty="0">
                          <a:solidFill>
                            <a:schemeClr val="tx1"/>
                          </a:solidFill>
                          <a:effectLst/>
                          <a:latin typeface="Arial" panose="020B0604020202020204" pitchFamily="34" charset="0"/>
                          <a:ea typeface="+mn-ea"/>
                          <a:cs typeface="Arial" panose="020B0604020202020204" pitchFamily="34" charset="0"/>
                        </a:rPr>
                        <a:t>Number of stakeholder information sessions conducted</a:t>
                      </a:r>
                      <a:endParaRPr lang="en-ZA" sz="1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spcBef>
                          <a:spcPts val="200"/>
                        </a:spcBef>
                        <a:spcAft>
                          <a:spcPts val="0"/>
                        </a:spcAft>
                      </a:pPr>
                      <a:r>
                        <a:rPr lang="en-US" sz="1600" kern="1200" dirty="0">
                          <a:solidFill>
                            <a:schemeClr val="tx1"/>
                          </a:solidFill>
                          <a:effectLst/>
                          <a:latin typeface="Arial" panose="020B0604020202020204" pitchFamily="34" charset="0"/>
                          <a:ea typeface="+mn-ea"/>
                          <a:cs typeface="Arial" panose="020B0604020202020204" pitchFamily="34" charset="0"/>
                        </a:rPr>
                        <a:t>16</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spcBef>
                          <a:spcPts val="200"/>
                        </a:spcBef>
                        <a:spcAft>
                          <a:spcPts val="0"/>
                        </a:spcAft>
                      </a:pPr>
                      <a:r>
                        <a:rPr lang="en-ZA" sz="1600" kern="1200" dirty="0">
                          <a:solidFill>
                            <a:schemeClr val="tx1"/>
                          </a:solidFill>
                          <a:effectLst/>
                          <a:latin typeface="Arial" panose="020B0604020202020204" pitchFamily="34" charset="0"/>
                          <a:ea typeface="+mn-ea"/>
                          <a:cs typeface="Arial" panose="020B0604020202020204" pitchFamily="34" charset="0"/>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spcBef>
                          <a:spcPts val="200"/>
                        </a:spcBef>
                        <a:spcAft>
                          <a:spcPts val="0"/>
                        </a:spcAft>
                      </a:pPr>
                      <a:r>
                        <a:rPr lang="en-ZA" sz="1600" kern="1200" dirty="0">
                          <a:solidFill>
                            <a:schemeClr val="tx1"/>
                          </a:solidFill>
                          <a:effectLst/>
                          <a:latin typeface="Arial" panose="020B0604020202020204" pitchFamily="34" charset="0"/>
                          <a:ea typeface="+mn-ea"/>
                          <a:cs typeface="Arial" panose="020B0604020202020204" pitchFamily="34"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spcBef>
                          <a:spcPts val="200"/>
                        </a:spcBef>
                        <a:spcAft>
                          <a:spcPts val="0"/>
                        </a:spcAft>
                      </a:pPr>
                      <a:r>
                        <a:rPr lang="en-ZA" sz="1600" kern="1200" dirty="0">
                          <a:solidFill>
                            <a:schemeClr val="tx1"/>
                          </a:solidFill>
                          <a:effectLst/>
                          <a:latin typeface="Arial" panose="020B0604020202020204" pitchFamily="34" charset="0"/>
                          <a:ea typeface="+mn-ea"/>
                          <a:cs typeface="Arial" panose="020B0604020202020204" pitchFamily="34" charset="0"/>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822459557"/>
                  </a:ext>
                </a:extLst>
              </a:tr>
            </a:tbl>
          </a:graphicData>
        </a:graphic>
      </p:graphicFrame>
      <p:sp>
        <p:nvSpPr>
          <p:cNvPr id="4" name="Slide Number Placeholder 3">
            <a:extLst>
              <a:ext uri="{FF2B5EF4-FFF2-40B4-BE49-F238E27FC236}">
                <a16:creationId xmlns:a16="http://schemas.microsoft.com/office/drawing/2014/main" xmlns="" id="{7E698EE1-36B6-4414-906B-C8EA541A048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6CA9E7B-CB17-0B4A-B4E1-51966504452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1754913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ontent Placeholder 1">
            <a:extLst>
              <a:ext uri="{FF2B5EF4-FFF2-40B4-BE49-F238E27FC236}">
                <a16:creationId xmlns:a16="http://schemas.microsoft.com/office/drawing/2014/main" xmlns="" id="{A4E1D61E-BD96-D122-45D4-203BAAF717B3}"/>
              </a:ext>
            </a:extLst>
          </p:cNvPr>
          <p:cNvGraphicFramePr>
            <a:graphicFrameLocks noGrp="1"/>
          </p:cNvGraphicFramePr>
          <p:nvPr>
            <p:ph idx="1"/>
            <p:extLst>
              <p:ext uri="{D42A27DB-BD31-4B8C-83A1-F6EECF244321}">
                <p14:modId xmlns:p14="http://schemas.microsoft.com/office/powerpoint/2010/main" xmlns="" val="3739677996"/>
              </p:ext>
            </p:extLst>
          </p:nvPr>
        </p:nvGraphicFramePr>
        <p:xfrm>
          <a:off x="673814" y="1548222"/>
          <a:ext cx="10515600" cy="3958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xmlns="" id="{E4F61CA9-B65D-40D4-83E2-DB7A3E1C42BF}"/>
              </a:ext>
            </a:extLst>
          </p:cNvPr>
          <p:cNvSpPr>
            <a:spLocks noGrp="1"/>
          </p:cNvSpPr>
          <p:nvPr>
            <p:ph type="sldNum" sz="quarter" idx="12"/>
          </p:nvPr>
        </p:nvSpPr>
        <p:spPr/>
        <p:txBody>
          <a:bodyPr/>
          <a:lstStyle/>
          <a:p>
            <a:fld id="{E46178AB-9F47-154C-8C5C-96D64CA04AA0}" type="slidenum">
              <a:rPr lang="en-US" smtClean="0"/>
              <a:pPr/>
              <a:t>2</a:t>
            </a:fld>
            <a:endParaRPr lang="en-US"/>
          </a:p>
        </p:txBody>
      </p:sp>
      <p:sp>
        <p:nvSpPr>
          <p:cNvPr id="6" name="Title 5">
            <a:extLst>
              <a:ext uri="{FF2B5EF4-FFF2-40B4-BE49-F238E27FC236}">
                <a16:creationId xmlns:a16="http://schemas.microsoft.com/office/drawing/2014/main" xmlns="" id="{72CFD08F-C150-4E37-AC84-A19EED8B305E}"/>
              </a:ext>
            </a:extLst>
          </p:cNvPr>
          <p:cNvSpPr>
            <a:spLocks noGrp="1"/>
          </p:cNvSpPr>
          <p:nvPr>
            <p:ph type="ctrTitle"/>
          </p:nvPr>
        </p:nvSpPr>
        <p:spPr>
          <a:xfrm>
            <a:off x="838200" y="338203"/>
            <a:ext cx="7966753" cy="1008346"/>
          </a:xfrm>
        </p:spPr>
        <p:txBody>
          <a:bodyPr/>
          <a:lstStyle/>
          <a:p>
            <a:r>
              <a:rPr lang="en-US" dirty="0">
                <a:latin typeface="Arial" panose="020B0604020202020204" pitchFamily="34" charset="0"/>
                <a:cs typeface="Arial" panose="020B0604020202020204" pitchFamily="34" charset="0"/>
              </a:rPr>
              <a:t>PURPOSE</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18457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9180FC-5B7A-4501-8894-AB4D77A07C7C}"/>
              </a:ext>
            </a:extLst>
          </p:cNvPr>
          <p:cNvSpPr>
            <a:spLocks noGrp="1"/>
          </p:cNvSpPr>
          <p:nvPr>
            <p:ph type="title"/>
          </p:nvPr>
        </p:nvSpPr>
        <p:spPr>
          <a:xfrm>
            <a:off x="590843" y="74466"/>
            <a:ext cx="11226019" cy="896205"/>
          </a:xfrm>
        </p:spPr>
        <p:txBody>
          <a:bodyPr>
            <a:normAutofit fontScale="90000"/>
          </a:bodyPr>
          <a:lstStyle/>
          <a:p>
            <a:pPr algn="ctr"/>
            <a: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r>
            <a:b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br>
            <a: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r>
            <a:br>
              <a:rPr lang="en-US" alt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br>
            <a:r>
              <a:rPr lang="en-US" altLang="en-US" sz="2700" cap="all" dirty="0">
                <a:latin typeface="Arial" panose="020B0604020202020204" pitchFamily="34" charset="0"/>
                <a:cs typeface="Arial" panose="020B0604020202020204" pitchFamily="34" charset="0"/>
              </a:rPr>
              <a:t>OUTCOMES, OUTPUTS, PERFORMANCE INDICATORS AND TARGETS</a:t>
            </a:r>
            <a:r>
              <a:rPr lang="en-ZA" altLang="en-US" sz="800" b="0" dirty="0">
                <a:solidFill>
                  <a:schemeClr val="tx1"/>
                </a:solidFill>
              </a:rPr>
              <a:t/>
            </a:r>
            <a:br>
              <a:rPr lang="en-ZA" altLang="en-US" sz="800" b="0" dirty="0">
                <a:solidFill>
                  <a:schemeClr val="tx1"/>
                </a:solidFill>
              </a:rPr>
            </a:br>
            <a:endParaRPr lang="en-ZA" dirty="0"/>
          </a:p>
        </p:txBody>
      </p:sp>
      <p:graphicFrame>
        <p:nvGraphicFramePr>
          <p:cNvPr id="5" name="Content Placeholder 4">
            <a:extLst>
              <a:ext uri="{FF2B5EF4-FFF2-40B4-BE49-F238E27FC236}">
                <a16:creationId xmlns:a16="http://schemas.microsoft.com/office/drawing/2014/main" xmlns="" id="{4DFFB9E0-F951-4C05-A876-5DC5CF3C4919}"/>
              </a:ext>
            </a:extLst>
          </p:cNvPr>
          <p:cNvGraphicFramePr>
            <a:graphicFrameLocks noGrp="1"/>
          </p:cNvGraphicFramePr>
          <p:nvPr>
            <p:ph idx="1"/>
            <p:extLst>
              <p:ext uri="{D42A27DB-BD31-4B8C-83A1-F6EECF244321}">
                <p14:modId xmlns:p14="http://schemas.microsoft.com/office/powerpoint/2010/main" xmlns="" val="60748538"/>
              </p:ext>
            </p:extLst>
          </p:nvPr>
        </p:nvGraphicFramePr>
        <p:xfrm>
          <a:off x="246580" y="564515"/>
          <a:ext cx="11722813" cy="4907280"/>
        </p:xfrm>
        <a:graphic>
          <a:graphicData uri="http://schemas.openxmlformats.org/drawingml/2006/table">
            <a:tbl>
              <a:tblPr firstRow="1" firstCol="1" bandRow="1"/>
              <a:tblGrid>
                <a:gridCol w="1320890">
                  <a:extLst>
                    <a:ext uri="{9D8B030D-6E8A-4147-A177-3AD203B41FA5}">
                      <a16:colId xmlns:a16="http://schemas.microsoft.com/office/drawing/2014/main" xmlns="" val="4159513130"/>
                    </a:ext>
                  </a:extLst>
                </a:gridCol>
                <a:gridCol w="1495961">
                  <a:extLst>
                    <a:ext uri="{9D8B030D-6E8A-4147-A177-3AD203B41FA5}">
                      <a16:colId xmlns:a16="http://schemas.microsoft.com/office/drawing/2014/main" xmlns="" val="4206622670"/>
                    </a:ext>
                  </a:extLst>
                </a:gridCol>
                <a:gridCol w="1937651">
                  <a:extLst>
                    <a:ext uri="{9D8B030D-6E8A-4147-A177-3AD203B41FA5}">
                      <a16:colId xmlns:a16="http://schemas.microsoft.com/office/drawing/2014/main" xmlns="" val="2485957704"/>
                    </a:ext>
                  </a:extLst>
                </a:gridCol>
                <a:gridCol w="1983340">
                  <a:extLst>
                    <a:ext uri="{9D8B030D-6E8A-4147-A177-3AD203B41FA5}">
                      <a16:colId xmlns:a16="http://schemas.microsoft.com/office/drawing/2014/main" xmlns="" val="3590631403"/>
                    </a:ext>
                  </a:extLst>
                </a:gridCol>
                <a:gridCol w="1983340">
                  <a:extLst>
                    <a:ext uri="{9D8B030D-6E8A-4147-A177-3AD203B41FA5}">
                      <a16:colId xmlns:a16="http://schemas.microsoft.com/office/drawing/2014/main" xmlns="" val="2634806645"/>
                    </a:ext>
                  </a:extLst>
                </a:gridCol>
                <a:gridCol w="1397287">
                  <a:extLst>
                    <a:ext uri="{9D8B030D-6E8A-4147-A177-3AD203B41FA5}">
                      <a16:colId xmlns:a16="http://schemas.microsoft.com/office/drawing/2014/main" xmlns="" val="4115917585"/>
                    </a:ext>
                  </a:extLst>
                </a:gridCol>
                <a:gridCol w="1604344">
                  <a:extLst>
                    <a:ext uri="{9D8B030D-6E8A-4147-A177-3AD203B41FA5}">
                      <a16:colId xmlns:a16="http://schemas.microsoft.com/office/drawing/2014/main" xmlns="" val="2895210550"/>
                    </a:ext>
                  </a:extLst>
                </a:gridCol>
              </a:tblGrid>
              <a:tr h="263842">
                <a:tc rowSpan="2">
                  <a:txBody>
                    <a:bodyPr/>
                    <a:lstStyle/>
                    <a:p>
                      <a:pPr algn="ctr">
                        <a:spcAft>
                          <a:spcPts val="0"/>
                        </a:spcAft>
                      </a:pPr>
                      <a:r>
                        <a:rPr lang="en-US" sz="1800" b="1"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Outcome</a:t>
                      </a:r>
                      <a:endParaRPr lang="en-ZA" sz="1800" i="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ctr">
                        <a:spcAft>
                          <a:spcPts val="0"/>
                        </a:spcAft>
                      </a:pPr>
                      <a:r>
                        <a:rPr lang="en-US" sz="1800" b="1"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Outputs</a:t>
                      </a:r>
                      <a:endParaRPr lang="en-ZA" sz="1800" i="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ctr">
                        <a:spcAft>
                          <a:spcPts val="0"/>
                        </a:spcAft>
                      </a:pPr>
                      <a:r>
                        <a:rPr lang="en-US" sz="1800" b="1"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 Indicators</a:t>
                      </a:r>
                      <a:endParaRPr lang="en-ZA" sz="1800" i="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effectLst/>
                          <a:latin typeface="Arial" panose="020B0604020202020204" pitchFamily="34" charset="0"/>
                          <a:ea typeface="Times New Roman" panose="02020603050405020304" pitchFamily="18" charset="0"/>
                          <a:cs typeface="Arial" panose="020B0604020202020204" pitchFamily="34" charset="0"/>
                        </a:rPr>
                        <a:t>Estimated performance </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MTEF Period  (Annual Targets)</a:t>
                      </a:r>
                      <a:endParaRPr lang="en-ZA" sz="1800" i="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xmlns="" val="2808425689"/>
                  </a:ext>
                </a:extLst>
              </a:tr>
              <a:tr h="263842">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spcAft>
                          <a:spcPts val="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2022/23</a:t>
                      </a: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2023-2024</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2024-2025</a:t>
                      </a:r>
                      <a:endParaRPr lang="en-ZA" sz="1800" dirty="0">
                        <a:latin typeface="Arial" panose="020B0604020202020204" pitchFamily="34"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2025-2026</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15961" marR="15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943733178"/>
                  </a:ext>
                </a:extLst>
              </a:tr>
              <a:tr h="1641684">
                <a:tc rowSpan="2">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600" b="1" kern="1200" dirty="0">
                          <a:solidFill>
                            <a:schemeClr val="tx1"/>
                          </a:solidFill>
                          <a:effectLst/>
                          <a:latin typeface="Arial" panose="020B0604020202020204" pitchFamily="34" charset="0"/>
                          <a:ea typeface="+mn-ea"/>
                          <a:cs typeface="Arial" panose="020B0604020202020204" pitchFamily="34" charset="0"/>
                        </a:rPr>
                        <a:t>Outcome 5: </a:t>
                      </a:r>
                      <a:r>
                        <a:rPr lang="en-ZA" sz="1600" kern="1200" dirty="0">
                          <a:solidFill>
                            <a:schemeClr val="tx1"/>
                          </a:solidFill>
                          <a:effectLst/>
                          <a:latin typeface="Arial" panose="020B0604020202020204" pitchFamily="34" charset="0"/>
                          <a:ea typeface="+mn-ea"/>
                          <a:cs typeface="Arial" panose="020B0604020202020204" pitchFamily="34" charset="0"/>
                        </a:rPr>
                        <a:t>Transformation of community schemes advanced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just">
                        <a:spcAft>
                          <a:spcPts val="0"/>
                        </a:spcAft>
                      </a:pPr>
                      <a:r>
                        <a:rPr lang="en-ZA" sz="1600" kern="1200" dirty="0">
                          <a:solidFill>
                            <a:schemeClr val="tx1"/>
                          </a:solidFill>
                          <a:effectLst/>
                          <a:latin typeface="Arial" panose="020B0604020202020204" pitchFamily="34" charset="0"/>
                          <a:ea typeface="+mn-ea"/>
                          <a:cs typeface="Arial" panose="020B0604020202020204" pitchFamily="34" charset="0"/>
                        </a:rPr>
                        <a:t>Executive managing agents’ development</a:t>
                      </a:r>
                      <a:endParaRPr lang="en-ZA" sz="1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ZA" sz="1600" dirty="0">
                          <a:effectLst/>
                          <a:latin typeface="Arial" panose="020B0604020202020204" pitchFamily="34" charset="0"/>
                          <a:ea typeface="Calibri" panose="020F0502020204030204" pitchFamily="34" charset="0"/>
                        </a:rPr>
                        <a:t>5.2.1.</a:t>
                      </a:r>
                      <a:r>
                        <a:rPr lang="en-ZA" sz="1600" kern="1200" dirty="0">
                          <a:solidFill>
                            <a:schemeClr val="tx1"/>
                          </a:solidFill>
                          <a:effectLst/>
                          <a:latin typeface="Arial" panose="020B0604020202020204" pitchFamily="34" charset="0"/>
                          <a:ea typeface="+mn-ea"/>
                          <a:cs typeface="Arial" panose="020B0604020202020204" pitchFamily="34" charset="0"/>
                        </a:rPr>
                        <a:t>Number of previously disadvantaged individuals trained and supported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 </a:t>
                      </a:r>
                      <a:r>
                        <a:rPr kumimoji="0" lang="en-ZA"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executive managing agents</a:t>
                      </a:r>
                      <a:endParaRPr lang="en-ZA" sz="160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spcBef>
                          <a:spcPts val="200"/>
                        </a:spcBef>
                        <a:spcAft>
                          <a:spcPts val="0"/>
                        </a:spcAft>
                      </a:pPr>
                      <a:r>
                        <a:rPr lang="en-US" sz="1600" kern="1200" dirty="0">
                          <a:solidFill>
                            <a:schemeClr val="tx1"/>
                          </a:solidFill>
                          <a:effectLst/>
                          <a:latin typeface="Arial" panose="020B0604020202020204" pitchFamily="34" charset="0"/>
                          <a:ea typeface="+mn-ea"/>
                          <a:cs typeface="Arial" panose="020B0604020202020204" pitchFamily="34" charset="0"/>
                        </a:rPr>
                        <a:t>25</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spcBef>
                          <a:spcPts val="200"/>
                        </a:spcBef>
                        <a:spcAft>
                          <a:spcPts val="0"/>
                        </a:spcAft>
                      </a:pPr>
                      <a:r>
                        <a:rPr lang="en-ZA" sz="1600" kern="1200" dirty="0">
                          <a:solidFill>
                            <a:schemeClr val="tx1"/>
                          </a:solidFill>
                          <a:effectLst/>
                          <a:latin typeface="Arial" panose="020B0604020202020204" pitchFamily="34" charset="0"/>
                          <a:ea typeface="+mn-ea"/>
                          <a:cs typeface="Arial" panose="020B0604020202020204" pitchFamily="34"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spcBef>
                          <a:spcPts val="200"/>
                        </a:spcBef>
                        <a:spcAft>
                          <a:spcPts val="0"/>
                        </a:spcAft>
                      </a:pPr>
                      <a:r>
                        <a:rPr lang="en-ZA" sz="1600" kern="1200" dirty="0">
                          <a:solidFill>
                            <a:schemeClr val="tx1"/>
                          </a:solidFill>
                          <a:effectLst/>
                          <a:latin typeface="Arial" panose="020B0604020202020204" pitchFamily="34" charset="0"/>
                          <a:ea typeface="+mn-ea"/>
                          <a:cs typeface="Arial" panose="020B0604020202020204" pitchFamily="34" charset="0"/>
                        </a:rPr>
                        <a:t>50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spcBef>
                          <a:spcPts val="200"/>
                        </a:spcBef>
                        <a:spcAft>
                          <a:spcPts val="0"/>
                        </a:spcAft>
                      </a:pPr>
                      <a:r>
                        <a:rPr lang="en-ZA" sz="1600" kern="1200" dirty="0">
                          <a:solidFill>
                            <a:schemeClr val="tx1"/>
                          </a:solidFill>
                          <a:effectLst/>
                          <a:latin typeface="Arial" panose="020B0604020202020204" pitchFamily="34" charset="0"/>
                          <a:ea typeface="+mn-ea"/>
                          <a:cs typeface="Arial" panose="020B0604020202020204" pitchFamily="34" charset="0"/>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61226907"/>
                  </a:ext>
                </a:extLst>
              </a:tr>
              <a:tr h="2345263">
                <a:tc vMerge="1">
                  <a:txBody>
                    <a:bodyPr/>
                    <a:lstStyle/>
                    <a:p>
                      <a:pPr>
                        <a:spcAft>
                          <a:spcPts val="0"/>
                        </a:spcAft>
                      </a:pP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spcAft>
                          <a:spcPts val="0"/>
                        </a:spcAft>
                      </a:pPr>
                      <a:endParaRPr lang="en-ZA" sz="1800" i="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600" dirty="0">
                          <a:effectLst/>
                          <a:latin typeface="Arial" panose="020B0604020202020204" pitchFamily="34" charset="0"/>
                          <a:ea typeface="Calibri" panose="020F0502020204030204" pitchFamily="34" charset="0"/>
                        </a:rPr>
                        <a:t>5.2.2.</a:t>
                      </a:r>
                      <a:r>
                        <a:rPr lang="en-ZA" sz="1600" kern="1200" dirty="0">
                          <a:solidFill>
                            <a:schemeClr val="tx1"/>
                          </a:solidFill>
                          <a:effectLst/>
                          <a:latin typeface="Arial" panose="020B0604020202020204" pitchFamily="34" charset="0"/>
                          <a:ea typeface="+mn-ea"/>
                          <a:cs typeface="Arial" panose="020B0604020202020204" pitchFamily="34" charset="0"/>
                        </a:rPr>
                        <a:t>Percentage of community schemes’ requests for Executive Managing Agents awarded to previously disadvantaged individuals</a:t>
                      </a:r>
                    </a:p>
                    <a:p>
                      <a:pPr algn="just">
                        <a:spcAft>
                          <a:spcPts val="0"/>
                        </a:spcAft>
                      </a:pPr>
                      <a:endParaRPr lang="en-ZA" sz="16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spcBef>
                          <a:spcPts val="200"/>
                        </a:spcBef>
                        <a:spcAft>
                          <a:spcPts val="0"/>
                        </a:spcAft>
                      </a:pPr>
                      <a:r>
                        <a:rPr lang="en-US" sz="1600" kern="1200" dirty="0">
                          <a:solidFill>
                            <a:schemeClr val="tx1"/>
                          </a:solidFill>
                          <a:effectLst/>
                          <a:latin typeface="Arial" panose="020B0604020202020204" pitchFamily="34" charset="0"/>
                          <a:ea typeface="+mn-ea"/>
                          <a:cs typeface="Arial" panose="020B0604020202020204" pitchFamily="34" charset="0"/>
                        </a:rPr>
                        <a:t>85%</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spcBef>
                          <a:spcPts val="200"/>
                        </a:spcBef>
                        <a:spcAft>
                          <a:spcPts val="0"/>
                        </a:spcAft>
                      </a:pPr>
                      <a:r>
                        <a:rPr lang="en-ZA" sz="1600" kern="1200" dirty="0">
                          <a:solidFill>
                            <a:schemeClr val="tx1"/>
                          </a:solidFill>
                          <a:effectLst/>
                          <a:latin typeface="Arial" panose="020B0604020202020204" pitchFamily="34" charset="0"/>
                          <a:ea typeface="+mn-ea"/>
                          <a:cs typeface="Arial" panose="020B0604020202020204" pitchFamily="34" charset="0"/>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spcBef>
                          <a:spcPts val="200"/>
                        </a:spcBef>
                        <a:spcAft>
                          <a:spcPts val="0"/>
                        </a:spcAft>
                      </a:pPr>
                      <a:r>
                        <a:rPr lang="en-ZA" sz="1600" kern="1200" dirty="0">
                          <a:solidFill>
                            <a:schemeClr val="tx1"/>
                          </a:solidFill>
                          <a:effectLst/>
                          <a:latin typeface="Arial" panose="020B0604020202020204" pitchFamily="34" charset="0"/>
                          <a:ea typeface="+mn-ea"/>
                          <a:cs typeface="Arial" panose="020B0604020202020204" pitchFamily="34" charset="0"/>
                        </a:rPr>
                        <a:t>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spcBef>
                          <a:spcPts val="200"/>
                        </a:spcBef>
                        <a:spcAft>
                          <a:spcPts val="0"/>
                        </a:spcAft>
                      </a:pPr>
                      <a:r>
                        <a:rPr lang="en-ZA" sz="1600" kern="1200" dirty="0">
                          <a:solidFill>
                            <a:schemeClr val="tx1"/>
                          </a:solidFill>
                          <a:effectLst/>
                          <a:latin typeface="Arial" panose="020B0604020202020204" pitchFamily="34" charset="0"/>
                          <a:ea typeface="+mn-ea"/>
                          <a:cs typeface="Arial" panose="020B0604020202020204" pitchFamily="34" charset="0"/>
                        </a:rPr>
                        <a:t>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62602560"/>
                  </a:ext>
                </a:extLst>
              </a:tr>
            </a:tbl>
          </a:graphicData>
        </a:graphic>
      </p:graphicFrame>
      <p:sp>
        <p:nvSpPr>
          <p:cNvPr id="4" name="Slide Number Placeholder 3">
            <a:extLst>
              <a:ext uri="{FF2B5EF4-FFF2-40B4-BE49-F238E27FC236}">
                <a16:creationId xmlns:a16="http://schemas.microsoft.com/office/drawing/2014/main" xmlns="" id="{7E698EE1-36B6-4414-906B-C8EA541A048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6CA9E7B-CB17-0B4A-B4E1-51966504452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727807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body" idx="1"/>
          </p:nvPr>
        </p:nvSpPr>
        <p:spPr>
          <a:xfrm>
            <a:off x="731521" y="1631852"/>
            <a:ext cx="5364480" cy="2166425"/>
          </a:xfrm>
        </p:spPr>
        <p:txBody>
          <a:bodyPr>
            <a:normAutofit fontScale="25000" lnSpcReduction="20000"/>
          </a:bodyPr>
          <a:lstStyle/>
          <a:p>
            <a:pPr algn="ctr"/>
            <a:endParaRPr lang="en-US" sz="12300" dirty="0"/>
          </a:p>
          <a:p>
            <a:pPr algn="ctr"/>
            <a:r>
              <a:rPr lang="en-US" sz="12400" dirty="0">
                <a:latin typeface="Arial" panose="020B0604020202020204" pitchFamily="34" charset="0"/>
                <a:cs typeface="Arial" panose="020B0604020202020204" pitchFamily="34" charset="0"/>
              </a:rPr>
              <a:t>RESOURCE </a:t>
            </a:r>
            <a:r>
              <a:rPr lang="en-ZA" sz="12400" dirty="0">
                <a:latin typeface="Arial" panose="020B0604020202020204" pitchFamily="34" charset="0"/>
                <a:cs typeface="Arial" panose="020B0604020202020204" pitchFamily="34" charset="0"/>
              </a:rPr>
              <a:t>CONSIDERATIONS</a:t>
            </a:r>
          </a:p>
          <a:p>
            <a:pPr marL="0" lvl="1"/>
            <a:r>
              <a:rPr lang="en-US" sz="12400" b="1" dirty="0">
                <a:solidFill>
                  <a:schemeClr val="bg1"/>
                </a:solidFill>
                <a:latin typeface="Arial" panose="020B0604020202020204" pitchFamily="34" charset="0"/>
                <a:cs typeface="Arial" panose="020B0604020202020204" pitchFamily="34" charset="0"/>
              </a:rPr>
              <a:t>BUDGET INFORMATION</a:t>
            </a:r>
            <a:endParaRPr lang="en-ZA" sz="12400" b="1" dirty="0">
              <a:solidFill>
                <a:schemeClr val="bg1"/>
              </a:solidFill>
              <a:latin typeface="Arial" panose="020B0604020202020204" pitchFamily="34" charset="0"/>
              <a:cs typeface="Arial" panose="020B0604020202020204" pitchFamily="34" charset="0"/>
            </a:endParaRPr>
          </a:p>
          <a:p>
            <a:pPr algn="ctr"/>
            <a:r>
              <a:rPr lang="en-US" sz="12300" dirty="0">
                <a:latin typeface="Arial" panose="020B0604020202020204" pitchFamily="34" charset="0"/>
                <a:cs typeface="Arial" panose="020B0604020202020204" pitchFamily="34" charset="0"/>
              </a:rPr>
              <a:t> </a:t>
            </a:r>
          </a:p>
          <a:p>
            <a:r>
              <a:rPr lang="en-US" dirty="0">
                <a:solidFill>
                  <a:schemeClr val="bg1"/>
                </a:solidFill>
              </a:rPr>
              <a:t> </a:t>
            </a:r>
          </a:p>
        </p:txBody>
      </p:sp>
    </p:spTree>
    <p:extLst>
      <p:ext uri="{BB962C8B-B14F-4D97-AF65-F5344CB8AC3E}">
        <p14:creationId xmlns:p14="http://schemas.microsoft.com/office/powerpoint/2010/main" xmlns="" val="211246240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xmlns="" id="{4ECD0841-E08B-25F9-6949-2F89264D038E}"/>
              </a:ext>
            </a:extLst>
          </p:cNvPr>
          <p:cNvGraphicFramePr>
            <a:graphicFrameLocks noGrp="1"/>
          </p:cNvGraphicFramePr>
          <p:nvPr>
            <p:ph idx="1"/>
            <p:extLst>
              <p:ext uri="{D42A27DB-BD31-4B8C-83A1-F6EECF244321}">
                <p14:modId xmlns:p14="http://schemas.microsoft.com/office/powerpoint/2010/main" xmlns="" val="655751475"/>
              </p:ext>
            </p:extLst>
          </p:nvPr>
        </p:nvGraphicFramePr>
        <p:xfrm>
          <a:off x="339047" y="698642"/>
          <a:ext cx="10890607" cy="5257076"/>
        </p:xfrm>
        <a:graphic>
          <a:graphicData uri="http://schemas.openxmlformats.org/drawingml/2006/table">
            <a:tbl>
              <a:tblPr firstRow="1" firstCol="1" bandRow="1"/>
              <a:tblGrid>
                <a:gridCol w="1756881">
                  <a:extLst>
                    <a:ext uri="{9D8B030D-6E8A-4147-A177-3AD203B41FA5}">
                      <a16:colId xmlns:a16="http://schemas.microsoft.com/office/drawing/2014/main" xmlns="" val="4277078256"/>
                    </a:ext>
                  </a:extLst>
                </a:gridCol>
                <a:gridCol w="1623317">
                  <a:extLst>
                    <a:ext uri="{9D8B030D-6E8A-4147-A177-3AD203B41FA5}">
                      <a16:colId xmlns:a16="http://schemas.microsoft.com/office/drawing/2014/main" xmlns="" val="1470138447"/>
                    </a:ext>
                  </a:extLst>
                </a:gridCol>
                <a:gridCol w="1592494">
                  <a:extLst>
                    <a:ext uri="{9D8B030D-6E8A-4147-A177-3AD203B41FA5}">
                      <a16:colId xmlns:a16="http://schemas.microsoft.com/office/drawing/2014/main" xmlns="" val="3649620029"/>
                    </a:ext>
                  </a:extLst>
                </a:gridCol>
                <a:gridCol w="2075380">
                  <a:extLst>
                    <a:ext uri="{9D8B030D-6E8A-4147-A177-3AD203B41FA5}">
                      <a16:colId xmlns:a16="http://schemas.microsoft.com/office/drawing/2014/main" xmlns="" val="1534241552"/>
                    </a:ext>
                  </a:extLst>
                </a:gridCol>
                <a:gridCol w="1849348">
                  <a:extLst>
                    <a:ext uri="{9D8B030D-6E8A-4147-A177-3AD203B41FA5}">
                      <a16:colId xmlns:a16="http://schemas.microsoft.com/office/drawing/2014/main" xmlns="" val="1547402963"/>
                    </a:ext>
                  </a:extLst>
                </a:gridCol>
                <a:gridCol w="1993187">
                  <a:extLst>
                    <a:ext uri="{9D8B030D-6E8A-4147-A177-3AD203B41FA5}">
                      <a16:colId xmlns:a16="http://schemas.microsoft.com/office/drawing/2014/main" xmlns="" val="1840597519"/>
                    </a:ext>
                  </a:extLst>
                </a:gridCol>
              </a:tblGrid>
              <a:tr h="827163">
                <a:tc>
                  <a:txBody>
                    <a:bodyPr/>
                    <a:lstStyle/>
                    <a:p>
                      <a:endParaRPr lang="en-ZA" sz="1200" dirty="0">
                        <a:effectLst/>
                        <a:latin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gn="r">
                        <a:lnSpc>
                          <a:spcPct val="150000"/>
                        </a:lnSpc>
                        <a:spcAft>
                          <a:spcPts val="800"/>
                        </a:spcAft>
                      </a:pPr>
                      <a:r>
                        <a:rPr lang="en-ZA"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2021/22 Revised total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gn="ctr">
                        <a:lnSpc>
                          <a:spcPct val="150000"/>
                        </a:lnSpc>
                        <a:spcAft>
                          <a:spcPts val="800"/>
                        </a:spcAft>
                      </a:pPr>
                      <a:r>
                        <a:rPr lang="en-ZA"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2022/23</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gn="ctr">
                        <a:lnSpc>
                          <a:spcPct val="150000"/>
                        </a:lnSpc>
                        <a:spcAft>
                          <a:spcPts val="800"/>
                        </a:spcAft>
                      </a:pPr>
                      <a:r>
                        <a:rPr lang="en-ZA"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2023/24</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gn="ctr">
                        <a:lnSpc>
                          <a:spcPct val="150000"/>
                        </a:lnSpc>
                        <a:spcAft>
                          <a:spcPts val="800"/>
                        </a:spcAft>
                      </a:pPr>
                      <a:r>
                        <a:rPr lang="en-ZA"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2024/25</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gn="ctr">
                        <a:lnSpc>
                          <a:spcPct val="150000"/>
                        </a:lnSpc>
                        <a:spcAft>
                          <a:spcPts val="800"/>
                        </a:spcAft>
                      </a:pPr>
                      <a:r>
                        <a:rPr lang="en-ZA"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2025/26</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extLst>
                  <a:ext uri="{0D108BD9-81ED-4DB2-BD59-A6C34878D82A}">
                    <a16:rowId xmlns:a16="http://schemas.microsoft.com/office/drawing/2014/main" xmlns="" val="2033345329"/>
                  </a:ext>
                </a:extLst>
              </a:tr>
              <a:tr h="243365">
                <a:tc>
                  <a:txBody>
                    <a:bodyPr/>
                    <a:lstStyle/>
                    <a:p>
                      <a:endParaRPr lang="en-ZA" sz="1200">
                        <a:effectLst/>
                        <a:latin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1200" b="1" u="sng">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200" b="1" u="sng">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200" b="1" u="sng">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200" b="1" u="sng"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13457011"/>
                  </a:ext>
                </a:extLst>
              </a:tr>
              <a:tr h="546408">
                <a:tc>
                  <a:txBody>
                    <a:bodyPr/>
                    <a:lstStyle/>
                    <a:p>
                      <a:pPr>
                        <a:lnSpc>
                          <a:spcPct val="150000"/>
                        </a:lnSpc>
                        <a:spcAft>
                          <a:spcPts val="800"/>
                        </a:spcAft>
                      </a:pPr>
                      <a:r>
                        <a:rPr lang="en-ZA"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INCOME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gn="r">
                        <a:lnSpc>
                          <a:spcPct val="150000"/>
                        </a:lnSpc>
                        <a:spcAft>
                          <a:spcPts val="800"/>
                        </a:spcAft>
                      </a:pPr>
                      <a:r>
                        <a:rPr lang="en-ZA"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Estimated Budget</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gn="ctr">
                        <a:lnSpc>
                          <a:spcPct val="150000"/>
                        </a:lnSpc>
                        <a:spcAft>
                          <a:spcPts val="800"/>
                        </a:spcAft>
                      </a:pPr>
                      <a:r>
                        <a:rPr lang="en-ZA"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Estimated Budget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gn="ctr">
                        <a:lnSpc>
                          <a:spcPct val="150000"/>
                        </a:lnSpc>
                        <a:spcAft>
                          <a:spcPts val="800"/>
                        </a:spcAft>
                      </a:pPr>
                      <a:r>
                        <a:rPr lang="en-ZA"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Estimated Budget</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gn="ctr">
                        <a:lnSpc>
                          <a:spcPct val="150000"/>
                        </a:lnSpc>
                        <a:spcAft>
                          <a:spcPts val="800"/>
                        </a:spcAft>
                      </a:pPr>
                      <a:r>
                        <a:rPr lang="en-ZA"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Estimated Budget</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gn="ctr">
                        <a:lnSpc>
                          <a:spcPct val="150000"/>
                        </a:lnSpc>
                        <a:spcAft>
                          <a:spcPts val="800"/>
                        </a:spcAft>
                      </a:pPr>
                      <a:r>
                        <a:rPr lang="en-ZA"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Estimated Budget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extLst>
                  <a:ext uri="{0D108BD9-81ED-4DB2-BD59-A6C34878D82A}">
                    <a16:rowId xmlns:a16="http://schemas.microsoft.com/office/drawing/2014/main" xmlns="" val="3929037221"/>
                  </a:ext>
                </a:extLst>
              </a:tr>
              <a:tr h="243365">
                <a:tc>
                  <a:txBody>
                    <a:bodyPr/>
                    <a:lstStyle/>
                    <a:p>
                      <a:endParaRPr lang="en-ZA" sz="1200">
                        <a:effectLst/>
                        <a:latin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1200" b="1">
                          <a:effectLst/>
                          <a:latin typeface="Arial" panose="020B0604020202020204" pitchFamily="34" charset="0"/>
                          <a:ea typeface="Times New Roman" panose="02020603050405020304" pitchFamily="18" charset="0"/>
                          <a:cs typeface="Times New Roman" panose="02020603050405020304" pitchFamily="18" charset="0"/>
                        </a:rPr>
                        <a:t> (R')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200" b="1">
                          <a:effectLst/>
                          <a:latin typeface="Arial" panose="020B0604020202020204" pitchFamily="34" charset="0"/>
                          <a:ea typeface="Times New Roman" panose="02020603050405020304" pitchFamily="18" charset="0"/>
                          <a:cs typeface="Times New Roman" panose="02020603050405020304" pitchFamily="18" charset="0"/>
                        </a:rPr>
                        <a:t>(R')</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200" b="1">
                          <a:effectLst/>
                          <a:latin typeface="Arial" panose="020B0604020202020204" pitchFamily="34" charset="0"/>
                          <a:ea typeface="Times New Roman" panose="02020603050405020304" pitchFamily="18" charset="0"/>
                          <a:cs typeface="Times New Roman" panose="02020603050405020304" pitchFamily="18" charset="0"/>
                        </a:rPr>
                        <a:t>(R')</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200" b="1">
                          <a:effectLst/>
                          <a:latin typeface="Arial" panose="020B0604020202020204" pitchFamily="34" charset="0"/>
                          <a:ea typeface="Times New Roman" panose="02020603050405020304" pitchFamily="18" charset="0"/>
                          <a:cs typeface="Times New Roman" panose="02020603050405020304" pitchFamily="18" charset="0"/>
                        </a:rPr>
                        <a:t>(R')</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93384667"/>
                  </a:ext>
                </a:extLst>
              </a:tr>
              <a:tr h="516086">
                <a:tc>
                  <a:txBody>
                    <a:bodyPr/>
                    <a:lstStyle/>
                    <a:p>
                      <a:pPr>
                        <a:lnSpc>
                          <a:spcPct val="150000"/>
                        </a:lnSpc>
                        <a:spcAft>
                          <a:spcPts val="80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Government Grant</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       24,022,000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24,817,000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24,912,000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26,031,000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27,197,189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92109756"/>
                  </a:ext>
                </a:extLst>
              </a:tr>
              <a:tr h="788806">
                <a:tc>
                  <a:txBody>
                    <a:bodyPr/>
                    <a:lstStyle/>
                    <a:p>
                      <a:pPr>
                        <a:lnSpc>
                          <a:spcPct val="150000"/>
                        </a:lnSpc>
                        <a:spcAft>
                          <a:spcPts val="80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Community Scheme Levy Income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      239,398,000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263,513,923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408,698,702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416,160,155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427,179,097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11005294"/>
                  </a:ext>
                </a:extLst>
              </a:tr>
              <a:tr h="516086">
                <a:tc>
                  <a:txBody>
                    <a:bodyPr/>
                    <a:lstStyle/>
                    <a:p>
                      <a:pPr>
                        <a:lnSpc>
                          <a:spcPct val="150000"/>
                        </a:lnSpc>
                        <a:spcAft>
                          <a:spcPts val="8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Interest Received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 9,110,761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9,511,634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10,462,798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11,509,078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12,659,985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94366443"/>
                  </a:ext>
                </a:extLst>
              </a:tr>
              <a:tr h="265654">
                <a:tc>
                  <a:txBody>
                    <a:bodyPr/>
                    <a:lstStyle/>
                    <a:p>
                      <a:pPr>
                        <a:lnSpc>
                          <a:spcPct val="150000"/>
                        </a:lnSpc>
                        <a:spcAft>
                          <a:spcPts val="8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Other Income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    -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69,554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83,465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100,158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120,190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05096061"/>
                  </a:ext>
                </a:extLst>
              </a:tr>
              <a:tr h="516086">
                <a:tc>
                  <a:txBody>
                    <a:bodyPr/>
                    <a:lstStyle/>
                    <a:p>
                      <a:pPr>
                        <a:lnSpc>
                          <a:spcPct val="150000"/>
                        </a:lnSpc>
                        <a:spcAft>
                          <a:spcPts val="80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Surplus retention</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 27,799,575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133,971,365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0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0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0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17052246"/>
                  </a:ext>
                </a:extLst>
              </a:tr>
              <a:tr h="243365">
                <a:tc>
                  <a:txBody>
                    <a:bodyPr/>
                    <a:lstStyle/>
                    <a:p>
                      <a:endParaRPr lang="en-ZA" sz="1200">
                        <a:effectLst/>
                        <a:latin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15767882"/>
                  </a:ext>
                </a:extLst>
              </a:tr>
              <a:tr h="546408">
                <a:tc>
                  <a:txBody>
                    <a:bodyPr/>
                    <a:lstStyle/>
                    <a:p>
                      <a:pPr>
                        <a:lnSpc>
                          <a:spcPct val="150000"/>
                        </a:lnSpc>
                        <a:spcAft>
                          <a:spcPts val="800"/>
                        </a:spcAft>
                      </a:pPr>
                      <a:r>
                        <a:rPr lang="en-ZA" sz="1200" b="1">
                          <a:effectLst/>
                          <a:latin typeface="Arial" panose="020B0604020202020204" pitchFamily="34" charset="0"/>
                          <a:ea typeface="Times New Roman" panose="02020603050405020304" pitchFamily="18" charset="0"/>
                          <a:cs typeface="Times New Roman" panose="02020603050405020304" pitchFamily="18" charset="0"/>
                        </a:rPr>
                        <a:t>TOTAL INCOME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1200" b="1">
                          <a:effectLst/>
                          <a:latin typeface="Arial" panose="020B0604020202020204" pitchFamily="34" charset="0"/>
                          <a:ea typeface="Times New Roman" panose="02020603050405020304" pitchFamily="18" charset="0"/>
                          <a:cs typeface="Times New Roman" panose="02020603050405020304" pitchFamily="18" charset="0"/>
                        </a:rPr>
                        <a:t> 300,777,326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1200" b="1">
                          <a:effectLst/>
                          <a:latin typeface="Arial" panose="020B0604020202020204" pitchFamily="34" charset="0"/>
                          <a:ea typeface="Times New Roman" panose="02020603050405020304" pitchFamily="18" charset="0"/>
                          <a:cs typeface="Times New Roman" panose="02020603050405020304" pitchFamily="18" charset="0"/>
                        </a:rPr>
                        <a:t>431,883,476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1200" b="1">
                          <a:effectLst/>
                          <a:latin typeface="Arial" panose="020B0604020202020204" pitchFamily="34" charset="0"/>
                          <a:ea typeface="Times New Roman" panose="02020603050405020304" pitchFamily="18" charset="0"/>
                          <a:cs typeface="Times New Roman" panose="02020603050405020304" pitchFamily="18" charset="0"/>
                        </a:rPr>
                        <a:t>444,156,965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453,800,391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467,156,461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509" marR="3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50239694"/>
                  </a:ext>
                </a:extLst>
              </a:tr>
            </a:tbl>
          </a:graphicData>
        </a:graphic>
      </p:graphicFrame>
      <p:sp>
        <p:nvSpPr>
          <p:cNvPr id="5" name="Slide Number Placeholder 4">
            <a:extLst>
              <a:ext uri="{FF2B5EF4-FFF2-40B4-BE49-F238E27FC236}">
                <a16:creationId xmlns:a16="http://schemas.microsoft.com/office/drawing/2014/main" xmlns="" id="{63096A18-C9DF-DEEF-FADB-8B732D4B9F1C}"/>
              </a:ext>
            </a:extLst>
          </p:cNvPr>
          <p:cNvSpPr>
            <a:spLocks noGrp="1"/>
          </p:cNvSpPr>
          <p:nvPr>
            <p:ph type="sldNum" sz="quarter" idx="12"/>
          </p:nvPr>
        </p:nvSpPr>
        <p:spPr/>
        <p:txBody>
          <a:bodyPr/>
          <a:lstStyle/>
          <a:p>
            <a:fld id="{E46178AB-9F47-154C-8C5C-96D64CA04AA0}" type="slidenum">
              <a:rPr lang="en-US" smtClean="0"/>
              <a:pPr/>
              <a:t>22</a:t>
            </a:fld>
            <a:endParaRPr lang="en-US"/>
          </a:p>
        </p:txBody>
      </p:sp>
      <p:sp>
        <p:nvSpPr>
          <p:cNvPr id="6" name="Title 5">
            <a:extLst>
              <a:ext uri="{FF2B5EF4-FFF2-40B4-BE49-F238E27FC236}">
                <a16:creationId xmlns:a16="http://schemas.microsoft.com/office/drawing/2014/main" xmlns="" id="{D4288ACF-2E00-9ADA-A30D-B8D2BE1710FD}"/>
              </a:ext>
            </a:extLst>
          </p:cNvPr>
          <p:cNvSpPr>
            <a:spLocks noGrp="1"/>
          </p:cNvSpPr>
          <p:nvPr>
            <p:ph type="ctrTitle"/>
          </p:nvPr>
        </p:nvSpPr>
        <p:spPr>
          <a:xfrm>
            <a:off x="2595080" y="542634"/>
            <a:ext cx="5185775" cy="1008346"/>
          </a:xfrm>
        </p:spPr>
        <p:txBody>
          <a:bodyPr>
            <a:normAutofit fontScale="90000"/>
          </a:bodyPr>
          <a:lstStyle/>
          <a:p>
            <a:pPr>
              <a:lnSpc>
                <a:spcPct val="150000"/>
              </a:lnSpc>
              <a:spcBef>
                <a:spcPts val="200"/>
              </a:spcBef>
              <a:spcAft>
                <a:spcPts val="200"/>
              </a:spcAft>
            </a:pPr>
            <a:r>
              <a:rPr lang="en-ZA" sz="4000" b="1" dirty="0">
                <a:effectLst/>
                <a:latin typeface="Arial" panose="020B0604020202020204" pitchFamily="34" charset="0"/>
                <a:ea typeface="Calibri" panose="020F0502020204030204" pitchFamily="34" charset="0"/>
                <a:cs typeface="Times New Roman" panose="02020603050405020304" pitchFamily="18" charset="0"/>
              </a:rPr>
              <a:t/>
            </a:r>
            <a:br>
              <a:rPr lang="en-ZA" sz="4000" b="1" dirty="0">
                <a:effectLst/>
                <a:latin typeface="Arial" panose="020B0604020202020204" pitchFamily="34" charset="0"/>
                <a:ea typeface="Calibri" panose="020F0502020204030204" pitchFamily="34" charset="0"/>
                <a:cs typeface="Times New Roman" panose="02020603050405020304" pitchFamily="18" charset="0"/>
              </a:rPr>
            </a:br>
            <a:r>
              <a:rPr lang="en-ZA" sz="4000" b="1" dirty="0">
                <a:effectLst/>
                <a:latin typeface="Arial" panose="020B0604020202020204" pitchFamily="34" charset="0"/>
                <a:ea typeface="Calibri" panose="020F0502020204030204" pitchFamily="34" charset="0"/>
                <a:cs typeface="Times New Roman" panose="02020603050405020304" pitchFamily="18" charset="0"/>
              </a:rPr>
              <a:t/>
            </a:r>
            <a:br>
              <a:rPr lang="en-ZA" sz="4000" b="1" dirty="0">
                <a:effectLst/>
                <a:latin typeface="Arial" panose="020B0604020202020204" pitchFamily="34" charset="0"/>
                <a:ea typeface="Calibri" panose="020F0502020204030204" pitchFamily="34" charset="0"/>
                <a:cs typeface="Times New Roman" panose="02020603050405020304" pitchFamily="18" charset="0"/>
              </a:rPr>
            </a:br>
            <a:r>
              <a:rPr lang="en-ZA" sz="4000" b="1" dirty="0">
                <a:effectLst/>
                <a:latin typeface="Arial" panose="020B0604020202020204" pitchFamily="34" charset="0"/>
                <a:ea typeface="Calibri" panose="020F0502020204030204" pitchFamily="34" charset="0"/>
                <a:cs typeface="Times New Roman" panose="02020603050405020304" pitchFamily="18" charset="0"/>
              </a:rPr>
              <a:t>DETAILED BUDGET </a:t>
            </a:r>
            <a:r>
              <a:rPr lang="en-ZA" sz="4000" dirty="0">
                <a:effectLst/>
                <a:latin typeface="Calibri" panose="020F0502020204030204" pitchFamily="34" charset="0"/>
                <a:ea typeface="Calibri" panose="020F0502020204030204" pitchFamily="34" charset="0"/>
                <a:cs typeface="Times New Roman" panose="02020603050405020304" pitchFamily="18" charset="0"/>
              </a:rPr>
              <a:t/>
            </a:r>
            <a:br>
              <a:rPr lang="en-ZA" sz="4000" dirty="0">
                <a:effectLst/>
                <a:latin typeface="Calibri" panose="020F0502020204030204" pitchFamily="34" charset="0"/>
                <a:ea typeface="Calibri" panose="020F0502020204030204" pitchFamily="34" charset="0"/>
                <a:cs typeface="Times New Roman" panose="02020603050405020304" pitchFamily="18" charset="0"/>
              </a:rPr>
            </a:br>
            <a:endParaRPr lang="en-ZA" dirty="0"/>
          </a:p>
        </p:txBody>
      </p:sp>
    </p:spTree>
    <p:extLst>
      <p:ext uri="{BB962C8B-B14F-4D97-AF65-F5344CB8AC3E}">
        <p14:creationId xmlns:p14="http://schemas.microsoft.com/office/powerpoint/2010/main" xmlns="" val="1788808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6166C6D1-23AC-49C4-BA07-238E4E9F8C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a:extLst>
              <a:ext uri="{FF2B5EF4-FFF2-40B4-BE49-F238E27FC236}">
                <a16:creationId xmlns:a16="http://schemas.microsoft.com/office/drawing/2014/main" xmlns="" id="{B775CD93-9DF2-48CB-9F57-1BCA9A46C7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itle 5">
            <a:extLst>
              <a:ext uri="{FF2B5EF4-FFF2-40B4-BE49-F238E27FC236}">
                <a16:creationId xmlns:a16="http://schemas.microsoft.com/office/drawing/2014/main" xmlns="" id="{66A0F5B0-9A9E-4FCE-86D0-B025B87BFDEC}"/>
              </a:ext>
            </a:extLst>
          </p:cNvPr>
          <p:cNvSpPr>
            <a:spLocks noGrp="1"/>
          </p:cNvSpPr>
          <p:nvPr>
            <p:ph type="ctrTitle"/>
          </p:nvPr>
        </p:nvSpPr>
        <p:spPr>
          <a:xfrm>
            <a:off x="3045213" y="731520"/>
            <a:ext cx="6089904" cy="1426464"/>
          </a:xfrm>
        </p:spPr>
        <p:txBody>
          <a:bodyPr vert="horz" lIns="91440" tIns="45720" rIns="91440" bIns="45720" rtlCol="0" anchor="ctr">
            <a:normAutofit/>
          </a:bodyPr>
          <a:lstStyle/>
          <a:p>
            <a:pPr algn="ctr"/>
            <a:r>
              <a:rPr lang="en-US" sz="2400" kern="1200" dirty="0">
                <a:solidFill>
                  <a:srgbClr val="FFFFFF"/>
                </a:solidFill>
                <a:effectLst/>
                <a:latin typeface="+mj-lt"/>
                <a:ea typeface="+mj-ea"/>
                <a:cs typeface="+mj-cs"/>
              </a:rPr>
              <a:t/>
            </a:r>
            <a:br>
              <a:rPr lang="en-US" sz="2400" kern="1200" dirty="0">
                <a:solidFill>
                  <a:srgbClr val="FFFFFF"/>
                </a:solidFill>
                <a:effectLst/>
                <a:latin typeface="+mj-lt"/>
                <a:ea typeface="+mj-ea"/>
                <a:cs typeface="+mj-cs"/>
              </a:rPr>
            </a:br>
            <a:r>
              <a:rPr lang="en-US" sz="2400" kern="1200" dirty="0">
                <a:solidFill>
                  <a:srgbClr val="FFFFFF"/>
                </a:solidFill>
                <a:effectLst/>
                <a:latin typeface="+mj-lt"/>
                <a:ea typeface="+mj-ea"/>
                <a:cs typeface="+mj-cs"/>
              </a:rPr>
              <a:t> 2023/24 MTEF BUDGET AND ESTIMATES  PER PROGRAMME AND QUARTERLY BREAKDOWN</a:t>
            </a:r>
            <a:endParaRPr lang="en-US" sz="2400" kern="1200" dirty="0">
              <a:solidFill>
                <a:srgbClr val="FFFFFF"/>
              </a:solidFill>
              <a:latin typeface="+mj-lt"/>
              <a:ea typeface="+mj-ea"/>
              <a:cs typeface="+mj-cs"/>
            </a:endParaRPr>
          </a:p>
        </p:txBody>
      </p:sp>
      <p:sp>
        <p:nvSpPr>
          <p:cNvPr id="21" name="Rectangle 20">
            <a:extLst>
              <a:ext uri="{FF2B5EF4-FFF2-40B4-BE49-F238E27FC236}">
                <a16:creationId xmlns:a16="http://schemas.microsoft.com/office/drawing/2014/main" xmlns="" id="{E186B68C-84BC-4A6E-99D1-EE87483C13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Slide Number Placeholder 4">
            <a:extLst>
              <a:ext uri="{FF2B5EF4-FFF2-40B4-BE49-F238E27FC236}">
                <a16:creationId xmlns:a16="http://schemas.microsoft.com/office/drawing/2014/main" xmlns="" id="{D1CF06EF-887D-4154-AF2E-959C2802E008}"/>
              </a:ext>
            </a:extLst>
          </p:cNvPr>
          <p:cNvSpPr>
            <a:spLocks noGrp="1"/>
          </p:cNvSpPr>
          <p:nvPr>
            <p:ph type="sldNum" sz="quarter" idx="12"/>
          </p:nvPr>
        </p:nvSpPr>
        <p:spPr>
          <a:xfrm>
            <a:off x="9921240" y="775301"/>
            <a:ext cx="1465945" cy="1234345"/>
          </a:xfrm>
        </p:spPr>
        <p:txBody>
          <a:bodyPr vert="horz" lIns="91440" tIns="45720" rIns="91440" bIns="45720" rtlCol="0" anchor="ctr">
            <a:normAutofit/>
          </a:bodyPr>
          <a:lstStyle/>
          <a:p>
            <a:pPr marR="0" lvl="0" indent="0" algn="ctr" fontAlgn="auto">
              <a:spcBef>
                <a:spcPts val="0"/>
              </a:spcBef>
              <a:spcAft>
                <a:spcPts val="600"/>
              </a:spcAft>
              <a:buClrTx/>
              <a:buSzTx/>
              <a:buFontTx/>
              <a:buNone/>
              <a:tabLst/>
              <a:defRPr/>
            </a:pPr>
            <a:fld id="{E46178AB-9F47-154C-8C5C-96D64CA04AA0}" type="slidenum">
              <a:rPr kumimoji="0" lang="en-US" sz="4400" b="0" i="0" u="none" strike="noStrike" cap="none" spc="0" normalizeH="0" baseline="0" noProof="0">
                <a:ln>
                  <a:noFill/>
                </a:ln>
                <a:solidFill>
                  <a:srgbClr val="FFFFFF"/>
                </a:solidFill>
                <a:effectLst/>
                <a:uLnTx/>
                <a:uFillTx/>
                <a:latin typeface="+mn-lt"/>
              </a:rPr>
              <a:pPr marR="0" lvl="0" indent="0" algn="ctr" fontAlgn="auto">
                <a:spcBef>
                  <a:spcPts val="0"/>
                </a:spcBef>
                <a:spcAft>
                  <a:spcPts val="600"/>
                </a:spcAft>
                <a:buClrTx/>
                <a:buSzTx/>
                <a:buFontTx/>
                <a:buNone/>
                <a:tabLst/>
                <a:defRPr/>
              </a:pPr>
              <a:t>23</a:t>
            </a:fld>
            <a:endParaRPr kumimoji="0" lang="en-US" sz="4400" b="0" i="0" u="none" strike="noStrike" cap="none" spc="0" normalizeH="0" baseline="0" noProof="0">
              <a:ln>
                <a:noFill/>
              </a:ln>
              <a:solidFill>
                <a:srgbClr val="FFFFFF"/>
              </a:solidFill>
              <a:effectLst/>
              <a:uLnTx/>
              <a:uFillTx/>
              <a:latin typeface="+mn-lt"/>
            </a:endParaRPr>
          </a:p>
        </p:txBody>
      </p:sp>
      <p:sp>
        <p:nvSpPr>
          <p:cNvPr id="23" name="Rectangle 22">
            <a:extLst>
              <a:ext uri="{FF2B5EF4-FFF2-40B4-BE49-F238E27FC236}">
                <a16:creationId xmlns:a16="http://schemas.microsoft.com/office/drawing/2014/main" xmlns="" id="{1C091803-41C2-48E0-9228-5148460C74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C49FEE13-2419-ADAA-0DAD-602FF5AD932A}"/>
              </a:ext>
            </a:extLst>
          </p:cNvPr>
          <p:cNvPicPr>
            <a:picLocks noChangeAspect="1"/>
          </p:cNvPicPr>
          <p:nvPr/>
        </p:nvPicPr>
        <p:blipFill>
          <a:blip r:embed="rId2"/>
          <a:stretch>
            <a:fillRect/>
          </a:stretch>
        </p:blipFill>
        <p:spPr>
          <a:xfrm>
            <a:off x="838200" y="2435523"/>
            <a:ext cx="10370905" cy="3741440"/>
          </a:xfrm>
          <a:prstGeom prst="rect">
            <a:avLst/>
          </a:prstGeom>
        </p:spPr>
      </p:pic>
    </p:spTree>
    <p:extLst>
      <p:ext uri="{BB962C8B-B14F-4D97-AF65-F5344CB8AC3E}">
        <p14:creationId xmlns:p14="http://schemas.microsoft.com/office/powerpoint/2010/main" xmlns="" val="1589946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DE83B809-7CD1-417C-91CE-8FBA8E6E0A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178AB-9F47-154C-8C5C-96D64CA04AA0}" type="slidenum">
              <a:rPr kumimoji="0" lang="en-US" sz="1200" b="0" i="0" u="none" strike="noStrike" kern="1200" cap="none" spc="0" normalizeH="0" baseline="0" noProof="0" smtClean="0">
                <a:ln>
                  <a:noFill/>
                </a:ln>
                <a:solidFill>
                  <a:prstClr val="black">
                    <a:tint val="75000"/>
                  </a:prstClr>
                </a:solidFill>
                <a:effectLst/>
                <a:uLnTx/>
                <a:uFillTx/>
                <a:latin typeface="Tw Cen MT Std Semi Medium" panose="020B04020201040206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Tw Cen MT Std Semi Medium" panose="020B0402020104020603" pitchFamily="34" charset="0"/>
              <a:ea typeface="+mn-ea"/>
              <a:cs typeface="+mn-cs"/>
            </a:endParaRPr>
          </a:p>
        </p:txBody>
      </p:sp>
      <p:sp>
        <p:nvSpPr>
          <p:cNvPr id="6" name="Title 5">
            <a:extLst>
              <a:ext uri="{FF2B5EF4-FFF2-40B4-BE49-F238E27FC236}">
                <a16:creationId xmlns:a16="http://schemas.microsoft.com/office/drawing/2014/main" xmlns="" id="{9C824305-F951-4A8A-8EBA-4C0036EEEBA1}"/>
              </a:ext>
            </a:extLst>
          </p:cNvPr>
          <p:cNvSpPr>
            <a:spLocks noGrp="1"/>
          </p:cNvSpPr>
          <p:nvPr>
            <p:ph type="ctrTitle"/>
          </p:nvPr>
        </p:nvSpPr>
        <p:spPr>
          <a:xfrm>
            <a:off x="840339" y="93645"/>
            <a:ext cx="10607211" cy="489115"/>
          </a:xfrm>
        </p:spPr>
        <p:txBody>
          <a:bodyPr>
            <a:noAutofit/>
          </a:bodyPr>
          <a:lstStyle/>
          <a:p>
            <a:r>
              <a:rPr lang="en-US" sz="2000" dirty="0">
                <a:latin typeface="Arial" panose="020B0604020202020204" pitchFamily="34" charset="0"/>
                <a:cs typeface="Arial" panose="020B0604020202020204" pitchFamily="34" charset="0"/>
              </a:rPr>
              <a:t>STATEMENT OF FINANCIAL PERFORMANCE – MTEF BUDGET 2023/24 TO 2025/26 </a:t>
            </a:r>
            <a:endParaRPr lang="en-ZA" sz="20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xmlns="" id="{50D174E2-FE15-B272-82D4-D27DB5D340E7}"/>
              </a:ext>
            </a:extLst>
          </p:cNvPr>
          <p:cNvPicPr>
            <a:picLocks noChangeAspect="1"/>
          </p:cNvPicPr>
          <p:nvPr/>
        </p:nvPicPr>
        <p:blipFill>
          <a:blip r:embed="rId2"/>
          <a:stretch>
            <a:fillRect/>
          </a:stretch>
        </p:blipFill>
        <p:spPr>
          <a:xfrm>
            <a:off x="636998" y="927795"/>
            <a:ext cx="10716802" cy="5793679"/>
          </a:xfrm>
          <a:prstGeom prst="rect">
            <a:avLst/>
          </a:prstGeom>
        </p:spPr>
      </p:pic>
    </p:spTree>
    <p:extLst>
      <p:ext uri="{BB962C8B-B14F-4D97-AF65-F5344CB8AC3E}">
        <p14:creationId xmlns:p14="http://schemas.microsoft.com/office/powerpoint/2010/main" xmlns="" val="3311188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0">
            <a:extLst>
              <a:ext uri="{FF2B5EF4-FFF2-40B4-BE49-F238E27FC236}">
                <a16:creationId xmlns:a16="http://schemas.microsoft.com/office/drawing/2014/main" xmlns="" id="{76EFD3D9-44F0-4267-BCC1-1613E79D82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6">
            <a:extLst>
              <a:ext uri="{FF2B5EF4-FFF2-40B4-BE49-F238E27FC236}">
                <a16:creationId xmlns:a16="http://schemas.microsoft.com/office/drawing/2014/main" xmlns="" id="{A779A851-95D6-41AF-937A-B0E4B7F6FA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7">
            <a:extLst>
              <a:ext uri="{FF2B5EF4-FFF2-40B4-BE49-F238E27FC236}">
                <a16:creationId xmlns:a16="http://schemas.microsoft.com/office/drawing/2014/main" xmlns="" id="{953FB2E7-B6CB-429C-81EB-D9516D6D5C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Shape 16">
            <a:extLst>
              <a:ext uri="{FF2B5EF4-FFF2-40B4-BE49-F238E27FC236}">
                <a16:creationId xmlns:a16="http://schemas.microsoft.com/office/drawing/2014/main" xmlns="" id="{2EC40DB1-B719-4A13-9A4D-0966B4B278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5">
            <a:extLst>
              <a:ext uri="{FF2B5EF4-FFF2-40B4-BE49-F238E27FC236}">
                <a16:creationId xmlns:a16="http://schemas.microsoft.com/office/drawing/2014/main" xmlns="" id="{5ACAC8DF-1B69-417F-B529-0890B0FB18A1}"/>
              </a:ext>
            </a:extLst>
          </p:cNvPr>
          <p:cNvSpPr>
            <a:spLocks noGrp="1"/>
          </p:cNvSpPr>
          <p:nvPr>
            <p:ph type="ctrTitle"/>
          </p:nvPr>
        </p:nvSpPr>
        <p:spPr>
          <a:xfrm>
            <a:off x="934872" y="982272"/>
            <a:ext cx="3388419" cy="4560970"/>
          </a:xfrm>
        </p:spPr>
        <p:txBody>
          <a:bodyPr vert="horz" lIns="91440" tIns="45720" rIns="91440" bIns="45720" rtlCol="0" anchor="ctr">
            <a:normAutofit/>
          </a:bodyPr>
          <a:lstStyle/>
          <a:p>
            <a:r>
              <a:rPr lang="en-US" kern="1200" dirty="0">
                <a:solidFill>
                  <a:srgbClr val="FFFFFF"/>
                </a:solidFill>
                <a:latin typeface="+mj-lt"/>
                <a:ea typeface="+mj-ea"/>
                <a:cs typeface="+mj-cs"/>
              </a:rPr>
              <a:t/>
            </a:r>
            <a:br>
              <a:rPr lang="en-US" kern="1200" dirty="0">
                <a:solidFill>
                  <a:srgbClr val="FFFFFF"/>
                </a:solidFill>
                <a:latin typeface="+mj-lt"/>
                <a:ea typeface="+mj-ea"/>
                <a:cs typeface="+mj-cs"/>
              </a:rPr>
            </a:br>
            <a:r>
              <a:rPr lang="en-US" kern="1200" dirty="0">
                <a:solidFill>
                  <a:srgbClr val="FFFFFF"/>
                </a:solidFill>
                <a:latin typeface="+mj-lt"/>
                <a:ea typeface="+mj-ea"/>
                <a:cs typeface="+mj-cs"/>
              </a:rPr>
              <a:t/>
            </a:r>
            <a:br>
              <a:rPr lang="en-US" kern="1200" dirty="0">
                <a:solidFill>
                  <a:srgbClr val="FFFFFF"/>
                </a:solidFill>
                <a:latin typeface="+mj-lt"/>
                <a:ea typeface="+mj-ea"/>
                <a:cs typeface="+mj-cs"/>
              </a:rPr>
            </a:br>
            <a:r>
              <a:rPr lang="en-US" kern="1200" dirty="0">
                <a:solidFill>
                  <a:srgbClr val="FFFFFF"/>
                </a:solidFill>
                <a:latin typeface="+mj-lt"/>
                <a:ea typeface="+mj-ea"/>
                <a:cs typeface="+mj-cs"/>
              </a:rPr>
              <a:t/>
            </a:r>
            <a:br>
              <a:rPr lang="en-US" kern="1200" dirty="0">
                <a:solidFill>
                  <a:srgbClr val="FFFFFF"/>
                </a:solidFill>
                <a:latin typeface="+mj-lt"/>
                <a:ea typeface="+mj-ea"/>
                <a:cs typeface="+mj-cs"/>
              </a:rPr>
            </a:br>
            <a:r>
              <a:rPr lang="en-US" kern="1200" dirty="0">
                <a:solidFill>
                  <a:srgbClr val="FFFFFF"/>
                </a:solidFill>
                <a:latin typeface="+mj-lt"/>
                <a:ea typeface="+mj-ea"/>
                <a:cs typeface="+mj-cs"/>
              </a:rPr>
              <a:t/>
            </a:r>
            <a:br>
              <a:rPr lang="en-US" kern="1200" dirty="0">
                <a:solidFill>
                  <a:srgbClr val="FFFFFF"/>
                </a:solidFill>
                <a:latin typeface="+mj-lt"/>
                <a:ea typeface="+mj-ea"/>
                <a:cs typeface="+mj-cs"/>
              </a:rPr>
            </a:br>
            <a:r>
              <a:rPr lang="en-US" kern="1200" dirty="0">
                <a:solidFill>
                  <a:srgbClr val="FFFFFF"/>
                </a:solidFill>
                <a:latin typeface="+mj-lt"/>
                <a:ea typeface="+mj-ea"/>
                <a:cs typeface="+mj-cs"/>
              </a:rPr>
              <a:t/>
            </a:r>
            <a:br>
              <a:rPr lang="en-US" kern="1200" dirty="0">
                <a:solidFill>
                  <a:srgbClr val="FFFFFF"/>
                </a:solidFill>
                <a:latin typeface="+mj-lt"/>
                <a:ea typeface="+mj-ea"/>
                <a:cs typeface="+mj-cs"/>
              </a:rPr>
            </a:br>
            <a:r>
              <a:rPr lang="en-US" kern="1200" dirty="0">
                <a:solidFill>
                  <a:srgbClr val="FFFFFF"/>
                </a:solidFill>
                <a:latin typeface="+mj-lt"/>
                <a:ea typeface="+mj-ea"/>
                <a:cs typeface="+mj-cs"/>
              </a:rPr>
              <a:t>INCOME BUDGET</a:t>
            </a:r>
            <a:br>
              <a:rPr lang="en-US"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31" name="Rectangle 8">
            <a:extLst>
              <a:ext uri="{FF2B5EF4-FFF2-40B4-BE49-F238E27FC236}">
                <a16:creationId xmlns:a16="http://schemas.microsoft.com/office/drawing/2014/main" xmlns="" id="{82211336-CFF3-412D-868A-6679C1004C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Content Placeholder 1">
            <a:extLst>
              <a:ext uri="{FF2B5EF4-FFF2-40B4-BE49-F238E27FC236}">
                <a16:creationId xmlns:a16="http://schemas.microsoft.com/office/drawing/2014/main" xmlns="" id="{74822854-C8CB-43CF-BAEF-2A89291A653D}"/>
              </a:ext>
            </a:extLst>
          </p:cNvPr>
          <p:cNvSpPr>
            <a:spLocks noGrp="1"/>
          </p:cNvSpPr>
          <p:nvPr>
            <p:ph idx="1"/>
          </p:nvPr>
        </p:nvSpPr>
        <p:spPr>
          <a:xfrm>
            <a:off x="5221862" y="1428108"/>
            <a:ext cx="6171562" cy="4921321"/>
          </a:xfrm>
        </p:spPr>
        <p:txBody>
          <a:bodyPr vert="horz" lIns="91440" tIns="45720" rIns="91440" bIns="45720" rtlCol="0" anchor="ctr">
            <a:normAutofit fontScale="92500" lnSpcReduction="10000"/>
          </a:bodyPr>
          <a:lstStyle/>
          <a:p>
            <a:pPr marL="0" indent="0">
              <a:spcAft>
                <a:spcPts val="1050"/>
              </a:spcAft>
              <a:buNone/>
            </a:pPr>
            <a:r>
              <a:rPr lang="en-US" sz="1800" b="1" dirty="0">
                <a:solidFill>
                  <a:srgbClr val="FEFFFF"/>
                </a:solidFill>
              </a:rPr>
              <a:t>A</a:t>
            </a:r>
            <a:r>
              <a:rPr lang="en-US" sz="1800" b="1" dirty="0">
                <a:solidFill>
                  <a:srgbClr val="FEFFFF"/>
                </a:solidFill>
                <a:latin typeface="Arial" panose="020B0604020202020204" pitchFamily="34" charset="0"/>
                <a:cs typeface="Arial" panose="020B0604020202020204" pitchFamily="34" charset="0"/>
              </a:rPr>
              <a:t>. Grant Income </a:t>
            </a:r>
          </a:p>
          <a:p>
            <a:pPr>
              <a:spcBef>
                <a:spcPts val="200"/>
              </a:spcBef>
              <a:spcAft>
                <a:spcPts val="200"/>
              </a:spcAft>
            </a:pPr>
            <a:r>
              <a:rPr lang="en-US" sz="1400" dirty="0">
                <a:solidFill>
                  <a:srgbClr val="FEFFFF"/>
                </a:solidFill>
                <a:effectLst/>
                <a:latin typeface="Arial" panose="020B0604020202020204" pitchFamily="34" charset="0"/>
                <a:cs typeface="Arial" panose="020B0604020202020204" pitchFamily="34" charset="0"/>
              </a:rPr>
              <a:t>Government </a:t>
            </a:r>
            <a:r>
              <a:rPr lang="en-US" sz="1400" dirty="0">
                <a:solidFill>
                  <a:srgbClr val="FEFFFF"/>
                </a:solidFill>
                <a:latin typeface="Arial" panose="020B0604020202020204" pitchFamily="34" charset="0"/>
                <a:cs typeface="Arial" panose="020B0604020202020204" pitchFamily="34" charset="0"/>
              </a:rPr>
              <a:t>G</a:t>
            </a:r>
            <a:r>
              <a:rPr lang="en-US" sz="1400" dirty="0">
                <a:solidFill>
                  <a:srgbClr val="FEFFFF"/>
                </a:solidFill>
                <a:effectLst/>
                <a:latin typeface="Arial" panose="020B0604020202020204" pitchFamily="34" charset="0"/>
                <a:cs typeface="Arial" panose="020B0604020202020204" pitchFamily="34" charset="0"/>
              </a:rPr>
              <a:t>rant that is received by the CSOS from 2021/22 to 2024/25 increase on Rand at the average rate of 3% over this period.  </a:t>
            </a:r>
            <a:r>
              <a:rPr lang="en-US" sz="1400" dirty="0">
                <a:solidFill>
                  <a:srgbClr val="FEFFFF"/>
                </a:solidFill>
                <a:latin typeface="Arial" panose="020B0604020202020204" pitchFamily="34" charset="0"/>
                <a:cs typeface="Arial" panose="020B0604020202020204" pitchFamily="34" charset="0"/>
              </a:rPr>
              <a:t>W</a:t>
            </a:r>
            <a:r>
              <a:rPr lang="en-US" sz="1400" dirty="0">
                <a:solidFill>
                  <a:srgbClr val="FEFFFF"/>
                </a:solidFill>
                <a:effectLst/>
                <a:latin typeface="Arial" panose="020B0604020202020204" pitchFamily="34" charset="0"/>
                <a:cs typeface="Arial" panose="020B0604020202020204" pitchFamily="34" charset="0"/>
              </a:rPr>
              <a:t>ith the steady increase in the levy collections, the CSOS is able to maintain its operations with limited reliance on the Grant.</a:t>
            </a:r>
          </a:p>
          <a:p>
            <a:pPr marL="0" marR="0">
              <a:spcBef>
                <a:spcPts val="200"/>
              </a:spcBef>
              <a:spcAft>
                <a:spcPts val="200"/>
              </a:spcAft>
            </a:pPr>
            <a:endParaRPr lang="en-US" sz="1400" dirty="0">
              <a:solidFill>
                <a:srgbClr val="FEFFFF"/>
              </a:solidFill>
              <a:effectLst/>
              <a:latin typeface="Arial" panose="020B0604020202020204" pitchFamily="34" charset="0"/>
              <a:cs typeface="Arial" panose="020B0604020202020204" pitchFamily="34" charset="0"/>
            </a:endParaRPr>
          </a:p>
          <a:p>
            <a:pPr marL="0" indent="0">
              <a:spcAft>
                <a:spcPts val="1050"/>
              </a:spcAft>
              <a:buNone/>
            </a:pPr>
            <a:r>
              <a:rPr lang="en-US" sz="1400" b="1" dirty="0">
                <a:solidFill>
                  <a:srgbClr val="FEFFFF"/>
                </a:solidFill>
                <a:latin typeface="Arial" panose="020B0604020202020204" pitchFamily="34" charset="0"/>
                <a:cs typeface="Arial" panose="020B0604020202020204" pitchFamily="34" charset="0"/>
              </a:rPr>
              <a:t>B. LEVY INCOME AND OTHER INCOME </a:t>
            </a:r>
          </a:p>
          <a:p>
            <a:pPr algn="just">
              <a:spcAft>
                <a:spcPts val="1050"/>
              </a:spcAft>
            </a:pPr>
            <a:r>
              <a:rPr lang="en-US" sz="1600" dirty="0">
                <a:solidFill>
                  <a:srgbClr val="FEFFFF"/>
                </a:solidFill>
                <a:effectLst/>
                <a:latin typeface="Arial" panose="020B0604020202020204" pitchFamily="34" charset="0"/>
                <a:cs typeface="Arial" panose="020B0604020202020204" pitchFamily="34" charset="0"/>
              </a:rPr>
              <a:t>The successful implementation of Revenue enhancement and Scheme registration strategies will improve on the registration of community schemes, which will positively impact the collection of levies. The proper accounting of levy income will also be addressed in the 2023-24 financial year. Currently the CSOS does not have enforcement powers for the collection of levies, however, it is working on the amendment of its Act to address this shortcoming as well as reviewing the current levy model</a:t>
            </a:r>
            <a:r>
              <a:rPr lang="en-US" sz="1600" dirty="0">
                <a:solidFill>
                  <a:srgbClr val="FEFFFF"/>
                </a:solidFill>
                <a:latin typeface="Arial" panose="020B0604020202020204" pitchFamily="34" charset="0"/>
                <a:cs typeface="Arial" panose="020B0604020202020204" pitchFamily="34" charset="0"/>
              </a:rPr>
              <a:t>.</a:t>
            </a:r>
          </a:p>
          <a:p>
            <a:pPr algn="just">
              <a:spcAft>
                <a:spcPts val="1050"/>
              </a:spcAft>
            </a:pPr>
            <a:r>
              <a:rPr lang="en-US" sz="1600" dirty="0">
                <a:solidFill>
                  <a:srgbClr val="FEFFFF"/>
                </a:solidFill>
                <a:effectLst/>
                <a:latin typeface="Arial" panose="020B0604020202020204" pitchFamily="34" charset="0"/>
                <a:cs typeface="Arial" panose="020B0604020202020204" pitchFamily="34" charset="0"/>
              </a:rPr>
              <a:t>The projections for the 2023/24 financial year have been based on the MTEF guidelines. It is expected that as more stakeholders become aware of the CSOS, the CSOS levy income will increase and so will the demand of services offered by the CSOS thereby informing the sharp increase in levy </a:t>
            </a:r>
            <a:r>
              <a:rPr lang="en-US" sz="1600" dirty="0" err="1">
                <a:solidFill>
                  <a:srgbClr val="FEFFFF"/>
                </a:solidFill>
                <a:effectLst/>
                <a:latin typeface="Arial" panose="020B0604020202020204" pitchFamily="34" charset="0"/>
                <a:cs typeface="Arial" panose="020B0604020202020204" pitchFamily="34" charset="0"/>
              </a:rPr>
              <a:t>projectons</a:t>
            </a:r>
            <a:r>
              <a:rPr lang="en-US" sz="1600" dirty="0">
                <a:solidFill>
                  <a:srgbClr val="FEFFFF"/>
                </a:solidFill>
                <a:effectLst/>
                <a:latin typeface="Arial" panose="020B0604020202020204" pitchFamily="34" charset="0"/>
                <a:cs typeface="Arial" panose="020B0604020202020204" pitchFamily="34" charset="0"/>
              </a:rPr>
              <a:t> going forward.</a:t>
            </a:r>
            <a:endParaRPr lang="en-US" sz="1600" dirty="0">
              <a:solidFill>
                <a:srgbClr val="FEFFFF"/>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xmlns="" id="{7D8B405C-8427-4F5B-BFF3-FB42E119EF4B}"/>
              </a:ext>
            </a:extLst>
          </p:cNvPr>
          <p:cNvSpPr>
            <a:spLocks noGrp="1"/>
          </p:cNvSpPr>
          <p:nvPr>
            <p:ph type="sldNum" sz="quarter" idx="12"/>
          </p:nvPr>
        </p:nvSpPr>
        <p:spPr>
          <a:xfrm>
            <a:off x="10707624" y="6175188"/>
            <a:ext cx="685800" cy="320040"/>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E46178AB-9F47-154C-8C5C-96D64CA04AA0}" type="slidenum">
              <a:rPr kumimoji="0" lang="en-US" sz="1000" b="0" i="0" u="none" strike="noStrike" cap="none" spc="0" normalizeH="0" baseline="0" noProof="0">
                <a:ln>
                  <a:noFill/>
                </a:ln>
                <a:solidFill>
                  <a:srgbClr val="FFFFFF"/>
                </a:solidFill>
                <a:effectLst/>
                <a:uLnTx/>
                <a:uFillTx/>
                <a:latin typeface="+mn-lt"/>
              </a:rPr>
              <a:pPr marR="0" lvl="0" indent="0" fontAlgn="auto">
                <a:spcBef>
                  <a:spcPts val="0"/>
                </a:spcBef>
                <a:spcAft>
                  <a:spcPts val="600"/>
                </a:spcAft>
                <a:buClrTx/>
                <a:buSzTx/>
                <a:buFontTx/>
                <a:buNone/>
                <a:tabLst/>
                <a:defRPr/>
              </a:pPr>
              <a:t>25</a:t>
            </a:fld>
            <a:endParaRPr kumimoji="0" lang="en-US" sz="1000" b="0" i="0" u="none" strike="noStrike" cap="none" spc="0" normalizeH="0" baseline="0" noProof="0">
              <a:ln>
                <a:noFill/>
              </a:ln>
              <a:solidFill>
                <a:srgbClr val="FFFFFF"/>
              </a:solidFill>
              <a:effectLst/>
              <a:uLnTx/>
              <a:uFillTx/>
              <a:latin typeface="+mn-lt"/>
            </a:endParaRPr>
          </a:p>
        </p:txBody>
      </p:sp>
    </p:spTree>
    <p:extLst>
      <p:ext uri="{BB962C8B-B14F-4D97-AF65-F5344CB8AC3E}">
        <p14:creationId xmlns:p14="http://schemas.microsoft.com/office/powerpoint/2010/main" xmlns="" val="3733198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5ACAC8DF-1B69-417F-B529-0890B0FB18A1}"/>
              </a:ext>
            </a:extLst>
          </p:cNvPr>
          <p:cNvSpPr>
            <a:spLocks noGrp="1"/>
          </p:cNvSpPr>
          <p:nvPr>
            <p:ph type="ctrTitle"/>
          </p:nvPr>
        </p:nvSpPr>
        <p:spPr>
          <a:xfrm>
            <a:off x="4965431" y="192395"/>
            <a:ext cx="6586491" cy="883569"/>
          </a:xfrm>
        </p:spPr>
        <p:txBody>
          <a:bodyPr vert="horz" lIns="91440" tIns="45720" rIns="91440" bIns="45720" rtlCol="0" anchor="b">
            <a:normAutofit fontScale="90000"/>
          </a:bodyPr>
          <a:lstStyle/>
          <a:p>
            <a:r>
              <a:rPr lang="en-US" sz="1100" dirty="0">
                <a:solidFill>
                  <a:schemeClr val="tx1"/>
                </a:solidFill>
                <a:latin typeface="+mj-lt"/>
              </a:rPr>
              <a:t/>
            </a:r>
            <a:br>
              <a:rPr lang="en-US" sz="1100" dirty="0">
                <a:solidFill>
                  <a:schemeClr val="tx1"/>
                </a:solidFill>
                <a:latin typeface="+mj-lt"/>
              </a:rPr>
            </a:br>
            <a:r>
              <a:rPr lang="en-US" sz="1100" dirty="0">
                <a:solidFill>
                  <a:schemeClr val="tx1"/>
                </a:solidFill>
                <a:latin typeface="+mj-lt"/>
              </a:rPr>
              <a:t/>
            </a:r>
            <a:br>
              <a:rPr lang="en-US" sz="1100" dirty="0">
                <a:solidFill>
                  <a:schemeClr val="tx1"/>
                </a:solidFill>
                <a:latin typeface="+mj-lt"/>
              </a:rPr>
            </a:br>
            <a:r>
              <a:rPr lang="en-US" sz="1100" dirty="0">
                <a:solidFill>
                  <a:schemeClr val="tx1"/>
                </a:solidFill>
                <a:latin typeface="+mj-lt"/>
              </a:rPr>
              <a:t/>
            </a:r>
            <a:br>
              <a:rPr lang="en-US" sz="1100" dirty="0">
                <a:solidFill>
                  <a:schemeClr val="tx1"/>
                </a:solidFill>
                <a:latin typeface="+mj-lt"/>
              </a:rPr>
            </a:br>
            <a:r>
              <a:rPr lang="en-US" sz="1100" dirty="0">
                <a:solidFill>
                  <a:schemeClr val="tx1"/>
                </a:solidFill>
                <a:latin typeface="+mj-lt"/>
              </a:rPr>
              <a:t/>
            </a:r>
            <a:br>
              <a:rPr lang="en-US" sz="1100" dirty="0">
                <a:solidFill>
                  <a:schemeClr val="tx1"/>
                </a:solidFill>
                <a:latin typeface="+mj-lt"/>
              </a:rPr>
            </a:br>
            <a:r>
              <a:rPr lang="en-US" sz="1100" dirty="0">
                <a:solidFill>
                  <a:schemeClr val="tx1"/>
                </a:solidFill>
                <a:latin typeface="+mj-lt"/>
              </a:rPr>
              <a:t/>
            </a:r>
            <a:br>
              <a:rPr lang="en-US" sz="1100" dirty="0">
                <a:solidFill>
                  <a:schemeClr val="tx1"/>
                </a:solidFill>
                <a:latin typeface="+mj-lt"/>
              </a:rPr>
            </a:br>
            <a:r>
              <a:rPr lang="en-US" sz="2200" dirty="0">
                <a:solidFill>
                  <a:schemeClr val="tx1"/>
                </a:solidFill>
                <a:latin typeface="Arial" panose="020B0604020202020204" pitchFamily="34" charset="0"/>
                <a:cs typeface="Arial" panose="020B0604020202020204" pitchFamily="34" charset="0"/>
              </a:rPr>
              <a:t>EXPENDITURE BUDGET</a:t>
            </a:r>
            <a:br>
              <a:rPr lang="en-US" sz="2200" dirty="0">
                <a:solidFill>
                  <a:schemeClr val="tx1"/>
                </a:solidFill>
                <a:latin typeface="Arial" panose="020B0604020202020204" pitchFamily="34" charset="0"/>
                <a:cs typeface="Arial" panose="020B0604020202020204" pitchFamily="34" charset="0"/>
              </a:rPr>
            </a:br>
            <a:endParaRPr lang="en-US" sz="2200" dirty="0">
              <a:solidFill>
                <a:schemeClr val="tx1"/>
              </a:solidFill>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xmlns="" id="{74822854-C8CB-43CF-BAEF-2A89291A653D}"/>
              </a:ext>
            </a:extLst>
          </p:cNvPr>
          <p:cNvSpPr>
            <a:spLocks noGrp="1"/>
          </p:cNvSpPr>
          <p:nvPr>
            <p:ph idx="1"/>
          </p:nvPr>
        </p:nvSpPr>
        <p:spPr>
          <a:xfrm>
            <a:off x="4787757" y="1075964"/>
            <a:ext cx="7253555" cy="5589641"/>
          </a:xfrm>
        </p:spPr>
        <p:txBody>
          <a:bodyPr vert="horz" lIns="91440" tIns="45720" rIns="91440" bIns="45720" rtlCol="0">
            <a:noAutofit/>
          </a:bodyPr>
          <a:lstStyle/>
          <a:p>
            <a:pPr marL="0" indent="0">
              <a:spcAft>
                <a:spcPts val="1050"/>
              </a:spcAft>
              <a:buNone/>
            </a:pPr>
            <a:r>
              <a:rPr lang="en-US" sz="1800" b="1" dirty="0">
                <a:solidFill>
                  <a:schemeClr val="tx1"/>
                </a:solidFill>
                <a:latin typeface="Arial" panose="020B0604020202020204" pitchFamily="34" charset="0"/>
                <a:cs typeface="Arial" panose="020B0604020202020204" pitchFamily="34" charset="0"/>
              </a:rPr>
              <a:t>Staff Costs</a:t>
            </a:r>
          </a:p>
          <a:p>
            <a:pPr algn="just">
              <a:spcAft>
                <a:spcPts val="1050"/>
              </a:spcAft>
            </a:pPr>
            <a:r>
              <a:rPr lang="en-US" sz="1400" dirty="0">
                <a:solidFill>
                  <a:schemeClr val="tx1"/>
                </a:solidFill>
                <a:latin typeface="Arial" panose="020B0604020202020204" pitchFamily="34" charset="0"/>
                <a:cs typeface="Arial" panose="020B0604020202020204" pitchFamily="34" charset="0"/>
              </a:rPr>
              <a:t>The existing headcount complement is 132 permanent and 37 interns and 16 temporary staff. </a:t>
            </a:r>
          </a:p>
          <a:p>
            <a:pPr algn="just">
              <a:spcAft>
                <a:spcPts val="1050"/>
              </a:spcAft>
            </a:pPr>
            <a:r>
              <a:rPr lang="en-US" sz="1400" dirty="0">
                <a:solidFill>
                  <a:schemeClr val="tx1"/>
                </a:solidFill>
                <a:latin typeface="Arial" panose="020B0604020202020204" pitchFamily="34" charset="0"/>
                <a:cs typeface="Arial" panose="020B0604020202020204" pitchFamily="34" charset="0"/>
              </a:rPr>
              <a:t>There are critical positions identified which are to be </a:t>
            </a:r>
            <a:r>
              <a:rPr lang="en-US" sz="1400" dirty="0" err="1">
                <a:solidFill>
                  <a:schemeClr val="tx1"/>
                </a:solidFill>
                <a:latin typeface="Arial" panose="020B0604020202020204" pitchFamily="34" charset="0"/>
                <a:cs typeface="Arial" panose="020B0604020202020204" pitchFamily="34" charset="0"/>
              </a:rPr>
              <a:t>prioritised</a:t>
            </a:r>
            <a:r>
              <a:rPr lang="en-US" sz="1400" dirty="0">
                <a:solidFill>
                  <a:schemeClr val="tx1"/>
                </a:solidFill>
                <a:latin typeface="Arial" panose="020B0604020202020204" pitchFamily="34" charset="0"/>
                <a:cs typeface="Arial" panose="020B0604020202020204" pitchFamily="34" charset="0"/>
              </a:rPr>
              <a:t> and are accounted for in the Staff Costs, including employees to be recruited for the expansion of additional points of presence for the CSOS. The OD process has also been </a:t>
            </a:r>
            <a:r>
              <a:rPr lang="en-US" sz="1400" dirty="0" err="1">
                <a:solidFill>
                  <a:schemeClr val="tx1"/>
                </a:solidFill>
                <a:latin typeface="Arial" panose="020B0604020202020204" pitchFamily="34" charset="0"/>
                <a:cs typeface="Arial" panose="020B0604020202020204" pitchFamily="34" charset="0"/>
              </a:rPr>
              <a:t>finalised</a:t>
            </a:r>
            <a:r>
              <a:rPr lang="en-US" sz="1400" dirty="0">
                <a:solidFill>
                  <a:schemeClr val="tx1"/>
                </a:solidFill>
                <a:latin typeface="Arial" panose="020B0604020202020204" pitchFamily="34" charset="0"/>
                <a:cs typeface="Arial" panose="020B0604020202020204" pitchFamily="34" charset="0"/>
              </a:rPr>
              <a:t> and National Treasury has approved retention of surpluses to start in filling the critical posts </a:t>
            </a:r>
          </a:p>
          <a:p>
            <a:pPr algn="just">
              <a:spcAft>
                <a:spcPts val="1050"/>
              </a:spcAft>
            </a:pPr>
            <a:r>
              <a:rPr lang="en-US" sz="1400" dirty="0">
                <a:solidFill>
                  <a:schemeClr val="tx1"/>
                </a:solidFill>
                <a:latin typeface="Arial" panose="020B0604020202020204" pitchFamily="34" charset="0"/>
                <a:cs typeface="Arial" panose="020B0604020202020204" pitchFamily="34" charset="0"/>
              </a:rPr>
              <a:t>Cost-of-living increases budgeted in line with 2022 MTEF COE Guidelines in relation to inflation for Costing and Budgeting for Compensation of Employees and provision for performance-related remuneration.</a:t>
            </a:r>
          </a:p>
          <a:p>
            <a:pPr marL="0" indent="0" algn="just">
              <a:spcAft>
                <a:spcPts val="1050"/>
              </a:spcAft>
              <a:buNone/>
            </a:pPr>
            <a:r>
              <a:rPr lang="en-US" sz="1800" b="1" dirty="0">
                <a:solidFill>
                  <a:schemeClr val="tx1"/>
                </a:solidFill>
                <a:latin typeface="Arial" panose="020B0604020202020204" pitchFamily="34" charset="0"/>
                <a:cs typeface="Arial" panose="020B0604020202020204" pitchFamily="34" charset="0"/>
              </a:rPr>
              <a:t>Operational Expenses</a:t>
            </a:r>
          </a:p>
          <a:p>
            <a:pPr algn="just">
              <a:spcAft>
                <a:spcPts val="1050"/>
              </a:spcAft>
            </a:pPr>
            <a:r>
              <a:rPr lang="en-US" sz="1400" dirty="0">
                <a:solidFill>
                  <a:schemeClr val="tx1"/>
                </a:solidFill>
                <a:latin typeface="Arial" panose="020B0604020202020204" pitchFamily="34" charset="0"/>
                <a:cs typeface="Arial" panose="020B0604020202020204" pitchFamily="34" charset="0"/>
              </a:rPr>
              <a:t>Operational expenses for core functions of Dispute Resolution, Community Schemes Database Management and related activities, as well as the storage, management, and retrieval of community schemes’ governance documents. These activities should naturally consume the second largest expenditure after staff costs.</a:t>
            </a:r>
          </a:p>
          <a:p>
            <a:pPr algn="just">
              <a:spcAft>
                <a:spcPts val="1050"/>
              </a:spcAft>
            </a:pPr>
            <a:r>
              <a:rPr lang="en-US" sz="1400" dirty="0">
                <a:solidFill>
                  <a:schemeClr val="tx1"/>
                </a:solidFill>
                <a:latin typeface="Arial" panose="020B0604020202020204" pitchFamily="34" charset="0"/>
                <a:cs typeface="Arial" panose="020B0604020202020204" pitchFamily="34" charset="0"/>
              </a:rPr>
              <a:t>In the cashflow statement, the cash and cash equivalents increased by R144 million from 2022/23 to 2023/24 due to the envisaged accelerated increase in revenue and increase in spending and expenditure to be undertaken in the new financial year</a:t>
            </a:r>
          </a:p>
        </p:txBody>
      </p:sp>
      <p:pic>
        <p:nvPicPr>
          <p:cNvPr id="8" name="Picture 7">
            <a:extLst>
              <a:ext uri="{FF2B5EF4-FFF2-40B4-BE49-F238E27FC236}">
                <a16:creationId xmlns:a16="http://schemas.microsoft.com/office/drawing/2014/main" xmlns="" id="{58E66485-0AD5-DA39-7863-EA2342008147}"/>
              </a:ext>
            </a:extLst>
          </p:cNvPr>
          <p:cNvPicPr>
            <a:picLocks noChangeAspect="1"/>
          </p:cNvPicPr>
          <p:nvPr/>
        </p:nvPicPr>
        <p:blipFill rotWithShape="1">
          <a:blip r:embed="rId2"/>
          <a:srcRect l="25266" r="29447" b="2"/>
          <a:stretch/>
        </p:blipFill>
        <p:spPr>
          <a:xfrm>
            <a:off x="20" y="10"/>
            <a:ext cx="4635571" cy="6857990"/>
          </a:xfrm>
          <a:prstGeom prst="rect">
            <a:avLst/>
          </a:prstGeom>
          <a:solidFill>
            <a:schemeClr val="accent6"/>
          </a:solidFill>
          <a:effectLst/>
        </p:spPr>
      </p:pic>
      <p:cxnSp>
        <p:nvCxnSpPr>
          <p:cNvPr id="12" name="Straight Connector 11">
            <a:extLst>
              <a:ext uri="{FF2B5EF4-FFF2-40B4-BE49-F238E27FC236}">
                <a16:creationId xmlns:a16="http://schemas.microsoft.com/office/drawing/2014/main" xmlns=""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922850"/>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xmlns="" id="{7D8B405C-8427-4F5B-BFF3-FB42E119EF4B}"/>
              </a:ext>
            </a:extLst>
          </p:cNvPr>
          <p:cNvSpPr>
            <a:spLocks noGrp="1"/>
          </p:cNvSpPr>
          <p:nvPr>
            <p:ph type="sldNum" sz="quarter" idx="12"/>
          </p:nvPr>
        </p:nvSpPr>
        <p:spPr>
          <a:xfrm>
            <a:off x="10167042" y="6356350"/>
            <a:ext cx="1186758" cy="365125"/>
          </a:xfrm>
        </p:spPr>
        <p:txBody>
          <a:bodyPr vert="horz" lIns="91440" tIns="45720" rIns="91440" bIns="45720" rtlCol="0" anchor="ctr">
            <a:normAutofit/>
          </a:bodyPr>
          <a:lstStyle/>
          <a:p>
            <a:pPr>
              <a:spcAft>
                <a:spcPts val="600"/>
              </a:spcAft>
              <a:defRPr/>
            </a:pPr>
            <a:fld id="{E46178AB-9F47-154C-8C5C-96D64CA04AA0}" type="slidenum">
              <a:rPr lang="en-US" smtClean="0">
                <a:solidFill>
                  <a:prstClr val="black">
                    <a:tint val="75000"/>
                  </a:prstClr>
                </a:solidFill>
                <a:latin typeface="Calibri" panose="020F0502020204030204"/>
              </a:rPr>
              <a:pPr>
                <a:spcAft>
                  <a:spcPts val="600"/>
                </a:spcAft>
                <a:defRPr/>
              </a:pPr>
              <a:t>26</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xmlns="" val="2719960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213D0281-68A0-4181-901F-E8F4FAC3773D}"/>
              </a:ext>
            </a:extLst>
          </p:cNvPr>
          <p:cNvSpPr>
            <a:spLocks noGrp="1"/>
          </p:cNvSpPr>
          <p:nvPr>
            <p:ph type="ctrTitle"/>
          </p:nvPr>
        </p:nvSpPr>
        <p:spPr>
          <a:xfrm>
            <a:off x="4965430" y="629268"/>
            <a:ext cx="6586491" cy="1286160"/>
          </a:xfrm>
        </p:spPr>
        <p:txBody>
          <a:bodyPr vert="horz" lIns="91440" tIns="45720" rIns="91440" bIns="45720" rtlCol="0" anchor="b">
            <a:normAutofit fontScale="90000"/>
          </a:bodyPr>
          <a:lstStyle/>
          <a:p>
            <a:r>
              <a:rPr lang="en-US" sz="3700" dirty="0">
                <a:solidFill>
                  <a:schemeClr val="tx1"/>
                </a:solidFill>
                <a:latin typeface="Arial" panose="020B0604020202020204" pitchFamily="34" charset="0"/>
                <a:cs typeface="Arial" panose="020B0604020202020204" pitchFamily="34" charset="0"/>
              </a:rPr>
              <a:t>Narration of the Budget and Financial Statements (continued)</a:t>
            </a:r>
          </a:p>
        </p:txBody>
      </p:sp>
      <p:pic>
        <p:nvPicPr>
          <p:cNvPr id="9" name="Picture 8">
            <a:extLst>
              <a:ext uri="{FF2B5EF4-FFF2-40B4-BE49-F238E27FC236}">
                <a16:creationId xmlns:a16="http://schemas.microsoft.com/office/drawing/2014/main" xmlns="" id="{9CD0FF0F-CAC2-767D-A6BA-36CFDC695B26}"/>
              </a:ext>
            </a:extLst>
          </p:cNvPr>
          <p:cNvPicPr>
            <a:picLocks noChangeAspect="1"/>
          </p:cNvPicPr>
          <p:nvPr/>
        </p:nvPicPr>
        <p:blipFill rotWithShape="1">
          <a:blip r:embed="rId2"/>
          <a:srcRect l="33100" r="28879"/>
          <a:stretch/>
        </p:blipFill>
        <p:spPr>
          <a:xfrm>
            <a:off x="20" y="10"/>
            <a:ext cx="4635571" cy="6857990"/>
          </a:xfrm>
          <a:prstGeom prst="rect">
            <a:avLst/>
          </a:prstGeom>
          <a:effectLst/>
        </p:spPr>
      </p:pic>
      <p:cxnSp>
        <p:nvCxnSpPr>
          <p:cNvPr id="13" name="Straight Connector 12">
            <a:extLst>
              <a:ext uri="{FF2B5EF4-FFF2-40B4-BE49-F238E27FC236}">
                <a16:creationId xmlns:a16="http://schemas.microsoft.com/office/drawing/2014/main" xmlns=""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3983C8"/>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xmlns="" id="{215AF178-C95D-4FF1-BA8D-D76ED9C97BE3}"/>
              </a:ext>
            </a:extLst>
          </p:cNvPr>
          <p:cNvSpPr>
            <a:spLocks noGrp="1"/>
          </p:cNvSpPr>
          <p:nvPr>
            <p:ph type="sldNum" sz="quarter" idx="12"/>
          </p:nvPr>
        </p:nvSpPr>
        <p:spPr>
          <a:xfrm>
            <a:off x="10167042" y="6356350"/>
            <a:ext cx="1186758" cy="365125"/>
          </a:xfrm>
        </p:spPr>
        <p:txBody>
          <a:bodyPr vert="horz" lIns="91440" tIns="45720" rIns="91440" bIns="45720" rtlCol="0" anchor="ctr">
            <a:normAutofit/>
          </a:bodyPr>
          <a:lstStyle/>
          <a:p>
            <a:pPr>
              <a:spcAft>
                <a:spcPts val="600"/>
              </a:spcAft>
              <a:defRPr/>
            </a:pPr>
            <a:fld id="{E46178AB-9F47-154C-8C5C-96D64CA04AA0}" type="slidenum">
              <a:rPr lang="en-US" smtClean="0">
                <a:solidFill>
                  <a:prstClr val="black">
                    <a:tint val="75000"/>
                  </a:prstClr>
                </a:solidFill>
                <a:latin typeface="Calibri" panose="020F0502020204030204"/>
              </a:rPr>
              <a:pPr>
                <a:spcAft>
                  <a:spcPts val="600"/>
                </a:spcAft>
                <a:defRPr/>
              </a:pPr>
              <a:t>27</a:t>
            </a:fld>
            <a:endParaRPr lang="en-US">
              <a:solidFill>
                <a:prstClr val="black">
                  <a:tint val="75000"/>
                </a:prstClr>
              </a:solidFill>
              <a:latin typeface="Calibri" panose="020F0502020204030204"/>
            </a:endParaRPr>
          </a:p>
        </p:txBody>
      </p:sp>
      <p:graphicFrame>
        <p:nvGraphicFramePr>
          <p:cNvPr id="8" name="Content Placeholder 1">
            <a:extLst>
              <a:ext uri="{FF2B5EF4-FFF2-40B4-BE49-F238E27FC236}">
                <a16:creationId xmlns:a16="http://schemas.microsoft.com/office/drawing/2014/main" xmlns="" id="{CB36C2BA-96AB-1CF3-486F-FEAC81F150B7}"/>
              </a:ext>
            </a:extLst>
          </p:cNvPr>
          <p:cNvGraphicFramePr>
            <a:graphicFrameLocks noGrp="1"/>
          </p:cNvGraphicFramePr>
          <p:nvPr>
            <p:ph idx="1"/>
            <p:extLst>
              <p:ext uri="{D42A27DB-BD31-4B8C-83A1-F6EECF244321}">
                <p14:modId xmlns:p14="http://schemas.microsoft.com/office/powerpoint/2010/main" xmlns="" val="4252181732"/>
              </p:ext>
            </p:extLst>
          </p:nvPr>
        </p:nvGraphicFramePr>
        <p:xfrm>
          <a:off x="4965431" y="2198674"/>
          <a:ext cx="6880672" cy="4522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675467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D401E8E-4A93-4548-ACA5-89C2DB1BD0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C56BEBC6-FD86-4AE0-9F81-AE62D157EB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6">
            <a:extLst>
              <a:ext uri="{FF2B5EF4-FFF2-40B4-BE49-F238E27FC236}">
                <a16:creationId xmlns:a16="http://schemas.microsoft.com/office/drawing/2014/main" xmlns="" id="{BF74AC2C-CACD-4E1A-8041-3F7043EEA5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xmlns="" id="{CDB61CBA-11D3-4E24-8DB3-38A5EFA935E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xmlns="" id="{09F092C7-BD3D-4C76-A8B7-D0C6049E7C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Title 5">
            <a:extLst>
              <a:ext uri="{FF2B5EF4-FFF2-40B4-BE49-F238E27FC236}">
                <a16:creationId xmlns:a16="http://schemas.microsoft.com/office/drawing/2014/main" xmlns="" id="{F332DB57-828B-46AC-84AA-B2850B04FAA0}"/>
              </a:ext>
            </a:extLst>
          </p:cNvPr>
          <p:cNvSpPr>
            <a:spLocks noGrp="1"/>
          </p:cNvSpPr>
          <p:nvPr>
            <p:ph type="ctrTitle"/>
          </p:nvPr>
        </p:nvSpPr>
        <p:spPr>
          <a:xfrm>
            <a:off x="958506" y="4625088"/>
            <a:ext cx="7455339" cy="1212102"/>
          </a:xfrm>
        </p:spPr>
        <p:txBody>
          <a:bodyPr vert="horz" lIns="91440" tIns="45720" rIns="91440" bIns="45720" rtlCol="0" anchor="ctr">
            <a:normAutofit/>
          </a:bodyPr>
          <a:lstStyle/>
          <a:p>
            <a:r>
              <a:rPr lang="en-US" sz="3200" kern="1200" dirty="0">
                <a:solidFill>
                  <a:srgbClr val="FFFFFF"/>
                </a:solidFill>
                <a:latin typeface="Arial" panose="020B0604020202020204" pitchFamily="34" charset="0"/>
                <a:cs typeface="Arial" panose="020B0604020202020204" pitchFamily="34" charset="0"/>
              </a:rPr>
              <a:t>Narration of the Budget and Financial </a:t>
            </a:r>
            <a:r>
              <a:rPr lang="en-US" sz="3200" dirty="0">
                <a:solidFill>
                  <a:srgbClr val="FFFFFF"/>
                </a:solidFill>
                <a:latin typeface="Arial" panose="020B0604020202020204" pitchFamily="34" charset="0"/>
                <a:cs typeface="Arial" panose="020B0604020202020204" pitchFamily="34" charset="0"/>
              </a:rPr>
              <a:t>S</a:t>
            </a:r>
            <a:r>
              <a:rPr lang="en-US" sz="3200" kern="1200" dirty="0">
                <a:solidFill>
                  <a:srgbClr val="FFFFFF"/>
                </a:solidFill>
                <a:latin typeface="Arial" panose="020B0604020202020204" pitchFamily="34" charset="0"/>
                <a:cs typeface="Arial" panose="020B0604020202020204" pitchFamily="34" charset="0"/>
              </a:rPr>
              <a:t>tatements (continued)</a:t>
            </a:r>
          </a:p>
        </p:txBody>
      </p:sp>
      <p:sp>
        <p:nvSpPr>
          <p:cNvPr id="2" name="Content Placeholder 1">
            <a:extLst>
              <a:ext uri="{FF2B5EF4-FFF2-40B4-BE49-F238E27FC236}">
                <a16:creationId xmlns:a16="http://schemas.microsoft.com/office/drawing/2014/main" xmlns="" id="{4ECEFC70-4DAE-46FD-B61E-698DBA412F9E}"/>
              </a:ext>
            </a:extLst>
          </p:cNvPr>
          <p:cNvSpPr>
            <a:spLocks noGrp="1"/>
          </p:cNvSpPr>
          <p:nvPr>
            <p:ph idx="1"/>
          </p:nvPr>
        </p:nvSpPr>
        <p:spPr>
          <a:xfrm>
            <a:off x="958506" y="154112"/>
            <a:ext cx="10127310" cy="4223155"/>
          </a:xfrm>
        </p:spPr>
        <p:txBody>
          <a:bodyPr vert="horz" lIns="91440" tIns="45720" rIns="91440" bIns="45720" rtlCol="0" anchor="ctr">
            <a:normAutofit lnSpcReduction="10000"/>
          </a:bodyPr>
          <a:lstStyle/>
          <a:p>
            <a:pPr marL="0" indent="0" algn="just">
              <a:spcAft>
                <a:spcPts val="1050"/>
              </a:spcAft>
              <a:buNone/>
            </a:pPr>
            <a:r>
              <a:rPr lang="en-US" sz="2000" b="1" dirty="0">
                <a:solidFill>
                  <a:srgbClr val="FFFFFF"/>
                </a:solidFill>
                <a:latin typeface="Arial" panose="020B0604020202020204" pitchFamily="34" charset="0"/>
                <a:cs typeface="Arial" panose="020B0604020202020204" pitchFamily="34" charset="0"/>
              </a:rPr>
              <a:t>Facilities and Infrastructure Expenses</a:t>
            </a:r>
          </a:p>
          <a:p>
            <a:pPr algn="just">
              <a:spcAft>
                <a:spcPts val="1050"/>
              </a:spcAft>
            </a:pPr>
            <a:r>
              <a:rPr lang="en-US" sz="2000" dirty="0">
                <a:solidFill>
                  <a:srgbClr val="FFFFFF"/>
                </a:solidFill>
                <a:latin typeface="Arial" panose="020B0604020202020204" pitchFamily="34" charset="0"/>
                <a:cs typeface="Arial" panose="020B0604020202020204" pitchFamily="34" charset="0"/>
              </a:rPr>
              <a:t>Rental office space; fittings and furniture, lease of assets [office equipment]; annual licenses, ICT support services, Disaster Recovery and Business Continuity – costs to also include expansion of Satellite Offices in other Provinces for greater access</a:t>
            </a:r>
          </a:p>
          <a:p>
            <a:pPr marL="0" indent="0" algn="just">
              <a:spcAft>
                <a:spcPts val="1050"/>
              </a:spcAft>
              <a:buNone/>
            </a:pPr>
            <a:r>
              <a:rPr lang="en-US" sz="2000" b="1" dirty="0">
                <a:solidFill>
                  <a:srgbClr val="FFFFFF"/>
                </a:solidFill>
                <a:latin typeface="Arial" panose="020B0604020202020204" pitchFamily="34" charset="0"/>
                <a:cs typeface="Arial" panose="020B0604020202020204" pitchFamily="34" charset="0"/>
              </a:rPr>
              <a:t>Capital Goods</a:t>
            </a:r>
          </a:p>
          <a:p>
            <a:pPr algn="just">
              <a:spcAft>
                <a:spcPts val="1050"/>
              </a:spcAft>
            </a:pPr>
            <a:r>
              <a:rPr lang="en-US" sz="2000" dirty="0">
                <a:solidFill>
                  <a:srgbClr val="FFFFFF"/>
                </a:solidFill>
                <a:latin typeface="Arial" panose="020B0604020202020204" pitchFamily="34" charset="0"/>
                <a:cs typeface="Arial" panose="020B0604020202020204" pitchFamily="34" charset="0"/>
              </a:rPr>
              <a:t>Core System [BAS – CSOS Connect] under development to be supported by an ERP system yet to be procured.  Records Management System to be procured to assist with remnants of physical records and ease of access to digitized records.  Fleet Management costs also catered under this Item. Capital projects will be funded in the main from approved roll over amounts from National Treasury. The capital expenditure budget for software decreased by R33 million from 2022/23 to 2023/24 and is mainly attributable to the progress in implementation of the BAS project as well as the records managements systems with the upgrade of the SAGE ERP System</a:t>
            </a:r>
            <a:r>
              <a:rPr lang="en-US" sz="1700" dirty="0">
                <a:solidFill>
                  <a:srgbClr val="FFFFFF"/>
                </a:solidFill>
                <a:latin typeface="Arial" panose="020B0604020202020204" pitchFamily="34" charset="0"/>
                <a:cs typeface="Arial" panose="020B0604020202020204" pitchFamily="34" charset="0"/>
              </a:rPr>
              <a:t>.</a:t>
            </a:r>
          </a:p>
          <a:p>
            <a:pPr>
              <a:spcAft>
                <a:spcPts val="1050"/>
              </a:spcAft>
            </a:pPr>
            <a:endParaRPr lang="en-US" sz="800" dirty="0">
              <a:solidFill>
                <a:srgbClr val="FFFFFF"/>
              </a:solidFill>
            </a:endParaRPr>
          </a:p>
        </p:txBody>
      </p:sp>
      <p:sp>
        <p:nvSpPr>
          <p:cNvPr id="21" name="Rectangle 8">
            <a:extLst>
              <a:ext uri="{FF2B5EF4-FFF2-40B4-BE49-F238E27FC236}">
                <a16:creationId xmlns:a16="http://schemas.microsoft.com/office/drawing/2014/main" xmlns="" id="{93D3D714-C49E-476F-B7F2-000D74BA13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Slide Number Placeholder 4">
            <a:extLst>
              <a:ext uri="{FF2B5EF4-FFF2-40B4-BE49-F238E27FC236}">
                <a16:creationId xmlns:a16="http://schemas.microsoft.com/office/drawing/2014/main" xmlns="" id="{B7A530A6-2A84-40CC-BFAE-CFE099947F22}"/>
              </a:ext>
            </a:extLst>
          </p:cNvPr>
          <p:cNvSpPr>
            <a:spLocks noGrp="1"/>
          </p:cNvSpPr>
          <p:nvPr>
            <p:ph type="sldNum" sz="quarter" idx="12"/>
          </p:nvPr>
        </p:nvSpPr>
        <p:spPr>
          <a:xfrm>
            <a:off x="10707624" y="6382512"/>
            <a:ext cx="685800" cy="320040"/>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E46178AB-9F47-154C-8C5C-96D64CA04AA0}" type="slidenum">
              <a:rPr kumimoji="0" lang="en-US" sz="1000" b="0" i="0" u="none" strike="noStrike" cap="none" spc="0" normalizeH="0" baseline="0" noProof="0">
                <a:ln>
                  <a:noFill/>
                </a:ln>
                <a:effectLst/>
                <a:uLnTx/>
                <a:uFillTx/>
                <a:latin typeface="+mn-lt"/>
              </a:rPr>
              <a:pPr marR="0" lvl="0" indent="0" fontAlgn="auto">
                <a:spcBef>
                  <a:spcPts val="0"/>
                </a:spcBef>
                <a:spcAft>
                  <a:spcPts val="600"/>
                </a:spcAft>
                <a:buClrTx/>
                <a:buSzTx/>
                <a:buFontTx/>
                <a:buNone/>
                <a:tabLst/>
                <a:defRPr/>
              </a:pPr>
              <a:t>28</a:t>
            </a:fld>
            <a:endParaRPr kumimoji="0" lang="en-US" sz="1000" b="0" i="0" u="none" strike="noStrike" cap="none" spc="0" normalizeH="0" baseline="0" noProof="0">
              <a:ln>
                <a:noFill/>
              </a:ln>
              <a:effectLst/>
              <a:uLnTx/>
              <a:uFillTx/>
              <a:latin typeface="+mn-lt"/>
            </a:endParaRPr>
          </a:p>
        </p:txBody>
      </p:sp>
    </p:spTree>
    <p:extLst>
      <p:ext uri="{BB962C8B-B14F-4D97-AF65-F5344CB8AC3E}">
        <p14:creationId xmlns:p14="http://schemas.microsoft.com/office/powerpoint/2010/main" xmlns="" val="4005310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F332DB57-828B-46AC-84AA-B2850B04FAA0}"/>
              </a:ext>
            </a:extLst>
          </p:cNvPr>
          <p:cNvSpPr>
            <a:spLocks noGrp="1"/>
          </p:cNvSpPr>
          <p:nvPr>
            <p:ph type="ctrTitle"/>
          </p:nvPr>
        </p:nvSpPr>
        <p:spPr>
          <a:xfrm>
            <a:off x="4965430" y="629268"/>
            <a:ext cx="6586491" cy="1286160"/>
          </a:xfrm>
        </p:spPr>
        <p:txBody>
          <a:bodyPr vert="horz" lIns="91440" tIns="45720" rIns="91440" bIns="45720" rtlCol="0" anchor="b">
            <a:normAutofit fontScale="90000"/>
          </a:bodyPr>
          <a:lstStyle/>
          <a:p>
            <a:r>
              <a:rPr lang="en-US" sz="3700" dirty="0">
                <a:solidFill>
                  <a:schemeClr val="tx1"/>
                </a:solidFill>
                <a:latin typeface="Arial" panose="020B0604020202020204" pitchFamily="34" charset="0"/>
                <a:cs typeface="Arial" panose="020B0604020202020204" pitchFamily="34" charset="0"/>
              </a:rPr>
              <a:t>Narration of the Budget and Financial Statements (continued)</a:t>
            </a:r>
          </a:p>
        </p:txBody>
      </p:sp>
      <p:sp>
        <p:nvSpPr>
          <p:cNvPr id="15" name="Content Placeholder 1">
            <a:extLst>
              <a:ext uri="{FF2B5EF4-FFF2-40B4-BE49-F238E27FC236}">
                <a16:creationId xmlns:a16="http://schemas.microsoft.com/office/drawing/2014/main" xmlns="" id="{4ECEFC70-4DAE-46FD-B61E-698DBA412F9E}"/>
              </a:ext>
            </a:extLst>
          </p:cNvPr>
          <p:cNvSpPr>
            <a:spLocks noGrp="1"/>
          </p:cNvSpPr>
          <p:nvPr>
            <p:ph idx="1"/>
          </p:nvPr>
        </p:nvSpPr>
        <p:spPr>
          <a:xfrm>
            <a:off x="4633645" y="2314807"/>
            <a:ext cx="7558335" cy="4640793"/>
          </a:xfrm>
        </p:spPr>
        <p:txBody>
          <a:bodyPr vert="horz" lIns="91440" tIns="45720" rIns="91440" bIns="45720" rtlCol="0">
            <a:normAutofit/>
          </a:bodyPr>
          <a:lstStyle/>
          <a:p>
            <a:pPr marL="0" indent="0" algn="just">
              <a:buNone/>
            </a:pPr>
            <a:r>
              <a:rPr lang="en-US" sz="2400" b="1" dirty="0">
                <a:solidFill>
                  <a:schemeClr val="tx1"/>
                </a:solidFill>
                <a:latin typeface="Arial" panose="020B0604020202020204" pitchFamily="34" charset="0"/>
                <a:cs typeface="Arial" panose="020B0604020202020204" pitchFamily="34" charset="0"/>
              </a:rPr>
              <a:t>Travelling and Accommodation</a:t>
            </a:r>
          </a:p>
          <a:p>
            <a:pPr algn="just"/>
            <a:r>
              <a:rPr lang="en-US" sz="2000" dirty="0">
                <a:solidFill>
                  <a:schemeClr val="tx1"/>
                </a:solidFill>
                <a:latin typeface="Arial" panose="020B0604020202020204" pitchFamily="34" charset="0"/>
                <a:cs typeface="Arial" panose="020B0604020202020204" pitchFamily="34" charset="0"/>
              </a:rPr>
              <a:t>Measures introduced to limit travelling and accommodation costs </a:t>
            </a:r>
            <a:r>
              <a:rPr lang="en-US" sz="2000" dirty="0" err="1">
                <a:solidFill>
                  <a:schemeClr val="tx1"/>
                </a:solidFill>
                <a:latin typeface="Arial" panose="020B0604020202020204" pitchFamily="34" charset="0"/>
                <a:cs typeface="Arial" panose="020B0604020202020204" pitchFamily="34" charset="0"/>
              </a:rPr>
              <a:t>ie</a:t>
            </a:r>
            <a:r>
              <a:rPr lang="en-US" sz="2000" dirty="0">
                <a:solidFill>
                  <a:schemeClr val="tx1"/>
                </a:solidFill>
                <a:latin typeface="Arial" panose="020B0604020202020204" pitchFamily="34" charset="0"/>
                <a:cs typeface="Arial" panose="020B0604020202020204" pitchFamily="34" charset="0"/>
              </a:rPr>
              <a:t>. Virtual Platforms except in unavoidable inter-regional travel.</a:t>
            </a:r>
          </a:p>
          <a:p>
            <a:pPr marL="0" indent="0" algn="just">
              <a:buNone/>
            </a:pPr>
            <a:r>
              <a:rPr lang="en-US" sz="2400" b="1" dirty="0">
                <a:solidFill>
                  <a:schemeClr val="tx1"/>
                </a:solidFill>
                <a:latin typeface="Arial" panose="020B0604020202020204" pitchFamily="34" charset="0"/>
                <a:cs typeface="Arial" panose="020B0604020202020204" pitchFamily="34" charset="0"/>
              </a:rPr>
              <a:t>Board Expenses</a:t>
            </a:r>
          </a:p>
          <a:p>
            <a:pPr algn="just"/>
            <a:r>
              <a:rPr lang="en-US" sz="1900" dirty="0">
                <a:solidFill>
                  <a:schemeClr val="tx1"/>
                </a:solidFill>
                <a:latin typeface="Arial" panose="020B0604020202020204" pitchFamily="34" charset="0"/>
                <a:cs typeface="Arial" panose="020B0604020202020204" pitchFamily="34" charset="0"/>
              </a:rPr>
              <a:t>Board expenses in line with National Treasury guidelines. Include Board fees, capacitation of Directors and yet to be established Advisory Council by the Minister.</a:t>
            </a:r>
          </a:p>
          <a:p>
            <a:pPr marL="0" indent="0" algn="just">
              <a:buNone/>
            </a:pPr>
            <a:r>
              <a:rPr lang="en-US" sz="2000" b="1" dirty="0">
                <a:solidFill>
                  <a:schemeClr val="tx1"/>
                </a:solidFill>
                <a:latin typeface="Arial" panose="020B0604020202020204" pitchFamily="34" charset="0"/>
                <a:cs typeface="Arial" panose="020B0604020202020204" pitchFamily="34" charset="0"/>
              </a:rPr>
              <a:t>General and Administration Costs</a:t>
            </a:r>
          </a:p>
          <a:p>
            <a:pPr algn="just"/>
            <a:r>
              <a:rPr lang="en-US" sz="1900" dirty="0">
                <a:solidFill>
                  <a:schemeClr val="tx1"/>
                </a:solidFill>
                <a:latin typeface="Arial" panose="020B0604020202020204" pitchFamily="34" charset="0"/>
                <a:cs typeface="Arial" panose="020B0604020202020204" pitchFamily="34" charset="0"/>
              </a:rPr>
              <a:t>Costs to maintain a functional and habitable office, achieve compliance, and maintain an effective operation. </a:t>
            </a:r>
          </a:p>
          <a:p>
            <a:pPr marL="0"/>
            <a:endParaRPr lang="en-US" sz="1100" dirty="0">
              <a:solidFill>
                <a:schemeClr val="tx1"/>
              </a:solidFill>
            </a:endParaRPr>
          </a:p>
        </p:txBody>
      </p:sp>
      <p:pic>
        <p:nvPicPr>
          <p:cNvPr id="16" name="Picture 7">
            <a:extLst>
              <a:ext uri="{FF2B5EF4-FFF2-40B4-BE49-F238E27FC236}">
                <a16:creationId xmlns:a16="http://schemas.microsoft.com/office/drawing/2014/main" xmlns="" id="{A10A6532-107F-6343-88E0-89B305BB505A}"/>
              </a:ext>
            </a:extLst>
          </p:cNvPr>
          <p:cNvPicPr>
            <a:picLocks noChangeAspect="1"/>
          </p:cNvPicPr>
          <p:nvPr/>
        </p:nvPicPr>
        <p:blipFill rotWithShape="1">
          <a:blip r:embed="rId2"/>
          <a:srcRect l="36815" r="18065" b="-1"/>
          <a:stretch/>
        </p:blipFill>
        <p:spPr>
          <a:xfrm>
            <a:off x="20" y="10"/>
            <a:ext cx="3795445" cy="6857990"/>
          </a:xfrm>
          <a:prstGeom prst="rect">
            <a:avLst/>
          </a:prstGeom>
          <a:effectLst/>
        </p:spPr>
      </p:pic>
      <p:cxnSp>
        <p:nvCxnSpPr>
          <p:cNvPr id="12" name="Straight Connector 11">
            <a:extLst>
              <a:ext uri="{FF2B5EF4-FFF2-40B4-BE49-F238E27FC236}">
                <a16:creationId xmlns:a16="http://schemas.microsoft.com/office/drawing/2014/main" xmlns=""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8AF5B5"/>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xmlns="" id="{B7A530A6-2A84-40CC-BFAE-CFE099947F22}"/>
              </a:ext>
            </a:extLst>
          </p:cNvPr>
          <p:cNvSpPr>
            <a:spLocks noGrp="1"/>
          </p:cNvSpPr>
          <p:nvPr>
            <p:ph type="sldNum" sz="quarter" idx="12"/>
          </p:nvPr>
        </p:nvSpPr>
        <p:spPr>
          <a:xfrm>
            <a:off x="10167042" y="6356350"/>
            <a:ext cx="1186758" cy="365125"/>
          </a:xfrm>
        </p:spPr>
        <p:txBody>
          <a:bodyPr vert="horz" lIns="91440" tIns="45720" rIns="91440" bIns="45720" rtlCol="0" anchor="ctr">
            <a:normAutofit/>
          </a:bodyPr>
          <a:lstStyle/>
          <a:p>
            <a:pPr>
              <a:spcAft>
                <a:spcPts val="600"/>
              </a:spcAft>
              <a:defRPr/>
            </a:pPr>
            <a:fld id="{E46178AB-9F47-154C-8C5C-96D64CA04AA0}" type="slidenum">
              <a:rPr lang="en-US" smtClean="0">
                <a:solidFill>
                  <a:prstClr val="black">
                    <a:tint val="75000"/>
                  </a:prstClr>
                </a:solidFill>
                <a:latin typeface="Calibri" panose="020F0502020204030204"/>
              </a:rPr>
              <a:pPr>
                <a:spcAft>
                  <a:spcPts val="600"/>
                </a:spcAft>
                <a:defRPr/>
              </a:pPr>
              <a:t>29</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xmlns="" val="3101220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1">
            <a:extLst>
              <a:ext uri="{FF2B5EF4-FFF2-40B4-BE49-F238E27FC236}">
                <a16:creationId xmlns:a16="http://schemas.microsoft.com/office/drawing/2014/main" xmlns=""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6" descr="Diagram&#10;&#10;Description automatically generated">
            <a:extLst>
              <a:ext uri="{FF2B5EF4-FFF2-40B4-BE49-F238E27FC236}">
                <a16:creationId xmlns:a16="http://schemas.microsoft.com/office/drawing/2014/main" xmlns="" id="{DEA08916-BAF9-4BB5-8E86-320006DE6A4C}"/>
              </a:ext>
            </a:extLst>
          </p:cNvPr>
          <p:cNvPicPr>
            <a:picLocks noGrp="1" noChangeAspect="1"/>
          </p:cNvPicPr>
          <p:nvPr>
            <p:ph idx="1"/>
          </p:nvPr>
        </p:nvPicPr>
        <p:blipFill rotWithShape="1">
          <a:blip r:embed="rId2"/>
          <a:srcRect t="11162" b="8208"/>
          <a:stretch/>
        </p:blipFill>
        <p:spPr>
          <a:xfrm>
            <a:off x="20" y="1282"/>
            <a:ext cx="12191980" cy="6856718"/>
          </a:xfrm>
          <a:prstGeom prst="rect">
            <a:avLst/>
          </a:prstGeom>
        </p:spPr>
      </p:pic>
      <p:sp>
        <p:nvSpPr>
          <p:cNvPr id="3" name="Date Placeholder 2">
            <a:extLst>
              <a:ext uri="{FF2B5EF4-FFF2-40B4-BE49-F238E27FC236}">
                <a16:creationId xmlns:a16="http://schemas.microsoft.com/office/drawing/2014/main" xmlns="" id="{F2BC30DB-5A1D-4798-A330-4D385FC427DD}"/>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1/12/21</a:t>
            </a:r>
          </a:p>
        </p:txBody>
      </p:sp>
      <p:sp>
        <p:nvSpPr>
          <p:cNvPr id="5" name="Slide Number Placeholder 4">
            <a:extLst>
              <a:ext uri="{FF2B5EF4-FFF2-40B4-BE49-F238E27FC236}">
                <a16:creationId xmlns:a16="http://schemas.microsoft.com/office/drawing/2014/main" xmlns="" id="{CF160EB4-0C70-4EC4-AA1B-EDDDEDD57D6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46178AB-9F47-154C-8C5C-96D64CA04AA0}"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079038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ontent Placeholder 1">
            <a:extLst>
              <a:ext uri="{FF2B5EF4-FFF2-40B4-BE49-F238E27FC236}">
                <a16:creationId xmlns:a16="http://schemas.microsoft.com/office/drawing/2014/main" xmlns="" id="{A4E1D61E-BD96-D122-45D4-203BAAF717B3}"/>
              </a:ext>
            </a:extLst>
          </p:cNvPr>
          <p:cNvGraphicFramePr>
            <a:graphicFrameLocks noGrp="1"/>
          </p:cNvGraphicFramePr>
          <p:nvPr>
            <p:ph idx="1"/>
            <p:extLst>
              <p:ext uri="{D42A27DB-BD31-4B8C-83A1-F6EECF244321}">
                <p14:modId xmlns:p14="http://schemas.microsoft.com/office/powerpoint/2010/main" xmlns="" val="1274625209"/>
              </p:ext>
            </p:extLst>
          </p:nvPr>
        </p:nvGraphicFramePr>
        <p:xfrm>
          <a:off x="673814" y="1548222"/>
          <a:ext cx="10515600" cy="3958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xmlns="" id="{E4F61CA9-B65D-40D4-83E2-DB7A3E1C42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178AB-9F47-154C-8C5C-96D64CA04AA0}" type="slidenum">
              <a:rPr kumimoji="0" lang="en-US" sz="1200" b="0" i="0" u="none" strike="noStrike" kern="1200" cap="none" spc="0" normalizeH="0" baseline="0" noProof="0" smtClean="0">
                <a:ln>
                  <a:noFill/>
                </a:ln>
                <a:solidFill>
                  <a:prstClr val="black">
                    <a:tint val="75000"/>
                  </a:prstClr>
                </a:solidFill>
                <a:effectLst/>
                <a:uLnTx/>
                <a:uFillTx/>
                <a:latin typeface="Tw Cen MT Std Semi Medium" panose="020B04020201040206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Tw Cen MT Std Semi Medium" panose="020B0402020104020603" pitchFamily="34" charset="0"/>
              <a:ea typeface="+mn-ea"/>
              <a:cs typeface="+mn-cs"/>
            </a:endParaRPr>
          </a:p>
        </p:txBody>
      </p:sp>
      <p:sp>
        <p:nvSpPr>
          <p:cNvPr id="6" name="Title 5">
            <a:extLst>
              <a:ext uri="{FF2B5EF4-FFF2-40B4-BE49-F238E27FC236}">
                <a16:creationId xmlns:a16="http://schemas.microsoft.com/office/drawing/2014/main" xmlns="" id="{72CFD08F-C150-4E37-AC84-A19EED8B305E}"/>
              </a:ext>
            </a:extLst>
          </p:cNvPr>
          <p:cNvSpPr>
            <a:spLocks noGrp="1"/>
          </p:cNvSpPr>
          <p:nvPr>
            <p:ph type="ctrTitle"/>
          </p:nvPr>
        </p:nvSpPr>
        <p:spPr>
          <a:xfrm>
            <a:off x="838200" y="338203"/>
            <a:ext cx="7966753" cy="1008346"/>
          </a:xfrm>
        </p:spPr>
        <p:txBody>
          <a:bodyPr/>
          <a:lstStyle/>
          <a:p>
            <a:r>
              <a:rPr lang="en-US" dirty="0">
                <a:latin typeface="Arial" panose="020B0604020202020204" pitchFamily="34" charset="0"/>
                <a:cs typeface="Arial" panose="020B0604020202020204" pitchFamily="34" charset="0"/>
              </a:rPr>
              <a:t>RECOMMENDATION</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14413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body" idx="1"/>
          </p:nvPr>
        </p:nvSpPr>
        <p:spPr/>
        <p:txBody>
          <a:bodyPr>
            <a:normAutofit fontScale="85000" lnSpcReduction="10000"/>
          </a:bodyPr>
          <a:lstStyle/>
          <a:p>
            <a:pPr marL="68580"/>
            <a:r>
              <a:rPr lang="en-US" sz="6000" dirty="0"/>
              <a:t>Thank you</a:t>
            </a:r>
          </a:p>
          <a:p>
            <a:endParaRPr lang="en-US" dirty="0"/>
          </a:p>
          <a:p>
            <a:pPr marL="68580"/>
            <a:endParaRPr lang="en-US" dirty="0"/>
          </a:p>
        </p:txBody>
      </p:sp>
    </p:spTree>
    <p:extLst>
      <p:ext uri="{BB962C8B-B14F-4D97-AF65-F5344CB8AC3E}">
        <p14:creationId xmlns:p14="http://schemas.microsoft.com/office/powerpoint/2010/main" xmlns="" val="215540983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50">
            <a:extLst>
              <a:ext uri="{FF2B5EF4-FFF2-40B4-BE49-F238E27FC236}">
                <a16:creationId xmlns:a16="http://schemas.microsoft.com/office/drawing/2014/main" xmlns="" id="{9DBC8166-481C-4473-95F5-9A5B9073B7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52">
            <a:extLst>
              <a:ext uri="{FF2B5EF4-FFF2-40B4-BE49-F238E27FC236}">
                <a16:creationId xmlns:a16="http://schemas.microsoft.com/office/drawing/2014/main" xmlns="" id="{A5A5CE6E-90AF-4D43-A014-1F9EC83EB9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7" name="Title 1">
            <a:extLst>
              <a:ext uri="{FF2B5EF4-FFF2-40B4-BE49-F238E27FC236}">
                <a16:creationId xmlns:a16="http://schemas.microsoft.com/office/drawing/2014/main" xmlns="" id="{F2D25E62-DDF3-4A16-880E-00C9429C3F70}"/>
              </a:ext>
            </a:extLst>
          </p:cNvPr>
          <p:cNvSpPr txBox="1">
            <a:spLocks/>
          </p:cNvSpPr>
          <p:nvPr/>
        </p:nvSpPr>
        <p:spPr>
          <a:xfrm>
            <a:off x="308008" y="643467"/>
            <a:ext cx="4023360" cy="55710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rgbClr val="356D34"/>
                </a:solidFill>
                <a:latin typeface="Tw Cen MT Std" panose="020B0402020104020603" pitchFamily="34" charset="0"/>
                <a:ea typeface="+mj-ea"/>
                <a:cs typeface="+mj-cs"/>
              </a:defRPr>
            </a:lvl1pPr>
          </a:lstStyle>
          <a:p>
            <a:pPr marL="0" marR="0" lvl="0" indent="0" fontAlgn="auto">
              <a:spcAft>
                <a:spcPts val="1800"/>
              </a:spcAft>
              <a:buClrTx/>
              <a:buSzTx/>
              <a:tabLst/>
              <a:defRPr/>
            </a:pPr>
            <a:r>
              <a:rPr kumimoji="0" lang="en-US" sz="4400" b="1" i="0" u="none" strike="noStrike" kern="1200" cap="all" spc="0" normalizeH="0" baseline="0" noProof="0" dirty="0">
                <a:ln>
                  <a:noFill/>
                </a:ln>
                <a:solidFill>
                  <a:srgbClr val="FFFFFF"/>
                </a:solidFill>
                <a:effectLst/>
                <a:uLnTx/>
                <a:uFillTx/>
                <a:latin typeface="+mj-lt"/>
                <a:ea typeface="+mj-ea"/>
                <a:cs typeface="+mj-cs"/>
              </a:rPr>
              <a:t>MTSF contributions</a:t>
            </a:r>
          </a:p>
        </p:txBody>
      </p:sp>
      <p:sp>
        <p:nvSpPr>
          <p:cNvPr id="5" name="Slide Number Placeholder 4">
            <a:extLst>
              <a:ext uri="{FF2B5EF4-FFF2-40B4-BE49-F238E27FC236}">
                <a16:creationId xmlns:a16="http://schemas.microsoft.com/office/drawing/2014/main" xmlns="" id="{B6B64841-8B3B-4336-AD21-BB48B266E1E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E46178AB-9F47-154C-8C5C-96D64CA04AA0}" type="slidenum">
              <a:rPr kumimoji="0" lang="en-US" b="0" i="0" u="none" strike="noStrike" cap="none" spc="0" normalizeH="0" baseline="0" noProof="0">
                <a:ln>
                  <a:noFill/>
                </a:ln>
                <a:solidFill>
                  <a:srgbClr val="898989"/>
                </a:solidFill>
                <a:effectLst/>
                <a:uLnTx/>
                <a:uFillTx/>
                <a:latin typeface="+mn-lt"/>
              </a:rPr>
              <a:pPr marR="0" lvl="0" indent="0" fontAlgn="auto">
                <a:spcBef>
                  <a:spcPts val="0"/>
                </a:spcBef>
                <a:spcAft>
                  <a:spcPts val="600"/>
                </a:spcAft>
                <a:buClrTx/>
                <a:buSzTx/>
                <a:buFontTx/>
                <a:buNone/>
                <a:tabLst/>
                <a:defRPr/>
              </a:pPr>
              <a:t>4</a:t>
            </a:fld>
            <a:endParaRPr kumimoji="0" lang="en-US" b="0" i="0" u="none" strike="noStrike" cap="none" spc="0" normalizeH="0" baseline="0" noProof="0">
              <a:ln>
                <a:noFill/>
              </a:ln>
              <a:solidFill>
                <a:srgbClr val="898989"/>
              </a:solidFill>
              <a:effectLst/>
              <a:uLnTx/>
              <a:uFillTx/>
              <a:latin typeface="+mn-lt"/>
            </a:endParaRPr>
          </a:p>
        </p:txBody>
      </p:sp>
      <p:graphicFrame>
        <p:nvGraphicFramePr>
          <p:cNvPr id="9" name="Content Placeholder 1">
            <a:extLst>
              <a:ext uri="{FF2B5EF4-FFF2-40B4-BE49-F238E27FC236}">
                <a16:creationId xmlns:a16="http://schemas.microsoft.com/office/drawing/2014/main" xmlns="" id="{E2CB0581-7C80-80FC-E265-368147082468}"/>
              </a:ext>
            </a:extLst>
          </p:cNvPr>
          <p:cNvGraphicFramePr>
            <a:graphicFrameLocks noGrp="1"/>
          </p:cNvGraphicFramePr>
          <p:nvPr>
            <p:ph idx="1"/>
            <p:extLst>
              <p:ext uri="{D42A27DB-BD31-4B8C-83A1-F6EECF244321}">
                <p14:modId xmlns:p14="http://schemas.microsoft.com/office/powerpoint/2010/main" xmlns="" val="3790198809"/>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551498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xmlns="" id="{73D41237-6213-9BBF-2AFB-C13CFD756B63}"/>
              </a:ext>
            </a:extLst>
          </p:cNvPr>
          <p:cNvGraphicFramePr>
            <a:graphicFrameLocks noGrp="1"/>
          </p:cNvGraphicFramePr>
          <p:nvPr>
            <p:ph idx="1"/>
          </p:nvPr>
        </p:nvGraphicFramePr>
        <p:xfrm>
          <a:off x="164387" y="207785"/>
          <a:ext cx="12027614" cy="6568440"/>
        </p:xfrm>
        <a:graphic>
          <a:graphicData uri="http://schemas.openxmlformats.org/drawingml/2006/table">
            <a:tbl>
              <a:tblPr firstRow="1" firstCol="1" bandRow="1"/>
              <a:tblGrid>
                <a:gridCol w="1866685">
                  <a:extLst>
                    <a:ext uri="{9D8B030D-6E8A-4147-A177-3AD203B41FA5}">
                      <a16:colId xmlns:a16="http://schemas.microsoft.com/office/drawing/2014/main" xmlns="" val="2991657038"/>
                    </a:ext>
                  </a:extLst>
                </a:gridCol>
                <a:gridCol w="1724894">
                  <a:extLst>
                    <a:ext uri="{9D8B030D-6E8A-4147-A177-3AD203B41FA5}">
                      <a16:colId xmlns:a16="http://schemas.microsoft.com/office/drawing/2014/main" xmlns="" val="1006490303"/>
                    </a:ext>
                  </a:extLst>
                </a:gridCol>
                <a:gridCol w="2067246">
                  <a:extLst>
                    <a:ext uri="{9D8B030D-6E8A-4147-A177-3AD203B41FA5}">
                      <a16:colId xmlns:a16="http://schemas.microsoft.com/office/drawing/2014/main" xmlns="" val="2429915869"/>
                    </a:ext>
                  </a:extLst>
                </a:gridCol>
                <a:gridCol w="2912938">
                  <a:extLst>
                    <a:ext uri="{9D8B030D-6E8A-4147-A177-3AD203B41FA5}">
                      <a16:colId xmlns:a16="http://schemas.microsoft.com/office/drawing/2014/main" xmlns="" val="4026111516"/>
                    </a:ext>
                  </a:extLst>
                </a:gridCol>
                <a:gridCol w="3455851">
                  <a:extLst>
                    <a:ext uri="{9D8B030D-6E8A-4147-A177-3AD203B41FA5}">
                      <a16:colId xmlns:a16="http://schemas.microsoft.com/office/drawing/2014/main" xmlns="" val="99749277"/>
                    </a:ext>
                  </a:extLst>
                </a:gridCol>
              </a:tblGrid>
              <a:tr h="578227">
                <a:tc>
                  <a:txBody>
                    <a:bodyPr/>
                    <a:lstStyle/>
                    <a:p>
                      <a:pPr algn="just">
                        <a:lnSpc>
                          <a:spcPct val="100000"/>
                        </a:lnSpc>
                        <a:spcBef>
                          <a:spcPts val="200"/>
                        </a:spcBef>
                        <a:spcAft>
                          <a:spcPts val="200"/>
                        </a:spcAft>
                      </a:pPr>
                      <a:r>
                        <a:rPr lang="en-ZA"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MTSF INDICATOR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75" marR="593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538135"/>
                    </a:solidFill>
                  </a:tcPr>
                </a:tc>
                <a:tc>
                  <a:txBody>
                    <a:bodyPr/>
                    <a:lstStyle/>
                    <a:p>
                      <a:pPr algn="just">
                        <a:lnSpc>
                          <a:spcPct val="100000"/>
                        </a:lnSpc>
                        <a:spcBef>
                          <a:spcPts val="200"/>
                        </a:spcBef>
                        <a:spcAft>
                          <a:spcPts val="200"/>
                        </a:spcAft>
                      </a:pPr>
                      <a:r>
                        <a:rPr lang="en-ZA"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MTSF CONTRIBUTION BY ENTITY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75" marR="593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538135"/>
                    </a:solidFill>
                  </a:tcPr>
                </a:tc>
                <a:tc>
                  <a:txBody>
                    <a:bodyPr/>
                    <a:lstStyle/>
                    <a:p>
                      <a:pPr algn="just">
                        <a:lnSpc>
                          <a:spcPct val="100000"/>
                        </a:lnSpc>
                        <a:spcBef>
                          <a:spcPts val="200"/>
                        </a:spcBef>
                        <a:spcAft>
                          <a:spcPts val="200"/>
                        </a:spcAft>
                      </a:pPr>
                      <a:r>
                        <a:rPr lang="en-ZA"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CSOS  RESPONSE (5-YEAR PLANNING TARGETS)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75" marR="593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538135"/>
                    </a:solidFill>
                  </a:tcPr>
                </a:tc>
                <a:tc>
                  <a:txBody>
                    <a:bodyPr/>
                    <a:lstStyle/>
                    <a:p>
                      <a:pPr algn="just">
                        <a:lnSpc>
                          <a:spcPct val="100000"/>
                        </a:lnSpc>
                        <a:spcBef>
                          <a:spcPts val="200"/>
                        </a:spcBef>
                        <a:spcAft>
                          <a:spcPts val="200"/>
                        </a:spcAft>
                      </a:pPr>
                      <a:r>
                        <a:rPr lang="en-ZA"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2019-2022 ACTUAL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75" marR="5937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538135"/>
                    </a:solidFill>
                  </a:tcPr>
                </a:tc>
                <a:tc>
                  <a:txBody>
                    <a:bodyPr/>
                    <a:lstStyle/>
                    <a:p>
                      <a:pPr algn="just">
                        <a:lnSpc>
                          <a:spcPct val="100000"/>
                        </a:lnSpc>
                        <a:spcBef>
                          <a:spcPts val="200"/>
                        </a:spcBef>
                        <a:spcAft>
                          <a:spcPts val="200"/>
                        </a:spcAft>
                      </a:pPr>
                      <a:r>
                        <a:rPr lang="en-ZA"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CORRECTIVE MEASURE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75" marR="5937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538135"/>
                    </a:solidFill>
                  </a:tcPr>
                </a:tc>
                <a:extLst>
                  <a:ext uri="{0D108BD9-81ED-4DB2-BD59-A6C34878D82A}">
                    <a16:rowId xmlns:a16="http://schemas.microsoft.com/office/drawing/2014/main" xmlns="" val="533791518"/>
                  </a:ext>
                </a:extLst>
              </a:tr>
              <a:tr h="0">
                <a:tc rowSpan="2">
                  <a:txBody>
                    <a:bodyPr/>
                    <a:lstStyle/>
                    <a:p>
                      <a:pPr algn="just">
                        <a:lnSpc>
                          <a:spcPct val="150000"/>
                        </a:lnSpc>
                        <a:spcBef>
                          <a:spcPts val="200"/>
                        </a:spcBef>
                        <a:spcAft>
                          <a:spcPts val="200"/>
                        </a:spcAft>
                      </a:pPr>
                      <a:r>
                        <a:rPr lang="en-ZA"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Consumer protection programmes implemented</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rowSpan="2">
                  <a:txBody>
                    <a:bodyPr/>
                    <a:lstStyle/>
                    <a:p>
                      <a:pPr marL="0" lvl="0" indent="0" algn="just">
                        <a:lnSpc>
                          <a:spcPct val="150000"/>
                        </a:lnSpc>
                        <a:spcBef>
                          <a:spcPts val="200"/>
                        </a:spcBef>
                        <a:spcAft>
                          <a:spcPts val="200"/>
                        </a:spcAft>
                        <a:buFont typeface="Symbol" panose="05050102010706020507" pitchFamily="18" charset="2"/>
                        <a:buNone/>
                      </a:pPr>
                      <a:r>
                        <a:rPr lang="en-US" sz="1500" dirty="0">
                          <a:effectLst/>
                          <a:latin typeface="Arial" panose="020B0604020202020204" pitchFamily="34" charset="0"/>
                          <a:ea typeface="Times New Roman" panose="02020603050405020304" pitchFamily="18" charset="0"/>
                          <a:cs typeface="Arial" panose="020B0604020202020204" pitchFamily="34" charset="0"/>
                        </a:rPr>
                        <a:t>Report the total number of community schemes registered and number of schemes paying levies as per legislation.</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lvl="0" indent="0" algn="just">
                        <a:lnSpc>
                          <a:spcPct val="150000"/>
                        </a:lnSpc>
                        <a:spcBef>
                          <a:spcPts val="200"/>
                        </a:spcBef>
                        <a:spcAft>
                          <a:spcPts val="200"/>
                        </a:spcAft>
                        <a:buFont typeface="Symbol" panose="05050102010706020507" pitchFamily="18" charset="2"/>
                        <a:buNone/>
                      </a:pPr>
                      <a:r>
                        <a:rPr lang="en-US" sz="1500" dirty="0">
                          <a:effectLst/>
                          <a:latin typeface="Arial" panose="020B0604020202020204" pitchFamily="34" charset="0"/>
                          <a:ea typeface="Times New Roman" panose="02020603050405020304" pitchFamily="18" charset="0"/>
                          <a:cs typeface="Arial" panose="020B0604020202020204" pitchFamily="34" charset="0"/>
                        </a:rPr>
                        <a:t>Number of schemes registered by CSOS: 70 000(adjusted this year) </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lvl="0" indent="0" algn="just">
                        <a:lnSpc>
                          <a:spcPct val="150000"/>
                        </a:lnSpc>
                        <a:spcBef>
                          <a:spcPts val="200"/>
                        </a:spcBef>
                        <a:spcAft>
                          <a:spcPts val="200"/>
                        </a:spcAft>
                        <a:buFont typeface="Symbol" panose="05050102010706020507" pitchFamily="18" charset="2"/>
                        <a:buNone/>
                      </a:pPr>
                      <a:r>
                        <a:rPr lang="en-US" sz="1500" dirty="0">
                          <a:effectLst/>
                          <a:latin typeface="Arial" panose="020B0604020202020204" pitchFamily="34" charset="0"/>
                          <a:ea typeface="Times New Roman" panose="02020603050405020304" pitchFamily="18" charset="0"/>
                          <a:cs typeface="Arial" panose="020B0604020202020204" pitchFamily="34" charset="0"/>
                        </a:rPr>
                        <a:t>3 555(100%)  community schemes that submitted scheme registration documents were registered. </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0000"/>
                    </a:solidFill>
                  </a:tcPr>
                </a:tc>
                <a:tc>
                  <a:txBody>
                    <a:bodyPr/>
                    <a:lstStyle/>
                    <a:p>
                      <a:pPr marL="0" lvl="0" indent="0" algn="just">
                        <a:lnSpc>
                          <a:spcPct val="150000"/>
                        </a:lnSpc>
                        <a:spcBef>
                          <a:spcPts val="200"/>
                        </a:spcBef>
                        <a:spcAft>
                          <a:spcPts val="200"/>
                        </a:spcAft>
                        <a:buFont typeface="Symbol" panose="05050102010706020507" pitchFamily="18" charset="2"/>
                        <a:buNone/>
                      </a:pPr>
                      <a:r>
                        <a:rPr lang="en-US" sz="1500" dirty="0">
                          <a:effectLst/>
                          <a:latin typeface="Arial" panose="020B0604020202020204" pitchFamily="34" charset="0"/>
                          <a:ea typeface="Times New Roman" panose="02020603050405020304" pitchFamily="18" charset="0"/>
                          <a:cs typeface="Arial" panose="020B0604020202020204" pitchFamily="34" charset="0"/>
                        </a:rPr>
                        <a:t>Total Scheme Universe is 70 000, over 30 000 registered and 40 000 not registered – various initiatives to have all schemes on our database:</a:t>
                      </a:r>
                    </a:p>
                    <a:p>
                      <a:pPr marL="285750" lvl="0" indent="-285750" algn="just">
                        <a:lnSpc>
                          <a:spcPct val="150000"/>
                        </a:lnSpc>
                        <a:spcBef>
                          <a:spcPts val="200"/>
                        </a:spcBef>
                        <a:spcAft>
                          <a:spcPts val="200"/>
                        </a:spcAft>
                        <a:buFont typeface="Arial" panose="020B0604020202020204" pitchFamily="34" charset="0"/>
                        <a:buChar char="•"/>
                      </a:pPr>
                      <a:r>
                        <a:rPr lang="en-ZA" sz="1500" dirty="0">
                          <a:effectLst/>
                          <a:latin typeface="Arial" panose="020B0604020202020204" pitchFamily="34" charset="0"/>
                          <a:ea typeface="Calibri" panose="020F0502020204030204" pitchFamily="34" charset="0"/>
                          <a:cs typeface="Arial" panose="020B0604020202020204" pitchFamily="34" charset="0"/>
                        </a:rPr>
                        <a:t>Finalisation of data cleansing </a:t>
                      </a:r>
                    </a:p>
                    <a:p>
                      <a:pPr marL="285750" lvl="0" indent="-285750" algn="just">
                        <a:lnSpc>
                          <a:spcPct val="150000"/>
                        </a:lnSpc>
                        <a:spcBef>
                          <a:spcPts val="200"/>
                        </a:spcBef>
                        <a:spcAft>
                          <a:spcPts val="200"/>
                        </a:spcAft>
                        <a:buFont typeface="Arial" panose="020B0604020202020204" pitchFamily="34" charset="0"/>
                        <a:buChar char="•"/>
                      </a:pPr>
                      <a:r>
                        <a:rPr lang="en-US" sz="1500" dirty="0">
                          <a:effectLst/>
                          <a:latin typeface="Arial" panose="020B0604020202020204" pitchFamily="34" charset="0"/>
                          <a:ea typeface="Calibri" panose="020F0502020204030204" pitchFamily="34" charset="0"/>
                          <a:cs typeface="Arial" panose="020B0604020202020204" pitchFamily="34" charset="0"/>
                        </a:rPr>
                        <a:t>Implementation of scheme verification and validation project</a:t>
                      </a:r>
                      <a:r>
                        <a:rPr lang="en-US" sz="1500" dirty="0">
                          <a:effectLst/>
                          <a:latin typeface="Arial" panose="020B0604020202020204" pitchFamily="34" charset="0"/>
                          <a:ea typeface="Times New Roman" panose="02020603050405020304" pitchFamily="18" charset="0"/>
                          <a:cs typeface="Arial" panose="020B0604020202020204" pitchFamily="34" charset="0"/>
                        </a:rPr>
                        <a:t> </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xmlns="" val="2954592293"/>
                  </a:ext>
                </a:extLst>
              </a:tr>
              <a:tr h="2295575">
                <a:tc vMerge="1">
                  <a:txBody>
                    <a:bodyPr/>
                    <a:lstStyle/>
                    <a:p>
                      <a:pPr algn="just">
                        <a:lnSpc>
                          <a:spcPct val="150000"/>
                        </a:lnSpc>
                        <a:spcBef>
                          <a:spcPts val="200"/>
                        </a:spcBef>
                        <a:spcAft>
                          <a:spcPts val="20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vMerge="1">
                  <a:txBody>
                    <a:bodyPr/>
                    <a:lstStyle/>
                    <a:p>
                      <a:pPr marL="342900" lvl="0" indent="-342900" algn="just">
                        <a:lnSpc>
                          <a:spcPct val="150000"/>
                        </a:lnSpc>
                        <a:spcBef>
                          <a:spcPts val="200"/>
                        </a:spcBef>
                        <a:spcAft>
                          <a:spcPts val="200"/>
                        </a:spcAft>
                        <a:buFont typeface="Symbol" panose="05050102010706020507" pitchFamily="18" charset="2"/>
                        <a:buChar char=""/>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342900" lvl="0" indent="-342900" algn="just">
                        <a:lnSpc>
                          <a:spcPct val="150000"/>
                        </a:lnSpc>
                        <a:spcBef>
                          <a:spcPts val="200"/>
                        </a:spcBef>
                        <a:spcAft>
                          <a:spcPts val="200"/>
                        </a:spcAft>
                        <a:buFont typeface="Symbol" panose="05050102010706020507" pitchFamily="18" charset="2"/>
                        <a:buChar char=""/>
                      </a:pPr>
                      <a:r>
                        <a:rPr lang="en-US" sz="1500" dirty="0">
                          <a:effectLst/>
                          <a:latin typeface="Arial" panose="020B0604020202020204" pitchFamily="34" charset="0"/>
                          <a:ea typeface="Times New Roman" panose="02020603050405020304" pitchFamily="18" charset="0"/>
                          <a:cs typeface="Arial" panose="020B0604020202020204" pitchFamily="34" charset="0"/>
                        </a:rPr>
                        <a:t>Percentage of registered schemes paying levies: 75%.</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just">
                        <a:lnSpc>
                          <a:spcPct val="150000"/>
                        </a:lnSpc>
                        <a:spcAft>
                          <a:spcPts val="800"/>
                        </a:spcAft>
                      </a:pPr>
                      <a:r>
                        <a:rPr lang="en-ZA" sz="1600" dirty="0">
                          <a:effectLst/>
                          <a:latin typeface="Arial" panose="020B0604020202020204" pitchFamily="34" charset="0"/>
                          <a:ea typeface="Calibri" panose="020F0502020204030204" pitchFamily="34" charset="0"/>
                          <a:cs typeface="Times New Roman" panose="02020603050405020304" pitchFamily="18" charset="0"/>
                        </a:rPr>
                        <a:t>76% of registered schemes are paying levies (32 173 community Schemes registered and 24 309 community schemes are paying levies).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ZA"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a:effectLst/>
                          <a:latin typeface="Arial" panose="020B0604020202020204" pitchFamily="34" charset="0"/>
                          <a:ea typeface="Calibri" panose="020F0502020204030204" pitchFamily="34" charset="0"/>
                        </a:rPr>
                        <a:t>8 159</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Arial" panose="020B0604020202020204" pitchFamily="34" charset="0"/>
                          <a:ea typeface="Calibri" panose="020F0502020204030204" pitchFamily="34" charset="0"/>
                        </a:rPr>
                        <a:t>community schemes are not paying levies.</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B050"/>
                    </a:solidFill>
                  </a:tcPr>
                </a:tc>
                <a:tc>
                  <a:txBody>
                    <a:bodyPr/>
                    <a:lstStyle/>
                    <a:p>
                      <a:pPr algn="just">
                        <a:lnSpc>
                          <a:spcPct val="150000"/>
                        </a:lnSpc>
                        <a:spcBef>
                          <a:spcPts val="200"/>
                        </a:spcBef>
                        <a:spcAft>
                          <a:spcPts val="200"/>
                        </a:spcAft>
                      </a:pPr>
                      <a:r>
                        <a:rPr lang="en-US" sz="1500" dirty="0">
                          <a:effectLst/>
                          <a:latin typeface="Arial" panose="020B0604020202020204" pitchFamily="34" charset="0"/>
                          <a:ea typeface="Calibri" panose="020F0502020204030204" pitchFamily="34" charset="0"/>
                          <a:cs typeface="Arial" panose="020B0604020202020204" pitchFamily="34" charset="0"/>
                        </a:rPr>
                        <a:t>Various initiatives to ensure all schemes pay levies:</a:t>
                      </a:r>
                    </a:p>
                    <a:p>
                      <a:pPr marL="285750" indent="-285750" algn="just">
                        <a:lnSpc>
                          <a:spcPct val="150000"/>
                        </a:lnSpc>
                        <a:spcBef>
                          <a:spcPts val="200"/>
                        </a:spcBef>
                        <a:spcAft>
                          <a:spcPts val="200"/>
                        </a:spcAft>
                        <a:buFont typeface="Arial" panose="020B0604020202020204" pitchFamily="34" charset="0"/>
                        <a:buChar char="•"/>
                      </a:pPr>
                      <a:r>
                        <a:rPr lang="en-US" sz="1500" dirty="0">
                          <a:effectLst/>
                          <a:latin typeface="Arial" panose="020B0604020202020204" pitchFamily="34" charset="0"/>
                          <a:ea typeface="Calibri" panose="020F0502020204030204" pitchFamily="34" charset="0"/>
                          <a:cs typeface="Arial" panose="020B0604020202020204" pitchFamily="34" charset="0"/>
                        </a:rPr>
                        <a:t>Eradicate unallocated levies</a:t>
                      </a:r>
                    </a:p>
                    <a:p>
                      <a:pPr marL="285750" indent="-285750" algn="just">
                        <a:lnSpc>
                          <a:spcPct val="150000"/>
                        </a:lnSpc>
                        <a:spcBef>
                          <a:spcPts val="200"/>
                        </a:spcBef>
                        <a:spcAft>
                          <a:spcPts val="200"/>
                        </a:spcAft>
                        <a:buFont typeface="Arial" panose="020B0604020202020204" pitchFamily="34" charset="0"/>
                        <a:buChar char="•"/>
                      </a:pPr>
                      <a:r>
                        <a:rPr lang="en-ZA" sz="1600" kern="1400" dirty="0">
                          <a:effectLst/>
                          <a:latin typeface="Arial" panose="020B0604020202020204" pitchFamily="34" charset="0"/>
                          <a:ea typeface="Calibri" panose="020F0502020204030204" pitchFamily="34" charset="0"/>
                        </a:rPr>
                        <a:t>Implementation of a Billing system Charging of Interest to overdue accounts by Schemes</a:t>
                      </a:r>
                    </a:p>
                    <a:p>
                      <a:pPr marL="285750" indent="-285750" algn="just">
                        <a:lnSpc>
                          <a:spcPct val="150000"/>
                        </a:lnSpc>
                        <a:spcBef>
                          <a:spcPts val="200"/>
                        </a:spcBef>
                        <a:spcAft>
                          <a:spcPts val="200"/>
                        </a:spcAft>
                        <a:buFont typeface="Arial" panose="020B0604020202020204" pitchFamily="34" charset="0"/>
                        <a:buChar char="•"/>
                      </a:pPr>
                      <a:r>
                        <a:rPr lang="en-ZA" sz="1600" kern="1400" dirty="0">
                          <a:effectLst/>
                          <a:latin typeface="Arial" panose="020B0604020202020204" pitchFamily="34" charset="0"/>
                          <a:ea typeface="Calibri" panose="020F0502020204030204" pitchFamily="34" charset="0"/>
                        </a:rPr>
                        <a:t>Automation of levy paying process through CSOS Connect</a:t>
                      </a:r>
                    </a:p>
                    <a:p>
                      <a:pPr marL="285750" indent="-285750" algn="just">
                        <a:lnSpc>
                          <a:spcPct val="150000"/>
                        </a:lnSpc>
                        <a:spcBef>
                          <a:spcPts val="200"/>
                        </a:spcBef>
                        <a:spcAft>
                          <a:spcPts val="200"/>
                        </a:spcAft>
                        <a:buFont typeface="Arial" panose="020B0604020202020204" pitchFamily="34" charset="0"/>
                        <a:buChar char="•"/>
                      </a:pPr>
                      <a:r>
                        <a:rPr lang="en-ZA" sz="1600" kern="1400" dirty="0">
                          <a:effectLst/>
                          <a:latin typeface="Arial" panose="020B0604020202020204" pitchFamily="34" charset="0"/>
                          <a:ea typeface="Calibri" panose="020F0502020204030204" pitchFamily="34" charset="0"/>
                          <a:cs typeface="Arial" panose="020B0604020202020204" pitchFamily="34" charset="0"/>
                        </a:rPr>
                        <a:t>Implement levy study </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xmlns="" val="194787056"/>
                  </a:ext>
                </a:extLst>
              </a:tr>
            </a:tbl>
          </a:graphicData>
        </a:graphic>
      </p:graphicFrame>
      <p:sp>
        <p:nvSpPr>
          <p:cNvPr id="5" name="Slide Number Placeholder 4">
            <a:extLst>
              <a:ext uri="{FF2B5EF4-FFF2-40B4-BE49-F238E27FC236}">
                <a16:creationId xmlns:a16="http://schemas.microsoft.com/office/drawing/2014/main" xmlns="" id="{834D929D-8711-BEA4-A522-3CCA5FF80E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178AB-9F47-154C-8C5C-96D64CA04AA0}" type="slidenum">
              <a:rPr kumimoji="0" lang="en-US" sz="1200" b="0" i="0" u="none" strike="noStrike" kern="1200" cap="none" spc="0" normalizeH="0" baseline="0" noProof="0" smtClean="0">
                <a:ln>
                  <a:noFill/>
                </a:ln>
                <a:solidFill>
                  <a:prstClr val="black">
                    <a:tint val="75000"/>
                  </a:prstClr>
                </a:solidFill>
                <a:effectLst/>
                <a:uLnTx/>
                <a:uFillTx/>
                <a:latin typeface="Tw Cen MT Std Semi Medium" panose="020B04020201040206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Tw Cen MT Std Semi Medium" panose="020B0402020104020603" pitchFamily="34" charset="0"/>
              <a:ea typeface="+mn-ea"/>
              <a:cs typeface="+mn-cs"/>
            </a:endParaRPr>
          </a:p>
        </p:txBody>
      </p:sp>
    </p:spTree>
    <p:extLst>
      <p:ext uri="{BB962C8B-B14F-4D97-AF65-F5344CB8AC3E}">
        <p14:creationId xmlns:p14="http://schemas.microsoft.com/office/powerpoint/2010/main" xmlns="" val="3541652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xmlns="" id="{73D41237-6213-9BBF-2AFB-C13CFD756B63}"/>
              </a:ext>
            </a:extLst>
          </p:cNvPr>
          <p:cNvGraphicFramePr>
            <a:graphicFrameLocks noGrp="1"/>
          </p:cNvGraphicFramePr>
          <p:nvPr>
            <p:ph idx="1"/>
          </p:nvPr>
        </p:nvGraphicFramePr>
        <p:xfrm>
          <a:off x="164387" y="207785"/>
          <a:ext cx="12027614" cy="6149340"/>
        </p:xfrm>
        <a:graphic>
          <a:graphicData uri="http://schemas.openxmlformats.org/drawingml/2006/table">
            <a:tbl>
              <a:tblPr firstRow="1" firstCol="1" bandRow="1"/>
              <a:tblGrid>
                <a:gridCol w="1866685">
                  <a:extLst>
                    <a:ext uri="{9D8B030D-6E8A-4147-A177-3AD203B41FA5}">
                      <a16:colId xmlns:a16="http://schemas.microsoft.com/office/drawing/2014/main" xmlns="" val="2991657038"/>
                    </a:ext>
                  </a:extLst>
                </a:gridCol>
                <a:gridCol w="2100756">
                  <a:extLst>
                    <a:ext uri="{9D8B030D-6E8A-4147-A177-3AD203B41FA5}">
                      <a16:colId xmlns:a16="http://schemas.microsoft.com/office/drawing/2014/main" xmlns="" val="1006490303"/>
                    </a:ext>
                  </a:extLst>
                </a:gridCol>
                <a:gridCol w="1691384">
                  <a:extLst>
                    <a:ext uri="{9D8B030D-6E8A-4147-A177-3AD203B41FA5}">
                      <a16:colId xmlns:a16="http://schemas.microsoft.com/office/drawing/2014/main" xmlns="" val="2429915869"/>
                    </a:ext>
                  </a:extLst>
                </a:gridCol>
                <a:gridCol w="2912938">
                  <a:extLst>
                    <a:ext uri="{9D8B030D-6E8A-4147-A177-3AD203B41FA5}">
                      <a16:colId xmlns:a16="http://schemas.microsoft.com/office/drawing/2014/main" xmlns="" val="4026111516"/>
                    </a:ext>
                  </a:extLst>
                </a:gridCol>
                <a:gridCol w="3455851">
                  <a:extLst>
                    <a:ext uri="{9D8B030D-6E8A-4147-A177-3AD203B41FA5}">
                      <a16:colId xmlns:a16="http://schemas.microsoft.com/office/drawing/2014/main" xmlns="" val="99749277"/>
                    </a:ext>
                  </a:extLst>
                </a:gridCol>
              </a:tblGrid>
              <a:tr h="578227">
                <a:tc>
                  <a:txBody>
                    <a:bodyPr/>
                    <a:lstStyle/>
                    <a:p>
                      <a:pPr algn="just">
                        <a:lnSpc>
                          <a:spcPct val="100000"/>
                        </a:lnSpc>
                        <a:spcBef>
                          <a:spcPts val="200"/>
                        </a:spcBef>
                        <a:spcAft>
                          <a:spcPts val="200"/>
                        </a:spcAft>
                      </a:pPr>
                      <a:r>
                        <a:rPr lang="en-ZA"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MTSF INDICATOR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75" marR="593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538135"/>
                    </a:solidFill>
                  </a:tcPr>
                </a:tc>
                <a:tc>
                  <a:txBody>
                    <a:bodyPr/>
                    <a:lstStyle/>
                    <a:p>
                      <a:pPr algn="just">
                        <a:lnSpc>
                          <a:spcPct val="100000"/>
                        </a:lnSpc>
                        <a:spcBef>
                          <a:spcPts val="200"/>
                        </a:spcBef>
                        <a:spcAft>
                          <a:spcPts val="200"/>
                        </a:spcAft>
                      </a:pPr>
                      <a:r>
                        <a:rPr lang="en-ZA"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MTSF CONTRIBUTION BY ENTITY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75" marR="593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538135"/>
                    </a:solidFill>
                  </a:tcPr>
                </a:tc>
                <a:tc>
                  <a:txBody>
                    <a:bodyPr/>
                    <a:lstStyle/>
                    <a:p>
                      <a:pPr algn="just">
                        <a:lnSpc>
                          <a:spcPct val="100000"/>
                        </a:lnSpc>
                        <a:spcBef>
                          <a:spcPts val="200"/>
                        </a:spcBef>
                        <a:spcAft>
                          <a:spcPts val="200"/>
                        </a:spcAft>
                      </a:pPr>
                      <a:r>
                        <a:rPr lang="en-ZA"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CSOS RESPONSE (5-YEAR PLANNING TARGETS)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75" marR="593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538135"/>
                    </a:solidFill>
                  </a:tcPr>
                </a:tc>
                <a:tc>
                  <a:txBody>
                    <a:bodyPr/>
                    <a:lstStyle/>
                    <a:p>
                      <a:pPr algn="just">
                        <a:lnSpc>
                          <a:spcPct val="100000"/>
                        </a:lnSpc>
                        <a:spcBef>
                          <a:spcPts val="200"/>
                        </a:spcBef>
                        <a:spcAft>
                          <a:spcPts val="200"/>
                        </a:spcAft>
                      </a:pPr>
                      <a:r>
                        <a:rPr lang="en-ZA"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2019-2022 ACTUAL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75" marR="5937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538135"/>
                    </a:solidFill>
                  </a:tcPr>
                </a:tc>
                <a:tc>
                  <a:txBody>
                    <a:bodyPr/>
                    <a:lstStyle/>
                    <a:p>
                      <a:pPr algn="just">
                        <a:lnSpc>
                          <a:spcPct val="100000"/>
                        </a:lnSpc>
                        <a:spcBef>
                          <a:spcPts val="200"/>
                        </a:spcBef>
                        <a:spcAft>
                          <a:spcPts val="200"/>
                        </a:spcAft>
                      </a:pPr>
                      <a:r>
                        <a:rPr lang="en-ZA"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CORRECTIVE MEASURE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75" marR="5937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538135"/>
                    </a:solidFill>
                  </a:tcPr>
                </a:tc>
                <a:extLst>
                  <a:ext uri="{0D108BD9-81ED-4DB2-BD59-A6C34878D82A}">
                    <a16:rowId xmlns:a16="http://schemas.microsoft.com/office/drawing/2014/main" xmlns="" val="533791518"/>
                  </a:ext>
                </a:extLst>
              </a:tr>
              <a:tr h="1555322">
                <a:tc rowSpan="2">
                  <a:txBody>
                    <a:bodyPr/>
                    <a:lstStyle/>
                    <a:p>
                      <a:pPr algn="just">
                        <a:lnSpc>
                          <a:spcPct val="150000"/>
                        </a:lnSpc>
                        <a:spcBef>
                          <a:spcPts val="200"/>
                        </a:spcBef>
                        <a:spcAft>
                          <a:spcPts val="200"/>
                        </a:spcAft>
                      </a:pPr>
                      <a:r>
                        <a:rPr lang="en-ZA"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Consumer protection programmes implemented ……</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lvl="0" indent="0" algn="just">
                        <a:lnSpc>
                          <a:spcPct val="150000"/>
                        </a:lnSpc>
                        <a:spcBef>
                          <a:spcPts val="200"/>
                        </a:spcBef>
                        <a:spcAft>
                          <a:spcPts val="200"/>
                        </a:spcAft>
                        <a:buFont typeface="Symbol" panose="05050102010706020507" pitchFamily="18" charset="2"/>
                        <a:buNone/>
                      </a:pPr>
                      <a:r>
                        <a:rPr lang="en-US" sz="1500" dirty="0">
                          <a:effectLst/>
                          <a:latin typeface="Arial" panose="020B0604020202020204" pitchFamily="34" charset="0"/>
                          <a:ea typeface="Times New Roman" panose="02020603050405020304" pitchFamily="18" charset="0"/>
                          <a:cs typeface="Arial" panose="020B0604020202020204" pitchFamily="34" charset="0"/>
                        </a:rPr>
                        <a:t>Report the total number of community schemes registered and number of schemes paying levies as per legislation.</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lvl="0" indent="0" algn="just">
                        <a:lnSpc>
                          <a:spcPct val="150000"/>
                        </a:lnSpc>
                        <a:spcBef>
                          <a:spcPts val="200"/>
                        </a:spcBef>
                        <a:spcAft>
                          <a:spcPts val="200"/>
                        </a:spcAft>
                        <a:buFont typeface="Symbol" panose="05050102010706020507" pitchFamily="18" charset="2"/>
                        <a:buNone/>
                      </a:pPr>
                      <a:r>
                        <a:rPr lang="en-US" sz="1500" dirty="0">
                          <a:effectLst/>
                          <a:latin typeface="Arial" panose="020B0604020202020204" pitchFamily="34" charset="0"/>
                          <a:ea typeface="Times New Roman" panose="02020603050405020304" pitchFamily="18" charset="0"/>
                          <a:cs typeface="Arial" panose="020B0604020202020204" pitchFamily="34" charset="0"/>
                        </a:rPr>
                        <a:t>Rand value of levies collected: R 427,179,097. (adjusted this year) </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lvl="0" indent="0" algn="just">
                        <a:lnSpc>
                          <a:spcPct val="150000"/>
                        </a:lnSpc>
                        <a:spcBef>
                          <a:spcPts val="200"/>
                        </a:spcBef>
                        <a:spcAft>
                          <a:spcPts val="200"/>
                        </a:spcAft>
                        <a:buFont typeface="Symbol" panose="05050102010706020507" pitchFamily="18" charset="2"/>
                        <a:buNone/>
                      </a:pPr>
                      <a:r>
                        <a:rPr lang="en-US" sz="1500" dirty="0">
                          <a:effectLst/>
                          <a:latin typeface="Arial" panose="020B0604020202020204" pitchFamily="34" charset="0"/>
                          <a:ea typeface="Times New Roman" panose="02020603050405020304" pitchFamily="18" charset="0"/>
                          <a:cs typeface="Arial" panose="020B0604020202020204" pitchFamily="34" charset="0"/>
                        </a:rPr>
                        <a:t>R691,158,234 CSOS levy collected</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B050"/>
                    </a:solidFill>
                  </a:tcPr>
                </a:tc>
                <a:tc>
                  <a:txBody>
                    <a:bodyPr/>
                    <a:lstStyle/>
                    <a:p>
                      <a:pPr marL="0" lvl="0" indent="0" algn="just">
                        <a:lnSpc>
                          <a:spcPct val="150000"/>
                        </a:lnSpc>
                        <a:spcBef>
                          <a:spcPts val="200"/>
                        </a:spcBef>
                        <a:spcAft>
                          <a:spcPts val="200"/>
                        </a:spcAft>
                        <a:buFont typeface="Symbol" panose="05050102010706020507" pitchFamily="18" charset="2"/>
                        <a:buNone/>
                      </a:pPr>
                      <a:r>
                        <a:rPr lang="en-US" sz="1500" dirty="0">
                          <a:effectLst/>
                          <a:latin typeface="Arial" panose="020B0604020202020204" pitchFamily="34" charset="0"/>
                          <a:ea typeface="Times New Roman" panose="02020603050405020304" pitchFamily="18" charset="0"/>
                          <a:cs typeface="Arial" panose="020B0604020202020204" pitchFamily="34" charset="0"/>
                        </a:rPr>
                        <a:t>Introduction of invoicing schemes will increase collection, with projection of additional R352 727 885 CSOS levy collected by 2023 to 2024</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xmlns="" val="2954592293"/>
                  </a:ext>
                </a:extLst>
              </a:tr>
              <a:tr h="2295575">
                <a:tc vMerge="1">
                  <a:txBody>
                    <a:bodyPr/>
                    <a:lstStyle/>
                    <a:p>
                      <a:pPr algn="just">
                        <a:lnSpc>
                          <a:spcPct val="150000"/>
                        </a:lnSpc>
                        <a:spcBef>
                          <a:spcPts val="200"/>
                        </a:spcBef>
                        <a:spcAft>
                          <a:spcPts val="20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lvl="0" indent="0" algn="just">
                        <a:lnSpc>
                          <a:spcPct val="150000"/>
                        </a:lnSpc>
                        <a:spcBef>
                          <a:spcPts val="200"/>
                        </a:spcBef>
                        <a:spcAft>
                          <a:spcPts val="200"/>
                        </a:spcAft>
                        <a:buFont typeface="Symbol" panose="05050102010706020507" pitchFamily="18" charset="2"/>
                        <a:buNone/>
                      </a:pPr>
                      <a:r>
                        <a:rPr lang="en-US" sz="1500" dirty="0">
                          <a:effectLst/>
                          <a:latin typeface="Arial" panose="020B0604020202020204" pitchFamily="34" charset="0"/>
                          <a:ea typeface="Times New Roman" panose="02020603050405020304" pitchFamily="18" charset="0"/>
                          <a:cs typeface="Arial" panose="020B0604020202020204" pitchFamily="34" charset="0"/>
                        </a:rPr>
                        <a:t>Number of consumer disputes submitted to CSOS and resolved within 90 days. </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lvl="0" indent="0" algn="just">
                        <a:lnSpc>
                          <a:spcPct val="150000"/>
                        </a:lnSpc>
                        <a:spcBef>
                          <a:spcPts val="200"/>
                        </a:spcBef>
                        <a:spcAft>
                          <a:spcPts val="200"/>
                        </a:spcAft>
                        <a:buFont typeface="Symbol" panose="05050102010706020507" pitchFamily="18" charset="2"/>
                        <a:buNone/>
                      </a:pPr>
                      <a:r>
                        <a:rPr lang="en-US" sz="1500" dirty="0">
                          <a:effectLst/>
                          <a:latin typeface="Arial" panose="020B0604020202020204" pitchFamily="34" charset="0"/>
                          <a:ea typeface="Times New Roman" panose="02020603050405020304" pitchFamily="18" charset="0"/>
                          <a:cs typeface="Arial" panose="020B0604020202020204" pitchFamily="34" charset="0"/>
                        </a:rPr>
                        <a:t>Percentage of disputes resolved within 90 days: 85%</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lvl="0" indent="0" algn="just">
                        <a:lnSpc>
                          <a:spcPct val="150000"/>
                        </a:lnSpc>
                        <a:spcBef>
                          <a:spcPts val="200"/>
                        </a:spcBef>
                        <a:spcAft>
                          <a:spcPts val="200"/>
                        </a:spcAft>
                        <a:buFont typeface="Symbol" panose="05050102010706020507" pitchFamily="18" charset="2"/>
                        <a:buNone/>
                      </a:pPr>
                      <a:r>
                        <a:rPr lang="en-US" sz="1500" dirty="0">
                          <a:effectLst/>
                          <a:latin typeface="Arial" panose="020B0604020202020204" pitchFamily="34" charset="0"/>
                          <a:ea typeface="Times New Roman" panose="02020603050405020304" pitchFamily="18" charset="0"/>
                          <a:cs typeface="Arial" panose="020B0604020202020204" pitchFamily="34" charset="0"/>
                        </a:rPr>
                        <a:t>65.8% (12 262 referred and 8069 resolved) of disputes were resolved with 90 days. </a:t>
                      </a:r>
                    </a:p>
                    <a:p>
                      <a:pPr marL="0" lvl="0" indent="0" algn="just">
                        <a:lnSpc>
                          <a:spcPct val="150000"/>
                        </a:lnSpc>
                        <a:spcBef>
                          <a:spcPts val="200"/>
                        </a:spcBef>
                        <a:spcAft>
                          <a:spcPts val="200"/>
                        </a:spcAft>
                        <a:buFont typeface="Symbol" panose="05050102010706020507" pitchFamily="18" charset="2"/>
                        <a:buNone/>
                      </a:pPr>
                      <a:endParaRPr lang="en-ZA" sz="15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200"/>
                        </a:spcBef>
                        <a:spcAft>
                          <a:spcPts val="20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*An additional 8519 disputes were resolved outside the 90-days period . </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2"/>
                    </a:solidFill>
                  </a:tcPr>
                </a:tc>
                <a:tc>
                  <a:txBody>
                    <a:bodyPr/>
                    <a:lstStyle/>
                    <a:p>
                      <a:pPr marL="285750" lvl="0" indent="-285750" algn="just">
                        <a:lnSpc>
                          <a:spcPct val="150000"/>
                        </a:lnSpc>
                        <a:spcBef>
                          <a:spcPts val="200"/>
                        </a:spcBef>
                        <a:spcAft>
                          <a:spcPts val="200"/>
                        </a:spcAft>
                        <a:buFont typeface="Arial" panose="020B0604020202020204" pitchFamily="34" charset="0"/>
                        <a:buChar char="•"/>
                      </a:pPr>
                      <a:r>
                        <a:rPr lang="en-ZA" sz="1500" dirty="0">
                          <a:effectLst/>
                          <a:latin typeface="Arial" panose="020B0604020202020204" pitchFamily="34" charset="0"/>
                          <a:ea typeface="Times New Roman" panose="02020603050405020304" pitchFamily="18" charset="0"/>
                          <a:cs typeface="Arial" panose="020B0604020202020204" pitchFamily="34" charset="0"/>
                        </a:rPr>
                        <a:t>Increased capacity (OD, Utilisation of Part-time  Adjudicators)</a:t>
                      </a:r>
                    </a:p>
                    <a:p>
                      <a:pPr marL="285750" lvl="0" indent="-285750" algn="just">
                        <a:lnSpc>
                          <a:spcPct val="150000"/>
                        </a:lnSpc>
                        <a:spcBef>
                          <a:spcPts val="200"/>
                        </a:spcBef>
                        <a:spcAft>
                          <a:spcPts val="200"/>
                        </a:spcAft>
                        <a:buFont typeface="Arial" panose="020B0604020202020204" pitchFamily="34" charset="0"/>
                        <a:buChar char="•"/>
                      </a:pPr>
                      <a:r>
                        <a:rPr lang="en-ZA" sz="1500" dirty="0">
                          <a:effectLst/>
                          <a:latin typeface="Arial" panose="020B0604020202020204" pitchFamily="34" charset="0"/>
                          <a:ea typeface="Times New Roman" panose="02020603050405020304" pitchFamily="18" charset="0"/>
                          <a:cs typeface="Arial" panose="020B0604020202020204" pitchFamily="34" charset="0"/>
                        </a:rPr>
                        <a:t>Discontinuation of disputes fees, improved turnaround times. </a:t>
                      </a:r>
                    </a:p>
                    <a:p>
                      <a:pPr marL="285750" lvl="0" indent="-285750" algn="just">
                        <a:lnSpc>
                          <a:spcPct val="150000"/>
                        </a:lnSpc>
                        <a:spcBef>
                          <a:spcPts val="200"/>
                        </a:spcBef>
                        <a:spcAft>
                          <a:spcPts val="200"/>
                        </a:spcAft>
                        <a:buFont typeface="Arial" panose="020B0604020202020204" pitchFamily="34" charset="0"/>
                        <a:buChar char="•"/>
                      </a:pPr>
                      <a:r>
                        <a:rPr lang="en-US" sz="1500" dirty="0">
                          <a:effectLst/>
                          <a:latin typeface="Arial" panose="020B0604020202020204" pitchFamily="34" charset="0"/>
                          <a:ea typeface="Times New Roman" panose="02020603050405020304" pitchFamily="18" charset="0"/>
                          <a:cs typeface="Arial" panose="020B0604020202020204" pitchFamily="34" charset="0"/>
                        </a:rPr>
                        <a:t>Redistribution of work across the 3 Regions. </a:t>
                      </a:r>
                    </a:p>
                    <a:p>
                      <a:pPr marL="0" lvl="0" indent="0" algn="just">
                        <a:lnSpc>
                          <a:spcPct val="150000"/>
                        </a:lnSpc>
                        <a:spcBef>
                          <a:spcPts val="200"/>
                        </a:spcBef>
                        <a:spcAft>
                          <a:spcPts val="200"/>
                        </a:spcAft>
                        <a:buFont typeface="Symbol" panose="05050102010706020507" pitchFamily="18" charset="2"/>
                        <a:buNone/>
                      </a:pPr>
                      <a:r>
                        <a:rPr lang="en-ZA" sz="1500" dirty="0">
                          <a:effectLst/>
                          <a:latin typeface="Arial" panose="020B0604020202020204" pitchFamily="34" charset="0"/>
                          <a:ea typeface="Times New Roman" panose="02020603050405020304" pitchFamily="18" charset="0"/>
                          <a:cs typeface="Arial" panose="020B0604020202020204" pitchFamily="34" charset="0"/>
                        </a:rPr>
                        <a:t>There is already an overachievement of conciliation and adjudication as of Q1&amp;2 of 2022/23</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xmlns="" val="1765091827"/>
                  </a:ext>
                </a:extLst>
              </a:tr>
            </a:tbl>
          </a:graphicData>
        </a:graphic>
      </p:graphicFrame>
    </p:spTree>
    <p:extLst>
      <p:ext uri="{BB962C8B-B14F-4D97-AF65-F5344CB8AC3E}">
        <p14:creationId xmlns:p14="http://schemas.microsoft.com/office/powerpoint/2010/main" xmlns="" val="1665167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xmlns="" id="{73D41237-6213-9BBF-2AFB-C13CFD756B63}"/>
              </a:ext>
            </a:extLst>
          </p:cNvPr>
          <p:cNvGraphicFramePr>
            <a:graphicFrameLocks noGrp="1"/>
          </p:cNvGraphicFramePr>
          <p:nvPr>
            <p:ph idx="1"/>
          </p:nvPr>
        </p:nvGraphicFramePr>
        <p:xfrm>
          <a:off x="178085" y="317127"/>
          <a:ext cx="11835829" cy="6433280"/>
        </p:xfrm>
        <a:graphic>
          <a:graphicData uri="http://schemas.openxmlformats.org/drawingml/2006/table">
            <a:tbl>
              <a:tblPr firstRow="1" firstCol="1" bandRow="1"/>
              <a:tblGrid>
                <a:gridCol w="1836920">
                  <a:extLst>
                    <a:ext uri="{9D8B030D-6E8A-4147-A177-3AD203B41FA5}">
                      <a16:colId xmlns:a16="http://schemas.microsoft.com/office/drawing/2014/main" xmlns="" val="2991657038"/>
                    </a:ext>
                  </a:extLst>
                </a:gridCol>
                <a:gridCol w="2074110">
                  <a:extLst>
                    <a:ext uri="{9D8B030D-6E8A-4147-A177-3AD203B41FA5}">
                      <a16:colId xmlns:a16="http://schemas.microsoft.com/office/drawing/2014/main" xmlns="" val="1006490303"/>
                    </a:ext>
                  </a:extLst>
                </a:gridCol>
                <a:gridCol w="2825393">
                  <a:extLst>
                    <a:ext uri="{9D8B030D-6E8A-4147-A177-3AD203B41FA5}">
                      <a16:colId xmlns:a16="http://schemas.microsoft.com/office/drawing/2014/main" xmlns="" val="2429915869"/>
                    </a:ext>
                  </a:extLst>
                </a:gridCol>
                <a:gridCol w="2958957">
                  <a:extLst>
                    <a:ext uri="{9D8B030D-6E8A-4147-A177-3AD203B41FA5}">
                      <a16:colId xmlns:a16="http://schemas.microsoft.com/office/drawing/2014/main" xmlns="" val="4026111516"/>
                    </a:ext>
                  </a:extLst>
                </a:gridCol>
                <a:gridCol w="2140449">
                  <a:extLst>
                    <a:ext uri="{9D8B030D-6E8A-4147-A177-3AD203B41FA5}">
                      <a16:colId xmlns:a16="http://schemas.microsoft.com/office/drawing/2014/main" xmlns="" val="99749277"/>
                    </a:ext>
                  </a:extLst>
                </a:gridCol>
              </a:tblGrid>
              <a:tr h="515080">
                <a:tc>
                  <a:txBody>
                    <a:bodyPr/>
                    <a:lstStyle/>
                    <a:p>
                      <a:pPr algn="just">
                        <a:lnSpc>
                          <a:spcPct val="100000"/>
                        </a:lnSpc>
                        <a:spcBef>
                          <a:spcPts val="200"/>
                        </a:spcBef>
                        <a:spcAft>
                          <a:spcPts val="200"/>
                        </a:spcAft>
                      </a:pPr>
                      <a:r>
                        <a:rPr lang="en-ZA"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MTSF INDICATOR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75" marR="593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538135"/>
                    </a:solidFill>
                  </a:tcPr>
                </a:tc>
                <a:tc>
                  <a:txBody>
                    <a:bodyPr/>
                    <a:lstStyle/>
                    <a:p>
                      <a:pPr algn="just">
                        <a:lnSpc>
                          <a:spcPct val="100000"/>
                        </a:lnSpc>
                        <a:spcBef>
                          <a:spcPts val="200"/>
                        </a:spcBef>
                        <a:spcAft>
                          <a:spcPts val="200"/>
                        </a:spcAft>
                      </a:pPr>
                      <a:r>
                        <a:rPr lang="en-ZA"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MTSF CONTRIBUTION BY ENTITY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75" marR="593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538135"/>
                    </a:solidFill>
                  </a:tcPr>
                </a:tc>
                <a:tc>
                  <a:txBody>
                    <a:bodyPr/>
                    <a:lstStyle/>
                    <a:p>
                      <a:pPr algn="just">
                        <a:lnSpc>
                          <a:spcPct val="100000"/>
                        </a:lnSpc>
                        <a:spcBef>
                          <a:spcPts val="200"/>
                        </a:spcBef>
                        <a:spcAft>
                          <a:spcPts val="200"/>
                        </a:spcAft>
                      </a:pPr>
                      <a:r>
                        <a:rPr lang="en-ZA"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CSOS RESPONSE (5-YEAR PLANNING TARGETS)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75" marR="593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538135"/>
                    </a:solidFill>
                  </a:tcPr>
                </a:tc>
                <a:tc>
                  <a:txBody>
                    <a:bodyPr/>
                    <a:lstStyle/>
                    <a:p>
                      <a:pPr algn="just">
                        <a:lnSpc>
                          <a:spcPct val="100000"/>
                        </a:lnSpc>
                        <a:spcBef>
                          <a:spcPts val="200"/>
                        </a:spcBef>
                        <a:spcAft>
                          <a:spcPts val="200"/>
                        </a:spcAft>
                      </a:pPr>
                      <a:r>
                        <a:rPr lang="en-ZA"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2019-2022 ACTUAL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75" marR="5937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538135"/>
                    </a:solidFill>
                  </a:tcPr>
                </a:tc>
                <a:tc>
                  <a:txBody>
                    <a:bodyPr/>
                    <a:lstStyle/>
                    <a:p>
                      <a:pPr algn="just">
                        <a:lnSpc>
                          <a:spcPct val="100000"/>
                        </a:lnSpc>
                        <a:spcBef>
                          <a:spcPts val="200"/>
                        </a:spcBef>
                        <a:spcAft>
                          <a:spcPts val="200"/>
                        </a:spcAft>
                      </a:pPr>
                      <a:r>
                        <a:rPr lang="en-ZA"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CORRECTIVE MEASURE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75" marR="5937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538135"/>
                    </a:solidFill>
                  </a:tcPr>
                </a:tc>
                <a:extLst>
                  <a:ext uri="{0D108BD9-81ED-4DB2-BD59-A6C34878D82A}">
                    <a16:rowId xmlns:a16="http://schemas.microsoft.com/office/drawing/2014/main" xmlns="" val="533791518"/>
                  </a:ext>
                </a:extLst>
              </a:tr>
              <a:tr h="4270599">
                <a:tc>
                  <a:txBody>
                    <a:bodyPr/>
                    <a:lstStyle/>
                    <a:p>
                      <a:pPr algn="just">
                        <a:lnSpc>
                          <a:spcPct val="150000"/>
                        </a:lnSpc>
                        <a:spcBef>
                          <a:spcPts val="200"/>
                        </a:spcBef>
                        <a:spcAft>
                          <a:spcPts val="200"/>
                        </a:spcAft>
                      </a:pPr>
                      <a:r>
                        <a:rPr lang="en-ZA" sz="1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persons in the target market exposed to education programmes on various aspects of owning and renting a home</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9375" marR="5937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342900" lvl="0" indent="-342900" algn="just">
                        <a:lnSpc>
                          <a:spcPct val="150000"/>
                        </a:lnSpc>
                        <a:spcBef>
                          <a:spcPts val="200"/>
                        </a:spcBef>
                        <a:spcAft>
                          <a:spcPts val="200"/>
                        </a:spcAft>
                        <a:buFont typeface="Symbol" panose="05050102010706020507" pitchFamily="18" charset="2"/>
                        <a:buChar char=""/>
                      </a:pPr>
                      <a:r>
                        <a:rPr lang="en-US" sz="1500" dirty="0">
                          <a:effectLst/>
                          <a:latin typeface="Arial" panose="020B0604020202020204" pitchFamily="34" charset="0"/>
                          <a:ea typeface="Times New Roman" panose="02020603050405020304" pitchFamily="18" charset="0"/>
                          <a:cs typeface="Times New Roman" panose="02020603050405020304" pitchFamily="18" charset="0"/>
                        </a:rPr>
                        <a:t>Implement a borrower, homeownership (Zenzeleni, help me buy a home) and tenant education programme.</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200"/>
                        </a:spcBef>
                        <a:spcAft>
                          <a:spcPts val="200"/>
                        </a:spcAft>
                        <a:buFont typeface="Symbol" panose="05050102010706020507" pitchFamily="18" charset="2"/>
                        <a:buChar char=""/>
                      </a:pPr>
                      <a:r>
                        <a:rPr lang="en-US" sz="1500" dirty="0">
                          <a:effectLst/>
                          <a:latin typeface="Arial" panose="020B0604020202020204" pitchFamily="34" charset="0"/>
                          <a:ea typeface="Times New Roman" panose="02020603050405020304" pitchFamily="18" charset="0"/>
                          <a:cs typeface="Times New Roman" panose="02020603050405020304" pitchFamily="18" charset="0"/>
                        </a:rPr>
                        <a:t>Monitor and report on the number of persons exposed to education programmes on owning and renting a home.</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9375" marR="5937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just">
                        <a:lnSpc>
                          <a:spcPct val="150000"/>
                        </a:lnSpc>
                        <a:spcBef>
                          <a:spcPts val="200"/>
                        </a:spcBef>
                        <a:spcAft>
                          <a:spcPts val="200"/>
                        </a:spcAft>
                      </a:pPr>
                      <a:r>
                        <a:rPr lang="en-ZA" sz="1500" dirty="0">
                          <a:effectLst/>
                          <a:latin typeface="Arial" panose="020B0604020202020204" pitchFamily="34" charset="0"/>
                          <a:ea typeface="Times New Roman" panose="02020603050405020304" pitchFamily="18" charset="0"/>
                          <a:cs typeface="Times New Roman" panose="02020603050405020304" pitchFamily="18" charset="0"/>
                        </a:rPr>
                        <a:t>*CSOS will target the provision of training, education, and information to community scheme stakeholders, as follows:</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200"/>
                        </a:spcBef>
                        <a:spcAft>
                          <a:spcPts val="200"/>
                        </a:spcAft>
                        <a:buFont typeface="Symbol" panose="05050102010706020507" pitchFamily="18" charset="2"/>
                        <a:buChar char=""/>
                      </a:pPr>
                      <a:r>
                        <a:rPr lang="en-US" sz="1500" dirty="0">
                          <a:effectLst/>
                          <a:latin typeface="Arial" panose="020B0604020202020204" pitchFamily="34" charset="0"/>
                          <a:ea typeface="Times New Roman" panose="02020603050405020304" pitchFamily="18" charset="0"/>
                          <a:cs typeface="Times New Roman" panose="02020603050405020304" pitchFamily="18" charset="0"/>
                        </a:rPr>
                        <a:t>Number of training and education sessions conducted for schemes </a:t>
                      </a:r>
                      <a:r>
                        <a:rPr lang="en-US" sz="1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executives and owners: 300</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200"/>
                        </a:spcBef>
                        <a:spcAft>
                          <a:spcPts val="200"/>
                        </a:spcAft>
                        <a:buFont typeface="Symbol" panose="05050102010706020507" pitchFamily="18" charset="2"/>
                        <a:buChar char=""/>
                      </a:pPr>
                      <a:r>
                        <a:rPr lang="en-US" sz="1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Conduct stakeholder information sessions: 60</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200"/>
                        </a:spcBef>
                        <a:spcAft>
                          <a:spcPts val="200"/>
                        </a:spcAft>
                        <a:buFont typeface="Symbol" panose="05050102010706020507" pitchFamily="18" charset="2"/>
                        <a:buChar char=""/>
                      </a:pPr>
                      <a:r>
                        <a:rPr lang="en-US" sz="1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 implementation of Advocacy Plan annually. </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9375" marR="5937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just">
                        <a:lnSpc>
                          <a:spcPct val="150000"/>
                        </a:lnSpc>
                        <a:spcBef>
                          <a:spcPts val="200"/>
                        </a:spcBef>
                        <a:spcAft>
                          <a:spcPts val="200"/>
                        </a:spcAft>
                      </a:pPr>
                      <a:r>
                        <a:rPr lang="en-ZA" sz="1500" dirty="0">
                          <a:effectLst/>
                          <a:latin typeface="Arial" panose="020B0604020202020204" pitchFamily="34" charset="0"/>
                          <a:ea typeface="Times New Roman" panose="02020603050405020304" pitchFamily="18" charset="0"/>
                          <a:cs typeface="Times New Roman" panose="02020603050405020304" pitchFamily="18" charset="0"/>
                        </a:rPr>
                        <a:t>114 training and education sessions conducted for schemes executives and owners.</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en-ZA" sz="15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en-ZA" sz="1500" dirty="0">
                          <a:effectLst/>
                          <a:latin typeface="Arial" panose="020B0604020202020204" pitchFamily="34" charset="0"/>
                          <a:ea typeface="Times New Roman" panose="02020603050405020304" pitchFamily="18" charset="0"/>
                          <a:cs typeface="Times New Roman" panose="02020603050405020304" pitchFamily="18" charset="0"/>
                        </a:rPr>
                        <a:t>31 Stakeholder information sessions conducted.</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en-ZA" sz="15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400"/>
                        </a:spcBef>
                        <a:spcAft>
                          <a:spcPts val="400"/>
                        </a:spcAft>
                      </a:pPr>
                      <a:r>
                        <a:rPr lang="en-ZA" sz="1500" dirty="0">
                          <a:effectLst/>
                          <a:latin typeface="Arial" panose="020B0604020202020204" pitchFamily="34" charset="0"/>
                          <a:ea typeface="Times New Roman" panose="02020603050405020304" pitchFamily="18" charset="0"/>
                          <a:cs typeface="Times New Roman" panose="02020603050405020304" pitchFamily="18" charset="0"/>
                        </a:rPr>
                        <a:t>4 editions of Shared Living e-newsletters published annually (12)</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400"/>
                        </a:spcBef>
                        <a:spcAft>
                          <a:spcPts val="400"/>
                        </a:spcAft>
                      </a:pPr>
                      <a:r>
                        <a:rPr lang="en-US" sz="1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 implementation of Advocacy Plan annually. </a:t>
                      </a:r>
                    </a:p>
                    <a:p>
                      <a:pPr algn="just">
                        <a:lnSpc>
                          <a:spcPct val="150000"/>
                        </a:lnSpc>
                        <a:spcBef>
                          <a:spcPts val="400"/>
                        </a:spcBef>
                        <a:spcAft>
                          <a:spcPts val="400"/>
                        </a:spcAft>
                      </a:pPr>
                      <a:r>
                        <a:rPr lang="en-US" sz="1500" dirty="0">
                          <a:effectLst/>
                          <a:latin typeface="Arial" panose="020B0604020202020204" pitchFamily="34" charset="0"/>
                          <a:ea typeface="Calibri" panose="020F0502020204030204" pitchFamily="34" charset="0"/>
                          <a:cs typeface="Arial" panose="020B0604020202020204" pitchFamily="34" charset="0"/>
                        </a:rPr>
                        <a:t>Appointed and trained 41 PDI EMA’s and coordinate placement in schemes as per applications </a:t>
                      </a:r>
                      <a:r>
                        <a:rPr lang="en-US" sz="1500" dirty="0" err="1">
                          <a:effectLst/>
                          <a:latin typeface="Arial" panose="020B0604020202020204" pitchFamily="34" charset="0"/>
                          <a:ea typeface="Calibri" panose="020F0502020204030204" pitchFamily="34" charset="0"/>
                          <a:cs typeface="Arial" panose="020B0604020202020204" pitchFamily="34" charset="0"/>
                        </a:rPr>
                        <a:t>recieved</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9375" marR="5937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B050"/>
                    </a:solidFill>
                  </a:tcPr>
                </a:tc>
                <a:tc>
                  <a:txBody>
                    <a:bodyPr/>
                    <a:lstStyle/>
                    <a:p>
                      <a:pPr algn="just">
                        <a:lnSpc>
                          <a:spcPct val="150000"/>
                        </a:lnSpc>
                        <a:spcBef>
                          <a:spcPts val="200"/>
                        </a:spcBef>
                        <a:spcAft>
                          <a:spcPts val="200"/>
                        </a:spcAft>
                      </a:pPr>
                      <a:r>
                        <a:rPr lang="en-ZA" sz="15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Continue stakeholder engagements and training  annually - ensure reach of the correct target audience, extended training to Cooperatives in conjunction with SHRA. </a:t>
                      </a:r>
                    </a:p>
                    <a:p>
                      <a:pPr algn="just">
                        <a:lnSpc>
                          <a:spcPct val="150000"/>
                        </a:lnSpc>
                        <a:spcBef>
                          <a:spcPts val="200"/>
                        </a:spcBef>
                        <a:spcAft>
                          <a:spcPts val="200"/>
                        </a:spcAft>
                      </a:pPr>
                      <a:endParaRPr lang="en-ZA" sz="15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en-ZA" sz="1600" kern="1400" dirty="0">
                          <a:effectLst/>
                          <a:latin typeface="Arial" panose="020B0604020202020204" pitchFamily="34" charset="0"/>
                          <a:ea typeface="Calibri" panose="020F0502020204030204" pitchFamily="34" charset="0"/>
                        </a:rPr>
                        <a:t>Coordinate a perception survey and identify interventions to address perception shortcomings.</a:t>
                      </a:r>
                    </a:p>
                    <a:p>
                      <a:pPr algn="just">
                        <a:lnSpc>
                          <a:spcPct val="150000"/>
                        </a:lnSpc>
                        <a:spcBef>
                          <a:spcPts val="200"/>
                        </a:spcBef>
                        <a:spcAft>
                          <a:spcPts val="200"/>
                        </a:spcAft>
                      </a:pPr>
                      <a:endParaRPr lang="en-ZA" sz="1600" kern="1400" dirty="0">
                        <a:effectLst/>
                        <a:latin typeface="Arial" panose="020B0604020202020204" pitchFamily="34" charset="0"/>
                        <a:ea typeface="Calibri" panose="020F0502020204030204" pitchFamily="34" charset="0"/>
                      </a:endParaRPr>
                    </a:p>
                    <a:p>
                      <a:pPr algn="just">
                        <a:lnSpc>
                          <a:spcPct val="150000"/>
                        </a:lnSpc>
                        <a:spcBef>
                          <a:spcPts val="200"/>
                        </a:spcBef>
                        <a:spcAft>
                          <a:spcPts val="200"/>
                        </a:spcAft>
                      </a:pP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9375" marR="5937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xmlns="" val="2954592293"/>
                  </a:ext>
                </a:extLst>
              </a:tr>
            </a:tbl>
          </a:graphicData>
        </a:graphic>
      </p:graphicFrame>
      <p:sp>
        <p:nvSpPr>
          <p:cNvPr id="5" name="Slide Number Placeholder 4">
            <a:extLst>
              <a:ext uri="{FF2B5EF4-FFF2-40B4-BE49-F238E27FC236}">
                <a16:creationId xmlns:a16="http://schemas.microsoft.com/office/drawing/2014/main" xmlns="" id="{834D929D-8711-BEA4-A522-3CCA5FF80E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178AB-9F47-154C-8C5C-96D64CA04AA0}" type="slidenum">
              <a:rPr kumimoji="0" lang="en-US" sz="1200" b="0" i="0" u="none" strike="noStrike" kern="1200" cap="none" spc="0" normalizeH="0" baseline="0" noProof="0" smtClean="0">
                <a:ln>
                  <a:noFill/>
                </a:ln>
                <a:solidFill>
                  <a:prstClr val="black">
                    <a:tint val="75000"/>
                  </a:prstClr>
                </a:solidFill>
                <a:effectLst/>
                <a:uLnTx/>
                <a:uFillTx/>
                <a:latin typeface="Tw Cen MT Std Semi Medium" panose="020B04020201040206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Tw Cen MT Std Semi Medium" panose="020B0402020104020603" pitchFamily="34" charset="0"/>
              <a:ea typeface="+mn-ea"/>
              <a:cs typeface="+mn-cs"/>
            </a:endParaRPr>
          </a:p>
        </p:txBody>
      </p:sp>
    </p:spTree>
    <p:extLst>
      <p:ext uri="{BB962C8B-B14F-4D97-AF65-F5344CB8AC3E}">
        <p14:creationId xmlns:p14="http://schemas.microsoft.com/office/powerpoint/2010/main" xmlns="" val="3485162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xmlns="" id="{73D41237-6213-9BBF-2AFB-C13CFD756B63}"/>
              </a:ext>
            </a:extLst>
          </p:cNvPr>
          <p:cNvGraphicFramePr>
            <a:graphicFrameLocks noGrp="1" noDrilldown="1" noMove="1" noResize="1"/>
          </p:cNvGraphicFramePr>
          <p:nvPr>
            <p:ph idx="1"/>
          </p:nvPr>
        </p:nvGraphicFramePr>
        <p:xfrm>
          <a:off x="164387" y="270090"/>
          <a:ext cx="11835829" cy="5272156"/>
        </p:xfrm>
        <a:graphic>
          <a:graphicData uri="http://schemas.openxmlformats.org/drawingml/2006/table">
            <a:tbl>
              <a:tblPr firstRow="1" firstCol="1" bandRow="1"/>
              <a:tblGrid>
                <a:gridCol w="1836920">
                  <a:extLst>
                    <a:ext uri="{9D8B030D-6E8A-4147-A177-3AD203B41FA5}">
                      <a16:colId xmlns:a16="http://schemas.microsoft.com/office/drawing/2014/main" xmlns="" val="2991657038"/>
                    </a:ext>
                  </a:extLst>
                </a:gridCol>
                <a:gridCol w="2413879">
                  <a:extLst>
                    <a:ext uri="{9D8B030D-6E8A-4147-A177-3AD203B41FA5}">
                      <a16:colId xmlns:a16="http://schemas.microsoft.com/office/drawing/2014/main" xmlns="" val="1006490303"/>
                    </a:ext>
                  </a:extLst>
                </a:gridCol>
                <a:gridCol w="2797366">
                  <a:extLst>
                    <a:ext uri="{9D8B030D-6E8A-4147-A177-3AD203B41FA5}">
                      <a16:colId xmlns:a16="http://schemas.microsoft.com/office/drawing/2014/main" xmlns="" val="2429915869"/>
                    </a:ext>
                  </a:extLst>
                </a:gridCol>
                <a:gridCol w="2558172">
                  <a:extLst>
                    <a:ext uri="{9D8B030D-6E8A-4147-A177-3AD203B41FA5}">
                      <a16:colId xmlns:a16="http://schemas.microsoft.com/office/drawing/2014/main" xmlns="" val="4026111516"/>
                    </a:ext>
                  </a:extLst>
                </a:gridCol>
                <a:gridCol w="2229492">
                  <a:extLst>
                    <a:ext uri="{9D8B030D-6E8A-4147-A177-3AD203B41FA5}">
                      <a16:colId xmlns:a16="http://schemas.microsoft.com/office/drawing/2014/main" xmlns="" val="99749277"/>
                    </a:ext>
                  </a:extLst>
                </a:gridCol>
              </a:tblGrid>
              <a:tr h="1055756">
                <a:tc>
                  <a:txBody>
                    <a:bodyPr/>
                    <a:lstStyle/>
                    <a:p>
                      <a:pPr algn="just">
                        <a:lnSpc>
                          <a:spcPct val="150000"/>
                        </a:lnSpc>
                        <a:spcBef>
                          <a:spcPts val="200"/>
                        </a:spcBef>
                        <a:spcAft>
                          <a:spcPts val="200"/>
                        </a:spcAft>
                      </a:pPr>
                      <a:r>
                        <a:rPr lang="en-ZA"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MTSF INDICATOR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75" marR="593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538135"/>
                    </a:solidFill>
                  </a:tcPr>
                </a:tc>
                <a:tc>
                  <a:txBody>
                    <a:bodyPr/>
                    <a:lstStyle/>
                    <a:p>
                      <a:pPr algn="just">
                        <a:lnSpc>
                          <a:spcPct val="150000"/>
                        </a:lnSpc>
                        <a:spcBef>
                          <a:spcPts val="200"/>
                        </a:spcBef>
                        <a:spcAft>
                          <a:spcPts val="200"/>
                        </a:spcAft>
                      </a:pPr>
                      <a:r>
                        <a:rPr lang="en-ZA"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MTSF CONTRIBUTION BY ENTITY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75" marR="593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538135"/>
                    </a:solidFill>
                  </a:tcPr>
                </a:tc>
                <a:tc>
                  <a:txBody>
                    <a:bodyPr/>
                    <a:lstStyle/>
                    <a:p>
                      <a:pPr algn="just">
                        <a:lnSpc>
                          <a:spcPct val="150000"/>
                        </a:lnSpc>
                        <a:spcBef>
                          <a:spcPts val="200"/>
                        </a:spcBef>
                        <a:spcAft>
                          <a:spcPts val="200"/>
                        </a:spcAft>
                      </a:pPr>
                      <a:r>
                        <a:rPr lang="en-ZA"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CSOS RESPONSE (5-YEAR PLANNING TARGETS)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75" marR="593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538135"/>
                    </a:solidFill>
                  </a:tcPr>
                </a:tc>
                <a:tc>
                  <a:txBody>
                    <a:bodyPr/>
                    <a:lstStyle/>
                    <a:p>
                      <a:pPr algn="just">
                        <a:lnSpc>
                          <a:spcPct val="150000"/>
                        </a:lnSpc>
                        <a:spcBef>
                          <a:spcPts val="200"/>
                        </a:spcBef>
                        <a:spcAft>
                          <a:spcPts val="200"/>
                        </a:spcAft>
                      </a:pPr>
                      <a:r>
                        <a:rPr lang="en-ZA"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2019-2022 ACTUAL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75" marR="5937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538135"/>
                    </a:solidFill>
                  </a:tcPr>
                </a:tc>
                <a:tc>
                  <a:txBody>
                    <a:bodyPr/>
                    <a:lstStyle/>
                    <a:p>
                      <a:pPr algn="just">
                        <a:lnSpc>
                          <a:spcPct val="150000"/>
                        </a:lnSpc>
                        <a:spcBef>
                          <a:spcPts val="200"/>
                        </a:spcBef>
                        <a:spcAft>
                          <a:spcPts val="200"/>
                        </a:spcAft>
                      </a:pPr>
                      <a:r>
                        <a:rPr lang="en-ZA"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CORRECTIVE MEASURE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75" marR="5937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538135"/>
                    </a:solidFill>
                  </a:tcPr>
                </a:tc>
                <a:extLst>
                  <a:ext uri="{0D108BD9-81ED-4DB2-BD59-A6C34878D82A}">
                    <a16:rowId xmlns:a16="http://schemas.microsoft.com/office/drawing/2014/main" xmlns="" val="533791518"/>
                  </a:ext>
                </a:extLst>
              </a:tr>
              <a:tr h="4191377">
                <a:tc>
                  <a:txBody>
                    <a:bodyPr/>
                    <a:lstStyle/>
                    <a:p>
                      <a:pPr algn="just">
                        <a:lnSpc>
                          <a:spcPct val="150000"/>
                        </a:lnSpc>
                        <a:spcBef>
                          <a:spcPts val="200"/>
                        </a:spcBef>
                        <a:spcAft>
                          <a:spcPts val="200"/>
                        </a:spcAft>
                      </a:pPr>
                      <a:r>
                        <a:rPr lang="en-ZA"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Transactional support programme implemented</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342900" lvl="0" indent="-342900" algn="just">
                        <a:lnSpc>
                          <a:spcPct val="150000"/>
                        </a:lnSpc>
                        <a:spcBef>
                          <a:spcPts val="200"/>
                        </a:spcBef>
                        <a:spcAft>
                          <a:spcPts val="200"/>
                        </a:spcAft>
                        <a:buFont typeface="Symbol" panose="05050102010706020507" pitchFamily="18" charset="2"/>
                        <a:buChar char=""/>
                      </a:pPr>
                      <a:r>
                        <a:rPr lang="en-US" sz="1500" dirty="0">
                          <a:effectLst/>
                          <a:latin typeface="Arial" panose="020B0604020202020204" pitchFamily="34" charset="0"/>
                          <a:ea typeface="Times New Roman" panose="02020603050405020304" pitchFamily="18" charset="0"/>
                          <a:cs typeface="Arial" panose="020B0604020202020204" pitchFamily="34" charset="0"/>
                        </a:rPr>
                        <a:t>Establish a presence in transactional support sites.</a:t>
                      </a:r>
                      <a:endParaRPr lang="en-ZA" sz="15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Bef>
                          <a:spcPts val="200"/>
                        </a:spcBef>
                        <a:spcAft>
                          <a:spcPts val="200"/>
                        </a:spcAft>
                        <a:buFont typeface="Symbol" panose="05050102010706020507" pitchFamily="18" charset="2"/>
                        <a:buChar char=""/>
                      </a:pPr>
                      <a:r>
                        <a:rPr lang="en-US" sz="1500" dirty="0">
                          <a:effectLst/>
                          <a:latin typeface="Arial" panose="020B0604020202020204" pitchFamily="34" charset="0"/>
                          <a:ea typeface="Times New Roman" panose="02020603050405020304" pitchFamily="18" charset="0"/>
                          <a:cs typeface="Arial" panose="020B0604020202020204" pitchFamily="34" charset="0"/>
                        </a:rPr>
                        <a:t>Monitor and report on transactional support programmes.</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342900" lvl="0" indent="-342900" algn="just">
                        <a:lnSpc>
                          <a:spcPct val="150000"/>
                        </a:lnSpc>
                        <a:spcBef>
                          <a:spcPts val="200"/>
                        </a:spcBef>
                        <a:spcAft>
                          <a:spcPts val="200"/>
                        </a:spcAft>
                        <a:buFont typeface="Symbol" panose="05050102010706020507" pitchFamily="18" charset="2"/>
                        <a:buChar char=""/>
                      </a:pPr>
                      <a:r>
                        <a:rPr lang="en-US" sz="1500" dirty="0">
                          <a:effectLst/>
                          <a:latin typeface="Arial" panose="020B0604020202020204" pitchFamily="34" charset="0"/>
                          <a:ea typeface="Times New Roman" panose="02020603050405020304" pitchFamily="18" charset="0"/>
                          <a:cs typeface="Arial" panose="020B0604020202020204" pitchFamily="34" charset="0"/>
                        </a:rPr>
                        <a:t>Regional offices will be established based on the results of feasibility studies that was conducted.</a:t>
                      </a:r>
                      <a:endParaRPr lang="en-ZA" sz="15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Bef>
                          <a:spcPts val="200"/>
                        </a:spcBef>
                        <a:spcAft>
                          <a:spcPts val="200"/>
                        </a:spcAft>
                        <a:buFont typeface="Symbol" panose="05050102010706020507" pitchFamily="18" charset="2"/>
                        <a:buChar char=""/>
                      </a:pPr>
                      <a:r>
                        <a:rPr lang="en-US" sz="1500" dirty="0">
                          <a:effectLst/>
                          <a:latin typeface="Arial" panose="020B0604020202020204" pitchFamily="34" charset="0"/>
                          <a:ea typeface="Times New Roman" panose="02020603050405020304" pitchFamily="18" charset="0"/>
                          <a:cs typeface="Arial" panose="020B0604020202020204" pitchFamily="34" charset="0"/>
                        </a:rPr>
                        <a:t> Establishment will also be informed by the identified Transactional support sites by the Department of Human Settlements.</a:t>
                      </a:r>
                      <a:endParaRPr lang="en-ZA" sz="15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Bef>
                          <a:spcPts val="200"/>
                        </a:spcBef>
                        <a:spcAft>
                          <a:spcPts val="200"/>
                        </a:spcAft>
                        <a:buFont typeface="Symbol" panose="05050102010706020507" pitchFamily="18" charset="2"/>
                        <a:buChar char=""/>
                      </a:pPr>
                      <a:r>
                        <a:rPr lang="en-US" sz="1500" dirty="0">
                          <a:effectLst/>
                          <a:latin typeface="Arial" panose="020B0604020202020204" pitchFamily="34" charset="0"/>
                          <a:ea typeface="Times New Roman" panose="02020603050405020304" pitchFamily="18" charset="0"/>
                          <a:cs typeface="Arial" panose="020B0604020202020204" pitchFamily="34" charset="0"/>
                        </a:rPr>
                        <a:t>A total of the 6 satellite offices will be established during the MTSF. </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just">
                        <a:lnSpc>
                          <a:spcPct val="150000"/>
                        </a:lnSpc>
                        <a:spcBef>
                          <a:spcPts val="200"/>
                        </a:spcBef>
                        <a:spcAft>
                          <a:spcPts val="20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3 Regional Offices (GP, KZN&amp;WC) and 2 Satellite Offices (Bloemfontein and Gqeberha) operational and providing dispute resolution services. </a:t>
                      </a:r>
                      <a:endParaRPr lang="en-ZA" sz="15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200"/>
                        </a:spcBef>
                        <a:spcAft>
                          <a:spcPts val="20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 </a:t>
                      </a:r>
                      <a:endParaRPr lang="en-ZA" sz="15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200"/>
                        </a:spcBef>
                        <a:spcAft>
                          <a:spcPts val="20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 </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B050"/>
                    </a:solidFill>
                  </a:tcPr>
                </a:tc>
                <a:tc>
                  <a:txBody>
                    <a:bodyPr/>
                    <a:lstStyle/>
                    <a:p>
                      <a:pPr algn="just">
                        <a:lnSpc>
                          <a:spcPct val="150000"/>
                        </a:lnSpc>
                        <a:spcBef>
                          <a:spcPts val="200"/>
                        </a:spcBef>
                        <a:spcAft>
                          <a:spcPts val="20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For the remainder of the MTSF period 5 satellite offices will be established, with Polokwane and George being finalised in the current financial year. </a:t>
                      </a:r>
                      <a:endParaRPr lang="en-ZA" sz="15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200"/>
                        </a:spcBef>
                        <a:spcAft>
                          <a:spcPts val="20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 </a:t>
                      </a:r>
                      <a:endParaRPr lang="en-ZA" sz="15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200"/>
                        </a:spcBef>
                        <a:spcAft>
                          <a:spcPts val="20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This improves visibility and access to services for the community schemes.</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xmlns="" val="2954592293"/>
                  </a:ext>
                </a:extLst>
              </a:tr>
            </a:tbl>
          </a:graphicData>
        </a:graphic>
      </p:graphicFrame>
      <p:sp>
        <p:nvSpPr>
          <p:cNvPr id="5" name="Slide Number Placeholder 4">
            <a:extLst>
              <a:ext uri="{FF2B5EF4-FFF2-40B4-BE49-F238E27FC236}">
                <a16:creationId xmlns:a16="http://schemas.microsoft.com/office/drawing/2014/main" xmlns="" id="{834D929D-8711-BEA4-A522-3CCA5FF80E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178AB-9F47-154C-8C5C-96D64CA04AA0}" type="slidenum">
              <a:rPr kumimoji="0" lang="en-US" sz="1200" b="0" i="0" u="none" strike="noStrike" kern="1200" cap="none" spc="0" normalizeH="0" baseline="0" noProof="0" smtClean="0">
                <a:ln>
                  <a:noFill/>
                </a:ln>
                <a:solidFill>
                  <a:prstClr val="black">
                    <a:tint val="75000"/>
                  </a:prstClr>
                </a:solidFill>
                <a:effectLst/>
                <a:uLnTx/>
                <a:uFillTx/>
                <a:latin typeface="Tw Cen MT Std Semi Medium" panose="020B04020201040206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Tw Cen MT Std Semi Medium" panose="020B0402020104020603" pitchFamily="34" charset="0"/>
              <a:ea typeface="+mn-ea"/>
              <a:cs typeface="+mn-cs"/>
            </a:endParaRPr>
          </a:p>
        </p:txBody>
      </p:sp>
    </p:spTree>
    <p:extLst>
      <p:ext uri="{BB962C8B-B14F-4D97-AF65-F5344CB8AC3E}">
        <p14:creationId xmlns:p14="http://schemas.microsoft.com/office/powerpoint/2010/main" xmlns="" val="611223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14">
            <a:extLst>
              <a:ext uri="{FF2B5EF4-FFF2-40B4-BE49-F238E27FC236}">
                <a16:creationId xmlns:a16="http://schemas.microsoft.com/office/drawing/2014/main" xmlns="" id="{B14C2221-2B8C-494D-9442-F812DF4E87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xmlns="" id="{6825C4B4-F075-4E0F-A5C1-C9DBE09756FF}"/>
              </a:ext>
            </a:extLst>
          </p:cNvPr>
          <p:cNvSpPr>
            <a:spLocks noGrp="1"/>
          </p:cNvSpPr>
          <p:nvPr>
            <p:ph type="ctrTitle"/>
          </p:nvPr>
        </p:nvSpPr>
        <p:spPr>
          <a:xfrm>
            <a:off x="97055" y="337594"/>
            <a:ext cx="3143250" cy="2601119"/>
          </a:xfrm>
        </p:spPr>
        <p:txBody>
          <a:bodyPr vert="horz" lIns="91440" tIns="45720" rIns="91440" bIns="45720" rtlCol="0" anchor="t">
            <a:normAutofit/>
          </a:bodyPr>
          <a:lstStyle/>
          <a:p>
            <a:pPr algn="ctr"/>
            <a:r>
              <a:rPr lang="en-US" kern="1200" dirty="0">
                <a:solidFill>
                  <a:schemeClr val="tx1"/>
                </a:solidFill>
                <a:latin typeface="+mj-lt"/>
                <a:ea typeface="+mj-ea"/>
                <a:cs typeface="+mj-cs"/>
              </a:rPr>
              <a:t>Contribution to Job Creation </a:t>
            </a:r>
          </a:p>
        </p:txBody>
      </p:sp>
      <p:sp>
        <p:nvSpPr>
          <p:cNvPr id="5" name="Slide Number Placeholder 4">
            <a:extLst>
              <a:ext uri="{FF2B5EF4-FFF2-40B4-BE49-F238E27FC236}">
                <a16:creationId xmlns:a16="http://schemas.microsoft.com/office/drawing/2014/main" xmlns="" id="{067D7214-CC99-4A6B-BAF2-EC907E38341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E46178AB-9F47-154C-8C5C-96D64CA04AA0}" type="slidenum">
              <a:rPr kumimoji="0" lang="en-US" b="0" i="0" u="none" strike="noStrike" cap="none" spc="0" normalizeH="0" baseline="0" noProof="0" smtClean="0">
                <a:ln>
                  <a:noFill/>
                </a:ln>
                <a:effectLst/>
                <a:uLnTx/>
                <a:uFillTx/>
                <a:latin typeface="+mn-lt"/>
              </a:rPr>
              <a:pPr marR="0" lvl="0" indent="0" fontAlgn="auto">
                <a:spcBef>
                  <a:spcPts val="0"/>
                </a:spcBef>
                <a:spcAft>
                  <a:spcPts val="600"/>
                </a:spcAft>
                <a:buClrTx/>
                <a:buSzTx/>
                <a:buFontTx/>
                <a:buNone/>
                <a:tabLst/>
                <a:defRPr/>
              </a:pPr>
              <a:t>9</a:t>
            </a:fld>
            <a:endParaRPr kumimoji="0" lang="en-US" b="0" i="0" u="none" strike="noStrike" cap="none" spc="0" normalizeH="0" baseline="0" noProof="0">
              <a:ln>
                <a:noFill/>
              </a:ln>
              <a:effectLst/>
              <a:uLnTx/>
              <a:uFillTx/>
              <a:latin typeface="+mn-lt"/>
            </a:endParaRPr>
          </a:p>
        </p:txBody>
      </p:sp>
      <p:graphicFrame>
        <p:nvGraphicFramePr>
          <p:cNvPr id="10" name="Content Placeholder 1">
            <a:extLst>
              <a:ext uri="{FF2B5EF4-FFF2-40B4-BE49-F238E27FC236}">
                <a16:creationId xmlns:a16="http://schemas.microsoft.com/office/drawing/2014/main" xmlns="" id="{52B597D9-EA37-FD4C-6210-0B49B62D6784}"/>
              </a:ext>
            </a:extLst>
          </p:cNvPr>
          <p:cNvGraphicFramePr>
            <a:graphicFrameLocks noGrp="1"/>
          </p:cNvGraphicFramePr>
          <p:nvPr>
            <p:ph idx="1"/>
            <p:extLst>
              <p:ext uri="{D42A27DB-BD31-4B8C-83A1-F6EECF244321}">
                <p14:modId xmlns:p14="http://schemas.microsoft.com/office/powerpoint/2010/main" xmlns="" val="3192698557"/>
              </p:ext>
            </p:extLst>
          </p:nvPr>
        </p:nvGraphicFramePr>
        <p:xfrm>
          <a:off x="3151498" y="719919"/>
          <a:ext cx="8639449" cy="5384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6236775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1468</TotalTime>
  <Words>3625</Words>
  <Application>Microsoft Office PowerPoint</Application>
  <PresentationFormat>Custom</PresentationFormat>
  <Paragraphs>522</Paragraphs>
  <Slides>31</Slides>
  <Notes>6</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   2023/24 Final  Annual Performance Plan </vt:lpstr>
      <vt:lpstr>PURPOSE</vt:lpstr>
      <vt:lpstr>Slide 3</vt:lpstr>
      <vt:lpstr>Slide 4</vt:lpstr>
      <vt:lpstr>Slide 5</vt:lpstr>
      <vt:lpstr>Slide 6</vt:lpstr>
      <vt:lpstr>Slide 7</vt:lpstr>
      <vt:lpstr>Slide 8</vt:lpstr>
      <vt:lpstr>Contribution to Job Creation </vt:lpstr>
      <vt:lpstr>SWOT analysis </vt:lpstr>
      <vt:lpstr>SWOT Analysis </vt:lpstr>
      <vt:lpstr>SITUATIONAL ANALYSIS </vt:lpstr>
      <vt:lpstr>SITUATIONAL ANALYSIS </vt:lpstr>
      <vt:lpstr> INTERNAL  ENVIRONMENT ANALYSIS</vt:lpstr>
      <vt:lpstr>  OUTCOMES, OUTPUTS, PERFORMANCE INDICATORS AND TARGETS</vt:lpstr>
      <vt:lpstr>    OUTCOMES, OUTPUTS, PERFORMANCE INDICATORS AND TARGETS </vt:lpstr>
      <vt:lpstr>   OUTCOMES, OUTPUTS, PERFORMANCE INDICATORS AND TARGETS</vt:lpstr>
      <vt:lpstr>  OUTCOMES, OUTPUTS, PERFORMANCE INDICATORS AND TARGETS</vt:lpstr>
      <vt:lpstr>  OUTCOMES, OUTPUTS, PERFORMANCE INDICATORS ANDTARGETS</vt:lpstr>
      <vt:lpstr>  OUTCOMES, OUTPUTS, PERFORMANCE INDICATORS AND TARGETS </vt:lpstr>
      <vt:lpstr>Slide 21</vt:lpstr>
      <vt:lpstr>  DETAILED BUDGET  </vt:lpstr>
      <vt:lpstr>  2023/24 MTEF BUDGET AND ESTIMATES  PER PROGRAMME AND QUARTERLY BREAKDOWN</vt:lpstr>
      <vt:lpstr>STATEMENT OF FINANCIAL PERFORMANCE – MTEF BUDGET 2023/24 TO 2025/26 </vt:lpstr>
      <vt:lpstr>     INCOME BUDGET </vt:lpstr>
      <vt:lpstr>     EXPENDITURE BUDGET </vt:lpstr>
      <vt:lpstr>Narration of the Budget and Financial Statements (continued)</vt:lpstr>
      <vt:lpstr>Narration of the Budget and Financial Statements (continued)</vt:lpstr>
      <vt:lpstr>Narration of the Budget and Financial Statements (continued)</vt:lpstr>
      <vt:lpstr>RECOMMENDATION</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139</cp:revision>
  <dcterms:created xsi:type="dcterms:W3CDTF">2021-01-12T08:57:39Z</dcterms:created>
  <dcterms:modified xsi:type="dcterms:W3CDTF">2023-05-03T08:07:20Z</dcterms:modified>
</cp:coreProperties>
</file>