
<file path=[Content_Types].xml><?xml version="1.0" encoding="utf-8"?>
<Types xmlns="http://schemas.openxmlformats.org/package/2006/content-types">
  <Override PartName="/customXml/itemProps3.xml" ContentType="application/vnd.openxmlformats-officedocument.customXmlProperties+xml"/>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 id="2147483678" r:id="rId6"/>
  </p:sldMasterIdLst>
  <p:notesMasterIdLst>
    <p:notesMasterId r:id="rId24"/>
  </p:notesMasterIdLst>
  <p:sldIdLst>
    <p:sldId id="256" r:id="rId7"/>
    <p:sldId id="257" r:id="rId8"/>
    <p:sldId id="258" r:id="rId9"/>
    <p:sldId id="267" r:id="rId10"/>
    <p:sldId id="268" r:id="rId11"/>
    <p:sldId id="302" r:id="rId12"/>
    <p:sldId id="304" r:id="rId13"/>
    <p:sldId id="284" r:id="rId14"/>
    <p:sldId id="286" r:id="rId15"/>
    <p:sldId id="292" r:id="rId16"/>
    <p:sldId id="293" r:id="rId17"/>
    <p:sldId id="295" r:id="rId18"/>
    <p:sldId id="277" r:id="rId19"/>
    <p:sldId id="513" r:id="rId20"/>
    <p:sldId id="517" r:id="rId21"/>
    <p:sldId id="518" r:id="rId22"/>
    <p:sldId id="280"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29" autoAdjust="0"/>
  </p:normalViewPr>
  <p:slideViewPr>
    <p:cSldViewPr snapToGrid="0">
      <p:cViewPr varScale="1">
        <p:scale>
          <a:sx n="65" d="100"/>
          <a:sy n="65" d="100"/>
        </p:scale>
        <p:origin x="-15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1143000" y="685800"/>
            <a:ext cx="4572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xmlns="" val="3527087008"/>
      </p:ext>
    </p:extLst>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92"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0"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01"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9"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0"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9"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37"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46"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55"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xmlns="" id="{5F88CF40-24E6-5464-5029-07CB8748A4B2}"/>
              </a:ext>
            </a:extLst>
          </p:cNvPr>
          <p:cNvSpPr>
            <a:spLocks noGrp="1"/>
          </p:cNvSpPr>
          <p:nvPr>
            <p:ph type="dt" sz="half" idx="10"/>
          </p:nvPr>
        </p:nvSpPr>
        <p:spPr/>
        <p:txBody>
          <a:bodyPr/>
          <a:lstStyle>
            <a:lvl1pPr>
              <a:defRPr/>
            </a:lvl1pPr>
          </a:lstStyle>
          <a:p>
            <a:pPr>
              <a:defRPr/>
            </a:pPr>
            <a:fld id="{56BA0B79-E958-414E-B6D7-550FB564E524}"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408DEEE0-627F-C71C-572C-BA90EB55A1E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E8752DCD-D814-CE76-8784-D19B7DD809C1}"/>
              </a:ext>
            </a:extLst>
          </p:cNvPr>
          <p:cNvSpPr>
            <a:spLocks noGrp="1"/>
          </p:cNvSpPr>
          <p:nvPr>
            <p:ph type="sldNum" sz="quarter" idx="12"/>
          </p:nvPr>
        </p:nvSpPr>
        <p:spPr/>
        <p:txBody>
          <a:bodyPr/>
          <a:lstStyle>
            <a:lvl1pPr>
              <a:defRPr/>
            </a:lvl1pPr>
          </a:lstStyle>
          <a:p>
            <a:fld id="{A05692F7-52B5-4761-BC0A-223A22B23E99}" type="slidenum">
              <a:rPr lang="en-US" altLang="en-US"/>
              <a:pPr/>
              <a:t>‹#›</a:t>
            </a:fld>
            <a:endParaRPr lang="en-US" altLang="en-US"/>
          </a:p>
        </p:txBody>
      </p:sp>
    </p:spTree>
    <p:extLst>
      <p:ext uri="{BB962C8B-B14F-4D97-AF65-F5344CB8AC3E}">
        <p14:creationId xmlns:p14="http://schemas.microsoft.com/office/powerpoint/2010/main" xmlns="" val="32351480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xmlns="" id="{129368D0-87B3-0EDE-814C-0A963D5459A9}"/>
              </a:ext>
            </a:extLst>
          </p:cNvPr>
          <p:cNvSpPr>
            <a:spLocks noGrp="1"/>
          </p:cNvSpPr>
          <p:nvPr>
            <p:ph type="dt" sz="half" idx="10"/>
          </p:nvPr>
        </p:nvSpPr>
        <p:spPr/>
        <p:txBody>
          <a:bodyPr/>
          <a:lstStyle>
            <a:lvl1pPr>
              <a:defRPr/>
            </a:lvl1pPr>
          </a:lstStyle>
          <a:p>
            <a:pPr>
              <a:defRPr/>
            </a:pPr>
            <a:fld id="{D193F5D7-5595-4BE8-9455-A26DFF6D0F7D}"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F90E6121-1134-DB4D-968B-F0FE7E26B8A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80BF128A-9207-9E5B-3311-74C52101D41E}"/>
              </a:ext>
            </a:extLst>
          </p:cNvPr>
          <p:cNvSpPr>
            <a:spLocks noGrp="1"/>
          </p:cNvSpPr>
          <p:nvPr>
            <p:ph type="sldNum" sz="quarter" idx="12"/>
          </p:nvPr>
        </p:nvSpPr>
        <p:spPr/>
        <p:txBody>
          <a:bodyPr/>
          <a:lstStyle>
            <a:lvl1pPr>
              <a:defRPr/>
            </a:lvl1pPr>
          </a:lstStyle>
          <a:p>
            <a:fld id="{CDFB267D-EC9A-41E5-A893-033CC54C6A54}" type="slidenum">
              <a:rPr lang="en-US" altLang="en-US"/>
              <a:pPr/>
              <a:t>‹#›</a:t>
            </a:fld>
            <a:endParaRPr lang="en-US" altLang="en-US"/>
          </a:p>
        </p:txBody>
      </p:sp>
    </p:spTree>
    <p:extLst>
      <p:ext uri="{BB962C8B-B14F-4D97-AF65-F5344CB8AC3E}">
        <p14:creationId xmlns:p14="http://schemas.microsoft.com/office/powerpoint/2010/main" xmlns="" val="4124212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Default 0">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xmlns="" id="{F76F9C28-AF82-E3E2-679C-95ECA0AB27A6}"/>
              </a:ext>
            </a:extLst>
          </p:cNvPr>
          <p:cNvSpPr>
            <a:spLocks noGrp="1"/>
          </p:cNvSpPr>
          <p:nvPr>
            <p:ph type="dt" sz="half" idx="10"/>
          </p:nvPr>
        </p:nvSpPr>
        <p:spPr/>
        <p:txBody>
          <a:bodyPr/>
          <a:lstStyle>
            <a:lvl1pPr>
              <a:defRPr/>
            </a:lvl1pPr>
          </a:lstStyle>
          <a:p>
            <a:pPr>
              <a:defRPr/>
            </a:pPr>
            <a:fld id="{9BA6D278-768D-4028-8903-724826710DF1}"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5CB7A21B-DC43-E990-30AC-E4C351DF905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4BB5C73D-C200-9030-8B35-337266A936B6}"/>
              </a:ext>
            </a:extLst>
          </p:cNvPr>
          <p:cNvSpPr>
            <a:spLocks noGrp="1"/>
          </p:cNvSpPr>
          <p:nvPr>
            <p:ph type="sldNum" sz="quarter" idx="12"/>
          </p:nvPr>
        </p:nvSpPr>
        <p:spPr/>
        <p:txBody>
          <a:bodyPr/>
          <a:lstStyle>
            <a:lvl1pPr>
              <a:defRPr/>
            </a:lvl1pPr>
          </a:lstStyle>
          <a:p>
            <a:fld id="{87D879FB-AF19-43E6-9D72-1E73E36000B2}" type="slidenum">
              <a:rPr lang="en-US" altLang="en-US"/>
              <a:pPr/>
              <a:t>‹#›</a:t>
            </a:fld>
            <a:endParaRPr lang="en-US" altLang="en-US"/>
          </a:p>
        </p:txBody>
      </p:sp>
    </p:spTree>
    <p:extLst>
      <p:ext uri="{BB962C8B-B14F-4D97-AF65-F5344CB8AC3E}">
        <p14:creationId xmlns:p14="http://schemas.microsoft.com/office/powerpoint/2010/main" xmlns="" val="945191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xmlns="" id="{F3BE391F-697F-6ED2-B518-7E556C9AD58B}"/>
              </a:ext>
            </a:extLst>
          </p:cNvPr>
          <p:cNvSpPr>
            <a:spLocks noGrp="1"/>
          </p:cNvSpPr>
          <p:nvPr>
            <p:ph type="dt" sz="half" idx="10"/>
          </p:nvPr>
        </p:nvSpPr>
        <p:spPr/>
        <p:txBody>
          <a:bodyPr/>
          <a:lstStyle>
            <a:lvl1pPr>
              <a:defRPr/>
            </a:lvl1pPr>
          </a:lstStyle>
          <a:p>
            <a:pPr>
              <a:defRPr/>
            </a:pPr>
            <a:fld id="{F4F2B4EF-D060-460A-BC1B-A59329A9EA64}" type="datetime1">
              <a:rPr lang="en-US" altLang="en-US"/>
              <a:pPr>
                <a:defRPr/>
              </a:pPr>
              <a:t>5/2/2023</a:t>
            </a:fld>
            <a:endParaRPr lang="en-US" altLang="en-US"/>
          </a:p>
        </p:txBody>
      </p:sp>
      <p:sp>
        <p:nvSpPr>
          <p:cNvPr id="6" name="Footer Placeholder 4">
            <a:extLst>
              <a:ext uri="{FF2B5EF4-FFF2-40B4-BE49-F238E27FC236}">
                <a16:creationId xmlns:a16="http://schemas.microsoft.com/office/drawing/2014/main" xmlns="" id="{D5AAFBC2-6F12-543A-DD7A-1715FA16888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F862D356-FFDC-A399-7978-A0685DDF15E0}"/>
              </a:ext>
            </a:extLst>
          </p:cNvPr>
          <p:cNvSpPr>
            <a:spLocks noGrp="1"/>
          </p:cNvSpPr>
          <p:nvPr>
            <p:ph type="sldNum" sz="quarter" idx="12"/>
          </p:nvPr>
        </p:nvSpPr>
        <p:spPr/>
        <p:txBody>
          <a:bodyPr/>
          <a:lstStyle>
            <a:lvl1pPr>
              <a:defRPr/>
            </a:lvl1pPr>
          </a:lstStyle>
          <a:p>
            <a:fld id="{1A2460D2-55F1-4A58-8901-5EEF63BF27F3}" type="slidenum">
              <a:rPr lang="en-US" altLang="en-US"/>
              <a:pPr/>
              <a:t>‹#›</a:t>
            </a:fld>
            <a:endParaRPr lang="en-US" altLang="en-US"/>
          </a:p>
        </p:txBody>
      </p:sp>
    </p:spTree>
    <p:extLst>
      <p:ext uri="{BB962C8B-B14F-4D97-AF65-F5344CB8AC3E}">
        <p14:creationId xmlns:p14="http://schemas.microsoft.com/office/powerpoint/2010/main" xmlns="" val="8458691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xmlns="" id="{2F531FDF-A1B5-D66B-325A-50730F89E482}"/>
              </a:ext>
            </a:extLst>
          </p:cNvPr>
          <p:cNvSpPr>
            <a:spLocks noGrp="1"/>
          </p:cNvSpPr>
          <p:nvPr>
            <p:ph type="dt" sz="half" idx="10"/>
          </p:nvPr>
        </p:nvSpPr>
        <p:spPr/>
        <p:txBody>
          <a:bodyPr/>
          <a:lstStyle>
            <a:lvl1pPr>
              <a:defRPr/>
            </a:lvl1pPr>
          </a:lstStyle>
          <a:p>
            <a:pPr>
              <a:defRPr/>
            </a:pPr>
            <a:fld id="{E7D42D93-A269-443F-85DC-41368ED4AE70}" type="datetime1">
              <a:rPr lang="en-US" altLang="en-US"/>
              <a:pPr>
                <a:defRPr/>
              </a:pPr>
              <a:t>5/2/2023</a:t>
            </a:fld>
            <a:endParaRPr lang="en-US" altLang="en-US"/>
          </a:p>
        </p:txBody>
      </p:sp>
      <p:sp>
        <p:nvSpPr>
          <p:cNvPr id="8" name="Footer Placeholder 4">
            <a:extLst>
              <a:ext uri="{FF2B5EF4-FFF2-40B4-BE49-F238E27FC236}">
                <a16:creationId xmlns:a16="http://schemas.microsoft.com/office/drawing/2014/main" xmlns="" id="{9390621A-E8B1-276F-A581-3BECCFE002DE}"/>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xmlns="" id="{818A3D94-2983-FBA3-0C0F-CFDD76DCA836}"/>
              </a:ext>
            </a:extLst>
          </p:cNvPr>
          <p:cNvSpPr>
            <a:spLocks noGrp="1"/>
          </p:cNvSpPr>
          <p:nvPr>
            <p:ph type="sldNum" sz="quarter" idx="12"/>
          </p:nvPr>
        </p:nvSpPr>
        <p:spPr/>
        <p:txBody>
          <a:bodyPr/>
          <a:lstStyle>
            <a:lvl1pPr>
              <a:defRPr/>
            </a:lvl1pPr>
          </a:lstStyle>
          <a:p>
            <a:fld id="{9A051D84-C3CA-4F55-8F4C-966C0A3BDFCC}" type="slidenum">
              <a:rPr lang="en-US" altLang="en-US"/>
              <a:pPr/>
              <a:t>‹#›</a:t>
            </a:fld>
            <a:endParaRPr lang="en-US" altLang="en-US"/>
          </a:p>
        </p:txBody>
      </p:sp>
    </p:spTree>
    <p:extLst>
      <p:ext uri="{BB962C8B-B14F-4D97-AF65-F5344CB8AC3E}">
        <p14:creationId xmlns:p14="http://schemas.microsoft.com/office/powerpoint/2010/main" xmlns="" val="7501803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xmlns="" id="{F7265D6E-38DD-4FCA-B914-BC0083538006}"/>
              </a:ext>
            </a:extLst>
          </p:cNvPr>
          <p:cNvSpPr>
            <a:spLocks noGrp="1"/>
          </p:cNvSpPr>
          <p:nvPr>
            <p:ph type="dt" sz="half" idx="10"/>
          </p:nvPr>
        </p:nvSpPr>
        <p:spPr/>
        <p:txBody>
          <a:bodyPr/>
          <a:lstStyle>
            <a:lvl1pPr>
              <a:defRPr/>
            </a:lvl1pPr>
          </a:lstStyle>
          <a:p>
            <a:pPr>
              <a:defRPr/>
            </a:pPr>
            <a:fld id="{19DA34E7-C460-40A5-8DD8-C3203185E786}" type="datetime1">
              <a:rPr lang="en-US" altLang="en-US"/>
              <a:pPr>
                <a:defRPr/>
              </a:pPr>
              <a:t>5/2/2023</a:t>
            </a:fld>
            <a:endParaRPr lang="en-US" altLang="en-US"/>
          </a:p>
        </p:txBody>
      </p:sp>
      <p:sp>
        <p:nvSpPr>
          <p:cNvPr id="4" name="Footer Placeholder 4">
            <a:extLst>
              <a:ext uri="{FF2B5EF4-FFF2-40B4-BE49-F238E27FC236}">
                <a16:creationId xmlns:a16="http://schemas.microsoft.com/office/drawing/2014/main" xmlns="" id="{A8194C23-9A3C-B0D6-CA01-1D7B3A8B2BC2}"/>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xmlns="" id="{98A23248-0096-82A7-6EE5-C72B40709377}"/>
              </a:ext>
            </a:extLst>
          </p:cNvPr>
          <p:cNvSpPr>
            <a:spLocks noGrp="1"/>
          </p:cNvSpPr>
          <p:nvPr>
            <p:ph type="sldNum" sz="quarter" idx="12"/>
          </p:nvPr>
        </p:nvSpPr>
        <p:spPr/>
        <p:txBody>
          <a:bodyPr/>
          <a:lstStyle>
            <a:lvl1pPr>
              <a:defRPr/>
            </a:lvl1pPr>
          </a:lstStyle>
          <a:p>
            <a:fld id="{83963BD7-E9C2-48CD-B7D1-B794FF231FB4}" type="slidenum">
              <a:rPr lang="en-US" altLang="en-US"/>
              <a:pPr/>
              <a:t>‹#›</a:t>
            </a:fld>
            <a:endParaRPr lang="en-US" altLang="en-US"/>
          </a:p>
        </p:txBody>
      </p:sp>
    </p:spTree>
    <p:extLst>
      <p:ext uri="{BB962C8B-B14F-4D97-AF65-F5344CB8AC3E}">
        <p14:creationId xmlns:p14="http://schemas.microsoft.com/office/powerpoint/2010/main" xmlns="" val="32286297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EEC0C35-EDB6-42BB-E3DF-F2AB99498DC7}"/>
              </a:ext>
            </a:extLst>
          </p:cNvPr>
          <p:cNvSpPr>
            <a:spLocks noGrp="1"/>
          </p:cNvSpPr>
          <p:nvPr>
            <p:ph type="dt" sz="half" idx="10"/>
          </p:nvPr>
        </p:nvSpPr>
        <p:spPr/>
        <p:txBody>
          <a:bodyPr/>
          <a:lstStyle>
            <a:lvl1pPr>
              <a:defRPr/>
            </a:lvl1pPr>
          </a:lstStyle>
          <a:p>
            <a:pPr>
              <a:defRPr/>
            </a:pPr>
            <a:fld id="{4B6CE483-B94A-4FF6-9ABC-E0930247B798}" type="datetime1">
              <a:rPr lang="en-US" altLang="en-US"/>
              <a:pPr>
                <a:defRPr/>
              </a:pPr>
              <a:t>5/2/2023</a:t>
            </a:fld>
            <a:endParaRPr lang="en-US" altLang="en-US"/>
          </a:p>
        </p:txBody>
      </p:sp>
      <p:sp>
        <p:nvSpPr>
          <p:cNvPr id="3" name="Footer Placeholder 4">
            <a:extLst>
              <a:ext uri="{FF2B5EF4-FFF2-40B4-BE49-F238E27FC236}">
                <a16:creationId xmlns:a16="http://schemas.microsoft.com/office/drawing/2014/main" xmlns="" id="{096664FB-8B49-2ABD-A01B-64914F393B77}"/>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xmlns="" id="{BF80EAA5-3FD3-A0BF-B791-A6C59E02CAB7}"/>
              </a:ext>
            </a:extLst>
          </p:cNvPr>
          <p:cNvSpPr>
            <a:spLocks noGrp="1"/>
          </p:cNvSpPr>
          <p:nvPr>
            <p:ph type="sldNum" sz="quarter" idx="12"/>
          </p:nvPr>
        </p:nvSpPr>
        <p:spPr/>
        <p:txBody>
          <a:bodyPr/>
          <a:lstStyle>
            <a:lvl1pPr>
              <a:defRPr/>
            </a:lvl1pPr>
          </a:lstStyle>
          <a:p>
            <a:fld id="{E5885C49-59BC-4A72-A679-10D3FB256F49}" type="slidenum">
              <a:rPr lang="en-US" altLang="en-US"/>
              <a:pPr/>
              <a:t>‹#›</a:t>
            </a:fld>
            <a:endParaRPr lang="en-US" altLang="en-US"/>
          </a:p>
        </p:txBody>
      </p:sp>
    </p:spTree>
    <p:extLst>
      <p:ext uri="{BB962C8B-B14F-4D97-AF65-F5344CB8AC3E}">
        <p14:creationId xmlns:p14="http://schemas.microsoft.com/office/powerpoint/2010/main" xmlns="" val="8417759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xmlns="" id="{D74B1B3B-01C8-F625-9438-DA950EDB09C0}"/>
              </a:ext>
            </a:extLst>
          </p:cNvPr>
          <p:cNvSpPr>
            <a:spLocks noGrp="1"/>
          </p:cNvSpPr>
          <p:nvPr>
            <p:ph type="dt" sz="half" idx="10"/>
          </p:nvPr>
        </p:nvSpPr>
        <p:spPr/>
        <p:txBody>
          <a:bodyPr/>
          <a:lstStyle>
            <a:lvl1pPr>
              <a:defRPr/>
            </a:lvl1pPr>
          </a:lstStyle>
          <a:p>
            <a:pPr>
              <a:defRPr/>
            </a:pPr>
            <a:fld id="{412B959D-932E-4652-9908-F8EA4D87C900}" type="datetime1">
              <a:rPr lang="en-US" altLang="en-US"/>
              <a:pPr>
                <a:defRPr/>
              </a:pPr>
              <a:t>5/2/2023</a:t>
            </a:fld>
            <a:endParaRPr lang="en-US" altLang="en-US"/>
          </a:p>
        </p:txBody>
      </p:sp>
      <p:sp>
        <p:nvSpPr>
          <p:cNvPr id="6" name="Footer Placeholder 4">
            <a:extLst>
              <a:ext uri="{FF2B5EF4-FFF2-40B4-BE49-F238E27FC236}">
                <a16:creationId xmlns:a16="http://schemas.microsoft.com/office/drawing/2014/main" xmlns="" id="{997D4AA2-DDBA-9F48-E1D6-FD0483D2019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4C1EFE5F-C92B-6259-F993-B3B539D1068B}"/>
              </a:ext>
            </a:extLst>
          </p:cNvPr>
          <p:cNvSpPr>
            <a:spLocks noGrp="1"/>
          </p:cNvSpPr>
          <p:nvPr>
            <p:ph type="sldNum" sz="quarter" idx="12"/>
          </p:nvPr>
        </p:nvSpPr>
        <p:spPr/>
        <p:txBody>
          <a:bodyPr/>
          <a:lstStyle>
            <a:lvl1pPr>
              <a:defRPr/>
            </a:lvl1pPr>
          </a:lstStyle>
          <a:p>
            <a:fld id="{D269CBB8-B4E9-4F14-B0EF-AE4BD33E9AEE}" type="slidenum">
              <a:rPr lang="en-US" altLang="en-US"/>
              <a:pPr/>
              <a:t>‹#›</a:t>
            </a:fld>
            <a:endParaRPr lang="en-US" altLang="en-US"/>
          </a:p>
        </p:txBody>
      </p:sp>
    </p:spTree>
    <p:extLst>
      <p:ext uri="{BB962C8B-B14F-4D97-AF65-F5344CB8AC3E}">
        <p14:creationId xmlns:p14="http://schemas.microsoft.com/office/powerpoint/2010/main" xmlns="" val="33317520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xmlns="" id="{B09CD283-B9C4-5BDB-0AFB-838FD856A781}"/>
              </a:ext>
            </a:extLst>
          </p:cNvPr>
          <p:cNvSpPr>
            <a:spLocks noGrp="1"/>
          </p:cNvSpPr>
          <p:nvPr>
            <p:ph type="dt" sz="half" idx="10"/>
          </p:nvPr>
        </p:nvSpPr>
        <p:spPr/>
        <p:txBody>
          <a:bodyPr/>
          <a:lstStyle>
            <a:lvl1pPr>
              <a:defRPr/>
            </a:lvl1pPr>
          </a:lstStyle>
          <a:p>
            <a:pPr>
              <a:defRPr/>
            </a:pPr>
            <a:fld id="{79AF44BA-2676-4705-A572-7D131C04D039}" type="datetime1">
              <a:rPr lang="en-US" altLang="en-US"/>
              <a:pPr>
                <a:defRPr/>
              </a:pPr>
              <a:t>5/2/2023</a:t>
            </a:fld>
            <a:endParaRPr lang="en-US" altLang="en-US"/>
          </a:p>
        </p:txBody>
      </p:sp>
      <p:sp>
        <p:nvSpPr>
          <p:cNvPr id="6" name="Footer Placeholder 4">
            <a:extLst>
              <a:ext uri="{FF2B5EF4-FFF2-40B4-BE49-F238E27FC236}">
                <a16:creationId xmlns:a16="http://schemas.microsoft.com/office/drawing/2014/main" xmlns="" id="{D6174159-3CC0-D383-FBB6-DA3C5A82B3A3}"/>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6F63F393-B7BF-63CA-56A7-753EFD2AFD25}"/>
              </a:ext>
            </a:extLst>
          </p:cNvPr>
          <p:cNvSpPr>
            <a:spLocks noGrp="1"/>
          </p:cNvSpPr>
          <p:nvPr>
            <p:ph type="sldNum" sz="quarter" idx="12"/>
          </p:nvPr>
        </p:nvSpPr>
        <p:spPr/>
        <p:txBody>
          <a:bodyPr/>
          <a:lstStyle>
            <a:lvl1pPr>
              <a:defRPr/>
            </a:lvl1pPr>
          </a:lstStyle>
          <a:p>
            <a:fld id="{EF8E5A74-A598-438A-AB16-03BABC9BF104}" type="slidenum">
              <a:rPr lang="en-US" altLang="en-US"/>
              <a:pPr/>
              <a:t>‹#›</a:t>
            </a:fld>
            <a:endParaRPr lang="en-US" altLang="en-US"/>
          </a:p>
        </p:txBody>
      </p:sp>
    </p:spTree>
    <p:extLst>
      <p:ext uri="{BB962C8B-B14F-4D97-AF65-F5344CB8AC3E}">
        <p14:creationId xmlns:p14="http://schemas.microsoft.com/office/powerpoint/2010/main" xmlns="" val="31602672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xmlns="" id="{C9B3A4FE-8787-B18D-F4C4-E6581C795C04}"/>
              </a:ext>
            </a:extLst>
          </p:cNvPr>
          <p:cNvSpPr>
            <a:spLocks noGrp="1"/>
          </p:cNvSpPr>
          <p:nvPr>
            <p:ph type="dt" sz="half" idx="10"/>
          </p:nvPr>
        </p:nvSpPr>
        <p:spPr/>
        <p:txBody>
          <a:bodyPr/>
          <a:lstStyle>
            <a:lvl1pPr>
              <a:defRPr/>
            </a:lvl1pPr>
          </a:lstStyle>
          <a:p>
            <a:pPr>
              <a:defRPr/>
            </a:pPr>
            <a:fld id="{B9DA5AAE-729F-4600-9804-F0B99F18E916}"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950C0766-3BA1-F123-4FB9-EFFB68D63864}"/>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055B623E-7C4B-B6EC-67A7-D89D5AC77265}"/>
              </a:ext>
            </a:extLst>
          </p:cNvPr>
          <p:cNvSpPr>
            <a:spLocks noGrp="1"/>
          </p:cNvSpPr>
          <p:nvPr>
            <p:ph type="sldNum" sz="quarter" idx="12"/>
          </p:nvPr>
        </p:nvSpPr>
        <p:spPr/>
        <p:txBody>
          <a:bodyPr/>
          <a:lstStyle>
            <a:lvl1pPr>
              <a:defRPr/>
            </a:lvl1pPr>
          </a:lstStyle>
          <a:p>
            <a:fld id="{6E651387-740D-4299-AD84-D4B9E9E5E20A}" type="slidenum">
              <a:rPr lang="en-US" altLang="en-US"/>
              <a:pPr/>
              <a:t>‹#›</a:t>
            </a:fld>
            <a:endParaRPr lang="en-US" altLang="en-US"/>
          </a:p>
        </p:txBody>
      </p:sp>
    </p:spTree>
    <p:extLst>
      <p:ext uri="{BB962C8B-B14F-4D97-AF65-F5344CB8AC3E}">
        <p14:creationId xmlns:p14="http://schemas.microsoft.com/office/powerpoint/2010/main" xmlns="" val="32981806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xmlns="" id="{A97F5672-26A7-ECA8-03D4-6816E6DAFA04}"/>
              </a:ext>
            </a:extLst>
          </p:cNvPr>
          <p:cNvSpPr>
            <a:spLocks noGrp="1"/>
          </p:cNvSpPr>
          <p:nvPr>
            <p:ph type="dt" sz="half" idx="10"/>
          </p:nvPr>
        </p:nvSpPr>
        <p:spPr/>
        <p:txBody>
          <a:bodyPr/>
          <a:lstStyle>
            <a:lvl1pPr>
              <a:defRPr/>
            </a:lvl1pPr>
          </a:lstStyle>
          <a:p>
            <a:pPr>
              <a:defRPr/>
            </a:pPr>
            <a:fld id="{A586D46B-A3E3-4D3D-8532-DBF69BA477AA}"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DAD67E7D-7E99-C75A-AC56-D05872D78E7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F0B459A3-45D9-3D95-F7FC-2B012C0F8EF3}"/>
              </a:ext>
            </a:extLst>
          </p:cNvPr>
          <p:cNvSpPr>
            <a:spLocks noGrp="1"/>
          </p:cNvSpPr>
          <p:nvPr>
            <p:ph type="sldNum" sz="quarter" idx="12"/>
          </p:nvPr>
        </p:nvSpPr>
        <p:spPr/>
        <p:txBody>
          <a:bodyPr/>
          <a:lstStyle>
            <a:lvl1pPr>
              <a:defRPr/>
            </a:lvl1pPr>
          </a:lstStyle>
          <a:p>
            <a:fld id="{9FC27D20-0C28-43ED-93F4-67E97E22F093}" type="slidenum">
              <a:rPr lang="en-US" altLang="en-US"/>
              <a:pPr/>
              <a:t>‹#›</a:t>
            </a:fld>
            <a:endParaRPr lang="en-US" altLang="en-US"/>
          </a:p>
        </p:txBody>
      </p:sp>
    </p:spTree>
    <p:extLst>
      <p:ext uri="{BB962C8B-B14F-4D97-AF65-F5344CB8AC3E}">
        <p14:creationId xmlns:p14="http://schemas.microsoft.com/office/powerpoint/2010/main" xmlns="" val="17292285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lang="en-US"/>
          </a:p>
        </p:txBody>
      </p:sp>
      <p:sp>
        <p:nvSpPr>
          <p:cNvPr id="4" name="Date Placeholder 3">
            <a:extLst>
              <a:ext uri="{FF2B5EF4-FFF2-40B4-BE49-F238E27FC236}">
                <a16:creationId xmlns:a16="http://schemas.microsoft.com/office/drawing/2014/main" xmlns="" id="{5BAF5D22-9222-4AAC-E0E6-F477E04752B4}"/>
              </a:ext>
            </a:extLst>
          </p:cNvPr>
          <p:cNvSpPr>
            <a:spLocks noGrp="1"/>
          </p:cNvSpPr>
          <p:nvPr>
            <p:ph type="dt" sz="half" idx="10"/>
          </p:nvPr>
        </p:nvSpPr>
        <p:spPr/>
        <p:txBody>
          <a:bodyPr/>
          <a:lstStyle>
            <a:lvl1pPr>
              <a:defRPr/>
            </a:lvl1pPr>
          </a:lstStyle>
          <a:p>
            <a:pPr>
              <a:defRPr/>
            </a:pPr>
            <a:fld id="{50567A88-0A5D-4BE0-8FF1-CC104125C687}"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EF7F8686-729F-4F08-58BD-BDF785CF0CF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143AA56A-6AFB-7D27-114C-326A2B579655}"/>
              </a:ext>
            </a:extLst>
          </p:cNvPr>
          <p:cNvSpPr>
            <a:spLocks noGrp="1"/>
          </p:cNvSpPr>
          <p:nvPr>
            <p:ph type="sldNum" sz="quarter" idx="12"/>
          </p:nvPr>
        </p:nvSpPr>
        <p:spPr/>
        <p:txBody>
          <a:bodyPr/>
          <a:lstStyle>
            <a:lvl1pPr>
              <a:defRPr/>
            </a:lvl1pPr>
          </a:lstStyle>
          <a:p>
            <a:fld id="{29BCDA1B-65B2-467B-87C4-63A619FEA336}" type="slidenum">
              <a:rPr lang="en-US" altLang="en-US"/>
              <a:pPr/>
              <a:t>‹#›</a:t>
            </a:fld>
            <a:endParaRPr lang="en-US" altLang="en-US"/>
          </a:p>
        </p:txBody>
      </p:sp>
    </p:spTree>
    <p:extLst>
      <p:ext uri="{BB962C8B-B14F-4D97-AF65-F5344CB8AC3E}">
        <p14:creationId xmlns:p14="http://schemas.microsoft.com/office/powerpoint/2010/main" xmlns="" val="2686989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xmlns="" id="{7288C8A2-AB32-5281-DCF1-74A3FB28DDA5}"/>
              </a:ext>
            </a:extLst>
          </p:cNvPr>
          <p:cNvSpPr>
            <a:spLocks noGrp="1"/>
          </p:cNvSpPr>
          <p:nvPr>
            <p:ph type="dt" sz="half" idx="10"/>
          </p:nvPr>
        </p:nvSpPr>
        <p:spPr/>
        <p:txBody>
          <a:bodyPr/>
          <a:lstStyle>
            <a:lvl1pPr>
              <a:defRPr/>
            </a:lvl1pPr>
          </a:lstStyle>
          <a:p>
            <a:pPr>
              <a:defRPr/>
            </a:pPr>
            <a:fld id="{F6401DF4-6C37-40B9-9223-B92A38045E14}"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74742BCC-5F6B-164E-8E98-3DAA025A1F7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11E9FA1C-D671-E88E-58AE-74ADFC153D4F}"/>
              </a:ext>
            </a:extLst>
          </p:cNvPr>
          <p:cNvSpPr>
            <a:spLocks noGrp="1"/>
          </p:cNvSpPr>
          <p:nvPr>
            <p:ph type="sldNum" sz="quarter" idx="12"/>
          </p:nvPr>
        </p:nvSpPr>
        <p:spPr/>
        <p:txBody>
          <a:bodyPr/>
          <a:lstStyle>
            <a:lvl1pPr>
              <a:defRPr/>
            </a:lvl1pPr>
          </a:lstStyle>
          <a:p>
            <a:fld id="{F0EB00AC-3C90-4D95-BA41-7FF5F24498A7}" type="slidenum">
              <a:rPr lang="en-US" altLang="en-US"/>
              <a:pPr/>
              <a:t>‹#›</a:t>
            </a:fld>
            <a:endParaRPr lang="en-US" altLang="en-US"/>
          </a:p>
        </p:txBody>
      </p:sp>
    </p:spTree>
    <p:extLst>
      <p:ext uri="{BB962C8B-B14F-4D97-AF65-F5344CB8AC3E}">
        <p14:creationId xmlns:p14="http://schemas.microsoft.com/office/powerpoint/2010/main" xmlns="" val="18846205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a:extLst>
              <a:ext uri="{FF2B5EF4-FFF2-40B4-BE49-F238E27FC236}">
                <a16:creationId xmlns:a16="http://schemas.microsoft.com/office/drawing/2014/main" xmlns="" id="{082695C4-E355-3A25-78F5-B502EEDF82B7}"/>
              </a:ext>
            </a:extLst>
          </p:cNvPr>
          <p:cNvSpPr>
            <a:spLocks noGrp="1"/>
          </p:cNvSpPr>
          <p:nvPr>
            <p:ph type="dt" sz="half" idx="10"/>
          </p:nvPr>
        </p:nvSpPr>
        <p:spPr/>
        <p:txBody>
          <a:bodyPr/>
          <a:lstStyle>
            <a:lvl1pPr>
              <a:defRPr/>
            </a:lvl1pPr>
          </a:lstStyle>
          <a:p>
            <a:pPr>
              <a:defRPr/>
            </a:pPr>
            <a:fld id="{1158A6F9-DF5A-4FB7-9ACC-0A0C5456CA79}"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4F6C85F0-7F4F-6EA0-878E-D379D0D8B257}"/>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8811729D-434E-8AC6-0DF7-05124B3F86E2}"/>
              </a:ext>
            </a:extLst>
          </p:cNvPr>
          <p:cNvSpPr>
            <a:spLocks noGrp="1"/>
          </p:cNvSpPr>
          <p:nvPr>
            <p:ph type="sldNum" sz="quarter" idx="12"/>
          </p:nvPr>
        </p:nvSpPr>
        <p:spPr/>
        <p:txBody>
          <a:bodyPr/>
          <a:lstStyle>
            <a:lvl1pPr>
              <a:defRPr/>
            </a:lvl1pPr>
          </a:lstStyle>
          <a:p>
            <a:fld id="{F7795037-C062-4ECE-B601-85DDBBD022B6}" type="slidenum">
              <a:rPr lang="en-US" altLang="en-US"/>
              <a:pPr/>
              <a:t>‹#›</a:t>
            </a:fld>
            <a:endParaRPr lang="en-US" altLang="en-US"/>
          </a:p>
        </p:txBody>
      </p:sp>
    </p:spTree>
    <p:extLst>
      <p:ext uri="{BB962C8B-B14F-4D97-AF65-F5344CB8AC3E}">
        <p14:creationId xmlns:p14="http://schemas.microsoft.com/office/powerpoint/2010/main" xmlns="" val="19307037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Date Placeholder 3">
            <a:extLst>
              <a:ext uri="{FF2B5EF4-FFF2-40B4-BE49-F238E27FC236}">
                <a16:creationId xmlns:a16="http://schemas.microsoft.com/office/drawing/2014/main" xmlns="" id="{AB88CDDD-BCF9-5962-3894-8E10E72ED682}"/>
              </a:ext>
            </a:extLst>
          </p:cNvPr>
          <p:cNvSpPr>
            <a:spLocks noGrp="1"/>
          </p:cNvSpPr>
          <p:nvPr>
            <p:ph type="dt" sz="half" idx="10"/>
          </p:nvPr>
        </p:nvSpPr>
        <p:spPr/>
        <p:txBody>
          <a:bodyPr/>
          <a:lstStyle>
            <a:lvl1pPr>
              <a:defRPr/>
            </a:lvl1pPr>
          </a:lstStyle>
          <a:p>
            <a:pPr>
              <a:defRPr/>
            </a:pPr>
            <a:fld id="{AA74D147-BEFF-43AA-A158-E7F73191E554}" type="datetime1">
              <a:rPr lang="en-US" altLang="en-US"/>
              <a:pPr>
                <a:defRPr/>
              </a:pPr>
              <a:t>5/2/2023</a:t>
            </a:fld>
            <a:endParaRPr lang="en-US" altLang="en-US"/>
          </a:p>
        </p:txBody>
      </p:sp>
      <p:sp>
        <p:nvSpPr>
          <p:cNvPr id="6" name="Footer Placeholder 4">
            <a:extLst>
              <a:ext uri="{FF2B5EF4-FFF2-40B4-BE49-F238E27FC236}">
                <a16:creationId xmlns:a16="http://schemas.microsoft.com/office/drawing/2014/main" xmlns="" id="{56012A68-F0E7-AEDD-8AFE-BCDCA7280E7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DABBC19F-857A-F201-0552-E9BBAF1718E1}"/>
              </a:ext>
            </a:extLst>
          </p:cNvPr>
          <p:cNvSpPr>
            <a:spLocks noGrp="1"/>
          </p:cNvSpPr>
          <p:nvPr>
            <p:ph type="sldNum" sz="quarter" idx="12"/>
          </p:nvPr>
        </p:nvSpPr>
        <p:spPr/>
        <p:txBody>
          <a:bodyPr/>
          <a:lstStyle>
            <a:lvl1pPr>
              <a:defRPr/>
            </a:lvl1pPr>
          </a:lstStyle>
          <a:p>
            <a:fld id="{04951FB9-4638-48A9-A781-053D02951AEA}" type="slidenum">
              <a:rPr lang="en-US" altLang="en-US"/>
              <a:pPr/>
              <a:t>‹#›</a:t>
            </a:fld>
            <a:endParaRPr lang="en-US" altLang="en-US"/>
          </a:p>
        </p:txBody>
      </p:sp>
    </p:spTree>
    <p:extLst>
      <p:ext uri="{BB962C8B-B14F-4D97-AF65-F5344CB8AC3E}">
        <p14:creationId xmlns:p14="http://schemas.microsoft.com/office/powerpoint/2010/main" xmlns="" val="1878638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7" name="Date Placeholder 3">
            <a:extLst>
              <a:ext uri="{FF2B5EF4-FFF2-40B4-BE49-F238E27FC236}">
                <a16:creationId xmlns:a16="http://schemas.microsoft.com/office/drawing/2014/main" xmlns="" id="{BF701A81-174B-F9F9-9CD0-B72A32EA94DD}"/>
              </a:ext>
            </a:extLst>
          </p:cNvPr>
          <p:cNvSpPr>
            <a:spLocks noGrp="1"/>
          </p:cNvSpPr>
          <p:nvPr>
            <p:ph type="dt" sz="half" idx="10"/>
          </p:nvPr>
        </p:nvSpPr>
        <p:spPr/>
        <p:txBody>
          <a:bodyPr/>
          <a:lstStyle>
            <a:lvl1pPr>
              <a:defRPr/>
            </a:lvl1pPr>
          </a:lstStyle>
          <a:p>
            <a:pPr>
              <a:defRPr/>
            </a:pPr>
            <a:fld id="{3BA6CF2A-9A6B-4503-B16D-5B7404AFF19F}" type="datetime1">
              <a:rPr lang="en-US" altLang="en-US"/>
              <a:pPr>
                <a:defRPr/>
              </a:pPr>
              <a:t>5/2/2023</a:t>
            </a:fld>
            <a:endParaRPr lang="en-US" altLang="en-US"/>
          </a:p>
        </p:txBody>
      </p:sp>
      <p:sp>
        <p:nvSpPr>
          <p:cNvPr id="8" name="Footer Placeholder 4">
            <a:extLst>
              <a:ext uri="{FF2B5EF4-FFF2-40B4-BE49-F238E27FC236}">
                <a16:creationId xmlns:a16="http://schemas.microsoft.com/office/drawing/2014/main" xmlns="" id="{3B5E4763-ABAD-B287-6B7F-C94A31D94CCC}"/>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xmlns="" id="{29A09FB3-3839-BCCC-ED2B-6FD673A7DDC9}"/>
              </a:ext>
            </a:extLst>
          </p:cNvPr>
          <p:cNvSpPr>
            <a:spLocks noGrp="1"/>
          </p:cNvSpPr>
          <p:nvPr>
            <p:ph type="sldNum" sz="quarter" idx="12"/>
          </p:nvPr>
        </p:nvSpPr>
        <p:spPr/>
        <p:txBody>
          <a:bodyPr/>
          <a:lstStyle>
            <a:lvl1pPr>
              <a:defRPr/>
            </a:lvl1pPr>
          </a:lstStyle>
          <a:p>
            <a:fld id="{9887A0B8-D46D-47DB-9431-21203C837F73}" type="slidenum">
              <a:rPr lang="en-US" altLang="en-US"/>
              <a:pPr/>
              <a:t>‹#›</a:t>
            </a:fld>
            <a:endParaRPr lang="en-US" altLang="en-US"/>
          </a:p>
        </p:txBody>
      </p:sp>
    </p:spTree>
    <p:extLst>
      <p:ext uri="{BB962C8B-B14F-4D97-AF65-F5344CB8AC3E}">
        <p14:creationId xmlns:p14="http://schemas.microsoft.com/office/powerpoint/2010/main" xmlns="" val="18810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Date Placeholder 3">
            <a:extLst>
              <a:ext uri="{FF2B5EF4-FFF2-40B4-BE49-F238E27FC236}">
                <a16:creationId xmlns:a16="http://schemas.microsoft.com/office/drawing/2014/main" xmlns="" id="{FF2AC65C-12B1-2880-DFDC-F22405FB3BE0}"/>
              </a:ext>
            </a:extLst>
          </p:cNvPr>
          <p:cNvSpPr>
            <a:spLocks noGrp="1"/>
          </p:cNvSpPr>
          <p:nvPr>
            <p:ph type="dt" sz="half" idx="10"/>
          </p:nvPr>
        </p:nvSpPr>
        <p:spPr/>
        <p:txBody>
          <a:bodyPr/>
          <a:lstStyle>
            <a:lvl1pPr>
              <a:defRPr/>
            </a:lvl1pPr>
          </a:lstStyle>
          <a:p>
            <a:pPr>
              <a:defRPr/>
            </a:pPr>
            <a:fld id="{777CDF50-21F3-4159-B6E2-9683DD78C240}" type="datetime1">
              <a:rPr lang="en-US" altLang="en-US"/>
              <a:pPr>
                <a:defRPr/>
              </a:pPr>
              <a:t>5/2/2023</a:t>
            </a:fld>
            <a:endParaRPr lang="en-US" altLang="en-US"/>
          </a:p>
        </p:txBody>
      </p:sp>
      <p:sp>
        <p:nvSpPr>
          <p:cNvPr id="4" name="Footer Placeholder 4">
            <a:extLst>
              <a:ext uri="{FF2B5EF4-FFF2-40B4-BE49-F238E27FC236}">
                <a16:creationId xmlns:a16="http://schemas.microsoft.com/office/drawing/2014/main" xmlns="" id="{A2DE539E-6FAA-6F64-6965-2D158738A9C4}"/>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xmlns="" id="{1E58E856-51B9-FC56-16EE-7AEF6FB3D33D}"/>
              </a:ext>
            </a:extLst>
          </p:cNvPr>
          <p:cNvSpPr>
            <a:spLocks noGrp="1"/>
          </p:cNvSpPr>
          <p:nvPr>
            <p:ph type="sldNum" sz="quarter" idx="12"/>
          </p:nvPr>
        </p:nvSpPr>
        <p:spPr/>
        <p:txBody>
          <a:bodyPr/>
          <a:lstStyle>
            <a:lvl1pPr>
              <a:defRPr/>
            </a:lvl1pPr>
          </a:lstStyle>
          <a:p>
            <a:fld id="{BA4E3BAF-0FB5-4217-9A53-15AC400DF36B}" type="slidenum">
              <a:rPr lang="en-US" altLang="en-US"/>
              <a:pPr/>
              <a:t>‹#›</a:t>
            </a:fld>
            <a:endParaRPr lang="en-US" altLang="en-US"/>
          </a:p>
        </p:txBody>
      </p:sp>
    </p:spTree>
    <p:extLst>
      <p:ext uri="{BB962C8B-B14F-4D97-AF65-F5344CB8AC3E}">
        <p14:creationId xmlns:p14="http://schemas.microsoft.com/office/powerpoint/2010/main" xmlns="" val="34400781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B4D49A2-3D4B-098F-E391-E0EDA08D17B2}"/>
              </a:ext>
            </a:extLst>
          </p:cNvPr>
          <p:cNvSpPr>
            <a:spLocks noGrp="1"/>
          </p:cNvSpPr>
          <p:nvPr>
            <p:ph type="dt" sz="half" idx="10"/>
          </p:nvPr>
        </p:nvSpPr>
        <p:spPr/>
        <p:txBody>
          <a:bodyPr/>
          <a:lstStyle>
            <a:lvl1pPr>
              <a:defRPr/>
            </a:lvl1pPr>
          </a:lstStyle>
          <a:p>
            <a:pPr>
              <a:defRPr/>
            </a:pPr>
            <a:fld id="{EAFBDCBF-C612-4D90-BEF1-5DC901761BF3}" type="datetime1">
              <a:rPr lang="en-US" altLang="en-US"/>
              <a:pPr>
                <a:defRPr/>
              </a:pPr>
              <a:t>5/2/2023</a:t>
            </a:fld>
            <a:endParaRPr lang="en-US" altLang="en-US"/>
          </a:p>
        </p:txBody>
      </p:sp>
      <p:sp>
        <p:nvSpPr>
          <p:cNvPr id="3" name="Footer Placeholder 4">
            <a:extLst>
              <a:ext uri="{FF2B5EF4-FFF2-40B4-BE49-F238E27FC236}">
                <a16:creationId xmlns:a16="http://schemas.microsoft.com/office/drawing/2014/main" xmlns="" id="{873DBEE9-D381-4372-5340-5CCDDD44C9B0}"/>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xmlns="" id="{D542A9F7-4BC8-98F9-D259-645C3170AB5D}"/>
              </a:ext>
            </a:extLst>
          </p:cNvPr>
          <p:cNvSpPr>
            <a:spLocks noGrp="1"/>
          </p:cNvSpPr>
          <p:nvPr>
            <p:ph type="sldNum" sz="quarter" idx="12"/>
          </p:nvPr>
        </p:nvSpPr>
        <p:spPr/>
        <p:txBody>
          <a:bodyPr/>
          <a:lstStyle>
            <a:lvl1pPr>
              <a:defRPr/>
            </a:lvl1pPr>
          </a:lstStyle>
          <a:p>
            <a:fld id="{EE4D12E9-FC08-4D49-92BC-413EC1B8EB4F}" type="slidenum">
              <a:rPr lang="en-US" altLang="en-US"/>
              <a:pPr/>
              <a:t>‹#›</a:t>
            </a:fld>
            <a:endParaRPr lang="en-US" altLang="en-US"/>
          </a:p>
        </p:txBody>
      </p:sp>
    </p:spTree>
    <p:extLst>
      <p:ext uri="{BB962C8B-B14F-4D97-AF65-F5344CB8AC3E}">
        <p14:creationId xmlns:p14="http://schemas.microsoft.com/office/powerpoint/2010/main" xmlns="" val="10523665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xmlns="" id="{6A561EE0-754F-35CF-7164-5E24755C1B46}"/>
              </a:ext>
            </a:extLst>
          </p:cNvPr>
          <p:cNvSpPr>
            <a:spLocks noGrp="1"/>
          </p:cNvSpPr>
          <p:nvPr>
            <p:ph type="dt" sz="half" idx="10"/>
          </p:nvPr>
        </p:nvSpPr>
        <p:spPr/>
        <p:txBody>
          <a:bodyPr/>
          <a:lstStyle>
            <a:lvl1pPr>
              <a:defRPr/>
            </a:lvl1pPr>
          </a:lstStyle>
          <a:p>
            <a:pPr>
              <a:defRPr/>
            </a:pPr>
            <a:fld id="{3204DCFE-9068-4FA2-AECD-A2FB6930511E}" type="datetime1">
              <a:rPr lang="en-US" altLang="en-US"/>
              <a:pPr>
                <a:defRPr/>
              </a:pPr>
              <a:t>5/2/2023</a:t>
            </a:fld>
            <a:endParaRPr lang="en-US" altLang="en-US"/>
          </a:p>
        </p:txBody>
      </p:sp>
      <p:sp>
        <p:nvSpPr>
          <p:cNvPr id="6" name="Footer Placeholder 4">
            <a:extLst>
              <a:ext uri="{FF2B5EF4-FFF2-40B4-BE49-F238E27FC236}">
                <a16:creationId xmlns:a16="http://schemas.microsoft.com/office/drawing/2014/main" xmlns="" id="{4CDCAEF3-8F26-C719-A060-E878E53D90C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80528D5C-379E-81AF-37D3-A313969228C7}"/>
              </a:ext>
            </a:extLst>
          </p:cNvPr>
          <p:cNvSpPr>
            <a:spLocks noGrp="1"/>
          </p:cNvSpPr>
          <p:nvPr>
            <p:ph type="sldNum" sz="quarter" idx="12"/>
          </p:nvPr>
        </p:nvSpPr>
        <p:spPr/>
        <p:txBody>
          <a:bodyPr/>
          <a:lstStyle>
            <a:lvl1pPr>
              <a:defRPr/>
            </a:lvl1pPr>
          </a:lstStyle>
          <a:p>
            <a:fld id="{7748F536-1A0F-4B59-A7A7-6C5962E98B64}" type="slidenum">
              <a:rPr lang="en-US" altLang="en-US"/>
              <a:pPr/>
              <a:t>‹#›</a:t>
            </a:fld>
            <a:endParaRPr lang="en-US" altLang="en-US"/>
          </a:p>
        </p:txBody>
      </p:sp>
    </p:spTree>
    <p:extLst>
      <p:ext uri="{BB962C8B-B14F-4D97-AF65-F5344CB8AC3E}">
        <p14:creationId xmlns:p14="http://schemas.microsoft.com/office/powerpoint/2010/main" xmlns="" val="2953454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3">
            <a:extLst>
              <a:ext uri="{FF2B5EF4-FFF2-40B4-BE49-F238E27FC236}">
                <a16:creationId xmlns:a16="http://schemas.microsoft.com/office/drawing/2014/main" xmlns="" id="{BC0E59B3-4A3A-59C8-2CAB-00DE30F3182D}"/>
              </a:ext>
            </a:extLst>
          </p:cNvPr>
          <p:cNvSpPr>
            <a:spLocks noGrp="1"/>
          </p:cNvSpPr>
          <p:nvPr>
            <p:ph type="dt" sz="half" idx="10"/>
          </p:nvPr>
        </p:nvSpPr>
        <p:spPr/>
        <p:txBody>
          <a:bodyPr/>
          <a:lstStyle>
            <a:lvl1pPr>
              <a:defRPr/>
            </a:lvl1pPr>
          </a:lstStyle>
          <a:p>
            <a:pPr>
              <a:defRPr/>
            </a:pPr>
            <a:fld id="{312AA602-87D5-45A4-9A7B-BC719183F850}" type="datetime1">
              <a:rPr lang="en-US" altLang="en-US"/>
              <a:pPr>
                <a:defRPr/>
              </a:pPr>
              <a:t>5/2/2023</a:t>
            </a:fld>
            <a:endParaRPr lang="en-US" altLang="en-US"/>
          </a:p>
        </p:txBody>
      </p:sp>
      <p:sp>
        <p:nvSpPr>
          <p:cNvPr id="6" name="Footer Placeholder 4">
            <a:extLst>
              <a:ext uri="{FF2B5EF4-FFF2-40B4-BE49-F238E27FC236}">
                <a16:creationId xmlns:a16="http://schemas.microsoft.com/office/drawing/2014/main" xmlns="" id="{936B753C-A6FE-80B7-65CE-64FE4D989801}"/>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xmlns="" id="{EDDB0E45-AC56-52A8-04C9-846E07FFDAFA}"/>
              </a:ext>
            </a:extLst>
          </p:cNvPr>
          <p:cNvSpPr>
            <a:spLocks noGrp="1"/>
          </p:cNvSpPr>
          <p:nvPr>
            <p:ph type="sldNum" sz="quarter" idx="12"/>
          </p:nvPr>
        </p:nvSpPr>
        <p:spPr/>
        <p:txBody>
          <a:bodyPr/>
          <a:lstStyle>
            <a:lvl1pPr>
              <a:defRPr/>
            </a:lvl1pPr>
          </a:lstStyle>
          <a:p>
            <a:fld id="{042B9E2F-73C9-4FBB-82C5-46EA38A0F2B5}" type="slidenum">
              <a:rPr lang="en-US" altLang="en-US"/>
              <a:pPr/>
              <a:t>‹#›</a:t>
            </a:fld>
            <a:endParaRPr lang="en-US" altLang="en-US"/>
          </a:p>
        </p:txBody>
      </p:sp>
    </p:spTree>
    <p:extLst>
      <p:ext uri="{BB962C8B-B14F-4D97-AF65-F5344CB8AC3E}">
        <p14:creationId xmlns:p14="http://schemas.microsoft.com/office/powerpoint/2010/main" xmlns="" val="10663105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xmlns="" id="{4624FA6B-A908-7EAC-B2AC-D51BF9D20C1E}"/>
              </a:ext>
            </a:extLst>
          </p:cNvPr>
          <p:cNvSpPr>
            <a:spLocks noGrp="1"/>
          </p:cNvSpPr>
          <p:nvPr>
            <p:ph type="dt" sz="half" idx="10"/>
          </p:nvPr>
        </p:nvSpPr>
        <p:spPr/>
        <p:txBody>
          <a:bodyPr/>
          <a:lstStyle>
            <a:lvl1pPr>
              <a:defRPr/>
            </a:lvl1pPr>
          </a:lstStyle>
          <a:p>
            <a:pPr>
              <a:defRPr/>
            </a:pPr>
            <a:fld id="{74C6E5C3-3436-4BB8-819A-62A92F505F97}"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EE221B34-DCC6-CC5A-266A-0B2956E6688A}"/>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BD972B09-BCB0-7E5B-5C8C-B2743C6C59B5}"/>
              </a:ext>
            </a:extLst>
          </p:cNvPr>
          <p:cNvSpPr>
            <a:spLocks noGrp="1"/>
          </p:cNvSpPr>
          <p:nvPr>
            <p:ph type="sldNum" sz="quarter" idx="12"/>
          </p:nvPr>
        </p:nvSpPr>
        <p:spPr/>
        <p:txBody>
          <a:bodyPr/>
          <a:lstStyle>
            <a:lvl1pPr>
              <a:defRPr/>
            </a:lvl1pPr>
          </a:lstStyle>
          <a:p>
            <a:fld id="{DE14FBD4-5C76-4201-BA3D-7FA64F3426BB}" type="slidenum">
              <a:rPr lang="en-US" altLang="en-US"/>
              <a:pPr/>
              <a:t>‹#›</a:t>
            </a:fld>
            <a:endParaRPr lang="en-US" altLang="en-US"/>
          </a:p>
        </p:txBody>
      </p:sp>
    </p:spTree>
    <p:extLst>
      <p:ext uri="{BB962C8B-B14F-4D97-AF65-F5344CB8AC3E}">
        <p14:creationId xmlns:p14="http://schemas.microsoft.com/office/powerpoint/2010/main" xmlns="" val="28940817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lang="en-US"/>
          </a:p>
        </p:txBody>
      </p:sp>
      <p:sp>
        <p:nvSpPr>
          <p:cNvPr id="4" name="Date Placeholder 3">
            <a:extLst>
              <a:ext uri="{FF2B5EF4-FFF2-40B4-BE49-F238E27FC236}">
                <a16:creationId xmlns:a16="http://schemas.microsoft.com/office/drawing/2014/main" xmlns="" id="{B638F8E5-42E4-5E58-BB97-4A91518E8855}"/>
              </a:ext>
            </a:extLst>
          </p:cNvPr>
          <p:cNvSpPr>
            <a:spLocks noGrp="1"/>
          </p:cNvSpPr>
          <p:nvPr>
            <p:ph type="dt" sz="half" idx="10"/>
          </p:nvPr>
        </p:nvSpPr>
        <p:spPr/>
        <p:txBody>
          <a:bodyPr/>
          <a:lstStyle>
            <a:lvl1pPr>
              <a:defRPr/>
            </a:lvl1pPr>
          </a:lstStyle>
          <a:p>
            <a:pPr>
              <a:defRPr/>
            </a:pPr>
            <a:fld id="{AD9EED01-91BF-43F8-AD49-CFC7F6D1232E}"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886AF0E3-B695-B64B-BF53-23B40FA931A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xmlns="" id="{12BE35F5-9F1D-C7A5-30F7-8A4A6627BAB8}"/>
              </a:ext>
            </a:extLst>
          </p:cNvPr>
          <p:cNvSpPr>
            <a:spLocks noGrp="1"/>
          </p:cNvSpPr>
          <p:nvPr>
            <p:ph type="sldNum" sz="quarter" idx="12"/>
          </p:nvPr>
        </p:nvSpPr>
        <p:spPr/>
        <p:txBody>
          <a:bodyPr/>
          <a:lstStyle>
            <a:lvl1pPr>
              <a:defRPr/>
            </a:lvl1pPr>
          </a:lstStyle>
          <a:p>
            <a:fld id="{4E5DDE71-0209-4DFC-A772-DBB6D6628995}" type="slidenum">
              <a:rPr lang="en-US" altLang="en-US"/>
              <a:pPr/>
              <a:t>‹#›</a:t>
            </a:fld>
            <a:endParaRPr lang="en-US" altLang="en-US"/>
          </a:p>
        </p:txBody>
      </p:sp>
    </p:spTree>
    <p:extLst>
      <p:ext uri="{BB962C8B-B14F-4D97-AF65-F5344CB8AC3E}">
        <p14:creationId xmlns:p14="http://schemas.microsoft.com/office/powerpoint/2010/main" xmlns="" val="382333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3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3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3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4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4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4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5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5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5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74"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83"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3.jpe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image" Target="../media/image3.jpeg"/><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descr="image.jpeg"/>
          <p:cNvPicPr>
            <a:picLocks noChangeAspect="1"/>
          </p:cNvPicPr>
          <p:nvPr/>
        </p:nvPicPr>
        <p:blipFill>
          <a:blip r:embed="rId19" cstate="print"/>
          <a:stretch>
            <a:fillRect/>
          </a:stretch>
        </p:blipFill>
        <p:spPr>
          <a:xfrm>
            <a:off x="0" y="0"/>
            <a:ext cx="9144000" cy="6858000"/>
          </a:xfrm>
          <a:prstGeom prst="rect">
            <a:avLst/>
          </a:prstGeom>
          <a:ln w="12700">
            <a:miter lim="400000"/>
          </a:ln>
        </p:spPr>
      </p:pic>
      <p:pic>
        <p:nvPicPr>
          <p:cNvPr id="3" name="DCoG logo.jpg" descr="DCoG logo.jpg"/>
          <p:cNvPicPr>
            <a:picLocks noChangeAspect="1"/>
          </p:cNvPicPr>
          <p:nvPr/>
        </p:nvPicPr>
        <p:blipFill>
          <a:blip r:embed="rId20" cstate="print"/>
          <a:stretch>
            <a:fillRect/>
          </a:stretch>
        </p:blipFill>
        <p:spPr>
          <a:xfrm>
            <a:off x="76200" y="5943600"/>
            <a:ext cx="2697163" cy="865188"/>
          </a:xfrm>
          <a:prstGeom prst="rect">
            <a:avLst/>
          </a:prstGeom>
          <a:ln w="12700">
            <a:miter lim="400000"/>
          </a:ln>
        </p:spPr>
      </p:pic>
      <p:sp>
        <p:nvSpPr>
          <p:cNvPr id="4" name="Slide Number"/>
          <p:cNvSpPr txBox="1">
            <a:spLocks noGrp="1"/>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defTabSz="457200">
              <a:defRPr sz="1200"/>
            </a:lvl1pPr>
          </a:lstStyle>
          <a:p>
            <a:fld id="{86CB4B4D-7CA3-9044-876B-883B54F8677D}" type="slidenum">
              <a:rPr/>
              <a:pPr/>
              <a:t>‹#›</a:t>
            </a:fld>
            <a:endParaRPr/>
          </a:p>
        </p:txBody>
      </p:sp>
      <p:sp>
        <p:nvSpPr>
          <p:cNvPr id="5"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spd="med"/>
  <p:txStyles>
    <p:titleStyle>
      <a:lvl1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xmlns="" id="{CE87ED3D-DAF1-38FB-08F4-5E4B5A3E8FD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2051" name="Text Placeholder 2">
            <a:extLst>
              <a:ext uri="{FF2B5EF4-FFF2-40B4-BE49-F238E27FC236}">
                <a16:creationId xmlns:a16="http://schemas.microsoft.com/office/drawing/2014/main" xmlns="" id="{82498BEB-73A1-723C-4FA6-AB5A0A8AAB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xmlns="" id="{8444B8D9-9444-65D7-2289-C6C8D69A8FB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fld id="{5A6BD8CF-9C4B-4D4B-A9F9-F8E4C2CC0861}"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FAA6F69F-3B01-8543-8D00-5AD1EBE8A395}"/>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anose="020B0600070205080204" pitchFamily="34" charset="-128"/>
              </a:defRPr>
            </a:lvl1pPr>
          </a:lstStyle>
          <a:p>
            <a:pPr>
              <a:defRPr/>
            </a:pPr>
            <a:endParaRPr lang="en-US" altLang="en-US"/>
          </a:p>
        </p:txBody>
      </p:sp>
      <p:sp>
        <p:nvSpPr>
          <p:cNvPr id="6" name="Slide Number Placeholder 5">
            <a:extLst>
              <a:ext uri="{FF2B5EF4-FFF2-40B4-BE49-F238E27FC236}">
                <a16:creationId xmlns:a16="http://schemas.microsoft.com/office/drawing/2014/main" xmlns="" id="{EC29E330-955D-F039-2968-2682666CDCA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9926653-60D4-4796-B300-7701E474CDCA}" type="slidenum">
              <a:rPr lang="en-US" altLang="en-US"/>
              <a:pPr/>
              <a:t>‹#›</a:t>
            </a:fld>
            <a:endParaRPr lang="en-US" altLang="en-US"/>
          </a:p>
        </p:txBody>
      </p:sp>
    </p:spTree>
    <p:extLst>
      <p:ext uri="{BB962C8B-B14F-4D97-AF65-F5344CB8AC3E}">
        <p14:creationId xmlns:p14="http://schemas.microsoft.com/office/powerpoint/2010/main" xmlns="" val="372376598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2E5CBEE4-CE72-0EA5-0915-680E3A6BF32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en-US"/>
              <a:t>Click to edit Master title style</a:t>
            </a:r>
            <a:endParaRPr lang="en-US" altLang="en-US"/>
          </a:p>
        </p:txBody>
      </p:sp>
      <p:sp>
        <p:nvSpPr>
          <p:cNvPr id="1027" name="Text Placeholder 2">
            <a:extLst>
              <a:ext uri="{FF2B5EF4-FFF2-40B4-BE49-F238E27FC236}">
                <a16:creationId xmlns:a16="http://schemas.microsoft.com/office/drawing/2014/main" xmlns="" id="{85B335E5-773C-575C-441C-BF32C60E3B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en-US"/>
              <a:t>Click to edit Master text styles</a:t>
            </a:r>
          </a:p>
          <a:p>
            <a:pPr lvl="1"/>
            <a:r>
              <a:rPr lang="it-IT" altLang="en-US"/>
              <a:t>Second level</a:t>
            </a:r>
          </a:p>
          <a:p>
            <a:pPr lvl="2"/>
            <a:r>
              <a:rPr lang="it-IT" altLang="en-US"/>
              <a:t>Third level</a:t>
            </a:r>
          </a:p>
          <a:p>
            <a:pPr lvl="3"/>
            <a:r>
              <a:rPr lang="it-IT" altLang="en-US"/>
              <a:t>Fourth level</a:t>
            </a:r>
          </a:p>
          <a:p>
            <a:pPr lvl="4"/>
            <a:r>
              <a:rPr lang="it-IT" altLang="en-US"/>
              <a:t>Fifth level</a:t>
            </a:r>
            <a:endParaRPr lang="en-US" altLang="en-US"/>
          </a:p>
        </p:txBody>
      </p:sp>
      <p:sp>
        <p:nvSpPr>
          <p:cNvPr id="4" name="Date Placeholder 3">
            <a:extLst>
              <a:ext uri="{FF2B5EF4-FFF2-40B4-BE49-F238E27FC236}">
                <a16:creationId xmlns:a16="http://schemas.microsoft.com/office/drawing/2014/main" xmlns="" id="{ECC04D4E-E60D-AB11-B1D8-D85FF7DA8D6B}"/>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ＭＳ Ｐゴシック" pitchFamily="34" charset="-128"/>
              </a:defRPr>
            </a:lvl1pPr>
          </a:lstStyle>
          <a:p>
            <a:pPr>
              <a:defRPr/>
            </a:pPr>
            <a:fld id="{777346DD-777C-4B0D-A8CA-A579DD948B2E}" type="datetime1">
              <a:rPr lang="en-US" altLang="en-US"/>
              <a:pPr>
                <a:defRPr/>
              </a:pPr>
              <a:t>5/2/2023</a:t>
            </a:fld>
            <a:endParaRPr lang="en-US" altLang="en-US"/>
          </a:p>
        </p:txBody>
      </p:sp>
      <p:sp>
        <p:nvSpPr>
          <p:cNvPr id="5" name="Footer Placeholder 4">
            <a:extLst>
              <a:ext uri="{FF2B5EF4-FFF2-40B4-BE49-F238E27FC236}">
                <a16:creationId xmlns:a16="http://schemas.microsoft.com/office/drawing/2014/main" xmlns="" id="{E8B8B6F6-9C03-AAF3-85B1-49E05E29C3EB}"/>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anose="020F0502020204030204" pitchFamily="34" charset="0"/>
                <a:ea typeface="ＭＳ Ｐゴシック" pitchFamily="34" charset="-128"/>
              </a:defRPr>
            </a:lvl1pPr>
          </a:lstStyle>
          <a:p>
            <a:pPr>
              <a:defRPr/>
            </a:pPr>
            <a:endParaRPr lang="en-US" altLang="en-US"/>
          </a:p>
        </p:txBody>
      </p:sp>
      <p:sp>
        <p:nvSpPr>
          <p:cNvPr id="6" name="Slide Number Placeholder 5">
            <a:extLst>
              <a:ext uri="{FF2B5EF4-FFF2-40B4-BE49-F238E27FC236}">
                <a16:creationId xmlns:a16="http://schemas.microsoft.com/office/drawing/2014/main" xmlns="" id="{E2B2D036-3187-F815-2430-E7481883CAA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7E3EE4CB-4090-49E9-871C-E6DACD139B9B}" type="slidenum">
              <a:rPr lang="en-US" altLang="en-US"/>
              <a:pPr/>
              <a:t>‹#›</a:t>
            </a:fld>
            <a:endParaRPr lang="en-US" altLang="en-US"/>
          </a:p>
        </p:txBody>
      </p:sp>
    </p:spTree>
    <p:extLst>
      <p:ext uri="{BB962C8B-B14F-4D97-AF65-F5344CB8AC3E}">
        <p14:creationId xmlns:p14="http://schemas.microsoft.com/office/powerpoint/2010/main" xmlns="" val="357236405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128"/>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65" name="dta logo.jpg" descr="dta logo.jpg"/>
          <p:cNvPicPr>
            <a:picLocks noChangeAspect="1"/>
          </p:cNvPicPr>
          <p:nvPr/>
        </p:nvPicPr>
        <p:blipFill>
          <a:blip r:embed="rId3" cstate="print"/>
          <a:stretch>
            <a:fillRect/>
          </a:stretch>
        </p:blipFill>
        <p:spPr>
          <a:xfrm>
            <a:off x="152400" y="6035675"/>
            <a:ext cx="1905000" cy="703263"/>
          </a:xfrm>
          <a:prstGeom prst="rect">
            <a:avLst/>
          </a:prstGeom>
          <a:ln w="12700">
            <a:miter lim="400000"/>
          </a:ln>
        </p:spPr>
      </p:pic>
      <p:sp>
        <p:nvSpPr>
          <p:cNvPr id="166" name="DEPARTMENT OF TRADITIONAL AFFAIRS    2020-2025 STRATEGIC PLAN AND  2020/2021 ANNUAL PERFORMANCE PLAN"/>
          <p:cNvSpPr txBox="1">
            <a:spLocks noGrp="1"/>
          </p:cNvSpPr>
          <p:nvPr>
            <p:ph type="title" idx="4294967295"/>
          </p:nvPr>
        </p:nvSpPr>
        <p:spPr>
          <a:xfrm>
            <a:off x="384175" y="908050"/>
            <a:ext cx="8424863" cy="1943100"/>
          </a:xfrm>
          <a:prstGeom prst="rect">
            <a:avLst/>
          </a:prstGeom>
        </p:spPr>
        <p:txBody>
          <a:bodyPr>
            <a:normAutofit/>
          </a:bodyPr>
          <a:lstStyle/>
          <a:p>
            <a:pPr defTabSz="416052">
              <a:defRPr sz="2184"/>
            </a:pPr>
            <a:r>
              <a:rPr dirty="0"/>
              <a:t>DEPARTMENT OF TRADITIONAL AFFAIRS</a:t>
            </a:r>
            <a:br>
              <a:rPr dirty="0"/>
            </a:br>
            <a:r>
              <a:rPr dirty="0"/>
              <a:t/>
            </a:r>
            <a:br>
              <a:rPr dirty="0"/>
            </a:br>
            <a:r>
              <a:rPr dirty="0"/>
              <a:t/>
            </a:r>
            <a:br>
              <a:rPr dirty="0"/>
            </a:br>
            <a:r>
              <a:rPr dirty="0"/>
              <a:t/>
            </a:r>
            <a:br>
              <a:rPr dirty="0"/>
            </a:br>
            <a:r>
              <a:rPr sz="2000" dirty="0"/>
              <a:t>202</a:t>
            </a:r>
            <a:r>
              <a:rPr lang="en-ZA" sz="2000" dirty="0"/>
              <a:t>3</a:t>
            </a:r>
            <a:r>
              <a:rPr sz="2000" dirty="0"/>
              <a:t>/202</a:t>
            </a:r>
            <a:r>
              <a:rPr lang="en-ZA" sz="2000" dirty="0"/>
              <a:t>4</a:t>
            </a:r>
            <a:r>
              <a:rPr sz="2000" dirty="0"/>
              <a:t> ANNUAL PERFORMANCE PLAN</a:t>
            </a:r>
          </a:p>
        </p:txBody>
      </p:sp>
      <p:sp>
        <p:nvSpPr>
          <p:cNvPr id="167" name="Joint Committee briefing:…"/>
          <p:cNvSpPr txBox="1"/>
          <p:nvPr/>
        </p:nvSpPr>
        <p:spPr>
          <a:xfrm>
            <a:off x="2411412" y="3216546"/>
            <a:ext cx="4368801" cy="1290097"/>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p>
            <a:pPr algn="ctr" defTabSz="685800">
              <a:lnSpc>
                <a:spcPct val="90000"/>
              </a:lnSpc>
              <a:spcBef>
                <a:spcPts val="700"/>
              </a:spcBef>
              <a:defRPr sz="2000" b="1">
                <a:solidFill>
                  <a:srgbClr val="F9671C"/>
                </a:solidFill>
              </a:defRPr>
            </a:pPr>
            <a:r>
              <a:rPr lang="en-ZA" dirty="0"/>
              <a:t>B</a:t>
            </a:r>
            <a:r>
              <a:rPr dirty="0"/>
              <a:t>riefing:</a:t>
            </a:r>
          </a:p>
          <a:p>
            <a:pPr algn="ctr" defTabSz="685800">
              <a:lnSpc>
                <a:spcPct val="90000"/>
              </a:lnSpc>
              <a:spcBef>
                <a:spcPts val="700"/>
              </a:spcBef>
              <a:defRPr sz="2000" b="1">
                <a:solidFill>
                  <a:srgbClr val="F9671C"/>
                </a:solidFill>
              </a:defRPr>
            </a:pPr>
            <a:r>
              <a:rPr dirty="0"/>
              <a:t>Portfolio Committee on  Cooperative Governance and Traditional Affairs</a:t>
            </a:r>
          </a:p>
        </p:txBody>
      </p:sp>
      <p:sp>
        <p:nvSpPr>
          <p:cNvPr id="168" name="06 MAY 2020"/>
          <p:cNvSpPr txBox="1"/>
          <p:nvPr/>
        </p:nvSpPr>
        <p:spPr>
          <a:xfrm>
            <a:off x="2889250" y="5005891"/>
            <a:ext cx="3413125"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ctr" defTabSz="685800">
              <a:lnSpc>
                <a:spcPct val="90000"/>
              </a:lnSpc>
              <a:spcBef>
                <a:spcPts val="700"/>
              </a:spcBef>
              <a:defRPr sz="2000" b="1">
                <a:solidFill>
                  <a:srgbClr val="005D28"/>
                </a:solidFill>
              </a:defRPr>
            </a:lvl1pPr>
          </a:lstStyle>
          <a:p>
            <a:r>
              <a:rPr lang="en-ZA"/>
              <a:t>02 May </a:t>
            </a:r>
            <a:r>
              <a:rPr dirty="0"/>
              <a:t>202</a:t>
            </a:r>
            <a:r>
              <a:rPr lang="en-GB" dirty="0"/>
              <a:t>3</a:t>
            </a:r>
            <a:endParaRPr dirty="0"/>
          </a:p>
        </p:txBody>
      </p:sp>
      <p:sp>
        <p:nvSpPr>
          <p:cNvPr id="2" name="1">
            <a:extLst>
              <a:ext uri="{FF2B5EF4-FFF2-40B4-BE49-F238E27FC236}">
                <a16:creationId xmlns:a16="http://schemas.microsoft.com/office/drawing/2014/main" xmlns="" id="{59261C16-CA91-15D1-BDA7-D6EA802F9FA9}"/>
              </a:ext>
            </a:extLst>
          </p:cNvPr>
          <p:cNvSpPr txBox="1"/>
          <p:nvPr/>
        </p:nvSpPr>
        <p:spPr>
          <a:xfrm>
            <a:off x="8540750" y="6080125"/>
            <a:ext cx="273656" cy="437069"/>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a:lvl1pPr>
          </a:lstStyle>
          <a:p>
            <a:r>
              <a:t>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dirty="0"/>
              <a:t>1</a:t>
            </a:r>
            <a:r>
              <a:rPr lang="en-ZA" dirty="0"/>
              <a:t>0</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a:t>
              </a:r>
              <a:r>
                <a:rPr lang="en-GB" dirty="0" err="1"/>
                <a:t>ISC..Cont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3992798950"/>
              </p:ext>
            </p:extLst>
          </p:nvPr>
        </p:nvGraphicFramePr>
        <p:xfrm>
          <a:off x="0" y="509589"/>
          <a:ext cx="9144000" cy="5780728"/>
        </p:xfrm>
        <a:graphic>
          <a:graphicData uri="http://schemas.openxmlformats.org/drawingml/2006/table">
            <a:tbl>
              <a:tblPr>
                <a:tableStyleId>{4C3C2611-4C71-4FC5-86AE-919BDF0F9419}</a:tableStyleId>
              </a:tblPr>
              <a:tblGrid>
                <a:gridCol w="1418161">
                  <a:extLst>
                    <a:ext uri="{9D8B030D-6E8A-4147-A177-3AD203B41FA5}">
                      <a16:colId xmlns:a16="http://schemas.microsoft.com/office/drawing/2014/main" xmlns="" val="20000"/>
                    </a:ext>
                  </a:extLst>
                </a:gridCol>
                <a:gridCol w="2078158">
                  <a:extLst>
                    <a:ext uri="{9D8B030D-6E8A-4147-A177-3AD203B41FA5}">
                      <a16:colId xmlns:a16="http://schemas.microsoft.com/office/drawing/2014/main" xmlns="" val="20001"/>
                    </a:ext>
                  </a:extLst>
                </a:gridCol>
                <a:gridCol w="1563821">
                  <a:extLst>
                    <a:ext uri="{9D8B030D-6E8A-4147-A177-3AD203B41FA5}">
                      <a16:colId xmlns:a16="http://schemas.microsoft.com/office/drawing/2014/main" xmlns="" val="20002"/>
                    </a:ext>
                  </a:extLst>
                </a:gridCol>
                <a:gridCol w="4083860">
                  <a:extLst>
                    <a:ext uri="{9D8B030D-6E8A-4147-A177-3AD203B41FA5}">
                      <a16:colId xmlns:a16="http://schemas.microsoft.com/office/drawing/2014/main" xmlns="" val="20003"/>
                    </a:ext>
                  </a:extLst>
                </a:gridCol>
              </a:tblGrid>
              <a:tr h="1142553">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457479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Developed communities in areas of traditional and Khoi-San leadership</a:t>
                      </a:r>
                      <a:endParaRPr kumimoji="0" lang="en-GB" sz="1600" b="1" i="0" u="none" strike="noStrike" kern="0" cap="none" spc="0" normalizeH="0" baseline="0" noProof="0" dirty="0">
                        <a:ln>
                          <a:noFill/>
                        </a:ln>
                        <a:solidFill>
                          <a:srgbClr val="00B050"/>
                        </a:solidFill>
                        <a:effectLst/>
                        <a:uLnTx/>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just" defTabSz="685800">
                        <a:spcBef>
                          <a:spcPts val="300"/>
                        </a:spcBef>
                        <a:defRPr sz="1800"/>
                      </a:pPr>
                      <a:r>
                        <a:rPr lang="en-GB" sz="1800" b="0" i="0" u="none" strike="noStrike" cap="none" spc="0" baseline="0" dirty="0">
                          <a:ln>
                            <a:noFill/>
                          </a:ln>
                          <a:solidFill>
                            <a:srgbClr val="000000"/>
                          </a:solidFill>
                          <a:uFillTx/>
                          <a:latin typeface="Arial"/>
                          <a:cs typeface="Arial"/>
                          <a:sym typeface="Arial"/>
                        </a:rPr>
                        <a:t>Number of Traditional Mining communities with Social Labour Plans (SLPs) that provide procurement, bursaries, learnerships and employment opportunities for historically disadvantaged individuals</a:t>
                      </a:r>
                      <a:endParaRPr sz="1800" b="0" i="0" u="none" strike="noStrike" cap="none" spc="0" baseline="0" dirty="0">
                        <a:ln>
                          <a:noFill/>
                        </a:ln>
                        <a:solidFill>
                          <a:srgbClr val="000000"/>
                        </a:solidFill>
                        <a:uFillTx/>
                        <a:latin typeface="Arial"/>
                        <a:ea typeface="Myriad Pro"/>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just">
                        <a:spcBef>
                          <a:spcPts val="300"/>
                        </a:spcBef>
                        <a:defRPr sz="1800"/>
                      </a:pPr>
                      <a:r>
                        <a:rPr lang="en-GB" sz="1800" b="0" i="0" u="none" strike="noStrike" cap="none" spc="0" baseline="0" dirty="0">
                          <a:ln>
                            <a:noFill/>
                          </a:ln>
                          <a:solidFill>
                            <a:srgbClr val="000000"/>
                          </a:solidFill>
                          <a:uFillTx/>
                          <a:latin typeface="Arial"/>
                          <a:ea typeface="Myriad Pro"/>
                          <a:cs typeface="Arial"/>
                          <a:sym typeface="Myriad Pro"/>
                        </a:rPr>
                        <a:t>10</a:t>
                      </a:r>
                      <a:endParaRPr sz="1800" b="0" i="0" u="none" strike="noStrike" cap="none" spc="0" baseline="0" dirty="0">
                        <a:ln>
                          <a:noFill/>
                        </a:ln>
                        <a:solidFill>
                          <a:srgbClr val="000000"/>
                        </a:solidFill>
                        <a:uFillTx/>
                        <a:latin typeface="Arial"/>
                        <a:ea typeface="Myriad Pro"/>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just"/>
                      <a:r>
                        <a:rPr lang="en-GB" sz="1800" b="0" i="0" u="none" strike="noStrike" cap="none" spc="0" baseline="0" dirty="0">
                          <a:ln>
                            <a:noFill/>
                          </a:ln>
                          <a:solidFill>
                            <a:srgbClr val="000000"/>
                          </a:solidFill>
                          <a:uFillTx/>
                          <a:latin typeface="Arial"/>
                          <a:cs typeface="Arial"/>
                          <a:sym typeface="Arial"/>
                        </a:rPr>
                        <a:t>The project entails </a:t>
                      </a:r>
                      <a:r>
                        <a:rPr lang="en-GB" sz="1800" b="0" i="0" u="none" strike="noStrike" cap="none" spc="0" baseline="0" dirty="0">
                          <a:ln>
                            <a:noFill/>
                          </a:ln>
                          <a:solidFill>
                            <a:srgbClr val="000000"/>
                          </a:solidFill>
                          <a:uFillTx/>
                          <a:latin typeface="Arial"/>
                          <a:cs typeface="Arial"/>
                        </a:rPr>
                        <a:t>partnering </a:t>
                      </a:r>
                      <a:r>
                        <a:rPr lang="en-GB" sz="1800" b="0" i="0" u="none" strike="noStrike" cap="none" spc="0" baseline="0" dirty="0">
                          <a:ln>
                            <a:noFill/>
                          </a:ln>
                          <a:solidFill>
                            <a:srgbClr val="000000"/>
                          </a:solidFill>
                          <a:uFillTx/>
                          <a:latin typeface="Arial"/>
                          <a:cs typeface="Arial"/>
                          <a:sym typeface="Arial"/>
                        </a:rPr>
                        <a:t>with the Department of Mineral Resources and Energy (DMRE) and other relevant stakeholders in the review and implementation of Social Labour Plans (SLPs) in traditional communities wherein mining activities are taking place. This seeks to ensure that communities are benefiting from mining opportunities with regard to procurement, bursaries, learnerships and employment.</a:t>
                      </a:r>
                      <a:r>
                        <a:rPr lang="en-GB" sz="1800" b="0" i="0" u="none" strike="noStrike" cap="none" spc="0" baseline="0" dirty="0">
                          <a:ln>
                            <a:noFill/>
                          </a:ln>
                          <a:solidFill>
                            <a:srgbClr val="000000"/>
                          </a:solidFill>
                          <a:uFillTx/>
                          <a:latin typeface="Arial"/>
                          <a:cs typeface="Arial"/>
                        </a:rPr>
                        <a:t> </a:t>
                      </a:r>
                      <a:endParaRPr sz="1800" b="0" i="0" u="none" strike="noStrike" cap="none" spc="0" baseline="0" dirty="0">
                        <a:ln>
                          <a:noFill/>
                        </a:ln>
                        <a:solidFill>
                          <a:srgbClr val="000000"/>
                        </a:solidFill>
                        <a:uFillTx/>
                        <a:latin typeface="Arial"/>
                        <a:cs typeface="Arial"/>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976049838"/>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dirty="0"/>
              <a:t>1</a:t>
            </a:r>
            <a:r>
              <a:rPr lang="en-GB" dirty="0"/>
              <a:t>1</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a:t>
              </a:r>
              <a:r>
                <a:rPr lang="en-GB" dirty="0" err="1"/>
                <a:t>ISC..Cont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409883383"/>
              </p:ext>
            </p:extLst>
          </p:nvPr>
        </p:nvGraphicFramePr>
        <p:xfrm>
          <a:off x="119641" y="509588"/>
          <a:ext cx="8894183" cy="5822098"/>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964232">
                  <a:extLst>
                    <a:ext uri="{9D8B030D-6E8A-4147-A177-3AD203B41FA5}">
                      <a16:colId xmlns:a16="http://schemas.microsoft.com/office/drawing/2014/main" xmlns="" val="20001"/>
                    </a:ext>
                  </a:extLst>
                </a:gridCol>
                <a:gridCol w="1977390">
                  <a:extLst>
                    <a:ext uri="{9D8B030D-6E8A-4147-A177-3AD203B41FA5}">
                      <a16:colId xmlns:a16="http://schemas.microsoft.com/office/drawing/2014/main" xmlns="" val="20002"/>
                    </a:ext>
                  </a:extLst>
                </a:gridCol>
                <a:gridCol w="3573144">
                  <a:extLst>
                    <a:ext uri="{9D8B030D-6E8A-4147-A177-3AD203B41FA5}">
                      <a16:colId xmlns:a16="http://schemas.microsoft.com/office/drawing/2014/main" xmlns="" val="20003"/>
                    </a:ext>
                  </a:extLst>
                </a:gridCol>
              </a:tblGrid>
              <a:tr h="143454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4387556">
                <a:tc>
                  <a:txBody>
                    <a:bodyPr/>
                    <a:lstStyle/>
                    <a:p>
                      <a:pPr algn="l">
                        <a:defRPr sz="1400" b="1"/>
                      </a:pPr>
                      <a:r>
                        <a:rPr lang="en-GB" sz="1600" dirty="0"/>
                        <a:t>Functional institution of traditional and Khoi-San leadership</a:t>
                      </a:r>
                      <a:endParaRPr sz="1600"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defTabSz="685800">
                        <a:spcBef>
                          <a:spcPts val="300"/>
                        </a:spcBef>
                        <a:defRPr sz="1800"/>
                      </a:pPr>
                      <a:r>
                        <a:rPr lang="en-GB" sz="1800" dirty="0"/>
                        <a:t>Number of Provincial Houses of Traditional and Khoi-San Leaders provided with tools of trade as provided for in the draft Hand book for Traditional and Khoi-San Leaders </a:t>
                      </a:r>
                      <a:endParaRPr sz="18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a:spcBef>
                          <a:spcPts val="300"/>
                        </a:spcBef>
                        <a:defRPr sz="1800"/>
                      </a:pPr>
                      <a:r>
                        <a:rPr lang="en-GB" sz="1800" b="0" i="0" u="none" strike="noStrike" cap="none" spc="0" baseline="0" dirty="0">
                          <a:ln>
                            <a:noFill/>
                          </a:ln>
                          <a:solidFill>
                            <a:srgbClr val="000000"/>
                          </a:solidFill>
                          <a:uFillTx/>
                          <a:latin typeface="Arial"/>
                          <a:cs typeface="Arial"/>
                          <a:sym typeface="Arial"/>
                        </a:rPr>
                        <a:t>7 Provincial Houses of Traditional and Khoi-San Leaders provided with tools of trade as provided for in the draft Handbook for Traditional and Khoi-San Leaders</a:t>
                      </a:r>
                      <a:endParaRPr sz="1800" b="0" i="0" u="none" strike="noStrike" cap="none" spc="0" baseline="0" dirty="0">
                        <a:ln>
                          <a:noFill/>
                        </a:ln>
                        <a:solidFill>
                          <a:srgbClr val="000000"/>
                        </a:solidFill>
                        <a:uFillTx/>
                        <a:latin typeface="Arial"/>
                        <a:ea typeface="Myriad Pro"/>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800" b="0" i="0" u="none" strike="noStrike" cap="none" spc="0" baseline="0" dirty="0">
                          <a:ln>
                            <a:noFill/>
                          </a:ln>
                          <a:solidFill>
                            <a:srgbClr val="000000"/>
                          </a:solidFill>
                          <a:uFillTx/>
                          <a:latin typeface="Arial"/>
                          <a:cs typeface="Arial"/>
                          <a:sym typeface="Arial"/>
                        </a:rPr>
                        <a:t>The project entails the facilitation of the provision of tools of trade for provincial houses of traditional leadership as provided for on the draft Handbook for Traditional and Khoi-San leaders. </a:t>
                      </a:r>
                    </a:p>
                    <a:p>
                      <a:pPr marL="57150"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endParaRPr lang="en-GB" sz="1800" b="0" i="0" u="none" strike="noStrike" cap="none" spc="0" baseline="0" dirty="0">
                        <a:ln>
                          <a:noFill/>
                        </a:ln>
                        <a:solidFill>
                          <a:srgbClr val="000000"/>
                        </a:solidFill>
                        <a:uFillTx/>
                        <a:latin typeface="Arial"/>
                        <a:cs typeface="Arial"/>
                        <a:sym typeface="Arial"/>
                      </a:endParaRPr>
                    </a:p>
                    <a:p>
                      <a:pPr marL="57150"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800" b="0" i="0" u="none" strike="noStrike" cap="none" spc="0" baseline="0" dirty="0">
                          <a:ln>
                            <a:noFill/>
                          </a:ln>
                          <a:solidFill>
                            <a:srgbClr val="000000"/>
                          </a:solidFill>
                          <a:uFillTx/>
                          <a:latin typeface="Arial"/>
                          <a:cs typeface="Arial"/>
                          <a:sym typeface="Arial"/>
                        </a:rPr>
                        <a:t>The facilitation includes the engagements with all relevant stakeholders for the provision of tools of trade for the PHTKL to enhance their functionality and to ensure that they perform their </a:t>
                      </a:r>
                      <a:r>
                        <a:rPr lang="en-US" sz="1800" dirty="0"/>
                        <a:t>functions effectively and efficiently. </a:t>
                      </a:r>
                      <a:endParaRPr lang="en-US" sz="1800" b="0" i="0" u="none" strike="noStrike" cap="none" spc="0" baseline="0" noProof="0" dirty="0">
                        <a:ln>
                          <a:noFill/>
                        </a:ln>
                        <a:solidFill>
                          <a:srgbClr val="000000"/>
                        </a:solidFill>
                        <a:uFillTx/>
                        <a:latin typeface="Arial"/>
                        <a:ea typeface="Arial"/>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33323976"/>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65281" y="6366144"/>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kumimoji="0" sz="2000" b="0" i="0" u="none" strike="noStrike" kern="0" cap="none" spc="0" normalizeH="0" baseline="0" noProof="0" dirty="0">
                <a:ln>
                  <a:noFill/>
                </a:ln>
                <a:solidFill>
                  <a:srgbClr val="000000"/>
                </a:solidFill>
                <a:effectLst/>
                <a:uLnTx/>
                <a:uFillTx/>
                <a:latin typeface="Arial"/>
                <a:cs typeface="Arial"/>
                <a:sym typeface="Arial"/>
              </a:rPr>
              <a:t>1</a:t>
            </a:r>
            <a:r>
              <a:rPr lang="en-ZA" dirty="0"/>
              <a:t>2</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sz="2000" b="1" i="0" u="none" strike="noStrike" kern="0" cap="none" spc="0" normalizeH="0" baseline="0" noProof="0" dirty="0">
                  <a:ln>
                    <a:noFill/>
                  </a:ln>
                  <a:solidFill>
                    <a:srgbClr val="000000"/>
                  </a:solidFill>
                  <a:effectLst/>
                  <a:uLnTx/>
                  <a:uFillTx/>
                  <a:latin typeface="Arial"/>
                  <a:cs typeface="Arial"/>
                  <a:sym typeface="Arial"/>
                </a:rPr>
                <a:t>MEASURING OUR PERFORMANCE</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r>
                <a:rPr kumimoji="0" lang="en-GB" sz="2000" b="1" i="0" u="none" strike="noStrike" kern="0" cap="none" spc="0" normalizeH="0" baseline="0" noProof="0" dirty="0" err="1">
                  <a:ln>
                    <a:noFill/>
                  </a:ln>
                  <a:solidFill>
                    <a:srgbClr val="000000"/>
                  </a:solidFill>
                  <a:effectLst/>
                  <a:uLnTx/>
                  <a:uFillTx/>
                  <a:latin typeface="Arial"/>
                  <a:cs typeface="Arial"/>
                  <a:sym typeface="Arial"/>
                </a:rPr>
                <a:t>ISC..Cont</a:t>
              </a:r>
              <a:r>
                <a:rPr kumimoji="0" lang="en-GB" sz="2000" b="1" i="0" u="none" strike="noStrike" kern="0" cap="none" spc="0" normalizeH="0" baseline="0" noProof="0" dirty="0">
                  <a:ln>
                    <a:noFill/>
                  </a:ln>
                  <a:solidFill>
                    <a:srgbClr val="000000"/>
                  </a:solidFill>
                  <a:effectLst/>
                  <a:uLnTx/>
                  <a:uFillTx/>
                  <a:latin typeface="Arial"/>
                  <a:cs typeface="Arial"/>
                  <a:sym typeface="Arial"/>
                </a:rPr>
                <a:t>.</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63" name="Table"/>
          <p:cNvGraphicFramePr/>
          <p:nvPr>
            <p:extLst>
              <p:ext uri="{D42A27DB-BD31-4B8C-83A1-F6EECF244321}">
                <p14:modId xmlns:p14="http://schemas.microsoft.com/office/powerpoint/2010/main" xmlns="" val="3137614706"/>
              </p:ext>
            </p:extLst>
          </p:nvPr>
        </p:nvGraphicFramePr>
        <p:xfrm>
          <a:off x="119641" y="509588"/>
          <a:ext cx="8894183" cy="5928285"/>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838999">
                  <a:extLst>
                    <a:ext uri="{9D8B030D-6E8A-4147-A177-3AD203B41FA5}">
                      <a16:colId xmlns:a16="http://schemas.microsoft.com/office/drawing/2014/main" xmlns="" val="20001"/>
                    </a:ext>
                  </a:extLst>
                </a:gridCol>
                <a:gridCol w="1839733">
                  <a:extLst>
                    <a:ext uri="{9D8B030D-6E8A-4147-A177-3AD203B41FA5}">
                      <a16:colId xmlns:a16="http://schemas.microsoft.com/office/drawing/2014/main" xmlns="" val="20002"/>
                    </a:ext>
                  </a:extLst>
                </a:gridCol>
                <a:gridCol w="3836034">
                  <a:extLst>
                    <a:ext uri="{9D8B030D-6E8A-4147-A177-3AD203B41FA5}">
                      <a16:colId xmlns:a16="http://schemas.microsoft.com/office/drawing/2014/main" xmlns="" val="20003"/>
                    </a:ext>
                  </a:extLst>
                </a:gridCol>
              </a:tblGrid>
              <a:tr h="121679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2671471">
                <a:tc rowSpan="2">
                  <a:txBody>
                    <a:bodyPr/>
                    <a:lstStyle/>
                    <a:p>
                      <a:pPr marL="0" marR="0" lvl="0" indent="0" algn="l" defTabSz="457200" rtl="0" eaLnBrk="1" fontAlgn="auto" latinLnBrk="0" hangingPunct="1">
                        <a:lnSpc>
                          <a:spcPct val="100000"/>
                        </a:lnSpc>
                        <a:spcBef>
                          <a:spcPts val="0"/>
                        </a:spcBef>
                        <a:spcAft>
                          <a:spcPts val="0"/>
                        </a:spcAft>
                        <a:buClrTx/>
                        <a:buSzTx/>
                        <a:buFontTx/>
                        <a:buNone/>
                        <a:tabLst/>
                        <a:defRPr sz="1400" b="1"/>
                      </a:pPr>
                      <a:r>
                        <a:rPr kumimoji="0" lang="en-GB" sz="1600" b="1" i="0" u="none" strike="noStrike" kern="0" cap="none" spc="0" normalizeH="0" baseline="0" noProof="0" dirty="0">
                          <a:ln>
                            <a:noFill/>
                          </a:ln>
                          <a:solidFill>
                            <a:srgbClr val="000000"/>
                          </a:solidFill>
                          <a:effectLst/>
                          <a:uLnTx/>
                          <a:uFillTx/>
                          <a:latin typeface="Arial"/>
                          <a:cs typeface="Arial"/>
                          <a:sym typeface="Arial"/>
                        </a:rPr>
                        <a:t>Functional institution of traditional and Khoi-San leadership</a:t>
                      </a:r>
                      <a:endParaRPr kumimoji="0" lang="en-GB" sz="1600" b="1" i="0" u="none" strike="noStrike" kern="0" cap="none" spc="0" normalizeH="0" baseline="0" noProof="0" dirty="0">
                        <a:ln>
                          <a:noFill/>
                        </a:ln>
                        <a:solidFill>
                          <a:srgbClr val="00B050"/>
                        </a:solidFill>
                        <a:effectLst/>
                        <a:uLnTx/>
                        <a:uFillTx/>
                        <a:latin typeface="Arial"/>
                        <a:cs typeface="Arial"/>
                        <a:sym typeface="Aria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just" defTabSz="685800">
                        <a:spcBef>
                          <a:spcPts val="300"/>
                        </a:spcBef>
                        <a:defRPr sz="1800"/>
                      </a:pPr>
                      <a:r>
                        <a:rPr lang="en-GB" sz="1800" dirty="0"/>
                        <a:t>Tools of trade for members of NHTKL provided as per the provision of the draft Hand book for Traditional and Khoi-San Leaders</a:t>
                      </a:r>
                      <a:endParaRPr sz="18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just">
                        <a:spcBef>
                          <a:spcPts val="300"/>
                        </a:spcBef>
                        <a:defRPr sz="1800"/>
                      </a:pPr>
                      <a:r>
                        <a:rPr lang="en-GB" sz="1800" dirty="0"/>
                        <a:t>23 members of the NHTKL provided with tools of trade as per the provision of the draft Hand book for Traditional and Khoi-San Leaders</a:t>
                      </a:r>
                      <a:endParaRPr sz="18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800" b="0" i="0" u="none" strike="noStrike" cap="none" spc="0" baseline="0" dirty="0">
                          <a:ln>
                            <a:noFill/>
                          </a:ln>
                          <a:solidFill>
                            <a:srgbClr val="000000"/>
                          </a:solidFill>
                          <a:uFillTx/>
                          <a:latin typeface="Arial"/>
                          <a:cs typeface="Arial"/>
                          <a:sym typeface="Arial"/>
                        </a:rPr>
                        <a:t>The project entails the provision of tools of trade as per the provision of the draft Hand book for traditional and Khoi-San Leaders. The 23 Members of the NHTKL are deliberately targeted to enable them to perform House functions without hindrances.</a:t>
                      </a:r>
                      <a:endParaRPr lang="en-GB" sz="1800" b="0" i="0" u="none" strike="noStrike" cap="none" spc="0" baseline="0" noProof="0" dirty="0">
                        <a:ln>
                          <a:noFill/>
                        </a:ln>
                        <a:solidFill>
                          <a:srgbClr val="000000"/>
                        </a:solidFill>
                        <a:uFillTx/>
                        <a:latin typeface="Arial"/>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968293">
                <a:tc vMerge="1">
                  <a:txBody>
                    <a:bodyPr/>
                    <a:lstStyle/>
                    <a:p>
                      <a:pPr algn="l">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just" defTabSz="685800">
                        <a:spcBef>
                          <a:spcPts val="300"/>
                        </a:spcBef>
                        <a:defRPr sz="1800"/>
                      </a:pPr>
                      <a:r>
                        <a:rPr lang="en-GB" sz="1800" dirty="0"/>
                        <a:t>% of traditional leaders in Councils  afforded with the benefits and the tools of trade</a:t>
                      </a:r>
                      <a:endParaRPr sz="1800" dirty="0">
                        <a:solidFill>
                          <a:srgbClr val="00B050"/>
                        </a:solidFill>
                        <a:latin typeface="Myriad Pro"/>
                        <a:ea typeface="Myriad Pro"/>
                        <a:cs typeface="Myriad Pro"/>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indent="0" algn="just">
                        <a:spcBef>
                          <a:spcPts val="300"/>
                        </a:spcBef>
                        <a:defRPr sz="1800"/>
                      </a:pPr>
                      <a:r>
                        <a:rPr lang="en-GB" sz="1800" dirty="0">
                          <a:solidFill>
                            <a:schemeClr val="tx1"/>
                          </a:solidFill>
                          <a:latin typeface="Arial" panose="020B0604020202020204" pitchFamily="34" charset="0"/>
                          <a:ea typeface="Myriad Pro"/>
                          <a:cs typeface="Arial" panose="020B0604020202020204" pitchFamily="34" charset="0"/>
                          <a:sym typeface="Myriad Pro"/>
                        </a:rPr>
                        <a:t>60%</a:t>
                      </a:r>
                      <a:endParaRPr sz="18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800" b="0" i="0" u="none" strike="noStrike" cap="none" spc="0" baseline="0" dirty="0">
                          <a:ln>
                            <a:noFill/>
                          </a:ln>
                          <a:solidFill>
                            <a:srgbClr val="000000"/>
                          </a:solidFill>
                          <a:uFillTx/>
                          <a:latin typeface="Arial"/>
                          <a:cs typeface="Arial"/>
                          <a:sym typeface="Arial"/>
                        </a:rPr>
                        <a:t>This indicator relates to the provision of tools of trade to traditional leaders who are participating in Municipal Councils in line with section 81 of the MSA, similarly with their counterparts in councils.</a:t>
                      </a:r>
                      <a:endParaRPr lang="en-GB" sz="1800" b="0" i="0" u="none" strike="noStrike" cap="none" spc="0" baseline="0" noProof="0" dirty="0">
                        <a:ln>
                          <a:noFill/>
                        </a:ln>
                        <a:solidFill>
                          <a:srgbClr val="000000"/>
                        </a:solidFill>
                        <a:uFillTx/>
                        <a:latin typeface="Arial"/>
                        <a:cs typeface="Arial"/>
                        <a:sym typeface="Myriad Pro"/>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032968374"/>
                  </a:ext>
                </a:extLst>
              </a:tr>
            </a:tbl>
          </a:graphicData>
        </a:graphic>
      </p:graphicFrame>
    </p:spTree>
    <p:extLst>
      <p:ext uri="{BB962C8B-B14F-4D97-AF65-F5344CB8AC3E}">
        <p14:creationId xmlns:p14="http://schemas.microsoft.com/office/powerpoint/2010/main" xmlns="" val="3707318536"/>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Rectangle"/>
          <p:cNvSpPr/>
          <p:nvPr/>
        </p:nvSpPr>
        <p:spPr>
          <a:xfrm>
            <a:off x="152399" y="5954485"/>
            <a:ext cx="8991601"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15" name="PART 4…"/>
          <p:cNvSpPr txBox="1"/>
          <p:nvPr/>
        </p:nvSpPr>
        <p:spPr>
          <a:xfrm>
            <a:off x="1104900" y="1773237"/>
            <a:ext cx="7416800" cy="1815882"/>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rPr dirty="0"/>
              <a:t>PART </a:t>
            </a:r>
            <a:r>
              <a:rPr lang="en-ZA" dirty="0"/>
              <a:t>2</a:t>
            </a:r>
            <a:r>
              <a:rPr dirty="0"/>
              <a:t> </a:t>
            </a:r>
          </a:p>
          <a:p>
            <a:pPr algn="ctr">
              <a:defRPr sz="2800" b="1"/>
            </a:pPr>
            <a:endParaRPr dirty="0"/>
          </a:p>
          <a:p>
            <a:pPr algn="ctr">
              <a:defRPr sz="2800" b="1"/>
            </a:pPr>
            <a:r>
              <a:rPr dirty="0">
                <a:solidFill>
                  <a:srgbClr val="FF0000"/>
                </a:solidFill>
              </a:rPr>
              <a:t>Budget Allocations </a:t>
            </a:r>
          </a:p>
          <a:p>
            <a:pPr algn="ctr">
              <a:defRPr sz="2800" b="1"/>
            </a:pPr>
            <a:r>
              <a:rPr dirty="0">
                <a:solidFill>
                  <a:srgbClr val="FF0000"/>
                </a:solidFill>
              </a:rPr>
              <a:t>Over Medium Term Period</a:t>
            </a:r>
          </a:p>
        </p:txBody>
      </p:sp>
      <p:pic>
        <p:nvPicPr>
          <p:cNvPr id="316" name="dta logo.jpg" descr="dta logo.jpg"/>
          <p:cNvPicPr>
            <a:picLocks noChangeAspect="1"/>
          </p:cNvPicPr>
          <p:nvPr/>
        </p:nvPicPr>
        <p:blipFill>
          <a:blip r:embed="rId2" cstate="print"/>
          <a:stretch>
            <a:fillRect/>
          </a:stretch>
        </p:blipFill>
        <p:spPr>
          <a:xfrm>
            <a:off x="152400" y="6035675"/>
            <a:ext cx="1905000" cy="703263"/>
          </a:xfrm>
          <a:prstGeom prst="rect">
            <a:avLst/>
          </a:prstGeom>
          <a:ln w="12700">
            <a:miter lim="400000"/>
          </a:ln>
        </p:spPr>
      </p:pic>
      <p:sp>
        <p:nvSpPr>
          <p:cNvPr id="2" name="TextBox 1">
            <a:extLst>
              <a:ext uri="{FF2B5EF4-FFF2-40B4-BE49-F238E27FC236}">
                <a16:creationId xmlns:a16="http://schemas.microsoft.com/office/drawing/2014/main" xmlns="" id="{E1DDED91-D601-4F1D-8ACD-DDAFA4C9CBAA}"/>
              </a:ext>
            </a:extLst>
          </p:cNvPr>
          <p:cNvSpPr txBox="1"/>
          <p:nvPr/>
        </p:nvSpPr>
        <p:spPr>
          <a:xfrm flipH="1">
            <a:off x="8403770" y="6259286"/>
            <a:ext cx="45719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13</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EC32C039-5BF1-B075-98B5-2D533D9C066B}"/>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5123" name="Picture 6">
            <a:extLst>
              <a:ext uri="{FF2B5EF4-FFF2-40B4-BE49-F238E27FC236}">
                <a16:creationId xmlns:a16="http://schemas.microsoft.com/office/drawing/2014/main" xmlns="" id="{7F68A043-B160-1A0C-C9FD-DE431F28FE2F}"/>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124" name="Title 1">
            <a:extLst>
              <a:ext uri="{FF2B5EF4-FFF2-40B4-BE49-F238E27FC236}">
                <a16:creationId xmlns:a16="http://schemas.microsoft.com/office/drawing/2014/main" xmlns="" id="{0F233516-1803-8FD8-935A-0C52BC037EFE}"/>
              </a:ext>
            </a:extLst>
          </p:cNvPr>
          <p:cNvSpPr>
            <a:spLocks noGrp="1"/>
          </p:cNvSpPr>
          <p:nvPr>
            <p:ph type="title"/>
          </p:nvPr>
        </p:nvSpPr>
        <p:spPr>
          <a:xfrm>
            <a:off x="0" y="69850"/>
            <a:ext cx="9144000" cy="792163"/>
          </a:xfrm>
        </p:spPr>
        <p:txBody>
          <a:bodyPr/>
          <a:lstStyle/>
          <a:p>
            <a:pPr algn="l"/>
            <a:r>
              <a:rPr lang="en-US" altLang="en-US" sz="2400" b="1">
                <a:solidFill>
                  <a:srgbClr val="FF0000"/>
                </a:solidFill>
              </a:rPr>
              <a:t>Budget Allocation as Percentage Per Programme and Economic Classification over medium term period</a:t>
            </a:r>
          </a:p>
        </p:txBody>
      </p:sp>
      <p:sp>
        <p:nvSpPr>
          <p:cNvPr id="5125" name="Slide Number Placeholder 2">
            <a:extLst>
              <a:ext uri="{FF2B5EF4-FFF2-40B4-BE49-F238E27FC236}">
                <a16:creationId xmlns:a16="http://schemas.microsoft.com/office/drawing/2014/main" xmlns="" id="{9982EF3B-85C0-1A1E-6D5E-F39828BBB410}"/>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lang="en-GB" altLang="en-US" sz="2400" kern="1200" dirty="0">
                <a:solidFill>
                  <a:srgbClr val="898989"/>
                </a:solidFill>
                <a:cs typeface="+mn-cs"/>
              </a:rPr>
              <a:t>14</a:t>
            </a:r>
            <a:endParaRPr kumimoji="0" lang="en-US" altLang="en-US" sz="2400" b="0" i="0" u="none" strike="noStrike" kern="1200" cap="none" spc="0" normalizeH="0" baseline="0" noProof="0" dirty="0">
              <a:ln>
                <a:noFill/>
              </a:ln>
              <a:solidFill>
                <a:srgbClr val="898989"/>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0B7A7947-6BE0-BFB4-B370-4DC9D6B65DD5}"/>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6147" name="Picture 6" descr="dta logo.jpg">
            <a:extLst>
              <a:ext uri="{FF2B5EF4-FFF2-40B4-BE49-F238E27FC236}">
                <a16:creationId xmlns:a16="http://schemas.microsoft.com/office/drawing/2014/main" xmlns="" id="{72BE965D-96A6-581C-12B1-388B54D7A265}"/>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8" name="Title 1">
            <a:extLst>
              <a:ext uri="{FF2B5EF4-FFF2-40B4-BE49-F238E27FC236}">
                <a16:creationId xmlns:a16="http://schemas.microsoft.com/office/drawing/2014/main" xmlns="" id="{4348A7BD-B420-470D-D43A-C13C4E4AB008}"/>
              </a:ext>
            </a:extLst>
          </p:cNvPr>
          <p:cNvSpPr>
            <a:spLocks noGrp="1"/>
          </p:cNvSpPr>
          <p:nvPr>
            <p:ph type="title"/>
          </p:nvPr>
        </p:nvSpPr>
        <p:spPr>
          <a:xfrm>
            <a:off x="333375" y="128588"/>
            <a:ext cx="8229600" cy="679450"/>
          </a:xfrm>
        </p:spPr>
        <p:txBody>
          <a:bodyPr/>
          <a:lstStyle/>
          <a:p>
            <a:pPr algn="l"/>
            <a:r>
              <a:rPr lang="en-ZA" altLang="en-US" sz="3600" b="1">
                <a:latin typeface="Arial" panose="020B0604020202020204" pitchFamily="34" charset="0"/>
                <a:cs typeface="Arial" panose="020B0604020202020204" pitchFamily="34" charset="0"/>
              </a:rPr>
              <a:t>Analysis of the appropriated budget</a:t>
            </a:r>
            <a:endParaRPr lang="en-GB" altLang="en-US" sz="3600" b="1">
              <a:latin typeface="Arial" panose="020B0604020202020204" pitchFamily="34" charset="0"/>
              <a:cs typeface="Arial" panose="020B0604020202020204" pitchFamily="34" charset="0"/>
            </a:endParaRPr>
          </a:p>
        </p:txBody>
      </p:sp>
      <p:sp>
        <p:nvSpPr>
          <p:cNvPr id="9221" name="Content Placeholder 2">
            <a:extLst>
              <a:ext uri="{FF2B5EF4-FFF2-40B4-BE49-F238E27FC236}">
                <a16:creationId xmlns:a16="http://schemas.microsoft.com/office/drawing/2014/main" xmlns="" id="{29F3B9D4-3AA5-60DE-6C37-D0E19FCEB574}"/>
              </a:ext>
            </a:extLst>
          </p:cNvPr>
          <p:cNvSpPr>
            <a:spLocks noGrp="1"/>
          </p:cNvSpPr>
          <p:nvPr>
            <p:ph idx="1"/>
          </p:nvPr>
        </p:nvSpPr>
        <p:spPr>
          <a:xfrm>
            <a:off x="7938" y="1052513"/>
            <a:ext cx="8983662" cy="5059362"/>
          </a:xfrm>
        </p:spPr>
        <p:txBody>
          <a:bodyPr/>
          <a:lstStyle/>
          <a:p>
            <a:pPr algn="just">
              <a:buFont typeface="Wingdings" panose="05000000000000000000" pitchFamily="2" charset="2"/>
              <a:buChar char="q"/>
              <a:defRPr/>
            </a:pPr>
            <a:r>
              <a:rPr lang="en-US" altLang="en-US" sz="1600" dirty="0">
                <a:solidFill>
                  <a:srgbClr val="000000"/>
                </a:solidFill>
                <a:latin typeface="Arial" panose="020B0604020202020204" pitchFamily="34" charset="0"/>
                <a:cs typeface="Arial" panose="020B0604020202020204" pitchFamily="34" charset="0"/>
              </a:rPr>
              <a:t>Over the medium-term period, the appropriated budget of the Department is expected to increase from   R193 million in 2023/24 to R209 million in the outer year.  The budget will mainly be used for the investigations and research on application for the recognition of KhoiSan leaders and communities, supporting royal families in documenting customary laws of genealogies to mitigate against persistent traditional leadership claims and disputes; and ensuring that customary initiation is practiced safely by regulating the environment for initiates.</a:t>
            </a:r>
          </a:p>
          <a:p>
            <a:pPr algn="just">
              <a:buFont typeface="Wingdings" panose="05000000000000000000" pitchFamily="2" charset="2"/>
              <a:buChar char="q"/>
              <a:defRPr/>
            </a:pPr>
            <a:r>
              <a:rPr lang="en-US" altLang="en-US" sz="1600" dirty="0">
                <a:solidFill>
                  <a:srgbClr val="000000"/>
                </a:solidFill>
                <a:latin typeface="Arial" panose="020B0604020202020204" pitchFamily="34" charset="0"/>
                <a:cs typeface="Arial" panose="020B0604020202020204" pitchFamily="34" charset="0"/>
              </a:rPr>
              <a:t>The Department provides administrative and financial support as well as a transfer to statutory bodies as displayed in the table below:</a:t>
            </a:r>
            <a:endParaRPr lang="en-US" altLang="en-US" sz="1600" dirty="0">
              <a:solidFill>
                <a:srgbClr val="000000"/>
              </a:solidFill>
            </a:endParaRPr>
          </a:p>
          <a:p>
            <a:pPr marL="0" indent="0" algn="just">
              <a:buFont typeface="Arial" panose="020B0604020202020204" pitchFamily="34" charset="0"/>
              <a:buNone/>
              <a:defRPr/>
            </a:pPr>
            <a:endParaRPr lang="en-US" altLang="en-US" sz="1600" dirty="0">
              <a:solidFill>
                <a:srgbClr val="000000"/>
              </a:solidFill>
            </a:endParaRPr>
          </a:p>
          <a:p>
            <a:pPr algn="just">
              <a:buFont typeface="Wingdings" panose="05000000000000000000" pitchFamily="2" charset="2"/>
              <a:buChar char="q"/>
              <a:defRPr/>
            </a:pPr>
            <a:endParaRPr lang="en-US" altLang="en-US" sz="1600" dirty="0">
              <a:solidFill>
                <a:srgbClr val="000000"/>
              </a:solidFill>
            </a:endParaRPr>
          </a:p>
        </p:txBody>
      </p:sp>
      <p:sp>
        <p:nvSpPr>
          <p:cNvPr id="6150" name="Slide Number Placeholder 1">
            <a:extLst>
              <a:ext uri="{FF2B5EF4-FFF2-40B4-BE49-F238E27FC236}">
                <a16:creationId xmlns:a16="http://schemas.microsoft.com/office/drawing/2014/main" xmlns="" id="{0D0850C1-0F90-D1C2-4DF8-AD9806089FF1}"/>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898989"/>
                </a:solidFill>
                <a:effectLst/>
                <a:uLnTx/>
                <a:uFillTx/>
                <a:latin typeface="Calibri" panose="020F0502020204030204" pitchFamily="34" charset="0"/>
                <a:ea typeface="MS PGothic" panose="020B0600070205080204" pitchFamily="34" charset="-128"/>
                <a:cs typeface="+mn-cs"/>
              </a:rPr>
              <a:t>15</a:t>
            </a:r>
            <a:endParaRPr kumimoji="0" lang="en-US" altLang="en-US" sz="2000" b="0" i="0" u="none" strike="noStrike" kern="1200" cap="none" spc="0" normalizeH="0" baseline="0" noProof="0" dirty="0">
              <a:ln>
                <a:noFill/>
              </a:ln>
              <a:solidFill>
                <a:srgbClr val="898989"/>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6F04E565-18A9-762D-5784-25285A8F4177}"/>
              </a:ext>
            </a:extLst>
          </p:cNvPr>
          <p:cNvSpPr>
            <a:spLocks noChangeArrowheads="1"/>
          </p:cNvSpPr>
          <p:nvPr/>
        </p:nvSpPr>
        <p:spPr bwMode="auto">
          <a:xfrm>
            <a:off x="0" y="5943600"/>
            <a:ext cx="9144000" cy="914400"/>
          </a:xfrm>
          <a:prstGeom prst="rect">
            <a:avLst/>
          </a:prstGeom>
          <a:solidFill>
            <a:schemeClr val="bg1"/>
          </a:solidFill>
          <a:ln w="0">
            <a:solidFill>
              <a:srgbClr val="4A7EBB"/>
            </a:solidFill>
            <a:round/>
            <a:headEnd/>
            <a:tailEnd/>
          </a:ln>
          <a:effectLst>
            <a:outerShdw blurRad="40000" dist="20000" dir="5400000" rotWithShape="0">
              <a:srgbClr val="808080">
                <a:alpha val="37999"/>
              </a:srgbClr>
            </a:outerShdw>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34" charset="-128"/>
              <a:cs typeface="+mn-cs"/>
            </a:endParaRPr>
          </a:p>
        </p:txBody>
      </p:sp>
      <p:pic>
        <p:nvPicPr>
          <p:cNvPr id="7171" name="Picture 6" descr="dta logo.jpg">
            <a:extLst>
              <a:ext uri="{FF2B5EF4-FFF2-40B4-BE49-F238E27FC236}">
                <a16:creationId xmlns:a16="http://schemas.microsoft.com/office/drawing/2014/main" xmlns="" id="{CBC508FD-4FFF-F1BF-12E8-CD01C5FFB174}"/>
              </a:ext>
            </a:extLst>
          </p:cNvPr>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6035675"/>
            <a:ext cx="1905000" cy="703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2" name="Title 1">
            <a:extLst>
              <a:ext uri="{FF2B5EF4-FFF2-40B4-BE49-F238E27FC236}">
                <a16:creationId xmlns:a16="http://schemas.microsoft.com/office/drawing/2014/main" xmlns="" id="{4845716E-6111-8C7F-8786-A95EAF20AA4D}"/>
              </a:ext>
            </a:extLst>
          </p:cNvPr>
          <p:cNvSpPr>
            <a:spLocks noGrp="1"/>
          </p:cNvSpPr>
          <p:nvPr>
            <p:ph type="title"/>
          </p:nvPr>
        </p:nvSpPr>
        <p:spPr>
          <a:xfrm>
            <a:off x="115888" y="115888"/>
            <a:ext cx="8875712" cy="838200"/>
          </a:xfrm>
        </p:spPr>
        <p:txBody>
          <a:bodyPr/>
          <a:lstStyle/>
          <a:p>
            <a:pPr algn="l"/>
            <a:r>
              <a:rPr lang="en-US" altLang="en-US" sz="2800" b="1"/>
              <a:t>Budget Allocation as Percentage Per Economic Classification</a:t>
            </a:r>
          </a:p>
        </p:txBody>
      </p:sp>
      <p:sp>
        <p:nvSpPr>
          <p:cNvPr id="9221" name="Content Placeholder 2">
            <a:extLst>
              <a:ext uri="{FF2B5EF4-FFF2-40B4-BE49-F238E27FC236}">
                <a16:creationId xmlns:a16="http://schemas.microsoft.com/office/drawing/2014/main" xmlns="" id="{3EF7C5D8-E1B6-FE94-29E2-DC67381A042C}"/>
              </a:ext>
            </a:extLst>
          </p:cNvPr>
          <p:cNvSpPr>
            <a:spLocks noGrp="1"/>
          </p:cNvSpPr>
          <p:nvPr>
            <p:ph idx="1"/>
          </p:nvPr>
        </p:nvSpPr>
        <p:spPr>
          <a:xfrm>
            <a:off x="7938" y="1052513"/>
            <a:ext cx="8983662" cy="5059362"/>
          </a:xfrm>
        </p:spPr>
        <p:txBody>
          <a:bodyPr/>
          <a:lstStyle/>
          <a:p>
            <a:pPr algn="just">
              <a:buFont typeface="Wingdings" panose="05000000000000000000" pitchFamily="2" charset="2"/>
              <a:buChar char="q"/>
              <a:defRPr/>
            </a:pPr>
            <a:r>
              <a:rPr lang="en-US" altLang="en-US" sz="1600" dirty="0">
                <a:solidFill>
                  <a:srgbClr val="000000"/>
                </a:solidFill>
                <a:latin typeface="Arial" panose="020B0604020202020204" pitchFamily="34" charset="0"/>
                <a:cs typeface="Arial" panose="020B0604020202020204" pitchFamily="34" charset="0"/>
              </a:rPr>
              <a:t>The pie chat below demonstrates the budget split per economic classification for 2023/24 financial year as follows:</a:t>
            </a:r>
          </a:p>
          <a:p>
            <a:pPr marL="0" indent="0" algn="just">
              <a:buFont typeface="Arial" panose="020B0604020202020204" pitchFamily="34" charset="0"/>
              <a:buNone/>
              <a:defRPr/>
            </a:pPr>
            <a:endParaRPr lang="en-US" altLang="en-US" sz="1600" dirty="0">
              <a:solidFill>
                <a:srgbClr val="000000"/>
              </a:solidFill>
              <a:latin typeface="Arial" panose="020B0604020202020204" pitchFamily="34" charset="0"/>
              <a:cs typeface="Arial" panose="020B0604020202020204" pitchFamily="34" charset="0"/>
            </a:endParaRPr>
          </a:p>
          <a:p>
            <a:pPr marL="0" indent="0" algn="just">
              <a:buFont typeface="Arial" panose="020B0604020202020204" pitchFamily="34" charset="0"/>
              <a:buNone/>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endParaRPr lang="en-US" altLang="en-US" sz="1600" dirty="0">
              <a:solidFill>
                <a:srgbClr val="000000"/>
              </a:solidFill>
              <a:latin typeface="Arial" panose="020B0604020202020204" pitchFamily="34" charset="0"/>
              <a:cs typeface="Arial" panose="020B0604020202020204" pitchFamily="34" charset="0"/>
            </a:endParaRPr>
          </a:p>
          <a:p>
            <a:pPr algn="just">
              <a:buFont typeface="Wingdings" panose="05000000000000000000" pitchFamily="2" charset="2"/>
              <a:buChar char="q"/>
              <a:defRPr/>
            </a:pPr>
            <a:r>
              <a:rPr lang="en-US" altLang="en-US" sz="1600" dirty="0">
                <a:solidFill>
                  <a:srgbClr val="000000"/>
                </a:solidFill>
                <a:latin typeface="Arial" panose="020B0604020202020204" pitchFamily="34" charset="0"/>
                <a:cs typeface="Arial" panose="020B0604020202020204" pitchFamily="34" charset="0"/>
              </a:rPr>
              <a:t>50% of the budget goes towards Compensation of employees’ whilst 25 % of the budget is a transfer payment to CRL Rights Commission which is a Chapter 9 institution.  </a:t>
            </a:r>
          </a:p>
          <a:p>
            <a:pPr marL="0" indent="0" algn="just">
              <a:buFont typeface="Arial" panose="020B0604020202020204" pitchFamily="34" charset="0"/>
              <a:buNone/>
              <a:defRPr/>
            </a:pPr>
            <a:endParaRPr lang="en-US" altLang="en-US" sz="1600" dirty="0">
              <a:solidFill>
                <a:srgbClr val="000000"/>
              </a:solidFill>
            </a:endParaRPr>
          </a:p>
          <a:p>
            <a:pPr algn="just">
              <a:buFont typeface="Wingdings" panose="05000000000000000000" pitchFamily="2" charset="2"/>
              <a:buChar char="q"/>
              <a:defRPr/>
            </a:pPr>
            <a:endParaRPr lang="en-US" altLang="en-US" sz="1600" dirty="0">
              <a:solidFill>
                <a:srgbClr val="000000"/>
              </a:solidFill>
            </a:endParaRPr>
          </a:p>
        </p:txBody>
      </p:sp>
      <p:sp>
        <p:nvSpPr>
          <p:cNvPr id="7174" name="Slide Number Placeholder 1">
            <a:extLst>
              <a:ext uri="{FF2B5EF4-FFF2-40B4-BE49-F238E27FC236}">
                <a16:creationId xmlns:a16="http://schemas.microsoft.com/office/drawing/2014/main" xmlns="" id="{3C6C44E4-93F2-1ABE-FDB7-B8741AB72695}"/>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ヒラギノ角ゴ Pro W3"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ヒラギノ角ゴ Pro W3"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ヒラギノ角ゴ Pro W3"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r>
              <a:rPr kumimoji="0" lang="en-GB" altLang="en-US" sz="2000" b="0" i="0" u="none" strike="noStrike" kern="1200" cap="none" spc="0" normalizeH="0" baseline="0" noProof="0" dirty="0">
                <a:ln>
                  <a:noFill/>
                </a:ln>
                <a:solidFill>
                  <a:srgbClr val="898989"/>
                </a:solidFill>
                <a:effectLst/>
                <a:uLnTx/>
                <a:uFillTx/>
                <a:latin typeface="Calibri" panose="020F0502020204030204" pitchFamily="34" charset="0"/>
                <a:ea typeface="MS PGothic" panose="020B0600070205080204" pitchFamily="34" charset="-128"/>
                <a:cs typeface="+mn-cs"/>
              </a:rPr>
              <a:t>16</a:t>
            </a:r>
            <a:endParaRPr kumimoji="0" lang="en-US" altLang="en-US" sz="2000" b="0" i="0" u="none" strike="noStrike" kern="1200" cap="none" spc="0" normalizeH="0" baseline="0" noProof="0" dirty="0">
              <a:ln>
                <a:noFill/>
              </a:ln>
              <a:solidFill>
                <a:srgbClr val="898989"/>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24"/>
          <p:cNvSpPr txBox="1"/>
          <p:nvPr/>
        </p:nvSpPr>
        <p:spPr>
          <a:xfrm>
            <a:off x="6959600" y="6415058"/>
            <a:ext cx="21336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17</a:t>
            </a:r>
            <a:endParaRPr dirty="0"/>
          </a:p>
        </p:txBody>
      </p:sp>
      <p:sp>
        <p:nvSpPr>
          <p:cNvPr id="32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332" name="Group"/>
          <p:cNvGrpSpPr/>
          <p:nvPr/>
        </p:nvGrpSpPr>
        <p:grpSpPr>
          <a:xfrm>
            <a:off x="128587" y="914400"/>
            <a:ext cx="8929914" cy="4891089"/>
            <a:chOff x="0" y="0"/>
            <a:chExt cx="8929913" cy="4891088"/>
          </a:xfrm>
        </p:grpSpPr>
        <p:sp>
          <p:nvSpPr>
            <p:cNvPr id="330" name="Rectangle"/>
            <p:cNvSpPr/>
            <p:nvPr/>
          </p:nvSpPr>
          <p:spPr>
            <a:xfrm>
              <a:off x="0" y="0"/>
              <a:ext cx="8886825" cy="4891088"/>
            </a:xfrm>
            <a:prstGeom prst="rect">
              <a:avLst/>
            </a:prstGeom>
            <a:solidFill>
              <a:srgbClr val="FFFFFF"/>
            </a:solidFill>
            <a:ln w="9525" cap="flat">
              <a:solidFill>
                <a:srgbClr val="FFC000"/>
              </a:solidFill>
              <a:prstDash val="solid"/>
              <a:round/>
            </a:ln>
            <a:effectLst/>
          </p:spPr>
          <p:txBody>
            <a:bodyPr wrap="square" lIns="45719" tIns="45719" rIns="45719" bIns="45719" numCol="1" anchor="t">
              <a:noAutofit/>
            </a:bodyPr>
            <a:lstStyle/>
            <a:p>
              <a:pPr>
                <a:spcBef>
                  <a:spcPts val="700"/>
                </a:spcBef>
                <a:defRPr sz="2800"/>
              </a:pPr>
              <a:endParaRPr/>
            </a:p>
          </p:txBody>
        </p:sp>
        <p:sp>
          <p:nvSpPr>
            <p:cNvPr id="331" name="It is recommended that the Portfolio and Select Committee on Cooperative Governance and Traditional Affairs notes:…"/>
            <p:cNvSpPr txBox="1"/>
            <p:nvPr/>
          </p:nvSpPr>
          <p:spPr>
            <a:xfrm>
              <a:off x="43088" y="720466"/>
              <a:ext cx="8886825" cy="311879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spcBef>
                  <a:spcPts val="500"/>
                </a:spcBef>
                <a:defRPr sz="2400"/>
              </a:pPr>
              <a:r>
                <a:rPr sz="2000" dirty="0"/>
                <a:t>It is recommended that the Portfolio</a:t>
              </a:r>
              <a:r>
                <a:rPr lang="en-GB" sz="2000" dirty="0"/>
                <a:t> Committee</a:t>
              </a:r>
              <a:r>
                <a:rPr sz="2000" dirty="0"/>
                <a:t> on Cooperative Governance and Traditional Affairs notes:</a:t>
              </a:r>
            </a:p>
            <a:p>
              <a:pPr>
                <a:spcBef>
                  <a:spcPts val="700"/>
                </a:spcBef>
                <a:defRPr sz="2400"/>
              </a:pPr>
              <a:endParaRPr sz="2000" dirty="0"/>
            </a:p>
            <a:p>
              <a:pPr marL="742950" lvl="1" indent="-285750">
                <a:buSzPct val="100000"/>
                <a:buFont typeface="Arial"/>
                <a:buChar char="•"/>
                <a:defRPr sz="2400"/>
              </a:pPr>
              <a:r>
                <a:rPr sz="2000" dirty="0"/>
                <a:t>The Department of Traditional Affairs 202</a:t>
              </a:r>
              <a:r>
                <a:rPr lang="en-ZA" sz="2000" dirty="0"/>
                <a:t>3</a:t>
              </a:r>
              <a:r>
                <a:rPr sz="2000" dirty="0"/>
                <a:t>/202</a:t>
              </a:r>
              <a:r>
                <a:rPr lang="en-ZA" sz="2000" dirty="0"/>
                <a:t>4</a:t>
              </a:r>
              <a:r>
                <a:rPr sz="2000" dirty="0"/>
                <a:t> Annual Performance Plan (APP); and</a:t>
              </a:r>
            </a:p>
            <a:p>
              <a:pPr marL="742950" lvl="1" indent="-285750">
                <a:buSzPct val="100000"/>
                <a:buFont typeface="Arial"/>
                <a:buChar char="•"/>
                <a:defRPr sz="2400"/>
              </a:pPr>
              <a:r>
                <a:rPr sz="2000" dirty="0"/>
                <a:t>The MTEF budget indicative allocations.</a:t>
              </a:r>
            </a:p>
            <a:p>
              <a:pPr marL="285750" lvl="1" indent="171450">
                <a:defRPr sz="2800"/>
              </a:pPr>
              <a:endParaRPr sz="2000" dirty="0"/>
            </a:p>
            <a:p>
              <a:pPr>
                <a:spcBef>
                  <a:spcPts val="700"/>
                </a:spcBef>
                <a:defRPr sz="2800"/>
              </a:pPr>
              <a:endParaRPr sz="2000" dirty="0"/>
            </a:p>
            <a:p>
              <a:pPr>
                <a:spcBef>
                  <a:spcPts val="600"/>
                </a:spcBef>
                <a:defRPr sz="2800"/>
              </a:pPr>
              <a:r>
                <a:rPr sz="2000" dirty="0"/>
                <a:t>Thank You</a:t>
              </a:r>
            </a:p>
          </p:txBody>
        </p:sp>
      </p:grpSp>
      <p:grpSp>
        <p:nvGrpSpPr>
          <p:cNvPr id="335" name="Group"/>
          <p:cNvGrpSpPr/>
          <p:nvPr/>
        </p:nvGrpSpPr>
        <p:grpSpPr>
          <a:xfrm>
            <a:off x="-1" y="161746"/>
            <a:ext cx="9144002" cy="548046"/>
            <a:chOff x="0" y="0"/>
            <a:chExt cx="9144000" cy="548044"/>
          </a:xfrm>
        </p:grpSpPr>
        <p:sp>
          <p:nvSpPr>
            <p:cNvPr id="333" name="Rectangle"/>
            <p:cNvSpPr/>
            <p:nvPr/>
          </p:nvSpPr>
          <p:spPr>
            <a:xfrm>
              <a:off x="0" y="38278"/>
              <a:ext cx="9144001" cy="471489"/>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3200" b="1"/>
              </a:pPr>
              <a:endParaRPr/>
            </a:p>
          </p:txBody>
        </p:sp>
        <p:sp>
          <p:nvSpPr>
            <p:cNvPr id="334" name="RECOMMENDATION"/>
            <p:cNvSpPr txBox="1"/>
            <p:nvPr/>
          </p:nvSpPr>
          <p:spPr>
            <a:xfrm>
              <a:off x="0" y="0"/>
              <a:ext cx="9144001" cy="54804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3200" b="1"/>
              </a:lvl1pPr>
            </a:lstStyle>
            <a:p>
              <a:r>
                <a:t>RECOMMENDATION</a:t>
              </a:r>
            </a:p>
          </p:txBody>
        </p:sp>
      </p:grpSp>
      <p:pic>
        <p:nvPicPr>
          <p:cNvPr id="336" name="dta logo.jpg" descr="dta logo.jpg"/>
          <p:cNvPicPr>
            <a:picLocks noChangeAspect="1"/>
          </p:cNvPicPr>
          <p:nvPr/>
        </p:nvPicPr>
        <p:blipFill>
          <a:blip r:embed="rId2" cstate="print"/>
          <a:stretch>
            <a:fillRect/>
          </a:stretch>
        </p:blipFill>
        <p:spPr>
          <a:xfrm>
            <a:off x="395287" y="6048375"/>
            <a:ext cx="1905001" cy="703263"/>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0" name="PRESENTATION OUTLINE"/>
          <p:cNvSpPr txBox="1"/>
          <p:nvPr/>
        </p:nvSpPr>
        <p:spPr>
          <a:xfrm>
            <a:off x="755650" y="360362"/>
            <a:ext cx="7169150"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defTabSz="457200">
              <a:defRPr sz="3600" b="1">
                <a:effectLst>
                  <a:outerShdw blurRad="12700" dist="25400" dir="2700000" rotWithShape="0">
                    <a:srgbClr val="FFFFFF"/>
                  </a:outerShdw>
                </a:effectLst>
                <a:latin typeface="+mj-lt"/>
                <a:ea typeface="+mj-ea"/>
                <a:cs typeface="+mj-cs"/>
                <a:sym typeface="Calibri"/>
              </a:defRPr>
            </a:lvl1pPr>
          </a:lstStyle>
          <a:p>
            <a:r>
              <a:t>PRESENTATION OUTLINE</a:t>
            </a:r>
          </a:p>
        </p:txBody>
      </p:sp>
      <p:pic>
        <p:nvPicPr>
          <p:cNvPr id="171" name="dta logo.jpg" descr="dta logo.jpg"/>
          <p:cNvPicPr>
            <a:picLocks noChangeAspect="1"/>
          </p:cNvPicPr>
          <p:nvPr/>
        </p:nvPicPr>
        <p:blipFill>
          <a:blip r:embed="rId3" cstate="print"/>
          <a:stretch>
            <a:fillRect/>
          </a:stretch>
        </p:blipFill>
        <p:spPr>
          <a:xfrm>
            <a:off x="25400" y="6092825"/>
            <a:ext cx="1905000" cy="703263"/>
          </a:xfrm>
          <a:prstGeom prst="rect">
            <a:avLst/>
          </a:prstGeom>
          <a:ln w="12700">
            <a:miter lim="400000"/>
          </a:ln>
        </p:spPr>
      </p:pic>
      <p:sp>
        <p:nvSpPr>
          <p:cNvPr id="172" name="Introduction…"/>
          <p:cNvSpPr txBox="1"/>
          <p:nvPr/>
        </p:nvSpPr>
        <p:spPr>
          <a:xfrm>
            <a:off x="250825" y="1196975"/>
            <a:ext cx="8588375" cy="2185214"/>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marL="742950" lvl="1" indent="-285750" algn="just" defTabSz="457200">
              <a:lnSpc>
                <a:spcPct val="150000"/>
              </a:lnSpc>
              <a:buSzPct val="100000"/>
              <a:buFont typeface="Arial"/>
              <a:buChar char="•"/>
              <a:defRPr sz="2000"/>
            </a:pPr>
            <a:r>
              <a:rPr dirty="0"/>
              <a:t>Introduction</a:t>
            </a:r>
          </a:p>
          <a:p>
            <a:pPr marL="742950" lvl="1" indent="-285750" algn="just" defTabSz="457200">
              <a:lnSpc>
                <a:spcPct val="150000"/>
              </a:lnSpc>
              <a:buSzPct val="100000"/>
              <a:buFont typeface="Arial"/>
              <a:buChar char="•"/>
              <a:defRPr sz="2000"/>
            </a:pPr>
            <a:r>
              <a:rPr dirty="0"/>
              <a:t>PART 1:</a:t>
            </a:r>
            <a:r>
              <a:rPr lang="en-US" dirty="0"/>
              <a:t>DTA 2023-2024 Annual Performance Plan</a:t>
            </a:r>
            <a:endParaRPr dirty="0"/>
          </a:p>
          <a:p>
            <a:pPr marL="742950" lvl="1" indent="-285750" algn="just" defTabSz="457200">
              <a:lnSpc>
                <a:spcPct val="150000"/>
              </a:lnSpc>
              <a:buSzPct val="100000"/>
              <a:buFont typeface="Arial"/>
              <a:buChar char="•"/>
              <a:defRPr sz="2000"/>
            </a:pPr>
            <a:r>
              <a:rPr dirty="0"/>
              <a:t>PART </a:t>
            </a:r>
            <a:r>
              <a:rPr lang="en-ZA" dirty="0"/>
              <a:t>2</a:t>
            </a:r>
            <a:r>
              <a:rPr dirty="0"/>
              <a:t>:</a:t>
            </a:r>
            <a:r>
              <a:rPr lang="en-ZA" dirty="0"/>
              <a:t>DTA MTEF Budget Allocations</a:t>
            </a:r>
            <a:endParaRPr dirty="0"/>
          </a:p>
          <a:p>
            <a:pPr marL="742950" lvl="1" indent="-285750" algn="just" defTabSz="457200">
              <a:lnSpc>
                <a:spcPct val="150000"/>
              </a:lnSpc>
              <a:buSzPct val="100000"/>
              <a:buFont typeface="Arial"/>
              <a:buChar char="•"/>
              <a:defRPr sz="2000"/>
            </a:pPr>
            <a:r>
              <a:rPr dirty="0"/>
              <a:t>Recommendations</a:t>
            </a:r>
          </a:p>
          <a:p>
            <a:pPr marL="742950" lvl="1" indent="-285750" algn="just" defTabSz="457200">
              <a:buSzPct val="100000"/>
              <a:buFont typeface="Arial"/>
              <a:buChar char="•"/>
              <a:defRPr sz="1600"/>
            </a:pPr>
            <a:endParaRPr dirty="0"/>
          </a:p>
        </p:txBody>
      </p:sp>
      <p:sp>
        <p:nvSpPr>
          <p:cNvPr id="173" name="1"/>
          <p:cNvSpPr txBox="1"/>
          <p:nvPr/>
        </p:nvSpPr>
        <p:spPr>
          <a:xfrm>
            <a:off x="8540750" y="6080125"/>
            <a:ext cx="263853" cy="461665"/>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a:lvl1pPr>
          </a:lstStyle>
          <a:p>
            <a:r>
              <a:rPr lang="en-ZA" dirty="0"/>
              <a:t>2</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168274"/>
            <a:ext cx="6858000" cy="52322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sz="2800" dirty="0"/>
              <a:t>Introduction</a:t>
            </a:r>
          </a:p>
        </p:txBody>
      </p:sp>
      <p:pic>
        <p:nvPicPr>
          <p:cNvPr id="176" name="dta logo.jpg" descr="dta logo.jpg"/>
          <p:cNvPicPr>
            <a:picLocks noChangeAspect="1"/>
          </p:cNvPicPr>
          <p:nvPr/>
        </p:nvPicPr>
        <p:blipFill>
          <a:blip r:embed="rId3" cstate="print"/>
          <a:stretch>
            <a:fillRect/>
          </a:stretch>
        </p:blipFill>
        <p:spPr>
          <a:xfrm>
            <a:off x="468312" y="5805487"/>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10129" y="951398"/>
            <a:ext cx="9011858" cy="4955203"/>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marL="342900" indent="-342900" algn="just" defTabSz="457200">
              <a:lnSpc>
                <a:spcPct val="150000"/>
              </a:lnSpc>
              <a:buSzPct val="100000"/>
              <a:buFont typeface="Arial"/>
              <a:buChar char="•"/>
              <a:defRPr sz="2000"/>
            </a:pPr>
            <a:r>
              <a:rPr sz="2000" dirty="0">
                <a:solidFill>
                  <a:schemeClr val="tx1"/>
                </a:solidFill>
              </a:rPr>
              <a:t>The </a:t>
            </a:r>
            <a:r>
              <a:rPr lang="en-ZA" sz="2000" dirty="0">
                <a:solidFill>
                  <a:schemeClr val="tx1"/>
                </a:solidFill>
              </a:rPr>
              <a:t>vision of the Department is to have a community development-oriented institution of traditional and </a:t>
            </a:r>
            <a:r>
              <a:rPr lang="en-ZA" sz="2000" dirty="0" err="1">
                <a:solidFill>
                  <a:schemeClr val="tx1"/>
                </a:solidFill>
              </a:rPr>
              <a:t>khoi-san</a:t>
            </a:r>
            <a:r>
              <a:rPr lang="en-ZA" sz="2000" dirty="0">
                <a:solidFill>
                  <a:schemeClr val="tx1"/>
                </a:solidFill>
              </a:rPr>
              <a:t> leadership.</a:t>
            </a:r>
          </a:p>
          <a:p>
            <a:pPr marL="342900" indent="-342900" algn="just" defTabSz="457200">
              <a:lnSpc>
                <a:spcPct val="150000"/>
              </a:lnSpc>
              <a:buSzPct val="100000"/>
              <a:buFont typeface="Arial"/>
              <a:buChar char="•"/>
              <a:defRPr sz="2000"/>
            </a:pPr>
            <a:r>
              <a:rPr lang="en-ZA" sz="2000" dirty="0">
                <a:solidFill>
                  <a:schemeClr val="tx1"/>
                </a:solidFill>
              </a:rPr>
              <a:t>This is pursued through ensuring effective governance of the Department itself, promoting safe initiation practices, embarking on initiatives to support a functional institution of traditional and </a:t>
            </a:r>
            <a:r>
              <a:rPr lang="en-ZA" sz="2000" dirty="0" err="1">
                <a:solidFill>
                  <a:schemeClr val="tx1"/>
                </a:solidFill>
              </a:rPr>
              <a:t>khoi-san</a:t>
            </a:r>
            <a:r>
              <a:rPr lang="en-ZA" sz="2000" dirty="0">
                <a:solidFill>
                  <a:schemeClr val="tx1"/>
                </a:solidFill>
              </a:rPr>
              <a:t> leadership, facilitating development partnerships in traditional and </a:t>
            </a:r>
            <a:r>
              <a:rPr lang="en-ZA" sz="2000" dirty="0" err="1">
                <a:solidFill>
                  <a:schemeClr val="tx1"/>
                </a:solidFill>
              </a:rPr>
              <a:t>khoi-san</a:t>
            </a:r>
            <a:r>
              <a:rPr lang="en-ZA" sz="2000" dirty="0">
                <a:solidFill>
                  <a:schemeClr val="tx1"/>
                </a:solidFill>
              </a:rPr>
              <a:t> communities and promoting the transformation of the institution to conform with Constitutional obligations</a:t>
            </a:r>
          </a:p>
          <a:p>
            <a:pPr marL="342900" indent="-342900" algn="just" defTabSz="457200">
              <a:lnSpc>
                <a:spcPct val="150000"/>
              </a:lnSpc>
              <a:buSzPct val="100000"/>
              <a:buFont typeface="Arial"/>
              <a:buChar char="•"/>
              <a:defRPr sz="2000"/>
            </a:pPr>
            <a:r>
              <a:rPr lang="en-ZA" sz="2000" dirty="0">
                <a:solidFill>
                  <a:schemeClr val="tx1"/>
                </a:solidFill>
              </a:rPr>
              <a:t>The </a:t>
            </a:r>
            <a:r>
              <a:rPr sz="2000" dirty="0">
                <a:solidFill>
                  <a:schemeClr val="tx1"/>
                </a:solidFill>
              </a:rPr>
              <a:t>purpose of this presentation is to brief the Portfolio Committee on the 202</a:t>
            </a:r>
            <a:r>
              <a:rPr lang="en-ZA" sz="2000" dirty="0">
                <a:solidFill>
                  <a:schemeClr val="tx1"/>
                </a:solidFill>
              </a:rPr>
              <a:t>3</a:t>
            </a:r>
            <a:r>
              <a:rPr sz="2000" dirty="0">
                <a:solidFill>
                  <a:schemeClr val="tx1"/>
                </a:solidFill>
              </a:rPr>
              <a:t>/202</a:t>
            </a:r>
            <a:r>
              <a:rPr lang="en-ZA" sz="2000" dirty="0">
                <a:solidFill>
                  <a:schemeClr val="tx1"/>
                </a:solidFill>
              </a:rPr>
              <a:t>4</a:t>
            </a:r>
            <a:r>
              <a:rPr sz="2000" dirty="0">
                <a:solidFill>
                  <a:schemeClr val="tx1"/>
                </a:solidFill>
              </a:rPr>
              <a:t> Annual Performance Plan and indicative budget allocations</a:t>
            </a:r>
            <a:endParaRPr sz="2000" dirty="0"/>
          </a:p>
          <a:p>
            <a:pPr lvl="1" algn="just" defTabSz="457200">
              <a:defRPr sz="1600"/>
            </a:pPr>
            <a:endParaRPr dirty="0"/>
          </a:p>
        </p:txBody>
      </p:sp>
      <p:sp>
        <p:nvSpPr>
          <p:cNvPr id="178" name="2"/>
          <p:cNvSpPr txBox="1"/>
          <p:nvPr/>
        </p:nvSpPr>
        <p:spPr>
          <a:xfrm>
            <a:off x="8131778" y="6328848"/>
            <a:ext cx="946151" cy="46166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2400">
                <a:latin typeface="Arial Narrow"/>
                <a:ea typeface="Arial Narrow"/>
                <a:cs typeface="Arial Narrow"/>
                <a:sym typeface="Arial Narrow"/>
              </a:defRPr>
            </a:lvl1pPr>
          </a:lstStyle>
          <a:p>
            <a:r>
              <a:rPr lang="en-ZA" dirty="0"/>
              <a:t>3</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Rectangle"/>
          <p:cNvSpPr/>
          <p:nvPr/>
        </p:nvSpPr>
        <p:spPr>
          <a:xfrm>
            <a:off x="-2" y="5837238"/>
            <a:ext cx="9144002" cy="914400"/>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248" name="PART 3…"/>
          <p:cNvSpPr txBox="1"/>
          <p:nvPr/>
        </p:nvSpPr>
        <p:spPr>
          <a:xfrm>
            <a:off x="863599" y="1279992"/>
            <a:ext cx="7416800" cy="310854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2800" b="1">
                <a:solidFill>
                  <a:srgbClr val="FF0000"/>
                </a:solidFill>
              </a:defRPr>
            </a:pPr>
            <a:r>
              <a:rPr lang="en-ZA" dirty="0"/>
              <a:t>PART 1 </a:t>
            </a:r>
          </a:p>
          <a:p>
            <a:pPr algn="ctr">
              <a:defRPr sz="2800" b="1"/>
            </a:pPr>
            <a:r>
              <a:rPr dirty="0"/>
              <a:t> </a:t>
            </a:r>
          </a:p>
          <a:p>
            <a:pPr algn="ctr">
              <a:defRPr sz="2800" b="1"/>
            </a:pPr>
            <a:r>
              <a:rPr dirty="0"/>
              <a:t>202</a:t>
            </a:r>
            <a:r>
              <a:rPr lang="en-ZA" dirty="0"/>
              <a:t>3</a:t>
            </a:r>
            <a:r>
              <a:rPr dirty="0"/>
              <a:t>/202</a:t>
            </a:r>
            <a:r>
              <a:rPr lang="en-ZA" dirty="0"/>
              <a:t>4 </a:t>
            </a:r>
            <a:r>
              <a:rPr dirty="0"/>
              <a:t>ANNUAL PERFORMANCE PLAN:</a:t>
            </a:r>
          </a:p>
          <a:p>
            <a:pPr algn="ctr">
              <a:defRPr sz="2800" b="1"/>
            </a:pPr>
            <a:endParaRPr dirty="0"/>
          </a:p>
          <a:p>
            <a:pPr algn="ctr">
              <a:defRPr sz="2800" b="1"/>
            </a:pPr>
            <a:r>
              <a:rPr dirty="0"/>
              <a:t> OUTCOMES, OUTPUTS, OUTPUT INDICATORS AND ANNUAL TARGETS</a:t>
            </a:r>
          </a:p>
        </p:txBody>
      </p:sp>
      <p:pic>
        <p:nvPicPr>
          <p:cNvPr id="249" name="dta logo.jpg" descr="dta logo.jpg"/>
          <p:cNvPicPr>
            <a:picLocks noChangeAspect="1"/>
          </p:cNvPicPr>
          <p:nvPr/>
        </p:nvPicPr>
        <p:blipFill>
          <a:blip r:embed="rId2" cstate="print"/>
          <a:stretch>
            <a:fillRect/>
          </a:stretch>
        </p:blipFill>
        <p:spPr>
          <a:xfrm>
            <a:off x="0" y="6048375"/>
            <a:ext cx="1905000" cy="703263"/>
          </a:xfrm>
          <a:prstGeom prst="rect">
            <a:avLst/>
          </a:prstGeom>
          <a:ln w="12700">
            <a:miter lim="400000"/>
          </a:ln>
        </p:spPr>
      </p:pic>
      <p:sp>
        <p:nvSpPr>
          <p:cNvPr id="2" name="TextBox 1">
            <a:extLst>
              <a:ext uri="{FF2B5EF4-FFF2-40B4-BE49-F238E27FC236}">
                <a16:creationId xmlns:a16="http://schemas.microsoft.com/office/drawing/2014/main" xmlns="" id="{17C5DDF6-5502-4423-B3AC-9A2D8FB3DC3E}"/>
              </a:ext>
            </a:extLst>
          </p:cNvPr>
          <p:cNvSpPr txBox="1"/>
          <p:nvPr/>
        </p:nvSpPr>
        <p:spPr>
          <a:xfrm>
            <a:off x="8469086" y="6400800"/>
            <a:ext cx="45719" cy="36933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GB" sz="1800" b="0" i="0" u="none" strike="noStrike" cap="none" spc="0" normalizeH="0" baseline="0" dirty="0">
                <a:ln>
                  <a:noFill/>
                </a:ln>
                <a:solidFill>
                  <a:srgbClr val="000000"/>
                </a:solidFill>
                <a:effectLst/>
                <a:uFillTx/>
                <a:latin typeface="Arial"/>
                <a:ea typeface="Arial"/>
                <a:cs typeface="Arial"/>
                <a:sym typeface="Arial"/>
              </a:rPr>
              <a:t>4</a:t>
            </a:r>
            <a:endParaRPr kumimoji="0" lang="en-US" sz="18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ZA" dirty="0"/>
              <a:t>5</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55" name="Group"/>
          <p:cNvGrpSpPr/>
          <p:nvPr/>
        </p:nvGrpSpPr>
        <p:grpSpPr>
          <a:xfrm>
            <a:off x="146050" y="112301"/>
            <a:ext cx="8883651" cy="492538"/>
            <a:chOff x="0" y="-124739"/>
            <a:chExt cx="8883650" cy="492536"/>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38100" y="-124739"/>
              <a:ext cx="88455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dirty="0"/>
                <a:t>MEASURING OUR PERFORMANCE</a:t>
              </a:r>
              <a:r>
                <a:rPr lang="en-GB" dirty="0"/>
                <a:t>: ADMINISTRATION</a:t>
              </a:r>
              <a:endParaRPr dirty="0"/>
            </a:p>
          </p:txBody>
        </p:sp>
      </p:grpSp>
      <p:graphicFrame>
        <p:nvGraphicFramePr>
          <p:cNvPr id="256" name="Table"/>
          <p:cNvGraphicFramePr/>
          <p:nvPr>
            <p:extLst>
              <p:ext uri="{D42A27DB-BD31-4B8C-83A1-F6EECF244321}">
                <p14:modId xmlns:p14="http://schemas.microsoft.com/office/powerpoint/2010/main" xmlns="" val="4238751228"/>
              </p:ext>
            </p:extLst>
          </p:nvPr>
        </p:nvGraphicFramePr>
        <p:xfrm>
          <a:off x="137160" y="644582"/>
          <a:ext cx="8854440" cy="6010640"/>
        </p:xfrm>
        <a:graphic>
          <a:graphicData uri="http://schemas.openxmlformats.org/drawingml/2006/table">
            <a:tbl>
              <a:tblPr>
                <a:tableStyleId>{4C3C2611-4C71-4FC5-86AE-919BDF0F9419}</a:tableStyleId>
              </a:tblPr>
              <a:tblGrid>
                <a:gridCol w="1668780">
                  <a:extLst>
                    <a:ext uri="{9D8B030D-6E8A-4147-A177-3AD203B41FA5}">
                      <a16:colId xmlns:a16="http://schemas.microsoft.com/office/drawing/2014/main" xmlns="" val="20000"/>
                    </a:ext>
                  </a:extLst>
                </a:gridCol>
                <a:gridCol w="2453640">
                  <a:extLst>
                    <a:ext uri="{9D8B030D-6E8A-4147-A177-3AD203B41FA5}">
                      <a16:colId xmlns:a16="http://schemas.microsoft.com/office/drawing/2014/main" xmlns="" val="20001"/>
                    </a:ext>
                  </a:extLst>
                </a:gridCol>
                <a:gridCol w="952500">
                  <a:extLst>
                    <a:ext uri="{9D8B030D-6E8A-4147-A177-3AD203B41FA5}">
                      <a16:colId xmlns:a16="http://schemas.microsoft.com/office/drawing/2014/main" xmlns="" val="20002"/>
                    </a:ext>
                  </a:extLst>
                </a:gridCol>
                <a:gridCol w="3779520">
                  <a:extLst>
                    <a:ext uri="{9D8B030D-6E8A-4147-A177-3AD203B41FA5}">
                      <a16:colId xmlns:a16="http://schemas.microsoft.com/office/drawing/2014/main" xmlns="" val="20003"/>
                    </a:ext>
                  </a:extLst>
                </a:gridCol>
              </a:tblGrid>
              <a:tr h="95700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507623">
                <a:tc rowSpan="2">
                  <a:txBody>
                    <a:bodyPr/>
                    <a:lstStyle/>
                    <a:p>
                      <a:pPr algn="just">
                        <a:defRPr sz="1400" b="1"/>
                      </a:pPr>
                      <a:r>
                        <a:rPr lang="en-US" sz="1600" dirty="0">
                          <a:solidFill>
                            <a:schemeClr val="tx1"/>
                          </a:solidFill>
                        </a:rPr>
                        <a:t>Effective governance of the Department</a:t>
                      </a:r>
                      <a:endParaRPr sz="16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0" algn="just"/>
                      <a:r>
                        <a:rPr lang="en-US" sz="1800" dirty="0"/>
                        <a:t>% of actions in the Organisational Performance Information (OPIM) Compliance Management Plan implemented</a:t>
                      </a:r>
                      <a:endParaRPr sz="18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l">
                        <a:defRPr sz="1800"/>
                      </a:pPr>
                      <a:r>
                        <a:rPr lang="en-ZA" sz="1800" dirty="0">
                          <a:solidFill>
                            <a:schemeClr val="tx1"/>
                          </a:solidFill>
                        </a:rPr>
                        <a:t>85%</a:t>
                      </a:r>
                      <a:endParaRPr sz="18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just"/>
                      <a:r>
                        <a:rPr lang="en-ZA" sz="1800" b="0" i="0" u="none" strike="noStrike" cap="none" spc="0" baseline="0" dirty="0">
                          <a:ln>
                            <a:noFill/>
                          </a:ln>
                          <a:solidFill>
                            <a:schemeClr val="tx1"/>
                          </a:solidFill>
                          <a:effectLst/>
                          <a:uFillTx/>
                          <a:latin typeface="Arial"/>
                          <a:ea typeface="Arial"/>
                          <a:cs typeface="Arial"/>
                          <a:sym typeface="Arial"/>
                        </a:rPr>
                        <a:t>To identify and develop a compliance management plan for of Organisational Performance Information Management indicators with timeframes from the Compliance Framework. The purpose is to strive to adhere to all timeframes with regard to organisational performance information reporting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2034567">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indent="0" algn="just" defTabSz="685800">
                        <a:lnSpc>
                          <a:spcPct val="115000"/>
                        </a:lnSpc>
                        <a:defRPr sz="1800"/>
                      </a:pPr>
                      <a:r>
                        <a:rPr lang="en-GB" sz="1800" dirty="0"/>
                        <a:t>% of actions in the CFM compliance management plan implemented</a:t>
                      </a:r>
                      <a:endParaRPr sz="18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0" marR="0" indent="0" algn="l" defTabSz="685800" rtl="0" eaLnBrk="1" fontAlgn="auto" latinLnBrk="0" hangingPunct="1">
                        <a:lnSpc>
                          <a:spcPct val="115000"/>
                        </a:lnSpc>
                        <a:spcBef>
                          <a:spcPts val="0"/>
                        </a:spcBef>
                        <a:spcAft>
                          <a:spcPts val="0"/>
                        </a:spcAft>
                        <a:buClrTx/>
                        <a:buSzTx/>
                        <a:buFontTx/>
                        <a:buNone/>
                        <a:tabLst/>
                        <a:defRPr sz="1800"/>
                      </a:pPr>
                      <a:r>
                        <a:rPr lang="en-ZA" sz="1800" dirty="0">
                          <a:solidFill>
                            <a:schemeClr val="tx1"/>
                          </a:solidFill>
                        </a:rPr>
                        <a:t>85%</a:t>
                      </a:r>
                    </a:p>
                    <a:p>
                      <a:pPr algn="l" defTabSz="685800">
                        <a:lnSpc>
                          <a:spcPct val="115000"/>
                        </a:lnSpc>
                        <a:defRPr sz="1800"/>
                      </a:pPr>
                      <a:endParaRPr sz="18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marR="0" indent="0" algn="just" defTabSz="457200" rtl="0" eaLnBrk="1" fontAlgn="auto" latinLnBrk="0" hangingPunct="1">
                        <a:lnSpc>
                          <a:spcPct val="100000"/>
                        </a:lnSpc>
                        <a:spcBef>
                          <a:spcPts val="0"/>
                        </a:spcBef>
                        <a:spcAft>
                          <a:spcPts val="0"/>
                        </a:spcAft>
                        <a:buClrTx/>
                        <a:buSzTx/>
                        <a:buFontTx/>
                        <a:buNone/>
                        <a:tabLst/>
                        <a:defRPr sz="1800"/>
                      </a:pPr>
                      <a:r>
                        <a:rPr lang="en-ZA" sz="1800" dirty="0">
                          <a:solidFill>
                            <a:schemeClr val="tx1"/>
                          </a:solidFill>
                          <a:effectLst/>
                          <a:latin typeface="Arial" panose="020B0604020202020204" pitchFamily="34" charset="0"/>
                          <a:ea typeface="Calibri" panose="020F0502020204030204" pitchFamily="34" charset="0"/>
                        </a:rPr>
                        <a:t>To identify and develop a compliance management plan on CFM indicators with time frames from the Compliance Framework.</a:t>
                      </a:r>
                      <a:r>
                        <a:rPr lang="en-ZA" sz="1800" b="0" i="0" u="none" strike="noStrike" cap="none" spc="0" baseline="0" dirty="0">
                          <a:ln>
                            <a:noFill/>
                          </a:ln>
                          <a:solidFill>
                            <a:schemeClr val="tx1"/>
                          </a:solidFill>
                          <a:effectLst/>
                          <a:uFillTx/>
                          <a:latin typeface="Arial"/>
                          <a:ea typeface="Arial"/>
                          <a:cs typeface="Arial"/>
                          <a:sym typeface="Arial"/>
                        </a:rPr>
                        <a:t> The purpose is to strive to adhere to all timeframes with regard to corporate and financial management reporting</a:t>
                      </a:r>
                      <a:endParaRPr lang="en-ZA" sz="1800" dirty="0">
                        <a:solidFill>
                          <a:schemeClr val="tx1"/>
                        </a:solidFill>
                        <a:effectLst/>
                        <a:latin typeface="Arial" panose="020B0604020202020204" pitchFamily="34" charset="0"/>
                        <a:ea typeface="Calibri" panose="020F050202020403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a:defRPr sz="2000"/>
            </a:lvl1pPr>
          </a:lstStyle>
          <a:p>
            <a:r>
              <a:rPr lang="en-GB" dirty="0"/>
              <a:t>6</a:t>
            </a:r>
            <a:endParaRPr dirty="0"/>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1500"/>
            </a:lvl1pPr>
          </a:lstStyle>
          <a:p>
            <a:r>
              <a:t> </a:t>
            </a:r>
          </a:p>
        </p:txBody>
      </p:sp>
      <p:grpSp>
        <p:nvGrpSpPr>
          <p:cNvPr id="255" name="Group"/>
          <p:cNvGrpSpPr/>
          <p:nvPr/>
        </p:nvGrpSpPr>
        <p:grpSpPr>
          <a:xfrm>
            <a:off x="146050" y="224603"/>
            <a:ext cx="8883651" cy="400108"/>
            <a:chOff x="0" y="-12438"/>
            <a:chExt cx="8883650"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54"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19" tIns="45719" rIns="45719" bIns="45719" numCol="1" anchor="ctr">
              <a:spAutoFit/>
            </a:bodyPr>
            <a:lstStyle>
              <a:lvl1pPr algn="ctr">
                <a:defRPr sz="2000" b="1"/>
              </a:lvl1pPr>
            </a:lstStyle>
            <a:p>
              <a:r>
                <a:rPr dirty="0"/>
                <a:t>MEASURING OUR PERFORMANCE</a:t>
              </a:r>
              <a:r>
                <a:rPr lang="en-GB" dirty="0"/>
                <a:t>: ADMINISTRATION</a:t>
              </a:r>
              <a:endParaRPr dirty="0"/>
            </a:p>
          </p:txBody>
        </p:sp>
      </p:grpSp>
      <p:graphicFrame>
        <p:nvGraphicFramePr>
          <p:cNvPr id="256" name="Table"/>
          <p:cNvGraphicFramePr/>
          <p:nvPr>
            <p:extLst>
              <p:ext uri="{D42A27DB-BD31-4B8C-83A1-F6EECF244321}">
                <p14:modId xmlns:p14="http://schemas.microsoft.com/office/powerpoint/2010/main" xmlns="" val="3207083011"/>
              </p:ext>
            </p:extLst>
          </p:nvPr>
        </p:nvGraphicFramePr>
        <p:xfrm>
          <a:off x="107950" y="783773"/>
          <a:ext cx="8807450" cy="5077848"/>
        </p:xfrm>
        <a:graphic>
          <a:graphicData uri="http://schemas.openxmlformats.org/drawingml/2006/table">
            <a:tbl>
              <a:tblPr>
                <a:tableStyleId>{4C3C2611-4C71-4FC5-86AE-919BDF0F9419}</a:tableStyleId>
              </a:tblPr>
              <a:tblGrid>
                <a:gridCol w="1785625">
                  <a:extLst>
                    <a:ext uri="{9D8B030D-6E8A-4147-A177-3AD203B41FA5}">
                      <a16:colId xmlns:a16="http://schemas.microsoft.com/office/drawing/2014/main" xmlns="" val="20000"/>
                    </a:ext>
                  </a:extLst>
                </a:gridCol>
                <a:gridCol w="2289805">
                  <a:extLst>
                    <a:ext uri="{9D8B030D-6E8A-4147-A177-3AD203B41FA5}">
                      <a16:colId xmlns:a16="http://schemas.microsoft.com/office/drawing/2014/main" xmlns="" val="20001"/>
                    </a:ext>
                  </a:extLst>
                </a:gridCol>
                <a:gridCol w="1154430">
                  <a:extLst>
                    <a:ext uri="{9D8B030D-6E8A-4147-A177-3AD203B41FA5}">
                      <a16:colId xmlns:a16="http://schemas.microsoft.com/office/drawing/2014/main" xmlns="" val="20002"/>
                    </a:ext>
                  </a:extLst>
                </a:gridCol>
                <a:gridCol w="3577590">
                  <a:extLst>
                    <a:ext uri="{9D8B030D-6E8A-4147-A177-3AD203B41FA5}">
                      <a16:colId xmlns:a16="http://schemas.microsoft.com/office/drawing/2014/main" xmlns="" val="20003"/>
                    </a:ext>
                  </a:extLst>
                </a:gridCol>
              </a:tblGrid>
              <a:tr h="772936">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1627512">
                <a:tc>
                  <a:txBody>
                    <a:bodyPr/>
                    <a:lstStyle/>
                    <a:p>
                      <a:pPr algn="just">
                        <a:defRPr sz="1400" b="1"/>
                      </a:pPr>
                      <a:r>
                        <a:rPr lang="en-US" sz="1800" dirty="0">
                          <a:solidFill>
                            <a:schemeClr val="tx1"/>
                          </a:solidFill>
                        </a:rPr>
                        <a:t>Effective governance of the Department</a:t>
                      </a:r>
                      <a:endParaRPr sz="18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114300" indent="0" algn="just"/>
                      <a:r>
                        <a:rPr lang="en-GB" sz="1800" dirty="0"/>
                        <a:t>% of DTA employees trained through various interventions</a:t>
                      </a:r>
                      <a:endParaRPr sz="18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algn="just">
                        <a:defRPr sz="1800"/>
                      </a:pPr>
                      <a:r>
                        <a:rPr lang="en-GB" sz="1800" dirty="0">
                          <a:solidFill>
                            <a:schemeClr val="tx1"/>
                          </a:solidFill>
                        </a:rPr>
                        <a:t>60%</a:t>
                      </a:r>
                      <a:endParaRPr sz="18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57150" indent="0" algn="just"/>
                      <a:r>
                        <a:rPr lang="en-GB" sz="1800" dirty="0"/>
                        <a:t>To improve knowledge, skills and competency levels of employees in order to contribute towards the achievement of the department’s objectives. </a:t>
                      </a:r>
                      <a:endParaRPr lang="en-ZA" sz="1800" b="0" i="0" u="none" strike="noStrike" cap="none" spc="0" baseline="0" dirty="0">
                        <a:ln>
                          <a:noFill/>
                        </a:ln>
                        <a:solidFill>
                          <a:schemeClr val="tx1"/>
                        </a:solidFill>
                        <a:effectLst/>
                        <a:uFillTx/>
                        <a:latin typeface="Arial"/>
                        <a:ea typeface="Arial"/>
                        <a:cs typeface="Arial"/>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1"/>
                  </a:ext>
                </a:extLst>
              </a:tr>
              <a:tr h="1046462">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800" b="1" i="0" u="none" strike="noStrike" kern="0" cap="none" spc="0" normalizeH="0" baseline="0" noProof="0" dirty="0">
                          <a:ln>
                            <a:noFill/>
                          </a:ln>
                          <a:solidFill>
                            <a:schemeClr val="tx1"/>
                          </a:solidFill>
                          <a:effectLst/>
                          <a:uLnTx/>
                          <a:uFillTx/>
                          <a:latin typeface="Arial"/>
                          <a:cs typeface="Arial"/>
                          <a:sym typeface="Arial"/>
                        </a:rPr>
                        <a:t>Transformed </a:t>
                      </a:r>
                    </a:p>
                    <a:p>
                      <a:pPr marL="0"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800" b="1" i="0" u="none" strike="noStrike" kern="0" cap="none" spc="0" normalizeH="0" baseline="0" noProof="0" dirty="0">
                          <a:ln>
                            <a:noFill/>
                          </a:ln>
                          <a:solidFill>
                            <a:schemeClr val="tx1"/>
                          </a:solidFill>
                          <a:effectLst/>
                          <a:uLnTx/>
                          <a:uFillTx/>
                          <a:latin typeface="Arial"/>
                          <a:cs typeface="Arial"/>
                          <a:sym typeface="Arial"/>
                        </a:rPr>
                        <a:t>institution of </a:t>
                      </a:r>
                    </a:p>
                    <a:p>
                      <a:pPr marL="0"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800" b="1" i="0" u="none" strike="noStrike" kern="0" cap="none" spc="0" normalizeH="0" baseline="0" noProof="0" dirty="0">
                          <a:ln>
                            <a:noFill/>
                          </a:ln>
                          <a:solidFill>
                            <a:schemeClr val="tx1"/>
                          </a:solidFill>
                          <a:effectLst/>
                          <a:uLnTx/>
                          <a:uFillTx/>
                          <a:latin typeface="Arial"/>
                          <a:cs typeface="Arial"/>
                          <a:sym typeface="Arial"/>
                        </a:rPr>
                        <a:t>Traditional </a:t>
                      </a:r>
                    </a:p>
                    <a:p>
                      <a:pPr marL="0"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800" b="1" i="0" u="none" strike="noStrike" kern="0" cap="none" spc="0" normalizeH="0" baseline="0" noProof="0" dirty="0">
                          <a:ln>
                            <a:noFill/>
                          </a:ln>
                          <a:solidFill>
                            <a:schemeClr val="tx1"/>
                          </a:solidFill>
                          <a:effectLst/>
                          <a:uLnTx/>
                          <a:uFillTx/>
                          <a:latin typeface="Arial"/>
                          <a:cs typeface="Arial"/>
                          <a:sym typeface="Arial"/>
                        </a:rPr>
                        <a:t>and Khoi-San </a:t>
                      </a:r>
                    </a:p>
                    <a:p>
                      <a:pPr marL="0"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800" b="1" i="0" u="none" strike="noStrike" kern="0" cap="none" spc="0" normalizeH="0" baseline="0" noProof="0" dirty="0">
                          <a:ln>
                            <a:noFill/>
                          </a:ln>
                          <a:solidFill>
                            <a:schemeClr val="tx1"/>
                          </a:solidFill>
                          <a:effectLst/>
                          <a:uLnTx/>
                          <a:uFillTx/>
                          <a:latin typeface="Arial"/>
                          <a:cs typeface="Arial"/>
                          <a:sym typeface="Arial"/>
                        </a:rPr>
                        <a:t>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indent="0" algn="just"/>
                      <a:r>
                        <a:rPr lang="en-GB" sz="1800" dirty="0">
                          <a:solidFill>
                            <a:schemeClr val="tx1"/>
                          </a:solidFill>
                        </a:rPr>
                        <a:t>Number of reports on anti GBVF interventions within the Traditional Affairs sector developed</a:t>
                      </a:r>
                      <a:endParaRPr sz="18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defRPr sz="1800"/>
                      </a:pPr>
                      <a:r>
                        <a:rPr lang="en-GB" sz="1800" dirty="0">
                          <a:solidFill>
                            <a:schemeClr val="tx1"/>
                          </a:solidFill>
                        </a:rPr>
                        <a:t>1 (One)</a:t>
                      </a:r>
                      <a:endParaRPr sz="18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14300" indent="0" algn="just">
                        <a:defRPr sz="1800"/>
                      </a:pPr>
                      <a:r>
                        <a:rPr lang="en-GB" sz="1800" dirty="0">
                          <a:solidFill>
                            <a:schemeClr val="tx1"/>
                          </a:solidFill>
                        </a:rPr>
                        <a:t>The purpose is to have sustained implementation of anti-GBVF advocacy programmes aimed at changing attitudes, behaviours and social norms driving GBVF targeting traditional communities and creating awareness on the impact of GBVF on women, children and society as a whole.</a:t>
                      </a:r>
                      <a:endParaRPr sz="18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445057297"/>
                  </a:ext>
                </a:extLst>
              </a:tr>
            </a:tbl>
          </a:graphicData>
        </a:graphic>
      </p:graphicFrame>
    </p:spTree>
    <p:extLst>
      <p:ext uri="{BB962C8B-B14F-4D97-AF65-F5344CB8AC3E}">
        <p14:creationId xmlns:p14="http://schemas.microsoft.com/office/powerpoint/2010/main" xmlns="" val="1197859245"/>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12"/>
          <p:cNvSpPr txBox="1"/>
          <p:nvPr/>
        </p:nvSpPr>
        <p:spPr>
          <a:xfrm>
            <a:off x="6978650" y="64277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pPr marL="0" marR="0" lvl="0" indent="0" algn="r" defTabSz="914400" rtl="0" eaLnBrk="1" fontAlgn="auto" latinLnBrk="0" hangingPunct="0">
              <a:lnSpc>
                <a:spcPct val="100000"/>
              </a:lnSpc>
              <a:spcBef>
                <a:spcPts val="0"/>
              </a:spcBef>
              <a:spcAft>
                <a:spcPts val="0"/>
              </a:spcAft>
              <a:buClrTx/>
              <a:buSzTx/>
              <a:buFontTx/>
              <a:buNone/>
              <a:tabLst/>
              <a:defRPr/>
            </a:pPr>
            <a:r>
              <a:rPr lang="en-GB" dirty="0"/>
              <a:t>7</a:t>
            </a:r>
            <a:endParaRPr kumimoji="0" sz="2000" b="0" i="0" u="none" strike="noStrike" kern="0" cap="none" spc="0" normalizeH="0" baseline="0" noProof="0" dirty="0">
              <a:ln>
                <a:noFill/>
              </a:ln>
              <a:solidFill>
                <a:srgbClr val="000000"/>
              </a:solidFill>
              <a:effectLst/>
              <a:uLnTx/>
              <a:uFillTx/>
              <a:latin typeface="Arial"/>
              <a:cs typeface="Arial"/>
              <a:sym typeface="Arial"/>
            </a:endParaRPr>
          </a:p>
        </p:txBody>
      </p:sp>
      <p:sp>
        <p:nvSpPr>
          <p:cNvPr id="252"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sz="1500" b="0" i="0" u="none" strike="noStrike" kern="0" cap="none" spc="0" normalizeH="0" baseline="0" noProof="0">
                <a:ln>
                  <a:noFill/>
                </a:ln>
                <a:solidFill>
                  <a:srgbClr val="000000"/>
                </a:solidFill>
                <a:effectLst/>
                <a:uLnTx/>
                <a:uFillTx/>
                <a:latin typeface="Arial"/>
                <a:cs typeface="Arial"/>
                <a:sym typeface="Arial"/>
              </a:rPr>
              <a:t> </a:t>
            </a:r>
          </a:p>
        </p:txBody>
      </p:sp>
      <p:grpSp>
        <p:nvGrpSpPr>
          <p:cNvPr id="255" name="Group"/>
          <p:cNvGrpSpPr/>
          <p:nvPr/>
        </p:nvGrpSpPr>
        <p:grpSpPr>
          <a:xfrm>
            <a:off x="-108857" y="224603"/>
            <a:ext cx="9252857" cy="400110"/>
            <a:chOff x="-146050" y="-12438"/>
            <a:chExt cx="9143999" cy="400107"/>
          </a:xfrm>
        </p:grpSpPr>
        <p:sp>
          <p:nvSpPr>
            <p:cNvPr id="253"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marL="0" marR="0" lvl="0" indent="0" algn="ctr" defTabSz="914400" rtl="0" eaLnBrk="1" fontAlgn="auto" latinLnBrk="0" hangingPunct="0">
                <a:lnSpc>
                  <a:spcPct val="100000"/>
                </a:lnSpc>
                <a:spcBef>
                  <a:spcPts val="0"/>
                </a:spcBef>
                <a:spcAft>
                  <a:spcPts val="0"/>
                </a:spcAft>
                <a:buClrTx/>
                <a:buSzTx/>
                <a:buFontTx/>
                <a:buNone/>
                <a:tabLst/>
                <a:defRPr sz="2000" b="1"/>
              </a:pPr>
              <a:endParaRPr kumimoji="0" sz="2000" b="1" i="0" u="none" strike="noStrike" kern="0" cap="none" spc="0" normalizeH="0" baseline="0" noProof="0">
                <a:ln>
                  <a:noFill/>
                </a:ln>
                <a:solidFill>
                  <a:srgbClr val="000000"/>
                </a:solidFill>
                <a:effectLst/>
                <a:uLnTx/>
                <a:uFillTx/>
                <a:latin typeface="Arial"/>
                <a:cs typeface="Arial"/>
                <a:sym typeface="Arial"/>
              </a:endParaRPr>
            </a:p>
          </p:txBody>
        </p:sp>
        <p:sp>
          <p:nvSpPr>
            <p:cNvPr id="254" name="MEASURING OUR PERFORMANCE"/>
            <p:cNvSpPr txBox="1"/>
            <p:nvPr/>
          </p:nvSpPr>
          <p:spPr>
            <a:xfrm>
              <a:off x="-146050" y="-12438"/>
              <a:ext cx="9143999"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sz="2000" b="1" i="0" u="none" strike="noStrike" kern="0" cap="none" spc="0" normalizeH="0" baseline="0" noProof="0" dirty="0">
                  <a:ln>
                    <a:noFill/>
                  </a:ln>
                  <a:solidFill>
                    <a:srgbClr val="000000"/>
                  </a:solidFill>
                  <a:effectLst/>
                  <a:uLnTx/>
                  <a:uFillTx/>
                  <a:latin typeface="Arial"/>
                  <a:cs typeface="Arial"/>
                  <a:sym typeface="Arial"/>
                </a:rPr>
                <a:t>MEASURING OUR PERFORMANCE</a:t>
              </a:r>
              <a:r>
                <a:rPr kumimoji="0" lang="en-GB" sz="2000" b="1" i="0" u="none" strike="noStrike" kern="0" cap="none" spc="0" normalizeH="0" baseline="0" noProof="0" dirty="0">
                  <a:ln>
                    <a:noFill/>
                  </a:ln>
                  <a:solidFill>
                    <a:srgbClr val="000000"/>
                  </a:solidFill>
                  <a:effectLst/>
                  <a:uLnTx/>
                  <a:uFillTx/>
                  <a:latin typeface="Arial"/>
                  <a:cs typeface="Arial"/>
                  <a:sym typeface="Arial"/>
                </a:rPr>
                <a:t>: RESEARCH, POLICY &amp; LEGISLATION</a:t>
              </a:r>
              <a:endParaRPr kumimoji="0" sz="2000" b="1" i="0" u="none" strike="noStrike" kern="0" cap="none" spc="0" normalizeH="0" baseline="0" noProof="0" dirty="0">
                <a:ln>
                  <a:noFill/>
                </a:ln>
                <a:solidFill>
                  <a:srgbClr val="000000"/>
                </a:solidFill>
                <a:effectLst/>
                <a:uLnTx/>
                <a:uFillTx/>
                <a:latin typeface="Arial"/>
                <a:cs typeface="Arial"/>
                <a:sym typeface="Arial"/>
              </a:endParaRPr>
            </a:p>
          </p:txBody>
        </p:sp>
      </p:grpSp>
      <p:graphicFrame>
        <p:nvGraphicFramePr>
          <p:cNvPr id="256" name="Table"/>
          <p:cNvGraphicFramePr/>
          <p:nvPr>
            <p:extLst>
              <p:ext uri="{D42A27DB-BD31-4B8C-83A1-F6EECF244321}">
                <p14:modId xmlns:p14="http://schemas.microsoft.com/office/powerpoint/2010/main" xmlns="" val="2219673226"/>
              </p:ext>
            </p:extLst>
          </p:nvPr>
        </p:nvGraphicFramePr>
        <p:xfrm>
          <a:off x="0" y="30132"/>
          <a:ext cx="9129030" cy="5975311"/>
        </p:xfrm>
        <a:graphic>
          <a:graphicData uri="http://schemas.openxmlformats.org/drawingml/2006/table">
            <a:tbl>
              <a:tblPr>
                <a:tableStyleId>{4C3C2611-4C71-4FC5-86AE-919BDF0F9419}</a:tableStyleId>
              </a:tblPr>
              <a:tblGrid>
                <a:gridCol w="1850822">
                  <a:extLst>
                    <a:ext uri="{9D8B030D-6E8A-4147-A177-3AD203B41FA5}">
                      <a16:colId xmlns:a16="http://schemas.microsoft.com/office/drawing/2014/main" xmlns="" val="20000"/>
                    </a:ext>
                  </a:extLst>
                </a:gridCol>
                <a:gridCol w="2302327">
                  <a:extLst>
                    <a:ext uri="{9D8B030D-6E8A-4147-A177-3AD203B41FA5}">
                      <a16:colId xmlns:a16="http://schemas.microsoft.com/office/drawing/2014/main" xmlns="" val="20001"/>
                    </a:ext>
                  </a:extLst>
                </a:gridCol>
                <a:gridCol w="1279512">
                  <a:extLst>
                    <a:ext uri="{9D8B030D-6E8A-4147-A177-3AD203B41FA5}">
                      <a16:colId xmlns:a16="http://schemas.microsoft.com/office/drawing/2014/main" xmlns="" val="20002"/>
                    </a:ext>
                  </a:extLst>
                </a:gridCol>
                <a:gridCol w="3696369">
                  <a:extLst>
                    <a:ext uri="{9D8B030D-6E8A-4147-A177-3AD203B41FA5}">
                      <a16:colId xmlns:a16="http://schemas.microsoft.com/office/drawing/2014/main" xmlns="" val="20003"/>
                    </a:ext>
                  </a:extLst>
                </a:gridCol>
              </a:tblGrid>
              <a:tr h="926654">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extLst>
                  <a:ext uri="{0D108BD9-81ED-4DB2-BD59-A6C34878D82A}">
                    <a16:rowId xmlns:a16="http://schemas.microsoft.com/office/drawing/2014/main" xmlns="" val="10000"/>
                  </a:ext>
                </a:extLst>
              </a:tr>
              <a:tr h="1411391">
                <a:tc rowSpan="3">
                  <a:txBody>
                    <a:bodyPr/>
                    <a:lstStyle/>
                    <a:p>
                      <a:pPr marL="0" marR="0" lvl="1" indent="0" algn="just" defTabSz="457200" rtl="0" eaLnBrk="1" fontAlgn="auto" latinLnBrk="0" hangingPunct="1">
                        <a:lnSpc>
                          <a:spcPct val="100000"/>
                        </a:lnSpc>
                        <a:spcBef>
                          <a:spcPts val="0"/>
                        </a:spcBef>
                        <a:spcAft>
                          <a:spcPts val="0"/>
                        </a:spcAft>
                        <a:buClrTx/>
                        <a:buSzTx/>
                        <a:buFontTx/>
                        <a:buNone/>
                        <a:tabLst/>
                        <a:defRPr sz="1400" b="1"/>
                      </a:pPr>
                      <a:r>
                        <a:rPr kumimoji="0" lang="en-US" sz="18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noFill/>
                  </a:tcPr>
                </a:tc>
                <a:tc>
                  <a:txBody>
                    <a:bodyPr/>
                    <a:lstStyle/>
                    <a:p>
                      <a:pPr marL="57150" indent="0" algn="just" defTabSz="685800">
                        <a:lnSpc>
                          <a:spcPct val="90000"/>
                        </a:lnSpc>
                        <a:spcBef>
                          <a:spcPts val="700"/>
                        </a:spcBef>
                        <a:defRPr sz="1800"/>
                      </a:pPr>
                      <a:r>
                        <a:rPr lang="en-GB" sz="1800" dirty="0"/>
                        <a:t>Number of traditional councils legally constituted</a:t>
                      </a:r>
                      <a:endParaRPr sz="18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marR="0" indent="0" algn="just" defTabSz="457200" rtl="0" eaLnBrk="1" fontAlgn="auto" latinLnBrk="0" hangingPunct="1">
                        <a:lnSpc>
                          <a:spcPct val="100000"/>
                        </a:lnSpc>
                        <a:spcBef>
                          <a:spcPts val="0"/>
                        </a:spcBef>
                        <a:spcAft>
                          <a:spcPts val="0"/>
                        </a:spcAft>
                        <a:buClrTx/>
                        <a:buSzTx/>
                        <a:buFontTx/>
                        <a:buNone/>
                        <a:tabLst/>
                        <a:defRPr sz="1800"/>
                      </a:pPr>
                      <a:r>
                        <a:rPr lang="en-GB" sz="1800" dirty="0"/>
                        <a:t>200 traditional councils legally constituted</a:t>
                      </a:r>
                      <a:endParaRPr sz="18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114300" lvl="0" indent="0" algn="just">
                        <a:buFont typeface="Arial" panose="020B0604020202020204" pitchFamily="34" charset="0"/>
                        <a:buNone/>
                      </a:pPr>
                      <a:r>
                        <a:rPr kumimoji="0" lang="en-US" sz="1800" b="0" i="0" u="none" strike="noStrike" kern="0" cap="none" spc="0" normalizeH="0" baseline="0" noProof="0" dirty="0">
                          <a:ln>
                            <a:noFill/>
                          </a:ln>
                          <a:solidFill>
                            <a:srgbClr val="000000"/>
                          </a:solidFill>
                          <a:effectLst/>
                          <a:uLnTx/>
                          <a:uFillTx/>
                          <a:latin typeface="Arial"/>
                          <a:cs typeface="Arial"/>
                          <a:sym typeface="Arial"/>
                        </a:rPr>
                        <a:t>T</a:t>
                      </a:r>
                      <a:r>
                        <a:rPr lang="en-GB" sz="1800" dirty="0"/>
                        <a:t>o implement a TKLA section 63(4)(c) Intervention Plan for the legal constitution of traditional councils</a:t>
                      </a:r>
                      <a:endParaRPr sz="1800" b="0" i="0" u="none" strike="noStrike" kern="0" cap="none" spc="0" normalizeH="0" baseline="0" noProof="0" dirty="0">
                        <a:ln>
                          <a:noFill/>
                        </a:ln>
                        <a:solidFill>
                          <a:srgbClr val="000000"/>
                        </a:solidFill>
                        <a:effectLst/>
                        <a:uLnTx/>
                        <a:uFillTx/>
                        <a:latin typeface="Arial"/>
                        <a:cs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1600066">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defTabSz="685800">
                        <a:lnSpc>
                          <a:spcPct val="115000"/>
                        </a:lnSpc>
                        <a:defRPr sz="1800"/>
                      </a:pPr>
                      <a:r>
                        <a:rPr lang="en-GB" sz="1800" dirty="0"/>
                        <a:t>% of received applications for traditional leadership recognition finalised within six months of receipt</a:t>
                      </a:r>
                      <a:endParaRPr sz="18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defTabSz="685800">
                        <a:lnSpc>
                          <a:spcPct val="115000"/>
                        </a:lnSpc>
                        <a:defRPr sz="1800"/>
                      </a:pPr>
                      <a:r>
                        <a:rPr lang="en-GB" sz="1800" dirty="0">
                          <a:solidFill>
                            <a:schemeClr val="tx1"/>
                          </a:solidFill>
                        </a:rPr>
                        <a:t>75%</a:t>
                      </a:r>
                      <a:endParaRPr sz="1800" dirty="0">
                        <a:solidFill>
                          <a:schemeClr val="tx1"/>
                        </a:solidFill>
                      </a:endParaRPr>
                    </a:p>
                  </a:txBody>
                  <a:tcPr marL="0" marR="0" marT="0" marB="0"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marR="0" indent="0" algn="just" rtl="0" eaLnBrk="1" fontAlgn="auto" latinLnBrk="0" hangingPunct="1">
                        <a:lnSpc>
                          <a:spcPct val="100000"/>
                        </a:lnSpc>
                        <a:spcBef>
                          <a:spcPts val="0"/>
                        </a:spcBef>
                        <a:spcAft>
                          <a:spcPts val="0"/>
                        </a:spcAft>
                        <a:buClrTx/>
                        <a:buSzTx/>
                        <a:buFontTx/>
                        <a:buNone/>
                      </a:pPr>
                      <a:r>
                        <a:rPr lang="en-GB" sz="1800" dirty="0"/>
                        <a:t>To process received applications for kingship/queenship recognition and advise the President on whether they qualify or not.</a:t>
                      </a:r>
                    </a:p>
                  </a:txBody>
                  <a:tcPr marL="45712" marR="45712" marT="45712" marB="45712" horzOverflow="overflow">
                    <a:lnL w="12700">
                      <a:solidFill>
                        <a:srgbClr val="000000"/>
                      </a:solidFill>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598906">
                <a:tc vMerge="1">
                  <a:txBody>
                    <a:bodyPr/>
                    <a:lstStyle/>
                    <a:p>
                      <a:pPr marL="0" marR="0" lvl="1" indent="0" algn="l" defTabSz="457200" rtl="0" eaLnBrk="1" fontAlgn="auto" latinLnBrk="0" hangingPunct="1">
                        <a:lnSpc>
                          <a:spcPct val="100000"/>
                        </a:lnSpc>
                        <a:spcBef>
                          <a:spcPts val="0"/>
                        </a:spcBef>
                        <a:spcAft>
                          <a:spcPts val="0"/>
                        </a:spcAft>
                        <a:buClrTx/>
                        <a:buSzTx/>
                        <a:buFontTx/>
                        <a:buNone/>
                        <a:tabLst/>
                        <a:defRPr sz="1400" b="1"/>
                      </a:pPr>
                      <a:endParaRPr kumimoji="0" lang="en-US" sz="1600" b="1" i="0" u="none" strike="noStrike" kern="0" cap="none" spc="0" normalizeH="0" baseline="0" noProof="0" dirty="0">
                        <a:ln>
                          <a:noFill/>
                        </a:ln>
                        <a:solidFill>
                          <a:schemeClr val="tx1"/>
                        </a:solidFill>
                        <a:effectLst/>
                        <a:uLnTx/>
                        <a:uFillTx/>
                        <a:latin typeface="Arial"/>
                        <a:cs typeface="Arial"/>
                        <a:sym typeface="Aria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a:solidFill>
                        <a:srgbClr val="000000"/>
                      </a:solidFill>
                    </a:lnB>
                    <a:noFill/>
                  </a:tcPr>
                </a:tc>
                <a:tc>
                  <a:txBody>
                    <a:bodyPr/>
                    <a:lstStyle/>
                    <a:p>
                      <a:pPr marL="114300" indent="0" algn="just" defTabSz="685800">
                        <a:lnSpc>
                          <a:spcPct val="115000"/>
                        </a:lnSpc>
                        <a:defRPr sz="1800"/>
                      </a:pPr>
                      <a:r>
                        <a:rPr lang="en-GB" sz="1800" dirty="0"/>
                        <a:t>% of received traditional leadership disputes resolved</a:t>
                      </a:r>
                      <a:endParaRPr sz="18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defTabSz="685800">
                        <a:lnSpc>
                          <a:spcPct val="115000"/>
                        </a:lnSpc>
                        <a:defRPr sz="1800"/>
                      </a:pPr>
                      <a:r>
                        <a:rPr lang="en-GB" sz="1800" dirty="0">
                          <a:solidFill>
                            <a:schemeClr val="tx1"/>
                          </a:solidFill>
                        </a:rPr>
                        <a:t>20%</a:t>
                      </a:r>
                      <a:endParaRPr sz="1800" dirty="0">
                        <a:solidFill>
                          <a:schemeClr val="tx1"/>
                        </a:solidFill>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57150" marR="0" indent="0" algn="just" rtl="0" eaLnBrk="1" fontAlgn="auto" latinLnBrk="0" hangingPunct="1">
                        <a:lnSpc>
                          <a:spcPct val="100000"/>
                        </a:lnSpc>
                        <a:spcBef>
                          <a:spcPts val="0"/>
                        </a:spcBef>
                        <a:spcAft>
                          <a:spcPts val="0"/>
                        </a:spcAft>
                        <a:buClrTx/>
                        <a:buSzTx/>
                        <a:buFontTx/>
                        <a:buNone/>
                      </a:pPr>
                      <a:r>
                        <a:rPr lang="en-GB" sz="1800" dirty="0"/>
                        <a:t>The indicator entails assisting with the resolution of traditional leadership disputes that have been escalated to the Minister/President in line with their role as provided for in legislation</a:t>
                      </a:r>
                    </a:p>
                  </a:txBody>
                  <a:tcPr marL="45712" marR="45712" marT="45712" marB="45712"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3193092110"/>
                  </a:ext>
                </a:extLst>
              </a:tr>
            </a:tbl>
          </a:graphicData>
        </a:graphic>
      </p:graphicFrame>
    </p:spTree>
    <p:extLst>
      <p:ext uri="{BB962C8B-B14F-4D97-AF65-F5344CB8AC3E}">
        <p14:creationId xmlns:p14="http://schemas.microsoft.com/office/powerpoint/2010/main" xmlns="" val="2334143616"/>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8</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30175" y="11878"/>
            <a:ext cx="8883651" cy="400108"/>
            <a:chOff x="0" y="-12438"/>
            <a:chExt cx="8883650" cy="400107"/>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0" y="-12438"/>
              <a:ext cx="8883650" cy="40010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lang="en-GB" dirty="0"/>
                <a:t>MEASURING OUR PERFORMANCE: RPL..</a:t>
              </a:r>
              <a:r>
                <a:rPr lang="en-GB" dirty="0" err="1"/>
                <a:t>Cont</a:t>
              </a:r>
              <a:r>
                <a:rPr lang="en-GB" dirty="0"/>
                <a:t>.</a:t>
              </a:r>
              <a:endParaRPr dirty="0"/>
            </a:p>
          </p:txBody>
        </p:sp>
      </p:grpSp>
      <p:graphicFrame>
        <p:nvGraphicFramePr>
          <p:cNvPr id="263" name="Table"/>
          <p:cNvGraphicFramePr/>
          <p:nvPr>
            <p:extLst>
              <p:ext uri="{D42A27DB-BD31-4B8C-83A1-F6EECF244321}">
                <p14:modId xmlns:p14="http://schemas.microsoft.com/office/powerpoint/2010/main" xmlns="" val="1302889059"/>
              </p:ext>
            </p:extLst>
          </p:nvPr>
        </p:nvGraphicFramePr>
        <p:xfrm>
          <a:off x="130175" y="509589"/>
          <a:ext cx="8883649" cy="4965382"/>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xmlns="" val="20000"/>
                    </a:ext>
                  </a:extLst>
                </a:gridCol>
                <a:gridCol w="1836821">
                  <a:extLst>
                    <a:ext uri="{9D8B030D-6E8A-4147-A177-3AD203B41FA5}">
                      <a16:colId xmlns:a16="http://schemas.microsoft.com/office/drawing/2014/main" xmlns="" val="20001"/>
                    </a:ext>
                  </a:extLst>
                </a:gridCol>
                <a:gridCol w="1650131">
                  <a:extLst>
                    <a:ext uri="{9D8B030D-6E8A-4147-A177-3AD203B41FA5}">
                      <a16:colId xmlns:a16="http://schemas.microsoft.com/office/drawing/2014/main" xmlns="" val="20002"/>
                    </a:ext>
                  </a:extLst>
                </a:gridCol>
                <a:gridCol w="4018914">
                  <a:extLst>
                    <a:ext uri="{9D8B030D-6E8A-4147-A177-3AD203B41FA5}">
                      <a16:colId xmlns:a16="http://schemas.microsoft.com/office/drawing/2014/main" xmlns="" val="20003"/>
                    </a:ext>
                  </a:extLst>
                </a:gridCol>
              </a:tblGrid>
              <a:tr h="1540030">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3425352">
                <a:tc>
                  <a:txBody>
                    <a:bodyPr/>
                    <a:lstStyle/>
                    <a:p>
                      <a:pPr lvl="1" indent="0" algn="l">
                        <a:defRPr sz="1400" b="1"/>
                      </a:pPr>
                      <a:r>
                        <a:rPr lang="en-US" sz="1800" dirty="0">
                          <a:latin typeface="Arial" panose="020B0604020202020204" pitchFamily="34" charset="0"/>
                          <a:cs typeface="Arial" panose="020B0604020202020204" pitchFamily="34" charset="0"/>
                        </a:rPr>
                        <a:t>Safe Initiation Practices</a:t>
                      </a:r>
                      <a:endParaRPr sz="18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defTabSz="685800">
                        <a:spcBef>
                          <a:spcPts val="300"/>
                        </a:spcBef>
                        <a:defRPr sz="1800"/>
                      </a:pPr>
                      <a:r>
                        <a:rPr lang="en-GB" sz="1800" dirty="0"/>
                        <a:t>% reduction in the number of illegal customary initiation schools </a:t>
                      </a:r>
                      <a:endParaRPr sz="18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just">
                        <a:spcBef>
                          <a:spcPts val="300"/>
                        </a:spcBef>
                        <a:defRPr sz="1800"/>
                      </a:pPr>
                      <a:r>
                        <a:rPr lang="en-GB" sz="1800" dirty="0"/>
                        <a:t>20% reduction in the number of illegal customary initiation schools</a:t>
                      </a:r>
                      <a:endParaRPr sz="18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a:r>
                        <a:rPr lang="en-GB" sz="1800" dirty="0"/>
                        <a:t>To reduce the number of illegal customary initiation schools through conducting awareness campaigns for communities in partnership with provinces, the National Initiation Oversight Committee and Provincial Initiation Coordinating Committees, SAPS and other key stakeholders</a:t>
                      </a:r>
                      <a:endParaRPr lang="en-US" sz="1800" dirty="0">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299193485"/>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13"/>
          <p:cNvSpPr txBox="1"/>
          <p:nvPr/>
        </p:nvSpPr>
        <p:spPr>
          <a:xfrm>
            <a:off x="7016750" y="6351558"/>
            <a:ext cx="2057400" cy="40011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spAutoFit/>
          </a:bodyPr>
          <a:lstStyle>
            <a:lvl1pPr algn="r">
              <a:defRPr sz="2000"/>
            </a:lvl1pPr>
          </a:lstStyle>
          <a:p>
            <a:r>
              <a:rPr lang="en-GB" dirty="0"/>
              <a:t>9</a:t>
            </a:r>
            <a:endParaRPr dirty="0"/>
          </a:p>
        </p:txBody>
      </p:sp>
      <p:sp>
        <p:nvSpPr>
          <p:cNvPr id="259" name="Text"/>
          <p:cNvSpPr txBox="1"/>
          <p:nvPr/>
        </p:nvSpPr>
        <p:spPr>
          <a:xfrm>
            <a:off x="1493837" y="1484312"/>
            <a:ext cx="6102351" cy="301109"/>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500"/>
            </a:lvl1pPr>
          </a:lstStyle>
          <a:p>
            <a:r>
              <a:t> </a:t>
            </a:r>
          </a:p>
        </p:txBody>
      </p:sp>
      <p:grpSp>
        <p:nvGrpSpPr>
          <p:cNvPr id="262" name="Group"/>
          <p:cNvGrpSpPr/>
          <p:nvPr/>
        </p:nvGrpSpPr>
        <p:grpSpPr>
          <a:xfrm>
            <a:off x="-152401" y="37633"/>
            <a:ext cx="9350829" cy="477405"/>
            <a:chOff x="-130175" y="7433"/>
            <a:chExt cx="9073146" cy="360364"/>
          </a:xfrm>
        </p:grpSpPr>
        <p:sp>
          <p:nvSpPr>
            <p:cNvPr id="260" name="Rectangle"/>
            <p:cNvSpPr/>
            <p:nvPr/>
          </p:nvSpPr>
          <p:spPr>
            <a:xfrm>
              <a:off x="0" y="7433"/>
              <a:ext cx="8883650" cy="360364"/>
            </a:xfrm>
            <a:prstGeom prst="rect">
              <a:avLst/>
            </a:prstGeom>
            <a:solidFill>
              <a:srgbClr val="FFC000"/>
            </a:solidFill>
            <a:ln w="12700" cap="flat">
              <a:noFill/>
              <a:miter lim="400000"/>
            </a:ln>
            <a:effectLst/>
          </p:spPr>
          <p:txBody>
            <a:bodyPr wrap="square" lIns="45719" tIns="45719" rIns="45719" bIns="45719" numCol="1" anchor="ctr">
              <a:noAutofit/>
            </a:bodyPr>
            <a:lstStyle/>
            <a:p>
              <a:pPr algn="ctr">
                <a:defRPr sz="2000" b="1"/>
              </a:pPr>
              <a:endParaRPr/>
            </a:p>
          </p:txBody>
        </p:sp>
        <p:sp>
          <p:nvSpPr>
            <p:cNvPr id="261" name="MEASURING OUR PERFORMANCE"/>
            <p:cNvSpPr txBox="1"/>
            <p:nvPr/>
          </p:nvSpPr>
          <p:spPr>
            <a:xfrm>
              <a:off x="-130175" y="34589"/>
              <a:ext cx="9073146" cy="27878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ctr">
              <a:spAutoFit/>
            </a:bodyPr>
            <a:lstStyle>
              <a:lvl1pPr algn="ctr">
                <a:defRPr sz="2000" b="1"/>
              </a:lvl1pPr>
            </a:lstStyle>
            <a:p>
              <a:r>
                <a:rPr sz="1800" dirty="0"/>
                <a:t>MEASURING OUR PERFORMANCE</a:t>
              </a:r>
              <a:r>
                <a:rPr lang="en-GB" sz="1800" dirty="0"/>
                <a:t>:INSTITUTIONAL SUPPORT &amp; COORIDNATION</a:t>
              </a:r>
              <a:endParaRPr sz="1800" dirty="0"/>
            </a:p>
          </p:txBody>
        </p:sp>
      </p:grpSp>
      <p:graphicFrame>
        <p:nvGraphicFramePr>
          <p:cNvPr id="263" name="Table"/>
          <p:cNvGraphicFramePr/>
          <p:nvPr>
            <p:extLst>
              <p:ext uri="{D42A27DB-BD31-4B8C-83A1-F6EECF244321}">
                <p14:modId xmlns:p14="http://schemas.microsoft.com/office/powerpoint/2010/main" xmlns="" val="4273606332"/>
              </p:ext>
            </p:extLst>
          </p:nvPr>
        </p:nvGraphicFramePr>
        <p:xfrm>
          <a:off x="-18243" y="515039"/>
          <a:ext cx="9155533" cy="5836519"/>
        </p:xfrm>
        <a:graphic>
          <a:graphicData uri="http://schemas.openxmlformats.org/drawingml/2006/table">
            <a:tbl>
              <a:tblPr>
                <a:tableStyleId>{4C3C2611-4C71-4FC5-86AE-919BDF0F9419}</a:tableStyleId>
              </a:tblPr>
              <a:tblGrid>
                <a:gridCol w="1573747">
                  <a:extLst>
                    <a:ext uri="{9D8B030D-6E8A-4147-A177-3AD203B41FA5}">
                      <a16:colId xmlns:a16="http://schemas.microsoft.com/office/drawing/2014/main" xmlns="" val="20000"/>
                    </a:ext>
                  </a:extLst>
                </a:gridCol>
                <a:gridCol w="2132037">
                  <a:extLst>
                    <a:ext uri="{9D8B030D-6E8A-4147-A177-3AD203B41FA5}">
                      <a16:colId xmlns:a16="http://schemas.microsoft.com/office/drawing/2014/main" xmlns="" val="20001"/>
                    </a:ext>
                  </a:extLst>
                </a:gridCol>
                <a:gridCol w="2251693">
                  <a:extLst>
                    <a:ext uri="{9D8B030D-6E8A-4147-A177-3AD203B41FA5}">
                      <a16:colId xmlns:a16="http://schemas.microsoft.com/office/drawing/2014/main" xmlns="" val="20002"/>
                    </a:ext>
                  </a:extLst>
                </a:gridCol>
                <a:gridCol w="3198056">
                  <a:extLst>
                    <a:ext uri="{9D8B030D-6E8A-4147-A177-3AD203B41FA5}">
                      <a16:colId xmlns:a16="http://schemas.microsoft.com/office/drawing/2014/main" xmlns="" val="20003"/>
                    </a:ext>
                  </a:extLst>
                </a:gridCol>
              </a:tblGrid>
              <a:tr h="1236142">
                <a:tc>
                  <a:txBody>
                    <a:bodyPr/>
                    <a:lstStyle/>
                    <a:p>
                      <a:pPr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4600377">
                <a:tc>
                  <a:txBody>
                    <a:bodyPr/>
                    <a:lstStyle/>
                    <a:p>
                      <a:pPr algn="just">
                        <a:defRPr sz="1400" b="1"/>
                      </a:pPr>
                      <a:r>
                        <a:rPr lang="en-GB" sz="1800" dirty="0">
                          <a:latin typeface="Arial" panose="020B0604020202020204" pitchFamily="34" charset="0"/>
                          <a:cs typeface="Arial" panose="020B0604020202020204" pitchFamily="34" charset="0"/>
                        </a:rPr>
                        <a:t>Developed communities in areas of traditional and Khoi-San leadership</a:t>
                      </a:r>
                      <a:endParaRPr sz="1800" dirty="0">
                        <a:solidFill>
                          <a:srgbClr val="00B050"/>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114300" indent="0" algn="just" defTabSz="685800">
                        <a:spcBef>
                          <a:spcPts val="300"/>
                        </a:spcBef>
                        <a:defRPr sz="1800"/>
                      </a:pPr>
                      <a:r>
                        <a:rPr lang="en-GB" sz="1800" dirty="0"/>
                        <a:t>% of Traditional Councils in the 4 Local Houses of Traditional and Khoi-San Leaders (OR Tambo, Alfred Nzo; </a:t>
                      </a:r>
                      <a:r>
                        <a:rPr lang="en-GB" sz="1800" dirty="0" err="1"/>
                        <a:t>Ugu</a:t>
                      </a:r>
                      <a:r>
                        <a:rPr lang="en-GB" sz="1800" dirty="0"/>
                        <a:t> and Harry Gwala) availing land parcels for the implementation of the Invest Rural Master Plan in the Eastern Seaboard Development (ESD) Initiatives </a:t>
                      </a:r>
                      <a:endParaRPr sz="18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indent="0" algn="just">
                        <a:spcBef>
                          <a:spcPts val="300"/>
                        </a:spcBef>
                        <a:defRPr sz="1800"/>
                      </a:pPr>
                      <a:r>
                        <a:rPr lang="en-GB" sz="1800" dirty="0"/>
                        <a:t>50% of the Traditional Councils within the 4 Local Houses of traditional and Khoi-San leaders (OR Tambo, Alfred Nzo; </a:t>
                      </a:r>
                      <a:r>
                        <a:rPr lang="en-GB" sz="1800" dirty="0" err="1"/>
                        <a:t>Ugu</a:t>
                      </a:r>
                      <a:r>
                        <a:rPr lang="en-GB" sz="1800" dirty="0"/>
                        <a:t> and Harry Gwala) availing land parcels for the implementation of the Invest Rural Master Plan in the ESD Initiatives</a:t>
                      </a:r>
                      <a:endParaRPr sz="1800" dirty="0">
                        <a:solidFill>
                          <a:srgbClr val="00B050"/>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57150" marR="0" lvl="0" indent="0" algn="just" rtl="0" eaLnBrk="1" fontAlgn="auto" latinLnBrk="0" hangingPunct="1">
                        <a:lnSpc>
                          <a:spcPct val="100000"/>
                        </a:lnSpc>
                        <a:spcBef>
                          <a:spcPts val="0"/>
                        </a:spcBef>
                        <a:spcAft>
                          <a:spcPts val="0"/>
                        </a:spcAft>
                        <a:buClrTx/>
                        <a:buSzTx/>
                        <a:buFontTx/>
                        <a:buNone/>
                        <a:tabLst>
                          <a:tab pos="2971800" algn="l"/>
                          <a:tab pos="3257550" algn="l"/>
                        </a:tabLst>
                      </a:pPr>
                      <a:r>
                        <a:rPr lang="en-GB" sz="1800" dirty="0"/>
                        <a:t>The target entails engaging with provinces, KZN and EC Provincial Houses of Traditional and Khoi-San Leaders, Local Houses of Traditional and Khoi-San Leaders and Traditional Councils to facilitate the release of land parcels for the development and implementation of the ESD Initiative</a:t>
                      </a:r>
                      <a:endParaRPr kumimoji="0" lang="en-ZA" sz="1800" b="0" i="0" u="none" strike="noStrike" kern="0" cap="none" spc="0" normalizeH="0" baseline="0" noProof="0" dirty="0">
                        <a:ln>
                          <a:noFill/>
                        </a:ln>
                        <a:solidFill>
                          <a:schemeClr val="tx1"/>
                        </a:solidFill>
                        <a:effectLst/>
                        <a:uLnTx/>
                        <a:uFillTx/>
                        <a:latin typeface="Arial" panose="020B0604020202020204" pitchFamily="34" charset="0"/>
                        <a:ea typeface="Arial"/>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xmlns="" val="1365488760"/>
      </p:ext>
    </p:extLst>
  </p:cSld>
  <p:clrMapOvr>
    <a:masterClrMapping/>
  </p:clrMapOvr>
  <mc:AlternateContent xmlns:mc="http://schemas.openxmlformats.org/markup-compatibility/2006">
    <mc:Choice xmlns:p14="http://schemas.microsoft.com/office/powerpoint/2010/main" xmlns="" Requires="p14">
      <p:transition spd="slow" p14:dur="1200">
        <p:wipe dir="d"/>
      </p:transition>
    </mc:Choice>
    <mc:Fallback>
      <p:transition spd="slow">
        <p:wipe dir="d"/>
      </p:transition>
    </mc:Fallback>
  </mc:AlternateContent>
</p:sld>
</file>

<file path=ppt/theme/theme1.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DCo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4dfbf45-2e30-4e31-9c21-026773de3fa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864A14EC38F5849A5537181CE63B6A0" ma:contentTypeVersion="14" ma:contentTypeDescription="Create a new document." ma:contentTypeScope="" ma:versionID="d7db81673633e5cd7365980cef47fa6a">
  <xsd:schema xmlns:xsd="http://www.w3.org/2001/XMLSchema" xmlns:xs="http://www.w3.org/2001/XMLSchema" xmlns:p="http://schemas.microsoft.com/office/2006/metadata/properties" xmlns:ns3="f4dfbf45-2e30-4e31-9c21-026773de3fa6" xmlns:ns4="33fb371e-59e6-4c57-86f0-0a559c9982a9" targetNamespace="http://schemas.microsoft.com/office/2006/metadata/properties" ma:root="true" ma:fieldsID="20b6b254cd9f11c48e2882562c2d59ff" ns3:_="" ns4:_="">
    <xsd:import namespace="f4dfbf45-2e30-4e31-9c21-026773de3fa6"/>
    <xsd:import namespace="33fb371e-59e6-4c57-86f0-0a559c9982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dfbf45-2e30-4e31-9c21-026773de3f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activity" ma:index="21"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fb371e-59e6-4c57-86f0-0a559c9982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3E4C97-BAB0-486C-AE50-D4C68AFBC070}">
  <ds:schemaRefs>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dcmitype/"/>
    <ds:schemaRef ds:uri="http://purl.org/dc/elements/1.1/"/>
    <ds:schemaRef ds:uri="http://schemas.microsoft.com/office/infopath/2007/PartnerControls"/>
    <ds:schemaRef ds:uri="33fb371e-59e6-4c57-86f0-0a559c9982a9"/>
    <ds:schemaRef ds:uri="f4dfbf45-2e30-4e31-9c21-026773de3fa6"/>
    <ds:schemaRef ds:uri="http://purl.org/dc/terms/"/>
  </ds:schemaRefs>
</ds:datastoreItem>
</file>

<file path=customXml/itemProps2.xml><?xml version="1.0" encoding="utf-8"?>
<ds:datastoreItem xmlns:ds="http://schemas.openxmlformats.org/officeDocument/2006/customXml" ds:itemID="{69AF43FB-1068-494A-BD65-6591E063C2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dfbf45-2e30-4e31-9c21-026773de3fa6"/>
    <ds:schemaRef ds:uri="33fb371e-59e6-4c57-86f0-0a559c9982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C5E7E73-EB03-4835-BC78-F0DBEB109A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2287</TotalTime>
  <Words>1497</Words>
  <Application>Microsoft Office PowerPoint</Application>
  <PresentationFormat>On-screen Show (4:3)</PresentationFormat>
  <Paragraphs>170</Paragraphs>
  <Slides>17</Slides>
  <Notes>0</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Theme DCoG</vt:lpstr>
      <vt:lpstr>2_DCoG</vt:lpstr>
      <vt:lpstr>1_DCoG</vt:lpstr>
      <vt:lpstr>DEPARTMENT OF TRADITIONAL AFFAIRS    2023/2024 ANNUAL PERFORMANCE PLAN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Budget Allocation as Percentage Per Programme and Economic Classification over medium term period</vt:lpstr>
      <vt:lpstr>Analysis of the appropriated budget</vt:lpstr>
      <vt:lpstr>Budget Allocation as Percentage Per Economic Classification</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TRADITIONAL AFFAIRS    2020-2025 STRATEGIC PLAN AND  2020/2021 ANNUAL PERFORMANCE PLAN</dc:title>
  <dc:creator>Jacob Mashishi</dc:creator>
  <cp:lastModifiedBy>USER</cp:lastModifiedBy>
  <cp:revision>236</cp:revision>
  <dcterms:modified xsi:type="dcterms:W3CDTF">2023-05-02T07:30:48Z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0x010100F864A14EC38F5849A5537181CE63B6A0</vt:lpwstr>
  </property>
</Properties>
</file>