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10705583" r:id="rId4"/>
    <p:sldId id="10705577" r:id="rId5"/>
    <p:sldId id="272" r:id="rId6"/>
    <p:sldId id="273" r:id="rId7"/>
    <p:sldId id="274" r:id="rId8"/>
    <p:sldId id="10705578" r:id="rId9"/>
    <p:sldId id="275" r:id="rId10"/>
    <p:sldId id="3459" r:id="rId11"/>
    <p:sldId id="3460" r:id="rId12"/>
    <p:sldId id="3461" r:id="rId13"/>
    <p:sldId id="3462" r:id="rId14"/>
    <p:sldId id="3463" r:id="rId15"/>
    <p:sldId id="3464" r:id="rId16"/>
    <p:sldId id="3465" r:id="rId17"/>
    <p:sldId id="3466" r:id="rId18"/>
    <p:sldId id="3467" r:id="rId19"/>
    <p:sldId id="10705584" r:id="rId20"/>
    <p:sldId id="10705552" r:id="rId21"/>
    <p:sldId id="2134806156" r:id="rId22"/>
    <p:sldId id="10705576" r:id="rId23"/>
    <p:sldId id="10705579" r:id="rId24"/>
    <p:sldId id="10705580" r:id="rId25"/>
    <p:sldId id="10705581" r:id="rId26"/>
    <p:sldId id="10705582" r:id="rId27"/>
    <p:sldId id="340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81339" autoAdjust="0"/>
  </p:normalViewPr>
  <p:slideViewPr>
    <p:cSldViewPr snapToGrid="0">
      <p:cViewPr varScale="1">
        <p:scale>
          <a:sx n="59" d="100"/>
          <a:sy n="59" d="100"/>
        </p:scale>
        <p:origin x="-1110"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4B30B-76B4-4F8E-9F43-41CC6AFC126C}" type="datetimeFigureOut">
              <a:rPr lang="en-ZA" smtClean="0"/>
              <a:pPr/>
              <a:t>2023/05/02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D4517-00D1-4ACE-AB46-46CC0B1CA76E}" type="slidenum">
              <a:rPr lang="en-ZA" smtClean="0"/>
              <a:pPr/>
              <a:t>‹#›</a:t>
            </a:fld>
            <a:endParaRPr lang="en-ZA"/>
          </a:p>
        </p:txBody>
      </p:sp>
    </p:spTree>
    <p:extLst>
      <p:ext uri="{BB962C8B-B14F-4D97-AF65-F5344CB8AC3E}">
        <p14:creationId xmlns:p14="http://schemas.microsoft.com/office/powerpoint/2010/main" xmlns="" val="150645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64D4517-00D1-4ACE-AB46-46CC0B1CA76E}" type="slidenum">
              <a:rPr lang="en-ZA" smtClean="0"/>
              <a:pPr/>
              <a:t>1</a:t>
            </a:fld>
            <a:endParaRPr lang="en-ZA"/>
          </a:p>
        </p:txBody>
      </p:sp>
    </p:spTree>
    <p:extLst>
      <p:ext uri="{BB962C8B-B14F-4D97-AF65-F5344CB8AC3E}">
        <p14:creationId xmlns:p14="http://schemas.microsoft.com/office/powerpoint/2010/main" xmlns="" val="57540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64D4517-00D1-4ACE-AB46-46CC0B1CA76E}" type="slidenum">
              <a:rPr lang="en-ZA" smtClean="0"/>
              <a:pPr/>
              <a:t>24</a:t>
            </a:fld>
            <a:endParaRPr lang="en-ZA"/>
          </a:p>
        </p:txBody>
      </p:sp>
    </p:spTree>
    <p:extLst>
      <p:ext uri="{BB962C8B-B14F-4D97-AF65-F5344CB8AC3E}">
        <p14:creationId xmlns:p14="http://schemas.microsoft.com/office/powerpoint/2010/main" xmlns="" val="200665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64D4517-00D1-4ACE-AB46-46CC0B1CA76E}" type="slidenum">
              <a:rPr lang="en-ZA" smtClean="0"/>
              <a:pPr/>
              <a:t>25</a:t>
            </a:fld>
            <a:endParaRPr lang="en-ZA"/>
          </a:p>
        </p:txBody>
      </p:sp>
    </p:spTree>
    <p:extLst>
      <p:ext uri="{BB962C8B-B14F-4D97-AF65-F5344CB8AC3E}">
        <p14:creationId xmlns:p14="http://schemas.microsoft.com/office/powerpoint/2010/main" xmlns="" val="348926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64D4517-00D1-4ACE-AB46-46CC0B1CA76E}" type="slidenum">
              <a:rPr lang="en-ZA" smtClean="0"/>
              <a:pPr/>
              <a:t>26</a:t>
            </a:fld>
            <a:endParaRPr lang="en-ZA"/>
          </a:p>
        </p:txBody>
      </p:sp>
    </p:spTree>
    <p:extLst>
      <p:ext uri="{BB962C8B-B14F-4D97-AF65-F5344CB8AC3E}">
        <p14:creationId xmlns:p14="http://schemas.microsoft.com/office/powerpoint/2010/main" xmlns="" val="304913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4F0DB-75A1-2393-96BD-D0F966E8FE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079E33F8-D792-D7E5-0F31-F2D35CBD9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09C6527F-AAB2-7E3D-F9CC-45043CDEDB8E}"/>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5" name="Footer Placeholder 4">
            <a:extLst>
              <a:ext uri="{FF2B5EF4-FFF2-40B4-BE49-F238E27FC236}">
                <a16:creationId xmlns:a16="http://schemas.microsoft.com/office/drawing/2014/main" xmlns="" id="{B70DF356-D68E-27B0-260C-3F4BE5318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F570E4-626A-8597-F13A-A21F35722B9A}"/>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285701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D8335-877B-C72C-3771-09B4613070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92549944-008F-24F1-5201-325F4DCF7F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2A4C162-BC75-42F8-C6FA-276E9EB1E910}"/>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5" name="Footer Placeholder 4">
            <a:extLst>
              <a:ext uri="{FF2B5EF4-FFF2-40B4-BE49-F238E27FC236}">
                <a16:creationId xmlns:a16="http://schemas.microsoft.com/office/drawing/2014/main" xmlns="" id="{AD818B87-7649-06F0-893B-04FB13ABC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CD6617-E4B0-713D-590D-48FA4F4D9EC4}"/>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394680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1A07B9-2B92-E4D4-884A-2DAB807BEF2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1CDB00B-CEA4-553D-A925-29DA9EBA42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EF3E731-D089-37FD-367F-66883B923744}"/>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5" name="Footer Placeholder 4">
            <a:extLst>
              <a:ext uri="{FF2B5EF4-FFF2-40B4-BE49-F238E27FC236}">
                <a16:creationId xmlns:a16="http://schemas.microsoft.com/office/drawing/2014/main" xmlns="" id="{6D7F26C5-9157-142C-B075-B06C8F7EA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40CB40-EC4C-ADF1-ABF2-E7DB83D3C79E}"/>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345736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xmlns=""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xmlns=""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xmlns=""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xmlns=""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xmlns=""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xmlns="" val="52881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xmlns="" id="{B9BB9720-9CF0-9642-834C-C41C9539A4A4}"/>
              </a:ext>
            </a:extLst>
          </p:cNvPr>
          <p:cNvSpPr>
            <a:spLocks noGrp="1"/>
          </p:cNvSpPr>
          <p:nvPr>
            <p:ph type="title" hasCustomPrompt="1"/>
          </p:nvPr>
        </p:nvSpPr>
        <p:spPr>
          <a:xfrm>
            <a:off x="498684" y="173460"/>
            <a:ext cx="11179510" cy="409925"/>
          </a:xfrm>
          <a:prstGeom prst="rect">
            <a:avLst/>
          </a:prstGeom>
        </p:spPr>
        <p:txBody>
          <a:bodyPr/>
          <a:lstStyle>
            <a:lvl1pPr algn="l">
              <a:defRPr sz="2400" b="0" i="0" cap="all" baseline="0">
                <a:solidFill>
                  <a:schemeClr val="accent2"/>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xmlns="" id="{EE9D14CF-1D0B-4A2E-9E66-9A10386040A2}"/>
              </a:ext>
            </a:extLst>
          </p:cNvPr>
          <p:cNvSpPr>
            <a:spLocks noGrp="1"/>
          </p:cNvSpPr>
          <p:nvPr>
            <p:ph sz="half" idx="2" hasCustomPrompt="1"/>
          </p:nvPr>
        </p:nvSpPr>
        <p:spPr>
          <a:xfrm>
            <a:off x="498684" y="756845"/>
            <a:ext cx="11179510" cy="537657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8" name="Slide Number Placeholder 11">
            <a:extLst>
              <a:ext uri="{FF2B5EF4-FFF2-40B4-BE49-F238E27FC236}">
                <a16:creationId xmlns:a16="http://schemas.microsoft.com/office/drawing/2014/main" xmlns=""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xmlns=""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5" name="Picture 4" descr="Logo, company name&#10;&#10;Description automatically generated">
            <a:extLst>
              <a:ext uri="{FF2B5EF4-FFF2-40B4-BE49-F238E27FC236}">
                <a16:creationId xmlns:a16="http://schemas.microsoft.com/office/drawing/2014/main" xmlns="" id="{4AA351B2-B5DD-38D3-3B46-98D600008232}"/>
              </a:ext>
            </a:extLst>
          </p:cNvPr>
          <p:cNvPicPr>
            <a:picLocks noChangeAspect="1"/>
          </p:cNvPicPr>
          <p:nvPr userDrawn="1"/>
        </p:nvPicPr>
        <p:blipFill>
          <a:blip r:embed="rId4"/>
          <a:stretch>
            <a:fillRect/>
          </a:stretch>
        </p:blipFill>
        <p:spPr>
          <a:xfrm>
            <a:off x="11284859" y="6231071"/>
            <a:ext cx="518333" cy="566135"/>
          </a:xfrm>
          <a:prstGeom prst="rect">
            <a:avLst/>
          </a:prstGeom>
        </p:spPr>
      </p:pic>
    </p:spTree>
    <p:extLst>
      <p:ext uri="{BB962C8B-B14F-4D97-AF65-F5344CB8AC3E}">
        <p14:creationId xmlns:p14="http://schemas.microsoft.com/office/powerpoint/2010/main" xmlns="" val="1917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8A99F-2138-F478-A709-665B90DF6F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0C1FD4D-017F-FB75-C5F4-F734CBEF74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21C4254-2289-545F-EF9B-1041372FE808}"/>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5" name="Footer Placeholder 4">
            <a:extLst>
              <a:ext uri="{FF2B5EF4-FFF2-40B4-BE49-F238E27FC236}">
                <a16:creationId xmlns:a16="http://schemas.microsoft.com/office/drawing/2014/main" xmlns="" id="{26A90A2C-A6CD-6855-8D21-6A100F4F4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6458EF-3552-CB2C-0B7A-10A21DD5A20A}"/>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254055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E34E7-5502-FA8C-D9A6-7C0BF38735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938AF22-7AD5-949C-36A9-5ED0C5645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78908850-E183-34DA-392C-893BD25EC0B3}"/>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5" name="Footer Placeholder 4">
            <a:extLst>
              <a:ext uri="{FF2B5EF4-FFF2-40B4-BE49-F238E27FC236}">
                <a16:creationId xmlns:a16="http://schemas.microsoft.com/office/drawing/2014/main" xmlns="" id="{65E04FCD-C7F2-DED5-9859-500550B39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326D0F-714C-C944-6C26-FBDBF44D8DAF}"/>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42289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80C17-E441-3968-A677-BC7AEAF75F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5178822-DB0A-8888-6A97-4523E24694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802E2AE9-609A-CD06-4FA6-6D4F580329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EB3A5AB0-FA0B-871B-5EF4-2338A7CCA2A8}"/>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6" name="Footer Placeholder 5">
            <a:extLst>
              <a:ext uri="{FF2B5EF4-FFF2-40B4-BE49-F238E27FC236}">
                <a16:creationId xmlns:a16="http://schemas.microsoft.com/office/drawing/2014/main" xmlns="" id="{93B1F5CE-E4E1-50F1-8641-FC3D8A233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753D7F-DFBE-E66C-3D99-104AEF7FF246}"/>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189726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ED0E0-9AB0-DE12-272D-17EBD3431DF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FC827A3-9897-9CDA-7342-E0ED18593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B5C8B039-A96C-6A02-2BAD-97CB422B5D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23A7834C-949D-8648-21E6-C982FD272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C26BDC25-3D7D-7768-8B12-5A51E7FF0D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27D8D5A4-5FD6-ECE9-F606-C4348A3352DE}"/>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8" name="Footer Placeholder 7">
            <a:extLst>
              <a:ext uri="{FF2B5EF4-FFF2-40B4-BE49-F238E27FC236}">
                <a16:creationId xmlns:a16="http://schemas.microsoft.com/office/drawing/2014/main" xmlns="" id="{5EE1892D-0915-415C-E050-217D70FDEC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D6B9ED1-28DD-1C80-3074-4F5A78944ADC}"/>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74382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CF3AB-37B6-4526-439D-1D8D2F9E1A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A3AED0A-B60D-7665-7A0B-3B3301BC1A84}"/>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4" name="Footer Placeholder 3">
            <a:extLst>
              <a:ext uri="{FF2B5EF4-FFF2-40B4-BE49-F238E27FC236}">
                <a16:creationId xmlns:a16="http://schemas.microsoft.com/office/drawing/2014/main" xmlns="" id="{23D3804A-6E9C-88B3-73BB-F885674DF4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8798C6-33B1-025E-38E2-A31FF09AFD2F}"/>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370059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1AFDA5A-936A-58CA-7938-3001C55E3C3D}"/>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3" name="Footer Placeholder 2">
            <a:extLst>
              <a:ext uri="{FF2B5EF4-FFF2-40B4-BE49-F238E27FC236}">
                <a16:creationId xmlns:a16="http://schemas.microsoft.com/office/drawing/2014/main" xmlns="" id="{213EFFE1-1EA8-003D-C0BF-4DD34B47EE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1428A48-7FAE-928C-5E6B-5A0831E499F2}"/>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300628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83D00-C147-DF33-B91A-B8FCD370D7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82B3770-17CF-A4FD-4E31-CACAF633E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5C2E31A2-9FE9-88EC-7284-E08C06B6E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342CADA-3CB3-CFA9-3EA0-2DBE219676F4}"/>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6" name="Footer Placeholder 5">
            <a:extLst>
              <a:ext uri="{FF2B5EF4-FFF2-40B4-BE49-F238E27FC236}">
                <a16:creationId xmlns:a16="http://schemas.microsoft.com/office/drawing/2014/main" xmlns="" id="{2E8AF0DC-2244-309E-1C92-9C7257861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A08B20-B8EA-0BAB-A4F2-B05077408FD5}"/>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6398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90CE5-74C4-0452-966D-7BB01F60E7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EC17B00B-B4F4-C445-27B0-3644AB3CE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3997A7-A190-AA9E-4FCA-8DD7B7B96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9EF709-AF34-DD5B-C114-0F7C7653DB68}"/>
              </a:ext>
            </a:extLst>
          </p:cNvPr>
          <p:cNvSpPr>
            <a:spLocks noGrp="1"/>
          </p:cNvSpPr>
          <p:nvPr>
            <p:ph type="dt" sz="half" idx="10"/>
          </p:nvPr>
        </p:nvSpPr>
        <p:spPr/>
        <p:txBody>
          <a:bodyPr/>
          <a:lstStyle/>
          <a:p>
            <a:fld id="{995216E8-68C1-B144-A813-A861B69FB9C7}" type="datetimeFigureOut">
              <a:rPr lang="en-US" smtClean="0"/>
              <a:pPr/>
              <a:t>5/2/2023</a:t>
            </a:fld>
            <a:endParaRPr lang="en-US"/>
          </a:p>
        </p:txBody>
      </p:sp>
      <p:sp>
        <p:nvSpPr>
          <p:cNvPr id="6" name="Footer Placeholder 5">
            <a:extLst>
              <a:ext uri="{FF2B5EF4-FFF2-40B4-BE49-F238E27FC236}">
                <a16:creationId xmlns:a16="http://schemas.microsoft.com/office/drawing/2014/main" xmlns="" id="{406A0138-503D-6152-45BC-4FA554EC7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0A0168-7D0A-F9A6-3D51-BA97E7BBEA57}"/>
              </a:ext>
            </a:extLst>
          </p:cNvPr>
          <p:cNvSpPr>
            <a:spLocks noGrp="1"/>
          </p:cNvSpPr>
          <p:nvPr>
            <p:ph type="sldNum" sz="quarter" idx="12"/>
          </p:nvPr>
        </p:nvSpPr>
        <p:spPr/>
        <p:txBody>
          <a:body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230324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7385B-3A06-E7A2-0FB4-7E976A021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FC7A1E0-688F-8A60-D4B8-8B0149843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D228C4C-0E0C-EAC3-75CE-E07A3DF4A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216E8-68C1-B144-A813-A861B69FB9C7}" type="datetimeFigureOut">
              <a:rPr lang="en-US" smtClean="0"/>
              <a:pPr/>
              <a:t>5/2/2023</a:t>
            </a:fld>
            <a:endParaRPr lang="en-US"/>
          </a:p>
        </p:txBody>
      </p:sp>
      <p:sp>
        <p:nvSpPr>
          <p:cNvPr id="5" name="Footer Placeholder 4">
            <a:extLst>
              <a:ext uri="{FF2B5EF4-FFF2-40B4-BE49-F238E27FC236}">
                <a16:creationId xmlns:a16="http://schemas.microsoft.com/office/drawing/2014/main" xmlns="" id="{183148F6-BCB4-7954-E231-1B8D8BE83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1A093C7-D6AB-7B19-DFFA-E52087062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96087-F440-EC41-8A03-BCC7F85082DB}" type="slidenum">
              <a:rPr lang="en-US" smtClean="0"/>
              <a:pPr/>
              <a:t>‹#›</a:t>
            </a:fld>
            <a:endParaRPr lang="en-US"/>
          </a:p>
        </p:txBody>
      </p:sp>
    </p:spTree>
    <p:extLst>
      <p:ext uri="{BB962C8B-B14F-4D97-AF65-F5344CB8AC3E}">
        <p14:creationId xmlns:p14="http://schemas.microsoft.com/office/powerpoint/2010/main" xmlns="" val="193219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8AA93-81F5-58C6-696B-2204DD0DD80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0E73306-377C-B2D2-F935-19DD6D65FC7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A5D06491-1B10-2FCD-5AA8-290924DF8D37}"/>
              </a:ext>
            </a:extLst>
          </p:cNvPr>
          <p:cNvPicPr>
            <a:picLocks noChangeAspect="1"/>
          </p:cNvPicPr>
          <p:nvPr/>
        </p:nvPicPr>
        <p:blipFill>
          <a:blip r:embed="rId3"/>
          <a:stretch>
            <a:fillRect/>
          </a:stretch>
        </p:blipFill>
        <p:spPr>
          <a:xfrm>
            <a:off x="25399" y="0"/>
            <a:ext cx="12166601" cy="6858000"/>
          </a:xfrm>
          <a:prstGeom prst="rect">
            <a:avLst/>
          </a:prstGeom>
        </p:spPr>
      </p:pic>
      <p:sp>
        <p:nvSpPr>
          <p:cNvPr id="7" name="TextBox 6">
            <a:extLst>
              <a:ext uri="{FF2B5EF4-FFF2-40B4-BE49-F238E27FC236}">
                <a16:creationId xmlns:a16="http://schemas.microsoft.com/office/drawing/2014/main" xmlns="" id="{C43DB6B7-4091-4457-494D-B14840FFE9BA}"/>
              </a:ext>
            </a:extLst>
          </p:cNvPr>
          <p:cNvSpPr txBox="1"/>
          <p:nvPr/>
        </p:nvSpPr>
        <p:spPr>
          <a:xfrm>
            <a:off x="840581" y="4632326"/>
            <a:ext cx="6176962" cy="523220"/>
          </a:xfrm>
          <a:prstGeom prst="rect">
            <a:avLst/>
          </a:prstGeom>
          <a:noFill/>
        </p:spPr>
        <p:txBody>
          <a:bodyPr wrap="square">
            <a:spAutoFit/>
          </a:bodyPr>
          <a:lstStyle/>
          <a:p>
            <a:r>
              <a:rPr lang="en-US" sz="2800" b="1" dirty="0">
                <a:solidFill>
                  <a:schemeClr val="accent2"/>
                </a:solidFill>
              </a:rPr>
              <a:t>&amp; REVISED STRATEGIC PLAN 2020-25</a:t>
            </a:r>
          </a:p>
        </p:txBody>
      </p:sp>
      <p:sp>
        <p:nvSpPr>
          <p:cNvPr id="9" name="TextBox 8">
            <a:extLst>
              <a:ext uri="{FF2B5EF4-FFF2-40B4-BE49-F238E27FC236}">
                <a16:creationId xmlns:a16="http://schemas.microsoft.com/office/drawing/2014/main" xmlns="" id="{DAE72C52-7B75-45BC-E2AF-7F2828F1B77B}"/>
              </a:ext>
            </a:extLst>
          </p:cNvPr>
          <p:cNvSpPr txBox="1"/>
          <p:nvPr/>
        </p:nvSpPr>
        <p:spPr>
          <a:xfrm>
            <a:off x="472677" y="476032"/>
            <a:ext cx="6912769" cy="646331"/>
          </a:xfrm>
          <a:prstGeom prst="rect">
            <a:avLst/>
          </a:prstGeom>
          <a:noFill/>
        </p:spPr>
        <p:txBody>
          <a:bodyPr wrap="square">
            <a:spAutoFit/>
          </a:bodyPr>
          <a:lstStyle/>
          <a:p>
            <a:r>
              <a:rPr lang="en-US" b="1" dirty="0">
                <a:solidFill>
                  <a:schemeClr val="accent2"/>
                </a:solidFill>
                <a:latin typeface="Gill Sans MT" panose="020B0502020104020203" pitchFamily="34" charset="0"/>
              </a:rPr>
              <a:t>SELECT COMMITTEE ON COOPERATIVE GOVERNANCE AND TRADITIONAL AFFAIRS</a:t>
            </a:r>
            <a:endParaRPr lang="en-ZA" b="1" dirty="0">
              <a:solidFill>
                <a:schemeClr val="accent2"/>
              </a:solidFill>
              <a:latin typeface="Gill Sans MT" panose="020B0502020104020203" pitchFamily="34" charset="0"/>
            </a:endParaRPr>
          </a:p>
        </p:txBody>
      </p:sp>
      <p:sp>
        <p:nvSpPr>
          <p:cNvPr id="10" name="Text Placeholder 4">
            <a:extLst>
              <a:ext uri="{FF2B5EF4-FFF2-40B4-BE49-F238E27FC236}">
                <a16:creationId xmlns:a16="http://schemas.microsoft.com/office/drawing/2014/main" xmlns="" id="{97AB6C53-9D77-AC6A-9BFC-BFFB63B89B98}"/>
              </a:ext>
            </a:extLst>
          </p:cNvPr>
          <p:cNvSpPr txBox="1">
            <a:spLocks/>
          </p:cNvSpPr>
          <p:nvPr/>
        </p:nvSpPr>
        <p:spPr>
          <a:xfrm>
            <a:off x="840581" y="5194773"/>
            <a:ext cx="8937523" cy="31020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lumMod val="50000"/>
                  </a:schemeClr>
                </a:solidFill>
              </a:rPr>
              <a:t>Director-General: 2 May 2023</a:t>
            </a:r>
          </a:p>
          <a:p>
            <a:endParaRPr lang="en-ZA" b="1" dirty="0"/>
          </a:p>
        </p:txBody>
      </p:sp>
    </p:spTree>
    <p:extLst>
      <p:ext uri="{BB962C8B-B14F-4D97-AF65-F5344CB8AC3E}">
        <p14:creationId xmlns:p14="http://schemas.microsoft.com/office/powerpoint/2010/main" xmlns="" val="260985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126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460269" y="592654"/>
            <a:ext cx="8743950"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rPr>
              <a:t>PROGRAMME 1: ADMINISTRATION</a:t>
            </a:r>
            <a:endParaRPr lang="en-ZA" sz="2200" b="1" dirty="0">
              <a:latin typeface="Gill Sans MT" panose="020B0502020104020203" pitchFamily="34" charset="0"/>
              <a:ea typeface="+mj-ea"/>
              <a:cs typeface="+mj-cs"/>
            </a:endParaRPr>
          </a:p>
        </p:txBody>
      </p:sp>
      <p:graphicFrame>
        <p:nvGraphicFramePr>
          <p:cNvPr id="2" name="Table 5">
            <a:extLst>
              <a:ext uri="{FF2B5EF4-FFF2-40B4-BE49-F238E27FC236}">
                <a16:creationId xmlns:a16="http://schemas.microsoft.com/office/drawing/2014/main" xmlns="" id="{73D19DD0-75F0-46B8-A5D1-2F66E707E4B9}"/>
              </a:ext>
            </a:extLst>
          </p:cNvPr>
          <p:cNvGraphicFramePr>
            <a:graphicFrameLocks noGrp="1"/>
          </p:cNvGraphicFramePr>
          <p:nvPr>
            <p:extLst>
              <p:ext uri="{D42A27DB-BD31-4B8C-83A1-F6EECF244321}">
                <p14:modId xmlns:p14="http://schemas.microsoft.com/office/powerpoint/2010/main" xmlns="" val="2239180386"/>
              </p:ext>
            </p:extLst>
          </p:nvPr>
        </p:nvGraphicFramePr>
        <p:xfrm>
          <a:off x="211907" y="1506220"/>
          <a:ext cx="11805006" cy="3845560"/>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dirty="0"/>
                        <a:t>Outputs</a:t>
                      </a:r>
                    </a:p>
                  </a:txBody>
                  <a:tcPr/>
                </a:tc>
                <a:tc>
                  <a:txBody>
                    <a:bodyPr/>
                    <a:lstStyle/>
                    <a:p>
                      <a:r>
                        <a:rPr lang="en-ZA" dirty="0"/>
                        <a:t>Output Indicators</a:t>
                      </a:r>
                    </a:p>
                  </a:txBody>
                  <a:tcPr/>
                </a:tc>
                <a:tc>
                  <a:txBody>
                    <a:bodyPr/>
                    <a:lstStyle/>
                    <a:p>
                      <a:r>
                        <a:rPr lang="en-ZA" dirty="0"/>
                        <a:t>Annual Targets 2023/24</a:t>
                      </a:r>
                    </a:p>
                  </a:txBody>
                  <a:tcPr/>
                </a:tc>
                <a:extLst>
                  <a:ext uri="{0D108BD9-81ED-4DB2-BD59-A6C34878D82A}">
                    <a16:rowId xmlns:a16="http://schemas.microsoft.com/office/drawing/2014/main" xmlns="" val="680804152"/>
                  </a:ext>
                </a:extLst>
              </a:tr>
              <a:tr h="370840">
                <a:tc>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Corporate Services Improvement Plan (CSIP) implemented</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dirty="0">
                          <a:latin typeface="Arial" panose="020B0604020202020204" pitchFamily="34" charset="0"/>
                          <a:cs typeface="Arial" panose="020B0604020202020204" pitchFamily="34" charset="0"/>
                        </a:rPr>
                        <a:t>1.1 Percentage implementation of approved CSIP</a:t>
                      </a:r>
                    </a:p>
                  </a:txBody>
                  <a:tcPr/>
                </a:tc>
                <a:tc>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90% implementation of approved CSIP by 31 March 2024</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extLst>
                  <a:ext uri="{0D108BD9-81ED-4DB2-BD59-A6C34878D82A}">
                    <a16:rowId xmlns:a16="http://schemas.microsoft.com/office/drawing/2014/main" xmlns="" val="2604650097"/>
                  </a:ext>
                </a:extLst>
              </a:tr>
              <a:tr h="370840">
                <a:tc>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Financial Services Improvement Plan (FMIP) implemented</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dirty="0">
                          <a:latin typeface="Arial" panose="020B0604020202020204" pitchFamily="34" charset="0"/>
                          <a:cs typeface="Arial" panose="020B0604020202020204" pitchFamily="34" charset="0"/>
                        </a:rPr>
                        <a:t>1.2 Percentage implementation of approved FMIP</a:t>
                      </a:r>
                    </a:p>
                  </a:txBody>
                  <a:tcPr/>
                </a:tc>
                <a:tc>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90% implementation of approved FMIP by 31 March 2024</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extLst>
                  <a:ext uri="{0D108BD9-81ED-4DB2-BD59-A6C34878D82A}">
                    <a16:rowId xmlns:a16="http://schemas.microsoft.com/office/drawing/2014/main" xmlns="" val="1835219033"/>
                  </a:ext>
                </a:extLst>
              </a:tr>
              <a:tr h="370840">
                <a:tc rowSpan="3">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Procurement spend on entities owned by women, youth and persons with disabilities</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dirty="0">
                          <a:latin typeface="Arial" panose="020B0604020202020204" pitchFamily="34" charset="0"/>
                          <a:cs typeface="Arial" panose="020B0604020202020204" pitchFamily="34" charset="0"/>
                        </a:rPr>
                        <a:t>1.3a Percentage procurement spend on entities owned by women</a:t>
                      </a:r>
                    </a:p>
                  </a:txBody>
                  <a:tcPr/>
                </a:tc>
                <a:tc>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40% procurement spend on entities owned by women by 31 March 2024</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extLst>
                  <a:ext uri="{0D108BD9-81ED-4DB2-BD59-A6C34878D82A}">
                    <a16:rowId xmlns:a16="http://schemas.microsoft.com/office/drawing/2014/main" xmlns="" val="3230221597"/>
                  </a:ext>
                </a:extLst>
              </a:tr>
              <a:tr h="370840">
                <a:tc vMerge="1">
                  <a:txBody>
                    <a:bodyPr/>
                    <a:lstStyle/>
                    <a:p>
                      <a:endParaRPr lang="en-ZA" dirty="0"/>
                    </a:p>
                  </a:txBody>
                  <a:tcPr/>
                </a:tc>
                <a:tc>
                  <a:txBody>
                    <a:bodyPr/>
                    <a:lstStyle/>
                    <a:p>
                      <a:r>
                        <a:rPr lang="en-ZA" sz="1800" kern="1200" dirty="0">
                          <a:solidFill>
                            <a:schemeClr val="dk1"/>
                          </a:solidFill>
                          <a:effectLst/>
                          <a:latin typeface="Arial" panose="020B0604020202020204" pitchFamily="34" charset="0"/>
                          <a:cs typeface="Arial" panose="020B0604020202020204" pitchFamily="34" charset="0"/>
                        </a:rPr>
                        <a:t>1.3b Percentage procurement spend on entities owned by youth</a:t>
                      </a:r>
                      <a:endParaRPr lang="en-ZA" dirty="0">
                        <a:latin typeface="Arial" panose="020B0604020202020204" pitchFamily="34" charset="0"/>
                        <a:cs typeface="Arial" panose="020B0604020202020204" pitchFamily="34" charset="0"/>
                      </a:endParaRPr>
                    </a:p>
                  </a:txBody>
                  <a:tcPr/>
                </a:tc>
                <a:tc>
                  <a:txBody>
                    <a:bodyPr/>
                    <a:lstStyle/>
                    <a:p>
                      <a:pPr marL="50800">
                        <a:spcBef>
                          <a:spcPts val="215"/>
                        </a:spcBef>
                        <a:spcAft>
                          <a:spcPts val="0"/>
                        </a:spcAft>
                      </a:pPr>
                      <a:r>
                        <a:rPr lang="en-ZA" sz="1800" dirty="0">
                          <a:solidFill>
                            <a:srgbClr val="000000"/>
                          </a:solidFill>
                          <a:effectLst/>
                          <a:latin typeface="Arial" panose="020B0604020202020204" pitchFamily="34" charset="0"/>
                          <a:cs typeface="Arial" panose="020B0604020202020204" pitchFamily="34" charset="0"/>
                        </a:rPr>
                        <a:t>30% procurement spend on entities owned by youth by 31 March 2024</a:t>
                      </a:r>
                      <a:endParaRPr lang="en-ZA" sz="1800" dirty="0">
                        <a:effectLst/>
                        <a:latin typeface="Arial" panose="020B0604020202020204" pitchFamily="34" charset="0"/>
                        <a:ea typeface="DejaVu Sans"/>
                        <a:cs typeface="Arial" panose="020B0604020202020204" pitchFamily="34" charset="0"/>
                      </a:endParaRPr>
                    </a:p>
                  </a:txBody>
                  <a:tcPr marL="36195" marR="36195" marT="0" marB="0"/>
                </a:tc>
                <a:extLst>
                  <a:ext uri="{0D108BD9-81ED-4DB2-BD59-A6C34878D82A}">
                    <a16:rowId xmlns:a16="http://schemas.microsoft.com/office/drawing/2014/main" xmlns="" val="1266980413"/>
                  </a:ext>
                </a:extLst>
              </a:tr>
              <a:tr h="370840">
                <a:tc vMerge="1">
                  <a:txBody>
                    <a:bodyPr/>
                    <a:lstStyle/>
                    <a:p>
                      <a:pPr marL="50800">
                        <a:spcBef>
                          <a:spcPts val="215"/>
                        </a:spcBef>
                        <a:spcAft>
                          <a:spcPts val="0"/>
                        </a:spcAft>
                      </a:pP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dirty="0">
                          <a:latin typeface="Arial" panose="020B0604020202020204" pitchFamily="34" charset="0"/>
                          <a:cs typeface="Arial" panose="020B0604020202020204" pitchFamily="34" charset="0"/>
                        </a:rPr>
                        <a:t>1.3c Percentage procurement spend on entities owned by persons with disabilities</a:t>
                      </a:r>
                    </a:p>
                  </a:txBody>
                  <a:tcPr/>
                </a:tc>
                <a:tc>
                  <a:txBody>
                    <a:bodyPr/>
                    <a:lstStyle/>
                    <a:p>
                      <a:r>
                        <a:rPr lang="en-ZA" dirty="0">
                          <a:latin typeface="Arial" panose="020B0604020202020204" pitchFamily="34" charset="0"/>
                          <a:cs typeface="Arial" panose="020B0604020202020204" pitchFamily="34" charset="0"/>
                        </a:rPr>
                        <a:t>7% procurement spend on entities owned by persons with disabilities by 31 March 2024</a:t>
                      </a:r>
                    </a:p>
                  </a:txBody>
                  <a:tcPr/>
                </a:tc>
                <a:extLst>
                  <a:ext uri="{0D108BD9-81ED-4DB2-BD59-A6C34878D82A}">
                    <a16:rowId xmlns:a16="http://schemas.microsoft.com/office/drawing/2014/main" xmlns="" val="3435754604"/>
                  </a:ext>
                </a:extLst>
              </a:tr>
            </a:tbl>
          </a:graphicData>
        </a:graphic>
      </p:graphicFrame>
    </p:spTree>
    <p:extLst>
      <p:ext uri="{BB962C8B-B14F-4D97-AF65-F5344CB8AC3E}">
        <p14:creationId xmlns:p14="http://schemas.microsoft.com/office/powerpoint/2010/main" xmlns="" val="90756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495760" y="654729"/>
            <a:ext cx="10003734"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rPr>
              <a:t>PROGRAMME 2: </a:t>
            </a:r>
            <a:r>
              <a:rPr lang="en-ZA" sz="2200" b="1" dirty="0">
                <a:latin typeface="Gill Sans MT" panose="020B0502020104020203" pitchFamily="34" charset="0"/>
              </a:rPr>
              <a:t>LOCAL GOVERNMENT OPERATIONS AND SUPPORT</a:t>
            </a:r>
            <a:endParaRPr lang="en-ZA" sz="2200" b="1" dirty="0">
              <a:latin typeface="Gill Sans MT" panose="020B0502020104020203" pitchFamily="34" charset="0"/>
              <a:ea typeface="+mj-ea"/>
              <a:cs typeface="+mj-cs"/>
            </a:endParaRPr>
          </a:p>
        </p:txBody>
      </p:sp>
      <p:graphicFrame>
        <p:nvGraphicFramePr>
          <p:cNvPr id="4" name="Table 5">
            <a:extLst>
              <a:ext uri="{FF2B5EF4-FFF2-40B4-BE49-F238E27FC236}">
                <a16:creationId xmlns:a16="http://schemas.microsoft.com/office/drawing/2014/main" xmlns="" id="{1EF5D1F8-3E5C-DAAB-6319-90B0E8FC81F7}"/>
              </a:ext>
            </a:extLst>
          </p:cNvPr>
          <p:cNvGraphicFramePr>
            <a:graphicFrameLocks noGrp="1"/>
          </p:cNvGraphicFramePr>
          <p:nvPr>
            <p:extLst>
              <p:ext uri="{D42A27DB-BD31-4B8C-83A1-F6EECF244321}">
                <p14:modId xmlns:p14="http://schemas.microsoft.com/office/powerpoint/2010/main" xmlns="" val="1329853080"/>
              </p:ext>
            </p:extLst>
          </p:nvPr>
        </p:nvGraphicFramePr>
        <p:xfrm>
          <a:off x="25399" y="1055331"/>
          <a:ext cx="11805006" cy="4927600"/>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dirty="0"/>
                        <a:t>Outputs</a:t>
                      </a:r>
                    </a:p>
                  </a:txBody>
                  <a:tcPr/>
                </a:tc>
                <a:tc>
                  <a:txBody>
                    <a:bodyPr/>
                    <a:lstStyle/>
                    <a:p>
                      <a:r>
                        <a:rPr lang="en-ZA" dirty="0"/>
                        <a:t>Output Indicators</a:t>
                      </a:r>
                    </a:p>
                  </a:txBody>
                  <a:tcPr/>
                </a:tc>
                <a:tc>
                  <a:txBody>
                    <a:bodyPr/>
                    <a:lstStyle/>
                    <a:p>
                      <a:r>
                        <a:rPr lang="en-ZA" dirty="0"/>
                        <a:t>Annual Targets 2023/24</a:t>
                      </a:r>
                    </a:p>
                  </a:txBody>
                  <a:tcPr/>
                </a:tc>
                <a:extLst>
                  <a:ext uri="{0D108BD9-81ED-4DB2-BD59-A6C34878D82A}">
                    <a16:rowId xmlns:a16="http://schemas.microsoft.com/office/drawing/2014/main" xmlns="" val="680804152"/>
                  </a:ext>
                </a:extLst>
              </a:tr>
              <a:tr h="370840">
                <a:tc rowSpan="3">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DDM Institutionalised across all spheres of government</a:t>
                      </a:r>
                    </a:p>
                  </a:txBody>
                  <a:tcPr marL="36195" marR="36195" marT="0" marB="0"/>
                </a:tc>
                <a:tc>
                  <a:txBody>
                    <a:bodyPr/>
                    <a:lstStyle/>
                    <a:p>
                      <a:r>
                        <a:rPr lang="en-ZA" sz="1600" dirty="0">
                          <a:latin typeface="Arial" panose="020B0604020202020204" pitchFamily="34" charset="0"/>
                          <a:cs typeface="Arial" panose="020B0604020202020204" pitchFamily="34" charset="0"/>
                        </a:rPr>
                        <a:t>2.1 Regulations in terms of the Intergovernmental Relations Framework Act (IGRFA) gazetted</a:t>
                      </a:r>
                    </a:p>
                  </a:txBody>
                  <a:tcPr/>
                </a:tc>
                <a:tc>
                  <a:txBody>
                    <a:bodyPr/>
                    <a:lstStyle/>
                    <a:p>
                      <a:pPr marL="50800">
                        <a:spcBef>
                          <a:spcPts val="215"/>
                        </a:spcBef>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Regulations in terms of the Intergovernmental Relations Framework Act (IGRFA) gazetted by 30 September 2023</a:t>
                      </a:r>
                      <a:endParaRPr lang="en-ZA" sz="1600">
                        <a:effectLst/>
                        <a:latin typeface="Arial" panose="020B0604020202020204" pitchFamily="34" charset="0"/>
                        <a:ea typeface="DejaVu Sans"/>
                        <a:cs typeface="Arial" panose="020B0604020202020204" pitchFamily="34" charset="0"/>
                      </a:endParaRPr>
                    </a:p>
                  </a:txBody>
                  <a:tcPr marL="36195" marR="36195" marT="0" marB="0"/>
                </a:tc>
                <a:extLst>
                  <a:ext uri="{0D108BD9-81ED-4DB2-BD59-A6C34878D82A}">
                    <a16:rowId xmlns:a16="http://schemas.microsoft.com/office/drawing/2014/main" xmlns="" val="2604650097"/>
                  </a:ext>
                </a:extLst>
              </a:tr>
              <a:tr h="370840">
                <a:tc vMerge="1">
                  <a:txBody>
                    <a:bodyPr/>
                    <a:lstStyle/>
                    <a:p>
                      <a:pPr marL="50800">
                        <a:spcBef>
                          <a:spcPts val="215"/>
                        </a:spcBef>
                        <a:spcAft>
                          <a:spcPts val="0"/>
                        </a:spcAft>
                      </a:pP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sz="1600" dirty="0">
                          <a:latin typeface="Arial" panose="020B0604020202020204" pitchFamily="34" charset="0"/>
                          <a:cs typeface="Arial" panose="020B0604020202020204" pitchFamily="34" charset="0"/>
                        </a:rPr>
                        <a:t>2.2 IGRFA amendment bill submitted to Parliament</a:t>
                      </a:r>
                    </a:p>
                  </a:txBody>
                  <a:tcPr/>
                </a:tc>
                <a:tc>
                  <a:txBody>
                    <a:bodyPr/>
                    <a:lstStyle/>
                    <a:p>
                      <a:pPr marL="50800">
                        <a:spcBef>
                          <a:spcPts val="215"/>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IGRFA amendment bill submitted to Parliament by 31 March 2024</a:t>
                      </a:r>
                      <a:endParaRPr lang="en-ZA" sz="1600" dirty="0">
                        <a:effectLst/>
                        <a:latin typeface="Arial" panose="020B0604020202020204" pitchFamily="34" charset="0"/>
                        <a:ea typeface="DejaVu Sans"/>
                        <a:cs typeface="Arial" panose="020B0604020202020204" pitchFamily="34" charset="0"/>
                      </a:endParaRPr>
                    </a:p>
                  </a:txBody>
                  <a:tcPr marL="36195" marR="36195" marT="0" marB="0"/>
                </a:tc>
                <a:extLst>
                  <a:ext uri="{0D108BD9-81ED-4DB2-BD59-A6C34878D82A}">
                    <a16:rowId xmlns:a16="http://schemas.microsoft.com/office/drawing/2014/main" xmlns="" val="1835219033"/>
                  </a:ext>
                </a:extLst>
              </a:tr>
              <a:tr h="1112520">
                <a:tc vMerge="1">
                  <a:txBody>
                    <a:bodyPr/>
                    <a:lstStyle/>
                    <a:p>
                      <a:pPr marL="50800">
                        <a:spcBef>
                          <a:spcPts val="215"/>
                        </a:spcBef>
                        <a:spcAft>
                          <a:spcPts val="0"/>
                        </a:spcAft>
                      </a:pP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sz="1600" dirty="0">
                          <a:latin typeface="Arial" panose="020B0604020202020204" pitchFamily="34" charset="0"/>
                          <a:cs typeface="Arial" panose="020B0604020202020204" pitchFamily="34" charset="0"/>
                        </a:rPr>
                        <a:t>2.3 Number of districts/metros that implemented at least one DDM catalytic project</a:t>
                      </a:r>
                    </a:p>
                  </a:txBody>
                  <a:tcPr/>
                </a:tc>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One catalytic project implemented in 15 Districts/metros by 31 March 2024</a:t>
                      </a:r>
                    </a:p>
                  </a:txBody>
                  <a:tcPr marL="36195" marR="36195" marT="0" marB="0"/>
                </a:tc>
                <a:extLst>
                  <a:ext uri="{0D108BD9-81ED-4DB2-BD59-A6C34878D82A}">
                    <a16:rowId xmlns:a16="http://schemas.microsoft.com/office/drawing/2014/main" xmlns="" val="3230221597"/>
                  </a:ext>
                </a:extLst>
              </a:tr>
              <a:tr h="502103">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Long standing disputes on water and electricity resolved</a:t>
                      </a:r>
                    </a:p>
                  </a:txBody>
                  <a:tcPr marL="36195" marR="36195" marT="0" marB="0"/>
                </a:tc>
                <a:tc>
                  <a:txBody>
                    <a:bodyPr/>
                    <a:lstStyle/>
                    <a:p>
                      <a:r>
                        <a:rPr lang="en-ZA" sz="1600" dirty="0">
                          <a:latin typeface="Arial" panose="020B0604020202020204" pitchFamily="34" charset="0"/>
                          <a:cs typeface="Arial" panose="020B0604020202020204" pitchFamily="34" charset="0"/>
                        </a:rPr>
                        <a:t>2.4 Number of dysfunctional municipalities in which long-standing disputes on water and electricity are resolved through DDM</a:t>
                      </a:r>
                    </a:p>
                  </a:txBody>
                  <a:tcPr/>
                </a:tc>
                <a:tc>
                  <a:txBody>
                    <a:bodyPr/>
                    <a:lstStyle/>
                    <a:p>
                      <a:r>
                        <a:rPr lang="en-ZA" sz="1600" dirty="0">
                          <a:latin typeface="Arial" panose="020B0604020202020204" pitchFamily="34" charset="0"/>
                          <a:cs typeface="Arial" panose="020B0604020202020204" pitchFamily="34" charset="0"/>
                        </a:rPr>
                        <a:t>Long-standing disputes on water and electricity resolved in 22 dysfunctional municipalities by 31 March 2024</a:t>
                      </a:r>
                    </a:p>
                  </a:txBody>
                  <a:tcPr/>
                </a:tc>
                <a:extLst>
                  <a:ext uri="{0D108BD9-81ED-4DB2-BD59-A6C34878D82A}">
                    <a16:rowId xmlns:a16="http://schemas.microsoft.com/office/drawing/2014/main" xmlns="" val="3150229893"/>
                  </a:ext>
                </a:extLst>
              </a:tr>
              <a:tr h="481554">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Implemented Municipal Support and Intervention Plans (MSIPs) </a:t>
                      </a:r>
                    </a:p>
                  </a:txBody>
                  <a:tcPr marL="36195" marR="36195" marT="0" marB="0"/>
                </a:tc>
                <a:tc>
                  <a:txBody>
                    <a:bodyPr/>
                    <a:lstStyle/>
                    <a:p>
                      <a:r>
                        <a:rPr lang="en-ZA" sz="1600" dirty="0">
                          <a:latin typeface="Arial" panose="020B0604020202020204" pitchFamily="34" charset="0"/>
                          <a:cs typeface="Arial" panose="020B0604020202020204" pitchFamily="34" charset="0"/>
                        </a:rPr>
                        <a:t>2.5 Number of dysfunctional municipalities with MSIPs developed and implemented.</a:t>
                      </a:r>
                    </a:p>
                  </a:txBody>
                  <a:tcPr/>
                </a:tc>
                <a:tc>
                  <a:txBody>
                    <a:bodyPr/>
                    <a:lstStyle/>
                    <a:p>
                      <a:r>
                        <a:rPr lang="en-ZA" sz="1600" dirty="0">
                          <a:latin typeface="Arial" panose="020B0604020202020204" pitchFamily="34" charset="0"/>
                          <a:cs typeface="Arial" panose="020B0604020202020204" pitchFamily="34" charset="0"/>
                        </a:rPr>
                        <a:t>22 dysfunctional municipalities with MSIPs developed and implemented by 31 March 2024</a:t>
                      </a:r>
                    </a:p>
                  </a:txBody>
                  <a:tcPr/>
                </a:tc>
                <a:extLst>
                  <a:ext uri="{0D108BD9-81ED-4DB2-BD59-A6C34878D82A}">
                    <a16:rowId xmlns:a16="http://schemas.microsoft.com/office/drawing/2014/main" xmlns="" val="3584084182"/>
                  </a:ext>
                </a:extLst>
              </a:tr>
            </a:tbl>
          </a:graphicData>
        </a:graphic>
      </p:graphicFrame>
    </p:spTree>
    <p:extLst>
      <p:ext uri="{BB962C8B-B14F-4D97-AF65-F5344CB8AC3E}">
        <p14:creationId xmlns:p14="http://schemas.microsoft.com/office/powerpoint/2010/main" xmlns="" val="14957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cs typeface="Arial" panose="020B0604020202020204" pitchFamily="34" charset="0"/>
              </a:rPr>
              <a:t>PROGRAMME 2: </a:t>
            </a:r>
            <a:r>
              <a:rPr lang="en-ZA" sz="2200" b="1" dirty="0">
                <a:latin typeface="Gill Sans MT" panose="020B0502020104020203" pitchFamily="34" charset="0"/>
                <a:cs typeface="Arial" panose="020B0604020202020204" pitchFamily="34" charset="0"/>
              </a:rPr>
              <a:t>LOCAL GOVERNMENT OPERATIONS AND SUPPORT</a:t>
            </a:r>
            <a:r>
              <a:rPr lang="en-ZA" sz="2200" b="1" dirty="0">
                <a:latin typeface="Gill Sans MT" panose="020B0502020104020203" pitchFamily="34" charset="0"/>
                <a:ea typeface="+mj-ea"/>
                <a:cs typeface="Arial" panose="020B0604020202020204" pitchFamily="34" charset="0"/>
              </a:rPr>
              <a:t>, cont.</a:t>
            </a:r>
            <a:endParaRPr lang="en-ZA" sz="2200" b="1" dirty="0">
              <a:latin typeface="Gill Sans MT" panose="020B0502020104020203"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xmlns="" id="{2A776566-228D-1F24-9BB0-FF4DCE9E3ED5}"/>
              </a:ext>
            </a:extLst>
          </p:cNvPr>
          <p:cNvGraphicFramePr>
            <a:graphicFrameLocks noGrp="1"/>
          </p:cNvGraphicFramePr>
          <p:nvPr>
            <p:extLst>
              <p:ext uri="{D42A27DB-BD31-4B8C-83A1-F6EECF244321}">
                <p14:modId xmlns:p14="http://schemas.microsoft.com/office/powerpoint/2010/main" xmlns="" val="1793204450"/>
              </p:ext>
            </p:extLst>
          </p:nvPr>
        </p:nvGraphicFramePr>
        <p:xfrm>
          <a:off x="206196" y="1356460"/>
          <a:ext cx="11805006" cy="4560071"/>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sz="1600" dirty="0">
                          <a:latin typeface="Arial" panose="020B0604020202020204" pitchFamily="34" charset="0"/>
                          <a:cs typeface="Arial" panose="020B0604020202020204" pitchFamily="34" charset="0"/>
                        </a:rPr>
                        <a:t>Outputs</a:t>
                      </a:r>
                    </a:p>
                  </a:txBody>
                  <a:tcPr/>
                </a:tc>
                <a:tc>
                  <a:txBody>
                    <a:bodyPr/>
                    <a:lstStyle/>
                    <a:p>
                      <a:r>
                        <a:rPr lang="en-ZA" sz="1600" dirty="0">
                          <a:latin typeface="Arial" panose="020B0604020202020204" pitchFamily="34" charset="0"/>
                          <a:cs typeface="Arial" panose="020B0604020202020204" pitchFamily="34" charset="0"/>
                        </a:rPr>
                        <a:t>Output Indicators</a:t>
                      </a:r>
                    </a:p>
                  </a:txBody>
                  <a:tcPr/>
                </a:tc>
                <a:tc>
                  <a:txBody>
                    <a:bodyPr/>
                    <a:lstStyle/>
                    <a:p>
                      <a:r>
                        <a:rPr lang="en-ZA" sz="1600" dirty="0">
                          <a:latin typeface="Arial" panose="020B0604020202020204" pitchFamily="34" charset="0"/>
                          <a:cs typeface="Arial" panose="020B0604020202020204" pitchFamily="34" charset="0"/>
                        </a:rPr>
                        <a:t>Annual Targets 2023/24</a:t>
                      </a:r>
                    </a:p>
                  </a:txBody>
                  <a:tcPr/>
                </a:tc>
                <a:extLst>
                  <a:ext uri="{0D108BD9-81ED-4DB2-BD59-A6C34878D82A}">
                    <a16:rowId xmlns:a16="http://schemas.microsoft.com/office/drawing/2014/main" xmlns="" val="680804152"/>
                  </a:ext>
                </a:extLst>
              </a:tr>
              <a:tr h="988831">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Functional municipalities</a:t>
                      </a:r>
                    </a:p>
                  </a:txBody>
                  <a:tcPr marL="36195" marR="36195" marT="0" marB="0"/>
                </a:tc>
                <a:tc>
                  <a:txBody>
                    <a:bodyPr/>
                    <a:lstStyle/>
                    <a:p>
                      <a:r>
                        <a:rPr lang="en-ZA" sz="1600" dirty="0">
                          <a:latin typeface="Arial" panose="020B0604020202020204" pitchFamily="34" charset="0"/>
                          <a:cs typeface="Arial" panose="020B0604020202020204" pitchFamily="34" charset="0"/>
                        </a:rPr>
                        <a:t>2.6 Percentage of Municipalities that are dysfunctional or at High Risk</a:t>
                      </a:r>
                    </a:p>
                  </a:txBody>
                  <a:tcPr/>
                </a:tc>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60% of Municipalities are dysfunctional or at High Risk by 31 March 2024</a:t>
                      </a:r>
                    </a:p>
                  </a:txBody>
                  <a:tcPr marL="36195" marR="36195" marT="0" marB="0"/>
                </a:tc>
                <a:extLst>
                  <a:ext uri="{0D108BD9-81ED-4DB2-BD59-A6C34878D82A}">
                    <a16:rowId xmlns:a16="http://schemas.microsoft.com/office/drawing/2014/main" xmlns="" val="2604650097"/>
                  </a:ext>
                </a:extLst>
              </a:tr>
              <a:tr h="502103">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Functional ward committees</a:t>
                      </a:r>
                    </a:p>
                  </a:txBody>
                  <a:tcPr marL="36195" marR="36195" marT="0" marB="0"/>
                </a:tc>
                <a:tc>
                  <a:txBody>
                    <a:bodyPr/>
                    <a:lstStyle/>
                    <a:p>
                      <a:r>
                        <a:rPr lang="en-ZA" sz="1600" dirty="0">
                          <a:latin typeface="Arial" panose="020B0604020202020204" pitchFamily="34" charset="0"/>
                          <a:cs typeface="Arial" panose="020B0604020202020204" pitchFamily="34" charset="0"/>
                        </a:rPr>
                        <a:t>2.7 Percentage of dysfunctional ward committees for which intervention plans are implemented</a:t>
                      </a:r>
                    </a:p>
                  </a:txBody>
                  <a:tcPr/>
                </a:tc>
                <a:tc>
                  <a:txBody>
                    <a:bodyPr/>
                    <a:lstStyle/>
                    <a:p>
                      <a:r>
                        <a:rPr lang="en-ZA" sz="1600" dirty="0">
                          <a:latin typeface="Arial" panose="020B0604020202020204" pitchFamily="34" charset="0"/>
                          <a:cs typeface="Arial" panose="020B0604020202020204" pitchFamily="34" charset="0"/>
                        </a:rPr>
                        <a:t>Intervention plans implemented for 50% of dysfunctional ward committees by 31 March 2024</a:t>
                      </a:r>
                    </a:p>
                  </a:txBody>
                  <a:tcPr/>
                </a:tc>
                <a:extLst>
                  <a:ext uri="{0D108BD9-81ED-4DB2-BD59-A6C34878D82A}">
                    <a16:rowId xmlns:a16="http://schemas.microsoft.com/office/drawing/2014/main" xmlns="" val="3150229893"/>
                  </a:ext>
                </a:extLst>
              </a:tr>
              <a:tr h="481554">
                <a:tc rowSpan="2">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Municipal Infrastructure</a:t>
                      </a:r>
                    </a:p>
                  </a:txBody>
                  <a:tcPr marL="36195" marR="36195" marT="0" marB="0"/>
                </a:tc>
                <a:tc>
                  <a:txBody>
                    <a:bodyPr/>
                    <a:lstStyle/>
                    <a:p>
                      <a:r>
                        <a:rPr lang="en-ZA" sz="1600" dirty="0">
                          <a:latin typeface="Arial" panose="020B0604020202020204" pitchFamily="34" charset="0"/>
                          <a:cs typeface="Arial" panose="020B0604020202020204" pitchFamily="34" charset="0"/>
                        </a:rPr>
                        <a:t>2.8 Percentage of MIG receiving municipalities spending at least 85% of MIG allocations by the end of the municipal financial year</a:t>
                      </a:r>
                    </a:p>
                  </a:txBody>
                  <a:tcPr/>
                </a:tc>
                <a:tc>
                  <a:txBody>
                    <a:bodyPr/>
                    <a:lstStyle/>
                    <a:p>
                      <a:r>
                        <a:rPr lang="en-ZA" sz="1600">
                          <a:latin typeface="Arial" panose="020B0604020202020204" pitchFamily="34" charset="0"/>
                          <a:cs typeface="Arial" panose="020B0604020202020204" pitchFamily="34" charset="0"/>
                        </a:rPr>
                        <a:t>50% </a:t>
                      </a:r>
                      <a:r>
                        <a:rPr lang="en-ZA" sz="1600" dirty="0">
                          <a:latin typeface="Arial" panose="020B0604020202020204" pitchFamily="34" charset="0"/>
                          <a:cs typeface="Arial" panose="020B0604020202020204" pitchFamily="34" charset="0"/>
                        </a:rPr>
                        <a:t>of MIG receiving municipalities spending at least 85% of 2022/23 MIG allocations by 30 June 2023</a:t>
                      </a:r>
                    </a:p>
                  </a:txBody>
                  <a:tcPr/>
                </a:tc>
                <a:extLst>
                  <a:ext uri="{0D108BD9-81ED-4DB2-BD59-A6C34878D82A}">
                    <a16:rowId xmlns:a16="http://schemas.microsoft.com/office/drawing/2014/main" xmlns="" val="3584084182"/>
                  </a:ext>
                </a:extLst>
              </a:tr>
              <a:tr h="481554">
                <a:tc vMerge="1">
                  <a:txBody>
                    <a:bodyPr/>
                    <a:lstStyle/>
                    <a:p>
                      <a:pPr marL="50800">
                        <a:spcBef>
                          <a:spcPts val="215"/>
                        </a:spcBef>
                        <a:spcAft>
                          <a:spcPts val="0"/>
                        </a:spcAft>
                      </a:pP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r>
                        <a:rPr lang="en-ZA" sz="1600" dirty="0">
                          <a:latin typeface="Arial" panose="020B0604020202020204" pitchFamily="34" charset="0"/>
                          <a:cs typeface="Arial" panose="020B0604020202020204" pitchFamily="34" charset="0"/>
                        </a:rPr>
                        <a:t>2.9 Number of MIG receiving dysfunctional municipalities spending at least 10% of MIG allocations on infrastructure repairs and refurbishment by the end of the municipal financial year </a:t>
                      </a:r>
                    </a:p>
                  </a:txBody>
                  <a:tcPr/>
                </a:tc>
                <a:tc>
                  <a:txBody>
                    <a:bodyPr/>
                    <a:lstStyle/>
                    <a:p>
                      <a:r>
                        <a:rPr lang="en-ZA" sz="1600" dirty="0">
                          <a:latin typeface="Arial" panose="020B0604020202020204" pitchFamily="34" charset="0"/>
                          <a:cs typeface="Arial" panose="020B0604020202020204" pitchFamily="34" charset="0"/>
                        </a:rPr>
                        <a:t>5 MIG receiving dysfunctional municipalities spending at least 10% of 2022/23 MIG allocations on infrastructure repairs and refurbishment by 30 June 2023</a:t>
                      </a:r>
                    </a:p>
                  </a:txBody>
                  <a:tcPr/>
                </a:tc>
                <a:extLst>
                  <a:ext uri="{0D108BD9-81ED-4DB2-BD59-A6C34878D82A}">
                    <a16:rowId xmlns:a16="http://schemas.microsoft.com/office/drawing/2014/main" xmlns="" val="2981910722"/>
                  </a:ext>
                </a:extLst>
              </a:tr>
            </a:tbl>
          </a:graphicData>
        </a:graphic>
      </p:graphicFrame>
    </p:spTree>
    <p:extLst>
      <p:ext uri="{BB962C8B-B14F-4D97-AF65-F5344CB8AC3E}">
        <p14:creationId xmlns:p14="http://schemas.microsoft.com/office/powerpoint/2010/main" xmlns="" val="79779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rPr>
              <a:t>PROGRAMME 3: POLICY, GOVERNANCE AND ADMINISTRATION </a:t>
            </a:r>
            <a:endParaRPr lang="en-ZA" sz="2200" b="1" dirty="0">
              <a:latin typeface="Gill Sans MT" panose="020B0502020104020203" pitchFamily="34" charset="0"/>
              <a:ea typeface="+mj-ea"/>
              <a:cs typeface="Arial" panose="020B0604020202020204" pitchFamily="34" charset="0"/>
            </a:endParaRPr>
          </a:p>
        </p:txBody>
      </p:sp>
      <p:graphicFrame>
        <p:nvGraphicFramePr>
          <p:cNvPr id="4" name="Table 5">
            <a:extLst>
              <a:ext uri="{FF2B5EF4-FFF2-40B4-BE49-F238E27FC236}">
                <a16:creationId xmlns:a16="http://schemas.microsoft.com/office/drawing/2014/main" xmlns="" id="{A589D2A8-F925-6418-E4DB-76B486912C30}"/>
              </a:ext>
            </a:extLst>
          </p:cNvPr>
          <p:cNvGraphicFramePr>
            <a:graphicFrameLocks noGrp="1"/>
          </p:cNvGraphicFramePr>
          <p:nvPr>
            <p:extLst>
              <p:ext uri="{D42A27DB-BD31-4B8C-83A1-F6EECF244321}">
                <p14:modId xmlns:p14="http://schemas.microsoft.com/office/powerpoint/2010/main" xmlns="" val="1173951574"/>
              </p:ext>
            </p:extLst>
          </p:nvPr>
        </p:nvGraphicFramePr>
        <p:xfrm>
          <a:off x="211907" y="1000949"/>
          <a:ext cx="11805006" cy="5202322"/>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sz="1600" dirty="0">
                          <a:latin typeface="Arial" panose="020B0604020202020204" pitchFamily="34" charset="0"/>
                          <a:cs typeface="Arial" panose="020B0604020202020204" pitchFamily="34" charset="0"/>
                        </a:rPr>
                        <a:t>Outputs</a:t>
                      </a:r>
                    </a:p>
                  </a:txBody>
                  <a:tcPr/>
                </a:tc>
                <a:tc>
                  <a:txBody>
                    <a:bodyPr/>
                    <a:lstStyle/>
                    <a:p>
                      <a:r>
                        <a:rPr lang="en-ZA" sz="1600" dirty="0">
                          <a:latin typeface="Arial" panose="020B0604020202020204" pitchFamily="34" charset="0"/>
                          <a:cs typeface="Arial" panose="020B0604020202020204" pitchFamily="34" charset="0"/>
                        </a:rPr>
                        <a:t>Output Indicators</a:t>
                      </a:r>
                    </a:p>
                  </a:txBody>
                  <a:tcPr/>
                </a:tc>
                <a:tc>
                  <a:txBody>
                    <a:bodyPr/>
                    <a:lstStyle/>
                    <a:p>
                      <a:r>
                        <a:rPr lang="en-ZA" sz="1600" dirty="0">
                          <a:latin typeface="Arial" panose="020B0604020202020204" pitchFamily="34" charset="0"/>
                          <a:cs typeface="Arial" panose="020B0604020202020204" pitchFamily="34" charset="0"/>
                        </a:rPr>
                        <a:t>Annual Targets 2023/24</a:t>
                      </a:r>
                    </a:p>
                  </a:txBody>
                  <a:tcPr/>
                </a:tc>
                <a:extLst>
                  <a:ext uri="{0D108BD9-81ED-4DB2-BD59-A6C34878D82A}">
                    <a16:rowId xmlns:a16="http://schemas.microsoft.com/office/drawing/2014/main" xmlns="" val="680804152"/>
                  </a:ext>
                </a:extLst>
              </a:tr>
              <a:tr h="988831">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Local Government Legislative Review report and Local Government General Laws Amendment Bill</a:t>
                      </a:r>
                    </a:p>
                  </a:txBody>
                  <a:tcPr marL="36195" marR="36195" marT="0" marB="0"/>
                </a:tc>
                <a:tc>
                  <a:txBody>
                    <a:bodyPr/>
                    <a:lstStyle/>
                    <a:p>
                      <a:r>
                        <a:rPr lang="en-ZA" sz="1600" dirty="0">
                          <a:latin typeface="Arial" panose="020B0604020202020204" pitchFamily="34" charset="0"/>
                          <a:cs typeface="Arial" panose="020B0604020202020204" pitchFamily="34" charset="0"/>
                        </a:rPr>
                        <a:t>3.1 Local Government General Laws Amendment Bill submitted to Cabinet and Parliament</a:t>
                      </a:r>
                    </a:p>
                  </a:txBody>
                  <a:tcPr/>
                </a:tc>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Draft Local Government: General Laws Amendment Bill submitted to Cabinet by 31 March 2024</a:t>
                      </a:r>
                    </a:p>
                  </a:txBody>
                  <a:tcPr marL="36195" marR="36195" marT="0" marB="0"/>
                </a:tc>
                <a:extLst>
                  <a:ext uri="{0D108BD9-81ED-4DB2-BD59-A6C34878D82A}">
                    <a16:rowId xmlns:a16="http://schemas.microsoft.com/office/drawing/2014/main" xmlns="" val="2604650097"/>
                  </a:ext>
                </a:extLst>
              </a:tr>
              <a:tr h="502103">
                <a:tc rowSpan="2">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Improved Revenue management in dysfunctional municipalities</a:t>
                      </a:r>
                    </a:p>
                  </a:txBody>
                  <a:tcPr marL="36195" marR="36195" marT="0" marB="0"/>
                </a:tc>
                <a:tc>
                  <a:txBody>
                    <a:bodyPr/>
                    <a:lstStyle/>
                    <a:p>
                      <a:pPr marL="50800">
                        <a:spcBef>
                          <a:spcPts val="215"/>
                        </a:spcBef>
                        <a:spcAft>
                          <a:spcPts val="0"/>
                        </a:spcAft>
                      </a:pPr>
                      <a:r>
                        <a:rPr lang="en-ZA" sz="1600" dirty="0">
                          <a:solidFill>
                            <a:srgbClr val="000000"/>
                          </a:solidFill>
                          <a:effectLst/>
                          <a:latin typeface="Arial" panose="020B0604020202020204" pitchFamily="34" charset="0"/>
                          <a:ea typeface="DejaVu Sans"/>
                          <a:cs typeface="Arial" panose="020B0604020202020204" pitchFamily="34" charset="0"/>
                        </a:rPr>
                        <a:t>3.2 </a:t>
                      </a: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dysfunctional municipalities with increased revenue</a:t>
                      </a:r>
                      <a:endParaRPr lang="en-ZA" sz="1600" dirty="0">
                        <a:effectLst/>
                        <a:latin typeface="Arial" panose="020B0604020202020204" pitchFamily="34" charset="0"/>
                        <a:ea typeface="DejaVu Sans"/>
                        <a:cs typeface="Arial" panose="020B0604020202020204" pitchFamily="34" charset="0"/>
                      </a:endParaRPr>
                    </a:p>
                  </a:txBody>
                  <a:tcPr marL="68580" marR="68580" marT="0" marB="0"/>
                </a:tc>
                <a:tc>
                  <a:txBody>
                    <a:bodyPr/>
                    <a:lstStyle/>
                    <a:p>
                      <a:pPr marL="50800">
                        <a:spcBef>
                          <a:spcPts val="215"/>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 dysfunctional municipalities with increased revenue by 31 March 2024</a:t>
                      </a:r>
                      <a:endParaRPr lang="en-ZA" sz="1600" dirty="0">
                        <a:effectLst/>
                        <a:latin typeface="Arial" panose="020B0604020202020204" pitchFamily="34" charset="0"/>
                        <a:ea typeface="DejaVu Sans"/>
                        <a:cs typeface="Arial" panose="020B0604020202020204" pitchFamily="34" charset="0"/>
                      </a:endParaRPr>
                    </a:p>
                  </a:txBody>
                  <a:tcPr marL="68580" marR="68580" marT="0" marB="0"/>
                </a:tc>
                <a:extLst>
                  <a:ext uri="{0D108BD9-81ED-4DB2-BD59-A6C34878D82A}">
                    <a16:rowId xmlns:a16="http://schemas.microsoft.com/office/drawing/2014/main" xmlns="" val="3150229893"/>
                  </a:ext>
                </a:extLst>
              </a:tr>
              <a:tr h="963108">
                <a:tc vMerge="1">
                  <a:txBody>
                    <a:bodyPr/>
                    <a:lstStyle/>
                    <a:p>
                      <a:pPr marL="50800">
                        <a:spcBef>
                          <a:spcPts val="215"/>
                        </a:spcBef>
                        <a:spcAft>
                          <a:spcPts val="0"/>
                        </a:spcAft>
                      </a:pPr>
                      <a:endParaRPr lang="en-ZA" sz="1800" dirty="0">
                        <a:effectLst/>
                        <a:latin typeface="Arial" panose="020B0604020202020204" pitchFamily="34" charset="0"/>
                        <a:ea typeface="DejaVu Sans"/>
                        <a:cs typeface="Arial" panose="020B0604020202020204" pitchFamily="34" charset="0"/>
                      </a:endParaRPr>
                    </a:p>
                  </a:txBody>
                  <a:tcPr marL="36195" marR="36195" marT="0" marB="0"/>
                </a:tc>
                <a:tc>
                  <a:txBody>
                    <a:bodyPr/>
                    <a:lstStyle/>
                    <a:p>
                      <a:pPr marL="50800">
                        <a:spcBef>
                          <a:spcPts val="215"/>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 Percentage decrease in debt owed to dysfunctional municipalities</a:t>
                      </a:r>
                      <a:endParaRPr lang="en-ZA" sz="1600" dirty="0">
                        <a:effectLst/>
                        <a:latin typeface="Arial" panose="020B0604020202020204" pitchFamily="34" charset="0"/>
                        <a:ea typeface="DejaVu Sans"/>
                        <a:cs typeface="Arial" panose="020B0604020202020204" pitchFamily="34" charset="0"/>
                      </a:endParaRPr>
                    </a:p>
                  </a:txBody>
                  <a:tcPr marL="68580" marR="68580" marT="0" marB="0"/>
                </a:tc>
                <a:tc>
                  <a:txBody>
                    <a:bodyPr/>
                    <a:lstStyle/>
                    <a:p>
                      <a:pPr marL="50800">
                        <a:spcBef>
                          <a:spcPts val="215"/>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decrease in debt owed to dysfunctional municipalities by 31 March 2024</a:t>
                      </a:r>
                      <a:endParaRPr lang="en-ZA" sz="1600" dirty="0">
                        <a:effectLst/>
                        <a:latin typeface="Arial" panose="020B0604020202020204" pitchFamily="34" charset="0"/>
                        <a:ea typeface="DejaVu Sans"/>
                        <a:cs typeface="Arial" panose="020B0604020202020204" pitchFamily="34" charset="0"/>
                      </a:endParaRPr>
                    </a:p>
                  </a:txBody>
                  <a:tcPr marL="68580" marR="68580" marT="0" marB="0"/>
                </a:tc>
                <a:extLst>
                  <a:ext uri="{0D108BD9-81ED-4DB2-BD59-A6C34878D82A}">
                    <a16:rowId xmlns:a16="http://schemas.microsoft.com/office/drawing/2014/main" xmlns="" val="3584084182"/>
                  </a:ext>
                </a:extLst>
              </a:tr>
              <a:tr h="481554">
                <a:tc>
                  <a:txBody>
                    <a:bodyPr/>
                    <a:lstStyle/>
                    <a:p>
                      <a:pPr marL="50800">
                        <a:spcBef>
                          <a:spcPts val="215"/>
                        </a:spcBef>
                        <a:spcAft>
                          <a:spcPts val="0"/>
                        </a:spcAft>
                      </a:pPr>
                      <a:r>
                        <a:rPr lang="en-ZA" sz="1600">
                          <a:solidFill>
                            <a:srgbClr val="000000"/>
                          </a:solidFill>
                          <a:effectLst/>
                          <a:latin typeface="Arial" panose="020B0604020202020204" pitchFamily="34" charset="0"/>
                          <a:ea typeface="DejaVu Sans"/>
                          <a:cs typeface="Arial" panose="020B0604020202020204" pitchFamily="34" charset="0"/>
                        </a:rPr>
                        <a:t>Competent senior managers appointed in municipalities</a:t>
                      </a:r>
                      <a:endParaRPr lang="en-ZA" sz="1600">
                        <a:effectLst/>
                        <a:latin typeface="Arial" panose="020B0604020202020204" pitchFamily="34" charset="0"/>
                        <a:ea typeface="DejaVu Sans"/>
                        <a:cs typeface="Arial" panose="020B0604020202020204" pitchFamily="34" charset="0"/>
                      </a:endParaRPr>
                    </a:p>
                  </a:txBody>
                  <a:tcPr marL="68580" marR="68580" marT="0" marB="0"/>
                </a:tc>
                <a:tc>
                  <a:txBody>
                    <a:bodyPr/>
                    <a:lstStyle/>
                    <a:p>
                      <a:pPr marL="50800">
                        <a:spcBef>
                          <a:spcPts val="215"/>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 Number of </a:t>
                      </a:r>
                      <a:r>
                        <a:rPr lang="en-ZA" sz="1600" dirty="0">
                          <a:solidFill>
                            <a:srgbClr val="000000"/>
                          </a:solidFill>
                          <a:effectLst/>
                          <a:latin typeface="Arial" panose="020B0604020202020204" pitchFamily="34" charset="0"/>
                          <a:ea typeface="DejaVu Sans"/>
                          <a:cs typeface="Arial" panose="020B0604020202020204" pitchFamily="34" charset="0"/>
                        </a:rPr>
                        <a:t>municipalities where all senior managers meet the prescribed competency requirements</a:t>
                      </a:r>
                      <a:endParaRPr lang="en-ZA" sz="1600" dirty="0">
                        <a:effectLst/>
                        <a:latin typeface="Arial" panose="020B0604020202020204" pitchFamily="34" charset="0"/>
                        <a:ea typeface="DejaVu Sans"/>
                        <a:cs typeface="Arial" panose="020B0604020202020204" pitchFamily="34" charset="0"/>
                      </a:endParaRPr>
                    </a:p>
                  </a:txBody>
                  <a:tcPr marL="68580" marR="68580" marT="0" marB="0"/>
                </a:tc>
                <a:tc>
                  <a:txBody>
                    <a:bodyPr/>
                    <a:lstStyle/>
                    <a:p>
                      <a:r>
                        <a:rPr lang="en-ZA" sz="1600" dirty="0">
                          <a:latin typeface="Arial" panose="020B0604020202020204" pitchFamily="34" charset="0"/>
                          <a:cs typeface="Arial" panose="020B0604020202020204" pitchFamily="34" charset="0"/>
                        </a:rPr>
                        <a:t>66 municipalities where all senior managers meet the prescribed competency requirements by 31 March 2024</a:t>
                      </a:r>
                    </a:p>
                  </a:txBody>
                  <a:tcPr/>
                </a:tc>
                <a:extLst>
                  <a:ext uri="{0D108BD9-81ED-4DB2-BD59-A6C34878D82A}">
                    <a16:rowId xmlns:a16="http://schemas.microsoft.com/office/drawing/2014/main" xmlns="" val="3590270073"/>
                  </a:ext>
                </a:extLst>
              </a:tr>
              <a:tr h="481554">
                <a:tc>
                  <a:txBody>
                    <a:bodyPr/>
                    <a:lstStyle/>
                    <a:p>
                      <a:pPr marL="50800">
                        <a:spcBef>
                          <a:spcPts val="215"/>
                        </a:spcBef>
                        <a:spcAft>
                          <a:spcPts val="0"/>
                        </a:spcAft>
                      </a:pPr>
                      <a:r>
                        <a:rPr lang="en-ZA"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Concluded  disciplinary cases</a:t>
                      </a:r>
                      <a:endParaRPr lang="en-ZA" sz="1600">
                        <a:effectLst/>
                        <a:latin typeface="Arial" panose="020B0604020202020204" pitchFamily="34" charset="0"/>
                        <a:ea typeface="DejaVu Sans"/>
                        <a:cs typeface="Arial" panose="020B0604020202020204" pitchFamily="34" charset="0"/>
                      </a:endParaRPr>
                    </a:p>
                  </a:txBody>
                  <a:tcPr marL="68580" marR="68580" marT="0" marB="0"/>
                </a:tc>
                <a:tc>
                  <a:txBody>
                    <a:bodyPr/>
                    <a:lstStyle/>
                    <a:p>
                      <a:pPr marL="50800">
                        <a:spcBef>
                          <a:spcPts val="215"/>
                        </a:spcBef>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3.5 Percentage of reported cases of  allegations of financial misconduct, fraud and corruption by municipal staff members where disciplinary proceedings were concluded </a:t>
                      </a:r>
                      <a:endParaRPr lang="en-ZA" sz="1600" dirty="0">
                        <a:effectLst/>
                        <a:latin typeface="Arial" panose="020B0604020202020204" pitchFamily="34" charset="0"/>
                        <a:ea typeface="DejaVu Sans"/>
                        <a:cs typeface="Arial" panose="020B0604020202020204" pitchFamily="34" charset="0"/>
                      </a:endParaRPr>
                    </a:p>
                  </a:txBody>
                  <a:tcPr marL="68580" marR="68580" marT="0" marB="0"/>
                </a:tc>
                <a:tc>
                  <a:txBody>
                    <a:bodyPr/>
                    <a:lstStyle/>
                    <a:p>
                      <a:r>
                        <a:rPr lang="en-ZA" sz="1600" dirty="0">
                          <a:latin typeface="Arial" panose="020B0604020202020204" pitchFamily="34" charset="0"/>
                          <a:cs typeface="Arial" panose="020B0604020202020204" pitchFamily="34" charset="0"/>
                        </a:rPr>
                        <a:t>50% of reported cases of  allegations of financial misconduct, fraud and corruption by municipal staff members where disciplinary proceedings were concluded by 31 March 2024</a:t>
                      </a:r>
                    </a:p>
                  </a:txBody>
                  <a:tcPr/>
                </a:tc>
                <a:extLst>
                  <a:ext uri="{0D108BD9-81ED-4DB2-BD59-A6C34878D82A}">
                    <a16:rowId xmlns:a16="http://schemas.microsoft.com/office/drawing/2014/main" xmlns="" val="2317787324"/>
                  </a:ext>
                </a:extLst>
              </a:tr>
            </a:tbl>
          </a:graphicData>
        </a:graphic>
      </p:graphicFrame>
    </p:spTree>
    <p:extLst>
      <p:ext uri="{BB962C8B-B14F-4D97-AF65-F5344CB8AC3E}">
        <p14:creationId xmlns:p14="http://schemas.microsoft.com/office/powerpoint/2010/main" xmlns="" val="315922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rPr>
              <a:t>PROGRAMME 3: POLICY, GOVERNANCE AND ADMINISTRATION cont. </a:t>
            </a:r>
            <a:endParaRPr lang="en-ZA" sz="2200" b="1" dirty="0">
              <a:latin typeface="Gill Sans MT" panose="020B0502020104020203" pitchFamily="34" charset="0"/>
              <a:ea typeface="+mj-ea"/>
              <a:cs typeface="Arial" panose="020B0604020202020204" pitchFamily="34" charset="0"/>
            </a:endParaRPr>
          </a:p>
        </p:txBody>
      </p:sp>
      <p:graphicFrame>
        <p:nvGraphicFramePr>
          <p:cNvPr id="2" name="Table 5">
            <a:extLst>
              <a:ext uri="{FF2B5EF4-FFF2-40B4-BE49-F238E27FC236}">
                <a16:creationId xmlns:a16="http://schemas.microsoft.com/office/drawing/2014/main" xmlns="" id="{B236F03A-5EDE-918F-D233-E36F1D75AB16}"/>
              </a:ext>
            </a:extLst>
          </p:cNvPr>
          <p:cNvGraphicFramePr>
            <a:graphicFrameLocks noGrp="1"/>
          </p:cNvGraphicFramePr>
          <p:nvPr>
            <p:extLst>
              <p:ext uri="{D42A27DB-BD31-4B8C-83A1-F6EECF244321}">
                <p14:modId xmlns:p14="http://schemas.microsoft.com/office/powerpoint/2010/main" xmlns="" val="2998422406"/>
              </p:ext>
            </p:extLst>
          </p:nvPr>
        </p:nvGraphicFramePr>
        <p:xfrm>
          <a:off x="175087" y="940521"/>
          <a:ext cx="11805006" cy="5178004"/>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dirty="0"/>
                        <a:t>Outputs</a:t>
                      </a:r>
                    </a:p>
                  </a:txBody>
                  <a:tcPr/>
                </a:tc>
                <a:tc>
                  <a:txBody>
                    <a:bodyPr/>
                    <a:lstStyle/>
                    <a:p>
                      <a:r>
                        <a:rPr lang="en-ZA" dirty="0"/>
                        <a:t>Output Indicators</a:t>
                      </a:r>
                    </a:p>
                  </a:txBody>
                  <a:tcPr/>
                </a:tc>
                <a:tc>
                  <a:txBody>
                    <a:bodyPr/>
                    <a:lstStyle/>
                    <a:p>
                      <a:r>
                        <a:rPr lang="en-ZA" dirty="0"/>
                        <a:t>Annual Targets 2023/24</a:t>
                      </a:r>
                    </a:p>
                  </a:txBody>
                  <a:tcPr/>
                </a:tc>
                <a:extLst>
                  <a:ext uri="{0D108BD9-81ED-4DB2-BD59-A6C34878D82A}">
                    <a16:rowId xmlns:a16="http://schemas.microsoft.com/office/drawing/2014/main" xmlns="" val="680804152"/>
                  </a:ext>
                </a:extLst>
              </a:tr>
              <a:tr h="988831">
                <a:tc>
                  <a:txBody>
                    <a:bodyPr/>
                    <a:lstStyle/>
                    <a:p>
                      <a:pPr marL="50800">
                        <a:spcBef>
                          <a:spcPts val="215"/>
                        </a:spcBef>
                        <a:spcAft>
                          <a:spcPts val="0"/>
                        </a:spcAft>
                      </a:pPr>
                      <a:r>
                        <a:rPr lang="en-ZA" sz="1800" dirty="0">
                          <a:effectLst/>
                          <a:latin typeface="+mn-lt"/>
                          <a:ea typeface="DejaVu Sans"/>
                          <a:cs typeface="Arial" panose="020B0604020202020204" pitchFamily="34" charset="0"/>
                        </a:rPr>
                        <a:t>Consequences for breach of codes of conduct</a:t>
                      </a:r>
                    </a:p>
                  </a:txBody>
                  <a:tcPr marL="36195" marR="36195" marT="0" marB="0"/>
                </a:tc>
                <a:tc>
                  <a:txBody>
                    <a:bodyPr/>
                    <a:lstStyle/>
                    <a:p>
                      <a:pPr marL="50800">
                        <a:spcBef>
                          <a:spcPts val="215"/>
                        </a:spcBef>
                        <a:spcAft>
                          <a:spcPts val="0"/>
                        </a:spcAft>
                      </a:pPr>
                      <a:r>
                        <a:rPr lang="en-ZA" sz="1800">
                          <a:effectLst/>
                          <a:latin typeface="+mn-lt"/>
                          <a:ea typeface="DejaVu Sans"/>
                          <a:cs typeface="Arial" panose="020B0604020202020204" pitchFamily="34" charset="0"/>
                        </a:rPr>
                        <a:t>3.6 Percentage of cases of breach of the code of conduct for councillors where appropriate sanctions were applied</a:t>
                      </a:r>
                    </a:p>
                  </a:txBody>
                  <a:tcPr marL="68580" marR="68580" marT="0" marB="0"/>
                </a:tc>
                <a:tc>
                  <a:txBody>
                    <a:bodyPr/>
                    <a:lstStyle/>
                    <a:p>
                      <a:pPr marL="50800">
                        <a:spcBef>
                          <a:spcPts val="215"/>
                        </a:spcBef>
                        <a:spcAft>
                          <a:spcPts val="0"/>
                        </a:spcAft>
                      </a:pPr>
                      <a:r>
                        <a:rPr lang="en-ZA" sz="1800">
                          <a:effectLst/>
                          <a:latin typeface="+mn-lt"/>
                          <a:ea typeface="DejaVu Sans"/>
                          <a:cs typeface="Calibri" panose="020F0502020204030204" pitchFamily="34" charset="0"/>
                        </a:rPr>
                        <a:t>Appropriate sanctions applied in 50% of cases of breach of the code of conduct for councillors by 31 March 2024</a:t>
                      </a:r>
                      <a:endParaRPr lang="en-ZA" sz="1800">
                        <a:effectLst/>
                        <a:latin typeface="+mn-lt"/>
                        <a:ea typeface="DejaVu Sans"/>
                        <a:cs typeface="DejaVu Sans"/>
                      </a:endParaRPr>
                    </a:p>
                  </a:txBody>
                  <a:tcPr marL="68580" marR="68580" marT="0" marB="0"/>
                </a:tc>
                <a:extLst>
                  <a:ext uri="{0D108BD9-81ED-4DB2-BD59-A6C34878D82A}">
                    <a16:rowId xmlns:a16="http://schemas.microsoft.com/office/drawing/2014/main" xmlns="" val="2604650097"/>
                  </a:ext>
                </a:extLst>
              </a:tr>
              <a:tr h="1258013">
                <a:tc>
                  <a:txBody>
                    <a:bodyPr/>
                    <a:lstStyle/>
                    <a:p>
                      <a:pPr marL="50800">
                        <a:spcBef>
                          <a:spcPts val="215"/>
                        </a:spcBef>
                        <a:spcAft>
                          <a:spcPts val="0"/>
                        </a:spcAft>
                      </a:pPr>
                      <a:endParaRPr lang="en-ZA" sz="1800" dirty="0">
                        <a:effectLst/>
                        <a:latin typeface="+mn-lt"/>
                        <a:ea typeface="DejaVu Sans"/>
                        <a:cs typeface="Arial" panose="020B0604020202020204" pitchFamily="34" charset="0"/>
                      </a:endParaRPr>
                    </a:p>
                  </a:txBody>
                  <a:tcPr marL="36195" marR="36195" marT="0" marB="0"/>
                </a:tc>
                <a:tc>
                  <a:txBody>
                    <a:bodyPr/>
                    <a:lstStyle/>
                    <a:p>
                      <a:pPr marL="50800">
                        <a:spcBef>
                          <a:spcPts val="215"/>
                        </a:spcBef>
                        <a:spcAft>
                          <a:spcPts val="0"/>
                        </a:spcAft>
                      </a:pPr>
                      <a:r>
                        <a:rPr lang="en-ZA" sz="1800" dirty="0">
                          <a:effectLst/>
                          <a:latin typeface="+mn-lt"/>
                          <a:ea typeface="DejaVu Sans"/>
                          <a:cs typeface="Arial" panose="020B0604020202020204" pitchFamily="34" charset="0"/>
                        </a:rPr>
                        <a:t>3.7 Percentage of cases of breach of the code of conduct for senior management where appropriate sanctions were applied</a:t>
                      </a:r>
                    </a:p>
                  </a:txBody>
                  <a:tcPr marL="68580" marR="68580" marT="0" marB="0"/>
                </a:tc>
                <a:tc>
                  <a:txBody>
                    <a:bodyPr/>
                    <a:lstStyle/>
                    <a:p>
                      <a:pPr marL="50800">
                        <a:spcBef>
                          <a:spcPts val="215"/>
                        </a:spcBef>
                        <a:spcAft>
                          <a:spcPts val="0"/>
                        </a:spcAft>
                      </a:pPr>
                      <a:r>
                        <a:rPr lang="en-ZA" sz="1800" dirty="0">
                          <a:effectLst/>
                          <a:latin typeface="+mn-lt"/>
                          <a:ea typeface="DejaVu Sans"/>
                          <a:cs typeface="Calibri" panose="020F0502020204030204" pitchFamily="34" charset="0"/>
                        </a:rPr>
                        <a:t>Appropriate sanctions applied in 50% of cases of breach of the code of conduct for senior management by 31 March 2024</a:t>
                      </a:r>
                      <a:endParaRPr lang="en-ZA" sz="1800" dirty="0">
                        <a:effectLst/>
                        <a:latin typeface="+mn-lt"/>
                        <a:ea typeface="DejaVu Sans"/>
                        <a:cs typeface="DejaVu Sans"/>
                      </a:endParaRPr>
                    </a:p>
                  </a:txBody>
                  <a:tcPr marL="68580" marR="68580" marT="0" marB="0"/>
                </a:tc>
                <a:extLst>
                  <a:ext uri="{0D108BD9-81ED-4DB2-BD59-A6C34878D82A}">
                    <a16:rowId xmlns:a16="http://schemas.microsoft.com/office/drawing/2014/main" xmlns="" val="3150229893"/>
                  </a:ext>
                </a:extLst>
              </a:tr>
              <a:tr h="481554">
                <a:tc>
                  <a:txBody>
                    <a:bodyPr/>
                    <a:lstStyle/>
                    <a:p>
                      <a:pPr marL="50800">
                        <a:spcBef>
                          <a:spcPts val="215"/>
                        </a:spcBef>
                        <a:spcAft>
                          <a:spcPts val="0"/>
                        </a:spcAft>
                      </a:pPr>
                      <a:r>
                        <a:rPr lang="en-ZA" sz="1800" dirty="0">
                          <a:solidFill>
                            <a:srgbClr val="000000"/>
                          </a:solidFill>
                          <a:effectLst/>
                          <a:latin typeface="+mn-lt"/>
                          <a:ea typeface="DejaVu Sans"/>
                          <a:cs typeface="Arial" panose="020B0604020202020204" pitchFamily="34" charset="0"/>
                        </a:rPr>
                        <a:t>Improved citizen satisfaction in service delivery</a:t>
                      </a:r>
                      <a:endParaRPr lang="en-ZA" sz="1800" dirty="0">
                        <a:effectLst/>
                        <a:latin typeface="+mn-lt"/>
                        <a:ea typeface="DejaVu Sans"/>
                        <a:cs typeface="DejaVu Sans"/>
                      </a:endParaRPr>
                    </a:p>
                  </a:txBody>
                  <a:tcPr marL="68580" marR="68580" marT="0" marB="0"/>
                </a:tc>
                <a:tc>
                  <a:txBody>
                    <a:bodyPr/>
                    <a:lstStyle/>
                    <a:p>
                      <a:pPr marL="50800">
                        <a:spcBef>
                          <a:spcPts val="215"/>
                        </a:spcBef>
                        <a:spcAft>
                          <a:spcPts val="0"/>
                        </a:spcAft>
                      </a:pPr>
                      <a:r>
                        <a:rPr lang="en-ZA" sz="1800" dirty="0">
                          <a:effectLst/>
                          <a:latin typeface="+mn-lt"/>
                          <a:ea typeface="DejaVu Sans"/>
                          <a:cs typeface="Arial" panose="020B0604020202020204" pitchFamily="34" charset="0"/>
                        </a:rPr>
                        <a:t>3.8 Percentage of municipalities with improved citizen satisfaction with service delivery</a:t>
                      </a:r>
                      <a:endParaRPr lang="en-ZA" sz="1800" dirty="0">
                        <a:effectLst/>
                        <a:latin typeface="+mn-lt"/>
                        <a:ea typeface="DejaVu Sans"/>
                        <a:cs typeface="DejaVu Sans"/>
                      </a:endParaRPr>
                    </a:p>
                  </a:txBody>
                  <a:tcPr marL="68580" marR="68580" marT="0" marB="0"/>
                </a:tc>
                <a:tc>
                  <a:txBody>
                    <a:bodyPr/>
                    <a:lstStyle/>
                    <a:p>
                      <a:r>
                        <a:rPr lang="en-ZA" dirty="0">
                          <a:latin typeface="+mn-lt"/>
                          <a:cs typeface="Arial" panose="020B0604020202020204" pitchFamily="34" charset="0"/>
                        </a:rPr>
                        <a:t>10% of municipalities with improved citizen satisfaction with service delivery by 31 March 2024</a:t>
                      </a:r>
                    </a:p>
                  </a:txBody>
                  <a:tcPr/>
                </a:tc>
                <a:extLst>
                  <a:ext uri="{0D108BD9-81ED-4DB2-BD59-A6C34878D82A}">
                    <a16:rowId xmlns:a16="http://schemas.microsoft.com/office/drawing/2014/main" xmlns="" val="3590270073"/>
                  </a:ext>
                </a:extLst>
              </a:tr>
              <a:tr h="481554">
                <a:tc>
                  <a:txBody>
                    <a:bodyPr/>
                    <a:lstStyle/>
                    <a:p>
                      <a:pPr marL="50800">
                        <a:spcBef>
                          <a:spcPts val="215"/>
                        </a:spcBef>
                        <a:spcAft>
                          <a:spcPts val="0"/>
                        </a:spcAft>
                      </a:pPr>
                      <a:r>
                        <a:rPr lang="en-ZA" sz="1800" dirty="0">
                          <a:effectLst/>
                          <a:latin typeface="+mn-lt"/>
                          <a:ea typeface="DejaVu Sans"/>
                          <a:cs typeface="Arial" panose="020B0604020202020204" pitchFamily="34" charset="0"/>
                        </a:rPr>
                        <a:t>Spatially just and transformed national space economy</a:t>
                      </a:r>
                    </a:p>
                  </a:txBody>
                  <a:tcPr marL="68580" marR="68580" marT="0" marB="0"/>
                </a:tc>
                <a:tc>
                  <a:txBody>
                    <a:bodyPr/>
                    <a:lstStyle/>
                    <a:p>
                      <a:pPr marL="50800">
                        <a:spcBef>
                          <a:spcPts val="215"/>
                        </a:spcBef>
                        <a:spcAft>
                          <a:spcPts val="0"/>
                        </a:spcAft>
                      </a:pPr>
                      <a:r>
                        <a:rPr lang="en-US" sz="1800">
                          <a:effectLst/>
                          <a:latin typeface="+mn-lt"/>
                          <a:ea typeface="DejaVu Sans"/>
                          <a:cs typeface="Arial" panose="020B0604020202020204" pitchFamily="34" charset="0"/>
                        </a:rPr>
                        <a:t>3.9 Number of municipalities with SPLUMA compliant SDFs</a:t>
                      </a:r>
                      <a:endParaRPr lang="en-ZA" sz="1800">
                        <a:effectLst/>
                        <a:latin typeface="+mn-lt"/>
                        <a:ea typeface="DejaVu Sans"/>
                        <a:cs typeface="DejaVu Sans"/>
                      </a:endParaRPr>
                    </a:p>
                  </a:txBody>
                  <a:tcPr marL="68580" marR="68580" marT="0" marB="0"/>
                </a:tc>
                <a:tc>
                  <a:txBody>
                    <a:bodyPr/>
                    <a:lstStyle/>
                    <a:p>
                      <a:pPr marL="50800">
                        <a:spcBef>
                          <a:spcPts val="215"/>
                        </a:spcBef>
                        <a:spcAft>
                          <a:spcPts val="0"/>
                        </a:spcAft>
                      </a:pPr>
                      <a:r>
                        <a:rPr lang="en-US" sz="1800" dirty="0">
                          <a:effectLst/>
                          <a:latin typeface="+mn-lt"/>
                          <a:ea typeface="DejaVu Sans"/>
                          <a:cs typeface="Arial" panose="020B0604020202020204" pitchFamily="34" charset="0"/>
                        </a:rPr>
                        <a:t>30 municipalities with SPLUMA compliant SDFs </a:t>
                      </a:r>
                      <a:r>
                        <a:rPr lang="en-ZA" sz="1800" dirty="0">
                          <a:effectLst/>
                          <a:latin typeface="+mn-lt"/>
                          <a:ea typeface="DejaVu Sans"/>
                          <a:cs typeface="Arial" panose="020B0604020202020204" pitchFamily="34" charset="0"/>
                        </a:rPr>
                        <a:t>by 31 March 2024</a:t>
                      </a:r>
                      <a:r>
                        <a:rPr lang="en-ZA" sz="1800" dirty="0">
                          <a:effectLst/>
                          <a:latin typeface="+mn-lt"/>
                          <a:ea typeface="Times New Roman" panose="02020603050405020304" pitchFamily="18" charset="0"/>
                          <a:cs typeface="Arial" panose="020B0604020202020204" pitchFamily="34" charset="0"/>
                        </a:rPr>
                        <a:t>.</a:t>
                      </a:r>
                      <a:endParaRPr lang="en-ZA" sz="1800" dirty="0">
                        <a:effectLst/>
                        <a:latin typeface="+mn-lt"/>
                        <a:ea typeface="DejaVu Sans"/>
                        <a:cs typeface="DejaVu Sans"/>
                      </a:endParaRPr>
                    </a:p>
                  </a:txBody>
                  <a:tcPr marL="68580" marR="68580" marT="0" marB="0"/>
                </a:tc>
                <a:extLst>
                  <a:ext uri="{0D108BD9-81ED-4DB2-BD59-A6C34878D82A}">
                    <a16:rowId xmlns:a16="http://schemas.microsoft.com/office/drawing/2014/main" xmlns="" val="2317787324"/>
                  </a:ext>
                </a:extLst>
              </a:tr>
              <a:tr h="481554">
                <a:tc>
                  <a:txBody>
                    <a:bodyPr/>
                    <a:lstStyle/>
                    <a:p>
                      <a:pPr marL="50800">
                        <a:spcBef>
                          <a:spcPts val="215"/>
                        </a:spcBef>
                        <a:spcAft>
                          <a:spcPts val="0"/>
                        </a:spcAft>
                      </a:pPr>
                      <a:endParaRPr lang="en-ZA" sz="1800" dirty="0">
                        <a:effectLst/>
                        <a:latin typeface="+mn-lt"/>
                        <a:ea typeface="DejaVu Sans"/>
                        <a:cs typeface="Arial" panose="020B0604020202020204" pitchFamily="34" charset="0"/>
                      </a:endParaRPr>
                    </a:p>
                  </a:txBody>
                  <a:tcPr marL="68580" marR="68580" marT="0" marB="0"/>
                </a:tc>
                <a:tc>
                  <a:txBody>
                    <a:bodyPr/>
                    <a:lstStyle/>
                    <a:p>
                      <a:pPr marL="50800">
                        <a:spcBef>
                          <a:spcPts val="215"/>
                        </a:spcBef>
                        <a:spcAft>
                          <a:spcPts val="0"/>
                        </a:spcAft>
                      </a:pPr>
                      <a:r>
                        <a:rPr lang="en-US" sz="1800" dirty="0">
                          <a:effectLst/>
                          <a:latin typeface="+mn-lt"/>
                          <a:ea typeface="DejaVu Sans"/>
                          <a:cs typeface="Arial" panose="020B0604020202020204" pitchFamily="34" charset="0"/>
                        </a:rPr>
                        <a:t>3.10 Number of intermediate city municipalities with capital expenditure frameworks aligned to the Integrated Urban Development Framework</a:t>
                      </a:r>
                      <a:endParaRPr lang="en-ZA" sz="1800" dirty="0">
                        <a:effectLst/>
                        <a:latin typeface="+mn-lt"/>
                        <a:ea typeface="DejaVu Sans"/>
                        <a:cs typeface="DejaVu Sans"/>
                      </a:endParaRPr>
                    </a:p>
                  </a:txBody>
                  <a:tcPr marL="68580" marR="68580" marT="0" marB="0"/>
                </a:tc>
                <a:tc>
                  <a:txBody>
                    <a:bodyPr/>
                    <a:lstStyle/>
                    <a:p>
                      <a:pPr marL="50800">
                        <a:spcBef>
                          <a:spcPts val="215"/>
                        </a:spcBef>
                        <a:spcAft>
                          <a:spcPts val="0"/>
                        </a:spcAft>
                      </a:pPr>
                      <a:r>
                        <a:rPr lang="en-US" sz="1800" dirty="0">
                          <a:effectLst/>
                          <a:latin typeface="+mn-lt"/>
                          <a:ea typeface="DejaVu Sans"/>
                          <a:cs typeface="Arial" panose="020B0604020202020204" pitchFamily="34" charset="0"/>
                        </a:rPr>
                        <a:t>5 intermediate city municipalities with capital expenditure frameworks aligned to the Integrated Urban Development Framework </a:t>
                      </a:r>
                      <a:r>
                        <a:rPr lang="en-ZA" sz="1800" dirty="0">
                          <a:effectLst/>
                          <a:latin typeface="+mn-lt"/>
                          <a:ea typeface="DejaVu Sans"/>
                          <a:cs typeface="Arial" panose="020B0604020202020204" pitchFamily="34" charset="0"/>
                        </a:rPr>
                        <a:t>by 31 March 2024</a:t>
                      </a:r>
                      <a:r>
                        <a:rPr lang="en-ZA" sz="1800" dirty="0">
                          <a:effectLst/>
                          <a:latin typeface="+mn-lt"/>
                          <a:ea typeface="Times New Roman" panose="02020603050405020304" pitchFamily="18" charset="0"/>
                          <a:cs typeface="Arial" panose="020B0604020202020204" pitchFamily="34" charset="0"/>
                        </a:rPr>
                        <a:t>.</a:t>
                      </a:r>
                      <a:endParaRPr lang="en-ZA" sz="1800" dirty="0">
                        <a:effectLst/>
                        <a:latin typeface="+mn-lt"/>
                        <a:ea typeface="DejaVu Sans"/>
                        <a:cs typeface="DejaVu Sans"/>
                      </a:endParaRPr>
                    </a:p>
                  </a:txBody>
                  <a:tcPr marL="68580" marR="68580" marT="0" marB="0"/>
                </a:tc>
                <a:extLst>
                  <a:ext uri="{0D108BD9-81ED-4DB2-BD59-A6C34878D82A}">
                    <a16:rowId xmlns:a16="http://schemas.microsoft.com/office/drawing/2014/main" xmlns="" val="4155689673"/>
                  </a:ext>
                </a:extLst>
              </a:tr>
            </a:tbl>
          </a:graphicData>
        </a:graphic>
      </p:graphicFrame>
    </p:spTree>
    <p:extLst>
      <p:ext uri="{BB962C8B-B14F-4D97-AF65-F5344CB8AC3E}">
        <p14:creationId xmlns:p14="http://schemas.microsoft.com/office/powerpoint/2010/main" xmlns="" val="209624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rPr>
              <a:t>PROGRAMME 4: NATIONAL DISASTER MANAGEMENT CENTRE</a:t>
            </a:r>
            <a:endParaRPr lang="en-ZA" sz="2200" b="1" dirty="0">
              <a:latin typeface="Gill Sans MT" panose="020B0502020104020203" pitchFamily="34" charset="0"/>
              <a:ea typeface="+mj-ea"/>
              <a:cs typeface="Arial" panose="020B0604020202020204" pitchFamily="34" charset="0"/>
            </a:endParaRPr>
          </a:p>
        </p:txBody>
      </p:sp>
      <p:graphicFrame>
        <p:nvGraphicFramePr>
          <p:cNvPr id="4" name="Table 5">
            <a:extLst>
              <a:ext uri="{FF2B5EF4-FFF2-40B4-BE49-F238E27FC236}">
                <a16:creationId xmlns:a16="http://schemas.microsoft.com/office/drawing/2014/main" xmlns="" id="{DAE936C9-BF8E-F3F6-065C-0907C590A563}"/>
              </a:ext>
            </a:extLst>
          </p:cNvPr>
          <p:cNvGraphicFramePr>
            <a:graphicFrameLocks noGrp="1"/>
          </p:cNvGraphicFramePr>
          <p:nvPr>
            <p:extLst>
              <p:ext uri="{D42A27DB-BD31-4B8C-83A1-F6EECF244321}">
                <p14:modId xmlns:p14="http://schemas.microsoft.com/office/powerpoint/2010/main" xmlns="" val="119516505"/>
              </p:ext>
            </p:extLst>
          </p:nvPr>
        </p:nvGraphicFramePr>
        <p:xfrm>
          <a:off x="175087" y="1414130"/>
          <a:ext cx="11805006" cy="4192144"/>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222842">
                <a:tc>
                  <a:txBody>
                    <a:bodyPr/>
                    <a:lstStyle/>
                    <a:p>
                      <a:r>
                        <a:rPr lang="en-ZA" sz="1600" dirty="0">
                          <a:latin typeface="Arial" panose="020B0604020202020204" pitchFamily="34" charset="0"/>
                          <a:cs typeface="Arial" panose="020B0604020202020204" pitchFamily="34" charset="0"/>
                        </a:rPr>
                        <a:t>Outputs</a:t>
                      </a:r>
                    </a:p>
                  </a:txBody>
                  <a:tcPr/>
                </a:tc>
                <a:tc>
                  <a:txBody>
                    <a:bodyPr/>
                    <a:lstStyle/>
                    <a:p>
                      <a:r>
                        <a:rPr lang="en-ZA" sz="1600" dirty="0">
                          <a:latin typeface="Arial" panose="020B0604020202020204" pitchFamily="34" charset="0"/>
                          <a:cs typeface="Arial" panose="020B0604020202020204" pitchFamily="34" charset="0"/>
                        </a:rPr>
                        <a:t>Output Indicators</a:t>
                      </a:r>
                    </a:p>
                  </a:txBody>
                  <a:tcPr/>
                </a:tc>
                <a:tc>
                  <a:txBody>
                    <a:bodyPr/>
                    <a:lstStyle/>
                    <a:p>
                      <a:r>
                        <a:rPr lang="en-ZA" sz="1600" dirty="0">
                          <a:latin typeface="Arial" panose="020B0604020202020204" pitchFamily="34" charset="0"/>
                          <a:cs typeface="Arial" panose="020B0604020202020204" pitchFamily="34" charset="0"/>
                        </a:rPr>
                        <a:t>Annual Targets 2023/24</a:t>
                      </a:r>
                    </a:p>
                  </a:txBody>
                  <a:tcPr/>
                </a:tc>
                <a:extLst>
                  <a:ext uri="{0D108BD9-81ED-4DB2-BD59-A6C34878D82A}">
                    <a16:rowId xmlns:a16="http://schemas.microsoft.com/office/drawing/2014/main" xmlns="" val="680804152"/>
                  </a:ext>
                </a:extLst>
              </a:tr>
              <a:tr h="988831">
                <a:tc rowSpan="2">
                  <a:txBody>
                    <a:bodyPr/>
                    <a:lstStyle/>
                    <a:p>
                      <a:pPr>
                        <a:lnSpc>
                          <a:spcPct val="107000"/>
                        </a:lnSpc>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Disaster Management Framework</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tc>
                  <a:txBody>
                    <a:bodyPr/>
                    <a:lstStyle/>
                    <a:p>
                      <a:pPr>
                        <a:lnSpc>
                          <a:spcPct val="107000"/>
                        </a:lnSpc>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4.1 Number of sector departments implementing disaster funding arrangements in terms of the Disaster Management Act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tc>
                  <a:txBody>
                    <a:bodyPr/>
                    <a:lstStyle/>
                    <a:p>
                      <a:pPr>
                        <a:lnSpc>
                          <a:spcPct val="107000"/>
                        </a:lnSpc>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4 sector departments implementing disaster funding arrangements in terms of the Disaster Management Act by 31 March 2024.</a:t>
                      </a:r>
                      <a:endParaRPr lang="en-ZA" sz="160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extLst>
                  <a:ext uri="{0D108BD9-81ED-4DB2-BD59-A6C34878D82A}">
                    <a16:rowId xmlns:a16="http://schemas.microsoft.com/office/drawing/2014/main" xmlns="" val="2604650097"/>
                  </a:ext>
                </a:extLst>
              </a:tr>
              <a:tr h="1465211">
                <a:tc vMerge="1">
                  <a:txBody>
                    <a:bodyPr/>
                    <a:lstStyle/>
                    <a:p>
                      <a:endParaRPr lang="en-ZA"/>
                    </a:p>
                  </a:txBody>
                  <a:tcPr/>
                </a:tc>
                <a:tc>
                  <a:txBody>
                    <a:bodyPr/>
                    <a:lstStyle/>
                    <a:p>
                      <a:pPr>
                        <a:lnSpc>
                          <a:spcPct val="107000"/>
                        </a:lnSpc>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 Number of municipalities in priority disaster areas implementing a disaster management strategy to prevent, prepare for and mitigate disaster risks in terms of the Disaster Management Act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tc>
                  <a:txBody>
                    <a:bodyPr/>
                    <a:lstStyle/>
                    <a:p>
                      <a:pPr>
                        <a:lnSpc>
                          <a:spcPct val="107000"/>
                        </a:lnSpc>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 municipalities in priority disaster areas implementing a disaster management strategy to prevent, prepare for and mitigate disaster risks in terms of the Disaster Management Act by 31 March 2024.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extLst>
                  <a:ext uri="{0D108BD9-81ED-4DB2-BD59-A6C34878D82A}">
                    <a16:rowId xmlns:a16="http://schemas.microsoft.com/office/drawing/2014/main" xmlns="" val="3150229893"/>
                  </a:ext>
                </a:extLst>
              </a:tr>
              <a:tr h="481554">
                <a:tc>
                  <a:txBody>
                    <a:bodyPr/>
                    <a:lstStyle/>
                    <a:p>
                      <a:pPr>
                        <a:lnSpc>
                          <a:spcPct val="107000"/>
                        </a:lnSpc>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Improved functionality of Municipalities through implementation of the National Fire Safety and Prevention Strategy.</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tc>
                  <a:txBody>
                    <a:bodyPr/>
                    <a:lstStyle/>
                    <a:p>
                      <a:pPr>
                        <a:lnSpc>
                          <a:spcPct val="107000"/>
                        </a:lnSpc>
                        <a:tabLst>
                          <a:tab pos="215900" algn="l"/>
                        </a:tabLs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 Number of municipalities implementing the  National Fire Safety and Prevention Strategy</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tc>
                <a:tc>
                  <a:txBody>
                    <a:bodyPr/>
                    <a:lstStyle/>
                    <a:p>
                      <a:r>
                        <a:rPr lang="en-ZA" sz="1600" dirty="0">
                          <a:latin typeface="Arial" panose="020B0604020202020204" pitchFamily="34" charset="0"/>
                          <a:cs typeface="Arial" panose="020B0604020202020204" pitchFamily="34" charset="0"/>
                        </a:rPr>
                        <a:t>10 municipalities implementing the  National Fire Safety and Prevention Strategy by 31 March 2024.</a:t>
                      </a:r>
                    </a:p>
                  </a:txBody>
                  <a:tcPr/>
                </a:tc>
                <a:extLst>
                  <a:ext uri="{0D108BD9-81ED-4DB2-BD59-A6C34878D82A}">
                    <a16:rowId xmlns:a16="http://schemas.microsoft.com/office/drawing/2014/main" xmlns="" val="3590270073"/>
                  </a:ext>
                </a:extLst>
              </a:tr>
            </a:tbl>
          </a:graphicData>
        </a:graphic>
      </p:graphicFrame>
    </p:spTree>
    <p:extLst>
      <p:ext uri="{BB962C8B-B14F-4D97-AF65-F5344CB8AC3E}">
        <p14:creationId xmlns:p14="http://schemas.microsoft.com/office/powerpoint/2010/main" xmlns="" val="195891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ZA" sz="2200" b="1" dirty="0">
                <a:latin typeface="Gill Sans MT" panose="020B0502020104020203" pitchFamily="34" charset="0"/>
                <a:ea typeface="+mj-ea"/>
                <a:cs typeface="Arial" panose="020B0604020202020204" pitchFamily="34" charset="0"/>
              </a:rPr>
              <a:t>PROGRAMME 5: COMMUNITY WORK PROGRAMME</a:t>
            </a:r>
          </a:p>
        </p:txBody>
      </p:sp>
      <p:graphicFrame>
        <p:nvGraphicFramePr>
          <p:cNvPr id="2" name="Table 5">
            <a:extLst>
              <a:ext uri="{FF2B5EF4-FFF2-40B4-BE49-F238E27FC236}">
                <a16:creationId xmlns:a16="http://schemas.microsoft.com/office/drawing/2014/main" xmlns="" id="{2DCE78EA-ECC8-3B9A-C0DF-4627D2B83349}"/>
              </a:ext>
            </a:extLst>
          </p:cNvPr>
          <p:cNvGraphicFramePr>
            <a:graphicFrameLocks noGrp="1"/>
          </p:cNvGraphicFramePr>
          <p:nvPr>
            <p:extLst>
              <p:ext uri="{D42A27DB-BD31-4B8C-83A1-F6EECF244321}">
                <p14:modId xmlns:p14="http://schemas.microsoft.com/office/powerpoint/2010/main" xmlns="" val="4039893764"/>
              </p:ext>
            </p:extLst>
          </p:nvPr>
        </p:nvGraphicFramePr>
        <p:xfrm>
          <a:off x="175087" y="1269515"/>
          <a:ext cx="11805006" cy="5017956"/>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sz="1600" dirty="0">
                          <a:latin typeface="Arial" panose="020B0604020202020204" pitchFamily="34" charset="0"/>
                          <a:cs typeface="Arial" panose="020B0604020202020204" pitchFamily="34" charset="0"/>
                        </a:rPr>
                        <a:t>Outputs</a:t>
                      </a:r>
                    </a:p>
                  </a:txBody>
                  <a:tcPr/>
                </a:tc>
                <a:tc>
                  <a:txBody>
                    <a:bodyPr/>
                    <a:lstStyle/>
                    <a:p>
                      <a:r>
                        <a:rPr lang="en-ZA" sz="1600" dirty="0">
                          <a:latin typeface="Arial" panose="020B0604020202020204" pitchFamily="34" charset="0"/>
                          <a:cs typeface="Arial" panose="020B0604020202020204" pitchFamily="34" charset="0"/>
                        </a:rPr>
                        <a:t>Output Indicators</a:t>
                      </a:r>
                    </a:p>
                  </a:txBody>
                  <a:tcPr/>
                </a:tc>
                <a:tc>
                  <a:txBody>
                    <a:bodyPr/>
                    <a:lstStyle/>
                    <a:p>
                      <a:r>
                        <a:rPr lang="en-ZA" sz="1600" dirty="0">
                          <a:latin typeface="Arial" panose="020B0604020202020204" pitchFamily="34" charset="0"/>
                          <a:cs typeface="Arial" panose="020B0604020202020204" pitchFamily="34" charset="0"/>
                        </a:rPr>
                        <a:t>Annual Targets 2023/24</a:t>
                      </a:r>
                    </a:p>
                  </a:txBody>
                  <a:tcPr/>
                </a:tc>
                <a:extLst>
                  <a:ext uri="{0D108BD9-81ED-4DB2-BD59-A6C34878D82A}">
                    <a16:rowId xmlns:a16="http://schemas.microsoft.com/office/drawing/2014/main" xmlns="" val="680804152"/>
                  </a:ext>
                </a:extLst>
              </a:tr>
              <a:tr h="988831">
                <a:tc rowSpan="3">
                  <a:txBody>
                    <a:bodyPr/>
                    <a:lstStyle/>
                    <a:p>
                      <a:r>
                        <a:rPr lang="en-ZA" sz="1600" dirty="0">
                          <a:solidFill>
                            <a:srgbClr val="000000"/>
                          </a:solidFill>
                          <a:effectLst/>
                          <a:latin typeface="Arial" panose="020B0604020202020204" pitchFamily="34" charset="0"/>
                          <a:ea typeface="DejaVu Sans"/>
                          <a:cs typeface="Arial" panose="020B0604020202020204" pitchFamily="34" charset="0"/>
                        </a:rPr>
                        <a:t>CWP participants enrolled in programme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dirty="0">
                          <a:solidFill>
                            <a:srgbClr val="000000"/>
                          </a:solidFill>
                          <a:effectLst/>
                          <a:latin typeface="Arial" panose="020B0604020202020204" pitchFamily="34" charset="0"/>
                          <a:ea typeface="DejaVu Sans"/>
                          <a:cs typeface="Arial" panose="020B0604020202020204" pitchFamily="34" charset="0"/>
                        </a:rPr>
                        <a:t>5.1 Number of people participating in the CWP sustained income model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a:solidFill>
                            <a:srgbClr val="000000"/>
                          </a:solidFill>
                          <a:effectLst/>
                          <a:latin typeface="Arial" panose="020B0604020202020204" pitchFamily="34" charset="0"/>
                          <a:ea typeface="DejaVu Sans"/>
                          <a:cs typeface="Arial" panose="020B0604020202020204" pitchFamily="34" charset="0"/>
                        </a:rPr>
                        <a:t>230 000 people participating in the CWP sustained income model by 31 March 2024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4650097"/>
                  </a:ext>
                </a:extLst>
              </a:tr>
              <a:tr h="976045">
                <a:tc vMerge="1">
                  <a:txBody>
                    <a:bodyPr/>
                    <a:lstStyle/>
                    <a:p>
                      <a:endParaRPr lang="en-ZA"/>
                    </a:p>
                  </a:txBody>
                  <a:tcPr/>
                </a:tc>
                <a:tc>
                  <a:txBody>
                    <a:bodyPr/>
                    <a:lstStyle/>
                    <a:p>
                      <a:r>
                        <a:rPr lang="en-ZA" sz="1600" dirty="0">
                          <a:solidFill>
                            <a:srgbClr val="000000"/>
                          </a:solidFill>
                          <a:effectLst/>
                          <a:latin typeface="Arial" panose="020B0604020202020204" pitchFamily="34" charset="0"/>
                          <a:ea typeface="DejaVu Sans"/>
                          <a:cs typeface="Arial" panose="020B0604020202020204" pitchFamily="34" charset="0"/>
                        </a:rPr>
                        <a:t>5.2 Number of people participating in the new CWP sustainable exit strategies model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a:solidFill>
                            <a:srgbClr val="000000"/>
                          </a:solidFill>
                          <a:effectLst/>
                          <a:latin typeface="Arial" panose="020B0604020202020204" pitchFamily="34" charset="0"/>
                          <a:ea typeface="DejaVu Sans"/>
                          <a:cs typeface="Arial" panose="020B0604020202020204" pitchFamily="34" charset="0"/>
                        </a:rPr>
                        <a:t>20 000 people participating in the new CWP sustainable exit strategies model by 31 March 2024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50229893"/>
                  </a:ext>
                </a:extLst>
              </a:tr>
              <a:tr h="481554">
                <a:tc vMerge="1">
                  <a:txBody>
                    <a:bodyPr/>
                    <a:lstStyle/>
                    <a:p>
                      <a:endParaRPr lang="en-ZA"/>
                    </a:p>
                  </a:txBody>
                  <a:tcPr/>
                </a:tc>
                <a:tc>
                  <a:txBody>
                    <a:bodyPr/>
                    <a:lstStyle/>
                    <a:p>
                      <a:r>
                        <a:rPr lang="en-ZA" sz="1600" dirty="0">
                          <a:solidFill>
                            <a:srgbClr val="000000"/>
                          </a:solidFill>
                          <a:effectLst/>
                          <a:latin typeface="Arial" panose="020B0604020202020204" pitchFamily="34" charset="0"/>
                          <a:ea typeface="DejaVu Sans"/>
                          <a:cs typeface="Arial" panose="020B0604020202020204" pitchFamily="34" charset="0"/>
                        </a:rPr>
                        <a:t>5.3 Percentage of women, youth and persons with disabilities participating in the Programme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600" dirty="0">
                          <a:solidFill>
                            <a:srgbClr val="000000"/>
                          </a:solidFill>
                          <a:effectLst/>
                          <a:latin typeface="Arial" panose="020B0604020202020204" pitchFamily="34" charset="0"/>
                          <a:ea typeface="DejaVu Sans"/>
                          <a:cs typeface="Arial" panose="020B0604020202020204" pitchFamily="34" charset="0"/>
                        </a:rPr>
                        <a:t>55% Women, 30% Youth and 2% persons with disabilities participating in the programme by 31 March 2024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90270073"/>
                  </a:ext>
                </a:extLst>
              </a:tr>
              <a:tr h="481554">
                <a:tc>
                  <a:txBody>
                    <a:bodyPr/>
                    <a:lstStyle/>
                    <a:p>
                      <a:r>
                        <a:rPr lang="en-ZA" sz="1600">
                          <a:effectLst/>
                          <a:latin typeface="Arial" panose="020B0604020202020204" pitchFamily="34" charset="0"/>
                          <a:ea typeface="Calibri" panose="020F0502020204030204" pitchFamily="34" charset="0"/>
                          <a:cs typeface="Arial" panose="020B0604020202020204" pitchFamily="34" charset="0"/>
                        </a:rPr>
                        <a:t>Procurement spend on entities owned by women, youth and persons with disabilities</a:t>
                      </a:r>
                    </a:p>
                  </a:txBody>
                  <a:tcPr marL="68580" marR="68580" marT="0" marB="0"/>
                </a:tc>
                <a:tc>
                  <a:txBody>
                    <a:bodyPr/>
                    <a:lstStyle/>
                    <a:p>
                      <a:r>
                        <a:rPr lang="en-ZA" sz="1600" dirty="0">
                          <a:effectLst/>
                          <a:latin typeface="Arial" panose="020B0604020202020204" pitchFamily="34" charset="0"/>
                          <a:ea typeface="Calibri" panose="020F0502020204030204" pitchFamily="34" charset="0"/>
                          <a:cs typeface="Arial" panose="020B0604020202020204" pitchFamily="34" charset="0"/>
                        </a:rPr>
                        <a:t>5.4a Percentage procurement spend on entities owned by women</a:t>
                      </a:r>
                    </a:p>
                  </a:txBody>
                  <a:tcPr marL="68580" marR="68580" marT="0" marB="0"/>
                </a:tc>
                <a:tc>
                  <a:txBody>
                    <a:bodyPr/>
                    <a:lstStyle/>
                    <a:p>
                      <a:pPr marL="50800">
                        <a:spcBef>
                          <a:spcPts val="215"/>
                        </a:spcBef>
                        <a:spcAft>
                          <a:spcPts val="0"/>
                        </a:spcAft>
                      </a:pPr>
                      <a:r>
                        <a:rPr lang="en-ZA" sz="1600" dirty="0">
                          <a:effectLst/>
                          <a:latin typeface="Arial" panose="020B0604020202020204" pitchFamily="34" charset="0"/>
                          <a:ea typeface="DejaVu Sans"/>
                          <a:cs typeface="Arial" panose="020B0604020202020204" pitchFamily="34" charset="0"/>
                        </a:rPr>
                        <a:t>40% procurement spend on entities owned by women by 31 March 2024</a:t>
                      </a:r>
                    </a:p>
                  </a:txBody>
                  <a:tcPr marL="68580" marR="68580" marT="0" marB="0"/>
                </a:tc>
                <a:extLst>
                  <a:ext uri="{0D108BD9-81ED-4DB2-BD59-A6C34878D82A}">
                    <a16:rowId xmlns:a16="http://schemas.microsoft.com/office/drawing/2014/main" xmlns="" val="2317787324"/>
                  </a:ext>
                </a:extLst>
              </a:tr>
              <a:tr h="481554">
                <a:tc>
                  <a:txBody>
                    <a:bodyPr/>
                    <a:lstStyle/>
                    <a:p>
                      <a:pPr marL="50800">
                        <a:spcBef>
                          <a:spcPts val="215"/>
                        </a:spcBef>
                        <a:spcAft>
                          <a:spcPts val="0"/>
                        </a:spcAft>
                      </a:pPr>
                      <a:endParaRPr lang="en-ZA" sz="1600" dirty="0">
                        <a:effectLst/>
                        <a:latin typeface="Arial" panose="020B0604020202020204" pitchFamily="34" charset="0"/>
                        <a:ea typeface="DejaVu Sans"/>
                        <a:cs typeface="Arial" panose="020B0604020202020204" pitchFamily="34" charset="0"/>
                      </a:endParaRPr>
                    </a:p>
                  </a:txBody>
                  <a:tcPr marL="68580" marR="68580" marT="0" marB="0"/>
                </a:tc>
                <a:tc>
                  <a:txBody>
                    <a:bodyPr/>
                    <a:lstStyle/>
                    <a:p>
                      <a:r>
                        <a:rPr lang="en-ZA" sz="1600" dirty="0">
                          <a:effectLst/>
                          <a:latin typeface="Arial" panose="020B0604020202020204" pitchFamily="34" charset="0"/>
                          <a:ea typeface="Calibri" panose="020F0502020204030204" pitchFamily="34" charset="0"/>
                          <a:cs typeface="Arial" panose="020B0604020202020204" pitchFamily="34" charset="0"/>
                        </a:rPr>
                        <a:t>5.4b Percentage procurement spend on entities owned by youth </a:t>
                      </a:r>
                    </a:p>
                  </a:txBody>
                  <a:tcPr marL="68580" marR="68580" marT="0" marB="0"/>
                </a:tc>
                <a:tc>
                  <a:txBody>
                    <a:bodyPr/>
                    <a:lstStyle/>
                    <a:p>
                      <a:r>
                        <a:rPr lang="en-ZA" sz="1600" dirty="0">
                          <a:effectLst/>
                          <a:latin typeface="Arial" panose="020B0604020202020204" pitchFamily="34" charset="0"/>
                          <a:ea typeface="Calibri" panose="020F0502020204030204" pitchFamily="34" charset="0"/>
                          <a:cs typeface="Arial" panose="020B0604020202020204" pitchFamily="34" charset="0"/>
                        </a:rPr>
                        <a:t>30% procurement spend on entities owned by youth by 31 March 2024</a:t>
                      </a:r>
                    </a:p>
                  </a:txBody>
                  <a:tcPr marL="68580" marR="68580" marT="0" marB="0"/>
                </a:tc>
                <a:extLst>
                  <a:ext uri="{0D108BD9-81ED-4DB2-BD59-A6C34878D82A}">
                    <a16:rowId xmlns:a16="http://schemas.microsoft.com/office/drawing/2014/main" xmlns="" val="4155689673"/>
                  </a:ext>
                </a:extLst>
              </a:tr>
              <a:tr h="481554">
                <a:tc>
                  <a:txBody>
                    <a:bodyPr/>
                    <a:lstStyle/>
                    <a:p>
                      <a:pPr marL="50800">
                        <a:spcBef>
                          <a:spcPts val="215"/>
                        </a:spcBef>
                        <a:spcAft>
                          <a:spcPts val="0"/>
                        </a:spcAft>
                      </a:pPr>
                      <a:endParaRPr lang="en-ZA" sz="1600" dirty="0">
                        <a:effectLst/>
                        <a:latin typeface="Arial" panose="020B0604020202020204" pitchFamily="34" charset="0"/>
                        <a:ea typeface="DejaVu Sans"/>
                        <a:cs typeface="Arial" panose="020B0604020202020204" pitchFamily="34" charset="0"/>
                      </a:endParaRPr>
                    </a:p>
                  </a:txBody>
                  <a:tcPr marL="68580" marR="68580" marT="0" marB="0"/>
                </a:tc>
                <a:tc>
                  <a:txBody>
                    <a:bodyPr/>
                    <a:lstStyle/>
                    <a:p>
                      <a:r>
                        <a:rPr lang="en-ZA" sz="1600" dirty="0">
                          <a:effectLst/>
                          <a:latin typeface="Arial" panose="020B0604020202020204" pitchFamily="34" charset="0"/>
                          <a:ea typeface="Calibri" panose="020F0502020204030204" pitchFamily="34" charset="0"/>
                          <a:cs typeface="Arial" panose="020B0604020202020204" pitchFamily="34" charset="0"/>
                        </a:rPr>
                        <a:t>5.4c Percentage procurement spend on entities owned by persons with disabilities</a:t>
                      </a:r>
                    </a:p>
                  </a:txBody>
                  <a:tcPr marL="68580" marR="68580" marT="0" marB="0"/>
                </a:tc>
                <a:tc>
                  <a:txBody>
                    <a:bodyPr/>
                    <a:lstStyle/>
                    <a:p>
                      <a:r>
                        <a:rPr lang="en-ZA" sz="1600" dirty="0">
                          <a:effectLst/>
                          <a:latin typeface="Arial" panose="020B0604020202020204" pitchFamily="34" charset="0"/>
                          <a:ea typeface="Calibri" panose="020F0502020204030204" pitchFamily="34" charset="0"/>
                          <a:cs typeface="Arial" panose="020B0604020202020204" pitchFamily="34" charset="0"/>
                        </a:rPr>
                        <a:t>7% procurement spend on entities owned by persons with disabilities by 31 March 2024</a:t>
                      </a:r>
                    </a:p>
                  </a:txBody>
                  <a:tcPr marL="68580" marR="68580" marT="0" marB="0"/>
                </a:tc>
                <a:extLst>
                  <a:ext uri="{0D108BD9-81ED-4DB2-BD59-A6C34878D82A}">
                    <a16:rowId xmlns:a16="http://schemas.microsoft.com/office/drawing/2014/main" xmlns="" val="3277893717"/>
                  </a:ext>
                </a:extLst>
              </a:tr>
            </a:tbl>
          </a:graphicData>
        </a:graphic>
      </p:graphicFrame>
    </p:spTree>
    <p:extLst>
      <p:ext uri="{BB962C8B-B14F-4D97-AF65-F5344CB8AC3E}">
        <p14:creationId xmlns:p14="http://schemas.microsoft.com/office/powerpoint/2010/main" xmlns="" val="93488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ZA" sz="2200" b="1" dirty="0">
                <a:latin typeface="Gill Sans MT" panose="020B0502020104020203" pitchFamily="34" charset="0"/>
                <a:ea typeface="+mj-ea"/>
                <a:cs typeface="Arial" panose="020B0604020202020204" pitchFamily="34" charset="0"/>
              </a:rPr>
              <a:t>PROGRAMME 5: COMMUNITY WORK PROGRAMME cont.</a:t>
            </a:r>
          </a:p>
        </p:txBody>
      </p:sp>
      <p:graphicFrame>
        <p:nvGraphicFramePr>
          <p:cNvPr id="4" name="Table 5">
            <a:extLst>
              <a:ext uri="{FF2B5EF4-FFF2-40B4-BE49-F238E27FC236}">
                <a16:creationId xmlns:a16="http://schemas.microsoft.com/office/drawing/2014/main" xmlns="" id="{295F5738-EABB-6DDF-6A54-520502BA3062}"/>
              </a:ext>
            </a:extLst>
          </p:cNvPr>
          <p:cNvGraphicFramePr>
            <a:graphicFrameLocks noGrp="1"/>
          </p:cNvGraphicFramePr>
          <p:nvPr>
            <p:extLst>
              <p:ext uri="{D42A27DB-BD31-4B8C-83A1-F6EECF244321}">
                <p14:modId xmlns:p14="http://schemas.microsoft.com/office/powerpoint/2010/main" xmlns="" val="2705044206"/>
              </p:ext>
            </p:extLst>
          </p:nvPr>
        </p:nvGraphicFramePr>
        <p:xfrm>
          <a:off x="107772" y="1960880"/>
          <a:ext cx="11805006" cy="1468120"/>
        </p:xfrm>
        <a:graphic>
          <a:graphicData uri="http://schemas.openxmlformats.org/drawingml/2006/table">
            <a:tbl>
              <a:tblPr firstRow="1" bandRow="1">
                <a:tableStyleId>{8799B23B-EC83-4686-B30A-512413B5E67A}</a:tableStyleId>
              </a:tblPr>
              <a:tblGrid>
                <a:gridCol w="3935002">
                  <a:extLst>
                    <a:ext uri="{9D8B030D-6E8A-4147-A177-3AD203B41FA5}">
                      <a16:colId xmlns:a16="http://schemas.microsoft.com/office/drawing/2014/main" xmlns="" val="2863327256"/>
                    </a:ext>
                  </a:extLst>
                </a:gridCol>
                <a:gridCol w="3935002">
                  <a:extLst>
                    <a:ext uri="{9D8B030D-6E8A-4147-A177-3AD203B41FA5}">
                      <a16:colId xmlns:a16="http://schemas.microsoft.com/office/drawing/2014/main" xmlns="" val="944193119"/>
                    </a:ext>
                  </a:extLst>
                </a:gridCol>
                <a:gridCol w="3935002">
                  <a:extLst>
                    <a:ext uri="{9D8B030D-6E8A-4147-A177-3AD203B41FA5}">
                      <a16:colId xmlns:a16="http://schemas.microsoft.com/office/drawing/2014/main" xmlns="" val="3285085256"/>
                    </a:ext>
                  </a:extLst>
                </a:gridCol>
              </a:tblGrid>
              <a:tr h="370840">
                <a:tc>
                  <a:txBody>
                    <a:bodyPr/>
                    <a:lstStyle/>
                    <a:p>
                      <a:r>
                        <a:rPr lang="en-ZA" dirty="0"/>
                        <a:t>Outputs</a:t>
                      </a:r>
                    </a:p>
                  </a:txBody>
                  <a:tcPr/>
                </a:tc>
                <a:tc>
                  <a:txBody>
                    <a:bodyPr/>
                    <a:lstStyle/>
                    <a:p>
                      <a:r>
                        <a:rPr lang="en-ZA" dirty="0"/>
                        <a:t>Output Indicators</a:t>
                      </a:r>
                    </a:p>
                  </a:txBody>
                  <a:tcPr/>
                </a:tc>
                <a:tc>
                  <a:txBody>
                    <a:bodyPr/>
                    <a:lstStyle/>
                    <a:p>
                      <a:r>
                        <a:rPr lang="en-ZA" dirty="0"/>
                        <a:t>Annual Targets 2023/24</a:t>
                      </a:r>
                    </a:p>
                  </a:txBody>
                  <a:tcPr/>
                </a:tc>
                <a:extLst>
                  <a:ext uri="{0D108BD9-81ED-4DB2-BD59-A6C34878D82A}">
                    <a16:rowId xmlns:a16="http://schemas.microsoft.com/office/drawing/2014/main" xmlns="" val="680804152"/>
                  </a:ext>
                </a:extLst>
              </a:tr>
              <a:tr h="988831">
                <a:tc>
                  <a:txBody>
                    <a:bodyPr/>
                    <a:lstStyle/>
                    <a:p>
                      <a:r>
                        <a:rPr lang="en-ZA" sz="1800">
                          <a:effectLst/>
                          <a:latin typeface="Arial" panose="020B0604020202020204" pitchFamily="34" charset="0"/>
                          <a:ea typeface="Calibri" panose="020F0502020204030204" pitchFamily="34" charset="0"/>
                          <a:cs typeface="Arial" panose="020B0604020202020204" pitchFamily="34" charset="0"/>
                        </a:rPr>
                        <a:t>Unqualified audit outcome</a:t>
                      </a:r>
                    </a:p>
                  </a:txBody>
                  <a:tcPr marL="68580" marR="68580" marT="0" marB="0"/>
                </a:tc>
                <a:tc>
                  <a:txBody>
                    <a:bodyPr/>
                    <a:lstStyle/>
                    <a:p>
                      <a:r>
                        <a:rPr lang="en-ZA" sz="1800" dirty="0">
                          <a:effectLst/>
                          <a:latin typeface="Arial" panose="020B0604020202020204" pitchFamily="34" charset="0"/>
                          <a:ea typeface="Calibri" panose="020F0502020204030204" pitchFamily="34" charset="0"/>
                          <a:cs typeface="Arial" panose="020B0604020202020204" pitchFamily="34" charset="0"/>
                        </a:rPr>
                        <a:t>5.5  Percentage of material irregularities and qualification paragraphs from previous financial years resolved</a:t>
                      </a:r>
                    </a:p>
                  </a:txBody>
                  <a:tcPr marL="68580" marR="68580" marT="0" marB="0"/>
                </a:tc>
                <a:tc>
                  <a:txBody>
                    <a:bodyPr/>
                    <a:lstStyle/>
                    <a:p>
                      <a:r>
                        <a:rPr lang="en-ZA" sz="1800" dirty="0">
                          <a:effectLst/>
                          <a:latin typeface="Arial" panose="020B0604020202020204" pitchFamily="34" charset="0"/>
                          <a:ea typeface="Calibri" panose="020F0502020204030204" pitchFamily="34" charset="0"/>
                          <a:cs typeface="Arial" panose="020B0604020202020204" pitchFamily="34" charset="0"/>
                        </a:rPr>
                        <a:t>100% of material irregularities and qualification paragraphs from previous financial years resolved by 31 March 2024</a:t>
                      </a:r>
                    </a:p>
                  </a:txBody>
                  <a:tcPr marL="68580" marR="68580" marT="0" marB="0"/>
                </a:tc>
                <a:extLst>
                  <a:ext uri="{0D108BD9-81ED-4DB2-BD59-A6C34878D82A}">
                    <a16:rowId xmlns:a16="http://schemas.microsoft.com/office/drawing/2014/main" xmlns="" val="2604650097"/>
                  </a:ext>
                </a:extLst>
              </a:tr>
            </a:tbl>
          </a:graphicData>
        </a:graphic>
      </p:graphicFrame>
    </p:spTree>
    <p:extLst>
      <p:ext uri="{BB962C8B-B14F-4D97-AF65-F5344CB8AC3E}">
        <p14:creationId xmlns:p14="http://schemas.microsoft.com/office/powerpoint/2010/main" xmlns="" val="36722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helmet&#10;&#10;Description automatically generated">
            <a:extLst>
              <a:ext uri="{FF2B5EF4-FFF2-40B4-BE49-F238E27FC236}">
                <a16:creationId xmlns:a16="http://schemas.microsoft.com/office/drawing/2014/main" xmlns="" id="{46872A09-34F2-CD50-E33B-01140B4F1B13}"/>
              </a:ext>
            </a:extLst>
          </p:cNvPr>
          <p:cNvPicPr>
            <a:picLocks noChangeAspect="1"/>
          </p:cNvPicPr>
          <p:nvPr/>
        </p:nvPicPr>
        <p:blipFill>
          <a:blip r:embed="rId2"/>
          <a:stretch>
            <a:fillRect/>
          </a:stretch>
        </p:blipFill>
        <p:spPr>
          <a:xfrm>
            <a:off x="12695" y="283"/>
            <a:ext cx="12166610" cy="6857433"/>
          </a:xfrm>
          <a:prstGeom prst="rect">
            <a:avLst/>
          </a:prstGeom>
        </p:spPr>
      </p:pic>
    </p:spTree>
    <p:extLst>
      <p:ext uri="{BB962C8B-B14F-4D97-AF65-F5344CB8AC3E}">
        <p14:creationId xmlns:p14="http://schemas.microsoft.com/office/powerpoint/2010/main" xmlns="" val="72104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0828D-EBA7-4601-867B-9AFB95900CA1}"/>
              </a:ext>
            </a:extLst>
          </p:cNvPr>
          <p:cNvSpPr>
            <a:spLocks noGrp="1"/>
          </p:cNvSpPr>
          <p:nvPr>
            <p:ph type="title"/>
          </p:nvPr>
        </p:nvSpPr>
        <p:spPr/>
        <p:txBody>
          <a:bodyPr>
            <a:normAutofit/>
          </a:bodyPr>
          <a:lstStyle/>
          <a:p>
            <a:pPr algn="ctr"/>
            <a:r>
              <a:rPr lang="en-GB" sz="3200" b="1" dirty="0">
                <a:solidFill>
                  <a:schemeClr val="accent2"/>
                </a:solidFill>
                <a:effectLst/>
                <a:latin typeface="+mj-lt"/>
                <a:ea typeface="Times New Roman" panose="02020603050405020304" pitchFamily="18" charset="0"/>
              </a:rPr>
              <a:t>2023 MTEF KEY VALUE DRIVERS</a:t>
            </a:r>
            <a:endParaRPr lang="en-ZA" sz="3200" dirty="0">
              <a:latin typeface="+mj-lt"/>
            </a:endParaRPr>
          </a:p>
        </p:txBody>
      </p:sp>
      <p:grpSp>
        <p:nvGrpSpPr>
          <p:cNvPr id="6" name="Group 5">
            <a:extLst>
              <a:ext uri="{FF2B5EF4-FFF2-40B4-BE49-F238E27FC236}">
                <a16:creationId xmlns:a16="http://schemas.microsoft.com/office/drawing/2014/main" xmlns="" id="{B2E5DFA2-7A7C-4E8A-B643-1FB922E12B79}"/>
              </a:ext>
            </a:extLst>
          </p:cNvPr>
          <p:cNvGrpSpPr/>
          <p:nvPr/>
        </p:nvGrpSpPr>
        <p:grpSpPr>
          <a:xfrm>
            <a:off x="816270" y="627719"/>
            <a:ext cx="10019579" cy="5602561"/>
            <a:chOff x="493331" y="1276138"/>
            <a:chExt cx="7138256" cy="4891565"/>
          </a:xfrm>
        </p:grpSpPr>
        <p:sp>
          <p:nvSpPr>
            <p:cNvPr id="7" name="Shape 6">
              <a:extLst>
                <a:ext uri="{FF2B5EF4-FFF2-40B4-BE49-F238E27FC236}">
                  <a16:creationId xmlns:a16="http://schemas.microsoft.com/office/drawing/2014/main" xmlns="" id="{CE7EECD3-EAB5-427D-A983-9DEC432C888A}"/>
                </a:ext>
              </a:extLst>
            </p:cNvPr>
            <p:cNvSpPr/>
            <p:nvPr/>
          </p:nvSpPr>
          <p:spPr>
            <a:xfrm>
              <a:off x="1258420" y="1427965"/>
              <a:ext cx="1328642" cy="1170121"/>
            </a:xfrm>
            <a:prstGeom prst="gear9">
              <a:avLst/>
            </a:prstGeom>
            <a:gradFill flip="none"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path path="circle">
                <a:fillToRect l="50000" t="50000" r="50000" b="50000"/>
              </a:path>
              <a:tileRect/>
            </a:gradFill>
          </p:spPr>
          <p:style>
            <a:lnRef idx="0">
              <a:schemeClr val="accent3"/>
            </a:lnRef>
            <a:fillRef idx="3">
              <a:schemeClr val="accent3"/>
            </a:fillRef>
            <a:effectRef idx="3">
              <a:schemeClr val="accent3"/>
            </a:effectRef>
            <a:fontRef idx="minor">
              <a:schemeClr val="lt1"/>
            </a:fontRef>
          </p:style>
        </p:sp>
        <p:sp>
          <p:nvSpPr>
            <p:cNvPr id="8" name="Shape 7">
              <a:extLst>
                <a:ext uri="{FF2B5EF4-FFF2-40B4-BE49-F238E27FC236}">
                  <a16:creationId xmlns:a16="http://schemas.microsoft.com/office/drawing/2014/main" xmlns="" id="{54DE3847-E98D-4A70-B33E-9DD89BAC2DE8}"/>
                </a:ext>
              </a:extLst>
            </p:cNvPr>
            <p:cNvSpPr/>
            <p:nvPr/>
          </p:nvSpPr>
          <p:spPr>
            <a:xfrm rot="818418">
              <a:off x="2445575" y="1322821"/>
              <a:ext cx="1328643" cy="1398377"/>
            </a:xfrm>
            <a:prstGeom prst="gear9">
              <a:avLst/>
            </a:prstGeom>
            <a:gradFill flip="none" rotWithShape="1">
              <a:gsLst>
                <a:gs pos="0">
                  <a:schemeClr val="bg1">
                    <a:lumMod val="85000"/>
                  </a:schemeClr>
                </a:gs>
                <a:gs pos="0">
                  <a:schemeClr val="accent6">
                    <a:satMod val="110000"/>
                    <a:lumMod val="100000"/>
                    <a:shade val="100000"/>
                  </a:schemeClr>
                </a:gs>
                <a:gs pos="100000">
                  <a:schemeClr val="bg2">
                    <a:lumMod val="90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sp>
        <p:sp>
          <p:nvSpPr>
            <p:cNvPr id="9" name="Shape 8">
              <a:extLst>
                <a:ext uri="{FF2B5EF4-FFF2-40B4-BE49-F238E27FC236}">
                  <a16:creationId xmlns:a16="http://schemas.microsoft.com/office/drawing/2014/main" xmlns="" id="{F5F4650B-1796-4F58-A890-EC71121584E2}"/>
                </a:ext>
              </a:extLst>
            </p:cNvPr>
            <p:cNvSpPr/>
            <p:nvPr/>
          </p:nvSpPr>
          <p:spPr>
            <a:xfrm>
              <a:off x="3657388" y="1276138"/>
              <a:ext cx="1328642" cy="1429475"/>
            </a:xfrm>
            <a:prstGeom prst="gear9">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0">
              <a:schemeClr val="accent5"/>
            </a:lnRef>
            <a:fillRef idx="3">
              <a:schemeClr val="accent5"/>
            </a:fillRef>
            <a:effectRef idx="3">
              <a:schemeClr val="accent5"/>
            </a:effectRef>
            <a:fontRef idx="minor">
              <a:schemeClr val="lt1"/>
            </a:fontRef>
          </p:style>
        </p:sp>
        <p:sp>
          <p:nvSpPr>
            <p:cNvPr id="10" name="Shape 9">
              <a:extLst>
                <a:ext uri="{FF2B5EF4-FFF2-40B4-BE49-F238E27FC236}">
                  <a16:creationId xmlns:a16="http://schemas.microsoft.com/office/drawing/2014/main" xmlns="" id="{912CD64E-B4B9-425A-9186-4096E7A4837A}"/>
                </a:ext>
              </a:extLst>
            </p:cNvPr>
            <p:cNvSpPr/>
            <p:nvPr/>
          </p:nvSpPr>
          <p:spPr>
            <a:xfrm rot="1187163">
              <a:off x="4893191" y="1340509"/>
              <a:ext cx="1328642" cy="1393932"/>
            </a:xfrm>
            <a:prstGeom prst="gear9">
              <a:avLst/>
            </a:prstGeom>
            <a:gradFill flip="none" rotWithShape="1">
              <a:gsLst>
                <a:gs pos="0">
                  <a:srgbClr val="CC4744"/>
                </a:gs>
                <a:gs pos="80000">
                  <a:schemeClr val="accent2">
                    <a:shade val="93000"/>
                    <a:satMod val="130000"/>
                  </a:schemeClr>
                </a:gs>
                <a:gs pos="100000">
                  <a:schemeClr val="accent2">
                    <a:shade val="94000"/>
                    <a:satMod val="135000"/>
                  </a:schemeClr>
                </a:gs>
              </a:gsLst>
              <a:path path="circle">
                <a:fillToRect l="50000" t="50000" r="50000" b="50000"/>
              </a:path>
              <a:tileRect/>
            </a:gradFill>
          </p:spPr>
          <p:style>
            <a:lnRef idx="0">
              <a:schemeClr val="accent2"/>
            </a:lnRef>
            <a:fillRef idx="3">
              <a:schemeClr val="accent2"/>
            </a:fillRef>
            <a:effectRef idx="3">
              <a:schemeClr val="accent2"/>
            </a:effectRef>
            <a:fontRef idx="minor">
              <a:schemeClr val="lt1"/>
            </a:fontRef>
          </p:style>
        </p:sp>
        <p:sp>
          <p:nvSpPr>
            <p:cNvPr id="11" name="Shape 10">
              <a:extLst>
                <a:ext uri="{FF2B5EF4-FFF2-40B4-BE49-F238E27FC236}">
                  <a16:creationId xmlns:a16="http://schemas.microsoft.com/office/drawing/2014/main" xmlns="" id="{5D279D1B-74BE-4BE8-999E-3F74B14B731E}"/>
                </a:ext>
              </a:extLst>
            </p:cNvPr>
            <p:cNvSpPr/>
            <p:nvPr/>
          </p:nvSpPr>
          <p:spPr>
            <a:xfrm>
              <a:off x="6156176" y="1334528"/>
              <a:ext cx="1328642" cy="1374961"/>
            </a:xfrm>
            <a:prstGeom prst="gear9">
              <a:avLst/>
            </a:prstGeom>
            <a:gradFill flip="none" rotWithShape="1">
              <a:gsLst>
                <a:gs pos="0">
                  <a:srgbClr val="9751CB">
                    <a:shade val="30000"/>
                    <a:satMod val="115000"/>
                  </a:srgbClr>
                </a:gs>
                <a:gs pos="50000">
                  <a:srgbClr val="9751CB">
                    <a:shade val="67500"/>
                    <a:satMod val="115000"/>
                  </a:srgbClr>
                </a:gs>
                <a:gs pos="100000">
                  <a:srgbClr val="9751CB">
                    <a:shade val="100000"/>
                    <a:satMod val="115000"/>
                  </a:srgbClr>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sp>
        <p:sp>
          <p:nvSpPr>
            <p:cNvPr id="12" name="TextBox 11">
              <a:extLst>
                <a:ext uri="{FF2B5EF4-FFF2-40B4-BE49-F238E27FC236}">
                  <a16:creationId xmlns:a16="http://schemas.microsoft.com/office/drawing/2014/main" xmlns="" id="{6571BBD1-F713-4BDA-B3A5-E2AD7BE03E04}"/>
                </a:ext>
              </a:extLst>
            </p:cNvPr>
            <p:cNvSpPr txBox="1"/>
            <p:nvPr/>
          </p:nvSpPr>
          <p:spPr>
            <a:xfrm>
              <a:off x="1325893" y="1669297"/>
              <a:ext cx="1169272" cy="819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rPr>
                <a:t>Programme 1: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rPr>
                <a:t>R351.3 million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xmlns="" id="{60700569-4D70-4AF2-A762-A9EE864DEBAB}"/>
                </a:ext>
              </a:extLst>
            </p:cNvPr>
            <p:cNvSpPr txBox="1"/>
            <p:nvPr/>
          </p:nvSpPr>
          <p:spPr>
            <a:xfrm>
              <a:off x="2537983" y="1672599"/>
              <a:ext cx="1169272" cy="819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panose="020B0604020202020204"/>
                  <a:ea typeface="+mn-ea"/>
                  <a:cs typeface="+mn-cs"/>
                </a:rPr>
                <a:t>Programme 2: Intergovernmental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100" b="1" dirty="0">
                <a:solidFill>
                  <a:srgbClr val="FFFFFF"/>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panose="020B0604020202020204"/>
                  <a:ea typeface="+mn-ea"/>
                  <a:cs typeface="+mn-cs"/>
                </a:rPr>
                <a:t>R9.2 billion</a:t>
              </a:r>
              <a:endParaRPr kumimoji="0" lang="en-Z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xmlns="" id="{7792E973-0DA5-4C78-B402-D1383235EBEB}"/>
                </a:ext>
              </a:extLst>
            </p:cNvPr>
            <p:cNvSpPr txBox="1"/>
            <p:nvPr/>
          </p:nvSpPr>
          <p:spPr>
            <a:xfrm>
              <a:off x="3776453" y="1573693"/>
              <a:ext cx="1169272" cy="9539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FFFFFF"/>
                  </a:solidFill>
                  <a:effectLst/>
                  <a:uLnTx/>
                  <a:uFillTx/>
                  <a:latin typeface="Arial" panose="020B0604020202020204"/>
                  <a:ea typeface="+mn-ea"/>
                  <a:cs typeface="+mn-cs"/>
                </a:rPr>
                <a:t>Programme 3: Intergovernmental Policy and Governance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100" b="1" dirty="0">
                <a:solidFill>
                  <a:srgbClr val="FFFFFF"/>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FFFFFF"/>
                  </a:solidFill>
                  <a:effectLst/>
                  <a:uLnTx/>
                  <a:uFillTx/>
                  <a:latin typeface="Arial" panose="020B0604020202020204"/>
                  <a:ea typeface="+mn-ea"/>
                  <a:cs typeface="+mn-cs"/>
                </a:rPr>
                <a:t>R96.9 billion</a:t>
              </a:r>
            </a:p>
          </p:txBody>
        </p:sp>
        <p:sp>
          <p:nvSpPr>
            <p:cNvPr id="15" name="TextBox 14">
              <a:extLst>
                <a:ext uri="{FF2B5EF4-FFF2-40B4-BE49-F238E27FC236}">
                  <a16:creationId xmlns:a16="http://schemas.microsoft.com/office/drawing/2014/main" xmlns="" id="{13B692E5-85F7-4A43-A4C6-E36B7DDE37B9}"/>
                </a:ext>
              </a:extLst>
            </p:cNvPr>
            <p:cNvSpPr txBox="1"/>
            <p:nvPr/>
          </p:nvSpPr>
          <p:spPr>
            <a:xfrm>
              <a:off x="4967301" y="1648023"/>
              <a:ext cx="1323006" cy="81959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rPr>
                <a:t>Programme 4: National Disaster Management Centre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100" b="1" dirty="0">
                <a:solidFill>
                  <a:srgbClr val="000000"/>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rPr>
                <a:t>R932.2 million</a:t>
              </a:r>
              <a:endParaRPr kumimoji="0" lang="en-ZA"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xmlns="" id="{CC7B6DE1-110E-435F-A369-EA7D7C72CB89}"/>
                </a:ext>
              </a:extLst>
            </p:cNvPr>
            <p:cNvSpPr txBox="1"/>
            <p:nvPr/>
          </p:nvSpPr>
          <p:spPr>
            <a:xfrm>
              <a:off x="6119419" y="1867156"/>
              <a:ext cx="1512168" cy="819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rPr>
                <a:t>Programme:5 Community Work 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100" b="1" dirty="0">
                <a:solidFill>
                  <a:srgbClr val="000000"/>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Arial" panose="020B0604020202020204"/>
                  <a:ea typeface="+mn-ea"/>
                  <a:cs typeface="+mn-cs"/>
                </a:rPr>
                <a:t>R4.3 billion</a:t>
              </a:r>
              <a:endParaRPr kumimoji="0" lang="en-ZA"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Rounded Rectangle 16">
              <a:extLst>
                <a:ext uri="{FF2B5EF4-FFF2-40B4-BE49-F238E27FC236}">
                  <a16:creationId xmlns:a16="http://schemas.microsoft.com/office/drawing/2014/main" xmlns="" id="{A2F0BA09-9110-420B-BAE5-1442BFDD893B}"/>
                </a:ext>
              </a:extLst>
            </p:cNvPr>
            <p:cNvSpPr/>
            <p:nvPr/>
          </p:nvSpPr>
          <p:spPr>
            <a:xfrm>
              <a:off x="493331" y="2629911"/>
              <a:ext cx="6552728" cy="323143"/>
            </a:xfrm>
            <a:prstGeom prst="roundRect">
              <a:avLst/>
            </a:prstGeom>
            <a:solidFill>
              <a:schemeClr val="accent2"/>
            </a:solidFill>
            <a:ln cap="rnd">
              <a:solidFill>
                <a:schemeClr val="bg1">
                  <a:lumMod val="85000"/>
                </a:schemeClr>
              </a:solidFill>
              <a:round/>
            </a:ln>
            <a:effectLst>
              <a:reflection blurRad="6350" stA="50000" endA="3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kern="1200" dirty="0">
                  <a:solidFill>
                    <a:srgbClr val="FFFFFF"/>
                  </a:solidFill>
                  <a:latin typeface="Arial" panose="020B0604020202020204"/>
                </a:rPr>
                <a:t>2023/24 BUDGET ALLOCATION R 121 698 251.00</a:t>
              </a: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Down Arrow 17">
              <a:extLst>
                <a:ext uri="{FF2B5EF4-FFF2-40B4-BE49-F238E27FC236}">
                  <a16:creationId xmlns:a16="http://schemas.microsoft.com/office/drawing/2014/main" xmlns="" id="{09B963F2-8E94-4C0D-870E-11A42DFFE34A}"/>
                </a:ext>
              </a:extLst>
            </p:cNvPr>
            <p:cNvSpPr/>
            <p:nvPr/>
          </p:nvSpPr>
          <p:spPr>
            <a:xfrm>
              <a:off x="1795321" y="3031591"/>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Down Arrow 18">
              <a:extLst>
                <a:ext uri="{FF2B5EF4-FFF2-40B4-BE49-F238E27FC236}">
                  <a16:creationId xmlns:a16="http://schemas.microsoft.com/office/drawing/2014/main" xmlns="" id="{937B6798-A3CD-4E5B-9E14-03A4006F0B49}"/>
                </a:ext>
              </a:extLst>
            </p:cNvPr>
            <p:cNvSpPr/>
            <p:nvPr/>
          </p:nvSpPr>
          <p:spPr>
            <a:xfrm>
              <a:off x="3015437" y="3050898"/>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Down Arrow 19">
              <a:extLst>
                <a:ext uri="{FF2B5EF4-FFF2-40B4-BE49-F238E27FC236}">
                  <a16:creationId xmlns:a16="http://schemas.microsoft.com/office/drawing/2014/main" xmlns="" id="{1D4A28B2-337D-4ACA-80E5-C5D83505668B}"/>
                </a:ext>
              </a:extLst>
            </p:cNvPr>
            <p:cNvSpPr/>
            <p:nvPr/>
          </p:nvSpPr>
          <p:spPr>
            <a:xfrm>
              <a:off x="4243593" y="3042116"/>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Down Arrow 20">
              <a:extLst>
                <a:ext uri="{FF2B5EF4-FFF2-40B4-BE49-F238E27FC236}">
                  <a16:creationId xmlns:a16="http://schemas.microsoft.com/office/drawing/2014/main" xmlns="" id="{AED7888B-3C85-48F4-8A85-A13F940C18B3}"/>
                </a:ext>
              </a:extLst>
            </p:cNvPr>
            <p:cNvSpPr/>
            <p:nvPr/>
          </p:nvSpPr>
          <p:spPr>
            <a:xfrm>
              <a:off x="5505232" y="3050898"/>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Down Arrow 21">
              <a:extLst>
                <a:ext uri="{FF2B5EF4-FFF2-40B4-BE49-F238E27FC236}">
                  <a16:creationId xmlns:a16="http://schemas.microsoft.com/office/drawing/2014/main" xmlns="" id="{CE039E8F-9F18-4924-8A22-B0F7D1899409}"/>
                </a:ext>
              </a:extLst>
            </p:cNvPr>
            <p:cNvSpPr/>
            <p:nvPr/>
          </p:nvSpPr>
          <p:spPr>
            <a:xfrm>
              <a:off x="6691865" y="3050898"/>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Down Arrow 22">
              <a:extLst>
                <a:ext uri="{FF2B5EF4-FFF2-40B4-BE49-F238E27FC236}">
                  <a16:creationId xmlns:a16="http://schemas.microsoft.com/office/drawing/2014/main" xmlns="" id="{A6DF46D5-7DC6-439B-BA3E-4B3AED523199}"/>
                </a:ext>
              </a:extLst>
            </p:cNvPr>
            <p:cNvSpPr/>
            <p:nvPr/>
          </p:nvSpPr>
          <p:spPr>
            <a:xfrm>
              <a:off x="4243593" y="3733436"/>
              <a:ext cx="300401" cy="260328"/>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Flowchart: Manual Operation 57">
              <a:extLst>
                <a:ext uri="{FF2B5EF4-FFF2-40B4-BE49-F238E27FC236}">
                  <a16:creationId xmlns:a16="http://schemas.microsoft.com/office/drawing/2014/main" xmlns="" id="{96CD304A-E161-4369-A074-AFF1FCC0D3B4}"/>
                </a:ext>
              </a:extLst>
            </p:cNvPr>
            <p:cNvSpPr/>
            <p:nvPr/>
          </p:nvSpPr>
          <p:spPr>
            <a:xfrm>
              <a:off x="3037940" y="5519631"/>
              <a:ext cx="3012107" cy="6480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9747 w 9747"/>
                <a:gd name="connsiteY0" fmla="*/ 0 h 10000"/>
                <a:gd name="connsiteX1" fmla="*/ 7747 w 9747"/>
                <a:gd name="connsiteY1" fmla="*/ 10000 h 10000"/>
                <a:gd name="connsiteX2" fmla="*/ 1747 w 9747"/>
                <a:gd name="connsiteY2" fmla="*/ 10000 h 10000"/>
                <a:gd name="connsiteX3" fmla="*/ 0 w 9747"/>
                <a:gd name="connsiteY3" fmla="*/ 1411 h 10000"/>
              </a:gdLst>
              <a:ahLst/>
              <a:cxnLst>
                <a:cxn ang="0">
                  <a:pos x="connsiteX0" y="connsiteY0"/>
                </a:cxn>
                <a:cxn ang="0">
                  <a:pos x="connsiteX1" y="connsiteY1"/>
                </a:cxn>
                <a:cxn ang="0">
                  <a:pos x="connsiteX2" y="connsiteY2"/>
                </a:cxn>
                <a:cxn ang="0">
                  <a:pos x="connsiteX3" y="connsiteY3"/>
                </a:cxn>
              </a:cxnLst>
              <a:rect l="l" t="t" r="r" b="b"/>
              <a:pathLst>
                <a:path w="9747" h="10000">
                  <a:moveTo>
                    <a:pt x="9747" y="0"/>
                  </a:moveTo>
                  <a:lnTo>
                    <a:pt x="7747" y="10000"/>
                  </a:lnTo>
                  <a:lnTo>
                    <a:pt x="1747" y="10000"/>
                  </a:lnTo>
                  <a:cubicBezTo>
                    <a:pt x="1080" y="6667"/>
                    <a:pt x="0" y="1411"/>
                    <a:pt x="0" y="14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Flowchart: Decision 24">
              <a:extLst>
                <a:ext uri="{FF2B5EF4-FFF2-40B4-BE49-F238E27FC236}">
                  <a16:creationId xmlns:a16="http://schemas.microsoft.com/office/drawing/2014/main" xmlns="" id="{B973FDC3-A9C1-4C06-A73E-395424AB1287}"/>
                </a:ext>
              </a:extLst>
            </p:cNvPr>
            <p:cNvSpPr/>
            <p:nvPr/>
          </p:nvSpPr>
          <p:spPr>
            <a:xfrm rot="20691191">
              <a:off x="4209169" y="5856032"/>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Flowchart: Decision 25">
              <a:extLst>
                <a:ext uri="{FF2B5EF4-FFF2-40B4-BE49-F238E27FC236}">
                  <a16:creationId xmlns:a16="http://schemas.microsoft.com/office/drawing/2014/main" xmlns="" id="{8966F6A8-404F-4DE6-BE88-8AA3BAC15494}"/>
                </a:ext>
              </a:extLst>
            </p:cNvPr>
            <p:cNvSpPr/>
            <p:nvPr/>
          </p:nvSpPr>
          <p:spPr>
            <a:xfrm>
              <a:off x="3587855" y="5852909"/>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Flowchart: Decision 26">
              <a:extLst>
                <a:ext uri="{FF2B5EF4-FFF2-40B4-BE49-F238E27FC236}">
                  <a16:creationId xmlns:a16="http://schemas.microsoft.com/office/drawing/2014/main" xmlns="" id="{9E9E2E4A-F174-4C3A-AEB9-0D010210EA4A}"/>
                </a:ext>
              </a:extLst>
            </p:cNvPr>
            <p:cNvSpPr/>
            <p:nvPr/>
          </p:nvSpPr>
          <p:spPr>
            <a:xfrm rot="1815810">
              <a:off x="3983935" y="5861967"/>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Flowchart: Decision 27">
              <a:extLst>
                <a:ext uri="{FF2B5EF4-FFF2-40B4-BE49-F238E27FC236}">
                  <a16:creationId xmlns:a16="http://schemas.microsoft.com/office/drawing/2014/main" xmlns="" id="{B19E58F7-F937-4BB7-8F3E-B6E45CA68840}"/>
                </a:ext>
              </a:extLst>
            </p:cNvPr>
            <p:cNvSpPr/>
            <p:nvPr/>
          </p:nvSpPr>
          <p:spPr>
            <a:xfrm rot="19062343">
              <a:off x="4613758" y="5921660"/>
              <a:ext cx="292984" cy="229192"/>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Flowchart: Decision 28">
              <a:extLst>
                <a:ext uri="{FF2B5EF4-FFF2-40B4-BE49-F238E27FC236}">
                  <a16:creationId xmlns:a16="http://schemas.microsoft.com/office/drawing/2014/main" xmlns="" id="{EB622258-1757-4913-8619-38376C91F696}"/>
                </a:ext>
              </a:extLst>
            </p:cNvPr>
            <p:cNvSpPr/>
            <p:nvPr/>
          </p:nvSpPr>
          <p:spPr>
            <a:xfrm rot="1509726">
              <a:off x="4934857" y="5852036"/>
              <a:ext cx="249766"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Flowchart: Decision 29">
              <a:extLst>
                <a:ext uri="{FF2B5EF4-FFF2-40B4-BE49-F238E27FC236}">
                  <a16:creationId xmlns:a16="http://schemas.microsoft.com/office/drawing/2014/main" xmlns="" id="{E4D2844A-0C40-4918-ADBE-A6C3DFE95B6C}"/>
                </a:ext>
              </a:extLst>
            </p:cNvPr>
            <p:cNvSpPr/>
            <p:nvPr/>
          </p:nvSpPr>
          <p:spPr>
            <a:xfrm>
              <a:off x="5226810" y="589885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Flowchart: Decision 30">
              <a:extLst>
                <a:ext uri="{FF2B5EF4-FFF2-40B4-BE49-F238E27FC236}">
                  <a16:creationId xmlns:a16="http://schemas.microsoft.com/office/drawing/2014/main" xmlns="" id="{EB7689E9-7382-4010-8E7F-E26860F7025C}"/>
                </a:ext>
              </a:extLst>
            </p:cNvPr>
            <p:cNvSpPr/>
            <p:nvPr/>
          </p:nvSpPr>
          <p:spPr>
            <a:xfrm rot="19893262">
              <a:off x="3818648" y="5705903"/>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Flowchart: Decision 31">
              <a:extLst>
                <a:ext uri="{FF2B5EF4-FFF2-40B4-BE49-F238E27FC236}">
                  <a16:creationId xmlns:a16="http://schemas.microsoft.com/office/drawing/2014/main" xmlns="" id="{30696A41-0691-4A9F-A34A-DF714030FA57}"/>
                </a:ext>
              </a:extLst>
            </p:cNvPr>
            <p:cNvSpPr/>
            <p:nvPr/>
          </p:nvSpPr>
          <p:spPr>
            <a:xfrm rot="19770220">
              <a:off x="4051789" y="5659143"/>
              <a:ext cx="292984" cy="229193"/>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Flowchart: Decision 32">
              <a:extLst>
                <a:ext uri="{FF2B5EF4-FFF2-40B4-BE49-F238E27FC236}">
                  <a16:creationId xmlns:a16="http://schemas.microsoft.com/office/drawing/2014/main" xmlns="" id="{9E213D29-8947-49ED-85FC-16A9F6309425}"/>
                </a:ext>
              </a:extLst>
            </p:cNvPr>
            <p:cNvSpPr/>
            <p:nvPr/>
          </p:nvSpPr>
          <p:spPr>
            <a:xfrm rot="945623">
              <a:off x="4455113" y="5792367"/>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Flowchart: Decision 33">
              <a:extLst>
                <a:ext uri="{FF2B5EF4-FFF2-40B4-BE49-F238E27FC236}">
                  <a16:creationId xmlns:a16="http://schemas.microsoft.com/office/drawing/2014/main" xmlns="" id="{9B4293D3-EAEA-4C4C-BD65-07F3769ECEAC}"/>
                </a:ext>
              </a:extLst>
            </p:cNvPr>
            <p:cNvSpPr/>
            <p:nvPr/>
          </p:nvSpPr>
          <p:spPr>
            <a:xfrm rot="2636217">
              <a:off x="4764670" y="566858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Flowchart: Decision 34">
              <a:extLst>
                <a:ext uri="{FF2B5EF4-FFF2-40B4-BE49-F238E27FC236}">
                  <a16:creationId xmlns:a16="http://schemas.microsoft.com/office/drawing/2014/main" xmlns="" id="{8486B6BF-5629-40EB-935F-CA3850EA9433}"/>
                </a:ext>
              </a:extLst>
            </p:cNvPr>
            <p:cNvSpPr/>
            <p:nvPr/>
          </p:nvSpPr>
          <p:spPr>
            <a:xfrm>
              <a:off x="5072756" y="570590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xmlns="" id="{C75D45BF-FFE5-404C-99DC-A39CDB616F1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739" r="59644" b="10317"/>
            <a:stretch/>
          </p:blipFill>
          <p:spPr>
            <a:xfrm>
              <a:off x="3493029" y="4175626"/>
              <a:ext cx="2015656" cy="1132081"/>
            </a:xfrm>
            <a:prstGeom prst="rect">
              <a:avLst/>
            </a:prstGeom>
          </p:spPr>
        </p:pic>
        <p:sp>
          <p:nvSpPr>
            <p:cNvPr id="37" name="Flowchart: Decision 36">
              <a:extLst>
                <a:ext uri="{FF2B5EF4-FFF2-40B4-BE49-F238E27FC236}">
                  <a16:creationId xmlns:a16="http://schemas.microsoft.com/office/drawing/2014/main" xmlns="" id="{6FDF998E-EF4F-4BD2-A61C-A65BA6C8C93E}"/>
                </a:ext>
              </a:extLst>
            </p:cNvPr>
            <p:cNvSpPr/>
            <p:nvPr/>
          </p:nvSpPr>
          <p:spPr>
            <a:xfrm rot="945623">
              <a:off x="4324215" y="5296622"/>
              <a:ext cx="228345"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8" name="Picture 37">
              <a:extLst>
                <a:ext uri="{FF2B5EF4-FFF2-40B4-BE49-F238E27FC236}">
                  <a16:creationId xmlns:a16="http://schemas.microsoft.com/office/drawing/2014/main" xmlns="" id="{AC779508-FB12-49F6-8479-C874C14A366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882514">
              <a:off x="2676490" y="3518602"/>
              <a:ext cx="551211" cy="1232483"/>
            </a:xfrm>
            <a:prstGeom prst="rect">
              <a:avLst/>
            </a:prstGeom>
          </p:spPr>
        </p:pic>
        <p:pic>
          <p:nvPicPr>
            <p:cNvPr id="39" name="Picture 38">
              <a:extLst>
                <a:ext uri="{FF2B5EF4-FFF2-40B4-BE49-F238E27FC236}">
                  <a16:creationId xmlns:a16="http://schemas.microsoft.com/office/drawing/2014/main" xmlns="" id="{1698A062-1F28-4F43-BA95-2CF34E7C3F8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017524">
              <a:off x="5457550" y="3422447"/>
              <a:ext cx="551211" cy="1232483"/>
            </a:xfrm>
            <a:prstGeom prst="rect">
              <a:avLst/>
            </a:prstGeom>
          </p:spPr>
        </p:pic>
        <p:sp>
          <p:nvSpPr>
            <p:cNvPr id="40" name="TextBox 39">
              <a:extLst>
                <a:ext uri="{FF2B5EF4-FFF2-40B4-BE49-F238E27FC236}">
                  <a16:creationId xmlns:a16="http://schemas.microsoft.com/office/drawing/2014/main" xmlns="" id="{3AB0EEC9-3C51-4229-97CD-48773048A84A}"/>
                </a:ext>
              </a:extLst>
            </p:cNvPr>
            <p:cNvSpPr txBox="1"/>
            <p:nvPr/>
          </p:nvSpPr>
          <p:spPr>
            <a:xfrm rot="378389">
              <a:off x="2253950" y="3782102"/>
              <a:ext cx="1094166" cy="5038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Arial" panose="020B0604020202020204"/>
                  <a:ea typeface="+mn-ea"/>
                  <a:cs typeface="+mn-cs"/>
                </a:rPr>
                <a:t>Annual </a:t>
              </a:r>
              <a:r>
                <a:rPr kumimoji="0" lang="en-ZA" sz="1050" b="1" i="0" u="none" strike="noStrike" kern="1200" cap="none" spc="0" normalizeH="0" baseline="0" noProof="0" dirty="0">
                  <a:ln>
                    <a:noFill/>
                  </a:ln>
                  <a:solidFill>
                    <a:srgbClr val="000000"/>
                  </a:solidFill>
                  <a:effectLst/>
                  <a:uLnTx/>
                  <a:uFillTx/>
                  <a:latin typeface="Arial" panose="020B0604020202020204"/>
                  <a:ea typeface="+mn-ea"/>
                  <a:cs typeface="+mn-cs"/>
                </a:rPr>
                <a:t>Performance Plan &amp; Operational Plan</a:t>
              </a:r>
            </a:p>
          </p:txBody>
        </p:sp>
        <p:sp>
          <p:nvSpPr>
            <p:cNvPr id="41" name="TextBox 40">
              <a:extLst>
                <a:ext uri="{FF2B5EF4-FFF2-40B4-BE49-F238E27FC236}">
                  <a16:creationId xmlns:a16="http://schemas.microsoft.com/office/drawing/2014/main" xmlns="" id="{0781043C-6752-4CC6-8424-B92517CD5952}"/>
                </a:ext>
              </a:extLst>
            </p:cNvPr>
            <p:cNvSpPr txBox="1"/>
            <p:nvPr/>
          </p:nvSpPr>
          <p:spPr>
            <a:xfrm rot="21380161">
              <a:off x="5498491" y="3862149"/>
              <a:ext cx="864997" cy="362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srgbClr val="000000"/>
                  </a:solidFill>
                  <a:effectLst/>
                  <a:uLnTx/>
                  <a:uFillTx/>
                  <a:latin typeface="Arial" panose="020B0604020202020204"/>
                  <a:ea typeface="+mn-ea"/>
                  <a:cs typeface="+mn-cs"/>
                </a:rPr>
                <a:t>Procurement Plan</a:t>
              </a:r>
            </a:p>
          </p:txBody>
        </p:sp>
        <p:sp>
          <p:nvSpPr>
            <p:cNvPr id="42" name="Oval 41">
              <a:extLst>
                <a:ext uri="{FF2B5EF4-FFF2-40B4-BE49-F238E27FC236}">
                  <a16:creationId xmlns:a16="http://schemas.microsoft.com/office/drawing/2014/main" xmlns="" id="{A61D2200-1292-4233-9466-F41A60D48EE4}"/>
                </a:ext>
              </a:extLst>
            </p:cNvPr>
            <p:cNvSpPr/>
            <p:nvPr/>
          </p:nvSpPr>
          <p:spPr>
            <a:xfrm>
              <a:off x="3707255" y="4210544"/>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Oval 42">
              <a:extLst>
                <a:ext uri="{FF2B5EF4-FFF2-40B4-BE49-F238E27FC236}">
                  <a16:creationId xmlns:a16="http://schemas.microsoft.com/office/drawing/2014/main" xmlns="" id="{55FFC10D-FE89-4BBB-AF89-49F3B8968DF7}"/>
                </a:ext>
              </a:extLst>
            </p:cNvPr>
            <p:cNvSpPr/>
            <p:nvPr/>
          </p:nvSpPr>
          <p:spPr>
            <a:xfrm>
              <a:off x="3769695" y="4111984"/>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xmlns="" id="{EFF95893-EA34-4944-964E-0227BC5B27DC}"/>
                </a:ext>
              </a:extLst>
            </p:cNvPr>
            <p:cNvSpPr/>
            <p:nvPr/>
          </p:nvSpPr>
          <p:spPr>
            <a:xfrm>
              <a:off x="4922866" y="4113905"/>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xmlns="" id="{ACEAD157-6C74-4A86-946C-968364905AA9}"/>
                </a:ext>
              </a:extLst>
            </p:cNvPr>
            <p:cNvSpPr/>
            <p:nvPr/>
          </p:nvSpPr>
          <p:spPr>
            <a:xfrm>
              <a:off x="4865423" y="4201003"/>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xmlns="" id="{C0F56FB4-66DD-4EAF-9A66-859D2A8418D7}"/>
                </a:ext>
              </a:extLst>
            </p:cNvPr>
            <p:cNvSpPr/>
            <p:nvPr/>
          </p:nvSpPr>
          <p:spPr>
            <a:xfrm>
              <a:off x="3650527" y="4097581"/>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xmlns="" id="{BD84B552-177E-4572-BDA8-590789ACB827}"/>
                </a:ext>
              </a:extLst>
            </p:cNvPr>
            <p:cNvSpPr/>
            <p:nvPr/>
          </p:nvSpPr>
          <p:spPr>
            <a:xfrm>
              <a:off x="4987143" y="4008951"/>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8" name="Oval 47">
              <a:extLst>
                <a:ext uri="{FF2B5EF4-FFF2-40B4-BE49-F238E27FC236}">
                  <a16:creationId xmlns:a16="http://schemas.microsoft.com/office/drawing/2014/main" xmlns="" id="{83647EFF-7ED1-49D8-90F9-EFE0A7809061}"/>
                </a:ext>
              </a:extLst>
            </p:cNvPr>
            <p:cNvSpPr/>
            <p:nvPr/>
          </p:nvSpPr>
          <p:spPr>
            <a:xfrm>
              <a:off x="5016382" y="4074721"/>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Oval 48">
              <a:extLst>
                <a:ext uri="{FF2B5EF4-FFF2-40B4-BE49-F238E27FC236}">
                  <a16:creationId xmlns:a16="http://schemas.microsoft.com/office/drawing/2014/main" xmlns="" id="{F4CF7F03-201F-4834-BE2E-E141F2AEBCC4}"/>
                </a:ext>
              </a:extLst>
            </p:cNvPr>
            <p:cNvSpPr/>
            <p:nvPr/>
          </p:nvSpPr>
          <p:spPr>
            <a:xfrm>
              <a:off x="4911142" y="4261962"/>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50" name="Rectangle 49">
            <a:extLst>
              <a:ext uri="{FF2B5EF4-FFF2-40B4-BE49-F238E27FC236}">
                <a16:creationId xmlns:a16="http://schemas.microsoft.com/office/drawing/2014/main" xmlns="" id="{6C363768-BC25-40E2-891A-B704131C6C50}"/>
              </a:ext>
            </a:extLst>
          </p:cNvPr>
          <p:cNvSpPr/>
          <p:nvPr/>
        </p:nvSpPr>
        <p:spPr>
          <a:xfrm>
            <a:off x="2260020" y="2801195"/>
            <a:ext cx="2438510" cy="47561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Compensation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rPr>
              <a:t>R346.7 million</a:t>
            </a:r>
          </a:p>
        </p:txBody>
      </p:sp>
      <p:sp>
        <p:nvSpPr>
          <p:cNvPr id="51" name="Rectangle 50">
            <a:extLst>
              <a:ext uri="{FF2B5EF4-FFF2-40B4-BE49-F238E27FC236}">
                <a16:creationId xmlns:a16="http://schemas.microsoft.com/office/drawing/2014/main" xmlns="" id="{E45C7A42-17F3-46D5-B091-700DFA68FB56}"/>
              </a:ext>
            </a:extLst>
          </p:cNvPr>
          <p:cNvSpPr/>
          <p:nvPr/>
        </p:nvSpPr>
        <p:spPr>
          <a:xfrm>
            <a:off x="4728349" y="2812145"/>
            <a:ext cx="1856625" cy="443327"/>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Goods and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panose="020B0604020202020204"/>
              </a:rPr>
              <a:t>R4.7 billion</a:t>
            </a: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xmlns="" id="{6CE5289B-FB03-42D8-A642-C51C445B8CD8}"/>
              </a:ext>
            </a:extLst>
          </p:cNvPr>
          <p:cNvSpPr/>
          <p:nvPr/>
        </p:nvSpPr>
        <p:spPr>
          <a:xfrm>
            <a:off x="8749265" y="2785467"/>
            <a:ext cx="1563014" cy="442622"/>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Capital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panose="020B0604020202020204"/>
              </a:rPr>
              <a:t>R23.4 million</a:t>
            </a:r>
            <a:endParaRPr kumimoji="0" lang="en-Z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3" name="Arrow: Down 52">
            <a:extLst>
              <a:ext uri="{FF2B5EF4-FFF2-40B4-BE49-F238E27FC236}">
                <a16:creationId xmlns:a16="http://schemas.microsoft.com/office/drawing/2014/main" xmlns="" id="{36E4E5F2-FE54-45D3-8CD0-8FE77131A13D}"/>
              </a:ext>
            </a:extLst>
          </p:cNvPr>
          <p:cNvSpPr/>
          <p:nvPr/>
        </p:nvSpPr>
        <p:spPr>
          <a:xfrm rot="3940333">
            <a:off x="8809119" y="3686200"/>
            <a:ext cx="1037998" cy="2290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Service delivery</a:t>
            </a: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xmlns="" id="{F11B8BD7-544B-4967-972A-CB5B702029DF}"/>
              </a:ext>
            </a:extLst>
          </p:cNvPr>
          <p:cNvSpPr/>
          <p:nvPr/>
        </p:nvSpPr>
        <p:spPr>
          <a:xfrm>
            <a:off x="6584974" y="2809238"/>
            <a:ext cx="2167231" cy="44332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C00000"/>
                </a:solidFill>
                <a:effectLst/>
                <a:uLnTx/>
                <a:uFillTx/>
                <a:latin typeface="Arial" panose="020B0604020202020204"/>
                <a:ea typeface="+mn-ea"/>
                <a:cs typeface="+mn-cs"/>
              </a:rPr>
              <a:t>Transfers and Subsidies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C00000"/>
                </a:solidFill>
                <a:latin typeface="Arial" panose="020B0604020202020204"/>
              </a:rPr>
              <a:t>R116.6 billion</a:t>
            </a:r>
            <a:endParaRPr kumimoji="0" lang="en-ZA" sz="14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424521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B3FDAB-BA6B-62DD-5B14-54535D197094}"/>
              </a:ext>
            </a:extLst>
          </p:cNvPr>
          <p:cNvPicPr>
            <a:picLocks noChangeAspect="1"/>
          </p:cNvPicPr>
          <p:nvPr/>
        </p:nvPicPr>
        <p:blipFill>
          <a:blip r:embed="rId2"/>
          <a:stretch>
            <a:fillRect/>
          </a:stretch>
        </p:blipFill>
        <p:spPr>
          <a:xfrm>
            <a:off x="0" y="0"/>
            <a:ext cx="12166601" cy="6858000"/>
          </a:xfrm>
          <a:prstGeom prst="rect">
            <a:avLst/>
          </a:prstGeom>
        </p:spPr>
      </p:pic>
      <p:sp>
        <p:nvSpPr>
          <p:cNvPr id="4" name="TextBox 3">
            <a:extLst>
              <a:ext uri="{FF2B5EF4-FFF2-40B4-BE49-F238E27FC236}">
                <a16:creationId xmlns:a16="http://schemas.microsoft.com/office/drawing/2014/main" xmlns="" id="{16E5C665-463D-3703-CF17-F39E8C6904C0}"/>
              </a:ext>
            </a:extLst>
          </p:cNvPr>
          <p:cNvSpPr txBox="1"/>
          <p:nvPr/>
        </p:nvSpPr>
        <p:spPr>
          <a:xfrm>
            <a:off x="356726" y="1493014"/>
            <a:ext cx="11660187" cy="3693319"/>
          </a:xfrm>
          <a:prstGeom prst="rect">
            <a:avLst/>
          </a:prstGeom>
          <a:noFill/>
        </p:spPr>
        <p:txBody>
          <a:bodyPr wrap="square">
            <a:spAutoFit/>
          </a:bodyPr>
          <a:lstStyle/>
          <a:p>
            <a:pPr algn="just"/>
            <a:r>
              <a:rPr lang="en-US" sz="2400" dirty="0"/>
              <a:t>Introduction</a:t>
            </a:r>
          </a:p>
          <a:p>
            <a:pPr algn="just"/>
            <a:endParaRPr lang="en-US" sz="2400" dirty="0"/>
          </a:p>
          <a:p>
            <a:pPr algn="just"/>
            <a:r>
              <a:rPr lang="en-US" sz="2400" b="1" dirty="0"/>
              <a:t>Part 1 </a:t>
            </a:r>
            <a:r>
              <a:rPr lang="en-US" sz="2400" dirty="0"/>
              <a:t>– Revised Strategic Plan 2020-2025</a:t>
            </a:r>
          </a:p>
          <a:p>
            <a:pPr algn="just"/>
            <a:endParaRPr lang="en-US" sz="2400" b="1" dirty="0"/>
          </a:p>
          <a:p>
            <a:pPr algn="just"/>
            <a:r>
              <a:rPr lang="en-US" sz="2400" b="1" dirty="0"/>
              <a:t>Part 2</a:t>
            </a:r>
            <a:r>
              <a:rPr lang="en-US" sz="2400" dirty="0"/>
              <a:t>- Annual Performance Plan 2023/24; and </a:t>
            </a:r>
          </a:p>
          <a:p>
            <a:pPr algn="just"/>
            <a:endParaRPr lang="en-US" sz="2400" dirty="0"/>
          </a:p>
          <a:p>
            <a:pPr algn="just"/>
            <a:r>
              <a:rPr lang="en-US" sz="2400" b="1" dirty="0"/>
              <a:t>Part 3 </a:t>
            </a:r>
            <a:r>
              <a:rPr lang="en-US" sz="2400" dirty="0"/>
              <a:t>– DCoG MTEF Budget Allocation. </a:t>
            </a:r>
          </a:p>
          <a:p>
            <a:pPr algn="just"/>
            <a:endParaRPr lang="en-US" sz="2400" dirty="0"/>
          </a:p>
          <a:p>
            <a:pPr algn="just"/>
            <a:r>
              <a:rPr lang="en-US" sz="2400" dirty="0"/>
              <a:t>Recommendations</a:t>
            </a:r>
          </a:p>
          <a:p>
            <a:pPr algn="just"/>
            <a:r>
              <a:rPr lang="en-US" sz="1800" dirty="0"/>
              <a:t> </a:t>
            </a:r>
            <a:endParaRPr lang="en-US" sz="1800" b="1" dirty="0"/>
          </a:p>
        </p:txBody>
      </p:sp>
      <p:sp>
        <p:nvSpPr>
          <p:cNvPr id="5" name="Title 1">
            <a:extLst>
              <a:ext uri="{FF2B5EF4-FFF2-40B4-BE49-F238E27FC236}">
                <a16:creationId xmlns:a16="http://schemas.microsoft.com/office/drawing/2014/main" xmlns="" id="{70DE8589-8B2D-86E5-8518-B2759CABA6B1}"/>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200" b="1" dirty="0">
                <a:latin typeface="Gill Sans MT" panose="020B0502020104020203" pitchFamily="34" charset="0"/>
              </a:rPr>
              <a:t>PRESENTATION OUTLINE</a:t>
            </a:r>
          </a:p>
        </p:txBody>
      </p:sp>
    </p:spTree>
    <p:extLst>
      <p:ext uri="{BB962C8B-B14F-4D97-AF65-F5344CB8AC3E}">
        <p14:creationId xmlns:p14="http://schemas.microsoft.com/office/powerpoint/2010/main" xmlns="" val="352788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CEB6A-1794-E541-60B6-F4A3CCD0DC36}"/>
              </a:ext>
            </a:extLst>
          </p:cNvPr>
          <p:cNvSpPr>
            <a:spLocks noGrp="1"/>
          </p:cNvSpPr>
          <p:nvPr>
            <p:ph type="title"/>
          </p:nvPr>
        </p:nvSpPr>
        <p:spPr/>
        <p:txBody>
          <a:bodyPr>
            <a:normAutofit fontScale="90000"/>
          </a:bodyPr>
          <a:lstStyle/>
          <a:p>
            <a:pPr algn="ctr"/>
            <a:r>
              <a:rPr lang="en-ZA" dirty="0"/>
              <a:t>	</a:t>
            </a:r>
            <a:r>
              <a:rPr lang="en-ZA" sz="2000" b="1" dirty="0">
                <a:solidFill>
                  <a:schemeClr val="accent2"/>
                </a:solidFill>
                <a:latin typeface="Arial" panose="020B0604020202020204" pitchFamily="34" charset="0"/>
                <a:cs typeface="Arial" panose="020B0604020202020204" pitchFamily="34" charset="0"/>
              </a:rPr>
              <a:t>2023 ESTIMATE OF NATIONAL EXPENDITURE (</a:t>
            </a:r>
            <a:r>
              <a:rPr lang="en-ZA" sz="2000" b="1" dirty="0" err="1">
                <a:solidFill>
                  <a:schemeClr val="accent2"/>
                </a:solidFill>
                <a:latin typeface="Arial" panose="020B0604020202020204" pitchFamily="34" charset="0"/>
                <a:cs typeface="Arial" panose="020B0604020202020204" pitchFamily="34" charset="0"/>
              </a:rPr>
              <a:t>ene</a:t>
            </a:r>
            <a:r>
              <a:rPr lang="en-ZA" sz="2000" b="1" dirty="0">
                <a:solidFill>
                  <a:schemeClr val="accent2"/>
                </a:solidFill>
                <a:latin typeface="Arial" panose="020B0604020202020204" pitchFamily="34" charset="0"/>
                <a:cs typeface="Arial" panose="020B0604020202020204" pitchFamily="34" charset="0"/>
              </a:rPr>
              <a:t>) Allocation </a:t>
            </a:r>
          </a:p>
        </p:txBody>
      </p:sp>
      <p:pic>
        <p:nvPicPr>
          <p:cNvPr id="9" name="Picture 8">
            <a:extLst>
              <a:ext uri="{FF2B5EF4-FFF2-40B4-BE49-F238E27FC236}">
                <a16:creationId xmlns:a16="http://schemas.microsoft.com/office/drawing/2014/main" xmlns="" id="{D56D503E-0D60-484A-82B4-02B85A37254E}"/>
              </a:ext>
            </a:extLst>
          </p:cNvPr>
          <p:cNvPicPr>
            <a:picLocks noChangeAspect="1"/>
          </p:cNvPicPr>
          <p:nvPr/>
        </p:nvPicPr>
        <p:blipFill>
          <a:blip r:embed="rId2"/>
          <a:stretch>
            <a:fillRect/>
          </a:stretch>
        </p:blipFill>
        <p:spPr>
          <a:xfrm>
            <a:off x="147230" y="769892"/>
            <a:ext cx="5765890" cy="3253468"/>
          </a:xfrm>
          <a:prstGeom prst="rect">
            <a:avLst/>
          </a:prstGeom>
        </p:spPr>
      </p:pic>
      <p:pic>
        <p:nvPicPr>
          <p:cNvPr id="10" name="Picture 9">
            <a:extLst>
              <a:ext uri="{FF2B5EF4-FFF2-40B4-BE49-F238E27FC236}">
                <a16:creationId xmlns:a16="http://schemas.microsoft.com/office/drawing/2014/main" xmlns="" id="{47872795-0D04-417C-B910-E9173CB662BC}"/>
              </a:ext>
            </a:extLst>
          </p:cNvPr>
          <p:cNvPicPr>
            <a:picLocks noChangeAspect="1"/>
          </p:cNvPicPr>
          <p:nvPr/>
        </p:nvPicPr>
        <p:blipFill>
          <a:blip r:embed="rId3"/>
          <a:stretch>
            <a:fillRect/>
          </a:stretch>
        </p:blipFill>
        <p:spPr>
          <a:xfrm>
            <a:off x="6278882" y="769891"/>
            <a:ext cx="5455645" cy="3253468"/>
          </a:xfrm>
          <a:prstGeom prst="rect">
            <a:avLst/>
          </a:prstGeom>
        </p:spPr>
      </p:pic>
      <p:sp>
        <p:nvSpPr>
          <p:cNvPr id="12" name="TextBox 11">
            <a:extLst>
              <a:ext uri="{FF2B5EF4-FFF2-40B4-BE49-F238E27FC236}">
                <a16:creationId xmlns:a16="http://schemas.microsoft.com/office/drawing/2014/main" xmlns="" id="{EE977BBA-98B0-4E7B-86B1-5CB174A3AC5B}"/>
              </a:ext>
            </a:extLst>
          </p:cNvPr>
          <p:cNvSpPr txBox="1"/>
          <p:nvPr/>
        </p:nvSpPr>
        <p:spPr>
          <a:xfrm>
            <a:off x="147230" y="4387642"/>
            <a:ext cx="11827055" cy="1700466"/>
          </a:xfrm>
          <a:prstGeom prst="rect">
            <a:avLst/>
          </a:prstGeom>
          <a:solidFill>
            <a:schemeClr val="bg1">
              <a:lumMod val="85000"/>
            </a:schemeClr>
          </a:solidFill>
          <a:ln>
            <a:solidFill>
              <a:schemeClr val="accent1"/>
            </a:solidFill>
          </a:ln>
        </p:spPr>
        <p:txBody>
          <a:bodyPr wrap="square">
            <a:spAutoFit/>
          </a:bodyPr>
          <a:lstStyle/>
          <a:p>
            <a:pPr>
              <a:spcAft>
                <a:spcPts val="300"/>
              </a:spcAft>
            </a:pPr>
            <a:r>
              <a:rPr lang="en-US" sz="1350" b="1" dirty="0">
                <a:latin typeface="Arial Narrow" panose="020B0606020202030204" pitchFamily="34" charset="0"/>
              </a:rPr>
              <a:t>The total expenditure of the Department is expected to increase at an average annual rate of 5.9 per cent, from R121.7 billion in 2023/24 to R136.5 billion in 2025/26. </a:t>
            </a:r>
          </a:p>
          <a:p>
            <a:pPr marL="285750" indent="-285750">
              <a:spcAft>
                <a:spcPts val="300"/>
              </a:spcAft>
              <a:buFont typeface="Arial" panose="020B0604020202020204" pitchFamily="34" charset="0"/>
              <a:buChar char="•"/>
            </a:pPr>
            <a:r>
              <a:rPr lang="en-US" sz="1350" b="1" dirty="0">
                <a:latin typeface="Arial Narrow" panose="020B0606020202030204" pitchFamily="34" charset="0"/>
              </a:rPr>
              <a:t>Transfers</a:t>
            </a:r>
            <a:r>
              <a:rPr lang="en-US" sz="1350" dirty="0">
                <a:latin typeface="Arial Narrow" panose="020B0606020202030204" pitchFamily="34" charset="0"/>
              </a:rPr>
              <a:t> to provinces and municipalities account for an estimated 95.4 per cent (R371.8 billion) of the department’s total budget over the MTEF period, of which the </a:t>
            </a:r>
            <a:r>
              <a:rPr lang="en-US" sz="1350" i="1" dirty="0">
                <a:latin typeface="Arial Narrow" panose="020B0606020202030204" pitchFamily="34" charset="0"/>
              </a:rPr>
              <a:t>Local Government Equitable Share </a:t>
            </a:r>
            <a:r>
              <a:rPr lang="en-US" sz="1350" dirty="0">
                <a:latin typeface="Arial Narrow" panose="020B0606020202030204" pitchFamily="34" charset="0"/>
              </a:rPr>
              <a:t>and the </a:t>
            </a:r>
            <a:r>
              <a:rPr lang="en-US" sz="1350" i="1" dirty="0">
                <a:latin typeface="Arial Narrow" panose="020B0606020202030204" pitchFamily="34" charset="0"/>
              </a:rPr>
              <a:t>Municipal Infrastructure Grant </a:t>
            </a:r>
            <a:r>
              <a:rPr lang="en-US" sz="1350" dirty="0">
                <a:latin typeface="Arial Narrow" panose="020B0606020202030204" pitchFamily="34" charset="0"/>
              </a:rPr>
              <a:t>accounts for 92.6%.</a:t>
            </a:r>
          </a:p>
          <a:p>
            <a:pPr marL="285750" indent="-285750">
              <a:spcAft>
                <a:spcPts val="300"/>
              </a:spcAft>
              <a:buFont typeface="Arial" panose="020B0604020202020204" pitchFamily="34" charset="0"/>
              <a:buChar char="•"/>
            </a:pPr>
            <a:r>
              <a:rPr lang="en-US" sz="1350" dirty="0">
                <a:latin typeface="Arial Narrow" panose="020B0606020202030204" pitchFamily="34" charset="0"/>
              </a:rPr>
              <a:t>Expenditure on </a:t>
            </a:r>
            <a:r>
              <a:rPr lang="en-US" sz="1350" b="1" dirty="0">
                <a:latin typeface="Arial Narrow" panose="020B0606020202030204" pitchFamily="34" charset="0"/>
              </a:rPr>
              <a:t>compensation of employees </a:t>
            </a:r>
            <a:r>
              <a:rPr lang="en-US" sz="1350" dirty="0">
                <a:latin typeface="Arial Narrow" panose="020B0606020202030204" pitchFamily="34" charset="0"/>
              </a:rPr>
              <a:t>is expected to increase at an average annual rate of 4.4 per cent, from R346.7 million in 2023/24 to R377.7 million in 2025/26. This low increase reflects the anticipated decrease in the number of personnel from 585 in 2022/23 to 511 in 2025/26 due to mandatory reductions.</a:t>
            </a:r>
          </a:p>
          <a:p>
            <a:pPr marL="285750" indent="-285750">
              <a:spcAft>
                <a:spcPts val="300"/>
              </a:spcAft>
              <a:buFont typeface="Arial" panose="020B0604020202020204" pitchFamily="34" charset="0"/>
              <a:buChar char="•"/>
            </a:pPr>
            <a:r>
              <a:rPr lang="en-US" sz="1350" b="1" dirty="0">
                <a:latin typeface="Arial Narrow" panose="020B0606020202030204" pitchFamily="34" charset="0"/>
              </a:rPr>
              <a:t>Goods &amp; services </a:t>
            </a:r>
            <a:r>
              <a:rPr lang="en-US" sz="1350" dirty="0">
                <a:latin typeface="Arial Narrow" panose="020B0606020202030204" pitchFamily="34" charset="0"/>
              </a:rPr>
              <a:t>will grow by 5.6%, but this growth is only on CWP and NDMC earmarked funding while the departmental operational budget will only grow by 1.5 per cent.</a:t>
            </a:r>
          </a:p>
          <a:p>
            <a:pPr marL="285750" indent="-285750">
              <a:spcAft>
                <a:spcPts val="300"/>
              </a:spcAft>
              <a:buFont typeface="Arial" panose="020B0604020202020204" pitchFamily="34" charset="0"/>
              <a:buChar char="•"/>
            </a:pPr>
            <a:r>
              <a:rPr lang="en-US" sz="1350" b="1" dirty="0">
                <a:latin typeface="Arial Narrow" panose="020B0606020202030204" pitchFamily="34" charset="0"/>
              </a:rPr>
              <a:t>Payments for Capital assets </a:t>
            </a:r>
            <a:r>
              <a:rPr lang="en-US" sz="1350" dirty="0">
                <a:latin typeface="Arial Narrow" panose="020B0606020202030204" pitchFamily="34" charset="0"/>
              </a:rPr>
              <a:t>is expected to decrease by 23.4 per cent.</a:t>
            </a:r>
          </a:p>
        </p:txBody>
      </p:sp>
    </p:spTree>
    <p:extLst>
      <p:ext uri="{BB962C8B-B14F-4D97-AF65-F5344CB8AC3E}">
        <p14:creationId xmlns:p14="http://schemas.microsoft.com/office/powerpoint/2010/main" xmlns="" val="102189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3F493-0D77-49F7-B775-EF5342320AF4}"/>
              </a:ext>
            </a:extLst>
          </p:cNvPr>
          <p:cNvSpPr>
            <a:spLocks noGrp="1"/>
          </p:cNvSpPr>
          <p:nvPr>
            <p:ph type="title"/>
          </p:nvPr>
        </p:nvSpPr>
        <p:spPr>
          <a:xfrm>
            <a:off x="81512" y="109453"/>
            <a:ext cx="5740168" cy="447896"/>
          </a:xfrm>
          <a:ln>
            <a:solidFill>
              <a:schemeClr val="accent1"/>
            </a:solidFill>
          </a:ln>
        </p:spPr>
        <p:txBody>
          <a:bodyPr/>
          <a:lstStyle/>
          <a:p>
            <a:pPr algn="ctr"/>
            <a:r>
              <a:rPr lang="en-GB" sz="2000" b="1" cap="none" dirty="0">
                <a:solidFill>
                  <a:srgbClr val="F9671C"/>
                </a:solidFill>
                <a:latin typeface="Arial" panose="020B0604020202020204" pitchFamily="34" charset="0"/>
                <a:cs typeface="Arial" panose="020B0604020202020204" pitchFamily="34" charset="0"/>
              </a:rPr>
              <a:t>COMPENSATION OF EMPLOYEES</a:t>
            </a:r>
          </a:p>
        </p:txBody>
      </p:sp>
      <p:sp>
        <p:nvSpPr>
          <p:cNvPr id="6" name="TextBox 5">
            <a:extLst>
              <a:ext uri="{FF2B5EF4-FFF2-40B4-BE49-F238E27FC236}">
                <a16:creationId xmlns:a16="http://schemas.microsoft.com/office/drawing/2014/main" xmlns="" id="{24CA23C4-3058-4B7E-BB4B-728DD8EB460D}"/>
              </a:ext>
            </a:extLst>
          </p:cNvPr>
          <p:cNvSpPr txBox="1"/>
          <p:nvPr/>
        </p:nvSpPr>
        <p:spPr>
          <a:xfrm>
            <a:off x="81513" y="3242506"/>
            <a:ext cx="6014486" cy="2757678"/>
          </a:xfrm>
          <a:prstGeom prst="rect">
            <a:avLst/>
          </a:prstGeom>
          <a:solidFill>
            <a:schemeClr val="bg1">
              <a:lumMod val="85000"/>
            </a:schemeClr>
          </a:solidFill>
          <a:ln>
            <a:solidFill>
              <a:schemeClr val="accent1"/>
            </a:solidFill>
          </a:ln>
        </p:spPr>
        <p:txBody>
          <a:bodyPr wrap="square">
            <a:spAutoFit/>
          </a:bodyPr>
          <a:lstStyle/>
          <a:p>
            <a:pPr marL="285750" indent="-228600" algn="just">
              <a:lnSpc>
                <a:spcPct val="90000"/>
              </a:lnSpc>
              <a:spcAft>
                <a:spcPts val="1200"/>
              </a:spcAft>
              <a:buFont typeface="Arial" panose="020B0604020202020204" pitchFamily="34" charset="0"/>
              <a:buChar char="•"/>
            </a:pPr>
            <a:r>
              <a:rPr lang="en-US" sz="1200" b="1" dirty="0">
                <a:effectLst/>
                <a:latin typeface="Arial Narrow" panose="020B0606020202030204" pitchFamily="34" charset="0"/>
              </a:rPr>
              <a:t>2023/24: </a:t>
            </a:r>
            <a:r>
              <a:rPr lang="en-US" sz="1200" dirty="0">
                <a:effectLst/>
                <a:latin typeface="Arial Narrow" panose="020B0606020202030204" pitchFamily="34" charset="0"/>
              </a:rPr>
              <a:t>The Department may experience overspending due to previous mandatory reductions and anticipated wage settlement for salary increase at an average of 7.5 per cent in the 2023/24 FY, which may lead to unauthorized expenditure, as COE is classified as specifically and exclusively appropriated. As proposed by NT, the Department </a:t>
            </a:r>
            <a:r>
              <a:rPr lang="en-US" sz="1200" dirty="0">
                <a:latin typeface="Arial Narrow" panose="020B0606020202030204" pitchFamily="34" charset="0"/>
              </a:rPr>
              <a:t>is expected to be reprioritize </a:t>
            </a:r>
            <a:r>
              <a:rPr lang="en-US" sz="1200" dirty="0">
                <a:effectLst/>
                <a:latin typeface="Arial Narrow" panose="020B0606020202030204" pitchFamily="34" charset="0"/>
              </a:rPr>
              <a:t>funding as follows:</a:t>
            </a:r>
            <a:endParaRPr lang="en-US" sz="1200" dirty="0">
              <a:latin typeface="Arial Narrow" panose="020B0606020202030204" pitchFamily="34" charset="0"/>
            </a:endParaRPr>
          </a:p>
          <a:p>
            <a:pPr marL="574675" indent="-287338" algn="just">
              <a:buFont typeface="+mj-lt"/>
              <a:buAutoNum type="arabicPeriod"/>
            </a:pPr>
            <a:r>
              <a:rPr lang="en-US" sz="1200" b="1" dirty="0">
                <a:effectLst/>
                <a:latin typeface="Arial Narrow" panose="020B0606020202030204" pitchFamily="34" charset="0"/>
              </a:rPr>
              <a:t>Programme 2:</a:t>
            </a:r>
            <a:r>
              <a:rPr lang="en-US" sz="1200" dirty="0">
                <a:effectLst/>
                <a:latin typeface="Arial Narrow" panose="020B0606020202030204" pitchFamily="34" charset="0"/>
              </a:rPr>
              <a:t> LGOS reprioritize R4 million under </a:t>
            </a:r>
            <a:r>
              <a:rPr lang="en-US" sz="1200" dirty="0">
                <a:latin typeface="Arial Narrow" panose="020B0606020202030204" pitchFamily="34" charset="0"/>
              </a:rPr>
              <a:t>Travel and Subsistence</a:t>
            </a:r>
            <a:r>
              <a:rPr lang="en-US" sz="1200" dirty="0">
                <a:effectLst/>
                <a:latin typeface="Arial Narrow" panose="020B0606020202030204" pitchFamily="34" charset="0"/>
              </a:rPr>
              <a:t>, due to its recurring underspending as a results of meeting that are held virtually.</a:t>
            </a:r>
          </a:p>
          <a:p>
            <a:pPr marL="574675" indent="-287338" algn="just">
              <a:buFont typeface="+mj-lt"/>
              <a:buAutoNum type="arabicPeriod"/>
            </a:pPr>
            <a:r>
              <a:rPr lang="en-US" sz="1200" b="1" dirty="0">
                <a:effectLst/>
                <a:latin typeface="Arial Narrow" panose="020B0606020202030204" pitchFamily="34" charset="0"/>
              </a:rPr>
              <a:t>Programme 3:</a:t>
            </a:r>
            <a:r>
              <a:rPr lang="en-US" sz="1200" dirty="0">
                <a:effectLst/>
                <a:latin typeface="Arial Narrow" panose="020B0606020202030204" pitchFamily="34" charset="0"/>
              </a:rPr>
              <a:t> PGA reprioritize R3 million under Travel and Subsistence, due to its recurring underspending as a results of meeting that are held virtually.</a:t>
            </a:r>
          </a:p>
          <a:p>
            <a:pPr marL="574675" indent="-287338" algn="just">
              <a:buFont typeface="+mj-lt"/>
              <a:buAutoNum type="arabicPeriod"/>
            </a:pPr>
            <a:r>
              <a:rPr lang="en-US" sz="1200" b="1" dirty="0">
                <a:latin typeface="Arial Narrow" panose="020B0606020202030204" pitchFamily="34" charset="0"/>
              </a:rPr>
              <a:t>Programme 4: </a:t>
            </a:r>
            <a:r>
              <a:rPr lang="en-US" sz="1200" dirty="0">
                <a:latin typeface="Arial Narrow" panose="020B0606020202030204" pitchFamily="34" charset="0"/>
              </a:rPr>
              <a:t>NDMC reprioritize R5 million under Consultants and Travel and Subsistence, due to its recurring underspending as a results of cost containment measures and meeting that are held virtually.</a:t>
            </a:r>
            <a:endParaRPr lang="en-US" sz="1200" dirty="0">
              <a:effectLst/>
              <a:latin typeface="Arial Narrow" panose="020B0606020202030204" pitchFamily="34" charset="0"/>
            </a:endParaRPr>
          </a:p>
          <a:p>
            <a:pPr marL="574675" indent="-287338" algn="just">
              <a:buFont typeface="+mj-lt"/>
              <a:buAutoNum type="arabicPeriod"/>
            </a:pPr>
            <a:r>
              <a:rPr lang="en-US" sz="1200" b="1" dirty="0">
                <a:effectLst/>
                <a:latin typeface="Arial Narrow" panose="020B0606020202030204" pitchFamily="34" charset="0"/>
              </a:rPr>
              <a:t>Programme 5:</a:t>
            </a:r>
            <a:r>
              <a:rPr lang="en-US" sz="1200" dirty="0">
                <a:effectLst/>
                <a:latin typeface="Arial Narrow" panose="020B0606020202030204" pitchFamily="34" charset="0"/>
              </a:rPr>
              <a:t> CWP reprioritizes R31 million of Programme Management under Catering, Consultants and Travel and Subsistence due to support that Programme 1 and core function is giving to the programme and recurring underspending. </a:t>
            </a:r>
            <a:endParaRPr lang="en-US" sz="1200" dirty="0">
              <a:latin typeface="Arial Narrow" panose="020B0606020202030204" pitchFamily="34" charset="0"/>
            </a:endParaRPr>
          </a:p>
        </p:txBody>
      </p:sp>
      <p:sp>
        <p:nvSpPr>
          <p:cNvPr id="8" name="Title 1">
            <a:extLst>
              <a:ext uri="{FF2B5EF4-FFF2-40B4-BE49-F238E27FC236}">
                <a16:creationId xmlns:a16="http://schemas.microsoft.com/office/drawing/2014/main" xmlns="" id="{81EEAC47-D74B-46FA-8927-0363DEB8395F}"/>
              </a:ext>
            </a:extLst>
          </p:cNvPr>
          <p:cNvSpPr txBox="1">
            <a:spLocks/>
          </p:cNvSpPr>
          <p:nvPr/>
        </p:nvSpPr>
        <p:spPr>
          <a:xfrm>
            <a:off x="6370322" y="109453"/>
            <a:ext cx="5740168" cy="447896"/>
          </a:xfrm>
          <a:prstGeom prst="rect">
            <a:avLst/>
          </a:prstGeom>
          <a:ln>
            <a:solidFill>
              <a:schemeClr val="accent1"/>
            </a:solidFill>
          </a:ln>
        </p:spPr>
        <p:txBody>
          <a:bodyPr/>
          <a:lstStyle>
            <a:lvl1pPr algn="l" defTabSz="914400" rtl="0" eaLnBrk="1" latinLnBrk="0" hangingPunct="1">
              <a:lnSpc>
                <a:spcPct val="90000"/>
              </a:lnSpc>
              <a:spcBef>
                <a:spcPct val="0"/>
              </a:spcBef>
              <a:buNone/>
              <a:defRPr sz="2400" b="0" i="0" kern="1200" cap="all" baseline="0">
                <a:solidFill>
                  <a:schemeClr val="accent2"/>
                </a:solidFill>
                <a:latin typeface="Gill Sans MT" panose="020B0502020104020203" pitchFamily="34" charset="77"/>
                <a:ea typeface="+mj-ea"/>
                <a:cs typeface="+mj-cs"/>
              </a:defRPr>
            </a:lvl1pPr>
          </a:lstStyle>
          <a:p>
            <a:pPr algn="ctr"/>
            <a:r>
              <a:rPr lang="en-GB" sz="2000" b="1" cap="none" dirty="0">
                <a:solidFill>
                  <a:srgbClr val="F9671C"/>
                </a:solidFill>
                <a:latin typeface="Arial" panose="020B0604020202020204" pitchFamily="34" charset="0"/>
                <a:cs typeface="Arial" panose="020B0604020202020204" pitchFamily="34" charset="0"/>
              </a:rPr>
              <a:t>GOODS AND SERVICES</a:t>
            </a:r>
          </a:p>
        </p:txBody>
      </p:sp>
      <p:pic>
        <p:nvPicPr>
          <p:cNvPr id="9" name="Picture 8">
            <a:extLst>
              <a:ext uri="{FF2B5EF4-FFF2-40B4-BE49-F238E27FC236}">
                <a16:creationId xmlns:a16="http://schemas.microsoft.com/office/drawing/2014/main" xmlns="" id="{D714BED6-2FD8-47A4-A464-9D06A5590554}"/>
              </a:ext>
            </a:extLst>
          </p:cNvPr>
          <p:cNvPicPr>
            <a:picLocks noChangeAspect="1"/>
          </p:cNvPicPr>
          <p:nvPr/>
        </p:nvPicPr>
        <p:blipFill>
          <a:blip r:embed="rId2"/>
          <a:stretch>
            <a:fillRect/>
          </a:stretch>
        </p:blipFill>
        <p:spPr>
          <a:xfrm>
            <a:off x="6370322" y="734887"/>
            <a:ext cx="5740168" cy="876199"/>
          </a:xfrm>
          <a:prstGeom prst="rect">
            <a:avLst/>
          </a:prstGeom>
        </p:spPr>
      </p:pic>
      <p:sp>
        <p:nvSpPr>
          <p:cNvPr id="10" name="TextBox 9">
            <a:extLst>
              <a:ext uri="{FF2B5EF4-FFF2-40B4-BE49-F238E27FC236}">
                <a16:creationId xmlns:a16="http://schemas.microsoft.com/office/drawing/2014/main" xmlns="" id="{4469AF26-CA7D-4CA2-B129-C09D265EB13A}"/>
              </a:ext>
            </a:extLst>
          </p:cNvPr>
          <p:cNvSpPr txBox="1"/>
          <p:nvPr/>
        </p:nvSpPr>
        <p:spPr>
          <a:xfrm>
            <a:off x="6370322" y="1847373"/>
            <a:ext cx="5740168" cy="4154984"/>
          </a:xfrm>
          <a:prstGeom prst="rect">
            <a:avLst/>
          </a:prstGeom>
          <a:solidFill>
            <a:schemeClr val="bg1">
              <a:lumMod val="85000"/>
            </a:schemeClr>
          </a:solidFill>
          <a:ln>
            <a:solidFill>
              <a:schemeClr val="accent1"/>
            </a:solidFill>
          </a:ln>
        </p:spPr>
        <p:txBody>
          <a:bodyPr wrap="square">
            <a:spAutoFit/>
          </a:bodyPr>
          <a:lstStyle/>
          <a:p>
            <a:pPr marL="285750" indent="-285750" algn="just">
              <a:spcAft>
                <a:spcPts val="1200"/>
              </a:spcAft>
              <a:buFont typeface="Arial" panose="020B0604020202020204" pitchFamily="34" charset="0"/>
              <a:buChar char="•"/>
            </a:pPr>
            <a:r>
              <a:rPr lang="en-ZA" sz="1400" b="1" dirty="0">
                <a:effectLst/>
                <a:latin typeface="Arial Narrow" panose="020B0606020202030204" pitchFamily="34" charset="0"/>
                <a:ea typeface="Times New Roman" panose="02020603050405020304" pitchFamily="18" charset="0"/>
              </a:rPr>
              <a:t>2023/24: </a:t>
            </a:r>
            <a:r>
              <a:rPr lang="en-ZA" sz="1400" dirty="0">
                <a:latin typeface="Arial Narrow" panose="020B0606020202030204" pitchFamily="34" charset="0"/>
              </a:rPr>
              <a:t>The Department goods and services allocation is encompassing indirect grant (MSIG), earmarked funds (CWP &amp; NDMC assessment) and operational</a:t>
            </a:r>
            <a:r>
              <a:rPr lang="en-ZA" sz="1400" dirty="0">
                <a:latin typeface="Arial Narrow" panose="020B0606020202030204" pitchFamily="34" charset="0"/>
                <a:ea typeface="Times New Roman" panose="02020603050405020304" pitchFamily="18" charset="0"/>
              </a:rPr>
              <a:t>. </a:t>
            </a:r>
          </a:p>
          <a:p>
            <a:pPr marL="285750" indent="-285750" algn="just">
              <a:spcAft>
                <a:spcPts val="1200"/>
              </a:spcAft>
              <a:buFont typeface="Arial" panose="020B0604020202020204" pitchFamily="34" charset="0"/>
              <a:buChar char="•"/>
            </a:pPr>
            <a:r>
              <a:rPr lang="en-ZA" sz="1400" dirty="0">
                <a:effectLst/>
                <a:latin typeface="Arial Narrow" panose="020B0606020202030204" pitchFamily="34" charset="0"/>
                <a:ea typeface="Times New Roman" panose="02020603050405020304" pitchFamily="18" charset="0"/>
              </a:rPr>
              <a:t>The MSIG support various projects that most must be implemented within the local sphere which are:</a:t>
            </a:r>
          </a:p>
          <a:p>
            <a:pPr marL="514350" indent="-227013" algn="just">
              <a:buFont typeface="+mj-lt"/>
              <a:buAutoNum type="romanLcPeriod"/>
            </a:pPr>
            <a:r>
              <a:rPr lang="en-US" sz="1400" dirty="0">
                <a:effectLst/>
                <a:latin typeface="Arial Narrow" panose="020B0606020202030204" pitchFamily="34" charset="0"/>
                <a:ea typeface="Times New Roman" panose="02020603050405020304" pitchFamily="18" charset="0"/>
              </a:rPr>
              <a:t>The District Development Model (DDM).</a:t>
            </a:r>
          </a:p>
          <a:p>
            <a:pPr marL="514350" indent="-227013" algn="just">
              <a:buFont typeface="+mj-lt"/>
              <a:buAutoNum type="romanLcPeriod"/>
            </a:pPr>
            <a:r>
              <a:rPr lang="en-US" sz="1400" dirty="0">
                <a:effectLst/>
                <a:latin typeface="Arial Narrow" panose="020B0606020202030204" pitchFamily="34" charset="0"/>
                <a:ea typeface="Times New Roman" panose="02020603050405020304" pitchFamily="18" charset="0"/>
              </a:rPr>
              <a:t>Roll-out of the Prototype Staff Establishment, Staffing Regulations and Competency Framework Projects.</a:t>
            </a:r>
          </a:p>
          <a:p>
            <a:pPr marL="514350" indent="-227013" algn="just">
              <a:buFont typeface="+mj-lt"/>
              <a:buAutoNum type="romanLcPeriod"/>
            </a:pPr>
            <a:r>
              <a:rPr lang="en-US" sz="1400" dirty="0">
                <a:latin typeface="Arial Narrow" panose="020B0606020202030204" pitchFamily="34" charset="0"/>
              </a:rPr>
              <a:t>Cost of Supply Study on Water.</a:t>
            </a:r>
          </a:p>
          <a:p>
            <a:pPr marL="514350" indent="-227013" algn="just">
              <a:buFont typeface="+mj-lt"/>
              <a:buAutoNum type="romanLcPeriod"/>
            </a:pPr>
            <a:r>
              <a:rPr lang="en-US" sz="1400" dirty="0">
                <a:latin typeface="Arial Narrow" panose="020B0606020202030204" pitchFamily="34" charset="0"/>
              </a:rPr>
              <a:t>Improvement of Records and Data Management Projects.</a:t>
            </a:r>
          </a:p>
          <a:p>
            <a:pPr marL="514350" indent="-227013" algn="just">
              <a:buFont typeface="+mj-lt"/>
              <a:buAutoNum type="romanLcPeriod"/>
            </a:pPr>
            <a:endParaRPr lang="en-US" sz="1400" dirty="0">
              <a:latin typeface="Arial Narrow" panose="020B0606020202030204" pitchFamily="34" charset="0"/>
            </a:endParaRPr>
          </a:p>
          <a:p>
            <a:pPr marL="285750" indent="-285750" algn="just">
              <a:spcAft>
                <a:spcPts val="1200"/>
              </a:spcAft>
              <a:buFont typeface="Arial" panose="020B0604020202020204" pitchFamily="34" charset="0"/>
              <a:buChar char="•"/>
            </a:pPr>
            <a:r>
              <a:rPr lang="en-US" sz="1400" dirty="0">
                <a:latin typeface="Arial Narrow" panose="020B0606020202030204" pitchFamily="34" charset="0"/>
              </a:rPr>
              <a:t>NDMC Assessment is earmarked to evaluate and assess damages to infrastructure that would relate to disaster as a result of floods, fire, drought, etc.</a:t>
            </a:r>
          </a:p>
          <a:p>
            <a:pPr marL="285750" indent="-285750" algn="just">
              <a:spcAft>
                <a:spcPts val="1200"/>
              </a:spcAft>
              <a:buFont typeface="Arial" panose="020B0604020202020204" pitchFamily="34" charset="0"/>
              <a:buChar char="•"/>
            </a:pPr>
            <a:r>
              <a:rPr lang="en-US" sz="1400" dirty="0">
                <a:latin typeface="Arial Narrow" panose="020B0606020202030204" pitchFamily="34" charset="0"/>
              </a:rPr>
              <a:t>CWP allocation is to support government employment initiatives by creating income security in areas of unemployment.</a:t>
            </a:r>
          </a:p>
          <a:p>
            <a:pPr marL="285750" indent="-285750" algn="just">
              <a:spcAft>
                <a:spcPts val="1200"/>
              </a:spcAft>
              <a:buFont typeface="Arial" panose="020B0604020202020204" pitchFamily="34" charset="0"/>
              <a:buChar char="•"/>
            </a:pPr>
            <a:r>
              <a:rPr lang="en-US" sz="1400" dirty="0">
                <a:latin typeface="Arial Narrow" panose="020B0606020202030204" pitchFamily="34" charset="0"/>
              </a:rPr>
              <a:t>Operational allocation is to support all administrative and operational activities to ensure that the Department achieve its strategic goals as set out in our mandate.</a:t>
            </a:r>
          </a:p>
        </p:txBody>
      </p:sp>
      <p:pic>
        <p:nvPicPr>
          <p:cNvPr id="4" name="Picture 3">
            <a:extLst>
              <a:ext uri="{FF2B5EF4-FFF2-40B4-BE49-F238E27FC236}">
                <a16:creationId xmlns:a16="http://schemas.microsoft.com/office/drawing/2014/main" xmlns="" id="{235149FB-C6E4-4105-B7FD-FB19E05BA90C}"/>
              </a:ext>
            </a:extLst>
          </p:cNvPr>
          <p:cNvPicPr>
            <a:picLocks noChangeAspect="1"/>
          </p:cNvPicPr>
          <p:nvPr/>
        </p:nvPicPr>
        <p:blipFill>
          <a:blip r:embed="rId3"/>
          <a:stretch>
            <a:fillRect/>
          </a:stretch>
        </p:blipFill>
        <p:spPr>
          <a:xfrm>
            <a:off x="81512" y="800780"/>
            <a:ext cx="6014487" cy="2362200"/>
          </a:xfrm>
          <a:prstGeom prst="rect">
            <a:avLst/>
          </a:prstGeom>
        </p:spPr>
      </p:pic>
    </p:spTree>
    <p:extLst>
      <p:ext uri="{BB962C8B-B14F-4D97-AF65-F5344CB8AC3E}">
        <p14:creationId xmlns:p14="http://schemas.microsoft.com/office/powerpoint/2010/main" xmlns="" val="128604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4C591-23E7-7BBF-0EF8-E75FB7C579FF}"/>
              </a:ext>
            </a:extLst>
          </p:cNvPr>
          <p:cNvSpPr>
            <a:spLocks noGrp="1"/>
          </p:cNvSpPr>
          <p:nvPr>
            <p:ph type="title"/>
          </p:nvPr>
        </p:nvSpPr>
        <p:spPr/>
        <p:txBody>
          <a:bodyPr>
            <a:normAutofit fontScale="90000"/>
          </a:bodyPr>
          <a:lstStyle/>
          <a:p>
            <a:pPr algn="ctr"/>
            <a:r>
              <a:rPr lang="en-US" dirty="0"/>
              <a:t>Payments for Capital Assets</a:t>
            </a:r>
            <a:endParaRPr lang="en-ZA" dirty="0"/>
          </a:p>
        </p:txBody>
      </p:sp>
      <p:pic>
        <p:nvPicPr>
          <p:cNvPr id="6" name="Picture 5">
            <a:extLst>
              <a:ext uri="{FF2B5EF4-FFF2-40B4-BE49-F238E27FC236}">
                <a16:creationId xmlns:a16="http://schemas.microsoft.com/office/drawing/2014/main" xmlns="" id="{6EA91252-097B-4919-BF81-C806C617928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325" y="790757"/>
            <a:ext cx="5721350" cy="1479550"/>
          </a:xfrm>
          <a:prstGeom prst="rect">
            <a:avLst/>
          </a:prstGeom>
          <a:noFill/>
          <a:ln>
            <a:noFill/>
          </a:ln>
        </p:spPr>
      </p:pic>
      <p:sp>
        <p:nvSpPr>
          <p:cNvPr id="8" name="TextBox 7">
            <a:extLst>
              <a:ext uri="{FF2B5EF4-FFF2-40B4-BE49-F238E27FC236}">
                <a16:creationId xmlns:a16="http://schemas.microsoft.com/office/drawing/2014/main" xmlns="" id="{CA02C5AD-9173-4195-9844-3E9774D3DE63}"/>
              </a:ext>
            </a:extLst>
          </p:cNvPr>
          <p:cNvSpPr txBox="1"/>
          <p:nvPr/>
        </p:nvSpPr>
        <p:spPr>
          <a:xfrm>
            <a:off x="541079" y="2410009"/>
            <a:ext cx="11109842" cy="3468835"/>
          </a:xfrm>
          <a:prstGeom prst="rect">
            <a:avLst/>
          </a:prstGeom>
          <a:noFill/>
        </p:spPr>
        <p:txBody>
          <a:bodyPr wrap="square">
            <a:spAutoFit/>
          </a:bodyPr>
          <a:lstStyle/>
          <a:p>
            <a:pPr marR="0" lvl="0" algn="just">
              <a:lnSpc>
                <a:spcPct val="150000"/>
              </a:lnSpc>
              <a:spcBef>
                <a:spcPts val="0"/>
              </a:spcBef>
              <a:spcAft>
                <a:spcPts val="1200"/>
              </a:spcAft>
              <a:tabLst>
                <a:tab pos="342900" algn="l"/>
              </a:tabLst>
            </a:pPr>
            <a:r>
              <a:rPr lang="en-ZA" sz="1600" b="1" kern="1200" dirty="0">
                <a:solidFill>
                  <a:srgbClr val="000000"/>
                </a:solidFill>
                <a:effectLst/>
                <a:latin typeface="Arial" panose="020B0604020202020204" pitchFamily="34" charset="0"/>
                <a:ea typeface="+mn-ea"/>
                <a:cs typeface="Times New Roman" panose="02020603050405020304" pitchFamily="18" charset="0"/>
              </a:rPr>
              <a:t>Payments for Capital assets:</a:t>
            </a:r>
          </a:p>
          <a:p>
            <a:pPr marR="0" lvl="0" algn="just">
              <a:lnSpc>
                <a:spcPct val="150000"/>
              </a:lnSpc>
              <a:spcBef>
                <a:spcPts val="0"/>
              </a:spcBef>
              <a:spcAft>
                <a:spcPts val="1200"/>
              </a:spcAft>
              <a:tabLst>
                <a:tab pos="342900" algn="l"/>
              </a:tabLst>
            </a:pPr>
            <a:r>
              <a:rPr lang="en-US" sz="1600" kern="1200" dirty="0">
                <a:solidFill>
                  <a:srgbClr val="000000"/>
                </a:solidFill>
                <a:effectLst/>
                <a:latin typeface="Arial" panose="020B0604020202020204" pitchFamily="34" charset="0"/>
                <a:ea typeface="+mn-ea"/>
                <a:cs typeface="Times New Roman" panose="02020603050405020304" pitchFamily="18" charset="0"/>
              </a:rPr>
              <a:t>It is anticipated that the payments designated for capital assets will experience a reduction of 23.4% during the 2023/24 fiscal period. </a:t>
            </a:r>
          </a:p>
          <a:p>
            <a:pPr marR="0" lvl="0" algn="just">
              <a:lnSpc>
                <a:spcPct val="150000"/>
              </a:lnSpc>
              <a:spcBef>
                <a:spcPts val="0"/>
              </a:spcBef>
              <a:spcAft>
                <a:spcPts val="1200"/>
              </a:spcAft>
              <a:tabLst>
                <a:tab pos="342900" algn="l"/>
              </a:tabLst>
            </a:pPr>
            <a:r>
              <a:rPr lang="en-US" sz="1600" kern="1200" dirty="0">
                <a:solidFill>
                  <a:srgbClr val="000000"/>
                </a:solidFill>
                <a:effectLst/>
                <a:latin typeface="Arial" panose="020B0604020202020204" pitchFamily="34" charset="0"/>
                <a:ea typeface="+mn-ea"/>
                <a:cs typeface="Times New Roman" panose="02020603050405020304" pitchFamily="18" charset="0"/>
              </a:rPr>
              <a:t>These funds are intended to facilitate the acquisition of various machinery and equipment that will serve as essential instruments for the departmental officials, including office furniture, computer software, licenses, as well as other intangible assets such as vehicles, cellular phones, signal coverage devices, bags, containers, and domestic equipment. </a:t>
            </a:r>
          </a:p>
          <a:p>
            <a:pPr marR="0" lvl="0" algn="just">
              <a:lnSpc>
                <a:spcPct val="150000"/>
              </a:lnSpc>
              <a:spcBef>
                <a:spcPts val="0"/>
              </a:spcBef>
              <a:spcAft>
                <a:spcPts val="1200"/>
              </a:spcAft>
              <a:tabLst>
                <a:tab pos="342900" algn="l"/>
              </a:tabLst>
            </a:pPr>
            <a:r>
              <a:rPr lang="en-US" sz="1600" kern="1200" dirty="0">
                <a:solidFill>
                  <a:srgbClr val="000000"/>
                </a:solidFill>
                <a:effectLst/>
                <a:latin typeface="Arial" panose="020B0604020202020204" pitchFamily="34" charset="0"/>
                <a:ea typeface="+mn-ea"/>
                <a:cs typeface="Times New Roman" panose="02020603050405020304" pitchFamily="18" charset="0"/>
              </a:rPr>
              <a:t>A significant portion of these funds is expected to be allocated towards the development of infrastructure within the new office building</a:t>
            </a:r>
            <a:r>
              <a:rPr lang="en-ZA" sz="1600" kern="1200" dirty="0">
                <a:solidFill>
                  <a:srgbClr val="000000"/>
                </a:solidFill>
                <a:effectLst/>
                <a:latin typeface="Arial" panose="020B0604020202020204" pitchFamily="34" charset="0"/>
                <a:ea typeface="+mn-ea"/>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660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US" sz="2200" b="1" dirty="0">
                <a:latin typeface="Gill Sans MT" panose="020B0502020104020203" pitchFamily="34" charset="0"/>
                <a:ea typeface="+mj-ea"/>
                <a:cs typeface="Arial" panose="020B0604020202020204" pitchFamily="34" charset="0"/>
              </a:rPr>
              <a:t>2023 LG ALLOCATIONS AS PER DORA BILL</a:t>
            </a:r>
          </a:p>
        </p:txBody>
      </p:sp>
      <p:sp>
        <p:nvSpPr>
          <p:cNvPr id="6" name="TextBox 5">
            <a:extLst>
              <a:ext uri="{FF2B5EF4-FFF2-40B4-BE49-F238E27FC236}">
                <a16:creationId xmlns:a16="http://schemas.microsoft.com/office/drawing/2014/main" xmlns="" id="{D029A0F9-4DEE-EF14-9DCA-0E44A36ED89E}"/>
              </a:ext>
            </a:extLst>
          </p:cNvPr>
          <p:cNvSpPr txBox="1"/>
          <p:nvPr/>
        </p:nvSpPr>
        <p:spPr>
          <a:xfrm>
            <a:off x="408543" y="1078667"/>
            <a:ext cx="11608370" cy="5109091"/>
          </a:xfrm>
          <a:prstGeom prst="rect">
            <a:avLst/>
          </a:prstGeom>
          <a:noFill/>
        </p:spPr>
        <p:txBody>
          <a:bodyPr wrap="square">
            <a:spAutoFit/>
          </a:bodyPr>
          <a:lstStyle/>
          <a:p>
            <a:r>
              <a:rPr kumimoji="0" lang="en-GB" sz="2200" b="1" i="0" u="none" strike="noStrike" kern="1200" cap="none" spc="0" normalizeH="0" baseline="0" noProof="0" dirty="0">
                <a:ln>
                  <a:noFill/>
                </a:ln>
                <a:effectLst/>
                <a:uLnTx/>
                <a:uFillTx/>
                <a:ea typeface="+mn-ea"/>
                <a:cs typeface="+mn-cs"/>
              </a:rPr>
              <a:t>CHANGES TO LOCAL GOVERNMENT ALLOCATIONS</a:t>
            </a:r>
          </a:p>
          <a:p>
            <a:endParaRPr lang="en-GB" sz="2200" b="1" dirty="0"/>
          </a:p>
          <a:p>
            <a:pPr marL="342900" indent="-342900" algn="l">
              <a:buFont typeface="Arial" panose="020B0604020202020204" pitchFamily="34" charset="0"/>
              <a:buChar char="•"/>
            </a:pPr>
            <a:r>
              <a:rPr lang="en-GB" sz="2200" b="1" i="0" u="none" strike="noStrike" baseline="0" dirty="0">
                <a:solidFill>
                  <a:srgbClr val="000000"/>
                </a:solidFill>
              </a:rPr>
              <a:t>Additions to the </a:t>
            </a:r>
            <a:r>
              <a:rPr lang="en-GB" sz="2200" b="1" i="1" u="none" strike="noStrike" baseline="0" dirty="0">
                <a:solidFill>
                  <a:srgbClr val="000000"/>
                </a:solidFill>
              </a:rPr>
              <a:t>local government equitable share</a:t>
            </a:r>
          </a:p>
          <a:p>
            <a:pPr marL="342900" indent="-342900" algn="l">
              <a:buFont typeface="Arial" panose="020B0604020202020204" pitchFamily="34" charset="0"/>
              <a:buChar char="•"/>
            </a:pPr>
            <a:r>
              <a:rPr lang="en-GB" sz="2200" b="1" i="1" dirty="0">
                <a:solidFill>
                  <a:srgbClr val="000000"/>
                </a:solidFill>
              </a:rPr>
              <a:t>R8,3 billion </a:t>
            </a:r>
            <a:r>
              <a:rPr kumimoji="0" lang="en-GB" sz="2200" b="0" i="0" u="none" strike="noStrike" kern="1200" cap="none" spc="0" normalizeH="0" baseline="0" noProof="0" dirty="0">
                <a:ln>
                  <a:noFill/>
                </a:ln>
                <a:solidFill>
                  <a:srgbClr val="000000"/>
                </a:solidFill>
                <a:effectLst/>
                <a:uLnTx/>
                <a:uFillTx/>
                <a:ea typeface="+mn-ea"/>
                <a:cs typeface="+mn-cs"/>
              </a:rPr>
              <a:t>is added to the LGES to increase coverage of the provision of free basic services</a:t>
            </a:r>
            <a:endParaRPr lang="en-GB" sz="2200" b="1" i="1" u="none" strike="noStrike" baseline="0" dirty="0">
              <a:solidFill>
                <a:srgbClr val="000000"/>
              </a:solidFill>
            </a:endParaRPr>
          </a:p>
          <a:p>
            <a:pPr marL="342900" indent="-342900" algn="l">
              <a:buFont typeface="Arial" panose="020B0604020202020204" pitchFamily="34" charset="0"/>
              <a:buChar char="•"/>
            </a:pPr>
            <a:r>
              <a:rPr lang="en-ZA" sz="2200" b="0" i="0" u="none" strike="noStrike" baseline="0" dirty="0">
                <a:solidFill>
                  <a:srgbClr val="000000"/>
                </a:solidFill>
              </a:rPr>
              <a:t>R2.5 billion in 2023/24, R2.3 billion in 2024/25 and R3.3 billion in 2025/26 </a:t>
            </a:r>
            <a:r>
              <a:rPr lang="en-GB" sz="2200" b="0" i="0" u="none" strike="noStrike" baseline="0" dirty="0">
                <a:solidFill>
                  <a:srgbClr val="000000"/>
                </a:solidFill>
              </a:rPr>
              <a:t>to fully fund the provision of free basic services</a:t>
            </a:r>
          </a:p>
          <a:p>
            <a:pPr marL="342900" indent="-342900" algn="l">
              <a:buFont typeface="Arial" panose="020B0604020202020204" pitchFamily="34" charset="0"/>
              <a:buChar char="•"/>
            </a:pPr>
            <a:r>
              <a:rPr lang="en-GB" sz="2200" b="1" i="0" u="none" strike="noStrike" baseline="0" dirty="0"/>
              <a:t>Allocated through a formula to ensure fairness for all 257 </a:t>
            </a:r>
            <a:r>
              <a:rPr lang="en-ZA" sz="2200" b="1" i="0" u="none" strike="noStrike" baseline="0" dirty="0"/>
              <a:t>municipalities.</a:t>
            </a:r>
            <a:endParaRPr lang="en-ZA" sz="2200" dirty="0"/>
          </a:p>
          <a:p>
            <a:pPr marL="342900" indent="-342900" algn="l">
              <a:buFont typeface="Arial" panose="020B0604020202020204" pitchFamily="34" charset="0"/>
              <a:buChar char="•"/>
            </a:pPr>
            <a:r>
              <a:rPr lang="en-GB" sz="2200" b="0" i="0" u="none" strike="noStrike" baseline="0" dirty="0"/>
              <a:t>Formula has updated data for:</a:t>
            </a:r>
          </a:p>
          <a:p>
            <a:pPr indent="263525" algn="l"/>
            <a:r>
              <a:rPr lang="en-ZA" sz="2200" b="0" i="0" u="none" strike="noStrike" baseline="0" dirty="0"/>
              <a:t>- Household growth: 2,7% growth in Stats SA’s 2021 GHS</a:t>
            </a:r>
          </a:p>
          <a:p>
            <a:pPr indent="263525" algn="l"/>
            <a:r>
              <a:rPr lang="en-ZA" sz="2200" b="0" i="0" u="none" strike="noStrike" baseline="0" dirty="0"/>
              <a:t>- Bulk water: 8.9% average water board bulk price increases</a:t>
            </a:r>
          </a:p>
          <a:p>
            <a:pPr marL="263525" algn="l">
              <a:buFontTx/>
              <a:buChar char="-"/>
            </a:pPr>
            <a:r>
              <a:rPr lang="en-GB" sz="2200" b="0" i="0" u="none" strike="noStrike" baseline="0" dirty="0"/>
              <a:t>Bulk electricity: 20.7% based on </a:t>
            </a:r>
            <a:r>
              <a:rPr lang="en-ZA" sz="2200" b="0" i="0" u="none" strike="noStrike" baseline="0" dirty="0"/>
              <a:t>previously approved Multi-Year Price Determination (MYPD)</a:t>
            </a:r>
          </a:p>
          <a:p>
            <a:pPr marL="263525" algn="l">
              <a:buFontTx/>
              <a:buChar char="-"/>
            </a:pPr>
            <a:r>
              <a:rPr lang="en-GB" sz="2200" b="0" i="0" u="none" strike="noStrike" baseline="0" dirty="0"/>
              <a:t>Projected CPI for other costs</a:t>
            </a:r>
          </a:p>
          <a:p>
            <a:pPr marL="263525" algn="l"/>
            <a:endParaRPr lang="en-GB" sz="2200" b="1" i="0" u="none" strike="noStrike" baseline="0" dirty="0"/>
          </a:p>
          <a:p>
            <a:pPr algn="l"/>
            <a:r>
              <a:rPr lang="en-GB" sz="2200" b="1" i="0" u="none" strike="noStrike" baseline="0" dirty="0"/>
              <a:t>The formula is fully funded to account for House Hold growth and cost </a:t>
            </a:r>
            <a:r>
              <a:rPr lang="en-ZA" sz="2200" b="1" i="0" u="none" strike="noStrike" baseline="0" dirty="0"/>
              <a:t>increases over the MTEF</a:t>
            </a:r>
            <a:endParaRPr lang="en-GB" b="1" dirty="0">
              <a:latin typeface="Calibri-Bold"/>
            </a:endParaRPr>
          </a:p>
          <a:p>
            <a:endParaRPr lang="en-ZA" dirty="0"/>
          </a:p>
        </p:txBody>
      </p:sp>
    </p:spTree>
    <p:extLst>
      <p:ext uri="{BB962C8B-B14F-4D97-AF65-F5344CB8AC3E}">
        <p14:creationId xmlns:p14="http://schemas.microsoft.com/office/powerpoint/2010/main" xmlns="" val="235176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3"/>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ZA" sz="2200" b="1" dirty="0">
                <a:latin typeface="Gill Sans MT" panose="020B0502020104020203" pitchFamily="34" charset="0"/>
                <a:ea typeface="+mj-ea"/>
                <a:cs typeface="Arial" panose="020B0604020202020204" pitchFamily="34" charset="0"/>
              </a:rPr>
              <a:t>PER HOUSEHOLD ALLOCATION TO MUNICIPALITIES 23/24</a:t>
            </a:r>
          </a:p>
        </p:txBody>
      </p:sp>
      <p:pic>
        <p:nvPicPr>
          <p:cNvPr id="2" name="Content Placeholder 4">
            <a:extLst>
              <a:ext uri="{FF2B5EF4-FFF2-40B4-BE49-F238E27FC236}">
                <a16:creationId xmlns:a16="http://schemas.microsoft.com/office/drawing/2014/main" xmlns="" id="{725F1202-369D-80DB-05F6-AE2327946D5B}"/>
              </a:ext>
            </a:extLst>
          </p:cNvPr>
          <p:cNvPicPr>
            <a:picLocks noChangeAspect="1"/>
          </p:cNvPicPr>
          <p:nvPr/>
        </p:nvPicPr>
        <p:blipFill>
          <a:blip r:embed="rId4"/>
          <a:stretch>
            <a:fillRect/>
          </a:stretch>
        </p:blipFill>
        <p:spPr>
          <a:xfrm>
            <a:off x="936244" y="1051761"/>
            <a:ext cx="9792000" cy="4641830"/>
          </a:xfrm>
          <a:prstGeom prst="rect">
            <a:avLst/>
          </a:prstGeom>
        </p:spPr>
      </p:pic>
    </p:spTree>
    <p:extLst>
      <p:ext uri="{BB962C8B-B14F-4D97-AF65-F5344CB8AC3E}">
        <p14:creationId xmlns:p14="http://schemas.microsoft.com/office/powerpoint/2010/main" xmlns="" val="76268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3"/>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ZA" sz="2200" b="1" dirty="0">
                <a:latin typeface="Gill Sans MT" panose="020B0502020104020203" pitchFamily="34" charset="0"/>
                <a:ea typeface="+mj-ea"/>
                <a:cs typeface="Arial" panose="020B0604020202020204" pitchFamily="34" charset="0"/>
              </a:rPr>
              <a:t>MTEF ALLOCATIONS PER PROVINCE (LGES)</a:t>
            </a:r>
          </a:p>
        </p:txBody>
      </p:sp>
      <p:pic>
        <p:nvPicPr>
          <p:cNvPr id="4" name="Content Placeholder 5">
            <a:extLst>
              <a:ext uri="{FF2B5EF4-FFF2-40B4-BE49-F238E27FC236}">
                <a16:creationId xmlns:a16="http://schemas.microsoft.com/office/drawing/2014/main" xmlns="" id="{DE13AE83-1D2A-FF25-E363-3F6D90A23E94}"/>
              </a:ext>
            </a:extLst>
          </p:cNvPr>
          <p:cNvPicPr>
            <a:picLocks noChangeAspect="1"/>
          </p:cNvPicPr>
          <p:nvPr/>
        </p:nvPicPr>
        <p:blipFill>
          <a:blip r:embed="rId4"/>
          <a:stretch>
            <a:fillRect/>
          </a:stretch>
        </p:blipFill>
        <p:spPr>
          <a:xfrm>
            <a:off x="404618" y="1119499"/>
            <a:ext cx="10980000" cy="4493989"/>
          </a:xfrm>
          <a:prstGeom prst="rect">
            <a:avLst/>
          </a:prstGeom>
        </p:spPr>
      </p:pic>
    </p:spTree>
    <p:extLst>
      <p:ext uri="{BB962C8B-B14F-4D97-AF65-F5344CB8AC3E}">
        <p14:creationId xmlns:p14="http://schemas.microsoft.com/office/powerpoint/2010/main" xmlns="" val="276386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4ECE5DA-3FF3-4E2F-CB81-7A5F95364735}"/>
              </a:ext>
            </a:extLst>
          </p:cNvPr>
          <p:cNvPicPr>
            <a:picLocks noChangeAspect="1"/>
          </p:cNvPicPr>
          <p:nvPr/>
        </p:nvPicPr>
        <p:blipFill>
          <a:blip r:embed="rId3"/>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C5232C1E-3CD9-632F-8ADF-B619D6DB39EF}"/>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2200" b="1" dirty="0">
              <a:latin typeface="Gill Sans MT" panose="020B0502020104020203" pitchFamily="34" charset="0"/>
            </a:endParaRPr>
          </a:p>
        </p:txBody>
      </p:sp>
      <p:sp>
        <p:nvSpPr>
          <p:cNvPr id="7" name="TextBox 6">
            <a:extLst>
              <a:ext uri="{FF2B5EF4-FFF2-40B4-BE49-F238E27FC236}">
                <a16:creationId xmlns:a16="http://schemas.microsoft.com/office/drawing/2014/main" xmlns="" id="{92AF2149-0D2F-2A84-48C4-60C1805763E2}"/>
              </a:ext>
            </a:extLst>
          </p:cNvPr>
          <p:cNvSpPr txBox="1"/>
          <p:nvPr/>
        </p:nvSpPr>
        <p:spPr>
          <a:xfrm>
            <a:off x="175087" y="592654"/>
            <a:ext cx="10883438" cy="397032"/>
          </a:xfrm>
          <a:prstGeom prst="rect">
            <a:avLst/>
          </a:prstGeom>
          <a:noFill/>
        </p:spPr>
        <p:txBody>
          <a:bodyPr wrap="square">
            <a:spAutoFit/>
          </a:bodyPr>
          <a:lstStyle/>
          <a:p>
            <a:pPr algn="ctr">
              <a:lnSpc>
                <a:spcPct val="90000"/>
              </a:lnSpc>
              <a:spcBef>
                <a:spcPct val="0"/>
              </a:spcBef>
            </a:pPr>
            <a:r>
              <a:rPr lang="en-ZA" sz="2200" b="1" dirty="0">
                <a:latin typeface="Gill Sans MT" panose="020B0502020104020203" pitchFamily="34" charset="0"/>
                <a:ea typeface="+mj-ea"/>
                <a:cs typeface="Arial" panose="020B0604020202020204" pitchFamily="34" charset="0"/>
              </a:rPr>
              <a:t>MTEF ALLOCATIONS PER PROVINCE (MIG)</a:t>
            </a:r>
          </a:p>
        </p:txBody>
      </p:sp>
      <p:pic>
        <p:nvPicPr>
          <p:cNvPr id="6" name="Content Placeholder 4">
            <a:extLst>
              <a:ext uri="{FF2B5EF4-FFF2-40B4-BE49-F238E27FC236}">
                <a16:creationId xmlns:a16="http://schemas.microsoft.com/office/drawing/2014/main" xmlns="" id="{7E28B733-7F24-2252-1C76-DD36E1FA8983}"/>
              </a:ext>
            </a:extLst>
          </p:cNvPr>
          <p:cNvPicPr>
            <a:picLocks noChangeAspect="1"/>
          </p:cNvPicPr>
          <p:nvPr/>
        </p:nvPicPr>
        <p:blipFill>
          <a:blip r:embed="rId4"/>
          <a:stretch>
            <a:fillRect/>
          </a:stretch>
        </p:blipFill>
        <p:spPr>
          <a:xfrm>
            <a:off x="789607" y="989686"/>
            <a:ext cx="10368000" cy="4696393"/>
          </a:xfrm>
          <a:prstGeom prst="rect">
            <a:avLst/>
          </a:prstGeom>
        </p:spPr>
      </p:pic>
    </p:spTree>
    <p:extLst>
      <p:ext uri="{BB962C8B-B14F-4D97-AF65-F5344CB8AC3E}">
        <p14:creationId xmlns:p14="http://schemas.microsoft.com/office/powerpoint/2010/main" xmlns="" val="611305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7505A-2DFF-44DD-BD86-8196D396D974}"/>
              </a:ext>
            </a:extLst>
          </p:cNvPr>
          <p:cNvSpPr>
            <a:spLocks noGrp="1"/>
          </p:cNvSpPr>
          <p:nvPr>
            <p:ph type="title"/>
          </p:nvPr>
        </p:nvSpPr>
        <p:spPr>
          <a:xfrm>
            <a:off x="0" y="128318"/>
            <a:ext cx="12369338" cy="571585"/>
          </a:xfrm>
        </p:spPr>
        <p:txBody>
          <a:bodyPr/>
          <a:lstStyle/>
          <a:p>
            <a:pPr algn="ctr"/>
            <a:r>
              <a:rPr lang="en-ZA" sz="2800" b="1" dirty="0"/>
              <a:t>Recommendations </a:t>
            </a:r>
          </a:p>
        </p:txBody>
      </p:sp>
      <p:sp>
        <p:nvSpPr>
          <p:cNvPr id="3" name="Content Placeholder 2">
            <a:extLst>
              <a:ext uri="{FF2B5EF4-FFF2-40B4-BE49-F238E27FC236}">
                <a16:creationId xmlns:a16="http://schemas.microsoft.com/office/drawing/2014/main" xmlns="" id="{0535E586-13BA-4E56-B0A1-C3A102DEC673}"/>
              </a:ext>
            </a:extLst>
          </p:cNvPr>
          <p:cNvSpPr>
            <a:spLocks noGrp="1"/>
          </p:cNvSpPr>
          <p:nvPr>
            <p:ph sz="half" idx="2"/>
          </p:nvPr>
        </p:nvSpPr>
        <p:spPr>
          <a:xfrm>
            <a:off x="100465" y="1527182"/>
            <a:ext cx="11652094" cy="1388424"/>
          </a:xfrm>
        </p:spPr>
        <p:txBody>
          <a:bodyPr>
            <a:normAutofit fontScale="92500" lnSpcReduction="10000"/>
          </a:bodyPr>
          <a:lstStyle/>
          <a:p>
            <a:pPr marL="0" indent="0">
              <a:lnSpc>
                <a:spcPct val="150000"/>
              </a:lnSpc>
              <a:buNone/>
            </a:pPr>
            <a:r>
              <a:rPr lang="en-GB" sz="3200" dirty="0"/>
              <a:t>It is recommended that the Select Committee note the Annual Performance Plan and allocated budget FY 2023/24</a:t>
            </a:r>
          </a:p>
        </p:txBody>
      </p:sp>
    </p:spTree>
    <p:extLst>
      <p:ext uri="{BB962C8B-B14F-4D97-AF65-F5344CB8AC3E}">
        <p14:creationId xmlns:p14="http://schemas.microsoft.com/office/powerpoint/2010/main" xmlns="" val="85094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229BE0-4033-148D-48A8-C3BC54810F79}"/>
              </a:ext>
            </a:extLst>
          </p:cNvPr>
          <p:cNvPicPr>
            <a:picLocks noChangeAspect="1"/>
          </p:cNvPicPr>
          <p:nvPr/>
        </p:nvPicPr>
        <p:blipFill>
          <a:blip r:embed="rId2"/>
          <a:stretch>
            <a:fillRect/>
          </a:stretch>
        </p:blipFill>
        <p:spPr>
          <a:xfrm>
            <a:off x="12699" y="0"/>
            <a:ext cx="12166601" cy="6858000"/>
          </a:xfrm>
          <a:prstGeom prst="rect">
            <a:avLst/>
          </a:prstGeom>
        </p:spPr>
      </p:pic>
    </p:spTree>
    <p:extLst>
      <p:ext uri="{BB962C8B-B14F-4D97-AF65-F5344CB8AC3E}">
        <p14:creationId xmlns:p14="http://schemas.microsoft.com/office/powerpoint/2010/main" xmlns="" val="266611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259572-ACE5-AB63-1871-9C0749324173}"/>
              </a:ext>
            </a:extLst>
          </p:cNvPr>
          <p:cNvPicPr>
            <a:picLocks noChangeAspect="1"/>
          </p:cNvPicPr>
          <p:nvPr/>
        </p:nvPicPr>
        <p:blipFill>
          <a:blip r:embed="rId2"/>
          <a:stretch>
            <a:fillRect/>
          </a:stretch>
        </p:blipFill>
        <p:spPr>
          <a:xfrm>
            <a:off x="25399" y="0"/>
            <a:ext cx="12166601" cy="6858000"/>
          </a:xfrm>
          <a:prstGeom prst="rect">
            <a:avLst/>
          </a:prstGeom>
        </p:spPr>
      </p:pic>
      <p:sp>
        <p:nvSpPr>
          <p:cNvPr id="4" name="TextBox 3">
            <a:extLst>
              <a:ext uri="{FF2B5EF4-FFF2-40B4-BE49-F238E27FC236}">
                <a16:creationId xmlns:a16="http://schemas.microsoft.com/office/drawing/2014/main" xmlns="" id="{BE42EFC6-CD2F-8AED-A3FE-E0DE280062F0}"/>
              </a:ext>
            </a:extLst>
          </p:cNvPr>
          <p:cNvSpPr txBox="1"/>
          <p:nvPr/>
        </p:nvSpPr>
        <p:spPr>
          <a:xfrm>
            <a:off x="225469" y="1737063"/>
            <a:ext cx="11736888" cy="1569660"/>
          </a:xfrm>
          <a:prstGeom prst="rect">
            <a:avLst/>
          </a:prstGeom>
          <a:noFill/>
        </p:spPr>
        <p:txBody>
          <a:bodyPr wrap="square">
            <a:spAutoFit/>
          </a:bodyPr>
          <a:lstStyle/>
          <a:p>
            <a:pPr algn="just"/>
            <a:endParaRPr lang="en-US" sz="2400" dirty="0"/>
          </a:p>
          <a:p>
            <a:pPr algn="just"/>
            <a:r>
              <a:rPr lang="en-US" sz="2400" dirty="0"/>
              <a:t>To Present to the Select Committee on Cooperative Governance and Traditional Affairs the DCOG Revised Strategic Plan 2020/25, Annual Performance Plan 2023/24 and MTEF Budget Allocation</a:t>
            </a:r>
          </a:p>
        </p:txBody>
      </p:sp>
      <p:sp>
        <p:nvSpPr>
          <p:cNvPr id="6" name="TextBox 5">
            <a:extLst>
              <a:ext uri="{FF2B5EF4-FFF2-40B4-BE49-F238E27FC236}">
                <a16:creationId xmlns:a16="http://schemas.microsoft.com/office/drawing/2014/main" xmlns="" id="{D5C38233-9E77-A5AD-F31B-36FFEA418F49}"/>
              </a:ext>
            </a:extLst>
          </p:cNvPr>
          <p:cNvSpPr txBox="1"/>
          <p:nvPr/>
        </p:nvSpPr>
        <p:spPr>
          <a:xfrm>
            <a:off x="2877855" y="683866"/>
            <a:ext cx="6206646" cy="461665"/>
          </a:xfrm>
          <a:prstGeom prst="rect">
            <a:avLst/>
          </a:prstGeom>
          <a:noFill/>
        </p:spPr>
        <p:txBody>
          <a:bodyPr wrap="square">
            <a:spAutoFit/>
          </a:bodyPr>
          <a:lstStyle/>
          <a:p>
            <a:pPr algn="just"/>
            <a:r>
              <a:rPr lang="en-US" sz="2400" b="1" dirty="0"/>
              <a:t>PURPOSE</a:t>
            </a:r>
            <a:endParaRPr lang="en-US" sz="2400" dirty="0"/>
          </a:p>
        </p:txBody>
      </p:sp>
    </p:spTree>
    <p:extLst>
      <p:ext uri="{BB962C8B-B14F-4D97-AF65-F5344CB8AC3E}">
        <p14:creationId xmlns:p14="http://schemas.microsoft.com/office/powerpoint/2010/main" xmlns="" val="333920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xmlns="" id="{F9C88C89-D589-6CDF-6192-AA0D4F4B2248}"/>
              </a:ext>
            </a:extLst>
          </p:cNvPr>
          <p:cNvPicPr>
            <a:picLocks noChangeAspect="1"/>
          </p:cNvPicPr>
          <p:nvPr/>
        </p:nvPicPr>
        <p:blipFill>
          <a:blip r:embed="rId2"/>
          <a:stretch>
            <a:fillRect/>
          </a:stretch>
        </p:blipFill>
        <p:spPr>
          <a:xfrm>
            <a:off x="12695" y="283"/>
            <a:ext cx="12166610" cy="6857433"/>
          </a:xfrm>
          <a:prstGeom prst="rect">
            <a:avLst/>
          </a:prstGeom>
        </p:spPr>
      </p:pic>
    </p:spTree>
    <p:extLst>
      <p:ext uri="{BB962C8B-B14F-4D97-AF65-F5344CB8AC3E}">
        <p14:creationId xmlns:p14="http://schemas.microsoft.com/office/powerpoint/2010/main" xmlns="" val="234116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259572-ACE5-AB63-1871-9C0749324173}"/>
              </a:ext>
            </a:extLst>
          </p:cNvPr>
          <p:cNvPicPr>
            <a:picLocks noChangeAspect="1"/>
          </p:cNvPicPr>
          <p:nvPr/>
        </p:nvPicPr>
        <p:blipFill>
          <a:blip r:embed="rId2"/>
          <a:stretch>
            <a:fillRect/>
          </a:stretch>
        </p:blipFill>
        <p:spPr>
          <a:xfrm>
            <a:off x="25399" y="0"/>
            <a:ext cx="12166601" cy="6858000"/>
          </a:xfrm>
          <a:prstGeom prst="rect">
            <a:avLst/>
          </a:prstGeom>
        </p:spPr>
      </p:pic>
      <p:sp>
        <p:nvSpPr>
          <p:cNvPr id="4" name="TextBox 3">
            <a:extLst>
              <a:ext uri="{FF2B5EF4-FFF2-40B4-BE49-F238E27FC236}">
                <a16:creationId xmlns:a16="http://schemas.microsoft.com/office/drawing/2014/main" xmlns="" id="{BE42EFC6-CD2F-8AED-A3FE-E0DE280062F0}"/>
              </a:ext>
            </a:extLst>
          </p:cNvPr>
          <p:cNvSpPr txBox="1"/>
          <p:nvPr/>
        </p:nvSpPr>
        <p:spPr>
          <a:xfrm>
            <a:off x="252413" y="1737063"/>
            <a:ext cx="11841162" cy="923330"/>
          </a:xfrm>
          <a:prstGeom prst="rect">
            <a:avLst/>
          </a:prstGeom>
          <a:noFill/>
        </p:spPr>
        <p:txBody>
          <a:bodyPr wrap="square">
            <a:spAutoFit/>
          </a:bodyPr>
          <a:lstStyle/>
          <a:p>
            <a:pPr algn="just"/>
            <a:endParaRPr lang="en-US" dirty="0"/>
          </a:p>
          <a:p>
            <a:pPr algn="just"/>
            <a:endParaRPr lang="en-US" sz="1800" dirty="0"/>
          </a:p>
          <a:p>
            <a:pPr algn="just"/>
            <a:endParaRPr lang="en-US" sz="1800" dirty="0"/>
          </a:p>
        </p:txBody>
      </p:sp>
      <p:sp>
        <p:nvSpPr>
          <p:cNvPr id="5" name="Title 1">
            <a:extLst>
              <a:ext uri="{FF2B5EF4-FFF2-40B4-BE49-F238E27FC236}">
                <a16:creationId xmlns:a16="http://schemas.microsoft.com/office/drawing/2014/main" xmlns="" id="{B02F9CE6-DBBF-152C-129A-CDB0B5BD97D7}"/>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200" b="1" dirty="0">
                <a:latin typeface="Gill Sans MT" panose="020B0502020104020203" pitchFamily="34" charset="0"/>
              </a:rPr>
              <a:t>REVISED VISION, MISSION AND VALUE</a:t>
            </a:r>
          </a:p>
        </p:txBody>
      </p:sp>
      <p:pic>
        <p:nvPicPr>
          <p:cNvPr id="8" name="Picture 7" descr="Diagram, text, chat or text message&#10;&#10;Description automatically generated">
            <a:extLst>
              <a:ext uri="{FF2B5EF4-FFF2-40B4-BE49-F238E27FC236}">
                <a16:creationId xmlns:a16="http://schemas.microsoft.com/office/drawing/2014/main" xmlns="" id="{8951B002-59B3-3953-6F28-2BB794392C9E}"/>
              </a:ext>
            </a:extLst>
          </p:cNvPr>
          <p:cNvPicPr>
            <a:picLocks noChangeAspect="1"/>
          </p:cNvPicPr>
          <p:nvPr/>
        </p:nvPicPr>
        <p:blipFill>
          <a:blip r:embed="rId3"/>
          <a:stretch>
            <a:fillRect/>
          </a:stretch>
        </p:blipFill>
        <p:spPr>
          <a:xfrm>
            <a:off x="2338994" y="1143504"/>
            <a:ext cx="7848000" cy="4678291"/>
          </a:xfrm>
          <a:prstGeom prst="rect">
            <a:avLst/>
          </a:prstGeom>
        </p:spPr>
      </p:pic>
    </p:spTree>
    <p:extLst>
      <p:ext uri="{BB962C8B-B14F-4D97-AF65-F5344CB8AC3E}">
        <p14:creationId xmlns:p14="http://schemas.microsoft.com/office/powerpoint/2010/main" xmlns="" val="128991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B3FDAB-BA6B-62DD-5B14-54535D197094}"/>
              </a:ext>
            </a:extLst>
          </p:cNvPr>
          <p:cNvPicPr>
            <a:picLocks noChangeAspect="1"/>
          </p:cNvPicPr>
          <p:nvPr/>
        </p:nvPicPr>
        <p:blipFill>
          <a:blip r:embed="rId2"/>
          <a:stretch>
            <a:fillRect/>
          </a:stretch>
        </p:blipFill>
        <p:spPr>
          <a:xfrm>
            <a:off x="0" y="0"/>
            <a:ext cx="12166601" cy="6858000"/>
          </a:xfrm>
          <a:prstGeom prst="rect">
            <a:avLst/>
          </a:prstGeom>
        </p:spPr>
      </p:pic>
      <p:sp>
        <p:nvSpPr>
          <p:cNvPr id="5" name="Title 1">
            <a:extLst>
              <a:ext uri="{FF2B5EF4-FFF2-40B4-BE49-F238E27FC236}">
                <a16:creationId xmlns:a16="http://schemas.microsoft.com/office/drawing/2014/main" xmlns="" id="{70DE8589-8B2D-86E5-8518-B2759CABA6B1}"/>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200" b="1" dirty="0">
                <a:latin typeface="Gill Sans MT" panose="020B0502020104020203" pitchFamily="34" charset="0"/>
              </a:rPr>
              <a:t>REVISED PRIORITIES, FOCUS AREAS AND OUTCOME</a:t>
            </a:r>
          </a:p>
        </p:txBody>
      </p:sp>
      <p:grpSp>
        <p:nvGrpSpPr>
          <p:cNvPr id="2" name="Group 1">
            <a:extLst>
              <a:ext uri="{FF2B5EF4-FFF2-40B4-BE49-F238E27FC236}">
                <a16:creationId xmlns:a16="http://schemas.microsoft.com/office/drawing/2014/main" xmlns="" id="{3E7B63D5-A574-A34A-B25B-FEEDE0BDF01F}"/>
              </a:ext>
            </a:extLst>
          </p:cNvPr>
          <p:cNvGrpSpPr/>
          <p:nvPr/>
        </p:nvGrpSpPr>
        <p:grpSpPr>
          <a:xfrm>
            <a:off x="400462" y="1204768"/>
            <a:ext cx="11412000" cy="4248000"/>
            <a:chOff x="0" y="39623"/>
            <a:chExt cx="6899345" cy="4199455"/>
          </a:xfrm>
        </p:grpSpPr>
        <p:sp>
          <p:nvSpPr>
            <p:cNvPr id="6" name="Rectangle: Rounded Corners 5">
              <a:extLst>
                <a:ext uri="{FF2B5EF4-FFF2-40B4-BE49-F238E27FC236}">
                  <a16:creationId xmlns:a16="http://schemas.microsoft.com/office/drawing/2014/main" xmlns="" id="{51462AE4-4BDF-7C42-2CFB-E27EC216C1D6}"/>
                </a:ext>
              </a:extLst>
            </p:cNvPr>
            <p:cNvSpPr/>
            <p:nvPr/>
          </p:nvSpPr>
          <p:spPr>
            <a:xfrm>
              <a:off x="876300" y="39623"/>
              <a:ext cx="6018928" cy="523864"/>
            </a:xfrm>
            <a:prstGeom prst="roundRect">
              <a:avLst/>
            </a:prstGeom>
            <a:solidFill>
              <a:schemeClr val="accent2"/>
            </a:solidFill>
            <a:ln w="12700" cap="flat" cmpd="sng" algn="ctr">
              <a:solidFill>
                <a:srgbClr val="C19859">
                  <a:lumMod val="50000"/>
                </a:srgbClr>
              </a:solidFill>
              <a:prstDash val="solid"/>
              <a:miter lim="800000"/>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rPr>
                <a:t>Vision / Impact</a:t>
              </a:r>
              <a:r>
                <a:rPr kumimoji="0" lang="en-ZA"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rPr>
                <a:t>: Efficient &amp; effective cooperative governance system that enables resilient, safe, sustainable, prosperous, cohesive, connected and climate smart communities</a:t>
              </a:r>
              <a:endParaRPr kumimoji="0" lang="en-ZA" sz="16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endParaRPr>
            </a:p>
          </p:txBody>
        </p:sp>
        <p:grpSp>
          <p:nvGrpSpPr>
            <p:cNvPr id="7" name="Group 6">
              <a:extLst>
                <a:ext uri="{FF2B5EF4-FFF2-40B4-BE49-F238E27FC236}">
                  <a16:creationId xmlns:a16="http://schemas.microsoft.com/office/drawing/2014/main" xmlns="" id="{03822097-A53C-2C85-D540-F3B1628EF8BE}"/>
                </a:ext>
              </a:extLst>
            </p:cNvPr>
            <p:cNvGrpSpPr/>
            <p:nvPr/>
          </p:nvGrpSpPr>
          <p:grpSpPr>
            <a:xfrm>
              <a:off x="923925" y="679025"/>
              <a:ext cx="5974280" cy="980071"/>
              <a:chOff x="0" y="-73484"/>
              <a:chExt cx="5975215" cy="980525"/>
            </a:xfrm>
          </p:grpSpPr>
          <p:sp>
            <p:nvSpPr>
              <p:cNvPr id="35" name="Rectangle: Rounded Corners 34">
                <a:extLst>
                  <a:ext uri="{FF2B5EF4-FFF2-40B4-BE49-F238E27FC236}">
                    <a16:creationId xmlns:a16="http://schemas.microsoft.com/office/drawing/2014/main" xmlns="" id="{51B1A367-C049-CDC0-C391-8D51760DEE10}"/>
                  </a:ext>
                </a:extLst>
              </p:cNvPr>
              <p:cNvSpPr/>
              <p:nvPr/>
            </p:nvSpPr>
            <p:spPr>
              <a:xfrm>
                <a:off x="438174" y="-73484"/>
                <a:ext cx="1080000" cy="864000"/>
              </a:xfrm>
              <a:prstGeom prst="roundRect">
                <a:avLst/>
              </a:prstGeom>
              <a:solidFill>
                <a:schemeClr val="accent5">
                  <a:lumMod val="10000"/>
                  <a:lumOff val="90000"/>
                </a:schemeClr>
              </a:solidFill>
              <a:ln w="12700" cap="flat" cmpd="sng" algn="ctr">
                <a:solidFill>
                  <a:srgbClr val="4E8542">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Functional inter-governmental governance systems</a:t>
                </a:r>
              </a:p>
            </p:txBody>
          </p:sp>
          <p:sp>
            <p:nvSpPr>
              <p:cNvPr id="36" name="Rectangle: Rounded Corners 35">
                <a:extLst>
                  <a:ext uri="{FF2B5EF4-FFF2-40B4-BE49-F238E27FC236}">
                    <a16:creationId xmlns:a16="http://schemas.microsoft.com/office/drawing/2014/main" xmlns="" id="{7BFB9CBF-4223-F7F3-0C60-8637FEAF04E9}"/>
                  </a:ext>
                </a:extLst>
              </p:cNvPr>
              <p:cNvSpPr/>
              <p:nvPr/>
            </p:nvSpPr>
            <p:spPr>
              <a:xfrm>
                <a:off x="1566262" y="-65408"/>
                <a:ext cx="1080000" cy="864000"/>
              </a:xfrm>
              <a:prstGeom prst="roundRect">
                <a:avLst/>
              </a:prstGeom>
              <a:solidFill>
                <a:schemeClr val="accent5">
                  <a:lumMod val="10000"/>
                  <a:lumOff val="90000"/>
                </a:schemeClr>
              </a:solidFill>
              <a:ln w="12700" cap="flat" cmpd="sng" algn="ctr">
                <a:solidFill>
                  <a:srgbClr val="4E8542">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sz="1400" kern="0" dirty="0">
                    <a:solidFill>
                      <a:sysClr val="windowText" lastClr="000000"/>
                    </a:solidFill>
                    <a:latin typeface="Arial Narrow" panose="020B0606020202030204" pitchFamily="34" charset="0"/>
                    <a:cs typeface="Arial" panose="020B0604020202020204" pitchFamily="34" charset="0"/>
                  </a:rPr>
                  <a:t>Citizens engaged and participating in Government</a:t>
                </a:r>
              </a:p>
            </p:txBody>
          </p:sp>
          <p:sp>
            <p:nvSpPr>
              <p:cNvPr id="37" name="Rectangle: Rounded Corners 36">
                <a:extLst>
                  <a:ext uri="{FF2B5EF4-FFF2-40B4-BE49-F238E27FC236}">
                    <a16:creationId xmlns:a16="http://schemas.microsoft.com/office/drawing/2014/main" xmlns="" id="{E75E0569-4E14-BE5B-9E07-C04FC3E81D01}"/>
                  </a:ext>
                </a:extLst>
              </p:cNvPr>
              <p:cNvSpPr/>
              <p:nvPr/>
            </p:nvSpPr>
            <p:spPr>
              <a:xfrm>
                <a:off x="2682063" y="-65408"/>
                <a:ext cx="1080000" cy="972449"/>
              </a:xfrm>
              <a:prstGeom prst="roundRect">
                <a:avLst/>
              </a:prstGeom>
              <a:solidFill>
                <a:schemeClr val="accent5">
                  <a:lumMod val="10000"/>
                  <a:lumOff val="90000"/>
                </a:schemeClr>
              </a:solidFill>
              <a:ln w="12700" cap="flat" cmpd="sng" algn="ctr">
                <a:solidFill>
                  <a:srgbClr val="4E8542">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sz="1400" kern="0" dirty="0">
                    <a:solidFill>
                      <a:sysClr val="windowText" lastClr="000000"/>
                    </a:solidFill>
                    <a:latin typeface="Arial Narrow" panose="020B0606020202030204" pitchFamily="34" charset="0"/>
                    <a:cs typeface="Arial" panose="020B0604020202020204" pitchFamily="34" charset="0"/>
                  </a:rPr>
                  <a:t>Basic services delivered to all citizens in an effective and efficient manner</a:t>
                </a:r>
              </a:p>
            </p:txBody>
          </p:sp>
          <p:sp>
            <p:nvSpPr>
              <p:cNvPr id="38" name="Rectangle: Rounded Corners 37">
                <a:extLst>
                  <a:ext uri="{FF2B5EF4-FFF2-40B4-BE49-F238E27FC236}">
                    <a16:creationId xmlns:a16="http://schemas.microsoft.com/office/drawing/2014/main" xmlns="" id="{6E6AF1BF-B554-415C-A2D0-1EEEA561E6A0}"/>
                  </a:ext>
                </a:extLst>
              </p:cNvPr>
              <p:cNvSpPr/>
              <p:nvPr/>
            </p:nvSpPr>
            <p:spPr>
              <a:xfrm>
                <a:off x="3783331" y="-56167"/>
                <a:ext cx="1080000" cy="864000"/>
              </a:xfrm>
              <a:prstGeom prst="roundRect">
                <a:avLst/>
              </a:prstGeom>
              <a:solidFill>
                <a:schemeClr val="accent5">
                  <a:lumMod val="10000"/>
                  <a:lumOff val="90000"/>
                </a:schemeClr>
              </a:solidFill>
              <a:ln w="12700" cap="flat" cmpd="sng" algn="ctr">
                <a:solidFill>
                  <a:srgbClr val="4E8542">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sz="1400" kern="0" dirty="0">
                    <a:solidFill>
                      <a:sysClr val="windowText" lastClr="000000"/>
                    </a:solidFill>
                    <a:latin typeface="Arial Narrow" panose="020B0606020202030204" pitchFamily="34" charset="0"/>
                    <a:cs typeface="Arial" panose="020B0604020202020204" pitchFamily="34" charset="0"/>
                  </a:rPr>
                  <a:t>Financially viable municipalities</a:t>
                </a:r>
              </a:p>
            </p:txBody>
          </p:sp>
          <p:sp>
            <p:nvSpPr>
              <p:cNvPr id="39" name="Rectangle: Rounded Corners 38">
                <a:extLst>
                  <a:ext uri="{FF2B5EF4-FFF2-40B4-BE49-F238E27FC236}">
                    <a16:creationId xmlns:a16="http://schemas.microsoft.com/office/drawing/2014/main" xmlns="" id="{285E2BC7-81DC-A6A6-1005-E6917F849FF4}"/>
                  </a:ext>
                </a:extLst>
              </p:cNvPr>
              <p:cNvSpPr/>
              <p:nvPr/>
            </p:nvSpPr>
            <p:spPr>
              <a:xfrm>
                <a:off x="4895215" y="-26695"/>
                <a:ext cx="1080000" cy="864000"/>
              </a:xfrm>
              <a:prstGeom prst="roundRect">
                <a:avLst/>
              </a:prstGeom>
              <a:solidFill>
                <a:schemeClr val="accent5">
                  <a:lumMod val="10000"/>
                  <a:lumOff val="90000"/>
                </a:schemeClr>
              </a:solidFill>
              <a:ln w="12700" cap="flat" cmpd="sng" algn="ctr">
                <a:solidFill>
                  <a:srgbClr val="4E8542">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sz="1400" kern="0" dirty="0">
                    <a:solidFill>
                      <a:sysClr val="windowText" lastClr="000000"/>
                    </a:solidFill>
                    <a:latin typeface="Arial Narrow" panose="020B0606020202030204" pitchFamily="34" charset="0"/>
                    <a:cs typeface="Arial" panose="020B0604020202020204" pitchFamily="34" charset="0"/>
                  </a:rPr>
                  <a:t>Sustained Good Municipal Governance</a:t>
                </a:r>
              </a:p>
            </p:txBody>
          </p:sp>
          <p:sp>
            <p:nvSpPr>
              <p:cNvPr id="40" name="Rectangle: Rounded Corners 39">
                <a:extLst>
                  <a:ext uri="{FF2B5EF4-FFF2-40B4-BE49-F238E27FC236}">
                    <a16:creationId xmlns:a16="http://schemas.microsoft.com/office/drawing/2014/main" xmlns="" id="{902B79A6-5751-B126-3C1A-11CC18363809}"/>
                  </a:ext>
                </a:extLst>
              </p:cNvPr>
              <p:cNvSpPr/>
              <p:nvPr/>
            </p:nvSpPr>
            <p:spPr>
              <a:xfrm>
                <a:off x="0" y="0"/>
                <a:ext cx="419100" cy="863600"/>
              </a:xfrm>
              <a:prstGeom prst="roundRect">
                <a:avLst/>
              </a:prstGeom>
              <a:solidFill>
                <a:schemeClr val="accent4">
                  <a:lumMod val="75000"/>
                </a:schemeClr>
              </a:solidFill>
              <a:ln w="12700" cap="flat" cmpd="sng" algn="ctr">
                <a:solidFill>
                  <a:srgbClr val="4E8542">
                    <a:shade val="50000"/>
                  </a:srgbClr>
                </a:solidFill>
                <a:prstDash val="solid"/>
                <a:miter lim="800000"/>
              </a:ln>
              <a:effectLst/>
            </p:spPr>
            <p:txBody>
              <a:bodyPr rot="0" spcFirstLastPara="0" vert="vert270"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Outcomes</a:t>
                </a:r>
              </a:p>
            </p:txBody>
          </p:sp>
        </p:grpSp>
        <p:grpSp>
          <p:nvGrpSpPr>
            <p:cNvPr id="8" name="Group 7">
              <a:extLst>
                <a:ext uri="{FF2B5EF4-FFF2-40B4-BE49-F238E27FC236}">
                  <a16:creationId xmlns:a16="http://schemas.microsoft.com/office/drawing/2014/main" xmlns="" id="{D13F59E0-0F1A-54F9-DC49-A884850B72A6}"/>
                </a:ext>
              </a:extLst>
            </p:cNvPr>
            <p:cNvGrpSpPr/>
            <p:nvPr/>
          </p:nvGrpSpPr>
          <p:grpSpPr>
            <a:xfrm>
              <a:off x="923925" y="2000250"/>
              <a:ext cx="5975420" cy="873325"/>
              <a:chOff x="0" y="0"/>
              <a:chExt cx="5975850" cy="873325"/>
            </a:xfrm>
          </p:grpSpPr>
          <p:sp>
            <p:nvSpPr>
              <p:cNvPr id="29" name="Rectangle: Rounded Corners 28">
                <a:extLst>
                  <a:ext uri="{FF2B5EF4-FFF2-40B4-BE49-F238E27FC236}">
                    <a16:creationId xmlns:a16="http://schemas.microsoft.com/office/drawing/2014/main" xmlns="" id="{6EF045E4-9AF8-861F-272F-529F0DEAE957}"/>
                  </a:ext>
                </a:extLst>
              </p:cNvPr>
              <p:cNvSpPr/>
              <p:nvPr/>
            </p:nvSpPr>
            <p:spPr>
              <a:xfrm>
                <a:off x="447675" y="0"/>
                <a:ext cx="1080000" cy="864000"/>
              </a:xfrm>
              <a:prstGeom prst="roundRect">
                <a:avLst/>
              </a:prstGeom>
              <a:solidFill>
                <a:srgbClr val="F07F09">
                  <a:lumMod val="20000"/>
                  <a:lumOff val="8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Legislation and Policy</a:t>
                </a:r>
              </a:p>
            </p:txBody>
          </p:sp>
          <p:sp>
            <p:nvSpPr>
              <p:cNvPr id="30" name="Rectangle: Rounded Corners 29">
                <a:extLst>
                  <a:ext uri="{FF2B5EF4-FFF2-40B4-BE49-F238E27FC236}">
                    <a16:creationId xmlns:a16="http://schemas.microsoft.com/office/drawing/2014/main" xmlns="" id="{95587F9C-5B81-BD80-6B7B-19CF802D619F}"/>
                  </a:ext>
                </a:extLst>
              </p:cNvPr>
              <p:cNvSpPr/>
              <p:nvPr/>
            </p:nvSpPr>
            <p:spPr>
              <a:xfrm>
                <a:off x="1562100" y="0"/>
                <a:ext cx="1080000" cy="864000"/>
              </a:xfrm>
              <a:prstGeom prst="roundRect">
                <a:avLst/>
              </a:prstGeom>
              <a:solidFill>
                <a:srgbClr val="F07F09">
                  <a:lumMod val="20000"/>
                  <a:lumOff val="8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sz="1400" kern="0" dirty="0">
                    <a:solidFill>
                      <a:sysClr val="windowText" lastClr="000000"/>
                    </a:solidFill>
                    <a:latin typeface="Arial Narrow" panose="020B0606020202030204" pitchFamily="34" charset="0"/>
                    <a:cs typeface="Arial" panose="020B0604020202020204" pitchFamily="34" charset="0"/>
                  </a:rPr>
                  <a:t>Cooperative and Participatory government</a:t>
                </a:r>
              </a:p>
            </p:txBody>
          </p:sp>
          <p:sp>
            <p:nvSpPr>
              <p:cNvPr id="31" name="Rectangle: Rounded Corners 30">
                <a:extLst>
                  <a:ext uri="{FF2B5EF4-FFF2-40B4-BE49-F238E27FC236}">
                    <a16:creationId xmlns:a16="http://schemas.microsoft.com/office/drawing/2014/main" xmlns="" id="{671CC907-5060-E0B2-20B7-136A71FB6FD8}"/>
                  </a:ext>
                </a:extLst>
              </p:cNvPr>
              <p:cNvSpPr/>
              <p:nvPr/>
            </p:nvSpPr>
            <p:spPr>
              <a:xfrm>
                <a:off x="2667000" y="0"/>
                <a:ext cx="1080000" cy="864000"/>
              </a:xfrm>
              <a:prstGeom prst="roundRect">
                <a:avLst/>
              </a:prstGeom>
              <a:solidFill>
                <a:srgbClr val="F07F09">
                  <a:lumMod val="20000"/>
                  <a:lumOff val="8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defRPr/>
                </a:pPr>
                <a:r>
                  <a:rPr lang="en-ZA" sz="1400" kern="0" dirty="0">
                    <a:solidFill>
                      <a:sysClr val="windowText" lastClr="000000"/>
                    </a:solidFill>
                    <a:latin typeface="Arial Narrow" panose="020B0606020202030204" pitchFamily="34" charset="0"/>
                    <a:cs typeface="Arial" panose="020B0604020202020204" pitchFamily="34" charset="0"/>
                  </a:rPr>
                  <a:t>Integrated planning and implementation</a:t>
                </a:r>
              </a:p>
            </p:txBody>
          </p:sp>
          <p:sp>
            <p:nvSpPr>
              <p:cNvPr id="32" name="Rectangle: Rounded Corners 31">
                <a:extLst>
                  <a:ext uri="{FF2B5EF4-FFF2-40B4-BE49-F238E27FC236}">
                    <a16:creationId xmlns:a16="http://schemas.microsoft.com/office/drawing/2014/main" xmlns="" id="{BF589B47-A9CB-AFF8-5630-E2B50550BCF3}"/>
                  </a:ext>
                </a:extLst>
              </p:cNvPr>
              <p:cNvSpPr/>
              <p:nvPr/>
            </p:nvSpPr>
            <p:spPr>
              <a:xfrm>
                <a:off x="3786277" y="9325"/>
                <a:ext cx="1080000" cy="864000"/>
              </a:xfrm>
              <a:prstGeom prst="roundRect">
                <a:avLst/>
              </a:prstGeom>
              <a:solidFill>
                <a:srgbClr val="F07F09">
                  <a:lumMod val="20000"/>
                  <a:lumOff val="8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sz="1400" kern="0" dirty="0">
                    <a:solidFill>
                      <a:sysClr val="windowText" lastClr="000000"/>
                    </a:solidFill>
                    <a:latin typeface="Arial Narrow" panose="020B0606020202030204" pitchFamily="34" charset="0"/>
                    <a:cs typeface="Arial" panose="020B0604020202020204" pitchFamily="34" charset="0"/>
                  </a:rPr>
                  <a:t>Institutional capacity, governance and accountability</a:t>
                </a:r>
              </a:p>
            </p:txBody>
          </p:sp>
          <p:sp>
            <p:nvSpPr>
              <p:cNvPr id="33" name="Rectangle: Rounded Corners 32">
                <a:extLst>
                  <a:ext uri="{FF2B5EF4-FFF2-40B4-BE49-F238E27FC236}">
                    <a16:creationId xmlns:a16="http://schemas.microsoft.com/office/drawing/2014/main" xmlns="" id="{1D05D266-58EE-88CB-A217-58E329C54D0F}"/>
                  </a:ext>
                </a:extLst>
              </p:cNvPr>
              <p:cNvSpPr/>
              <p:nvPr/>
            </p:nvSpPr>
            <p:spPr>
              <a:xfrm>
                <a:off x="4895850" y="0"/>
                <a:ext cx="1080000" cy="864000"/>
              </a:xfrm>
              <a:prstGeom prst="roundRect">
                <a:avLst/>
              </a:prstGeom>
              <a:solidFill>
                <a:srgbClr val="F07F09">
                  <a:lumMod val="20000"/>
                  <a:lumOff val="8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defRPr/>
                </a:pPr>
                <a:r>
                  <a:rPr lang="en-ZA" sz="1400" kern="0" dirty="0">
                    <a:solidFill>
                      <a:sysClr val="windowText" lastClr="000000"/>
                    </a:solidFill>
                    <a:latin typeface="Arial Narrow" panose="020B0606020202030204" pitchFamily="34" charset="0"/>
                    <a:cs typeface="Arial" panose="020B0604020202020204" pitchFamily="34" charset="0"/>
                  </a:rPr>
                  <a:t>Integrated knowledge management</a:t>
                </a:r>
              </a:p>
            </p:txBody>
          </p:sp>
          <p:sp>
            <p:nvSpPr>
              <p:cNvPr id="34" name="Rectangle: Rounded Corners 33">
                <a:extLst>
                  <a:ext uri="{FF2B5EF4-FFF2-40B4-BE49-F238E27FC236}">
                    <a16:creationId xmlns:a16="http://schemas.microsoft.com/office/drawing/2014/main" xmlns="" id="{365C10B4-C2C6-BC27-CCB9-2F1A83F2D22B}"/>
                  </a:ext>
                </a:extLst>
              </p:cNvPr>
              <p:cNvSpPr/>
              <p:nvPr/>
            </p:nvSpPr>
            <p:spPr>
              <a:xfrm>
                <a:off x="0" y="0"/>
                <a:ext cx="419100" cy="863600"/>
              </a:xfrm>
              <a:prstGeom prst="roundRect">
                <a:avLst/>
              </a:prstGeom>
              <a:solidFill>
                <a:srgbClr val="ED7D31">
                  <a:lumMod val="60000"/>
                  <a:lumOff val="40000"/>
                </a:srgbClr>
              </a:solidFill>
              <a:ln w="12700" cap="flat" cmpd="sng" algn="ctr">
                <a:solidFill>
                  <a:srgbClr val="F07F09">
                    <a:shade val="50000"/>
                  </a:srgbClr>
                </a:solidFill>
                <a:prstDash val="solid"/>
                <a:miter lim="800000"/>
              </a:ln>
              <a:effectLst/>
            </p:spPr>
            <p:txBody>
              <a:bodyPr rot="0" spcFirstLastPara="0" vert="vert270"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Focus</a:t>
                </a:r>
              </a:p>
            </p:txBody>
          </p:sp>
        </p:grpSp>
        <p:sp>
          <p:nvSpPr>
            <p:cNvPr id="9" name="Arrow: Up 8">
              <a:extLst>
                <a:ext uri="{FF2B5EF4-FFF2-40B4-BE49-F238E27FC236}">
                  <a16:creationId xmlns:a16="http://schemas.microsoft.com/office/drawing/2014/main" xmlns="" id="{4C5D1956-944C-C0E0-09B6-DEE5C8F808B5}"/>
                </a:ext>
              </a:extLst>
            </p:cNvPr>
            <p:cNvSpPr/>
            <p:nvPr/>
          </p:nvSpPr>
          <p:spPr>
            <a:xfrm>
              <a:off x="0" y="209550"/>
              <a:ext cx="876236" cy="4029528"/>
            </a:xfrm>
            <a:prstGeom prst="upArrow">
              <a:avLst/>
            </a:prstGeom>
            <a:solidFill>
              <a:schemeClr val="accent2"/>
            </a:solidFill>
            <a:ln w="12700" cap="flat" cmpd="sng" algn="ctr">
              <a:solidFill>
                <a:srgbClr val="C19859">
                  <a:lumMod val="50000"/>
                </a:srgbClr>
              </a:solidFill>
              <a:prstDash val="solid"/>
              <a:miter lim="800000"/>
            </a:ln>
            <a:effectLst/>
          </p:spPr>
          <p:txBody>
            <a:bodyPr rot="0" spcFirstLastPara="0" vert="vert270" wrap="square" lIns="36000" tIns="36000" rIns="36000" bIns="3600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rPr>
                <a:t>Mission</a:t>
              </a:r>
              <a:r>
                <a:rPr kumimoji="0" lang="en-ZA"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rPr>
                <a:t>: Lead the Cooperative Governance System in support of integrated planning and implementation across all spheres of government</a:t>
              </a:r>
              <a:endParaRPr kumimoji="0" lang="en-ZA" sz="16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xmlns="" id="{4CFB9A59-7280-5EBB-E5AB-E98B82071517}"/>
                </a:ext>
              </a:extLst>
            </p:cNvPr>
            <p:cNvGrpSpPr/>
            <p:nvPr/>
          </p:nvGrpSpPr>
          <p:grpSpPr>
            <a:xfrm>
              <a:off x="923925" y="3267075"/>
              <a:ext cx="5974916" cy="972003"/>
              <a:chOff x="0" y="-3"/>
              <a:chExt cx="5975850" cy="972839"/>
            </a:xfrm>
          </p:grpSpPr>
          <p:sp>
            <p:nvSpPr>
              <p:cNvPr id="23" name="Rectangle: Rounded Corners 22">
                <a:extLst>
                  <a:ext uri="{FF2B5EF4-FFF2-40B4-BE49-F238E27FC236}">
                    <a16:creationId xmlns:a16="http://schemas.microsoft.com/office/drawing/2014/main" xmlns="" id="{A61E331B-354B-1841-9BA1-287B9E35C76F}"/>
                  </a:ext>
                </a:extLst>
              </p:cNvPr>
              <p:cNvSpPr/>
              <p:nvPr/>
            </p:nvSpPr>
            <p:spPr>
              <a:xfrm>
                <a:off x="447675" y="-1"/>
                <a:ext cx="1080000" cy="972836"/>
              </a:xfrm>
              <a:prstGeom prst="roundRect">
                <a:avLst/>
              </a:prstGeom>
              <a:solidFill>
                <a:schemeClr val="accent4">
                  <a:lumMod val="75000"/>
                </a:schemeClr>
              </a:solidFill>
              <a:ln w="12700" cap="flat" cmpd="sng" algn="ctr">
                <a:solidFill>
                  <a:srgbClr val="1B587C">
                    <a:lumMod val="50000"/>
                  </a:srgbClr>
                </a:solidFill>
                <a:prstDash val="solid"/>
                <a:miter lim="800000"/>
              </a:ln>
              <a:effectLst/>
            </p:spPr>
            <p:txBody>
              <a:bodyPr rot="0" spcFirstLastPara="0" vert="horz" wrap="square" lIns="0" tIns="18000" rIns="0" bIns="18000" numCol="1" spcCol="0" rtlCol="0" fromWordArt="0" anchor="t" anchorCtr="0" forceAA="0" compatLnSpc="1">
                <a:prstTxWarp prst="textNoShape">
                  <a:avLst/>
                </a:prstTxWarp>
                <a:noAutofit/>
              </a:bodyPr>
              <a:lstStyle/>
              <a:p>
                <a:r>
                  <a:rPr lang="en-ZA" sz="1400" kern="0" dirty="0">
                    <a:solidFill>
                      <a:sysClr val="windowText" lastClr="000000"/>
                    </a:solidFill>
                    <a:latin typeface="Arial Narrow" panose="020B0606020202030204" pitchFamily="34" charset="0"/>
                    <a:cs typeface="Arial" panose="020B0604020202020204" pitchFamily="34" charset="0"/>
                  </a:rPr>
                  <a:t>Policy Review</a:t>
                </a:r>
              </a:p>
              <a:p>
                <a:r>
                  <a:rPr lang="en-ZA" sz="1400" kern="0" dirty="0">
                    <a:solidFill>
                      <a:sysClr val="windowText" lastClr="000000"/>
                    </a:solidFill>
                    <a:latin typeface="Arial Narrow" panose="020B0606020202030204" pitchFamily="34" charset="0"/>
                    <a:cs typeface="Arial" panose="020B0604020202020204" pitchFamily="34" charset="0"/>
                  </a:rPr>
                  <a:t>Policy Compliance</a:t>
                </a:r>
              </a:p>
              <a:p>
                <a:r>
                  <a:rPr lang="en-ZA" sz="1400" kern="0" dirty="0">
                    <a:solidFill>
                      <a:sysClr val="windowText" lastClr="000000"/>
                    </a:solidFill>
                    <a:latin typeface="Arial Narrow" panose="020B0606020202030204" pitchFamily="34" charset="0"/>
                    <a:cs typeface="Arial" panose="020B0604020202020204" pitchFamily="34" charset="0"/>
                  </a:rPr>
                  <a:t>Policy triggers</a:t>
                </a:r>
              </a:p>
            </p:txBody>
          </p:sp>
          <p:sp>
            <p:nvSpPr>
              <p:cNvPr id="24" name="Rectangle: Rounded Corners 23">
                <a:extLst>
                  <a:ext uri="{FF2B5EF4-FFF2-40B4-BE49-F238E27FC236}">
                    <a16:creationId xmlns:a16="http://schemas.microsoft.com/office/drawing/2014/main" xmlns="" id="{AEEA4CAF-13BD-8658-DBF3-183CA3AEBDFE}"/>
                  </a:ext>
                </a:extLst>
              </p:cNvPr>
              <p:cNvSpPr/>
              <p:nvPr/>
            </p:nvSpPr>
            <p:spPr>
              <a:xfrm>
                <a:off x="1561969" y="-2"/>
                <a:ext cx="1080000" cy="972836"/>
              </a:xfrm>
              <a:prstGeom prst="roundRect">
                <a:avLst/>
              </a:prstGeom>
              <a:solidFill>
                <a:schemeClr val="accent4">
                  <a:lumMod val="75000"/>
                </a:schemeClr>
              </a:solidFill>
              <a:ln w="12700" cap="flat" cmpd="sng" algn="ctr">
                <a:solidFill>
                  <a:srgbClr val="1B587C">
                    <a:lumMod val="50000"/>
                  </a:srgbClr>
                </a:solidFill>
                <a:prstDash val="solid"/>
                <a:miter lim="800000"/>
              </a:ln>
              <a:effectLst/>
            </p:spPr>
            <p:txBody>
              <a:bodyPr rot="0" spcFirstLastPara="0" vert="horz" wrap="square" lIns="0" tIns="18000" rIns="0" bIns="18000" numCol="1" spcCol="0" rtlCol="0" fromWordArt="0" anchor="t" anchorCtr="0" forceAA="0" compatLnSpc="1">
                <a:prstTxWarp prst="textNoShape">
                  <a:avLst/>
                </a:prstTxWarp>
                <a:noAutofit/>
              </a:bodyPr>
              <a:lstStyle/>
              <a:p>
                <a:pPr indent="-90170"/>
                <a:r>
                  <a:rPr lang="en-ZA" sz="1400" kern="0" dirty="0">
                    <a:solidFill>
                      <a:sysClr val="windowText" lastClr="000000"/>
                    </a:solidFill>
                    <a:latin typeface="Arial Narrow" panose="020B0606020202030204" pitchFamily="34" charset="0"/>
                    <a:cs typeface="Arial" panose="020B0604020202020204" pitchFamily="34" charset="0"/>
                  </a:rPr>
                  <a:t>IGR– horizontal + vertical integration</a:t>
                </a:r>
              </a:p>
              <a:p>
                <a:pPr indent="-90170"/>
                <a:r>
                  <a:rPr lang="en-ZA" sz="1400" kern="0" dirty="0">
                    <a:solidFill>
                      <a:sysClr val="windowText" lastClr="000000"/>
                    </a:solidFill>
                    <a:latin typeface="Arial Narrow" panose="020B0606020202030204" pitchFamily="34" charset="0"/>
                    <a:cs typeface="Arial" panose="020B0604020202020204" pitchFamily="34" charset="0"/>
                  </a:rPr>
                  <a:t>Social Compacts</a:t>
                </a:r>
              </a:p>
              <a:p>
                <a:pPr indent="-90170"/>
                <a:r>
                  <a:rPr lang="en-ZA" sz="1400" kern="0" dirty="0">
                    <a:solidFill>
                      <a:sysClr val="windowText" lastClr="000000"/>
                    </a:solidFill>
                    <a:latin typeface="Arial Narrow" panose="020B0606020202030204" pitchFamily="34" charset="0"/>
                    <a:cs typeface="Arial" panose="020B0604020202020204" pitchFamily="34" charset="0"/>
                  </a:rPr>
                  <a:t>Citizen participation</a:t>
                </a:r>
              </a:p>
            </p:txBody>
          </p:sp>
          <p:sp>
            <p:nvSpPr>
              <p:cNvPr id="25" name="Rectangle: Rounded Corners 24">
                <a:extLst>
                  <a:ext uri="{FF2B5EF4-FFF2-40B4-BE49-F238E27FC236}">
                    <a16:creationId xmlns:a16="http://schemas.microsoft.com/office/drawing/2014/main" xmlns="" id="{E4788F6E-C3B7-DF61-4A83-011B761959FC}"/>
                  </a:ext>
                </a:extLst>
              </p:cNvPr>
              <p:cNvSpPr/>
              <p:nvPr/>
            </p:nvSpPr>
            <p:spPr>
              <a:xfrm>
                <a:off x="2667000" y="-2"/>
                <a:ext cx="1080000" cy="972836"/>
              </a:xfrm>
              <a:prstGeom prst="roundRect">
                <a:avLst/>
              </a:prstGeom>
              <a:solidFill>
                <a:schemeClr val="accent4">
                  <a:lumMod val="75000"/>
                </a:schemeClr>
              </a:solidFill>
              <a:ln w="12700" cap="flat" cmpd="sng" algn="ctr">
                <a:solidFill>
                  <a:srgbClr val="1B587C">
                    <a:lumMod val="50000"/>
                  </a:srgbClr>
                </a:solidFill>
                <a:prstDash val="solid"/>
                <a:miter lim="800000"/>
              </a:ln>
              <a:effectLst/>
            </p:spPr>
            <p:txBody>
              <a:bodyPr rot="0" spcFirstLastPara="0" vert="horz" wrap="square" lIns="0" tIns="18000" rIns="0" bIns="18000" numCol="1" spcCol="0" rtlCol="0" fromWordArt="0" anchor="t" anchorCtr="0" forceAA="0" compatLnSpc="1">
                <a:prstTxWarp prst="textNoShape">
                  <a:avLst/>
                </a:prstTxWarp>
                <a:noAutofit/>
              </a:bodyPr>
              <a:lstStyle/>
              <a:p>
                <a:pPr indent="-90170"/>
                <a:r>
                  <a:rPr lang="en-ZA" sz="1400" kern="0" dirty="0">
                    <a:solidFill>
                      <a:sysClr val="windowText" lastClr="000000"/>
                    </a:solidFill>
                    <a:latin typeface="Arial Narrow" panose="020B0606020202030204" pitchFamily="34" charset="0"/>
                    <a:cs typeface="Arial" panose="020B0604020202020204" pitchFamily="34" charset="0"/>
                  </a:rPr>
                  <a:t>District profiles</a:t>
                </a:r>
              </a:p>
              <a:p>
                <a:pPr indent="-90170"/>
                <a:r>
                  <a:rPr lang="en-ZA" sz="1400" kern="0" dirty="0">
                    <a:solidFill>
                      <a:sysClr val="windowText" lastClr="000000"/>
                    </a:solidFill>
                    <a:latin typeface="Arial Narrow" panose="020B0606020202030204" pitchFamily="34" charset="0"/>
                    <a:cs typeface="Arial" panose="020B0604020202020204" pitchFamily="34" charset="0"/>
                  </a:rPr>
                  <a:t>District One-Plans</a:t>
                </a:r>
              </a:p>
              <a:p>
                <a:pPr indent="-90170"/>
                <a:r>
                  <a:rPr lang="en-ZA" sz="1400" kern="0" dirty="0">
                    <a:solidFill>
                      <a:sysClr val="windowText" lastClr="000000"/>
                    </a:solidFill>
                    <a:latin typeface="Arial Narrow" panose="020B0606020202030204" pitchFamily="34" charset="0"/>
                    <a:cs typeface="Arial" panose="020B0604020202020204" pitchFamily="34" charset="0"/>
                  </a:rPr>
                  <a:t>All plans, budgets aligned to One-Plans</a:t>
                </a:r>
              </a:p>
            </p:txBody>
          </p:sp>
          <p:sp>
            <p:nvSpPr>
              <p:cNvPr id="26" name="Rectangle: Rounded Corners 25">
                <a:extLst>
                  <a:ext uri="{FF2B5EF4-FFF2-40B4-BE49-F238E27FC236}">
                    <a16:creationId xmlns:a16="http://schemas.microsoft.com/office/drawing/2014/main" xmlns="" id="{580AE278-D824-CBE7-07A6-BA3D8344B00C}"/>
                  </a:ext>
                </a:extLst>
              </p:cNvPr>
              <p:cNvSpPr/>
              <p:nvPr/>
            </p:nvSpPr>
            <p:spPr>
              <a:xfrm>
                <a:off x="3781425" y="-3"/>
                <a:ext cx="1080000" cy="972836"/>
              </a:xfrm>
              <a:prstGeom prst="roundRect">
                <a:avLst/>
              </a:prstGeom>
              <a:solidFill>
                <a:schemeClr val="accent4">
                  <a:lumMod val="75000"/>
                </a:schemeClr>
              </a:solidFill>
              <a:ln w="12700" cap="flat" cmpd="sng" algn="ctr">
                <a:solidFill>
                  <a:srgbClr val="1B587C">
                    <a:lumMod val="50000"/>
                  </a:srgbClr>
                </a:solidFill>
                <a:prstDash val="solid"/>
                <a:miter lim="800000"/>
              </a:ln>
              <a:effectLst/>
            </p:spPr>
            <p:txBody>
              <a:bodyPr rot="0" spcFirstLastPara="0" vert="horz" wrap="square" lIns="0" tIns="18000" rIns="0" bIns="18000" numCol="1" spcCol="0" rtlCol="0" fromWordArt="0" anchor="t" anchorCtr="0" forceAA="0" compatLnSpc="1">
                <a:prstTxWarp prst="textNoShape">
                  <a:avLst/>
                </a:prstTxWarp>
                <a:noAutofit/>
              </a:bodyPr>
              <a:lstStyle/>
              <a:p>
                <a:pPr indent="-90170"/>
                <a:r>
                  <a:rPr lang="en-ZA" sz="1400" kern="0" dirty="0">
                    <a:solidFill>
                      <a:sysClr val="windowText" lastClr="000000"/>
                    </a:solidFill>
                    <a:latin typeface="Arial Narrow" panose="020B0606020202030204" pitchFamily="34" charset="0"/>
                    <a:cs typeface="Arial" panose="020B0604020202020204" pitchFamily="34" charset="0"/>
                  </a:rPr>
                  <a:t>Governance </a:t>
                </a:r>
              </a:p>
              <a:p>
                <a:pPr indent="-90170"/>
                <a:r>
                  <a:rPr lang="en-ZA" sz="1400" kern="0" dirty="0">
                    <a:solidFill>
                      <a:sysClr val="windowText" lastClr="000000"/>
                    </a:solidFill>
                    <a:latin typeface="Arial Narrow" panose="020B0606020202030204" pitchFamily="34" charset="0"/>
                    <a:cs typeface="Arial" panose="020B0604020202020204" pitchFamily="34" charset="0"/>
                  </a:rPr>
                  <a:t>Financial viability</a:t>
                </a:r>
              </a:p>
              <a:p>
                <a:pPr indent="-90170"/>
                <a:r>
                  <a:rPr lang="en-ZA" sz="1400" kern="0" dirty="0">
                    <a:solidFill>
                      <a:sysClr val="windowText" lastClr="000000"/>
                    </a:solidFill>
                    <a:latin typeface="Arial Narrow" panose="020B0606020202030204" pitchFamily="34" charset="0"/>
                    <a:cs typeface="Arial" panose="020B0604020202020204" pitchFamily="34" charset="0"/>
                  </a:rPr>
                  <a:t>Capacity</a:t>
                </a:r>
              </a:p>
              <a:p>
                <a:pPr indent="-90170"/>
                <a:r>
                  <a:rPr lang="en-ZA" sz="1400" kern="0" dirty="0">
                    <a:solidFill>
                      <a:sysClr val="windowText" lastClr="000000"/>
                    </a:solidFill>
                    <a:latin typeface="Arial Narrow" panose="020B0606020202030204" pitchFamily="34" charset="0"/>
                    <a:cs typeface="Arial" panose="020B0604020202020204" pitchFamily="34" charset="0"/>
                  </a:rPr>
                  <a:t>Support / Intervention</a:t>
                </a:r>
              </a:p>
            </p:txBody>
          </p:sp>
          <p:sp>
            <p:nvSpPr>
              <p:cNvPr id="27" name="Rectangle: Rounded Corners 26">
                <a:extLst>
                  <a:ext uri="{FF2B5EF4-FFF2-40B4-BE49-F238E27FC236}">
                    <a16:creationId xmlns:a16="http://schemas.microsoft.com/office/drawing/2014/main" xmlns="" id="{1E9AD971-CA6C-C143-6F30-5FAEA063A455}"/>
                  </a:ext>
                </a:extLst>
              </p:cNvPr>
              <p:cNvSpPr/>
              <p:nvPr/>
            </p:nvSpPr>
            <p:spPr>
              <a:xfrm>
                <a:off x="4895850" y="-2"/>
                <a:ext cx="1080000" cy="972836"/>
              </a:xfrm>
              <a:prstGeom prst="roundRect">
                <a:avLst/>
              </a:prstGeom>
              <a:solidFill>
                <a:schemeClr val="accent4">
                  <a:lumMod val="75000"/>
                </a:schemeClr>
              </a:solidFill>
              <a:ln w="12700" cap="flat" cmpd="sng" algn="ctr">
                <a:solidFill>
                  <a:srgbClr val="1B587C">
                    <a:lumMod val="50000"/>
                  </a:srgbClr>
                </a:solidFill>
                <a:prstDash val="solid"/>
                <a:miter lim="800000"/>
              </a:ln>
              <a:effectLst/>
            </p:spPr>
            <p:txBody>
              <a:bodyPr rot="0" spcFirstLastPara="0" vert="horz" wrap="square" lIns="0" tIns="18000" rIns="0" bIns="18000" numCol="1" spcCol="0" rtlCol="0" fromWordArt="0" anchor="t" anchorCtr="0" forceAA="0" compatLnSpc="1">
                <a:prstTxWarp prst="textNoShape">
                  <a:avLst/>
                </a:prstTxWarp>
                <a:noAutofit/>
              </a:bodyPr>
              <a:lstStyle/>
              <a:p>
                <a:pPr indent="-90170"/>
                <a:r>
                  <a:rPr lang="en-ZA" sz="1400" kern="0" dirty="0">
                    <a:solidFill>
                      <a:sysClr val="windowText" lastClr="000000"/>
                    </a:solidFill>
                    <a:latin typeface="Arial Narrow" panose="020B0606020202030204" pitchFamily="34" charset="0"/>
                    <a:cs typeface="Arial" panose="020B0604020202020204" pitchFamily="34" charset="0"/>
                  </a:rPr>
                  <a:t>Integrated Knowledge</a:t>
                </a:r>
              </a:p>
              <a:p>
                <a:pPr indent="-90170"/>
                <a:r>
                  <a:rPr lang="en-ZA" sz="1400" kern="0" dirty="0">
                    <a:solidFill>
                      <a:sysClr val="windowText" lastClr="000000"/>
                    </a:solidFill>
                    <a:latin typeface="Arial Narrow" panose="020B0606020202030204" pitchFamily="34" charset="0"/>
                    <a:cs typeface="Arial" panose="020B0604020202020204" pitchFamily="34" charset="0"/>
                  </a:rPr>
                  <a:t>Integrated Monitoring</a:t>
                </a:r>
              </a:p>
            </p:txBody>
          </p:sp>
          <p:sp>
            <p:nvSpPr>
              <p:cNvPr id="28" name="Rectangle: Rounded Corners 27">
                <a:extLst>
                  <a:ext uri="{FF2B5EF4-FFF2-40B4-BE49-F238E27FC236}">
                    <a16:creationId xmlns:a16="http://schemas.microsoft.com/office/drawing/2014/main" xmlns="" id="{951EB1BF-2BA5-F9B6-3C80-D82419B8D39A}"/>
                  </a:ext>
                </a:extLst>
              </p:cNvPr>
              <p:cNvSpPr/>
              <p:nvPr/>
            </p:nvSpPr>
            <p:spPr>
              <a:xfrm>
                <a:off x="0" y="0"/>
                <a:ext cx="419100" cy="972836"/>
              </a:xfrm>
              <a:prstGeom prst="roundRect">
                <a:avLst/>
              </a:prstGeom>
              <a:solidFill>
                <a:srgbClr val="996600"/>
              </a:solidFill>
              <a:ln w="12700" cap="flat" cmpd="sng" algn="ctr">
                <a:solidFill>
                  <a:srgbClr val="1B587C">
                    <a:shade val="50000"/>
                  </a:srgbClr>
                </a:solidFill>
                <a:prstDash val="solid"/>
                <a:miter lim="800000"/>
              </a:ln>
              <a:effectLst/>
            </p:spPr>
            <p:txBody>
              <a:bodyPr rot="0" spcFirstLastPara="0" vert="vert270"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Priorities</a:t>
                </a:r>
              </a:p>
            </p:txBody>
          </p:sp>
        </p:grpSp>
        <p:grpSp>
          <p:nvGrpSpPr>
            <p:cNvPr id="11" name="Group 10">
              <a:extLst>
                <a:ext uri="{FF2B5EF4-FFF2-40B4-BE49-F238E27FC236}">
                  <a16:creationId xmlns:a16="http://schemas.microsoft.com/office/drawing/2014/main" xmlns="" id="{720B83C7-0246-26E9-E6E9-9723AC44BD35}"/>
                </a:ext>
              </a:extLst>
            </p:cNvPr>
            <p:cNvGrpSpPr/>
            <p:nvPr/>
          </p:nvGrpSpPr>
          <p:grpSpPr>
            <a:xfrm>
              <a:off x="1840377" y="2914650"/>
              <a:ext cx="4579149" cy="314326"/>
              <a:chOff x="21104" y="0"/>
              <a:chExt cx="4579471" cy="314326"/>
            </a:xfrm>
          </p:grpSpPr>
          <p:sp>
            <p:nvSpPr>
              <p:cNvPr id="18" name="Arrow: Up 17">
                <a:extLst>
                  <a:ext uri="{FF2B5EF4-FFF2-40B4-BE49-F238E27FC236}">
                    <a16:creationId xmlns:a16="http://schemas.microsoft.com/office/drawing/2014/main" xmlns="" id="{22060348-F4BC-8046-0D15-D61EDCE46E45}"/>
                  </a:ext>
                </a:extLst>
              </p:cNvPr>
              <p:cNvSpPr/>
              <p:nvPr/>
            </p:nvSpPr>
            <p:spPr>
              <a:xfrm rot="10800000">
                <a:off x="21104" y="1"/>
                <a:ext cx="142875" cy="314325"/>
              </a:xfrm>
              <a:prstGeom prst="upArrow">
                <a:avLst/>
              </a:prstGeom>
              <a:solidFill>
                <a:srgbClr val="CC6600"/>
              </a:solidFill>
              <a:ln w="19050" cap="flat" cmpd="sng" algn="ctr">
                <a:solidFill>
                  <a:srgbClr val="CC66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9" name="Arrow: Up 18">
                <a:extLst>
                  <a:ext uri="{FF2B5EF4-FFF2-40B4-BE49-F238E27FC236}">
                    <a16:creationId xmlns:a16="http://schemas.microsoft.com/office/drawing/2014/main" xmlns="" id="{543737AF-DED1-BDE0-8E67-CCC5DF85160B}"/>
                  </a:ext>
                </a:extLst>
              </p:cNvPr>
              <p:cNvSpPr/>
              <p:nvPr/>
            </p:nvSpPr>
            <p:spPr>
              <a:xfrm rot="10800000">
                <a:off x="1114425" y="0"/>
                <a:ext cx="142875" cy="314325"/>
              </a:xfrm>
              <a:prstGeom prst="upArrow">
                <a:avLst/>
              </a:prstGeom>
              <a:solidFill>
                <a:srgbClr val="CC6600"/>
              </a:solidFill>
              <a:ln w="19050" cap="flat" cmpd="sng" algn="ctr">
                <a:solidFill>
                  <a:srgbClr val="CC66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kern="0">
                  <a:solidFill>
                    <a:sysClr val="windowText" lastClr="000000"/>
                  </a:solidFill>
                </a:endParaRPr>
              </a:p>
            </p:txBody>
          </p:sp>
          <p:sp>
            <p:nvSpPr>
              <p:cNvPr id="20" name="Arrow: Up 19">
                <a:extLst>
                  <a:ext uri="{FF2B5EF4-FFF2-40B4-BE49-F238E27FC236}">
                    <a16:creationId xmlns:a16="http://schemas.microsoft.com/office/drawing/2014/main" xmlns="" id="{D2D0070E-0728-7B05-AAE6-839E42B1404F}"/>
                  </a:ext>
                </a:extLst>
              </p:cNvPr>
              <p:cNvSpPr/>
              <p:nvPr/>
            </p:nvSpPr>
            <p:spPr>
              <a:xfrm rot="10800000">
                <a:off x="2238375" y="0"/>
                <a:ext cx="142875" cy="314325"/>
              </a:xfrm>
              <a:prstGeom prst="upArrow">
                <a:avLst/>
              </a:prstGeom>
              <a:solidFill>
                <a:srgbClr val="CC6600"/>
              </a:solidFill>
              <a:ln w="19050" cap="flat" cmpd="sng" algn="ctr">
                <a:solidFill>
                  <a:srgbClr val="CC66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kern="0">
                  <a:solidFill>
                    <a:sysClr val="windowText" lastClr="000000"/>
                  </a:solidFill>
                </a:endParaRPr>
              </a:p>
            </p:txBody>
          </p:sp>
          <p:sp>
            <p:nvSpPr>
              <p:cNvPr id="21" name="Arrow: Up 20">
                <a:extLst>
                  <a:ext uri="{FF2B5EF4-FFF2-40B4-BE49-F238E27FC236}">
                    <a16:creationId xmlns:a16="http://schemas.microsoft.com/office/drawing/2014/main" xmlns="" id="{982DBF6B-288B-A092-255A-7CC6356E1766}"/>
                  </a:ext>
                </a:extLst>
              </p:cNvPr>
              <p:cNvSpPr/>
              <p:nvPr/>
            </p:nvSpPr>
            <p:spPr>
              <a:xfrm rot="10800000">
                <a:off x="3333750" y="0"/>
                <a:ext cx="142875" cy="314325"/>
              </a:xfrm>
              <a:prstGeom prst="upArrow">
                <a:avLst/>
              </a:prstGeom>
              <a:solidFill>
                <a:srgbClr val="CC6600"/>
              </a:solidFill>
              <a:ln w="19050" cap="flat" cmpd="sng" algn="ctr">
                <a:solidFill>
                  <a:srgbClr val="CC66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kern="0">
                  <a:solidFill>
                    <a:sysClr val="windowText" lastClr="000000"/>
                  </a:solidFill>
                </a:endParaRPr>
              </a:p>
            </p:txBody>
          </p:sp>
          <p:sp>
            <p:nvSpPr>
              <p:cNvPr id="22" name="Arrow: Up 21">
                <a:extLst>
                  <a:ext uri="{FF2B5EF4-FFF2-40B4-BE49-F238E27FC236}">
                    <a16:creationId xmlns:a16="http://schemas.microsoft.com/office/drawing/2014/main" xmlns="" id="{17182B5F-9BEF-0F12-2612-E7E0B729EE7D}"/>
                  </a:ext>
                </a:extLst>
              </p:cNvPr>
              <p:cNvSpPr/>
              <p:nvPr/>
            </p:nvSpPr>
            <p:spPr>
              <a:xfrm rot="10800000">
                <a:off x="4457700" y="0"/>
                <a:ext cx="142875" cy="314325"/>
              </a:xfrm>
              <a:prstGeom prst="upArrow">
                <a:avLst/>
              </a:prstGeom>
              <a:solidFill>
                <a:srgbClr val="CC6600"/>
              </a:solidFill>
              <a:ln w="19050" cap="flat" cmpd="sng" algn="ctr">
                <a:solidFill>
                  <a:srgbClr val="CC66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kern="0">
                  <a:solidFill>
                    <a:sysClr val="windowText" lastClr="000000"/>
                  </a:solidFill>
                </a:endParaRPr>
              </a:p>
            </p:txBody>
          </p:sp>
        </p:grpSp>
        <p:sp>
          <p:nvSpPr>
            <p:cNvPr id="12" name="Arrow: Up 11">
              <a:extLst>
                <a:ext uri="{FF2B5EF4-FFF2-40B4-BE49-F238E27FC236}">
                  <a16:creationId xmlns:a16="http://schemas.microsoft.com/office/drawing/2014/main" xmlns="" id="{E28C46EF-8DC8-A9F4-F300-F546C7FDA9CB}"/>
                </a:ext>
              </a:extLst>
            </p:cNvPr>
            <p:cNvSpPr/>
            <p:nvPr/>
          </p:nvSpPr>
          <p:spPr>
            <a:xfrm rot="10800000">
              <a:off x="1066800" y="1650035"/>
              <a:ext cx="142865" cy="314325"/>
            </a:xfrm>
            <a:prstGeom prst="upArrow">
              <a:avLst/>
            </a:prstGeom>
            <a:solidFill>
              <a:srgbClr val="70AD47">
                <a:lumMod val="60000"/>
                <a:lumOff val="40000"/>
              </a:srgbClr>
            </a:solidFill>
            <a:ln w="19050" cap="flat" cmpd="sng" algn="ctr">
              <a:solidFill>
                <a:srgbClr val="4E8542">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3" name="Rectangle: Rounded Corners 12">
              <a:extLst>
                <a:ext uri="{FF2B5EF4-FFF2-40B4-BE49-F238E27FC236}">
                  <a16:creationId xmlns:a16="http://schemas.microsoft.com/office/drawing/2014/main" xmlns="" id="{E6EF1709-8051-2AB4-20D2-EF2560167D26}"/>
                </a:ext>
              </a:extLst>
            </p:cNvPr>
            <p:cNvSpPr/>
            <p:nvPr/>
          </p:nvSpPr>
          <p:spPr>
            <a:xfrm>
              <a:off x="4789182" y="1598034"/>
              <a:ext cx="952878" cy="459469"/>
            </a:xfrm>
            <a:prstGeom prst="roundRect">
              <a:avLst/>
            </a:prstGeom>
            <a:solidFill>
              <a:srgbClr val="F07F09">
                <a:lumMod val="40000"/>
                <a:lumOff val="6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kern="0" dirty="0">
                  <a:solidFill>
                    <a:sysClr val="windowText" lastClr="000000"/>
                  </a:solidFill>
                  <a:latin typeface="Arial Narrow" panose="020B0606020202030204" pitchFamily="34" charset="0"/>
                  <a:cs typeface="Arial" panose="020B0604020202020204" pitchFamily="34" charset="0"/>
                </a:rPr>
                <a:t>Support/ Intervene</a:t>
              </a:r>
            </a:p>
          </p:txBody>
        </p:sp>
        <p:sp>
          <p:nvSpPr>
            <p:cNvPr id="14" name="Rectangle: Rounded Corners 13">
              <a:extLst>
                <a:ext uri="{FF2B5EF4-FFF2-40B4-BE49-F238E27FC236}">
                  <a16:creationId xmlns:a16="http://schemas.microsoft.com/office/drawing/2014/main" xmlns="" id="{5D3CA05D-85D0-9CB4-9AAC-9D487C4E23E2}"/>
                </a:ext>
              </a:extLst>
            </p:cNvPr>
            <p:cNvSpPr/>
            <p:nvPr/>
          </p:nvSpPr>
          <p:spPr>
            <a:xfrm>
              <a:off x="5886262" y="1690684"/>
              <a:ext cx="1000125" cy="358956"/>
            </a:xfrm>
            <a:prstGeom prst="roundRect">
              <a:avLst/>
            </a:prstGeom>
            <a:solidFill>
              <a:srgbClr val="F07F09">
                <a:lumMod val="40000"/>
                <a:lumOff val="6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Enable</a:t>
              </a:r>
            </a:p>
          </p:txBody>
        </p:sp>
        <p:sp>
          <p:nvSpPr>
            <p:cNvPr id="15" name="Rectangle: Rounded Corners 14">
              <a:extLst>
                <a:ext uri="{FF2B5EF4-FFF2-40B4-BE49-F238E27FC236}">
                  <a16:creationId xmlns:a16="http://schemas.microsoft.com/office/drawing/2014/main" xmlns="" id="{2742B257-E88C-8F68-0E56-900968E73AB8}"/>
                </a:ext>
              </a:extLst>
            </p:cNvPr>
            <p:cNvSpPr/>
            <p:nvPr/>
          </p:nvSpPr>
          <p:spPr>
            <a:xfrm>
              <a:off x="3631178" y="1716429"/>
              <a:ext cx="1000125" cy="358957"/>
            </a:xfrm>
            <a:prstGeom prst="roundRect">
              <a:avLst/>
            </a:prstGeom>
            <a:solidFill>
              <a:srgbClr val="F07F09">
                <a:lumMod val="40000"/>
                <a:lumOff val="6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defRPr/>
              </a:pPr>
              <a:r>
                <a:rPr lang="en-ZA" kern="0" dirty="0">
                  <a:solidFill>
                    <a:sysClr val="windowText" lastClr="000000"/>
                  </a:solidFill>
                  <a:latin typeface="Arial Narrow" panose="020B0606020202030204" pitchFamily="34" charset="0"/>
                  <a:cs typeface="Arial" panose="020B0604020202020204" pitchFamily="34" charset="0"/>
                </a:rPr>
                <a:t>Coordinate</a:t>
              </a:r>
            </a:p>
          </p:txBody>
        </p:sp>
        <p:sp>
          <p:nvSpPr>
            <p:cNvPr id="16" name="Rectangle: Rounded Corners 15">
              <a:extLst>
                <a:ext uri="{FF2B5EF4-FFF2-40B4-BE49-F238E27FC236}">
                  <a16:creationId xmlns:a16="http://schemas.microsoft.com/office/drawing/2014/main" xmlns="" id="{A007C8D8-8535-CC8F-CCF8-80D33DCBCC33}"/>
                </a:ext>
              </a:extLst>
            </p:cNvPr>
            <p:cNvSpPr/>
            <p:nvPr/>
          </p:nvSpPr>
          <p:spPr>
            <a:xfrm>
              <a:off x="2521142" y="1690683"/>
              <a:ext cx="1000125" cy="358957"/>
            </a:xfrm>
            <a:prstGeom prst="roundRect">
              <a:avLst/>
            </a:prstGeom>
            <a:solidFill>
              <a:srgbClr val="F07F09">
                <a:lumMod val="40000"/>
                <a:lumOff val="6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algn="ctr"/>
              <a:r>
                <a:rPr lang="en-ZA" kern="0" dirty="0">
                  <a:solidFill>
                    <a:sysClr val="windowText" lastClr="000000"/>
                  </a:solidFill>
                  <a:latin typeface="Arial Narrow" panose="020B0606020202030204" pitchFamily="34" charset="0"/>
                  <a:cs typeface="Arial" panose="020B0604020202020204" pitchFamily="34" charset="0"/>
                </a:rPr>
                <a:t>Cooperate</a:t>
              </a:r>
            </a:p>
          </p:txBody>
        </p:sp>
        <p:sp>
          <p:nvSpPr>
            <p:cNvPr id="17" name="Rectangle: Rounded Corners 16">
              <a:extLst>
                <a:ext uri="{FF2B5EF4-FFF2-40B4-BE49-F238E27FC236}">
                  <a16:creationId xmlns:a16="http://schemas.microsoft.com/office/drawing/2014/main" xmlns="" id="{49A1C4F6-2C21-8F30-FC49-A79851C8A566}"/>
                </a:ext>
              </a:extLst>
            </p:cNvPr>
            <p:cNvSpPr/>
            <p:nvPr/>
          </p:nvSpPr>
          <p:spPr>
            <a:xfrm>
              <a:off x="1393153" y="1669829"/>
              <a:ext cx="1000125" cy="387673"/>
            </a:xfrm>
            <a:prstGeom prst="roundRect">
              <a:avLst/>
            </a:prstGeom>
            <a:solidFill>
              <a:srgbClr val="F07F09">
                <a:lumMod val="40000"/>
                <a:lumOff val="60000"/>
              </a:srgbClr>
            </a:solidFill>
            <a:ln w="12700" cap="flat" cmpd="sng" algn="ctr">
              <a:solidFill>
                <a:srgbClr val="F07F09">
                  <a:lumMod val="50000"/>
                </a:srgbClr>
              </a:solidFill>
              <a:prstDash val="solid"/>
              <a:miter lim="800000"/>
            </a:ln>
            <a:effectLst/>
          </p:spPr>
          <p:txBody>
            <a:bodyPr rot="0" spcFirstLastPara="0" vert="horz" wrap="square" lIns="36000" tIns="18000" rIns="36000" bIns="1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Arial" panose="020B0604020202020204" pitchFamily="34" charset="0"/>
                </a:rPr>
                <a:t>Direct</a:t>
              </a:r>
            </a:p>
          </p:txBody>
        </p:sp>
      </p:grpSp>
      <p:sp>
        <p:nvSpPr>
          <p:cNvPr id="42" name="TextBox 41">
            <a:extLst>
              <a:ext uri="{FF2B5EF4-FFF2-40B4-BE49-F238E27FC236}">
                <a16:creationId xmlns:a16="http://schemas.microsoft.com/office/drawing/2014/main" xmlns="" id="{4CFC8746-D0DA-2EA7-07FC-EE0AA8B6849B}"/>
              </a:ext>
            </a:extLst>
          </p:cNvPr>
          <p:cNvSpPr txBox="1"/>
          <p:nvPr/>
        </p:nvSpPr>
        <p:spPr>
          <a:xfrm>
            <a:off x="1849818" y="5577802"/>
            <a:ext cx="9454619"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The revised SP prioritizes the right policy universe that enables IGR to jointly plan, monitor, support, and intervene. The achievement of the intended Outcomes is an enabler to </a:t>
            </a:r>
            <a:r>
              <a:rPr lang="en-US" sz="1200" dirty="0" err="1">
                <a:latin typeface="Arial" panose="020B0604020202020204" pitchFamily="34" charset="0"/>
                <a:cs typeface="Arial" panose="020B0604020202020204" pitchFamily="34" charset="0"/>
              </a:rPr>
              <a:t>realise</a:t>
            </a:r>
            <a:r>
              <a:rPr lang="en-US" sz="1200" dirty="0">
                <a:latin typeface="Arial" panose="020B0604020202020204" pitchFamily="34" charset="0"/>
                <a:cs typeface="Arial" panose="020B0604020202020204" pitchFamily="34" charset="0"/>
              </a:rPr>
              <a:t> our Impact =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resilient, safe, sustainable, prosperous, cohesive, connected and climate smart communities</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409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259572-ACE5-AB63-1871-9C0749324173}"/>
              </a:ext>
            </a:extLst>
          </p:cNvPr>
          <p:cNvPicPr>
            <a:picLocks noChangeAspect="1"/>
          </p:cNvPicPr>
          <p:nvPr/>
        </p:nvPicPr>
        <p:blipFill>
          <a:blip r:embed="rId2"/>
          <a:stretch>
            <a:fillRect/>
          </a:stretch>
        </p:blipFill>
        <p:spPr>
          <a:xfrm>
            <a:off x="0" y="0"/>
            <a:ext cx="12166601" cy="6858000"/>
          </a:xfrm>
          <a:prstGeom prst="rect">
            <a:avLst/>
          </a:prstGeom>
        </p:spPr>
      </p:pic>
      <p:sp>
        <p:nvSpPr>
          <p:cNvPr id="5" name="Title 1">
            <a:extLst>
              <a:ext uri="{FF2B5EF4-FFF2-40B4-BE49-F238E27FC236}">
                <a16:creationId xmlns:a16="http://schemas.microsoft.com/office/drawing/2014/main" xmlns="" id="{B02F9CE6-DBBF-152C-129A-CDB0B5BD97D7}"/>
              </a:ext>
            </a:extLst>
          </p:cNvPr>
          <p:cNvSpPr txBox="1">
            <a:spLocks/>
          </p:cNvSpPr>
          <p:nvPr/>
        </p:nvSpPr>
        <p:spPr>
          <a:xfrm>
            <a:off x="-1" y="654729"/>
            <a:ext cx="12166601"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200" b="1" dirty="0">
                <a:latin typeface="Gill Sans MT" panose="020B0502020104020203" pitchFamily="34" charset="0"/>
              </a:rPr>
              <a:t>DEPARTMENTAL PRIORITIES</a:t>
            </a:r>
          </a:p>
        </p:txBody>
      </p:sp>
      <p:pic>
        <p:nvPicPr>
          <p:cNvPr id="2" name="Picture 1">
            <a:extLst>
              <a:ext uri="{FF2B5EF4-FFF2-40B4-BE49-F238E27FC236}">
                <a16:creationId xmlns:a16="http://schemas.microsoft.com/office/drawing/2014/main" xmlns="" id="{D1096886-9CAB-D898-1F1A-79B2ACF11439}"/>
              </a:ext>
            </a:extLst>
          </p:cNvPr>
          <p:cNvPicPr>
            <a:picLocks noChangeAspect="1"/>
          </p:cNvPicPr>
          <p:nvPr/>
        </p:nvPicPr>
        <p:blipFill>
          <a:blip r:embed="rId3"/>
          <a:stretch>
            <a:fillRect/>
          </a:stretch>
        </p:blipFill>
        <p:spPr>
          <a:xfrm>
            <a:off x="557304" y="1226314"/>
            <a:ext cx="11077392" cy="5102794"/>
          </a:xfrm>
          <a:prstGeom prst="rect">
            <a:avLst/>
          </a:prstGeom>
        </p:spPr>
      </p:pic>
      <p:sp>
        <p:nvSpPr>
          <p:cNvPr id="6" name="Flowchart: Off-page Connector 5">
            <a:extLst>
              <a:ext uri="{FF2B5EF4-FFF2-40B4-BE49-F238E27FC236}">
                <a16:creationId xmlns:a16="http://schemas.microsoft.com/office/drawing/2014/main" xmlns="" id="{514AE090-21EA-5AFF-095F-ED8A03E4A7E9}"/>
              </a:ext>
            </a:extLst>
          </p:cNvPr>
          <p:cNvSpPr/>
          <p:nvPr/>
        </p:nvSpPr>
        <p:spPr>
          <a:xfrm>
            <a:off x="1020405" y="1309458"/>
            <a:ext cx="3657600" cy="571585"/>
          </a:xfrm>
          <a:prstGeom prst="flowChartOffpageConnector">
            <a:avLst/>
          </a:prstGeom>
          <a:solidFill>
            <a:schemeClr val="accent6">
              <a:lumMod val="90000"/>
              <a:lumOff val="10000"/>
            </a:schemeClr>
          </a:solidFill>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GB" b="1" dirty="0">
              <a:solidFill>
                <a:schemeClr val="bg1"/>
              </a:solidFill>
              <a:ea typeface="Microsoft Sans Serif" panose="020B0604020202020204" pitchFamily="34" charset="0"/>
              <a:cs typeface="Times New Roman" panose="02020603050405020304" pitchFamily="18" charset="0"/>
            </a:endParaRPr>
          </a:p>
          <a:p>
            <a:pPr algn="ctr">
              <a:lnSpc>
                <a:spcPct val="150000"/>
              </a:lnSpc>
            </a:pPr>
            <a:r>
              <a:rPr lang="en-GB" sz="2000" b="1" dirty="0">
                <a:solidFill>
                  <a:schemeClr val="bg1"/>
                </a:solidFill>
                <a:ea typeface="Microsoft Sans Serif" panose="020B0604020202020204" pitchFamily="34" charset="0"/>
                <a:cs typeface="Times New Roman" panose="02020603050405020304" pitchFamily="18" charset="0"/>
              </a:rPr>
              <a:t>Government Priorities </a:t>
            </a:r>
            <a:endParaRPr lang="en-ZA" sz="2000" b="1" dirty="0">
              <a:solidFill>
                <a:schemeClr val="bg1"/>
              </a:solidFill>
              <a:ea typeface="Microsoft Sans Serif" panose="020B0604020202020204" pitchFamily="34" charset="0"/>
              <a:cs typeface="Times New Roman" panose="02020603050405020304" pitchFamily="18" charset="0"/>
            </a:endParaRPr>
          </a:p>
          <a:p>
            <a:pPr algn="ctr">
              <a:lnSpc>
                <a:spcPct val="150000"/>
              </a:lnSpc>
            </a:pPr>
            <a:r>
              <a:rPr lang="en-US" sz="1600" dirty="0">
                <a:solidFill>
                  <a:schemeClr val="bg1"/>
                </a:solidFill>
                <a:effectLst/>
                <a:ea typeface="Microsoft Sans Serif" panose="020B0604020202020204" pitchFamily="34" charset="0"/>
                <a:cs typeface="Times New Roman" panose="02020603050405020304" pitchFamily="18" charset="0"/>
              </a:rPr>
              <a:t> </a:t>
            </a:r>
            <a:endParaRPr lang="en-ZA" sz="1600" dirty="0">
              <a:solidFill>
                <a:schemeClr val="bg1"/>
              </a:solidFill>
              <a:effectLst/>
              <a:ea typeface="Microsoft Sans Serif" panose="020B0604020202020204" pitchFamily="34" charset="0"/>
              <a:cs typeface="Times New Roman" panose="02020603050405020304" pitchFamily="18" charset="0"/>
            </a:endParaRPr>
          </a:p>
        </p:txBody>
      </p:sp>
      <p:sp>
        <p:nvSpPr>
          <p:cNvPr id="7" name="Flowchart: Off-page Connector 6">
            <a:extLst>
              <a:ext uri="{FF2B5EF4-FFF2-40B4-BE49-F238E27FC236}">
                <a16:creationId xmlns:a16="http://schemas.microsoft.com/office/drawing/2014/main" xmlns="" id="{60834620-4BB9-EF66-BA31-26104D63DB85}"/>
              </a:ext>
            </a:extLst>
          </p:cNvPr>
          <p:cNvSpPr/>
          <p:nvPr/>
        </p:nvSpPr>
        <p:spPr>
          <a:xfrm>
            <a:off x="6965540" y="1149765"/>
            <a:ext cx="3841366" cy="681990"/>
          </a:xfrm>
          <a:prstGeom prst="flowChartOffpageConnector">
            <a:avLst/>
          </a:prstGeom>
          <a:solidFill>
            <a:srgbClr val="FFC000"/>
          </a:solidFill>
          <a:ln>
            <a:noFill/>
          </a:ln>
          <a:effectLst/>
          <a:scene3d>
            <a:camera prst="orthographicFront"/>
            <a:lightRig rig="flat" dir="t"/>
          </a:scene3d>
          <a:sp3d prstMaterial="plastic">
            <a:bevelT w="120900" h="88900"/>
            <a:bevelB w="88900" h="31750" prst="angle"/>
          </a:sp3d>
        </p:spPr>
        <p:txBody>
          <a:bodyPr spcFirstLastPara="0" vert="horz" wrap="square" lIns="53340" tIns="53340" rIns="53340" bIns="53340" numCol="1" spcCol="1270" anchor="ctr" anchorCtr="0">
            <a:noAutofit/>
          </a:bodyPr>
          <a:lstStyle/>
          <a:p>
            <a:pPr algn="ctr"/>
            <a:endParaRPr lang="en-GB" sz="1400" b="1" dirty="0">
              <a:latin typeface="Arial Nova" panose="020B0504020202020204" pitchFamily="34" charset="0"/>
            </a:endParaRPr>
          </a:p>
          <a:p>
            <a:pPr algn="ctr"/>
            <a:endParaRPr lang="en-GB" sz="1400" b="1" dirty="0">
              <a:latin typeface="Arial Nova" panose="020B0504020202020204" pitchFamily="34" charset="0"/>
            </a:endParaRPr>
          </a:p>
          <a:p>
            <a:pPr algn="ctr"/>
            <a:r>
              <a:rPr lang="en-GB" sz="1600" b="1" dirty="0">
                <a:latin typeface="Arial Nova" panose="020B0504020202020204" pitchFamily="34" charset="0"/>
              </a:rPr>
              <a:t>SIX DCoG Strategic Outcomes </a:t>
            </a:r>
            <a:endParaRPr lang="en-ZA" sz="1600" b="1" dirty="0">
              <a:latin typeface="Arial Nova" panose="020B0504020202020204" pitchFamily="34" charset="0"/>
            </a:endParaRPr>
          </a:p>
          <a:p>
            <a:pPr algn="ctr"/>
            <a:r>
              <a:rPr lang="en-US" sz="1400" b="1" dirty="0">
                <a:solidFill>
                  <a:schemeClr val="bg1"/>
                </a:solidFill>
                <a:latin typeface="Arial Nova" panose="020B0504020202020204" pitchFamily="34" charset="0"/>
              </a:rPr>
              <a:t> </a:t>
            </a:r>
            <a:endParaRPr lang="en-ZA" sz="1400" b="1" dirty="0">
              <a:solidFill>
                <a:schemeClr val="bg1"/>
              </a:solidFill>
              <a:latin typeface="Arial Nova" panose="020B0504020202020204" pitchFamily="34" charset="0"/>
            </a:endParaRPr>
          </a:p>
        </p:txBody>
      </p:sp>
    </p:spTree>
    <p:extLst>
      <p:ext uri="{BB962C8B-B14F-4D97-AF65-F5344CB8AC3E}">
        <p14:creationId xmlns:p14="http://schemas.microsoft.com/office/powerpoint/2010/main" xmlns="" val="280026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helmet&#10;&#10;Description automatically generated">
            <a:extLst>
              <a:ext uri="{FF2B5EF4-FFF2-40B4-BE49-F238E27FC236}">
                <a16:creationId xmlns:a16="http://schemas.microsoft.com/office/drawing/2014/main" xmlns="" id="{839BC4B4-C1C1-184C-4BA4-104D3C8C073D}"/>
              </a:ext>
            </a:extLst>
          </p:cNvPr>
          <p:cNvPicPr>
            <a:picLocks noChangeAspect="1"/>
          </p:cNvPicPr>
          <p:nvPr/>
        </p:nvPicPr>
        <p:blipFill>
          <a:blip r:embed="rId2"/>
          <a:stretch>
            <a:fillRect/>
          </a:stretch>
        </p:blipFill>
        <p:spPr>
          <a:xfrm>
            <a:off x="12695" y="283"/>
            <a:ext cx="12166610" cy="6857433"/>
          </a:xfrm>
          <a:prstGeom prst="rect">
            <a:avLst/>
          </a:prstGeom>
        </p:spPr>
      </p:pic>
    </p:spTree>
    <p:extLst>
      <p:ext uri="{BB962C8B-B14F-4D97-AF65-F5344CB8AC3E}">
        <p14:creationId xmlns:p14="http://schemas.microsoft.com/office/powerpoint/2010/main" xmlns="" val="313320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466E9A-6CF8-3119-0B09-285E6E4630D1}"/>
              </a:ext>
            </a:extLst>
          </p:cNvPr>
          <p:cNvPicPr>
            <a:picLocks noChangeAspect="1"/>
          </p:cNvPicPr>
          <p:nvPr/>
        </p:nvPicPr>
        <p:blipFill>
          <a:blip r:embed="rId2"/>
          <a:stretch>
            <a:fillRect/>
          </a:stretch>
        </p:blipFill>
        <p:spPr>
          <a:xfrm>
            <a:off x="25399" y="0"/>
            <a:ext cx="12166601" cy="6858000"/>
          </a:xfrm>
          <a:prstGeom prst="rect">
            <a:avLst/>
          </a:prstGeom>
        </p:spPr>
      </p:pic>
      <p:sp>
        <p:nvSpPr>
          <p:cNvPr id="5" name="Title 1">
            <a:extLst>
              <a:ext uri="{FF2B5EF4-FFF2-40B4-BE49-F238E27FC236}">
                <a16:creationId xmlns:a16="http://schemas.microsoft.com/office/drawing/2014/main" xmlns="" id="{95F8528A-9A07-7B72-FAE7-910580C411FB}"/>
              </a:ext>
            </a:extLst>
          </p:cNvPr>
          <p:cNvSpPr txBox="1">
            <a:spLocks/>
          </p:cNvSpPr>
          <p:nvPr/>
        </p:nvSpPr>
        <p:spPr>
          <a:xfrm>
            <a:off x="-352425" y="654729"/>
            <a:ext cx="12369338" cy="5715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200" b="1" dirty="0">
                <a:latin typeface="Gill Sans MT" panose="020B0502020104020203" pitchFamily="34" charset="0"/>
              </a:rPr>
              <a:t>SUMMARY NUMBER OF PROJECT PER PROGRAM</a:t>
            </a:r>
          </a:p>
        </p:txBody>
      </p:sp>
      <p:sp>
        <p:nvSpPr>
          <p:cNvPr id="10" name="TextBox 9">
            <a:extLst>
              <a:ext uri="{FF2B5EF4-FFF2-40B4-BE49-F238E27FC236}">
                <a16:creationId xmlns:a16="http://schemas.microsoft.com/office/drawing/2014/main" xmlns="" id="{CE198BD7-3E13-AC21-B8D4-6553F3508FFF}"/>
              </a:ext>
            </a:extLst>
          </p:cNvPr>
          <p:cNvSpPr txBox="1"/>
          <p:nvPr/>
        </p:nvSpPr>
        <p:spPr>
          <a:xfrm>
            <a:off x="111919" y="1445765"/>
            <a:ext cx="12080081" cy="3966470"/>
          </a:xfrm>
          <a:prstGeom prst="rect">
            <a:avLst/>
          </a:prstGeom>
          <a:noFill/>
        </p:spPr>
        <p:txBody>
          <a:bodyPr wrap="square">
            <a:spAutoFit/>
          </a:bodyPr>
          <a:lstStyle/>
          <a:p>
            <a:pPr algn="just">
              <a:lnSpc>
                <a:spcPct val="115000"/>
              </a:lnSpc>
              <a:spcAft>
                <a:spcPts val="1000"/>
              </a:spcAft>
              <a:defRPr/>
            </a:pPr>
            <a:r>
              <a:rPr lang="en-US" altLang="en-US" sz="1800" dirty="0">
                <a:solidFill>
                  <a:srgbClr val="000000"/>
                </a:solidFill>
                <a:ea typeface="Calibri" panose="020F0502020204030204" pitchFamily="34" charset="0"/>
                <a:cs typeface="Arial" panose="020B0604020202020204" pitchFamily="34" charset="0"/>
              </a:rPr>
              <a:t>The DCOG APP 2023/24 consists of the following number of outputs and output indicators</a:t>
            </a:r>
            <a:r>
              <a:rPr lang="en-US" altLang="en-US" sz="1800" b="1" dirty="0">
                <a:solidFill>
                  <a:srgbClr val="000000"/>
                </a:solidFill>
                <a:ea typeface="Calibri" panose="020F0502020204030204" pitchFamily="34" charset="0"/>
                <a:cs typeface="Arial" panose="020B0604020202020204" pitchFamily="34" charset="0"/>
              </a:rPr>
              <a:t>:</a:t>
            </a:r>
          </a:p>
          <a:p>
            <a:pPr algn="just">
              <a:lnSpc>
                <a:spcPct val="115000"/>
              </a:lnSpc>
              <a:spcAft>
                <a:spcPts val="1000"/>
              </a:spcAft>
              <a:defRPr/>
            </a:pPr>
            <a:endParaRPr lang="en-US" altLang="en-US"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endParaRPr lang="en-US" altLang="en-US" sz="1800"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endParaRPr lang="en-US" altLang="en-US"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endParaRPr lang="en-US" altLang="en-US" sz="1800"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endParaRPr lang="en-US" altLang="en-US"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endParaRPr lang="en-US" altLang="en-US" sz="1800"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endParaRPr lang="en-US" altLang="en-US" b="1" dirty="0">
              <a:solidFill>
                <a:srgbClr val="000000"/>
              </a:solidFill>
              <a:ea typeface="Calibri" panose="020F0502020204030204" pitchFamily="34" charset="0"/>
              <a:cs typeface="Arial" panose="020B0604020202020204" pitchFamily="34" charset="0"/>
            </a:endParaRPr>
          </a:p>
          <a:p>
            <a:pPr algn="just">
              <a:lnSpc>
                <a:spcPct val="115000"/>
              </a:lnSpc>
              <a:spcAft>
                <a:spcPts val="1000"/>
              </a:spcAf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a:ea typeface="+mn-ea"/>
                <a:cs typeface="+mn-cs"/>
              </a:rPr>
              <a:t>The total number of Key Performance Indicators is 34</a:t>
            </a:r>
            <a:endParaRPr lang="en-US" altLang="en-US" sz="1800" b="1" dirty="0">
              <a:solidFill>
                <a:srgbClr val="000000"/>
              </a:solidFill>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2DEC24C7-7898-2878-A767-84E8B1B2C7E4}"/>
              </a:ext>
            </a:extLst>
          </p:cNvPr>
          <p:cNvPicPr>
            <a:picLocks noChangeAspect="1"/>
          </p:cNvPicPr>
          <p:nvPr/>
        </p:nvPicPr>
        <p:blipFill>
          <a:blip r:embed="rId3"/>
          <a:stretch>
            <a:fillRect/>
          </a:stretch>
        </p:blipFill>
        <p:spPr>
          <a:xfrm>
            <a:off x="822503" y="1935350"/>
            <a:ext cx="10546994" cy="2987299"/>
          </a:xfrm>
          <a:prstGeom prst="rect">
            <a:avLst/>
          </a:prstGeom>
        </p:spPr>
      </p:pic>
    </p:spTree>
    <p:extLst>
      <p:ext uri="{BB962C8B-B14F-4D97-AF65-F5344CB8AC3E}">
        <p14:creationId xmlns:p14="http://schemas.microsoft.com/office/powerpoint/2010/main" xmlns="" val="396459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2451</Words>
  <Application>Microsoft Office PowerPoint</Application>
  <PresentationFormat>Custom</PresentationFormat>
  <Paragraphs>276</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2023 MTEF KEY VALUE DRIVERS</vt:lpstr>
      <vt:lpstr> 2023 ESTIMATE OF NATIONAL EXPENDITURE (ene) Allocation </vt:lpstr>
      <vt:lpstr>COMPENSATION OF EMPLOYEES</vt:lpstr>
      <vt:lpstr>Payments for Capital Assets</vt:lpstr>
      <vt:lpstr>Slide 23</vt:lpstr>
      <vt:lpstr>Slide 24</vt:lpstr>
      <vt:lpstr>Slide 25</vt:lpstr>
      <vt:lpstr>Slide 26</vt:lpstr>
      <vt:lpstr>Recommendations </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Maphuti Leta</dc:creator>
  <cp:lastModifiedBy>USER</cp:lastModifiedBy>
  <cp:revision>16</cp:revision>
  <dcterms:created xsi:type="dcterms:W3CDTF">2023-04-16T20:36:12Z</dcterms:created>
  <dcterms:modified xsi:type="dcterms:W3CDTF">2023-05-02T07:32:22Z</dcterms:modified>
</cp:coreProperties>
</file>