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5" r:id="rId3"/>
    <p:sldId id="593" r:id="rId4"/>
    <p:sldId id="668" r:id="rId5"/>
    <p:sldId id="661" r:id="rId6"/>
    <p:sldId id="663" r:id="rId7"/>
    <p:sldId id="635" r:id="rId8"/>
    <p:sldId id="667" r:id="rId9"/>
    <p:sldId id="636" r:id="rId10"/>
    <p:sldId id="637" r:id="rId11"/>
    <p:sldId id="664" r:id="rId12"/>
    <p:sldId id="665" r:id="rId13"/>
    <p:sldId id="669" r:id="rId14"/>
    <p:sldId id="6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34C839-DE70-0C2B-381D-410FD27961B3}" name="Ailwei Mulaudzi" initials="AM" userId="Ailwei Mulaudzi"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leen Marais" initials="DM" lastIdx="8" clrIdx="0">
    <p:extLst>
      <p:ext uri="{19B8F6BF-5375-455C-9EA6-DF929625EA0E}">
        <p15:presenceInfo xmlns:p15="http://schemas.microsoft.com/office/powerpoint/2012/main" xmlns="" userId="S-1-5-21-1875354701-1785178695-996302570-2761" providerId="AD"/>
      </p:ext>
    </p:extLst>
  </p:cmAuthor>
  <p:cmAuthor id="2" name="Boitumelo Makgabo" initials="BM" lastIdx="3" clrIdx="1">
    <p:extLst>
      <p:ext uri="{19B8F6BF-5375-455C-9EA6-DF929625EA0E}">
        <p15:presenceInfo xmlns:p15="http://schemas.microsoft.com/office/powerpoint/2012/main" xmlns="" userId="S-1-5-21-1875354701-1785178695-996302570-6211" providerId="AD"/>
      </p:ext>
    </p:extLst>
  </p:cmAuthor>
  <p:cmAuthor id="3" name="Cleopatra Mosana" initials="CM" lastIdx="3" clrIdx="2">
    <p:extLst>
      <p:ext uri="{19B8F6BF-5375-455C-9EA6-DF929625EA0E}">
        <p15:presenceInfo xmlns:p15="http://schemas.microsoft.com/office/powerpoint/2012/main" xmlns="" userId="Cleopatra Mosana" providerId="None"/>
      </p:ext>
    </p:extLst>
  </p:cmAuthor>
  <p:cmAuthor id="4" name="Ntsakisi Maswanganyi" initials="NM" lastIdx="1" clrIdx="3">
    <p:extLst>
      <p:ext uri="{19B8F6BF-5375-455C-9EA6-DF929625EA0E}">
        <p15:presenceInfo xmlns:p15="http://schemas.microsoft.com/office/powerpoint/2012/main" xmlns="" userId="S-1-5-21-1875354701-1785178695-996302570-35506" providerId="AD"/>
      </p:ext>
    </p:extLst>
  </p:cmAuthor>
  <p:cmAuthor id="5" name="Empie van Schoor" initials="EvS" lastIdx="10" clrIdx="4">
    <p:extLst>
      <p:ext uri="{19B8F6BF-5375-455C-9EA6-DF929625EA0E}">
        <p15:presenceInfo xmlns:p15="http://schemas.microsoft.com/office/powerpoint/2012/main" xmlns="" userId="Empie van Scho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p:restoredTop sz="94681"/>
  </p:normalViewPr>
  <p:slideViewPr>
    <p:cSldViewPr snapToGrid="0" snapToObjects="1">
      <p:cViewPr varScale="1">
        <p:scale>
          <a:sx n="68" d="100"/>
          <a:sy n="68" d="100"/>
        </p:scale>
        <p:origin x="-154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A0802-235E-BF4E-8DA6-02DB0A1BCA03}" type="datetimeFigureOut">
              <a:rPr lang="en-US" smtClean="0"/>
              <a:pPr/>
              <a:t>5/2/2023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8195D-4AF1-2A47-A883-B473E697B933}" type="slidenum">
              <a:rPr lang="en-US" smtClean="0"/>
              <a:pPr/>
              <a:t>‹#›</a:t>
            </a:fld>
            <a:endParaRPr lang="en-US" dirty="0"/>
          </a:p>
        </p:txBody>
      </p:sp>
    </p:spTree>
    <p:extLst>
      <p:ext uri="{BB962C8B-B14F-4D97-AF65-F5344CB8AC3E}">
        <p14:creationId xmlns:p14="http://schemas.microsoft.com/office/powerpoint/2010/main" xmlns="" val="111688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68195D-4AF1-2A47-A883-B473E697B933}" type="slidenum">
              <a:rPr lang="en-US" smtClean="0"/>
              <a:pPr/>
              <a:t>5</a:t>
            </a:fld>
            <a:endParaRPr lang="en-US" dirty="0"/>
          </a:p>
        </p:txBody>
      </p:sp>
    </p:spTree>
    <p:extLst>
      <p:ext uri="{BB962C8B-B14F-4D97-AF65-F5344CB8AC3E}">
        <p14:creationId xmlns:p14="http://schemas.microsoft.com/office/powerpoint/2010/main" xmlns="" val="225407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420937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137128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139157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BD7380A3-0DCF-CA4B-A5D1-B055D47D5FDC}"/>
              </a:ext>
            </a:extLst>
          </p:cNvPr>
          <p:cNvPicPr>
            <a:picLocks noChangeAspect="1"/>
          </p:cNvPicPr>
          <p:nvPr userDrawn="1"/>
        </p:nvPicPr>
        <p:blipFill>
          <a:blip r:embed="rId2"/>
          <a:srcRect/>
          <a:stretch/>
        </p:blipFill>
        <p:spPr>
          <a:xfrm>
            <a:off x="1288" y="-1"/>
            <a:ext cx="9141423" cy="1206160"/>
          </a:xfrm>
          <a:prstGeom prst="rect">
            <a:avLst/>
          </a:prstGeom>
        </p:spPr>
      </p:pic>
      <p:sp>
        <p:nvSpPr>
          <p:cNvPr id="2" name="Title 1"/>
          <p:cNvSpPr>
            <a:spLocks noGrp="1"/>
          </p:cNvSpPr>
          <p:nvPr>
            <p:ph type="title" hasCustomPrompt="1"/>
          </p:nvPr>
        </p:nvSpPr>
        <p:spPr>
          <a:xfrm>
            <a:off x="155275" y="138024"/>
            <a:ext cx="7151299" cy="974782"/>
          </a:xfrm>
        </p:spPr>
        <p:txBody>
          <a:bodyPr tIns="72000" bIns="0">
            <a:normAutofit/>
          </a:bodyPr>
          <a:lstStyle>
            <a:lvl1pPr>
              <a:lnSpc>
                <a:spcPts val="3400"/>
              </a:lnSpc>
              <a:defRPr lang="en-ZA" sz="3600" b="1" cap="all" baseline="0" smtClean="0">
                <a:solidFill>
                  <a:schemeClr val="bg1"/>
                </a:solidFill>
                <a:effectLst/>
              </a:defRPr>
            </a:lvl1pPr>
          </a:lstStyle>
          <a:p>
            <a:r>
              <a:rPr lang="en-ZA" b="1" dirty="0">
                <a:effectLst/>
                <a:latin typeface="Calibri" panose="020F0502020204030204" pitchFamily="34" charset="0"/>
              </a:rPr>
              <a:t>TYPE HEADING HERE</a:t>
            </a:r>
            <a:endParaRPr lang="en-ZA" dirty="0">
              <a:effectLst/>
              <a:latin typeface="Calibri" panose="020F0502020204030204" pitchFamily="34" charset="0"/>
            </a:endParaRPr>
          </a:p>
        </p:txBody>
      </p:sp>
      <p:sp>
        <p:nvSpPr>
          <p:cNvPr id="3" name="Content Placeholder 2"/>
          <p:cNvSpPr>
            <a:spLocks noGrp="1"/>
          </p:cNvSpPr>
          <p:nvPr>
            <p:ph idx="1"/>
          </p:nvPr>
        </p:nvSpPr>
        <p:spPr>
          <a:xfrm>
            <a:off x="155275" y="1397479"/>
            <a:ext cx="8807570" cy="4951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xmlns="" id="{DA184F46-E541-2648-B50F-883B6E628EB8}"/>
              </a:ext>
            </a:extLst>
          </p:cNvPr>
          <p:cNvSpPr>
            <a:spLocks noGrp="1"/>
          </p:cNvSpPr>
          <p:nvPr>
            <p:ph type="sldNum" sz="quarter" idx="4"/>
          </p:nvPr>
        </p:nvSpPr>
        <p:spPr>
          <a:xfrm>
            <a:off x="3543299" y="6538823"/>
            <a:ext cx="2057400" cy="182653"/>
          </a:xfrm>
          <a:prstGeom prst="rect">
            <a:avLst/>
          </a:prstGeom>
        </p:spPr>
        <p:txBody>
          <a:bodyPr vert="horz" lIns="91440" tIns="45720" rIns="91440" bIns="45720" rtlCol="0" anchor="ctr"/>
          <a:lstStyle>
            <a:lvl1pPr algn="ctr">
              <a:defRPr sz="1200">
                <a:solidFill>
                  <a:schemeClr val="tx1">
                    <a:tint val="75000"/>
                  </a:schemeClr>
                </a:solidFill>
              </a:defRPr>
            </a:lvl1p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387001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295741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262159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107645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409833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380274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367642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256163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67396-EAD7-1246-A93B-5244FF26795F}" type="slidenum">
              <a:rPr lang="en-US" smtClean="0"/>
              <a:pPr/>
              <a:t>‹#›</a:t>
            </a:fld>
            <a:endParaRPr lang="en-US" dirty="0"/>
          </a:p>
        </p:txBody>
      </p:sp>
    </p:spTree>
    <p:extLst>
      <p:ext uri="{BB962C8B-B14F-4D97-AF65-F5344CB8AC3E}">
        <p14:creationId xmlns:p14="http://schemas.microsoft.com/office/powerpoint/2010/main" xmlns="" val="3205740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F3D701C6-9245-C748-9F59-B80F639B385F}"/>
              </a:ext>
            </a:extLst>
          </p:cNvPr>
          <p:cNvPicPr>
            <a:picLocks noChangeAspect="1"/>
          </p:cNvPicPr>
          <p:nvPr/>
        </p:nvPicPr>
        <p:blipFill>
          <a:blip r:embed="rId2"/>
          <a:srcRect/>
          <a:stretch/>
        </p:blipFill>
        <p:spPr>
          <a:xfrm>
            <a:off x="0" y="14583"/>
            <a:ext cx="9138570" cy="6853927"/>
          </a:xfrm>
          <a:prstGeom prst="rect">
            <a:avLst/>
          </a:prstGeom>
        </p:spPr>
      </p:pic>
      <p:sp>
        <p:nvSpPr>
          <p:cNvPr id="2" name="Title 1">
            <a:extLst>
              <a:ext uri="{FF2B5EF4-FFF2-40B4-BE49-F238E27FC236}">
                <a16:creationId xmlns:a16="http://schemas.microsoft.com/office/drawing/2014/main" xmlns="" id="{D117B3C4-C878-1D4B-89BE-1437A3091716}"/>
              </a:ext>
            </a:extLst>
          </p:cNvPr>
          <p:cNvSpPr>
            <a:spLocks noGrp="1"/>
          </p:cNvSpPr>
          <p:nvPr>
            <p:ph type="ctrTitle"/>
          </p:nvPr>
        </p:nvSpPr>
        <p:spPr>
          <a:xfrm>
            <a:off x="1143000" y="501804"/>
            <a:ext cx="6949440" cy="3944071"/>
          </a:xfrm>
        </p:spPr>
        <p:txBody>
          <a:bodyPr anchor="ctr">
            <a:normAutofit fontScale="90000"/>
          </a:bodyPr>
          <a:lstStyle/>
          <a:p>
            <a:r>
              <a:rPr kumimoji="0" lang="en-US" altLang="en-US" sz="28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2800" b="1" i="0" u="none" strike="noStrike" kern="0" cap="none" spc="0" normalizeH="0" baseline="0" noProof="0" dirty="0">
                <a:ln>
                  <a:noFill/>
                </a:ln>
                <a:solidFill>
                  <a:srgbClr val="FFFFFF"/>
                </a:solidFill>
                <a:effectLst/>
                <a:uLnTx/>
                <a:uFillTx/>
                <a:latin typeface="Arial Bold"/>
                <a:ea typeface="+mj-ea"/>
                <a:cs typeface="+mj-cs"/>
              </a:rPr>
            </a:br>
            <a:r>
              <a:rPr kumimoji="0" lang="en-US" altLang="en-US" sz="28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2800" b="1" i="0" u="none" strike="noStrike" kern="0" cap="none" spc="0" normalizeH="0" baseline="0" noProof="0" dirty="0">
                <a:ln>
                  <a:noFill/>
                </a:ln>
                <a:solidFill>
                  <a:srgbClr val="FFFFFF"/>
                </a:solidFill>
                <a:effectLst/>
                <a:uLnTx/>
                <a:uFillTx/>
                <a:latin typeface="Arial Bold"/>
                <a:ea typeface="+mj-ea"/>
                <a:cs typeface="+mj-cs"/>
              </a:rPr>
            </a:br>
            <a:r>
              <a:rPr kumimoji="0" lang="en-US" altLang="en-US" sz="3100" b="1" i="0" u="none" strike="noStrike" kern="0" cap="none" spc="0" normalizeH="0" baseline="0" noProof="0" dirty="0">
                <a:ln>
                  <a:noFill/>
                </a:ln>
                <a:solidFill>
                  <a:srgbClr val="FFFFFF"/>
                </a:solidFill>
                <a:effectLst/>
                <a:uLnTx/>
                <a:uFillTx/>
                <a:latin typeface="Arial Bold"/>
                <a:ea typeface="+mj-ea"/>
                <a:cs typeface="+mj-cs"/>
              </a:rPr>
              <a:t>FINANCIAL MATTERS AMENDMENT BILL </a:t>
            </a:r>
            <a:r>
              <a:rPr kumimoji="0" lang="en-US" altLang="en-US" sz="3100" b="1" i="0" u="none" strike="noStrike" kern="0" cap="none" spc="0" normalizeH="0" baseline="0" noProof="0" dirty="0">
                <a:ln>
                  <a:noFill/>
                </a:ln>
                <a:solidFill>
                  <a:srgbClr val="FFFFFF"/>
                </a:solidFill>
                <a:effectLst/>
                <a:uLnTx/>
                <a:uFillTx/>
                <a:latin typeface="Arial Bold"/>
              </a:rPr>
              <a:t>[B19-2022]</a:t>
            </a:r>
            <a:r>
              <a:rPr kumimoji="0" lang="en-US" altLang="en-US" sz="3100" b="1" i="0" u="none" strike="noStrike" kern="0" cap="none" spc="0" normalizeH="0" baseline="0" noProof="0" dirty="0">
                <a:ln>
                  <a:noFill/>
                </a:ln>
                <a:solidFill>
                  <a:srgbClr val="FFFFFF"/>
                </a:solidFill>
                <a:effectLst/>
                <a:uLnTx/>
                <a:uFillTx/>
                <a:latin typeface="Arial Bold"/>
                <a:ea typeface="+mj-ea"/>
                <a:cs typeface="+mj-cs"/>
              </a:rPr>
              <a:t> </a:t>
            </a:r>
            <a:br>
              <a:rPr kumimoji="0" lang="en-US" altLang="en-US" sz="3100" b="1" i="0" u="none" strike="noStrike" kern="0" cap="none" spc="0" normalizeH="0" baseline="0" noProof="0" dirty="0">
                <a:ln>
                  <a:noFill/>
                </a:ln>
                <a:solidFill>
                  <a:srgbClr val="FFFFFF"/>
                </a:solidFill>
                <a:effectLst/>
                <a:uLnTx/>
                <a:uFillTx/>
                <a:latin typeface="Arial Bold"/>
                <a:ea typeface="+mj-ea"/>
                <a:cs typeface="+mj-cs"/>
              </a:rPr>
            </a:br>
            <a:r>
              <a:rPr kumimoji="0" lang="en-US" altLang="en-US" sz="31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3100" b="1" i="0" u="none" strike="noStrike" kern="0" cap="none" spc="0" normalizeH="0" baseline="0" noProof="0" dirty="0">
                <a:ln>
                  <a:noFill/>
                </a:ln>
                <a:solidFill>
                  <a:srgbClr val="FFFFFF"/>
                </a:solidFill>
                <a:effectLst/>
                <a:uLnTx/>
                <a:uFillTx/>
                <a:latin typeface="Arial Bold"/>
                <a:ea typeface="+mj-ea"/>
                <a:cs typeface="+mj-cs"/>
              </a:rPr>
            </a:br>
            <a:r>
              <a:rPr lang="en-US" altLang="en-US" sz="3100" kern="0" dirty="0">
                <a:solidFill>
                  <a:srgbClr val="FFFFFF"/>
                </a:solidFill>
                <a:latin typeface="Arial Bold"/>
              </a:rPr>
              <a:t>25 April</a:t>
            </a:r>
            <a:r>
              <a:rPr kumimoji="0" lang="en-US" altLang="en-US" sz="3100" b="0" i="0" u="none" strike="noStrike" kern="0" cap="none" spc="0" normalizeH="0" baseline="0" noProof="0" dirty="0">
                <a:ln>
                  <a:noFill/>
                </a:ln>
                <a:solidFill>
                  <a:srgbClr val="FFFFFF"/>
                </a:solidFill>
                <a:effectLst/>
                <a:uLnTx/>
                <a:uFillTx/>
                <a:latin typeface="Arial Bold"/>
                <a:ea typeface="+mj-ea"/>
                <a:cs typeface="+mj-cs"/>
              </a:rPr>
              <a:t> 2023</a:t>
            </a:r>
            <a:br>
              <a:rPr kumimoji="0" lang="en-US" altLang="en-US" sz="3100" b="0" i="0" u="none" strike="noStrike" kern="0" cap="none" spc="0" normalizeH="0" baseline="0" noProof="0" dirty="0">
                <a:ln>
                  <a:noFill/>
                </a:ln>
                <a:solidFill>
                  <a:srgbClr val="FFFFFF"/>
                </a:solidFill>
                <a:effectLst/>
                <a:uLnTx/>
                <a:uFillTx/>
                <a:latin typeface="Arial Bold"/>
                <a:ea typeface="+mj-ea"/>
                <a:cs typeface="+mj-cs"/>
              </a:rPr>
            </a:br>
            <a:r>
              <a:rPr kumimoji="0" lang="en-US" altLang="en-US" sz="3100" b="0" i="0" u="none" strike="noStrike" kern="0" cap="none" spc="0" normalizeH="0" baseline="0" noProof="0" dirty="0">
                <a:ln>
                  <a:noFill/>
                </a:ln>
                <a:solidFill>
                  <a:srgbClr val="FFFFFF"/>
                </a:solidFill>
                <a:effectLst/>
                <a:uLnTx/>
                <a:uFillTx/>
                <a:latin typeface="Arial Bold"/>
                <a:ea typeface="+mj-ea"/>
                <a:cs typeface="+mj-cs"/>
              </a:rPr>
              <a:t/>
            </a:r>
            <a:br>
              <a:rPr kumimoji="0" lang="en-US" altLang="en-US" sz="3100" b="0" i="0" u="none" strike="noStrike" kern="0" cap="none" spc="0" normalizeH="0" baseline="0" noProof="0" dirty="0">
                <a:ln>
                  <a:noFill/>
                </a:ln>
                <a:solidFill>
                  <a:srgbClr val="FFFFFF"/>
                </a:solidFill>
                <a:effectLst/>
                <a:uLnTx/>
                <a:uFillTx/>
                <a:latin typeface="Arial Bold"/>
                <a:ea typeface="+mj-ea"/>
                <a:cs typeface="+mj-cs"/>
              </a:rPr>
            </a:br>
            <a:r>
              <a:rPr kumimoji="0" lang="en-US" altLang="en-US" sz="3100" b="1" i="1" u="none" strike="noStrike" kern="0" cap="none" spc="0" normalizeH="0" baseline="0" noProof="0" dirty="0">
                <a:ln>
                  <a:noFill/>
                </a:ln>
                <a:solidFill>
                  <a:srgbClr val="FFFFFF"/>
                </a:solidFill>
                <a:effectLst/>
                <a:uLnTx/>
                <a:uFillTx/>
                <a:latin typeface="Arial Bold"/>
              </a:rPr>
              <a:t>Briefing to Select Committee on Finance, NCOP</a:t>
            </a:r>
            <a:r>
              <a:rPr kumimoji="0" lang="en-US" altLang="en-US" sz="3100" b="0" i="0" u="none" strike="noStrike" kern="0" cap="none" spc="0" normalizeH="0" baseline="0" noProof="0" dirty="0">
                <a:ln>
                  <a:noFill/>
                </a:ln>
                <a:solidFill>
                  <a:srgbClr val="FFFFFF"/>
                </a:solidFill>
                <a:effectLst/>
                <a:uLnTx/>
                <a:uFillTx/>
                <a:latin typeface="Arial Bold"/>
                <a:ea typeface="+mj-ea"/>
                <a:cs typeface="+mj-cs"/>
              </a:rPr>
              <a:t/>
            </a:r>
            <a:br>
              <a:rPr kumimoji="0" lang="en-US" altLang="en-US" sz="3100" b="0" i="0" u="none" strike="noStrike" kern="0" cap="none" spc="0" normalizeH="0" baseline="0" noProof="0" dirty="0">
                <a:ln>
                  <a:noFill/>
                </a:ln>
                <a:solidFill>
                  <a:srgbClr val="FFFFFF"/>
                </a:solidFill>
                <a:effectLst/>
                <a:uLnTx/>
                <a:uFillTx/>
                <a:latin typeface="Arial Bold"/>
                <a:ea typeface="+mj-ea"/>
                <a:cs typeface="+mj-cs"/>
              </a:rPr>
            </a:br>
            <a:r>
              <a:rPr kumimoji="0" lang="en-US" altLang="en-US" sz="3100" b="0" i="1" u="none" strike="noStrike" kern="0" cap="none" spc="0" normalizeH="0" baseline="0" noProof="0" dirty="0">
                <a:ln>
                  <a:noFill/>
                </a:ln>
                <a:solidFill>
                  <a:srgbClr val="FFFFFF"/>
                </a:solidFill>
                <a:effectLst/>
                <a:uLnTx/>
                <a:uFillTx/>
                <a:latin typeface="Arial Bold"/>
                <a:ea typeface="+mj-ea"/>
                <a:cs typeface="+mj-cs"/>
              </a:rPr>
              <a:t/>
            </a:r>
            <a:br>
              <a:rPr kumimoji="0" lang="en-US" altLang="en-US" sz="3100" b="0" i="1" u="none" strike="noStrike" kern="0" cap="none" spc="0" normalizeH="0" baseline="0" noProof="0" dirty="0">
                <a:ln>
                  <a:noFill/>
                </a:ln>
                <a:solidFill>
                  <a:srgbClr val="FFFFFF"/>
                </a:solidFill>
                <a:effectLst/>
                <a:uLnTx/>
                <a:uFillTx/>
                <a:latin typeface="Arial Bold"/>
                <a:ea typeface="+mj-ea"/>
                <a:cs typeface="+mj-cs"/>
              </a:rPr>
            </a:br>
            <a:r>
              <a:rPr kumimoji="0" lang="en-US" altLang="en-US" sz="32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3200" b="1" i="0" u="none" strike="noStrike" kern="0" cap="none" spc="0" normalizeH="0" baseline="0" noProof="0" dirty="0">
                <a:ln>
                  <a:noFill/>
                </a:ln>
                <a:solidFill>
                  <a:srgbClr val="FFFFFF"/>
                </a:solidFill>
                <a:effectLst/>
                <a:uLnTx/>
                <a:uFillTx/>
                <a:latin typeface="Arial Bold"/>
                <a:ea typeface="+mj-ea"/>
                <a:cs typeface="+mj-cs"/>
              </a:rPr>
            </a:br>
            <a:endParaRPr lang="en-ZA" sz="2700" b="1" i="1" cap="all" dirty="0">
              <a:solidFill>
                <a:schemeClr val="bg1"/>
              </a:solidFill>
              <a:latin typeface="Calibri" panose="020F0502020204030204" pitchFamily="34" charset="0"/>
            </a:endParaRPr>
          </a:p>
        </p:txBody>
      </p:sp>
      <p:sp>
        <p:nvSpPr>
          <p:cNvPr id="3" name="Subtitle 2">
            <a:extLst>
              <a:ext uri="{FF2B5EF4-FFF2-40B4-BE49-F238E27FC236}">
                <a16:creationId xmlns:a16="http://schemas.microsoft.com/office/drawing/2014/main" xmlns="" id="{8837A802-0DEE-FB4F-B8DF-A43CBFBF0574}"/>
              </a:ext>
            </a:extLst>
          </p:cNvPr>
          <p:cNvSpPr>
            <a:spLocks noGrp="1"/>
          </p:cNvSpPr>
          <p:nvPr>
            <p:ph type="subTitle" idx="1"/>
          </p:nvPr>
        </p:nvSpPr>
        <p:spPr>
          <a:xfrm>
            <a:off x="1143000" y="3730753"/>
            <a:ext cx="6949440" cy="1152144"/>
          </a:xfrm>
        </p:spPr>
        <p:txBody>
          <a:bodyPr anchor="ctr">
            <a:normAutofit/>
          </a:bodyPr>
          <a:lstStyle/>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p:txBody>
      </p:sp>
    </p:spTree>
    <p:extLst>
      <p:ext uri="{BB962C8B-B14F-4D97-AF65-F5344CB8AC3E}">
        <p14:creationId xmlns:p14="http://schemas.microsoft.com/office/powerpoint/2010/main" xmlns="" val="369686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94593"/>
            <a:ext cx="6972466" cy="1207399"/>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AMENDMENTS TO LAND AND AGRICULTURAL DEVELOPMENT BANK ACT – clauses 19-20</a:t>
            </a:r>
            <a:r>
              <a:rPr lang="sw-KE" sz="2000" dirty="0">
                <a:latin typeface="Arial" panose="020B0604020202020204" pitchFamily="34" charset="0"/>
                <a:cs typeface="Arial" panose="020B0604020202020204" pitchFamily="34" charset="0"/>
              </a:rPr>
              <a:t/>
            </a:r>
            <a:br>
              <a:rPr lang="sw-KE" sz="2000" dirty="0">
                <a:latin typeface="Arial" panose="020B0604020202020204" pitchFamily="34" charset="0"/>
                <a:cs typeface="Arial" panose="020B0604020202020204" pitchFamily="34" charset="0"/>
              </a:rPr>
            </a:br>
            <a:endParaRPr lang="en-US" sz="2000"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a:xfrm>
            <a:off x="155275" y="1397479"/>
            <a:ext cx="8807570" cy="5141344"/>
          </a:xfrm>
        </p:spPr>
        <p:txBody>
          <a:bodyPr>
            <a:normAutofit fontScale="85000" lnSpcReduction="10000"/>
          </a:bodyPr>
          <a:lstStyle/>
          <a:p>
            <a:pPr algn="just">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Purpose of amendment is to align Act with administration by Minister of Finance and with provisions of Companies Act, 2008</a:t>
            </a:r>
          </a:p>
          <a:p>
            <a:pPr algn="just">
              <a:lnSpc>
                <a:spcPct val="100000"/>
              </a:lnSpc>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Companies Act, 2008 repealed most of Companies Act, 1973, including provisions relating to judicial management and replaced it with business rescue </a:t>
            </a:r>
          </a:p>
          <a:p>
            <a:pPr algn="just">
              <a:lnSpc>
                <a:spcPct val="100000"/>
              </a:lnSpc>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Business rescue in Ch 6 of Companies Act, 2008 did not replace, by implication, judicial management in Land Bank Act</a:t>
            </a:r>
          </a:p>
          <a:p>
            <a:pPr algn="just">
              <a:lnSpc>
                <a:spcPct val="100000"/>
              </a:lnSpc>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Amendment proposes to replace provision for judicial management for Land Bank with business rescue in terms of Companies Act, 2008</a:t>
            </a:r>
          </a:p>
          <a:p>
            <a:pPr algn="just">
              <a:lnSpc>
                <a:spcPct val="100000"/>
              </a:lnSpc>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Liquidation provisions in Ch 6 of Companies Act do </a:t>
            </a:r>
            <a:r>
              <a:rPr lang="en-US" sz="2600" u="sng" dirty="0">
                <a:latin typeface="Arial" panose="020B0604020202020204" pitchFamily="34" charset="0"/>
                <a:cs typeface="Arial" panose="020B0604020202020204" pitchFamily="34" charset="0"/>
              </a:rPr>
              <a:t>not</a:t>
            </a:r>
            <a:r>
              <a:rPr lang="en-US" sz="2600" dirty="0">
                <a:latin typeface="Arial" panose="020B0604020202020204" pitchFamily="34" charset="0"/>
                <a:cs typeface="Arial" panose="020B0604020202020204" pitchFamily="34" charset="0"/>
              </a:rPr>
              <a:t> apply to Land Bank</a:t>
            </a:r>
          </a:p>
          <a:p>
            <a:pPr lvl="1" algn="just">
              <a:lnSpc>
                <a:spcPct val="100000"/>
              </a:lnSpc>
              <a:spcAft>
                <a:spcPts val="500"/>
              </a:spcAft>
            </a:pPr>
            <a:r>
              <a:rPr lang="en-US" dirty="0">
                <a:latin typeface="Arial" panose="020B0604020202020204" pitchFamily="34" charset="0"/>
                <a:cs typeface="Arial" panose="020B0604020202020204" pitchFamily="34" charset="0"/>
              </a:rPr>
              <a:t>section 44 of Land Bank Act provides that </a:t>
            </a:r>
            <a:r>
              <a:rPr lang="en-GB" b="0" i="0" u="none" strike="noStrike" baseline="0" dirty="0">
                <a:latin typeface="Arial" panose="020B0604020202020204" pitchFamily="34" charset="0"/>
                <a:cs typeface="Arial" panose="020B0604020202020204" pitchFamily="34" charset="0"/>
              </a:rPr>
              <a:t>Bank may not be wound up except by or in terms of an Act of Parliament</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10</a:t>
            </a:fld>
            <a:endParaRPr lang="en-US" dirty="0"/>
          </a:p>
        </p:txBody>
      </p:sp>
    </p:spTree>
    <p:extLst>
      <p:ext uri="{BB962C8B-B14F-4D97-AF65-F5344CB8AC3E}">
        <p14:creationId xmlns:p14="http://schemas.microsoft.com/office/powerpoint/2010/main" xmlns="" val="293757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0BD0E-9993-41E5-B7BD-725D72CF82C7}"/>
              </a:ext>
            </a:extLst>
          </p:cNvPr>
          <p:cNvSpPr>
            <a:spLocks noGrp="1"/>
          </p:cNvSpPr>
          <p:nvPr>
            <p:ph type="title"/>
          </p:nvPr>
        </p:nvSpPr>
        <p:spPr>
          <a:xfrm>
            <a:off x="155275" y="138023"/>
            <a:ext cx="7151299" cy="961311"/>
          </a:xfrm>
        </p:spPr>
        <p:txBody>
          <a:bodyPr>
            <a:noAutofit/>
          </a:bodyPr>
          <a:lstStyle/>
          <a:p>
            <a:pPr algn="ctr"/>
            <a:r>
              <a:rPr lang="en-ZA" sz="2600" dirty="0">
                <a:latin typeface="Arial" panose="020B0604020202020204" pitchFamily="34" charset="0"/>
                <a:cs typeface="Arial" panose="020B0604020202020204" pitchFamily="34" charset="0"/>
              </a:rPr>
              <a:t>amendment TO auditing profession act, 2005 – clause 21</a:t>
            </a:r>
          </a:p>
        </p:txBody>
      </p:sp>
      <p:sp>
        <p:nvSpPr>
          <p:cNvPr id="3" name="Content Placeholder 2">
            <a:extLst>
              <a:ext uri="{FF2B5EF4-FFF2-40B4-BE49-F238E27FC236}">
                <a16:creationId xmlns:a16="http://schemas.microsoft.com/office/drawing/2014/main" xmlns="" id="{8E6B4276-4DD7-4CFE-BA46-F6D93FD07298}"/>
              </a:ext>
            </a:extLst>
          </p:cNvPr>
          <p:cNvSpPr>
            <a:spLocks noGrp="1"/>
          </p:cNvSpPr>
          <p:nvPr>
            <p:ph idx="1"/>
          </p:nvPr>
        </p:nvSpPr>
        <p:spPr>
          <a:xfrm>
            <a:off x="155275" y="1437498"/>
            <a:ext cx="8807570" cy="5141344"/>
          </a:xfrm>
        </p:spPr>
        <p:txBody>
          <a:bodyPr>
            <a:noAutofit/>
          </a:bodyPr>
          <a:lstStyle/>
          <a:p>
            <a:pPr algn="just">
              <a:spcAft>
                <a:spcPts val="500"/>
              </a:spcAft>
              <a:buFont typeface="Wingdings" panose="05000000000000000000" pitchFamily="2" charset="2"/>
              <a:buChar char="§"/>
            </a:pPr>
            <a:r>
              <a:rPr lang="en-US" dirty="0">
                <a:latin typeface="Arial" panose="020B0604020202020204" pitchFamily="34" charset="0"/>
                <a:cs typeface="Arial" panose="020B0604020202020204" pitchFamily="34" charset="0"/>
              </a:rPr>
              <a:t>Purpose of amendment is t</a:t>
            </a:r>
            <a:r>
              <a:rPr lang="en-ZA" dirty="0">
                <a:effectLst/>
                <a:latin typeface="Arial" panose="020B0604020202020204" pitchFamily="34" charset="0"/>
                <a:ea typeface="Times New Roman" panose="02020603050405020304" pitchFamily="18" charset="0"/>
              </a:rPr>
              <a:t>o strengthen sanctions for auditors admitting guilt of serious improper conduct</a:t>
            </a:r>
            <a:endParaRPr lang="en-GB"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Adjusts powers of enforcement committee where auditor admits guilt</a:t>
            </a:r>
          </a:p>
          <a:p>
            <a:pPr algn="just">
              <a:lnSpc>
                <a:spcPct val="100000"/>
              </a:lnSpc>
              <a:buFont typeface="Wingdings" panose="05000000000000000000" pitchFamily="2" charset="2"/>
              <a:buChar char="§"/>
            </a:pPr>
            <a:r>
              <a:rPr lang="en-US" sz="2800" dirty="0">
                <a:latin typeface="Arial" panose="020B0604020202020204" pitchFamily="34" charset="0"/>
                <a:cs typeface="Arial" panose="020B0604020202020204" pitchFamily="34" charset="0"/>
              </a:rPr>
              <a:t>If enforcement committee’s view is that conduct does-</a:t>
            </a:r>
          </a:p>
          <a:p>
            <a:pPr lvl="1" algn="just">
              <a:lnSpc>
                <a:spcPct val="100000"/>
              </a:lnSpc>
            </a:pPr>
            <a:r>
              <a:rPr lang="en-US" sz="2800" dirty="0">
                <a:latin typeface="Arial" panose="020B0604020202020204" pitchFamily="34" charset="0"/>
                <a:cs typeface="Arial" panose="020B0604020202020204" pitchFamily="34" charset="0"/>
              </a:rPr>
              <a:t>not warrant sanction of deregistration or disqualification from registration as auditor, it must follow admission of guilt process; or</a:t>
            </a:r>
          </a:p>
          <a:p>
            <a:pPr lvl="1" algn="just">
              <a:lnSpc>
                <a:spcPct val="100000"/>
              </a:lnSpc>
            </a:pPr>
            <a:r>
              <a:rPr lang="en-US" sz="2800" dirty="0">
                <a:latin typeface="Arial" panose="020B0604020202020204" pitchFamily="34" charset="0"/>
                <a:cs typeface="Arial" panose="020B0604020202020204" pitchFamily="34" charset="0"/>
              </a:rPr>
              <a:t>warrant such sanction, it must refer matter to disciplinary committee for sanctioning</a:t>
            </a:r>
          </a:p>
        </p:txBody>
      </p:sp>
      <p:sp>
        <p:nvSpPr>
          <p:cNvPr id="4" name="Slide Number Placeholder 3">
            <a:extLst>
              <a:ext uri="{FF2B5EF4-FFF2-40B4-BE49-F238E27FC236}">
                <a16:creationId xmlns:a16="http://schemas.microsoft.com/office/drawing/2014/main" xmlns="" id="{01E3E965-528A-45EA-BE96-58EC73BF5733}"/>
              </a:ext>
            </a:extLst>
          </p:cNvPr>
          <p:cNvSpPr>
            <a:spLocks noGrp="1"/>
          </p:cNvSpPr>
          <p:nvPr>
            <p:ph type="sldNum" sz="quarter" idx="4"/>
          </p:nvPr>
        </p:nvSpPr>
        <p:spPr/>
        <p:txBody>
          <a:bodyPr/>
          <a:lstStyle/>
          <a:p>
            <a:fld id="{A4E67396-EAD7-1246-A93B-5244FF26795F}" type="slidenum">
              <a:rPr lang="en-US" smtClean="0"/>
              <a:pPr/>
              <a:t>11</a:t>
            </a:fld>
            <a:endParaRPr lang="en-US" dirty="0"/>
          </a:p>
        </p:txBody>
      </p:sp>
    </p:spTree>
    <p:extLst>
      <p:ext uri="{BB962C8B-B14F-4D97-AF65-F5344CB8AC3E}">
        <p14:creationId xmlns:p14="http://schemas.microsoft.com/office/powerpoint/2010/main" xmlns="" val="3103322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0BD0E-9993-41E5-B7BD-725D72CF82C7}"/>
              </a:ext>
            </a:extLst>
          </p:cNvPr>
          <p:cNvSpPr>
            <a:spLocks noGrp="1"/>
          </p:cNvSpPr>
          <p:nvPr>
            <p:ph type="title"/>
          </p:nvPr>
        </p:nvSpPr>
        <p:spPr>
          <a:xfrm>
            <a:off x="155275" y="138023"/>
            <a:ext cx="7151299" cy="961311"/>
          </a:xfrm>
        </p:spPr>
        <p:txBody>
          <a:bodyPr>
            <a:noAutofit/>
          </a:bodyPr>
          <a:lstStyle/>
          <a:p>
            <a:pPr algn="ctr"/>
            <a:r>
              <a:rPr lang="en-ZA" sz="2400" dirty="0">
                <a:latin typeface="Arial" panose="020B0604020202020204" pitchFamily="34" charset="0"/>
                <a:cs typeface="Arial" panose="020B0604020202020204" pitchFamily="34" charset="0"/>
              </a:rPr>
              <a:t>amendment TO auditing profession amendment act, 2021 – clause 21 (2)</a:t>
            </a:r>
          </a:p>
        </p:txBody>
      </p:sp>
      <p:sp>
        <p:nvSpPr>
          <p:cNvPr id="3" name="Content Placeholder 2">
            <a:extLst>
              <a:ext uri="{FF2B5EF4-FFF2-40B4-BE49-F238E27FC236}">
                <a16:creationId xmlns:a16="http://schemas.microsoft.com/office/drawing/2014/main" xmlns="" id="{8E6B4276-4DD7-4CFE-BA46-F6D93FD07298}"/>
              </a:ext>
            </a:extLst>
          </p:cNvPr>
          <p:cNvSpPr>
            <a:spLocks noGrp="1"/>
          </p:cNvSpPr>
          <p:nvPr>
            <p:ph idx="1"/>
          </p:nvPr>
        </p:nvSpPr>
        <p:spPr>
          <a:xfrm>
            <a:off x="155275" y="1282390"/>
            <a:ext cx="8807570" cy="5256433"/>
          </a:xfrm>
        </p:spPr>
        <p:txBody>
          <a:bodyPr>
            <a:noAutofit/>
          </a:bodyPr>
          <a:lstStyle/>
          <a:p>
            <a:pPr algn="just">
              <a:spcAft>
                <a:spcPts val="500"/>
              </a:spcAft>
              <a:buFont typeface="Wingdings" panose="05000000000000000000" pitchFamily="2" charset="2"/>
              <a:buChar char="§"/>
            </a:pPr>
            <a:r>
              <a:rPr lang="en-US" sz="2600" dirty="0">
                <a:latin typeface="Arial" panose="020B0604020202020204" pitchFamily="34" charset="0"/>
                <a:cs typeface="Arial" panose="020B0604020202020204" pitchFamily="34" charset="0"/>
              </a:rPr>
              <a:t>Purpose of amendment is to</a:t>
            </a:r>
            <a:r>
              <a:rPr lang="en-ZA" sz="2600" dirty="0">
                <a:latin typeface="Arial" panose="020B0604020202020204" pitchFamily="34" charset="0"/>
                <a:cs typeface="Arial" panose="020B0604020202020204" pitchFamily="34" charset="0"/>
              </a:rPr>
              <a:t> provide that same processes apply to alleged improper conduct of auditors whether committed before or after </a:t>
            </a:r>
            <a:r>
              <a:rPr lang="en-US" sz="2600" dirty="0">
                <a:latin typeface="Arial" panose="020B0604020202020204" pitchFamily="34" charset="0"/>
                <a:cs typeface="Arial" panose="020B0604020202020204" pitchFamily="34" charset="0"/>
              </a:rPr>
              <a:t>Auditing Profession Amendment Act, 2021 (Amendment Act) took effect on 26 April 2021</a:t>
            </a:r>
            <a:endParaRPr lang="en-GB" sz="2600" dirty="0">
              <a:latin typeface="Arial" panose="020B0604020202020204" pitchFamily="34" charset="0"/>
              <a:cs typeface="Arial" panose="020B0604020202020204" pitchFamily="34" charset="0"/>
            </a:endParaRPr>
          </a:p>
          <a:p>
            <a:pPr algn="just">
              <a:lnSpc>
                <a:spcPct val="100000"/>
              </a:lnSpc>
            </a:pPr>
            <a:r>
              <a:rPr lang="en-US" sz="2600" dirty="0">
                <a:latin typeface="Arial" panose="020B0604020202020204" pitchFamily="34" charset="0"/>
                <a:cs typeface="Arial" panose="020B0604020202020204" pitchFamily="34" charset="0"/>
              </a:rPr>
              <a:t>Propose that alleged improper conduct not dealt with before effective date of Amendment Act be dealt with in terms of Auditing Profession Act, 2005 (principal Act), </a:t>
            </a:r>
            <a:r>
              <a:rPr lang="en-US" sz="2600" i="1" dirty="0">
                <a:latin typeface="Arial" panose="020B0604020202020204" pitchFamily="34" charset="0"/>
                <a:cs typeface="Arial" panose="020B0604020202020204" pitchFamily="34" charset="0"/>
              </a:rPr>
              <a:t>after</a:t>
            </a:r>
            <a:r>
              <a:rPr lang="en-US" sz="2600" dirty="0">
                <a:latin typeface="Arial" panose="020B0604020202020204" pitchFamily="34" charset="0"/>
                <a:cs typeface="Arial" panose="020B0604020202020204" pitchFamily="34" charset="0"/>
              </a:rPr>
              <a:t> its amendment by that Amendment Act, with exception of sanctions</a:t>
            </a:r>
          </a:p>
          <a:p>
            <a:pPr algn="just">
              <a:lnSpc>
                <a:spcPct val="100000"/>
              </a:lnSpc>
            </a:pPr>
            <a:r>
              <a:rPr lang="en-US" sz="2600" dirty="0">
                <a:latin typeface="Arial" panose="020B0604020202020204" pitchFamily="34" charset="0"/>
                <a:cs typeface="Arial" panose="020B0604020202020204" pitchFamily="34" charset="0"/>
              </a:rPr>
              <a:t>Sanctions that may be imposed will remain those permissible before amendment of the principal Act by Amendment Act</a:t>
            </a:r>
          </a:p>
        </p:txBody>
      </p:sp>
      <p:sp>
        <p:nvSpPr>
          <p:cNvPr id="4" name="Slide Number Placeholder 3">
            <a:extLst>
              <a:ext uri="{FF2B5EF4-FFF2-40B4-BE49-F238E27FC236}">
                <a16:creationId xmlns:a16="http://schemas.microsoft.com/office/drawing/2014/main" xmlns="" id="{01E3E965-528A-45EA-BE96-58EC73BF5733}"/>
              </a:ext>
            </a:extLst>
          </p:cNvPr>
          <p:cNvSpPr>
            <a:spLocks noGrp="1"/>
          </p:cNvSpPr>
          <p:nvPr>
            <p:ph type="sldNum" sz="quarter" idx="4"/>
          </p:nvPr>
        </p:nvSpPr>
        <p:spPr/>
        <p:txBody>
          <a:bodyPr/>
          <a:lstStyle/>
          <a:p>
            <a:fld id="{A4E67396-EAD7-1246-A93B-5244FF26795F}" type="slidenum">
              <a:rPr lang="en-US" smtClean="0"/>
              <a:pPr/>
              <a:t>12</a:t>
            </a:fld>
            <a:endParaRPr lang="en-US" dirty="0"/>
          </a:p>
        </p:txBody>
      </p:sp>
    </p:spTree>
    <p:extLst>
      <p:ext uri="{BB962C8B-B14F-4D97-AF65-F5344CB8AC3E}">
        <p14:creationId xmlns:p14="http://schemas.microsoft.com/office/powerpoint/2010/main" xmlns="" val="251354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0BD0E-9993-41E5-B7BD-725D72CF82C7}"/>
              </a:ext>
            </a:extLst>
          </p:cNvPr>
          <p:cNvSpPr>
            <a:spLocks noGrp="1"/>
          </p:cNvSpPr>
          <p:nvPr>
            <p:ph type="title"/>
          </p:nvPr>
        </p:nvSpPr>
        <p:spPr>
          <a:xfrm>
            <a:off x="155275" y="138023"/>
            <a:ext cx="7151299" cy="961311"/>
          </a:xfrm>
        </p:spPr>
        <p:txBody>
          <a:bodyPr>
            <a:noAutofit/>
          </a:bodyPr>
          <a:lstStyle/>
          <a:p>
            <a:pPr algn="ctr"/>
            <a:r>
              <a:rPr lang="en-ZA" sz="2400" dirty="0">
                <a:latin typeface="Arial" panose="020B0604020202020204" pitchFamily="34" charset="0"/>
                <a:cs typeface="Arial" panose="020B0604020202020204" pitchFamily="34" charset="0"/>
              </a:rPr>
              <a:t>amendment TO auditing profession amendment act, 2021 – clause 22</a:t>
            </a:r>
          </a:p>
        </p:txBody>
      </p:sp>
      <p:sp>
        <p:nvSpPr>
          <p:cNvPr id="3" name="Content Placeholder 2">
            <a:extLst>
              <a:ext uri="{FF2B5EF4-FFF2-40B4-BE49-F238E27FC236}">
                <a16:creationId xmlns:a16="http://schemas.microsoft.com/office/drawing/2014/main" xmlns="" id="{8E6B4276-4DD7-4CFE-BA46-F6D93FD07298}"/>
              </a:ext>
            </a:extLst>
          </p:cNvPr>
          <p:cNvSpPr>
            <a:spLocks noGrp="1"/>
          </p:cNvSpPr>
          <p:nvPr>
            <p:ph idx="1"/>
          </p:nvPr>
        </p:nvSpPr>
        <p:spPr>
          <a:xfrm>
            <a:off x="155275" y="1282390"/>
            <a:ext cx="8807570" cy="5256433"/>
          </a:xfrm>
        </p:spPr>
        <p:txBody>
          <a:bodyPr>
            <a:noAutofit/>
          </a:bodyPr>
          <a:lstStyle/>
          <a:p>
            <a:pPr algn="just">
              <a:lnSpc>
                <a:spcPct val="100000"/>
              </a:lnSpc>
              <a:buFont typeface="Wingdings" panose="05000000000000000000" pitchFamily="2" charset="2"/>
              <a:buChar char="§"/>
            </a:pPr>
            <a:r>
              <a:rPr lang="en-US" sz="3000" dirty="0">
                <a:latin typeface="Arial" panose="020B0604020202020204" pitchFamily="34" charset="0"/>
                <a:cs typeface="Arial" panose="020B0604020202020204" pitchFamily="34" charset="0"/>
              </a:rPr>
              <a:t>Subsequently, senior counsel’s advice was obtained on how to deal with alleged improper conduct by auditors committed and not </a:t>
            </a:r>
            <a:r>
              <a:rPr lang="en-US" sz="3000" dirty="0" err="1">
                <a:latin typeface="Arial" panose="020B0604020202020204" pitchFamily="34" charset="0"/>
                <a:cs typeface="Arial" panose="020B0604020202020204" pitchFamily="34" charset="0"/>
              </a:rPr>
              <a:t>finalised</a:t>
            </a:r>
            <a:r>
              <a:rPr lang="en-US" sz="3000" dirty="0">
                <a:latin typeface="Arial" panose="020B0604020202020204" pitchFamily="34" charset="0"/>
                <a:cs typeface="Arial" panose="020B0604020202020204" pitchFamily="34" charset="0"/>
              </a:rPr>
              <a:t> before 26 April 2021 when the Amendment Act took effect</a:t>
            </a:r>
          </a:p>
          <a:p>
            <a:pPr algn="just">
              <a:lnSpc>
                <a:spcPct val="100000"/>
              </a:lnSpc>
              <a:buFont typeface="Wingdings" panose="05000000000000000000" pitchFamily="2" charset="2"/>
              <a:buChar char="§"/>
            </a:pPr>
            <a:r>
              <a:rPr lang="en-US" sz="3000" dirty="0">
                <a:latin typeface="Arial" panose="020B0604020202020204" pitchFamily="34" charset="0"/>
                <a:cs typeface="Arial" panose="020B0604020202020204" pitchFamily="34" charset="0"/>
              </a:rPr>
              <a:t>Legal advice is that Independent Regulatory Board for Auditors may establish an interim transitional disciplinary committee to deal with these cases</a:t>
            </a:r>
          </a:p>
          <a:p>
            <a:pPr algn="just">
              <a:lnSpc>
                <a:spcPct val="100000"/>
              </a:lnSpc>
              <a:buFont typeface="Wingdings" panose="05000000000000000000" pitchFamily="2" charset="2"/>
              <a:buChar char="§"/>
            </a:pPr>
            <a:r>
              <a:rPr lang="en-US" sz="3000" dirty="0">
                <a:latin typeface="Arial" panose="020B0604020202020204" pitchFamily="34" charset="0"/>
                <a:cs typeface="Arial" panose="020B0604020202020204" pitchFamily="34" charset="0"/>
              </a:rPr>
              <a:t>Therefore, clause 22 is no longer required, and it is requested that it be rejected</a:t>
            </a:r>
            <a:endParaRPr lang="en-ZA"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01E3E965-528A-45EA-BE96-58EC73BF5733}"/>
              </a:ext>
            </a:extLst>
          </p:cNvPr>
          <p:cNvSpPr>
            <a:spLocks noGrp="1"/>
          </p:cNvSpPr>
          <p:nvPr>
            <p:ph type="sldNum" sz="quarter" idx="4"/>
          </p:nvPr>
        </p:nvSpPr>
        <p:spPr/>
        <p:txBody>
          <a:bodyPr/>
          <a:lstStyle/>
          <a:p>
            <a:fld id="{A4E67396-EAD7-1246-A93B-5244FF26795F}" type="slidenum">
              <a:rPr lang="en-US" smtClean="0"/>
              <a:pPr/>
              <a:t>13</a:t>
            </a:fld>
            <a:endParaRPr lang="en-US" dirty="0"/>
          </a:p>
        </p:txBody>
      </p:sp>
    </p:spTree>
    <p:extLst>
      <p:ext uri="{BB962C8B-B14F-4D97-AF65-F5344CB8AC3E}">
        <p14:creationId xmlns:p14="http://schemas.microsoft.com/office/powerpoint/2010/main" xmlns="" val="3268588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F3D701C6-9245-C748-9F59-B80F639B385F}"/>
              </a:ext>
            </a:extLst>
          </p:cNvPr>
          <p:cNvPicPr>
            <a:picLocks noChangeAspect="1"/>
          </p:cNvPicPr>
          <p:nvPr/>
        </p:nvPicPr>
        <p:blipFill>
          <a:blip r:embed="rId2"/>
          <a:srcRect/>
          <a:stretch/>
        </p:blipFill>
        <p:spPr>
          <a:xfrm>
            <a:off x="0" y="4073"/>
            <a:ext cx="9138570" cy="6853927"/>
          </a:xfrm>
          <a:prstGeom prst="rect">
            <a:avLst/>
          </a:prstGeom>
        </p:spPr>
      </p:pic>
      <p:sp>
        <p:nvSpPr>
          <p:cNvPr id="2" name="Title 1">
            <a:extLst>
              <a:ext uri="{FF2B5EF4-FFF2-40B4-BE49-F238E27FC236}">
                <a16:creationId xmlns:a16="http://schemas.microsoft.com/office/drawing/2014/main" xmlns="" id="{D117B3C4-C878-1D4B-89BE-1437A3091716}"/>
              </a:ext>
            </a:extLst>
          </p:cNvPr>
          <p:cNvSpPr>
            <a:spLocks noGrp="1"/>
          </p:cNvSpPr>
          <p:nvPr>
            <p:ph type="ctrTitle"/>
          </p:nvPr>
        </p:nvSpPr>
        <p:spPr>
          <a:xfrm>
            <a:off x="1143000" y="501805"/>
            <a:ext cx="6949440" cy="3155796"/>
          </a:xfrm>
        </p:spPr>
        <p:txBody>
          <a:bodyPr anchor="ctr">
            <a:normAutofit/>
          </a:bodyPr>
          <a:lstStyle/>
          <a:p>
            <a:r>
              <a:rPr kumimoji="0" lang="en-US" altLang="en-US" sz="28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2800" b="1" i="0" u="none" strike="noStrike" kern="0" cap="none" spc="0" normalizeH="0" baseline="0" noProof="0" dirty="0">
                <a:ln>
                  <a:noFill/>
                </a:ln>
                <a:solidFill>
                  <a:srgbClr val="FFFFFF"/>
                </a:solidFill>
                <a:effectLst/>
                <a:uLnTx/>
                <a:uFillTx/>
                <a:latin typeface="Arial Bold"/>
                <a:ea typeface="+mj-ea"/>
                <a:cs typeface="+mj-cs"/>
              </a:rPr>
            </a:br>
            <a:r>
              <a:rPr kumimoji="0" lang="en-US" altLang="en-US" sz="28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2800" b="1" i="0" u="none" strike="noStrike" kern="0" cap="none" spc="0" normalizeH="0" baseline="0" noProof="0" dirty="0">
                <a:ln>
                  <a:noFill/>
                </a:ln>
                <a:solidFill>
                  <a:srgbClr val="FFFFFF"/>
                </a:solidFill>
                <a:effectLst/>
                <a:uLnTx/>
                <a:uFillTx/>
                <a:latin typeface="Arial Bold"/>
                <a:ea typeface="+mj-ea"/>
                <a:cs typeface="+mj-cs"/>
              </a:rPr>
            </a:br>
            <a:r>
              <a:rPr kumimoji="0" lang="en-US" sz="3200" b="1" i="1" u="none" strike="noStrike" kern="0" cap="none" spc="0" normalizeH="0" baseline="0" noProof="0" dirty="0">
                <a:ln>
                  <a:noFill/>
                </a:ln>
                <a:solidFill>
                  <a:srgbClr val="FFFFFF"/>
                </a:solidFill>
                <a:effectLst/>
                <a:uLnTx/>
                <a:uFillTx/>
                <a:latin typeface="Arial"/>
                <a:cs typeface="+mj-cs"/>
              </a:rPr>
              <a:t>Ro </a:t>
            </a:r>
            <a:r>
              <a:rPr kumimoji="0" lang="en-US" sz="3200" b="1" i="1" u="none" strike="noStrike" kern="0" cap="none" spc="0" normalizeH="0" baseline="0" noProof="0" dirty="0" err="1">
                <a:ln>
                  <a:noFill/>
                </a:ln>
                <a:solidFill>
                  <a:srgbClr val="FFFFFF"/>
                </a:solidFill>
                <a:effectLst/>
                <a:uLnTx/>
                <a:uFillTx/>
                <a:latin typeface="Arial"/>
                <a:cs typeface="+mj-cs"/>
              </a:rPr>
              <a:t>livhuwa</a:t>
            </a:r>
            <a:r>
              <a:rPr kumimoji="0" lang="en-US" sz="3200" b="1" i="1" u="none" strike="noStrike" kern="0" cap="none" spc="0" normalizeH="0" baseline="0" noProof="0" dirty="0">
                <a:ln>
                  <a:noFill/>
                </a:ln>
                <a:solidFill>
                  <a:srgbClr val="FFFFFF"/>
                </a:solidFill>
                <a:effectLst/>
                <a:uLnTx/>
                <a:uFillTx/>
                <a:latin typeface="Arial"/>
                <a:cs typeface="+mj-cs"/>
              </a:rPr>
              <a:t>/ Thank you/Re a </a:t>
            </a:r>
            <a:r>
              <a:rPr kumimoji="0" lang="en-US" sz="3200" b="1" i="1" u="none" strike="noStrike" kern="0" cap="none" spc="0" normalizeH="0" baseline="0" noProof="0" dirty="0" err="1">
                <a:ln>
                  <a:noFill/>
                </a:ln>
                <a:solidFill>
                  <a:srgbClr val="FFFFFF"/>
                </a:solidFill>
                <a:effectLst/>
                <a:uLnTx/>
                <a:uFillTx/>
                <a:latin typeface="Arial"/>
                <a:cs typeface="+mj-cs"/>
              </a:rPr>
              <a:t>leboga</a:t>
            </a:r>
            <a:r>
              <a:rPr kumimoji="0" lang="en-US" sz="3200" b="1" i="1" u="none" strike="noStrike" kern="0" cap="none" spc="0" normalizeH="0" baseline="0" noProof="0" dirty="0">
                <a:ln>
                  <a:noFill/>
                </a:ln>
                <a:solidFill>
                  <a:srgbClr val="FFFFFF"/>
                </a:solidFill>
                <a:effectLst/>
                <a:uLnTx/>
                <a:uFillTx/>
                <a:latin typeface="Arial"/>
                <a:cs typeface="+mj-cs"/>
              </a:rPr>
              <a:t>/ </a:t>
            </a:r>
            <a:r>
              <a:rPr kumimoji="0" lang="en-US" sz="3200" b="1" i="1" u="none" strike="noStrike" kern="0" cap="none" spc="0" normalizeH="0" baseline="0" noProof="0" dirty="0" err="1">
                <a:ln>
                  <a:noFill/>
                </a:ln>
                <a:solidFill>
                  <a:srgbClr val="FFFFFF"/>
                </a:solidFill>
                <a:effectLst/>
                <a:uLnTx/>
                <a:uFillTx/>
                <a:latin typeface="Arial"/>
                <a:cs typeface="+mj-cs"/>
              </a:rPr>
              <a:t>Dankie</a:t>
            </a:r>
            <a:r>
              <a:rPr kumimoji="0" lang="en-US" altLang="en-US" sz="1800" b="0" i="1" u="none" strike="noStrike" kern="0" cap="none" spc="0" normalizeH="0" baseline="0" noProof="0" dirty="0">
                <a:ln>
                  <a:noFill/>
                </a:ln>
                <a:solidFill>
                  <a:srgbClr val="FFFFFF"/>
                </a:solidFill>
                <a:effectLst/>
                <a:uLnTx/>
                <a:uFillTx/>
                <a:latin typeface="Arial Bold"/>
                <a:ea typeface="+mj-ea"/>
                <a:cs typeface="+mj-cs"/>
              </a:rPr>
              <a:t/>
            </a:r>
            <a:br>
              <a:rPr kumimoji="0" lang="en-US" altLang="en-US" sz="1800" b="0" i="1" u="none" strike="noStrike" kern="0" cap="none" spc="0" normalizeH="0" baseline="0" noProof="0" dirty="0">
                <a:ln>
                  <a:noFill/>
                </a:ln>
                <a:solidFill>
                  <a:srgbClr val="FFFFFF"/>
                </a:solidFill>
                <a:effectLst/>
                <a:uLnTx/>
                <a:uFillTx/>
                <a:latin typeface="Arial Bold"/>
                <a:ea typeface="+mj-ea"/>
                <a:cs typeface="+mj-cs"/>
              </a:rPr>
            </a:br>
            <a:r>
              <a:rPr kumimoji="0" lang="en-US" altLang="en-US" sz="3200" b="1" i="0" u="none" strike="noStrike" kern="0" cap="none" spc="0" normalizeH="0" baseline="0" noProof="0" dirty="0">
                <a:ln>
                  <a:noFill/>
                </a:ln>
                <a:solidFill>
                  <a:srgbClr val="FFFFFF"/>
                </a:solidFill>
                <a:effectLst/>
                <a:uLnTx/>
                <a:uFillTx/>
                <a:latin typeface="Arial Bold"/>
                <a:ea typeface="+mj-ea"/>
                <a:cs typeface="+mj-cs"/>
              </a:rPr>
              <a:t/>
            </a:r>
            <a:br>
              <a:rPr kumimoji="0" lang="en-US" altLang="en-US" sz="3200" b="1" i="0" u="none" strike="noStrike" kern="0" cap="none" spc="0" normalizeH="0" baseline="0" noProof="0" dirty="0">
                <a:ln>
                  <a:noFill/>
                </a:ln>
                <a:solidFill>
                  <a:srgbClr val="FFFFFF"/>
                </a:solidFill>
                <a:effectLst/>
                <a:uLnTx/>
                <a:uFillTx/>
                <a:latin typeface="Arial Bold"/>
                <a:ea typeface="+mj-ea"/>
                <a:cs typeface="+mj-cs"/>
              </a:rPr>
            </a:br>
            <a:endParaRPr lang="en-ZA" sz="2700" b="1" i="1" cap="all" dirty="0">
              <a:solidFill>
                <a:schemeClr val="bg1"/>
              </a:solidFill>
              <a:latin typeface="Calibri" panose="020F0502020204030204" pitchFamily="34" charset="0"/>
            </a:endParaRPr>
          </a:p>
        </p:txBody>
      </p:sp>
      <p:sp>
        <p:nvSpPr>
          <p:cNvPr id="3" name="Subtitle 2">
            <a:extLst>
              <a:ext uri="{FF2B5EF4-FFF2-40B4-BE49-F238E27FC236}">
                <a16:creationId xmlns:a16="http://schemas.microsoft.com/office/drawing/2014/main" xmlns="" id="{8837A802-0DEE-FB4F-B8DF-A43CBFBF0574}"/>
              </a:ext>
            </a:extLst>
          </p:cNvPr>
          <p:cNvSpPr>
            <a:spLocks noGrp="1"/>
          </p:cNvSpPr>
          <p:nvPr>
            <p:ph type="subTitle" idx="1"/>
          </p:nvPr>
        </p:nvSpPr>
        <p:spPr>
          <a:xfrm>
            <a:off x="1143000" y="3730753"/>
            <a:ext cx="6949440" cy="1152144"/>
          </a:xfrm>
        </p:spPr>
        <p:txBody>
          <a:bodyPr anchor="ctr">
            <a:normAutofit/>
          </a:bodyPr>
          <a:lstStyle/>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a:p>
            <a:pPr>
              <a:lnSpc>
                <a:spcPct val="100000"/>
              </a:lnSpc>
              <a:spcBef>
                <a:spcPts val="0"/>
              </a:spcBef>
            </a:pPr>
            <a:endParaRPr kumimoji="0" lang="en-ZA" altLang="en-US" sz="1800" b="1" i="0" u="none" strike="noStrike" kern="0" cap="none" spc="0" normalizeH="0" baseline="0" noProof="0" dirty="0">
              <a:ln>
                <a:noFill/>
              </a:ln>
              <a:solidFill>
                <a:srgbClr val="FFFFFF"/>
              </a:solidFill>
              <a:effectLst/>
              <a:uLnTx/>
              <a:uFillTx/>
              <a:latin typeface="Arial Bold"/>
            </a:endParaRPr>
          </a:p>
        </p:txBody>
      </p:sp>
    </p:spTree>
    <p:extLst>
      <p:ext uri="{BB962C8B-B14F-4D97-AF65-F5344CB8AC3E}">
        <p14:creationId xmlns:p14="http://schemas.microsoft.com/office/powerpoint/2010/main" xmlns="" val="234705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lstStyle/>
          <a:p>
            <a:pPr algn="ctr"/>
            <a:r>
              <a:rPr lang="en-US" dirty="0">
                <a:latin typeface="+mn-lt"/>
                <a:cs typeface="Arial" panose="020B0604020202020204" pitchFamily="34" charset="0"/>
              </a:rPr>
              <a:t>content</a:t>
            </a:r>
            <a:endParaRPr lang="en-US"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a:xfrm>
            <a:off x="155275" y="1397479"/>
            <a:ext cx="8807570" cy="4951564"/>
          </a:xfrm>
        </p:spPr>
        <p:txBody>
          <a:bodyPr>
            <a:normAutofit/>
          </a:bodyPr>
          <a:lstStyle/>
          <a:p>
            <a:pPr marR="0" lvl="0" algn="l" defTabSz="914400" rtl="0" eaLnBrk="0" fontAlgn="base" latinLnBrk="0" hangingPunct="0">
              <a:lnSpc>
                <a:spcPct val="115000"/>
              </a:lnSpc>
              <a:spcBef>
                <a:spcPct val="20000"/>
              </a:spcBef>
              <a:spcAft>
                <a:spcPct val="0"/>
              </a:spcAft>
              <a:buClrTx/>
              <a:buSzTx/>
              <a:buFont typeface="Wingdings" panose="05000000000000000000" pitchFamily="2" charset="2"/>
              <a:buChar char="§"/>
              <a:tabLst/>
              <a:defRPr/>
            </a:pPr>
            <a:endParaRPr lang="en-US" altLang="en-US" sz="4800" kern="0" dirty="0">
              <a:solidFill>
                <a:srgbClr val="000000"/>
              </a:solidFill>
              <a:latin typeface="Arial"/>
              <a:ea typeface="Calibri" panose="020F0502020204030204" pitchFamily="34" charset="0"/>
              <a:cs typeface="Arial" panose="020B0604020202020204" pitchFamily="34" charset="0"/>
            </a:endParaRPr>
          </a:p>
          <a:p>
            <a:pPr marR="0" lvl="0" algn="l" defTabSz="914400" rtl="0" eaLnBrk="0" fontAlgn="base" latinLnBrk="0" hangingPunct="0">
              <a:lnSpc>
                <a:spcPct val="115000"/>
              </a:lnSpc>
              <a:spcBef>
                <a:spcPct val="20000"/>
              </a:spcBef>
              <a:spcAft>
                <a:spcPct val="0"/>
              </a:spcAft>
              <a:buClrTx/>
              <a:buSzTx/>
              <a:buFont typeface="Wingdings" panose="05000000000000000000" pitchFamily="2" charset="2"/>
              <a:buChar char="§"/>
              <a:tabLst/>
              <a:defRPr/>
            </a:pPr>
            <a:r>
              <a:rPr lang="en-US" altLang="en-US" sz="4800" kern="0" dirty="0">
                <a:solidFill>
                  <a:srgbClr val="000000"/>
                </a:solidFill>
                <a:latin typeface="Arial"/>
                <a:ea typeface="Calibri" panose="020F0502020204030204" pitchFamily="34" charset="0"/>
                <a:cs typeface="Arial" panose="020B0604020202020204" pitchFamily="34" charset="0"/>
              </a:rPr>
              <a:t>Background</a:t>
            </a:r>
            <a:r>
              <a:rPr kumimoji="0" lang="en-US" altLang="en-US" sz="4800" b="0" i="0" u="none" strike="noStrike" kern="0" cap="none" spc="0" normalizeH="0" baseline="0" noProof="0" dirty="0">
                <a:ln>
                  <a:noFill/>
                </a:ln>
                <a:solidFill>
                  <a:srgbClr val="000000"/>
                </a:solidFill>
                <a:effectLst/>
                <a:uLnTx/>
                <a:uFillTx/>
                <a:latin typeface="Arial"/>
                <a:ea typeface="Calibri" panose="020F0502020204030204" pitchFamily="34" charset="0"/>
                <a:cs typeface="Arial" panose="020B0604020202020204" pitchFamily="34" charset="0"/>
              </a:rPr>
              <a:t> </a:t>
            </a:r>
          </a:p>
          <a:p>
            <a:pPr marR="0" lvl="0" algn="l" defTabSz="914400" rtl="0" eaLnBrk="0" fontAlgn="base" latinLnBrk="0" hangingPunct="0">
              <a:lnSpc>
                <a:spcPct val="115000"/>
              </a:lnSpc>
              <a:spcBef>
                <a:spcPct val="20000"/>
              </a:spcBef>
              <a:spcAft>
                <a:spcPct val="0"/>
              </a:spcAft>
              <a:buClrTx/>
              <a:buSzTx/>
              <a:buFont typeface="Wingdings" panose="05000000000000000000" pitchFamily="2" charset="2"/>
              <a:buChar char="§"/>
              <a:tabLst/>
              <a:defRPr/>
            </a:pPr>
            <a:r>
              <a:rPr kumimoji="0" lang="en-ZA" altLang="en-US" sz="4800" b="0" i="0" u="none" strike="noStrike" kern="0" cap="none" spc="0" normalizeH="0" baseline="0" noProof="0" dirty="0">
                <a:ln>
                  <a:noFill/>
                </a:ln>
                <a:solidFill>
                  <a:srgbClr val="000000"/>
                </a:solidFill>
                <a:effectLst/>
                <a:uLnTx/>
                <a:uFillTx/>
                <a:latin typeface="Arial"/>
                <a:ea typeface="Calibri" panose="020F0502020204030204" pitchFamily="34" charset="0"/>
                <a:cs typeface="Arial" panose="020B0604020202020204" pitchFamily="34" charset="0"/>
              </a:rPr>
              <a:t>Content of Bill</a:t>
            </a:r>
          </a:p>
          <a:p>
            <a:pPr marL="0" indent="0">
              <a:buNone/>
            </a:pPr>
            <a:endParaRPr lang="en-Z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2</a:t>
            </a:fld>
            <a:endParaRPr lang="en-US" dirty="0"/>
          </a:p>
        </p:txBody>
      </p:sp>
    </p:spTree>
    <p:extLst>
      <p:ext uri="{BB962C8B-B14F-4D97-AF65-F5344CB8AC3E}">
        <p14:creationId xmlns:p14="http://schemas.microsoft.com/office/powerpoint/2010/main" xmlns="" val="264036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lstStyle/>
          <a:p>
            <a:pPr algn="ctr"/>
            <a:r>
              <a:rPr lang="en-US" dirty="0">
                <a:latin typeface="+mn-lt"/>
                <a:cs typeface="Arial" panose="020B0604020202020204" pitchFamily="34" charset="0"/>
              </a:rPr>
              <a:t>BACKGROUND (1)</a:t>
            </a:r>
            <a:endParaRPr lang="en-US"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p:txBody>
          <a:bodyPr>
            <a:normAutofit fontScale="92500" lnSpcReduction="10000"/>
          </a:bodyPr>
          <a:lstStyle/>
          <a:p>
            <a:pPr marL="342900" lvl="0" indent="-342900" algn="just" eaLnBrk="0" fontAlgn="base" hangingPunct="0">
              <a:lnSpc>
                <a:spcPct val="110000"/>
              </a:lnSpc>
              <a:spcBef>
                <a:spcPts val="0"/>
              </a:spcBef>
              <a:spcAft>
                <a:spcPct val="0"/>
              </a:spcAft>
              <a:buFontTx/>
              <a:buChar char="•"/>
              <a:defRPr/>
            </a:pPr>
            <a:r>
              <a:rPr lang="en-GB" dirty="0">
                <a:latin typeface="Arial" panose="020B0604020202020204" pitchFamily="34" charset="0"/>
                <a:cs typeface="Arial" panose="020B0604020202020204" pitchFamily="34" charset="0"/>
              </a:rPr>
              <a:t>Bill was developed following consultations with affected stakeholders </a:t>
            </a:r>
          </a:p>
          <a:p>
            <a:pPr marL="342900" lvl="0" indent="-342900" algn="just" eaLnBrk="0" fontAlgn="base" hangingPunct="0">
              <a:lnSpc>
                <a:spcPct val="110000"/>
              </a:lnSpc>
              <a:spcBef>
                <a:spcPts val="0"/>
              </a:spcBef>
              <a:spcAft>
                <a:spcPct val="0"/>
              </a:spcAft>
              <a:buFontTx/>
              <a:buChar char="•"/>
              <a:defRPr/>
            </a:pPr>
            <a:r>
              <a:rPr kumimoji="0" lang="en-US" b="0" i="0" u="none" strike="noStrike" kern="0" cap="none" spc="0" normalizeH="0" baseline="0" noProof="0" dirty="0">
                <a:ln>
                  <a:noFill/>
                </a:ln>
                <a:effectLst/>
                <a:uLnTx/>
                <a:uFillTx/>
                <a:latin typeface="Arial"/>
              </a:rPr>
              <a:t>Bill proposes amendments to—</a:t>
            </a:r>
            <a:endParaRPr lang="en-ZA" b="0" dirty="0">
              <a:effectLst/>
              <a:latin typeface="Arial" panose="020B0604020202020204" pitchFamily="34" charset="0"/>
              <a:ea typeface="Times New Roman" panose="02020603050405020304" pitchFamily="18" charset="0"/>
              <a:cs typeface="Arial" panose="020B0604020202020204" pitchFamily="34"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Associated Institutions Pension Fund Act, 1963</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Temporary Employees Pension Fund Act, 1979</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Military Pensions Act, 1976 </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Government Employees Pension Law, 1996 </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Financial and Fiscal Commission Act, 1997 </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Land and Agricultural Development Bank Act, 2002 </a:t>
            </a:r>
            <a:endParaRPr lang="en-ZA"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Auditing Profession Act, 2005 </a:t>
            </a:r>
          </a:p>
          <a:p>
            <a:pPr marL="457200" lvl="1" indent="0" algn="just">
              <a:lnSpc>
                <a:spcPct val="115000"/>
              </a:lnSpc>
              <a:buNone/>
            </a:pPr>
            <a:r>
              <a:rPr lang="en-ZA" b="0" dirty="0">
                <a:effectLst/>
                <a:latin typeface="Arial" panose="020B0604020202020204" pitchFamily="34" charset="0"/>
                <a:ea typeface="Times New Roman" panose="02020603050405020304" pitchFamily="18" charset="0"/>
                <a:cs typeface="Arial" panose="020B0604020202020204" pitchFamily="34" charset="0"/>
              </a:rPr>
              <a:t>-	Auditing Profession Amendment Act, 2021</a:t>
            </a:r>
          </a:p>
          <a:p>
            <a:pPr marL="457200" lvl="1" indent="0" algn="just">
              <a:lnSpc>
                <a:spcPct val="115000"/>
              </a:lnSpc>
              <a:buNone/>
            </a:pPr>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eaLnBrk="0" fontAlgn="base" hangingPunct="0">
              <a:lnSpc>
                <a:spcPct val="110000"/>
              </a:lnSpc>
              <a:spcBef>
                <a:spcPts val="0"/>
              </a:spcBef>
              <a:spcAft>
                <a:spcPct val="0"/>
              </a:spcAft>
              <a:buNone/>
              <a:defRPr/>
            </a:pPr>
            <a:endParaRPr lang="en-US" sz="2000" strike="sngStrike" kern="0" dirty="0">
              <a:latin typeface="Arial"/>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3</a:t>
            </a:fld>
            <a:endParaRPr lang="en-US" dirty="0"/>
          </a:p>
        </p:txBody>
      </p:sp>
    </p:spTree>
    <p:extLst>
      <p:ext uri="{BB962C8B-B14F-4D97-AF65-F5344CB8AC3E}">
        <p14:creationId xmlns:p14="http://schemas.microsoft.com/office/powerpoint/2010/main" xmlns="" val="237703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lstStyle/>
          <a:p>
            <a:pPr algn="ctr"/>
            <a:r>
              <a:rPr lang="en-US" dirty="0">
                <a:latin typeface="+mn-lt"/>
                <a:cs typeface="Arial" panose="020B0604020202020204" pitchFamily="34" charset="0"/>
              </a:rPr>
              <a:t>BACKGROUND (2) </a:t>
            </a:r>
            <a:endParaRPr lang="en-US"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p:txBody>
          <a:bodyPr>
            <a:normAutofit/>
          </a:bodyPr>
          <a:lstStyle/>
          <a:p>
            <a:pPr marL="457200" lvl="1" indent="0" algn="just">
              <a:lnSpc>
                <a:spcPct val="115000"/>
              </a:lnSpc>
              <a:buNone/>
            </a:pPr>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eaLnBrk="0" fontAlgn="base" hangingPunct="0">
              <a:lnSpc>
                <a:spcPct val="110000"/>
              </a:lnSpc>
              <a:spcBef>
                <a:spcPts val="0"/>
              </a:spcBef>
              <a:spcAft>
                <a:spcPct val="0"/>
              </a:spcAft>
              <a:buFontTx/>
              <a:buChar char="•"/>
              <a:defRPr/>
            </a:pPr>
            <a:r>
              <a:rPr kumimoji="0" lang="en-US" sz="3200" b="0" i="0" u="none" strike="noStrike" kern="0" cap="none" spc="0" normalizeH="0" baseline="0" noProof="0" dirty="0">
                <a:ln>
                  <a:noFill/>
                </a:ln>
                <a:effectLst/>
                <a:uLnTx/>
                <a:uFillTx/>
                <a:latin typeface="Arial"/>
                <a:ea typeface="+mn-ea"/>
                <a:cs typeface="+mn-cs"/>
              </a:rPr>
              <a:t>Bill </a:t>
            </a:r>
            <a:r>
              <a:rPr lang="en-US" sz="3200" kern="0" dirty="0">
                <a:latin typeface="Arial"/>
              </a:rPr>
              <a:t>published on 16 </a:t>
            </a:r>
            <a:r>
              <a:rPr kumimoji="0" lang="en-US" sz="3200" b="0" i="0" u="none" strike="noStrike" kern="0" cap="none" spc="0" normalizeH="0" baseline="0" noProof="0" dirty="0">
                <a:ln>
                  <a:noFill/>
                </a:ln>
                <a:effectLst/>
                <a:uLnTx/>
                <a:uFillTx/>
                <a:latin typeface="Arial"/>
                <a:ea typeface="+mn-ea"/>
                <a:cs typeface="+mn-cs"/>
              </a:rPr>
              <a:t>February 2022 </a:t>
            </a:r>
            <a:r>
              <a:rPr lang="en-US" sz="3200" kern="0" dirty="0">
                <a:latin typeface="Arial"/>
              </a:rPr>
              <a:t>for comment </a:t>
            </a:r>
            <a:r>
              <a:rPr kumimoji="0" lang="en-US" sz="3200" b="0" i="0" u="none" strike="noStrike" kern="0" cap="none" spc="0" normalizeH="0" baseline="0" noProof="0" dirty="0">
                <a:ln>
                  <a:noFill/>
                </a:ln>
                <a:effectLst/>
                <a:uLnTx/>
                <a:uFillTx/>
                <a:latin typeface="Arial"/>
                <a:ea typeface="+mn-ea"/>
                <a:cs typeface="+mn-cs"/>
              </a:rPr>
              <a:t>till 15 March 2022</a:t>
            </a:r>
          </a:p>
          <a:p>
            <a:pPr marL="342900" lvl="0" indent="-342900" algn="just" eaLnBrk="0" fontAlgn="base" hangingPunct="0">
              <a:lnSpc>
                <a:spcPct val="110000"/>
              </a:lnSpc>
              <a:spcBef>
                <a:spcPts val="0"/>
              </a:spcBef>
              <a:spcAft>
                <a:spcPct val="0"/>
              </a:spcAft>
              <a:buFontTx/>
              <a:buChar char="•"/>
              <a:defRPr/>
            </a:pPr>
            <a:r>
              <a:rPr lang="en-US" sz="3200" kern="0" dirty="0">
                <a:latin typeface="Arial"/>
              </a:rPr>
              <a:t>Comments considered and technical revisions made</a:t>
            </a:r>
          </a:p>
          <a:p>
            <a:pPr marL="342900" lvl="0" indent="-342900" algn="just" eaLnBrk="0" fontAlgn="base" hangingPunct="0">
              <a:lnSpc>
                <a:spcPct val="110000"/>
              </a:lnSpc>
              <a:spcBef>
                <a:spcPts val="0"/>
              </a:spcBef>
              <a:spcAft>
                <a:spcPct val="0"/>
              </a:spcAft>
              <a:buFontTx/>
              <a:buChar char="•"/>
              <a:defRPr/>
            </a:pPr>
            <a:r>
              <a:rPr lang="en-US" sz="3200" kern="0" dirty="0">
                <a:latin typeface="Arial"/>
              </a:rPr>
              <a:t>In August 2022, Cabinet approved Bill for introduction in Parliament</a:t>
            </a:r>
          </a:p>
          <a:p>
            <a:pPr marL="342900" lvl="0" indent="-342900" algn="just" eaLnBrk="0" fontAlgn="base" hangingPunct="0">
              <a:lnSpc>
                <a:spcPct val="110000"/>
              </a:lnSpc>
              <a:spcBef>
                <a:spcPts val="0"/>
              </a:spcBef>
              <a:spcAft>
                <a:spcPct val="0"/>
              </a:spcAft>
              <a:buFontTx/>
              <a:buChar char="•"/>
              <a:defRPr/>
            </a:pPr>
            <a:r>
              <a:rPr lang="en-US" sz="3200" kern="0" dirty="0">
                <a:latin typeface="Arial"/>
              </a:rPr>
              <a:t>Introduction in National Assembly on 2 September 2022</a:t>
            </a:r>
          </a:p>
          <a:p>
            <a:pPr marL="0" lvl="0" indent="0" algn="just" eaLnBrk="0" fontAlgn="base" hangingPunct="0">
              <a:lnSpc>
                <a:spcPct val="110000"/>
              </a:lnSpc>
              <a:spcBef>
                <a:spcPts val="0"/>
              </a:spcBef>
              <a:spcAft>
                <a:spcPct val="0"/>
              </a:spcAft>
              <a:buNone/>
              <a:defRPr/>
            </a:pPr>
            <a:endParaRPr lang="en-US" sz="2000" strike="sngStrike" kern="0" dirty="0">
              <a:latin typeface="Arial"/>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4</a:t>
            </a:fld>
            <a:endParaRPr lang="en-US" dirty="0"/>
          </a:p>
        </p:txBody>
      </p:sp>
    </p:spTree>
    <p:extLst>
      <p:ext uri="{BB962C8B-B14F-4D97-AF65-F5344CB8AC3E}">
        <p14:creationId xmlns:p14="http://schemas.microsoft.com/office/powerpoint/2010/main" xmlns="" val="419567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0"/>
            <a:ext cx="6972466" cy="1112806"/>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2400" dirty="0">
                <a:latin typeface="Arial" panose="020B0604020202020204" pitchFamily="34" charset="0"/>
                <a:cs typeface="Arial" panose="020B0604020202020204" pitchFamily="34" charset="0"/>
              </a:rPr>
              <a:t>AMENDMENTS TO </a:t>
            </a:r>
            <a:r>
              <a:rPr lang="en-US" sz="2400" dirty="0">
                <a:latin typeface="Arial" panose="020B0604020202020204" pitchFamily="34" charset="0"/>
                <a:ea typeface="Calibri" panose="020F0502020204030204" pitchFamily="34" charset="0"/>
                <a:cs typeface="Times New Roman" panose="02020603050405020304" pitchFamily="18" charset="0"/>
              </a:rPr>
              <a:t>Associated Institutions Pension Fund &amp; </a:t>
            </a:r>
            <a:r>
              <a:rPr lang="en-US" sz="2400" dirty="0">
                <a:latin typeface="Arial" panose="020B0604020202020204" pitchFamily="34" charset="0"/>
                <a:cs typeface="Arial" panose="020B0604020202020204" pitchFamily="34" charset="0"/>
              </a:rPr>
              <a:t>Temporary Employees Pension Fund Acts</a:t>
            </a:r>
            <a:r>
              <a:rPr lang="sw-KE" sz="2400" dirty="0">
                <a:latin typeface="Arial" panose="020B0604020202020204" pitchFamily="34" charset="0"/>
                <a:cs typeface="Arial" panose="020B0604020202020204" pitchFamily="34" charset="0"/>
              </a:rPr>
              <a:t/>
            </a:r>
            <a:br>
              <a:rPr lang="sw-KE" sz="2400" dirty="0">
                <a:latin typeface="Arial" panose="020B0604020202020204" pitchFamily="34" charset="0"/>
                <a:cs typeface="Arial" panose="020B0604020202020204" pitchFamily="34" charset="0"/>
              </a:rPr>
            </a:br>
            <a:endParaRPr lang="en-US" sz="2400"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a:xfrm>
            <a:off x="155275" y="1529455"/>
            <a:ext cx="8916806" cy="5460521"/>
          </a:xfrm>
        </p:spPr>
        <p:txBody>
          <a:bodyPr>
            <a:noAutofit/>
          </a:bodyPr>
          <a:lstStyle/>
          <a:p>
            <a:pPr algn="just">
              <a:lnSpc>
                <a:spcPct val="100000"/>
              </a:lnSpc>
              <a:spcAft>
                <a:spcPts val="500"/>
              </a:spcAft>
              <a:buFont typeface="Wingdings" panose="05000000000000000000" pitchFamily="2" charset="2"/>
              <a:buChar char="§"/>
            </a:pPr>
            <a:r>
              <a:rPr lang="sw-KE" dirty="0">
                <a:latin typeface="Arial" panose="020B0604020202020204" pitchFamily="34" charset="0"/>
                <a:cs typeface="Arial" panose="020B0604020202020204" pitchFamily="34" charset="0"/>
              </a:rPr>
              <a:t>Purpose of amendments to </a:t>
            </a:r>
            <a:r>
              <a:rPr lang="en-US" sz="2800" kern="0" dirty="0">
                <a:latin typeface="Arial"/>
              </a:rPr>
              <a:t>these </a:t>
            </a:r>
            <a:r>
              <a:rPr lang="sw-KE" dirty="0">
                <a:latin typeface="Arial" panose="020B0604020202020204" pitchFamily="34" charset="0"/>
                <a:cs typeface="Arial" panose="020B0604020202020204" pitchFamily="34" charset="0"/>
              </a:rPr>
              <a:t>Acts</a:t>
            </a:r>
          </a:p>
          <a:p>
            <a:pPr lvl="1" algn="just">
              <a:lnSpc>
                <a:spcPct val="100000"/>
              </a:lnSpc>
              <a:spcAft>
                <a:spcPts val="500"/>
              </a:spcAft>
            </a:pPr>
            <a:r>
              <a:rPr lang="sw-KE" dirty="0">
                <a:latin typeface="Arial" panose="020B0604020202020204" pitchFamily="34" charset="0"/>
                <a:cs typeface="Arial" panose="020B0604020202020204" pitchFamily="34" charset="0"/>
              </a:rPr>
              <a:t>Align provisions with their administration by Minister of Finance and make consequential amendments (e.g., reflecting responsible department and its head &amp; removing requirement to consult Minister of Finance)</a:t>
            </a:r>
          </a:p>
          <a:p>
            <a:pPr lvl="1" algn="just">
              <a:lnSpc>
                <a:spcPct val="100000"/>
              </a:lnSpc>
              <a:spcAft>
                <a:spcPts val="500"/>
              </a:spcAft>
            </a:pPr>
            <a:r>
              <a:rPr lang="sw-KE" dirty="0">
                <a:latin typeface="Arial" panose="020B0604020202020204" pitchFamily="34" charset="0"/>
                <a:cs typeface="Arial" panose="020B0604020202020204" pitchFamily="34" charset="0"/>
              </a:rPr>
              <a:t>Update references to other Ministers</a:t>
            </a:r>
          </a:p>
          <a:p>
            <a:pPr algn="just">
              <a:lnSpc>
                <a:spcPct val="100000"/>
              </a:lnSpc>
              <a:spcAft>
                <a:spcPts val="500"/>
              </a:spcAft>
              <a:buFont typeface="Wingdings" panose="05000000000000000000" pitchFamily="2" charset="2"/>
              <a:buChar char="§"/>
            </a:pPr>
            <a:r>
              <a:rPr lang="en-US" kern="0" dirty="0">
                <a:latin typeface="Arial"/>
              </a:rPr>
              <a:t>Clauses 1 to 5 contain amendments to Associated Institutions Pension Fund Act</a:t>
            </a:r>
          </a:p>
          <a:p>
            <a:pPr algn="just">
              <a:lnSpc>
                <a:spcPct val="100000"/>
              </a:lnSpc>
              <a:spcAft>
                <a:spcPts val="500"/>
              </a:spcAft>
              <a:buFont typeface="Wingdings" panose="05000000000000000000" pitchFamily="2" charset="2"/>
              <a:buChar char="§"/>
            </a:pPr>
            <a:r>
              <a:rPr lang="en-US" kern="0" dirty="0">
                <a:latin typeface="Arial"/>
              </a:rPr>
              <a:t>Clauses 6 to 9 contain amendments to Temporary Employees Pension Fund Act (TEPF)</a:t>
            </a:r>
          </a:p>
          <a:p>
            <a:pPr marL="914400" lvl="2" indent="0" algn="just" eaLnBrk="0" fontAlgn="base" hangingPunct="0">
              <a:lnSpc>
                <a:spcPct val="100000"/>
              </a:lnSpc>
              <a:spcBef>
                <a:spcPts val="0"/>
              </a:spcBef>
              <a:spcAft>
                <a:spcPct val="0"/>
              </a:spcAft>
              <a:buNone/>
              <a:defRPr/>
            </a:pPr>
            <a:endParaRPr lang="en-US" kern="0" dirty="0">
              <a:solidFill>
                <a:srgbClr val="000000"/>
              </a:solidFill>
              <a:latin typeface="Arial"/>
            </a:endParaRPr>
          </a:p>
          <a:p>
            <a:pPr algn="just">
              <a:spcAft>
                <a:spcPts val="500"/>
              </a:spcAft>
            </a:pPr>
            <a:endParaRPr lang="en-US"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5</a:t>
            </a:fld>
            <a:endParaRPr lang="en-US" dirty="0"/>
          </a:p>
        </p:txBody>
      </p:sp>
    </p:spTree>
    <p:extLst>
      <p:ext uri="{BB962C8B-B14F-4D97-AF65-F5344CB8AC3E}">
        <p14:creationId xmlns:p14="http://schemas.microsoft.com/office/powerpoint/2010/main" xmlns="" val="91290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2700" dirty="0">
                <a:latin typeface="Arial" panose="020B0604020202020204" pitchFamily="34" charset="0"/>
                <a:cs typeface="Arial" panose="020B0604020202020204" pitchFamily="34" charset="0"/>
              </a:rPr>
              <a:t>AMENDMENT to MILITARY PENSIONS ACT – clause 10</a:t>
            </a:r>
            <a:br>
              <a:rPr lang="sw-KE" sz="2700" dirty="0">
                <a:latin typeface="Arial" panose="020B0604020202020204" pitchFamily="34" charset="0"/>
                <a:cs typeface="Arial" panose="020B0604020202020204" pitchFamily="34" charset="0"/>
              </a:rPr>
            </a:br>
            <a:endParaRPr lang="en-US" sz="2700"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a:xfrm>
            <a:off x="155275" y="1593129"/>
            <a:ext cx="8807570" cy="4945694"/>
          </a:xfrm>
        </p:spPr>
        <p:txBody>
          <a:bodyPr>
            <a:normAutofit fontScale="92500" lnSpcReduction="20000"/>
          </a:bodyPr>
          <a:lstStyle/>
          <a:p>
            <a:pPr algn="just">
              <a:spcAft>
                <a:spcPts val="500"/>
              </a:spcAft>
              <a:buFont typeface="Wingdings" panose="05000000000000000000" pitchFamily="2" charset="2"/>
              <a:buChar char="§"/>
            </a:pPr>
            <a:r>
              <a:rPr lang="en-US" sz="3000" dirty="0">
                <a:latin typeface="Arial" panose="020B0604020202020204" pitchFamily="34" charset="0"/>
                <a:cs typeface="Arial" panose="020B0604020202020204" pitchFamily="34" charset="0"/>
              </a:rPr>
              <a:t>Purpose of amendment is </a:t>
            </a:r>
            <a:r>
              <a:rPr lang="en-US" sz="3000" kern="0" dirty="0">
                <a:latin typeface="Arial"/>
              </a:rPr>
              <a:t>to address discrimination against life partners of military pensioners, retrospectively</a:t>
            </a:r>
          </a:p>
          <a:p>
            <a:pPr marL="457200" lvl="1" indent="0" algn="just">
              <a:spcAft>
                <a:spcPts val="500"/>
              </a:spcAft>
              <a:buNone/>
            </a:pPr>
            <a:endParaRPr lang="en-US" sz="3000" kern="0" dirty="0">
              <a:latin typeface="Arial"/>
            </a:endParaRPr>
          </a:p>
          <a:p>
            <a:pPr algn="just" eaLnBrk="0" fontAlgn="base" hangingPunct="0">
              <a:lnSpc>
                <a:spcPct val="100000"/>
              </a:lnSpc>
              <a:spcBef>
                <a:spcPts val="0"/>
              </a:spcBef>
              <a:spcAft>
                <a:spcPct val="0"/>
              </a:spcAft>
              <a:buFont typeface="Wingdings" panose="05000000000000000000" pitchFamily="2" charset="2"/>
              <a:buChar char="§"/>
              <a:defRPr/>
            </a:pPr>
            <a:r>
              <a:rPr lang="en-GB" sz="3000" kern="0" dirty="0">
                <a:latin typeface="Arial"/>
              </a:rPr>
              <a:t>Financial Matters Amendment Act, 2019 recognised life partners and allows life partners to claim benefits from date that Amendment Act took effect</a:t>
            </a:r>
          </a:p>
          <a:p>
            <a:pPr marL="0" indent="0" algn="just" eaLnBrk="0" fontAlgn="base" hangingPunct="0">
              <a:lnSpc>
                <a:spcPct val="100000"/>
              </a:lnSpc>
              <a:spcBef>
                <a:spcPts val="0"/>
              </a:spcBef>
              <a:spcAft>
                <a:spcPct val="0"/>
              </a:spcAft>
              <a:buNone/>
              <a:defRPr/>
            </a:pPr>
            <a:endParaRPr lang="en-GB" sz="3000" kern="0" dirty="0">
              <a:latin typeface="Arial"/>
            </a:endParaRPr>
          </a:p>
          <a:p>
            <a:pPr algn="just" eaLnBrk="0" fontAlgn="base" hangingPunct="0">
              <a:lnSpc>
                <a:spcPct val="100000"/>
              </a:lnSpc>
              <a:spcBef>
                <a:spcPts val="0"/>
              </a:spcBef>
              <a:spcAft>
                <a:spcPct val="0"/>
              </a:spcAft>
              <a:buFont typeface="Wingdings" panose="05000000000000000000" pitchFamily="2" charset="2"/>
              <a:buChar char="§"/>
              <a:defRPr/>
            </a:pPr>
            <a:r>
              <a:rPr lang="en-US" sz="3000" kern="0" dirty="0">
                <a:latin typeface="Arial"/>
              </a:rPr>
              <a:t>Proposed amendment provides for benefits for life partners of members retrospectively from 27 April 1994 when interim 1993 Constitution took effect</a:t>
            </a:r>
          </a:p>
          <a:p>
            <a:pPr marL="0" indent="0" algn="just" eaLnBrk="0" fontAlgn="base" hangingPunct="0">
              <a:lnSpc>
                <a:spcPct val="100000"/>
              </a:lnSpc>
              <a:spcBef>
                <a:spcPts val="0"/>
              </a:spcBef>
              <a:spcAft>
                <a:spcPct val="0"/>
              </a:spcAft>
              <a:buNone/>
              <a:defRPr/>
            </a:pPr>
            <a:endParaRPr lang="en-US" sz="3000" kern="0" dirty="0">
              <a:latin typeface="Arial"/>
            </a:endParaRPr>
          </a:p>
          <a:p>
            <a:pPr lvl="1" algn="just" eaLnBrk="0" fontAlgn="base" hangingPunct="0">
              <a:lnSpc>
                <a:spcPct val="100000"/>
              </a:lnSpc>
              <a:spcBef>
                <a:spcPts val="0"/>
              </a:spcBef>
              <a:spcAft>
                <a:spcPct val="0"/>
              </a:spcAft>
              <a:defRPr/>
            </a:pPr>
            <a:r>
              <a:rPr lang="en-US" sz="3000" kern="0" dirty="0">
                <a:latin typeface="Arial"/>
              </a:rPr>
              <a:t>A 12 month-period is allowed for registration and submitting claims</a:t>
            </a:r>
          </a:p>
          <a:p>
            <a:pPr marL="457200" lvl="1" indent="0" algn="just" eaLnBrk="0" fontAlgn="base" hangingPunct="0">
              <a:lnSpc>
                <a:spcPct val="100000"/>
              </a:lnSpc>
              <a:spcBef>
                <a:spcPts val="0"/>
              </a:spcBef>
              <a:spcAft>
                <a:spcPct val="0"/>
              </a:spcAft>
              <a:buNone/>
              <a:defRPr/>
            </a:pPr>
            <a:endParaRPr lang="en-US" kern="0" dirty="0">
              <a:latin typeface="Arial"/>
            </a:endParaRPr>
          </a:p>
          <a:p>
            <a:endParaRPr lang="en-Z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6</a:t>
            </a:fld>
            <a:endParaRPr lang="en-US" dirty="0"/>
          </a:p>
        </p:txBody>
      </p:sp>
    </p:spTree>
    <p:extLst>
      <p:ext uri="{BB962C8B-B14F-4D97-AF65-F5344CB8AC3E}">
        <p14:creationId xmlns:p14="http://schemas.microsoft.com/office/powerpoint/2010/main" xmlns="" val="298729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AMENDMENTS to GOVERNMENT EMPLOYEES PENSION LAW – clauses 11-17</a:t>
            </a:r>
            <a:r>
              <a:rPr lang="sw-KE" sz="2700" dirty="0">
                <a:latin typeface="Arial" panose="020B0604020202020204" pitchFamily="34" charset="0"/>
                <a:cs typeface="Arial" panose="020B0604020202020204" pitchFamily="34" charset="0"/>
              </a:rPr>
              <a:t/>
            </a:r>
            <a:br>
              <a:rPr lang="sw-KE" sz="2700" dirty="0">
                <a:latin typeface="Arial" panose="020B0604020202020204" pitchFamily="34" charset="0"/>
                <a:cs typeface="Arial" panose="020B0604020202020204" pitchFamily="34" charset="0"/>
              </a:rPr>
            </a:br>
            <a:endParaRPr lang="en-US" sz="2700"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p:txBody>
          <a:bodyPr>
            <a:noAutofit/>
          </a:bodyPr>
          <a:lstStyle/>
          <a:p>
            <a:pPr algn="just">
              <a:spcAft>
                <a:spcPts val="500"/>
              </a:spcAft>
              <a:buFont typeface="Wingdings" panose="05000000000000000000" pitchFamily="2" charset="2"/>
              <a:buChar char="§"/>
            </a:pPr>
            <a:r>
              <a:rPr lang="en-US" dirty="0">
                <a:latin typeface="Arial" panose="020B0604020202020204" pitchFamily="34" charset="0"/>
                <a:cs typeface="Arial" panose="020B0604020202020204" pitchFamily="34" charset="0"/>
              </a:rPr>
              <a:t>Purpose of amendment is t</a:t>
            </a:r>
            <a:r>
              <a:rPr lang="en-ZA" dirty="0">
                <a:latin typeface="Arial" panose="020B0604020202020204" pitchFamily="34" charset="0"/>
                <a:ea typeface="Times New Roman" panose="02020603050405020304" pitchFamily="18" charset="0"/>
              </a:rPr>
              <a:t>o facilitate administration and make “clean-break” principle apply to members of </a:t>
            </a:r>
            <a:r>
              <a:rPr lang="en-ZA" dirty="0">
                <a:effectLst/>
                <a:latin typeface="Arial" panose="020B0604020202020204" pitchFamily="34" charset="0"/>
                <a:ea typeface="Times New Roman" panose="02020603050405020304" pitchFamily="18" charset="0"/>
              </a:rPr>
              <a:t>Associated Institutions Pension Fund (AIPF) by amalgamation into the Government Employees Pension Fund (GEPF)</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500"/>
              </a:spcAft>
              <a:buFont typeface="Wingdings" panose="05000000000000000000" pitchFamily="2" charset="2"/>
              <a:buChar char="§"/>
            </a:pPr>
            <a:r>
              <a:rPr lang="en-US" dirty="0">
                <a:latin typeface="Arial" panose="020B0604020202020204" pitchFamily="34" charset="0"/>
                <a:cs typeface="Arial" panose="020B0604020202020204" pitchFamily="34" charset="0"/>
              </a:rPr>
              <a:t>GEP Law provides for “clean break” for GEPF members</a:t>
            </a:r>
          </a:p>
          <a:p>
            <a:pPr algn="just">
              <a:spcAft>
                <a:spcPts val="500"/>
              </a:spcAft>
              <a:buFont typeface="Wingdings" panose="05000000000000000000" pitchFamily="2" charset="2"/>
              <a:buChar char="§"/>
            </a:pPr>
            <a:r>
              <a:rPr lang="en-US" dirty="0">
                <a:latin typeface="Arial" panose="020B0604020202020204" pitchFamily="34" charset="0"/>
                <a:cs typeface="Arial" panose="020B0604020202020204" pitchFamily="34" charset="0"/>
              </a:rPr>
              <a:t>“clean break” principle means that spouse of member may claim pension interest immediately upon divorce or dissolution of customary marriage, and not to await member becoming entitled to portion of pension </a:t>
            </a: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7</a:t>
            </a:fld>
            <a:endParaRPr lang="en-US" dirty="0"/>
          </a:p>
        </p:txBody>
      </p:sp>
    </p:spTree>
    <p:extLst>
      <p:ext uri="{BB962C8B-B14F-4D97-AF65-F5344CB8AC3E}">
        <p14:creationId xmlns:p14="http://schemas.microsoft.com/office/powerpoint/2010/main" xmlns="" val="145696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138024"/>
            <a:ext cx="6972466" cy="974782"/>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Amalgamation into GOVERNMENT EMPLOYEES PENSION LAW – AIPF &amp; TEPF</a:t>
            </a:r>
            <a:r>
              <a:rPr lang="sw-KE" dirty="0">
                <a:latin typeface="Arial" panose="020B0604020202020204" pitchFamily="34" charset="0"/>
                <a:cs typeface="Arial" panose="020B0604020202020204" pitchFamily="34" charset="0"/>
              </a:rPr>
              <a:t/>
            </a:r>
            <a:br>
              <a:rPr lang="sw-KE" dirty="0">
                <a:latin typeface="Arial" panose="020B0604020202020204" pitchFamily="34" charset="0"/>
                <a:cs typeface="Arial" panose="020B0604020202020204" pitchFamily="34" charset="0"/>
              </a:rPr>
            </a:br>
            <a:endParaRPr lang="en-US"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a:xfrm>
            <a:off x="155275" y="1450428"/>
            <a:ext cx="8807570" cy="4898615"/>
          </a:xfrm>
        </p:spPr>
        <p:txBody>
          <a:bodyPr>
            <a:noAutofit/>
          </a:bodyPr>
          <a:lstStyle/>
          <a:p>
            <a:pPr algn="just">
              <a:spcAft>
                <a:spcPts val="500"/>
              </a:spcAft>
              <a:buFont typeface="Wingdings" panose="05000000000000000000" pitchFamily="2" charset="2"/>
              <a:buChar char="§"/>
            </a:pPr>
            <a:r>
              <a:rPr lang="en-ZA" sz="3000" dirty="0">
                <a:effectLst/>
                <a:latin typeface="Arial" panose="020B0604020202020204" pitchFamily="34" charset="0"/>
                <a:ea typeface="Calibri" panose="020F0502020204030204" pitchFamily="34" charset="0"/>
              </a:rPr>
              <a:t>AIPF membership is 2353 and TEPF are 8</a:t>
            </a:r>
          </a:p>
          <a:p>
            <a:pPr algn="just">
              <a:spcAft>
                <a:spcPts val="500"/>
              </a:spcAft>
              <a:buFont typeface="Wingdings" panose="05000000000000000000" pitchFamily="2" charset="2"/>
              <a:buChar char="§"/>
            </a:pPr>
            <a:r>
              <a:rPr lang="en-ZA" sz="3000" dirty="0">
                <a:latin typeface="Arial" panose="020B0604020202020204" pitchFamily="34" charset="0"/>
                <a:ea typeface="Calibri" panose="020F0502020204030204" pitchFamily="34" charset="0"/>
              </a:rPr>
              <a:t>TEPF amalgamation into GEPF does not require legislative amendments</a:t>
            </a:r>
            <a:endParaRPr lang="en-ZA" sz="3000" dirty="0">
              <a:effectLst/>
              <a:latin typeface="Arial" panose="020B0604020202020204" pitchFamily="34" charset="0"/>
              <a:ea typeface="Calibri" panose="020F0502020204030204" pitchFamily="34" charset="0"/>
            </a:endParaRPr>
          </a:p>
          <a:p>
            <a:pPr algn="just">
              <a:spcAft>
                <a:spcPts val="500"/>
              </a:spcAft>
              <a:buFont typeface="Wingdings" panose="05000000000000000000" pitchFamily="2" charset="2"/>
              <a:buChar char="§"/>
            </a:pPr>
            <a:r>
              <a:rPr lang="en-ZA" sz="3000" dirty="0">
                <a:effectLst/>
                <a:latin typeface="Arial" panose="020B0604020202020204" pitchFamily="34" charset="0"/>
                <a:ea typeface="Calibri" panose="020F0502020204030204" pitchFamily="34" charset="0"/>
              </a:rPr>
              <a:t>GEPF has +- 1,400,000 members</a:t>
            </a:r>
          </a:p>
          <a:p>
            <a:pPr algn="just">
              <a:spcAft>
                <a:spcPts val="500"/>
              </a:spcAft>
              <a:buFont typeface="Wingdings" panose="05000000000000000000" pitchFamily="2" charset="2"/>
              <a:buChar char="§"/>
            </a:pPr>
            <a:r>
              <a:rPr lang="en-ZA" sz="3000" dirty="0">
                <a:effectLst/>
                <a:latin typeface="Arial" panose="020B0604020202020204" pitchFamily="34" charset="0"/>
                <a:ea typeface="Calibri" panose="020F0502020204030204" pitchFamily="34" charset="0"/>
              </a:rPr>
              <a:t>AIPF and TEPF are fully funded funds with asset values above 100% funding levels</a:t>
            </a:r>
          </a:p>
          <a:p>
            <a:pPr algn="just">
              <a:spcAft>
                <a:spcPts val="500"/>
              </a:spcAft>
              <a:buFont typeface="Wingdings" panose="05000000000000000000" pitchFamily="2" charset="2"/>
              <a:buChar char="§"/>
            </a:pPr>
            <a:r>
              <a:rPr lang="en-ZA" sz="3000" dirty="0">
                <a:latin typeface="Arial" panose="020B0604020202020204" pitchFamily="34" charset="0"/>
                <a:ea typeface="Calibri" panose="020F0502020204030204" pitchFamily="34" charset="0"/>
              </a:rPr>
              <a:t>N</a:t>
            </a:r>
            <a:r>
              <a:rPr lang="en-ZA" sz="3000" dirty="0">
                <a:effectLst/>
                <a:latin typeface="Arial" panose="020B0604020202020204" pitchFamily="34" charset="0"/>
                <a:ea typeface="Calibri" panose="020F0502020204030204" pitchFamily="34" charset="0"/>
              </a:rPr>
              <a:t>et financial impact after amalgamation of these funds will be in favour of GEPF if all reserves are transferred to GEPF as recommended by actuaries</a:t>
            </a:r>
            <a:endParaRPr lang="en-U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fld id="{A4E67396-EAD7-1246-A93B-5244FF26795F}" type="slidenum">
              <a:rPr lang="en-US" smtClean="0"/>
              <a:pPr/>
              <a:t>8</a:t>
            </a:fld>
            <a:endParaRPr lang="en-US" dirty="0"/>
          </a:p>
        </p:txBody>
      </p:sp>
    </p:spTree>
    <p:extLst>
      <p:ext uri="{BB962C8B-B14F-4D97-AF65-F5344CB8AC3E}">
        <p14:creationId xmlns:p14="http://schemas.microsoft.com/office/powerpoint/2010/main" xmlns="" val="202404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A4821-2F4F-1847-A8D9-34AC5A09B542}"/>
              </a:ext>
            </a:extLst>
          </p:cNvPr>
          <p:cNvSpPr>
            <a:spLocks noGrp="1"/>
          </p:cNvSpPr>
          <p:nvPr>
            <p:ph type="title"/>
          </p:nvPr>
        </p:nvSpPr>
        <p:spPr>
          <a:xfrm>
            <a:off x="334108" y="0"/>
            <a:ext cx="6972466" cy="1112806"/>
          </a:xfrm>
        </p:spPr>
        <p:txBody>
          <a:bodyPr>
            <a:normAutofit fontScale="90000"/>
          </a:bodyPr>
          <a:lstStyle/>
          <a:p>
            <a:pPr algn="ctr">
              <a:lnSpc>
                <a:spcPct val="100000"/>
              </a:lnSpc>
              <a:spcBef>
                <a:spcPts val="0"/>
              </a:spcBef>
              <a:spcAft>
                <a:spcPts val="1000"/>
              </a:spcAft>
            </a:pP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sw-KE" sz="1800" dirty="0">
                <a:latin typeface="Arial" panose="020B0604020202020204" pitchFamily="34" charset="0"/>
                <a:cs typeface="Arial" panose="020B0604020202020204" pitchFamily="34" charset="0"/>
              </a:rPr>
              <a:t/>
            </a:r>
            <a:br>
              <a:rPr lang="sw-KE" sz="1800" dirty="0">
                <a:latin typeface="Arial" panose="020B0604020202020204" pitchFamily="34" charset="0"/>
                <a:cs typeface="Arial" panose="020B0604020202020204" pitchFamily="34" charset="0"/>
              </a:rPr>
            </a:br>
            <a:r>
              <a:rPr lang="en-GB" sz="2900" dirty="0">
                <a:latin typeface="Arial" panose="020B0604020202020204" pitchFamily="34" charset="0"/>
                <a:cs typeface="Arial" panose="020B0604020202020204" pitchFamily="34" charset="0"/>
              </a:rPr>
              <a:t>AMENDMENT to FINANCIAL AND FISCAL COMMISSION ACT – clause 18</a:t>
            </a:r>
            <a:r>
              <a:rPr lang="sw-KE" sz="2700" dirty="0">
                <a:latin typeface="Arial" panose="020B0604020202020204" pitchFamily="34" charset="0"/>
                <a:cs typeface="Arial" panose="020B0604020202020204" pitchFamily="34" charset="0"/>
              </a:rPr>
              <a:t/>
            </a:r>
            <a:br>
              <a:rPr lang="sw-KE" sz="2700" dirty="0">
                <a:latin typeface="Arial" panose="020B0604020202020204" pitchFamily="34" charset="0"/>
                <a:cs typeface="Arial" panose="020B0604020202020204" pitchFamily="34" charset="0"/>
              </a:rPr>
            </a:br>
            <a:endParaRPr lang="en-US" sz="2700" dirty="0">
              <a:latin typeface="+mn-lt"/>
            </a:endParaRPr>
          </a:p>
        </p:txBody>
      </p:sp>
      <p:sp>
        <p:nvSpPr>
          <p:cNvPr id="3" name="Content Placeholder 2">
            <a:extLst>
              <a:ext uri="{FF2B5EF4-FFF2-40B4-BE49-F238E27FC236}">
                <a16:creationId xmlns:a16="http://schemas.microsoft.com/office/drawing/2014/main" xmlns="" id="{A82422BA-FAC5-7549-AA7F-3AA31648937F}"/>
              </a:ext>
            </a:extLst>
          </p:cNvPr>
          <p:cNvSpPr>
            <a:spLocks noGrp="1"/>
          </p:cNvSpPr>
          <p:nvPr>
            <p:ph idx="1"/>
          </p:nvPr>
        </p:nvSpPr>
        <p:spPr/>
        <p:txBody>
          <a:bodyPr>
            <a:noAutofit/>
          </a:bodyPr>
          <a:lstStyle/>
          <a:p>
            <a:pPr algn="just">
              <a:spcAft>
                <a:spcPts val="500"/>
              </a:spcAft>
              <a:buFont typeface="Wingdings" panose="05000000000000000000" pitchFamily="2" charset="2"/>
              <a:buChar char="§"/>
            </a:pPr>
            <a:r>
              <a:rPr lang="en-US" sz="32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Purpose of amendment is t</a:t>
            </a:r>
            <a:r>
              <a:rPr lang="en-US" dirty="0">
                <a:latin typeface="Arial" panose="020B0604020202020204" pitchFamily="34" charset="0"/>
                <a:ea typeface="Calibri" panose="020F0502020204030204" pitchFamily="34" charset="0"/>
              </a:rPr>
              <a:t>o enhance good corporate governance</a:t>
            </a:r>
          </a:p>
          <a:p>
            <a:pPr lvl="1" algn="just">
              <a:spcAft>
                <a:spcPts val="500"/>
              </a:spcAft>
            </a:pPr>
            <a:r>
              <a:rPr lang="en-US" dirty="0">
                <a:latin typeface="Arial" panose="020B0604020202020204" pitchFamily="34" charset="0"/>
                <a:cs typeface="Arial" panose="020B0604020202020204" pitchFamily="34" charset="0"/>
              </a:rPr>
              <a:t>Currently, Chief Executive Officer of </a:t>
            </a:r>
            <a:r>
              <a:rPr lang="en-US" dirty="0">
                <a:latin typeface="Arial" panose="020B0604020202020204" pitchFamily="34" charset="0"/>
                <a:ea typeface="Calibri" panose="020F0502020204030204" pitchFamily="34" charset="0"/>
              </a:rPr>
              <a:t>Financial and Fiscal Commission is also Secretary to Commission</a:t>
            </a:r>
            <a:endParaRPr lang="en-GB" dirty="0">
              <a:latin typeface="Arial" panose="020B0604020202020204" pitchFamily="34" charset="0"/>
              <a:cs typeface="Times New Roman" panose="02020603050405020304" pitchFamily="18" charset="0"/>
            </a:endParaRPr>
          </a:p>
          <a:p>
            <a:pPr lvl="1" algn="just">
              <a:spcAft>
                <a:spcPts val="500"/>
              </a:spcAft>
            </a:pPr>
            <a:r>
              <a:rPr lang="en-US" dirty="0">
                <a:latin typeface="Arial" panose="020B0604020202020204" pitchFamily="34" charset="0"/>
                <a:ea typeface="Calibri" panose="020F0502020204030204" pitchFamily="34" charset="0"/>
              </a:rPr>
              <a:t>Propose to omit role of Chief Executive Officer of Commission as its Secretary</a:t>
            </a:r>
          </a:p>
          <a:p>
            <a:pPr lvl="1" algn="just">
              <a:spcAft>
                <a:spcPts val="500"/>
              </a:spcAft>
            </a:pPr>
            <a:r>
              <a:rPr lang="en-US" dirty="0">
                <a:latin typeface="Arial" panose="020B0604020202020204" pitchFamily="34" charset="0"/>
                <a:ea typeface="Calibri" panose="020F0502020204030204" pitchFamily="34" charset="0"/>
              </a:rPr>
              <a:t>Provision for secretary for Commission should be discretionary and regulation in legislation not necessary</a:t>
            </a:r>
          </a:p>
          <a:p>
            <a:pPr algn="just">
              <a:spcAft>
                <a:spcPts val="500"/>
              </a:spcAft>
              <a:buFont typeface="Wingdings" panose="05000000000000000000" pitchFamily="2" charset="2"/>
              <a:buChar char="§"/>
            </a:pPr>
            <a:r>
              <a:rPr lang="en-ZA" dirty="0">
                <a:latin typeface="Arial" panose="020B0604020202020204" pitchFamily="34" charset="0"/>
                <a:cs typeface="Arial" panose="020B0604020202020204" pitchFamily="34" charset="0"/>
              </a:rPr>
              <a:t>Minister of Finance’s letter of 5 April 2023 requests that the amendment be rejected since it should be included in a Bill tagged as a section 76 and not a section 75 Bill</a:t>
            </a:r>
          </a:p>
        </p:txBody>
      </p:sp>
      <p:sp>
        <p:nvSpPr>
          <p:cNvPr id="4" name="Slide Number Placeholder 3">
            <a:extLst>
              <a:ext uri="{FF2B5EF4-FFF2-40B4-BE49-F238E27FC236}">
                <a16:creationId xmlns:a16="http://schemas.microsoft.com/office/drawing/2014/main" xmlns="" id="{84F644B8-4485-0144-B3D1-54620A632EF4}"/>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4E67396-EAD7-1246-A93B-5244FF26795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489177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45622</TotalTime>
  <Words>837</Words>
  <Application>Microsoft Office PowerPoint</Application>
  <PresentationFormat>On-screen Show (4:3)</PresentationFormat>
  <Paragraphs>90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FINANCIAL MATTERS AMENDMENT BILL [B19-2022]   25 April 2023  Briefing to Select Committee on Finance, NCOP   </vt:lpstr>
      <vt:lpstr>content</vt:lpstr>
      <vt:lpstr>BACKGROUND (1)</vt:lpstr>
      <vt:lpstr>BACKGROUND (2) </vt:lpstr>
      <vt:lpstr>  AMENDMENTS TO Associated Institutions Pension Fund &amp; Temporary Employees Pension Fund Acts </vt:lpstr>
      <vt:lpstr>  AMENDMENT to MILITARY PENSIONS ACT – clause 10 </vt:lpstr>
      <vt:lpstr>  AMENDMENTS to GOVERNMENT EMPLOYEES PENSION LAW – clauses 11-17 </vt:lpstr>
      <vt:lpstr>  Amalgamation into GOVERNMENT EMPLOYEES PENSION LAW – AIPF &amp; TEPF </vt:lpstr>
      <vt:lpstr>  AMENDMENT to FINANCIAL AND FISCAL COMMISSION ACT – clause 18 </vt:lpstr>
      <vt:lpstr>  AMENDMENTS TO LAND AND AGRICULTURAL DEVELOPMENT BANK ACT – clauses 19-20 </vt:lpstr>
      <vt:lpstr>amendment TO auditing profession act, 2005 – clause 21</vt:lpstr>
      <vt:lpstr>amendment TO auditing profession amendment act, 2021 – clause 21 (2)</vt:lpstr>
      <vt:lpstr>amendment TO auditing profession amendment act, 2021 – clause 22</vt:lpstr>
      <vt:lpstr>  Ro livhuwa/ Thank you/Re a leboga/ Dankie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354</cp:revision>
  <dcterms:created xsi:type="dcterms:W3CDTF">2020-04-24T06:12:55Z</dcterms:created>
  <dcterms:modified xsi:type="dcterms:W3CDTF">2023-05-02T07:24:57Z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4247e-447d-4732-af29-2e529a4288f1_Enabled">
    <vt:lpwstr>true</vt:lpwstr>
  </property>
  <property fmtid="{D5CDD505-2E9C-101B-9397-08002B2CF9AE}" pid="3" name="MSIP_Label_93c4247e-447d-4732-af29-2e529a4288f1_SetDate">
    <vt:lpwstr>2023-04-24T07:01:51Z</vt:lpwstr>
  </property>
  <property fmtid="{D5CDD505-2E9C-101B-9397-08002B2CF9AE}" pid="4" name="MSIP_Label_93c4247e-447d-4732-af29-2e529a4288f1_Method">
    <vt:lpwstr>Standard</vt:lpwstr>
  </property>
  <property fmtid="{D5CDD505-2E9C-101B-9397-08002B2CF9AE}" pid="5" name="MSIP_Label_93c4247e-447d-4732-af29-2e529a4288f1_Name">
    <vt:lpwstr>93c4247e-447d-4732-af29-2e529a4288f1</vt:lpwstr>
  </property>
  <property fmtid="{D5CDD505-2E9C-101B-9397-08002B2CF9AE}" pid="6" name="MSIP_Label_93c4247e-447d-4732-af29-2e529a4288f1_SiteId">
    <vt:lpwstr>1a45348f-02b4-4f9a-a7a8-7786f6dd3245</vt:lpwstr>
  </property>
  <property fmtid="{D5CDD505-2E9C-101B-9397-08002B2CF9AE}" pid="7" name="MSIP_Label_93c4247e-447d-4732-af29-2e529a4288f1_ActionId">
    <vt:lpwstr>4c32868c-0c4e-4d2e-a75f-3392c5e61a95</vt:lpwstr>
  </property>
  <property fmtid="{D5CDD505-2E9C-101B-9397-08002B2CF9AE}" pid="8" name="MSIP_Label_93c4247e-447d-4732-af29-2e529a4288f1_ContentBits">
    <vt:lpwstr>0</vt:lpwstr>
  </property>
</Properties>
</file>