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6" r:id="rId2"/>
    <p:sldId id="260" r:id="rId3"/>
    <p:sldId id="269" r:id="rId4"/>
    <p:sldId id="270" r:id="rId5"/>
    <p:sldId id="271" r:id="rId6"/>
    <p:sldId id="272" r:id="rId7"/>
    <p:sldId id="273" r:id="rId8"/>
    <p:sldId id="266"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0" d="100"/>
          <a:sy n="70" d="100"/>
        </p:scale>
        <p:origin x="738" y="72"/>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ZA"/>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0C21717-1D88-4BF3-9E89-95D826EADC82}" type="datetimeFigureOut">
              <a:rPr lang="en-ZA" smtClean="0"/>
              <a:t>2023/05/01</a:t>
            </a:fld>
            <a:endParaRPr lang="en-ZA"/>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ZA"/>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ZA"/>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114715D-A8A1-45E3-AB9D-F021567B1839}" type="slidenum">
              <a:rPr lang="en-ZA" smtClean="0"/>
              <a:t>‹#›</a:t>
            </a:fld>
            <a:endParaRPr lang="en-ZA"/>
          </a:p>
        </p:txBody>
      </p:sp>
    </p:spTree>
    <p:extLst>
      <p:ext uri="{BB962C8B-B14F-4D97-AF65-F5344CB8AC3E}">
        <p14:creationId xmlns:p14="http://schemas.microsoft.com/office/powerpoint/2010/main" val="38093021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ZA"/>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ZA"/>
          </a:p>
        </p:txBody>
      </p:sp>
      <p:sp>
        <p:nvSpPr>
          <p:cNvPr id="4" name="Date Placeholder 3"/>
          <p:cNvSpPr>
            <a:spLocks noGrp="1"/>
          </p:cNvSpPr>
          <p:nvPr>
            <p:ph type="dt" sz="half" idx="10"/>
          </p:nvPr>
        </p:nvSpPr>
        <p:spPr/>
        <p:txBody>
          <a:bodyPr/>
          <a:lstStyle/>
          <a:p>
            <a:fld id="{A637BF14-D4F8-4C0D-ABF8-F1EABDAE9DD2}" type="datetimeFigureOut">
              <a:rPr lang="en-ZA" smtClean="0"/>
              <a:t>2023/05/01</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AC5A4286-17BF-4967-A57C-2F1650071642}" type="slidenum">
              <a:rPr lang="en-ZA" smtClean="0"/>
              <a:t>‹#›</a:t>
            </a:fld>
            <a:endParaRPr lang="en-ZA"/>
          </a:p>
        </p:txBody>
      </p:sp>
    </p:spTree>
    <p:extLst>
      <p:ext uri="{BB962C8B-B14F-4D97-AF65-F5344CB8AC3E}">
        <p14:creationId xmlns:p14="http://schemas.microsoft.com/office/powerpoint/2010/main" val="3915176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p:cNvSpPr>
            <a:spLocks noGrp="1"/>
          </p:cNvSpPr>
          <p:nvPr>
            <p:ph type="dt" sz="half" idx="10"/>
          </p:nvPr>
        </p:nvSpPr>
        <p:spPr/>
        <p:txBody>
          <a:bodyPr/>
          <a:lstStyle/>
          <a:p>
            <a:fld id="{A637BF14-D4F8-4C0D-ABF8-F1EABDAE9DD2}" type="datetimeFigureOut">
              <a:rPr lang="en-ZA" smtClean="0"/>
              <a:t>2023/05/01</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AC5A4286-17BF-4967-A57C-2F1650071642}" type="slidenum">
              <a:rPr lang="en-ZA" smtClean="0"/>
              <a:t>‹#›</a:t>
            </a:fld>
            <a:endParaRPr lang="en-ZA"/>
          </a:p>
        </p:txBody>
      </p:sp>
    </p:spTree>
    <p:extLst>
      <p:ext uri="{BB962C8B-B14F-4D97-AF65-F5344CB8AC3E}">
        <p14:creationId xmlns:p14="http://schemas.microsoft.com/office/powerpoint/2010/main" val="11738827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ZA"/>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p:cNvSpPr>
            <a:spLocks noGrp="1"/>
          </p:cNvSpPr>
          <p:nvPr>
            <p:ph type="dt" sz="half" idx="10"/>
          </p:nvPr>
        </p:nvSpPr>
        <p:spPr/>
        <p:txBody>
          <a:bodyPr/>
          <a:lstStyle/>
          <a:p>
            <a:fld id="{A637BF14-D4F8-4C0D-ABF8-F1EABDAE9DD2}" type="datetimeFigureOut">
              <a:rPr lang="en-ZA" smtClean="0"/>
              <a:t>2023/05/01</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AC5A4286-17BF-4967-A57C-2F1650071642}" type="slidenum">
              <a:rPr lang="en-ZA" smtClean="0"/>
              <a:t>‹#›</a:t>
            </a:fld>
            <a:endParaRPr lang="en-ZA"/>
          </a:p>
        </p:txBody>
      </p:sp>
    </p:spTree>
    <p:extLst>
      <p:ext uri="{BB962C8B-B14F-4D97-AF65-F5344CB8AC3E}">
        <p14:creationId xmlns:p14="http://schemas.microsoft.com/office/powerpoint/2010/main" val="4571024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p:cNvSpPr>
            <a:spLocks noGrp="1"/>
          </p:cNvSpPr>
          <p:nvPr>
            <p:ph type="dt" sz="half" idx="10"/>
          </p:nvPr>
        </p:nvSpPr>
        <p:spPr/>
        <p:txBody>
          <a:bodyPr/>
          <a:lstStyle/>
          <a:p>
            <a:fld id="{A637BF14-D4F8-4C0D-ABF8-F1EABDAE9DD2}" type="datetimeFigureOut">
              <a:rPr lang="en-ZA" smtClean="0"/>
              <a:t>2023/05/01</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AC5A4286-17BF-4967-A57C-2F1650071642}" type="slidenum">
              <a:rPr lang="en-ZA" smtClean="0"/>
              <a:t>‹#›</a:t>
            </a:fld>
            <a:endParaRPr lang="en-ZA"/>
          </a:p>
        </p:txBody>
      </p:sp>
    </p:spTree>
    <p:extLst>
      <p:ext uri="{BB962C8B-B14F-4D97-AF65-F5344CB8AC3E}">
        <p14:creationId xmlns:p14="http://schemas.microsoft.com/office/powerpoint/2010/main" val="29430746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ZA"/>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A637BF14-D4F8-4C0D-ABF8-F1EABDAE9DD2}" type="datetimeFigureOut">
              <a:rPr lang="en-ZA" smtClean="0"/>
              <a:t>2023/05/01</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AC5A4286-17BF-4967-A57C-2F1650071642}" type="slidenum">
              <a:rPr lang="en-ZA" smtClean="0"/>
              <a:t>‹#›</a:t>
            </a:fld>
            <a:endParaRPr lang="en-ZA"/>
          </a:p>
        </p:txBody>
      </p:sp>
    </p:spTree>
    <p:extLst>
      <p:ext uri="{BB962C8B-B14F-4D97-AF65-F5344CB8AC3E}">
        <p14:creationId xmlns:p14="http://schemas.microsoft.com/office/powerpoint/2010/main" val="19865256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Date Placeholder 4"/>
          <p:cNvSpPr>
            <a:spLocks noGrp="1"/>
          </p:cNvSpPr>
          <p:nvPr>
            <p:ph type="dt" sz="half" idx="10"/>
          </p:nvPr>
        </p:nvSpPr>
        <p:spPr/>
        <p:txBody>
          <a:bodyPr/>
          <a:lstStyle/>
          <a:p>
            <a:fld id="{A637BF14-D4F8-4C0D-ABF8-F1EABDAE9DD2}" type="datetimeFigureOut">
              <a:rPr lang="en-ZA" smtClean="0"/>
              <a:t>2023/05/01</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AC5A4286-17BF-4967-A57C-2F1650071642}" type="slidenum">
              <a:rPr lang="en-ZA" smtClean="0"/>
              <a:t>‹#›</a:t>
            </a:fld>
            <a:endParaRPr lang="en-ZA"/>
          </a:p>
        </p:txBody>
      </p:sp>
    </p:spTree>
    <p:extLst>
      <p:ext uri="{BB962C8B-B14F-4D97-AF65-F5344CB8AC3E}">
        <p14:creationId xmlns:p14="http://schemas.microsoft.com/office/powerpoint/2010/main" val="38549564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ZA"/>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7" name="Date Placeholder 6"/>
          <p:cNvSpPr>
            <a:spLocks noGrp="1"/>
          </p:cNvSpPr>
          <p:nvPr>
            <p:ph type="dt" sz="half" idx="10"/>
          </p:nvPr>
        </p:nvSpPr>
        <p:spPr/>
        <p:txBody>
          <a:bodyPr/>
          <a:lstStyle/>
          <a:p>
            <a:fld id="{A637BF14-D4F8-4C0D-ABF8-F1EABDAE9DD2}" type="datetimeFigureOut">
              <a:rPr lang="en-ZA" smtClean="0"/>
              <a:t>2023/05/01</a:t>
            </a:fld>
            <a:endParaRPr lang="en-ZA"/>
          </a:p>
        </p:txBody>
      </p:sp>
      <p:sp>
        <p:nvSpPr>
          <p:cNvPr id="8" name="Footer Placeholder 7"/>
          <p:cNvSpPr>
            <a:spLocks noGrp="1"/>
          </p:cNvSpPr>
          <p:nvPr>
            <p:ph type="ftr" sz="quarter" idx="11"/>
          </p:nvPr>
        </p:nvSpPr>
        <p:spPr/>
        <p:txBody>
          <a:bodyPr/>
          <a:lstStyle/>
          <a:p>
            <a:endParaRPr lang="en-ZA"/>
          </a:p>
        </p:txBody>
      </p:sp>
      <p:sp>
        <p:nvSpPr>
          <p:cNvPr id="9" name="Slide Number Placeholder 8"/>
          <p:cNvSpPr>
            <a:spLocks noGrp="1"/>
          </p:cNvSpPr>
          <p:nvPr>
            <p:ph type="sldNum" sz="quarter" idx="12"/>
          </p:nvPr>
        </p:nvSpPr>
        <p:spPr/>
        <p:txBody>
          <a:bodyPr/>
          <a:lstStyle/>
          <a:p>
            <a:fld id="{AC5A4286-17BF-4967-A57C-2F1650071642}" type="slidenum">
              <a:rPr lang="en-ZA" smtClean="0"/>
              <a:t>‹#›</a:t>
            </a:fld>
            <a:endParaRPr lang="en-ZA"/>
          </a:p>
        </p:txBody>
      </p:sp>
    </p:spTree>
    <p:extLst>
      <p:ext uri="{BB962C8B-B14F-4D97-AF65-F5344CB8AC3E}">
        <p14:creationId xmlns:p14="http://schemas.microsoft.com/office/powerpoint/2010/main" val="30653717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Date Placeholder 2"/>
          <p:cNvSpPr>
            <a:spLocks noGrp="1"/>
          </p:cNvSpPr>
          <p:nvPr>
            <p:ph type="dt" sz="half" idx="10"/>
          </p:nvPr>
        </p:nvSpPr>
        <p:spPr/>
        <p:txBody>
          <a:bodyPr/>
          <a:lstStyle/>
          <a:p>
            <a:fld id="{A637BF14-D4F8-4C0D-ABF8-F1EABDAE9DD2}" type="datetimeFigureOut">
              <a:rPr lang="en-ZA" smtClean="0"/>
              <a:t>2023/05/01</a:t>
            </a:fld>
            <a:endParaRPr lang="en-ZA"/>
          </a:p>
        </p:txBody>
      </p:sp>
      <p:sp>
        <p:nvSpPr>
          <p:cNvPr id="4" name="Footer Placeholder 3"/>
          <p:cNvSpPr>
            <a:spLocks noGrp="1"/>
          </p:cNvSpPr>
          <p:nvPr>
            <p:ph type="ftr" sz="quarter" idx="11"/>
          </p:nvPr>
        </p:nvSpPr>
        <p:spPr/>
        <p:txBody>
          <a:bodyPr/>
          <a:lstStyle/>
          <a:p>
            <a:endParaRPr lang="en-ZA"/>
          </a:p>
        </p:txBody>
      </p:sp>
      <p:sp>
        <p:nvSpPr>
          <p:cNvPr id="5" name="Slide Number Placeholder 4"/>
          <p:cNvSpPr>
            <a:spLocks noGrp="1"/>
          </p:cNvSpPr>
          <p:nvPr>
            <p:ph type="sldNum" sz="quarter" idx="12"/>
          </p:nvPr>
        </p:nvSpPr>
        <p:spPr/>
        <p:txBody>
          <a:bodyPr/>
          <a:lstStyle/>
          <a:p>
            <a:fld id="{AC5A4286-17BF-4967-A57C-2F1650071642}" type="slidenum">
              <a:rPr lang="en-ZA" smtClean="0"/>
              <a:t>‹#›</a:t>
            </a:fld>
            <a:endParaRPr lang="en-ZA"/>
          </a:p>
        </p:txBody>
      </p:sp>
    </p:spTree>
    <p:extLst>
      <p:ext uri="{BB962C8B-B14F-4D97-AF65-F5344CB8AC3E}">
        <p14:creationId xmlns:p14="http://schemas.microsoft.com/office/powerpoint/2010/main" val="5247106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637BF14-D4F8-4C0D-ABF8-F1EABDAE9DD2}" type="datetimeFigureOut">
              <a:rPr lang="en-ZA" smtClean="0"/>
              <a:t>2023/05/01</a:t>
            </a:fld>
            <a:endParaRPr lang="en-ZA"/>
          </a:p>
        </p:txBody>
      </p:sp>
      <p:sp>
        <p:nvSpPr>
          <p:cNvPr id="3" name="Footer Placeholder 2"/>
          <p:cNvSpPr>
            <a:spLocks noGrp="1"/>
          </p:cNvSpPr>
          <p:nvPr>
            <p:ph type="ftr" sz="quarter" idx="11"/>
          </p:nvPr>
        </p:nvSpPr>
        <p:spPr/>
        <p:txBody>
          <a:bodyPr/>
          <a:lstStyle/>
          <a:p>
            <a:endParaRPr lang="en-ZA"/>
          </a:p>
        </p:txBody>
      </p:sp>
      <p:sp>
        <p:nvSpPr>
          <p:cNvPr id="4" name="Slide Number Placeholder 3"/>
          <p:cNvSpPr>
            <a:spLocks noGrp="1"/>
          </p:cNvSpPr>
          <p:nvPr>
            <p:ph type="sldNum" sz="quarter" idx="12"/>
          </p:nvPr>
        </p:nvSpPr>
        <p:spPr/>
        <p:txBody>
          <a:bodyPr/>
          <a:lstStyle/>
          <a:p>
            <a:fld id="{AC5A4286-17BF-4967-A57C-2F1650071642}" type="slidenum">
              <a:rPr lang="en-ZA" smtClean="0"/>
              <a:t>‹#›</a:t>
            </a:fld>
            <a:endParaRPr lang="en-ZA"/>
          </a:p>
        </p:txBody>
      </p:sp>
    </p:spTree>
    <p:extLst>
      <p:ext uri="{BB962C8B-B14F-4D97-AF65-F5344CB8AC3E}">
        <p14:creationId xmlns:p14="http://schemas.microsoft.com/office/powerpoint/2010/main" val="36127269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ZA"/>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A637BF14-D4F8-4C0D-ABF8-F1EABDAE9DD2}" type="datetimeFigureOut">
              <a:rPr lang="en-ZA" smtClean="0"/>
              <a:t>2023/05/01</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AC5A4286-17BF-4967-A57C-2F1650071642}" type="slidenum">
              <a:rPr lang="en-ZA" smtClean="0"/>
              <a:t>‹#›</a:t>
            </a:fld>
            <a:endParaRPr lang="en-ZA"/>
          </a:p>
        </p:txBody>
      </p:sp>
    </p:spTree>
    <p:extLst>
      <p:ext uri="{BB962C8B-B14F-4D97-AF65-F5344CB8AC3E}">
        <p14:creationId xmlns:p14="http://schemas.microsoft.com/office/powerpoint/2010/main" val="17497919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ZA"/>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Z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A637BF14-D4F8-4C0D-ABF8-F1EABDAE9DD2}" type="datetimeFigureOut">
              <a:rPr lang="en-ZA" smtClean="0"/>
              <a:t>2023/05/01</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AC5A4286-17BF-4967-A57C-2F1650071642}" type="slidenum">
              <a:rPr lang="en-ZA" smtClean="0"/>
              <a:t>‹#›</a:t>
            </a:fld>
            <a:endParaRPr lang="en-ZA"/>
          </a:p>
        </p:txBody>
      </p:sp>
    </p:spTree>
    <p:extLst>
      <p:ext uri="{BB962C8B-B14F-4D97-AF65-F5344CB8AC3E}">
        <p14:creationId xmlns:p14="http://schemas.microsoft.com/office/powerpoint/2010/main" val="19323649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ZA"/>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637BF14-D4F8-4C0D-ABF8-F1EABDAE9DD2}" type="datetimeFigureOut">
              <a:rPr lang="en-ZA" smtClean="0"/>
              <a:t>2023/05/01</a:t>
            </a:fld>
            <a:endParaRPr lang="en-ZA"/>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ZA"/>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C5A4286-17BF-4967-A57C-2F1650071642}" type="slidenum">
              <a:rPr lang="en-ZA" smtClean="0"/>
              <a:t>‹#›</a:t>
            </a:fld>
            <a:endParaRPr lang="en-ZA"/>
          </a:p>
        </p:txBody>
      </p:sp>
    </p:spTree>
    <p:extLst>
      <p:ext uri="{BB962C8B-B14F-4D97-AF65-F5344CB8AC3E}">
        <p14:creationId xmlns:p14="http://schemas.microsoft.com/office/powerpoint/2010/main" val="20575890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799127" y="914400"/>
            <a:ext cx="8589454" cy="2306472"/>
          </a:xfrm>
          <a:prstGeom prst="rect">
            <a:avLst/>
          </a:prstGeom>
          <a:solidFill>
            <a:srgbClr val="F79646">
              <a:lumMod val="75000"/>
            </a:srgbClr>
          </a:solidFill>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b="1" dirty="0">
                <a:solidFill>
                  <a:prstClr val="white"/>
                </a:solidFill>
                <a:latin typeface="Arial" panose="020B0604020202020204" pitchFamily="34" charset="0"/>
                <a:cs typeface="Arial" panose="020B0604020202020204" pitchFamily="34" charset="0"/>
              </a:rPr>
              <a:t>PRIVATE MEMBERS’ BILL:</a:t>
            </a:r>
          </a:p>
          <a:p>
            <a:r>
              <a:rPr lang="en-US" sz="3200" b="1" dirty="0">
                <a:solidFill>
                  <a:prstClr val="white"/>
                </a:solidFill>
                <a:latin typeface="Arial" panose="020B0604020202020204" pitchFamily="34" charset="0"/>
                <a:cs typeface="Arial" panose="020B0604020202020204" pitchFamily="34" charset="0"/>
              </a:rPr>
              <a:t>REGISTRATION OF MUSLIM MARRIAGES BILL, 2022</a:t>
            </a:r>
            <a:endParaRPr lang="en-ZA" dirty="0">
              <a:latin typeface="Arial" panose="020B0604020202020204" pitchFamily="34" charset="0"/>
              <a:cs typeface="Arial" panose="020B0604020202020204" pitchFamily="34" charset="0"/>
            </a:endParaRPr>
          </a:p>
          <a:p>
            <a:r>
              <a:rPr lang="en-ZA" dirty="0">
                <a:latin typeface="Arial" panose="020B0604020202020204" pitchFamily="34" charset="0"/>
                <a:cs typeface="Arial" panose="020B0604020202020204" pitchFamily="34" charset="0"/>
              </a:rPr>
              <a:t> </a:t>
            </a:r>
            <a:endParaRPr lang="en-US" sz="3200" b="1" dirty="0">
              <a:solidFill>
                <a:prstClr val="white"/>
              </a:solidFill>
              <a:latin typeface="Arial" panose="020B0604020202020204" pitchFamily="34" charset="0"/>
              <a:cs typeface="Arial" panose="020B0604020202020204" pitchFamily="34" charset="0"/>
            </a:endParaRPr>
          </a:p>
        </p:txBody>
      </p:sp>
      <p:graphicFrame>
        <p:nvGraphicFramePr>
          <p:cNvPr id="5" name="Table 4"/>
          <p:cNvGraphicFramePr>
            <a:graphicFrameLocks noGrp="1"/>
          </p:cNvGraphicFramePr>
          <p:nvPr>
            <p:extLst>
              <p:ext uri="{D42A27DB-BD31-4B8C-83A1-F6EECF244321}">
                <p14:modId xmlns:p14="http://schemas.microsoft.com/office/powerpoint/2010/main" val="3568768685"/>
              </p:ext>
            </p:extLst>
          </p:nvPr>
        </p:nvGraphicFramePr>
        <p:xfrm>
          <a:off x="2085729" y="4215662"/>
          <a:ext cx="8459690" cy="944880"/>
        </p:xfrm>
        <a:graphic>
          <a:graphicData uri="http://schemas.openxmlformats.org/drawingml/2006/table">
            <a:tbl>
              <a:tblPr firstRow="1" bandRow="1">
                <a:tableStyleId>{073A0DAA-6AF3-43AB-8588-CEC1D06C72B9}</a:tableStyleId>
              </a:tblPr>
              <a:tblGrid>
                <a:gridCol w="8459690">
                  <a:extLst>
                    <a:ext uri="{9D8B030D-6E8A-4147-A177-3AD203B41FA5}">
                      <a16:colId xmlns:a16="http://schemas.microsoft.com/office/drawing/2014/main" val="2606688106"/>
                    </a:ext>
                  </a:extLst>
                </a:gridCol>
              </a:tblGrid>
              <a:tr h="341927">
                <a:tc>
                  <a:txBody>
                    <a:bodyPr/>
                    <a:lstStyle/>
                    <a:p>
                      <a:pPr algn="ctr"/>
                      <a:r>
                        <a:rPr lang="en-US" sz="2800" b="1" dirty="0">
                          <a:latin typeface="Arial" panose="020B0604020202020204" pitchFamily="34" charset="0"/>
                          <a:cs typeface="Arial" panose="020B0604020202020204" pitchFamily="34" charset="0"/>
                        </a:rPr>
                        <a:t>Motion of desirability on the Bill in terms of rule 286(4)(1) of </a:t>
                      </a:r>
                      <a:r>
                        <a:rPr lang="en-US" sz="2800" b="1">
                          <a:latin typeface="Arial" panose="020B0604020202020204" pitchFamily="34" charset="0"/>
                          <a:cs typeface="Arial" panose="020B0604020202020204" pitchFamily="34" charset="0"/>
                        </a:rPr>
                        <a:t>the Rules </a:t>
                      </a:r>
                      <a:r>
                        <a:rPr lang="en-US" sz="2800" b="1" dirty="0">
                          <a:latin typeface="Arial" panose="020B0604020202020204" pitchFamily="34" charset="0"/>
                          <a:cs typeface="Arial" panose="020B0604020202020204" pitchFamily="34" charset="0"/>
                        </a:rPr>
                        <a:t>of Parliament</a:t>
                      </a:r>
                      <a:endParaRPr lang="en-ZA" sz="2800" b="1" dirty="0">
                        <a:latin typeface="Arial" panose="020B0604020202020204" pitchFamily="34" charset="0"/>
                        <a:cs typeface="Arial" panose="020B0604020202020204" pitchFamily="34" charset="0"/>
                      </a:endParaRPr>
                    </a:p>
                  </a:txBody>
                  <a:tcPr>
                    <a:solidFill>
                      <a:schemeClr val="accent6">
                        <a:lumMod val="50000"/>
                      </a:schemeClr>
                    </a:solidFill>
                  </a:tcPr>
                </a:tc>
                <a:extLst>
                  <a:ext uri="{0D108BD9-81ED-4DB2-BD59-A6C34878D82A}">
                    <a16:rowId xmlns:a16="http://schemas.microsoft.com/office/drawing/2014/main" val="2303878929"/>
                  </a:ext>
                </a:extLst>
              </a:tr>
            </a:tbl>
          </a:graphicData>
        </a:graphic>
      </p:graphicFrame>
      <p:sp>
        <p:nvSpPr>
          <p:cNvPr id="6" name="TextBox 5"/>
          <p:cNvSpPr txBox="1"/>
          <p:nvPr/>
        </p:nvSpPr>
        <p:spPr>
          <a:xfrm>
            <a:off x="6455391" y="5718272"/>
            <a:ext cx="4090028" cy="369332"/>
          </a:xfrm>
          <a:prstGeom prst="rect">
            <a:avLst/>
          </a:prstGeom>
          <a:solidFill>
            <a:schemeClr val="bg1">
              <a:lumMod val="85000"/>
            </a:schemeClr>
          </a:solidFill>
        </p:spPr>
        <p:txBody>
          <a:bodyPr wrap="square" rtlCol="0">
            <a:spAutoFit/>
          </a:bodyPr>
          <a:lstStyle/>
          <a:p>
            <a:pPr algn="r"/>
            <a:endParaRPr lang="en-ZA" i="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859456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a:t>CONFIDENTIAL </a:t>
            </a:r>
          </a:p>
        </p:txBody>
      </p:sp>
      <p:sp>
        <p:nvSpPr>
          <p:cNvPr id="5" name="Slide Number Placeholder 4"/>
          <p:cNvSpPr>
            <a:spLocks noGrp="1"/>
          </p:cNvSpPr>
          <p:nvPr>
            <p:ph type="sldNum" sz="quarter" idx="12"/>
          </p:nvPr>
        </p:nvSpPr>
        <p:spPr>
          <a:xfrm>
            <a:off x="8405812" y="6356351"/>
            <a:ext cx="2133600" cy="365125"/>
          </a:xfrm>
        </p:spPr>
        <p:txBody>
          <a:bodyPr/>
          <a:lstStyle/>
          <a:p>
            <a:fld id="{2538E8B7-8BD9-9F48-9FB6-4E0DFEDB8449}" type="slidenum">
              <a:rPr lang="en-US" b="1" smtClean="0"/>
              <a:t>2</a:t>
            </a:fld>
            <a:endParaRPr lang="en-US" b="1" dirty="0"/>
          </a:p>
        </p:txBody>
      </p:sp>
      <p:sp>
        <p:nvSpPr>
          <p:cNvPr id="6" name="Title 1"/>
          <p:cNvSpPr txBox="1">
            <a:spLocks/>
          </p:cNvSpPr>
          <p:nvPr/>
        </p:nvSpPr>
        <p:spPr>
          <a:xfrm>
            <a:off x="1709079" y="226348"/>
            <a:ext cx="8589454" cy="1344871"/>
          </a:xfrm>
          <a:prstGeom prst="rect">
            <a:avLst/>
          </a:prstGeom>
          <a:solidFill>
            <a:srgbClr val="F79646">
              <a:lumMod val="75000"/>
            </a:srgbClr>
          </a:solidFill>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lvl="0">
              <a:defRPr/>
            </a:pPr>
            <a:r>
              <a:rPr lang="en-US" sz="2800" b="1" dirty="0">
                <a:solidFill>
                  <a:prstClr val="white"/>
                </a:solidFill>
                <a:latin typeface="Arial" panose="020B0604020202020204" pitchFamily="34" charset="0"/>
                <a:cs typeface="Arial" panose="020B0604020202020204" pitchFamily="34" charset="0"/>
              </a:rPr>
              <a:t>PURPOSE OF PRESENTATION</a:t>
            </a:r>
          </a:p>
        </p:txBody>
      </p:sp>
      <p:sp>
        <p:nvSpPr>
          <p:cNvPr id="7" name="Content Placeholder 2"/>
          <p:cNvSpPr txBox="1">
            <a:spLocks/>
          </p:cNvSpPr>
          <p:nvPr/>
        </p:nvSpPr>
        <p:spPr>
          <a:xfrm>
            <a:off x="678729" y="1740904"/>
            <a:ext cx="11246177" cy="471645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lvl="0">
              <a:buFont typeface="+mj-lt"/>
              <a:buAutoNum type="arabicPeriod" startAt="5"/>
            </a:pPr>
            <a:endParaRPr lang="en-ZA" sz="2000" dirty="0"/>
          </a:p>
        </p:txBody>
      </p:sp>
      <p:sp>
        <p:nvSpPr>
          <p:cNvPr id="2" name="Rectangle 1"/>
          <p:cNvSpPr/>
          <p:nvPr/>
        </p:nvSpPr>
        <p:spPr>
          <a:xfrm>
            <a:off x="1062086" y="1847653"/>
            <a:ext cx="10067827" cy="196077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200000"/>
              </a:lnSpc>
            </a:pPr>
            <a:r>
              <a:rPr lang="en-US" dirty="0">
                <a:solidFill>
                  <a:schemeClr val="tx1"/>
                </a:solidFill>
                <a:latin typeface="Arial" panose="020B0604020202020204" pitchFamily="34" charset="0"/>
                <a:cs typeface="Arial" panose="020B0604020202020204" pitchFamily="34" charset="0"/>
              </a:rPr>
              <a:t>To provide comments, in order to assist the Portfolio Committee on Home Affairs, on the desirability of the Private Member’s Bill regarding the Registration of Muslim Marriages</a:t>
            </a:r>
          </a:p>
        </p:txBody>
      </p:sp>
    </p:spTree>
    <p:extLst>
      <p:ext uri="{BB962C8B-B14F-4D97-AF65-F5344CB8AC3E}">
        <p14:creationId xmlns:p14="http://schemas.microsoft.com/office/powerpoint/2010/main" val="340745425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a:t>CONFIDENTIAL </a:t>
            </a:r>
          </a:p>
        </p:txBody>
      </p:sp>
      <p:sp>
        <p:nvSpPr>
          <p:cNvPr id="5" name="Slide Number Placeholder 4"/>
          <p:cNvSpPr>
            <a:spLocks noGrp="1"/>
          </p:cNvSpPr>
          <p:nvPr>
            <p:ph type="sldNum" sz="quarter" idx="12"/>
          </p:nvPr>
        </p:nvSpPr>
        <p:spPr>
          <a:xfrm>
            <a:off x="8405812" y="6356351"/>
            <a:ext cx="2133600" cy="365125"/>
          </a:xfrm>
        </p:spPr>
        <p:txBody>
          <a:bodyPr/>
          <a:lstStyle/>
          <a:p>
            <a:fld id="{2538E8B7-8BD9-9F48-9FB6-4E0DFEDB8449}" type="slidenum">
              <a:rPr lang="en-US" b="1" smtClean="0"/>
              <a:t>3</a:t>
            </a:fld>
            <a:endParaRPr lang="en-US" b="1" dirty="0"/>
          </a:p>
        </p:txBody>
      </p:sp>
      <p:sp>
        <p:nvSpPr>
          <p:cNvPr id="6" name="Title 1"/>
          <p:cNvSpPr txBox="1">
            <a:spLocks/>
          </p:cNvSpPr>
          <p:nvPr/>
        </p:nvSpPr>
        <p:spPr>
          <a:xfrm>
            <a:off x="1709079" y="226349"/>
            <a:ext cx="8589454" cy="1121684"/>
          </a:xfrm>
          <a:prstGeom prst="rect">
            <a:avLst/>
          </a:prstGeom>
          <a:solidFill>
            <a:srgbClr val="F79646">
              <a:lumMod val="75000"/>
            </a:srgbClr>
          </a:solidFill>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lvl="0">
              <a:defRPr/>
            </a:pPr>
            <a:r>
              <a:rPr lang="en-US" sz="2800" b="1" dirty="0">
                <a:solidFill>
                  <a:prstClr val="white"/>
                </a:solidFill>
                <a:latin typeface="Arial" panose="020B0604020202020204" pitchFamily="34" charset="0"/>
                <a:cs typeface="Arial" panose="020B0604020202020204" pitchFamily="34" charset="0"/>
              </a:rPr>
              <a:t>Registration of Muslim Marriages Bill, 2022</a:t>
            </a:r>
          </a:p>
        </p:txBody>
      </p:sp>
      <p:sp>
        <p:nvSpPr>
          <p:cNvPr id="7" name="Content Placeholder 2"/>
          <p:cNvSpPr txBox="1">
            <a:spLocks/>
          </p:cNvSpPr>
          <p:nvPr/>
        </p:nvSpPr>
        <p:spPr>
          <a:xfrm>
            <a:off x="678729" y="1740904"/>
            <a:ext cx="11246177" cy="471645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lvl="0">
              <a:buFont typeface="+mj-lt"/>
              <a:buAutoNum type="arabicPeriod" startAt="5"/>
            </a:pPr>
            <a:endParaRPr lang="en-ZA" sz="2000" dirty="0"/>
          </a:p>
        </p:txBody>
      </p:sp>
      <p:sp>
        <p:nvSpPr>
          <p:cNvPr id="8" name="Rectangle 7"/>
          <p:cNvSpPr/>
          <p:nvPr/>
        </p:nvSpPr>
        <p:spPr>
          <a:xfrm>
            <a:off x="490194" y="1520868"/>
            <a:ext cx="10991654" cy="444261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lgn="just">
              <a:lnSpc>
                <a:spcPct val="200000"/>
              </a:lnSpc>
              <a:buFont typeface="Arial" panose="020B0604020202020204" pitchFamily="34" charset="0"/>
              <a:buChar char="•"/>
            </a:pPr>
            <a:r>
              <a:rPr lang="en-US" dirty="0">
                <a:solidFill>
                  <a:schemeClr val="tx1"/>
                </a:solidFill>
                <a:latin typeface="Arial" panose="020B0604020202020204" pitchFamily="34" charset="0"/>
                <a:cs typeface="Arial" panose="020B0604020202020204" pitchFamily="34" charset="0"/>
              </a:rPr>
              <a:t>Mr MGE Hendricks, MP introduced a Private Member’s Bill titled Registration of Muslim Marriages Bill, 2022 (the “Bill”).</a:t>
            </a:r>
          </a:p>
          <a:p>
            <a:pPr marL="285750" indent="-285750" algn="just">
              <a:lnSpc>
                <a:spcPct val="200000"/>
              </a:lnSpc>
              <a:buFont typeface="Arial" panose="020B0604020202020204" pitchFamily="34" charset="0"/>
              <a:buChar char="•"/>
            </a:pPr>
            <a:r>
              <a:rPr lang="en-US" dirty="0">
                <a:solidFill>
                  <a:schemeClr val="tx1"/>
                </a:solidFill>
                <a:latin typeface="Arial" panose="020B0604020202020204" pitchFamily="34" charset="0"/>
                <a:cs typeface="Arial" panose="020B0604020202020204" pitchFamily="34" charset="0"/>
              </a:rPr>
              <a:t>The long title of the Bill provides that the Bill seeks to “</a:t>
            </a:r>
            <a:r>
              <a:rPr lang="en-US" i="1" dirty="0">
                <a:solidFill>
                  <a:schemeClr val="tx1"/>
                </a:solidFill>
                <a:latin typeface="Arial" panose="020B0604020202020204" pitchFamily="34" charset="0"/>
                <a:cs typeface="Arial" panose="020B0604020202020204" pitchFamily="34" charset="0"/>
              </a:rPr>
              <a:t>regulate the recognition, requirements, solemnisation, registration, proprietary and other consequences, dissolution and consequences of dissolution of muslim marriages; and to provide for matters connected therewith”</a:t>
            </a:r>
            <a:r>
              <a:rPr lang="en-US" dirty="0">
                <a:solidFill>
                  <a:schemeClr val="tx1"/>
                </a:solidFill>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98488907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a:t>CONFIDENTIAL </a:t>
            </a:r>
          </a:p>
        </p:txBody>
      </p:sp>
      <p:sp>
        <p:nvSpPr>
          <p:cNvPr id="5" name="Slide Number Placeholder 4"/>
          <p:cNvSpPr>
            <a:spLocks noGrp="1"/>
          </p:cNvSpPr>
          <p:nvPr>
            <p:ph type="sldNum" sz="quarter" idx="12"/>
          </p:nvPr>
        </p:nvSpPr>
        <p:spPr>
          <a:xfrm>
            <a:off x="8405812" y="6356351"/>
            <a:ext cx="2133600" cy="365125"/>
          </a:xfrm>
        </p:spPr>
        <p:txBody>
          <a:bodyPr/>
          <a:lstStyle/>
          <a:p>
            <a:fld id="{2538E8B7-8BD9-9F48-9FB6-4E0DFEDB8449}" type="slidenum">
              <a:rPr lang="en-US" b="1" smtClean="0"/>
              <a:t>4</a:t>
            </a:fld>
            <a:endParaRPr lang="en-US" b="1" dirty="0"/>
          </a:p>
        </p:txBody>
      </p:sp>
      <p:sp>
        <p:nvSpPr>
          <p:cNvPr id="6" name="Title 1"/>
          <p:cNvSpPr txBox="1">
            <a:spLocks/>
          </p:cNvSpPr>
          <p:nvPr/>
        </p:nvSpPr>
        <p:spPr>
          <a:xfrm>
            <a:off x="1709079" y="226349"/>
            <a:ext cx="8589454" cy="1121684"/>
          </a:xfrm>
          <a:prstGeom prst="rect">
            <a:avLst/>
          </a:prstGeom>
          <a:solidFill>
            <a:srgbClr val="F79646">
              <a:lumMod val="75000"/>
            </a:srgbClr>
          </a:solidFill>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lvl="0">
              <a:defRPr/>
            </a:pPr>
            <a:r>
              <a:rPr lang="en-US" sz="2800" b="1" dirty="0">
                <a:solidFill>
                  <a:prstClr val="white"/>
                </a:solidFill>
                <a:latin typeface="Arial" panose="020B0604020202020204" pitchFamily="34" charset="0"/>
                <a:cs typeface="Arial" panose="020B0604020202020204" pitchFamily="34" charset="0"/>
              </a:rPr>
              <a:t>Registration of Muslim Marriages Bill, 2022</a:t>
            </a:r>
          </a:p>
        </p:txBody>
      </p:sp>
      <p:sp>
        <p:nvSpPr>
          <p:cNvPr id="7" name="Content Placeholder 2"/>
          <p:cNvSpPr txBox="1">
            <a:spLocks/>
          </p:cNvSpPr>
          <p:nvPr/>
        </p:nvSpPr>
        <p:spPr>
          <a:xfrm>
            <a:off x="678729" y="1740904"/>
            <a:ext cx="11246177" cy="471645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lvl="0">
              <a:buFont typeface="+mj-lt"/>
              <a:buAutoNum type="arabicPeriod" startAt="5"/>
            </a:pPr>
            <a:endParaRPr lang="en-ZA" sz="2000" dirty="0"/>
          </a:p>
        </p:txBody>
      </p:sp>
      <p:sp>
        <p:nvSpPr>
          <p:cNvPr id="8" name="Rectangle 7"/>
          <p:cNvSpPr/>
          <p:nvPr/>
        </p:nvSpPr>
        <p:spPr>
          <a:xfrm>
            <a:off x="600173" y="1476789"/>
            <a:ext cx="10991654" cy="483548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lgn="just">
              <a:lnSpc>
                <a:spcPts val="2160"/>
              </a:lnSpc>
              <a:buFont typeface="Arial" panose="020B0604020202020204" pitchFamily="34" charset="0"/>
              <a:buChar char="•"/>
            </a:pPr>
            <a:r>
              <a:rPr lang="en-US" dirty="0">
                <a:solidFill>
                  <a:schemeClr val="tx1"/>
                </a:solidFill>
                <a:latin typeface="Arial" panose="020B0604020202020204" pitchFamily="34" charset="0"/>
                <a:cs typeface="Arial" panose="020B0604020202020204" pitchFamily="34" charset="0"/>
              </a:rPr>
              <a:t>It is important to note that </a:t>
            </a:r>
            <a:r>
              <a:rPr lang="en-US" b="1" dirty="0">
                <a:solidFill>
                  <a:schemeClr val="tx1"/>
                </a:solidFill>
                <a:latin typeface="Arial" panose="020B0604020202020204" pitchFamily="34" charset="0"/>
                <a:cs typeface="Arial" panose="020B0604020202020204" pitchFamily="34" charset="0"/>
              </a:rPr>
              <a:t>Clause 11 </a:t>
            </a:r>
            <a:r>
              <a:rPr lang="en-US" dirty="0">
                <a:solidFill>
                  <a:schemeClr val="tx1"/>
                </a:solidFill>
                <a:latin typeface="Arial" panose="020B0604020202020204" pitchFamily="34" charset="0"/>
                <a:cs typeface="Arial" panose="020B0604020202020204" pitchFamily="34" charset="0"/>
              </a:rPr>
              <a:t>of the Private Member’s Bill deals with limited duration of application of Act and in part, provides that “</a:t>
            </a:r>
            <a:r>
              <a:rPr lang="en-US" i="1" dirty="0">
                <a:solidFill>
                  <a:schemeClr val="tx1"/>
                </a:solidFill>
                <a:latin typeface="Arial" panose="020B0604020202020204" pitchFamily="34" charset="0"/>
                <a:cs typeface="Arial" panose="020B0604020202020204" pitchFamily="34" charset="0"/>
              </a:rPr>
              <a:t>[T]his Act will be automatically repealed upon the commencement of an Act of Parliament regulating the registration, recognition, solemnisation, proprietary consequences and dissolution, and consequences of dissolution of, Muslim marriages (sic)</a:t>
            </a:r>
            <a:r>
              <a:rPr lang="en-US" dirty="0">
                <a:solidFill>
                  <a:schemeClr val="tx1"/>
                </a:solidFill>
                <a:latin typeface="Arial" panose="020B0604020202020204" pitchFamily="34" charset="0"/>
                <a:cs typeface="Arial" panose="020B0604020202020204" pitchFamily="34" charset="0"/>
              </a:rPr>
              <a:t>.”.</a:t>
            </a:r>
          </a:p>
          <a:p>
            <a:pPr marL="285750" indent="-285750" algn="just">
              <a:lnSpc>
                <a:spcPts val="2160"/>
              </a:lnSpc>
              <a:buFont typeface="Arial" panose="020B0604020202020204" pitchFamily="34" charset="0"/>
              <a:buChar char="•"/>
            </a:pPr>
            <a:r>
              <a:rPr lang="en-US" dirty="0">
                <a:solidFill>
                  <a:schemeClr val="tx1"/>
                </a:solidFill>
                <a:latin typeface="Arial" panose="020B0604020202020204" pitchFamily="34" charset="0"/>
                <a:cs typeface="Arial" panose="020B0604020202020204" pitchFamily="34" charset="0"/>
              </a:rPr>
              <a:t>Having regard to this Clause, it is clear that the Bill is meant to provide a temporary recognition and regulation of muslim marriages. It is, therefore, our considered view that the Bill is not necessary as the Department is currently in the process of developing an Omnibus Marriages Bill - Executive Bill in terms of section 76 of the Constitution. The Marriages Bill provides for the solemnization, registration and dissolution of all marriages, including Muslim Marriages. The Marriages Bill was presented to the Justice, Crime Prevention and Security Cabinet Committee on 7 February 2023. The Bill was sent back by the Cabinet Committee to the Department for further consultation with the Department of Justice and Constitutional Justice and the Department of Social Development. The consultation process has been concluded and the Bill will be submitted to the JCPS Cabinet Committee in May 2023 for consideration and recommendation to Cabinet. The Bill will, in all likelihood, be gazetted for public comment by 30 June 2023 for a period of three (3) Months.</a:t>
            </a:r>
          </a:p>
        </p:txBody>
      </p:sp>
    </p:spTree>
    <p:extLst>
      <p:ext uri="{BB962C8B-B14F-4D97-AF65-F5344CB8AC3E}">
        <p14:creationId xmlns:p14="http://schemas.microsoft.com/office/powerpoint/2010/main" val="370446703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a:t>CONFIDENTIAL </a:t>
            </a:r>
          </a:p>
        </p:txBody>
      </p:sp>
      <p:sp>
        <p:nvSpPr>
          <p:cNvPr id="5" name="Slide Number Placeholder 4"/>
          <p:cNvSpPr>
            <a:spLocks noGrp="1"/>
          </p:cNvSpPr>
          <p:nvPr>
            <p:ph type="sldNum" sz="quarter" idx="12"/>
          </p:nvPr>
        </p:nvSpPr>
        <p:spPr>
          <a:xfrm>
            <a:off x="8405812" y="6356351"/>
            <a:ext cx="2133600" cy="365125"/>
          </a:xfrm>
        </p:spPr>
        <p:txBody>
          <a:bodyPr/>
          <a:lstStyle/>
          <a:p>
            <a:fld id="{2538E8B7-8BD9-9F48-9FB6-4E0DFEDB8449}" type="slidenum">
              <a:rPr lang="en-US" b="1" smtClean="0"/>
              <a:t>5</a:t>
            </a:fld>
            <a:endParaRPr lang="en-US" b="1" dirty="0"/>
          </a:p>
        </p:txBody>
      </p:sp>
      <p:sp>
        <p:nvSpPr>
          <p:cNvPr id="6" name="Title 1"/>
          <p:cNvSpPr txBox="1">
            <a:spLocks/>
          </p:cNvSpPr>
          <p:nvPr/>
        </p:nvSpPr>
        <p:spPr>
          <a:xfrm>
            <a:off x="1709079" y="226349"/>
            <a:ext cx="8589454" cy="1121684"/>
          </a:xfrm>
          <a:prstGeom prst="rect">
            <a:avLst/>
          </a:prstGeom>
          <a:solidFill>
            <a:srgbClr val="F79646">
              <a:lumMod val="75000"/>
            </a:srgbClr>
          </a:solidFill>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lvl="0">
              <a:defRPr/>
            </a:pPr>
            <a:r>
              <a:rPr lang="en-US" sz="2800" b="1" dirty="0">
                <a:solidFill>
                  <a:prstClr val="white"/>
                </a:solidFill>
                <a:latin typeface="Arial" panose="020B0604020202020204" pitchFamily="34" charset="0"/>
                <a:cs typeface="Arial" panose="020B0604020202020204" pitchFamily="34" charset="0"/>
              </a:rPr>
              <a:t>Registration of Muslim Marriages Bill, 2022</a:t>
            </a:r>
          </a:p>
        </p:txBody>
      </p:sp>
      <p:sp>
        <p:nvSpPr>
          <p:cNvPr id="7" name="Content Placeholder 2"/>
          <p:cNvSpPr txBox="1">
            <a:spLocks/>
          </p:cNvSpPr>
          <p:nvPr/>
        </p:nvSpPr>
        <p:spPr>
          <a:xfrm>
            <a:off x="678729" y="1740904"/>
            <a:ext cx="11246177" cy="471645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lvl="0">
              <a:buFont typeface="+mj-lt"/>
              <a:buAutoNum type="arabicPeriod" startAt="5"/>
            </a:pPr>
            <a:endParaRPr lang="en-ZA" sz="2000" dirty="0"/>
          </a:p>
        </p:txBody>
      </p:sp>
      <p:sp>
        <p:nvSpPr>
          <p:cNvPr id="8" name="Rectangle 7"/>
          <p:cNvSpPr/>
          <p:nvPr/>
        </p:nvSpPr>
        <p:spPr>
          <a:xfrm>
            <a:off x="490194" y="1520868"/>
            <a:ext cx="10991654" cy="483548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lgn="just">
              <a:lnSpc>
                <a:spcPts val="2160"/>
              </a:lnSpc>
              <a:buFont typeface="Arial" panose="020B0604020202020204" pitchFamily="34" charset="0"/>
              <a:buChar char="•"/>
            </a:pPr>
            <a:r>
              <a:rPr lang="en-US" b="1" dirty="0">
                <a:solidFill>
                  <a:schemeClr val="tx1"/>
                </a:solidFill>
                <a:latin typeface="Arial" panose="020B0604020202020204" pitchFamily="34" charset="0"/>
                <a:cs typeface="Arial" panose="020B0604020202020204" pitchFamily="34" charset="0"/>
              </a:rPr>
              <a:t>Clause 4(1)</a:t>
            </a:r>
            <a:r>
              <a:rPr lang="en-US" b="1" i="1" dirty="0">
                <a:solidFill>
                  <a:schemeClr val="tx1"/>
                </a:solidFill>
                <a:latin typeface="Arial" panose="020B0604020202020204" pitchFamily="34" charset="0"/>
                <a:cs typeface="Arial" panose="020B0604020202020204" pitchFamily="34" charset="0"/>
              </a:rPr>
              <a:t>(a)</a:t>
            </a:r>
            <a:r>
              <a:rPr lang="en-US" dirty="0">
                <a:solidFill>
                  <a:schemeClr val="tx1"/>
                </a:solidFill>
                <a:latin typeface="Arial" panose="020B0604020202020204" pitchFamily="34" charset="0"/>
                <a:cs typeface="Arial" panose="020B0604020202020204" pitchFamily="34" charset="0"/>
              </a:rPr>
              <a:t> of the Bill requires that parties who wish to enter into a </a:t>
            </a:r>
            <a:r>
              <a:rPr lang="en-US" dirty="0" smtClean="0">
                <a:solidFill>
                  <a:schemeClr val="tx1"/>
                </a:solidFill>
                <a:latin typeface="Arial" panose="020B0604020202020204" pitchFamily="34" charset="0"/>
                <a:cs typeface="Arial" panose="020B0604020202020204" pitchFamily="34" charset="0"/>
              </a:rPr>
              <a:t>Muslim </a:t>
            </a:r>
            <a:r>
              <a:rPr lang="en-US" dirty="0">
                <a:solidFill>
                  <a:schemeClr val="tx1"/>
                </a:solidFill>
                <a:latin typeface="Arial" panose="020B0604020202020204" pitchFamily="34" charset="0"/>
                <a:cs typeface="Arial" panose="020B0604020202020204" pitchFamily="34" charset="0"/>
              </a:rPr>
              <a:t>marriage must be 18 years and provide the requisite identification. The draft Marriages Bill outlaws child marriages (marriages of persons younger than 18 years) and provides for </a:t>
            </a:r>
            <a:r>
              <a:rPr lang="en-US" dirty="0" smtClean="0">
                <a:solidFill>
                  <a:schemeClr val="tx1"/>
                </a:solidFill>
                <a:latin typeface="Arial" panose="020B0604020202020204" pitchFamily="34" charset="0"/>
                <a:cs typeface="Arial" panose="020B0604020202020204" pitchFamily="34" charset="0"/>
              </a:rPr>
              <a:t>the laying </a:t>
            </a:r>
            <a:r>
              <a:rPr lang="en-US" dirty="0">
                <a:solidFill>
                  <a:schemeClr val="tx1"/>
                </a:solidFill>
                <a:latin typeface="Arial" panose="020B0604020202020204" pitchFamily="34" charset="0"/>
                <a:cs typeface="Arial" panose="020B0604020202020204" pitchFamily="34" charset="0"/>
              </a:rPr>
              <a:t>of a criminal offence against any person who facilitates such a marriage. </a:t>
            </a:r>
          </a:p>
          <a:p>
            <a:pPr marL="285750" indent="-285750" algn="just">
              <a:lnSpc>
                <a:spcPts val="2160"/>
              </a:lnSpc>
              <a:buFont typeface="Arial" panose="020B0604020202020204" pitchFamily="34" charset="0"/>
              <a:buChar char="•"/>
            </a:pPr>
            <a:r>
              <a:rPr lang="en-US" b="1" dirty="0">
                <a:solidFill>
                  <a:schemeClr val="tx1"/>
                </a:solidFill>
                <a:latin typeface="Arial" panose="020B0604020202020204" pitchFamily="34" charset="0"/>
                <a:cs typeface="Arial" panose="020B0604020202020204" pitchFamily="34" charset="0"/>
              </a:rPr>
              <a:t>Clause 6</a:t>
            </a:r>
            <a:r>
              <a:rPr lang="en-US" dirty="0">
                <a:solidFill>
                  <a:schemeClr val="tx1"/>
                </a:solidFill>
                <a:latin typeface="Arial" panose="020B0604020202020204" pitchFamily="34" charset="0"/>
                <a:cs typeface="Arial" panose="020B0604020202020204" pitchFamily="34" charset="0"/>
              </a:rPr>
              <a:t> deals with </a:t>
            </a:r>
            <a:r>
              <a:rPr lang="en-US" dirty="0" smtClean="0">
                <a:solidFill>
                  <a:schemeClr val="tx1"/>
                </a:solidFill>
                <a:latin typeface="Arial" panose="020B0604020202020204" pitchFamily="34" charset="0"/>
                <a:cs typeface="Arial" panose="020B0604020202020204" pitchFamily="34" charset="0"/>
              </a:rPr>
              <a:t>the registration </a:t>
            </a:r>
            <a:r>
              <a:rPr lang="en-US" dirty="0">
                <a:solidFill>
                  <a:schemeClr val="tx1"/>
                </a:solidFill>
                <a:latin typeface="Arial" panose="020B0604020202020204" pitchFamily="34" charset="0"/>
                <a:cs typeface="Arial" panose="020B0604020202020204" pitchFamily="34" charset="0"/>
              </a:rPr>
              <a:t>of </a:t>
            </a:r>
            <a:r>
              <a:rPr lang="en-US" dirty="0" smtClean="0">
                <a:solidFill>
                  <a:schemeClr val="tx1"/>
                </a:solidFill>
                <a:latin typeface="Arial" panose="020B0604020202020204" pitchFamily="34" charset="0"/>
                <a:cs typeface="Arial" panose="020B0604020202020204" pitchFamily="34" charset="0"/>
              </a:rPr>
              <a:t>Muslim </a:t>
            </a:r>
            <a:r>
              <a:rPr lang="en-US" dirty="0">
                <a:solidFill>
                  <a:schemeClr val="tx1"/>
                </a:solidFill>
                <a:latin typeface="Arial" panose="020B0604020202020204" pitchFamily="34" charset="0"/>
                <a:cs typeface="Arial" panose="020B0604020202020204" pitchFamily="34" charset="0"/>
              </a:rPr>
              <a:t>marriages. Clause 6(3)(a), in particular, requires that the marriage must be registered within six months after the conclusion of the marriage. Section 4(3)(b) of the Recognition of Customary Marriages Act No 120 of 1998 (RCMA) provides for the registration of customary marriages within three months after the conclusion of the marriage or within such longer period as the Minister may from time to time prescribe by notice in the gazette. </a:t>
            </a:r>
          </a:p>
          <a:p>
            <a:pPr marL="285750" indent="-285750" algn="just">
              <a:lnSpc>
                <a:spcPts val="2160"/>
              </a:lnSpc>
              <a:buFont typeface="Arial" panose="020B0604020202020204" pitchFamily="34" charset="0"/>
              <a:buChar char="•"/>
            </a:pPr>
            <a:r>
              <a:rPr lang="en-US" dirty="0">
                <a:solidFill>
                  <a:schemeClr val="tx1"/>
                </a:solidFill>
                <a:latin typeface="Arial" panose="020B0604020202020204" pitchFamily="34" charset="0"/>
                <a:cs typeface="Arial" panose="020B0604020202020204" pitchFamily="34" charset="0"/>
              </a:rPr>
              <a:t>The Department is currently registering Muslim marriages through the RCMA following the Constitutional Judgement on Muslim Marriages which instructed the Department to provide an interim measure for the registration of Muslim marriages through the RCMA. On 28 June 2022, the Constitutional Court confirmed a Supreme Court of Appeal (SCA) ruling for Women's Legal Centre Trust v President of the Republic of South Africa and Others, which legally </a:t>
            </a:r>
            <a:r>
              <a:rPr lang="en-US" dirty="0" err="1">
                <a:solidFill>
                  <a:schemeClr val="tx1"/>
                </a:solidFill>
                <a:latin typeface="Arial" panose="020B0604020202020204" pitchFamily="34" charset="0"/>
                <a:cs typeface="Arial" panose="020B0604020202020204" pitchFamily="34" charset="0"/>
              </a:rPr>
              <a:t>recognises</a:t>
            </a:r>
            <a:r>
              <a:rPr lang="en-US" dirty="0">
                <a:solidFill>
                  <a:schemeClr val="tx1"/>
                </a:solidFill>
                <a:latin typeface="Arial" panose="020B0604020202020204" pitchFamily="34" charset="0"/>
                <a:cs typeface="Arial" panose="020B0604020202020204" pitchFamily="34" charset="0"/>
              </a:rPr>
              <a:t> Muslim marriages and declares certain sections of the Marriage Act and Divorce Act unconstitutional. </a:t>
            </a:r>
          </a:p>
          <a:p>
            <a:pPr marL="285750" indent="-285750" algn="just">
              <a:lnSpc>
                <a:spcPts val="2160"/>
              </a:lnSpc>
              <a:buFont typeface="Arial" panose="020B0604020202020204" pitchFamily="34" charset="0"/>
              <a:buChar char="•"/>
            </a:pPr>
            <a:r>
              <a:rPr lang="en-US" dirty="0" smtClean="0">
                <a:solidFill>
                  <a:schemeClr val="tx1"/>
                </a:solidFill>
                <a:latin typeface="Arial" panose="020B0604020202020204" pitchFamily="34" charset="0"/>
                <a:cs typeface="Arial" panose="020B0604020202020204" pitchFamily="34" charset="0"/>
              </a:rPr>
              <a:t>After the CC judgment, the Department issued </a:t>
            </a:r>
            <a:r>
              <a:rPr lang="en-US" dirty="0">
                <a:solidFill>
                  <a:schemeClr val="tx1"/>
                </a:solidFill>
                <a:latin typeface="Arial" panose="020B0604020202020204" pitchFamily="34" charset="0"/>
                <a:cs typeface="Arial" panose="020B0604020202020204" pitchFamily="34" charset="0"/>
              </a:rPr>
              <a:t>a Circular on 31 March 2023 advising Civic Services Front Office on how to register </a:t>
            </a:r>
            <a:r>
              <a:rPr lang="en-US" dirty="0" smtClean="0">
                <a:solidFill>
                  <a:schemeClr val="tx1"/>
                </a:solidFill>
                <a:latin typeface="Arial" panose="020B0604020202020204" pitchFamily="34" charset="0"/>
                <a:cs typeface="Arial" panose="020B0604020202020204" pitchFamily="34" charset="0"/>
              </a:rPr>
              <a:t>Muslim </a:t>
            </a:r>
            <a:r>
              <a:rPr lang="en-US" dirty="0">
                <a:solidFill>
                  <a:schemeClr val="tx1"/>
                </a:solidFill>
                <a:latin typeface="Arial" panose="020B0604020202020204" pitchFamily="34" charset="0"/>
                <a:cs typeface="Arial" panose="020B0604020202020204" pitchFamily="34" charset="0"/>
              </a:rPr>
              <a:t>marriages as per the order of the Constitutional Court. </a:t>
            </a:r>
          </a:p>
        </p:txBody>
      </p:sp>
    </p:spTree>
    <p:extLst>
      <p:ext uri="{BB962C8B-B14F-4D97-AF65-F5344CB8AC3E}">
        <p14:creationId xmlns:p14="http://schemas.microsoft.com/office/powerpoint/2010/main" val="114031211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a:t>CONFIDENTIAL </a:t>
            </a:r>
          </a:p>
        </p:txBody>
      </p:sp>
      <p:sp>
        <p:nvSpPr>
          <p:cNvPr id="5" name="Slide Number Placeholder 4"/>
          <p:cNvSpPr>
            <a:spLocks noGrp="1"/>
          </p:cNvSpPr>
          <p:nvPr>
            <p:ph type="sldNum" sz="quarter" idx="12"/>
          </p:nvPr>
        </p:nvSpPr>
        <p:spPr>
          <a:xfrm>
            <a:off x="8405812" y="6356351"/>
            <a:ext cx="2133600" cy="365125"/>
          </a:xfrm>
        </p:spPr>
        <p:txBody>
          <a:bodyPr/>
          <a:lstStyle/>
          <a:p>
            <a:fld id="{2538E8B7-8BD9-9F48-9FB6-4E0DFEDB8449}" type="slidenum">
              <a:rPr lang="en-US" b="1" smtClean="0"/>
              <a:t>6</a:t>
            </a:fld>
            <a:endParaRPr lang="en-US" b="1" dirty="0"/>
          </a:p>
        </p:txBody>
      </p:sp>
      <p:sp>
        <p:nvSpPr>
          <p:cNvPr id="6" name="Title 1"/>
          <p:cNvSpPr txBox="1">
            <a:spLocks/>
          </p:cNvSpPr>
          <p:nvPr/>
        </p:nvSpPr>
        <p:spPr>
          <a:xfrm>
            <a:off x="1709079" y="226349"/>
            <a:ext cx="8589454" cy="1121684"/>
          </a:xfrm>
          <a:prstGeom prst="rect">
            <a:avLst/>
          </a:prstGeom>
          <a:solidFill>
            <a:srgbClr val="F79646">
              <a:lumMod val="75000"/>
            </a:srgbClr>
          </a:solidFill>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lvl="0">
              <a:defRPr/>
            </a:pPr>
            <a:r>
              <a:rPr lang="en-US" sz="2800" b="1" dirty="0">
                <a:solidFill>
                  <a:prstClr val="white"/>
                </a:solidFill>
                <a:latin typeface="Arial" panose="020B0604020202020204" pitchFamily="34" charset="0"/>
                <a:cs typeface="Arial" panose="020B0604020202020204" pitchFamily="34" charset="0"/>
              </a:rPr>
              <a:t>Registration of Muslim Marriages Bill, 2022</a:t>
            </a:r>
          </a:p>
        </p:txBody>
      </p:sp>
      <p:sp>
        <p:nvSpPr>
          <p:cNvPr id="7" name="Content Placeholder 2"/>
          <p:cNvSpPr txBox="1">
            <a:spLocks/>
          </p:cNvSpPr>
          <p:nvPr/>
        </p:nvSpPr>
        <p:spPr>
          <a:xfrm>
            <a:off x="678729" y="1740904"/>
            <a:ext cx="11246177" cy="471645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lvl="0">
              <a:buFont typeface="+mj-lt"/>
              <a:buAutoNum type="arabicPeriod" startAt="5"/>
            </a:pPr>
            <a:endParaRPr lang="en-ZA" sz="2000" dirty="0"/>
          </a:p>
        </p:txBody>
      </p:sp>
      <p:sp>
        <p:nvSpPr>
          <p:cNvPr id="8" name="Rectangle 7"/>
          <p:cNvSpPr/>
          <p:nvPr/>
        </p:nvSpPr>
        <p:spPr>
          <a:xfrm>
            <a:off x="490194" y="1520868"/>
            <a:ext cx="10991654" cy="483548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lgn="just">
              <a:lnSpc>
                <a:spcPts val="2160"/>
              </a:lnSpc>
              <a:buFont typeface="Arial" panose="020B0604020202020204" pitchFamily="34" charset="0"/>
              <a:buChar char="•"/>
            </a:pPr>
            <a:r>
              <a:rPr lang="en-US" b="1" dirty="0">
                <a:solidFill>
                  <a:schemeClr val="tx1"/>
                </a:solidFill>
                <a:latin typeface="Arial" panose="020B0604020202020204" pitchFamily="34" charset="0"/>
                <a:cs typeface="Arial" panose="020B0604020202020204" pitchFamily="34" charset="0"/>
              </a:rPr>
              <a:t>Clause 7</a:t>
            </a:r>
            <a:r>
              <a:rPr lang="en-US" dirty="0">
                <a:solidFill>
                  <a:schemeClr val="tx1"/>
                </a:solidFill>
                <a:latin typeface="Arial" panose="020B0604020202020204" pitchFamily="34" charset="0"/>
                <a:cs typeface="Arial" panose="020B0604020202020204" pitchFamily="34" charset="0"/>
              </a:rPr>
              <a:t> of the Bill deals with proprietary consequences of a Muslim marriage and requires that the parties must voluntarily choose the matrimonial property system which will apply to their marriage. Importantly, this provision requires conclusion of an antenuptial contract if the system chosen is out of community of property. </a:t>
            </a:r>
          </a:p>
          <a:p>
            <a:pPr marL="285750" indent="-285750" algn="just">
              <a:lnSpc>
                <a:spcPts val="2160"/>
              </a:lnSpc>
              <a:buFont typeface="Arial" panose="020B0604020202020204" pitchFamily="34" charset="0"/>
              <a:buChar char="•"/>
            </a:pPr>
            <a:r>
              <a:rPr lang="en-US" dirty="0">
                <a:solidFill>
                  <a:schemeClr val="tx1"/>
                </a:solidFill>
                <a:latin typeface="Arial" panose="020B0604020202020204" pitchFamily="34" charset="0"/>
                <a:cs typeface="Arial" panose="020B0604020202020204" pitchFamily="34" charset="0"/>
              </a:rPr>
              <a:t>Currently, the law requires couples, when concluding a marriage, to choose from three matrimonial property regimes; that is, marriage in community of property, marriage out of community of property with accrual and marriage out of community of property without accrual. In the event that couples do not conclude an antenuptial contract, the marriage is regarded as a marriage in community of property (default position). In future, there will be no default matrimonial property regime. Couples will be given an opportunity to choose a matrimonial property regime that suits them. The Department, working with the DOJ&amp;CD, will introduce a pro forma antenuptial contract for couples who may not afford lawyers (notaries).</a:t>
            </a:r>
          </a:p>
          <a:p>
            <a:pPr marL="285750" indent="-285750" algn="just">
              <a:lnSpc>
                <a:spcPts val="2160"/>
              </a:lnSpc>
              <a:buFont typeface="Arial" panose="020B0604020202020204" pitchFamily="34" charset="0"/>
              <a:buChar char="•"/>
            </a:pPr>
            <a:r>
              <a:rPr lang="en-US" b="1" dirty="0">
                <a:solidFill>
                  <a:schemeClr val="tx1"/>
                </a:solidFill>
                <a:latin typeface="Arial" panose="020B0604020202020204" pitchFamily="34" charset="0"/>
                <a:cs typeface="Arial" panose="020B0604020202020204" pitchFamily="34" charset="0"/>
              </a:rPr>
              <a:t>Clause 9 </a:t>
            </a:r>
            <a:r>
              <a:rPr lang="en-US" dirty="0">
                <a:solidFill>
                  <a:schemeClr val="tx1"/>
                </a:solidFill>
                <a:latin typeface="Arial" panose="020B0604020202020204" pitchFamily="34" charset="0"/>
                <a:cs typeface="Arial" panose="020B0604020202020204" pitchFamily="34" charset="0"/>
              </a:rPr>
              <a:t>of the Bill deals with dissolution of a muslim marriage and refers to section 3 of the Divorce Act. The draft Marriages Bill also deals with the dissolution of all marriages and refers further to the Mediation in Certain Divorce Matters Act, 1987 and the Divorce Act. </a:t>
            </a:r>
          </a:p>
        </p:txBody>
      </p:sp>
    </p:spTree>
    <p:extLst>
      <p:ext uri="{BB962C8B-B14F-4D97-AF65-F5344CB8AC3E}">
        <p14:creationId xmlns:p14="http://schemas.microsoft.com/office/powerpoint/2010/main" val="289717556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a:t>CONFIDENTIAL </a:t>
            </a:r>
          </a:p>
        </p:txBody>
      </p:sp>
      <p:sp>
        <p:nvSpPr>
          <p:cNvPr id="5" name="Slide Number Placeholder 4"/>
          <p:cNvSpPr>
            <a:spLocks noGrp="1"/>
          </p:cNvSpPr>
          <p:nvPr>
            <p:ph type="sldNum" sz="quarter" idx="12"/>
          </p:nvPr>
        </p:nvSpPr>
        <p:spPr>
          <a:xfrm>
            <a:off x="8405812" y="6356351"/>
            <a:ext cx="2133600" cy="365125"/>
          </a:xfrm>
        </p:spPr>
        <p:txBody>
          <a:bodyPr/>
          <a:lstStyle/>
          <a:p>
            <a:fld id="{2538E8B7-8BD9-9F48-9FB6-4E0DFEDB8449}" type="slidenum">
              <a:rPr lang="en-US" smtClean="0"/>
              <a:t>7</a:t>
            </a:fld>
            <a:endParaRPr lang="en-US" dirty="0"/>
          </a:p>
        </p:txBody>
      </p:sp>
      <p:sp>
        <p:nvSpPr>
          <p:cNvPr id="6" name="Title 1"/>
          <p:cNvSpPr txBox="1">
            <a:spLocks/>
          </p:cNvSpPr>
          <p:nvPr/>
        </p:nvSpPr>
        <p:spPr>
          <a:xfrm>
            <a:off x="1709079" y="69553"/>
            <a:ext cx="8589454" cy="1121684"/>
          </a:xfrm>
          <a:prstGeom prst="rect">
            <a:avLst/>
          </a:prstGeom>
          <a:solidFill>
            <a:srgbClr val="F79646">
              <a:lumMod val="75000"/>
            </a:srgbClr>
          </a:solidFill>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lvl="0">
              <a:defRPr/>
            </a:pPr>
            <a:r>
              <a:rPr lang="en-US" sz="2800" b="1" dirty="0">
                <a:solidFill>
                  <a:prstClr val="white"/>
                </a:solidFill>
                <a:latin typeface="Arial" panose="020B0604020202020204" pitchFamily="34" charset="0"/>
                <a:cs typeface="Arial" panose="020B0604020202020204" pitchFamily="34" charset="0"/>
              </a:rPr>
              <a:t>CONSULTATIONS ON MUSLIM MARRIAGES</a:t>
            </a:r>
          </a:p>
        </p:txBody>
      </p:sp>
      <p:sp>
        <p:nvSpPr>
          <p:cNvPr id="7" name="Content Placeholder 2"/>
          <p:cNvSpPr txBox="1">
            <a:spLocks/>
          </p:cNvSpPr>
          <p:nvPr/>
        </p:nvSpPr>
        <p:spPr>
          <a:xfrm>
            <a:off x="678729" y="1740904"/>
            <a:ext cx="11246177" cy="471645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lvl="0">
              <a:buFont typeface="+mj-lt"/>
              <a:buAutoNum type="arabicPeriod" startAt="5"/>
            </a:pPr>
            <a:endParaRPr lang="en-ZA" sz="2000" dirty="0"/>
          </a:p>
        </p:txBody>
      </p:sp>
      <p:sp>
        <p:nvSpPr>
          <p:cNvPr id="8" name="Rectangle 7"/>
          <p:cNvSpPr/>
          <p:nvPr/>
        </p:nvSpPr>
        <p:spPr>
          <a:xfrm>
            <a:off x="543166" y="1256752"/>
            <a:ext cx="11085378" cy="492361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285750" indent="-285750" algn="just">
              <a:lnSpc>
                <a:spcPts val="2500"/>
              </a:lnSpc>
              <a:buFont typeface="Arial" panose="020B0604020202020204" pitchFamily="34" charset="0"/>
              <a:buChar char="•"/>
            </a:pPr>
            <a:r>
              <a:rPr lang="en-US" dirty="0">
                <a:solidFill>
                  <a:schemeClr val="tx1"/>
                </a:solidFill>
                <a:latin typeface="Arial" panose="020B0604020202020204" pitchFamily="34" charset="0"/>
                <a:cs typeface="Arial" panose="020B0604020202020204" pitchFamily="34" charset="0"/>
              </a:rPr>
              <a:t>The Department has had consultations with the Muslim Judicial Council (the “MJC”) on 30 January 2023 in Cape Town in order to deal with registration of muslim marriages. This meeting reviewed the “</a:t>
            </a:r>
            <a:r>
              <a:rPr lang="en-US" i="1" dirty="0">
                <a:solidFill>
                  <a:schemeClr val="tx1"/>
                </a:solidFill>
                <a:latin typeface="Arial" panose="020B0604020202020204" pitchFamily="34" charset="0"/>
                <a:cs typeface="Arial" panose="020B0604020202020204" pitchFamily="34" charset="0"/>
              </a:rPr>
              <a:t>White Paper on Marriages and draft Marriages Bill”</a:t>
            </a:r>
            <a:r>
              <a:rPr lang="en-US" dirty="0">
                <a:solidFill>
                  <a:schemeClr val="tx1"/>
                </a:solidFill>
                <a:latin typeface="Arial" panose="020B0604020202020204" pitchFamily="34" charset="0"/>
                <a:cs typeface="Arial" panose="020B0604020202020204" pitchFamily="34" charset="0"/>
              </a:rPr>
              <a:t> and received support from the MJC.  Prior to this (on 10 September 2021) there has also been consultation with the Al Jama-ah Political Party.</a:t>
            </a:r>
          </a:p>
          <a:p>
            <a:pPr marL="285750" indent="-285750" algn="just">
              <a:lnSpc>
                <a:spcPts val="2500"/>
              </a:lnSpc>
              <a:buFont typeface="Arial" panose="020B0604020202020204" pitchFamily="34" charset="0"/>
              <a:buChar char="•"/>
            </a:pPr>
            <a:r>
              <a:rPr lang="en-US" dirty="0">
                <a:solidFill>
                  <a:schemeClr val="tx1"/>
                </a:solidFill>
                <a:latin typeface="Arial" panose="020B0604020202020204" pitchFamily="34" charset="0"/>
                <a:cs typeface="Arial" panose="020B0604020202020204" pitchFamily="34" charset="0"/>
              </a:rPr>
              <a:t>The MJC raised issues relating to, </a:t>
            </a:r>
            <a:r>
              <a:rPr lang="en-US" i="1" dirty="0">
                <a:solidFill>
                  <a:schemeClr val="tx1"/>
                </a:solidFill>
                <a:latin typeface="Arial" panose="020B0604020202020204" pitchFamily="34" charset="0"/>
                <a:cs typeface="Arial" panose="020B0604020202020204" pitchFamily="34" charset="0"/>
              </a:rPr>
              <a:t>inter alia</a:t>
            </a:r>
            <a:r>
              <a:rPr lang="en-US" dirty="0">
                <a:solidFill>
                  <a:schemeClr val="tx1"/>
                </a:solidFill>
                <a:latin typeface="Arial" panose="020B0604020202020204" pitchFamily="34" charset="0"/>
                <a:cs typeface="Arial" panose="020B0604020202020204" pitchFamily="34" charset="0"/>
              </a:rPr>
              <a:t>, issuance of death certificates wherein the certificate reflect the spouses as either “single” or “never married”. </a:t>
            </a:r>
          </a:p>
          <a:p>
            <a:pPr marL="285750" indent="-285750" algn="just">
              <a:lnSpc>
                <a:spcPts val="2500"/>
              </a:lnSpc>
              <a:buFont typeface="Arial" panose="020B0604020202020204" pitchFamily="34" charset="0"/>
              <a:buChar char="•"/>
            </a:pPr>
            <a:r>
              <a:rPr lang="en-US" dirty="0">
                <a:solidFill>
                  <a:schemeClr val="tx1"/>
                </a:solidFill>
                <a:latin typeface="Arial" panose="020B0604020202020204" pitchFamily="34" charset="0"/>
                <a:cs typeface="Arial" panose="020B0604020202020204" pitchFamily="34" charset="0"/>
              </a:rPr>
              <a:t>Mr. Hendricks also strongly mentioned this fact as objectionable and offensive to the Muslim community. The Department fully accepts this criticism. However, it is important to note that the issuance of “never married” death certificate affects every person whose marriage is not registered with the Department. Most marriages which were concluded before 1986 were registered manually and were not entered to the National Population Register. Couples who are married in terms of the RCMA also suffer a similar consequence if their marriages are not registered with the Department. </a:t>
            </a:r>
          </a:p>
          <a:p>
            <a:pPr marL="285750" indent="-285750" algn="just">
              <a:lnSpc>
                <a:spcPts val="2500"/>
              </a:lnSpc>
              <a:buFont typeface="Arial" panose="020B0604020202020204" pitchFamily="34" charset="0"/>
              <a:buChar char="•"/>
            </a:pPr>
            <a:r>
              <a:rPr lang="en-US" dirty="0">
                <a:solidFill>
                  <a:schemeClr val="tx1"/>
                </a:solidFill>
                <a:latin typeface="Arial" panose="020B0604020202020204" pitchFamily="34" charset="0"/>
                <a:cs typeface="Arial" panose="020B0604020202020204" pitchFamily="34" charset="0"/>
              </a:rPr>
              <a:t>The Department, unfortunately, did not undertake extensive marriage registration campaigns on the registration of marriages. The Department will intensify the campaign on the registration of marriages. </a:t>
            </a:r>
          </a:p>
          <a:p>
            <a:pPr marL="285750" indent="-285750" algn="just">
              <a:lnSpc>
                <a:spcPts val="2500"/>
              </a:lnSpc>
              <a:buFont typeface="Arial" panose="020B0604020202020204" pitchFamily="34" charset="0"/>
              <a:buChar char="•"/>
            </a:pPr>
            <a:r>
              <a:rPr lang="en-US" dirty="0">
                <a:solidFill>
                  <a:schemeClr val="tx1"/>
                </a:solidFill>
                <a:latin typeface="Arial" panose="020B0604020202020204" pitchFamily="34" charset="0"/>
                <a:cs typeface="Arial" panose="020B0604020202020204" pitchFamily="34" charset="0"/>
              </a:rPr>
              <a:t>The White Paper on marriages provides for the compulsory registration of marriages. </a:t>
            </a:r>
          </a:p>
        </p:txBody>
      </p:sp>
      <p:sp>
        <p:nvSpPr>
          <p:cNvPr id="2" name="TextBox 1"/>
          <p:cNvSpPr txBox="1"/>
          <p:nvPr/>
        </p:nvSpPr>
        <p:spPr>
          <a:xfrm>
            <a:off x="489586" y="6421864"/>
            <a:ext cx="11138958" cy="276999"/>
          </a:xfrm>
          <a:prstGeom prst="rect">
            <a:avLst/>
          </a:prstGeom>
          <a:solidFill>
            <a:schemeClr val="bg1"/>
          </a:solidFill>
        </p:spPr>
        <p:txBody>
          <a:bodyPr wrap="square" rtlCol="0">
            <a:spAutoFit/>
          </a:bodyPr>
          <a:lstStyle/>
          <a:p>
            <a:endParaRPr lang="en-ZA" sz="1200" dirty="0"/>
          </a:p>
        </p:txBody>
      </p:sp>
      <p:sp>
        <p:nvSpPr>
          <p:cNvPr id="9" name="Slide Number Placeholder 4">
            <a:extLst>
              <a:ext uri="{FF2B5EF4-FFF2-40B4-BE49-F238E27FC236}">
                <a16:creationId xmlns:a16="http://schemas.microsoft.com/office/drawing/2014/main" id="{17D593BF-D730-4649-817A-063F8EAC5A53}"/>
              </a:ext>
            </a:extLst>
          </p:cNvPr>
          <p:cNvSpPr txBox="1">
            <a:spLocks/>
          </p:cNvSpPr>
          <p:nvPr/>
        </p:nvSpPr>
        <p:spPr>
          <a:xfrm>
            <a:off x="8558212" y="6372765"/>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2538E8B7-8BD9-9F48-9FB6-4E0DFEDB8449}" type="slidenum">
              <a:rPr lang="en-US" b="1" smtClean="0"/>
              <a:pPr/>
              <a:t>7</a:t>
            </a:fld>
            <a:endParaRPr lang="en-US" b="1" dirty="0"/>
          </a:p>
        </p:txBody>
      </p:sp>
    </p:spTree>
    <p:extLst>
      <p:ext uri="{BB962C8B-B14F-4D97-AF65-F5344CB8AC3E}">
        <p14:creationId xmlns:p14="http://schemas.microsoft.com/office/powerpoint/2010/main" val="312819377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a:t>CONFIDENTIAL </a:t>
            </a:r>
          </a:p>
        </p:txBody>
      </p:sp>
      <p:sp>
        <p:nvSpPr>
          <p:cNvPr id="5" name="Slide Number Placeholder 4"/>
          <p:cNvSpPr>
            <a:spLocks noGrp="1"/>
          </p:cNvSpPr>
          <p:nvPr>
            <p:ph type="sldNum" sz="quarter" idx="12"/>
          </p:nvPr>
        </p:nvSpPr>
        <p:spPr>
          <a:xfrm>
            <a:off x="8405812" y="6356351"/>
            <a:ext cx="2133600" cy="365125"/>
          </a:xfrm>
        </p:spPr>
        <p:txBody>
          <a:bodyPr/>
          <a:lstStyle/>
          <a:p>
            <a:fld id="{2538E8B7-8BD9-9F48-9FB6-4E0DFEDB8449}" type="slidenum">
              <a:rPr lang="en-US" b="1" smtClean="0"/>
              <a:t>8</a:t>
            </a:fld>
            <a:endParaRPr lang="en-US" b="1" dirty="0"/>
          </a:p>
        </p:txBody>
      </p:sp>
      <p:sp>
        <p:nvSpPr>
          <p:cNvPr id="6" name="Title 1"/>
          <p:cNvSpPr txBox="1">
            <a:spLocks/>
          </p:cNvSpPr>
          <p:nvPr/>
        </p:nvSpPr>
        <p:spPr>
          <a:xfrm>
            <a:off x="1709079" y="226348"/>
            <a:ext cx="8589454" cy="1344871"/>
          </a:xfrm>
          <a:prstGeom prst="rect">
            <a:avLst/>
          </a:prstGeom>
          <a:solidFill>
            <a:srgbClr val="F79646">
              <a:lumMod val="75000"/>
            </a:srgbClr>
          </a:solidFill>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lvl="0">
              <a:defRPr/>
            </a:pPr>
            <a:r>
              <a:rPr lang="en-US" sz="2800" b="1" dirty="0">
                <a:solidFill>
                  <a:prstClr val="white"/>
                </a:solidFill>
                <a:latin typeface="Arial" panose="020B0604020202020204" pitchFamily="34" charset="0"/>
                <a:cs typeface="Arial" panose="020B0604020202020204" pitchFamily="34" charset="0"/>
              </a:rPr>
              <a:t>RECOMMENDATIONS</a:t>
            </a:r>
          </a:p>
        </p:txBody>
      </p:sp>
      <p:sp>
        <p:nvSpPr>
          <p:cNvPr id="7" name="Content Placeholder 2"/>
          <p:cNvSpPr txBox="1">
            <a:spLocks/>
          </p:cNvSpPr>
          <p:nvPr/>
        </p:nvSpPr>
        <p:spPr>
          <a:xfrm>
            <a:off x="678729" y="1740904"/>
            <a:ext cx="11246177" cy="471645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lvl="0">
              <a:buFont typeface="+mj-lt"/>
              <a:buAutoNum type="arabicPeriod" startAt="5"/>
            </a:pPr>
            <a:endParaRPr lang="en-ZA" sz="2000" dirty="0"/>
          </a:p>
        </p:txBody>
      </p:sp>
      <p:sp>
        <p:nvSpPr>
          <p:cNvPr id="10" name="Rectangle 9"/>
          <p:cNvSpPr/>
          <p:nvPr/>
        </p:nvSpPr>
        <p:spPr>
          <a:xfrm>
            <a:off x="1018095" y="1740904"/>
            <a:ext cx="10624008" cy="366065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200000"/>
              </a:lnSpc>
            </a:pPr>
            <a:r>
              <a:rPr lang="en-US" dirty="0">
                <a:solidFill>
                  <a:schemeClr val="tx1"/>
                </a:solidFill>
                <a:latin typeface="Arial" panose="020B0604020202020204" pitchFamily="34" charset="0"/>
                <a:cs typeface="Arial" panose="020B0604020202020204" pitchFamily="34" charset="0"/>
              </a:rPr>
              <a:t>The Department is of the considered view that: -</a:t>
            </a:r>
          </a:p>
          <a:p>
            <a:pPr marL="285750" indent="-285750" algn="just">
              <a:lnSpc>
                <a:spcPct val="200000"/>
              </a:lnSpc>
              <a:buFont typeface="Arial" panose="020B0604020202020204" pitchFamily="34" charset="0"/>
              <a:buChar char="•"/>
            </a:pPr>
            <a:r>
              <a:rPr lang="en-US" dirty="0">
                <a:solidFill>
                  <a:schemeClr val="tx1"/>
                </a:solidFill>
                <a:latin typeface="Arial" panose="020B0604020202020204" pitchFamily="34" charset="0"/>
                <a:cs typeface="Arial" panose="020B0604020202020204" pitchFamily="34" charset="0"/>
              </a:rPr>
              <a:t>it is not necessary to proceed with the Private Members’ Bill. The Department is currently in the process of developing an Executive Bill to regulate all marriages in South Africa. The draft Bill provides for most of the issues raised in the Private Member’s Bill</a:t>
            </a:r>
          </a:p>
          <a:p>
            <a:pPr algn="ctr"/>
            <a:endParaRPr lang="en-US" dirty="0">
              <a:solidFill>
                <a:prstClr val="black"/>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6863955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1025</TotalTime>
  <Words>1243</Words>
  <Application>Microsoft Office PowerPoint</Application>
  <PresentationFormat>Widescreen</PresentationFormat>
  <Paragraphs>45</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Elroy Africa</dc:creator>
  <cp:lastModifiedBy>Eddy Mathonsi</cp:lastModifiedBy>
  <cp:revision>72</cp:revision>
  <dcterms:created xsi:type="dcterms:W3CDTF">2020-08-03T07:53:58Z</dcterms:created>
  <dcterms:modified xsi:type="dcterms:W3CDTF">2023-05-01T08:54:43Z</dcterms:modified>
</cp:coreProperties>
</file>