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6" r:id="rId2"/>
    <p:sldId id="304" r:id="rId3"/>
    <p:sldId id="328" r:id="rId4"/>
    <p:sldId id="340" r:id="rId5"/>
    <p:sldId id="358" r:id="rId6"/>
    <p:sldId id="341" r:id="rId7"/>
    <p:sldId id="359" r:id="rId8"/>
    <p:sldId id="275"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illay" initials="u" lastIdx="2" clrIdx="0">
    <p:extLst>
      <p:ext uri="{19B8F6BF-5375-455C-9EA6-DF929625EA0E}">
        <p15:presenceInfo xmlns:p15="http://schemas.microsoft.com/office/powerpoint/2012/main" userId="upillay" providerId="None"/>
      </p:ext>
    </p:extLst>
  </p:cmAuthor>
  <p:cmAuthor id="2" name="TToet" initials="T" lastIdx="1" clrIdx="1">
    <p:extLst>
      <p:ext uri="{19B8F6BF-5375-455C-9EA6-DF929625EA0E}">
        <p15:presenceInfo xmlns:p15="http://schemas.microsoft.com/office/powerpoint/2012/main" userId="TTo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F26500"/>
    <a:srgbClr val="FF4000"/>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71" autoAdjust="0"/>
    <p:restoredTop sz="92636" autoAdjust="0"/>
  </p:normalViewPr>
  <p:slideViewPr>
    <p:cSldViewPr snapToGrid="0">
      <p:cViewPr varScale="1">
        <p:scale>
          <a:sx n="84" d="100"/>
          <a:sy n="84"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597F0C-5600-4E51-AFA2-926859C0B40D}" type="datetimeFigureOut">
              <a:rPr lang="en-ZA" smtClean="0"/>
              <a:t>2023/04/30</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a:t>
            </a:fld>
            <a:endParaRPr lang="en-ZA" dirty="0"/>
          </a:p>
        </p:txBody>
      </p:sp>
    </p:spTree>
    <p:extLst>
      <p:ext uri="{BB962C8B-B14F-4D97-AF65-F5344CB8AC3E}">
        <p14:creationId xmlns:p14="http://schemas.microsoft.com/office/powerpoint/2010/main" val="279721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3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2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94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39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6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8</a:t>
            </a:fld>
            <a:endParaRPr lang="en-ZA" dirty="0"/>
          </a:p>
        </p:txBody>
      </p:sp>
    </p:spTree>
    <p:extLst>
      <p:ext uri="{BB962C8B-B14F-4D97-AF65-F5344CB8AC3E}">
        <p14:creationId xmlns:p14="http://schemas.microsoft.com/office/powerpoint/2010/main" val="181767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Name and date of presentation in 9pt Arial italic 333</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Name and date of presentation in 9pt Arial italic 333</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Name and date of presentation in 9pt Arial italic 333</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Name and date of presentation in 9pt Arial italic 333</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Name and date of presentation in 9pt Arial italic 333</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88274"/>
            <a:ext cx="7772400" cy="2142309"/>
          </a:xfrm>
        </p:spPr>
        <p:txBody>
          <a:bodyPr anchor="t">
            <a:normAutofit fontScale="90000"/>
          </a:bodyPr>
          <a:lstStyle/>
          <a:p>
            <a:pPr algn="ctr"/>
            <a:r>
              <a:rPr lang="en-GB" dirty="0" smtClean="0"/>
              <a:t>DEVELOPMENTS AROUND THE SOUTH AFRICAN TOURISM BOARD AND THE APPOINTMENT OF THREE INTERIM BOARD MEMBERS TO MANAGE THE CURRENT DEVELOPMENTS</a:t>
            </a:r>
            <a:br>
              <a:rPr lang="en-GB" dirty="0" smtClean="0"/>
            </a:br>
            <a:r>
              <a:rPr lang="en-GB" dirty="0"/>
              <a:t/>
            </a:r>
            <a:br>
              <a:rPr lang="en-GB" dirty="0"/>
            </a:br>
            <a:r>
              <a:rPr lang="en-GB" dirty="0" smtClean="0"/>
              <a:t>2 MAY 2023</a:t>
            </a:r>
            <a:endParaRPr lang="en-ZA" dirty="0"/>
          </a:p>
        </p:txBody>
      </p:sp>
      <p:sp>
        <p:nvSpPr>
          <p:cNvPr id="3" name="Subtitle 2"/>
          <p:cNvSpPr>
            <a:spLocks noGrp="1"/>
          </p:cNvSpPr>
          <p:nvPr>
            <p:ph type="subTitle" idx="4294967295"/>
          </p:nvPr>
        </p:nvSpPr>
        <p:spPr>
          <a:xfrm>
            <a:off x="627611" y="1647215"/>
            <a:ext cx="7772400" cy="958645"/>
          </a:xfrm>
          <a:prstGeom prst="rect">
            <a:avLst/>
          </a:prstGeom>
        </p:spPr>
        <p:txBody>
          <a:bodyPr>
            <a:noAutofit/>
          </a:bodyPr>
          <a:lstStyle/>
          <a:p>
            <a:pPr marL="0" indent="0" algn="ctr">
              <a:buNone/>
            </a:pPr>
            <a:endParaRPr lang="en-ZA" dirty="0">
              <a:cs typeface="Arial" panose="020B0604020202020204" pitchFamily="34" charset="0"/>
            </a:endParaRPr>
          </a:p>
        </p:txBody>
      </p:sp>
      <p:sp>
        <p:nvSpPr>
          <p:cNvPr id="4" name="Rectangle 3"/>
          <p:cNvSpPr/>
          <p:nvPr/>
        </p:nvSpPr>
        <p:spPr>
          <a:xfrm>
            <a:off x="8458200" y="282660"/>
            <a:ext cx="447558" cy="230832"/>
          </a:xfrm>
          <a:prstGeom prst="rect">
            <a:avLst/>
          </a:prstGeom>
        </p:spPr>
        <p:txBody>
          <a:bodyPr wrap="none">
            <a:spAutoFit/>
          </a:bodyPr>
          <a:lstStyle/>
          <a:p>
            <a:r>
              <a:rPr lang="en-ZA" sz="900" dirty="0">
                <a:solidFill>
                  <a:schemeClr val="bg1">
                    <a:lumMod val="65000"/>
                  </a:schemeClr>
                </a:solidFill>
                <a:effectLst/>
                <a:latin typeface="Arial" panose="020B0604020202020204" pitchFamily="34" charset="0"/>
                <a:ea typeface="Calibri" panose="020F0502020204030204" pitchFamily="34" charset="0"/>
              </a:rPr>
              <a:t>T013</a:t>
            </a:r>
            <a:endParaRPr lang="en-ZA" sz="900" dirty="0">
              <a:solidFill>
                <a:schemeClr val="bg1">
                  <a:lumMod val="65000"/>
                </a:schemeClr>
              </a:solidFill>
            </a:endParaRPr>
          </a:p>
        </p:txBody>
      </p:sp>
    </p:spTree>
    <p:extLst>
      <p:ext uri="{BB962C8B-B14F-4D97-AF65-F5344CB8AC3E}">
        <p14:creationId xmlns:p14="http://schemas.microsoft.com/office/powerpoint/2010/main" val="40068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6525"/>
            <a:ext cx="7886700" cy="874858"/>
          </a:xfrm>
        </p:spPr>
        <p:txBody>
          <a:bodyPr>
            <a:normAutofit/>
          </a:bodyPr>
          <a:lstStyle/>
          <a:p>
            <a:r>
              <a:rPr lang="en-ZA" sz="3200" b="1" dirty="0">
                <a:solidFill>
                  <a:srgbClr val="F26500"/>
                </a:solidFill>
                <a:latin typeface="Gill Sans MT" panose="020B0502020104020203" pitchFamily="34" charset="0"/>
              </a:rPr>
              <a:t>BACKGROUND &amp; INTRODUCTION</a:t>
            </a:r>
          </a:p>
        </p:txBody>
      </p:sp>
      <p:sp>
        <p:nvSpPr>
          <p:cNvPr id="4" name="Content Placeholder 3"/>
          <p:cNvSpPr>
            <a:spLocks noGrp="1"/>
          </p:cNvSpPr>
          <p:nvPr>
            <p:ph idx="1"/>
          </p:nvPr>
        </p:nvSpPr>
        <p:spPr>
          <a:xfrm>
            <a:off x="415635" y="1011381"/>
            <a:ext cx="8417279" cy="5344969"/>
          </a:xfrm>
        </p:spPr>
        <p:txBody>
          <a:bodyPr>
            <a:normAutofit/>
          </a:bodyPr>
          <a:lstStyle/>
          <a:p>
            <a:pPr lvl="0"/>
            <a:r>
              <a:rPr lang="en-ZA" dirty="0" smtClean="0"/>
              <a:t>I was appointed into the Department of Tourism on 6 March 2023.</a:t>
            </a:r>
          </a:p>
          <a:p>
            <a:pPr lvl="0"/>
            <a:r>
              <a:rPr lang="en-ZA" dirty="0" smtClean="0"/>
              <a:t>Upon taking office, I immediately set out a series of consultative engagements to receive a comprehensive brief on the status of the South African Tourism sector, including the Entity, South African Tourism.</a:t>
            </a:r>
          </a:p>
          <a:p>
            <a:pPr lvl="0"/>
            <a:r>
              <a:rPr lang="en-ZA" dirty="0" smtClean="0"/>
              <a:t>I have received a report from the Portfolio Committee dated 26 February 2023 and concerns about the Board. </a:t>
            </a:r>
          </a:p>
          <a:p>
            <a:pPr lvl="0"/>
            <a:r>
              <a:rPr lang="en-ZA" dirty="0" smtClean="0"/>
              <a:t>Because of the urgency of this matter, I sought the opinion of Senior Counsel to guide on the legality of the decisions taken by the Board, namely the Tottenham Hotspur Football Club proposed sponsorship, as well as the apparent improper composition of the Board.</a:t>
            </a:r>
            <a:endParaRPr lang="en-ZA" dirty="0"/>
          </a:p>
          <a:p>
            <a:endParaRPr lang="en-ZA" dirty="0"/>
          </a:p>
          <a:p>
            <a:pPr marL="0" indent="0" algn="just">
              <a:buNone/>
            </a:pPr>
            <a:endParaRPr lang="en-ZA" dirty="0"/>
          </a:p>
          <a:p>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93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6524"/>
            <a:ext cx="7886700" cy="1027257"/>
          </a:xfrm>
        </p:spPr>
        <p:txBody>
          <a:bodyPr>
            <a:normAutofit fontScale="90000"/>
          </a:bodyPr>
          <a:lstStyle/>
          <a:p>
            <a:pPr lvl="0"/>
            <a:r>
              <a:rPr lang="en-ZA" dirty="0" smtClean="0"/>
              <a:t>PROPOSED TOTTENHAM HOTSPUR FC SPONSORHIP DEAL</a:t>
            </a:r>
            <a:r>
              <a:rPr lang="en-GB" dirty="0"/>
              <a:t/>
            </a:r>
            <a:br>
              <a:rPr lang="en-GB" dirty="0"/>
            </a:br>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B49ED5DB-2CC3-450B-BDCE-6A464DE098B3}"/>
              </a:ext>
            </a:extLst>
          </p:cNvPr>
          <p:cNvSpPr>
            <a:spLocks noGrp="1"/>
          </p:cNvSpPr>
          <p:nvPr>
            <p:ph idx="1"/>
          </p:nvPr>
        </p:nvSpPr>
        <p:spPr>
          <a:xfrm>
            <a:off x="131975" y="903890"/>
            <a:ext cx="8833349" cy="5817586"/>
          </a:xfrm>
        </p:spPr>
        <p:txBody>
          <a:bodyPr>
            <a:normAutofit fontScale="77500" lnSpcReduction="20000"/>
          </a:bodyPr>
          <a:lstStyle/>
          <a:p>
            <a:pPr lvl="0"/>
            <a:r>
              <a:rPr lang="en-ZA" dirty="0" smtClean="0"/>
              <a:t>On 22 March 2023, I wrote to the Chairperson of the South African Tourism Board, referring to the Board resolution </a:t>
            </a:r>
            <a:r>
              <a:rPr lang="en-US" dirty="0" smtClean="0"/>
              <a:t>, </a:t>
            </a:r>
            <a:r>
              <a:rPr lang="en-US" dirty="0"/>
              <a:t>dated 31 January 2023, to enter into a partnership deal with the </a:t>
            </a:r>
            <a:r>
              <a:rPr lang="en-US" dirty="0" err="1"/>
              <a:t>Tottenham</a:t>
            </a:r>
            <a:r>
              <a:rPr lang="en-US" dirty="0"/>
              <a:t> Hotspur Football Club. </a:t>
            </a:r>
            <a:endParaRPr lang="en-US" dirty="0" smtClean="0"/>
          </a:p>
          <a:p>
            <a:pPr lvl="0"/>
            <a:r>
              <a:rPr lang="en-US" dirty="0" smtClean="0"/>
              <a:t>I informed the Chairperson that I have </a:t>
            </a:r>
            <a:r>
              <a:rPr lang="en-US" dirty="0"/>
              <a:t>obtained legal advice from senior counsel to the effect that the </a:t>
            </a:r>
            <a:r>
              <a:rPr lang="en-US" dirty="0" err="1"/>
              <a:t>Tottenham</a:t>
            </a:r>
            <a:r>
              <a:rPr lang="en-US" dirty="0"/>
              <a:t> deal is unlawful and invalid </a:t>
            </a:r>
            <a:r>
              <a:rPr lang="en-US" dirty="0" smtClean="0"/>
              <a:t>because of the following reasons: </a:t>
            </a:r>
          </a:p>
          <a:p>
            <a:pPr marL="457200" lvl="0" indent="-457200">
              <a:buAutoNum type="arabicPeriod"/>
            </a:pPr>
            <a:r>
              <a:rPr lang="en-US" dirty="0" smtClean="0"/>
              <a:t>It </a:t>
            </a:r>
            <a:r>
              <a:rPr lang="en-US" dirty="0"/>
              <a:t>is a procurement event which does not comply with section 217 of the Constitution; Treasury Instruction 3 of 2021/22 issued in terms of the Public Finance Management Act 1 of 1999 (“the PMFA”); and SA Tourism's own SCM Policy. </a:t>
            </a:r>
            <a:endParaRPr lang="en-US" dirty="0" smtClean="0"/>
          </a:p>
          <a:p>
            <a:pPr marL="457200" lvl="0" indent="-457200">
              <a:buAutoNum type="arabicPeriod"/>
            </a:pPr>
            <a:r>
              <a:rPr lang="en-US" dirty="0" smtClean="0"/>
              <a:t>The </a:t>
            </a:r>
            <a:r>
              <a:rPr lang="en-US" dirty="0"/>
              <a:t>deal amounts to a sole source procurement for which the requirements have not been met; and / or It amounts to a significant partnership or “similar arrangement" with </a:t>
            </a:r>
            <a:r>
              <a:rPr lang="en-US" dirty="0" err="1"/>
              <a:t>Tottenham</a:t>
            </a:r>
            <a:r>
              <a:rPr lang="en-US" dirty="0"/>
              <a:t>, or it is the commencement of a significant business activity, a transaction for which my prior approval is required in terms of section 54(2) of the PFMA. </a:t>
            </a:r>
            <a:endParaRPr lang="en-US" dirty="0" smtClean="0"/>
          </a:p>
          <a:p>
            <a:pPr marL="457200" lvl="0" indent="-457200">
              <a:buAutoNum type="arabicPeriod"/>
            </a:pPr>
            <a:r>
              <a:rPr lang="en-US" dirty="0" smtClean="0"/>
              <a:t>And, that there is considerable </a:t>
            </a:r>
            <a:r>
              <a:rPr lang="en-US" dirty="0"/>
              <a:t>doubt whether the </a:t>
            </a:r>
            <a:r>
              <a:rPr lang="en-US" dirty="0" err="1"/>
              <a:t>Tottenham</a:t>
            </a:r>
            <a:r>
              <a:rPr lang="en-US" dirty="0"/>
              <a:t> deal </a:t>
            </a:r>
            <a:r>
              <a:rPr lang="en-US" dirty="0" smtClean="0"/>
              <a:t>was budgeted </a:t>
            </a:r>
            <a:r>
              <a:rPr lang="en-US" dirty="0"/>
              <a:t>for as envisaged in section 53 of the PFMA. If not, expenditure on the deal would be irregular or </a:t>
            </a:r>
            <a:r>
              <a:rPr lang="en-US" dirty="0" err="1"/>
              <a:t>unauthorised</a:t>
            </a:r>
            <a:r>
              <a:rPr lang="en-US" dirty="0"/>
              <a:t> within the meaning of those terms in the PFMA. </a:t>
            </a:r>
            <a:endParaRPr lang="en-US" dirty="0" smtClean="0"/>
          </a:p>
          <a:p>
            <a:r>
              <a:rPr lang="en-US" dirty="0" smtClean="0"/>
              <a:t>I further requested the Chairperson to confirm if the deal had been formally cancelled, whether: the Board regards </a:t>
            </a:r>
            <a:r>
              <a:rPr lang="en-US" dirty="0"/>
              <a:t>the </a:t>
            </a:r>
            <a:r>
              <a:rPr lang="en-US" dirty="0" smtClean="0"/>
              <a:t>deal </a:t>
            </a:r>
            <a:r>
              <a:rPr lang="en-US" dirty="0"/>
              <a:t>to be a form of sole source </a:t>
            </a:r>
            <a:r>
              <a:rPr lang="en-US" dirty="0" smtClean="0"/>
              <a:t>procurement or a </a:t>
            </a:r>
            <a:r>
              <a:rPr lang="en-US" dirty="0"/>
              <a:t>significant </a:t>
            </a:r>
            <a:r>
              <a:rPr lang="en-US" dirty="0" smtClean="0"/>
              <a:t>transaction and if the </a:t>
            </a:r>
            <a:r>
              <a:rPr lang="en-US" dirty="0" err="1"/>
              <a:t>Tottenham</a:t>
            </a:r>
            <a:r>
              <a:rPr lang="en-US" dirty="0"/>
              <a:t> deal been budgeted for in the 2022/23 </a:t>
            </a:r>
            <a:r>
              <a:rPr lang="en-US" dirty="0" smtClean="0"/>
              <a:t>budget. If </a:t>
            </a:r>
            <a:r>
              <a:rPr lang="en-US" dirty="0"/>
              <a:t>not, </a:t>
            </a:r>
            <a:r>
              <a:rPr lang="en-US" dirty="0" smtClean="0"/>
              <a:t>the Board was requested to explain why the expenditure </a:t>
            </a:r>
            <a:r>
              <a:rPr lang="en-US" dirty="0"/>
              <a:t>on the deal </a:t>
            </a:r>
            <a:r>
              <a:rPr lang="en-US" dirty="0" smtClean="0"/>
              <a:t>was not </a:t>
            </a:r>
            <a:r>
              <a:rPr lang="en-US" dirty="0" err="1"/>
              <a:t>unauthorised</a:t>
            </a:r>
            <a:r>
              <a:rPr lang="en-US" dirty="0"/>
              <a:t> or irregular within the meaning of those terms in the </a:t>
            </a:r>
            <a:r>
              <a:rPr lang="en-US" dirty="0" smtClean="0"/>
              <a:t>PFMA</a:t>
            </a:r>
            <a:r>
              <a:rPr lang="en-US" dirty="0"/>
              <a:t>.</a:t>
            </a:r>
            <a:endParaRPr lang="en-ZA" dirty="0"/>
          </a:p>
          <a:p>
            <a:pPr algn="just">
              <a:lnSpc>
                <a:spcPct val="80000"/>
              </a:lnSpc>
            </a:pPr>
            <a:endParaRPr lang="en-US" sz="2200" dirty="0"/>
          </a:p>
          <a:p>
            <a:pPr algn="just">
              <a:lnSpc>
                <a:spcPct val="80000"/>
              </a:lnSpc>
            </a:pPr>
            <a:endParaRPr lang="en-ZA" sz="2200" dirty="0"/>
          </a:p>
        </p:txBody>
      </p:sp>
    </p:spTree>
    <p:extLst>
      <p:ext uri="{BB962C8B-B14F-4D97-AF65-F5344CB8AC3E}">
        <p14:creationId xmlns:p14="http://schemas.microsoft.com/office/powerpoint/2010/main" val="136733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324196"/>
            <a:ext cx="7892947" cy="839586"/>
          </a:xfrm>
        </p:spPr>
        <p:txBody>
          <a:bodyPr>
            <a:normAutofit fontScale="90000"/>
          </a:bodyPr>
          <a:lstStyle/>
          <a:p>
            <a:r>
              <a:rPr lang="en-ZA" sz="2700" dirty="0">
                <a:solidFill>
                  <a:srgbClr val="F26500"/>
                </a:solidFill>
              </a:rPr>
              <a:t/>
            </a:r>
            <a:br>
              <a:rPr lang="en-ZA" sz="2700" dirty="0">
                <a:solidFill>
                  <a:srgbClr val="F26500"/>
                </a:solidFill>
              </a:rPr>
            </a:br>
            <a:r>
              <a:rPr lang="en-ZA" sz="2700" dirty="0">
                <a:solidFill>
                  <a:srgbClr val="F26500"/>
                </a:solidFill>
              </a:rPr>
              <a:t/>
            </a:r>
            <a:br>
              <a:rPr lang="en-ZA" sz="2700" dirty="0">
                <a:solidFill>
                  <a:srgbClr val="F26500"/>
                </a:solidFill>
              </a:rPr>
            </a:br>
            <a:r>
              <a:rPr lang="en-ZA" sz="2700" dirty="0" smtClean="0">
                <a:solidFill>
                  <a:srgbClr val="F26500"/>
                </a:solidFill>
              </a:rPr>
              <a:t/>
            </a:r>
            <a:br>
              <a:rPr lang="en-ZA" sz="2700" dirty="0" smtClean="0">
                <a:solidFill>
                  <a:srgbClr val="F26500"/>
                </a:solidFill>
              </a:rPr>
            </a:br>
            <a:r>
              <a:rPr lang="en-ZA" dirty="0" smtClean="0"/>
              <a:t>PROPOSED TOTTENHAM HOTSPUR FC SPONSORHIP DEAL…</a:t>
            </a:r>
            <a:r>
              <a:rPr lang="en-ZA" dirty="0" err="1" smtClean="0"/>
              <a:t>cont</a:t>
            </a:r>
            <a:r>
              <a:rPr lang="en-ZA" dirty="0"/>
              <a:t/>
            </a:r>
            <a:br>
              <a:rPr lang="en-ZA" dirty="0"/>
            </a:br>
            <a:r>
              <a:rPr lang="en-ZA" sz="2700" dirty="0">
                <a:solidFill>
                  <a:srgbClr val="F26500"/>
                </a:solidFill>
              </a:rPr>
              <a:t/>
            </a:r>
            <a:br>
              <a:rPr lang="en-ZA" sz="2700" dirty="0">
                <a:solidFill>
                  <a:srgbClr val="F26500"/>
                </a:solidFill>
              </a:rPr>
            </a:br>
            <a:r>
              <a:rPr lang="en-ZA" dirty="0">
                <a:solidFill>
                  <a:srgbClr val="F26500"/>
                </a:solidFill>
              </a:rPr>
              <a:t/>
            </a:r>
            <a:br>
              <a:rPr lang="en-ZA" dirty="0">
                <a:solidFill>
                  <a:srgbClr val="F26500"/>
                </a:solidFill>
              </a:rPr>
            </a:br>
            <a:r>
              <a:rPr lang="en-ZA" dirty="0">
                <a:solidFill>
                  <a:srgbClr val="F26500"/>
                </a:solidFill>
              </a:rPr>
              <a:t/>
            </a:r>
            <a:br>
              <a:rPr lang="en-ZA" dirty="0">
                <a:solidFill>
                  <a:srgbClr val="F26500"/>
                </a:solidFill>
              </a:rPr>
            </a:br>
            <a:endParaRPr lang="en-ZA" dirty="0">
              <a:solidFill>
                <a:srgbClr val="F2650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B49ED5DB-2CC3-450B-BDCE-6A464DE098B3}"/>
              </a:ext>
            </a:extLst>
          </p:cNvPr>
          <p:cNvSpPr>
            <a:spLocks noGrp="1"/>
          </p:cNvSpPr>
          <p:nvPr>
            <p:ph idx="1"/>
          </p:nvPr>
        </p:nvSpPr>
        <p:spPr>
          <a:xfrm>
            <a:off x="155542" y="607959"/>
            <a:ext cx="8832916" cy="6037938"/>
          </a:xfrm>
        </p:spPr>
        <p:txBody>
          <a:bodyPr>
            <a:normAutofit fontScale="77500" lnSpcReduction="20000"/>
          </a:bodyPr>
          <a:lstStyle/>
          <a:p>
            <a:pPr lvl="0">
              <a:lnSpc>
                <a:spcPct val="120000"/>
              </a:lnSpc>
              <a:spcBef>
                <a:spcPts val="600"/>
              </a:spcBef>
            </a:pPr>
            <a:endParaRPr lang="en-ZA" sz="2900" dirty="0" smtClean="0"/>
          </a:p>
          <a:p>
            <a:pPr lvl="0">
              <a:lnSpc>
                <a:spcPct val="120000"/>
              </a:lnSpc>
              <a:spcBef>
                <a:spcPts val="600"/>
              </a:spcBef>
            </a:pPr>
            <a:r>
              <a:rPr lang="en-ZA" sz="2900" dirty="0" smtClean="0"/>
              <a:t>I gave the Board until 29 March to respond. The letter is attached as an annexure.</a:t>
            </a:r>
          </a:p>
          <a:p>
            <a:pPr lvl="0">
              <a:lnSpc>
                <a:spcPct val="120000"/>
              </a:lnSpc>
              <a:spcBef>
                <a:spcPts val="600"/>
              </a:spcBef>
            </a:pPr>
            <a:r>
              <a:rPr lang="en-ZA" sz="2900" dirty="0" smtClean="0"/>
              <a:t>Prior to a my media briefing, held on 24 March 2023, the Chairperson wrote a preliminary response on the matter, stating that no deal has been signed and that it was merely a proposal.</a:t>
            </a:r>
          </a:p>
          <a:p>
            <a:pPr lvl="0">
              <a:lnSpc>
                <a:spcPct val="120000"/>
              </a:lnSpc>
              <a:spcBef>
                <a:spcPts val="600"/>
              </a:spcBef>
            </a:pPr>
            <a:r>
              <a:rPr lang="en-ZA" sz="2900" dirty="0" smtClean="0"/>
              <a:t>In the above-mentioned media briefing, I advised SAT to rather stop what they are doing and scrap the proposed deal,  taking into consideration the tough economic climate we find ourselves in.</a:t>
            </a:r>
          </a:p>
          <a:p>
            <a:pPr lvl="0">
              <a:lnSpc>
                <a:spcPct val="120000"/>
              </a:lnSpc>
              <a:spcBef>
                <a:spcPts val="600"/>
              </a:spcBef>
            </a:pPr>
            <a:r>
              <a:rPr lang="en-ZA" sz="2900" dirty="0" smtClean="0"/>
              <a:t>The Chairperson responded in detail on 29 March 2023 that the Board will no longer proceed with the transaction nor, will it seek the concomitant requisite approvals for the transaction. The letter is attached as an annexure.</a:t>
            </a:r>
          </a:p>
          <a:p>
            <a:pPr lvl="0">
              <a:lnSpc>
                <a:spcPct val="120000"/>
              </a:lnSpc>
              <a:spcBef>
                <a:spcPts val="600"/>
              </a:spcBef>
            </a:pPr>
            <a:r>
              <a:rPr lang="en-ZA" sz="2900" dirty="0" smtClean="0"/>
              <a:t>On 30 March 2023, I issued a media statement that the proposed deal has been stopped.</a:t>
            </a:r>
            <a:endParaRPr lang="en-ZA" dirty="0"/>
          </a:p>
        </p:txBody>
      </p:sp>
    </p:spTree>
    <p:extLst>
      <p:ext uri="{BB962C8B-B14F-4D97-AF65-F5344CB8AC3E}">
        <p14:creationId xmlns:p14="http://schemas.microsoft.com/office/powerpoint/2010/main" val="176531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90590"/>
            <a:ext cx="7886700" cy="864880"/>
          </a:xfrm>
        </p:spPr>
        <p:txBody>
          <a:bodyPr>
            <a:normAutofit fontScale="90000"/>
          </a:bodyPr>
          <a:lstStyle/>
          <a:p>
            <a:r>
              <a:rPr lang="en-ZA" sz="2700" dirty="0">
                <a:solidFill>
                  <a:srgbClr val="F26500"/>
                </a:solidFill>
              </a:rPr>
              <a:t/>
            </a:r>
            <a:br>
              <a:rPr lang="en-ZA" sz="2700" dirty="0">
                <a:solidFill>
                  <a:srgbClr val="F26500"/>
                </a:solidFill>
              </a:rPr>
            </a:br>
            <a:r>
              <a:rPr lang="en-ZA" sz="2700" dirty="0">
                <a:solidFill>
                  <a:srgbClr val="F26500"/>
                </a:solidFill>
              </a:rPr>
              <a:t/>
            </a:r>
            <a:br>
              <a:rPr lang="en-ZA" sz="2700" dirty="0">
                <a:solidFill>
                  <a:srgbClr val="F26500"/>
                </a:solidFill>
              </a:rPr>
            </a:br>
            <a:r>
              <a:rPr lang="en-ZA" dirty="0" smtClean="0"/>
              <a:t>MATTERS PERTAINING TO THE BOARD</a:t>
            </a:r>
            <a:r>
              <a:rPr lang="en-ZA" dirty="0"/>
              <a:t/>
            </a:r>
            <a:br>
              <a:rPr lang="en-ZA" dirty="0"/>
            </a:br>
            <a:r>
              <a:rPr lang="en-ZA" sz="2700" dirty="0">
                <a:solidFill>
                  <a:srgbClr val="F26500"/>
                </a:solidFill>
              </a:rPr>
              <a:t/>
            </a:r>
            <a:br>
              <a:rPr lang="en-ZA" sz="2700" dirty="0">
                <a:solidFill>
                  <a:srgbClr val="F26500"/>
                </a:solidFill>
              </a:rPr>
            </a:br>
            <a:r>
              <a:rPr lang="en-ZA" dirty="0">
                <a:solidFill>
                  <a:srgbClr val="F26500"/>
                </a:solidFill>
              </a:rPr>
              <a:t/>
            </a:r>
            <a:br>
              <a:rPr lang="en-ZA" dirty="0">
                <a:solidFill>
                  <a:srgbClr val="F26500"/>
                </a:solidFill>
              </a:rPr>
            </a:br>
            <a:r>
              <a:rPr lang="en-ZA" dirty="0">
                <a:solidFill>
                  <a:srgbClr val="F26500"/>
                </a:solidFill>
              </a:rPr>
              <a:t/>
            </a:r>
            <a:br>
              <a:rPr lang="en-ZA" dirty="0">
                <a:solidFill>
                  <a:srgbClr val="F26500"/>
                </a:solidFill>
              </a:rPr>
            </a:br>
            <a:endParaRPr lang="en-ZA" dirty="0">
              <a:solidFill>
                <a:srgbClr val="F2650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B49ED5DB-2CC3-450B-BDCE-6A464DE098B3}"/>
              </a:ext>
            </a:extLst>
          </p:cNvPr>
          <p:cNvSpPr>
            <a:spLocks noGrp="1"/>
          </p:cNvSpPr>
          <p:nvPr>
            <p:ph idx="1"/>
          </p:nvPr>
        </p:nvSpPr>
        <p:spPr>
          <a:xfrm>
            <a:off x="155542" y="607959"/>
            <a:ext cx="8832916" cy="6037938"/>
          </a:xfrm>
        </p:spPr>
        <p:txBody>
          <a:bodyPr>
            <a:normAutofit fontScale="92500" lnSpcReduction="20000"/>
          </a:bodyPr>
          <a:lstStyle/>
          <a:p>
            <a:pPr lvl="0">
              <a:lnSpc>
                <a:spcPct val="120000"/>
              </a:lnSpc>
              <a:spcBef>
                <a:spcPts val="600"/>
              </a:spcBef>
            </a:pPr>
            <a:r>
              <a:rPr lang="en-ZA" dirty="0" smtClean="0"/>
              <a:t>On 6 April, I again wrote to the Chairperson, requesting reasons why I should not dissolve the Board in terms of Section 16(3) of the Tourism Act, 3 of 2014. </a:t>
            </a:r>
          </a:p>
          <a:p>
            <a:pPr lvl="0">
              <a:lnSpc>
                <a:spcPct val="120000"/>
              </a:lnSpc>
              <a:spcBef>
                <a:spcPts val="600"/>
              </a:spcBef>
            </a:pPr>
            <a:r>
              <a:rPr lang="en-ZA" dirty="0" smtClean="0"/>
              <a:t>In it, I made reference to: t</a:t>
            </a:r>
            <a:r>
              <a:rPr lang="en-US" dirty="0" smtClean="0"/>
              <a:t>he </a:t>
            </a:r>
            <a:r>
              <a:rPr lang="en-US" dirty="0"/>
              <a:t>conduct of the </a:t>
            </a:r>
            <a:r>
              <a:rPr lang="en-US" dirty="0" smtClean="0"/>
              <a:t>Board in </a:t>
            </a:r>
            <a:r>
              <a:rPr lang="en-US" dirty="0"/>
              <a:t>the </a:t>
            </a:r>
            <a:r>
              <a:rPr lang="en-US" dirty="0" err="1"/>
              <a:t>Tottenham</a:t>
            </a:r>
            <a:r>
              <a:rPr lang="en-US" dirty="0"/>
              <a:t> Hotspurs football club </a:t>
            </a:r>
            <a:r>
              <a:rPr lang="en-US" dirty="0" smtClean="0"/>
              <a:t>transaction and the </a:t>
            </a:r>
            <a:r>
              <a:rPr lang="en-US" dirty="0"/>
              <a:t>composition of the </a:t>
            </a:r>
            <a:r>
              <a:rPr lang="en-US" dirty="0" smtClean="0"/>
              <a:t>Board </a:t>
            </a:r>
            <a:r>
              <a:rPr lang="en-US" dirty="0"/>
              <a:t>in terms of section 13 of the Tourism </a:t>
            </a:r>
            <a:r>
              <a:rPr lang="en-US" dirty="0" smtClean="0"/>
              <a:t>Act</a:t>
            </a:r>
          </a:p>
          <a:p>
            <a:pPr lvl="0">
              <a:lnSpc>
                <a:spcPct val="120000"/>
              </a:lnSpc>
              <a:spcBef>
                <a:spcPts val="600"/>
              </a:spcBef>
            </a:pPr>
            <a:r>
              <a:rPr lang="en-US" dirty="0" smtClean="0"/>
              <a:t>I, further referenced the </a:t>
            </a:r>
            <a:r>
              <a:rPr lang="en-US" dirty="0"/>
              <a:t>contents of a letter dated 16 March 2023, received from the acting CEO of South African Tourism, wherein the acting CEO makes serious allegations against </a:t>
            </a:r>
            <a:r>
              <a:rPr lang="en-US" dirty="0" smtClean="0"/>
              <a:t>Board </a:t>
            </a:r>
            <a:r>
              <a:rPr lang="en-US" dirty="0"/>
              <a:t>and some of its members and consequently requests me to dissolve the Board. </a:t>
            </a:r>
            <a:r>
              <a:rPr lang="en-US" dirty="0" smtClean="0"/>
              <a:t>The letter is attached as an annexure. </a:t>
            </a:r>
          </a:p>
          <a:p>
            <a:pPr lvl="0">
              <a:lnSpc>
                <a:spcPct val="120000"/>
              </a:lnSpc>
              <a:spcBef>
                <a:spcPts val="600"/>
              </a:spcBef>
            </a:pPr>
            <a:r>
              <a:rPr lang="en-US" dirty="0" smtClean="0"/>
              <a:t>The Board had until 18 April to respond to my letter. I have received no correspondence as to why I should not dissolve the Board.</a:t>
            </a:r>
          </a:p>
          <a:p>
            <a:pPr lvl="0">
              <a:lnSpc>
                <a:spcPct val="120000"/>
              </a:lnSpc>
              <a:spcBef>
                <a:spcPts val="600"/>
              </a:spcBef>
            </a:pPr>
            <a:r>
              <a:rPr lang="en-US" dirty="0" smtClean="0"/>
              <a:t>Subsequently eight (8) Board members out </a:t>
            </a:r>
            <a:r>
              <a:rPr lang="en-US" smtClean="0"/>
              <a:t>of eleven (11), </a:t>
            </a:r>
            <a:r>
              <a:rPr lang="en-US" dirty="0" smtClean="0"/>
              <a:t>including the Chairperson, resigned.</a:t>
            </a:r>
          </a:p>
          <a:p>
            <a:pPr lvl="0">
              <a:lnSpc>
                <a:spcPct val="120000"/>
              </a:lnSpc>
              <a:spcBef>
                <a:spcPts val="600"/>
              </a:spcBef>
            </a:pPr>
            <a:r>
              <a:rPr lang="en-US" dirty="0" smtClean="0"/>
              <a:t>This left the Board unable to quorate.</a:t>
            </a:r>
          </a:p>
          <a:p>
            <a:pPr lvl="0">
              <a:lnSpc>
                <a:spcPct val="120000"/>
              </a:lnSpc>
              <a:spcBef>
                <a:spcPts val="600"/>
              </a:spcBef>
            </a:pPr>
            <a:endParaRPr lang="en-ZA" sz="2900" dirty="0"/>
          </a:p>
          <a:p>
            <a:pPr marL="0" indent="0">
              <a:buNone/>
            </a:pPr>
            <a:endParaRPr lang="en-ZA" dirty="0"/>
          </a:p>
        </p:txBody>
      </p:sp>
    </p:spTree>
    <p:extLst>
      <p:ext uri="{BB962C8B-B14F-4D97-AF65-F5344CB8AC3E}">
        <p14:creationId xmlns:p14="http://schemas.microsoft.com/office/powerpoint/2010/main" val="162579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2" y="298902"/>
            <a:ext cx="7886700" cy="864880"/>
          </a:xfrm>
        </p:spPr>
        <p:txBody>
          <a:bodyPr>
            <a:normAutofit fontScale="90000"/>
          </a:bodyPr>
          <a:lstStyle/>
          <a:p>
            <a:r>
              <a:rPr lang="en-ZA" sz="2700" dirty="0">
                <a:solidFill>
                  <a:srgbClr val="F26500"/>
                </a:solidFill>
              </a:rPr>
              <a:t/>
            </a:r>
            <a:br>
              <a:rPr lang="en-ZA" sz="2700" dirty="0">
                <a:solidFill>
                  <a:srgbClr val="F26500"/>
                </a:solidFill>
              </a:rPr>
            </a:br>
            <a:r>
              <a:rPr lang="en-ZA" sz="2700" dirty="0">
                <a:solidFill>
                  <a:srgbClr val="F26500"/>
                </a:solidFill>
              </a:rPr>
              <a:t/>
            </a:r>
            <a:br>
              <a:rPr lang="en-ZA" sz="2700" dirty="0">
                <a:solidFill>
                  <a:srgbClr val="F26500"/>
                </a:solidFill>
              </a:rPr>
            </a:br>
            <a:r>
              <a:rPr lang="en-ZA" sz="2700" dirty="0">
                <a:solidFill>
                  <a:srgbClr val="F26500"/>
                </a:solidFill>
              </a:rPr>
              <a:t/>
            </a:r>
            <a:br>
              <a:rPr lang="en-ZA" sz="2700" dirty="0">
                <a:solidFill>
                  <a:srgbClr val="F26500"/>
                </a:solidFill>
              </a:rPr>
            </a:br>
            <a:r>
              <a:rPr lang="en-ZA" dirty="0"/>
              <a:t>MATTERS PERTAINING TO THE </a:t>
            </a:r>
            <a:r>
              <a:rPr lang="en-ZA" dirty="0" smtClean="0"/>
              <a:t>BOARD…</a:t>
            </a:r>
            <a:r>
              <a:rPr lang="en-ZA" dirty="0" err="1" smtClean="0"/>
              <a:t>cont</a:t>
            </a:r>
            <a:r>
              <a:rPr lang="en-ZA" dirty="0"/>
              <a:t/>
            </a:r>
            <a:br>
              <a:rPr lang="en-ZA" dirty="0"/>
            </a:br>
            <a:r>
              <a:rPr lang="en-ZA" sz="2700" dirty="0">
                <a:solidFill>
                  <a:srgbClr val="F26500"/>
                </a:solidFill>
              </a:rPr>
              <a:t/>
            </a:r>
            <a:br>
              <a:rPr lang="en-ZA" sz="2700" dirty="0">
                <a:solidFill>
                  <a:srgbClr val="F26500"/>
                </a:solidFill>
              </a:rPr>
            </a:br>
            <a:r>
              <a:rPr lang="en-ZA" dirty="0">
                <a:solidFill>
                  <a:srgbClr val="F26500"/>
                </a:solidFill>
              </a:rPr>
              <a:t/>
            </a:r>
            <a:br>
              <a:rPr lang="en-ZA" dirty="0">
                <a:solidFill>
                  <a:srgbClr val="F26500"/>
                </a:solidFill>
              </a:rPr>
            </a:br>
            <a:r>
              <a:rPr lang="en-ZA" dirty="0">
                <a:solidFill>
                  <a:srgbClr val="F26500"/>
                </a:solidFill>
              </a:rPr>
              <a:t/>
            </a:r>
            <a:br>
              <a:rPr lang="en-ZA" dirty="0">
                <a:solidFill>
                  <a:srgbClr val="F26500"/>
                </a:solidFill>
              </a:rPr>
            </a:br>
            <a:endParaRPr lang="en-ZA" dirty="0">
              <a:solidFill>
                <a:srgbClr val="F2650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B49ED5DB-2CC3-450B-BDCE-6A464DE098B3}"/>
              </a:ext>
            </a:extLst>
          </p:cNvPr>
          <p:cNvSpPr>
            <a:spLocks noGrp="1"/>
          </p:cNvSpPr>
          <p:nvPr>
            <p:ph idx="1"/>
          </p:nvPr>
        </p:nvSpPr>
        <p:spPr>
          <a:xfrm>
            <a:off x="476249" y="1163781"/>
            <a:ext cx="8383972" cy="4774564"/>
          </a:xfrm>
        </p:spPr>
        <p:txBody>
          <a:bodyPr>
            <a:normAutofit/>
          </a:bodyPr>
          <a:lstStyle/>
          <a:p>
            <a:pPr lvl="0"/>
            <a:r>
              <a:rPr lang="en-US" dirty="0" smtClean="0"/>
              <a:t>On Friday 21 April 2023, in terms of </a:t>
            </a:r>
            <a:r>
              <a:rPr lang="en-GB" dirty="0"/>
              <a:t>Section 16(3) of the Tourism Act </a:t>
            </a:r>
            <a:r>
              <a:rPr lang="en-GB" dirty="0" smtClean="0"/>
              <a:t>and </a:t>
            </a:r>
            <a:r>
              <a:rPr lang="en-US" dirty="0" smtClean="0"/>
              <a:t>by way of a Government Gazette, I formally dissolved the Board.</a:t>
            </a:r>
          </a:p>
          <a:p>
            <a:pPr lvl="0"/>
            <a:r>
              <a:rPr lang="en-US" dirty="0" smtClean="0"/>
              <a:t>At the same time, I appointed three people to oversee the Board until such time that the full Board is appointed.</a:t>
            </a:r>
          </a:p>
          <a:p>
            <a:pPr lvl="0"/>
            <a:r>
              <a:rPr lang="en-US" dirty="0" smtClean="0"/>
              <a:t>The three interim members are: Mr. Tim Harris, Ms. </a:t>
            </a:r>
            <a:r>
              <a:rPr lang="en-US" dirty="0" err="1" smtClean="0"/>
              <a:t>Kholeka</a:t>
            </a:r>
            <a:r>
              <a:rPr lang="en-US" dirty="0" smtClean="0"/>
              <a:t> Zama and Mr. </a:t>
            </a:r>
            <a:r>
              <a:rPr lang="en-US" dirty="0" err="1" smtClean="0"/>
              <a:t>Zwelibanzi</a:t>
            </a:r>
            <a:r>
              <a:rPr lang="en-US" dirty="0" smtClean="0"/>
              <a:t> </a:t>
            </a:r>
            <a:r>
              <a:rPr lang="en-US" dirty="0" err="1" smtClean="0"/>
              <a:t>Mntambo</a:t>
            </a:r>
            <a:r>
              <a:rPr lang="en-US" dirty="0" smtClean="0"/>
              <a:t>.</a:t>
            </a:r>
          </a:p>
          <a:p>
            <a:r>
              <a:rPr lang="en-GB" dirty="0" smtClean="0"/>
              <a:t>The </a:t>
            </a:r>
            <a:r>
              <a:rPr lang="en-GB" dirty="0"/>
              <a:t>appointment gives </a:t>
            </a:r>
            <a:r>
              <a:rPr lang="en-GB" dirty="0" smtClean="0"/>
              <a:t>the interim Board the </a:t>
            </a:r>
            <a:r>
              <a:rPr lang="en-GB" dirty="0"/>
              <a:t>full powers conferred by the </a:t>
            </a:r>
            <a:r>
              <a:rPr lang="en-GB" dirty="0" smtClean="0"/>
              <a:t>Tourism Act </a:t>
            </a:r>
            <a:r>
              <a:rPr lang="en-GB" dirty="0"/>
              <a:t>on the Board, which is implicit in section 16(3)(b), which provides that the appointees may manage the affairs of the Board</a:t>
            </a:r>
            <a:r>
              <a:rPr lang="en-GB" dirty="0" smtClean="0"/>
              <a:t>.</a:t>
            </a:r>
          </a:p>
          <a:p>
            <a:pPr marL="0" indent="0">
              <a:buNone/>
            </a:pPr>
            <a:endParaRPr lang="en-ZA" dirty="0"/>
          </a:p>
          <a:p>
            <a:pPr lvl="0"/>
            <a:endParaRPr lang="en-ZA" dirty="0"/>
          </a:p>
          <a:p>
            <a:pPr marL="0" indent="0">
              <a:buNone/>
            </a:pPr>
            <a:endParaRPr lang="en-ZA" dirty="0"/>
          </a:p>
        </p:txBody>
      </p:sp>
    </p:spTree>
    <p:extLst>
      <p:ext uri="{BB962C8B-B14F-4D97-AF65-F5344CB8AC3E}">
        <p14:creationId xmlns:p14="http://schemas.microsoft.com/office/powerpoint/2010/main" val="276441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2" y="298902"/>
            <a:ext cx="7886700" cy="864880"/>
          </a:xfrm>
        </p:spPr>
        <p:txBody>
          <a:bodyPr>
            <a:normAutofit fontScale="90000"/>
          </a:bodyPr>
          <a:lstStyle/>
          <a:p>
            <a:r>
              <a:rPr lang="en-ZA" sz="2700" dirty="0">
                <a:solidFill>
                  <a:srgbClr val="F26500"/>
                </a:solidFill>
              </a:rPr>
              <a:t/>
            </a:r>
            <a:br>
              <a:rPr lang="en-ZA" sz="2700" dirty="0">
                <a:solidFill>
                  <a:srgbClr val="F26500"/>
                </a:solidFill>
              </a:rPr>
            </a:br>
            <a:r>
              <a:rPr lang="en-ZA" sz="2700" dirty="0">
                <a:solidFill>
                  <a:srgbClr val="F26500"/>
                </a:solidFill>
              </a:rPr>
              <a:t/>
            </a:r>
            <a:br>
              <a:rPr lang="en-ZA" sz="2700" dirty="0">
                <a:solidFill>
                  <a:srgbClr val="F26500"/>
                </a:solidFill>
              </a:rPr>
            </a:br>
            <a:r>
              <a:rPr lang="en-ZA" sz="2700" dirty="0">
                <a:solidFill>
                  <a:srgbClr val="F26500"/>
                </a:solidFill>
              </a:rPr>
              <a:t/>
            </a:r>
            <a:br>
              <a:rPr lang="en-ZA" sz="2700" dirty="0">
                <a:solidFill>
                  <a:srgbClr val="F26500"/>
                </a:solidFill>
              </a:rPr>
            </a:br>
            <a:r>
              <a:rPr lang="en-ZA" dirty="0" smtClean="0"/>
              <a:t>RECOMMENDATION</a:t>
            </a:r>
            <a:r>
              <a:rPr lang="en-ZA" dirty="0"/>
              <a:t/>
            </a:r>
            <a:br>
              <a:rPr lang="en-ZA" dirty="0"/>
            </a:br>
            <a:r>
              <a:rPr lang="en-ZA" sz="2700" dirty="0">
                <a:solidFill>
                  <a:srgbClr val="F26500"/>
                </a:solidFill>
              </a:rPr>
              <a:t/>
            </a:r>
            <a:br>
              <a:rPr lang="en-ZA" sz="2700" dirty="0">
                <a:solidFill>
                  <a:srgbClr val="F26500"/>
                </a:solidFill>
              </a:rPr>
            </a:br>
            <a:r>
              <a:rPr lang="en-ZA" dirty="0">
                <a:solidFill>
                  <a:srgbClr val="F26500"/>
                </a:solidFill>
              </a:rPr>
              <a:t/>
            </a:r>
            <a:br>
              <a:rPr lang="en-ZA" dirty="0">
                <a:solidFill>
                  <a:srgbClr val="F26500"/>
                </a:solidFill>
              </a:rPr>
            </a:br>
            <a:r>
              <a:rPr lang="en-ZA" dirty="0">
                <a:solidFill>
                  <a:srgbClr val="F26500"/>
                </a:solidFill>
              </a:rPr>
              <a:t/>
            </a:r>
            <a:br>
              <a:rPr lang="en-ZA" dirty="0">
                <a:solidFill>
                  <a:srgbClr val="F26500"/>
                </a:solidFill>
              </a:rPr>
            </a:br>
            <a:endParaRPr lang="en-ZA" dirty="0">
              <a:solidFill>
                <a:srgbClr val="F2650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B49ED5DB-2CC3-450B-BDCE-6A464DE098B3}"/>
              </a:ext>
            </a:extLst>
          </p:cNvPr>
          <p:cNvSpPr>
            <a:spLocks noGrp="1"/>
          </p:cNvSpPr>
          <p:nvPr>
            <p:ph idx="1"/>
          </p:nvPr>
        </p:nvSpPr>
        <p:spPr>
          <a:xfrm>
            <a:off x="476249" y="1163781"/>
            <a:ext cx="8383972" cy="4774564"/>
          </a:xfrm>
        </p:spPr>
        <p:txBody>
          <a:bodyPr>
            <a:normAutofit/>
          </a:bodyPr>
          <a:lstStyle/>
          <a:p>
            <a:r>
              <a:rPr lang="en-ZA" dirty="0"/>
              <a:t> </a:t>
            </a:r>
            <a:r>
              <a:rPr lang="en-ZA" dirty="0" smtClean="0"/>
              <a:t>It is recommended that the Portfolio Committee notes the presentation.</a:t>
            </a:r>
            <a:endParaRPr lang="en-ZA" dirty="0"/>
          </a:p>
          <a:p>
            <a:pPr marL="0" indent="0">
              <a:buNone/>
            </a:pPr>
            <a:endParaRPr lang="en-ZA" dirty="0"/>
          </a:p>
        </p:txBody>
      </p:sp>
    </p:spTree>
    <p:extLst>
      <p:ext uri="{BB962C8B-B14F-4D97-AF65-F5344CB8AC3E}">
        <p14:creationId xmlns:p14="http://schemas.microsoft.com/office/powerpoint/2010/main" val="29315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2621630"/>
            <a:ext cx="8731045" cy="696757"/>
          </a:xfrm>
        </p:spPr>
        <p:txBody>
          <a:bodyPr>
            <a:normAutofit/>
          </a:bodyPr>
          <a:lstStyle/>
          <a:p>
            <a:pPr algn="ctr"/>
            <a:r>
              <a:rPr lang="en-ZA" dirty="0">
                <a:solidFill>
                  <a:srgbClr val="F26500"/>
                </a:solidFill>
              </a:rPr>
              <a:t>Thank you</a:t>
            </a:r>
            <a:endParaRPr lang="en-ZA" sz="3200" b="1" dirty="0">
              <a:solidFill>
                <a:srgbClr val="F265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912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T13_PowerPoint presentation template_NDP_2016</Template>
  <TotalTime>17816</TotalTime>
  <Words>802</Words>
  <Application>Microsoft Office PowerPoint</Application>
  <PresentationFormat>On-screen Show (4:3)</PresentationFormat>
  <Paragraphs>53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Office Theme</vt:lpstr>
      <vt:lpstr>DEVELOPMENTS AROUND THE SOUTH AFRICAN TOURISM BOARD AND THE APPOINTMENT OF THREE INTERIM BOARD MEMBERS TO MANAGE THE CURRENT DEVELOPMENTS  2 MAY 2023</vt:lpstr>
      <vt:lpstr>BACKGROUND &amp; INTRODUCTION</vt:lpstr>
      <vt:lpstr>PROPOSED TOTTENHAM HOTSPUR FC SPONSORHIP DEAL </vt:lpstr>
      <vt:lpstr>   PROPOSED TOTTENHAM HOTSPUR FC SPONSORHIP DEAL…cont    </vt:lpstr>
      <vt:lpstr>  MATTERS PERTAINING TO THE BOARD    </vt:lpstr>
      <vt:lpstr>   MATTERS PERTAINING TO THE BOARD…cont    </vt:lpstr>
      <vt:lpstr>   RECOMMENDATION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to be placed here one or two lines</dc:title>
  <dc:creator>NDeGroote</dc:creator>
  <cp:lastModifiedBy>Jerry Monwebisi Boltina</cp:lastModifiedBy>
  <cp:revision>342</cp:revision>
  <cp:lastPrinted>2023-04-28T13:39:31Z</cp:lastPrinted>
  <dcterms:created xsi:type="dcterms:W3CDTF">2016-10-20T13:26:39Z</dcterms:created>
  <dcterms:modified xsi:type="dcterms:W3CDTF">2023-04-30T17:25:39Z</dcterms:modified>
</cp:coreProperties>
</file>