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D1CED5"/>
          </a:solidFill>
        </a:fill>
      </a:tcStyle>
    </a:wholeTbl>
    <a:band2H>
      <a:tcTxStyle/>
      <a:tcStyle>
        <a:tcBdr/>
        <a:fill>
          <a:solidFill>
            <a:srgbClr val="E9E8EB"/>
          </a:solidFill>
        </a:fill>
      </a:tcStyle>
    </a:band2H>
    <a:firstCol>
      <a:tcTxStyle b="on" i="off">
        <a:fontRef idx="min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D1CED5"/>
          </a:solidFill>
        </a:fill>
      </a:tcStyle>
    </a:firstCol>
    <a:lastRow>
      <a:tcTxStyle b="on" i="off">
        <a:fontRef idx="min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254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E9E8EB"/>
          </a:solidFill>
        </a:fill>
      </a:tcStyle>
    </a:lastRow>
    <a:firstRow>
      <a:tcTxStyle b="on" i="off">
        <a:fontRef idx="min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E9E8EB"/>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7CA"/>
          </a:solidFill>
        </a:fill>
      </a:tcStyle>
    </a:wholeTbl>
    <a:band2H>
      <a:tcTxStyle/>
      <a:tcStyle>
        <a:tcBdr/>
        <a:fill>
          <a:solidFill>
            <a:srgbClr val="FCEC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7CA"/>
          </a:solidFill>
        </a:fill>
      </a:tcStyle>
    </a:wholeTbl>
    <a:band2H>
      <a:tcTxStyle/>
      <a:tcStyle>
        <a:tcBdr/>
        <a:fill>
          <a:solidFill>
            <a:srgbClr val="FCEC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0D6"/>
          </a:solidFill>
        </a:fill>
      </a:tcStyle>
    </a:wholeTbl>
    <a:band2H>
      <a:tcTxStyle/>
      <a:tcStyle>
        <a:tcBdr/>
        <a:fill>
          <a:solidFill>
            <a:srgbClr val="E7E9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9DDD0"/>
          </a:solidFill>
        </a:fill>
      </a:tcStyle>
    </a:wholeTbl>
    <a:band2H>
      <a:tcTxStyle/>
      <a:tcStyle>
        <a:tcBdr/>
        <a:fill>
          <a:solidFill>
            <a:srgbClr val="F4EF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3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 name="Shape 129"/>
          <p:cNvSpPr>
            <a:spLocks noGrp="1" noRot="1" noChangeAspect="1"/>
          </p:cNvSpPr>
          <p:nvPr>
            <p:ph type="sldImg"/>
          </p:nvPr>
        </p:nvSpPr>
        <p:spPr>
          <a:xfrm>
            <a:off x="1143000" y="685800"/>
            <a:ext cx="4572000" cy="3429000"/>
          </a:xfrm>
          <a:prstGeom prst="rect">
            <a:avLst/>
          </a:prstGeom>
        </p:spPr>
        <p:txBody>
          <a:bodyPr/>
          <a:lstStyle/>
          <a:p>
            <a:endParaRPr/>
          </a:p>
        </p:txBody>
      </p:sp>
      <p:sp>
        <p:nvSpPr>
          <p:cNvPr id="130" name="Shape 13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PICTURE_WITH_CAPTION_TEXT">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92288" y="4800600"/>
            <a:ext cx="5486401" cy="566738"/>
          </a:xfrm>
          <a:prstGeom prst="rect">
            <a:avLst/>
          </a:prstGeom>
        </p:spPr>
        <p:txBody>
          <a:bodyPr anchor="b"/>
          <a:lstStyle>
            <a:lvl1pPr algn="l">
              <a:defRPr sz="2000" b="1">
                <a:latin typeface="+mj-lt"/>
                <a:ea typeface="+mj-ea"/>
                <a:cs typeface="+mj-cs"/>
                <a:sym typeface="Helvetica"/>
              </a:defRPr>
            </a:lvl1pPr>
          </a:lstStyle>
          <a:p>
            <a:r>
              <a:t>Title Text</a:t>
            </a:r>
          </a:p>
        </p:txBody>
      </p:sp>
      <p:sp>
        <p:nvSpPr>
          <p:cNvPr id="12" name="Google Shape;17;p45"/>
          <p:cNvSpPr>
            <a:spLocks noGrp="1"/>
          </p:cNvSpPr>
          <p:nvPr>
            <p:ph type="pic" sz="half" idx="13"/>
          </p:nvPr>
        </p:nvSpPr>
        <p:spPr>
          <a:xfrm>
            <a:off x="1792288" y="612775"/>
            <a:ext cx="5486401" cy="4114800"/>
          </a:xfrm>
          <a:prstGeom prst="rect">
            <a:avLst/>
          </a:prstGeom>
        </p:spPr>
        <p:txBody>
          <a:bodyPr lIns="91439" tIns="45719" rIns="91439" bIns="45719">
            <a:noAutofit/>
          </a:bodyPr>
          <a:lstStyle/>
          <a:p>
            <a:endParaRPr/>
          </a:p>
        </p:txBody>
      </p:sp>
      <p:sp>
        <p:nvSpPr>
          <p:cNvPr id="13" name="Body Level One…"/>
          <p:cNvSpPr txBox="1">
            <a:spLocks noGrp="1"/>
          </p:cNvSpPr>
          <p:nvPr>
            <p:ph type="body" sz="quarter" idx="1"/>
          </p:nvPr>
        </p:nvSpPr>
        <p:spPr>
          <a:xfrm>
            <a:off x="1792288" y="5367337"/>
            <a:ext cx="5486401" cy="804863"/>
          </a:xfrm>
          <a:prstGeom prst="rect">
            <a:avLst/>
          </a:prstGeom>
        </p:spPr>
        <p:txBody>
          <a:bodyPr/>
          <a:lstStyle>
            <a:lvl1pPr marL="228600" indent="0">
              <a:spcBef>
                <a:spcPts val="200"/>
              </a:spcBef>
              <a:buClrTx/>
              <a:buSzTx/>
              <a:buFontTx/>
              <a:buNone/>
              <a:defRPr sz="1400"/>
            </a:lvl1pPr>
            <a:lvl2pPr marL="228600" indent="457200">
              <a:spcBef>
                <a:spcPts val="200"/>
              </a:spcBef>
              <a:buClrTx/>
              <a:buSzTx/>
              <a:buFontTx/>
              <a:buNone/>
              <a:defRPr sz="1400"/>
            </a:lvl2pPr>
            <a:lvl3pPr marL="228600" indent="914400">
              <a:spcBef>
                <a:spcPts val="200"/>
              </a:spcBef>
              <a:buClrTx/>
              <a:buSzTx/>
              <a:buFontTx/>
              <a:buNone/>
              <a:defRPr sz="1400"/>
            </a:lvl3pPr>
            <a:lvl4pPr marL="228600" indent="1371600">
              <a:spcBef>
                <a:spcPts val="200"/>
              </a:spcBef>
              <a:buClrTx/>
              <a:buSzTx/>
              <a:buFontTx/>
              <a:buNone/>
              <a:defRPr sz="1400"/>
            </a:lvl4pPr>
            <a:lvl5pPr marL="228600" indent="1828800">
              <a:spcBef>
                <a:spcPts val="200"/>
              </a:spcBef>
              <a:buClrTx/>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_TEXT">
    <p:spTree>
      <p:nvGrpSpPr>
        <p:cNvPr id="1" name=""/>
        <p:cNvGrpSpPr/>
        <p:nvPr/>
      </p:nvGrpSpPr>
      <p:grpSpPr>
        <a:xfrm>
          <a:off x="0" y="0"/>
          <a:ext cx="0" cy="0"/>
          <a:chOff x="0" y="0"/>
          <a:chExt cx="0" cy="0"/>
        </a:xfrm>
      </p:grpSpPr>
      <p:sp>
        <p:nvSpPr>
          <p:cNvPr id="95" name="Title Text"/>
          <p:cNvSpPr txBox="1">
            <a:spLocks noGrp="1"/>
          </p:cNvSpPr>
          <p:nvPr>
            <p:ph type="title"/>
          </p:nvPr>
        </p:nvSpPr>
        <p:spPr>
          <a:prstGeom prst="rect">
            <a:avLst/>
          </a:prstGeom>
        </p:spPr>
        <p:txBody>
          <a:bodyPr/>
          <a:lstStyle/>
          <a:p>
            <a:r>
              <a:t>Title Text</a:t>
            </a:r>
          </a:p>
        </p:txBody>
      </p:sp>
      <p:sp>
        <p:nvSpPr>
          <p:cNvPr id="96" name="Body Level One…"/>
          <p:cNvSpPr txBox="1">
            <a:spLocks noGrp="1"/>
          </p:cNvSpPr>
          <p:nvPr>
            <p:ph type="body" idx="1"/>
          </p:nvPr>
        </p:nvSpPr>
        <p:spPr>
          <a:xfrm rot="5400000">
            <a:off x="2309018" y="-251618"/>
            <a:ext cx="4525964" cy="82296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_TITLE_AND_VERTICAL_TEXT">
    <p:spTree>
      <p:nvGrpSpPr>
        <p:cNvPr id="1" name=""/>
        <p:cNvGrpSpPr/>
        <p:nvPr/>
      </p:nvGrpSpPr>
      <p:grpSpPr>
        <a:xfrm>
          <a:off x="0" y="0"/>
          <a:ext cx="0" cy="0"/>
          <a:chOff x="0" y="0"/>
          <a:chExt cx="0" cy="0"/>
        </a:xfrm>
      </p:grpSpPr>
      <p:sp>
        <p:nvSpPr>
          <p:cNvPr id="104" name="Title Text"/>
          <p:cNvSpPr txBox="1">
            <a:spLocks noGrp="1"/>
          </p:cNvSpPr>
          <p:nvPr>
            <p:ph type="title"/>
          </p:nvPr>
        </p:nvSpPr>
        <p:spPr>
          <a:xfrm rot="5400000">
            <a:off x="4732337" y="2171700"/>
            <a:ext cx="5851526" cy="2057401"/>
          </a:xfrm>
          <a:prstGeom prst="rect">
            <a:avLst/>
          </a:prstGeom>
        </p:spPr>
        <p:txBody>
          <a:bodyPr/>
          <a:lstStyle/>
          <a:p>
            <a:r>
              <a:t>Title Text</a:t>
            </a:r>
          </a:p>
        </p:txBody>
      </p:sp>
      <p:sp>
        <p:nvSpPr>
          <p:cNvPr id="105" name="Body Level One…"/>
          <p:cNvSpPr txBox="1">
            <a:spLocks noGrp="1"/>
          </p:cNvSpPr>
          <p:nvPr>
            <p:ph type="body" idx="1"/>
          </p:nvPr>
        </p:nvSpPr>
        <p:spPr>
          <a:xfrm rot="5400000">
            <a:off x="541337" y="190500"/>
            <a:ext cx="5851526" cy="60198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6_Title and Content">
    <p:spTree>
      <p:nvGrpSpPr>
        <p:cNvPr id="1" name=""/>
        <p:cNvGrpSpPr/>
        <p:nvPr/>
      </p:nvGrpSpPr>
      <p:grpSpPr>
        <a:xfrm>
          <a:off x="0" y="0"/>
          <a:ext cx="0" cy="0"/>
          <a:chOff x="0" y="0"/>
          <a:chExt cx="0" cy="0"/>
        </a:xfrm>
      </p:grpSpPr>
      <p:sp>
        <p:nvSpPr>
          <p:cNvPr id="113" name="Slide Number"/>
          <p:cNvSpPr txBox="1">
            <a:spLocks noGrp="1"/>
          </p:cNvSpPr>
          <p:nvPr>
            <p:ph type="sldNum" sz="quarter" idx="2"/>
          </p:nvPr>
        </p:nvSpPr>
        <p:spPr>
          <a:xfrm>
            <a:off x="8532439" y="6387960"/>
            <a:ext cx="540061" cy="326885"/>
          </a:xfrm>
          <a:prstGeom prst="rect">
            <a:avLst/>
          </a:prstGeom>
          <a:solidFill>
            <a:srgbClr val="FFFFFF"/>
          </a:solidFill>
          <a:ln w="38100">
            <a:solidFill>
              <a:srgbClr val="008000"/>
            </a:solidFill>
            <a:round/>
          </a:ln>
        </p:spPr>
        <p:txBody>
          <a:bodyPr wrap="square"/>
          <a:lstStyle>
            <a:lvl1pPr algn="ctr">
              <a:defRPr sz="1400" b="1">
                <a:solidFill>
                  <a:srgbClr val="008000"/>
                </a:solidFill>
                <a:latin typeface="+mn-lt"/>
                <a:ea typeface="+mn-ea"/>
                <a:cs typeface="+mn-cs"/>
                <a:sym typeface="Arial"/>
              </a:defRPr>
            </a:lvl1pPr>
          </a:lstStyle>
          <a:p>
            <a:fld id="{86CB4B4D-7CA3-9044-876B-883B54F8677D}" type="slidenum">
              <a:t>‹#›</a:t>
            </a:fld>
            <a:endParaRPr/>
          </a:p>
        </p:txBody>
      </p:sp>
      <p:sp>
        <p:nvSpPr>
          <p:cNvPr id="114" name="Google Shape;88;p56"/>
          <p:cNvSpPr txBox="1"/>
          <p:nvPr/>
        </p:nvSpPr>
        <p:spPr>
          <a:xfrm>
            <a:off x="45724" y="6559392"/>
            <a:ext cx="9052551" cy="243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p>
            <a:pPr algn="ctr">
              <a:defRPr sz="1000" b="1" i="1" baseline="30000">
                <a:solidFill>
                  <a:srgbClr val="009900"/>
                </a:solidFill>
                <a:latin typeface="Verdana"/>
                <a:ea typeface="Verdana"/>
                <a:cs typeface="Verdana"/>
                <a:sym typeface="Verdana"/>
              </a:defRPr>
            </a:pPr>
            <a:r>
              <a:t>“KZN as a prosperous Province</a:t>
            </a:r>
            <a:r>
              <a:rPr baseline="0"/>
              <a:t> </a:t>
            </a:r>
            <a:r>
              <a:t>with healthy, secure and skilled population, living in dignity and harmony, acting as a gateway between Africa and the World”</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21" name="Title Text"/>
          <p:cNvSpPr txBox="1">
            <a:spLocks noGrp="1"/>
          </p:cNvSpPr>
          <p:nvPr>
            <p:ph type="title"/>
          </p:nvPr>
        </p:nvSpPr>
        <p:spPr>
          <a:xfrm>
            <a:off x="628650" y="1131093"/>
            <a:ext cx="7886700" cy="994174"/>
          </a:xfrm>
          <a:prstGeom prst="rect">
            <a:avLst/>
          </a:prstGeom>
        </p:spPr>
        <p:txBody>
          <a:bodyPr lIns="34289" tIns="34289" rIns="34289" bIns="34289"/>
          <a:lstStyle>
            <a:lvl1pPr algn="l">
              <a:lnSpc>
                <a:spcPct val="90000"/>
              </a:lnSpc>
              <a:defRPr>
                <a:latin typeface="Calibri Light"/>
                <a:ea typeface="Calibri Light"/>
                <a:cs typeface="Calibri Light"/>
                <a:sym typeface="Calibri Light"/>
              </a:defRPr>
            </a:lvl1pPr>
          </a:lstStyle>
          <a:p>
            <a:r>
              <a:t>Title Text</a:t>
            </a:r>
          </a:p>
        </p:txBody>
      </p:sp>
      <p:sp>
        <p:nvSpPr>
          <p:cNvPr id="122" name="Body Level One…"/>
          <p:cNvSpPr txBox="1">
            <a:spLocks noGrp="1"/>
          </p:cNvSpPr>
          <p:nvPr>
            <p:ph type="body" idx="1"/>
          </p:nvPr>
        </p:nvSpPr>
        <p:spPr>
          <a:xfrm>
            <a:off x="628650" y="2226468"/>
            <a:ext cx="7886700" cy="3263505"/>
          </a:xfrm>
          <a:prstGeom prst="rect">
            <a:avLst/>
          </a:prstGeom>
        </p:spPr>
        <p:txBody>
          <a:bodyPr lIns="34289" tIns="34289" rIns="34289" bIns="34289"/>
          <a:lstStyle>
            <a:lvl1pPr marL="228600" indent="-228600">
              <a:lnSpc>
                <a:spcPct val="90000"/>
              </a:lnSpc>
              <a:spcBef>
                <a:spcPts val="1000"/>
              </a:spcBef>
              <a:buClrTx/>
              <a:buSzPct val="100000"/>
              <a:defRPr sz="2800"/>
            </a:lvl1pPr>
            <a:lvl2pPr marL="723900" indent="-266700">
              <a:lnSpc>
                <a:spcPct val="90000"/>
              </a:lnSpc>
              <a:spcBef>
                <a:spcPts val="1000"/>
              </a:spcBef>
              <a:buClrTx/>
              <a:buSzPct val="100000"/>
              <a:buChar char="•"/>
              <a:defRPr sz="2800"/>
            </a:lvl2pPr>
            <a:lvl3pPr marL="1234438" indent="-320038">
              <a:lnSpc>
                <a:spcPct val="90000"/>
              </a:lnSpc>
              <a:spcBef>
                <a:spcPts val="1000"/>
              </a:spcBef>
              <a:buClrTx/>
              <a:buSzPct val="100000"/>
              <a:defRPr sz="2800"/>
            </a:lvl3pPr>
            <a:lvl4pPr marL="1727200" indent="-355600">
              <a:lnSpc>
                <a:spcPct val="90000"/>
              </a:lnSpc>
              <a:spcBef>
                <a:spcPts val="1000"/>
              </a:spcBef>
              <a:buClrTx/>
              <a:buSzPct val="100000"/>
              <a:buChar char="•"/>
              <a:defRPr sz="2800"/>
            </a:lvl4pPr>
            <a:lvl5pPr marL="2184400" indent="-355600">
              <a:lnSpc>
                <a:spcPct val="90000"/>
              </a:lnSpc>
              <a:spcBef>
                <a:spcPts val="1000"/>
              </a:spcBef>
              <a:buClrTx/>
              <a:buSzPct val="100000"/>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123" name="Slide Number"/>
          <p:cNvSpPr txBox="1">
            <a:spLocks noGrp="1"/>
          </p:cNvSpPr>
          <p:nvPr>
            <p:ph type="sldNum" sz="quarter" idx="2"/>
          </p:nvPr>
        </p:nvSpPr>
        <p:spPr>
          <a:xfrm>
            <a:off x="8264556" y="5638245"/>
            <a:ext cx="250795" cy="246379"/>
          </a:xfrm>
          <a:prstGeom prst="rect">
            <a:avLst/>
          </a:prstGeom>
        </p:spPr>
        <p:txBody>
          <a:bodyPr lIns="34289" tIns="34289" rIns="34289" bIns="34289"/>
          <a:lstStyle>
            <a:lvl1pPr>
              <a:defRPr>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OBJECT">
    <p:spTree>
      <p:nvGrpSpPr>
        <p:cNvPr id="1" name=""/>
        <p:cNvGrpSpPr/>
        <p:nvPr/>
      </p:nvGrpSpPr>
      <p:grpSpPr>
        <a:xfrm>
          <a:off x="0" y="0"/>
          <a:ext cx="0" cy="0"/>
          <a:chOff x="0" y="0"/>
          <a:chExt cx="0" cy="0"/>
        </a:xfrm>
      </p:grpSpPr>
      <p:sp>
        <p:nvSpPr>
          <p:cNvPr id="21" name="Title Text"/>
          <p:cNvSpPr txBox="1">
            <a:spLocks noGrp="1"/>
          </p:cNvSpPr>
          <p:nvPr>
            <p:ph type="title"/>
          </p:nvPr>
        </p:nvSpPr>
        <p:spPr>
          <a:prstGeom prst="rect">
            <a:avLst/>
          </a:prstGeom>
        </p:spPr>
        <p:txBody>
          <a:bodyPr/>
          <a:lstStyle/>
          <a:p>
            <a:r>
              <a:t>Title Text</a:t>
            </a:r>
          </a:p>
        </p:txBody>
      </p:sp>
      <p:sp>
        <p:nvSpPr>
          <p:cNvPr id="2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31" name="Body Level One…"/>
          <p:cNvSpPr txBox="1">
            <a:spLocks noGrp="1"/>
          </p:cNvSpPr>
          <p:nvPr>
            <p:ph type="body" sz="quarter" idx="1"/>
          </p:nvPr>
        </p:nvSpPr>
        <p:spPr>
          <a:xfrm>
            <a:off x="1371600" y="3886200"/>
            <a:ext cx="6400800" cy="1752600"/>
          </a:xfrm>
          <a:prstGeom prst="rect">
            <a:avLst/>
          </a:prstGeom>
        </p:spPr>
        <p:txBody>
          <a:bodyPr/>
          <a:lstStyle>
            <a:lvl1pPr marL="431800" indent="-406400" algn="ctr">
              <a:spcBef>
                <a:spcPts val="600"/>
              </a:spcBef>
              <a:buClrTx/>
              <a:buSzTx/>
              <a:buFontTx/>
              <a:buNone/>
              <a:defRPr>
                <a:solidFill>
                  <a:srgbClr val="888888"/>
                </a:solidFill>
              </a:defRPr>
            </a:lvl1pPr>
            <a:lvl2pPr marL="431800" indent="76200" algn="ctr">
              <a:spcBef>
                <a:spcPts val="600"/>
              </a:spcBef>
              <a:buClrTx/>
              <a:buSzTx/>
              <a:buFontTx/>
              <a:buNone/>
              <a:defRPr>
                <a:solidFill>
                  <a:srgbClr val="888888"/>
                </a:solidFill>
              </a:defRPr>
            </a:lvl2pPr>
            <a:lvl3pPr marL="431800" indent="558800" algn="ctr">
              <a:spcBef>
                <a:spcPts val="600"/>
              </a:spcBef>
              <a:buClrTx/>
              <a:buSzTx/>
              <a:buFontTx/>
              <a:buNone/>
              <a:defRPr>
                <a:solidFill>
                  <a:srgbClr val="888888"/>
                </a:solidFill>
              </a:defRPr>
            </a:lvl3pPr>
            <a:lvl4pPr marL="431800" indent="1041400" algn="ctr">
              <a:spcBef>
                <a:spcPts val="600"/>
              </a:spcBef>
              <a:buClrTx/>
              <a:buSzTx/>
              <a:buFontTx/>
              <a:buNone/>
              <a:defRPr>
                <a:solidFill>
                  <a:srgbClr val="888888"/>
                </a:solidFill>
              </a:defRPr>
            </a:lvl4pPr>
            <a:lvl5pPr marL="431800" indent="1498600" algn="ctr">
              <a:spcBef>
                <a:spcPts val="600"/>
              </a:spcBef>
              <a:buClrTx/>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_HEADER">
    <p:spTree>
      <p:nvGrpSpPr>
        <p:cNvPr id="1" name=""/>
        <p:cNvGrpSpPr/>
        <p:nvPr/>
      </p:nvGrpSpPr>
      <p:grpSpPr>
        <a:xfrm>
          <a:off x="0" y="0"/>
          <a:ext cx="0" cy="0"/>
          <a:chOff x="0" y="0"/>
          <a:chExt cx="0" cy="0"/>
        </a:xfrm>
      </p:grpSpPr>
      <p:sp>
        <p:nvSpPr>
          <p:cNvPr id="39" name="Title Text"/>
          <p:cNvSpPr txBox="1">
            <a:spLocks noGrp="1"/>
          </p:cNvSpPr>
          <p:nvPr>
            <p:ph type="title"/>
          </p:nvPr>
        </p:nvSpPr>
        <p:spPr>
          <a:xfrm>
            <a:off x="722312" y="4406900"/>
            <a:ext cx="7772401" cy="1362075"/>
          </a:xfrm>
          <a:prstGeom prst="rect">
            <a:avLst/>
          </a:prstGeom>
        </p:spPr>
        <p:txBody>
          <a:bodyPr anchor="t"/>
          <a:lstStyle>
            <a:lvl1pPr algn="l">
              <a:defRPr sz="4000" b="1">
                <a:latin typeface="+mj-lt"/>
                <a:ea typeface="+mj-ea"/>
                <a:cs typeface="+mj-cs"/>
                <a:sym typeface="Helvetica"/>
              </a:defRPr>
            </a:lvl1pPr>
          </a:lstStyle>
          <a:p>
            <a:r>
              <a:t>Title Text</a:t>
            </a:r>
          </a:p>
        </p:txBody>
      </p:sp>
      <p:sp>
        <p:nvSpPr>
          <p:cNvPr id="40" name="Body Level One…"/>
          <p:cNvSpPr txBox="1">
            <a:spLocks noGrp="1"/>
          </p:cNvSpPr>
          <p:nvPr>
            <p:ph type="body" sz="quarter" idx="1"/>
          </p:nvPr>
        </p:nvSpPr>
        <p:spPr>
          <a:xfrm>
            <a:off x="722312" y="2906713"/>
            <a:ext cx="7772401" cy="1500188"/>
          </a:xfrm>
          <a:prstGeom prst="rect">
            <a:avLst/>
          </a:prstGeom>
        </p:spPr>
        <p:txBody>
          <a:bodyPr anchor="b"/>
          <a:lstStyle>
            <a:lvl1pPr marL="228600" indent="0">
              <a:spcBef>
                <a:spcPts val="400"/>
              </a:spcBef>
              <a:buClrTx/>
              <a:buSzTx/>
              <a:buFontTx/>
              <a:buNone/>
              <a:defRPr sz="2000">
                <a:solidFill>
                  <a:srgbClr val="888888"/>
                </a:solidFill>
              </a:defRPr>
            </a:lvl1pPr>
            <a:lvl2pPr marL="228600" indent="457200">
              <a:spcBef>
                <a:spcPts val="400"/>
              </a:spcBef>
              <a:buClrTx/>
              <a:buSzTx/>
              <a:buFontTx/>
              <a:buNone/>
              <a:defRPr sz="2000">
                <a:solidFill>
                  <a:srgbClr val="888888"/>
                </a:solidFill>
              </a:defRPr>
            </a:lvl2pPr>
            <a:lvl3pPr marL="228600" indent="914400">
              <a:spcBef>
                <a:spcPts val="400"/>
              </a:spcBef>
              <a:buClrTx/>
              <a:buSzTx/>
              <a:buFontTx/>
              <a:buNone/>
              <a:defRPr sz="2000">
                <a:solidFill>
                  <a:srgbClr val="888888"/>
                </a:solidFill>
              </a:defRPr>
            </a:lvl3pPr>
            <a:lvl4pPr marL="228600" indent="1371600">
              <a:spcBef>
                <a:spcPts val="400"/>
              </a:spcBef>
              <a:buClrTx/>
              <a:buSzTx/>
              <a:buFontTx/>
              <a:buNone/>
              <a:defRPr sz="2000">
                <a:solidFill>
                  <a:srgbClr val="888888"/>
                </a:solidFill>
              </a:defRPr>
            </a:lvl4pPr>
            <a:lvl5pPr marL="228600" indent="1828800">
              <a:spcBef>
                <a:spcPts val="400"/>
              </a:spcBef>
              <a:buClrTx/>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_OBJECTS">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Body Level One…"/>
          <p:cNvSpPr txBox="1">
            <a:spLocks noGrp="1"/>
          </p:cNvSpPr>
          <p:nvPr>
            <p:ph type="body" sz="half" idx="1"/>
          </p:nvPr>
        </p:nvSpPr>
        <p:spPr>
          <a:xfrm>
            <a:off x="457200" y="1600200"/>
            <a:ext cx="4038600" cy="4525963"/>
          </a:xfrm>
          <a:prstGeom prst="rect">
            <a:avLst/>
          </a:prstGeom>
        </p:spPr>
        <p:txBody>
          <a:bodyPr/>
          <a:lstStyle>
            <a:lvl1pPr indent="-406400">
              <a:spcBef>
                <a:spcPts val="500"/>
              </a:spcBef>
              <a:buSzPts val="2800"/>
              <a:defRPr sz="2800"/>
            </a:lvl1pPr>
            <a:lvl2pPr marL="977900" indent="-444500">
              <a:spcBef>
                <a:spcPts val="500"/>
              </a:spcBef>
              <a:buSzPts val="2800"/>
              <a:defRPr sz="2800"/>
            </a:lvl2pPr>
            <a:lvl3pPr marL="1513839" indent="-497839">
              <a:spcBef>
                <a:spcPts val="500"/>
              </a:spcBef>
              <a:buSzPts val="2800"/>
              <a:defRPr sz="2800"/>
            </a:lvl3pPr>
            <a:lvl4pPr marL="2019300" indent="-533400">
              <a:spcBef>
                <a:spcPts val="500"/>
              </a:spcBef>
              <a:buSzPts val="2800"/>
              <a:defRPr sz="2800"/>
            </a:lvl4pPr>
            <a:lvl5pPr marL="2476500" indent="-533400">
              <a:spcBef>
                <a:spcPts val="500"/>
              </a:spcBef>
              <a:buSzPts val="2800"/>
              <a:defRPr sz="2800"/>
            </a:lvl5pPr>
          </a:lstStyle>
          <a:p>
            <a:r>
              <a:t>Body Level One</a:t>
            </a:r>
          </a:p>
          <a:p>
            <a:pPr lvl="1"/>
            <a:r>
              <a:t>Body Level Two</a:t>
            </a:r>
          </a:p>
          <a:p>
            <a:pPr lvl="2"/>
            <a:r>
              <a:t>Body Level Three</a:t>
            </a:r>
          </a:p>
          <a:p>
            <a:pPr lvl="3"/>
            <a:r>
              <a:t>Body Level Four</a:t>
            </a:r>
          </a:p>
          <a:p>
            <a:pPr lvl="4"/>
            <a:r>
              <a:t>Body Level Five</a:t>
            </a:r>
          </a:p>
        </p:txBody>
      </p:sp>
      <p:sp>
        <p:nvSpPr>
          <p:cNvPr id="50" name="Google Shape;43;p49"/>
          <p:cNvSpPr txBox="1">
            <a:spLocks noGrp="1"/>
          </p:cNvSpPr>
          <p:nvPr>
            <p:ph type="body" sz="half" idx="13"/>
          </p:nvPr>
        </p:nvSpPr>
        <p:spPr>
          <a:xfrm>
            <a:off x="4648200" y="1600200"/>
            <a:ext cx="4038600" cy="4525963"/>
          </a:xfrm>
          <a:prstGeom prst="rect">
            <a:avLst/>
          </a:prstGeom>
        </p:spPr>
        <p:txBody>
          <a:bodyPr/>
          <a:lstStyle/>
          <a:p>
            <a:pPr indent="-406400">
              <a:spcBef>
                <a:spcPts val="500"/>
              </a:spcBef>
              <a:buSzPts val="2800"/>
              <a:defRPr sz="2800"/>
            </a:pPr>
            <a:endParaRP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WO_OBJECTS_WITH_TEXT">
    <p:spTree>
      <p:nvGrpSpPr>
        <p:cNvPr id="1" name=""/>
        <p:cNvGrpSpPr/>
        <p:nvPr/>
      </p:nvGrpSpPr>
      <p:grpSpPr>
        <a:xfrm>
          <a:off x="0" y="0"/>
          <a:ext cx="0" cy="0"/>
          <a:chOff x="0" y="0"/>
          <a:chExt cx="0" cy="0"/>
        </a:xfrm>
      </p:grpSpPr>
      <p:sp>
        <p:nvSpPr>
          <p:cNvPr id="58" name="Title Text"/>
          <p:cNvSpPr txBox="1">
            <a:spLocks noGrp="1"/>
          </p:cNvSpPr>
          <p:nvPr>
            <p:ph type="title"/>
          </p:nvPr>
        </p:nvSpPr>
        <p:spPr>
          <a:prstGeom prst="rect">
            <a:avLst/>
          </a:prstGeom>
        </p:spPr>
        <p:txBody>
          <a:bodyPr/>
          <a:lstStyle/>
          <a:p>
            <a:r>
              <a:t>Title Text</a:t>
            </a:r>
          </a:p>
        </p:txBody>
      </p:sp>
      <p:sp>
        <p:nvSpPr>
          <p:cNvPr id="59" name="Body Level One…"/>
          <p:cNvSpPr txBox="1">
            <a:spLocks noGrp="1"/>
          </p:cNvSpPr>
          <p:nvPr>
            <p:ph type="body" sz="quarter" idx="1"/>
          </p:nvPr>
        </p:nvSpPr>
        <p:spPr>
          <a:xfrm>
            <a:off x="457200" y="1535112"/>
            <a:ext cx="4040188" cy="639763"/>
          </a:xfrm>
          <a:prstGeom prst="rect">
            <a:avLst/>
          </a:prstGeom>
        </p:spPr>
        <p:txBody>
          <a:bodyPr anchor="b"/>
          <a:lstStyle>
            <a:lvl1pPr marL="228600" indent="0">
              <a:spcBef>
                <a:spcPts val="400"/>
              </a:spcBef>
              <a:buClrTx/>
              <a:buSzTx/>
              <a:buFontTx/>
              <a:buNone/>
              <a:defRPr sz="2400" b="1">
                <a:latin typeface="+mj-lt"/>
                <a:ea typeface="+mj-ea"/>
                <a:cs typeface="+mj-cs"/>
                <a:sym typeface="Helvetica"/>
              </a:defRPr>
            </a:lvl1pPr>
            <a:lvl2pPr marL="228600" indent="457200">
              <a:spcBef>
                <a:spcPts val="400"/>
              </a:spcBef>
              <a:buClrTx/>
              <a:buSzTx/>
              <a:buFontTx/>
              <a:buNone/>
              <a:defRPr sz="2400" b="1">
                <a:latin typeface="+mj-lt"/>
                <a:ea typeface="+mj-ea"/>
                <a:cs typeface="+mj-cs"/>
                <a:sym typeface="Helvetica"/>
              </a:defRPr>
            </a:lvl2pPr>
            <a:lvl3pPr marL="228600" indent="914400">
              <a:spcBef>
                <a:spcPts val="400"/>
              </a:spcBef>
              <a:buClrTx/>
              <a:buSzTx/>
              <a:buFontTx/>
              <a:buNone/>
              <a:defRPr sz="2400" b="1">
                <a:latin typeface="+mj-lt"/>
                <a:ea typeface="+mj-ea"/>
                <a:cs typeface="+mj-cs"/>
                <a:sym typeface="Helvetica"/>
              </a:defRPr>
            </a:lvl3pPr>
            <a:lvl4pPr marL="228600" indent="1371600">
              <a:spcBef>
                <a:spcPts val="400"/>
              </a:spcBef>
              <a:buClrTx/>
              <a:buSzTx/>
              <a:buFontTx/>
              <a:buNone/>
              <a:defRPr sz="2400" b="1">
                <a:latin typeface="+mj-lt"/>
                <a:ea typeface="+mj-ea"/>
                <a:cs typeface="+mj-cs"/>
                <a:sym typeface="Helvetica"/>
              </a:defRPr>
            </a:lvl4pPr>
            <a:lvl5pPr marL="228600" indent="1828800">
              <a:spcBef>
                <a:spcPts val="400"/>
              </a:spcBef>
              <a:buClrTx/>
              <a:buSzTx/>
              <a:buFontTx/>
              <a:buNone/>
              <a:defRPr sz="2400" b="1">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60" name="Google Shape;50;p50"/>
          <p:cNvSpPr txBox="1">
            <a:spLocks noGrp="1"/>
          </p:cNvSpPr>
          <p:nvPr>
            <p:ph type="body" sz="half" idx="13"/>
          </p:nvPr>
        </p:nvSpPr>
        <p:spPr>
          <a:xfrm>
            <a:off x="457200" y="2174875"/>
            <a:ext cx="4040188" cy="3951288"/>
          </a:xfrm>
          <a:prstGeom prst="rect">
            <a:avLst/>
          </a:prstGeom>
        </p:spPr>
        <p:txBody>
          <a:bodyPr/>
          <a:lstStyle/>
          <a:p>
            <a:pPr indent="-381000">
              <a:spcBef>
                <a:spcPts val="400"/>
              </a:spcBef>
              <a:buSzPts val="2400"/>
              <a:defRPr sz="2400"/>
            </a:pPr>
            <a:endParaRPr/>
          </a:p>
        </p:txBody>
      </p:sp>
      <p:sp>
        <p:nvSpPr>
          <p:cNvPr id="61" name="Google Shape;51;p50"/>
          <p:cNvSpPr txBox="1">
            <a:spLocks noGrp="1"/>
          </p:cNvSpPr>
          <p:nvPr>
            <p:ph type="body" sz="quarter" idx="14"/>
          </p:nvPr>
        </p:nvSpPr>
        <p:spPr>
          <a:xfrm>
            <a:off x="4645025" y="1535112"/>
            <a:ext cx="4041775" cy="639763"/>
          </a:xfrm>
          <a:prstGeom prst="rect">
            <a:avLst/>
          </a:prstGeom>
        </p:spPr>
        <p:txBody>
          <a:bodyPr anchor="b"/>
          <a:lstStyle/>
          <a:p>
            <a:pPr marL="228600" indent="0">
              <a:spcBef>
                <a:spcPts val="400"/>
              </a:spcBef>
              <a:buClrTx/>
              <a:buSzTx/>
              <a:buFontTx/>
              <a:buNone/>
              <a:defRPr sz="2400" b="1">
                <a:latin typeface="+mj-lt"/>
                <a:ea typeface="+mj-ea"/>
                <a:cs typeface="+mj-cs"/>
                <a:sym typeface="Helvetica"/>
              </a:defRPr>
            </a:pPr>
            <a:endParaRPr/>
          </a:p>
        </p:txBody>
      </p:sp>
      <p:sp>
        <p:nvSpPr>
          <p:cNvPr id="62" name="Google Shape;52;p50"/>
          <p:cNvSpPr txBox="1">
            <a:spLocks noGrp="1"/>
          </p:cNvSpPr>
          <p:nvPr>
            <p:ph type="body" sz="half" idx="15"/>
          </p:nvPr>
        </p:nvSpPr>
        <p:spPr>
          <a:xfrm>
            <a:off x="4645025" y="2174875"/>
            <a:ext cx="4041775" cy="3951288"/>
          </a:xfrm>
          <a:prstGeom prst="rect">
            <a:avLst/>
          </a:prstGeom>
        </p:spPr>
        <p:txBody>
          <a:bodyPr/>
          <a:lstStyle/>
          <a:p>
            <a:pPr indent="-381000">
              <a:spcBef>
                <a:spcPts val="400"/>
              </a:spcBef>
              <a:buSzPts val="2400"/>
              <a:defRPr sz="2400"/>
            </a:pPr>
            <a:endParaRP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_ONLY">
    <p:spTree>
      <p:nvGrpSpPr>
        <p:cNvPr id="1" name=""/>
        <p:cNvGrpSpPr/>
        <p:nvPr/>
      </p:nvGrpSpPr>
      <p:grpSpPr>
        <a:xfrm>
          <a:off x="0" y="0"/>
          <a:ext cx="0" cy="0"/>
          <a:chOff x="0" y="0"/>
          <a:chExt cx="0" cy="0"/>
        </a:xfrm>
      </p:grpSpPr>
      <p:sp>
        <p:nvSpPr>
          <p:cNvPr id="70" name="Title Text"/>
          <p:cNvSpPr txBox="1">
            <a:spLocks noGrp="1"/>
          </p:cNvSpPr>
          <p:nvPr>
            <p:ph type="title"/>
          </p:nvPr>
        </p:nvSpPr>
        <p:spPr>
          <a:prstGeom prst="rect">
            <a:avLst/>
          </a:prstGeom>
        </p:spPr>
        <p:txBody>
          <a:bodyPr/>
          <a:lstStyle/>
          <a:p>
            <a:r>
              <a:t>Title Text</a:t>
            </a:r>
          </a:p>
        </p:txBody>
      </p:sp>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BJECT_WITH_CAPTION_TEXT">
    <p:spTree>
      <p:nvGrpSpPr>
        <p:cNvPr id="1" name=""/>
        <p:cNvGrpSpPr/>
        <p:nvPr/>
      </p:nvGrpSpPr>
      <p:grpSpPr>
        <a:xfrm>
          <a:off x="0" y="0"/>
          <a:ext cx="0" cy="0"/>
          <a:chOff x="0" y="0"/>
          <a:chExt cx="0" cy="0"/>
        </a:xfrm>
      </p:grpSpPr>
      <p:sp>
        <p:nvSpPr>
          <p:cNvPr id="85" name="Title Text"/>
          <p:cNvSpPr txBox="1">
            <a:spLocks noGrp="1"/>
          </p:cNvSpPr>
          <p:nvPr>
            <p:ph type="title"/>
          </p:nvPr>
        </p:nvSpPr>
        <p:spPr>
          <a:xfrm>
            <a:off x="457200" y="273050"/>
            <a:ext cx="3008314" cy="1162050"/>
          </a:xfrm>
          <a:prstGeom prst="rect">
            <a:avLst/>
          </a:prstGeom>
        </p:spPr>
        <p:txBody>
          <a:bodyPr anchor="b"/>
          <a:lstStyle>
            <a:lvl1pPr algn="l">
              <a:defRPr sz="2000" b="1">
                <a:latin typeface="+mj-lt"/>
                <a:ea typeface="+mj-ea"/>
                <a:cs typeface="+mj-cs"/>
                <a:sym typeface="Helvetica"/>
              </a:defRPr>
            </a:lvl1pPr>
          </a:lstStyle>
          <a:p>
            <a:r>
              <a:t>Title Text</a:t>
            </a:r>
          </a:p>
        </p:txBody>
      </p:sp>
      <p:sp>
        <p:nvSpPr>
          <p:cNvPr id="86" name="Body Level One…"/>
          <p:cNvSpPr txBox="1">
            <a:spLocks noGrp="1"/>
          </p:cNvSpPr>
          <p:nvPr>
            <p:ph type="body" idx="1"/>
          </p:nvPr>
        </p:nvSpPr>
        <p:spPr>
          <a:xfrm>
            <a:off x="3575050" y="273050"/>
            <a:ext cx="5111750" cy="5853113"/>
          </a:xfrm>
          <a:prstGeom prst="rect">
            <a:avLst/>
          </a:prstGeom>
        </p:spPr>
        <p:txBody>
          <a:bodyPr/>
          <a:lstStyle>
            <a:lvl1pPr indent="-431800">
              <a:spcBef>
                <a:spcPts val="600"/>
              </a:spcBef>
            </a:lvl1pPr>
            <a:lvl2pPr marL="972457" indent="-464457">
              <a:spcBef>
                <a:spcPts val="600"/>
              </a:spcBef>
            </a:lvl2pPr>
            <a:lvl3pPr marL="1498600" indent="-508000">
              <a:spcBef>
                <a:spcPts val="600"/>
              </a:spcBef>
            </a:lvl3pPr>
            <a:lvl4pPr marL="2042160" indent="-568960">
              <a:spcBef>
                <a:spcPts val="600"/>
              </a:spcBef>
            </a:lvl4pPr>
            <a:lvl5pPr marL="2499360" indent="-568960">
              <a:spcBef>
                <a:spcPts val="600"/>
              </a:spcBef>
            </a:lvl5pPr>
          </a:lstStyle>
          <a:p>
            <a:r>
              <a:t>Body Level One</a:t>
            </a:r>
          </a:p>
          <a:p>
            <a:pPr lvl="1"/>
            <a:r>
              <a:t>Body Level Two</a:t>
            </a:r>
          </a:p>
          <a:p>
            <a:pPr lvl="2"/>
            <a:r>
              <a:t>Body Level Three</a:t>
            </a:r>
          </a:p>
          <a:p>
            <a:pPr lvl="3"/>
            <a:r>
              <a:t>Body Level Four</a:t>
            </a:r>
          </a:p>
          <a:p>
            <a:pPr lvl="4"/>
            <a:r>
              <a:t>Body Level Five</a:t>
            </a:r>
          </a:p>
        </p:txBody>
      </p:sp>
      <p:sp>
        <p:nvSpPr>
          <p:cNvPr id="87" name="Google Shape;68;p53"/>
          <p:cNvSpPr txBox="1">
            <a:spLocks noGrp="1"/>
          </p:cNvSpPr>
          <p:nvPr>
            <p:ph type="body" sz="half" idx="13"/>
          </p:nvPr>
        </p:nvSpPr>
        <p:spPr>
          <a:xfrm>
            <a:off x="457199" y="1435100"/>
            <a:ext cx="3008315" cy="4691063"/>
          </a:xfrm>
          <a:prstGeom prst="rect">
            <a:avLst/>
          </a:prstGeom>
        </p:spPr>
        <p:txBody>
          <a:bodyPr/>
          <a:lstStyle/>
          <a:p>
            <a:pPr marL="228600" indent="0">
              <a:spcBef>
                <a:spcPts val="200"/>
              </a:spcBef>
              <a:buClrTx/>
              <a:buSzTx/>
              <a:buFontTx/>
              <a:buNone/>
              <a:defRPr sz="1400"/>
            </a:pPr>
            <a:endParaRPr/>
          </a:p>
        </p:txBody>
      </p:sp>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13184" y="6404312"/>
            <a:ext cx="273616" cy="269201"/>
          </a:xfrm>
          <a:prstGeom prst="rect">
            <a:avLst/>
          </a:prstGeom>
          <a:ln w="12700">
            <a:miter lim="400000"/>
          </a:ln>
        </p:spPr>
        <p:txBody>
          <a:bodyPr wrap="none" lIns="45699" tIns="45699" rIns="45699" bIns="45699" anchor="ctr">
            <a:spAutoFit/>
          </a:bodyPr>
          <a:lstStyle>
            <a:lvl1pPr algn="r">
              <a:defRPr sz="1200">
                <a:solidFill>
                  <a:srgbClr val="898989"/>
                </a:solidFill>
                <a:latin typeface="Calibri"/>
                <a:ea typeface="Calibri"/>
                <a:cs typeface="Calibri"/>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Calibri"/>
          <a:ea typeface="Calibri"/>
          <a:cs typeface="Calibri"/>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Calibri"/>
          <a:ea typeface="Calibri"/>
          <a:cs typeface="Calibri"/>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Calibri"/>
          <a:ea typeface="Calibri"/>
          <a:cs typeface="Calibri"/>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Calibri"/>
          <a:ea typeface="Calibri"/>
          <a:cs typeface="Calibri"/>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Calibri"/>
          <a:ea typeface="Calibri"/>
          <a:cs typeface="Calibri"/>
          <a:sym typeface="Calibri"/>
        </a:defRPr>
      </a:lvl9pPr>
    </p:titleStyle>
    <p:bodyStyle>
      <a:lvl1pPr marL="457200" marR="0" indent="-342900" algn="l" defTabSz="914400" rtl="0" latinLnBrk="0">
        <a:lnSpc>
          <a:spcPct val="100000"/>
        </a:lnSpc>
        <a:spcBef>
          <a:spcPts val="300"/>
        </a:spcBef>
        <a:spcAft>
          <a:spcPts val="0"/>
        </a:spcAft>
        <a:buClr>
          <a:srgbClr val="000000"/>
        </a:buClr>
        <a:buSzPts val="3200"/>
        <a:buFont typeface="Arial"/>
        <a:buChar char="•"/>
        <a:tabLst/>
        <a:defRPr sz="3200" b="0" i="0" u="none" strike="noStrike" cap="none" spc="0" baseline="0">
          <a:solidFill>
            <a:srgbClr val="000000"/>
          </a:solidFill>
          <a:uFillTx/>
          <a:latin typeface="Calibri"/>
          <a:ea typeface="Calibri"/>
          <a:cs typeface="Calibri"/>
          <a:sym typeface="Calibri"/>
        </a:defRPr>
      </a:lvl1pPr>
      <a:lvl2pPr marL="963385" marR="0" indent="-391885" algn="l" defTabSz="914400" rtl="0" latinLnBrk="0">
        <a:lnSpc>
          <a:spcPct val="100000"/>
        </a:lnSpc>
        <a:spcBef>
          <a:spcPts val="300"/>
        </a:spcBef>
        <a:spcAft>
          <a:spcPts val="0"/>
        </a:spcAft>
        <a:buClr>
          <a:srgbClr val="000000"/>
        </a:buClr>
        <a:buSzPts val="3200"/>
        <a:buFont typeface="Arial"/>
        <a:buChar char="–"/>
        <a:tabLst/>
        <a:defRPr sz="3200" b="0" i="0" u="none" strike="noStrike" cap="none" spc="0" baseline="0">
          <a:solidFill>
            <a:srgbClr val="000000"/>
          </a:solidFill>
          <a:uFillTx/>
          <a:latin typeface="Calibri"/>
          <a:ea typeface="Calibri"/>
          <a:cs typeface="Calibri"/>
          <a:sym typeface="Calibri"/>
        </a:defRPr>
      </a:lvl2pPr>
      <a:lvl3pPr marL="1485900" marR="0" indent="-457200" algn="l" defTabSz="914400" rtl="0" latinLnBrk="0">
        <a:lnSpc>
          <a:spcPct val="100000"/>
        </a:lnSpc>
        <a:spcBef>
          <a:spcPts val="300"/>
        </a:spcBef>
        <a:spcAft>
          <a:spcPts val="0"/>
        </a:spcAft>
        <a:buClr>
          <a:srgbClr val="000000"/>
        </a:buClr>
        <a:buSzPts val="3200"/>
        <a:buFont typeface="Arial"/>
        <a:buChar char="•"/>
        <a:tabLst/>
        <a:defRPr sz="3200" b="0" i="0" u="none" strike="noStrike" cap="none" spc="0" baseline="0">
          <a:solidFill>
            <a:srgbClr val="000000"/>
          </a:solidFill>
          <a:uFillTx/>
          <a:latin typeface="Calibri"/>
          <a:ea typeface="Calibri"/>
          <a:cs typeface="Calibri"/>
          <a:sym typeface="Calibri"/>
        </a:defRPr>
      </a:lvl3pPr>
      <a:lvl4pPr marL="2034539" marR="0" indent="-548639" algn="l" defTabSz="914400" rtl="0" latinLnBrk="0">
        <a:lnSpc>
          <a:spcPct val="100000"/>
        </a:lnSpc>
        <a:spcBef>
          <a:spcPts val="300"/>
        </a:spcBef>
        <a:spcAft>
          <a:spcPts val="0"/>
        </a:spcAft>
        <a:buClr>
          <a:srgbClr val="000000"/>
        </a:buClr>
        <a:buSzPts val="3200"/>
        <a:buFont typeface="Arial"/>
        <a:buChar char="–"/>
        <a:tabLst/>
        <a:defRPr sz="3200" b="0" i="0" u="none" strike="noStrike" cap="none" spc="0" baseline="0">
          <a:solidFill>
            <a:srgbClr val="000000"/>
          </a:solidFill>
          <a:uFillTx/>
          <a:latin typeface="Calibri"/>
          <a:ea typeface="Calibri"/>
          <a:cs typeface="Calibri"/>
          <a:sym typeface="Calibri"/>
        </a:defRPr>
      </a:lvl4pPr>
      <a:lvl5pPr marL="2491739" marR="0" indent="-548639" algn="l" defTabSz="914400" rtl="0" latinLnBrk="0">
        <a:lnSpc>
          <a:spcPct val="100000"/>
        </a:lnSpc>
        <a:spcBef>
          <a:spcPts val="300"/>
        </a:spcBef>
        <a:spcAft>
          <a:spcPts val="0"/>
        </a:spcAft>
        <a:buClr>
          <a:srgbClr val="000000"/>
        </a:buClr>
        <a:buSzPts val="3200"/>
        <a:buFont typeface="Arial"/>
        <a:buChar char="»"/>
        <a:tabLst/>
        <a:defRPr sz="3200" b="0" i="0" u="none" strike="noStrike" cap="none" spc="0" baseline="0">
          <a:solidFill>
            <a:srgbClr val="000000"/>
          </a:solidFill>
          <a:uFillTx/>
          <a:latin typeface="Calibri"/>
          <a:ea typeface="Calibri"/>
          <a:cs typeface="Calibri"/>
          <a:sym typeface="Calibri"/>
        </a:defRPr>
      </a:lvl5pPr>
      <a:lvl6pPr marL="2948939" marR="0" indent="-548639" algn="l" defTabSz="914400" rtl="0" latinLnBrk="0">
        <a:lnSpc>
          <a:spcPct val="100000"/>
        </a:lnSpc>
        <a:spcBef>
          <a:spcPts val="300"/>
        </a:spcBef>
        <a:spcAft>
          <a:spcPts val="0"/>
        </a:spcAft>
        <a:buClr>
          <a:srgbClr val="000000"/>
        </a:buClr>
        <a:buSzPts val="3200"/>
        <a:buFont typeface="Arial"/>
        <a:buChar char="•"/>
        <a:tabLst/>
        <a:defRPr sz="3200" b="0" i="0" u="none" strike="noStrike" cap="none" spc="0" baseline="0">
          <a:solidFill>
            <a:srgbClr val="000000"/>
          </a:solidFill>
          <a:uFillTx/>
          <a:latin typeface="Calibri"/>
          <a:ea typeface="Calibri"/>
          <a:cs typeface="Calibri"/>
          <a:sym typeface="Calibri"/>
        </a:defRPr>
      </a:lvl6pPr>
      <a:lvl7pPr marL="3406140" marR="0" indent="-548640" algn="l" defTabSz="914400" rtl="0" latinLnBrk="0">
        <a:lnSpc>
          <a:spcPct val="100000"/>
        </a:lnSpc>
        <a:spcBef>
          <a:spcPts val="300"/>
        </a:spcBef>
        <a:spcAft>
          <a:spcPts val="0"/>
        </a:spcAft>
        <a:buClr>
          <a:srgbClr val="000000"/>
        </a:buClr>
        <a:buSzPts val="3200"/>
        <a:buFont typeface="Arial"/>
        <a:buChar char="•"/>
        <a:tabLst/>
        <a:defRPr sz="3200" b="0" i="0" u="none" strike="noStrike" cap="none" spc="0" baseline="0">
          <a:solidFill>
            <a:srgbClr val="000000"/>
          </a:solidFill>
          <a:uFillTx/>
          <a:latin typeface="Calibri"/>
          <a:ea typeface="Calibri"/>
          <a:cs typeface="Calibri"/>
          <a:sym typeface="Calibri"/>
        </a:defRPr>
      </a:lvl7pPr>
      <a:lvl8pPr marL="3863340" marR="0" indent="-548640" algn="l" defTabSz="914400" rtl="0" latinLnBrk="0">
        <a:lnSpc>
          <a:spcPct val="100000"/>
        </a:lnSpc>
        <a:spcBef>
          <a:spcPts val="300"/>
        </a:spcBef>
        <a:spcAft>
          <a:spcPts val="0"/>
        </a:spcAft>
        <a:buClr>
          <a:srgbClr val="000000"/>
        </a:buClr>
        <a:buSzPts val="3200"/>
        <a:buFont typeface="Arial"/>
        <a:buChar char="•"/>
        <a:tabLst/>
        <a:defRPr sz="3200" b="0" i="0" u="none" strike="noStrike" cap="none" spc="0" baseline="0">
          <a:solidFill>
            <a:srgbClr val="000000"/>
          </a:solidFill>
          <a:uFillTx/>
          <a:latin typeface="Calibri"/>
          <a:ea typeface="Calibri"/>
          <a:cs typeface="Calibri"/>
          <a:sym typeface="Calibri"/>
        </a:defRPr>
      </a:lvl8pPr>
      <a:lvl9pPr marL="4320540" marR="0" indent="-548640" algn="l" defTabSz="914400" rtl="0" latinLnBrk="0">
        <a:lnSpc>
          <a:spcPct val="100000"/>
        </a:lnSpc>
        <a:spcBef>
          <a:spcPts val="300"/>
        </a:spcBef>
        <a:spcAft>
          <a:spcPts val="0"/>
        </a:spcAft>
        <a:buClr>
          <a:srgbClr val="000000"/>
        </a:buClr>
        <a:buSzPts val="3200"/>
        <a:buFont typeface="Arial"/>
        <a:buChar char="•"/>
        <a:tabLst/>
        <a:defRPr sz="3200" b="0" i="0" u="none" strike="noStrike" cap="none" spc="0" baseline="0">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 name="Google Shape;93;p1" descr="Google Shape;93;p1"/>
          <p:cNvPicPr>
            <a:picLocks noChangeAspect="1"/>
          </p:cNvPicPr>
          <p:nvPr/>
        </p:nvPicPr>
        <p:blipFill>
          <a:blip r:embed="rId2">
            <a:extLst/>
          </a:blip>
          <a:stretch>
            <a:fillRect/>
          </a:stretch>
        </p:blipFill>
        <p:spPr>
          <a:xfrm>
            <a:off x="67606" y="0"/>
            <a:ext cx="8928994" cy="6858000"/>
          </a:xfrm>
          <a:prstGeom prst="rect">
            <a:avLst/>
          </a:prstGeom>
          <a:ln w="12700">
            <a:miter lim="400000"/>
          </a:ln>
        </p:spPr>
      </p:pic>
      <p:sp>
        <p:nvSpPr>
          <p:cNvPr id="133" name="Google Shape;94;p1"/>
          <p:cNvSpPr txBox="1">
            <a:spLocks noGrp="1"/>
          </p:cNvSpPr>
          <p:nvPr>
            <p:ph type="sldNum" sz="quarter" idx="2"/>
          </p:nvPr>
        </p:nvSpPr>
        <p:spPr>
          <a:xfrm>
            <a:off x="8497942" y="6404312"/>
            <a:ext cx="188858" cy="2692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
        <p:nvSpPr>
          <p:cNvPr id="134" name="Google Shape;98;p1"/>
          <p:cNvSpPr txBox="1"/>
          <p:nvPr/>
        </p:nvSpPr>
        <p:spPr>
          <a:xfrm>
            <a:off x="193125" y="2276872"/>
            <a:ext cx="8653629" cy="128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p>
            <a:pPr algn="ctr">
              <a:defRPr sz="2400" b="1" baseline="30000">
                <a:solidFill>
                  <a:srgbClr val="FFD21E"/>
                </a:solidFill>
              </a:defRPr>
            </a:pPr>
            <a:r>
              <a:t> </a:t>
            </a:r>
            <a:r>
              <a:rPr sz="2600">
                <a:latin typeface="+mj-lt"/>
                <a:ea typeface="+mj-ea"/>
                <a:cs typeface="+mj-cs"/>
                <a:sym typeface="Helvetica"/>
              </a:rPr>
              <a:t>  </a:t>
            </a:r>
            <a:endParaRPr sz="2600" baseline="30153">
              <a:latin typeface="+mj-lt"/>
              <a:ea typeface="+mj-ea"/>
              <a:cs typeface="+mj-cs"/>
              <a:sym typeface="Helvetica"/>
            </a:endParaRPr>
          </a:p>
          <a:p>
            <a:pPr algn="ctr">
              <a:defRPr sz="2600" b="1">
                <a:solidFill>
                  <a:srgbClr val="FFD21E"/>
                </a:solidFill>
                <a:latin typeface="+mj-lt"/>
                <a:ea typeface="+mj-ea"/>
                <a:cs typeface="+mj-cs"/>
                <a:sym typeface="Helvetica"/>
              </a:defRPr>
            </a:pPr>
            <a:r>
              <a:t>PRESENTATION TO THE EDUCATION PORTFOLIO COMMITTEE</a:t>
            </a:r>
          </a:p>
        </p:txBody>
      </p:sp>
      <p:sp>
        <p:nvSpPr>
          <p:cNvPr id="135" name="Google Shape;99;p1"/>
          <p:cNvSpPr txBox="1"/>
          <p:nvPr/>
        </p:nvSpPr>
        <p:spPr>
          <a:xfrm>
            <a:off x="45726" y="3409409"/>
            <a:ext cx="8945045" cy="1386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chor="b">
            <a:spAutoFit/>
          </a:bodyPr>
          <a:lstStyle>
            <a:lvl1pPr algn="ctr">
              <a:defRPr sz="2800" b="1">
                <a:solidFill>
                  <a:srgbClr val="FFFFFF"/>
                </a:solidFill>
                <a:latin typeface="+mj-lt"/>
                <a:ea typeface="+mj-ea"/>
                <a:cs typeface="+mj-cs"/>
                <a:sym typeface="Helvetica"/>
              </a:defRPr>
            </a:lvl1pPr>
          </a:lstStyle>
          <a:p>
            <a:r>
              <a:t>IMPLEMENTATION OF THE NATIONAL SCHOOL NUTRITION PROGRAMME (NSNP) IN KWAZULU-NATAL</a:t>
            </a:r>
          </a:p>
        </p:txBody>
      </p:sp>
      <p:pic>
        <p:nvPicPr>
          <p:cNvPr id="136" name="Google Shape;100;p1" descr="Google Shape;100;p1"/>
          <p:cNvPicPr>
            <a:picLocks noChangeAspect="1"/>
          </p:cNvPicPr>
          <p:nvPr/>
        </p:nvPicPr>
        <p:blipFill>
          <a:blip r:embed="rId3">
            <a:extLst/>
          </a:blip>
          <a:stretch>
            <a:fillRect/>
          </a:stretch>
        </p:blipFill>
        <p:spPr>
          <a:xfrm>
            <a:off x="7596336" y="620687"/>
            <a:ext cx="869209" cy="800458"/>
          </a:xfrm>
          <a:prstGeom prst="rect">
            <a:avLst/>
          </a:prstGeom>
          <a:ln w="12700">
            <a:miter lim="400000"/>
          </a:ln>
        </p:spPr>
      </p:pic>
      <p:sp>
        <p:nvSpPr>
          <p:cNvPr id="137" name="Google Shape;101;p1"/>
          <p:cNvSpPr txBox="1"/>
          <p:nvPr/>
        </p:nvSpPr>
        <p:spPr>
          <a:xfrm>
            <a:off x="2385476" y="6176336"/>
            <a:ext cx="4373048" cy="2642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ctr">
              <a:defRPr sz="1200">
                <a:solidFill>
                  <a:srgbClr val="FFFFFF"/>
                </a:solidFill>
              </a:defRPr>
            </a:lvl1pPr>
          </a:lstStyle>
          <a:p>
            <a:r>
              <a:t>GROWING KWAZULU-NATAL TOGETHER</a:t>
            </a:r>
          </a:p>
        </p:txBody>
      </p:sp>
      <p:pic>
        <p:nvPicPr>
          <p:cNvPr id="138" name="Google Shape;102;p1" descr="Google Shape;102;p1"/>
          <p:cNvPicPr>
            <a:picLocks noChangeAspect="1"/>
          </p:cNvPicPr>
          <p:nvPr/>
        </p:nvPicPr>
        <p:blipFill>
          <a:blip r:embed="rId4">
            <a:extLst/>
          </a:blip>
          <a:stretch>
            <a:fillRect/>
          </a:stretch>
        </p:blipFill>
        <p:spPr>
          <a:xfrm>
            <a:off x="611560" y="705442"/>
            <a:ext cx="2808312" cy="70733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97"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98"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99"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00" name="Title 1"/>
          <p:cNvSpPr txBox="1">
            <a:spLocks noGrp="1"/>
          </p:cNvSpPr>
          <p:nvPr>
            <p:ph type="title"/>
          </p:nvPr>
        </p:nvSpPr>
        <p:spPr>
          <a:xfrm>
            <a:off x="480765" y="1748726"/>
            <a:ext cx="2051285" cy="3360548"/>
          </a:xfrm>
          <a:prstGeom prst="rect">
            <a:avLst/>
          </a:prstGeom>
        </p:spPr>
        <p:txBody>
          <a:bodyPr/>
          <a:lstStyle>
            <a:lvl1pPr algn="r">
              <a:defRPr sz="3800"/>
            </a:lvl1pPr>
          </a:lstStyle>
          <a:p>
            <a:r>
              <a:t> </a:t>
            </a:r>
          </a:p>
        </p:txBody>
      </p:sp>
      <p:sp>
        <p:nvSpPr>
          <p:cNvPr id="201" name="CURRENT SITUATION…"/>
          <p:cNvSpPr txBox="1"/>
          <p:nvPr/>
        </p:nvSpPr>
        <p:spPr>
          <a:xfrm>
            <a:off x="231821" y="148312"/>
            <a:ext cx="8496724" cy="58330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lnSpc>
                <a:spcPts val="5500"/>
              </a:lnSpc>
              <a:spcBef>
                <a:spcPts val="1000"/>
              </a:spcBef>
              <a:defRPr sz="1600">
                <a:latin typeface="Times New Roman"/>
                <a:ea typeface="Times New Roman"/>
                <a:cs typeface="Times New Roman"/>
                <a:sym typeface="Times New Roman"/>
              </a:defRPr>
            </a:pPr>
            <a:r>
              <a:t>    </a:t>
            </a:r>
            <a:r>
              <a:rPr sz="3200" b="1"/>
              <a:t>CURRE</a:t>
            </a:r>
            <a:r>
              <a:rPr sz="3500" b="1"/>
              <a:t>NT SITUATION</a:t>
            </a:r>
            <a:r>
              <a:rPr sz="3500"/>
              <a:t> </a:t>
            </a:r>
          </a:p>
          <a:p>
            <a:pPr marL="304800" indent="-184784" algn="just" defTabSz="457200">
              <a:spcBef>
                <a:spcPts val="1000"/>
              </a:spcBef>
              <a:defRPr sz="2600">
                <a:latin typeface="Times New Roman"/>
                <a:ea typeface="Times New Roman"/>
                <a:cs typeface="Times New Roman"/>
                <a:sym typeface="Times New Roman"/>
              </a:defRPr>
            </a:pPr>
            <a:r>
              <a:t>Pacina Retail has “opted out” which according to the </a:t>
            </a:r>
          </a:p>
          <a:p>
            <a:pPr marL="304800" indent="-184784" algn="just" defTabSz="457200">
              <a:spcBef>
                <a:spcPts val="1000"/>
              </a:spcBef>
              <a:defRPr sz="2600">
                <a:latin typeface="Times New Roman"/>
                <a:ea typeface="Times New Roman"/>
                <a:cs typeface="Times New Roman"/>
                <a:sym typeface="Times New Roman"/>
              </a:defRPr>
            </a:pPr>
            <a:r>
              <a:t>Oxford Dictionary is defined as “</a:t>
            </a:r>
            <a:r>
              <a:rPr i="1"/>
              <a:t>an instance of choosing not </a:t>
            </a:r>
          </a:p>
          <a:p>
            <a:pPr marL="304800" indent="-184784" algn="just" defTabSz="457200">
              <a:spcBef>
                <a:spcPts val="1000"/>
              </a:spcBef>
              <a:defRPr sz="2600">
                <a:latin typeface="Times New Roman"/>
                <a:ea typeface="Times New Roman"/>
                <a:cs typeface="Times New Roman"/>
                <a:sym typeface="Times New Roman"/>
              </a:defRPr>
            </a:pPr>
            <a:r>
              <a:rPr i="1"/>
              <a:t>to participate in something</a:t>
            </a:r>
            <a:r>
              <a:t>” in their letter dated 26 April 2023 </a:t>
            </a:r>
          </a:p>
          <a:p>
            <a:pPr marL="304800" indent="-184784" algn="just" defTabSz="457200">
              <a:spcBef>
                <a:spcPts val="1000"/>
              </a:spcBef>
              <a:defRPr sz="2600">
                <a:latin typeface="Times New Roman"/>
                <a:ea typeface="Times New Roman"/>
                <a:cs typeface="Times New Roman"/>
                <a:sym typeface="Times New Roman"/>
              </a:defRPr>
            </a:pPr>
            <a:r>
              <a:t>emailed to the Head of Department.</a:t>
            </a:r>
          </a:p>
          <a:p>
            <a:pPr marL="304800" indent="-184784" algn="just" defTabSz="457200">
              <a:spcBef>
                <a:spcPts val="1000"/>
              </a:spcBef>
              <a:defRPr sz="2600">
                <a:latin typeface="Times New Roman"/>
                <a:ea typeface="Times New Roman"/>
                <a:cs typeface="Times New Roman"/>
                <a:sym typeface="Times New Roman"/>
              </a:defRPr>
            </a:pPr>
            <a:r>
              <a:t>On receiving the letter from Pacina Retail, the Head of </a:t>
            </a:r>
          </a:p>
          <a:p>
            <a:pPr marL="304800" indent="-184784" algn="just" defTabSz="457200">
              <a:spcBef>
                <a:spcPts val="1000"/>
              </a:spcBef>
              <a:defRPr sz="2600">
                <a:latin typeface="Times New Roman"/>
                <a:ea typeface="Times New Roman"/>
                <a:cs typeface="Times New Roman"/>
                <a:sym typeface="Times New Roman"/>
              </a:defRPr>
            </a:pPr>
            <a:r>
              <a:t>Department accepted the opting out (of the NSNP contract)  </a:t>
            </a:r>
          </a:p>
          <a:p>
            <a:pPr marL="304800" indent="-184784" algn="just" defTabSz="457200">
              <a:spcBef>
                <a:spcPts val="1000"/>
              </a:spcBef>
              <a:defRPr sz="2600">
                <a:latin typeface="Times New Roman"/>
                <a:ea typeface="Times New Roman"/>
                <a:cs typeface="Times New Roman"/>
                <a:sym typeface="Times New Roman"/>
              </a:defRPr>
            </a:pPr>
            <a:r>
              <a:t>by Pacina Retail in a letter dated 26 April 2023.</a:t>
            </a:r>
          </a:p>
          <a:p>
            <a:pPr marL="304800" indent="-184784" algn="just" defTabSz="457200">
              <a:spcBef>
                <a:spcPts val="1000"/>
              </a:spcBef>
              <a:defRPr sz="2600">
                <a:latin typeface="Times New Roman"/>
                <a:ea typeface="Times New Roman"/>
                <a:cs typeface="Times New Roman"/>
                <a:sym typeface="Times New Roman"/>
              </a:defRPr>
            </a:pPr>
            <a:r>
              <a:t>KZN NSNP CIRCULAR NO. 60 OF 2023 has been </a:t>
            </a:r>
          </a:p>
          <a:p>
            <a:pPr marL="304800" indent="-184784" algn="just" defTabSz="457200">
              <a:spcBef>
                <a:spcPts val="1000"/>
              </a:spcBef>
              <a:defRPr sz="2600">
                <a:latin typeface="Times New Roman"/>
                <a:ea typeface="Times New Roman"/>
                <a:cs typeface="Times New Roman"/>
                <a:sym typeface="Times New Roman"/>
              </a:defRPr>
            </a:pPr>
            <a:r>
              <a:t>issued guiding the Department for now, to ensure that</a:t>
            </a:r>
          </a:p>
          <a:p>
            <a:pPr marL="304800" indent="-184784" algn="just" defTabSz="457200">
              <a:spcBef>
                <a:spcPts val="1000"/>
              </a:spcBef>
              <a:defRPr sz="2600">
                <a:latin typeface="Times New Roman"/>
                <a:ea typeface="Times New Roman"/>
                <a:cs typeface="Times New Roman"/>
                <a:sym typeface="Times New Roman"/>
              </a:defRPr>
            </a:pPr>
            <a:r>
              <a:t>feeding is not compromised.</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04"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05"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06"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07" name="Title 1"/>
          <p:cNvSpPr txBox="1">
            <a:spLocks noGrp="1"/>
          </p:cNvSpPr>
          <p:nvPr>
            <p:ph type="title"/>
          </p:nvPr>
        </p:nvSpPr>
        <p:spPr>
          <a:xfrm>
            <a:off x="480765" y="1748726"/>
            <a:ext cx="2051285" cy="3360548"/>
          </a:xfrm>
          <a:prstGeom prst="rect">
            <a:avLst/>
          </a:prstGeom>
        </p:spPr>
        <p:txBody>
          <a:bodyPr/>
          <a:lstStyle>
            <a:lvl1pPr algn="r">
              <a:defRPr sz="3800"/>
            </a:lvl1pPr>
          </a:lstStyle>
          <a:p>
            <a:r>
              <a:t> </a:t>
            </a:r>
          </a:p>
        </p:txBody>
      </p:sp>
      <p:sp>
        <p:nvSpPr>
          <p:cNvPr id="208" name="OFFICIAL DOCUMENT PROVIDING RELIEF…"/>
          <p:cNvSpPr txBox="1"/>
          <p:nvPr/>
        </p:nvSpPr>
        <p:spPr>
          <a:xfrm>
            <a:off x="270241" y="109892"/>
            <a:ext cx="8474913" cy="60629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spcBef>
                <a:spcPts val="1000"/>
              </a:spcBef>
              <a:defRPr sz="2900">
                <a:latin typeface="Times New Roman"/>
                <a:ea typeface="Times New Roman"/>
                <a:cs typeface="Times New Roman"/>
                <a:sym typeface="Times New Roman"/>
              </a:defRPr>
            </a:pPr>
            <a:endParaRPr/>
          </a:p>
          <a:p>
            <a:pPr marL="304800" indent="-184784" algn="just" defTabSz="457200">
              <a:spcBef>
                <a:spcPts val="1000"/>
              </a:spcBef>
              <a:defRPr sz="2900">
                <a:latin typeface="Times New Roman"/>
                <a:ea typeface="Times New Roman"/>
                <a:cs typeface="Times New Roman"/>
                <a:sym typeface="Times New Roman"/>
              </a:defRPr>
            </a:pPr>
            <a:r>
              <a:rPr b="1"/>
              <a:t>OFFICIAL DOCUMENT PROVIDING RELIEF </a:t>
            </a:r>
            <a:endParaRPr sz="3000"/>
          </a:p>
          <a:p>
            <a:pPr marL="304800" indent="-184784" algn="just" defTabSz="457200">
              <a:spcBef>
                <a:spcPts val="1000"/>
              </a:spcBef>
              <a:defRPr sz="3300">
                <a:latin typeface="Times New Roman"/>
                <a:ea typeface="Times New Roman"/>
                <a:cs typeface="Times New Roman"/>
                <a:sym typeface="Times New Roman"/>
              </a:defRPr>
            </a:pPr>
            <a:r>
              <a:t>The official document which provides relief for </a:t>
            </a:r>
          </a:p>
          <a:p>
            <a:pPr marL="304800" indent="-184784" algn="just" defTabSz="457200">
              <a:spcBef>
                <a:spcPts val="1000"/>
              </a:spcBef>
              <a:defRPr sz="3300">
                <a:latin typeface="Times New Roman"/>
                <a:ea typeface="Times New Roman"/>
                <a:cs typeface="Times New Roman"/>
                <a:sym typeface="Times New Roman"/>
              </a:defRPr>
            </a:pPr>
            <a:r>
              <a:t>the Department in the event the private label was </a:t>
            </a:r>
          </a:p>
          <a:p>
            <a:pPr marL="304800" indent="-184784" algn="just" defTabSz="457200">
              <a:spcBef>
                <a:spcPts val="1000"/>
              </a:spcBef>
              <a:defRPr sz="3300">
                <a:latin typeface="Times New Roman"/>
                <a:ea typeface="Times New Roman"/>
                <a:cs typeface="Times New Roman"/>
                <a:sym typeface="Times New Roman"/>
              </a:defRPr>
            </a:pPr>
            <a:r>
              <a:t>to collapse for whatever reason, is the KZN </a:t>
            </a:r>
          </a:p>
          <a:p>
            <a:pPr marL="304800" indent="-184784" algn="just" defTabSz="457200">
              <a:spcBef>
                <a:spcPts val="1000"/>
              </a:spcBef>
              <a:defRPr sz="3300">
                <a:latin typeface="Times New Roman"/>
                <a:ea typeface="Times New Roman"/>
                <a:cs typeface="Times New Roman"/>
                <a:sym typeface="Times New Roman"/>
              </a:defRPr>
            </a:pPr>
            <a:r>
              <a:t>NSNP Policy 2022 as amended which recognises </a:t>
            </a:r>
          </a:p>
          <a:p>
            <a:pPr marL="304800" indent="-184784" algn="just" defTabSz="457200">
              <a:spcBef>
                <a:spcPts val="1000"/>
              </a:spcBef>
              <a:defRPr sz="3300">
                <a:latin typeface="Times New Roman"/>
                <a:ea typeface="Times New Roman"/>
                <a:cs typeface="Times New Roman"/>
                <a:sym typeface="Times New Roman"/>
              </a:defRPr>
            </a:pPr>
            <a:r>
              <a:t>the current SMME contracts for purposes of </a:t>
            </a:r>
          </a:p>
          <a:p>
            <a:pPr marL="304800" indent="-184784" algn="just" defTabSz="457200">
              <a:spcBef>
                <a:spcPts val="1000"/>
              </a:spcBef>
              <a:defRPr sz="3300">
                <a:latin typeface="Times New Roman"/>
                <a:ea typeface="Times New Roman"/>
                <a:cs typeface="Times New Roman"/>
                <a:sym typeface="Times New Roman"/>
              </a:defRPr>
            </a:pPr>
            <a:r>
              <a:t>mitigating definite non-feeding after the opting </a:t>
            </a:r>
          </a:p>
          <a:p>
            <a:pPr marL="304800" indent="-184784" algn="just" defTabSz="457200">
              <a:spcBef>
                <a:spcPts val="1000"/>
              </a:spcBef>
              <a:defRPr sz="3300">
                <a:latin typeface="Times New Roman"/>
                <a:ea typeface="Times New Roman"/>
                <a:cs typeface="Times New Roman"/>
                <a:sym typeface="Times New Roman"/>
              </a:defRPr>
            </a:pPr>
            <a:r>
              <a:t>out of Pacina Retail.</a:t>
            </a:r>
            <a:r>
              <a:rPr sz="3800"/>
              <a:t> </a:t>
            </a:r>
            <a:r>
              <a:t>  </a:t>
            </a:r>
            <a:endParaRPr sz="420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11"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12"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13"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14" name="Title 1"/>
          <p:cNvSpPr txBox="1">
            <a:spLocks noGrp="1"/>
          </p:cNvSpPr>
          <p:nvPr>
            <p:ph type="title"/>
          </p:nvPr>
        </p:nvSpPr>
        <p:spPr>
          <a:xfrm>
            <a:off x="480765" y="1748726"/>
            <a:ext cx="2051285" cy="3360548"/>
          </a:xfrm>
          <a:prstGeom prst="rect">
            <a:avLst/>
          </a:prstGeom>
        </p:spPr>
        <p:txBody>
          <a:bodyPr/>
          <a:lstStyle>
            <a:lvl1pPr algn="r">
              <a:defRPr sz="3800"/>
            </a:lvl1pPr>
          </a:lstStyle>
          <a:p>
            <a:r>
              <a:t> </a:t>
            </a:r>
          </a:p>
        </p:txBody>
      </p:sp>
      <p:sp>
        <p:nvSpPr>
          <p:cNvPr id="215" name="CONTENT OF THE POLICY - CURRENT SITUATION…"/>
          <p:cNvSpPr txBox="1"/>
          <p:nvPr/>
        </p:nvSpPr>
        <p:spPr>
          <a:xfrm>
            <a:off x="373442" y="-70345"/>
            <a:ext cx="8397115" cy="57581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lnSpc>
                <a:spcPts val="4800"/>
              </a:lnSpc>
              <a:spcBef>
                <a:spcPts val="1000"/>
              </a:spcBef>
              <a:defRPr sz="1600">
                <a:latin typeface="Times New Roman"/>
                <a:ea typeface="Times New Roman"/>
                <a:cs typeface="Times New Roman"/>
                <a:sym typeface="Times New Roman"/>
              </a:defRPr>
            </a:pPr>
            <a:r>
              <a:t>  </a:t>
            </a:r>
            <a:r>
              <a:rPr sz="2600" b="1"/>
              <a:t>CONTENT OF THE POLICY - CURRENT SITUATION</a:t>
            </a:r>
            <a:r>
              <a:rPr sz="2600"/>
              <a:t> </a:t>
            </a:r>
            <a:endParaRPr sz="2200"/>
          </a:p>
          <a:p>
            <a:pPr algn="just" defTabSz="457200">
              <a:defRPr sz="3500">
                <a:latin typeface="Arial Narrow"/>
                <a:ea typeface="Arial Narrow"/>
                <a:cs typeface="Arial Narrow"/>
                <a:sym typeface="Arial Narrow"/>
              </a:defRPr>
            </a:pPr>
            <a:r>
              <a:t>“Where the private label programme defaults or experiences challenges of non-compliance which cause non-feeding; the Department shall revert to the old method of supply and delivery of food items to schools; that of using the successful service providers for each cluster to supply and deliver food items procured from any cash and carry/ retailer/ warehouse/ distribution centre etc. to their relevant cluster of schools upon receipt of a purchase order note from the school.”</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18"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19"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20"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21" name="Title 1"/>
          <p:cNvSpPr txBox="1">
            <a:spLocks noGrp="1"/>
          </p:cNvSpPr>
          <p:nvPr>
            <p:ph type="title"/>
          </p:nvPr>
        </p:nvSpPr>
        <p:spPr>
          <a:xfrm>
            <a:off x="480765" y="1748726"/>
            <a:ext cx="2051285" cy="3360548"/>
          </a:xfrm>
          <a:prstGeom prst="rect">
            <a:avLst/>
          </a:prstGeom>
        </p:spPr>
        <p:txBody>
          <a:bodyPr/>
          <a:lstStyle>
            <a:lvl1pPr algn="r">
              <a:defRPr sz="3800"/>
            </a:lvl1pPr>
          </a:lstStyle>
          <a:p>
            <a:r>
              <a:t> </a:t>
            </a:r>
          </a:p>
        </p:txBody>
      </p:sp>
      <p:sp>
        <p:nvSpPr>
          <p:cNvPr id="222" name="CONTENT OF THE POLICY - CURRENT SITUATION…"/>
          <p:cNvSpPr txBox="1"/>
          <p:nvPr/>
        </p:nvSpPr>
        <p:spPr>
          <a:xfrm>
            <a:off x="411862" y="112151"/>
            <a:ext cx="8320276" cy="57089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lnSpc>
                <a:spcPts val="4800"/>
              </a:lnSpc>
              <a:spcBef>
                <a:spcPts val="1000"/>
              </a:spcBef>
              <a:defRPr sz="1600">
                <a:latin typeface="Times New Roman"/>
                <a:ea typeface="Times New Roman"/>
                <a:cs typeface="Times New Roman"/>
                <a:sym typeface="Times New Roman"/>
              </a:defRPr>
            </a:pPr>
            <a:r>
              <a:t> </a:t>
            </a:r>
            <a:r>
              <a:rPr sz="2400" b="1"/>
              <a:t>CONTENT OF THE POLICY - CURRENT SITUATION </a:t>
            </a:r>
            <a:r>
              <a:rPr sz="2600"/>
              <a:t> </a:t>
            </a:r>
            <a:endParaRPr sz="2200"/>
          </a:p>
          <a:p>
            <a:pPr algn="just" defTabSz="457200">
              <a:defRPr sz="2400">
                <a:latin typeface="Arial Narrow"/>
                <a:ea typeface="Arial Narrow"/>
                <a:cs typeface="Arial Narrow"/>
                <a:sym typeface="Arial Narrow"/>
              </a:defRPr>
            </a:pPr>
            <a:r>
              <a:t>Furthermore, clause 7.9.12 of the KZN NSNP Policy as amended states;</a:t>
            </a:r>
            <a:r>
              <a:rPr>
                <a:latin typeface="Times New Roman"/>
                <a:ea typeface="Times New Roman"/>
                <a:cs typeface="Times New Roman"/>
                <a:sym typeface="Times New Roman"/>
              </a:rPr>
              <a:t> </a:t>
            </a:r>
            <a:r>
              <a:t>“Department reserves the right to allow successful bidders to procure food items from any other cash and carry/ retailer/ warehouse etc. in compliance with the requirements of the bid in the event that the Private Label Programme were not to be finalised or were to be unsuccessful for unknown reasons. If the Private Label Programme is unsuccessful, bidders will be allowed to procure food items outside the Private Label Programme with a provision that the food items will not include the instant porridge for breakfast unless there is specific additional funding for it (breakfast) and service providers will be providing at an approved rate for that particular financial year for primary / combined and identified special schools and secondary schools escalating at 5% for primary / combined and identified special schools as well as 3% for secondary respectively; until otherwise directed by the department.”</a:t>
            </a:r>
            <a:endParaRPr sz="1466">
              <a:latin typeface="Calibri"/>
              <a:ea typeface="Calibri"/>
              <a:cs typeface="Calibri"/>
              <a:sym typeface="Calibri"/>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25"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26"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27"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28" name="Title 1"/>
          <p:cNvSpPr txBox="1">
            <a:spLocks noGrp="1"/>
          </p:cNvSpPr>
          <p:nvPr>
            <p:ph type="title"/>
          </p:nvPr>
        </p:nvSpPr>
        <p:spPr>
          <a:xfrm>
            <a:off x="480765" y="1748726"/>
            <a:ext cx="2051285" cy="3360548"/>
          </a:xfrm>
          <a:prstGeom prst="rect">
            <a:avLst/>
          </a:prstGeom>
        </p:spPr>
        <p:txBody>
          <a:bodyPr/>
          <a:lstStyle>
            <a:lvl1pPr algn="r">
              <a:defRPr sz="3800"/>
            </a:lvl1pPr>
          </a:lstStyle>
          <a:p>
            <a:r>
              <a:t> </a:t>
            </a:r>
          </a:p>
        </p:txBody>
      </p:sp>
      <p:sp>
        <p:nvSpPr>
          <p:cNvPr id="229" name="WAY FORWARD…"/>
          <p:cNvSpPr txBox="1"/>
          <p:nvPr/>
        </p:nvSpPr>
        <p:spPr>
          <a:xfrm>
            <a:off x="335022" y="-41530"/>
            <a:ext cx="8473956" cy="53517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lnSpc>
                <a:spcPts val="4800"/>
              </a:lnSpc>
              <a:spcBef>
                <a:spcPts val="1000"/>
              </a:spcBef>
              <a:defRPr sz="1600">
                <a:latin typeface="Times New Roman"/>
                <a:ea typeface="Times New Roman"/>
                <a:cs typeface="Times New Roman"/>
                <a:sym typeface="Times New Roman"/>
              </a:defRPr>
            </a:pPr>
            <a:r>
              <a:rPr sz="2600" b="1"/>
              <a:t>WAY FORWARD </a:t>
            </a:r>
            <a:endParaRPr sz="2200"/>
          </a:p>
          <a:p>
            <a:pPr algn="just" defTabSz="457200">
              <a:defRPr sz="3500">
                <a:latin typeface="Arial Narrow"/>
                <a:ea typeface="Arial Narrow"/>
                <a:cs typeface="Arial Narrow"/>
                <a:sym typeface="Arial Narrow"/>
              </a:defRPr>
            </a:pPr>
            <a:r>
              <a:t>The priority of the Department is that learners must be provided with meals on Tuesday, 2 May 2023.</a:t>
            </a:r>
          </a:p>
          <a:p>
            <a:pPr algn="just" defTabSz="457200">
              <a:defRPr sz="3500">
                <a:latin typeface="Arial Narrow"/>
                <a:ea typeface="Arial Narrow"/>
                <a:cs typeface="Arial Narrow"/>
                <a:sym typeface="Arial Narrow"/>
              </a:defRPr>
            </a:pPr>
            <a:r>
              <a:t>To this end, district officials have met service providers, called them and engage them to establish their readiness.</a:t>
            </a:r>
          </a:p>
          <a:p>
            <a:pPr algn="just" defTabSz="457200">
              <a:defRPr sz="3600">
                <a:latin typeface="Arial Narrow"/>
                <a:ea typeface="Arial Narrow"/>
                <a:cs typeface="Arial Narrow"/>
                <a:sym typeface="Arial Narrow"/>
              </a:defRPr>
            </a:pPr>
            <a:r>
              <a:rPr sz="3500"/>
              <a:t>Daily meetings with districts have been scheduled commencing on the evening of Friday, 28 April 2023 to assess their readiness and progress in respect of procuring, supplying and delivering. </a:t>
            </a:r>
            <a:r>
              <a:rPr sz="4200"/>
              <a:t>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Rectangle 8"/>
          <p:cNvSpPr/>
          <p:nvPr/>
        </p:nvSpPr>
        <p:spPr>
          <a:xfrm>
            <a:off x="-1" y="348182"/>
            <a:ext cx="9144001" cy="5143501"/>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32"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33"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34" name="Rectangle 14"/>
          <p:cNvSpPr/>
          <p:nvPr/>
        </p:nvSpPr>
        <p:spPr>
          <a:xfrm>
            <a:off x="115493" y="1099889"/>
            <a:ext cx="3372945"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35" name="Title 1"/>
          <p:cNvSpPr txBox="1">
            <a:spLocks noGrp="1"/>
          </p:cNvSpPr>
          <p:nvPr>
            <p:ph type="title"/>
          </p:nvPr>
        </p:nvSpPr>
        <p:spPr>
          <a:xfrm>
            <a:off x="480765" y="1748726"/>
            <a:ext cx="2051285" cy="3360548"/>
          </a:xfrm>
          <a:prstGeom prst="rect">
            <a:avLst/>
          </a:prstGeom>
        </p:spPr>
        <p:txBody>
          <a:bodyPr/>
          <a:lstStyle>
            <a:lvl1pPr algn="r">
              <a:defRPr sz="3800"/>
            </a:lvl1pPr>
          </a:lstStyle>
          <a:p>
            <a:r>
              <a:t> </a:t>
            </a:r>
          </a:p>
        </p:txBody>
      </p:sp>
      <p:sp>
        <p:nvSpPr>
          <p:cNvPr id="236" name="WAY FORWARD…"/>
          <p:cNvSpPr txBox="1"/>
          <p:nvPr/>
        </p:nvSpPr>
        <p:spPr>
          <a:xfrm>
            <a:off x="366058" y="74670"/>
            <a:ext cx="8411884" cy="63296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lnSpc>
                <a:spcPts val="4800"/>
              </a:lnSpc>
              <a:spcBef>
                <a:spcPts val="1000"/>
              </a:spcBef>
              <a:defRPr sz="1600">
                <a:latin typeface="Times New Roman"/>
                <a:ea typeface="Times New Roman"/>
                <a:cs typeface="Times New Roman"/>
                <a:sym typeface="Times New Roman"/>
              </a:defRPr>
            </a:pPr>
            <a:r>
              <a:rPr sz="2600" b="1"/>
              <a:t>ENGAGEMENTS WITH SERVICE PROVIDERS </a:t>
            </a:r>
            <a:endParaRPr sz="2200"/>
          </a:p>
          <a:p>
            <a:pPr algn="just" defTabSz="457200">
              <a:defRPr sz="2000">
                <a:latin typeface="Arial Narrow"/>
                <a:ea typeface="Arial Narrow"/>
                <a:cs typeface="Arial Narrow"/>
                <a:sym typeface="Arial Narrow"/>
              </a:defRPr>
            </a:pPr>
            <a:r>
              <a:t>A</a:t>
            </a:r>
            <a:r>
              <a:rPr sz="1600"/>
              <a:t>majuba District - Observation - no declines, some with financial difficulty. Service providers telephonically on 28 April 2023 and accepted new offer.</a:t>
            </a:r>
          </a:p>
          <a:p>
            <a:pPr algn="just" defTabSz="457200">
              <a:defRPr sz="1600">
                <a:latin typeface="Arial Narrow"/>
                <a:ea typeface="Arial Narrow"/>
                <a:cs typeface="Arial Narrow"/>
                <a:sym typeface="Arial Narrow"/>
              </a:defRPr>
            </a:pPr>
            <a:r>
              <a:t>Harry Gwala - Observation - no declines, some with financial difficulty. Service providers engaged telephonically on 28 April 2023 and accepted offer.</a:t>
            </a:r>
          </a:p>
          <a:p>
            <a:pPr algn="just" defTabSz="457200">
              <a:defRPr sz="1600">
                <a:latin typeface="Arial Narrow"/>
                <a:ea typeface="Arial Narrow"/>
                <a:cs typeface="Arial Narrow"/>
                <a:sym typeface="Arial Narrow"/>
              </a:defRPr>
            </a:pPr>
            <a:r>
              <a:t>ILembe - Observation - no declines, some with financial difficulty. Service providers engaged in a meeting on 28 April 2023 and accepted new offer.</a:t>
            </a:r>
          </a:p>
          <a:p>
            <a:pPr algn="just" defTabSz="457200">
              <a:defRPr sz="1600">
                <a:latin typeface="Arial Narrow"/>
                <a:ea typeface="Arial Narrow"/>
                <a:cs typeface="Arial Narrow"/>
                <a:sym typeface="Arial Narrow"/>
              </a:defRPr>
            </a:pPr>
            <a:r>
              <a:t>King C. - Observation - no declines, some with financial difficulty. Service providers engaged telephonically on 28 April 2023 and accepted new offer.</a:t>
            </a:r>
          </a:p>
          <a:p>
            <a:pPr algn="just" defTabSz="457200">
              <a:defRPr sz="1600">
                <a:latin typeface="Arial Narrow"/>
                <a:ea typeface="Arial Narrow"/>
                <a:cs typeface="Arial Narrow"/>
                <a:sym typeface="Arial Narrow"/>
              </a:defRPr>
            </a:pPr>
            <a:r>
              <a:t>Pinetown - Observation - no declines, some with financial difficulty. Service providers engaged telephonically on 28 April 2023 and accepted new offer.</a:t>
            </a:r>
          </a:p>
          <a:p>
            <a:pPr algn="just" defTabSz="457200">
              <a:defRPr sz="1600">
                <a:latin typeface="Arial Narrow"/>
                <a:ea typeface="Arial Narrow"/>
                <a:cs typeface="Arial Narrow"/>
                <a:sym typeface="Arial Narrow"/>
              </a:defRPr>
            </a:pPr>
            <a:r>
              <a:t>UGu - Observation - no declines. Service providers engaged in a meeting on 28 April 2023 and accepted new offer.</a:t>
            </a:r>
          </a:p>
          <a:p>
            <a:pPr algn="just" defTabSz="457200">
              <a:defRPr sz="1600">
                <a:latin typeface="Arial Narrow"/>
                <a:ea typeface="Arial Narrow"/>
                <a:cs typeface="Arial Narrow"/>
                <a:sym typeface="Arial Narrow"/>
              </a:defRPr>
            </a:pPr>
            <a:r>
              <a:t>UMgungundlovu - Observation - no declines, some with financial difficulty. Service providers engaged telephonically on 28 April 2023 and accepted new offer.</a:t>
            </a:r>
          </a:p>
          <a:p>
            <a:pPr algn="just" defTabSz="457200">
              <a:defRPr sz="1600">
                <a:latin typeface="Arial Narrow"/>
                <a:ea typeface="Arial Narrow"/>
                <a:cs typeface="Arial Narrow"/>
                <a:sym typeface="Arial Narrow"/>
              </a:defRPr>
            </a:pPr>
            <a:r>
              <a:t>UMkhanyakude - Observation - no declines, some with financial difficulty. Service providers engaged telephonically on 28 April 2023 and accepted new offer.</a:t>
            </a:r>
          </a:p>
          <a:p>
            <a:pPr algn="just" defTabSz="457200">
              <a:defRPr sz="1600">
                <a:latin typeface="Arial Narrow"/>
                <a:ea typeface="Arial Narrow"/>
                <a:cs typeface="Arial Narrow"/>
                <a:sym typeface="Arial Narrow"/>
              </a:defRPr>
            </a:pPr>
            <a:r>
              <a:t>Umlazi - Observation - no declines. Service providers engaged telephonically on 28 April 2023 and accepted new offer.</a:t>
            </a:r>
          </a:p>
          <a:p>
            <a:pPr algn="just" defTabSz="457200">
              <a:defRPr sz="1600">
                <a:latin typeface="Arial Narrow"/>
                <a:ea typeface="Arial Narrow"/>
                <a:cs typeface="Arial Narrow"/>
                <a:sym typeface="Arial Narrow"/>
              </a:defRPr>
            </a:pPr>
            <a:r>
              <a:t>Umzinyathi - Observation - no declines. Non-feeding mitigated and more stock collected to cover 2 May 2023. Service providers engaged and plans telephonically on 28 April 2023 and accepted new offer  </a:t>
            </a:r>
          </a:p>
          <a:p>
            <a:pPr algn="just" defTabSz="457200">
              <a:defRPr sz="1700">
                <a:latin typeface="Arial Narrow"/>
                <a:ea typeface="Arial Narrow"/>
                <a:cs typeface="Arial Narrow"/>
                <a:sym typeface="Arial Narrow"/>
              </a:defRPr>
            </a:pPr>
            <a:r>
              <a:t>Uthukela - Observation - no declines. Service providers telephonically on 28 April 2023 and new offer accepted.</a:t>
            </a:r>
          </a:p>
          <a:p>
            <a:pPr algn="just" defTabSz="457200">
              <a:defRPr sz="1700">
                <a:latin typeface="Arial Narrow"/>
                <a:ea typeface="Arial Narrow"/>
                <a:cs typeface="Arial Narrow"/>
                <a:sym typeface="Arial Narrow"/>
              </a:defRPr>
            </a:pPr>
            <a:r>
              <a:t>Zululand - Observation - no declines. Service providers telephonically on 28 April 2023 and accepted new offer.</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39"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40"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41"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42" name="Title 1"/>
          <p:cNvSpPr txBox="1">
            <a:spLocks noGrp="1"/>
          </p:cNvSpPr>
          <p:nvPr>
            <p:ph type="title"/>
          </p:nvPr>
        </p:nvSpPr>
        <p:spPr>
          <a:xfrm>
            <a:off x="480765" y="1748726"/>
            <a:ext cx="2374362" cy="3360548"/>
          </a:xfrm>
          <a:prstGeom prst="rect">
            <a:avLst/>
          </a:prstGeom>
        </p:spPr>
        <p:txBody>
          <a:bodyPr/>
          <a:lstStyle>
            <a:lvl1pPr algn="r">
              <a:defRPr sz="2800"/>
            </a:lvl1pPr>
          </a:lstStyle>
          <a:p>
            <a:r>
              <a:t>PROVINCIAL SUPPORT BY OTP AND OTHER DEPARTMENTS  </a:t>
            </a:r>
          </a:p>
        </p:txBody>
      </p:sp>
      <p:sp>
        <p:nvSpPr>
          <p:cNvPr id="243" name="In January 2023 the Department processed submitted bids following the normal procurement processes and awarded a successful bidder based on the requirements of the tender document. The successful bidder was Pacina Retail (Pty) Ltd whose anchor in the exe"/>
          <p:cNvSpPr txBox="1"/>
          <p:nvPr/>
        </p:nvSpPr>
        <p:spPr>
          <a:xfrm>
            <a:off x="2850453" y="446521"/>
            <a:ext cx="6077076" cy="5964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spcBef>
                <a:spcPts val="1000"/>
              </a:spcBef>
              <a:defRPr sz="2900" b="1">
                <a:latin typeface="Times New Roman"/>
                <a:ea typeface="Times New Roman"/>
                <a:cs typeface="Times New Roman"/>
                <a:sym typeface="Times New Roman"/>
              </a:defRPr>
            </a:pPr>
            <a:r>
              <a:t>Inter-departmental Work-streams:</a:t>
            </a:r>
            <a:endParaRPr sz="2800"/>
          </a:p>
          <a:p>
            <a:pPr marL="304800" indent="-184784" algn="just" defTabSz="457200">
              <a:spcBef>
                <a:spcPts val="1000"/>
              </a:spcBef>
              <a:defRPr sz="2200" b="1">
                <a:latin typeface="Times New Roman"/>
                <a:ea typeface="Times New Roman"/>
                <a:cs typeface="Times New Roman"/>
                <a:sym typeface="Times New Roman"/>
              </a:defRPr>
            </a:pPr>
            <a:r>
              <a:t>Logistics</a:t>
            </a:r>
          </a:p>
          <a:p>
            <a:pPr marL="304800" indent="-184784" algn="just" defTabSz="457200">
              <a:spcBef>
                <a:spcPts val="1000"/>
              </a:spcBef>
              <a:defRPr sz="2200">
                <a:latin typeface="Times New Roman"/>
                <a:ea typeface="Times New Roman"/>
                <a:cs typeface="Times New Roman"/>
                <a:sym typeface="Times New Roman"/>
              </a:defRPr>
            </a:pPr>
            <a:r>
              <a:t>Monitoring for a week starting 02/05</a:t>
            </a:r>
          </a:p>
          <a:p>
            <a:pPr marL="304800" indent="-184784" algn="just" defTabSz="457200">
              <a:spcBef>
                <a:spcPts val="1000"/>
              </a:spcBef>
              <a:defRPr sz="2200" b="1">
                <a:latin typeface="Times New Roman"/>
                <a:ea typeface="Times New Roman"/>
                <a:cs typeface="Times New Roman"/>
                <a:sym typeface="Times New Roman"/>
              </a:defRPr>
            </a:pPr>
            <a:r>
              <a:t>Legal</a:t>
            </a:r>
          </a:p>
          <a:p>
            <a:pPr marL="304800" indent="-184784" algn="just" defTabSz="457200">
              <a:spcBef>
                <a:spcPts val="1000"/>
              </a:spcBef>
              <a:defRPr sz="2200">
                <a:latin typeface="Times New Roman"/>
                <a:ea typeface="Times New Roman"/>
                <a:cs typeface="Times New Roman"/>
                <a:sym typeface="Times New Roman"/>
              </a:defRPr>
            </a:pPr>
            <a:r>
              <a:t>Perusal of SLAs and Bid documents to mitigate </a:t>
            </a:r>
          </a:p>
          <a:p>
            <a:pPr marL="304800" indent="-184784" algn="just" defTabSz="457200">
              <a:spcBef>
                <a:spcPts val="1000"/>
              </a:spcBef>
              <a:defRPr sz="2200">
                <a:latin typeface="Times New Roman"/>
                <a:ea typeface="Times New Roman"/>
                <a:cs typeface="Times New Roman"/>
                <a:sym typeface="Times New Roman"/>
              </a:defRPr>
            </a:pPr>
            <a:r>
              <a:t>litigation exposure</a:t>
            </a:r>
          </a:p>
          <a:p>
            <a:pPr marL="304800" indent="-184784" algn="just" defTabSz="457200">
              <a:spcBef>
                <a:spcPts val="1000"/>
              </a:spcBef>
              <a:defRPr sz="2200" b="1">
                <a:latin typeface="Times New Roman"/>
                <a:ea typeface="Times New Roman"/>
                <a:cs typeface="Times New Roman"/>
                <a:sym typeface="Times New Roman"/>
              </a:defRPr>
            </a:pPr>
            <a:r>
              <a:t>SCM and Finance</a:t>
            </a:r>
          </a:p>
          <a:p>
            <a:pPr marL="304800" indent="-184784" algn="just" defTabSz="457200">
              <a:spcBef>
                <a:spcPts val="1000"/>
              </a:spcBef>
              <a:defRPr sz="2200">
                <a:latin typeface="Times New Roman"/>
                <a:ea typeface="Times New Roman"/>
                <a:cs typeface="Times New Roman"/>
                <a:sym typeface="Times New Roman"/>
              </a:defRPr>
            </a:pPr>
            <a:r>
              <a:t>Guidance on compliance procurement and </a:t>
            </a:r>
          </a:p>
          <a:p>
            <a:pPr marL="304800" indent="-184784" algn="just" defTabSz="457200">
              <a:spcBef>
                <a:spcPts val="1000"/>
              </a:spcBef>
              <a:defRPr sz="2200">
                <a:latin typeface="Times New Roman"/>
                <a:ea typeface="Times New Roman"/>
                <a:cs typeface="Times New Roman"/>
                <a:sym typeface="Times New Roman"/>
              </a:defRPr>
            </a:pPr>
            <a:r>
              <a:t>generally acceptable accounting procedures</a:t>
            </a:r>
          </a:p>
          <a:p>
            <a:pPr marL="304800" indent="-184784" algn="just" defTabSz="457200">
              <a:spcBef>
                <a:spcPts val="1000"/>
              </a:spcBef>
              <a:defRPr sz="2200" b="1">
                <a:latin typeface="Times New Roman"/>
                <a:ea typeface="Times New Roman"/>
                <a:cs typeface="Times New Roman"/>
                <a:sym typeface="Times New Roman"/>
              </a:defRPr>
            </a:pPr>
            <a:r>
              <a:t>Communication</a:t>
            </a:r>
          </a:p>
          <a:p>
            <a:pPr marL="304800" indent="-184784" algn="just" defTabSz="457200">
              <a:spcBef>
                <a:spcPts val="1000"/>
              </a:spcBef>
              <a:defRPr sz="2200">
                <a:latin typeface="Times New Roman"/>
                <a:ea typeface="Times New Roman"/>
                <a:cs typeface="Times New Roman"/>
                <a:sym typeface="Times New Roman"/>
              </a:defRPr>
            </a:pPr>
            <a:r>
              <a:t>OTP to communicate</a:t>
            </a:r>
          </a:p>
          <a:p>
            <a:pPr marL="304800" indent="-184784" algn="just" defTabSz="457200">
              <a:spcBef>
                <a:spcPts val="1000"/>
              </a:spcBef>
              <a:defRPr sz="2200">
                <a:latin typeface="Times New Roman"/>
                <a:ea typeface="Times New Roman"/>
                <a:cs typeface="Times New Roman"/>
                <a:sym typeface="Times New Roman"/>
              </a:defRPr>
            </a:pPr>
            <a:r>
              <a:rPr b="1"/>
              <a:t>ICT and M&amp;E</a:t>
            </a:r>
            <a:r>
              <a:t>  </a:t>
            </a:r>
          </a:p>
          <a:p>
            <a:pPr marL="304800" indent="-184784" algn="just" defTabSz="457200">
              <a:spcBef>
                <a:spcPts val="1000"/>
              </a:spcBef>
              <a:defRPr sz="2300">
                <a:latin typeface="Times New Roman"/>
                <a:ea typeface="Times New Roman"/>
                <a:cs typeface="Times New Roman"/>
                <a:sym typeface="Times New Roman"/>
              </a:defRPr>
            </a:pPr>
            <a:r>
              <a:rPr sz="2200"/>
              <a:t>To consolidate and prepare monitoring repo</a:t>
            </a:r>
            <a:r>
              <a:t>rts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46"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47"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48"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249" name="Title 1"/>
          <p:cNvSpPr txBox="1">
            <a:spLocks noGrp="1"/>
          </p:cNvSpPr>
          <p:nvPr>
            <p:ph type="title"/>
          </p:nvPr>
        </p:nvSpPr>
        <p:spPr>
          <a:xfrm>
            <a:off x="480765" y="1748726"/>
            <a:ext cx="2051285" cy="3360548"/>
          </a:xfrm>
          <a:prstGeom prst="rect">
            <a:avLst/>
          </a:prstGeom>
        </p:spPr>
        <p:txBody>
          <a:bodyPr/>
          <a:lstStyle>
            <a:lvl1pPr algn="r">
              <a:defRPr sz="3800"/>
            </a:lvl1pPr>
          </a:lstStyle>
          <a:p>
            <a:r>
              <a:t> </a:t>
            </a:r>
          </a:p>
        </p:txBody>
      </p:sp>
      <p:sp>
        <p:nvSpPr>
          <p:cNvPr id="250" name="CONCLUSION…"/>
          <p:cNvSpPr txBox="1"/>
          <p:nvPr/>
        </p:nvSpPr>
        <p:spPr>
          <a:xfrm>
            <a:off x="344627" y="534773"/>
            <a:ext cx="8191491" cy="29641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lnSpc>
                <a:spcPts val="4800"/>
              </a:lnSpc>
              <a:spcBef>
                <a:spcPts val="1000"/>
              </a:spcBef>
              <a:defRPr sz="1600">
                <a:latin typeface="Times New Roman"/>
                <a:ea typeface="Times New Roman"/>
                <a:cs typeface="Times New Roman"/>
                <a:sym typeface="Times New Roman"/>
              </a:defRPr>
            </a:pPr>
            <a:r>
              <a:rPr sz="3300" b="1"/>
              <a:t>CONCLUSION</a:t>
            </a:r>
            <a:endParaRPr sz="2200"/>
          </a:p>
          <a:p>
            <a:pPr algn="just" defTabSz="457200">
              <a:defRPr sz="4000">
                <a:latin typeface="Arial Narrow"/>
                <a:ea typeface="Arial Narrow"/>
                <a:cs typeface="Arial Narrow"/>
                <a:sym typeface="Arial Narrow"/>
              </a:defRPr>
            </a:pPr>
            <a:r>
              <a:t>It is recommended that the Education Portfolio Committee considers and discusses the report on the KwaZulu-Natal National School Nutrition Programme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2" name="Google Shape;384;p43" descr="Google Shape;384;p43"/>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253" name="Google Shape;385;p43"/>
          <p:cNvSpPr txBox="1"/>
          <p:nvPr/>
        </p:nvSpPr>
        <p:spPr>
          <a:xfrm>
            <a:off x="657284" y="2132856"/>
            <a:ext cx="7757423" cy="9427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ctr">
              <a:defRPr sz="6000" b="1">
                <a:solidFill>
                  <a:srgbClr val="FFFFFF"/>
                </a:solidFill>
              </a:defRPr>
            </a:lvl1pPr>
          </a:lstStyle>
          <a:p>
            <a:r>
              <a:t>THANK YOU</a:t>
            </a:r>
          </a:p>
        </p:txBody>
      </p:sp>
      <p:pic>
        <p:nvPicPr>
          <p:cNvPr id="254" name="Google Shape;386;p43" descr="Google Shape;386;p43"/>
          <p:cNvPicPr>
            <a:picLocks noChangeAspect="1"/>
          </p:cNvPicPr>
          <p:nvPr/>
        </p:nvPicPr>
        <p:blipFill>
          <a:blip r:embed="rId3">
            <a:extLst/>
          </a:blip>
          <a:stretch>
            <a:fillRect/>
          </a:stretch>
        </p:blipFill>
        <p:spPr>
          <a:xfrm>
            <a:off x="3203848" y="3284983"/>
            <a:ext cx="2736304" cy="1737924"/>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41"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42"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43"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44" name="Title 1"/>
          <p:cNvSpPr txBox="1">
            <a:spLocks noGrp="1"/>
          </p:cNvSpPr>
          <p:nvPr>
            <p:ph type="title"/>
          </p:nvPr>
        </p:nvSpPr>
        <p:spPr>
          <a:xfrm>
            <a:off x="480765" y="1748726"/>
            <a:ext cx="2374362" cy="3360548"/>
          </a:xfrm>
          <a:prstGeom prst="rect">
            <a:avLst/>
          </a:prstGeom>
        </p:spPr>
        <p:txBody>
          <a:bodyPr/>
          <a:lstStyle>
            <a:lvl1pPr algn="r">
              <a:defRPr sz="3800"/>
            </a:lvl1pPr>
          </a:lstStyle>
          <a:p>
            <a:r>
              <a:t>PURPOSE</a:t>
            </a:r>
          </a:p>
        </p:txBody>
      </p:sp>
      <p:sp>
        <p:nvSpPr>
          <p:cNvPr id="145" name="In January 2023 the Department processed submitted bids following the normal procurement processes and awarded a successful bidder based on the requirements of the tender document. The successful bidder was Pacina Retail (Pty) Ltd whose anchor in the exe"/>
          <p:cNvSpPr txBox="1"/>
          <p:nvPr/>
        </p:nvSpPr>
        <p:spPr>
          <a:xfrm>
            <a:off x="3444795" y="2004184"/>
            <a:ext cx="5140542" cy="26337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spcBef>
                <a:spcPts val="1000"/>
              </a:spcBef>
              <a:defRPr sz="1600">
                <a:latin typeface="Times New Roman"/>
                <a:ea typeface="Times New Roman"/>
                <a:cs typeface="Times New Roman"/>
                <a:sym typeface="Times New Roman"/>
              </a:defRPr>
            </a:pPr>
            <a:r>
              <a:t> </a:t>
            </a:r>
          </a:p>
          <a:p>
            <a:pPr marL="304800" indent="-184784" algn="just" defTabSz="457200">
              <a:spcBef>
                <a:spcPts val="1000"/>
              </a:spcBef>
              <a:defRPr sz="1600">
                <a:latin typeface="Times New Roman"/>
                <a:ea typeface="Times New Roman"/>
                <a:cs typeface="Times New Roman"/>
                <a:sym typeface="Times New Roman"/>
              </a:defRPr>
            </a:pPr>
            <a:r>
              <a:rPr sz="2400"/>
              <a:t>To present to the Portfolio Committee </a:t>
            </a:r>
          </a:p>
          <a:p>
            <a:pPr marL="304800" indent="-184784" algn="just" defTabSz="457200">
              <a:spcBef>
                <a:spcPts val="1000"/>
              </a:spcBef>
              <a:defRPr sz="1600">
                <a:latin typeface="Times New Roman"/>
                <a:ea typeface="Times New Roman"/>
                <a:cs typeface="Times New Roman"/>
                <a:sym typeface="Times New Roman"/>
              </a:defRPr>
            </a:pPr>
            <a:r>
              <a:rPr sz="2400"/>
              <a:t>the Implementation of the National </a:t>
            </a:r>
          </a:p>
          <a:p>
            <a:pPr marL="304800" indent="-184784" algn="just" defTabSz="457200">
              <a:spcBef>
                <a:spcPts val="1000"/>
              </a:spcBef>
              <a:defRPr sz="1600">
                <a:latin typeface="Times New Roman"/>
                <a:ea typeface="Times New Roman"/>
                <a:cs typeface="Times New Roman"/>
                <a:sym typeface="Times New Roman"/>
              </a:defRPr>
            </a:pPr>
            <a:r>
              <a:rPr sz="2400"/>
              <a:t>School Nutrition Programme by the </a:t>
            </a:r>
          </a:p>
          <a:p>
            <a:pPr marL="304800" indent="-184784" algn="just" defTabSz="457200">
              <a:spcBef>
                <a:spcPts val="1000"/>
              </a:spcBef>
              <a:defRPr sz="1600">
                <a:latin typeface="Times New Roman"/>
                <a:ea typeface="Times New Roman"/>
                <a:cs typeface="Times New Roman"/>
                <a:sym typeface="Times New Roman"/>
              </a:defRPr>
            </a:pPr>
            <a:r>
              <a:rPr sz="2400"/>
              <a:t>KwaZulu-Natal Department of </a:t>
            </a:r>
          </a:p>
          <a:p>
            <a:pPr marL="304800" indent="-184784" algn="just" defTabSz="457200">
              <a:spcBef>
                <a:spcPts val="1000"/>
              </a:spcBef>
              <a:defRPr sz="1600">
                <a:latin typeface="Times New Roman"/>
                <a:ea typeface="Times New Roman"/>
                <a:cs typeface="Times New Roman"/>
                <a:sym typeface="Times New Roman"/>
              </a:defRPr>
            </a:pPr>
            <a:r>
              <a:rPr sz="2400"/>
              <a:t>Education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48"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49" name="Rectangle 12"/>
          <p:cNvSpPr/>
          <p:nvPr/>
        </p:nvSpPr>
        <p:spPr>
          <a:xfrm>
            <a:off x="482605" y="1168040"/>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50"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51" name="Title 1"/>
          <p:cNvSpPr txBox="1">
            <a:spLocks noGrp="1"/>
          </p:cNvSpPr>
          <p:nvPr>
            <p:ph type="title"/>
          </p:nvPr>
        </p:nvSpPr>
        <p:spPr>
          <a:xfrm>
            <a:off x="480765" y="1748726"/>
            <a:ext cx="2374362" cy="3360548"/>
          </a:xfrm>
          <a:prstGeom prst="rect">
            <a:avLst/>
          </a:prstGeom>
        </p:spPr>
        <p:txBody>
          <a:bodyPr/>
          <a:lstStyle>
            <a:lvl1pPr algn="r">
              <a:defRPr sz="2700" b="1">
                <a:latin typeface="+mj-lt"/>
                <a:ea typeface="+mj-ea"/>
                <a:cs typeface="+mj-cs"/>
                <a:sym typeface="Helvetica"/>
              </a:defRPr>
            </a:lvl1pPr>
          </a:lstStyle>
          <a:p>
            <a:r>
              <a:t>INTRODUCTION</a:t>
            </a:r>
          </a:p>
        </p:txBody>
      </p:sp>
      <p:sp>
        <p:nvSpPr>
          <p:cNvPr id="152" name="In January 2023 the Department processed submitted bids following the normal procurement processes and awarded a successful bidder based on the requirements of the tender document. The successful bidder was Pacina Retail (Pty) Ltd whose anchor in the exe"/>
          <p:cNvSpPr txBox="1"/>
          <p:nvPr/>
        </p:nvSpPr>
        <p:spPr>
          <a:xfrm>
            <a:off x="2902726" y="899605"/>
            <a:ext cx="5738248" cy="4513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spcBef>
                <a:spcPts val="1000"/>
              </a:spcBef>
              <a:defRPr sz="1600">
                <a:latin typeface="Times New Roman"/>
                <a:ea typeface="Times New Roman"/>
                <a:cs typeface="Times New Roman"/>
                <a:sym typeface="Times New Roman"/>
              </a:defRPr>
            </a:pPr>
            <a:r>
              <a:t> </a:t>
            </a:r>
          </a:p>
          <a:p>
            <a:pPr marL="304800" indent="-184784" algn="just" defTabSz="457200">
              <a:spcBef>
                <a:spcPts val="1000"/>
              </a:spcBef>
              <a:defRPr sz="1600">
                <a:latin typeface="Times New Roman"/>
                <a:ea typeface="Times New Roman"/>
                <a:cs typeface="Times New Roman"/>
                <a:sym typeface="Times New Roman"/>
              </a:defRPr>
            </a:pPr>
            <a:r>
              <a:rPr sz="2400"/>
              <a:t>The National School NutritionProgramme </a:t>
            </a:r>
          </a:p>
          <a:p>
            <a:pPr marL="304800" indent="-184784" algn="just" defTabSz="457200">
              <a:spcBef>
                <a:spcPts val="1000"/>
              </a:spcBef>
              <a:defRPr sz="1600">
                <a:latin typeface="Times New Roman"/>
                <a:ea typeface="Times New Roman"/>
                <a:cs typeface="Times New Roman"/>
                <a:sym typeface="Times New Roman"/>
              </a:defRPr>
            </a:pPr>
            <a:r>
              <a:rPr sz="2400"/>
              <a:t>covers over 2,4 million learners in 5438 </a:t>
            </a:r>
          </a:p>
          <a:p>
            <a:pPr marL="304800" indent="-184784" algn="just" defTabSz="457200">
              <a:spcBef>
                <a:spcPts val="1000"/>
              </a:spcBef>
              <a:defRPr sz="1600">
                <a:latin typeface="Times New Roman"/>
                <a:ea typeface="Times New Roman"/>
                <a:cs typeface="Times New Roman"/>
                <a:sym typeface="Times New Roman"/>
              </a:defRPr>
            </a:pPr>
            <a:r>
              <a:rPr sz="2400"/>
              <a:t>participating schools in the 12 education </a:t>
            </a:r>
          </a:p>
          <a:p>
            <a:pPr marL="304800" indent="-184784" algn="just" defTabSz="457200">
              <a:spcBef>
                <a:spcPts val="1000"/>
              </a:spcBef>
              <a:defRPr sz="1600">
                <a:latin typeface="Times New Roman"/>
                <a:ea typeface="Times New Roman"/>
                <a:cs typeface="Times New Roman"/>
                <a:sym typeface="Times New Roman"/>
              </a:defRPr>
            </a:pPr>
            <a:r>
              <a:rPr sz="2400"/>
              <a:t>districts within the province of KwaZulu-</a:t>
            </a:r>
          </a:p>
          <a:p>
            <a:pPr marL="304800" indent="-184784" algn="just" defTabSz="457200">
              <a:spcBef>
                <a:spcPts val="1000"/>
              </a:spcBef>
              <a:defRPr sz="1600">
                <a:latin typeface="Times New Roman"/>
                <a:ea typeface="Times New Roman"/>
                <a:cs typeface="Times New Roman"/>
                <a:sym typeface="Times New Roman"/>
              </a:defRPr>
            </a:pPr>
            <a:r>
              <a:rPr sz="2400"/>
              <a:t>Natal at a rand value of approximately </a:t>
            </a:r>
          </a:p>
          <a:p>
            <a:pPr marL="304800" indent="-184784" algn="just" defTabSz="457200">
              <a:spcBef>
                <a:spcPts val="1000"/>
              </a:spcBef>
              <a:defRPr sz="1600">
                <a:latin typeface="Times New Roman"/>
                <a:ea typeface="Times New Roman"/>
                <a:cs typeface="Times New Roman"/>
                <a:sym typeface="Times New Roman"/>
              </a:defRPr>
            </a:pPr>
            <a:r>
              <a:rPr sz="2400"/>
              <a:t>R2,09 billion inclusive of feeding, </a:t>
            </a:r>
          </a:p>
          <a:p>
            <a:pPr marL="304800" indent="-184784" algn="just" defTabSz="457200">
              <a:spcBef>
                <a:spcPts val="1000"/>
              </a:spcBef>
              <a:defRPr sz="1600">
                <a:latin typeface="Times New Roman"/>
                <a:ea typeface="Times New Roman"/>
                <a:cs typeface="Times New Roman"/>
                <a:sym typeface="Times New Roman"/>
              </a:defRPr>
            </a:pPr>
            <a:r>
              <a:rPr sz="2400"/>
              <a:t>compensation of employees and nutrition </a:t>
            </a:r>
          </a:p>
          <a:p>
            <a:pPr marL="304800" indent="-184784" algn="just" defTabSz="457200">
              <a:spcBef>
                <a:spcPts val="1000"/>
              </a:spcBef>
              <a:defRPr sz="1600">
                <a:latin typeface="Times New Roman"/>
                <a:ea typeface="Times New Roman"/>
                <a:cs typeface="Times New Roman"/>
                <a:sym typeface="Times New Roman"/>
              </a:defRPr>
            </a:pPr>
            <a:r>
              <a:rPr sz="2400"/>
              <a:t>education activities.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55"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56" name="Rectangle 12"/>
          <p:cNvSpPr/>
          <p:nvPr/>
        </p:nvSpPr>
        <p:spPr>
          <a:xfrm>
            <a:off x="482605" y="1168040"/>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57" name="Rectangle 14"/>
          <p:cNvSpPr/>
          <p:nvPr/>
        </p:nvSpPr>
        <p:spPr>
          <a:xfrm>
            <a:off x="43742" y="1099219"/>
            <a:ext cx="3248408"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58" name="Title 1"/>
          <p:cNvSpPr txBox="1">
            <a:spLocks noGrp="1"/>
          </p:cNvSpPr>
          <p:nvPr>
            <p:ph type="title"/>
          </p:nvPr>
        </p:nvSpPr>
        <p:spPr>
          <a:xfrm>
            <a:off x="480765" y="1748726"/>
            <a:ext cx="2374362" cy="3360548"/>
          </a:xfrm>
          <a:prstGeom prst="rect">
            <a:avLst/>
          </a:prstGeom>
        </p:spPr>
        <p:txBody>
          <a:bodyPr>
            <a:normAutofit fontScale="90000"/>
          </a:bodyPr>
          <a:lstStyle>
            <a:lvl1pPr algn="r" defTabSz="886968">
              <a:defRPr sz="2619" b="1">
                <a:latin typeface="+mj-lt"/>
                <a:ea typeface="+mj-ea"/>
                <a:cs typeface="+mj-cs"/>
                <a:sym typeface="Helvetica"/>
              </a:defRPr>
            </a:lvl1pPr>
          </a:lstStyle>
          <a:p>
            <a:r>
              <a:t>WEAKNESSES OF THE OLD APPROACH AND RATIONALE TO REVIEW FOR A BETTER APPROACH </a:t>
            </a:r>
          </a:p>
        </p:txBody>
      </p:sp>
      <p:sp>
        <p:nvSpPr>
          <p:cNvPr id="159" name="In January 2023 the Department processed submitted bids following the normal procurement processes and awarded a successful bidder based on the requirements of the tender document. The successful bidder was Pacina Retail (Pty) Ltd whose anchor in the exe"/>
          <p:cNvSpPr txBox="1"/>
          <p:nvPr/>
        </p:nvSpPr>
        <p:spPr>
          <a:xfrm>
            <a:off x="2979567" y="258682"/>
            <a:ext cx="5738247" cy="5415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spcBef>
                <a:spcPts val="1000"/>
              </a:spcBef>
              <a:defRPr sz="1600">
                <a:latin typeface="Times New Roman"/>
                <a:ea typeface="Times New Roman"/>
                <a:cs typeface="Times New Roman"/>
                <a:sym typeface="Times New Roman"/>
              </a:defRPr>
            </a:pPr>
            <a:r>
              <a:t> </a:t>
            </a:r>
            <a:r>
              <a:rPr sz="2300" b="1"/>
              <a:t>Weaknesses and rationale for change:</a:t>
            </a:r>
            <a:endParaRPr sz="2300"/>
          </a:p>
          <a:p>
            <a:pPr marL="304800" indent="-184784" algn="just" defTabSz="457200">
              <a:spcBef>
                <a:spcPts val="1000"/>
              </a:spcBef>
              <a:defRPr sz="2300">
                <a:latin typeface="Times New Roman"/>
                <a:ea typeface="Times New Roman"/>
                <a:cs typeface="Times New Roman"/>
                <a:sym typeface="Times New Roman"/>
              </a:defRPr>
            </a:pPr>
            <a:r>
              <a:t>Escalating food prices, poor quality and </a:t>
            </a:r>
          </a:p>
          <a:p>
            <a:pPr marL="304800" indent="-184784" algn="just" defTabSz="457200">
              <a:spcBef>
                <a:spcPts val="1000"/>
              </a:spcBef>
              <a:defRPr sz="2300">
                <a:latin typeface="Times New Roman"/>
                <a:ea typeface="Times New Roman"/>
                <a:cs typeface="Times New Roman"/>
                <a:sym typeface="Times New Roman"/>
              </a:defRPr>
            </a:pPr>
            <a:r>
              <a:t>shortage in weekly provision of fruit</a:t>
            </a:r>
          </a:p>
          <a:p>
            <a:pPr marL="304800" indent="-184784" algn="just" defTabSz="457200">
              <a:spcBef>
                <a:spcPts val="1000"/>
              </a:spcBef>
              <a:defRPr sz="2300">
                <a:latin typeface="Times New Roman"/>
                <a:ea typeface="Times New Roman"/>
                <a:cs typeface="Times New Roman"/>
                <a:sym typeface="Times New Roman"/>
              </a:defRPr>
            </a:pPr>
            <a:r>
              <a:t>No traceability in cases of spoilages etc.</a:t>
            </a:r>
          </a:p>
          <a:p>
            <a:pPr marL="304800" indent="-184784" algn="just" defTabSz="457200">
              <a:spcBef>
                <a:spcPts val="1000"/>
              </a:spcBef>
              <a:defRPr sz="2300">
                <a:latin typeface="Times New Roman"/>
                <a:ea typeface="Times New Roman"/>
                <a:cs typeface="Times New Roman"/>
                <a:sym typeface="Times New Roman"/>
              </a:defRPr>
            </a:pPr>
            <a:r>
              <a:t>Shrinking budget to afford breakfast for all </a:t>
            </a:r>
          </a:p>
          <a:p>
            <a:pPr marL="304800" indent="-184784" algn="just" defTabSz="457200">
              <a:spcBef>
                <a:spcPts val="1000"/>
              </a:spcBef>
              <a:defRPr sz="2300">
                <a:latin typeface="Times New Roman"/>
                <a:ea typeface="Times New Roman"/>
                <a:cs typeface="Times New Roman"/>
                <a:sym typeface="Times New Roman"/>
              </a:defRPr>
            </a:pPr>
            <a:r>
              <a:t>learners  </a:t>
            </a:r>
          </a:p>
          <a:p>
            <a:pPr marL="304800" indent="-184784" algn="just" defTabSz="457200">
              <a:spcBef>
                <a:spcPts val="1000"/>
              </a:spcBef>
              <a:defRPr sz="2300">
                <a:latin typeface="Times New Roman"/>
                <a:ea typeface="Times New Roman"/>
                <a:cs typeface="Times New Roman"/>
                <a:sym typeface="Times New Roman"/>
              </a:defRPr>
            </a:pPr>
            <a:r>
              <a:t>The province experienced a shrinking budget </a:t>
            </a:r>
          </a:p>
          <a:p>
            <a:pPr marL="304800" indent="-184784" algn="just" defTabSz="457200">
              <a:spcBef>
                <a:spcPts val="1000"/>
              </a:spcBef>
              <a:defRPr sz="2300">
                <a:latin typeface="Times New Roman"/>
                <a:ea typeface="Times New Roman"/>
                <a:cs typeface="Times New Roman"/>
                <a:sym typeface="Times New Roman"/>
              </a:defRPr>
            </a:pPr>
            <a:r>
              <a:t>in 2021/22 to a point where there was force </a:t>
            </a:r>
          </a:p>
          <a:p>
            <a:pPr marL="304800" indent="-184784" algn="just" defTabSz="457200">
              <a:spcBef>
                <a:spcPts val="1000"/>
              </a:spcBef>
              <a:defRPr sz="2300">
                <a:latin typeface="Times New Roman"/>
                <a:ea typeface="Times New Roman"/>
                <a:cs typeface="Times New Roman"/>
                <a:sym typeface="Times New Roman"/>
              </a:defRPr>
            </a:pPr>
            <a:r>
              <a:t>balancing resulting in funded enrolment. </a:t>
            </a:r>
          </a:p>
          <a:p>
            <a:pPr marL="304800" indent="-184784" algn="just" defTabSz="457200">
              <a:spcBef>
                <a:spcPts val="1000"/>
              </a:spcBef>
              <a:defRPr sz="2300">
                <a:latin typeface="Times New Roman"/>
                <a:ea typeface="Times New Roman"/>
                <a:cs typeface="Times New Roman"/>
                <a:sym typeface="Times New Roman"/>
              </a:defRPr>
            </a:pPr>
            <a:r>
              <a:t>Central monitoring of quality and economies </a:t>
            </a:r>
          </a:p>
          <a:p>
            <a:pPr marL="304800" indent="-184784" algn="just" defTabSz="457200">
              <a:spcBef>
                <a:spcPts val="1000"/>
              </a:spcBef>
              <a:defRPr sz="2300">
                <a:latin typeface="Times New Roman"/>
                <a:ea typeface="Times New Roman"/>
                <a:cs typeface="Times New Roman"/>
                <a:sym typeface="Times New Roman"/>
              </a:defRPr>
            </a:pPr>
            <a:r>
              <a:t>of scale to provide solution and mitigate  </a:t>
            </a:r>
          </a:p>
          <a:p>
            <a:pPr marL="304800" indent="-184784" algn="just" defTabSz="457200">
              <a:spcBef>
                <a:spcPts val="1000"/>
              </a:spcBef>
              <a:defRPr sz="2300">
                <a:latin typeface="Times New Roman"/>
                <a:ea typeface="Times New Roman"/>
                <a:cs typeface="Times New Roman"/>
                <a:sym typeface="Times New Roman"/>
              </a:defRPr>
            </a:pPr>
            <a:r>
              <a:t>experienced challenges.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62"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63"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64"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65" name="Title 1"/>
          <p:cNvSpPr txBox="1">
            <a:spLocks noGrp="1"/>
          </p:cNvSpPr>
          <p:nvPr>
            <p:ph type="title"/>
          </p:nvPr>
        </p:nvSpPr>
        <p:spPr>
          <a:xfrm>
            <a:off x="480765" y="1748726"/>
            <a:ext cx="2374362" cy="3360548"/>
          </a:xfrm>
          <a:prstGeom prst="rect">
            <a:avLst/>
          </a:prstGeom>
        </p:spPr>
        <p:txBody>
          <a:bodyPr/>
          <a:lstStyle>
            <a:lvl1pPr algn="r">
              <a:defRPr sz="2800"/>
            </a:lvl1pPr>
          </a:lstStyle>
          <a:p>
            <a:r>
              <a:t>APPOINTMENT  OF PACINA RETAIL (PTY) LTD AND THEIR COMMITMENT</a:t>
            </a:r>
          </a:p>
        </p:txBody>
      </p:sp>
      <p:sp>
        <p:nvSpPr>
          <p:cNvPr id="166" name="In January 2023 the Department processed submitted bids following the normal procurement processes and awarded a successful bidder based on the requirements of the tender document. The successful bidder was Pacina Retail (Pty) Ltd whose anchor in the exe"/>
          <p:cNvSpPr txBox="1"/>
          <p:nvPr/>
        </p:nvSpPr>
        <p:spPr>
          <a:xfrm>
            <a:off x="2762837" y="1247906"/>
            <a:ext cx="5886146" cy="4513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spcBef>
                <a:spcPts val="1000"/>
              </a:spcBef>
              <a:defRPr sz="1600">
                <a:latin typeface="Times New Roman"/>
                <a:ea typeface="Times New Roman"/>
                <a:cs typeface="Times New Roman"/>
                <a:sym typeface="Times New Roman"/>
              </a:defRPr>
            </a:pPr>
            <a:r>
              <a:t> </a:t>
            </a:r>
            <a:r>
              <a:rPr sz="2400"/>
              <a:t>In January 2023 the Department processed submitted bids following the normal procurement processes and awarded a successful bidder based on the requirements of the tender document. The successful bidder was Pacina Retail (Pty) Ltd whose anchor in the execution and development of a private label was the Spar Group. Pacina indicated readiness and commitment to deliver pre-packed food items per cluster to identified collection points in their proposal which was verified at the Spar Group Distribution Centre in Phoenix</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69"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70"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71"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72" name="Title 1"/>
          <p:cNvSpPr txBox="1">
            <a:spLocks noGrp="1"/>
          </p:cNvSpPr>
          <p:nvPr>
            <p:ph type="title"/>
          </p:nvPr>
        </p:nvSpPr>
        <p:spPr>
          <a:xfrm>
            <a:off x="480765" y="1748726"/>
            <a:ext cx="2374362" cy="3360548"/>
          </a:xfrm>
          <a:prstGeom prst="rect">
            <a:avLst/>
          </a:prstGeom>
        </p:spPr>
        <p:txBody>
          <a:bodyPr/>
          <a:lstStyle>
            <a:lvl1pPr algn="r">
              <a:defRPr sz="2800"/>
            </a:lvl1pPr>
          </a:lstStyle>
          <a:p>
            <a:r>
              <a:t>APPOINTMENT  OF SMMEs AND THEIR COMMITMENT</a:t>
            </a:r>
          </a:p>
        </p:txBody>
      </p:sp>
      <p:sp>
        <p:nvSpPr>
          <p:cNvPr id="173" name="In January 2023 the Department processed submitted bids following the normal procurement processes and awarded a successful bidder based on the requirements of the tender document. The successful bidder was Pacina Retail (Pty) Ltd whose anchor in the exe"/>
          <p:cNvSpPr txBox="1"/>
          <p:nvPr/>
        </p:nvSpPr>
        <p:spPr>
          <a:xfrm>
            <a:off x="2868492" y="1084621"/>
            <a:ext cx="5886146" cy="45238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spcBef>
                <a:spcPts val="1000"/>
              </a:spcBef>
              <a:defRPr sz="1600">
                <a:latin typeface="Times New Roman"/>
                <a:ea typeface="Times New Roman"/>
                <a:cs typeface="Times New Roman"/>
                <a:sym typeface="Times New Roman"/>
              </a:defRPr>
            </a:pPr>
            <a:r>
              <a:rPr sz="2800"/>
              <a:t>On 10 March 2023, the province appointed 1765 SMMEs to supply and deliver food items for the National School Nutrition Programme (NSNP). The acceptance letters and allocation of collection points were signed and SLAs were signed. New revised terms of award have been accepted by service providers and they have bought for items. Many have already delivered. </a:t>
            </a:r>
            <a:r>
              <a:t>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76"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77"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78"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79" name="Title 1"/>
          <p:cNvSpPr txBox="1">
            <a:spLocks noGrp="1"/>
          </p:cNvSpPr>
          <p:nvPr>
            <p:ph type="title"/>
          </p:nvPr>
        </p:nvSpPr>
        <p:spPr>
          <a:xfrm>
            <a:off x="480765" y="1748726"/>
            <a:ext cx="2051285" cy="3360548"/>
          </a:xfrm>
          <a:prstGeom prst="rect">
            <a:avLst/>
          </a:prstGeom>
        </p:spPr>
        <p:txBody>
          <a:bodyPr/>
          <a:lstStyle>
            <a:lvl1pPr algn="r">
              <a:defRPr sz="3800"/>
            </a:lvl1pPr>
          </a:lstStyle>
          <a:p>
            <a:r>
              <a:t> </a:t>
            </a:r>
          </a:p>
        </p:txBody>
      </p:sp>
      <p:sp>
        <p:nvSpPr>
          <p:cNvPr id="180" name="CHALLENGES OF NON-DELIVERY…"/>
          <p:cNvSpPr txBox="1"/>
          <p:nvPr/>
        </p:nvSpPr>
        <p:spPr>
          <a:xfrm>
            <a:off x="242327" y="208201"/>
            <a:ext cx="8659346" cy="5225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lnSpc>
                <a:spcPts val="4300"/>
              </a:lnSpc>
              <a:spcBef>
                <a:spcPts val="1000"/>
              </a:spcBef>
              <a:defRPr sz="1600">
                <a:latin typeface="Times New Roman"/>
                <a:ea typeface="Times New Roman"/>
                <a:cs typeface="Times New Roman"/>
                <a:sym typeface="Times New Roman"/>
              </a:defRPr>
            </a:pPr>
            <a:r>
              <a:rPr sz="2200" b="1"/>
              <a:t>CHALLENGES OF NON-DELIVERY</a:t>
            </a:r>
            <a:r>
              <a:rPr sz="2200"/>
              <a:t> </a:t>
            </a:r>
          </a:p>
          <a:p>
            <a:pPr marL="304800" indent="-184784" algn="just" defTabSz="457200">
              <a:defRPr sz="2200">
                <a:latin typeface="Times New Roman"/>
                <a:ea typeface="Times New Roman"/>
                <a:cs typeface="Times New Roman"/>
                <a:sym typeface="Times New Roman"/>
              </a:defRPr>
            </a:pPr>
            <a:r>
              <a:t>The delivery of food items was characterised by the following challenges:</a:t>
            </a:r>
          </a:p>
          <a:p>
            <a:pPr marL="304800" indent="-184784" algn="just" defTabSz="457200">
              <a:defRPr sz="2200">
                <a:latin typeface="Times New Roman"/>
                <a:ea typeface="Times New Roman"/>
                <a:cs typeface="Times New Roman"/>
                <a:sym typeface="Times New Roman"/>
              </a:defRPr>
            </a:pPr>
            <a:r>
              <a:t>Failure to supply and deliver food items on day 1, 12 April 2023 </a:t>
            </a:r>
          </a:p>
          <a:p>
            <a:pPr marL="304800" indent="-184784" algn="just" defTabSz="457200">
              <a:defRPr sz="2200">
                <a:latin typeface="Times New Roman"/>
                <a:ea typeface="Times New Roman"/>
                <a:cs typeface="Times New Roman"/>
                <a:sym typeface="Times New Roman"/>
              </a:defRPr>
            </a:pPr>
            <a:r>
              <a:t>Delivery of insufficient quantities on day 2, 13 April 2023</a:t>
            </a:r>
          </a:p>
          <a:p>
            <a:pPr marL="304800" indent="-184784" algn="just" defTabSz="457200">
              <a:defRPr sz="2200">
                <a:latin typeface="Times New Roman"/>
                <a:ea typeface="Times New Roman"/>
                <a:cs typeface="Times New Roman"/>
                <a:sym typeface="Times New Roman"/>
              </a:defRPr>
            </a:pPr>
            <a:r>
              <a:t>Most collection points disputed by owners on day 2, 13 April 2023</a:t>
            </a:r>
          </a:p>
          <a:p>
            <a:pPr marL="304800" indent="-184784" algn="just" defTabSz="457200">
              <a:defRPr sz="2200" b="1">
                <a:latin typeface="Times New Roman"/>
                <a:ea typeface="Times New Roman"/>
                <a:cs typeface="Times New Roman"/>
                <a:sym typeface="Times New Roman"/>
              </a:defRPr>
            </a:pPr>
            <a:r>
              <a:t>From day 14 onwards</a:t>
            </a:r>
          </a:p>
          <a:p>
            <a:pPr marL="304800" indent="-184784" algn="just" defTabSz="457200">
              <a:defRPr sz="2200">
                <a:latin typeface="Times New Roman"/>
                <a:ea typeface="Times New Roman"/>
                <a:cs typeface="Times New Roman"/>
                <a:sym typeface="Times New Roman"/>
              </a:defRPr>
            </a:pPr>
            <a:r>
              <a:t>Daily deliveries to top-up contained insufficient quantities </a:t>
            </a:r>
          </a:p>
          <a:p>
            <a:pPr marL="304800" indent="-184784" algn="just" defTabSz="457200">
              <a:defRPr sz="2200">
                <a:latin typeface="Times New Roman"/>
                <a:ea typeface="Times New Roman"/>
                <a:cs typeface="Times New Roman"/>
                <a:sym typeface="Times New Roman"/>
              </a:defRPr>
            </a:pPr>
            <a:r>
              <a:t>Delivery of insufficient quantities to delivery points done daily</a:t>
            </a:r>
          </a:p>
          <a:p>
            <a:pPr marL="304800" indent="-184784" algn="just" defTabSz="457200">
              <a:defRPr sz="2200">
                <a:latin typeface="Times New Roman"/>
                <a:ea typeface="Times New Roman"/>
                <a:cs typeface="Times New Roman"/>
                <a:sym typeface="Times New Roman"/>
              </a:defRPr>
            </a:pPr>
            <a:r>
              <a:t>Delivery of food items to collection points which were not signed </a:t>
            </a:r>
          </a:p>
          <a:p>
            <a:pPr marL="304800" indent="-184784" algn="just" defTabSz="457200">
              <a:defRPr sz="2200">
                <a:latin typeface="Times New Roman"/>
                <a:ea typeface="Times New Roman"/>
                <a:cs typeface="Times New Roman"/>
                <a:sym typeface="Times New Roman"/>
              </a:defRPr>
            </a:pPr>
            <a:r>
              <a:t>for by service providers at the request of Pacina causing complaints.</a:t>
            </a:r>
          </a:p>
          <a:p>
            <a:pPr marL="304800" indent="-184784" algn="just" defTabSz="457200">
              <a:defRPr sz="2200">
                <a:latin typeface="Times New Roman"/>
                <a:ea typeface="Times New Roman"/>
                <a:cs typeface="Times New Roman"/>
                <a:sym typeface="Times New Roman"/>
              </a:defRPr>
            </a:pPr>
            <a:r>
              <a:t>Delivery of food items without staff to offload</a:t>
            </a:r>
          </a:p>
          <a:p>
            <a:pPr marL="304800" indent="-184784" algn="just" defTabSz="457200">
              <a:defRPr sz="2200">
                <a:latin typeface="Times New Roman"/>
                <a:ea typeface="Times New Roman"/>
                <a:cs typeface="Times New Roman"/>
                <a:sym typeface="Times New Roman"/>
              </a:defRPr>
            </a:pPr>
            <a:r>
              <a:t>Delivery of food items without staff to distribute food items in their </a:t>
            </a:r>
          </a:p>
          <a:p>
            <a:pPr marL="304800" indent="-184784" algn="just" defTabSz="457200">
              <a:defRPr sz="2200">
                <a:latin typeface="Times New Roman"/>
                <a:ea typeface="Times New Roman"/>
                <a:cs typeface="Times New Roman"/>
                <a:sym typeface="Times New Roman"/>
              </a:defRPr>
            </a:pPr>
            <a:r>
              <a:t>respective clusters causing Department officials to step in permanently</a:t>
            </a:r>
          </a:p>
          <a:p>
            <a:pPr marL="304800" indent="-184784" algn="just" defTabSz="457200">
              <a:defRPr sz="2200">
                <a:latin typeface="Times New Roman"/>
                <a:ea typeface="Times New Roman"/>
                <a:cs typeface="Times New Roman"/>
                <a:sym typeface="Times New Roman"/>
              </a:defRPr>
            </a:pPr>
            <a:r>
              <a:t>Delivery of food items without specifying the number of days </a:t>
            </a:r>
          </a:p>
          <a:p>
            <a:pPr marL="304800" indent="-184784" algn="just" defTabSz="457200">
              <a:defRPr sz="2200">
                <a:latin typeface="Times New Roman"/>
                <a:ea typeface="Times New Roman"/>
                <a:cs typeface="Times New Roman"/>
                <a:sym typeface="Times New Roman"/>
              </a:defRPr>
            </a:pPr>
            <a:r>
              <a:t>Delivery of food items without issuing a receipt or delivery note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83"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84"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85"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86" name="Title 1"/>
          <p:cNvSpPr txBox="1">
            <a:spLocks noGrp="1"/>
          </p:cNvSpPr>
          <p:nvPr>
            <p:ph type="title"/>
          </p:nvPr>
        </p:nvSpPr>
        <p:spPr>
          <a:xfrm>
            <a:off x="480765" y="1748726"/>
            <a:ext cx="2051285" cy="3360548"/>
          </a:xfrm>
          <a:prstGeom prst="rect">
            <a:avLst/>
          </a:prstGeom>
        </p:spPr>
        <p:txBody>
          <a:bodyPr/>
          <a:lstStyle>
            <a:lvl1pPr algn="r">
              <a:defRPr sz="3800"/>
            </a:lvl1pPr>
          </a:lstStyle>
          <a:p>
            <a:r>
              <a:t> </a:t>
            </a:r>
          </a:p>
        </p:txBody>
      </p:sp>
      <p:sp>
        <p:nvSpPr>
          <p:cNvPr id="187" name="INTERVENTION…"/>
          <p:cNvSpPr txBox="1"/>
          <p:nvPr/>
        </p:nvSpPr>
        <p:spPr>
          <a:xfrm>
            <a:off x="317197" y="177127"/>
            <a:ext cx="8509605" cy="5339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lnSpc>
                <a:spcPts val="4800"/>
              </a:lnSpc>
              <a:spcBef>
                <a:spcPts val="1000"/>
              </a:spcBef>
              <a:defRPr sz="1600">
                <a:latin typeface="Times New Roman"/>
                <a:ea typeface="Times New Roman"/>
                <a:cs typeface="Times New Roman"/>
                <a:sym typeface="Times New Roman"/>
              </a:defRPr>
            </a:pPr>
            <a:r>
              <a:t>    </a:t>
            </a:r>
            <a:r>
              <a:rPr sz="2600" b="1"/>
              <a:t>CHALLENGES OF NON-DELIVERY</a:t>
            </a:r>
            <a:r>
              <a:rPr sz="2600"/>
              <a:t> </a:t>
            </a:r>
            <a:endParaRPr sz="2200"/>
          </a:p>
          <a:p>
            <a:pPr marL="304800" indent="-184784" algn="just" defTabSz="457200">
              <a:spcBef>
                <a:spcPts val="1000"/>
              </a:spcBef>
              <a:defRPr sz="2000">
                <a:latin typeface="Times New Roman"/>
                <a:ea typeface="Times New Roman"/>
                <a:cs typeface="Times New Roman"/>
                <a:sym typeface="Times New Roman"/>
              </a:defRPr>
            </a:pPr>
            <a:r>
              <a:t>The Department intervened and convened an urgent meeting to establish the </a:t>
            </a:r>
          </a:p>
          <a:p>
            <a:pPr marL="304800" indent="-184784" algn="just" defTabSz="457200">
              <a:spcBef>
                <a:spcPts val="1000"/>
              </a:spcBef>
              <a:defRPr sz="2000">
                <a:latin typeface="Times New Roman"/>
                <a:ea typeface="Times New Roman"/>
                <a:cs typeface="Times New Roman"/>
                <a:sym typeface="Times New Roman"/>
              </a:defRPr>
            </a:pPr>
            <a:r>
              <a:t>reasons for insufficient deliveries and non-deliveries in some cases.</a:t>
            </a:r>
            <a:endParaRPr>
              <a:latin typeface="Calibri"/>
              <a:ea typeface="Calibri"/>
              <a:cs typeface="Calibri"/>
              <a:sym typeface="Calibri"/>
            </a:endParaRPr>
          </a:p>
          <a:p>
            <a:pPr marL="304800" indent="-184784" algn="just" defTabSz="457200">
              <a:defRPr sz="2000">
                <a:latin typeface="Times New Roman"/>
                <a:ea typeface="Times New Roman"/>
                <a:cs typeface="Times New Roman"/>
                <a:sym typeface="Times New Roman"/>
              </a:defRPr>
            </a:pPr>
            <a:r>
              <a:t>Pacina Retail (Pty) Ltd explained that the challenge was the accessing and </a:t>
            </a:r>
          </a:p>
          <a:p>
            <a:pPr marL="304800" indent="-184784" algn="just" defTabSz="457200">
              <a:defRPr sz="2000">
                <a:latin typeface="Times New Roman"/>
                <a:ea typeface="Times New Roman"/>
                <a:cs typeface="Times New Roman"/>
                <a:sym typeface="Times New Roman"/>
              </a:defRPr>
            </a:pPr>
            <a:r>
              <a:t>moving stock from the Spar Group Distribution Centre to their sorting and </a:t>
            </a:r>
          </a:p>
          <a:p>
            <a:pPr marL="304800" indent="-184784" algn="just" defTabSz="457200">
              <a:defRPr sz="2000">
                <a:latin typeface="Times New Roman"/>
                <a:ea typeface="Times New Roman"/>
                <a:cs typeface="Times New Roman"/>
                <a:sym typeface="Times New Roman"/>
              </a:defRPr>
            </a:pPr>
            <a:r>
              <a:t>loading warehouse since Spar Group had a challenge with the stock management </a:t>
            </a:r>
          </a:p>
          <a:p>
            <a:pPr marL="304800" indent="-184784" algn="just" defTabSz="457200">
              <a:defRPr sz="2000">
                <a:latin typeface="Times New Roman"/>
                <a:ea typeface="Times New Roman"/>
                <a:cs typeface="Times New Roman"/>
                <a:sym typeface="Times New Roman"/>
              </a:defRPr>
            </a:pPr>
            <a:r>
              <a:t>system, hence the challenge in the release of stock and their decision to move </a:t>
            </a:r>
          </a:p>
          <a:p>
            <a:pPr marL="304800" indent="-184784" algn="just" defTabSz="457200">
              <a:defRPr sz="2000">
                <a:latin typeface="Times New Roman"/>
                <a:ea typeface="Times New Roman"/>
                <a:cs typeface="Times New Roman"/>
                <a:sym typeface="Times New Roman"/>
              </a:defRPr>
            </a:pPr>
            <a:r>
              <a:t>warehouse.</a:t>
            </a:r>
            <a:r>
              <a:rPr>
                <a:latin typeface="Calibri"/>
                <a:ea typeface="Calibri"/>
                <a:cs typeface="Calibri"/>
                <a:sym typeface="Calibri"/>
              </a:rPr>
              <a:t> </a:t>
            </a:r>
          </a:p>
          <a:p>
            <a:pPr marL="304800" indent="-184784" algn="just" defTabSz="457200">
              <a:defRPr sz="2000">
                <a:latin typeface="Times New Roman"/>
                <a:ea typeface="Times New Roman"/>
                <a:cs typeface="Times New Roman"/>
                <a:sym typeface="Times New Roman"/>
              </a:defRPr>
            </a:pPr>
            <a:r>
              <a:t>Pacina Retail advised that all stock was to be accessed during the weekend of </a:t>
            </a:r>
          </a:p>
          <a:p>
            <a:pPr marL="304800" indent="-184784" algn="just" defTabSz="457200">
              <a:defRPr sz="2000">
                <a:latin typeface="Times New Roman"/>
                <a:ea typeface="Times New Roman"/>
                <a:cs typeface="Times New Roman"/>
                <a:sym typeface="Times New Roman"/>
              </a:defRPr>
            </a:pPr>
            <a:r>
              <a:t>15-16 April 2023 and thereafter, all required quantities will be delivered </a:t>
            </a:r>
          </a:p>
          <a:p>
            <a:pPr marL="304800" indent="-184784" algn="just" defTabSz="457200">
              <a:defRPr sz="2000">
                <a:latin typeface="Times New Roman"/>
                <a:ea typeface="Times New Roman"/>
                <a:cs typeface="Times New Roman"/>
                <a:sym typeface="Times New Roman"/>
              </a:defRPr>
            </a:pPr>
            <a:r>
              <a:t>packaged in a cluster of schools and ‘ball-rolled’ into delivery vehicles.</a:t>
            </a:r>
          </a:p>
          <a:p>
            <a:pPr marL="304800" indent="-184784" algn="just" defTabSz="457200">
              <a:defRPr sz="2000">
                <a:latin typeface="Times New Roman"/>
                <a:ea typeface="Times New Roman"/>
                <a:cs typeface="Times New Roman"/>
                <a:sym typeface="Times New Roman"/>
              </a:defRPr>
            </a:pPr>
            <a:endParaRPr>
              <a:latin typeface="Calibri"/>
              <a:ea typeface="Calibri"/>
              <a:cs typeface="Calibri"/>
              <a:sym typeface="Calibri"/>
            </a:endParaRPr>
          </a:p>
          <a:p>
            <a:pPr marL="304800" indent="-184784" algn="just" defTabSz="457200">
              <a:defRPr sz="2000">
                <a:latin typeface="Times New Roman"/>
                <a:ea typeface="Times New Roman"/>
                <a:cs typeface="Times New Roman"/>
                <a:sym typeface="Times New Roman"/>
              </a:defRPr>
            </a:pPr>
            <a:r>
              <a:t>However, non-deliveries and insufficient quantities continued to be delivered to </a:t>
            </a:r>
          </a:p>
          <a:p>
            <a:pPr marL="304800" indent="-184784" algn="just" defTabSz="457200">
              <a:defRPr sz="2000">
                <a:latin typeface="Times New Roman"/>
                <a:ea typeface="Times New Roman"/>
                <a:cs typeface="Times New Roman"/>
                <a:sym typeface="Times New Roman"/>
              </a:defRPr>
            </a:pPr>
            <a:r>
              <a:t>schools up to the Tuesday, 25 April 2023 where many schools did not receive </a:t>
            </a:r>
          </a:p>
          <a:p>
            <a:pPr marL="304800" indent="-184784" algn="just" defTabSz="457200">
              <a:defRPr sz="2000">
                <a:latin typeface="Times New Roman"/>
                <a:ea typeface="Times New Roman"/>
                <a:cs typeface="Times New Roman"/>
                <a:sym typeface="Times New Roman"/>
              </a:defRPr>
            </a:pPr>
            <a:r>
              <a:t>amasi, fruit and vegetables whilst other districts have surpluses of amasi, </a:t>
            </a:r>
          </a:p>
          <a:p>
            <a:pPr marL="304800" indent="-184784" algn="just" defTabSz="457200">
              <a:defRPr sz="2000">
                <a:latin typeface="Times New Roman"/>
                <a:ea typeface="Times New Roman"/>
                <a:cs typeface="Times New Roman"/>
                <a:sym typeface="Times New Roman"/>
              </a:defRPr>
            </a:pPr>
            <a:r>
              <a:t>vegetables and fruit which will be spoilt before arriving at the correct destination.</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Rectangle 8"/>
          <p:cNvSpPr/>
          <p:nvPr/>
        </p:nvSpPr>
        <p:spPr>
          <a:xfrm>
            <a:off x="0" y="857250"/>
            <a:ext cx="9144000" cy="5143500"/>
          </a:xfrm>
          <a:prstGeom prst="rect">
            <a:avLst/>
          </a:prstGeom>
          <a:solidFill>
            <a:srgbClr val="FFFFFF"/>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90" name="Right Triangle 10"/>
          <p:cNvSpPr/>
          <p:nvPr/>
        </p:nvSpPr>
        <p:spPr>
          <a:xfrm flipH="1">
            <a:off x="6432539" y="3359149"/>
            <a:ext cx="2468883" cy="24003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C000"/>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91" name="Rectangle 12"/>
          <p:cNvSpPr/>
          <p:nvPr/>
        </p:nvSpPr>
        <p:spPr>
          <a:xfrm>
            <a:off x="481330" y="1324705"/>
            <a:ext cx="8178791" cy="4205914"/>
          </a:xfrm>
          <a:prstGeom prst="rect">
            <a:avLst/>
          </a:prstGeom>
          <a:ln w="12700">
            <a:solidFill>
              <a:srgbClr val="404040"/>
            </a:solidFill>
            <a:miter/>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92" name="Rectangle 14"/>
          <p:cNvSpPr/>
          <p:nvPr/>
        </p:nvSpPr>
        <p:spPr>
          <a:xfrm>
            <a:off x="240029" y="1099889"/>
            <a:ext cx="3248409" cy="4659562"/>
          </a:xfrm>
          <a:prstGeom prst="rect">
            <a:avLst/>
          </a:prstGeom>
          <a:solidFill>
            <a:srgbClr val="808080">
              <a:alpha val="25000"/>
            </a:srgbClr>
          </a:solidFill>
          <a:ln w="12700">
            <a:miter lim="400000"/>
          </a:ln>
        </p:spPr>
        <p:txBody>
          <a:bodyPr lIns="34289" tIns="34289" rIns="34289" bIns="34289" anchor="ctr"/>
          <a:lstStyle/>
          <a:p>
            <a:pPr algn="ctr">
              <a:defRPr sz="1800">
                <a:solidFill>
                  <a:srgbClr val="FFFFFF"/>
                </a:solidFill>
                <a:latin typeface="Calibri"/>
                <a:ea typeface="Calibri"/>
                <a:cs typeface="Calibri"/>
                <a:sym typeface="Calibri"/>
              </a:defRPr>
            </a:pPr>
            <a:endParaRPr/>
          </a:p>
        </p:txBody>
      </p:sp>
      <p:sp>
        <p:nvSpPr>
          <p:cNvPr id="193" name="Title 1"/>
          <p:cNvSpPr txBox="1">
            <a:spLocks noGrp="1"/>
          </p:cNvSpPr>
          <p:nvPr>
            <p:ph type="title"/>
          </p:nvPr>
        </p:nvSpPr>
        <p:spPr>
          <a:xfrm>
            <a:off x="480765" y="1748726"/>
            <a:ext cx="2051285" cy="3360548"/>
          </a:xfrm>
          <a:prstGeom prst="rect">
            <a:avLst/>
          </a:prstGeom>
        </p:spPr>
        <p:txBody>
          <a:bodyPr/>
          <a:lstStyle>
            <a:lvl1pPr algn="r">
              <a:defRPr sz="3800"/>
            </a:lvl1pPr>
          </a:lstStyle>
          <a:p>
            <a:r>
              <a:t> </a:t>
            </a:r>
          </a:p>
        </p:txBody>
      </p:sp>
      <p:sp>
        <p:nvSpPr>
          <p:cNvPr id="194" name="DESKTOP ANALYSIS…"/>
          <p:cNvSpPr txBox="1"/>
          <p:nvPr/>
        </p:nvSpPr>
        <p:spPr>
          <a:xfrm>
            <a:off x="212611" y="282782"/>
            <a:ext cx="8718778" cy="56822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spAutoFit/>
          </a:bodyPr>
          <a:lstStyle/>
          <a:p>
            <a:pPr marL="304800" indent="-184784" algn="just" defTabSz="457200">
              <a:lnSpc>
                <a:spcPts val="4800"/>
              </a:lnSpc>
              <a:spcBef>
                <a:spcPts val="1000"/>
              </a:spcBef>
              <a:defRPr sz="1600">
                <a:latin typeface="Times New Roman"/>
                <a:ea typeface="Times New Roman"/>
                <a:cs typeface="Times New Roman"/>
                <a:sym typeface="Times New Roman"/>
              </a:defRPr>
            </a:pPr>
            <a:r>
              <a:t>    </a:t>
            </a:r>
            <a:r>
              <a:rPr sz="2600" b="1"/>
              <a:t>DESKTOP ANALYSIS</a:t>
            </a:r>
            <a:r>
              <a:rPr sz="2600"/>
              <a:t> </a:t>
            </a:r>
            <a:endParaRPr sz="2200"/>
          </a:p>
          <a:p>
            <a:pPr indent="600074" algn="just" defTabSz="457200">
              <a:defRPr sz="2800">
                <a:latin typeface="Times New Roman"/>
                <a:ea typeface="Times New Roman"/>
                <a:cs typeface="Times New Roman"/>
                <a:sym typeface="Times New Roman"/>
              </a:defRPr>
            </a:pPr>
            <a:r>
              <a:t>1.1.Pacina Retail (Pty) Ltd had adequate stock of food supply for the month of April 2023 in terms of the bulk quantities required to be procured for the Department.</a:t>
            </a:r>
            <a:endParaRPr>
              <a:latin typeface="Calibri"/>
              <a:ea typeface="Calibri"/>
              <a:cs typeface="Calibri"/>
              <a:sym typeface="Calibri"/>
            </a:endParaRPr>
          </a:p>
          <a:p>
            <a:pPr indent="654683" algn="just" defTabSz="457200">
              <a:defRPr sz="2800">
                <a:latin typeface="Times New Roman"/>
                <a:ea typeface="Times New Roman"/>
                <a:cs typeface="Times New Roman"/>
                <a:sym typeface="Times New Roman"/>
              </a:defRPr>
            </a:pPr>
            <a:r>
              <a:t>1.2.However, their main failure was the management and administration of the</a:t>
            </a:r>
            <a:r>
              <a:rPr>
                <a:latin typeface="Calibri"/>
                <a:ea typeface="Calibri"/>
                <a:cs typeface="Calibri"/>
                <a:sym typeface="Calibri"/>
              </a:rPr>
              <a:t> </a:t>
            </a:r>
            <a:r>
              <a:t>packaging and logistical arrangements.</a:t>
            </a:r>
            <a:endParaRPr>
              <a:latin typeface="Calibri"/>
              <a:ea typeface="Calibri"/>
              <a:cs typeface="Calibri"/>
              <a:sym typeface="Calibri"/>
            </a:endParaRPr>
          </a:p>
          <a:p>
            <a:pPr indent="654683" algn="just" defTabSz="457200">
              <a:defRPr sz="2800">
                <a:latin typeface="Times New Roman"/>
                <a:ea typeface="Times New Roman"/>
                <a:cs typeface="Times New Roman"/>
                <a:sym typeface="Times New Roman"/>
              </a:defRPr>
            </a:pPr>
            <a:r>
              <a:t>1.3.Had the packaging been in 10kg bags for the non-perishable food items, there would have been sufficient stock delivered for all clusters.</a:t>
            </a:r>
            <a:endParaRPr>
              <a:latin typeface="Calibri"/>
              <a:ea typeface="Calibri"/>
              <a:cs typeface="Calibri"/>
              <a:sym typeface="Calibri"/>
            </a:endParaRPr>
          </a:p>
          <a:p>
            <a:pPr indent="654683" algn="just" defTabSz="457200">
              <a:defRPr sz="3200">
                <a:latin typeface="Times New Roman"/>
                <a:ea typeface="Times New Roman"/>
                <a:cs typeface="Times New Roman"/>
                <a:sym typeface="Times New Roman"/>
              </a:defRPr>
            </a:pPr>
            <a:r>
              <a:rPr sz="2800"/>
              <a:t>1.4.Had the cooking oil been procured in 2l and 5l, there would have been</a:t>
            </a:r>
            <a:r>
              <a:rPr sz="2800">
                <a:latin typeface="Calibri"/>
                <a:ea typeface="Calibri"/>
                <a:cs typeface="Calibri"/>
                <a:sym typeface="Calibri"/>
              </a:rPr>
              <a:t> </a:t>
            </a:r>
            <a:r>
              <a:rPr sz="2800"/>
              <a:t>sufficient stock delivered for all clust</a:t>
            </a:r>
            <a:r>
              <a:t>ers.</a:t>
            </a:r>
          </a:p>
        </p:txBody>
      </p:sp>
    </p:spTree>
  </p:cSld>
  <p:clrMapOvr>
    <a:masterClrMapping/>
  </p:clrMapOvr>
  <p:transition spd="med"/>
</p:sld>
</file>

<file path=ppt/theme/theme1.xml><?xml version="1.0" encoding="utf-8"?>
<a:theme xmlns:a="http://schemas.openxmlformats.org/drawingml/2006/main" name="1_Office Theme">
  <a:themeElements>
    <a:clrScheme name="1_Office Theme">
      <a:dk1>
        <a:srgbClr val="000000"/>
      </a:dk1>
      <a:lt1>
        <a:srgbClr val="FFFFFF"/>
      </a:lt1>
      <a:dk2>
        <a:srgbClr val="A7A7A7"/>
      </a:dk2>
      <a:lt2>
        <a:srgbClr val="535353"/>
      </a:lt2>
      <a:accent1>
        <a:srgbClr val="F07F09"/>
      </a:accent1>
      <a:accent2>
        <a:srgbClr val="9F2936"/>
      </a:accent2>
      <a:accent3>
        <a:srgbClr val="1B587C"/>
      </a:accent3>
      <a:accent4>
        <a:srgbClr val="4E8542"/>
      </a:accent4>
      <a:accent5>
        <a:srgbClr val="604878"/>
      </a:accent5>
      <a:accent6>
        <a:srgbClr val="C19859"/>
      </a:accent6>
      <a:hlink>
        <a:srgbClr val="0000FF"/>
      </a:hlink>
      <a:folHlink>
        <a:srgbClr val="FF00FF"/>
      </a:folHlink>
    </a:clrScheme>
    <a:fontScheme name="1_Office Theme">
      <a:majorFont>
        <a:latin typeface="Helvetica"/>
        <a:ea typeface="Helvetica"/>
        <a:cs typeface="Helvetica"/>
      </a:majorFont>
      <a:minorFont>
        <a:latin typeface="Arial"/>
        <a:ea typeface="Arial"/>
        <a:cs typeface="Arial"/>
      </a:minorFont>
    </a:fontScheme>
    <a:fmtScheme name="1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Office Theme">
  <a:themeElements>
    <a:clrScheme name="1_Office Theme">
      <a:dk1>
        <a:srgbClr val="000000"/>
      </a:dk1>
      <a:lt1>
        <a:srgbClr val="FFFFFF"/>
      </a:lt1>
      <a:dk2>
        <a:srgbClr val="A7A7A7"/>
      </a:dk2>
      <a:lt2>
        <a:srgbClr val="535353"/>
      </a:lt2>
      <a:accent1>
        <a:srgbClr val="F07F09"/>
      </a:accent1>
      <a:accent2>
        <a:srgbClr val="9F2936"/>
      </a:accent2>
      <a:accent3>
        <a:srgbClr val="1B587C"/>
      </a:accent3>
      <a:accent4>
        <a:srgbClr val="4E8542"/>
      </a:accent4>
      <a:accent5>
        <a:srgbClr val="604878"/>
      </a:accent5>
      <a:accent6>
        <a:srgbClr val="C19859"/>
      </a:accent6>
      <a:hlink>
        <a:srgbClr val="0000FF"/>
      </a:hlink>
      <a:folHlink>
        <a:srgbClr val="FF00FF"/>
      </a:folHlink>
    </a:clrScheme>
    <a:fontScheme name="1_Office Theme">
      <a:majorFont>
        <a:latin typeface="Helvetica"/>
        <a:ea typeface="Helvetica"/>
        <a:cs typeface="Helvetica"/>
      </a:majorFont>
      <a:minorFont>
        <a:latin typeface="Arial"/>
        <a:ea typeface="Arial"/>
        <a:cs typeface="Arial"/>
      </a:minorFont>
    </a:fontScheme>
    <a:fmtScheme name="1_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1638</Words>
  <Application>Microsoft Office PowerPoint</Application>
  <PresentationFormat>On-screen Show (4:3)</PresentationFormat>
  <Paragraphs>143</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Narrow</vt:lpstr>
      <vt:lpstr>Calibri</vt:lpstr>
      <vt:lpstr>Calibri Light</vt:lpstr>
      <vt:lpstr>Helvetica</vt:lpstr>
      <vt:lpstr>Times New Roman</vt:lpstr>
      <vt:lpstr>Verdana</vt:lpstr>
      <vt:lpstr>1_Office Theme</vt:lpstr>
      <vt:lpstr>PowerPoint Presentation</vt:lpstr>
      <vt:lpstr>PURPOSE</vt:lpstr>
      <vt:lpstr>INTRODUCTION</vt:lpstr>
      <vt:lpstr>WEAKNESSES OF THE OLD APPROACH AND RATIONALE TO REVIEW FOR A BETTER APPROACH </vt:lpstr>
      <vt:lpstr>APPOINTMENT  OF PACINA RETAIL (PTY) LTD AND THEIR COMMITMENT</vt:lpstr>
      <vt:lpstr>APPOINTMENT  OF SMMEs AND THEIR COMMITMENT</vt:lpstr>
      <vt:lpstr> </vt:lpstr>
      <vt:lpstr> </vt:lpstr>
      <vt:lpstr> </vt:lpstr>
      <vt:lpstr> </vt:lpstr>
      <vt:lpstr> </vt:lpstr>
      <vt:lpstr> </vt:lpstr>
      <vt:lpstr> </vt:lpstr>
      <vt:lpstr> </vt:lpstr>
      <vt:lpstr> </vt:lpstr>
      <vt:lpstr>PROVINCIAL SUPPORT BY OTP AND OTHER DEPARTMENTS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Llewellyn Brown</dc:creator>
  <cp:lastModifiedBy>Llewellyn Brown</cp:lastModifiedBy>
  <cp:revision>2</cp:revision>
  <dcterms:modified xsi:type="dcterms:W3CDTF">2023-05-02T04:14:33Z</dcterms:modified>
</cp:coreProperties>
</file>