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0" r:id="rId1"/>
    <p:sldMasterId id="2147483672" r:id="rId2"/>
    <p:sldMasterId id="2147483684" r:id="rId3"/>
    <p:sldMasterId id="2147483696" r:id="rId4"/>
  </p:sldMasterIdLst>
  <p:notesMasterIdLst>
    <p:notesMasterId r:id="rId19"/>
  </p:notesMasterIdLst>
  <p:handoutMasterIdLst>
    <p:handoutMasterId r:id="rId20"/>
  </p:handoutMasterIdLst>
  <p:sldIdLst>
    <p:sldId id="256" r:id="rId5"/>
    <p:sldId id="384" r:id="rId6"/>
    <p:sldId id="469" r:id="rId7"/>
    <p:sldId id="484" r:id="rId8"/>
    <p:sldId id="495" r:id="rId9"/>
    <p:sldId id="486" r:id="rId10"/>
    <p:sldId id="315" r:id="rId11"/>
    <p:sldId id="499" r:id="rId12"/>
    <p:sldId id="473" r:id="rId13"/>
    <p:sldId id="479" r:id="rId14"/>
    <p:sldId id="472" r:id="rId15"/>
    <p:sldId id="500" r:id="rId16"/>
    <p:sldId id="493" r:id="rId17"/>
    <p:sldId id="437" r:id="rId1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1" autoAdjust="0"/>
    <p:restoredTop sz="88314" autoAdjust="0"/>
  </p:normalViewPr>
  <p:slideViewPr>
    <p:cSldViewPr snapToGrid="0" snapToObjects="1">
      <p:cViewPr varScale="1">
        <p:scale>
          <a:sx n="64" d="100"/>
          <a:sy n="64" d="100"/>
        </p:scale>
        <p:origin x="-1752" y="-102"/>
      </p:cViewPr>
      <p:guideLst>
        <p:guide orient="horz" pos="2160"/>
        <p:guide pos="2880"/>
      </p:guideLst>
    </p:cSldViewPr>
  </p:slideViewPr>
  <p:outlineViewPr>
    <p:cViewPr>
      <p:scale>
        <a:sx n="33" d="100"/>
        <a:sy n="33" d="100"/>
      </p:scale>
      <p:origin x="0" y="39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5562" tIns="47782" rIns="95562" bIns="47782" rtlCol="0"/>
          <a:lstStyle>
            <a:lvl1pPr algn="l">
              <a:defRPr sz="1300"/>
            </a:lvl1pPr>
          </a:lstStyle>
          <a:p>
            <a:endParaRPr lang="en-US" dirty="0"/>
          </a:p>
        </p:txBody>
      </p:sp>
      <p:sp>
        <p:nvSpPr>
          <p:cNvPr id="3" name="Date Placeholder 2"/>
          <p:cNvSpPr>
            <a:spLocks noGrp="1"/>
          </p:cNvSpPr>
          <p:nvPr>
            <p:ph type="dt" sz="quarter" idx="1"/>
          </p:nvPr>
        </p:nvSpPr>
        <p:spPr>
          <a:xfrm>
            <a:off x="3850445" y="0"/>
            <a:ext cx="2945659" cy="496332"/>
          </a:xfrm>
          <a:prstGeom prst="rect">
            <a:avLst/>
          </a:prstGeom>
        </p:spPr>
        <p:txBody>
          <a:bodyPr vert="horz" lIns="95562" tIns="47782" rIns="95562" bIns="47782" rtlCol="0"/>
          <a:lstStyle>
            <a:lvl1pPr algn="r">
              <a:defRPr sz="1300"/>
            </a:lvl1pPr>
          </a:lstStyle>
          <a:p>
            <a:fld id="{451D4174-2CC8-8F44-A942-2E7C82DE6BAF}" type="datetime1">
              <a:rPr lang="en-ZA" smtClean="0"/>
              <a:pPr/>
              <a:t>2023/05/02</a:t>
            </a:fld>
            <a:endParaRPr lang="en-US" dirty="0"/>
          </a:p>
        </p:txBody>
      </p:sp>
      <p:sp>
        <p:nvSpPr>
          <p:cNvPr id="4" name="Footer Placeholder 3"/>
          <p:cNvSpPr>
            <a:spLocks noGrp="1"/>
          </p:cNvSpPr>
          <p:nvPr>
            <p:ph type="ftr" sz="quarter" idx="2"/>
          </p:nvPr>
        </p:nvSpPr>
        <p:spPr>
          <a:xfrm>
            <a:off x="1" y="9428584"/>
            <a:ext cx="2945659" cy="496332"/>
          </a:xfrm>
          <a:prstGeom prst="rect">
            <a:avLst/>
          </a:prstGeom>
        </p:spPr>
        <p:txBody>
          <a:bodyPr vert="horz" lIns="95562" tIns="47782" rIns="95562" bIns="47782"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50445" y="9428584"/>
            <a:ext cx="2945659" cy="496332"/>
          </a:xfrm>
          <a:prstGeom prst="rect">
            <a:avLst/>
          </a:prstGeom>
        </p:spPr>
        <p:txBody>
          <a:bodyPr vert="horz" lIns="95562" tIns="47782" rIns="95562" bIns="47782" rtlCol="0" anchor="b"/>
          <a:lstStyle>
            <a:lvl1pPr algn="r">
              <a:defRPr sz="1300"/>
            </a:lvl1pPr>
          </a:lstStyle>
          <a:p>
            <a:fld id="{6FAD2927-A652-A541-99D2-A8010AE23865}" type="slidenum">
              <a:rPr lang="en-US" smtClean="0"/>
              <a:pPr/>
              <a:t>‹#›</a:t>
            </a:fld>
            <a:endParaRPr lang="en-US" dirty="0"/>
          </a:p>
        </p:txBody>
      </p:sp>
    </p:spTree>
    <p:extLst>
      <p:ext uri="{BB962C8B-B14F-4D97-AF65-F5344CB8AC3E}">
        <p14:creationId xmlns:p14="http://schemas.microsoft.com/office/powerpoint/2010/main" xmlns="" val="35128412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5562" tIns="47782" rIns="95562" bIns="47782" rtlCol="0"/>
          <a:lstStyle>
            <a:lvl1pPr algn="l">
              <a:defRPr sz="1300"/>
            </a:lvl1pPr>
          </a:lstStyle>
          <a:p>
            <a:endParaRPr lang="en-US" dirty="0"/>
          </a:p>
        </p:txBody>
      </p:sp>
      <p:sp>
        <p:nvSpPr>
          <p:cNvPr id="3" name="Date Placeholder 2"/>
          <p:cNvSpPr>
            <a:spLocks noGrp="1"/>
          </p:cNvSpPr>
          <p:nvPr>
            <p:ph type="dt" idx="1"/>
          </p:nvPr>
        </p:nvSpPr>
        <p:spPr>
          <a:xfrm>
            <a:off x="3850445" y="0"/>
            <a:ext cx="2945659" cy="496332"/>
          </a:xfrm>
          <a:prstGeom prst="rect">
            <a:avLst/>
          </a:prstGeom>
        </p:spPr>
        <p:txBody>
          <a:bodyPr vert="horz" lIns="95562" tIns="47782" rIns="95562" bIns="47782" rtlCol="0"/>
          <a:lstStyle>
            <a:lvl1pPr algn="r">
              <a:defRPr sz="1300"/>
            </a:lvl1pPr>
          </a:lstStyle>
          <a:p>
            <a:fld id="{D119015C-87EB-D247-94B7-91D03DB64BF5}" type="datetime1">
              <a:rPr lang="en-ZA" smtClean="0"/>
              <a:pPr/>
              <a:t>2023/05/02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2" rIns="95562" bIns="47782" rtlCol="0" anchor="ctr"/>
          <a:lstStyle/>
          <a:p>
            <a:endParaRPr lang="en-US"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5562" tIns="47782" rIns="95562" bIns="477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2"/>
          </a:xfrm>
          <a:prstGeom prst="rect">
            <a:avLst/>
          </a:prstGeom>
        </p:spPr>
        <p:txBody>
          <a:bodyPr vert="horz" lIns="95562" tIns="47782" rIns="95562" bIns="47782"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5" y="9428584"/>
            <a:ext cx="2945659" cy="496332"/>
          </a:xfrm>
          <a:prstGeom prst="rect">
            <a:avLst/>
          </a:prstGeom>
        </p:spPr>
        <p:txBody>
          <a:bodyPr vert="horz" lIns="95562" tIns="47782" rIns="95562" bIns="47782" rtlCol="0" anchor="b"/>
          <a:lstStyle>
            <a:lvl1pPr algn="r">
              <a:defRPr sz="1300"/>
            </a:lvl1pPr>
          </a:lstStyle>
          <a:p>
            <a:fld id="{BF1ED483-D731-A442-957C-1BCB4EBAF4BB}" type="slidenum">
              <a:rPr lang="en-US" smtClean="0"/>
              <a:pPr/>
              <a:t>‹#›</a:t>
            </a:fld>
            <a:endParaRPr lang="en-US" dirty="0"/>
          </a:p>
        </p:txBody>
      </p:sp>
    </p:spTree>
    <p:extLst>
      <p:ext uri="{BB962C8B-B14F-4D97-AF65-F5344CB8AC3E}">
        <p14:creationId xmlns:p14="http://schemas.microsoft.com/office/powerpoint/2010/main" xmlns="" val="296466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ED483-D731-A442-957C-1BCB4EBAF4BB}" type="slidenum">
              <a:rPr lang="en-US" smtClean="0"/>
              <a:pPr/>
              <a:t>1</a:t>
            </a:fld>
            <a:endParaRPr lang="en-US" dirty="0"/>
          </a:p>
        </p:txBody>
      </p:sp>
    </p:spTree>
    <p:extLst>
      <p:ext uri="{BB962C8B-B14F-4D97-AF65-F5344CB8AC3E}">
        <p14:creationId xmlns:p14="http://schemas.microsoft.com/office/powerpoint/2010/main" xmlns="" val="146354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ED483-D731-A442-957C-1BCB4EBAF4BB}" type="slidenum">
              <a:rPr lang="en-US" smtClean="0"/>
              <a:pPr/>
              <a:t>4</a:t>
            </a:fld>
            <a:endParaRPr lang="en-US" dirty="0"/>
          </a:p>
        </p:txBody>
      </p:sp>
    </p:spTree>
    <p:extLst>
      <p:ext uri="{BB962C8B-B14F-4D97-AF65-F5344CB8AC3E}">
        <p14:creationId xmlns:p14="http://schemas.microsoft.com/office/powerpoint/2010/main" xmlns="" val="1459563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1ED483-D731-A442-957C-1BCB4EBAF4B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391024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ED483-D731-A442-957C-1BCB4EBAF4BB}" type="slidenum">
              <a:rPr lang="en-US" smtClean="0"/>
              <a:pPr/>
              <a:t>7</a:t>
            </a:fld>
            <a:endParaRPr lang="en-US" dirty="0"/>
          </a:p>
        </p:txBody>
      </p:sp>
    </p:spTree>
    <p:extLst>
      <p:ext uri="{BB962C8B-B14F-4D97-AF65-F5344CB8AC3E}">
        <p14:creationId xmlns:p14="http://schemas.microsoft.com/office/powerpoint/2010/main" xmlns="" val="145956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ED483-D731-A442-957C-1BCB4EBAF4BB}" type="slidenum">
              <a:rPr lang="en-US" smtClean="0"/>
              <a:pPr/>
              <a:t>9</a:t>
            </a:fld>
            <a:endParaRPr lang="en-US" dirty="0"/>
          </a:p>
        </p:txBody>
      </p:sp>
    </p:spTree>
    <p:extLst>
      <p:ext uri="{BB962C8B-B14F-4D97-AF65-F5344CB8AC3E}">
        <p14:creationId xmlns:p14="http://schemas.microsoft.com/office/powerpoint/2010/main" xmlns="" val="4153463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ED483-D731-A442-957C-1BCB4EBAF4BB}" type="slidenum">
              <a:rPr lang="en-US" smtClean="0"/>
              <a:pPr/>
              <a:t>10</a:t>
            </a:fld>
            <a:endParaRPr lang="en-US" dirty="0"/>
          </a:p>
        </p:txBody>
      </p:sp>
    </p:spTree>
    <p:extLst>
      <p:ext uri="{BB962C8B-B14F-4D97-AF65-F5344CB8AC3E}">
        <p14:creationId xmlns:p14="http://schemas.microsoft.com/office/powerpoint/2010/main" xmlns="" val="2858486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ED483-D731-A442-957C-1BCB4EBAF4BB}" type="slidenum">
              <a:rPr lang="en-US" smtClean="0"/>
              <a:pPr/>
              <a:t>12</a:t>
            </a:fld>
            <a:endParaRPr lang="en-US" dirty="0"/>
          </a:p>
        </p:txBody>
      </p:sp>
    </p:spTree>
    <p:extLst>
      <p:ext uri="{BB962C8B-B14F-4D97-AF65-F5344CB8AC3E}">
        <p14:creationId xmlns:p14="http://schemas.microsoft.com/office/powerpoint/2010/main" xmlns="" val="292237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ED483-D731-A442-957C-1BCB4EBAF4BB}" type="slidenum">
              <a:rPr lang="en-US" smtClean="0"/>
              <a:pPr/>
              <a:t>13</a:t>
            </a:fld>
            <a:endParaRPr lang="en-US" dirty="0"/>
          </a:p>
        </p:txBody>
      </p:sp>
    </p:spTree>
    <p:extLst>
      <p:ext uri="{BB962C8B-B14F-4D97-AF65-F5344CB8AC3E}">
        <p14:creationId xmlns:p14="http://schemas.microsoft.com/office/powerpoint/2010/main" xmlns="" val="385084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44EA22-89A4-B246-8FC1-1022FD3B9110}" type="datetime1">
              <a:rPr lang="en-ZA" smtClean="0"/>
              <a:pPr/>
              <a:t>2023/05/02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80412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75B051-59C1-CD49-874A-140B5D6CCACE}" type="datetime1">
              <a:rPr lang="en-ZA" smtClean="0"/>
              <a:pPr/>
              <a:t>2023/05/02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29974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956DDB-CE1A-C64F-88F3-4356338852A3}" type="datetime1">
              <a:rPr lang="en-ZA" smtClean="0"/>
              <a:pPr/>
              <a:t>2023/05/02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65182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95815C-9147-6945-8329-AFE98E03618D}" type="datetime1">
              <a:rPr lang="en-ZA" smtClean="0"/>
              <a:pPr/>
              <a:t>2023/05/02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787516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0DEC93-19AF-6E40-A481-4E9AF2673FF6}" type="datetime1">
              <a:rPr lang="en-ZA" smtClean="0"/>
              <a:pPr/>
              <a:t>2023/05/02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962390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110152-1A12-7847-945D-5924BB3F2461}" type="datetime1">
              <a:rPr lang="en-ZA" smtClean="0"/>
              <a:pPr/>
              <a:t>2023/05/02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419673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45756-14EA-7342-BAF1-AFC250D4CCEB}" type="datetime1">
              <a:rPr lang="en-ZA" smtClean="0"/>
              <a:pPr/>
              <a:t>2023/05/02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317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FCC2E6-5873-7343-A116-F2FC4E339C54}" type="datetime1">
              <a:rPr lang="en-ZA" smtClean="0"/>
              <a:pPr/>
              <a:t>2023/05/02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656996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C44FD9-F93F-DF4C-AB3A-E3F128840487}" type="datetime1">
              <a:rPr lang="en-ZA" smtClean="0"/>
              <a:pPr/>
              <a:t>2023/05/02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99455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84459A-9479-7A48-A87F-EE508C31AB98}" type="datetime1">
              <a:rPr lang="en-ZA" smtClean="0"/>
              <a:pPr/>
              <a:t>2023/05/02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752031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7AA8C-FA92-AF4C-A910-88951FEEB398}" type="datetime1">
              <a:rPr lang="en-ZA" smtClean="0"/>
              <a:pPr/>
              <a:t>2023/05/02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4638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6ADC78-EE2F-2448-88D1-0F53BF9E156D}" type="datetime1">
              <a:rPr lang="en-ZA" smtClean="0"/>
              <a:pPr/>
              <a:t>2023/05/02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504346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27F99B-F8EE-9142-8DD5-FF0B642C80E0}" type="datetime1">
              <a:rPr lang="en-ZA" smtClean="0"/>
              <a:pPr/>
              <a:t>2023/05/02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85131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B718CC-8239-CC4F-AA82-E432CAD0C463}" type="datetime1">
              <a:rPr lang="en-ZA" smtClean="0"/>
              <a:pPr/>
              <a:t>2023/05/02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686274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332B6-ECCA-4A46-B451-4D88B0C651D4}" type="datetime1">
              <a:rPr lang="en-ZA" smtClean="0"/>
              <a:pPr/>
              <a:t>2023/05/02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716249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71FEFC-640A-CD4E-9C84-591F78466410}" type="datetime1">
              <a:rPr lang="en-ZA" smtClean="0"/>
              <a:pPr/>
              <a:t>2023/05/02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706675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BA0EA05-77D4-E749-9C01-A88752CADC60}" type="datetime1">
              <a:rPr lang="en-ZA" smtClean="0"/>
              <a:pPr/>
              <a:t>2023/05/02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804122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3CBCA1-77DF-3344-8DA2-531ECAA633F7}" type="datetime1">
              <a:rPr lang="en-ZA" smtClean="0"/>
              <a:pPr/>
              <a:t>2023/05/02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664159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E859C-85BB-0A45-84BA-C01E04F8BD2D}" type="datetime1">
              <a:rPr lang="en-ZA" smtClean="0"/>
              <a:pPr/>
              <a:t>2023/05/02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4230935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257349-A381-8F45-93E4-9A2293BFA051}" type="datetime1">
              <a:rPr lang="en-ZA" smtClean="0"/>
              <a:pPr/>
              <a:t>2023/05/02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58900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BE441-A521-5A4F-9399-912C320B114C}" type="datetime1">
              <a:rPr lang="en-ZA" smtClean="0"/>
              <a:pPr/>
              <a:t>2023/05/02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90900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3CFD4E-1E02-CF4F-80B5-393C6C2C4A40}" type="datetime1">
              <a:rPr lang="en-ZA" smtClean="0"/>
              <a:pPr/>
              <a:t>2023/05/02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780344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251857"/>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dirty="0"/>
          </a:p>
        </p:txBody>
      </p:sp>
      <p:sp>
        <p:nvSpPr>
          <p:cNvPr id="2" name="Title 1"/>
          <p:cNvSpPr>
            <a:spLocks noGrp="1"/>
          </p:cNvSpPr>
          <p:nvPr>
            <p:ph type="title"/>
          </p:nvPr>
        </p:nvSpPr>
        <p:spPr/>
        <p:txBody>
          <a:bodyPr>
            <a:normAutofit/>
          </a:bodyPr>
          <a:lstStyle>
            <a:lvl1pPr>
              <a:defRPr sz="4000">
                <a:solidFill>
                  <a:schemeClr val="bg1"/>
                </a:solidFill>
                <a:latin typeface="Montserrat"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3">
                    <a:lumMod val="50000"/>
                  </a:schemeClr>
                </a:solidFill>
                <a:latin typeface="Montserrat" pitchFamily="2" charset="0"/>
              </a:defRPr>
            </a:lvl1pPr>
            <a:lvl2pPr>
              <a:defRPr>
                <a:solidFill>
                  <a:schemeClr val="accent3">
                    <a:lumMod val="50000"/>
                  </a:schemeClr>
                </a:solidFill>
                <a:latin typeface="Montserrat" pitchFamily="2" charset="0"/>
              </a:defRPr>
            </a:lvl2pPr>
            <a:lvl3pPr>
              <a:defRPr>
                <a:solidFill>
                  <a:schemeClr val="accent3">
                    <a:lumMod val="50000"/>
                  </a:schemeClr>
                </a:solidFill>
                <a:latin typeface="Montserrat" pitchFamily="2" charset="0"/>
              </a:defRPr>
            </a:lvl3pPr>
            <a:lvl4pPr>
              <a:defRPr>
                <a:solidFill>
                  <a:schemeClr val="accent3">
                    <a:lumMod val="50000"/>
                  </a:schemeClr>
                </a:solidFill>
                <a:latin typeface="Montserrat" pitchFamily="2" charset="0"/>
              </a:defRPr>
            </a:lvl4pPr>
            <a:lvl5pPr>
              <a:defRPr>
                <a:solidFill>
                  <a:schemeClr val="accent3">
                    <a:lumMod val="50000"/>
                  </a:schemeClr>
                </a:solidFill>
                <a:latin typeface="Montserrat"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950223" y="92075"/>
            <a:ext cx="956718" cy="365125"/>
          </a:xfrm>
        </p:spPr>
        <p:txBody>
          <a:bodyPr/>
          <a:lstStyle/>
          <a:p>
            <a:fld id="{17ACF643-C079-204A-ADEF-731233C868D6}" type="datetime1">
              <a:rPr lang="en-ZA" smtClean="0"/>
              <a:pPr/>
              <a:t>2023/05/02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694718" y="6389008"/>
            <a:ext cx="2133600" cy="365125"/>
          </a:xfrm>
        </p:spPr>
        <p:txBody>
          <a:bodyPr/>
          <a:lstStyle>
            <a:lvl1pPr>
              <a:defRPr sz="1400" b="1">
                <a:solidFill>
                  <a:schemeClr val="bg1"/>
                </a:solidFill>
              </a:defRPr>
            </a:lvl1p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664159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75643-1E7F-5746-991C-7D517EBFE40D}" type="datetime1">
              <a:rPr lang="en-ZA" smtClean="0"/>
              <a:pPr/>
              <a:t>2023/05/02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160118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3C1D7-3168-BB46-B7B5-833F7D0FEF2E}" type="datetime1">
              <a:rPr lang="en-ZA" smtClean="0"/>
              <a:pPr/>
              <a:t>2023/05/02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41166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9927EF-4065-5D4C-8D5E-08E766AE5EA5}" type="datetime1">
              <a:rPr lang="en-ZA" smtClean="0"/>
              <a:pPr/>
              <a:t>2023/05/02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2997437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8BC50D-03C7-5E47-9517-33251A0958A4}" type="datetime1">
              <a:rPr lang="en-ZA" smtClean="0"/>
              <a:pPr/>
              <a:t>2023/05/02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6518264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2C0458-F013-9348-99E0-4BFCFC197D44}" type="datetime1">
              <a:rPr lang="en-ZA" smtClean="0"/>
              <a:pPr/>
              <a:t>2023/05/02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7875163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C2D119-BFC1-D64F-9974-3C0293D29111}" type="datetime1">
              <a:rPr lang="en-ZA" smtClean="0"/>
              <a:pPr/>
              <a:t>2023/05/02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804122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F4515F-9247-EA40-B3B0-094E5E1695C7}" type="datetime1">
              <a:rPr lang="en-ZA" smtClean="0"/>
              <a:pPr/>
              <a:t>2023/05/02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6641594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264F7B-FB17-414A-A503-752C801EEF4E}" type="datetime1">
              <a:rPr lang="en-ZA" smtClean="0"/>
              <a:pPr/>
              <a:t>2023/05/02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4230935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6DB1-89CB-AF4A-81EE-420E32A023FD}" type="datetime1">
              <a:rPr lang="en-ZA" smtClean="0"/>
              <a:pPr/>
              <a:t>2023/05/02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58900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CE6A32-D425-8243-8E1B-7646BEEAECE6}" type="datetime1">
              <a:rPr lang="en-ZA" smtClean="0"/>
              <a:pPr/>
              <a:t>2023/05/02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90900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2E9FC6-C7AB-8F4C-9BD6-EBF42EF32B49}" type="datetime1">
              <a:rPr lang="en-ZA" smtClean="0"/>
              <a:pPr/>
              <a:t>2023/05/02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42309358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C3601E-7CEC-4444-AC80-661ABF00A6B1}" type="datetime1">
              <a:rPr lang="en-ZA" smtClean="0"/>
              <a:pPr/>
              <a:t>2023/05/02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780344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EC657-5BF5-9840-9FD7-439D5E3C6C85}" type="datetime1">
              <a:rPr lang="en-ZA" smtClean="0"/>
              <a:pPr/>
              <a:t>2023/05/02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160118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37AC5A-23F6-AE40-BE6F-9A70628FE9C4}" type="datetime1">
              <a:rPr lang="en-ZA" smtClean="0"/>
              <a:pPr/>
              <a:t>2023/05/02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411666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21DEEC-9530-DD44-B748-8BA462EF80B5}" type="datetime1">
              <a:rPr lang="en-ZA" smtClean="0"/>
              <a:pPr/>
              <a:t>2023/05/02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2997437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15501C-4E77-1B4C-9440-3232926FAB04}" type="datetime1">
              <a:rPr lang="en-ZA" smtClean="0"/>
              <a:pPr/>
              <a:t>2023/05/02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6518264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920EE1-D9B2-4548-95F8-BDB912BCE4A0}" type="datetime1">
              <a:rPr lang="en-ZA" smtClean="0"/>
              <a:pPr/>
              <a:t>2023/05/02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787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8265FF-EE25-704C-B84C-E24175F4BB08}" type="datetime1">
              <a:rPr lang="en-ZA" smtClean="0"/>
              <a:pPr/>
              <a:t>2023/05/02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58900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3BD304-D281-A24F-85DD-CB6267202B7B}" type="datetime1">
              <a:rPr lang="en-ZA" smtClean="0"/>
              <a:pPr/>
              <a:t>2023/05/02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90900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3CF4AE-0D66-6040-B4B7-E3D3D1AE0F27}" type="datetime1">
              <a:rPr lang="en-ZA" smtClean="0"/>
              <a:pPr/>
              <a:t>2023/05/02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178034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03402-0B96-1D4A-9C06-70404A4BC348}" type="datetime1">
              <a:rPr lang="en-ZA" smtClean="0"/>
              <a:pPr/>
              <a:t>2023/05/02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3160118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51F760-4621-7C4E-98E6-68DAEBD199B9}" type="datetime1">
              <a:rPr lang="en-ZA" smtClean="0"/>
              <a:pPr/>
              <a:t>2023/05/02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84116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121423" y="6356350"/>
            <a:ext cx="95671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84A7B-B06B-3042-972D-425F55DE3231}" type="datetime1">
              <a:rPr lang="en-ZA" smtClean="0"/>
              <a:pPr/>
              <a:t>2023/05/02</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3661" r:id="rId1"/>
    <p:sldLayoutId id="214748370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48478-AE5B-F04A-8AA8-1749CE7B6B58}" type="datetime1">
              <a:rPr lang="en-ZA" smtClean="0"/>
              <a:pPr/>
              <a:t>2023/05/02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2153380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977D0-6AE2-E244-B167-17C137F5BB88}" type="datetime1">
              <a:rPr lang="en-ZA" smtClean="0"/>
              <a:pPr/>
              <a:t>2023/05/02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9A9ADF-5D4C-5A4D-BDEE-DFED0EFE5909}" type="datetime1">
              <a:rPr lang="en-ZA" smtClean="0"/>
              <a:pPr/>
              <a:t>2023/05/02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B2815-CB53-8043-BC2D-666FA1CCBE3F}" type="slidenum">
              <a:rPr lang="en-US" smtClean="0"/>
              <a:pPr/>
              <a:t>‹#›</a:t>
            </a:fld>
            <a:endParaRPr lang="en-US" dirty="0"/>
          </a:p>
        </p:txBody>
      </p:sp>
    </p:spTree>
    <p:extLst>
      <p:ext uri="{BB962C8B-B14F-4D97-AF65-F5344CB8AC3E}">
        <p14:creationId xmlns:p14="http://schemas.microsoft.com/office/powerpoint/2010/main" xmlns="" val="42470199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49135"/>
            <a:ext cx="8695928" cy="5176156"/>
          </a:xfrm>
        </p:spPr>
        <p:txBody>
          <a:bodyPr>
            <a:noAutofit/>
          </a:bodyPr>
          <a:lstStyle/>
          <a:p>
            <a:r>
              <a:rPr lang="en-US" sz="4800" dirty="0">
                <a:ln w="17780" cmpd="sng">
                  <a:solidFill>
                    <a:srgbClr val="FFFFFF"/>
                  </a:solidFill>
                  <a:prstDash val="solid"/>
                  <a:miter lim="800000"/>
                </a:ln>
                <a:solidFill>
                  <a:schemeClr val="bg1"/>
                </a:solidFill>
                <a:latin typeface="Arial" panose="020B0604020202020204" pitchFamily="34" charset="0"/>
                <a:cs typeface="Arial" panose="020B0604020202020204" pitchFamily="34" charset="0"/>
              </a:rPr>
              <a:t>Ingonyama Trust Board</a:t>
            </a:r>
          </a:p>
          <a:p>
            <a:endParaRPr lang="en-US" sz="2800" dirty="0">
              <a:ln w="17780" cmpd="sng">
                <a:solidFill>
                  <a:srgbClr val="FFFFFF"/>
                </a:solidFill>
                <a:prstDash val="solid"/>
                <a:miter lim="800000"/>
              </a:ln>
              <a:solidFill>
                <a:schemeClr val="bg1"/>
              </a:solidFill>
              <a:latin typeface="Arial" panose="020B0604020202020204" pitchFamily="34" charset="0"/>
              <a:cs typeface="Arial" panose="020B0604020202020204" pitchFamily="34" charset="0"/>
            </a:endParaRPr>
          </a:p>
          <a:p>
            <a:r>
              <a:rPr lang="en-US" sz="2800" dirty="0">
                <a:ln w="17780" cmpd="sng">
                  <a:solidFill>
                    <a:srgbClr val="FFFFFF"/>
                  </a:solidFill>
                  <a:prstDash val="solid"/>
                  <a:miter lim="800000"/>
                </a:ln>
                <a:solidFill>
                  <a:schemeClr val="bg1"/>
                </a:solidFill>
                <a:latin typeface="Arial" panose="020B0604020202020204" pitchFamily="34" charset="0"/>
                <a:cs typeface="Arial" panose="020B0604020202020204" pitchFamily="34" charset="0"/>
              </a:rPr>
              <a:t>Portfolio Committee on Agriculture, Land Reform and </a:t>
            </a:r>
            <a:r>
              <a:rPr lang="en-US" sz="2800">
                <a:ln w="17780" cmpd="sng">
                  <a:solidFill>
                    <a:srgbClr val="FFFFFF"/>
                  </a:solidFill>
                  <a:prstDash val="solid"/>
                  <a:miter lim="800000"/>
                </a:ln>
                <a:solidFill>
                  <a:schemeClr val="bg1"/>
                </a:solidFill>
                <a:latin typeface="Arial" panose="020B0604020202020204" pitchFamily="34" charset="0"/>
                <a:cs typeface="Arial" panose="020B0604020202020204" pitchFamily="34" charset="0"/>
              </a:rPr>
              <a:t>Rural Development.</a:t>
            </a:r>
            <a:endParaRPr lang="en-US" sz="2800" dirty="0">
              <a:ln w="17780" cmpd="sng">
                <a:solidFill>
                  <a:srgbClr val="FFFFFF"/>
                </a:solidFill>
                <a:prstDash val="solid"/>
                <a:miter lim="800000"/>
              </a:ln>
              <a:solidFill>
                <a:schemeClr val="bg1"/>
              </a:solidFill>
              <a:latin typeface="Arial" panose="020B0604020202020204" pitchFamily="34" charset="0"/>
              <a:cs typeface="Arial" panose="020B0604020202020204" pitchFamily="34" charset="0"/>
            </a:endParaRPr>
          </a:p>
          <a:p>
            <a:endParaRPr lang="en-US" sz="2800" dirty="0">
              <a:ln w="17780" cmpd="sng">
                <a:solidFill>
                  <a:srgbClr val="FFFFFF"/>
                </a:solidFill>
                <a:prstDash val="solid"/>
                <a:miter lim="800000"/>
              </a:ln>
              <a:solidFill>
                <a:schemeClr val="bg1"/>
              </a:solidFill>
              <a:latin typeface="Arial" panose="020B0604020202020204" pitchFamily="34" charset="0"/>
              <a:cs typeface="Arial" panose="020B0604020202020204" pitchFamily="34" charset="0"/>
            </a:endParaRPr>
          </a:p>
          <a:p>
            <a:r>
              <a:rPr lang="en-US" sz="2800" dirty="0">
                <a:ln w="17780" cmpd="sng">
                  <a:solidFill>
                    <a:srgbClr val="FFFFFF"/>
                  </a:solidFill>
                  <a:prstDash val="solid"/>
                  <a:miter lim="800000"/>
                </a:ln>
                <a:solidFill>
                  <a:schemeClr val="bg1"/>
                </a:solidFill>
                <a:latin typeface="Arial" panose="020B0604020202020204" pitchFamily="34" charset="0"/>
                <a:cs typeface="Arial" panose="020B0604020202020204" pitchFamily="34" charset="0"/>
              </a:rPr>
              <a:t>Annual Performance Plan 2023 – 2024.</a:t>
            </a:r>
          </a:p>
          <a:p>
            <a:endParaRPr lang="en-US" sz="2400" dirty="0">
              <a:ln w="17780" cmpd="sng">
                <a:solidFill>
                  <a:srgbClr val="FFFFFF"/>
                </a:solidFill>
                <a:prstDash val="solid"/>
                <a:miter lim="800000"/>
              </a:ln>
              <a:solidFill>
                <a:schemeClr val="bg1"/>
              </a:solidFill>
              <a:latin typeface="Arial" panose="020B0604020202020204" pitchFamily="34" charset="0"/>
              <a:cs typeface="Arial" panose="020B0604020202020204" pitchFamily="34" charset="0"/>
            </a:endParaRPr>
          </a:p>
          <a:p>
            <a:endParaRPr lang="en-US" sz="2400" dirty="0">
              <a:ln w="17780" cmpd="sng">
                <a:solidFill>
                  <a:srgbClr val="FFFFFF"/>
                </a:solidFill>
                <a:prstDash val="solid"/>
                <a:miter lim="800000"/>
              </a:ln>
              <a:solidFill>
                <a:schemeClr val="bg1"/>
              </a:solidFill>
              <a:latin typeface="Arial" panose="020B0604020202020204" pitchFamily="34" charset="0"/>
              <a:cs typeface="Arial" panose="020B0604020202020204" pitchFamily="34" charset="0"/>
            </a:endParaRPr>
          </a:p>
          <a:p>
            <a:r>
              <a:rPr lang="en-US" sz="2400" dirty="0">
                <a:ln w="17780" cmpd="sng">
                  <a:solidFill>
                    <a:srgbClr val="FFFFFF"/>
                  </a:solidFill>
                  <a:prstDash val="solid"/>
                  <a:miter lim="800000"/>
                </a:ln>
                <a:solidFill>
                  <a:schemeClr val="bg1"/>
                </a:solidFill>
                <a:latin typeface="Arial" panose="020B0604020202020204" pitchFamily="34" charset="0"/>
                <a:cs typeface="Arial" panose="020B0604020202020204" pitchFamily="34" charset="0"/>
              </a:rPr>
              <a:t>19 April 2023</a:t>
            </a:r>
          </a:p>
          <a:p>
            <a:endParaRPr lang="en-US" sz="2400" dirty="0">
              <a:ln w="17780" cmpd="sng">
                <a:solidFill>
                  <a:srgbClr val="FFFFFF"/>
                </a:solidFill>
                <a:prstDash val="solid"/>
                <a:miter lim="800000"/>
              </a:ln>
              <a:solidFill>
                <a:schemeClr val="bg1"/>
              </a:solidFill>
              <a:latin typeface="Arial" panose="020B0604020202020204" pitchFamily="34" charset="0"/>
              <a:cs typeface="Arial" panose="020B0604020202020204" pitchFamily="34" charset="0"/>
            </a:endParaRPr>
          </a:p>
          <a:p>
            <a:endParaRPr lang="en-US" sz="2400" dirty="0">
              <a:ln w="17780" cmpd="sng">
                <a:solidFill>
                  <a:srgbClr val="FFFFFF"/>
                </a:solidFill>
                <a:prstDash val="solid"/>
                <a:miter lim="800000"/>
              </a:ln>
              <a:solidFill>
                <a:schemeClr val="bg1"/>
              </a:solidFill>
              <a:latin typeface="Montserrat" pitchFamily="2" charset="0"/>
            </a:endParaRPr>
          </a:p>
        </p:txBody>
      </p:sp>
    </p:spTree>
    <p:extLst>
      <p:ext uri="{BB962C8B-B14F-4D97-AF65-F5344CB8AC3E}">
        <p14:creationId xmlns:p14="http://schemas.microsoft.com/office/powerpoint/2010/main" xmlns="" val="242240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0BB3FE-71FA-4DC6-B618-FCDF2D4C4B52}" type="slidenum">
              <a:rPr lang="en-US" smtClean="0">
                <a:solidFill>
                  <a:prstClr val="black">
                    <a:tint val="75000"/>
                  </a:prstClr>
                </a:solidFill>
              </a:rPr>
              <a:pPr>
                <a:defRPr/>
              </a:pPr>
              <a:t>10</a:t>
            </a:fld>
            <a:endParaRPr lang="en-US" dirty="0">
              <a:solidFill>
                <a:prstClr val="black">
                  <a:tint val="75000"/>
                </a:prstClr>
              </a:solidFill>
            </a:endParaRPr>
          </a:p>
        </p:txBody>
      </p:sp>
      <p:sp>
        <p:nvSpPr>
          <p:cNvPr id="6" name="Title 3"/>
          <p:cNvSpPr>
            <a:spLocks noGrp="1"/>
          </p:cNvSpPr>
          <p:nvPr>
            <p:ph type="title"/>
          </p:nvPr>
        </p:nvSpPr>
        <p:spPr>
          <a:xfrm>
            <a:off x="219075" y="-125412"/>
            <a:ext cx="9071681" cy="1382712"/>
          </a:xfrm>
        </p:spPr>
        <p:txBody>
          <a:bodyPr>
            <a:normAutofit/>
          </a:bodyPr>
          <a:lstStyle/>
          <a:p>
            <a:pPr algn="l"/>
            <a:r>
              <a:rPr lang="en-ZA" sz="3100" dirty="0">
                <a:solidFill>
                  <a:schemeClr val="tx1"/>
                </a:solidFill>
                <a:latin typeface="Arial" panose="020B0604020202020204" pitchFamily="34" charset="0"/>
                <a:cs typeface="Arial" panose="020B0604020202020204" pitchFamily="34" charset="0"/>
              </a:rPr>
              <a:t>Programme 2 : Land and Tenure Management</a:t>
            </a:r>
            <a:r>
              <a:rPr lang="en-ZA" dirty="0">
                <a:solidFill>
                  <a:schemeClr val="tx1"/>
                </a:solidFill>
                <a:latin typeface="Arial" panose="020B0604020202020204" pitchFamily="34" charset="0"/>
                <a:cs typeface="Arial" panose="020B0604020202020204" pitchFamily="34" charset="0"/>
              </a:rPr>
              <a:t/>
            </a:r>
            <a:br>
              <a:rPr lang="en-ZA" dirty="0">
                <a:solidFill>
                  <a:schemeClr val="tx1"/>
                </a:solidFill>
                <a:latin typeface="Arial" panose="020B0604020202020204" pitchFamily="34" charset="0"/>
                <a:cs typeface="Arial" panose="020B0604020202020204" pitchFamily="34" charset="0"/>
              </a:rPr>
            </a:br>
            <a:r>
              <a:rPr lang="en-ZA" sz="1400" dirty="0">
                <a:solidFill>
                  <a:schemeClr val="tx1"/>
                </a:solidFill>
                <a:latin typeface="Arial" panose="020B0604020202020204" pitchFamily="34" charset="0"/>
                <a:cs typeface="Arial" panose="020B0604020202020204" pitchFamily="34" charset="0"/>
              </a:rPr>
              <a:t>ANNUAL AND MTEF TARGETS : OUTCOMES, OUTPUTS, PERFORMANCE INDICATORS AND TARGETS</a:t>
            </a:r>
            <a:endParaRPr lang="en-ZA" dirty="0">
              <a:solidFill>
                <a:schemeClr val="tx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1859327852"/>
              </p:ext>
            </p:extLst>
          </p:nvPr>
        </p:nvGraphicFramePr>
        <p:xfrm>
          <a:off x="0" y="1397000"/>
          <a:ext cx="9143997" cy="4349045"/>
        </p:xfrm>
        <a:graphic>
          <a:graphicData uri="http://schemas.openxmlformats.org/drawingml/2006/table">
            <a:tbl>
              <a:tblPr firstRow="1" bandRow="1">
                <a:tableStyleId>{F5AB1C69-6EDB-4FF4-983F-18BD219EF322}</a:tableStyleId>
              </a:tblPr>
              <a:tblGrid>
                <a:gridCol w="1012967">
                  <a:extLst>
                    <a:ext uri="{9D8B030D-6E8A-4147-A177-3AD203B41FA5}">
                      <a16:colId xmlns:a16="http://schemas.microsoft.com/office/drawing/2014/main" xmlns="" val="20000"/>
                    </a:ext>
                  </a:extLst>
                </a:gridCol>
                <a:gridCol w="1088551">
                  <a:extLst>
                    <a:ext uri="{9D8B030D-6E8A-4147-A177-3AD203B41FA5}">
                      <a16:colId xmlns:a16="http://schemas.microsoft.com/office/drawing/2014/main" xmlns="" val="20001"/>
                    </a:ext>
                  </a:extLst>
                </a:gridCol>
                <a:gridCol w="1678914">
                  <a:extLst>
                    <a:ext uri="{9D8B030D-6E8A-4147-A177-3AD203B41FA5}">
                      <a16:colId xmlns:a16="http://schemas.microsoft.com/office/drawing/2014/main" xmlns="" val="20002"/>
                    </a:ext>
                  </a:extLst>
                </a:gridCol>
                <a:gridCol w="725537">
                  <a:extLst>
                    <a:ext uri="{9D8B030D-6E8A-4147-A177-3AD203B41FA5}">
                      <a16:colId xmlns:a16="http://schemas.microsoft.com/office/drawing/2014/main" xmlns="" val="20003"/>
                    </a:ext>
                  </a:extLst>
                </a:gridCol>
                <a:gridCol w="725537">
                  <a:extLst>
                    <a:ext uri="{9D8B030D-6E8A-4147-A177-3AD203B41FA5}">
                      <a16:colId xmlns:a16="http://schemas.microsoft.com/office/drawing/2014/main" xmlns="" val="20004"/>
                    </a:ext>
                  </a:extLst>
                </a:gridCol>
                <a:gridCol w="725537">
                  <a:extLst>
                    <a:ext uri="{9D8B030D-6E8A-4147-A177-3AD203B41FA5}">
                      <a16:colId xmlns:a16="http://schemas.microsoft.com/office/drawing/2014/main" xmlns="" val="20005"/>
                    </a:ext>
                  </a:extLst>
                </a:gridCol>
                <a:gridCol w="1010343">
                  <a:extLst>
                    <a:ext uri="{9D8B030D-6E8A-4147-A177-3AD203B41FA5}">
                      <a16:colId xmlns:a16="http://schemas.microsoft.com/office/drawing/2014/main" xmlns="" val="20006"/>
                    </a:ext>
                  </a:extLst>
                </a:gridCol>
                <a:gridCol w="725537">
                  <a:extLst>
                    <a:ext uri="{9D8B030D-6E8A-4147-A177-3AD203B41FA5}">
                      <a16:colId xmlns:a16="http://schemas.microsoft.com/office/drawing/2014/main" xmlns="" val="20007"/>
                    </a:ext>
                  </a:extLst>
                </a:gridCol>
                <a:gridCol w="725537">
                  <a:extLst>
                    <a:ext uri="{9D8B030D-6E8A-4147-A177-3AD203B41FA5}">
                      <a16:colId xmlns:a16="http://schemas.microsoft.com/office/drawing/2014/main" xmlns="" val="20008"/>
                    </a:ext>
                  </a:extLst>
                </a:gridCol>
                <a:gridCol w="725537">
                  <a:extLst>
                    <a:ext uri="{9D8B030D-6E8A-4147-A177-3AD203B41FA5}">
                      <a16:colId xmlns:a16="http://schemas.microsoft.com/office/drawing/2014/main" xmlns="" val="20009"/>
                    </a:ext>
                  </a:extLst>
                </a:gridCol>
              </a:tblGrid>
              <a:tr h="364913">
                <a:tc rowSpan="3">
                  <a:txBody>
                    <a:bodyPr/>
                    <a:lstStyle/>
                    <a:p>
                      <a:pPr algn="ctr"/>
                      <a:r>
                        <a:rPr lang="en-ZA" sz="1100" dirty="0">
                          <a:solidFill>
                            <a:schemeClr val="tx1"/>
                          </a:solidFill>
                          <a:latin typeface="Arial" panose="020B0604020202020204" pitchFamily="34" charset="0"/>
                          <a:cs typeface="Arial" panose="020B0604020202020204" pitchFamily="34" charset="0"/>
                        </a:rPr>
                        <a:t>OUTCOME</a:t>
                      </a:r>
                    </a:p>
                  </a:txBody>
                  <a:tcPr/>
                </a:tc>
                <a:tc rowSpan="3">
                  <a:txBody>
                    <a:bodyPr/>
                    <a:lstStyle/>
                    <a:p>
                      <a:pPr algn="ctr"/>
                      <a:r>
                        <a:rPr lang="en-ZA" sz="1100" dirty="0">
                          <a:solidFill>
                            <a:schemeClr val="tx1"/>
                          </a:solidFill>
                          <a:latin typeface="Arial" panose="020B0604020202020204" pitchFamily="34" charset="0"/>
                          <a:cs typeface="Arial" panose="020B0604020202020204" pitchFamily="34" charset="0"/>
                        </a:rPr>
                        <a:t>OUTPUTS</a:t>
                      </a:r>
                    </a:p>
                  </a:txBody>
                  <a:tcPr/>
                </a:tc>
                <a:tc rowSpan="3">
                  <a:txBody>
                    <a:bodyPr/>
                    <a:lstStyle/>
                    <a:p>
                      <a:pPr algn="ctr"/>
                      <a:r>
                        <a:rPr lang="en-ZA" sz="1100" dirty="0">
                          <a:solidFill>
                            <a:schemeClr val="tx1"/>
                          </a:solidFill>
                          <a:latin typeface="Arial" panose="020B0604020202020204" pitchFamily="34" charset="0"/>
                          <a:cs typeface="Arial" panose="020B0604020202020204" pitchFamily="34" charset="0"/>
                        </a:rPr>
                        <a:t>OUTPUT INDICATORS</a:t>
                      </a:r>
                    </a:p>
                  </a:txBody>
                  <a:tcPr/>
                </a:tc>
                <a:tc gridSpan="7">
                  <a:txBody>
                    <a:bodyPr/>
                    <a:lstStyle/>
                    <a:p>
                      <a:pPr algn="ctr"/>
                      <a:r>
                        <a:rPr lang="en-US" sz="1100" dirty="0">
                          <a:solidFill>
                            <a:schemeClr val="tx1"/>
                          </a:solidFill>
                          <a:latin typeface="Arial" panose="020B0604020202020204" pitchFamily="34" charset="0"/>
                          <a:cs typeface="Arial" panose="020B0604020202020204" pitchFamily="34" charset="0"/>
                        </a:rPr>
                        <a:t>ANNUAL TARGETS</a:t>
                      </a:r>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extLst>
                  <a:ext uri="{0D108BD9-81ED-4DB2-BD59-A6C34878D82A}">
                    <a16:rowId xmlns:a16="http://schemas.microsoft.com/office/drawing/2014/main" xmlns="" val="10000"/>
                  </a:ext>
                </a:extLst>
              </a:tr>
              <a:tr h="897327">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r>
                        <a:rPr lang="en-ZA" sz="1000" b="1" dirty="0">
                          <a:solidFill>
                            <a:schemeClr val="tx1"/>
                          </a:solidFill>
                          <a:latin typeface="Arial" panose="020B0604020202020204" pitchFamily="34" charset="0"/>
                          <a:cs typeface="Arial" panose="020B0604020202020204" pitchFamily="34" charset="0"/>
                        </a:rPr>
                        <a:t>AUDITED PERFORMANCE</a:t>
                      </a:r>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tc>
                  <a:txBody>
                    <a:bodyPr/>
                    <a:lstStyle/>
                    <a:p>
                      <a:pPr algn="ctr"/>
                      <a:r>
                        <a:rPr lang="en-ZA" sz="1000" b="1" dirty="0">
                          <a:solidFill>
                            <a:schemeClr val="tx1"/>
                          </a:solidFill>
                          <a:latin typeface="Arial" panose="020B0604020202020204" pitchFamily="34" charset="0"/>
                          <a:cs typeface="Arial" panose="020B0604020202020204" pitchFamily="34" charset="0"/>
                        </a:rPr>
                        <a:t>ESTIMATED</a:t>
                      </a:r>
                      <a:r>
                        <a:rPr lang="en-ZA" sz="1000" b="1" baseline="0" dirty="0">
                          <a:solidFill>
                            <a:schemeClr val="tx1"/>
                          </a:solidFill>
                          <a:latin typeface="Arial" panose="020B0604020202020204" pitchFamily="34" charset="0"/>
                          <a:cs typeface="Arial" panose="020B0604020202020204" pitchFamily="34" charset="0"/>
                        </a:rPr>
                        <a:t> PERFORMANCE</a:t>
                      </a:r>
                      <a:endParaRPr lang="en-ZA" sz="1000" b="1" dirty="0">
                        <a:solidFill>
                          <a:schemeClr val="tx1"/>
                        </a:solidFill>
                        <a:latin typeface="Arial" panose="020B0604020202020204" pitchFamily="34" charset="0"/>
                        <a:cs typeface="Arial" panose="020B0604020202020204" pitchFamily="34" charset="0"/>
                      </a:endParaRPr>
                    </a:p>
                  </a:txBody>
                  <a:tcPr/>
                </a:tc>
                <a:tc gridSpan="3">
                  <a:txBody>
                    <a:bodyPr/>
                    <a:lstStyle/>
                    <a:p>
                      <a:pPr algn="ctr"/>
                      <a:r>
                        <a:rPr lang="en-ZA" sz="1000" b="1" dirty="0">
                          <a:solidFill>
                            <a:schemeClr val="tx1"/>
                          </a:solidFill>
                          <a:latin typeface="Arial" panose="020B0604020202020204" pitchFamily="34" charset="0"/>
                          <a:cs typeface="Arial" panose="020B0604020202020204" pitchFamily="34" charset="0"/>
                        </a:rPr>
                        <a:t>MTEF PERIOD</a:t>
                      </a:r>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extLst>
                  <a:ext uri="{0D108BD9-81ED-4DB2-BD59-A6C34878D82A}">
                    <a16:rowId xmlns:a16="http://schemas.microsoft.com/office/drawing/2014/main" xmlns="" val="10001"/>
                  </a:ext>
                </a:extLst>
              </a:tr>
              <a:tr h="50250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r>
                        <a:rPr lang="en-ZA" sz="1000" b="1" dirty="0">
                          <a:latin typeface="Arial" panose="020B0604020202020204" pitchFamily="34" charset="0"/>
                          <a:cs typeface="Arial" panose="020B0604020202020204" pitchFamily="34" charset="0"/>
                        </a:rPr>
                        <a:t>2020/21</a:t>
                      </a:r>
                    </a:p>
                  </a:txBody>
                  <a:tcPr/>
                </a:tc>
                <a:tc>
                  <a:txBody>
                    <a:bodyPr/>
                    <a:lstStyle/>
                    <a:p>
                      <a:pPr algn="ctr"/>
                      <a:r>
                        <a:rPr lang="en-ZA" sz="1000" b="1" dirty="0">
                          <a:latin typeface="Arial" panose="020B0604020202020204" pitchFamily="34" charset="0"/>
                          <a:cs typeface="Arial" panose="020B0604020202020204" pitchFamily="34" charset="0"/>
                        </a:rPr>
                        <a:t>2021/22</a:t>
                      </a:r>
                    </a:p>
                  </a:txBody>
                  <a:tcPr/>
                </a:tc>
                <a:tc>
                  <a:txBody>
                    <a:bodyPr/>
                    <a:lstStyle/>
                    <a:p>
                      <a:pPr algn="ctr"/>
                      <a:r>
                        <a:rPr lang="en-ZA" sz="1000" b="1" dirty="0">
                          <a:latin typeface="Arial" panose="020B0604020202020204" pitchFamily="34" charset="0"/>
                          <a:cs typeface="Arial" panose="020B0604020202020204" pitchFamily="34" charset="0"/>
                        </a:rPr>
                        <a:t>2022/23</a:t>
                      </a:r>
                    </a:p>
                  </a:txBody>
                  <a:tcPr/>
                </a:tc>
                <a:tc>
                  <a:txBody>
                    <a:bodyPr/>
                    <a:lstStyle/>
                    <a:p>
                      <a:pPr algn="ctr"/>
                      <a:r>
                        <a:rPr lang="en-ZA" sz="1000" b="1" dirty="0">
                          <a:latin typeface="Arial" panose="020B0604020202020204" pitchFamily="34" charset="0"/>
                          <a:cs typeface="Arial" panose="020B0604020202020204" pitchFamily="34" charset="0"/>
                        </a:rPr>
                        <a:t>2023/24</a:t>
                      </a:r>
                    </a:p>
                  </a:txBody>
                  <a:tcPr/>
                </a:tc>
                <a:tc>
                  <a:txBody>
                    <a:bodyPr/>
                    <a:lstStyle/>
                    <a:p>
                      <a:pPr algn="ctr"/>
                      <a:r>
                        <a:rPr lang="en-ZA" sz="1000" b="1" dirty="0">
                          <a:latin typeface="Arial" panose="020B0604020202020204" pitchFamily="34" charset="0"/>
                          <a:cs typeface="Arial" panose="020B0604020202020204" pitchFamily="34" charset="0"/>
                        </a:rPr>
                        <a:t>2024/25</a:t>
                      </a:r>
                    </a:p>
                  </a:txBody>
                  <a:tcPr/>
                </a:tc>
                <a:tc>
                  <a:txBody>
                    <a:bodyPr/>
                    <a:lstStyle/>
                    <a:p>
                      <a:pPr algn="ctr"/>
                      <a:r>
                        <a:rPr lang="en-ZA" sz="1000" b="1" dirty="0">
                          <a:latin typeface="Arial" panose="020B0604020202020204" pitchFamily="34" charset="0"/>
                          <a:cs typeface="Arial" panose="020B0604020202020204" pitchFamily="34" charset="0"/>
                        </a:rPr>
                        <a:t>2025/26</a:t>
                      </a:r>
                    </a:p>
                  </a:txBody>
                  <a:tcPr/>
                </a:tc>
                <a:tc>
                  <a:txBody>
                    <a:bodyPr/>
                    <a:lstStyle/>
                    <a:p>
                      <a:pPr algn="ctr"/>
                      <a:r>
                        <a:rPr lang="en-ZA" sz="1000" b="1" dirty="0">
                          <a:latin typeface="Arial" panose="020B0604020202020204" pitchFamily="34" charset="0"/>
                          <a:cs typeface="Arial" panose="020B0604020202020204" pitchFamily="34" charset="0"/>
                        </a:rPr>
                        <a:t>2026/27</a:t>
                      </a:r>
                    </a:p>
                  </a:txBody>
                  <a:tcPr/>
                </a:tc>
                <a:extLst>
                  <a:ext uri="{0D108BD9-81ED-4DB2-BD59-A6C34878D82A}">
                    <a16:rowId xmlns:a16="http://schemas.microsoft.com/office/drawing/2014/main" xmlns="" val="10002"/>
                  </a:ext>
                </a:extLst>
              </a:tr>
              <a:tr h="1094739">
                <a:tc>
                  <a:txBody>
                    <a:bodyPr/>
                    <a:lstStyle/>
                    <a:p>
                      <a:r>
                        <a:rPr lang="en-ZA" sz="1100" dirty="0">
                          <a:latin typeface="Arial" panose="020B0604020202020204" pitchFamily="34" charset="0"/>
                          <a:cs typeface="Arial" panose="020B0604020202020204" pitchFamily="34" charset="0"/>
                        </a:rPr>
                        <a:t>Improved security</a:t>
                      </a:r>
                      <a:r>
                        <a:rPr lang="en-ZA" sz="1100" baseline="0" dirty="0">
                          <a:latin typeface="Arial" panose="020B0604020202020204" pitchFamily="34" charset="0"/>
                          <a:cs typeface="Arial" panose="020B0604020202020204" pitchFamily="34" charset="0"/>
                        </a:rPr>
                        <a:t> of land tenure</a:t>
                      </a:r>
                      <a:endParaRPr lang="en-ZA" sz="1100" dirty="0">
                        <a:latin typeface="Arial" panose="020B0604020202020204" pitchFamily="34" charset="0"/>
                        <a:cs typeface="Arial" panose="020B0604020202020204" pitchFamily="34" charset="0"/>
                      </a:endParaRPr>
                    </a:p>
                  </a:txBody>
                  <a:tcPr/>
                </a:tc>
                <a:tc>
                  <a:txBody>
                    <a:bodyPr/>
                    <a:lstStyle/>
                    <a:p>
                      <a:r>
                        <a:rPr lang="en-ZA" sz="1100" dirty="0">
                          <a:latin typeface="Arial" panose="020B0604020202020204" pitchFamily="34" charset="0"/>
                          <a:cs typeface="Arial" panose="020B0604020202020204" pitchFamily="34" charset="0"/>
                        </a:rPr>
                        <a:t>Secured Tenure Rights on Ingonyama Trust land</a:t>
                      </a:r>
                    </a:p>
                  </a:txBody>
                  <a:tcPr/>
                </a:tc>
                <a:tc>
                  <a:txBody>
                    <a:bodyPr/>
                    <a:lstStyle/>
                    <a:p>
                      <a:r>
                        <a:rPr lang="en-ZA" sz="1100" dirty="0">
                          <a:latin typeface="Arial" panose="020B0604020202020204" pitchFamily="34" charset="0"/>
                          <a:cs typeface="Arial" panose="020B0604020202020204" pitchFamily="34" charset="0"/>
                        </a:rPr>
                        <a:t>Number of Tenure Rights confirmed by the Board after allocation by TC.</a:t>
                      </a:r>
                    </a:p>
                  </a:txBody>
                  <a:tcPr/>
                </a:tc>
                <a:tc>
                  <a:txBody>
                    <a:bodyPr/>
                    <a:lstStyle/>
                    <a:p>
                      <a:r>
                        <a:rPr lang="en-ZA" sz="1100" dirty="0">
                          <a:latin typeface="Arial" panose="020B0604020202020204" pitchFamily="34" charset="0"/>
                          <a:cs typeface="Arial" panose="020B0604020202020204" pitchFamily="34" charset="0"/>
                        </a:rPr>
                        <a:t>3 198</a:t>
                      </a:r>
                    </a:p>
                  </a:txBody>
                  <a:tcPr/>
                </a:tc>
                <a:tc>
                  <a:txBody>
                    <a:bodyPr/>
                    <a:lstStyle/>
                    <a:p>
                      <a:r>
                        <a:rPr lang="en-ZA" sz="1100" dirty="0">
                          <a:latin typeface="Arial" panose="020B0604020202020204" pitchFamily="34" charset="0"/>
                          <a:cs typeface="Arial" panose="020B0604020202020204" pitchFamily="34" charset="0"/>
                        </a:rPr>
                        <a:t>407</a:t>
                      </a:r>
                    </a:p>
                  </a:txBody>
                  <a:tcPr/>
                </a:tc>
                <a:tc>
                  <a:txBody>
                    <a:bodyPr/>
                    <a:lstStyle/>
                    <a:p>
                      <a:r>
                        <a:rPr lang="en-ZA" sz="1100" dirty="0">
                          <a:latin typeface="Arial" panose="020B0604020202020204" pitchFamily="34" charset="0"/>
                          <a:cs typeface="Arial" panose="020B0604020202020204" pitchFamily="34" charset="0"/>
                        </a:rPr>
                        <a:t>Not yet audited</a:t>
                      </a:r>
                    </a:p>
                  </a:txBody>
                  <a:tcPr/>
                </a:tc>
                <a:tc>
                  <a:txBody>
                    <a:bodyPr/>
                    <a:lstStyle/>
                    <a:p>
                      <a:r>
                        <a:rPr lang="en-ZA" sz="1100" dirty="0">
                          <a:latin typeface="Arial" panose="020B0604020202020204" pitchFamily="34" charset="0"/>
                          <a:cs typeface="Arial" panose="020B0604020202020204" pitchFamily="34" charset="0"/>
                        </a:rPr>
                        <a:t>800</a:t>
                      </a:r>
                    </a:p>
                  </a:txBody>
                  <a:tcPr/>
                </a:tc>
                <a:tc>
                  <a:txBody>
                    <a:bodyPr/>
                    <a:lstStyle/>
                    <a:p>
                      <a:r>
                        <a:rPr lang="en-ZA" sz="1100" dirty="0">
                          <a:latin typeface="Arial" panose="020B0604020202020204" pitchFamily="34" charset="0"/>
                          <a:cs typeface="Arial" panose="020B0604020202020204" pitchFamily="34" charset="0"/>
                        </a:rPr>
                        <a:t>900</a:t>
                      </a:r>
                    </a:p>
                  </a:txBody>
                  <a:tcPr/>
                </a:tc>
                <a:tc>
                  <a:txBody>
                    <a:bodyPr/>
                    <a:lstStyle/>
                    <a:p>
                      <a:r>
                        <a:rPr lang="en-ZA" sz="1100" dirty="0">
                          <a:latin typeface="Arial" panose="020B0604020202020204" pitchFamily="34" charset="0"/>
                          <a:cs typeface="Arial" panose="020B0604020202020204" pitchFamily="34" charset="0"/>
                        </a:rPr>
                        <a:t>1000</a:t>
                      </a:r>
                    </a:p>
                  </a:txBody>
                  <a:tcPr/>
                </a:tc>
                <a:tc>
                  <a:txBody>
                    <a:bodyPr/>
                    <a:lstStyle/>
                    <a:p>
                      <a:r>
                        <a:rPr lang="en-ZA" sz="1100" dirty="0">
                          <a:latin typeface="Arial" panose="020B0604020202020204" pitchFamily="34" charset="0"/>
                          <a:cs typeface="Arial" panose="020B0604020202020204" pitchFamily="34" charset="0"/>
                        </a:rPr>
                        <a:t>1100</a:t>
                      </a:r>
                    </a:p>
                  </a:txBody>
                  <a:tcPr/>
                </a:tc>
                <a:extLst>
                  <a:ext uri="{0D108BD9-81ED-4DB2-BD59-A6C34878D82A}">
                    <a16:rowId xmlns:a16="http://schemas.microsoft.com/office/drawing/2014/main" xmlns="" val="10003"/>
                  </a:ext>
                </a:extLst>
              </a:tr>
              <a:tr h="1489563">
                <a:tc>
                  <a:txBody>
                    <a:bodyPr/>
                    <a:lstStyle/>
                    <a:p>
                      <a:r>
                        <a:rPr lang="en-ZA" sz="1100" dirty="0">
                          <a:latin typeface="Arial" panose="020B0604020202020204" pitchFamily="34" charset="0"/>
                          <a:cs typeface="Arial" panose="020B0604020202020204" pitchFamily="34" charset="0"/>
                        </a:rPr>
                        <a:t>Orderly land allocation and human settlement.</a:t>
                      </a:r>
                    </a:p>
                  </a:txBody>
                  <a:tcPr/>
                </a:tc>
                <a:tc>
                  <a:txBody>
                    <a:bodyPr/>
                    <a:lstStyle/>
                    <a:p>
                      <a:r>
                        <a:rPr lang="en-ZA" sz="1100" dirty="0">
                          <a:latin typeface="Arial" panose="020B0604020202020204" pitchFamily="34" charset="0"/>
                          <a:cs typeface="Arial" panose="020B0604020202020204" pitchFamily="34" charset="0"/>
                        </a:rPr>
                        <a:t>Human Settlement Plans approved</a:t>
                      </a:r>
                    </a:p>
                  </a:txBody>
                  <a:tcPr/>
                </a:tc>
                <a:tc>
                  <a:txBody>
                    <a:bodyPr/>
                    <a:lstStyle/>
                    <a:p>
                      <a:r>
                        <a:rPr lang="en-ZA" sz="1100" dirty="0">
                          <a:latin typeface="Arial" panose="020B0604020202020204" pitchFamily="34" charset="0"/>
                          <a:cs typeface="Arial" panose="020B0604020202020204" pitchFamily="34" charset="0"/>
                        </a:rPr>
                        <a:t>Number of Human Settlement Plans approved</a:t>
                      </a:r>
                      <a:r>
                        <a:rPr lang="en-ZA" sz="1100" baseline="0" dirty="0">
                          <a:latin typeface="Arial" panose="020B0604020202020204" pitchFamily="34" charset="0"/>
                          <a:cs typeface="Arial" panose="020B0604020202020204" pitchFamily="34" charset="0"/>
                        </a:rPr>
                        <a:t> by the Board</a:t>
                      </a:r>
                      <a:endParaRPr lang="en-ZA" sz="1100" dirty="0">
                        <a:latin typeface="Arial" panose="020B0604020202020204" pitchFamily="34" charset="0"/>
                        <a:cs typeface="Arial" panose="020B0604020202020204" pitchFamily="34" charset="0"/>
                      </a:endParaRPr>
                    </a:p>
                  </a:txBody>
                  <a:tcPr/>
                </a:tc>
                <a:tc>
                  <a:txBody>
                    <a:bodyPr/>
                    <a:lstStyle/>
                    <a:p>
                      <a:r>
                        <a:rPr lang="en-ZA" sz="1100" dirty="0">
                          <a:latin typeface="Arial" panose="020B0604020202020204" pitchFamily="34" charset="0"/>
                          <a:cs typeface="Arial" panose="020B0604020202020204" pitchFamily="34" charset="0"/>
                        </a:rPr>
                        <a:t>0</a:t>
                      </a:r>
                    </a:p>
                  </a:txBody>
                  <a:tcPr/>
                </a:tc>
                <a:tc>
                  <a:txBody>
                    <a:bodyPr/>
                    <a:lstStyle/>
                    <a:p>
                      <a:r>
                        <a:rPr lang="en-ZA" sz="1100" dirty="0">
                          <a:latin typeface="Arial" panose="020B0604020202020204" pitchFamily="34" charset="0"/>
                          <a:cs typeface="Arial" panose="020B0604020202020204" pitchFamily="34" charset="0"/>
                        </a:rPr>
                        <a:t>0</a:t>
                      </a:r>
                    </a:p>
                  </a:txBody>
                  <a:tcPr/>
                </a:tc>
                <a:tc>
                  <a:txBody>
                    <a:bodyPr/>
                    <a:lstStyle/>
                    <a:p>
                      <a:r>
                        <a:rPr lang="en-ZA" sz="1100" dirty="0">
                          <a:latin typeface="Arial" panose="020B0604020202020204" pitchFamily="34" charset="0"/>
                          <a:cs typeface="Arial" panose="020B0604020202020204" pitchFamily="34" charset="0"/>
                        </a:rPr>
                        <a:t>Not yet audited</a:t>
                      </a:r>
                    </a:p>
                  </a:txBody>
                  <a:tcPr/>
                </a:tc>
                <a:tc>
                  <a:txBody>
                    <a:bodyPr/>
                    <a:lstStyle/>
                    <a:p>
                      <a:r>
                        <a:rPr lang="en-ZA" sz="1100" dirty="0">
                          <a:latin typeface="Arial" panose="020B0604020202020204" pitchFamily="34" charset="0"/>
                          <a:cs typeface="Arial" panose="020B0604020202020204" pitchFamily="34" charset="0"/>
                        </a:rPr>
                        <a:t>8</a:t>
                      </a:r>
                    </a:p>
                  </a:txBody>
                  <a:tcPr/>
                </a:tc>
                <a:tc>
                  <a:txBody>
                    <a:bodyPr/>
                    <a:lstStyle/>
                    <a:p>
                      <a:r>
                        <a:rPr lang="en-ZA" sz="1100" dirty="0">
                          <a:latin typeface="Arial" panose="020B0604020202020204" pitchFamily="34" charset="0"/>
                          <a:cs typeface="Arial" panose="020B0604020202020204" pitchFamily="34" charset="0"/>
                        </a:rPr>
                        <a:t>12</a:t>
                      </a:r>
                    </a:p>
                  </a:txBody>
                  <a:tcPr/>
                </a:tc>
                <a:tc>
                  <a:txBody>
                    <a:bodyPr/>
                    <a:lstStyle/>
                    <a:p>
                      <a:r>
                        <a:rPr lang="en-ZA" sz="1100" dirty="0">
                          <a:latin typeface="Arial" panose="020B0604020202020204" pitchFamily="34" charset="0"/>
                          <a:cs typeface="Arial" panose="020B0604020202020204" pitchFamily="34" charset="0"/>
                        </a:rPr>
                        <a:t>16</a:t>
                      </a:r>
                    </a:p>
                  </a:txBody>
                  <a:tcPr/>
                </a:tc>
                <a:tc>
                  <a:txBody>
                    <a:bodyPr/>
                    <a:lstStyle/>
                    <a:p>
                      <a:r>
                        <a:rPr lang="en-ZA" sz="1100" dirty="0">
                          <a:latin typeface="Arial" panose="020B0604020202020204" pitchFamily="34" charset="0"/>
                          <a:cs typeface="Arial" panose="020B0604020202020204" pitchFamily="34" charset="0"/>
                        </a:rPr>
                        <a:t>20</a:t>
                      </a:r>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81430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DB2815-CB53-8043-BC2D-666FA1CCBE3F}" type="slidenum">
              <a:rPr lang="en-US" smtClean="0"/>
              <a:pPr/>
              <a:t>11</a:t>
            </a:fld>
            <a:endParaRPr lang="en-US" dirty="0"/>
          </a:p>
        </p:txBody>
      </p:sp>
      <p:sp>
        <p:nvSpPr>
          <p:cNvPr id="6" name="TextBox 5"/>
          <p:cNvSpPr txBox="1"/>
          <p:nvPr/>
        </p:nvSpPr>
        <p:spPr>
          <a:xfrm>
            <a:off x="247648" y="2875002"/>
            <a:ext cx="8620125" cy="1569660"/>
          </a:xfrm>
          <a:prstGeom prst="rect">
            <a:avLst/>
          </a:prstGeom>
          <a:noFill/>
        </p:spPr>
        <p:txBody>
          <a:bodyPr wrap="square" rtlCol="0">
            <a:spAutoFit/>
          </a:bodyPr>
          <a:lstStyle/>
          <a:p>
            <a:pPr algn="ctr"/>
            <a:r>
              <a:rPr lang="en-ZA" sz="4800" b="1" dirty="0">
                <a:latin typeface="Arial" panose="020B0604020202020204" pitchFamily="34" charset="0"/>
                <a:cs typeface="Arial" panose="020B0604020202020204" pitchFamily="34" charset="0"/>
              </a:rPr>
              <a:t>PART D : </a:t>
            </a:r>
          </a:p>
          <a:p>
            <a:pPr algn="ctr"/>
            <a:r>
              <a:rPr lang="en-ZA" sz="4800" b="1" dirty="0">
                <a:latin typeface="Arial" panose="020B0604020202020204" pitchFamily="34" charset="0"/>
                <a:cs typeface="Arial" panose="020B0604020202020204" pitchFamily="34" charset="0"/>
              </a:rPr>
              <a:t>FINANCIAL INFORMATION</a:t>
            </a:r>
          </a:p>
        </p:txBody>
      </p:sp>
    </p:spTree>
    <p:extLst>
      <p:ext uri="{BB962C8B-B14F-4D97-AF65-F5344CB8AC3E}">
        <p14:creationId xmlns:p14="http://schemas.microsoft.com/office/powerpoint/2010/main" xmlns="" val="276361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0BB3FE-71FA-4DC6-B618-FCDF2D4C4B52}" type="slidenum">
              <a:rPr lang="en-US" smtClean="0">
                <a:solidFill>
                  <a:prstClr val="black">
                    <a:tint val="75000"/>
                  </a:prstClr>
                </a:solidFill>
              </a:rPr>
              <a:pPr>
                <a:defRPr/>
              </a:pPr>
              <a:t>12</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843130050"/>
              </p:ext>
            </p:extLst>
          </p:nvPr>
        </p:nvGraphicFramePr>
        <p:xfrm>
          <a:off x="0" y="996082"/>
          <a:ext cx="9144001" cy="5080771"/>
        </p:xfrm>
        <a:graphic>
          <a:graphicData uri="http://schemas.openxmlformats.org/drawingml/2006/table">
            <a:tbl>
              <a:tblPr firstRow="1" bandRow="1">
                <a:tableStyleId>{F5AB1C69-6EDB-4FF4-983F-18BD219EF322}</a:tableStyleId>
              </a:tblPr>
              <a:tblGrid>
                <a:gridCol w="1273232">
                  <a:extLst>
                    <a:ext uri="{9D8B030D-6E8A-4147-A177-3AD203B41FA5}">
                      <a16:colId xmlns:a16="http://schemas.microsoft.com/office/drawing/2014/main" xmlns="" val="20000"/>
                    </a:ext>
                  </a:extLst>
                </a:gridCol>
                <a:gridCol w="939784">
                  <a:extLst>
                    <a:ext uri="{9D8B030D-6E8A-4147-A177-3AD203B41FA5}">
                      <a16:colId xmlns:a16="http://schemas.microsoft.com/office/drawing/2014/main" xmlns="" val="20003"/>
                    </a:ext>
                  </a:extLst>
                </a:gridCol>
                <a:gridCol w="1269063">
                  <a:extLst>
                    <a:ext uri="{9D8B030D-6E8A-4147-A177-3AD203B41FA5}">
                      <a16:colId xmlns:a16="http://schemas.microsoft.com/office/drawing/2014/main" xmlns="" val="20004"/>
                    </a:ext>
                  </a:extLst>
                </a:gridCol>
                <a:gridCol w="864789">
                  <a:extLst>
                    <a:ext uri="{9D8B030D-6E8A-4147-A177-3AD203B41FA5}">
                      <a16:colId xmlns:a16="http://schemas.microsoft.com/office/drawing/2014/main" xmlns="" val="20005"/>
                    </a:ext>
                  </a:extLst>
                </a:gridCol>
                <a:gridCol w="1076907">
                  <a:extLst>
                    <a:ext uri="{9D8B030D-6E8A-4147-A177-3AD203B41FA5}">
                      <a16:colId xmlns:a16="http://schemas.microsoft.com/office/drawing/2014/main" xmlns="" val="2857788631"/>
                    </a:ext>
                  </a:extLst>
                </a:gridCol>
                <a:gridCol w="1076907">
                  <a:extLst>
                    <a:ext uri="{9D8B030D-6E8A-4147-A177-3AD203B41FA5}">
                      <a16:colId xmlns:a16="http://schemas.microsoft.com/office/drawing/2014/main" xmlns="" val="20006"/>
                    </a:ext>
                  </a:extLst>
                </a:gridCol>
                <a:gridCol w="1191770">
                  <a:extLst>
                    <a:ext uri="{9D8B030D-6E8A-4147-A177-3AD203B41FA5}">
                      <a16:colId xmlns:a16="http://schemas.microsoft.com/office/drawing/2014/main" xmlns="" val="20007"/>
                    </a:ext>
                  </a:extLst>
                </a:gridCol>
                <a:gridCol w="1451549">
                  <a:extLst>
                    <a:ext uri="{9D8B030D-6E8A-4147-A177-3AD203B41FA5}">
                      <a16:colId xmlns:a16="http://schemas.microsoft.com/office/drawing/2014/main" xmlns="" val="20008"/>
                    </a:ext>
                  </a:extLst>
                </a:gridCol>
              </a:tblGrid>
              <a:tr h="235058">
                <a:tc rowSpan="3">
                  <a:txBody>
                    <a:bodyPr/>
                    <a:lstStyle/>
                    <a:p>
                      <a:pPr algn="ctr"/>
                      <a:r>
                        <a:rPr lang="en-ZA" sz="1100" dirty="0">
                          <a:solidFill>
                            <a:schemeClr val="tx1"/>
                          </a:solidFill>
                          <a:latin typeface="Arial" panose="020B0604020202020204" pitchFamily="34" charset="0"/>
                          <a:cs typeface="Arial" panose="020B0604020202020204" pitchFamily="34" charset="0"/>
                        </a:rPr>
                        <a:t>R’000</a:t>
                      </a:r>
                    </a:p>
                  </a:txBody>
                  <a:tcPr/>
                </a:tc>
                <a:tc gridSpan="7">
                  <a:txBody>
                    <a:bodyPr/>
                    <a:lstStyle/>
                    <a:p>
                      <a:pPr algn="ctr"/>
                      <a:r>
                        <a:rPr lang="en-ZA" sz="1100" dirty="0">
                          <a:solidFill>
                            <a:schemeClr val="tx1"/>
                          </a:solidFill>
                          <a:latin typeface="Arial" panose="020B0604020202020204" pitchFamily="34" charset="0"/>
                          <a:cs typeface="Arial" panose="020B0604020202020204" pitchFamily="34" charset="0"/>
                        </a:rPr>
                        <a:t>ANNUAL TARGETS</a:t>
                      </a:r>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tc hMerge="1">
                  <a:txBody>
                    <a:bodyPr/>
                    <a:lstStyle/>
                    <a:p>
                      <a:endParaRPr lang="en-US"/>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extLst>
                  <a:ext uri="{0D108BD9-81ED-4DB2-BD59-A6C34878D82A}">
                    <a16:rowId xmlns:a16="http://schemas.microsoft.com/office/drawing/2014/main" xmlns="" val="10000"/>
                  </a:ext>
                </a:extLst>
              </a:tr>
              <a:tr h="539251">
                <a:tc vMerge="1">
                  <a:txBody>
                    <a:bodyPr/>
                    <a:lstStyle/>
                    <a:p>
                      <a:endParaRPr lang="en-ZA"/>
                    </a:p>
                  </a:txBody>
                  <a:tcPr/>
                </a:tc>
                <a:tc gridSpan="2">
                  <a:txBody>
                    <a:bodyPr/>
                    <a:lstStyle/>
                    <a:p>
                      <a:pPr algn="ctr"/>
                      <a:r>
                        <a:rPr lang="en-ZA" sz="1100" b="1" dirty="0">
                          <a:solidFill>
                            <a:schemeClr val="tx1"/>
                          </a:solidFill>
                          <a:latin typeface="Arial" panose="020B0604020202020204" pitchFamily="34" charset="0"/>
                          <a:cs typeface="Arial" panose="020B0604020202020204" pitchFamily="34" charset="0"/>
                        </a:rPr>
                        <a:t>AUDITED OUTCOME</a:t>
                      </a:r>
                    </a:p>
                  </a:txBody>
                  <a:tcPr/>
                </a:tc>
                <a:tc hMerge="1">
                  <a:txBody>
                    <a:bodyPr/>
                    <a:lstStyle/>
                    <a:p>
                      <a:endParaRPr lang="en-ZA" sz="1100" dirty="0">
                        <a:latin typeface="Montserrat" pitchFamily="2" charset="0"/>
                      </a:endParaRPr>
                    </a:p>
                  </a:txBody>
                  <a:tcPr/>
                </a:tc>
                <a:tc>
                  <a:txBody>
                    <a:bodyPr/>
                    <a:lstStyle/>
                    <a:p>
                      <a:r>
                        <a:rPr lang="en-ZA" sz="1100" b="1" dirty="0">
                          <a:latin typeface="Montserrat" pitchFamily="2" charset="0"/>
                        </a:rPr>
                        <a:t>REVISED ESTIMATE</a:t>
                      </a:r>
                    </a:p>
                  </a:txBody>
                  <a:tcPr/>
                </a:tc>
                <a:tc>
                  <a:txBody>
                    <a:bodyPr/>
                    <a:lstStyle/>
                    <a:p>
                      <a:pPr algn="ctr"/>
                      <a:endParaRPr lang="en-ZA" sz="1100" b="1" dirty="0">
                        <a:solidFill>
                          <a:schemeClr val="tx1"/>
                        </a:solidFill>
                        <a:latin typeface="Arial" panose="020B0604020202020204" pitchFamily="34" charset="0"/>
                        <a:cs typeface="Arial" panose="020B0604020202020204" pitchFamily="34" charset="0"/>
                      </a:endParaRPr>
                    </a:p>
                  </a:txBody>
                  <a:tcPr/>
                </a:tc>
                <a:tc gridSpan="3">
                  <a:txBody>
                    <a:bodyPr/>
                    <a:lstStyle/>
                    <a:p>
                      <a:pPr algn="ctr"/>
                      <a:r>
                        <a:rPr lang="en-ZA" sz="1100" b="1" dirty="0">
                          <a:solidFill>
                            <a:schemeClr val="tx1"/>
                          </a:solidFill>
                          <a:latin typeface="Arial" panose="020B0604020202020204" pitchFamily="34" charset="0"/>
                          <a:cs typeface="Arial" panose="020B0604020202020204" pitchFamily="34" charset="0"/>
                        </a:rPr>
                        <a:t>MEDIUM TERM ESTIMATE</a:t>
                      </a:r>
                    </a:p>
                  </a:txBody>
                  <a:tcPr/>
                </a:tc>
                <a:tc hMerge="1">
                  <a:txBody>
                    <a:bodyPr/>
                    <a:lstStyle/>
                    <a:p>
                      <a:pPr algn="ctr"/>
                      <a:r>
                        <a:rPr lang="en-ZA" sz="1100" b="1" dirty="0">
                          <a:solidFill>
                            <a:schemeClr val="tx1"/>
                          </a:solidFill>
                          <a:latin typeface="Arial" panose="020B0604020202020204" pitchFamily="34" charset="0"/>
                          <a:cs typeface="Arial" panose="020B0604020202020204" pitchFamily="34" charset="0"/>
                        </a:rPr>
                        <a:t>MTEF PERIOD</a:t>
                      </a:r>
                    </a:p>
                  </a:txBody>
                  <a:tcPr/>
                </a:tc>
                <a:tc hMerge="1">
                  <a:txBody>
                    <a:bodyPr/>
                    <a:lstStyle/>
                    <a:p>
                      <a:endParaRPr lang="en-ZA" sz="1100" dirty="0">
                        <a:latin typeface="Montserrat" pitchFamily="2" charset="0"/>
                      </a:endParaRPr>
                    </a:p>
                  </a:txBody>
                  <a:tcPr/>
                </a:tc>
                <a:extLst>
                  <a:ext uri="{0D108BD9-81ED-4DB2-BD59-A6C34878D82A}">
                    <a16:rowId xmlns:a16="http://schemas.microsoft.com/office/drawing/2014/main" xmlns="" val="10001"/>
                  </a:ext>
                </a:extLst>
              </a:tr>
              <a:tr h="539251">
                <a:tc vMerge="1">
                  <a:txBody>
                    <a:bodyPr/>
                    <a:lstStyle/>
                    <a:p>
                      <a:endParaRPr lang="en-ZA"/>
                    </a:p>
                  </a:txBody>
                  <a:tcPr/>
                </a:tc>
                <a:tc>
                  <a:txBody>
                    <a:bodyPr/>
                    <a:lstStyle/>
                    <a:p>
                      <a:pPr algn="ctr"/>
                      <a:r>
                        <a:rPr lang="en-ZA" sz="1100" b="1" dirty="0">
                          <a:latin typeface="Arial" panose="020B0604020202020204" pitchFamily="34" charset="0"/>
                          <a:cs typeface="Arial" panose="020B0604020202020204" pitchFamily="34" charset="0"/>
                        </a:rPr>
                        <a:t>2020/21</a:t>
                      </a:r>
                    </a:p>
                  </a:txBody>
                  <a:tcPr/>
                </a:tc>
                <a:tc>
                  <a:txBody>
                    <a:bodyPr/>
                    <a:lstStyle/>
                    <a:p>
                      <a:pPr algn="ctr"/>
                      <a:r>
                        <a:rPr lang="en-ZA" sz="1100" b="1" dirty="0">
                          <a:latin typeface="Arial" panose="020B0604020202020204" pitchFamily="34" charset="0"/>
                          <a:cs typeface="Arial" panose="020B0604020202020204" pitchFamily="34" charset="0"/>
                        </a:rPr>
                        <a:t>2021/22</a:t>
                      </a:r>
                    </a:p>
                  </a:txBody>
                  <a:tcPr/>
                </a:tc>
                <a:tc>
                  <a:txBody>
                    <a:bodyPr/>
                    <a:lstStyle/>
                    <a:p>
                      <a:pPr algn="ctr"/>
                      <a:r>
                        <a:rPr lang="en-ZA" sz="1100" b="1" dirty="0">
                          <a:latin typeface="Arial" panose="020B0604020202020204" pitchFamily="34" charset="0"/>
                          <a:cs typeface="Arial" panose="020B0604020202020204" pitchFamily="34" charset="0"/>
                        </a:rPr>
                        <a:t>2022/23</a:t>
                      </a:r>
                    </a:p>
                  </a:txBody>
                  <a:tcPr/>
                </a:tc>
                <a:tc>
                  <a:txBody>
                    <a:bodyPr/>
                    <a:lstStyle/>
                    <a:p>
                      <a:pPr algn="ctr"/>
                      <a:r>
                        <a:rPr lang="en-ZA" sz="1100" b="1" dirty="0">
                          <a:latin typeface="Arial" panose="020B0604020202020204" pitchFamily="34" charset="0"/>
                          <a:cs typeface="Arial" panose="020B0604020202020204" pitchFamily="34" charset="0"/>
                        </a:rPr>
                        <a:t>Average Growth Rate (%)</a:t>
                      </a:r>
                    </a:p>
                  </a:txBody>
                  <a:tcPr/>
                </a:tc>
                <a:tc>
                  <a:txBody>
                    <a:bodyPr/>
                    <a:lstStyle/>
                    <a:p>
                      <a:pPr algn="ctr"/>
                      <a:r>
                        <a:rPr lang="en-ZA" sz="1100" b="1" dirty="0">
                          <a:latin typeface="Arial" panose="020B0604020202020204" pitchFamily="34" charset="0"/>
                          <a:cs typeface="Arial" panose="020B0604020202020204" pitchFamily="34" charset="0"/>
                        </a:rPr>
                        <a:t>2023/24</a:t>
                      </a:r>
                    </a:p>
                  </a:txBody>
                  <a:tcPr/>
                </a:tc>
                <a:tc>
                  <a:txBody>
                    <a:bodyPr/>
                    <a:lstStyle/>
                    <a:p>
                      <a:pPr algn="ctr"/>
                      <a:r>
                        <a:rPr lang="en-ZA" sz="1100" b="1" dirty="0">
                          <a:latin typeface="Arial" panose="020B0604020202020204" pitchFamily="34" charset="0"/>
                          <a:cs typeface="Arial" panose="020B0604020202020204" pitchFamily="34" charset="0"/>
                        </a:rPr>
                        <a:t>2024/25</a:t>
                      </a:r>
                    </a:p>
                  </a:txBody>
                  <a:tcPr/>
                </a:tc>
                <a:tc>
                  <a:txBody>
                    <a:bodyPr/>
                    <a:lstStyle/>
                    <a:p>
                      <a:pPr algn="ctr"/>
                      <a:r>
                        <a:rPr lang="en-ZA" sz="1100" b="1" dirty="0">
                          <a:latin typeface="Arial" panose="020B0604020202020204" pitchFamily="34" charset="0"/>
                          <a:cs typeface="Arial" panose="020B0604020202020204" pitchFamily="34" charset="0"/>
                        </a:rPr>
                        <a:t>2025/26</a:t>
                      </a:r>
                    </a:p>
                  </a:txBody>
                  <a:tcPr/>
                </a:tc>
                <a:extLst>
                  <a:ext uri="{0D108BD9-81ED-4DB2-BD59-A6C34878D82A}">
                    <a16:rowId xmlns:a16="http://schemas.microsoft.com/office/drawing/2014/main" xmlns="" val="10002"/>
                  </a:ext>
                </a:extLst>
              </a:tr>
              <a:tr h="235058">
                <a:tc>
                  <a:txBody>
                    <a:bodyPr/>
                    <a:lstStyle/>
                    <a:p>
                      <a:r>
                        <a:rPr lang="en-ZA" sz="1100" b="1" dirty="0">
                          <a:latin typeface="Arial" panose="020B0604020202020204" pitchFamily="34" charset="0"/>
                          <a:cs typeface="Arial" panose="020B0604020202020204" pitchFamily="34" charset="0"/>
                        </a:rPr>
                        <a:t>Revenue</a:t>
                      </a:r>
                    </a:p>
                  </a:txBody>
                  <a:tcPr/>
                </a:tc>
                <a:tc>
                  <a:txBody>
                    <a:bodyPr/>
                    <a:lstStyle/>
                    <a:p>
                      <a:endParaRPr lang="en-ZA" sz="1100" b="1" dirty="0">
                        <a:latin typeface="Arial" panose="020B0604020202020204" pitchFamily="34" charset="0"/>
                        <a:cs typeface="Arial" panose="020B0604020202020204" pitchFamily="34" charset="0"/>
                      </a:endParaRPr>
                    </a:p>
                  </a:txBody>
                  <a:tcPr/>
                </a:tc>
                <a:tc>
                  <a:txBody>
                    <a:bodyPr/>
                    <a:lstStyle/>
                    <a:p>
                      <a:endParaRPr lang="en-ZA" sz="1100" b="1" dirty="0">
                        <a:latin typeface="Arial" panose="020B0604020202020204" pitchFamily="34" charset="0"/>
                        <a:cs typeface="Arial" panose="020B0604020202020204" pitchFamily="34" charset="0"/>
                      </a:endParaRPr>
                    </a:p>
                  </a:txBody>
                  <a:tcPr/>
                </a:tc>
                <a:tc>
                  <a:txBody>
                    <a:bodyPr/>
                    <a:lstStyle/>
                    <a:p>
                      <a:endParaRPr lang="en-ZA" sz="1100" b="1" dirty="0">
                        <a:latin typeface="Arial" panose="020B0604020202020204" pitchFamily="34" charset="0"/>
                        <a:cs typeface="Arial" panose="020B0604020202020204" pitchFamily="34" charset="0"/>
                      </a:endParaRPr>
                    </a:p>
                  </a:txBody>
                  <a:tcPr/>
                </a:tc>
                <a:tc>
                  <a:txBody>
                    <a:bodyPr/>
                    <a:lstStyle/>
                    <a:p>
                      <a:endParaRPr lang="en-ZA" sz="1100" b="1" dirty="0">
                        <a:latin typeface="Arial" panose="020B0604020202020204" pitchFamily="34" charset="0"/>
                        <a:cs typeface="Arial" panose="020B0604020202020204" pitchFamily="34" charset="0"/>
                      </a:endParaRPr>
                    </a:p>
                  </a:txBody>
                  <a:tcPr/>
                </a:tc>
                <a:tc>
                  <a:txBody>
                    <a:bodyPr/>
                    <a:lstStyle/>
                    <a:p>
                      <a:endParaRPr lang="en-ZA" sz="1100" b="1" dirty="0">
                        <a:latin typeface="Arial" panose="020B0604020202020204" pitchFamily="34" charset="0"/>
                        <a:cs typeface="Arial" panose="020B0604020202020204" pitchFamily="34" charset="0"/>
                      </a:endParaRPr>
                    </a:p>
                  </a:txBody>
                  <a:tcPr/>
                </a:tc>
                <a:tc>
                  <a:txBody>
                    <a:bodyPr/>
                    <a:lstStyle/>
                    <a:p>
                      <a:endParaRPr lang="en-ZA" sz="1100" b="1" dirty="0">
                        <a:latin typeface="Arial" panose="020B0604020202020204" pitchFamily="34" charset="0"/>
                        <a:cs typeface="Arial" panose="020B0604020202020204" pitchFamily="34" charset="0"/>
                      </a:endParaRPr>
                    </a:p>
                  </a:txBody>
                  <a:tcPr/>
                </a:tc>
                <a:tc>
                  <a:txBody>
                    <a:bodyPr/>
                    <a:lstStyle/>
                    <a:p>
                      <a:endParaRPr lang="en-ZA" sz="11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r h="539251">
                <a:tc>
                  <a:txBody>
                    <a:bodyPr/>
                    <a:lstStyle/>
                    <a:p>
                      <a:r>
                        <a:rPr lang="en-ZA" sz="1100" dirty="0">
                          <a:latin typeface="Arial" panose="020B0604020202020204" pitchFamily="34" charset="0"/>
                          <a:cs typeface="Arial" panose="020B0604020202020204" pitchFamily="34" charset="0"/>
                        </a:rPr>
                        <a:t>Transfers Received- DALRRD </a:t>
                      </a:r>
                    </a:p>
                  </a:txBody>
                  <a:tcPr/>
                </a:tc>
                <a:tc>
                  <a:txBody>
                    <a:bodyPr/>
                    <a:lstStyle/>
                    <a:p>
                      <a:r>
                        <a:rPr lang="en-ZA" sz="1100" dirty="0">
                          <a:latin typeface="Arial" panose="020B0604020202020204" pitchFamily="34" charset="0"/>
                          <a:cs typeface="Arial" panose="020B0604020202020204" pitchFamily="34" charset="0"/>
                        </a:rPr>
                        <a:t>22 200</a:t>
                      </a:r>
                    </a:p>
                  </a:txBody>
                  <a:tcPr/>
                </a:tc>
                <a:tc>
                  <a:txBody>
                    <a:bodyPr/>
                    <a:lstStyle/>
                    <a:p>
                      <a:r>
                        <a:rPr lang="en-ZA" sz="1100" dirty="0">
                          <a:latin typeface="Arial" panose="020B0604020202020204" pitchFamily="34" charset="0"/>
                          <a:cs typeface="Arial" panose="020B0604020202020204" pitchFamily="34" charset="0"/>
                        </a:rPr>
                        <a:t>23 500</a:t>
                      </a:r>
                    </a:p>
                  </a:txBody>
                  <a:tcPr/>
                </a:tc>
                <a:tc>
                  <a:txBody>
                    <a:bodyPr/>
                    <a:lstStyle/>
                    <a:p>
                      <a:r>
                        <a:rPr lang="en-ZA" sz="1100" dirty="0">
                          <a:latin typeface="Arial" panose="020B0604020202020204" pitchFamily="34" charset="0"/>
                          <a:cs typeface="Arial" panose="020B0604020202020204" pitchFamily="34" charset="0"/>
                        </a:rPr>
                        <a:t>24 400</a:t>
                      </a:r>
                    </a:p>
                  </a:txBody>
                  <a:tcPr/>
                </a:tc>
                <a:tc>
                  <a:txBody>
                    <a:bodyPr/>
                    <a:lstStyle/>
                    <a:p>
                      <a:r>
                        <a:rPr lang="en-ZA" sz="1100" dirty="0">
                          <a:latin typeface="Arial" panose="020B0604020202020204" pitchFamily="34" charset="0"/>
                          <a:cs typeface="Arial" panose="020B0604020202020204" pitchFamily="34" charset="0"/>
                        </a:rPr>
                        <a:t>4.3%</a:t>
                      </a:r>
                    </a:p>
                  </a:txBody>
                  <a:tcPr/>
                </a:tc>
                <a:tc>
                  <a:txBody>
                    <a:bodyPr/>
                    <a:lstStyle/>
                    <a:p>
                      <a:r>
                        <a:rPr lang="en-ZA" sz="1100" dirty="0">
                          <a:latin typeface="Arial" panose="020B0604020202020204" pitchFamily="34" charset="0"/>
                          <a:cs typeface="Arial" panose="020B0604020202020204" pitchFamily="34" charset="0"/>
                        </a:rPr>
                        <a:t>23 800</a:t>
                      </a:r>
                    </a:p>
                  </a:txBody>
                  <a:tcPr/>
                </a:tc>
                <a:tc>
                  <a:txBody>
                    <a:bodyPr/>
                    <a:lstStyle/>
                    <a:p>
                      <a:r>
                        <a:rPr lang="en-ZA" sz="1100" dirty="0">
                          <a:latin typeface="Arial" panose="020B0604020202020204" pitchFamily="34" charset="0"/>
                          <a:cs typeface="Arial" panose="020B0604020202020204" pitchFamily="34" charset="0"/>
                        </a:rPr>
                        <a:t>24 800</a:t>
                      </a:r>
                    </a:p>
                  </a:txBody>
                  <a:tcPr/>
                </a:tc>
                <a:tc>
                  <a:txBody>
                    <a:bodyPr/>
                    <a:lstStyle/>
                    <a:p>
                      <a:r>
                        <a:rPr lang="en-ZA" sz="1100" dirty="0">
                          <a:latin typeface="Arial" panose="020B0604020202020204" pitchFamily="34" charset="0"/>
                          <a:cs typeface="Arial" panose="020B0604020202020204" pitchFamily="34" charset="0"/>
                        </a:rPr>
                        <a:t>25 900</a:t>
                      </a:r>
                    </a:p>
                  </a:txBody>
                  <a:tcPr/>
                </a:tc>
                <a:extLst>
                  <a:ext uri="{0D108BD9-81ED-4DB2-BD59-A6C34878D82A}">
                    <a16:rowId xmlns:a16="http://schemas.microsoft.com/office/drawing/2014/main" xmlns="" val="1330417020"/>
                  </a:ext>
                </a:extLst>
              </a:tr>
              <a:tr h="387155">
                <a:tc>
                  <a:txBody>
                    <a:bodyPr/>
                    <a:lstStyle/>
                    <a:p>
                      <a:r>
                        <a:rPr lang="en-ZA" sz="1100" dirty="0">
                          <a:latin typeface="Arial" panose="020B0604020202020204" pitchFamily="34" charset="0"/>
                          <a:cs typeface="Arial" panose="020B0604020202020204" pitchFamily="34" charset="0"/>
                        </a:rPr>
                        <a:t>Transfers Received - IT</a:t>
                      </a:r>
                    </a:p>
                  </a:txBody>
                  <a:tcPr/>
                </a:tc>
                <a:tc>
                  <a:txBody>
                    <a:bodyPr/>
                    <a:lstStyle/>
                    <a:p>
                      <a:r>
                        <a:rPr lang="en-ZA" sz="1100" dirty="0">
                          <a:latin typeface="Arial" panose="020B0604020202020204" pitchFamily="34" charset="0"/>
                          <a:cs typeface="Arial" panose="020B0604020202020204" pitchFamily="34" charset="0"/>
                        </a:rPr>
                        <a:t>24 200</a:t>
                      </a:r>
                    </a:p>
                  </a:txBody>
                  <a:tcPr/>
                </a:tc>
                <a:tc>
                  <a:txBody>
                    <a:bodyPr/>
                    <a:lstStyle/>
                    <a:p>
                      <a:r>
                        <a:rPr lang="en-ZA" sz="1100" dirty="0">
                          <a:latin typeface="Arial" panose="020B0604020202020204" pitchFamily="34" charset="0"/>
                          <a:cs typeface="Arial" panose="020B0604020202020204" pitchFamily="34" charset="0"/>
                        </a:rPr>
                        <a:t>15 800</a:t>
                      </a:r>
                    </a:p>
                  </a:txBody>
                  <a:tcPr/>
                </a:tc>
                <a:tc>
                  <a:txBody>
                    <a:bodyPr/>
                    <a:lstStyle/>
                    <a:p>
                      <a:r>
                        <a:rPr lang="en-ZA" sz="1100" dirty="0">
                          <a:latin typeface="Arial" panose="020B0604020202020204" pitchFamily="34" charset="0"/>
                          <a:cs typeface="Arial" panose="020B0604020202020204" pitchFamily="34" charset="0"/>
                        </a:rPr>
                        <a:t>5 000</a:t>
                      </a:r>
                    </a:p>
                  </a:txBody>
                  <a:tcPr/>
                </a:tc>
                <a:tc>
                  <a:txBody>
                    <a:bodyPr/>
                    <a:lstStyle/>
                    <a:p>
                      <a:r>
                        <a:rPr lang="en-ZA" sz="1100" dirty="0">
                          <a:latin typeface="Arial" panose="020B0604020202020204" pitchFamily="34" charset="0"/>
                          <a:cs typeface="Arial" panose="020B0604020202020204" pitchFamily="34" charset="0"/>
                        </a:rPr>
                        <a:t>- 42.2%</a:t>
                      </a:r>
                    </a:p>
                  </a:txBody>
                  <a:tcPr/>
                </a:tc>
                <a:tc>
                  <a:txBody>
                    <a:bodyPr/>
                    <a:lstStyle/>
                    <a:p>
                      <a:r>
                        <a:rPr lang="en-ZA" sz="1100" dirty="0">
                          <a:latin typeface="Arial" panose="020B0604020202020204" pitchFamily="34" charset="0"/>
                          <a:cs typeface="Arial" panose="020B0604020202020204" pitchFamily="34" charset="0"/>
                        </a:rPr>
                        <a:t>0</a:t>
                      </a:r>
                    </a:p>
                  </a:txBody>
                  <a:tcPr/>
                </a:tc>
                <a:tc>
                  <a:txBody>
                    <a:bodyPr/>
                    <a:lstStyle/>
                    <a:p>
                      <a:r>
                        <a:rPr lang="en-ZA" sz="1100" dirty="0">
                          <a:latin typeface="Arial" panose="020B0604020202020204" pitchFamily="34" charset="0"/>
                          <a:cs typeface="Arial" panose="020B0604020202020204" pitchFamily="34" charset="0"/>
                        </a:rPr>
                        <a:t>0</a:t>
                      </a:r>
                    </a:p>
                  </a:txBody>
                  <a:tcPr/>
                </a:tc>
                <a:tc>
                  <a:txBody>
                    <a:bodyPr/>
                    <a:lstStyle/>
                    <a:p>
                      <a:r>
                        <a:rPr lang="en-ZA" sz="1100"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xmlns="" val="2935363574"/>
                  </a:ext>
                </a:extLst>
              </a:tr>
              <a:tr h="235058">
                <a:tc>
                  <a:txBody>
                    <a:bodyPr/>
                    <a:lstStyle/>
                    <a:p>
                      <a:r>
                        <a:rPr lang="en-ZA" sz="1100" b="1" dirty="0">
                          <a:latin typeface="Arial" panose="020B0604020202020204" pitchFamily="34" charset="0"/>
                          <a:cs typeface="Arial" panose="020B0604020202020204" pitchFamily="34" charset="0"/>
                        </a:rPr>
                        <a:t>Total Revenue </a:t>
                      </a:r>
                    </a:p>
                  </a:txBody>
                  <a:tcPr/>
                </a:tc>
                <a:tc>
                  <a:txBody>
                    <a:bodyPr/>
                    <a:lstStyle/>
                    <a:p>
                      <a:r>
                        <a:rPr lang="en-ZA" sz="1100" b="1" dirty="0">
                          <a:latin typeface="Arial" panose="020B0604020202020204" pitchFamily="34" charset="0"/>
                          <a:cs typeface="Arial" panose="020B0604020202020204" pitchFamily="34" charset="0"/>
                        </a:rPr>
                        <a:t>46 400</a:t>
                      </a:r>
                    </a:p>
                  </a:txBody>
                  <a:tcPr/>
                </a:tc>
                <a:tc>
                  <a:txBody>
                    <a:bodyPr/>
                    <a:lstStyle/>
                    <a:p>
                      <a:r>
                        <a:rPr lang="en-ZA" sz="1100" b="1" dirty="0">
                          <a:latin typeface="Arial" panose="020B0604020202020204" pitchFamily="34" charset="0"/>
                          <a:cs typeface="Arial" panose="020B0604020202020204" pitchFamily="34" charset="0"/>
                        </a:rPr>
                        <a:t>39 300</a:t>
                      </a:r>
                    </a:p>
                  </a:txBody>
                  <a:tcPr/>
                </a:tc>
                <a:tc>
                  <a:txBody>
                    <a:bodyPr/>
                    <a:lstStyle/>
                    <a:p>
                      <a:r>
                        <a:rPr lang="en-ZA" sz="1100" b="1" dirty="0">
                          <a:latin typeface="Arial" panose="020B0604020202020204" pitchFamily="34" charset="0"/>
                          <a:cs typeface="Arial" panose="020B0604020202020204" pitchFamily="34" charset="0"/>
                        </a:rPr>
                        <a:t>29 300</a:t>
                      </a:r>
                    </a:p>
                  </a:txBody>
                  <a:tcPr/>
                </a:tc>
                <a:tc>
                  <a:txBody>
                    <a:bodyPr/>
                    <a:lstStyle/>
                    <a:p>
                      <a:r>
                        <a:rPr lang="en-ZA" sz="1100" b="1" dirty="0">
                          <a:latin typeface="Arial" panose="020B0604020202020204" pitchFamily="34" charset="0"/>
                          <a:cs typeface="Arial" panose="020B0604020202020204" pitchFamily="34" charset="0"/>
                        </a:rPr>
                        <a:t>- 14.6%</a:t>
                      </a:r>
                    </a:p>
                  </a:txBody>
                  <a:tcPr/>
                </a:tc>
                <a:tc>
                  <a:txBody>
                    <a:bodyPr/>
                    <a:lstStyle/>
                    <a:p>
                      <a:r>
                        <a:rPr lang="en-ZA" sz="1100" b="1" dirty="0">
                          <a:latin typeface="Arial" panose="020B0604020202020204" pitchFamily="34" charset="0"/>
                          <a:cs typeface="Arial" panose="020B0604020202020204" pitchFamily="34" charset="0"/>
                        </a:rPr>
                        <a:t>23 800</a:t>
                      </a:r>
                    </a:p>
                  </a:txBody>
                  <a:tcPr/>
                </a:tc>
                <a:tc>
                  <a:txBody>
                    <a:bodyPr/>
                    <a:lstStyle/>
                    <a:p>
                      <a:r>
                        <a:rPr lang="en-ZA" sz="1100" b="1" dirty="0">
                          <a:latin typeface="Arial" panose="020B0604020202020204" pitchFamily="34" charset="0"/>
                          <a:cs typeface="Arial" panose="020B0604020202020204" pitchFamily="34" charset="0"/>
                        </a:rPr>
                        <a:t>24 800</a:t>
                      </a:r>
                    </a:p>
                  </a:txBody>
                  <a:tcPr/>
                </a:tc>
                <a:tc>
                  <a:txBody>
                    <a:bodyPr/>
                    <a:lstStyle/>
                    <a:p>
                      <a:r>
                        <a:rPr lang="en-ZA" sz="1100" b="1" dirty="0">
                          <a:latin typeface="Arial" panose="020B0604020202020204" pitchFamily="34" charset="0"/>
                          <a:cs typeface="Arial" panose="020B0604020202020204" pitchFamily="34" charset="0"/>
                        </a:rPr>
                        <a:t>25 900</a:t>
                      </a:r>
                    </a:p>
                  </a:txBody>
                  <a:tcPr/>
                </a:tc>
                <a:extLst>
                  <a:ext uri="{0D108BD9-81ED-4DB2-BD59-A6C34878D82A}">
                    <a16:rowId xmlns:a16="http://schemas.microsoft.com/office/drawing/2014/main" xmlns="" val="3875894905"/>
                  </a:ext>
                </a:extLst>
              </a:tr>
              <a:tr h="235058">
                <a:tc>
                  <a:txBody>
                    <a:bodyPr/>
                    <a:lstStyle/>
                    <a:p>
                      <a:endParaRPr lang="en-ZA" sz="1100" dirty="0">
                        <a:latin typeface="Arial" panose="020B0604020202020204" pitchFamily="34" charset="0"/>
                        <a:cs typeface="Arial" panose="020B0604020202020204" pitchFamily="34" charset="0"/>
                      </a:endParaRPr>
                    </a:p>
                  </a:txBody>
                  <a:tcPr/>
                </a:tc>
                <a:tc>
                  <a:txBody>
                    <a:bodyPr/>
                    <a:lstStyle/>
                    <a:p>
                      <a:endParaRPr lang="en-ZA" sz="1100" dirty="0">
                        <a:latin typeface="Arial" panose="020B0604020202020204" pitchFamily="34" charset="0"/>
                        <a:cs typeface="Arial" panose="020B0604020202020204" pitchFamily="34" charset="0"/>
                      </a:endParaRPr>
                    </a:p>
                  </a:txBody>
                  <a:tcPr/>
                </a:tc>
                <a:tc>
                  <a:txBody>
                    <a:bodyPr/>
                    <a:lstStyle/>
                    <a:p>
                      <a:endParaRPr lang="en-ZA" sz="1100" dirty="0">
                        <a:latin typeface="Arial" panose="020B0604020202020204" pitchFamily="34" charset="0"/>
                        <a:cs typeface="Arial" panose="020B0604020202020204" pitchFamily="34" charset="0"/>
                      </a:endParaRPr>
                    </a:p>
                  </a:txBody>
                  <a:tcPr/>
                </a:tc>
                <a:tc>
                  <a:txBody>
                    <a:bodyPr/>
                    <a:lstStyle/>
                    <a:p>
                      <a:endParaRPr lang="en-ZA" sz="1100" dirty="0">
                        <a:latin typeface="Arial" panose="020B0604020202020204" pitchFamily="34" charset="0"/>
                        <a:cs typeface="Arial" panose="020B0604020202020204" pitchFamily="34" charset="0"/>
                      </a:endParaRPr>
                    </a:p>
                  </a:txBody>
                  <a:tcPr/>
                </a:tc>
                <a:tc>
                  <a:txBody>
                    <a:bodyPr/>
                    <a:lstStyle/>
                    <a:p>
                      <a:endParaRPr lang="en-ZA" sz="1100" dirty="0">
                        <a:latin typeface="Arial" panose="020B0604020202020204" pitchFamily="34" charset="0"/>
                        <a:cs typeface="Arial" panose="020B0604020202020204" pitchFamily="34" charset="0"/>
                      </a:endParaRPr>
                    </a:p>
                  </a:txBody>
                  <a:tcPr/>
                </a:tc>
                <a:tc>
                  <a:txBody>
                    <a:bodyPr/>
                    <a:lstStyle/>
                    <a:p>
                      <a:endParaRPr lang="en-ZA" sz="1100" dirty="0">
                        <a:latin typeface="Arial" panose="020B0604020202020204" pitchFamily="34" charset="0"/>
                        <a:cs typeface="Arial" panose="020B0604020202020204" pitchFamily="34" charset="0"/>
                      </a:endParaRPr>
                    </a:p>
                  </a:txBody>
                  <a:tcPr/>
                </a:tc>
                <a:tc>
                  <a:txBody>
                    <a:bodyPr/>
                    <a:lstStyle/>
                    <a:p>
                      <a:endParaRPr lang="en-ZA" sz="1100" dirty="0">
                        <a:latin typeface="Arial" panose="020B0604020202020204" pitchFamily="34" charset="0"/>
                        <a:cs typeface="Arial" panose="020B0604020202020204" pitchFamily="34" charset="0"/>
                      </a:endParaRPr>
                    </a:p>
                  </a:txBody>
                  <a:tcPr/>
                </a:tc>
                <a:tc>
                  <a:txBody>
                    <a:bodyPr/>
                    <a:lstStyle/>
                    <a:p>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1676130"/>
                  </a:ext>
                </a:extLst>
              </a:tr>
              <a:tr h="235058">
                <a:tc>
                  <a:txBody>
                    <a:bodyPr/>
                    <a:lstStyle/>
                    <a:p>
                      <a:r>
                        <a:rPr lang="en-ZA" sz="1100" b="1" dirty="0">
                          <a:latin typeface="Arial" panose="020B0604020202020204" pitchFamily="34" charset="0"/>
                          <a:cs typeface="Arial" panose="020B0604020202020204" pitchFamily="34" charset="0"/>
                        </a:rPr>
                        <a:t>Expenses</a:t>
                      </a:r>
                    </a:p>
                  </a:txBody>
                  <a:tcPr/>
                </a:tc>
                <a:tc>
                  <a:txBody>
                    <a:bodyPr/>
                    <a:lstStyle/>
                    <a:p>
                      <a:endParaRPr lang="en-ZA" sz="1100" dirty="0">
                        <a:latin typeface="Arial" panose="020B0604020202020204" pitchFamily="34" charset="0"/>
                        <a:cs typeface="Arial" panose="020B0604020202020204" pitchFamily="34" charset="0"/>
                      </a:endParaRPr>
                    </a:p>
                  </a:txBody>
                  <a:tcPr/>
                </a:tc>
                <a:tc>
                  <a:txBody>
                    <a:bodyPr/>
                    <a:lstStyle/>
                    <a:p>
                      <a:endParaRPr lang="en-ZA" sz="1100" dirty="0">
                        <a:latin typeface="Arial" panose="020B0604020202020204" pitchFamily="34" charset="0"/>
                        <a:cs typeface="Arial" panose="020B0604020202020204" pitchFamily="34" charset="0"/>
                      </a:endParaRPr>
                    </a:p>
                  </a:txBody>
                  <a:tcPr/>
                </a:tc>
                <a:tc>
                  <a:txBody>
                    <a:bodyPr/>
                    <a:lstStyle/>
                    <a:p>
                      <a:endParaRPr lang="en-ZA" sz="1100" dirty="0">
                        <a:latin typeface="Arial" panose="020B0604020202020204" pitchFamily="34" charset="0"/>
                        <a:cs typeface="Arial" panose="020B0604020202020204" pitchFamily="34" charset="0"/>
                      </a:endParaRPr>
                    </a:p>
                  </a:txBody>
                  <a:tcPr/>
                </a:tc>
                <a:tc>
                  <a:txBody>
                    <a:bodyPr/>
                    <a:lstStyle/>
                    <a:p>
                      <a:endParaRPr lang="en-ZA" sz="1100" dirty="0">
                        <a:latin typeface="Arial" panose="020B0604020202020204" pitchFamily="34" charset="0"/>
                        <a:cs typeface="Arial" panose="020B0604020202020204" pitchFamily="34" charset="0"/>
                      </a:endParaRPr>
                    </a:p>
                  </a:txBody>
                  <a:tcPr/>
                </a:tc>
                <a:tc>
                  <a:txBody>
                    <a:bodyPr/>
                    <a:lstStyle/>
                    <a:p>
                      <a:endParaRPr lang="en-ZA" sz="1100" dirty="0">
                        <a:latin typeface="Arial" panose="020B0604020202020204" pitchFamily="34" charset="0"/>
                        <a:cs typeface="Arial" panose="020B0604020202020204" pitchFamily="34" charset="0"/>
                      </a:endParaRPr>
                    </a:p>
                  </a:txBody>
                  <a:tcPr/>
                </a:tc>
                <a:tc>
                  <a:txBody>
                    <a:bodyPr/>
                    <a:lstStyle/>
                    <a:p>
                      <a:endParaRPr lang="en-ZA" sz="1100" dirty="0">
                        <a:latin typeface="Arial" panose="020B0604020202020204" pitchFamily="34" charset="0"/>
                        <a:cs typeface="Arial" panose="020B0604020202020204" pitchFamily="34" charset="0"/>
                      </a:endParaRPr>
                    </a:p>
                  </a:txBody>
                  <a:tcPr/>
                </a:tc>
                <a:tc>
                  <a:txBody>
                    <a:bodyPr/>
                    <a:lstStyle/>
                    <a:p>
                      <a:endParaRPr lang="en-ZA"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413459045"/>
                  </a:ext>
                </a:extLst>
              </a:tr>
              <a:tr h="387155">
                <a:tc>
                  <a:txBody>
                    <a:bodyPr/>
                    <a:lstStyle/>
                    <a:p>
                      <a:r>
                        <a:rPr lang="en-ZA" sz="1100" dirty="0">
                          <a:latin typeface="Arial" panose="020B0604020202020204" pitchFamily="34" charset="0"/>
                          <a:cs typeface="Arial" panose="020B0604020202020204" pitchFamily="34" charset="0"/>
                        </a:rPr>
                        <a:t>Compensation of Employees</a:t>
                      </a:r>
                    </a:p>
                  </a:txBody>
                  <a:tcPr/>
                </a:tc>
                <a:tc>
                  <a:txBody>
                    <a:bodyPr/>
                    <a:lstStyle/>
                    <a:p>
                      <a:r>
                        <a:rPr lang="en-ZA" sz="1100" dirty="0">
                          <a:latin typeface="Arial" panose="020B0604020202020204" pitchFamily="34" charset="0"/>
                          <a:cs typeface="Arial" panose="020B0604020202020204" pitchFamily="34" charset="0"/>
                        </a:rPr>
                        <a:t>30 300</a:t>
                      </a:r>
                    </a:p>
                  </a:txBody>
                  <a:tcPr/>
                </a:tc>
                <a:tc>
                  <a:txBody>
                    <a:bodyPr/>
                    <a:lstStyle/>
                    <a:p>
                      <a:r>
                        <a:rPr lang="en-ZA" sz="1100" dirty="0">
                          <a:latin typeface="Arial" panose="020B0604020202020204" pitchFamily="34" charset="0"/>
                          <a:cs typeface="Arial" panose="020B0604020202020204" pitchFamily="34" charset="0"/>
                        </a:rPr>
                        <a:t>29 000`</a:t>
                      </a:r>
                    </a:p>
                  </a:txBody>
                  <a:tcPr/>
                </a:tc>
                <a:tc>
                  <a:txBody>
                    <a:bodyPr/>
                    <a:lstStyle/>
                    <a:p>
                      <a:r>
                        <a:rPr lang="en-ZA" sz="1100" dirty="0">
                          <a:latin typeface="Arial" panose="020B0604020202020204" pitchFamily="34" charset="0"/>
                          <a:cs typeface="Arial" panose="020B0604020202020204" pitchFamily="34" charset="0"/>
                        </a:rPr>
                        <a:t>30 800</a:t>
                      </a:r>
                    </a:p>
                  </a:txBody>
                  <a:tcPr/>
                </a:tc>
                <a:tc>
                  <a:txBody>
                    <a:bodyPr/>
                    <a:lstStyle/>
                    <a:p>
                      <a:r>
                        <a:rPr lang="en-ZA" sz="1100" dirty="0">
                          <a:latin typeface="Arial" panose="020B0604020202020204" pitchFamily="34" charset="0"/>
                          <a:cs typeface="Arial" panose="020B0604020202020204" pitchFamily="34" charset="0"/>
                        </a:rPr>
                        <a:t>0.3%</a:t>
                      </a:r>
                    </a:p>
                  </a:txBody>
                  <a:tcPr/>
                </a:tc>
                <a:tc>
                  <a:txBody>
                    <a:bodyPr/>
                    <a:lstStyle/>
                    <a:p>
                      <a:r>
                        <a:rPr lang="en-ZA" sz="1100" dirty="0">
                          <a:latin typeface="Arial" panose="020B0604020202020204" pitchFamily="34" charset="0"/>
                          <a:cs typeface="Arial" panose="020B0604020202020204" pitchFamily="34" charset="0"/>
                        </a:rPr>
                        <a:t>13 800</a:t>
                      </a:r>
                    </a:p>
                  </a:txBody>
                  <a:tcPr/>
                </a:tc>
                <a:tc>
                  <a:txBody>
                    <a:bodyPr/>
                    <a:lstStyle/>
                    <a:p>
                      <a:r>
                        <a:rPr lang="en-ZA" sz="1100" dirty="0">
                          <a:latin typeface="Arial" panose="020B0604020202020204" pitchFamily="34" charset="0"/>
                          <a:cs typeface="Arial" panose="020B0604020202020204" pitchFamily="34" charset="0"/>
                        </a:rPr>
                        <a:t>14 400</a:t>
                      </a:r>
                    </a:p>
                  </a:txBody>
                  <a:tcPr/>
                </a:tc>
                <a:tc>
                  <a:txBody>
                    <a:bodyPr/>
                    <a:lstStyle/>
                    <a:p>
                      <a:r>
                        <a:rPr lang="en-ZA" sz="1100" dirty="0">
                          <a:latin typeface="Arial" panose="020B0604020202020204" pitchFamily="34" charset="0"/>
                          <a:cs typeface="Arial" panose="020B0604020202020204" pitchFamily="34" charset="0"/>
                        </a:rPr>
                        <a:t>15 100</a:t>
                      </a:r>
                    </a:p>
                  </a:txBody>
                  <a:tcPr/>
                </a:tc>
                <a:extLst>
                  <a:ext uri="{0D108BD9-81ED-4DB2-BD59-A6C34878D82A}">
                    <a16:rowId xmlns:a16="http://schemas.microsoft.com/office/drawing/2014/main" xmlns="" val="4003629581"/>
                  </a:ext>
                </a:extLst>
              </a:tr>
              <a:tr h="387155">
                <a:tc>
                  <a:txBody>
                    <a:bodyPr/>
                    <a:lstStyle/>
                    <a:p>
                      <a:r>
                        <a:rPr lang="en-ZA" sz="1100" dirty="0">
                          <a:latin typeface="Arial" panose="020B0604020202020204" pitchFamily="34" charset="0"/>
                          <a:cs typeface="Arial" panose="020B0604020202020204" pitchFamily="34" charset="0"/>
                        </a:rPr>
                        <a:t>Goods and services </a:t>
                      </a:r>
                    </a:p>
                  </a:txBody>
                  <a:tcPr/>
                </a:tc>
                <a:tc>
                  <a:txBody>
                    <a:bodyPr/>
                    <a:lstStyle/>
                    <a:p>
                      <a:r>
                        <a:rPr lang="en-ZA" sz="1100" dirty="0">
                          <a:latin typeface="Arial" panose="020B0604020202020204" pitchFamily="34" charset="0"/>
                          <a:cs typeface="Arial" panose="020B0604020202020204" pitchFamily="34" charset="0"/>
                        </a:rPr>
                        <a:t>14 800</a:t>
                      </a:r>
                    </a:p>
                  </a:txBody>
                  <a:tcPr/>
                </a:tc>
                <a:tc>
                  <a:txBody>
                    <a:bodyPr/>
                    <a:lstStyle/>
                    <a:p>
                      <a:r>
                        <a:rPr lang="en-ZA" sz="1100" dirty="0">
                          <a:latin typeface="Arial" panose="020B0604020202020204" pitchFamily="34" charset="0"/>
                          <a:cs typeface="Arial" panose="020B0604020202020204" pitchFamily="34" charset="0"/>
                        </a:rPr>
                        <a:t>11 900</a:t>
                      </a:r>
                    </a:p>
                  </a:txBody>
                  <a:tcPr/>
                </a:tc>
                <a:tc>
                  <a:txBody>
                    <a:bodyPr/>
                    <a:lstStyle/>
                    <a:p>
                      <a:r>
                        <a:rPr lang="en-ZA" sz="1100" dirty="0">
                          <a:latin typeface="Arial" panose="020B0604020202020204" pitchFamily="34" charset="0"/>
                          <a:cs typeface="Arial" panose="020B0604020202020204" pitchFamily="34" charset="0"/>
                        </a:rPr>
                        <a:t>13 200</a:t>
                      </a:r>
                    </a:p>
                  </a:txBody>
                  <a:tcPr/>
                </a:tc>
                <a:tc>
                  <a:txBody>
                    <a:bodyPr/>
                    <a:lstStyle/>
                    <a:p>
                      <a:r>
                        <a:rPr lang="en-ZA" sz="1100" dirty="0">
                          <a:latin typeface="Arial" panose="020B0604020202020204" pitchFamily="34" charset="0"/>
                          <a:cs typeface="Arial" panose="020B0604020202020204" pitchFamily="34" charset="0"/>
                        </a:rPr>
                        <a:t>- 10.2%</a:t>
                      </a:r>
                    </a:p>
                  </a:txBody>
                  <a:tcPr/>
                </a:tc>
                <a:tc>
                  <a:txBody>
                    <a:bodyPr/>
                    <a:lstStyle/>
                    <a:p>
                      <a:r>
                        <a:rPr lang="en-ZA" sz="1100" dirty="0">
                          <a:latin typeface="Arial" panose="020B0604020202020204" pitchFamily="34" charset="0"/>
                          <a:cs typeface="Arial" panose="020B0604020202020204" pitchFamily="34" charset="0"/>
                        </a:rPr>
                        <a:t>9 300</a:t>
                      </a:r>
                    </a:p>
                  </a:txBody>
                  <a:tcPr/>
                </a:tc>
                <a:tc>
                  <a:txBody>
                    <a:bodyPr/>
                    <a:lstStyle/>
                    <a:p>
                      <a:r>
                        <a:rPr lang="en-ZA" sz="1100" dirty="0">
                          <a:latin typeface="Arial" panose="020B0604020202020204" pitchFamily="34" charset="0"/>
                          <a:cs typeface="Arial" panose="020B0604020202020204" pitchFamily="34" charset="0"/>
                        </a:rPr>
                        <a:t>9 700</a:t>
                      </a:r>
                    </a:p>
                  </a:txBody>
                  <a:tcPr/>
                </a:tc>
                <a:tc>
                  <a:txBody>
                    <a:bodyPr/>
                    <a:lstStyle/>
                    <a:p>
                      <a:r>
                        <a:rPr lang="en-ZA" sz="1100" dirty="0">
                          <a:latin typeface="Arial" panose="020B0604020202020204" pitchFamily="34" charset="0"/>
                          <a:cs typeface="Arial" panose="020B0604020202020204" pitchFamily="34" charset="0"/>
                        </a:rPr>
                        <a:t>10 100</a:t>
                      </a:r>
                    </a:p>
                  </a:txBody>
                  <a:tcPr/>
                </a:tc>
                <a:extLst>
                  <a:ext uri="{0D108BD9-81ED-4DB2-BD59-A6C34878D82A}">
                    <a16:rowId xmlns:a16="http://schemas.microsoft.com/office/drawing/2014/main" xmlns="" val="2809903151"/>
                  </a:ext>
                </a:extLst>
              </a:tr>
              <a:tr h="235058">
                <a:tc>
                  <a:txBody>
                    <a:bodyPr/>
                    <a:lstStyle/>
                    <a:p>
                      <a:r>
                        <a:rPr lang="en-ZA" sz="1100" dirty="0">
                          <a:latin typeface="Arial" panose="020B0604020202020204" pitchFamily="34" charset="0"/>
                          <a:cs typeface="Arial" panose="020B0604020202020204" pitchFamily="34" charset="0"/>
                        </a:rPr>
                        <a:t>Depreciation</a:t>
                      </a:r>
                    </a:p>
                  </a:txBody>
                  <a:tcPr/>
                </a:tc>
                <a:tc>
                  <a:txBody>
                    <a:bodyPr/>
                    <a:lstStyle/>
                    <a:p>
                      <a:r>
                        <a:rPr lang="en-ZA" sz="1100" dirty="0">
                          <a:latin typeface="Arial" panose="020B0604020202020204" pitchFamily="34" charset="0"/>
                          <a:cs typeface="Arial" panose="020B0604020202020204" pitchFamily="34" charset="0"/>
                        </a:rPr>
                        <a:t>0</a:t>
                      </a:r>
                    </a:p>
                  </a:txBody>
                  <a:tcPr/>
                </a:tc>
                <a:tc>
                  <a:txBody>
                    <a:bodyPr/>
                    <a:lstStyle/>
                    <a:p>
                      <a:r>
                        <a:rPr lang="en-ZA" sz="1100" dirty="0">
                          <a:latin typeface="Arial" panose="020B0604020202020204" pitchFamily="34" charset="0"/>
                          <a:cs typeface="Arial" panose="020B0604020202020204" pitchFamily="34" charset="0"/>
                        </a:rPr>
                        <a:t>1 000</a:t>
                      </a:r>
                    </a:p>
                  </a:txBody>
                  <a:tcPr/>
                </a:tc>
                <a:tc>
                  <a:txBody>
                    <a:bodyPr/>
                    <a:lstStyle/>
                    <a:p>
                      <a:r>
                        <a:rPr lang="en-ZA" sz="1100" dirty="0">
                          <a:latin typeface="Arial" panose="020B0604020202020204" pitchFamily="34" charset="0"/>
                          <a:cs typeface="Arial" panose="020B0604020202020204" pitchFamily="34" charset="0"/>
                        </a:rPr>
                        <a:t>0</a:t>
                      </a:r>
                    </a:p>
                  </a:txBody>
                  <a:tcPr/>
                </a:tc>
                <a:tc>
                  <a:txBody>
                    <a:bodyPr/>
                    <a:lstStyle/>
                    <a:p>
                      <a:r>
                        <a:rPr lang="en-ZA" sz="1100" dirty="0">
                          <a:latin typeface="Arial" panose="020B0604020202020204" pitchFamily="34" charset="0"/>
                          <a:cs typeface="Arial" panose="020B0604020202020204" pitchFamily="34" charset="0"/>
                        </a:rPr>
                        <a:t>-100%</a:t>
                      </a:r>
                    </a:p>
                  </a:txBody>
                  <a:tcPr/>
                </a:tc>
                <a:tc>
                  <a:txBody>
                    <a:bodyPr/>
                    <a:lstStyle/>
                    <a:p>
                      <a:r>
                        <a:rPr lang="en-ZA" sz="1100" dirty="0">
                          <a:latin typeface="Arial" panose="020B0604020202020204" pitchFamily="34" charset="0"/>
                          <a:cs typeface="Arial" panose="020B0604020202020204" pitchFamily="34" charset="0"/>
                        </a:rPr>
                        <a:t>0</a:t>
                      </a:r>
                    </a:p>
                  </a:txBody>
                  <a:tcPr/>
                </a:tc>
                <a:tc>
                  <a:txBody>
                    <a:bodyPr/>
                    <a:lstStyle/>
                    <a:p>
                      <a:r>
                        <a:rPr lang="en-ZA" sz="1100" dirty="0">
                          <a:latin typeface="Arial" panose="020B0604020202020204" pitchFamily="34" charset="0"/>
                          <a:cs typeface="Arial" panose="020B0604020202020204" pitchFamily="34" charset="0"/>
                        </a:rPr>
                        <a:t>0</a:t>
                      </a:r>
                    </a:p>
                  </a:txBody>
                  <a:tcPr/>
                </a:tc>
                <a:tc>
                  <a:txBody>
                    <a:bodyPr/>
                    <a:lstStyle/>
                    <a:p>
                      <a:r>
                        <a:rPr lang="en-ZA" sz="1100" dirty="0">
                          <a:latin typeface="Arial" panose="020B0604020202020204" pitchFamily="34" charset="0"/>
                          <a:cs typeface="Arial" panose="020B0604020202020204" pitchFamily="34" charset="0"/>
                        </a:rPr>
                        <a:t>0</a:t>
                      </a:r>
                    </a:p>
                  </a:txBody>
                  <a:tcPr/>
                </a:tc>
                <a:extLst>
                  <a:ext uri="{0D108BD9-81ED-4DB2-BD59-A6C34878D82A}">
                    <a16:rowId xmlns:a16="http://schemas.microsoft.com/office/drawing/2014/main" xmlns="" val="1823221436"/>
                  </a:ext>
                </a:extLst>
              </a:tr>
              <a:tr h="235058">
                <a:tc>
                  <a:txBody>
                    <a:bodyPr/>
                    <a:lstStyle/>
                    <a:p>
                      <a:r>
                        <a:rPr lang="en-ZA" sz="1100" b="1" dirty="0">
                          <a:latin typeface="Arial" panose="020B0604020202020204" pitchFamily="34" charset="0"/>
                          <a:cs typeface="Arial" panose="020B0604020202020204" pitchFamily="34" charset="0"/>
                        </a:rPr>
                        <a:t>Total Expenses</a:t>
                      </a:r>
                    </a:p>
                  </a:txBody>
                  <a:tcPr/>
                </a:tc>
                <a:tc>
                  <a:txBody>
                    <a:bodyPr/>
                    <a:lstStyle/>
                    <a:p>
                      <a:r>
                        <a:rPr lang="en-ZA" sz="1100" b="1" dirty="0">
                          <a:latin typeface="Arial" panose="020B0604020202020204" pitchFamily="34" charset="0"/>
                          <a:cs typeface="Arial" panose="020B0604020202020204" pitchFamily="34" charset="0"/>
                        </a:rPr>
                        <a:t>45 100</a:t>
                      </a:r>
                    </a:p>
                  </a:txBody>
                  <a:tcPr/>
                </a:tc>
                <a:tc>
                  <a:txBody>
                    <a:bodyPr/>
                    <a:lstStyle/>
                    <a:p>
                      <a:r>
                        <a:rPr lang="en-ZA" sz="1100" b="1" dirty="0">
                          <a:latin typeface="Arial" panose="020B0604020202020204" pitchFamily="34" charset="0"/>
                          <a:cs typeface="Arial" panose="020B0604020202020204" pitchFamily="34" charset="0"/>
                        </a:rPr>
                        <a:t>41 000</a:t>
                      </a:r>
                    </a:p>
                  </a:txBody>
                  <a:tcPr/>
                </a:tc>
                <a:tc>
                  <a:txBody>
                    <a:bodyPr/>
                    <a:lstStyle/>
                    <a:p>
                      <a:r>
                        <a:rPr lang="en-ZA" sz="1100" b="1" dirty="0">
                          <a:latin typeface="Arial" panose="020B0604020202020204" pitchFamily="34" charset="0"/>
                          <a:cs typeface="Arial" panose="020B0604020202020204" pitchFamily="34" charset="0"/>
                        </a:rPr>
                        <a:t>43 900</a:t>
                      </a:r>
                    </a:p>
                  </a:txBody>
                  <a:tcPr/>
                </a:tc>
                <a:tc>
                  <a:txBody>
                    <a:bodyPr/>
                    <a:lstStyle/>
                    <a:p>
                      <a:endParaRPr lang="en-ZA" sz="1100" b="1" dirty="0">
                        <a:latin typeface="Arial" panose="020B0604020202020204" pitchFamily="34" charset="0"/>
                        <a:cs typeface="Arial" panose="020B0604020202020204" pitchFamily="34" charset="0"/>
                      </a:endParaRPr>
                    </a:p>
                  </a:txBody>
                  <a:tcPr/>
                </a:tc>
                <a:tc>
                  <a:txBody>
                    <a:bodyPr/>
                    <a:lstStyle/>
                    <a:p>
                      <a:r>
                        <a:rPr lang="en-ZA" sz="1100" b="1" dirty="0">
                          <a:latin typeface="Arial" panose="020B0604020202020204" pitchFamily="34" charset="0"/>
                          <a:cs typeface="Arial" panose="020B0604020202020204" pitchFamily="34" charset="0"/>
                        </a:rPr>
                        <a:t>23 100</a:t>
                      </a:r>
                    </a:p>
                  </a:txBody>
                  <a:tcPr/>
                </a:tc>
                <a:tc>
                  <a:txBody>
                    <a:bodyPr/>
                    <a:lstStyle/>
                    <a:p>
                      <a:r>
                        <a:rPr lang="en-ZA" sz="1100" b="1" dirty="0">
                          <a:latin typeface="Arial" panose="020B0604020202020204" pitchFamily="34" charset="0"/>
                          <a:cs typeface="Arial" panose="020B0604020202020204" pitchFamily="34" charset="0"/>
                        </a:rPr>
                        <a:t>24 100</a:t>
                      </a:r>
                    </a:p>
                  </a:txBody>
                  <a:tcPr/>
                </a:tc>
                <a:tc>
                  <a:txBody>
                    <a:bodyPr/>
                    <a:lstStyle/>
                    <a:p>
                      <a:r>
                        <a:rPr lang="en-ZA" sz="1100" b="1" dirty="0">
                          <a:latin typeface="Arial" panose="020B0604020202020204" pitchFamily="34" charset="0"/>
                          <a:cs typeface="Arial" panose="020B0604020202020204" pitchFamily="34" charset="0"/>
                        </a:rPr>
                        <a:t>25 200</a:t>
                      </a:r>
                    </a:p>
                  </a:txBody>
                  <a:tcPr/>
                </a:tc>
                <a:extLst>
                  <a:ext uri="{0D108BD9-81ED-4DB2-BD59-A6C34878D82A}">
                    <a16:rowId xmlns:a16="http://schemas.microsoft.com/office/drawing/2014/main" xmlns="" val="2927876181"/>
                  </a:ext>
                </a:extLst>
              </a:tr>
              <a:tr h="235058">
                <a:tc>
                  <a:txBody>
                    <a:bodyPr/>
                    <a:lstStyle/>
                    <a:p>
                      <a:r>
                        <a:rPr lang="en-ZA" sz="1100" b="1" dirty="0">
                          <a:latin typeface="Arial" panose="020B0604020202020204" pitchFamily="34" charset="0"/>
                          <a:cs typeface="Arial" panose="020B0604020202020204" pitchFamily="34" charset="0"/>
                        </a:rPr>
                        <a:t>Surplus/(Deficit)</a:t>
                      </a:r>
                    </a:p>
                  </a:txBody>
                  <a:tcPr/>
                </a:tc>
                <a:tc>
                  <a:txBody>
                    <a:bodyPr/>
                    <a:lstStyle/>
                    <a:p>
                      <a:r>
                        <a:rPr lang="en-ZA" sz="1100" dirty="0">
                          <a:latin typeface="Arial" panose="020B0604020202020204" pitchFamily="34" charset="0"/>
                          <a:cs typeface="Arial" panose="020B0604020202020204" pitchFamily="34" charset="0"/>
                        </a:rPr>
                        <a:t>1 300</a:t>
                      </a:r>
                    </a:p>
                  </a:txBody>
                  <a:tcPr/>
                </a:tc>
                <a:tc>
                  <a:txBody>
                    <a:bodyPr/>
                    <a:lstStyle/>
                    <a:p>
                      <a:r>
                        <a:rPr lang="en-ZA" sz="1100" dirty="0">
                          <a:latin typeface="Arial" panose="020B0604020202020204" pitchFamily="34" charset="0"/>
                          <a:cs typeface="Arial" panose="020B0604020202020204" pitchFamily="34" charset="0"/>
                        </a:rPr>
                        <a:t>(1 700)</a:t>
                      </a:r>
                    </a:p>
                  </a:txBody>
                  <a:tcPr/>
                </a:tc>
                <a:tc>
                  <a:txBody>
                    <a:bodyPr/>
                    <a:lstStyle/>
                    <a:p>
                      <a:r>
                        <a:rPr lang="en-ZA" sz="1100" dirty="0">
                          <a:latin typeface="Arial" panose="020B0604020202020204" pitchFamily="34" charset="0"/>
                          <a:cs typeface="Arial" panose="020B0604020202020204" pitchFamily="34" charset="0"/>
                        </a:rPr>
                        <a:t>(14 600)</a:t>
                      </a:r>
                    </a:p>
                  </a:txBody>
                  <a:tcPr/>
                </a:tc>
                <a:tc>
                  <a:txBody>
                    <a:bodyPr/>
                    <a:lstStyle/>
                    <a:p>
                      <a:r>
                        <a:rPr lang="en-ZA" sz="1100" dirty="0">
                          <a:latin typeface="Arial" panose="020B0604020202020204" pitchFamily="34" charset="0"/>
                          <a:cs typeface="Arial" panose="020B0604020202020204" pitchFamily="34" charset="0"/>
                        </a:rPr>
                        <a:t>109%</a:t>
                      </a:r>
                    </a:p>
                  </a:txBody>
                  <a:tcPr/>
                </a:tc>
                <a:tc>
                  <a:txBody>
                    <a:bodyPr/>
                    <a:lstStyle/>
                    <a:p>
                      <a:r>
                        <a:rPr lang="en-ZA" sz="1100" dirty="0">
                          <a:latin typeface="Arial" panose="020B0604020202020204" pitchFamily="34" charset="0"/>
                          <a:cs typeface="Arial" panose="020B0604020202020204" pitchFamily="34" charset="0"/>
                        </a:rPr>
                        <a:t>-</a:t>
                      </a:r>
                    </a:p>
                  </a:txBody>
                  <a:tcPr/>
                </a:tc>
                <a:tc>
                  <a:txBody>
                    <a:bodyPr/>
                    <a:lstStyle/>
                    <a:p>
                      <a:r>
                        <a:rPr lang="en-ZA" sz="1100" dirty="0">
                          <a:latin typeface="Arial" panose="020B0604020202020204" pitchFamily="34" charset="0"/>
                          <a:cs typeface="Arial" panose="020B0604020202020204" pitchFamily="34" charset="0"/>
                        </a:rPr>
                        <a:t>-</a:t>
                      </a:r>
                    </a:p>
                  </a:txBody>
                  <a:tcPr/>
                </a:tc>
                <a:tc>
                  <a:txBody>
                    <a:bodyPr/>
                    <a:lstStyle/>
                    <a:p>
                      <a:r>
                        <a:rPr lang="en-ZA" sz="1100" dirty="0">
                          <a:latin typeface="Arial" panose="020B0604020202020204" pitchFamily="34" charset="0"/>
                          <a:cs typeface="Arial" panose="020B0604020202020204" pitchFamily="34" charset="0"/>
                        </a:rPr>
                        <a:t>-</a:t>
                      </a:r>
                    </a:p>
                  </a:txBody>
                  <a:tcPr/>
                </a:tc>
                <a:extLst>
                  <a:ext uri="{0D108BD9-81ED-4DB2-BD59-A6C34878D82A}">
                    <a16:rowId xmlns:a16="http://schemas.microsoft.com/office/drawing/2014/main" xmlns="" val="4181081014"/>
                  </a:ext>
                </a:extLst>
              </a:tr>
            </a:tbl>
          </a:graphicData>
        </a:graphic>
      </p:graphicFrame>
      <p:sp>
        <p:nvSpPr>
          <p:cNvPr id="8" name="Title 3">
            <a:extLst>
              <a:ext uri="{FF2B5EF4-FFF2-40B4-BE49-F238E27FC236}">
                <a16:creationId xmlns:a16="http://schemas.microsoft.com/office/drawing/2014/main" xmlns="" id="{E596EC30-D46C-42DE-5BB1-59E30BD86207}"/>
              </a:ext>
            </a:extLst>
          </p:cNvPr>
          <p:cNvSpPr>
            <a:spLocks noGrp="1"/>
          </p:cNvSpPr>
          <p:nvPr>
            <p:ph type="title"/>
          </p:nvPr>
        </p:nvSpPr>
        <p:spPr>
          <a:xfrm>
            <a:off x="219070" y="-120477"/>
            <a:ext cx="9085568" cy="859513"/>
          </a:xfrm>
        </p:spPr>
        <p:txBody>
          <a:bodyPr/>
          <a:lstStyle/>
          <a:p>
            <a:pPr algn="l"/>
            <a:r>
              <a:rPr lang="en-ZA" b="1" dirty="0">
                <a:solidFill>
                  <a:schemeClr val="tx1"/>
                </a:solidFill>
                <a:latin typeface="Arial" panose="020B0604020202020204" pitchFamily="34" charset="0"/>
                <a:cs typeface="Arial" panose="020B0604020202020204" pitchFamily="34" charset="0"/>
              </a:rPr>
              <a:t>Medium Term Expenditure - ITB.</a:t>
            </a:r>
            <a:endParaRPr lang="en-Z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95831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DB2815-CB53-8043-BC2D-666FA1CCBE3F}" type="slidenum">
              <a:rPr lang="en-US" smtClean="0"/>
              <a:pPr/>
              <a:t>13</a:t>
            </a:fld>
            <a:endParaRPr lang="en-US" dirty="0"/>
          </a:p>
        </p:txBody>
      </p:sp>
      <p:sp>
        <p:nvSpPr>
          <p:cNvPr id="6" name="Title 3"/>
          <p:cNvSpPr>
            <a:spLocks noGrp="1"/>
          </p:cNvSpPr>
          <p:nvPr>
            <p:ph type="title"/>
          </p:nvPr>
        </p:nvSpPr>
        <p:spPr>
          <a:xfrm>
            <a:off x="214312" y="-112886"/>
            <a:ext cx="8715375" cy="1382712"/>
          </a:xfrm>
        </p:spPr>
        <p:txBody>
          <a:bodyPr>
            <a:normAutofit/>
          </a:bodyPr>
          <a:lstStyle/>
          <a:p>
            <a:pPr algn="l"/>
            <a:r>
              <a:rPr lang="en-ZA" b="1" dirty="0">
                <a:solidFill>
                  <a:schemeClr val="tx1"/>
                </a:solidFill>
                <a:latin typeface="Arial" panose="020B0604020202020204" pitchFamily="34" charset="0"/>
                <a:cs typeface="Arial" panose="020B0604020202020204" pitchFamily="34" charset="0"/>
              </a:rPr>
              <a:t>Ingonyama</a:t>
            </a:r>
            <a:r>
              <a:rPr lang="en-ZA" sz="3800" b="1" dirty="0">
                <a:solidFill>
                  <a:schemeClr val="tx1"/>
                </a:solidFill>
                <a:latin typeface="Arial" panose="020B0604020202020204" pitchFamily="34" charset="0"/>
                <a:cs typeface="Arial" panose="020B0604020202020204" pitchFamily="34" charset="0"/>
              </a:rPr>
              <a:t> Trust Budget.</a:t>
            </a:r>
            <a:endParaRPr lang="en-ZA" sz="3800" b="1" dirty="0">
              <a:latin typeface="Arial" panose="020B0604020202020204" pitchFamily="34" charset="0"/>
              <a:cs typeface="Arial" panose="020B0604020202020204" pitchFamily="34" charset="0"/>
            </a:endParaRPr>
          </a:p>
        </p:txBody>
      </p:sp>
      <p:graphicFrame>
        <p:nvGraphicFramePr>
          <p:cNvPr id="9" name="Table 9">
            <a:extLst>
              <a:ext uri="{FF2B5EF4-FFF2-40B4-BE49-F238E27FC236}">
                <a16:creationId xmlns:a16="http://schemas.microsoft.com/office/drawing/2014/main" xmlns="" id="{C0CFBF12-F45A-B213-ECEE-F98A6E9DE7CE}"/>
              </a:ext>
            </a:extLst>
          </p:cNvPr>
          <p:cNvGraphicFramePr>
            <a:graphicFrameLocks noGrp="1"/>
          </p:cNvGraphicFramePr>
          <p:nvPr>
            <p:extLst>
              <p:ext uri="{D42A27DB-BD31-4B8C-83A1-F6EECF244321}">
                <p14:modId xmlns:p14="http://schemas.microsoft.com/office/powerpoint/2010/main" xmlns="" val="2396312641"/>
              </p:ext>
            </p:extLst>
          </p:nvPr>
        </p:nvGraphicFramePr>
        <p:xfrm>
          <a:off x="-1" y="1384474"/>
          <a:ext cx="9144000" cy="3069397"/>
        </p:xfrm>
        <a:graphic>
          <a:graphicData uri="http://schemas.openxmlformats.org/drawingml/2006/table">
            <a:tbl>
              <a:tblPr firstRow="1" bandRow="1">
                <a:tableStyleId>{F5AB1C69-6EDB-4FF4-983F-18BD219EF322}</a:tableStyleId>
              </a:tblPr>
              <a:tblGrid>
                <a:gridCol w="3248788">
                  <a:extLst>
                    <a:ext uri="{9D8B030D-6E8A-4147-A177-3AD203B41FA5}">
                      <a16:colId xmlns:a16="http://schemas.microsoft.com/office/drawing/2014/main" xmlns="" val="4191423239"/>
                    </a:ext>
                  </a:extLst>
                </a:gridCol>
                <a:gridCol w="1727701">
                  <a:extLst>
                    <a:ext uri="{9D8B030D-6E8A-4147-A177-3AD203B41FA5}">
                      <a16:colId xmlns:a16="http://schemas.microsoft.com/office/drawing/2014/main" xmlns="" val="1340457283"/>
                    </a:ext>
                  </a:extLst>
                </a:gridCol>
                <a:gridCol w="1288388">
                  <a:extLst>
                    <a:ext uri="{9D8B030D-6E8A-4147-A177-3AD203B41FA5}">
                      <a16:colId xmlns:a16="http://schemas.microsoft.com/office/drawing/2014/main" xmlns="" val="862673562"/>
                    </a:ext>
                  </a:extLst>
                </a:gridCol>
                <a:gridCol w="1579837">
                  <a:extLst>
                    <a:ext uri="{9D8B030D-6E8A-4147-A177-3AD203B41FA5}">
                      <a16:colId xmlns:a16="http://schemas.microsoft.com/office/drawing/2014/main" xmlns="" val="170480920"/>
                    </a:ext>
                  </a:extLst>
                </a:gridCol>
                <a:gridCol w="1299286">
                  <a:extLst>
                    <a:ext uri="{9D8B030D-6E8A-4147-A177-3AD203B41FA5}">
                      <a16:colId xmlns:a16="http://schemas.microsoft.com/office/drawing/2014/main" xmlns="" val="4168594751"/>
                    </a:ext>
                  </a:extLst>
                </a:gridCol>
              </a:tblGrid>
              <a:tr h="286893">
                <a:tc>
                  <a:txBody>
                    <a:bodyPr/>
                    <a:lstStyle/>
                    <a:p>
                      <a:r>
                        <a:rPr lang="en-US" sz="1100" dirty="0">
                          <a:solidFill>
                            <a:schemeClr val="tx1"/>
                          </a:solidFill>
                          <a:latin typeface="Arial" panose="020B0604020202020204" pitchFamily="34" charset="0"/>
                          <a:cs typeface="Arial" panose="020B0604020202020204" pitchFamily="34" charset="0"/>
                        </a:rPr>
                        <a:t>R’ 000</a:t>
                      </a:r>
                    </a:p>
                  </a:txBody>
                  <a:tcPr/>
                </a:tc>
                <a:tc>
                  <a:txBody>
                    <a:bodyPr/>
                    <a:lstStyle/>
                    <a:p>
                      <a:pPr algn="r"/>
                      <a:r>
                        <a:rPr lang="en-US" sz="1100" dirty="0">
                          <a:solidFill>
                            <a:schemeClr val="tx1"/>
                          </a:solidFill>
                          <a:latin typeface="Arial" panose="020B0604020202020204" pitchFamily="34" charset="0"/>
                          <a:cs typeface="Arial" panose="020B0604020202020204" pitchFamily="34" charset="0"/>
                        </a:rPr>
                        <a:t>2020/21</a:t>
                      </a:r>
                    </a:p>
                  </a:txBody>
                  <a:tcPr/>
                </a:tc>
                <a:tc>
                  <a:txBody>
                    <a:bodyPr/>
                    <a:lstStyle/>
                    <a:p>
                      <a:pPr algn="r"/>
                      <a:r>
                        <a:rPr lang="en-US" sz="1100" dirty="0">
                          <a:solidFill>
                            <a:schemeClr val="tx1"/>
                          </a:solidFill>
                          <a:latin typeface="Arial" panose="020B0604020202020204" pitchFamily="34" charset="0"/>
                          <a:cs typeface="Arial" panose="020B0604020202020204" pitchFamily="34" charset="0"/>
                        </a:rPr>
                        <a:t>2021/22</a:t>
                      </a:r>
                    </a:p>
                  </a:txBody>
                  <a:tcPr/>
                </a:tc>
                <a:tc>
                  <a:txBody>
                    <a:bodyPr/>
                    <a:lstStyle/>
                    <a:p>
                      <a:pPr algn="r"/>
                      <a:r>
                        <a:rPr lang="en-US" sz="1100" dirty="0">
                          <a:solidFill>
                            <a:schemeClr val="tx1"/>
                          </a:solidFill>
                          <a:latin typeface="Arial" panose="020B0604020202020204" pitchFamily="34" charset="0"/>
                          <a:cs typeface="Arial" panose="020B0604020202020204" pitchFamily="34" charset="0"/>
                        </a:rPr>
                        <a:t>2022/23</a:t>
                      </a:r>
                    </a:p>
                  </a:txBody>
                  <a:tcPr/>
                </a:tc>
                <a:tc>
                  <a:txBody>
                    <a:bodyPr/>
                    <a:lstStyle/>
                    <a:p>
                      <a:pPr algn="r"/>
                      <a:r>
                        <a:rPr lang="en-US" sz="1100" dirty="0">
                          <a:solidFill>
                            <a:schemeClr val="tx1"/>
                          </a:solidFill>
                          <a:latin typeface="Arial" panose="020B0604020202020204" pitchFamily="34" charset="0"/>
                          <a:cs typeface="Arial" panose="020B0604020202020204" pitchFamily="34" charset="0"/>
                        </a:rPr>
                        <a:t>2023/24</a:t>
                      </a:r>
                    </a:p>
                  </a:txBody>
                  <a:tcPr/>
                </a:tc>
                <a:extLst>
                  <a:ext uri="{0D108BD9-81ED-4DB2-BD59-A6C34878D82A}">
                    <a16:rowId xmlns:a16="http://schemas.microsoft.com/office/drawing/2014/main" xmlns="" val="2185370021"/>
                  </a:ext>
                </a:extLst>
              </a:tr>
              <a:tr h="285496">
                <a:tc>
                  <a:txBody>
                    <a:bodyPr/>
                    <a:lstStyle/>
                    <a:p>
                      <a:endParaRPr lang="en-US" sz="1100" b="1" dirty="0">
                        <a:latin typeface="Arial" panose="020B0604020202020204" pitchFamily="34" charset="0"/>
                        <a:cs typeface="Arial" panose="020B0604020202020204" pitchFamily="34" charset="0"/>
                      </a:endParaRPr>
                    </a:p>
                  </a:txBody>
                  <a:tcPr/>
                </a:tc>
                <a:tc gridSpan="2">
                  <a:txBody>
                    <a:bodyPr/>
                    <a:lstStyle/>
                    <a:p>
                      <a:pPr algn="ctr"/>
                      <a:r>
                        <a:rPr lang="en-US" sz="1100" b="1" dirty="0">
                          <a:latin typeface="Arial" panose="020B0604020202020204" pitchFamily="34" charset="0"/>
                          <a:cs typeface="Arial" panose="020B0604020202020204" pitchFamily="34" charset="0"/>
                        </a:rPr>
                        <a:t>Audited Outcomes </a:t>
                      </a:r>
                    </a:p>
                  </a:txBody>
                  <a:tcPr/>
                </a:tc>
                <a:tc hMerge="1">
                  <a:txBody>
                    <a:bodyPr/>
                    <a:lstStyle/>
                    <a:p>
                      <a:pPr algn="r"/>
                      <a:endParaRPr lang="en-US" sz="1200" b="1" dirty="0"/>
                    </a:p>
                  </a:txBody>
                  <a:tcPr/>
                </a:tc>
                <a:tc>
                  <a:txBody>
                    <a:bodyPr/>
                    <a:lstStyle/>
                    <a:p>
                      <a:pPr algn="r"/>
                      <a:r>
                        <a:rPr lang="en-US" sz="1100" b="1" dirty="0">
                          <a:latin typeface="Arial" panose="020B0604020202020204" pitchFamily="34" charset="0"/>
                          <a:cs typeface="Arial" panose="020B0604020202020204" pitchFamily="34" charset="0"/>
                        </a:rPr>
                        <a:t>Not yet Audited</a:t>
                      </a:r>
                    </a:p>
                  </a:txBody>
                  <a:tcPr/>
                </a:tc>
                <a:tc>
                  <a:txBody>
                    <a:bodyPr/>
                    <a:lstStyle/>
                    <a:p>
                      <a:pPr algn="r"/>
                      <a:r>
                        <a:rPr lang="en-US" sz="1100" b="1" dirty="0">
                          <a:latin typeface="Arial" panose="020B0604020202020204" pitchFamily="34" charset="0"/>
                          <a:cs typeface="Arial" panose="020B0604020202020204" pitchFamily="34" charset="0"/>
                        </a:rPr>
                        <a:t>Projection</a:t>
                      </a:r>
                    </a:p>
                  </a:txBody>
                  <a:tcPr/>
                </a:tc>
                <a:extLst>
                  <a:ext uri="{0D108BD9-81ED-4DB2-BD59-A6C34878D82A}">
                    <a16:rowId xmlns:a16="http://schemas.microsoft.com/office/drawing/2014/main" xmlns="" val="1683203876"/>
                  </a:ext>
                </a:extLst>
              </a:tr>
              <a:tr h="285496">
                <a:tc>
                  <a:txBody>
                    <a:bodyPr/>
                    <a:lstStyle/>
                    <a:p>
                      <a:r>
                        <a:rPr lang="en-US" sz="1100" b="1" dirty="0">
                          <a:latin typeface="Arial" panose="020B0604020202020204" pitchFamily="34" charset="0"/>
                          <a:cs typeface="Arial" panose="020B0604020202020204" pitchFamily="34" charset="0"/>
                        </a:rPr>
                        <a:t>Total Income </a:t>
                      </a:r>
                    </a:p>
                  </a:txBody>
                  <a:tcPr/>
                </a:tc>
                <a:tc>
                  <a:txBody>
                    <a:bodyPr/>
                    <a:lstStyle/>
                    <a:p>
                      <a:pPr algn="r"/>
                      <a:r>
                        <a:rPr lang="en-US" sz="1100" b="1" dirty="0">
                          <a:latin typeface="Arial" panose="020B0604020202020204" pitchFamily="34" charset="0"/>
                          <a:cs typeface="Arial" panose="020B0604020202020204" pitchFamily="34" charset="0"/>
                        </a:rPr>
                        <a:t>50 846</a:t>
                      </a:r>
                    </a:p>
                  </a:txBody>
                  <a:tcPr/>
                </a:tc>
                <a:tc>
                  <a:txBody>
                    <a:bodyPr/>
                    <a:lstStyle/>
                    <a:p>
                      <a:pPr algn="r"/>
                      <a:r>
                        <a:rPr lang="en-US" sz="1100" b="1" dirty="0">
                          <a:latin typeface="Arial" panose="020B0604020202020204" pitchFamily="34" charset="0"/>
                          <a:cs typeface="Arial" panose="020B0604020202020204" pitchFamily="34" charset="0"/>
                        </a:rPr>
                        <a:t>55 088</a:t>
                      </a:r>
                    </a:p>
                  </a:txBody>
                  <a:tcPr/>
                </a:tc>
                <a:tc>
                  <a:txBody>
                    <a:bodyPr/>
                    <a:lstStyle/>
                    <a:p>
                      <a:pPr algn="r"/>
                      <a:r>
                        <a:rPr lang="en-US" sz="1100" b="1" dirty="0">
                          <a:latin typeface="Arial" panose="020B0604020202020204" pitchFamily="34" charset="0"/>
                          <a:cs typeface="Arial" panose="020B0604020202020204" pitchFamily="34" charset="0"/>
                        </a:rPr>
                        <a:t>52 686</a:t>
                      </a:r>
                    </a:p>
                  </a:txBody>
                  <a:tcPr/>
                </a:tc>
                <a:tc>
                  <a:txBody>
                    <a:bodyPr/>
                    <a:lstStyle/>
                    <a:p>
                      <a:pPr algn="r"/>
                      <a:r>
                        <a:rPr lang="en-US" sz="1100" b="1" dirty="0">
                          <a:latin typeface="Arial" panose="020B0604020202020204" pitchFamily="34" charset="0"/>
                          <a:cs typeface="Arial" panose="020B0604020202020204" pitchFamily="34" charset="0"/>
                        </a:rPr>
                        <a:t>54 960</a:t>
                      </a:r>
                    </a:p>
                  </a:txBody>
                  <a:tcPr/>
                </a:tc>
                <a:extLst>
                  <a:ext uri="{0D108BD9-81ED-4DB2-BD59-A6C34878D82A}">
                    <a16:rowId xmlns:a16="http://schemas.microsoft.com/office/drawing/2014/main" xmlns="" val="230152639"/>
                  </a:ext>
                </a:extLst>
              </a:tr>
              <a:tr h="431509">
                <a:tc>
                  <a:txBody>
                    <a:bodyPr/>
                    <a:lstStyle/>
                    <a:p>
                      <a:r>
                        <a:rPr lang="en-US" sz="1100" dirty="0">
                          <a:latin typeface="Arial" panose="020B0604020202020204" pitchFamily="34" charset="0"/>
                          <a:cs typeface="Arial" panose="020B0604020202020204" pitchFamily="34" charset="0"/>
                        </a:rPr>
                        <a:t>Rental Income</a:t>
                      </a:r>
                    </a:p>
                  </a:txBody>
                  <a:tcPr/>
                </a:tc>
                <a:tc>
                  <a:txBody>
                    <a:bodyPr/>
                    <a:lstStyle/>
                    <a:p>
                      <a:pPr algn="r"/>
                      <a:r>
                        <a:rPr lang="en-US" sz="1100" dirty="0">
                          <a:latin typeface="Arial" panose="020B0604020202020204" pitchFamily="34" charset="0"/>
                          <a:cs typeface="Arial" panose="020B0604020202020204" pitchFamily="34" charset="0"/>
                        </a:rPr>
                        <a:t>39 876</a:t>
                      </a:r>
                    </a:p>
                  </a:txBody>
                  <a:tcPr/>
                </a:tc>
                <a:tc>
                  <a:txBody>
                    <a:bodyPr/>
                    <a:lstStyle/>
                    <a:p>
                      <a:pPr algn="r"/>
                      <a:r>
                        <a:rPr lang="en-US" sz="1100" dirty="0">
                          <a:latin typeface="Arial" panose="020B0604020202020204" pitchFamily="34" charset="0"/>
                          <a:cs typeface="Arial" panose="020B0604020202020204" pitchFamily="34" charset="0"/>
                        </a:rPr>
                        <a:t>39 491</a:t>
                      </a:r>
                    </a:p>
                  </a:txBody>
                  <a:tcPr/>
                </a:tc>
                <a:tc>
                  <a:txBody>
                    <a:bodyPr/>
                    <a:lstStyle/>
                    <a:p>
                      <a:pPr algn="r"/>
                      <a:r>
                        <a:rPr lang="en-US" sz="1100" dirty="0">
                          <a:latin typeface="Arial" panose="020B0604020202020204" pitchFamily="34" charset="0"/>
                          <a:cs typeface="Arial" panose="020B0604020202020204" pitchFamily="34" charset="0"/>
                        </a:rPr>
                        <a:t>43 965</a:t>
                      </a:r>
                    </a:p>
                  </a:txBody>
                  <a:tcPr/>
                </a:tc>
                <a:tc>
                  <a:txBody>
                    <a:bodyPr/>
                    <a:lstStyle/>
                    <a:p>
                      <a:pPr algn="r"/>
                      <a:r>
                        <a:rPr lang="en-US" sz="1100" dirty="0">
                          <a:latin typeface="Arial" panose="020B0604020202020204" pitchFamily="34" charset="0"/>
                          <a:cs typeface="Arial" panose="020B0604020202020204" pitchFamily="34" charset="0"/>
                        </a:rPr>
                        <a:t>41 723</a:t>
                      </a:r>
                    </a:p>
                  </a:txBody>
                  <a:tcPr/>
                </a:tc>
                <a:extLst>
                  <a:ext uri="{0D108BD9-81ED-4DB2-BD59-A6C34878D82A}">
                    <a16:rowId xmlns:a16="http://schemas.microsoft.com/office/drawing/2014/main" xmlns="" val="3405358060"/>
                  </a:ext>
                </a:extLst>
              </a:tr>
              <a:tr h="345440">
                <a:tc>
                  <a:txBody>
                    <a:bodyPr/>
                    <a:lstStyle/>
                    <a:p>
                      <a:r>
                        <a:rPr lang="en-US" sz="1100" dirty="0">
                          <a:latin typeface="Arial" panose="020B0604020202020204" pitchFamily="34" charset="0"/>
                          <a:cs typeface="Arial" panose="020B0604020202020204" pitchFamily="34" charset="0"/>
                        </a:rPr>
                        <a:t>Other Income </a:t>
                      </a:r>
                    </a:p>
                  </a:txBody>
                  <a:tcPr/>
                </a:tc>
                <a:tc>
                  <a:txBody>
                    <a:bodyPr/>
                    <a:lstStyle/>
                    <a:p>
                      <a:pPr algn="r"/>
                      <a:r>
                        <a:rPr lang="en-US" sz="1100" dirty="0">
                          <a:latin typeface="Arial" panose="020B0604020202020204" pitchFamily="34" charset="0"/>
                          <a:cs typeface="Arial" panose="020B0604020202020204" pitchFamily="34" charset="0"/>
                        </a:rPr>
                        <a:t>10 970</a:t>
                      </a:r>
                    </a:p>
                  </a:txBody>
                  <a:tcPr/>
                </a:tc>
                <a:tc>
                  <a:txBody>
                    <a:bodyPr/>
                    <a:lstStyle/>
                    <a:p>
                      <a:pPr algn="r"/>
                      <a:r>
                        <a:rPr lang="en-US" sz="1100" dirty="0">
                          <a:latin typeface="Arial" panose="020B0604020202020204" pitchFamily="34" charset="0"/>
                          <a:cs typeface="Arial" panose="020B0604020202020204" pitchFamily="34" charset="0"/>
                        </a:rPr>
                        <a:t>15 597 </a:t>
                      </a:r>
                    </a:p>
                  </a:txBody>
                  <a:tcPr/>
                </a:tc>
                <a:tc>
                  <a:txBody>
                    <a:bodyPr/>
                    <a:lstStyle/>
                    <a:p>
                      <a:pPr algn="r"/>
                      <a:r>
                        <a:rPr lang="en-US" sz="1100" dirty="0">
                          <a:latin typeface="Arial" panose="020B0604020202020204" pitchFamily="34" charset="0"/>
                          <a:cs typeface="Arial" panose="020B0604020202020204" pitchFamily="34" charset="0"/>
                        </a:rPr>
                        <a:t>8 721</a:t>
                      </a:r>
                    </a:p>
                  </a:txBody>
                  <a:tcPr/>
                </a:tc>
                <a:tc>
                  <a:txBody>
                    <a:bodyPr/>
                    <a:lstStyle/>
                    <a:p>
                      <a:pPr algn="r"/>
                      <a:r>
                        <a:rPr lang="en-US" sz="1100" dirty="0">
                          <a:latin typeface="Arial" panose="020B0604020202020204" pitchFamily="34" charset="0"/>
                          <a:cs typeface="Arial" panose="020B0604020202020204" pitchFamily="34" charset="0"/>
                        </a:rPr>
                        <a:t>13 238</a:t>
                      </a:r>
                    </a:p>
                  </a:txBody>
                  <a:tcPr/>
                </a:tc>
                <a:extLst>
                  <a:ext uri="{0D108BD9-81ED-4DB2-BD59-A6C34878D82A}">
                    <a16:rowId xmlns:a16="http://schemas.microsoft.com/office/drawing/2014/main" xmlns="" val="128380423"/>
                  </a:ext>
                </a:extLst>
              </a:tr>
              <a:tr h="345440">
                <a:tc>
                  <a:txBody>
                    <a:bodyPr/>
                    <a:lstStyle/>
                    <a:p>
                      <a:endParaRPr lang="en-US" sz="1100" dirty="0">
                        <a:latin typeface="Arial" panose="020B0604020202020204" pitchFamily="34" charset="0"/>
                        <a:cs typeface="Arial" panose="020B0604020202020204" pitchFamily="34" charset="0"/>
                      </a:endParaRPr>
                    </a:p>
                  </a:txBody>
                  <a:tcPr/>
                </a:tc>
                <a:tc>
                  <a:txBody>
                    <a:bodyPr/>
                    <a:lstStyle/>
                    <a:p>
                      <a:pPr algn="r"/>
                      <a:endParaRPr lang="en-US" sz="1100" dirty="0">
                        <a:latin typeface="Arial" panose="020B0604020202020204" pitchFamily="34" charset="0"/>
                        <a:cs typeface="Arial" panose="020B0604020202020204" pitchFamily="34" charset="0"/>
                      </a:endParaRPr>
                    </a:p>
                  </a:txBody>
                  <a:tcPr/>
                </a:tc>
                <a:tc>
                  <a:txBody>
                    <a:bodyPr/>
                    <a:lstStyle/>
                    <a:p>
                      <a:pPr algn="r"/>
                      <a:endParaRPr lang="en-US" sz="1100" dirty="0">
                        <a:latin typeface="Arial" panose="020B0604020202020204" pitchFamily="34" charset="0"/>
                        <a:cs typeface="Arial" panose="020B0604020202020204" pitchFamily="34" charset="0"/>
                      </a:endParaRPr>
                    </a:p>
                  </a:txBody>
                  <a:tcPr/>
                </a:tc>
                <a:tc>
                  <a:txBody>
                    <a:bodyPr/>
                    <a:lstStyle/>
                    <a:p>
                      <a:pPr algn="r"/>
                      <a:endParaRPr lang="en-US" sz="1100" dirty="0">
                        <a:latin typeface="Arial" panose="020B0604020202020204" pitchFamily="34" charset="0"/>
                        <a:cs typeface="Arial" panose="020B0604020202020204" pitchFamily="34" charset="0"/>
                      </a:endParaRPr>
                    </a:p>
                  </a:txBody>
                  <a:tcPr/>
                </a:tc>
                <a:tc>
                  <a:txBody>
                    <a:bodyPr/>
                    <a:lstStyle/>
                    <a:p>
                      <a:pPr algn="r"/>
                      <a:endParaRPr lang="en-US" sz="11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69180331"/>
                  </a:ext>
                </a:extLst>
              </a:tr>
              <a:tr h="391712">
                <a:tc>
                  <a:txBody>
                    <a:bodyPr/>
                    <a:lstStyle/>
                    <a:p>
                      <a:r>
                        <a:rPr lang="en-US" sz="1100" b="1" dirty="0">
                          <a:latin typeface="Arial" panose="020B0604020202020204" pitchFamily="34" charset="0"/>
                          <a:cs typeface="Arial" panose="020B0604020202020204" pitchFamily="34" charset="0"/>
                        </a:rPr>
                        <a:t>Total Expenses </a:t>
                      </a:r>
                    </a:p>
                  </a:txBody>
                  <a:tcPr/>
                </a:tc>
                <a:tc>
                  <a:txBody>
                    <a:bodyPr/>
                    <a:lstStyle/>
                    <a:p>
                      <a:pPr algn="r"/>
                      <a:r>
                        <a:rPr lang="en-US" sz="1100" b="1" dirty="0">
                          <a:latin typeface="Arial" panose="020B0604020202020204" pitchFamily="34" charset="0"/>
                          <a:cs typeface="Arial" panose="020B0604020202020204" pitchFamily="34" charset="0"/>
                        </a:rPr>
                        <a:t>88 825</a:t>
                      </a:r>
                    </a:p>
                  </a:txBody>
                  <a:tcPr/>
                </a:tc>
                <a:tc>
                  <a:txBody>
                    <a:bodyPr/>
                    <a:lstStyle/>
                    <a:p>
                      <a:pPr algn="r"/>
                      <a:r>
                        <a:rPr lang="en-US" sz="1100" b="1" dirty="0">
                          <a:latin typeface="Arial" panose="020B0604020202020204" pitchFamily="34" charset="0"/>
                          <a:cs typeface="Arial" panose="020B0604020202020204" pitchFamily="34" charset="0"/>
                        </a:rPr>
                        <a:t>60 206</a:t>
                      </a:r>
                    </a:p>
                  </a:txBody>
                  <a:tcPr/>
                </a:tc>
                <a:tc>
                  <a:txBody>
                    <a:bodyPr/>
                    <a:lstStyle/>
                    <a:p>
                      <a:pPr algn="r"/>
                      <a:r>
                        <a:rPr lang="en-US" sz="1100" b="1" dirty="0">
                          <a:latin typeface="Arial" panose="020B0604020202020204" pitchFamily="34" charset="0"/>
                          <a:cs typeface="Arial" panose="020B0604020202020204" pitchFamily="34" charset="0"/>
                        </a:rPr>
                        <a:t>16 942 </a:t>
                      </a:r>
                    </a:p>
                  </a:txBody>
                  <a:tcPr/>
                </a:tc>
                <a:tc>
                  <a:txBody>
                    <a:bodyPr/>
                    <a:lstStyle/>
                    <a:p>
                      <a:pPr algn="r"/>
                      <a:r>
                        <a:rPr lang="en-US" sz="1100" b="1" dirty="0">
                          <a:latin typeface="Arial" panose="020B0604020202020204" pitchFamily="34" charset="0"/>
                          <a:cs typeface="Arial" panose="020B0604020202020204" pitchFamily="34" charset="0"/>
                        </a:rPr>
                        <a:t>27 353</a:t>
                      </a:r>
                    </a:p>
                  </a:txBody>
                  <a:tcPr/>
                </a:tc>
                <a:extLst>
                  <a:ext uri="{0D108BD9-81ED-4DB2-BD59-A6C34878D82A}">
                    <a16:rowId xmlns:a16="http://schemas.microsoft.com/office/drawing/2014/main" xmlns="" val="4005491246"/>
                  </a:ext>
                </a:extLst>
              </a:tr>
              <a:tr h="337021">
                <a:tc>
                  <a:txBody>
                    <a:bodyPr/>
                    <a:lstStyle/>
                    <a:p>
                      <a:r>
                        <a:rPr lang="en-US" sz="1100" b="0" dirty="0">
                          <a:latin typeface="Arial" panose="020B0604020202020204" pitchFamily="34" charset="0"/>
                          <a:cs typeface="Arial" panose="020B0604020202020204" pitchFamily="34" charset="0"/>
                        </a:rPr>
                        <a:t>General Expenses </a:t>
                      </a:r>
                    </a:p>
                  </a:txBody>
                  <a:tcPr/>
                </a:tc>
                <a:tc>
                  <a:txBody>
                    <a:bodyPr/>
                    <a:lstStyle/>
                    <a:p>
                      <a:pPr algn="r"/>
                      <a:r>
                        <a:rPr lang="en-US" sz="1100" b="0" dirty="0">
                          <a:latin typeface="Arial" panose="020B0604020202020204" pitchFamily="34" charset="0"/>
                          <a:cs typeface="Arial" panose="020B0604020202020204" pitchFamily="34" charset="0"/>
                        </a:rPr>
                        <a:t>88 825</a:t>
                      </a:r>
                    </a:p>
                  </a:txBody>
                  <a:tcPr/>
                </a:tc>
                <a:tc>
                  <a:txBody>
                    <a:bodyPr/>
                    <a:lstStyle/>
                    <a:p>
                      <a:pPr algn="r"/>
                      <a:r>
                        <a:rPr lang="en-US" sz="1100" b="0" dirty="0">
                          <a:latin typeface="Arial" panose="020B0604020202020204" pitchFamily="34" charset="0"/>
                          <a:cs typeface="Arial" panose="020B0604020202020204" pitchFamily="34" charset="0"/>
                        </a:rPr>
                        <a:t>60 206</a:t>
                      </a:r>
                    </a:p>
                  </a:txBody>
                  <a:tcPr/>
                </a:tc>
                <a:tc>
                  <a:txBody>
                    <a:bodyPr/>
                    <a:lstStyle/>
                    <a:p>
                      <a:pPr algn="r"/>
                      <a:r>
                        <a:rPr lang="en-US" sz="1100" b="0" dirty="0">
                          <a:latin typeface="Arial" panose="020B0604020202020204" pitchFamily="34" charset="0"/>
                          <a:cs typeface="Arial" panose="020B0604020202020204" pitchFamily="34" charset="0"/>
                        </a:rPr>
                        <a:t>16 942</a:t>
                      </a:r>
                    </a:p>
                  </a:txBody>
                  <a:tcPr/>
                </a:tc>
                <a:tc>
                  <a:txBody>
                    <a:bodyPr/>
                    <a:lstStyle/>
                    <a:p>
                      <a:pPr algn="r"/>
                      <a:r>
                        <a:rPr lang="en-US" sz="1100" b="0" dirty="0">
                          <a:latin typeface="Arial" panose="020B0604020202020204" pitchFamily="34" charset="0"/>
                          <a:cs typeface="Arial" panose="020B0604020202020204" pitchFamily="34" charset="0"/>
                        </a:rPr>
                        <a:t>27 353</a:t>
                      </a:r>
                    </a:p>
                  </a:txBody>
                  <a:tcPr/>
                </a:tc>
                <a:extLst>
                  <a:ext uri="{0D108BD9-81ED-4DB2-BD59-A6C34878D82A}">
                    <a16:rowId xmlns:a16="http://schemas.microsoft.com/office/drawing/2014/main" xmlns="" val="588121150"/>
                  </a:ext>
                </a:extLst>
              </a:tr>
              <a:tr h="360390">
                <a:tc>
                  <a:txBody>
                    <a:bodyPr/>
                    <a:lstStyle/>
                    <a:p>
                      <a:r>
                        <a:rPr lang="en-US" sz="1100" b="1" dirty="0">
                          <a:latin typeface="Arial" panose="020B0604020202020204" pitchFamily="34" charset="0"/>
                          <a:cs typeface="Arial" panose="020B0604020202020204" pitchFamily="34" charset="0"/>
                        </a:rPr>
                        <a:t>Surplus/(Deficit)</a:t>
                      </a:r>
                    </a:p>
                  </a:txBody>
                  <a:tcPr/>
                </a:tc>
                <a:tc>
                  <a:txBody>
                    <a:bodyPr/>
                    <a:lstStyle/>
                    <a:p>
                      <a:pPr algn="r"/>
                      <a:r>
                        <a:rPr lang="en-US" sz="1100" b="1" dirty="0">
                          <a:latin typeface="Arial" panose="020B0604020202020204" pitchFamily="34" charset="0"/>
                          <a:cs typeface="Arial" panose="020B0604020202020204" pitchFamily="34" charset="0"/>
                        </a:rPr>
                        <a:t>(4 668)</a:t>
                      </a:r>
                    </a:p>
                  </a:txBody>
                  <a:tcPr/>
                </a:tc>
                <a:tc>
                  <a:txBody>
                    <a:bodyPr/>
                    <a:lstStyle/>
                    <a:p>
                      <a:pPr algn="r"/>
                      <a:r>
                        <a:rPr lang="en-US" sz="1100" b="1" dirty="0">
                          <a:latin typeface="Arial" panose="020B0604020202020204" pitchFamily="34" charset="0"/>
                          <a:cs typeface="Arial" panose="020B0604020202020204" pitchFamily="34" charset="0"/>
                        </a:rPr>
                        <a:t>(37 979)</a:t>
                      </a:r>
                    </a:p>
                  </a:txBody>
                  <a:tcPr/>
                </a:tc>
                <a:tc>
                  <a:txBody>
                    <a:bodyPr/>
                    <a:lstStyle/>
                    <a:p>
                      <a:pPr algn="r"/>
                      <a:r>
                        <a:rPr lang="en-US" sz="1100" b="1" dirty="0">
                          <a:latin typeface="Arial" panose="020B0604020202020204" pitchFamily="34" charset="0"/>
                          <a:cs typeface="Arial" panose="020B0604020202020204" pitchFamily="34" charset="0"/>
                        </a:rPr>
                        <a:t>35 745</a:t>
                      </a:r>
                    </a:p>
                  </a:txBody>
                  <a:tcPr/>
                </a:tc>
                <a:tc>
                  <a:txBody>
                    <a:bodyPr/>
                    <a:lstStyle/>
                    <a:p>
                      <a:pPr algn="r"/>
                      <a:r>
                        <a:rPr lang="en-US" sz="1100" b="1" dirty="0">
                          <a:latin typeface="Arial" panose="020B0604020202020204" pitchFamily="34" charset="0"/>
                          <a:cs typeface="Arial" panose="020B0604020202020204" pitchFamily="34" charset="0"/>
                        </a:rPr>
                        <a:t>27 607</a:t>
                      </a:r>
                    </a:p>
                  </a:txBody>
                  <a:tcPr/>
                </a:tc>
                <a:extLst>
                  <a:ext uri="{0D108BD9-81ED-4DB2-BD59-A6C34878D82A}">
                    <a16:rowId xmlns:a16="http://schemas.microsoft.com/office/drawing/2014/main" xmlns="" val="481306427"/>
                  </a:ext>
                </a:extLst>
              </a:tr>
            </a:tbl>
          </a:graphicData>
        </a:graphic>
      </p:graphicFrame>
    </p:spTree>
    <p:extLst>
      <p:ext uri="{BB962C8B-B14F-4D97-AF65-F5344CB8AC3E}">
        <p14:creationId xmlns:p14="http://schemas.microsoft.com/office/powerpoint/2010/main" xmlns="" val="367249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DB2815-CB53-8043-BC2D-666FA1CCBE3F}" type="slidenum">
              <a:rPr lang="en-US" smtClean="0"/>
              <a:pPr/>
              <a:t>14</a:t>
            </a:fld>
            <a:endParaRPr lang="en-US" dirty="0"/>
          </a:p>
        </p:txBody>
      </p:sp>
      <p:sp>
        <p:nvSpPr>
          <p:cNvPr id="6" name="TextBox 5"/>
          <p:cNvSpPr txBox="1"/>
          <p:nvPr/>
        </p:nvSpPr>
        <p:spPr>
          <a:xfrm>
            <a:off x="247648" y="2875002"/>
            <a:ext cx="8620125" cy="1107996"/>
          </a:xfrm>
          <a:prstGeom prst="rect">
            <a:avLst/>
          </a:prstGeom>
          <a:noFill/>
        </p:spPr>
        <p:txBody>
          <a:bodyPr wrap="square" rtlCol="0">
            <a:spAutoFit/>
          </a:bodyPr>
          <a:lstStyle/>
          <a:p>
            <a:pPr algn="ctr"/>
            <a:r>
              <a:rPr lang="en-ZA" sz="6600" dirty="0">
                <a:solidFill>
                  <a:schemeClr val="accent3">
                    <a:lumMod val="50000"/>
                  </a:schemeClr>
                </a:solidFill>
                <a:latin typeface="Arial" panose="020B0604020202020204" pitchFamily="34" charset="0"/>
                <a:cs typeface="Arial" panose="020B0604020202020204" pitchFamily="34" charset="0"/>
              </a:rPr>
              <a:t>Thank You</a:t>
            </a:r>
            <a:endParaRPr lang="en-ZA" sz="3200" dirty="0">
              <a:solidFill>
                <a:schemeClr val="accent3">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05378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486" y="1468665"/>
            <a:ext cx="8667455" cy="4920343"/>
          </a:xfrm>
        </p:spPr>
        <p:txBody>
          <a:bodyPr>
            <a:noAutofit/>
          </a:bodyPr>
          <a:lstStyle/>
          <a:p>
            <a:pPr>
              <a:buAutoNum type="arabicPeriod"/>
            </a:pPr>
            <a:r>
              <a:rPr lang="en-ZA" sz="1800" dirty="0">
                <a:solidFill>
                  <a:schemeClr val="tx1"/>
                </a:solidFill>
                <a:latin typeface="Arial" panose="020B0604020202020204" pitchFamily="34" charset="0"/>
                <a:cs typeface="Arial" panose="020B0604020202020204" pitchFamily="34" charset="0"/>
              </a:rPr>
              <a:t>PART A : OUR MANDATE</a:t>
            </a:r>
          </a:p>
          <a:p>
            <a:pPr>
              <a:buAutoNum type="arabicPeriod"/>
            </a:pPr>
            <a:endParaRPr lang="en-ZA" sz="1800" dirty="0">
              <a:solidFill>
                <a:schemeClr val="tx1"/>
              </a:solidFill>
              <a:latin typeface="Arial" panose="020B0604020202020204" pitchFamily="34" charset="0"/>
              <a:cs typeface="Arial" panose="020B0604020202020204" pitchFamily="34" charset="0"/>
            </a:endParaRPr>
          </a:p>
          <a:p>
            <a:pPr>
              <a:buAutoNum type="arabicPeriod"/>
            </a:pPr>
            <a:r>
              <a:rPr lang="en-ZA" sz="1800" dirty="0">
                <a:solidFill>
                  <a:schemeClr val="tx1"/>
                </a:solidFill>
                <a:latin typeface="Arial" panose="020B0604020202020204" pitchFamily="34" charset="0"/>
                <a:cs typeface="Arial" panose="020B0604020202020204" pitchFamily="34" charset="0"/>
              </a:rPr>
              <a:t>PART B : OUR STRATEGIC FOCUS</a:t>
            </a:r>
          </a:p>
          <a:p>
            <a:pPr>
              <a:buAutoNum type="arabicPeriod"/>
            </a:pPr>
            <a:endParaRPr lang="en-ZA" sz="1800" dirty="0">
              <a:solidFill>
                <a:schemeClr val="tx1"/>
              </a:solidFill>
              <a:latin typeface="Arial" panose="020B0604020202020204" pitchFamily="34" charset="0"/>
              <a:cs typeface="Arial" panose="020B0604020202020204" pitchFamily="34" charset="0"/>
            </a:endParaRPr>
          </a:p>
          <a:p>
            <a:pPr>
              <a:buAutoNum type="arabicPeriod"/>
            </a:pPr>
            <a:r>
              <a:rPr lang="en-ZA" sz="1800" dirty="0">
                <a:solidFill>
                  <a:schemeClr val="tx1"/>
                </a:solidFill>
                <a:latin typeface="Arial" panose="020B0604020202020204" pitchFamily="34" charset="0"/>
                <a:cs typeface="Arial" panose="020B0604020202020204" pitchFamily="34" charset="0"/>
              </a:rPr>
              <a:t>PART C : MEASURING OUR PERFORMANCE</a:t>
            </a:r>
          </a:p>
          <a:p>
            <a:pPr lvl="1">
              <a:buFont typeface="Arial" panose="020B0604020202020204" pitchFamily="34" charset="0"/>
              <a:buChar char="•"/>
            </a:pPr>
            <a:r>
              <a:rPr lang="en-ZA" sz="1400" dirty="0">
                <a:solidFill>
                  <a:schemeClr val="tx1"/>
                </a:solidFill>
                <a:latin typeface="Arial" panose="020B0604020202020204" pitchFamily="34" charset="0"/>
                <a:cs typeface="Arial" panose="020B0604020202020204" pitchFamily="34" charset="0"/>
              </a:rPr>
              <a:t>Programme 1 : Administration </a:t>
            </a:r>
          </a:p>
          <a:p>
            <a:pPr lvl="1">
              <a:buFont typeface="Arial" panose="020B0604020202020204" pitchFamily="34" charset="0"/>
              <a:buChar char="•"/>
            </a:pPr>
            <a:r>
              <a:rPr lang="en-ZA" sz="1400" dirty="0">
                <a:solidFill>
                  <a:schemeClr val="tx1"/>
                </a:solidFill>
                <a:latin typeface="Arial" panose="020B0604020202020204" pitchFamily="34" charset="0"/>
                <a:cs typeface="Arial" panose="020B0604020202020204" pitchFamily="34" charset="0"/>
              </a:rPr>
              <a:t>Programme 2 : Land and tenure management.</a:t>
            </a:r>
          </a:p>
          <a:p>
            <a:pPr>
              <a:buAutoNum type="arabicPeriod"/>
            </a:pPr>
            <a:endParaRPr lang="en-ZA" sz="1800" dirty="0">
              <a:solidFill>
                <a:schemeClr val="tx1"/>
              </a:solidFill>
              <a:latin typeface="Arial" panose="020B0604020202020204" pitchFamily="34" charset="0"/>
              <a:cs typeface="Arial" panose="020B0604020202020204" pitchFamily="34" charset="0"/>
            </a:endParaRPr>
          </a:p>
          <a:p>
            <a:pPr>
              <a:buAutoNum type="arabicPeriod"/>
            </a:pPr>
            <a:r>
              <a:rPr lang="en-ZA" sz="1800" dirty="0">
                <a:solidFill>
                  <a:schemeClr val="tx1"/>
                </a:solidFill>
                <a:latin typeface="Arial" panose="020B0604020202020204" pitchFamily="34" charset="0"/>
                <a:cs typeface="Arial" panose="020B0604020202020204" pitchFamily="34" charset="0"/>
              </a:rPr>
              <a:t>PART D: FINANCIAL INFORMATION</a:t>
            </a:r>
          </a:p>
          <a:p>
            <a:pPr>
              <a:buAutoNum type="arabicPeriod"/>
            </a:pPr>
            <a:endParaRPr lang="en-ZA" sz="1800" dirty="0">
              <a:solidFill>
                <a:schemeClr val="tx1"/>
              </a:solidFill>
              <a:latin typeface="Arial" panose="020B0604020202020204" pitchFamily="34" charset="0"/>
              <a:cs typeface="Arial" panose="020B0604020202020204" pitchFamily="34" charset="0"/>
            </a:endParaRPr>
          </a:p>
          <a:p>
            <a:pPr marL="0" indent="0">
              <a:buNone/>
            </a:pPr>
            <a:r>
              <a:rPr lang="en-ZA" sz="1800" dirty="0">
                <a:solidFill>
                  <a:schemeClr val="tx1"/>
                </a:solidFill>
                <a:latin typeface="Arial" panose="020B0604020202020204" pitchFamily="34" charset="0"/>
                <a:cs typeface="Arial" panose="020B0604020202020204" pitchFamily="34" charset="0"/>
              </a:rPr>
              <a:t>	</a:t>
            </a:r>
          </a:p>
        </p:txBody>
      </p:sp>
      <p:sp>
        <p:nvSpPr>
          <p:cNvPr id="5" name="Slide Number Placeholder 4"/>
          <p:cNvSpPr>
            <a:spLocks noGrp="1"/>
          </p:cNvSpPr>
          <p:nvPr>
            <p:ph type="sldNum" sz="quarter" idx="12"/>
          </p:nvPr>
        </p:nvSpPr>
        <p:spPr/>
        <p:txBody>
          <a:bodyPr/>
          <a:lstStyle/>
          <a:p>
            <a:fld id="{42DB2815-CB53-8043-BC2D-666FA1CCBE3F}" type="slidenum">
              <a:rPr lang="en-US" smtClean="0"/>
              <a:pPr/>
              <a:t>2</a:t>
            </a:fld>
            <a:endParaRPr lang="en-US" dirty="0"/>
          </a:p>
        </p:txBody>
      </p:sp>
      <p:sp>
        <p:nvSpPr>
          <p:cNvPr id="6" name="Title 1"/>
          <p:cNvSpPr>
            <a:spLocks noGrp="1"/>
          </p:cNvSpPr>
          <p:nvPr>
            <p:ph type="title"/>
          </p:nvPr>
        </p:nvSpPr>
        <p:spPr>
          <a:xfrm>
            <a:off x="457200" y="209322"/>
            <a:ext cx="8229600" cy="1143000"/>
          </a:xfrm>
        </p:spPr>
        <p:txBody>
          <a:bodyPr>
            <a:normAutofit/>
          </a:bodyPr>
          <a:lstStyle/>
          <a:p>
            <a:r>
              <a:rPr lang="en-ZA" dirty="0">
                <a:solidFill>
                  <a:schemeClr val="tx1"/>
                </a:solidFill>
                <a:latin typeface="Arial" panose="020B0604020202020204" pitchFamily="34" charset="0"/>
                <a:cs typeface="Arial" panose="020B0604020202020204" pitchFamily="34" charset="0"/>
              </a:rPr>
              <a:t>CONTENTS</a:t>
            </a:r>
          </a:p>
        </p:txBody>
      </p:sp>
    </p:spTree>
    <p:extLst>
      <p:ext uri="{BB962C8B-B14F-4D97-AF65-F5344CB8AC3E}">
        <p14:creationId xmlns:p14="http://schemas.microsoft.com/office/powerpoint/2010/main" xmlns="" val="389402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DB2815-CB53-8043-BC2D-666FA1CCBE3F}" type="slidenum">
              <a:rPr lang="en-US" smtClean="0"/>
              <a:pPr/>
              <a:t>3</a:t>
            </a:fld>
            <a:endParaRPr lang="en-US" dirty="0"/>
          </a:p>
        </p:txBody>
      </p:sp>
      <p:sp>
        <p:nvSpPr>
          <p:cNvPr id="6" name="TextBox 5"/>
          <p:cNvSpPr txBox="1"/>
          <p:nvPr/>
        </p:nvSpPr>
        <p:spPr>
          <a:xfrm>
            <a:off x="247648" y="2875002"/>
            <a:ext cx="8620125" cy="830997"/>
          </a:xfrm>
          <a:prstGeom prst="rect">
            <a:avLst/>
          </a:prstGeom>
          <a:noFill/>
        </p:spPr>
        <p:txBody>
          <a:bodyPr wrap="square" rtlCol="0">
            <a:spAutoFit/>
          </a:bodyPr>
          <a:lstStyle/>
          <a:p>
            <a:pPr algn="ctr"/>
            <a:r>
              <a:rPr lang="en-ZA" sz="4800" b="1" dirty="0">
                <a:latin typeface="Arial" panose="020B0604020202020204" pitchFamily="34" charset="0"/>
                <a:cs typeface="Arial" panose="020B0604020202020204" pitchFamily="34" charset="0"/>
              </a:rPr>
              <a:t>PART A : OUR MANDATE</a:t>
            </a:r>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29902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0BB3FE-71FA-4DC6-B618-FCDF2D4C4B52}" type="slidenum">
              <a:rPr lang="en-US" smtClean="0">
                <a:solidFill>
                  <a:prstClr val="black">
                    <a:tint val="75000"/>
                  </a:prstClr>
                </a:solidFill>
              </a:rPr>
              <a:pPr>
                <a:defRPr/>
              </a:pPr>
              <a:t>4</a:t>
            </a:fld>
            <a:endParaRPr lang="en-US" dirty="0">
              <a:solidFill>
                <a:prstClr val="black">
                  <a:tint val="75000"/>
                </a:prstClr>
              </a:solidFill>
            </a:endParaRPr>
          </a:p>
        </p:txBody>
      </p:sp>
      <p:sp>
        <p:nvSpPr>
          <p:cNvPr id="5" name="Content Placeholder 2"/>
          <p:cNvSpPr>
            <a:spLocks noGrp="1"/>
          </p:cNvSpPr>
          <p:nvPr>
            <p:ph idx="1"/>
          </p:nvPr>
        </p:nvSpPr>
        <p:spPr>
          <a:xfrm>
            <a:off x="239486" y="1468665"/>
            <a:ext cx="8667455" cy="4920343"/>
          </a:xfrm>
        </p:spPr>
        <p:txBody>
          <a:bodyPr>
            <a:noAutofit/>
          </a:bodyPr>
          <a:lstStyle/>
          <a:p>
            <a:pPr algn="just">
              <a:buFont typeface="Wingdings" pitchFamily="2" charset="2"/>
              <a:buChar char="q"/>
            </a:pPr>
            <a:r>
              <a:rPr lang="en-ZA" sz="1700" dirty="0">
                <a:solidFill>
                  <a:schemeClr val="tx1"/>
                </a:solidFill>
                <a:latin typeface="Arial" panose="020B0604020202020204" pitchFamily="34" charset="0"/>
                <a:cs typeface="Arial" panose="020B0604020202020204" pitchFamily="34" charset="0"/>
              </a:rPr>
              <a:t>The mandate of the Ingonyama Trust Board is to administer the affairs of the Trust and the Trust land.</a:t>
            </a:r>
          </a:p>
          <a:p>
            <a:pPr algn="just">
              <a:buFont typeface="Wingdings" pitchFamily="2" charset="2"/>
              <a:buChar char="q"/>
            </a:pPr>
            <a:r>
              <a:rPr lang="en-ZA" sz="1700" dirty="0">
                <a:solidFill>
                  <a:schemeClr val="tx1"/>
                </a:solidFill>
                <a:latin typeface="Arial" panose="020B0604020202020204" pitchFamily="34" charset="0"/>
                <a:cs typeface="Arial" panose="020B0604020202020204" pitchFamily="34" charset="0"/>
              </a:rPr>
              <a:t>Ingonyama Trust was established by the former KwaZulu Government as a Trust with wide ranging mandate which is expressed in Section 2(1) of the Ingonyama Trust Amendment Act of 1997 which reads as follows:</a:t>
            </a:r>
          </a:p>
          <a:p>
            <a:pPr lvl="1" algn="just">
              <a:buFont typeface="Wingdings" pitchFamily="2" charset="2"/>
              <a:buChar char="q"/>
            </a:pPr>
            <a:r>
              <a:rPr lang="en-ZA" sz="1700" i="1" dirty="0">
                <a:solidFill>
                  <a:schemeClr val="tx1"/>
                </a:solidFill>
                <a:latin typeface="Arial" panose="020B0604020202020204" pitchFamily="34" charset="0"/>
                <a:cs typeface="Arial" panose="020B0604020202020204" pitchFamily="34" charset="0"/>
              </a:rPr>
              <a:t>“A corporate body, to be called Ingonyama Trust, hereafter referred to as the Trust, is hereby established with perpetual succession and power to sue and be sued and, subject to the provisions of this Act, to do all such acts and things as bodies corporate may lawfully do”.</a:t>
            </a:r>
          </a:p>
          <a:p>
            <a:pPr algn="just">
              <a:buFont typeface="Wingdings" pitchFamily="2" charset="2"/>
              <a:buChar char="q"/>
            </a:pPr>
            <a:r>
              <a:rPr lang="en-ZA" sz="1700" dirty="0">
                <a:solidFill>
                  <a:schemeClr val="tx1"/>
                </a:solidFill>
                <a:latin typeface="Arial" panose="020B0604020202020204" pitchFamily="34" charset="0"/>
                <a:ea typeface="Times New Roman" panose="02020603050405020304" pitchFamily="18" charset="0"/>
                <a:cs typeface="Arial" panose="020B0604020202020204" pitchFamily="34" charset="0"/>
              </a:rPr>
              <a:t>In amplifying the mandate of the Trust, section 2(2) provides that </a:t>
            </a:r>
            <a:r>
              <a:rPr lang="en-ZA" sz="1700" i="1" dirty="0">
                <a:solidFill>
                  <a:schemeClr val="tx1"/>
                </a:solidFill>
                <a:latin typeface="Arial" panose="020B0604020202020204" pitchFamily="34" charset="0"/>
                <a:ea typeface="Times New Roman" panose="02020603050405020304" pitchFamily="18" charset="0"/>
                <a:cs typeface="Arial" panose="020B0604020202020204" pitchFamily="34" charset="0"/>
              </a:rPr>
              <a:t>the Trust shall, in a manner not inconsistent with the provisions of this Act, </a:t>
            </a:r>
            <a:r>
              <a:rPr lang="en-ZA" sz="1700" i="1" u="sng" dirty="0">
                <a:solidFill>
                  <a:schemeClr val="tx1"/>
                </a:solidFill>
                <a:latin typeface="Arial" panose="020B0604020202020204" pitchFamily="34" charset="0"/>
                <a:ea typeface="Times New Roman" panose="02020603050405020304" pitchFamily="18" charset="0"/>
                <a:cs typeface="Arial" panose="020B0604020202020204" pitchFamily="34" charset="0"/>
              </a:rPr>
              <a:t>be administered for the benefit, material welfare and social well-being of the members of the tribes and communities</a:t>
            </a:r>
            <a:r>
              <a:rPr lang="en-ZA" sz="1700" i="1" dirty="0">
                <a:solidFill>
                  <a:schemeClr val="tx1"/>
                </a:solidFill>
                <a:latin typeface="Arial" panose="020B0604020202020204" pitchFamily="34" charset="0"/>
                <a:ea typeface="Times New Roman" panose="02020603050405020304" pitchFamily="18" charset="0"/>
                <a:cs typeface="Arial" panose="020B0604020202020204" pitchFamily="34" charset="0"/>
              </a:rPr>
              <a:t> as contemplated in the KwaZulu Amakhosi and Iziphakanyiswa Act, 1990 (Act No. 9 of 1990), referred to in the second column of the Schedule, established in a district referred to in the first column of the Schedule and the residents of such a district.</a:t>
            </a:r>
          </a:p>
        </p:txBody>
      </p:sp>
      <p:sp>
        <p:nvSpPr>
          <p:cNvPr id="3" name="Title 2"/>
          <p:cNvSpPr>
            <a:spLocks noGrp="1"/>
          </p:cNvSpPr>
          <p:nvPr>
            <p:ph type="title"/>
          </p:nvPr>
        </p:nvSpPr>
        <p:spPr>
          <a:xfrm>
            <a:off x="457200" y="274638"/>
            <a:ext cx="8229600" cy="944562"/>
          </a:xfrm>
        </p:spPr>
        <p:txBody>
          <a:bodyPr>
            <a:normAutofit/>
          </a:bodyPr>
          <a:lstStyle/>
          <a:p>
            <a:r>
              <a:rPr lang="en-ZA" dirty="0">
                <a:solidFill>
                  <a:schemeClr val="tx1"/>
                </a:solidFill>
                <a:latin typeface="Arial" panose="020B0604020202020204" pitchFamily="34" charset="0"/>
                <a:cs typeface="Arial" panose="020B0604020202020204" pitchFamily="34" charset="0"/>
              </a:rPr>
              <a:t>Mandate</a:t>
            </a:r>
          </a:p>
        </p:txBody>
      </p:sp>
    </p:spTree>
    <p:extLst>
      <p:ext uri="{BB962C8B-B14F-4D97-AF65-F5344CB8AC3E}">
        <p14:creationId xmlns:p14="http://schemas.microsoft.com/office/powerpoint/2010/main" xmlns="" val="418864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0BB3FE-71FA-4DC6-B618-FCDF2D4C4B52}" type="slidenum">
              <a:rPr kumimoji="0" lang="en-US" sz="14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Content Placeholder 2"/>
          <p:cNvSpPr>
            <a:spLocks noGrp="1"/>
          </p:cNvSpPr>
          <p:nvPr>
            <p:ph idx="1"/>
          </p:nvPr>
        </p:nvSpPr>
        <p:spPr>
          <a:xfrm>
            <a:off x="239486" y="1468665"/>
            <a:ext cx="8667455" cy="4920343"/>
          </a:xfrm>
        </p:spPr>
        <p:txBody>
          <a:bodyPr>
            <a:noAutofit/>
          </a:bodyPr>
          <a:lstStyle/>
          <a:p>
            <a:pPr algn="just">
              <a:buFont typeface="Wingdings" pitchFamily="2" charset="2"/>
              <a:buChar char="q"/>
            </a:pPr>
            <a:r>
              <a:rPr lang="en-ZA" sz="1800" dirty="0">
                <a:solidFill>
                  <a:schemeClr val="tx1"/>
                </a:solidFill>
                <a:latin typeface="Arial" panose="020B0604020202020204" pitchFamily="34" charset="0"/>
                <a:cs typeface="Arial" panose="020B0604020202020204" pitchFamily="34" charset="0"/>
              </a:rPr>
              <a:t>Ingonyama Trust Board does not allocate rights to land but give formal confirmation thereto. </a:t>
            </a:r>
          </a:p>
          <a:p>
            <a:pPr marL="0" indent="0" algn="just">
              <a:buNone/>
            </a:pPr>
            <a:endParaRPr lang="en-ZA" sz="1800" dirty="0">
              <a:solidFill>
                <a:schemeClr val="tx1"/>
              </a:solidFill>
              <a:latin typeface="Arial" panose="020B0604020202020204" pitchFamily="34" charset="0"/>
              <a:cs typeface="Arial" panose="020B0604020202020204" pitchFamily="34" charset="0"/>
            </a:endParaRPr>
          </a:p>
          <a:p>
            <a:pPr algn="just">
              <a:buFont typeface="Wingdings" pitchFamily="2" charset="2"/>
              <a:buChar char="q"/>
            </a:pPr>
            <a:r>
              <a:rPr lang="en-ZA" sz="1800" dirty="0">
                <a:solidFill>
                  <a:schemeClr val="tx1"/>
                </a:solidFill>
                <a:latin typeface="Arial" panose="020B0604020202020204" pitchFamily="34" charset="0"/>
                <a:cs typeface="Arial" panose="020B0604020202020204" pitchFamily="34" charset="0"/>
              </a:rPr>
              <a:t>The rights are allocated by the traditional council or community authority. </a:t>
            </a:r>
          </a:p>
        </p:txBody>
      </p:sp>
      <p:sp>
        <p:nvSpPr>
          <p:cNvPr id="3" name="Title 2"/>
          <p:cNvSpPr>
            <a:spLocks noGrp="1"/>
          </p:cNvSpPr>
          <p:nvPr>
            <p:ph type="title"/>
          </p:nvPr>
        </p:nvSpPr>
        <p:spPr>
          <a:xfrm>
            <a:off x="457200" y="274638"/>
            <a:ext cx="8229600" cy="944562"/>
          </a:xfrm>
        </p:spPr>
        <p:txBody>
          <a:bodyPr/>
          <a:lstStyle/>
          <a:p>
            <a:r>
              <a:rPr lang="en-ZA" dirty="0">
                <a:solidFill>
                  <a:schemeClr val="tx1"/>
                </a:solidFill>
                <a:latin typeface="Arial" panose="020B0604020202020204" pitchFamily="34" charset="0"/>
                <a:cs typeface="Arial" panose="020B0604020202020204" pitchFamily="34" charset="0"/>
              </a:rPr>
              <a:t>Mandate</a:t>
            </a:r>
          </a:p>
        </p:txBody>
      </p:sp>
    </p:spTree>
    <p:extLst>
      <p:ext uri="{BB962C8B-B14F-4D97-AF65-F5344CB8AC3E}">
        <p14:creationId xmlns:p14="http://schemas.microsoft.com/office/powerpoint/2010/main" xmlns="" val="366539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DB2815-CB53-8043-BC2D-666FA1CCBE3F}" type="slidenum">
              <a:rPr lang="en-US" smtClean="0"/>
              <a:pPr/>
              <a:t>6</a:t>
            </a:fld>
            <a:endParaRPr lang="en-US" dirty="0"/>
          </a:p>
        </p:txBody>
      </p:sp>
      <p:sp>
        <p:nvSpPr>
          <p:cNvPr id="6" name="TextBox 5"/>
          <p:cNvSpPr txBox="1"/>
          <p:nvPr/>
        </p:nvSpPr>
        <p:spPr>
          <a:xfrm>
            <a:off x="247648" y="2875002"/>
            <a:ext cx="8620125" cy="1569660"/>
          </a:xfrm>
          <a:prstGeom prst="rect">
            <a:avLst/>
          </a:prstGeom>
          <a:noFill/>
        </p:spPr>
        <p:txBody>
          <a:bodyPr wrap="square" rtlCol="0">
            <a:spAutoFit/>
          </a:bodyPr>
          <a:lstStyle/>
          <a:p>
            <a:pPr algn="ctr"/>
            <a:r>
              <a:rPr lang="en-ZA" sz="4800" b="1" dirty="0">
                <a:latin typeface="Arial" panose="020B0604020202020204" pitchFamily="34" charset="0"/>
                <a:cs typeface="Arial" panose="020B0604020202020204" pitchFamily="34" charset="0"/>
              </a:rPr>
              <a:t>PART B : OUR STRATEGIC FOCUS</a:t>
            </a:r>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93826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0BB3FE-71FA-4DC6-B618-FCDF2D4C4B52}" type="slidenum">
              <a:rPr lang="en-US" smtClean="0">
                <a:solidFill>
                  <a:prstClr val="black">
                    <a:tint val="75000"/>
                  </a:prstClr>
                </a:solidFill>
              </a:rPr>
              <a:pPr>
                <a:defRPr/>
              </a:pPr>
              <a:t>7</a:t>
            </a:fld>
            <a:endParaRPr lang="en-US" dirty="0">
              <a:solidFill>
                <a:prstClr val="black">
                  <a:tint val="75000"/>
                </a:prstClr>
              </a:solidFill>
            </a:endParaRPr>
          </a:p>
        </p:txBody>
      </p:sp>
      <p:sp>
        <p:nvSpPr>
          <p:cNvPr id="5" name="Content Placeholder 2"/>
          <p:cNvSpPr>
            <a:spLocks noGrp="1"/>
          </p:cNvSpPr>
          <p:nvPr>
            <p:ph idx="1"/>
          </p:nvPr>
        </p:nvSpPr>
        <p:spPr>
          <a:xfrm>
            <a:off x="239486" y="1302327"/>
            <a:ext cx="5752605" cy="5086681"/>
          </a:xfrm>
        </p:spPr>
        <p:txBody>
          <a:bodyPr>
            <a:noAutofit/>
          </a:bodyPr>
          <a:lstStyle/>
          <a:p>
            <a:pPr marL="0" indent="0" algn="just">
              <a:buNone/>
            </a:pPr>
            <a:r>
              <a:rPr lang="en-ZA" sz="1700" b="1" dirty="0">
                <a:solidFill>
                  <a:schemeClr val="tx1"/>
                </a:solidFill>
                <a:latin typeface="Arial" panose="020B0604020202020204" pitchFamily="34" charset="0"/>
                <a:cs typeface="Arial" panose="020B0604020202020204" pitchFamily="34" charset="0"/>
              </a:rPr>
              <a:t>Vision</a:t>
            </a:r>
          </a:p>
          <a:p>
            <a:pPr marL="0" indent="0" algn="just">
              <a:buNone/>
            </a:pPr>
            <a:endParaRPr lang="en-ZA" sz="1700" b="1" dirty="0">
              <a:solidFill>
                <a:schemeClr val="tx1"/>
              </a:solidFill>
              <a:latin typeface="Arial" panose="020B0604020202020204" pitchFamily="34" charset="0"/>
              <a:cs typeface="Arial" panose="020B0604020202020204" pitchFamily="34" charset="0"/>
            </a:endParaRPr>
          </a:p>
          <a:p>
            <a:pPr marL="0" indent="0" algn="just">
              <a:buNone/>
            </a:pPr>
            <a:r>
              <a:rPr lang="en-ZA" sz="1700" dirty="0">
                <a:solidFill>
                  <a:schemeClr val="tx1"/>
                </a:solidFill>
                <a:latin typeface="Arial" panose="020B0604020202020204" pitchFamily="34" charset="0"/>
                <a:cs typeface="Arial" panose="020B0604020202020204" pitchFamily="34" charset="0"/>
              </a:rPr>
              <a:t>To become a leader in communal land management.</a:t>
            </a:r>
          </a:p>
          <a:p>
            <a:pPr marL="0" indent="0" algn="just">
              <a:buNone/>
            </a:pPr>
            <a:endParaRPr lang="en-ZA" sz="1700" dirty="0">
              <a:solidFill>
                <a:schemeClr val="tx1"/>
              </a:solidFill>
              <a:latin typeface="Arial" panose="020B0604020202020204" pitchFamily="34" charset="0"/>
              <a:cs typeface="Arial" panose="020B0604020202020204" pitchFamily="34" charset="0"/>
            </a:endParaRPr>
          </a:p>
          <a:p>
            <a:pPr marL="0" indent="0" algn="just">
              <a:buNone/>
            </a:pPr>
            <a:r>
              <a:rPr lang="en-ZA" sz="1700" b="1" dirty="0">
                <a:solidFill>
                  <a:schemeClr val="tx1"/>
                </a:solidFill>
                <a:latin typeface="Arial" panose="020B0604020202020204" pitchFamily="34" charset="0"/>
                <a:cs typeface="Arial" panose="020B0604020202020204" pitchFamily="34" charset="0"/>
              </a:rPr>
              <a:t>Mission</a:t>
            </a:r>
          </a:p>
          <a:p>
            <a:pPr marL="0" indent="0" algn="just">
              <a:buNone/>
            </a:pPr>
            <a:endParaRPr lang="en-ZA" sz="1700" b="1" dirty="0">
              <a:solidFill>
                <a:schemeClr val="tx1"/>
              </a:solidFill>
              <a:latin typeface="Arial" panose="020B0604020202020204" pitchFamily="34" charset="0"/>
              <a:cs typeface="Arial" panose="020B0604020202020204" pitchFamily="34" charset="0"/>
            </a:endParaRPr>
          </a:p>
          <a:p>
            <a:pPr marL="0" indent="0" algn="just">
              <a:buNone/>
            </a:pPr>
            <a:r>
              <a:rPr lang="en-ZA" sz="1700" dirty="0">
                <a:solidFill>
                  <a:schemeClr val="tx1"/>
                </a:solidFill>
                <a:latin typeface="Arial" panose="020B0604020202020204" pitchFamily="34" charset="0"/>
                <a:cs typeface="Arial" panose="020B0604020202020204" pitchFamily="34" charset="0"/>
              </a:rPr>
              <a:t>To contribute to the improvement of the quality of life of the tribes and communities living on Ingonyama Trust land by ensuring that land management is to their benefit and in accordance with the laws of the land.</a:t>
            </a:r>
          </a:p>
          <a:p>
            <a:pPr marL="0" indent="0" algn="just">
              <a:buNone/>
            </a:pPr>
            <a:endParaRPr lang="en-ZA" sz="1700" dirty="0">
              <a:solidFill>
                <a:schemeClr val="tx1"/>
              </a:solidFill>
              <a:latin typeface="Arial" panose="020B0604020202020204" pitchFamily="34" charset="0"/>
              <a:cs typeface="Arial" panose="020B0604020202020204" pitchFamily="34" charset="0"/>
            </a:endParaRPr>
          </a:p>
          <a:p>
            <a:pPr marL="0" indent="0" algn="just">
              <a:buNone/>
            </a:pPr>
            <a:r>
              <a:rPr lang="en-ZA" sz="1700" dirty="0">
                <a:solidFill>
                  <a:schemeClr val="tx1"/>
                </a:solidFill>
                <a:latin typeface="Arial" panose="020B0604020202020204" pitchFamily="34" charset="0"/>
                <a:cs typeface="Arial" panose="020B0604020202020204" pitchFamily="34" charset="0"/>
              </a:rPr>
              <a:t>To develop progressive business models for the social and economic upliftment and the empowerment of the tribes and communities on land administered by Ingonyama Trust Board on behalf of the Trust.</a:t>
            </a:r>
          </a:p>
        </p:txBody>
      </p:sp>
      <p:sp>
        <p:nvSpPr>
          <p:cNvPr id="3" name="Title 2"/>
          <p:cNvSpPr>
            <a:spLocks noGrp="1"/>
          </p:cNvSpPr>
          <p:nvPr>
            <p:ph type="title"/>
          </p:nvPr>
        </p:nvSpPr>
        <p:spPr>
          <a:xfrm>
            <a:off x="457200" y="274638"/>
            <a:ext cx="8229600" cy="944562"/>
          </a:xfrm>
        </p:spPr>
        <p:txBody>
          <a:bodyPr/>
          <a:lstStyle/>
          <a:p>
            <a:r>
              <a:rPr lang="en-ZA" dirty="0">
                <a:solidFill>
                  <a:schemeClr val="tx1"/>
                </a:solidFill>
                <a:latin typeface="Arial" panose="020B0604020202020204" pitchFamily="34" charset="0"/>
                <a:cs typeface="Arial" panose="020B0604020202020204" pitchFamily="34" charset="0"/>
              </a:rPr>
              <a:t>Strategic Focus</a:t>
            </a:r>
          </a:p>
        </p:txBody>
      </p:sp>
      <p:sp>
        <p:nvSpPr>
          <p:cNvPr id="4" name="Snip Diagonal Corner Rectangle 3"/>
          <p:cNvSpPr/>
          <p:nvPr/>
        </p:nvSpPr>
        <p:spPr>
          <a:xfrm>
            <a:off x="6134100" y="1302328"/>
            <a:ext cx="2896714" cy="4984172"/>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ZA" dirty="0">
              <a:solidFill>
                <a:schemeClr val="bg1"/>
              </a:solidFill>
            </a:endParaRPr>
          </a:p>
        </p:txBody>
      </p:sp>
      <p:sp>
        <p:nvSpPr>
          <p:cNvPr id="7" name="Content Placeholder 2"/>
          <p:cNvSpPr txBox="1">
            <a:spLocks/>
          </p:cNvSpPr>
          <p:nvPr/>
        </p:nvSpPr>
        <p:spPr>
          <a:xfrm>
            <a:off x="6248400" y="1321378"/>
            <a:ext cx="2782414" cy="44698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3">
                    <a:lumMod val="50000"/>
                  </a:schemeClr>
                </a:solidFill>
                <a:latin typeface="Montserrat"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accent3">
                    <a:lumMod val="50000"/>
                  </a:schemeClr>
                </a:solidFill>
                <a:latin typeface="Montserrat"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50000"/>
                  </a:schemeClr>
                </a:solidFill>
                <a:latin typeface="Montserrat"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accent3">
                    <a:lumMod val="50000"/>
                  </a:schemeClr>
                </a:solidFill>
                <a:latin typeface="Montserrat"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accent3">
                    <a:lumMod val="50000"/>
                  </a:schemeClr>
                </a:solidFill>
                <a:latin typeface="Montserrat"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ZA" sz="1700" b="1" dirty="0">
                <a:solidFill>
                  <a:schemeClr val="tx1"/>
                </a:solidFill>
                <a:latin typeface="Arial" panose="020B0604020202020204" pitchFamily="34" charset="0"/>
                <a:cs typeface="Arial" panose="020B0604020202020204" pitchFamily="34" charset="0"/>
              </a:rPr>
              <a:t>Values</a:t>
            </a:r>
          </a:p>
          <a:p>
            <a:pPr marL="0" indent="0" algn="just">
              <a:buFont typeface="Arial"/>
              <a:buNone/>
            </a:pPr>
            <a:endParaRPr lang="en-ZA" sz="1700" dirty="0">
              <a:solidFill>
                <a:schemeClr val="tx1"/>
              </a:solidFill>
              <a:latin typeface="Arial" panose="020B0604020202020204" pitchFamily="34" charset="0"/>
              <a:cs typeface="Arial" panose="020B0604020202020204" pitchFamily="34" charset="0"/>
            </a:endParaRPr>
          </a:p>
          <a:p>
            <a:pPr algn="just">
              <a:buFont typeface="Wingdings" pitchFamily="2" charset="2"/>
              <a:buChar char="q"/>
            </a:pPr>
            <a:r>
              <a:rPr lang="en-ZA" sz="1700" dirty="0">
                <a:solidFill>
                  <a:schemeClr val="tx1"/>
                </a:solidFill>
                <a:latin typeface="Arial" panose="020B0604020202020204" pitchFamily="34" charset="0"/>
                <a:cs typeface="Arial" panose="020B0604020202020204" pitchFamily="34" charset="0"/>
              </a:rPr>
              <a:t>Value for money</a:t>
            </a:r>
          </a:p>
          <a:p>
            <a:pPr algn="just">
              <a:buFont typeface="Wingdings" pitchFamily="2" charset="2"/>
              <a:buChar char="q"/>
            </a:pPr>
            <a:r>
              <a:rPr lang="en-ZA" sz="1700" dirty="0">
                <a:solidFill>
                  <a:schemeClr val="tx1"/>
                </a:solidFill>
                <a:latin typeface="Arial" panose="020B0604020202020204" pitchFamily="34" charset="0"/>
                <a:cs typeface="Arial" panose="020B0604020202020204" pitchFamily="34" charset="0"/>
              </a:rPr>
              <a:t>Consultation</a:t>
            </a:r>
          </a:p>
          <a:p>
            <a:pPr algn="just">
              <a:buFont typeface="Wingdings" pitchFamily="2" charset="2"/>
              <a:buChar char="q"/>
            </a:pPr>
            <a:r>
              <a:rPr lang="en-ZA" sz="1700" dirty="0">
                <a:solidFill>
                  <a:schemeClr val="tx1"/>
                </a:solidFill>
                <a:latin typeface="Arial" panose="020B0604020202020204" pitchFamily="34" charset="0"/>
                <a:cs typeface="Arial" panose="020B0604020202020204" pitchFamily="34" charset="0"/>
              </a:rPr>
              <a:t>Courtesy</a:t>
            </a:r>
          </a:p>
          <a:p>
            <a:pPr algn="just">
              <a:buFont typeface="Wingdings" pitchFamily="2" charset="2"/>
              <a:buChar char="q"/>
            </a:pPr>
            <a:r>
              <a:rPr lang="en-ZA" sz="1700" dirty="0">
                <a:solidFill>
                  <a:schemeClr val="tx1"/>
                </a:solidFill>
                <a:latin typeface="Arial" panose="020B0604020202020204" pitchFamily="34" charset="0"/>
                <a:cs typeface="Arial" panose="020B0604020202020204" pitchFamily="34" charset="0"/>
              </a:rPr>
              <a:t>Redress</a:t>
            </a:r>
          </a:p>
          <a:p>
            <a:pPr algn="just">
              <a:buFont typeface="Wingdings" pitchFamily="2" charset="2"/>
              <a:buChar char="q"/>
            </a:pPr>
            <a:r>
              <a:rPr lang="en-ZA" sz="1700" dirty="0">
                <a:solidFill>
                  <a:schemeClr val="tx1"/>
                </a:solidFill>
                <a:latin typeface="Arial" panose="020B0604020202020204" pitchFamily="34" charset="0"/>
                <a:cs typeface="Arial" panose="020B0604020202020204" pitchFamily="34" charset="0"/>
              </a:rPr>
              <a:t>Service standard</a:t>
            </a:r>
          </a:p>
          <a:p>
            <a:pPr algn="just">
              <a:buFont typeface="Wingdings" pitchFamily="2" charset="2"/>
              <a:buChar char="q"/>
            </a:pPr>
            <a:r>
              <a:rPr lang="en-ZA" sz="1700" dirty="0">
                <a:solidFill>
                  <a:schemeClr val="tx1"/>
                </a:solidFill>
                <a:latin typeface="Arial" panose="020B0604020202020204" pitchFamily="34" charset="0"/>
                <a:cs typeface="Arial" panose="020B0604020202020204" pitchFamily="34" charset="0"/>
              </a:rPr>
              <a:t>Information</a:t>
            </a:r>
          </a:p>
          <a:p>
            <a:pPr algn="just">
              <a:buFont typeface="Wingdings" pitchFamily="2" charset="2"/>
              <a:buChar char="q"/>
            </a:pPr>
            <a:r>
              <a:rPr lang="en-ZA" sz="1700" dirty="0">
                <a:solidFill>
                  <a:schemeClr val="tx1"/>
                </a:solidFill>
                <a:latin typeface="Arial" panose="020B0604020202020204" pitchFamily="34" charset="0"/>
                <a:cs typeface="Arial" panose="020B0604020202020204" pitchFamily="34" charset="0"/>
              </a:rPr>
              <a:t>Transparency</a:t>
            </a:r>
          </a:p>
          <a:p>
            <a:pPr algn="just">
              <a:buFont typeface="Wingdings" pitchFamily="2" charset="2"/>
              <a:buChar char="q"/>
            </a:pPr>
            <a:r>
              <a:rPr lang="en-ZA" sz="1700" dirty="0">
                <a:solidFill>
                  <a:schemeClr val="tx1"/>
                </a:solidFill>
                <a:latin typeface="Arial" panose="020B0604020202020204" pitchFamily="34" charset="0"/>
                <a:cs typeface="Arial" panose="020B0604020202020204" pitchFamily="34" charset="0"/>
              </a:rPr>
              <a:t>Openness</a:t>
            </a:r>
          </a:p>
          <a:p>
            <a:pPr algn="just">
              <a:buFont typeface="Wingdings" pitchFamily="2" charset="2"/>
              <a:buChar char="q"/>
            </a:pPr>
            <a:r>
              <a:rPr lang="en-ZA" sz="1700" dirty="0">
                <a:solidFill>
                  <a:schemeClr val="tx1"/>
                </a:solidFill>
                <a:latin typeface="Arial" panose="020B0604020202020204" pitchFamily="34" charset="0"/>
                <a:cs typeface="Arial" panose="020B0604020202020204" pitchFamily="34" charset="0"/>
              </a:rPr>
              <a:t>Access</a:t>
            </a:r>
          </a:p>
        </p:txBody>
      </p:sp>
    </p:spTree>
    <p:extLst>
      <p:ext uri="{BB962C8B-B14F-4D97-AF65-F5344CB8AC3E}">
        <p14:creationId xmlns:p14="http://schemas.microsoft.com/office/powerpoint/2010/main" xmlns="" val="403066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2DB2815-CB53-8043-BC2D-666FA1CCBE3F}" type="slidenum">
              <a:rPr lang="en-US" smtClean="0"/>
              <a:pPr/>
              <a:t>8</a:t>
            </a:fld>
            <a:endParaRPr lang="en-US" dirty="0"/>
          </a:p>
        </p:txBody>
      </p:sp>
      <p:sp>
        <p:nvSpPr>
          <p:cNvPr id="6" name="TextBox 5"/>
          <p:cNvSpPr txBox="1"/>
          <p:nvPr/>
        </p:nvSpPr>
        <p:spPr>
          <a:xfrm>
            <a:off x="247648" y="2875002"/>
            <a:ext cx="8620125" cy="2308324"/>
          </a:xfrm>
          <a:prstGeom prst="rect">
            <a:avLst/>
          </a:prstGeom>
          <a:noFill/>
        </p:spPr>
        <p:txBody>
          <a:bodyPr wrap="square" rtlCol="0">
            <a:spAutoFit/>
          </a:bodyPr>
          <a:lstStyle/>
          <a:p>
            <a:pPr algn="ctr"/>
            <a:r>
              <a:rPr lang="en-ZA" sz="4800" b="1" dirty="0">
                <a:latin typeface="Arial" panose="020B0604020202020204" pitchFamily="34" charset="0"/>
                <a:cs typeface="Arial" panose="020B0604020202020204" pitchFamily="34" charset="0"/>
              </a:rPr>
              <a:t>PART C : </a:t>
            </a:r>
          </a:p>
          <a:p>
            <a:pPr algn="ctr"/>
            <a:r>
              <a:rPr lang="en-ZA" sz="4800" b="1" dirty="0">
                <a:latin typeface="Arial" panose="020B0604020202020204" pitchFamily="34" charset="0"/>
                <a:cs typeface="Arial" panose="020B0604020202020204" pitchFamily="34" charset="0"/>
              </a:rPr>
              <a:t>MEASURING OUR PERFORMANCE</a:t>
            </a:r>
          </a:p>
        </p:txBody>
      </p:sp>
    </p:spTree>
    <p:extLst>
      <p:ext uri="{BB962C8B-B14F-4D97-AF65-F5344CB8AC3E}">
        <p14:creationId xmlns:p14="http://schemas.microsoft.com/office/powerpoint/2010/main" xmlns="" val="18382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0BB3FE-71FA-4DC6-B618-FCDF2D4C4B52}" type="slidenum">
              <a:rPr lang="en-US" smtClean="0">
                <a:solidFill>
                  <a:prstClr val="black">
                    <a:tint val="75000"/>
                  </a:prstClr>
                </a:solidFill>
              </a:rPr>
              <a:pPr>
                <a:defRPr/>
              </a:pPr>
              <a:t>9</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947823213"/>
              </p:ext>
            </p:extLst>
          </p:nvPr>
        </p:nvGraphicFramePr>
        <p:xfrm>
          <a:off x="0" y="1397000"/>
          <a:ext cx="9143999" cy="4484816"/>
        </p:xfrm>
        <a:graphic>
          <a:graphicData uri="http://schemas.openxmlformats.org/drawingml/2006/table">
            <a:tbl>
              <a:tblPr firstRow="1" bandRow="1">
                <a:tableStyleId>{F5AB1C69-6EDB-4FF4-983F-18BD219EF322}</a:tableStyleId>
              </a:tblPr>
              <a:tblGrid>
                <a:gridCol w="964224">
                  <a:extLst>
                    <a:ext uri="{9D8B030D-6E8A-4147-A177-3AD203B41FA5}">
                      <a16:colId xmlns:a16="http://schemas.microsoft.com/office/drawing/2014/main" xmlns="" val="20000"/>
                    </a:ext>
                  </a:extLst>
                </a:gridCol>
                <a:gridCol w="1091095">
                  <a:extLst>
                    <a:ext uri="{9D8B030D-6E8A-4147-A177-3AD203B41FA5}">
                      <a16:colId xmlns:a16="http://schemas.microsoft.com/office/drawing/2014/main" xmlns="" val="20001"/>
                    </a:ext>
                  </a:extLst>
                </a:gridCol>
                <a:gridCol w="1113001">
                  <a:extLst>
                    <a:ext uri="{9D8B030D-6E8A-4147-A177-3AD203B41FA5}">
                      <a16:colId xmlns:a16="http://schemas.microsoft.com/office/drawing/2014/main" xmlns="" val="20002"/>
                    </a:ext>
                  </a:extLst>
                </a:gridCol>
                <a:gridCol w="711702">
                  <a:extLst>
                    <a:ext uri="{9D8B030D-6E8A-4147-A177-3AD203B41FA5}">
                      <a16:colId xmlns:a16="http://schemas.microsoft.com/office/drawing/2014/main" xmlns="" val="20003"/>
                    </a:ext>
                  </a:extLst>
                </a:gridCol>
                <a:gridCol w="815546">
                  <a:extLst>
                    <a:ext uri="{9D8B030D-6E8A-4147-A177-3AD203B41FA5}">
                      <a16:colId xmlns:a16="http://schemas.microsoft.com/office/drawing/2014/main" xmlns="" val="20004"/>
                    </a:ext>
                  </a:extLst>
                </a:gridCol>
                <a:gridCol w="654908">
                  <a:extLst>
                    <a:ext uri="{9D8B030D-6E8A-4147-A177-3AD203B41FA5}">
                      <a16:colId xmlns:a16="http://schemas.microsoft.com/office/drawing/2014/main" xmlns="" val="20005"/>
                    </a:ext>
                  </a:extLst>
                </a:gridCol>
                <a:gridCol w="815546">
                  <a:extLst>
                    <a:ext uri="{9D8B030D-6E8A-4147-A177-3AD203B41FA5}">
                      <a16:colId xmlns:a16="http://schemas.microsoft.com/office/drawing/2014/main" xmlns="" val="20006"/>
                    </a:ext>
                  </a:extLst>
                </a:gridCol>
                <a:gridCol w="902531">
                  <a:extLst>
                    <a:ext uri="{9D8B030D-6E8A-4147-A177-3AD203B41FA5}">
                      <a16:colId xmlns:a16="http://schemas.microsoft.com/office/drawing/2014/main" xmlns="" val="20007"/>
                    </a:ext>
                  </a:extLst>
                </a:gridCol>
                <a:gridCol w="1099263">
                  <a:extLst>
                    <a:ext uri="{9D8B030D-6E8A-4147-A177-3AD203B41FA5}">
                      <a16:colId xmlns:a16="http://schemas.microsoft.com/office/drawing/2014/main" xmlns="" val="20008"/>
                    </a:ext>
                  </a:extLst>
                </a:gridCol>
                <a:gridCol w="976183">
                  <a:extLst>
                    <a:ext uri="{9D8B030D-6E8A-4147-A177-3AD203B41FA5}">
                      <a16:colId xmlns:a16="http://schemas.microsoft.com/office/drawing/2014/main" xmlns="" val="20009"/>
                    </a:ext>
                  </a:extLst>
                </a:gridCol>
              </a:tblGrid>
              <a:tr h="351637">
                <a:tc rowSpan="3">
                  <a:txBody>
                    <a:bodyPr/>
                    <a:lstStyle/>
                    <a:p>
                      <a:pPr algn="ctr"/>
                      <a:r>
                        <a:rPr lang="en-ZA" sz="1100" dirty="0">
                          <a:solidFill>
                            <a:schemeClr val="tx1"/>
                          </a:solidFill>
                          <a:latin typeface="Arial" panose="020B0604020202020204" pitchFamily="34" charset="0"/>
                          <a:cs typeface="Arial" panose="020B0604020202020204" pitchFamily="34" charset="0"/>
                        </a:rPr>
                        <a:t>OUTCOME</a:t>
                      </a:r>
                    </a:p>
                  </a:txBody>
                  <a:tcPr/>
                </a:tc>
                <a:tc rowSpan="3">
                  <a:txBody>
                    <a:bodyPr/>
                    <a:lstStyle/>
                    <a:p>
                      <a:pPr algn="ctr"/>
                      <a:r>
                        <a:rPr lang="en-ZA" sz="1100" dirty="0">
                          <a:solidFill>
                            <a:schemeClr val="tx1"/>
                          </a:solidFill>
                          <a:latin typeface="Arial" panose="020B0604020202020204" pitchFamily="34" charset="0"/>
                          <a:cs typeface="Arial" panose="020B0604020202020204" pitchFamily="34" charset="0"/>
                        </a:rPr>
                        <a:t>OUTPUTS</a:t>
                      </a:r>
                    </a:p>
                  </a:txBody>
                  <a:tcPr/>
                </a:tc>
                <a:tc rowSpan="3">
                  <a:txBody>
                    <a:bodyPr/>
                    <a:lstStyle/>
                    <a:p>
                      <a:pPr algn="ctr"/>
                      <a:r>
                        <a:rPr lang="en-ZA" sz="1100" dirty="0">
                          <a:solidFill>
                            <a:schemeClr val="tx1"/>
                          </a:solidFill>
                          <a:latin typeface="Arial" panose="020B0604020202020204" pitchFamily="34" charset="0"/>
                          <a:cs typeface="Arial" panose="020B0604020202020204" pitchFamily="34" charset="0"/>
                        </a:rPr>
                        <a:t>OUTPUT INDICATORS</a:t>
                      </a:r>
                    </a:p>
                  </a:txBody>
                  <a:tcPr/>
                </a:tc>
                <a:tc gridSpan="7">
                  <a:txBody>
                    <a:bodyPr/>
                    <a:lstStyle/>
                    <a:p>
                      <a:pPr algn="ctr"/>
                      <a:r>
                        <a:rPr lang="en-ZA" sz="1100" dirty="0">
                          <a:solidFill>
                            <a:schemeClr val="tx1"/>
                          </a:solidFill>
                          <a:latin typeface="Arial" panose="020B0604020202020204" pitchFamily="34" charset="0"/>
                          <a:cs typeface="Arial" panose="020B0604020202020204" pitchFamily="34" charset="0"/>
                        </a:rPr>
                        <a:t>ANNUAL TARGETS</a:t>
                      </a:r>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extLst>
                  <a:ext uri="{0D108BD9-81ED-4DB2-BD59-A6C34878D82A}">
                    <a16:rowId xmlns:a16="http://schemas.microsoft.com/office/drawing/2014/main" xmlns="" val="10000"/>
                  </a:ext>
                </a:extLst>
              </a:tr>
              <a:tr h="864681">
                <a:tc vMerge="1">
                  <a:txBody>
                    <a:bodyPr/>
                    <a:lstStyle/>
                    <a:p>
                      <a:endParaRPr lang="en-ZA"/>
                    </a:p>
                  </a:txBody>
                  <a:tcPr/>
                </a:tc>
                <a:tc vMerge="1">
                  <a:txBody>
                    <a:bodyPr/>
                    <a:lstStyle/>
                    <a:p>
                      <a:endParaRPr lang="en-ZA"/>
                    </a:p>
                  </a:txBody>
                  <a:tcPr/>
                </a:tc>
                <a:tc vMerge="1">
                  <a:txBody>
                    <a:bodyPr/>
                    <a:lstStyle/>
                    <a:p>
                      <a:endParaRPr lang="en-ZA"/>
                    </a:p>
                  </a:txBody>
                  <a:tcPr/>
                </a:tc>
                <a:tc gridSpan="3">
                  <a:txBody>
                    <a:bodyPr/>
                    <a:lstStyle/>
                    <a:p>
                      <a:pPr algn="ctr"/>
                      <a:r>
                        <a:rPr lang="en-ZA" sz="1000" b="1" dirty="0">
                          <a:solidFill>
                            <a:schemeClr val="tx1"/>
                          </a:solidFill>
                          <a:latin typeface="Arial" panose="020B0604020202020204" pitchFamily="34" charset="0"/>
                          <a:cs typeface="Arial" panose="020B0604020202020204" pitchFamily="34" charset="0"/>
                        </a:rPr>
                        <a:t>AUDITED PERFORMANCE</a:t>
                      </a:r>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tc>
                  <a:txBody>
                    <a:bodyPr/>
                    <a:lstStyle/>
                    <a:p>
                      <a:pPr algn="ctr"/>
                      <a:r>
                        <a:rPr lang="en-ZA" sz="1000" b="1" dirty="0">
                          <a:solidFill>
                            <a:schemeClr val="tx1"/>
                          </a:solidFill>
                          <a:latin typeface="Arial" panose="020B0604020202020204" pitchFamily="34" charset="0"/>
                          <a:cs typeface="Arial" panose="020B0604020202020204" pitchFamily="34" charset="0"/>
                        </a:rPr>
                        <a:t>ESTIMATED</a:t>
                      </a:r>
                      <a:r>
                        <a:rPr lang="en-ZA" sz="1000" b="1" baseline="0" dirty="0">
                          <a:solidFill>
                            <a:schemeClr val="tx1"/>
                          </a:solidFill>
                          <a:latin typeface="Arial" panose="020B0604020202020204" pitchFamily="34" charset="0"/>
                          <a:cs typeface="Arial" panose="020B0604020202020204" pitchFamily="34" charset="0"/>
                        </a:rPr>
                        <a:t> PERFORMANCE</a:t>
                      </a:r>
                      <a:endParaRPr lang="en-ZA" sz="1000" b="1" dirty="0">
                        <a:solidFill>
                          <a:schemeClr val="tx1"/>
                        </a:solidFill>
                        <a:latin typeface="Arial" panose="020B0604020202020204" pitchFamily="34" charset="0"/>
                        <a:cs typeface="Arial" panose="020B0604020202020204" pitchFamily="34" charset="0"/>
                      </a:endParaRPr>
                    </a:p>
                  </a:txBody>
                  <a:tcPr/>
                </a:tc>
                <a:tc gridSpan="3">
                  <a:txBody>
                    <a:bodyPr/>
                    <a:lstStyle/>
                    <a:p>
                      <a:pPr algn="ctr"/>
                      <a:r>
                        <a:rPr lang="en-ZA" sz="1000" b="1" dirty="0">
                          <a:solidFill>
                            <a:schemeClr val="tx1"/>
                          </a:solidFill>
                          <a:latin typeface="Arial" panose="020B0604020202020204" pitchFamily="34" charset="0"/>
                          <a:cs typeface="Arial" panose="020B0604020202020204" pitchFamily="34" charset="0"/>
                        </a:rPr>
                        <a:t>MTEF PERIOD</a:t>
                      </a:r>
                    </a:p>
                  </a:txBody>
                  <a:tcPr/>
                </a:tc>
                <a:tc hMerge="1">
                  <a:txBody>
                    <a:bodyPr/>
                    <a:lstStyle/>
                    <a:p>
                      <a:endParaRPr lang="en-ZA" sz="1100" dirty="0">
                        <a:latin typeface="Montserrat" pitchFamily="2" charset="0"/>
                      </a:endParaRPr>
                    </a:p>
                  </a:txBody>
                  <a:tcPr/>
                </a:tc>
                <a:tc hMerge="1">
                  <a:txBody>
                    <a:bodyPr/>
                    <a:lstStyle/>
                    <a:p>
                      <a:endParaRPr lang="en-ZA" sz="1100" dirty="0">
                        <a:latin typeface="Montserrat" pitchFamily="2" charset="0"/>
                      </a:endParaRPr>
                    </a:p>
                  </a:txBody>
                  <a:tcPr/>
                </a:tc>
                <a:extLst>
                  <a:ext uri="{0D108BD9-81ED-4DB2-BD59-A6C34878D82A}">
                    <a16:rowId xmlns:a16="http://schemas.microsoft.com/office/drawing/2014/main" xmlns="" val="10001"/>
                  </a:ext>
                </a:extLst>
              </a:tr>
              <a:tr h="48422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r>
                        <a:rPr lang="en-ZA" sz="1000" b="1" dirty="0">
                          <a:latin typeface="Arial" panose="020B0604020202020204" pitchFamily="34" charset="0"/>
                          <a:cs typeface="Arial" panose="020B0604020202020204" pitchFamily="34" charset="0"/>
                        </a:rPr>
                        <a:t>2020/21</a:t>
                      </a:r>
                    </a:p>
                  </a:txBody>
                  <a:tcPr/>
                </a:tc>
                <a:tc>
                  <a:txBody>
                    <a:bodyPr/>
                    <a:lstStyle/>
                    <a:p>
                      <a:pPr algn="ctr"/>
                      <a:r>
                        <a:rPr lang="en-ZA" sz="1000" b="1" dirty="0">
                          <a:latin typeface="Arial" panose="020B0604020202020204" pitchFamily="34" charset="0"/>
                          <a:cs typeface="Arial" panose="020B0604020202020204" pitchFamily="34" charset="0"/>
                        </a:rPr>
                        <a:t>2021/22</a:t>
                      </a:r>
                    </a:p>
                  </a:txBody>
                  <a:tcPr/>
                </a:tc>
                <a:tc>
                  <a:txBody>
                    <a:bodyPr/>
                    <a:lstStyle/>
                    <a:p>
                      <a:pPr algn="ctr"/>
                      <a:r>
                        <a:rPr lang="en-ZA" sz="1000" b="1" dirty="0">
                          <a:latin typeface="Arial" panose="020B0604020202020204" pitchFamily="34" charset="0"/>
                          <a:cs typeface="Arial" panose="020B0604020202020204" pitchFamily="34" charset="0"/>
                        </a:rPr>
                        <a:t>2022/23</a:t>
                      </a:r>
                    </a:p>
                  </a:txBody>
                  <a:tcPr/>
                </a:tc>
                <a:tc>
                  <a:txBody>
                    <a:bodyPr/>
                    <a:lstStyle/>
                    <a:p>
                      <a:pPr algn="ctr"/>
                      <a:r>
                        <a:rPr lang="en-ZA" sz="1000" b="1" dirty="0">
                          <a:latin typeface="Arial" panose="020B0604020202020204" pitchFamily="34" charset="0"/>
                          <a:cs typeface="Arial" panose="020B0604020202020204" pitchFamily="34" charset="0"/>
                        </a:rPr>
                        <a:t>2023/24</a:t>
                      </a:r>
                    </a:p>
                  </a:txBody>
                  <a:tcPr/>
                </a:tc>
                <a:tc>
                  <a:txBody>
                    <a:bodyPr/>
                    <a:lstStyle/>
                    <a:p>
                      <a:pPr algn="ctr"/>
                      <a:r>
                        <a:rPr lang="en-ZA" sz="1000" b="1" dirty="0">
                          <a:latin typeface="Arial" panose="020B0604020202020204" pitchFamily="34" charset="0"/>
                          <a:cs typeface="Arial" panose="020B0604020202020204" pitchFamily="34" charset="0"/>
                        </a:rPr>
                        <a:t>2024/25</a:t>
                      </a:r>
                    </a:p>
                  </a:txBody>
                  <a:tcPr/>
                </a:tc>
                <a:tc>
                  <a:txBody>
                    <a:bodyPr/>
                    <a:lstStyle/>
                    <a:p>
                      <a:pPr algn="ctr"/>
                      <a:r>
                        <a:rPr lang="en-ZA" sz="1000" b="1" dirty="0">
                          <a:latin typeface="Arial" panose="020B0604020202020204" pitchFamily="34" charset="0"/>
                          <a:cs typeface="Arial" panose="020B0604020202020204" pitchFamily="34" charset="0"/>
                        </a:rPr>
                        <a:t>2025/26</a:t>
                      </a:r>
                    </a:p>
                  </a:txBody>
                  <a:tcPr/>
                </a:tc>
                <a:tc>
                  <a:txBody>
                    <a:bodyPr/>
                    <a:lstStyle/>
                    <a:p>
                      <a:pPr algn="ctr"/>
                      <a:r>
                        <a:rPr lang="en-ZA" sz="1000" b="1" dirty="0">
                          <a:latin typeface="Arial" panose="020B0604020202020204" pitchFamily="34" charset="0"/>
                          <a:cs typeface="Arial" panose="020B0604020202020204" pitchFamily="34" charset="0"/>
                        </a:rPr>
                        <a:t>2026/27</a:t>
                      </a:r>
                    </a:p>
                  </a:txBody>
                  <a:tcPr/>
                </a:tc>
                <a:extLst>
                  <a:ext uri="{0D108BD9-81ED-4DB2-BD59-A6C34878D82A}">
                    <a16:rowId xmlns:a16="http://schemas.microsoft.com/office/drawing/2014/main" xmlns="" val="10002"/>
                  </a:ext>
                </a:extLst>
              </a:tr>
              <a:tr h="1054912">
                <a:tc rowSpan="3">
                  <a:txBody>
                    <a:bodyPr/>
                    <a:lstStyle/>
                    <a:p>
                      <a:r>
                        <a:rPr lang="en-ZA" sz="1100" dirty="0">
                          <a:latin typeface="Arial" panose="020B0604020202020204" pitchFamily="34" charset="0"/>
                          <a:cs typeface="Arial" panose="020B0604020202020204" pitchFamily="34" charset="0"/>
                        </a:rPr>
                        <a:t>Improved corporate</a:t>
                      </a:r>
                      <a:r>
                        <a:rPr lang="en-ZA" sz="1100" baseline="0" dirty="0">
                          <a:latin typeface="Arial" panose="020B0604020202020204" pitchFamily="34" charset="0"/>
                          <a:cs typeface="Arial" panose="020B0604020202020204" pitchFamily="34" charset="0"/>
                        </a:rPr>
                        <a:t> governance and service excellence.</a:t>
                      </a:r>
                      <a:endParaRPr lang="en-ZA" sz="1100" dirty="0">
                        <a:latin typeface="Arial" panose="020B0604020202020204" pitchFamily="34" charset="0"/>
                        <a:cs typeface="Arial" panose="020B0604020202020204" pitchFamily="34" charset="0"/>
                      </a:endParaRPr>
                    </a:p>
                  </a:txBody>
                  <a:tcPr/>
                </a:tc>
                <a:tc rowSpan="2">
                  <a:txBody>
                    <a:bodyPr/>
                    <a:lstStyle/>
                    <a:p>
                      <a:r>
                        <a:rPr lang="en-ZA" sz="1100" dirty="0">
                          <a:latin typeface="Arial" panose="020B0604020202020204" pitchFamily="34" charset="0"/>
                          <a:cs typeface="Arial" panose="020B0604020202020204" pitchFamily="34" charset="0"/>
                        </a:rPr>
                        <a:t>Management action plan</a:t>
                      </a:r>
                      <a:r>
                        <a:rPr lang="en-ZA" sz="1100" baseline="0" dirty="0">
                          <a:latin typeface="Arial" panose="020B0604020202020204" pitchFamily="34" charset="0"/>
                          <a:cs typeface="Arial" panose="020B0604020202020204" pitchFamily="34" charset="0"/>
                        </a:rPr>
                        <a:t> for external and internal audit implemented.</a:t>
                      </a:r>
                      <a:endParaRPr lang="en-ZA" sz="1100" dirty="0">
                        <a:latin typeface="Arial" panose="020B0604020202020204" pitchFamily="34" charset="0"/>
                        <a:cs typeface="Arial" panose="020B0604020202020204" pitchFamily="34" charset="0"/>
                      </a:endParaRPr>
                    </a:p>
                  </a:txBody>
                  <a:tcPr/>
                </a:tc>
                <a:tc>
                  <a:txBody>
                    <a:bodyPr/>
                    <a:lstStyle/>
                    <a:p>
                      <a:r>
                        <a:rPr lang="en-ZA" sz="1100" dirty="0">
                          <a:latin typeface="Arial" panose="020B0604020202020204" pitchFamily="34" charset="0"/>
                          <a:cs typeface="Arial" panose="020B0604020202020204" pitchFamily="34" charset="0"/>
                        </a:rPr>
                        <a:t>%</a:t>
                      </a:r>
                      <a:r>
                        <a:rPr lang="en-ZA" sz="1100" baseline="0" dirty="0">
                          <a:latin typeface="Arial" panose="020B0604020202020204" pitchFamily="34" charset="0"/>
                          <a:cs typeface="Arial" panose="020B0604020202020204" pitchFamily="34" charset="0"/>
                        </a:rPr>
                        <a:t> of external audits management action plans implemented</a:t>
                      </a:r>
                      <a:endParaRPr lang="en-ZA" sz="1100" dirty="0">
                        <a:latin typeface="Arial" panose="020B0604020202020204" pitchFamily="34" charset="0"/>
                        <a:cs typeface="Arial" panose="020B0604020202020204" pitchFamily="34" charset="0"/>
                      </a:endParaRPr>
                    </a:p>
                  </a:txBody>
                  <a:tcPr/>
                </a:tc>
                <a:tc>
                  <a:txBody>
                    <a:bodyPr/>
                    <a:lstStyle/>
                    <a:p>
                      <a:r>
                        <a:rPr lang="en-ZA" sz="1100" dirty="0">
                          <a:latin typeface="Arial" panose="020B0604020202020204" pitchFamily="34" charset="0"/>
                          <a:cs typeface="Arial" panose="020B0604020202020204" pitchFamily="34" charset="0"/>
                        </a:rPr>
                        <a:t>New</a:t>
                      </a:r>
                      <a:r>
                        <a:rPr lang="en-ZA" sz="1100" baseline="0" dirty="0">
                          <a:latin typeface="Arial" panose="020B0604020202020204" pitchFamily="34" charset="0"/>
                          <a:cs typeface="Arial" panose="020B0604020202020204" pitchFamily="34" charset="0"/>
                        </a:rPr>
                        <a:t> indicator</a:t>
                      </a:r>
                      <a:endParaRPr lang="en-ZA" sz="1100" dirty="0">
                        <a:latin typeface="Arial" panose="020B0604020202020204" pitchFamily="34" charset="0"/>
                        <a:cs typeface="Arial" panose="020B0604020202020204" pitchFamily="34" charset="0"/>
                      </a:endParaRPr>
                    </a:p>
                  </a:txBody>
                  <a:tcPr/>
                </a:tc>
                <a:tc>
                  <a:txBody>
                    <a:bodyPr/>
                    <a:lstStyle/>
                    <a:p>
                      <a:r>
                        <a:rPr lang="en-ZA" sz="1100" dirty="0">
                          <a:latin typeface="Arial" panose="020B0604020202020204" pitchFamily="34" charset="0"/>
                          <a:cs typeface="Arial" panose="020B0604020202020204" pitchFamily="34" charset="0"/>
                        </a:rPr>
                        <a:t>New</a:t>
                      </a:r>
                      <a:r>
                        <a:rPr lang="en-ZA" sz="1100" baseline="0" dirty="0">
                          <a:latin typeface="Arial" panose="020B0604020202020204" pitchFamily="34" charset="0"/>
                          <a:cs typeface="Arial" panose="020B0604020202020204" pitchFamily="34" charset="0"/>
                        </a:rPr>
                        <a:t> indicator</a:t>
                      </a:r>
                      <a:endParaRPr lang="en-ZA" sz="1100" dirty="0">
                        <a:latin typeface="Arial" panose="020B0604020202020204" pitchFamily="34" charset="0"/>
                        <a:cs typeface="Arial" panose="020B0604020202020204" pitchFamily="34" charset="0"/>
                      </a:endParaRPr>
                    </a:p>
                  </a:txBody>
                  <a:tcPr/>
                </a:tc>
                <a:tc>
                  <a:txBody>
                    <a:bodyPr/>
                    <a:lstStyle/>
                    <a:p>
                      <a:r>
                        <a:rPr lang="en-ZA" sz="1100" dirty="0">
                          <a:latin typeface="Arial" panose="020B0604020202020204" pitchFamily="34" charset="0"/>
                          <a:cs typeface="Arial" panose="020B0604020202020204" pitchFamily="34" charset="0"/>
                        </a:rPr>
                        <a:t>Not yet audited</a:t>
                      </a:r>
                    </a:p>
                  </a:txBody>
                  <a:tcPr/>
                </a:tc>
                <a:tc>
                  <a:txBody>
                    <a:bodyPr/>
                    <a:lstStyle/>
                    <a:p>
                      <a:r>
                        <a:rPr lang="en-ZA" sz="1100" dirty="0">
                          <a:latin typeface="Arial" panose="020B0604020202020204" pitchFamily="34" charset="0"/>
                          <a:cs typeface="Arial" panose="020B0604020202020204" pitchFamily="34" charset="0"/>
                        </a:rPr>
                        <a:t>100%</a:t>
                      </a:r>
                    </a:p>
                  </a:txBody>
                  <a:tcPr/>
                </a:tc>
                <a:tc>
                  <a:txBody>
                    <a:bodyPr/>
                    <a:lstStyle/>
                    <a:p>
                      <a:r>
                        <a:rPr lang="en-ZA" sz="1100" dirty="0">
                          <a:latin typeface="Arial" panose="020B0604020202020204" pitchFamily="34" charset="0"/>
                          <a:cs typeface="Arial" panose="020B0604020202020204" pitchFamily="34" charset="0"/>
                        </a:rPr>
                        <a:t>100%</a:t>
                      </a:r>
                    </a:p>
                  </a:txBody>
                  <a:tcPr/>
                </a:tc>
                <a:tc>
                  <a:txBody>
                    <a:bodyPr/>
                    <a:lstStyle/>
                    <a:p>
                      <a:r>
                        <a:rPr lang="en-ZA" sz="1100" dirty="0">
                          <a:latin typeface="Arial" panose="020B0604020202020204" pitchFamily="34" charset="0"/>
                          <a:cs typeface="Arial" panose="020B0604020202020204" pitchFamily="34" charset="0"/>
                        </a:rPr>
                        <a:t>100%</a:t>
                      </a:r>
                    </a:p>
                  </a:txBody>
                  <a:tcPr/>
                </a:tc>
                <a:tc>
                  <a:txBody>
                    <a:bodyPr/>
                    <a:lstStyle/>
                    <a:p>
                      <a:r>
                        <a:rPr lang="en-ZA" sz="1100"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xmlns="" val="10003"/>
                  </a:ext>
                </a:extLst>
              </a:tr>
              <a:tr h="1054912">
                <a:tc vMerge="1">
                  <a:txBody>
                    <a:bodyPr/>
                    <a:lstStyle/>
                    <a:p>
                      <a:endParaRPr lang="en-ZA" sz="1100" dirty="0">
                        <a:latin typeface="Montserrat" pitchFamily="2" charset="0"/>
                      </a:endParaRPr>
                    </a:p>
                  </a:txBody>
                  <a:tcPr/>
                </a:tc>
                <a:tc vMerge="1">
                  <a:txBody>
                    <a:bodyPr/>
                    <a:lstStyle/>
                    <a:p>
                      <a:endParaRPr lang="en-ZA" sz="1100" dirty="0">
                        <a:latin typeface="Montserrat" pitchFamily="2" charset="0"/>
                      </a:endParaRPr>
                    </a:p>
                  </a:txBody>
                  <a:tcPr/>
                </a:tc>
                <a:tc>
                  <a:txBody>
                    <a:bodyPr/>
                    <a:lstStyle/>
                    <a:p>
                      <a:r>
                        <a:rPr lang="en-ZA" sz="1100" dirty="0">
                          <a:latin typeface="Arial" panose="020B0604020202020204" pitchFamily="34" charset="0"/>
                          <a:cs typeface="Arial" panose="020B0604020202020204" pitchFamily="34" charset="0"/>
                        </a:rPr>
                        <a:t>% of internal audits management</a:t>
                      </a:r>
                      <a:r>
                        <a:rPr lang="en-ZA" sz="1100" baseline="0" dirty="0">
                          <a:latin typeface="Arial" panose="020B0604020202020204" pitchFamily="34" charset="0"/>
                          <a:cs typeface="Arial" panose="020B0604020202020204" pitchFamily="34" charset="0"/>
                        </a:rPr>
                        <a:t> action plans implemented</a:t>
                      </a:r>
                      <a:endParaRPr lang="en-ZA" sz="1100" dirty="0">
                        <a:latin typeface="Arial" panose="020B0604020202020204" pitchFamily="34" charset="0"/>
                        <a:cs typeface="Arial" panose="020B0604020202020204" pitchFamily="34" charset="0"/>
                      </a:endParaRPr>
                    </a:p>
                  </a:txBody>
                  <a:tcPr/>
                </a:tc>
                <a:tc>
                  <a:txBody>
                    <a:bodyPr/>
                    <a:lstStyle/>
                    <a:p>
                      <a:r>
                        <a:rPr lang="en-ZA" sz="1100" dirty="0">
                          <a:latin typeface="Arial" panose="020B0604020202020204" pitchFamily="34" charset="0"/>
                          <a:cs typeface="Arial" panose="020B0604020202020204" pitchFamily="34" charset="0"/>
                        </a:rPr>
                        <a:t>New</a:t>
                      </a:r>
                      <a:r>
                        <a:rPr lang="en-ZA" sz="1100" baseline="0" dirty="0">
                          <a:latin typeface="Arial" panose="020B0604020202020204" pitchFamily="34" charset="0"/>
                          <a:cs typeface="Arial" panose="020B0604020202020204" pitchFamily="34" charset="0"/>
                        </a:rPr>
                        <a:t> indicator</a:t>
                      </a:r>
                      <a:endParaRPr lang="en-ZA" sz="1100" dirty="0">
                        <a:latin typeface="Arial" panose="020B0604020202020204" pitchFamily="34" charset="0"/>
                        <a:cs typeface="Arial" panose="020B0604020202020204" pitchFamily="34" charset="0"/>
                      </a:endParaRPr>
                    </a:p>
                  </a:txBody>
                  <a:tcPr/>
                </a:tc>
                <a:tc>
                  <a:txBody>
                    <a:bodyPr/>
                    <a:lstStyle/>
                    <a:p>
                      <a:r>
                        <a:rPr lang="en-ZA" sz="1100" dirty="0">
                          <a:latin typeface="Arial" panose="020B0604020202020204" pitchFamily="34" charset="0"/>
                          <a:cs typeface="Arial" panose="020B0604020202020204" pitchFamily="34" charset="0"/>
                        </a:rPr>
                        <a:t>New</a:t>
                      </a:r>
                      <a:r>
                        <a:rPr lang="en-ZA" sz="1100" baseline="0" dirty="0">
                          <a:latin typeface="Arial" panose="020B0604020202020204" pitchFamily="34" charset="0"/>
                          <a:cs typeface="Arial" panose="020B0604020202020204" pitchFamily="34" charset="0"/>
                        </a:rPr>
                        <a:t> indicator</a:t>
                      </a:r>
                      <a:endParaRPr lang="en-ZA" sz="1100" dirty="0">
                        <a:latin typeface="Arial" panose="020B0604020202020204" pitchFamily="34" charset="0"/>
                        <a:cs typeface="Arial" panose="020B0604020202020204" pitchFamily="34" charset="0"/>
                      </a:endParaRPr>
                    </a:p>
                  </a:txBody>
                  <a:tcPr/>
                </a:tc>
                <a:tc>
                  <a:txBody>
                    <a:bodyPr/>
                    <a:lstStyle/>
                    <a:p>
                      <a:r>
                        <a:rPr lang="en-ZA" sz="1100" dirty="0">
                          <a:latin typeface="Arial" panose="020B0604020202020204" pitchFamily="34" charset="0"/>
                          <a:cs typeface="Arial" panose="020B0604020202020204" pitchFamily="34" charset="0"/>
                        </a:rPr>
                        <a:t>Not yet audited</a:t>
                      </a:r>
                    </a:p>
                  </a:txBody>
                  <a:tcPr/>
                </a:tc>
                <a:tc>
                  <a:txBody>
                    <a:bodyPr/>
                    <a:lstStyle/>
                    <a:p>
                      <a:r>
                        <a:rPr lang="en-ZA" sz="1100" dirty="0">
                          <a:latin typeface="Arial" panose="020B0604020202020204" pitchFamily="34" charset="0"/>
                          <a:cs typeface="Arial" panose="020B0604020202020204" pitchFamily="34" charset="0"/>
                        </a:rPr>
                        <a:t>100%</a:t>
                      </a:r>
                    </a:p>
                  </a:txBody>
                  <a:tcPr/>
                </a:tc>
                <a:tc>
                  <a:txBody>
                    <a:bodyPr/>
                    <a:lstStyle/>
                    <a:p>
                      <a:r>
                        <a:rPr lang="en-ZA" sz="1100" dirty="0">
                          <a:latin typeface="Arial" panose="020B0604020202020204" pitchFamily="34" charset="0"/>
                          <a:cs typeface="Arial" panose="020B0604020202020204" pitchFamily="34" charset="0"/>
                        </a:rPr>
                        <a:t>100%</a:t>
                      </a:r>
                    </a:p>
                  </a:txBody>
                  <a:tcPr/>
                </a:tc>
                <a:tc>
                  <a:txBody>
                    <a:bodyPr/>
                    <a:lstStyle/>
                    <a:p>
                      <a:r>
                        <a:rPr lang="en-ZA" sz="1100" dirty="0">
                          <a:latin typeface="Arial" panose="020B0604020202020204" pitchFamily="34" charset="0"/>
                          <a:cs typeface="Arial" panose="020B0604020202020204" pitchFamily="34" charset="0"/>
                        </a:rPr>
                        <a:t>100%</a:t>
                      </a:r>
                    </a:p>
                  </a:txBody>
                  <a:tcPr/>
                </a:tc>
                <a:tc>
                  <a:txBody>
                    <a:bodyPr/>
                    <a:lstStyle/>
                    <a:p>
                      <a:r>
                        <a:rPr lang="en-ZA" sz="1100" dirty="0">
                          <a:latin typeface="Arial" panose="020B0604020202020204" pitchFamily="34" charset="0"/>
                          <a:cs typeface="Arial" panose="020B0604020202020204" pitchFamily="34" charset="0"/>
                        </a:rPr>
                        <a:t>100%</a:t>
                      </a:r>
                    </a:p>
                  </a:txBody>
                  <a:tcPr/>
                </a:tc>
                <a:extLst>
                  <a:ext uri="{0D108BD9-81ED-4DB2-BD59-A6C34878D82A}">
                    <a16:rowId xmlns:a16="http://schemas.microsoft.com/office/drawing/2014/main" xmlns="" val="10004"/>
                  </a:ext>
                </a:extLst>
              </a:tr>
              <a:tr h="674452">
                <a:tc vMerge="1">
                  <a:txBody>
                    <a:bodyPr/>
                    <a:lstStyle/>
                    <a:p>
                      <a:endParaRPr lang="en-ZA" sz="1100" dirty="0">
                        <a:latin typeface="Montserrat" pitchFamily="2" charset="0"/>
                      </a:endParaRPr>
                    </a:p>
                  </a:txBody>
                  <a:tcPr/>
                </a:tc>
                <a:tc>
                  <a:txBody>
                    <a:bodyPr/>
                    <a:lstStyle/>
                    <a:p>
                      <a:r>
                        <a:rPr lang="en-ZA" sz="1100" dirty="0">
                          <a:latin typeface="Arial" panose="020B0604020202020204" pitchFamily="34" charset="0"/>
                          <a:cs typeface="Arial" panose="020B0604020202020204" pitchFamily="34" charset="0"/>
                        </a:rPr>
                        <a:t>Unqualified</a:t>
                      </a:r>
                      <a:r>
                        <a:rPr lang="en-ZA" sz="1100" baseline="0" dirty="0">
                          <a:latin typeface="Arial" panose="020B0604020202020204" pitchFamily="34" charset="0"/>
                          <a:cs typeface="Arial" panose="020B0604020202020204" pitchFamily="34" charset="0"/>
                        </a:rPr>
                        <a:t> external audit opinion</a:t>
                      </a:r>
                      <a:endParaRPr lang="en-ZA" sz="1100" dirty="0">
                        <a:latin typeface="Arial" panose="020B0604020202020204" pitchFamily="34" charset="0"/>
                        <a:cs typeface="Arial" panose="020B0604020202020204" pitchFamily="34" charset="0"/>
                      </a:endParaRPr>
                    </a:p>
                  </a:txBody>
                  <a:tcPr/>
                </a:tc>
                <a:tc>
                  <a:txBody>
                    <a:bodyPr/>
                    <a:lstStyle/>
                    <a:p>
                      <a:r>
                        <a:rPr lang="en-ZA" sz="1100" dirty="0">
                          <a:latin typeface="Arial" panose="020B0604020202020204" pitchFamily="34" charset="0"/>
                          <a:cs typeface="Arial" panose="020B0604020202020204" pitchFamily="34" charset="0"/>
                        </a:rPr>
                        <a:t>Unqualified</a:t>
                      </a:r>
                      <a:r>
                        <a:rPr lang="en-ZA" sz="1100" baseline="0" dirty="0">
                          <a:latin typeface="Arial" panose="020B0604020202020204" pitchFamily="34" charset="0"/>
                          <a:cs typeface="Arial" panose="020B0604020202020204" pitchFamily="34" charset="0"/>
                        </a:rPr>
                        <a:t> external audit opinion</a:t>
                      </a:r>
                      <a:endParaRPr lang="en-ZA" sz="1100" dirty="0">
                        <a:latin typeface="Arial" panose="020B0604020202020204" pitchFamily="34" charset="0"/>
                        <a:cs typeface="Arial" panose="020B0604020202020204" pitchFamily="34" charset="0"/>
                      </a:endParaRPr>
                    </a:p>
                  </a:txBody>
                  <a:tcPr/>
                </a:tc>
                <a:tc>
                  <a:txBody>
                    <a:bodyPr/>
                    <a:lstStyle/>
                    <a:p>
                      <a:r>
                        <a:rPr lang="en-ZA" sz="1100" dirty="0">
                          <a:latin typeface="Arial" panose="020B0604020202020204" pitchFamily="34" charset="0"/>
                          <a:cs typeface="Arial" panose="020B0604020202020204" pitchFamily="34" charset="0"/>
                        </a:rPr>
                        <a:t>New</a:t>
                      </a:r>
                      <a:r>
                        <a:rPr lang="en-ZA" sz="1100" baseline="0" dirty="0">
                          <a:latin typeface="Arial" panose="020B0604020202020204" pitchFamily="34" charset="0"/>
                          <a:cs typeface="Arial" panose="020B0604020202020204" pitchFamily="34" charset="0"/>
                        </a:rPr>
                        <a:t> indicator</a:t>
                      </a:r>
                      <a:endParaRPr lang="en-ZA" sz="1100" dirty="0">
                        <a:latin typeface="Arial" panose="020B0604020202020204" pitchFamily="34" charset="0"/>
                        <a:cs typeface="Arial" panose="020B0604020202020204" pitchFamily="34" charset="0"/>
                      </a:endParaRPr>
                    </a:p>
                  </a:txBody>
                  <a:tcPr/>
                </a:tc>
                <a:tc>
                  <a:txBody>
                    <a:bodyPr/>
                    <a:lstStyle/>
                    <a:p>
                      <a:r>
                        <a:rPr lang="en-ZA" sz="1100" dirty="0">
                          <a:latin typeface="Arial" panose="020B0604020202020204" pitchFamily="34" charset="0"/>
                          <a:cs typeface="Arial" panose="020B0604020202020204" pitchFamily="34" charset="0"/>
                        </a:rPr>
                        <a:t>New</a:t>
                      </a:r>
                      <a:r>
                        <a:rPr lang="en-ZA" sz="1100" baseline="0" dirty="0">
                          <a:latin typeface="Arial" panose="020B0604020202020204" pitchFamily="34" charset="0"/>
                          <a:cs typeface="Arial" panose="020B0604020202020204" pitchFamily="34" charset="0"/>
                        </a:rPr>
                        <a:t> indicator</a:t>
                      </a:r>
                      <a:endParaRPr lang="en-ZA" sz="1100" dirty="0">
                        <a:latin typeface="Arial" panose="020B0604020202020204" pitchFamily="34" charset="0"/>
                        <a:cs typeface="Arial" panose="020B0604020202020204" pitchFamily="34" charset="0"/>
                      </a:endParaRPr>
                    </a:p>
                  </a:txBody>
                  <a:tcPr/>
                </a:tc>
                <a:tc>
                  <a:txBody>
                    <a:bodyPr/>
                    <a:lstStyle/>
                    <a:p>
                      <a:r>
                        <a:rPr lang="en-ZA" sz="1100" dirty="0">
                          <a:latin typeface="Arial" panose="020B0604020202020204" pitchFamily="34" charset="0"/>
                          <a:cs typeface="Arial" panose="020B0604020202020204" pitchFamily="34" charset="0"/>
                        </a:rPr>
                        <a:t>Not yet audited</a:t>
                      </a:r>
                    </a:p>
                  </a:txBody>
                  <a:tcPr/>
                </a:tc>
                <a:tc>
                  <a:txBody>
                    <a:bodyPr/>
                    <a:lstStyle/>
                    <a:p>
                      <a:r>
                        <a:rPr lang="en-ZA" sz="1100" dirty="0">
                          <a:latin typeface="Arial" panose="020B0604020202020204" pitchFamily="34" charset="0"/>
                          <a:cs typeface="Arial" panose="020B0604020202020204" pitchFamily="34" charset="0"/>
                        </a:rPr>
                        <a:t>Unqualified</a:t>
                      </a:r>
                      <a:r>
                        <a:rPr lang="en-ZA" sz="1100" baseline="0" dirty="0">
                          <a:latin typeface="Arial" panose="020B0604020202020204" pitchFamily="34" charset="0"/>
                          <a:cs typeface="Arial" panose="020B0604020202020204" pitchFamily="34" charset="0"/>
                        </a:rPr>
                        <a:t> audit opinion</a:t>
                      </a:r>
                      <a:endParaRPr lang="en-ZA" sz="11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Unqualified audit opinion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Unqualified audit opinion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Unqualified audit opinion</a:t>
                      </a:r>
                    </a:p>
                  </a:txBody>
                  <a:tcPr/>
                </a:tc>
                <a:extLst>
                  <a:ext uri="{0D108BD9-81ED-4DB2-BD59-A6C34878D82A}">
                    <a16:rowId xmlns:a16="http://schemas.microsoft.com/office/drawing/2014/main" xmlns="" val="10005"/>
                  </a:ext>
                </a:extLst>
              </a:tr>
            </a:tbl>
          </a:graphicData>
        </a:graphic>
      </p:graphicFrame>
      <p:sp>
        <p:nvSpPr>
          <p:cNvPr id="8" name="Title 3">
            <a:extLst>
              <a:ext uri="{FF2B5EF4-FFF2-40B4-BE49-F238E27FC236}">
                <a16:creationId xmlns:a16="http://schemas.microsoft.com/office/drawing/2014/main" xmlns="" id="{E596EC30-D46C-42DE-5BB1-59E30BD86207}"/>
              </a:ext>
            </a:extLst>
          </p:cNvPr>
          <p:cNvSpPr>
            <a:spLocks noGrp="1"/>
          </p:cNvSpPr>
          <p:nvPr>
            <p:ph type="title"/>
          </p:nvPr>
        </p:nvSpPr>
        <p:spPr>
          <a:xfrm>
            <a:off x="219070" y="-113056"/>
            <a:ext cx="9085568" cy="1382712"/>
          </a:xfrm>
        </p:spPr>
        <p:txBody>
          <a:bodyPr/>
          <a:lstStyle/>
          <a:p>
            <a:pPr algn="l"/>
            <a:r>
              <a:rPr lang="en-ZA" dirty="0">
                <a:solidFill>
                  <a:schemeClr val="tx1"/>
                </a:solidFill>
                <a:latin typeface="Arial" panose="020B0604020202020204" pitchFamily="34" charset="0"/>
                <a:cs typeface="Arial" panose="020B0604020202020204" pitchFamily="34" charset="0"/>
              </a:rPr>
              <a:t>Programme 1 : Administration</a:t>
            </a:r>
            <a:br>
              <a:rPr lang="en-ZA" dirty="0">
                <a:solidFill>
                  <a:schemeClr val="tx1"/>
                </a:solidFill>
                <a:latin typeface="Arial" panose="020B0604020202020204" pitchFamily="34" charset="0"/>
                <a:cs typeface="Arial" panose="020B0604020202020204" pitchFamily="34" charset="0"/>
              </a:rPr>
            </a:br>
            <a:r>
              <a:rPr lang="en-ZA" sz="1400" dirty="0">
                <a:solidFill>
                  <a:schemeClr val="tx1"/>
                </a:solidFill>
                <a:latin typeface="Arial" panose="020B0604020202020204" pitchFamily="34" charset="0"/>
                <a:cs typeface="Arial" panose="020B0604020202020204" pitchFamily="34" charset="0"/>
              </a:rPr>
              <a:t>ANNUAL AND MTEF TARGETS : OUTCOMES, OUTPUTS, PERFORMANCE INDICATORS AND TARGETS.</a:t>
            </a:r>
            <a:endParaRPr lang="en-Z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7167337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12504</TotalTime>
  <Words>883</Words>
  <Application>Microsoft Office PowerPoint</Application>
  <PresentationFormat>On-screen Show (4:3)</PresentationFormat>
  <Paragraphs>272</Paragraphs>
  <Slides>14</Slides>
  <Notes>8</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Custom Design</vt:lpstr>
      <vt:lpstr>Theme3</vt:lpstr>
      <vt:lpstr>1_Custom Design</vt:lpstr>
      <vt:lpstr>2_Custom Design</vt:lpstr>
      <vt:lpstr>Slide 1</vt:lpstr>
      <vt:lpstr>CONTENTS</vt:lpstr>
      <vt:lpstr>Slide 3</vt:lpstr>
      <vt:lpstr>Mandate</vt:lpstr>
      <vt:lpstr>Mandate</vt:lpstr>
      <vt:lpstr>Slide 6</vt:lpstr>
      <vt:lpstr>Strategic Focus</vt:lpstr>
      <vt:lpstr>Slide 8</vt:lpstr>
      <vt:lpstr>Programme 1 : Administration ANNUAL AND MTEF TARGETS : OUTCOMES, OUTPUTS, PERFORMANCE INDICATORS AND TARGETS.</vt:lpstr>
      <vt:lpstr>Programme 2 : Land and Tenure Management ANNUAL AND MTEF TARGETS : OUTCOMES, OUTPUTS, PERFORMANCE INDICATORS AND TARGETS</vt:lpstr>
      <vt:lpstr>Slide 11</vt:lpstr>
      <vt:lpstr>Medium Term Expenditure - ITB.</vt:lpstr>
      <vt:lpstr>Ingonyama Trust Budget.</vt:lpstr>
      <vt:lpstr>Slide 14</vt:lpstr>
    </vt:vector>
  </TitlesOfParts>
  <Company>Ingonyama Trust Board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dc:title>
  <dc:creator>Simpiwe Mxakaza</dc:creator>
  <cp:lastModifiedBy>USER</cp:lastModifiedBy>
  <cp:revision>274</cp:revision>
  <cp:lastPrinted>2021-04-26T07:30:20Z</cp:lastPrinted>
  <dcterms:created xsi:type="dcterms:W3CDTF">2014-12-18T06:40:47Z</dcterms:created>
  <dcterms:modified xsi:type="dcterms:W3CDTF">2023-05-02T12:58:24Z</dcterms:modified>
</cp:coreProperties>
</file>