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diagrams/colors8.xml" ContentType="application/vnd.openxmlformats-officedocument.drawingml.diagramColors+xml"/>
  <Override PartName="/ppt/slides/slide118.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Lst>
  <p:notesMasterIdLst>
    <p:notesMasterId r:id="rId135"/>
  </p:notesMasterIdLst>
  <p:sldIdLst>
    <p:sldId id="257" r:id="rId4"/>
    <p:sldId id="582" r:id="rId5"/>
    <p:sldId id="445" r:id="rId6"/>
    <p:sldId id="347" r:id="rId7"/>
    <p:sldId id="591" r:id="rId8"/>
    <p:sldId id="590" r:id="rId9"/>
    <p:sldId id="263" r:id="rId10"/>
    <p:sldId id="438" r:id="rId11"/>
    <p:sldId id="369" r:id="rId12"/>
    <p:sldId id="370" r:id="rId13"/>
    <p:sldId id="371" r:id="rId14"/>
    <p:sldId id="640" r:id="rId15"/>
    <p:sldId id="437" r:id="rId16"/>
    <p:sldId id="645" r:id="rId17"/>
    <p:sldId id="646" r:id="rId18"/>
    <p:sldId id="583" r:id="rId19"/>
    <p:sldId id="641" r:id="rId20"/>
    <p:sldId id="642" r:id="rId21"/>
    <p:sldId id="346" r:id="rId22"/>
    <p:sldId id="285" r:id="rId23"/>
    <p:sldId id="584" r:id="rId24"/>
    <p:sldId id="643" r:id="rId25"/>
    <p:sldId id="665" r:id="rId26"/>
    <p:sldId id="628" r:id="rId27"/>
    <p:sldId id="577" r:id="rId28"/>
    <p:sldId id="356" r:id="rId29"/>
    <p:sldId id="367" r:id="rId30"/>
    <p:sldId id="592" r:id="rId31"/>
    <p:sldId id="472" r:id="rId32"/>
    <p:sldId id="475" r:id="rId33"/>
    <p:sldId id="667" r:id="rId34"/>
    <p:sldId id="624" r:id="rId35"/>
    <p:sldId id="360" r:id="rId36"/>
    <p:sldId id="358" r:id="rId37"/>
    <p:sldId id="363" r:id="rId38"/>
    <p:sldId id="361" r:id="rId39"/>
    <p:sldId id="365" r:id="rId40"/>
    <p:sldId id="585" r:id="rId41"/>
    <p:sldId id="503" r:id="rId42"/>
    <p:sldId id="594" r:id="rId43"/>
    <p:sldId id="593" r:id="rId44"/>
    <p:sldId id="633" r:id="rId45"/>
    <p:sldId id="512" r:id="rId46"/>
    <p:sldId id="563" r:id="rId47"/>
    <p:sldId id="685" r:id="rId48"/>
    <p:sldId id="684" r:id="rId49"/>
    <p:sldId id="596" r:id="rId50"/>
    <p:sldId id="599" r:id="rId51"/>
    <p:sldId id="634" r:id="rId52"/>
    <p:sldId id="635" r:id="rId53"/>
    <p:sldId id="636" r:id="rId54"/>
    <p:sldId id="637" r:id="rId55"/>
    <p:sldId id="638" r:id="rId56"/>
    <p:sldId id="631" r:id="rId57"/>
    <p:sldId id="598" r:id="rId58"/>
    <p:sldId id="565" r:id="rId59"/>
    <p:sldId id="567" r:id="rId60"/>
    <p:sldId id="566" r:id="rId61"/>
    <p:sldId id="571" r:id="rId62"/>
    <p:sldId id="522" r:id="rId63"/>
    <p:sldId id="600" r:id="rId64"/>
    <p:sldId id="601" r:id="rId65"/>
    <p:sldId id="632" r:id="rId66"/>
    <p:sldId id="602" r:id="rId67"/>
    <p:sldId id="603" r:id="rId68"/>
    <p:sldId id="604" r:id="rId69"/>
    <p:sldId id="605" r:id="rId70"/>
    <p:sldId id="629" r:id="rId71"/>
    <p:sldId id="568" r:id="rId72"/>
    <p:sldId id="569" r:id="rId73"/>
    <p:sldId id="570" r:id="rId74"/>
    <p:sldId id="572" r:id="rId75"/>
    <p:sldId id="573" r:id="rId76"/>
    <p:sldId id="521" r:id="rId77"/>
    <p:sldId id="609" r:id="rId78"/>
    <p:sldId id="612" r:id="rId79"/>
    <p:sldId id="610" r:id="rId80"/>
    <p:sldId id="611" r:id="rId81"/>
    <p:sldId id="574" r:id="rId82"/>
    <p:sldId id="575" r:id="rId83"/>
    <p:sldId id="576" r:id="rId84"/>
    <p:sldId id="588" r:id="rId85"/>
    <p:sldId id="648" r:id="rId86"/>
    <p:sldId id="652" r:id="rId87"/>
    <p:sldId id="651" r:id="rId88"/>
    <p:sldId id="650" r:id="rId89"/>
    <p:sldId id="657" r:id="rId90"/>
    <p:sldId id="649" r:id="rId91"/>
    <p:sldId id="656" r:id="rId92"/>
    <p:sldId id="655" r:id="rId93"/>
    <p:sldId id="654" r:id="rId94"/>
    <p:sldId id="660" r:id="rId95"/>
    <p:sldId id="659" r:id="rId96"/>
    <p:sldId id="658" r:id="rId97"/>
    <p:sldId id="653" r:id="rId98"/>
    <p:sldId id="661" r:id="rId99"/>
    <p:sldId id="664" r:id="rId100"/>
    <p:sldId id="663" r:id="rId101"/>
    <p:sldId id="678" r:id="rId102"/>
    <p:sldId id="679" r:id="rId103"/>
    <p:sldId id="680" r:id="rId104"/>
    <p:sldId id="681" r:id="rId105"/>
    <p:sldId id="683" r:id="rId106"/>
    <p:sldId id="682" r:id="rId107"/>
    <p:sldId id="586" r:id="rId108"/>
    <p:sldId id="668" r:id="rId109"/>
    <p:sldId id="587" r:id="rId110"/>
    <p:sldId id="669" r:id="rId111"/>
    <p:sldId id="670" r:id="rId112"/>
    <p:sldId id="673" r:id="rId113"/>
    <p:sldId id="674" r:id="rId114"/>
    <p:sldId id="676" r:id="rId115"/>
    <p:sldId id="677" r:id="rId116"/>
    <p:sldId id="700" r:id="rId117"/>
    <p:sldId id="686" r:id="rId118"/>
    <p:sldId id="701" r:id="rId119"/>
    <p:sldId id="698" r:id="rId120"/>
    <p:sldId id="702" r:id="rId121"/>
    <p:sldId id="703" r:id="rId122"/>
    <p:sldId id="704" r:id="rId123"/>
    <p:sldId id="705" r:id="rId124"/>
    <p:sldId id="699" r:id="rId125"/>
    <p:sldId id="706" r:id="rId126"/>
    <p:sldId id="707" r:id="rId127"/>
    <p:sldId id="708" r:id="rId128"/>
    <p:sldId id="709" r:id="rId129"/>
    <p:sldId id="710" r:id="rId130"/>
    <p:sldId id="711" r:id="rId131"/>
    <p:sldId id="712" r:id="rId132"/>
    <p:sldId id="441" r:id="rId133"/>
    <p:sldId id="666" r:id="rId1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EB4291F3-D847-488C-AE7D-1E2F1EA4E3D2}">
          <p14:sldIdLst>
            <p14:sldId id="257"/>
            <p14:sldId id="582"/>
            <p14:sldId id="445"/>
            <p14:sldId id="347"/>
            <p14:sldId id="591"/>
            <p14:sldId id="590"/>
            <p14:sldId id="263"/>
            <p14:sldId id="438"/>
            <p14:sldId id="369"/>
            <p14:sldId id="370"/>
            <p14:sldId id="371"/>
            <p14:sldId id="640"/>
            <p14:sldId id="437"/>
            <p14:sldId id="645"/>
            <p14:sldId id="646"/>
            <p14:sldId id="583"/>
            <p14:sldId id="641"/>
            <p14:sldId id="642"/>
            <p14:sldId id="346"/>
            <p14:sldId id="285"/>
            <p14:sldId id="584"/>
            <p14:sldId id="643"/>
            <p14:sldId id="665"/>
            <p14:sldId id="628"/>
            <p14:sldId id="577"/>
            <p14:sldId id="356"/>
            <p14:sldId id="367"/>
            <p14:sldId id="592"/>
            <p14:sldId id="472"/>
            <p14:sldId id="475"/>
            <p14:sldId id="667"/>
            <p14:sldId id="624"/>
            <p14:sldId id="360"/>
            <p14:sldId id="358"/>
            <p14:sldId id="363"/>
            <p14:sldId id="361"/>
            <p14:sldId id="365"/>
            <p14:sldId id="585"/>
            <p14:sldId id="503"/>
            <p14:sldId id="594"/>
            <p14:sldId id="593"/>
            <p14:sldId id="633"/>
            <p14:sldId id="512"/>
            <p14:sldId id="563"/>
            <p14:sldId id="685"/>
            <p14:sldId id="684"/>
            <p14:sldId id="596"/>
            <p14:sldId id="599"/>
            <p14:sldId id="634"/>
            <p14:sldId id="635"/>
            <p14:sldId id="636"/>
            <p14:sldId id="637"/>
            <p14:sldId id="638"/>
            <p14:sldId id="631"/>
            <p14:sldId id="598"/>
            <p14:sldId id="565"/>
            <p14:sldId id="567"/>
            <p14:sldId id="566"/>
            <p14:sldId id="571"/>
            <p14:sldId id="522"/>
            <p14:sldId id="600"/>
            <p14:sldId id="601"/>
            <p14:sldId id="632"/>
            <p14:sldId id="602"/>
            <p14:sldId id="603"/>
            <p14:sldId id="604"/>
            <p14:sldId id="605"/>
            <p14:sldId id="629"/>
            <p14:sldId id="568"/>
            <p14:sldId id="569"/>
            <p14:sldId id="570"/>
            <p14:sldId id="572"/>
            <p14:sldId id="573"/>
            <p14:sldId id="521"/>
            <p14:sldId id="609"/>
            <p14:sldId id="612"/>
            <p14:sldId id="610"/>
            <p14:sldId id="611"/>
            <p14:sldId id="574"/>
            <p14:sldId id="575"/>
            <p14:sldId id="576"/>
            <p14:sldId id="588"/>
            <p14:sldId id="648"/>
            <p14:sldId id="652"/>
            <p14:sldId id="651"/>
            <p14:sldId id="650"/>
            <p14:sldId id="657"/>
            <p14:sldId id="649"/>
            <p14:sldId id="656"/>
            <p14:sldId id="655"/>
            <p14:sldId id="654"/>
            <p14:sldId id="660"/>
            <p14:sldId id="659"/>
            <p14:sldId id="658"/>
            <p14:sldId id="653"/>
            <p14:sldId id="661"/>
            <p14:sldId id="664"/>
            <p14:sldId id="663"/>
            <p14:sldId id="678"/>
            <p14:sldId id="679"/>
            <p14:sldId id="680"/>
            <p14:sldId id="681"/>
            <p14:sldId id="683"/>
            <p14:sldId id="682"/>
            <p14:sldId id="586"/>
            <p14:sldId id="668"/>
            <p14:sldId id="587"/>
            <p14:sldId id="669"/>
            <p14:sldId id="670"/>
            <p14:sldId id="673"/>
            <p14:sldId id="674"/>
            <p14:sldId id="676"/>
            <p14:sldId id="677"/>
            <p14:sldId id="700"/>
            <p14:sldId id="686"/>
            <p14:sldId id="701"/>
            <p14:sldId id="698"/>
            <p14:sldId id="702"/>
            <p14:sldId id="703"/>
            <p14:sldId id="704"/>
            <p14:sldId id="705"/>
            <p14:sldId id="699"/>
            <p14:sldId id="706"/>
            <p14:sldId id="707"/>
            <p14:sldId id="708"/>
            <p14:sldId id="709"/>
            <p14:sldId id="710"/>
            <p14:sldId id="711"/>
            <p14:sldId id="712"/>
            <p14:sldId id="441"/>
            <p14:sldId id="666"/>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73" d="100"/>
          <a:sy n="73" d="100"/>
        </p:scale>
        <p:origin x="-1182"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diagrams/_rels/data1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63.svg"/><Relationship Id="rId1" Type="http://schemas.openxmlformats.org/officeDocument/2006/relationships/image" Target="../media/image55.png"/><Relationship Id="rId6" Type="http://schemas.openxmlformats.org/officeDocument/2006/relationships/image" Target="../media/image67.svg"/><Relationship Id="rId5" Type="http://schemas.openxmlformats.org/officeDocument/2006/relationships/image" Target="../media/image57.png"/><Relationship Id="rId4" Type="http://schemas.openxmlformats.org/officeDocument/2006/relationships/image" Target="../media/image65.svg"/></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svg"/><Relationship Id="rId1" Type="http://schemas.openxmlformats.org/officeDocument/2006/relationships/image" Target="../media/image13.png"/><Relationship Id="rId6" Type="http://schemas.openxmlformats.org/officeDocument/2006/relationships/image" Target="../media/image17.svg"/><Relationship Id="rId5" Type="http://schemas.openxmlformats.org/officeDocument/2006/relationships/image" Target="../media/image15.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7.png"/></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svg"/><Relationship Id="rId1" Type="http://schemas.openxmlformats.org/officeDocument/2006/relationships/image" Target="../media/image18.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36AD1-6B1D-46A6-B85C-C1A98C6C612B}"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FABF295E-90FF-4B64-8167-34258A4282C8}">
      <dgm:prSet phldrT="[Text]"/>
      <dgm:spPr/>
      <dgm:t>
        <a:bodyPr/>
        <a:lstStyle/>
        <a:p>
          <a:r>
            <a:rPr lang="en-US" dirty="0"/>
            <a:t>STRATEGIC ALIGNMENT</a:t>
          </a:r>
        </a:p>
      </dgm:t>
    </dgm:pt>
    <dgm:pt modelId="{3C55B06B-68C2-40F9-AB0F-BBAC3E636060}" type="parTrans" cxnId="{8DF40585-791B-48F2-A2E0-BE50E9C8301A}">
      <dgm:prSet/>
      <dgm:spPr/>
      <dgm:t>
        <a:bodyPr/>
        <a:lstStyle/>
        <a:p>
          <a:endParaRPr lang="en-US"/>
        </a:p>
      </dgm:t>
    </dgm:pt>
    <dgm:pt modelId="{D59400F1-5EB8-41CA-AEFB-ABFD6B54AD4A}" type="sibTrans" cxnId="{8DF40585-791B-48F2-A2E0-BE50E9C8301A}">
      <dgm:prSet/>
      <dgm:spPr/>
      <dgm:t>
        <a:bodyPr/>
        <a:lstStyle/>
        <a:p>
          <a:endParaRPr lang="en-US"/>
        </a:p>
      </dgm:t>
    </dgm:pt>
    <dgm:pt modelId="{A343D689-E228-4B99-91E6-FBB805BE4769}">
      <dgm:prSet phldrT="[Text]"/>
      <dgm:spPr/>
      <dgm:t>
        <a:bodyPr/>
        <a:lstStyle/>
        <a:p>
          <a:r>
            <a:rPr lang="en-US" dirty="0"/>
            <a:t>SONA 2023</a:t>
          </a:r>
        </a:p>
      </dgm:t>
    </dgm:pt>
    <dgm:pt modelId="{8603D16F-73F7-47E9-B141-80E0ADC87455}" type="parTrans" cxnId="{4ADA7651-B704-40FC-A9A8-FE05E4FB1E5A}">
      <dgm:prSet/>
      <dgm:spPr/>
      <dgm:t>
        <a:bodyPr/>
        <a:lstStyle/>
        <a:p>
          <a:endParaRPr lang="en-US"/>
        </a:p>
      </dgm:t>
    </dgm:pt>
    <dgm:pt modelId="{0D6BC5FF-9844-4A00-BFF1-4183E8355FB0}" type="sibTrans" cxnId="{4ADA7651-B704-40FC-A9A8-FE05E4FB1E5A}">
      <dgm:prSet/>
      <dgm:spPr/>
      <dgm:t>
        <a:bodyPr/>
        <a:lstStyle/>
        <a:p>
          <a:endParaRPr lang="en-US"/>
        </a:p>
      </dgm:t>
    </dgm:pt>
    <dgm:pt modelId="{A0F0F2E7-4836-4993-9680-5FAB822ACAF2}">
      <dgm:prSet phldrT="[Text]" custT="1"/>
      <dgm:spPr/>
      <dgm:t>
        <a:bodyPr/>
        <a:lstStyle/>
        <a:p>
          <a:r>
            <a:rPr lang="en-US" sz="2400" dirty="0"/>
            <a:t>MTSF </a:t>
          </a:r>
          <a:r>
            <a:rPr lang="en-US" sz="1600" dirty="0"/>
            <a:t>2024/25</a:t>
          </a:r>
          <a:endParaRPr lang="en-US" sz="2400" dirty="0"/>
        </a:p>
      </dgm:t>
    </dgm:pt>
    <dgm:pt modelId="{33EB0574-AD18-4B06-BCAB-6FD35F3DFA2F}" type="parTrans" cxnId="{E9B311B5-5AA3-4F1E-ABEE-5DF8E9AAADE6}">
      <dgm:prSet/>
      <dgm:spPr/>
      <dgm:t>
        <a:bodyPr/>
        <a:lstStyle/>
        <a:p>
          <a:endParaRPr lang="en-US"/>
        </a:p>
      </dgm:t>
    </dgm:pt>
    <dgm:pt modelId="{CDA85590-6295-45F6-9FE7-542900370F05}" type="sibTrans" cxnId="{E9B311B5-5AA3-4F1E-ABEE-5DF8E9AAADE6}">
      <dgm:prSet/>
      <dgm:spPr/>
      <dgm:t>
        <a:bodyPr/>
        <a:lstStyle/>
        <a:p>
          <a:endParaRPr lang="en-US"/>
        </a:p>
      </dgm:t>
    </dgm:pt>
    <dgm:pt modelId="{782F6491-0568-41D7-B3E6-E0AD257DBBD8}">
      <dgm:prSet phldrT="[Text]" custT="1"/>
      <dgm:spPr/>
      <dgm:t>
        <a:bodyPr/>
        <a:lstStyle/>
        <a:p>
          <a:r>
            <a:rPr lang="en-US" sz="2800" dirty="0"/>
            <a:t>Constitution</a:t>
          </a:r>
          <a:endParaRPr lang="en-US" sz="4400" dirty="0"/>
        </a:p>
      </dgm:t>
    </dgm:pt>
    <dgm:pt modelId="{E70E87C8-7EBB-435B-9166-30BF39829631}" type="parTrans" cxnId="{CC89B832-E0C0-4985-B99D-CDEBD66C5E3A}">
      <dgm:prSet/>
      <dgm:spPr/>
      <dgm:t>
        <a:bodyPr/>
        <a:lstStyle/>
        <a:p>
          <a:endParaRPr lang="en-US"/>
        </a:p>
      </dgm:t>
    </dgm:pt>
    <dgm:pt modelId="{37A0F89C-F053-490F-A86F-153DDE5B3205}" type="sibTrans" cxnId="{CC89B832-E0C0-4985-B99D-CDEBD66C5E3A}">
      <dgm:prSet/>
      <dgm:spPr/>
      <dgm:t>
        <a:bodyPr/>
        <a:lstStyle/>
        <a:p>
          <a:endParaRPr lang="en-US"/>
        </a:p>
      </dgm:t>
    </dgm:pt>
    <dgm:pt modelId="{98288FF8-1E5F-43A0-BA6E-9047A160EB49}">
      <dgm:prSet phldrT="[Text]"/>
      <dgm:spPr/>
      <dgm:t>
        <a:bodyPr/>
        <a:lstStyle/>
        <a:p>
          <a:r>
            <a:rPr lang="en-US" dirty="0"/>
            <a:t>NDP 2030</a:t>
          </a:r>
        </a:p>
      </dgm:t>
    </dgm:pt>
    <dgm:pt modelId="{7D49AEE5-A831-405E-8AB0-0E2738DD1B5E}" type="parTrans" cxnId="{01C4A6B9-015B-4D58-9E9F-6D22A320D351}">
      <dgm:prSet/>
      <dgm:spPr/>
      <dgm:t>
        <a:bodyPr/>
        <a:lstStyle/>
        <a:p>
          <a:endParaRPr lang="en-US"/>
        </a:p>
      </dgm:t>
    </dgm:pt>
    <dgm:pt modelId="{F7E8693E-2E98-41D6-90B3-01B26626215C}" type="sibTrans" cxnId="{01C4A6B9-015B-4D58-9E9F-6D22A320D351}">
      <dgm:prSet/>
      <dgm:spPr/>
      <dgm:t>
        <a:bodyPr/>
        <a:lstStyle/>
        <a:p>
          <a:endParaRPr lang="en-US"/>
        </a:p>
      </dgm:t>
    </dgm:pt>
    <dgm:pt modelId="{3B724D81-0FE8-476C-93AB-19DDF2133F17}">
      <dgm:prSet phldrT="[Text]"/>
      <dgm:spPr>
        <a:solidFill>
          <a:srgbClr val="0070C0"/>
        </a:solidFill>
      </dgm:spPr>
      <dgm:t>
        <a:bodyPr/>
        <a:lstStyle/>
        <a:p>
          <a:r>
            <a:rPr lang="en-US" dirty="0"/>
            <a:t>DSAC Strategic Plan</a:t>
          </a:r>
        </a:p>
      </dgm:t>
    </dgm:pt>
    <dgm:pt modelId="{A43B6764-F9C9-4276-844F-9C149EB2E55C}" type="parTrans" cxnId="{589A9F0B-7E0D-4B85-8BD8-FC0CF0ADEF0D}">
      <dgm:prSet/>
      <dgm:spPr/>
      <dgm:t>
        <a:bodyPr/>
        <a:lstStyle/>
        <a:p>
          <a:endParaRPr lang="en-US"/>
        </a:p>
      </dgm:t>
    </dgm:pt>
    <dgm:pt modelId="{F375B73B-58B1-4DCC-9491-D3917D40F3BE}" type="sibTrans" cxnId="{589A9F0B-7E0D-4B85-8BD8-FC0CF0ADEF0D}">
      <dgm:prSet/>
      <dgm:spPr/>
      <dgm:t>
        <a:bodyPr/>
        <a:lstStyle/>
        <a:p>
          <a:endParaRPr lang="en-US"/>
        </a:p>
      </dgm:t>
    </dgm:pt>
    <dgm:pt modelId="{4702485E-7AC4-42D1-A6DC-C087009628BE}">
      <dgm:prSet phldrT="[Text]"/>
      <dgm:spPr/>
      <dgm:t>
        <a:bodyPr/>
        <a:lstStyle/>
        <a:p>
          <a:r>
            <a:rPr lang="en-US" dirty="0"/>
            <a:t>International Commitments</a:t>
          </a:r>
        </a:p>
      </dgm:t>
    </dgm:pt>
    <dgm:pt modelId="{391265F8-93E7-4B5E-9403-2D9D3AEDEA0D}" type="parTrans" cxnId="{82AA0AE2-4281-4B40-9071-A3716077B6D8}">
      <dgm:prSet/>
      <dgm:spPr/>
      <dgm:t>
        <a:bodyPr/>
        <a:lstStyle/>
        <a:p>
          <a:endParaRPr lang="en-US"/>
        </a:p>
      </dgm:t>
    </dgm:pt>
    <dgm:pt modelId="{E95DA7DD-2463-421C-A6B1-5015C294474A}" type="sibTrans" cxnId="{82AA0AE2-4281-4B40-9071-A3716077B6D8}">
      <dgm:prSet/>
      <dgm:spPr/>
      <dgm:t>
        <a:bodyPr/>
        <a:lstStyle/>
        <a:p>
          <a:endParaRPr lang="en-US"/>
        </a:p>
      </dgm:t>
    </dgm:pt>
    <dgm:pt modelId="{D0D4A5CB-BEDA-4709-91A3-D85998A51A34}">
      <dgm:prSet phldrT="[Text]"/>
      <dgm:spPr/>
      <dgm:t>
        <a:bodyPr/>
        <a:lstStyle/>
        <a:p>
          <a:r>
            <a:rPr lang="en-US" dirty="0"/>
            <a:t>SDGs 2030</a:t>
          </a:r>
        </a:p>
      </dgm:t>
    </dgm:pt>
    <dgm:pt modelId="{87BCF3EA-4DD4-40C8-95AC-D3673A078F93}" type="parTrans" cxnId="{8251B72F-90FC-4CEA-9B64-757BA45D9CD5}">
      <dgm:prSet/>
      <dgm:spPr/>
      <dgm:t>
        <a:bodyPr/>
        <a:lstStyle/>
        <a:p>
          <a:endParaRPr lang="en-US"/>
        </a:p>
      </dgm:t>
    </dgm:pt>
    <dgm:pt modelId="{3747DD8A-8CB4-4914-AA2E-A524516011AA}" type="sibTrans" cxnId="{8251B72F-90FC-4CEA-9B64-757BA45D9CD5}">
      <dgm:prSet/>
      <dgm:spPr/>
      <dgm:t>
        <a:bodyPr/>
        <a:lstStyle/>
        <a:p>
          <a:endParaRPr lang="en-US"/>
        </a:p>
      </dgm:t>
    </dgm:pt>
    <dgm:pt modelId="{AC607351-FA26-4867-BF0B-D7684AD899BB}">
      <dgm:prSet phldrT="[Text]"/>
      <dgm:spPr>
        <a:solidFill>
          <a:srgbClr val="0070C0"/>
        </a:solidFill>
      </dgm:spPr>
      <dgm:t>
        <a:bodyPr/>
        <a:lstStyle/>
        <a:p>
          <a:r>
            <a:rPr lang="en-US" dirty="0"/>
            <a:t>Entities Mandate</a:t>
          </a:r>
        </a:p>
      </dgm:t>
    </dgm:pt>
    <dgm:pt modelId="{8A79784B-E16F-4C34-8D5A-341A16980CAF}" type="parTrans" cxnId="{E0A09336-AB95-433C-800E-F6E1A766409F}">
      <dgm:prSet/>
      <dgm:spPr/>
      <dgm:t>
        <a:bodyPr/>
        <a:lstStyle/>
        <a:p>
          <a:endParaRPr lang="en-US"/>
        </a:p>
      </dgm:t>
    </dgm:pt>
    <dgm:pt modelId="{948F9710-7FBD-4718-8B1F-F7A9CA464155}" type="sibTrans" cxnId="{E0A09336-AB95-433C-800E-F6E1A766409F}">
      <dgm:prSet/>
      <dgm:spPr/>
      <dgm:t>
        <a:bodyPr/>
        <a:lstStyle/>
        <a:p>
          <a:endParaRPr lang="en-US"/>
        </a:p>
      </dgm:t>
    </dgm:pt>
    <dgm:pt modelId="{CDD7CA33-4C6F-42DB-9E3F-0BE3FC66A613}">
      <dgm:prSet phldrT="[Text]" custT="1"/>
      <dgm:spPr/>
      <dgm:t>
        <a:bodyPr/>
        <a:lstStyle/>
        <a:p>
          <a:r>
            <a:rPr lang="en-US" sz="3200" dirty="0"/>
            <a:t>Acts</a:t>
          </a:r>
          <a:endParaRPr lang="en-US" sz="4800" dirty="0"/>
        </a:p>
      </dgm:t>
    </dgm:pt>
    <dgm:pt modelId="{73A97246-A11F-4C47-A7D4-91884B7B6D2D}" type="parTrans" cxnId="{7633C8EE-0C1B-4F05-80B8-B1EECB769CAC}">
      <dgm:prSet/>
      <dgm:spPr/>
      <dgm:t>
        <a:bodyPr/>
        <a:lstStyle/>
        <a:p>
          <a:endParaRPr lang="en-US"/>
        </a:p>
      </dgm:t>
    </dgm:pt>
    <dgm:pt modelId="{B0C8D24C-0979-41F4-9084-A62B6748F5F3}" type="sibTrans" cxnId="{7633C8EE-0C1B-4F05-80B8-B1EECB769CAC}">
      <dgm:prSet/>
      <dgm:spPr/>
      <dgm:t>
        <a:bodyPr/>
        <a:lstStyle/>
        <a:p>
          <a:endParaRPr lang="en-US"/>
        </a:p>
      </dgm:t>
    </dgm:pt>
    <dgm:pt modelId="{0025BFD4-F0C9-41A0-A346-F02248B53359}">
      <dgm:prSet phldrT="[Text]"/>
      <dgm:spPr/>
      <dgm:t>
        <a:bodyPr/>
        <a:lstStyle/>
        <a:p>
          <a:r>
            <a:rPr lang="en-US" dirty="0"/>
            <a:t>Policy &amp; Legislation</a:t>
          </a:r>
        </a:p>
      </dgm:t>
    </dgm:pt>
    <dgm:pt modelId="{06CE5DF0-41A4-4B1D-A42F-F6945237E507}" type="parTrans" cxnId="{CA307527-6FED-45C2-8B68-1B4E0A88ABAD}">
      <dgm:prSet/>
      <dgm:spPr/>
      <dgm:t>
        <a:bodyPr/>
        <a:lstStyle/>
        <a:p>
          <a:endParaRPr lang="en-US"/>
        </a:p>
      </dgm:t>
    </dgm:pt>
    <dgm:pt modelId="{B3DB4ACF-0EF9-425C-AAD7-932E39652DA3}" type="sibTrans" cxnId="{CA307527-6FED-45C2-8B68-1B4E0A88ABAD}">
      <dgm:prSet/>
      <dgm:spPr/>
      <dgm:t>
        <a:bodyPr/>
        <a:lstStyle/>
        <a:p>
          <a:endParaRPr lang="en-US"/>
        </a:p>
      </dgm:t>
    </dgm:pt>
    <dgm:pt modelId="{F8FF4698-67BF-40D6-94CC-794BDEE19D35}">
      <dgm:prSet phldrT="[Text]" custT="1"/>
      <dgm:spPr/>
      <dgm:t>
        <a:bodyPr/>
        <a:lstStyle/>
        <a:p>
          <a:r>
            <a:rPr lang="en-US" sz="1800" dirty="0"/>
            <a:t>White Papers</a:t>
          </a:r>
        </a:p>
      </dgm:t>
    </dgm:pt>
    <dgm:pt modelId="{45F5CFF3-88BB-4C69-8FFD-7FBA1B1AC8A8}" type="parTrans" cxnId="{35CAF0DB-9718-47E3-ABA9-EA8BB391E597}">
      <dgm:prSet/>
      <dgm:spPr/>
      <dgm:t>
        <a:bodyPr/>
        <a:lstStyle/>
        <a:p>
          <a:endParaRPr lang="en-US"/>
        </a:p>
      </dgm:t>
    </dgm:pt>
    <dgm:pt modelId="{B4C146D7-F66A-4EFA-A3EB-D4166FBBC6FE}" type="sibTrans" cxnId="{35CAF0DB-9718-47E3-ABA9-EA8BB391E597}">
      <dgm:prSet/>
      <dgm:spPr/>
      <dgm:t>
        <a:bodyPr/>
        <a:lstStyle/>
        <a:p>
          <a:endParaRPr lang="en-US"/>
        </a:p>
      </dgm:t>
    </dgm:pt>
    <dgm:pt modelId="{AB931640-6CFB-4E32-83DC-E4EF092EBD99}">
      <dgm:prSet phldrT="[Text]"/>
      <dgm:spPr/>
      <dgm:t>
        <a:bodyPr/>
        <a:lstStyle/>
        <a:p>
          <a:r>
            <a:rPr lang="en-US" dirty="0"/>
            <a:t>AU Agenda 2063</a:t>
          </a:r>
        </a:p>
      </dgm:t>
    </dgm:pt>
    <dgm:pt modelId="{94585D6E-A3EC-4D77-AA65-7C0700534A39}" type="parTrans" cxnId="{6C04E3E3-54C5-48A1-B8CB-2F519C5608E6}">
      <dgm:prSet/>
      <dgm:spPr/>
      <dgm:t>
        <a:bodyPr/>
        <a:lstStyle/>
        <a:p>
          <a:endParaRPr lang="en-US"/>
        </a:p>
      </dgm:t>
    </dgm:pt>
    <dgm:pt modelId="{5935E18B-C4F8-4792-BC56-66272538C29F}" type="sibTrans" cxnId="{6C04E3E3-54C5-48A1-B8CB-2F519C5608E6}">
      <dgm:prSet/>
      <dgm:spPr/>
      <dgm:t>
        <a:bodyPr/>
        <a:lstStyle/>
        <a:p>
          <a:endParaRPr lang="en-US"/>
        </a:p>
      </dgm:t>
    </dgm:pt>
    <dgm:pt modelId="{FCE09309-6D09-4AC7-A461-3BC37B1A3A0B}">
      <dgm:prSet phldrT="[Text]"/>
      <dgm:spPr/>
      <dgm:t>
        <a:bodyPr/>
        <a:lstStyle/>
        <a:p>
          <a:r>
            <a:rPr lang="en-US" dirty="0"/>
            <a:t>CCI Masterplan</a:t>
          </a:r>
        </a:p>
      </dgm:t>
    </dgm:pt>
    <dgm:pt modelId="{42817A5E-142B-4766-9B86-478D0087E401}" type="parTrans" cxnId="{4DF65E84-0541-4E9C-824C-4BF76B3BCFB2}">
      <dgm:prSet/>
      <dgm:spPr/>
      <dgm:t>
        <a:bodyPr/>
        <a:lstStyle/>
        <a:p>
          <a:endParaRPr lang="en-US"/>
        </a:p>
      </dgm:t>
    </dgm:pt>
    <dgm:pt modelId="{5102AC21-8D14-41E0-8126-8D84F4BF0369}" type="sibTrans" cxnId="{4DF65E84-0541-4E9C-824C-4BF76B3BCFB2}">
      <dgm:prSet/>
      <dgm:spPr/>
      <dgm:t>
        <a:bodyPr/>
        <a:lstStyle/>
        <a:p>
          <a:endParaRPr lang="en-US"/>
        </a:p>
      </dgm:t>
    </dgm:pt>
    <dgm:pt modelId="{F5814375-3D12-4897-86A4-F42C2CFD4DBB}">
      <dgm:prSet/>
      <dgm:spPr/>
      <dgm:t>
        <a:bodyPr/>
        <a:lstStyle/>
        <a:p>
          <a:r>
            <a:rPr lang="en-US" dirty="0"/>
            <a:t>National Sport and Recreation Plan</a:t>
          </a:r>
        </a:p>
      </dgm:t>
    </dgm:pt>
    <dgm:pt modelId="{10C3FC70-EB7A-4024-949C-67DBAAF82380}" type="parTrans" cxnId="{358A1884-6C7F-479B-B8D9-47D8397AC8DB}">
      <dgm:prSet/>
      <dgm:spPr/>
      <dgm:t>
        <a:bodyPr/>
        <a:lstStyle/>
        <a:p>
          <a:endParaRPr lang="en-US"/>
        </a:p>
      </dgm:t>
    </dgm:pt>
    <dgm:pt modelId="{C62FFA74-6CF7-45F0-9D7A-5A2A6A809CA1}" type="sibTrans" cxnId="{358A1884-6C7F-479B-B8D9-47D8397AC8DB}">
      <dgm:prSet/>
      <dgm:spPr/>
      <dgm:t>
        <a:bodyPr/>
        <a:lstStyle/>
        <a:p>
          <a:endParaRPr lang="en-US"/>
        </a:p>
      </dgm:t>
    </dgm:pt>
    <dgm:pt modelId="{C9E87CDD-7E5F-49EB-A5B1-522100E2AFD2}">
      <dgm:prSet phldrT="[Text]"/>
      <dgm:spPr/>
      <dgm:t>
        <a:bodyPr/>
        <a:lstStyle/>
        <a:p>
          <a:r>
            <a:rPr lang="en-US" dirty="0"/>
            <a:t>UNESCO</a:t>
          </a:r>
        </a:p>
      </dgm:t>
    </dgm:pt>
    <dgm:pt modelId="{48C46B7F-8531-43A7-8988-2FEF6AA6EF88}" type="parTrans" cxnId="{28F3211C-9A83-4942-95CE-EEF2AF30C3AB}">
      <dgm:prSet/>
      <dgm:spPr/>
      <dgm:t>
        <a:bodyPr/>
        <a:lstStyle/>
        <a:p>
          <a:endParaRPr lang="en-US"/>
        </a:p>
      </dgm:t>
    </dgm:pt>
    <dgm:pt modelId="{C58FD8B6-DFEC-4215-94BC-DDEEB34F7801}" type="sibTrans" cxnId="{28F3211C-9A83-4942-95CE-EEF2AF30C3AB}">
      <dgm:prSet/>
      <dgm:spPr/>
      <dgm:t>
        <a:bodyPr/>
        <a:lstStyle/>
        <a:p>
          <a:endParaRPr lang="en-US"/>
        </a:p>
      </dgm:t>
    </dgm:pt>
    <dgm:pt modelId="{3AE4D82A-E154-4EA2-BA98-A463EFD4FDB2}">
      <dgm:prSet phldrT="[Text]"/>
      <dgm:spPr/>
      <dgm:t>
        <a:bodyPr/>
        <a:lstStyle/>
        <a:p>
          <a:r>
            <a:rPr lang="en-US" dirty="0"/>
            <a:t>NASP 2023</a:t>
          </a:r>
        </a:p>
      </dgm:t>
    </dgm:pt>
    <dgm:pt modelId="{FAE0B156-CF17-4718-A415-FEFB22D74073}" type="parTrans" cxnId="{F7F5A118-BE17-4DCE-9756-7D23778C85D3}">
      <dgm:prSet/>
      <dgm:spPr/>
      <dgm:t>
        <a:bodyPr/>
        <a:lstStyle/>
        <a:p>
          <a:endParaRPr lang="en-US"/>
        </a:p>
      </dgm:t>
    </dgm:pt>
    <dgm:pt modelId="{22A61F36-9C41-4FA4-8280-76654E87C0F3}" type="sibTrans" cxnId="{F7F5A118-BE17-4DCE-9756-7D23778C85D3}">
      <dgm:prSet/>
      <dgm:spPr/>
      <dgm:t>
        <a:bodyPr/>
        <a:lstStyle/>
        <a:p>
          <a:endParaRPr lang="en-US"/>
        </a:p>
      </dgm:t>
    </dgm:pt>
    <dgm:pt modelId="{1307113F-7075-4B6D-BE6D-EEFD93BE29E7}">
      <dgm:prSet phldrT="[Text]"/>
      <dgm:spPr/>
      <dgm:t>
        <a:bodyPr/>
        <a:lstStyle/>
        <a:p>
          <a:r>
            <a:rPr lang="en-US" dirty="0"/>
            <a:t>BPF 2023</a:t>
          </a:r>
        </a:p>
      </dgm:t>
    </dgm:pt>
    <dgm:pt modelId="{74BA7C4E-C3C0-43D4-8D35-6759F7679E8C}" type="parTrans" cxnId="{56EE0A12-52CB-4B4B-8E27-911EC322ACBE}">
      <dgm:prSet/>
      <dgm:spPr/>
      <dgm:t>
        <a:bodyPr/>
        <a:lstStyle/>
        <a:p>
          <a:endParaRPr lang="en-US"/>
        </a:p>
      </dgm:t>
    </dgm:pt>
    <dgm:pt modelId="{133D3489-3EF1-41A0-B85B-D3F4659E77C5}" type="sibTrans" cxnId="{56EE0A12-52CB-4B4B-8E27-911EC322ACBE}">
      <dgm:prSet/>
      <dgm:spPr/>
      <dgm:t>
        <a:bodyPr/>
        <a:lstStyle/>
        <a:p>
          <a:endParaRPr lang="en-US"/>
        </a:p>
      </dgm:t>
    </dgm:pt>
    <dgm:pt modelId="{475A3EEF-34B0-42CE-B728-6F53145C48A1}">
      <dgm:prSet phldrT="[Text]"/>
      <dgm:spPr>
        <a:solidFill>
          <a:srgbClr val="0070C0"/>
        </a:solidFill>
      </dgm:spPr>
      <dgm:t>
        <a:bodyPr/>
        <a:lstStyle/>
        <a:p>
          <a:r>
            <a:rPr lang="en-US" dirty="0"/>
            <a:t>Public Entities APP</a:t>
          </a:r>
        </a:p>
      </dgm:t>
    </dgm:pt>
    <dgm:pt modelId="{8DD6705D-C34A-4A15-8C27-7A41DD8285D9}" type="parTrans" cxnId="{EB6A68FE-95F6-4203-A3BB-60D60C57D32D}">
      <dgm:prSet/>
      <dgm:spPr/>
      <dgm:t>
        <a:bodyPr/>
        <a:lstStyle/>
        <a:p>
          <a:endParaRPr lang="en-US"/>
        </a:p>
      </dgm:t>
    </dgm:pt>
    <dgm:pt modelId="{1C9BAB04-5981-4267-81B5-AB4EDF20D573}" type="sibTrans" cxnId="{EB6A68FE-95F6-4203-A3BB-60D60C57D32D}">
      <dgm:prSet/>
      <dgm:spPr/>
      <dgm:t>
        <a:bodyPr/>
        <a:lstStyle/>
        <a:p>
          <a:endParaRPr lang="en-US"/>
        </a:p>
      </dgm:t>
    </dgm:pt>
    <dgm:pt modelId="{C0B65496-791B-4A17-9E86-E109AC7DFAE7}">
      <dgm:prSet phldrT="[Text]"/>
      <dgm:spPr>
        <a:solidFill>
          <a:srgbClr val="0070C0"/>
        </a:solidFill>
      </dgm:spPr>
      <dgm:t>
        <a:bodyPr/>
        <a:lstStyle/>
        <a:p>
          <a:r>
            <a:rPr lang="en-US" dirty="0"/>
            <a:t>Public Entities Strategic Plan</a:t>
          </a:r>
        </a:p>
      </dgm:t>
    </dgm:pt>
    <dgm:pt modelId="{F873C84A-DFAC-4432-9C67-8C0473743A32}" type="parTrans" cxnId="{781E6C0F-1C4B-476E-B4B9-5FE1E72FE07D}">
      <dgm:prSet/>
      <dgm:spPr/>
      <dgm:t>
        <a:bodyPr/>
        <a:lstStyle/>
        <a:p>
          <a:endParaRPr lang="en-US"/>
        </a:p>
      </dgm:t>
    </dgm:pt>
    <dgm:pt modelId="{DC2EAA29-37A6-4498-B289-AE011445A7E4}" type="sibTrans" cxnId="{781E6C0F-1C4B-476E-B4B9-5FE1E72FE07D}">
      <dgm:prSet/>
      <dgm:spPr/>
      <dgm:t>
        <a:bodyPr/>
        <a:lstStyle/>
        <a:p>
          <a:endParaRPr lang="en-US"/>
        </a:p>
      </dgm:t>
    </dgm:pt>
    <dgm:pt modelId="{B30816D4-C9C6-4424-9CB8-906A7DFEF77E}">
      <dgm:prSet phldrT="[Text]" custT="1"/>
      <dgm:spPr>
        <a:noFill/>
        <a:ln>
          <a:solidFill>
            <a:schemeClr val="accent1">
              <a:lumMod val="75000"/>
            </a:schemeClr>
          </a:solidFill>
        </a:ln>
      </dgm:spPr>
      <dgm:t>
        <a:bodyPr/>
        <a:lstStyle/>
        <a:p>
          <a:r>
            <a:rPr lang="en-US" sz="2000" b="1" dirty="0">
              <a:solidFill>
                <a:schemeClr val="accent1">
                  <a:lumMod val="75000"/>
                </a:schemeClr>
              </a:solidFill>
              <a:latin typeface="Arial Narrow" panose="020B0606020202030204" pitchFamily="34" charset="0"/>
            </a:rPr>
            <a:t>DSAC APP</a:t>
          </a:r>
        </a:p>
      </dgm:t>
    </dgm:pt>
    <dgm:pt modelId="{43D647C0-2B97-4DF4-A92F-68EE3C26BB18}" type="parTrans" cxnId="{B5674CC7-A28B-41B0-B1F7-6147B598D429}">
      <dgm:prSet/>
      <dgm:spPr/>
      <dgm:t>
        <a:bodyPr/>
        <a:lstStyle/>
        <a:p>
          <a:endParaRPr lang="en-US"/>
        </a:p>
      </dgm:t>
    </dgm:pt>
    <dgm:pt modelId="{692D17D7-2E77-4332-89FF-AEA04E1C795B}" type="sibTrans" cxnId="{B5674CC7-A28B-41B0-B1F7-6147B598D429}">
      <dgm:prSet/>
      <dgm:spPr/>
      <dgm:t>
        <a:bodyPr/>
        <a:lstStyle/>
        <a:p>
          <a:endParaRPr lang="en-US"/>
        </a:p>
      </dgm:t>
    </dgm:pt>
    <dgm:pt modelId="{49CFCBE6-B50E-42DF-9BBC-C3992167A0A3}">
      <dgm:prSet phldrT="[Text]"/>
      <dgm:spPr>
        <a:solidFill>
          <a:srgbClr val="0070C0"/>
        </a:solidFill>
      </dgm:spPr>
      <dgm:t>
        <a:bodyPr/>
        <a:lstStyle/>
        <a:p>
          <a:r>
            <a:rPr lang="en-US" dirty="0"/>
            <a:t>Operational Plan</a:t>
          </a:r>
        </a:p>
      </dgm:t>
    </dgm:pt>
    <dgm:pt modelId="{01678BEF-75C1-43D0-8792-2A304587DFA9}" type="sibTrans" cxnId="{0D277F99-6FA5-4DB2-9211-FD3F948CA5B5}">
      <dgm:prSet/>
      <dgm:spPr/>
      <dgm:t>
        <a:bodyPr/>
        <a:lstStyle/>
        <a:p>
          <a:endParaRPr lang="en-US"/>
        </a:p>
      </dgm:t>
    </dgm:pt>
    <dgm:pt modelId="{74379CB1-3730-4838-83FD-BD5D1D4CE738}" type="parTrans" cxnId="{0D277F99-6FA5-4DB2-9211-FD3F948CA5B5}">
      <dgm:prSet/>
      <dgm:spPr/>
      <dgm:t>
        <a:bodyPr/>
        <a:lstStyle/>
        <a:p>
          <a:endParaRPr lang="en-US"/>
        </a:p>
      </dgm:t>
    </dgm:pt>
    <dgm:pt modelId="{D42964B6-1ACA-4427-BF85-922618F306A4}">
      <dgm:prSet phldrT="[Text]"/>
      <dgm:spPr>
        <a:solidFill>
          <a:schemeClr val="accent1"/>
        </a:solidFill>
      </dgm:spPr>
      <dgm:t>
        <a:bodyPr/>
        <a:lstStyle/>
        <a:p>
          <a:r>
            <a:rPr lang="en-US" dirty="0"/>
            <a:t>Operational Plan</a:t>
          </a:r>
        </a:p>
      </dgm:t>
    </dgm:pt>
    <dgm:pt modelId="{7FF70C6F-F7D5-488A-995F-CE451CA2FF02}" type="parTrans" cxnId="{BFD811F0-5B9D-4A9C-B3E0-6A6FB0D6D1D9}">
      <dgm:prSet/>
      <dgm:spPr/>
      <dgm:t>
        <a:bodyPr/>
        <a:lstStyle/>
        <a:p>
          <a:endParaRPr lang="en-US"/>
        </a:p>
      </dgm:t>
    </dgm:pt>
    <dgm:pt modelId="{97C87C0C-B160-4F28-9544-838CE35B5880}" type="sibTrans" cxnId="{BFD811F0-5B9D-4A9C-B3E0-6A6FB0D6D1D9}">
      <dgm:prSet/>
      <dgm:spPr/>
      <dgm:t>
        <a:bodyPr/>
        <a:lstStyle/>
        <a:p>
          <a:endParaRPr lang="en-US"/>
        </a:p>
      </dgm:t>
    </dgm:pt>
    <dgm:pt modelId="{37C16F67-BEDF-4415-B4C7-28EFAE499458}">
      <dgm:prSet phldrT="[Text]"/>
      <dgm:spPr/>
      <dgm:t>
        <a:bodyPr/>
        <a:lstStyle/>
        <a:p>
          <a:r>
            <a:rPr lang="en-US" dirty="0"/>
            <a:t>Annual Priority Interventions</a:t>
          </a:r>
        </a:p>
      </dgm:t>
    </dgm:pt>
    <dgm:pt modelId="{2999C333-C53D-4755-9FEA-6532F7071426}" type="parTrans" cxnId="{79DFAD67-4EAE-47B8-AFD6-7707DFD6FA09}">
      <dgm:prSet/>
      <dgm:spPr/>
      <dgm:t>
        <a:bodyPr/>
        <a:lstStyle/>
        <a:p>
          <a:endParaRPr lang="en-US"/>
        </a:p>
      </dgm:t>
    </dgm:pt>
    <dgm:pt modelId="{6187595F-4E3F-4602-809E-9719EE417625}" type="sibTrans" cxnId="{79DFAD67-4EAE-47B8-AFD6-7707DFD6FA09}">
      <dgm:prSet/>
      <dgm:spPr/>
      <dgm:t>
        <a:bodyPr/>
        <a:lstStyle/>
        <a:p>
          <a:endParaRPr lang="en-US"/>
        </a:p>
      </dgm:t>
    </dgm:pt>
    <dgm:pt modelId="{D187391B-7718-46ED-BDC7-FECEB15A6A51}" type="pres">
      <dgm:prSet presAssocID="{15E36AD1-6B1D-46A6-B85C-C1A98C6C612B}" presName="Name0" presStyleCnt="0">
        <dgm:presLayoutVars>
          <dgm:chPref val="1"/>
          <dgm:dir/>
          <dgm:animOne val="branch"/>
          <dgm:animLvl val="lvl"/>
          <dgm:resizeHandles/>
        </dgm:presLayoutVars>
      </dgm:prSet>
      <dgm:spPr/>
      <dgm:t>
        <a:bodyPr/>
        <a:lstStyle/>
        <a:p>
          <a:endParaRPr lang="en-ZA"/>
        </a:p>
      </dgm:t>
    </dgm:pt>
    <dgm:pt modelId="{88294C6E-6D0D-4D23-B086-E8C69ECFEB27}" type="pres">
      <dgm:prSet presAssocID="{FABF295E-90FF-4B64-8167-34258A4282C8}" presName="vertOne" presStyleCnt="0"/>
      <dgm:spPr/>
    </dgm:pt>
    <dgm:pt modelId="{43BF7442-2F0B-482F-ACD9-FA6EFC90AF96}" type="pres">
      <dgm:prSet presAssocID="{FABF295E-90FF-4B64-8167-34258A4282C8}" presName="txOne" presStyleLbl="node0" presStyleIdx="0" presStyleCnt="1" custLinFactY="-85413" custLinFactNeighborX="0" custLinFactNeighborY="-100000">
        <dgm:presLayoutVars>
          <dgm:chPref val="3"/>
        </dgm:presLayoutVars>
      </dgm:prSet>
      <dgm:spPr/>
      <dgm:t>
        <a:bodyPr/>
        <a:lstStyle/>
        <a:p>
          <a:endParaRPr lang="en-ZA"/>
        </a:p>
      </dgm:t>
    </dgm:pt>
    <dgm:pt modelId="{274E41B4-EBB0-491D-9244-89E768FD002D}" type="pres">
      <dgm:prSet presAssocID="{FABF295E-90FF-4B64-8167-34258A4282C8}" presName="parTransOne" presStyleCnt="0"/>
      <dgm:spPr/>
    </dgm:pt>
    <dgm:pt modelId="{2136EB83-D790-445D-9F5D-97D9C00546EE}" type="pres">
      <dgm:prSet presAssocID="{FABF295E-90FF-4B64-8167-34258A4282C8}" presName="horzOne" presStyleCnt="0"/>
      <dgm:spPr/>
    </dgm:pt>
    <dgm:pt modelId="{A9D41240-B8EB-4941-A6FF-A17DD4B2CD91}" type="pres">
      <dgm:prSet presAssocID="{0025BFD4-F0C9-41A0-A346-F02248B53359}" presName="vertTwo" presStyleCnt="0"/>
      <dgm:spPr/>
    </dgm:pt>
    <dgm:pt modelId="{6F24EDAB-5470-4178-A55C-9F1EFFBAB708}" type="pres">
      <dgm:prSet presAssocID="{0025BFD4-F0C9-41A0-A346-F02248B53359}" presName="txTwo" presStyleLbl="node2" presStyleIdx="0" presStyleCnt="4">
        <dgm:presLayoutVars>
          <dgm:chPref val="3"/>
        </dgm:presLayoutVars>
      </dgm:prSet>
      <dgm:spPr/>
      <dgm:t>
        <a:bodyPr/>
        <a:lstStyle/>
        <a:p>
          <a:endParaRPr lang="en-ZA"/>
        </a:p>
      </dgm:t>
    </dgm:pt>
    <dgm:pt modelId="{36C8B2B1-5C0C-4DE9-82B4-2B0A7118E958}" type="pres">
      <dgm:prSet presAssocID="{0025BFD4-F0C9-41A0-A346-F02248B53359}" presName="parTransTwo" presStyleCnt="0"/>
      <dgm:spPr/>
    </dgm:pt>
    <dgm:pt modelId="{16C80A1C-B4A6-4509-A170-8602944C0801}" type="pres">
      <dgm:prSet presAssocID="{0025BFD4-F0C9-41A0-A346-F02248B53359}" presName="horzTwo" presStyleCnt="0"/>
      <dgm:spPr/>
    </dgm:pt>
    <dgm:pt modelId="{BEA4A441-975D-4759-A713-1B672665B92A}" type="pres">
      <dgm:prSet presAssocID="{782F6491-0568-41D7-B3E6-E0AD257DBBD8}" presName="vertThree" presStyleCnt="0"/>
      <dgm:spPr/>
    </dgm:pt>
    <dgm:pt modelId="{CE18869C-BB93-4342-804A-F70C300FA067}" type="pres">
      <dgm:prSet presAssocID="{782F6491-0568-41D7-B3E6-E0AD257DBBD8}" presName="txThree" presStyleLbl="node3" presStyleIdx="0" presStyleCnt="7">
        <dgm:presLayoutVars>
          <dgm:chPref val="3"/>
        </dgm:presLayoutVars>
      </dgm:prSet>
      <dgm:spPr/>
      <dgm:t>
        <a:bodyPr/>
        <a:lstStyle/>
        <a:p>
          <a:endParaRPr lang="en-ZA"/>
        </a:p>
      </dgm:t>
    </dgm:pt>
    <dgm:pt modelId="{5311EDD8-7AC5-4F85-84A4-7FD394CE37BC}" type="pres">
      <dgm:prSet presAssocID="{782F6491-0568-41D7-B3E6-E0AD257DBBD8}" presName="parTransThree" presStyleCnt="0"/>
      <dgm:spPr/>
    </dgm:pt>
    <dgm:pt modelId="{57490533-7411-4B8F-B1B7-BD39F3837A93}" type="pres">
      <dgm:prSet presAssocID="{782F6491-0568-41D7-B3E6-E0AD257DBBD8}" presName="horzThree" presStyleCnt="0"/>
      <dgm:spPr/>
    </dgm:pt>
    <dgm:pt modelId="{D9B5E241-FED1-4CBF-9C10-84F3B6C3EC71}" type="pres">
      <dgm:prSet presAssocID="{CDD7CA33-4C6F-42DB-9E3F-0BE3FC66A613}" presName="vertFour" presStyleCnt="0">
        <dgm:presLayoutVars>
          <dgm:chPref val="3"/>
        </dgm:presLayoutVars>
      </dgm:prSet>
      <dgm:spPr/>
    </dgm:pt>
    <dgm:pt modelId="{8032E72E-926B-4CEF-BC3E-33F5E14EA743}" type="pres">
      <dgm:prSet presAssocID="{CDD7CA33-4C6F-42DB-9E3F-0BE3FC66A613}" presName="txFour" presStyleLbl="node4" presStyleIdx="0" presStyleCnt="12">
        <dgm:presLayoutVars>
          <dgm:chPref val="3"/>
        </dgm:presLayoutVars>
      </dgm:prSet>
      <dgm:spPr/>
      <dgm:t>
        <a:bodyPr/>
        <a:lstStyle/>
        <a:p>
          <a:endParaRPr lang="en-ZA"/>
        </a:p>
      </dgm:t>
    </dgm:pt>
    <dgm:pt modelId="{C79B2438-2EDC-4D95-940D-E7D7A8F9B4FB}" type="pres">
      <dgm:prSet presAssocID="{CDD7CA33-4C6F-42DB-9E3F-0BE3FC66A613}" presName="parTransFour" presStyleCnt="0"/>
      <dgm:spPr/>
    </dgm:pt>
    <dgm:pt modelId="{9596819E-DD6C-4F0D-9DB3-286CE871E7D7}" type="pres">
      <dgm:prSet presAssocID="{CDD7CA33-4C6F-42DB-9E3F-0BE3FC66A613}" presName="horzFour" presStyleCnt="0"/>
      <dgm:spPr/>
    </dgm:pt>
    <dgm:pt modelId="{3967FB57-0645-4749-8E32-E28F6C5CF1B0}" type="pres">
      <dgm:prSet presAssocID="{AC607351-FA26-4867-BF0B-D7684AD899BB}" presName="vertFour" presStyleCnt="0">
        <dgm:presLayoutVars>
          <dgm:chPref val="3"/>
        </dgm:presLayoutVars>
      </dgm:prSet>
      <dgm:spPr/>
    </dgm:pt>
    <dgm:pt modelId="{149D166E-C8BF-40E4-A67C-46CE75ACF56F}" type="pres">
      <dgm:prSet presAssocID="{AC607351-FA26-4867-BF0B-D7684AD899BB}" presName="txFour" presStyleLbl="node4" presStyleIdx="1" presStyleCnt="12">
        <dgm:presLayoutVars>
          <dgm:chPref val="3"/>
        </dgm:presLayoutVars>
      </dgm:prSet>
      <dgm:spPr/>
      <dgm:t>
        <a:bodyPr/>
        <a:lstStyle/>
        <a:p>
          <a:endParaRPr lang="en-ZA"/>
        </a:p>
      </dgm:t>
    </dgm:pt>
    <dgm:pt modelId="{15CEE054-1F61-4217-9608-3CDC99B86BE1}" type="pres">
      <dgm:prSet presAssocID="{AC607351-FA26-4867-BF0B-D7684AD899BB}" presName="horzFour" presStyleCnt="0"/>
      <dgm:spPr/>
    </dgm:pt>
    <dgm:pt modelId="{0D4406AC-ABE1-4DA5-B438-F3D2FC324A09}" type="pres">
      <dgm:prSet presAssocID="{948F9710-7FBD-4718-8B1F-F7A9CA464155}" presName="sibSpaceFour" presStyleCnt="0"/>
      <dgm:spPr/>
    </dgm:pt>
    <dgm:pt modelId="{5AD313C4-21E2-4D1A-A416-03FEED99693B}" type="pres">
      <dgm:prSet presAssocID="{F8FF4698-67BF-40D6-94CC-794BDEE19D35}" presName="vertFour" presStyleCnt="0">
        <dgm:presLayoutVars>
          <dgm:chPref val="3"/>
        </dgm:presLayoutVars>
      </dgm:prSet>
      <dgm:spPr/>
    </dgm:pt>
    <dgm:pt modelId="{C6FC2146-4D1F-4608-99D0-42C0BB9EAAE6}" type="pres">
      <dgm:prSet presAssocID="{F8FF4698-67BF-40D6-94CC-794BDEE19D35}" presName="txFour" presStyleLbl="node4" presStyleIdx="2" presStyleCnt="12">
        <dgm:presLayoutVars>
          <dgm:chPref val="3"/>
        </dgm:presLayoutVars>
      </dgm:prSet>
      <dgm:spPr/>
      <dgm:t>
        <a:bodyPr/>
        <a:lstStyle/>
        <a:p>
          <a:endParaRPr lang="en-ZA"/>
        </a:p>
      </dgm:t>
    </dgm:pt>
    <dgm:pt modelId="{B7729718-A3F9-4B6A-BF0D-389B6B20C8F6}" type="pres">
      <dgm:prSet presAssocID="{F8FF4698-67BF-40D6-94CC-794BDEE19D35}" presName="parTransFour" presStyleCnt="0"/>
      <dgm:spPr/>
    </dgm:pt>
    <dgm:pt modelId="{3666E840-6BA6-4377-A719-818D084C1025}" type="pres">
      <dgm:prSet presAssocID="{F8FF4698-67BF-40D6-94CC-794BDEE19D35}" presName="horzFour" presStyleCnt="0"/>
      <dgm:spPr/>
    </dgm:pt>
    <dgm:pt modelId="{BC0D7DA6-FE8E-4165-8C47-C1B016BA250B}" type="pres">
      <dgm:prSet presAssocID="{FCE09309-6D09-4AC7-A461-3BC37B1A3A0B}" presName="vertFour" presStyleCnt="0">
        <dgm:presLayoutVars>
          <dgm:chPref val="3"/>
        </dgm:presLayoutVars>
      </dgm:prSet>
      <dgm:spPr/>
    </dgm:pt>
    <dgm:pt modelId="{9384994D-9606-448A-A581-2BAA4C8127DB}" type="pres">
      <dgm:prSet presAssocID="{FCE09309-6D09-4AC7-A461-3BC37B1A3A0B}" presName="txFour" presStyleLbl="node4" presStyleIdx="3" presStyleCnt="12">
        <dgm:presLayoutVars>
          <dgm:chPref val="3"/>
        </dgm:presLayoutVars>
      </dgm:prSet>
      <dgm:spPr/>
      <dgm:t>
        <a:bodyPr/>
        <a:lstStyle/>
        <a:p>
          <a:endParaRPr lang="en-ZA"/>
        </a:p>
      </dgm:t>
    </dgm:pt>
    <dgm:pt modelId="{827DC01B-BBB5-4250-A006-BA0A402CB024}" type="pres">
      <dgm:prSet presAssocID="{FCE09309-6D09-4AC7-A461-3BC37B1A3A0B}" presName="horzFour" presStyleCnt="0"/>
      <dgm:spPr/>
    </dgm:pt>
    <dgm:pt modelId="{45B398A9-7B7B-4D24-A705-3A3F652B5C7A}" type="pres">
      <dgm:prSet presAssocID="{5102AC21-8D14-41E0-8126-8D84F4BF0369}" presName="sibSpaceFour" presStyleCnt="0"/>
      <dgm:spPr/>
    </dgm:pt>
    <dgm:pt modelId="{8C25368C-8630-40AC-ABE1-A689ACC4A493}" type="pres">
      <dgm:prSet presAssocID="{F5814375-3D12-4897-86A4-F42C2CFD4DBB}" presName="vertFour" presStyleCnt="0">
        <dgm:presLayoutVars>
          <dgm:chPref val="3"/>
        </dgm:presLayoutVars>
      </dgm:prSet>
      <dgm:spPr/>
    </dgm:pt>
    <dgm:pt modelId="{0BE9C91A-EF66-4E2D-B8F1-72966DC9C7B8}" type="pres">
      <dgm:prSet presAssocID="{F5814375-3D12-4897-86A4-F42C2CFD4DBB}" presName="txFour" presStyleLbl="node4" presStyleIdx="4" presStyleCnt="12">
        <dgm:presLayoutVars>
          <dgm:chPref val="3"/>
        </dgm:presLayoutVars>
      </dgm:prSet>
      <dgm:spPr/>
      <dgm:t>
        <a:bodyPr/>
        <a:lstStyle/>
        <a:p>
          <a:endParaRPr lang="en-ZA"/>
        </a:p>
      </dgm:t>
    </dgm:pt>
    <dgm:pt modelId="{A0FA7C00-5BFA-45C4-B6D9-30C81BE3E6F3}" type="pres">
      <dgm:prSet presAssocID="{F5814375-3D12-4897-86A4-F42C2CFD4DBB}" presName="horzFour" presStyleCnt="0"/>
      <dgm:spPr/>
    </dgm:pt>
    <dgm:pt modelId="{B2AE314E-2F67-4D94-8A26-38E911E87D95}" type="pres">
      <dgm:prSet presAssocID="{B3DB4ACF-0EF9-425C-AAD7-932E39652DA3}" presName="sibSpaceTwo" presStyleCnt="0"/>
      <dgm:spPr/>
    </dgm:pt>
    <dgm:pt modelId="{89569C95-CF56-40C0-90CD-0310EF034153}" type="pres">
      <dgm:prSet presAssocID="{4702485E-7AC4-42D1-A6DC-C087009628BE}" presName="vertTwo" presStyleCnt="0"/>
      <dgm:spPr/>
    </dgm:pt>
    <dgm:pt modelId="{26DCC7EA-13E5-46CD-AB2F-D219F7B5F116}" type="pres">
      <dgm:prSet presAssocID="{4702485E-7AC4-42D1-A6DC-C087009628BE}" presName="txTwo" presStyleLbl="node2" presStyleIdx="1" presStyleCnt="4">
        <dgm:presLayoutVars>
          <dgm:chPref val="3"/>
        </dgm:presLayoutVars>
      </dgm:prSet>
      <dgm:spPr/>
      <dgm:t>
        <a:bodyPr/>
        <a:lstStyle/>
        <a:p>
          <a:endParaRPr lang="en-ZA"/>
        </a:p>
      </dgm:t>
    </dgm:pt>
    <dgm:pt modelId="{0BAE083A-E9FE-4881-9583-6471DBD92440}" type="pres">
      <dgm:prSet presAssocID="{4702485E-7AC4-42D1-A6DC-C087009628BE}" presName="parTransTwo" presStyleCnt="0"/>
      <dgm:spPr/>
    </dgm:pt>
    <dgm:pt modelId="{777D6DA0-AA57-4A97-A098-8B3822AFECAA}" type="pres">
      <dgm:prSet presAssocID="{4702485E-7AC4-42D1-A6DC-C087009628BE}" presName="horzTwo" presStyleCnt="0"/>
      <dgm:spPr/>
    </dgm:pt>
    <dgm:pt modelId="{CC289673-9C01-4052-AB6C-740743D58B98}" type="pres">
      <dgm:prSet presAssocID="{D0D4A5CB-BEDA-4709-91A3-D85998A51A34}" presName="vertThree" presStyleCnt="0"/>
      <dgm:spPr/>
    </dgm:pt>
    <dgm:pt modelId="{8DE865D6-57F0-4F33-888C-F278D04FA2E8}" type="pres">
      <dgm:prSet presAssocID="{D0D4A5CB-BEDA-4709-91A3-D85998A51A34}" presName="txThree" presStyleLbl="node3" presStyleIdx="1" presStyleCnt="7">
        <dgm:presLayoutVars>
          <dgm:chPref val="3"/>
        </dgm:presLayoutVars>
      </dgm:prSet>
      <dgm:spPr/>
      <dgm:t>
        <a:bodyPr/>
        <a:lstStyle/>
        <a:p>
          <a:endParaRPr lang="en-ZA"/>
        </a:p>
      </dgm:t>
    </dgm:pt>
    <dgm:pt modelId="{3FC5B449-5710-4D5B-87D2-05A41D6A9295}" type="pres">
      <dgm:prSet presAssocID="{D0D4A5CB-BEDA-4709-91A3-D85998A51A34}" presName="horzThree" presStyleCnt="0"/>
      <dgm:spPr/>
    </dgm:pt>
    <dgm:pt modelId="{2F6316DE-2D45-4C96-AEAB-09F9527E8202}" type="pres">
      <dgm:prSet presAssocID="{3747DD8A-8CB4-4914-AA2E-A524516011AA}" presName="sibSpaceThree" presStyleCnt="0"/>
      <dgm:spPr/>
    </dgm:pt>
    <dgm:pt modelId="{B15654C1-FE91-4595-9B4C-9A29DE8041E1}" type="pres">
      <dgm:prSet presAssocID="{C9E87CDD-7E5F-49EB-A5B1-522100E2AFD2}" presName="vertThree" presStyleCnt="0"/>
      <dgm:spPr/>
    </dgm:pt>
    <dgm:pt modelId="{0D08B6E7-65CC-4D89-A4EE-820CA467C07A}" type="pres">
      <dgm:prSet presAssocID="{C9E87CDD-7E5F-49EB-A5B1-522100E2AFD2}" presName="txThree" presStyleLbl="node3" presStyleIdx="2" presStyleCnt="7">
        <dgm:presLayoutVars>
          <dgm:chPref val="3"/>
        </dgm:presLayoutVars>
      </dgm:prSet>
      <dgm:spPr/>
      <dgm:t>
        <a:bodyPr/>
        <a:lstStyle/>
        <a:p>
          <a:endParaRPr lang="en-ZA"/>
        </a:p>
      </dgm:t>
    </dgm:pt>
    <dgm:pt modelId="{558CFDA2-94F5-43BA-A5FC-FE384C4BAC61}" type="pres">
      <dgm:prSet presAssocID="{C9E87CDD-7E5F-49EB-A5B1-522100E2AFD2}" presName="horzThree" presStyleCnt="0"/>
      <dgm:spPr/>
    </dgm:pt>
    <dgm:pt modelId="{E58F03EE-827C-4D6F-B16C-6F8408E2B681}" type="pres">
      <dgm:prSet presAssocID="{C58FD8B6-DFEC-4215-94BC-DDEEB34F7801}" presName="sibSpaceThree" presStyleCnt="0"/>
      <dgm:spPr/>
    </dgm:pt>
    <dgm:pt modelId="{FCA9A5CE-403B-4C1F-A69B-5A43325FF8FA}" type="pres">
      <dgm:prSet presAssocID="{AB931640-6CFB-4E32-83DC-E4EF092EBD99}" presName="vertThree" presStyleCnt="0"/>
      <dgm:spPr/>
    </dgm:pt>
    <dgm:pt modelId="{C6CCB788-182B-4FB2-A8BA-A3F4F509941B}" type="pres">
      <dgm:prSet presAssocID="{AB931640-6CFB-4E32-83DC-E4EF092EBD99}" presName="txThree" presStyleLbl="node3" presStyleIdx="3" presStyleCnt="7">
        <dgm:presLayoutVars>
          <dgm:chPref val="3"/>
        </dgm:presLayoutVars>
      </dgm:prSet>
      <dgm:spPr/>
      <dgm:t>
        <a:bodyPr/>
        <a:lstStyle/>
        <a:p>
          <a:endParaRPr lang="en-ZA"/>
        </a:p>
      </dgm:t>
    </dgm:pt>
    <dgm:pt modelId="{12D6CC47-1FA2-4E60-BE9D-0823A184DA78}" type="pres">
      <dgm:prSet presAssocID="{AB931640-6CFB-4E32-83DC-E4EF092EBD99}" presName="horzThree" presStyleCnt="0"/>
      <dgm:spPr/>
    </dgm:pt>
    <dgm:pt modelId="{2E85019B-75C0-41F5-93B7-12EBDFA52FB0}" type="pres">
      <dgm:prSet presAssocID="{E95DA7DD-2463-421C-A6B1-5015C294474A}" presName="sibSpaceTwo" presStyleCnt="0"/>
      <dgm:spPr/>
    </dgm:pt>
    <dgm:pt modelId="{F65D65F7-B18D-4F86-971C-88555070DAB8}" type="pres">
      <dgm:prSet presAssocID="{A343D689-E228-4B99-91E6-FBB805BE4769}" presName="vertTwo" presStyleCnt="0"/>
      <dgm:spPr/>
    </dgm:pt>
    <dgm:pt modelId="{60A2CEBC-0927-462D-8BCA-65EC77CB0822}" type="pres">
      <dgm:prSet presAssocID="{A343D689-E228-4B99-91E6-FBB805BE4769}" presName="txTwo" presStyleLbl="node2" presStyleIdx="2" presStyleCnt="4">
        <dgm:presLayoutVars>
          <dgm:chPref val="3"/>
        </dgm:presLayoutVars>
      </dgm:prSet>
      <dgm:spPr/>
      <dgm:t>
        <a:bodyPr/>
        <a:lstStyle/>
        <a:p>
          <a:endParaRPr lang="en-ZA"/>
        </a:p>
      </dgm:t>
    </dgm:pt>
    <dgm:pt modelId="{25C9C840-7FF6-4072-9059-3A1F3109C052}" type="pres">
      <dgm:prSet presAssocID="{A343D689-E228-4B99-91E6-FBB805BE4769}" presName="parTransTwo" presStyleCnt="0"/>
      <dgm:spPr/>
    </dgm:pt>
    <dgm:pt modelId="{8AF9E035-E4CF-454F-9A44-ABDBD98F42F5}" type="pres">
      <dgm:prSet presAssocID="{A343D689-E228-4B99-91E6-FBB805BE4769}" presName="horzTwo" presStyleCnt="0"/>
      <dgm:spPr/>
    </dgm:pt>
    <dgm:pt modelId="{94DEE6F5-2E6D-47D1-B559-00EC619A7E83}" type="pres">
      <dgm:prSet presAssocID="{3AE4D82A-E154-4EA2-BA98-A463EFD4FDB2}" presName="vertThree" presStyleCnt="0"/>
      <dgm:spPr/>
    </dgm:pt>
    <dgm:pt modelId="{9DEFEDAB-8D5A-4933-BC53-8E79B77E563B}" type="pres">
      <dgm:prSet presAssocID="{3AE4D82A-E154-4EA2-BA98-A463EFD4FDB2}" presName="txThree" presStyleLbl="node3" presStyleIdx="4" presStyleCnt="7">
        <dgm:presLayoutVars>
          <dgm:chPref val="3"/>
        </dgm:presLayoutVars>
      </dgm:prSet>
      <dgm:spPr/>
      <dgm:t>
        <a:bodyPr/>
        <a:lstStyle/>
        <a:p>
          <a:endParaRPr lang="en-ZA"/>
        </a:p>
      </dgm:t>
    </dgm:pt>
    <dgm:pt modelId="{E511A503-A564-4620-B70F-6D4349B37FDA}" type="pres">
      <dgm:prSet presAssocID="{3AE4D82A-E154-4EA2-BA98-A463EFD4FDB2}" presName="horzThree" presStyleCnt="0"/>
      <dgm:spPr/>
    </dgm:pt>
    <dgm:pt modelId="{87F818D3-F112-4E79-A0B3-2BEEC6141615}" type="pres">
      <dgm:prSet presAssocID="{22A61F36-9C41-4FA4-8280-76654E87C0F3}" presName="sibSpaceThree" presStyleCnt="0"/>
      <dgm:spPr/>
    </dgm:pt>
    <dgm:pt modelId="{C419325D-25A2-416F-8352-8524CAE85C33}" type="pres">
      <dgm:prSet presAssocID="{1307113F-7075-4B6D-BE6D-EEFD93BE29E7}" presName="vertThree" presStyleCnt="0"/>
      <dgm:spPr/>
    </dgm:pt>
    <dgm:pt modelId="{AE1156B1-D7AD-4E8A-9609-3BFB58FFF1F0}" type="pres">
      <dgm:prSet presAssocID="{1307113F-7075-4B6D-BE6D-EEFD93BE29E7}" presName="txThree" presStyleLbl="node3" presStyleIdx="5" presStyleCnt="7">
        <dgm:presLayoutVars>
          <dgm:chPref val="3"/>
        </dgm:presLayoutVars>
      </dgm:prSet>
      <dgm:spPr/>
      <dgm:t>
        <a:bodyPr/>
        <a:lstStyle/>
        <a:p>
          <a:endParaRPr lang="en-ZA"/>
        </a:p>
      </dgm:t>
    </dgm:pt>
    <dgm:pt modelId="{B4319526-EE8D-48D5-BE2B-C919D1E01BEB}" type="pres">
      <dgm:prSet presAssocID="{1307113F-7075-4B6D-BE6D-EEFD93BE29E7}" presName="parTransThree" presStyleCnt="0"/>
      <dgm:spPr/>
    </dgm:pt>
    <dgm:pt modelId="{2A902CDC-5AC4-4DD9-8183-315345AD61B8}" type="pres">
      <dgm:prSet presAssocID="{1307113F-7075-4B6D-BE6D-EEFD93BE29E7}" presName="horzThree" presStyleCnt="0"/>
      <dgm:spPr/>
    </dgm:pt>
    <dgm:pt modelId="{55896C8F-C339-447E-B7B2-3FECF7A767A9}" type="pres">
      <dgm:prSet presAssocID="{37C16F67-BEDF-4415-B4C7-28EFAE499458}" presName="vertFour" presStyleCnt="0">
        <dgm:presLayoutVars>
          <dgm:chPref val="3"/>
        </dgm:presLayoutVars>
      </dgm:prSet>
      <dgm:spPr/>
    </dgm:pt>
    <dgm:pt modelId="{6DEAD38E-AF5E-4292-A8EE-B396FD617C1A}" type="pres">
      <dgm:prSet presAssocID="{37C16F67-BEDF-4415-B4C7-28EFAE499458}" presName="txFour" presStyleLbl="node4" presStyleIdx="5" presStyleCnt="12" custLinFactNeighborX="-60093" custLinFactNeighborY="-4980">
        <dgm:presLayoutVars>
          <dgm:chPref val="3"/>
        </dgm:presLayoutVars>
      </dgm:prSet>
      <dgm:spPr/>
      <dgm:t>
        <a:bodyPr/>
        <a:lstStyle/>
        <a:p>
          <a:endParaRPr lang="en-ZA"/>
        </a:p>
      </dgm:t>
    </dgm:pt>
    <dgm:pt modelId="{AB499E7E-6E4F-4128-9B7B-623C0F564CE6}" type="pres">
      <dgm:prSet presAssocID="{37C16F67-BEDF-4415-B4C7-28EFAE499458}" presName="horzFour" presStyleCnt="0"/>
      <dgm:spPr/>
    </dgm:pt>
    <dgm:pt modelId="{87B61F38-5CE3-4934-A9E9-B9DFD43CD8A4}" type="pres">
      <dgm:prSet presAssocID="{0D6BC5FF-9844-4A00-BFF1-4183E8355FB0}" presName="sibSpaceTwo" presStyleCnt="0"/>
      <dgm:spPr/>
    </dgm:pt>
    <dgm:pt modelId="{5859E2F8-55A8-485D-813E-AC3451EE80E1}" type="pres">
      <dgm:prSet presAssocID="{98288FF8-1E5F-43A0-BA6E-9047A160EB49}" presName="vertTwo" presStyleCnt="0"/>
      <dgm:spPr/>
    </dgm:pt>
    <dgm:pt modelId="{8D965614-BB4D-4EA4-9AE4-0FB2D72521CF}" type="pres">
      <dgm:prSet presAssocID="{98288FF8-1E5F-43A0-BA6E-9047A160EB49}" presName="txTwo" presStyleLbl="node2" presStyleIdx="3" presStyleCnt="4">
        <dgm:presLayoutVars>
          <dgm:chPref val="3"/>
        </dgm:presLayoutVars>
      </dgm:prSet>
      <dgm:spPr/>
      <dgm:t>
        <a:bodyPr/>
        <a:lstStyle/>
        <a:p>
          <a:endParaRPr lang="en-ZA"/>
        </a:p>
      </dgm:t>
    </dgm:pt>
    <dgm:pt modelId="{D6B7110F-314D-459A-8129-42EE6E886462}" type="pres">
      <dgm:prSet presAssocID="{98288FF8-1E5F-43A0-BA6E-9047A160EB49}" presName="parTransTwo" presStyleCnt="0"/>
      <dgm:spPr/>
    </dgm:pt>
    <dgm:pt modelId="{F55679C4-EB90-4510-9F1B-3EF89AD9A7F3}" type="pres">
      <dgm:prSet presAssocID="{98288FF8-1E5F-43A0-BA6E-9047A160EB49}" presName="horzTwo" presStyleCnt="0"/>
      <dgm:spPr/>
    </dgm:pt>
    <dgm:pt modelId="{A98770F1-3135-42D5-A1A7-0AC7E8954D60}" type="pres">
      <dgm:prSet presAssocID="{A0F0F2E7-4836-4993-9680-5FAB822ACAF2}" presName="vertThree" presStyleCnt="0"/>
      <dgm:spPr/>
    </dgm:pt>
    <dgm:pt modelId="{FFC857CD-071C-4530-BE41-A26E81AF6A1B}" type="pres">
      <dgm:prSet presAssocID="{A0F0F2E7-4836-4993-9680-5FAB822ACAF2}" presName="txThree" presStyleLbl="node3" presStyleIdx="6" presStyleCnt="7">
        <dgm:presLayoutVars>
          <dgm:chPref val="3"/>
        </dgm:presLayoutVars>
      </dgm:prSet>
      <dgm:spPr/>
      <dgm:t>
        <a:bodyPr/>
        <a:lstStyle/>
        <a:p>
          <a:endParaRPr lang="en-ZA"/>
        </a:p>
      </dgm:t>
    </dgm:pt>
    <dgm:pt modelId="{2C742CDD-799F-4066-8CD0-615BC1A686D9}" type="pres">
      <dgm:prSet presAssocID="{A0F0F2E7-4836-4993-9680-5FAB822ACAF2}" presName="parTransThree" presStyleCnt="0"/>
      <dgm:spPr/>
    </dgm:pt>
    <dgm:pt modelId="{A279B8DF-283F-4950-8E1C-D1E1DCEC09E8}" type="pres">
      <dgm:prSet presAssocID="{A0F0F2E7-4836-4993-9680-5FAB822ACAF2}" presName="horzThree" presStyleCnt="0"/>
      <dgm:spPr/>
    </dgm:pt>
    <dgm:pt modelId="{77FF1988-7171-4304-A998-57B942042FF2}" type="pres">
      <dgm:prSet presAssocID="{3B724D81-0FE8-476C-93AB-19DDF2133F17}" presName="vertFour" presStyleCnt="0">
        <dgm:presLayoutVars>
          <dgm:chPref val="3"/>
        </dgm:presLayoutVars>
      </dgm:prSet>
      <dgm:spPr/>
    </dgm:pt>
    <dgm:pt modelId="{1E483D0C-D5BB-4B23-B5FA-5DD352C64A7B}" type="pres">
      <dgm:prSet presAssocID="{3B724D81-0FE8-476C-93AB-19DDF2133F17}" presName="txFour" presStyleLbl="node4" presStyleIdx="6" presStyleCnt="12">
        <dgm:presLayoutVars>
          <dgm:chPref val="3"/>
        </dgm:presLayoutVars>
      </dgm:prSet>
      <dgm:spPr/>
      <dgm:t>
        <a:bodyPr/>
        <a:lstStyle/>
        <a:p>
          <a:endParaRPr lang="en-ZA"/>
        </a:p>
      </dgm:t>
    </dgm:pt>
    <dgm:pt modelId="{D5EAC4D0-FB0E-4A09-A43A-072B96445224}" type="pres">
      <dgm:prSet presAssocID="{3B724D81-0FE8-476C-93AB-19DDF2133F17}" presName="parTransFour" presStyleCnt="0"/>
      <dgm:spPr/>
    </dgm:pt>
    <dgm:pt modelId="{413983E0-027F-4C5D-9AA9-AE91BEB6073A}" type="pres">
      <dgm:prSet presAssocID="{3B724D81-0FE8-476C-93AB-19DDF2133F17}" presName="horzFour" presStyleCnt="0"/>
      <dgm:spPr/>
    </dgm:pt>
    <dgm:pt modelId="{8EF06F4B-9F2B-47F1-B656-EF4AC330388D}" type="pres">
      <dgm:prSet presAssocID="{B30816D4-C9C6-4424-9CB8-906A7DFEF77E}" presName="vertFour" presStyleCnt="0">
        <dgm:presLayoutVars>
          <dgm:chPref val="3"/>
        </dgm:presLayoutVars>
      </dgm:prSet>
      <dgm:spPr/>
    </dgm:pt>
    <dgm:pt modelId="{9F11FD88-6D9C-401D-B230-52686069F404}" type="pres">
      <dgm:prSet presAssocID="{B30816D4-C9C6-4424-9CB8-906A7DFEF77E}" presName="txFour" presStyleLbl="node4" presStyleIdx="7" presStyleCnt="12">
        <dgm:presLayoutVars>
          <dgm:chPref val="3"/>
        </dgm:presLayoutVars>
      </dgm:prSet>
      <dgm:spPr/>
      <dgm:t>
        <a:bodyPr/>
        <a:lstStyle/>
        <a:p>
          <a:endParaRPr lang="en-ZA"/>
        </a:p>
      </dgm:t>
    </dgm:pt>
    <dgm:pt modelId="{400FFFC1-89C8-4E40-BB0A-4EFD56D066D8}" type="pres">
      <dgm:prSet presAssocID="{B30816D4-C9C6-4424-9CB8-906A7DFEF77E}" presName="parTransFour" presStyleCnt="0"/>
      <dgm:spPr/>
    </dgm:pt>
    <dgm:pt modelId="{9880F0CE-2A02-4012-ABE9-79D503A4E55A}" type="pres">
      <dgm:prSet presAssocID="{B30816D4-C9C6-4424-9CB8-906A7DFEF77E}" presName="horzFour" presStyleCnt="0"/>
      <dgm:spPr/>
    </dgm:pt>
    <dgm:pt modelId="{0EEFE611-17DA-4259-8E24-E9D6FDB29F0D}" type="pres">
      <dgm:prSet presAssocID="{D42964B6-1ACA-4427-BF85-922618F306A4}" presName="vertFour" presStyleCnt="0">
        <dgm:presLayoutVars>
          <dgm:chPref val="3"/>
        </dgm:presLayoutVars>
      </dgm:prSet>
      <dgm:spPr/>
    </dgm:pt>
    <dgm:pt modelId="{42E3B7F7-5462-4D69-AA1F-B58AF8B4836D}" type="pres">
      <dgm:prSet presAssocID="{D42964B6-1ACA-4427-BF85-922618F306A4}" presName="txFour" presStyleLbl="node4" presStyleIdx="8" presStyleCnt="12">
        <dgm:presLayoutVars>
          <dgm:chPref val="3"/>
        </dgm:presLayoutVars>
      </dgm:prSet>
      <dgm:spPr/>
      <dgm:t>
        <a:bodyPr/>
        <a:lstStyle/>
        <a:p>
          <a:endParaRPr lang="en-ZA"/>
        </a:p>
      </dgm:t>
    </dgm:pt>
    <dgm:pt modelId="{BBBCA411-E16D-4F08-9314-23F60BCFCF35}" type="pres">
      <dgm:prSet presAssocID="{D42964B6-1ACA-4427-BF85-922618F306A4}" presName="horzFour" presStyleCnt="0"/>
      <dgm:spPr/>
    </dgm:pt>
    <dgm:pt modelId="{67833F8B-CAB8-48A8-92C7-FD61C5E1A7A9}" type="pres">
      <dgm:prSet presAssocID="{F375B73B-58B1-4DCC-9491-D3917D40F3BE}" presName="sibSpaceFour" presStyleCnt="0"/>
      <dgm:spPr/>
    </dgm:pt>
    <dgm:pt modelId="{4041B474-1F24-4FCC-AC99-7D2621DE471D}" type="pres">
      <dgm:prSet presAssocID="{C0B65496-791B-4A17-9E86-E109AC7DFAE7}" presName="vertFour" presStyleCnt="0">
        <dgm:presLayoutVars>
          <dgm:chPref val="3"/>
        </dgm:presLayoutVars>
      </dgm:prSet>
      <dgm:spPr/>
    </dgm:pt>
    <dgm:pt modelId="{459C9225-455D-4F0E-834C-05EFBC3A88ED}" type="pres">
      <dgm:prSet presAssocID="{C0B65496-791B-4A17-9E86-E109AC7DFAE7}" presName="txFour" presStyleLbl="node4" presStyleIdx="9" presStyleCnt="12">
        <dgm:presLayoutVars>
          <dgm:chPref val="3"/>
        </dgm:presLayoutVars>
      </dgm:prSet>
      <dgm:spPr/>
      <dgm:t>
        <a:bodyPr/>
        <a:lstStyle/>
        <a:p>
          <a:endParaRPr lang="en-ZA"/>
        </a:p>
      </dgm:t>
    </dgm:pt>
    <dgm:pt modelId="{D2EDDC31-A471-4B29-90BF-4F71B284469C}" type="pres">
      <dgm:prSet presAssocID="{C0B65496-791B-4A17-9E86-E109AC7DFAE7}" presName="parTransFour" presStyleCnt="0"/>
      <dgm:spPr/>
    </dgm:pt>
    <dgm:pt modelId="{02C0DA44-D563-468C-85F1-B4156174D680}" type="pres">
      <dgm:prSet presAssocID="{C0B65496-791B-4A17-9E86-E109AC7DFAE7}" presName="horzFour" presStyleCnt="0"/>
      <dgm:spPr/>
    </dgm:pt>
    <dgm:pt modelId="{A7808332-3705-4E21-8CFC-514CA1B2A945}" type="pres">
      <dgm:prSet presAssocID="{475A3EEF-34B0-42CE-B728-6F53145C48A1}" presName="vertFour" presStyleCnt="0">
        <dgm:presLayoutVars>
          <dgm:chPref val="3"/>
        </dgm:presLayoutVars>
      </dgm:prSet>
      <dgm:spPr/>
    </dgm:pt>
    <dgm:pt modelId="{0B412E6A-C461-456C-9044-895FA1DE7B55}" type="pres">
      <dgm:prSet presAssocID="{475A3EEF-34B0-42CE-B728-6F53145C48A1}" presName="txFour" presStyleLbl="node4" presStyleIdx="10" presStyleCnt="12">
        <dgm:presLayoutVars>
          <dgm:chPref val="3"/>
        </dgm:presLayoutVars>
      </dgm:prSet>
      <dgm:spPr/>
      <dgm:t>
        <a:bodyPr/>
        <a:lstStyle/>
        <a:p>
          <a:endParaRPr lang="en-ZA"/>
        </a:p>
      </dgm:t>
    </dgm:pt>
    <dgm:pt modelId="{CDA74BA9-1692-4C09-8C30-5C6D44507823}" type="pres">
      <dgm:prSet presAssocID="{475A3EEF-34B0-42CE-B728-6F53145C48A1}" presName="parTransFour" presStyleCnt="0"/>
      <dgm:spPr/>
    </dgm:pt>
    <dgm:pt modelId="{2D0529DF-E3A5-45F1-88A3-FF13B8B0049F}" type="pres">
      <dgm:prSet presAssocID="{475A3EEF-34B0-42CE-B728-6F53145C48A1}" presName="horzFour" presStyleCnt="0"/>
      <dgm:spPr/>
    </dgm:pt>
    <dgm:pt modelId="{C30FF25A-3D07-4156-BB6E-38B59E0CF5F8}" type="pres">
      <dgm:prSet presAssocID="{49CFCBE6-B50E-42DF-9BBC-C3992167A0A3}" presName="vertFour" presStyleCnt="0">
        <dgm:presLayoutVars>
          <dgm:chPref val="3"/>
        </dgm:presLayoutVars>
      </dgm:prSet>
      <dgm:spPr/>
    </dgm:pt>
    <dgm:pt modelId="{B4BDAF9A-FF4F-48E1-B665-6EDC3CB013D6}" type="pres">
      <dgm:prSet presAssocID="{49CFCBE6-B50E-42DF-9BBC-C3992167A0A3}" presName="txFour" presStyleLbl="node4" presStyleIdx="11" presStyleCnt="12">
        <dgm:presLayoutVars>
          <dgm:chPref val="3"/>
        </dgm:presLayoutVars>
      </dgm:prSet>
      <dgm:spPr/>
      <dgm:t>
        <a:bodyPr/>
        <a:lstStyle/>
        <a:p>
          <a:endParaRPr lang="en-ZA"/>
        </a:p>
      </dgm:t>
    </dgm:pt>
    <dgm:pt modelId="{77C004D9-11C1-4B00-BDEB-5FC6CF3861CA}" type="pres">
      <dgm:prSet presAssocID="{49CFCBE6-B50E-42DF-9BBC-C3992167A0A3}" presName="horzFour" presStyleCnt="0"/>
      <dgm:spPr/>
    </dgm:pt>
  </dgm:ptLst>
  <dgm:cxnLst>
    <dgm:cxn modelId="{358A1884-6C7F-479B-B8D9-47D8397AC8DB}" srcId="{F8FF4698-67BF-40D6-94CC-794BDEE19D35}" destId="{F5814375-3D12-4897-86A4-F42C2CFD4DBB}" srcOrd="1" destOrd="0" parTransId="{10C3FC70-EB7A-4024-949C-67DBAAF82380}" sibTransId="{C62FFA74-6CF7-45F0-9D7A-5A2A6A809CA1}"/>
    <dgm:cxn modelId="{B5674CC7-A28B-41B0-B1F7-6147B598D429}" srcId="{3B724D81-0FE8-476C-93AB-19DDF2133F17}" destId="{B30816D4-C9C6-4424-9CB8-906A7DFEF77E}" srcOrd="0" destOrd="0" parTransId="{43D647C0-2B97-4DF4-A92F-68EE3C26BB18}" sibTransId="{692D17D7-2E77-4332-89FF-AEA04E1C795B}"/>
    <dgm:cxn modelId="{01A61BD4-8CA4-4E49-A88C-5855CC548C46}" type="presOf" srcId="{15E36AD1-6B1D-46A6-B85C-C1A98C6C612B}" destId="{D187391B-7718-46ED-BDC7-FECEB15A6A51}" srcOrd="0" destOrd="0" presId="urn:microsoft.com/office/officeart/2005/8/layout/hierarchy4"/>
    <dgm:cxn modelId="{335600E8-208C-4851-B409-AF73F2C3D5B8}" type="presOf" srcId="{37C16F67-BEDF-4415-B4C7-28EFAE499458}" destId="{6DEAD38E-AF5E-4292-A8EE-B396FD617C1A}" srcOrd="0" destOrd="0" presId="urn:microsoft.com/office/officeart/2005/8/layout/hierarchy4"/>
    <dgm:cxn modelId="{CC89B832-E0C0-4985-B99D-CDEBD66C5E3A}" srcId="{0025BFD4-F0C9-41A0-A346-F02248B53359}" destId="{782F6491-0568-41D7-B3E6-E0AD257DBBD8}" srcOrd="0" destOrd="0" parTransId="{E70E87C8-7EBB-435B-9166-30BF39829631}" sibTransId="{37A0F89C-F053-490F-A86F-153DDE5B3205}"/>
    <dgm:cxn modelId="{26582983-E153-4B03-ADC9-C45B5F81B95C}" type="presOf" srcId="{F8FF4698-67BF-40D6-94CC-794BDEE19D35}" destId="{C6FC2146-4D1F-4608-99D0-42C0BB9EAAE6}" srcOrd="0" destOrd="0" presId="urn:microsoft.com/office/officeart/2005/8/layout/hierarchy4"/>
    <dgm:cxn modelId="{EB6A68FE-95F6-4203-A3BB-60D60C57D32D}" srcId="{C0B65496-791B-4A17-9E86-E109AC7DFAE7}" destId="{475A3EEF-34B0-42CE-B728-6F53145C48A1}" srcOrd="0" destOrd="0" parTransId="{8DD6705D-C34A-4A15-8C27-7A41DD8285D9}" sibTransId="{1C9BAB04-5981-4267-81B5-AB4EDF20D573}"/>
    <dgm:cxn modelId="{8DF40585-791B-48F2-A2E0-BE50E9C8301A}" srcId="{15E36AD1-6B1D-46A6-B85C-C1A98C6C612B}" destId="{FABF295E-90FF-4B64-8167-34258A4282C8}" srcOrd="0" destOrd="0" parTransId="{3C55B06B-68C2-40F9-AB0F-BBAC3E636060}" sibTransId="{D59400F1-5EB8-41CA-AEFB-ABFD6B54AD4A}"/>
    <dgm:cxn modelId="{25E4820E-C863-415F-9DD1-B5980412B619}" type="presOf" srcId="{B30816D4-C9C6-4424-9CB8-906A7DFEF77E}" destId="{9F11FD88-6D9C-401D-B230-52686069F404}" srcOrd="0" destOrd="0" presId="urn:microsoft.com/office/officeart/2005/8/layout/hierarchy4"/>
    <dgm:cxn modelId="{3C00598E-86A3-4CB3-9C33-3C501673D451}" type="presOf" srcId="{4702485E-7AC4-42D1-A6DC-C087009628BE}" destId="{26DCC7EA-13E5-46CD-AB2F-D219F7B5F116}" srcOrd="0" destOrd="0" presId="urn:microsoft.com/office/officeart/2005/8/layout/hierarchy4"/>
    <dgm:cxn modelId="{0B1CC9E8-1EF8-46C7-91F1-9EA0FB33F586}" type="presOf" srcId="{1307113F-7075-4B6D-BE6D-EEFD93BE29E7}" destId="{AE1156B1-D7AD-4E8A-9609-3BFB58FFF1F0}" srcOrd="0" destOrd="0" presId="urn:microsoft.com/office/officeart/2005/8/layout/hierarchy4"/>
    <dgm:cxn modelId="{1CE2BB28-722D-44F1-8594-B7295030CB2C}" type="presOf" srcId="{F5814375-3D12-4897-86A4-F42C2CFD4DBB}" destId="{0BE9C91A-EF66-4E2D-B8F1-72966DC9C7B8}" srcOrd="0" destOrd="0" presId="urn:microsoft.com/office/officeart/2005/8/layout/hierarchy4"/>
    <dgm:cxn modelId="{0D277F99-6FA5-4DB2-9211-FD3F948CA5B5}" srcId="{475A3EEF-34B0-42CE-B728-6F53145C48A1}" destId="{49CFCBE6-B50E-42DF-9BBC-C3992167A0A3}" srcOrd="0" destOrd="0" parTransId="{74379CB1-3730-4838-83FD-BD5D1D4CE738}" sibTransId="{01678BEF-75C1-43D0-8792-2A304587DFA9}"/>
    <dgm:cxn modelId="{589A9F0B-7E0D-4B85-8BD8-FC0CF0ADEF0D}" srcId="{A0F0F2E7-4836-4993-9680-5FAB822ACAF2}" destId="{3B724D81-0FE8-476C-93AB-19DDF2133F17}" srcOrd="0" destOrd="0" parTransId="{A43B6764-F9C9-4276-844F-9C149EB2E55C}" sibTransId="{F375B73B-58B1-4DCC-9491-D3917D40F3BE}"/>
    <dgm:cxn modelId="{57094B37-F26A-4CC6-A6F7-E8D088070F64}" type="presOf" srcId="{C0B65496-791B-4A17-9E86-E109AC7DFAE7}" destId="{459C9225-455D-4F0E-834C-05EFBC3A88ED}" srcOrd="0" destOrd="0" presId="urn:microsoft.com/office/officeart/2005/8/layout/hierarchy4"/>
    <dgm:cxn modelId="{88A0C49A-B4B1-4159-BB2E-2FB462F3506F}" type="presOf" srcId="{D0D4A5CB-BEDA-4709-91A3-D85998A51A34}" destId="{8DE865D6-57F0-4F33-888C-F278D04FA2E8}" srcOrd="0" destOrd="0" presId="urn:microsoft.com/office/officeart/2005/8/layout/hierarchy4"/>
    <dgm:cxn modelId="{82AA0AE2-4281-4B40-9071-A3716077B6D8}" srcId="{FABF295E-90FF-4B64-8167-34258A4282C8}" destId="{4702485E-7AC4-42D1-A6DC-C087009628BE}" srcOrd="1" destOrd="0" parTransId="{391265F8-93E7-4B5E-9403-2D9D3AEDEA0D}" sibTransId="{E95DA7DD-2463-421C-A6B1-5015C294474A}"/>
    <dgm:cxn modelId="{CA307527-6FED-45C2-8B68-1B4E0A88ABAD}" srcId="{FABF295E-90FF-4B64-8167-34258A4282C8}" destId="{0025BFD4-F0C9-41A0-A346-F02248B53359}" srcOrd="0" destOrd="0" parTransId="{06CE5DF0-41A4-4B1D-A42F-F6945237E507}" sibTransId="{B3DB4ACF-0EF9-425C-AAD7-932E39652DA3}"/>
    <dgm:cxn modelId="{94403862-98C9-4FEB-8E87-E65DFD363841}" type="presOf" srcId="{0025BFD4-F0C9-41A0-A346-F02248B53359}" destId="{6F24EDAB-5470-4178-A55C-9F1EFFBAB708}" srcOrd="0" destOrd="0" presId="urn:microsoft.com/office/officeart/2005/8/layout/hierarchy4"/>
    <dgm:cxn modelId="{1994F465-F71A-4BA4-9AAC-9BE051EF0A4B}" type="presOf" srcId="{A0F0F2E7-4836-4993-9680-5FAB822ACAF2}" destId="{FFC857CD-071C-4530-BE41-A26E81AF6A1B}" srcOrd="0" destOrd="0" presId="urn:microsoft.com/office/officeart/2005/8/layout/hierarchy4"/>
    <dgm:cxn modelId="{01C4A6B9-015B-4D58-9E9F-6D22A320D351}" srcId="{FABF295E-90FF-4B64-8167-34258A4282C8}" destId="{98288FF8-1E5F-43A0-BA6E-9047A160EB49}" srcOrd="3" destOrd="0" parTransId="{7D49AEE5-A831-405E-8AB0-0E2738DD1B5E}" sibTransId="{F7E8693E-2E98-41D6-90B3-01B26626215C}"/>
    <dgm:cxn modelId="{4ADA7651-B704-40FC-A9A8-FE05E4FB1E5A}" srcId="{FABF295E-90FF-4B64-8167-34258A4282C8}" destId="{A343D689-E228-4B99-91E6-FBB805BE4769}" srcOrd="2" destOrd="0" parTransId="{8603D16F-73F7-47E9-B141-80E0ADC87455}" sibTransId="{0D6BC5FF-9844-4A00-BFF1-4183E8355FB0}"/>
    <dgm:cxn modelId="{79DFAD67-4EAE-47B8-AFD6-7707DFD6FA09}" srcId="{1307113F-7075-4B6D-BE6D-EEFD93BE29E7}" destId="{37C16F67-BEDF-4415-B4C7-28EFAE499458}" srcOrd="0" destOrd="0" parTransId="{2999C333-C53D-4755-9FEA-6532F7071426}" sibTransId="{6187595F-4E3F-4602-809E-9719EE417625}"/>
    <dgm:cxn modelId="{BFD10C4E-25D7-497C-A13A-1CD79243DECF}" type="presOf" srcId="{AC607351-FA26-4867-BF0B-D7684AD899BB}" destId="{149D166E-C8BF-40E4-A67C-46CE75ACF56F}" srcOrd="0" destOrd="0" presId="urn:microsoft.com/office/officeart/2005/8/layout/hierarchy4"/>
    <dgm:cxn modelId="{781E6C0F-1C4B-476E-B4B9-5FE1E72FE07D}" srcId="{A0F0F2E7-4836-4993-9680-5FAB822ACAF2}" destId="{C0B65496-791B-4A17-9E86-E109AC7DFAE7}" srcOrd="1" destOrd="0" parTransId="{F873C84A-DFAC-4432-9C67-8C0473743A32}" sibTransId="{DC2EAA29-37A6-4498-B289-AE011445A7E4}"/>
    <dgm:cxn modelId="{4DF65E84-0541-4E9C-824C-4BF76B3BCFB2}" srcId="{F8FF4698-67BF-40D6-94CC-794BDEE19D35}" destId="{FCE09309-6D09-4AC7-A461-3BC37B1A3A0B}" srcOrd="0" destOrd="0" parTransId="{42817A5E-142B-4766-9B86-478D0087E401}" sibTransId="{5102AC21-8D14-41E0-8126-8D84F4BF0369}"/>
    <dgm:cxn modelId="{BFD811F0-5B9D-4A9C-B3E0-6A6FB0D6D1D9}" srcId="{B30816D4-C9C6-4424-9CB8-906A7DFEF77E}" destId="{D42964B6-1ACA-4427-BF85-922618F306A4}" srcOrd="0" destOrd="0" parTransId="{7FF70C6F-F7D5-488A-995F-CE451CA2FF02}" sibTransId="{97C87C0C-B160-4F28-9544-838CE35B5880}"/>
    <dgm:cxn modelId="{35CAF0DB-9718-47E3-ABA9-EA8BB391E597}" srcId="{CDD7CA33-4C6F-42DB-9E3F-0BE3FC66A613}" destId="{F8FF4698-67BF-40D6-94CC-794BDEE19D35}" srcOrd="1" destOrd="0" parTransId="{45F5CFF3-88BB-4C69-8FFD-7FBA1B1AC8A8}" sibTransId="{B4C146D7-F66A-4EFA-A3EB-D4166FBBC6FE}"/>
    <dgm:cxn modelId="{B3469106-8390-4555-AD86-E31C50DAF434}" type="presOf" srcId="{3AE4D82A-E154-4EA2-BA98-A463EFD4FDB2}" destId="{9DEFEDAB-8D5A-4933-BC53-8E79B77E563B}" srcOrd="0" destOrd="0" presId="urn:microsoft.com/office/officeart/2005/8/layout/hierarchy4"/>
    <dgm:cxn modelId="{58ACC1B6-60C9-4629-AA58-80854C3CC56D}" type="presOf" srcId="{FABF295E-90FF-4B64-8167-34258A4282C8}" destId="{43BF7442-2F0B-482F-ACD9-FA6EFC90AF96}" srcOrd="0" destOrd="0" presId="urn:microsoft.com/office/officeart/2005/8/layout/hierarchy4"/>
    <dgm:cxn modelId="{56EE0A12-52CB-4B4B-8E27-911EC322ACBE}" srcId="{A343D689-E228-4B99-91E6-FBB805BE4769}" destId="{1307113F-7075-4B6D-BE6D-EEFD93BE29E7}" srcOrd="1" destOrd="0" parTransId="{74BA7C4E-C3C0-43D4-8D35-6759F7679E8C}" sibTransId="{133D3489-3EF1-41A0-B85B-D3F4659E77C5}"/>
    <dgm:cxn modelId="{2E49F3A7-E616-4C3A-A670-1B4647D40086}" type="presOf" srcId="{49CFCBE6-B50E-42DF-9BBC-C3992167A0A3}" destId="{B4BDAF9A-FF4F-48E1-B665-6EDC3CB013D6}" srcOrd="0" destOrd="0" presId="urn:microsoft.com/office/officeart/2005/8/layout/hierarchy4"/>
    <dgm:cxn modelId="{E9B311B5-5AA3-4F1E-ABEE-5DF8E9AAADE6}" srcId="{98288FF8-1E5F-43A0-BA6E-9047A160EB49}" destId="{A0F0F2E7-4836-4993-9680-5FAB822ACAF2}" srcOrd="0" destOrd="0" parTransId="{33EB0574-AD18-4B06-BCAB-6FD35F3DFA2F}" sibTransId="{CDA85590-6295-45F6-9FE7-542900370F05}"/>
    <dgm:cxn modelId="{8085C8BD-DFD7-4EEB-B1F6-26B46F1D2736}" type="presOf" srcId="{AB931640-6CFB-4E32-83DC-E4EF092EBD99}" destId="{C6CCB788-182B-4FB2-A8BA-A3F4F509941B}" srcOrd="0" destOrd="0" presId="urn:microsoft.com/office/officeart/2005/8/layout/hierarchy4"/>
    <dgm:cxn modelId="{28F3211C-9A83-4942-95CE-EEF2AF30C3AB}" srcId="{4702485E-7AC4-42D1-A6DC-C087009628BE}" destId="{C9E87CDD-7E5F-49EB-A5B1-522100E2AFD2}" srcOrd="1" destOrd="0" parTransId="{48C46B7F-8531-43A7-8988-2FEF6AA6EF88}" sibTransId="{C58FD8B6-DFEC-4215-94BC-DDEEB34F7801}"/>
    <dgm:cxn modelId="{7CC0C962-3F7C-47CF-A042-8615D16DC209}" type="presOf" srcId="{475A3EEF-34B0-42CE-B728-6F53145C48A1}" destId="{0B412E6A-C461-456C-9044-895FA1DE7B55}" srcOrd="0" destOrd="0" presId="urn:microsoft.com/office/officeart/2005/8/layout/hierarchy4"/>
    <dgm:cxn modelId="{6C04E3E3-54C5-48A1-B8CB-2F519C5608E6}" srcId="{4702485E-7AC4-42D1-A6DC-C087009628BE}" destId="{AB931640-6CFB-4E32-83DC-E4EF092EBD99}" srcOrd="2" destOrd="0" parTransId="{94585D6E-A3EC-4D77-AA65-7C0700534A39}" sibTransId="{5935E18B-C4F8-4792-BC56-66272538C29F}"/>
    <dgm:cxn modelId="{F7F5A118-BE17-4DCE-9756-7D23778C85D3}" srcId="{A343D689-E228-4B99-91E6-FBB805BE4769}" destId="{3AE4D82A-E154-4EA2-BA98-A463EFD4FDB2}" srcOrd="0" destOrd="0" parTransId="{FAE0B156-CF17-4718-A415-FEFB22D74073}" sibTransId="{22A61F36-9C41-4FA4-8280-76654E87C0F3}"/>
    <dgm:cxn modelId="{BC323660-4EE1-41BE-B7CB-C0012183E9ED}" type="presOf" srcId="{C9E87CDD-7E5F-49EB-A5B1-522100E2AFD2}" destId="{0D08B6E7-65CC-4D89-A4EE-820CA467C07A}" srcOrd="0" destOrd="0" presId="urn:microsoft.com/office/officeart/2005/8/layout/hierarchy4"/>
    <dgm:cxn modelId="{A10B62B8-FFD4-4B88-948F-316EBC0DE526}" type="presOf" srcId="{782F6491-0568-41D7-B3E6-E0AD257DBBD8}" destId="{CE18869C-BB93-4342-804A-F70C300FA067}" srcOrd="0" destOrd="0" presId="urn:microsoft.com/office/officeart/2005/8/layout/hierarchy4"/>
    <dgm:cxn modelId="{28FB019C-697D-4BCD-A044-E400E5CBEB9F}" type="presOf" srcId="{98288FF8-1E5F-43A0-BA6E-9047A160EB49}" destId="{8D965614-BB4D-4EA4-9AE4-0FB2D72521CF}" srcOrd="0" destOrd="0" presId="urn:microsoft.com/office/officeart/2005/8/layout/hierarchy4"/>
    <dgm:cxn modelId="{8251B72F-90FC-4CEA-9B64-757BA45D9CD5}" srcId="{4702485E-7AC4-42D1-A6DC-C087009628BE}" destId="{D0D4A5CB-BEDA-4709-91A3-D85998A51A34}" srcOrd="0" destOrd="0" parTransId="{87BCF3EA-4DD4-40C8-95AC-D3673A078F93}" sibTransId="{3747DD8A-8CB4-4914-AA2E-A524516011AA}"/>
    <dgm:cxn modelId="{790A563A-664B-4566-9FE5-346DE725043D}" type="presOf" srcId="{3B724D81-0FE8-476C-93AB-19DDF2133F17}" destId="{1E483D0C-D5BB-4B23-B5FA-5DD352C64A7B}" srcOrd="0" destOrd="0" presId="urn:microsoft.com/office/officeart/2005/8/layout/hierarchy4"/>
    <dgm:cxn modelId="{ADBB3AF0-F88A-49FF-9599-DEF4F1C02E1A}" type="presOf" srcId="{CDD7CA33-4C6F-42DB-9E3F-0BE3FC66A613}" destId="{8032E72E-926B-4CEF-BC3E-33F5E14EA743}" srcOrd="0" destOrd="0" presId="urn:microsoft.com/office/officeart/2005/8/layout/hierarchy4"/>
    <dgm:cxn modelId="{7633C8EE-0C1B-4F05-80B8-B1EECB769CAC}" srcId="{782F6491-0568-41D7-B3E6-E0AD257DBBD8}" destId="{CDD7CA33-4C6F-42DB-9E3F-0BE3FC66A613}" srcOrd="0" destOrd="0" parTransId="{73A97246-A11F-4C47-A7D4-91884B7B6D2D}" sibTransId="{B0C8D24C-0979-41F4-9084-A62B6748F5F3}"/>
    <dgm:cxn modelId="{20B9F09E-0914-4EEB-8802-CC9B6682D413}" type="presOf" srcId="{FCE09309-6D09-4AC7-A461-3BC37B1A3A0B}" destId="{9384994D-9606-448A-A581-2BAA4C8127DB}" srcOrd="0" destOrd="0" presId="urn:microsoft.com/office/officeart/2005/8/layout/hierarchy4"/>
    <dgm:cxn modelId="{52BF7B09-0DCB-4307-82D8-961D0BE2F0D2}" type="presOf" srcId="{A343D689-E228-4B99-91E6-FBB805BE4769}" destId="{60A2CEBC-0927-462D-8BCA-65EC77CB0822}" srcOrd="0" destOrd="0" presId="urn:microsoft.com/office/officeart/2005/8/layout/hierarchy4"/>
    <dgm:cxn modelId="{E0A09336-AB95-433C-800E-F6E1A766409F}" srcId="{CDD7CA33-4C6F-42DB-9E3F-0BE3FC66A613}" destId="{AC607351-FA26-4867-BF0B-D7684AD899BB}" srcOrd="0" destOrd="0" parTransId="{8A79784B-E16F-4C34-8D5A-341A16980CAF}" sibTransId="{948F9710-7FBD-4718-8B1F-F7A9CA464155}"/>
    <dgm:cxn modelId="{25E9A117-E548-43CF-B33D-AF99DA56639C}" type="presOf" srcId="{D42964B6-1ACA-4427-BF85-922618F306A4}" destId="{42E3B7F7-5462-4D69-AA1F-B58AF8B4836D}" srcOrd="0" destOrd="0" presId="urn:microsoft.com/office/officeart/2005/8/layout/hierarchy4"/>
    <dgm:cxn modelId="{224EACFC-46D5-4DCF-9330-832770F80B48}" type="presParOf" srcId="{D187391B-7718-46ED-BDC7-FECEB15A6A51}" destId="{88294C6E-6D0D-4D23-B086-E8C69ECFEB27}" srcOrd="0" destOrd="0" presId="urn:microsoft.com/office/officeart/2005/8/layout/hierarchy4"/>
    <dgm:cxn modelId="{A644D88D-3D7F-4C51-90EF-558298AEE716}" type="presParOf" srcId="{88294C6E-6D0D-4D23-B086-E8C69ECFEB27}" destId="{43BF7442-2F0B-482F-ACD9-FA6EFC90AF96}" srcOrd="0" destOrd="0" presId="urn:microsoft.com/office/officeart/2005/8/layout/hierarchy4"/>
    <dgm:cxn modelId="{DE1BA38A-F13D-41F6-923C-B8ED71249C2A}" type="presParOf" srcId="{88294C6E-6D0D-4D23-B086-E8C69ECFEB27}" destId="{274E41B4-EBB0-491D-9244-89E768FD002D}" srcOrd="1" destOrd="0" presId="urn:microsoft.com/office/officeart/2005/8/layout/hierarchy4"/>
    <dgm:cxn modelId="{FFFB7B62-6CEA-4E0F-A04C-EF0D84563525}" type="presParOf" srcId="{88294C6E-6D0D-4D23-B086-E8C69ECFEB27}" destId="{2136EB83-D790-445D-9F5D-97D9C00546EE}" srcOrd="2" destOrd="0" presId="urn:microsoft.com/office/officeart/2005/8/layout/hierarchy4"/>
    <dgm:cxn modelId="{0835FDB3-7641-49B0-97EC-F797C6D8B3CF}" type="presParOf" srcId="{2136EB83-D790-445D-9F5D-97D9C00546EE}" destId="{A9D41240-B8EB-4941-A6FF-A17DD4B2CD91}" srcOrd="0" destOrd="0" presId="urn:microsoft.com/office/officeart/2005/8/layout/hierarchy4"/>
    <dgm:cxn modelId="{B38383A7-EC85-4499-AB61-3D82F339DAA6}" type="presParOf" srcId="{A9D41240-B8EB-4941-A6FF-A17DD4B2CD91}" destId="{6F24EDAB-5470-4178-A55C-9F1EFFBAB708}" srcOrd="0" destOrd="0" presId="urn:microsoft.com/office/officeart/2005/8/layout/hierarchy4"/>
    <dgm:cxn modelId="{4AFC38E8-ED6A-440F-9781-B407A6D0973C}" type="presParOf" srcId="{A9D41240-B8EB-4941-A6FF-A17DD4B2CD91}" destId="{36C8B2B1-5C0C-4DE9-82B4-2B0A7118E958}" srcOrd="1" destOrd="0" presId="urn:microsoft.com/office/officeart/2005/8/layout/hierarchy4"/>
    <dgm:cxn modelId="{7E640333-98EE-4FAF-A1DA-D5C07ECA27DB}" type="presParOf" srcId="{A9D41240-B8EB-4941-A6FF-A17DD4B2CD91}" destId="{16C80A1C-B4A6-4509-A170-8602944C0801}" srcOrd="2" destOrd="0" presId="urn:microsoft.com/office/officeart/2005/8/layout/hierarchy4"/>
    <dgm:cxn modelId="{80EE9CA4-DAD4-41B8-AB71-EE198305B937}" type="presParOf" srcId="{16C80A1C-B4A6-4509-A170-8602944C0801}" destId="{BEA4A441-975D-4759-A713-1B672665B92A}" srcOrd="0" destOrd="0" presId="urn:microsoft.com/office/officeart/2005/8/layout/hierarchy4"/>
    <dgm:cxn modelId="{1582223E-A345-43CA-95E8-8408689654E5}" type="presParOf" srcId="{BEA4A441-975D-4759-A713-1B672665B92A}" destId="{CE18869C-BB93-4342-804A-F70C300FA067}" srcOrd="0" destOrd="0" presId="urn:microsoft.com/office/officeart/2005/8/layout/hierarchy4"/>
    <dgm:cxn modelId="{E385064D-DDE6-408A-BE42-C8F718EF7EA8}" type="presParOf" srcId="{BEA4A441-975D-4759-A713-1B672665B92A}" destId="{5311EDD8-7AC5-4F85-84A4-7FD394CE37BC}" srcOrd="1" destOrd="0" presId="urn:microsoft.com/office/officeart/2005/8/layout/hierarchy4"/>
    <dgm:cxn modelId="{7928CA49-0AA3-4145-9114-971CBC9E107A}" type="presParOf" srcId="{BEA4A441-975D-4759-A713-1B672665B92A}" destId="{57490533-7411-4B8F-B1B7-BD39F3837A93}" srcOrd="2" destOrd="0" presId="urn:microsoft.com/office/officeart/2005/8/layout/hierarchy4"/>
    <dgm:cxn modelId="{30DB100C-B6DE-45F9-8943-95CFD908DAFA}" type="presParOf" srcId="{57490533-7411-4B8F-B1B7-BD39F3837A93}" destId="{D9B5E241-FED1-4CBF-9C10-84F3B6C3EC71}" srcOrd="0" destOrd="0" presId="urn:microsoft.com/office/officeart/2005/8/layout/hierarchy4"/>
    <dgm:cxn modelId="{B73BAC08-F264-433B-A318-50077FDEDB33}" type="presParOf" srcId="{D9B5E241-FED1-4CBF-9C10-84F3B6C3EC71}" destId="{8032E72E-926B-4CEF-BC3E-33F5E14EA743}" srcOrd="0" destOrd="0" presId="urn:microsoft.com/office/officeart/2005/8/layout/hierarchy4"/>
    <dgm:cxn modelId="{B5785E54-807D-4B63-A745-7F9D6C6C3D6F}" type="presParOf" srcId="{D9B5E241-FED1-4CBF-9C10-84F3B6C3EC71}" destId="{C79B2438-2EDC-4D95-940D-E7D7A8F9B4FB}" srcOrd="1" destOrd="0" presId="urn:microsoft.com/office/officeart/2005/8/layout/hierarchy4"/>
    <dgm:cxn modelId="{A3CEA505-47AA-4BD8-9437-A633DF5A3536}" type="presParOf" srcId="{D9B5E241-FED1-4CBF-9C10-84F3B6C3EC71}" destId="{9596819E-DD6C-4F0D-9DB3-286CE871E7D7}" srcOrd="2" destOrd="0" presId="urn:microsoft.com/office/officeart/2005/8/layout/hierarchy4"/>
    <dgm:cxn modelId="{09D8AF5E-383F-49B5-8CC3-60AD15E98D2B}" type="presParOf" srcId="{9596819E-DD6C-4F0D-9DB3-286CE871E7D7}" destId="{3967FB57-0645-4749-8E32-E28F6C5CF1B0}" srcOrd="0" destOrd="0" presId="urn:microsoft.com/office/officeart/2005/8/layout/hierarchy4"/>
    <dgm:cxn modelId="{29B01A2B-391C-45C0-B399-1D0A3CF9B39C}" type="presParOf" srcId="{3967FB57-0645-4749-8E32-E28F6C5CF1B0}" destId="{149D166E-C8BF-40E4-A67C-46CE75ACF56F}" srcOrd="0" destOrd="0" presId="urn:microsoft.com/office/officeart/2005/8/layout/hierarchy4"/>
    <dgm:cxn modelId="{3E1D20C7-EBF8-4DE2-8415-3CE8C72B875F}" type="presParOf" srcId="{3967FB57-0645-4749-8E32-E28F6C5CF1B0}" destId="{15CEE054-1F61-4217-9608-3CDC99B86BE1}" srcOrd="1" destOrd="0" presId="urn:microsoft.com/office/officeart/2005/8/layout/hierarchy4"/>
    <dgm:cxn modelId="{0733AD20-0BF1-47C6-AA90-211D4BE170CC}" type="presParOf" srcId="{9596819E-DD6C-4F0D-9DB3-286CE871E7D7}" destId="{0D4406AC-ABE1-4DA5-B438-F3D2FC324A09}" srcOrd="1" destOrd="0" presId="urn:microsoft.com/office/officeart/2005/8/layout/hierarchy4"/>
    <dgm:cxn modelId="{D2950999-D1DD-4E03-B584-66BEBB0D3576}" type="presParOf" srcId="{9596819E-DD6C-4F0D-9DB3-286CE871E7D7}" destId="{5AD313C4-21E2-4D1A-A416-03FEED99693B}" srcOrd="2" destOrd="0" presId="urn:microsoft.com/office/officeart/2005/8/layout/hierarchy4"/>
    <dgm:cxn modelId="{EDDA2FD9-F0DE-4E1B-BA4F-37F5E6A21335}" type="presParOf" srcId="{5AD313C4-21E2-4D1A-A416-03FEED99693B}" destId="{C6FC2146-4D1F-4608-99D0-42C0BB9EAAE6}" srcOrd="0" destOrd="0" presId="urn:microsoft.com/office/officeart/2005/8/layout/hierarchy4"/>
    <dgm:cxn modelId="{3E4A38DB-B35E-4103-ABCC-6F00B21FDACA}" type="presParOf" srcId="{5AD313C4-21E2-4D1A-A416-03FEED99693B}" destId="{B7729718-A3F9-4B6A-BF0D-389B6B20C8F6}" srcOrd="1" destOrd="0" presId="urn:microsoft.com/office/officeart/2005/8/layout/hierarchy4"/>
    <dgm:cxn modelId="{6EB1A193-04E3-48CB-BBF1-F4223E7DCCE9}" type="presParOf" srcId="{5AD313C4-21E2-4D1A-A416-03FEED99693B}" destId="{3666E840-6BA6-4377-A719-818D084C1025}" srcOrd="2" destOrd="0" presId="urn:microsoft.com/office/officeart/2005/8/layout/hierarchy4"/>
    <dgm:cxn modelId="{18777C15-A6AA-4F02-B0FA-302D955636CD}" type="presParOf" srcId="{3666E840-6BA6-4377-A719-818D084C1025}" destId="{BC0D7DA6-FE8E-4165-8C47-C1B016BA250B}" srcOrd="0" destOrd="0" presId="urn:microsoft.com/office/officeart/2005/8/layout/hierarchy4"/>
    <dgm:cxn modelId="{692E4ED7-8C4A-4803-86FC-7B219D086793}" type="presParOf" srcId="{BC0D7DA6-FE8E-4165-8C47-C1B016BA250B}" destId="{9384994D-9606-448A-A581-2BAA4C8127DB}" srcOrd="0" destOrd="0" presId="urn:microsoft.com/office/officeart/2005/8/layout/hierarchy4"/>
    <dgm:cxn modelId="{8D2ADCB0-545B-4F98-861B-294FC6456D98}" type="presParOf" srcId="{BC0D7DA6-FE8E-4165-8C47-C1B016BA250B}" destId="{827DC01B-BBB5-4250-A006-BA0A402CB024}" srcOrd="1" destOrd="0" presId="urn:microsoft.com/office/officeart/2005/8/layout/hierarchy4"/>
    <dgm:cxn modelId="{7421790E-6DB3-4635-B04E-125D4FC0F75C}" type="presParOf" srcId="{3666E840-6BA6-4377-A719-818D084C1025}" destId="{45B398A9-7B7B-4D24-A705-3A3F652B5C7A}" srcOrd="1" destOrd="0" presId="urn:microsoft.com/office/officeart/2005/8/layout/hierarchy4"/>
    <dgm:cxn modelId="{9413F69B-57AD-4B16-A3F6-153CDD6CE093}" type="presParOf" srcId="{3666E840-6BA6-4377-A719-818D084C1025}" destId="{8C25368C-8630-40AC-ABE1-A689ACC4A493}" srcOrd="2" destOrd="0" presId="urn:microsoft.com/office/officeart/2005/8/layout/hierarchy4"/>
    <dgm:cxn modelId="{49C4128D-D2DF-434F-922D-508CA2CD3EAA}" type="presParOf" srcId="{8C25368C-8630-40AC-ABE1-A689ACC4A493}" destId="{0BE9C91A-EF66-4E2D-B8F1-72966DC9C7B8}" srcOrd="0" destOrd="0" presId="urn:microsoft.com/office/officeart/2005/8/layout/hierarchy4"/>
    <dgm:cxn modelId="{EBDC1F82-4450-4C6A-B2B9-44E1E12FD56D}" type="presParOf" srcId="{8C25368C-8630-40AC-ABE1-A689ACC4A493}" destId="{A0FA7C00-5BFA-45C4-B6D9-30C81BE3E6F3}" srcOrd="1" destOrd="0" presId="urn:microsoft.com/office/officeart/2005/8/layout/hierarchy4"/>
    <dgm:cxn modelId="{641E7A33-203C-40C1-A8AF-3E108ECC27BB}" type="presParOf" srcId="{2136EB83-D790-445D-9F5D-97D9C00546EE}" destId="{B2AE314E-2F67-4D94-8A26-38E911E87D95}" srcOrd="1" destOrd="0" presId="urn:microsoft.com/office/officeart/2005/8/layout/hierarchy4"/>
    <dgm:cxn modelId="{04B7EF44-CA9C-4882-941A-29DFE2899257}" type="presParOf" srcId="{2136EB83-D790-445D-9F5D-97D9C00546EE}" destId="{89569C95-CF56-40C0-90CD-0310EF034153}" srcOrd="2" destOrd="0" presId="urn:microsoft.com/office/officeart/2005/8/layout/hierarchy4"/>
    <dgm:cxn modelId="{D2116631-4351-4197-92DD-AD52EBC94BA1}" type="presParOf" srcId="{89569C95-CF56-40C0-90CD-0310EF034153}" destId="{26DCC7EA-13E5-46CD-AB2F-D219F7B5F116}" srcOrd="0" destOrd="0" presId="urn:microsoft.com/office/officeart/2005/8/layout/hierarchy4"/>
    <dgm:cxn modelId="{87037112-B85D-4E42-969F-305B46121F44}" type="presParOf" srcId="{89569C95-CF56-40C0-90CD-0310EF034153}" destId="{0BAE083A-E9FE-4881-9583-6471DBD92440}" srcOrd="1" destOrd="0" presId="urn:microsoft.com/office/officeart/2005/8/layout/hierarchy4"/>
    <dgm:cxn modelId="{9CF2A22E-510D-4D51-8401-F2D015FC715A}" type="presParOf" srcId="{89569C95-CF56-40C0-90CD-0310EF034153}" destId="{777D6DA0-AA57-4A97-A098-8B3822AFECAA}" srcOrd="2" destOrd="0" presId="urn:microsoft.com/office/officeart/2005/8/layout/hierarchy4"/>
    <dgm:cxn modelId="{2454B253-36CC-4FA0-8873-9069250A6DD7}" type="presParOf" srcId="{777D6DA0-AA57-4A97-A098-8B3822AFECAA}" destId="{CC289673-9C01-4052-AB6C-740743D58B98}" srcOrd="0" destOrd="0" presId="urn:microsoft.com/office/officeart/2005/8/layout/hierarchy4"/>
    <dgm:cxn modelId="{3735AA6D-8E6E-427A-8275-4F399A63FE79}" type="presParOf" srcId="{CC289673-9C01-4052-AB6C-740743D58B98}" destId="{8DE865D6-57F0-4F33-888C-F278D04FA2E8}" srcOrd="0" destOrd="0" presId="urn:microsoft.com/office/officeart/2005/8/layout/hierarchy4"/>
    <dgm:cxn modelId="{82FF458B-55CE-4DFC-91F8-269C38A1238C}" type="presParOf" srcId="{CC289673-9C01-4052-AB6C-740743D58B98}" destId="{3FC5B449-5710-4D5B-87D2-05A41D6A9295}" srcOrd="1" destOrd="0" presId="urn:microsoft.com/office/officeart/2005/8/layout/hierarchy4"/>
    <dgm:cxn modelId="{47A1861B-4AF5-4940-9371-45824DBA4B0B}" type="presParOf" srcId="{777D6DA0-AA57-4A97-A098-8B3822AFECAA}" destId="{2F6316DE-2D45-4C96-AEAB-09F9527E8202}" srcOrd="1" destOrd="0" presId="urn:microsoft.com/office/officeart/2005/8/layout/hierarchy4"/>
    <dgm:cxn modelId="{14302F4E-2205-4B79-9906-F0C9D0B8D0AF}" type="presParOf" srcId="{777D6DA0-AA57-4A97-A098-8B3822AFECAA}" destId="{B15654C1-FE91-4595-9B4C-9A29DE8041E1}" srcOrd="2" destOrd="0" presId="urn:microsoft.com/office/officeart/2005/8/layout/hierarchy4"/>
    <dgm:cxn modelId="{F255F380-6E1E-4688-8C32-D35C7C69C24D}" type="presParOf" srcId="{B15654C1-FE91-4595-9B4C-9A29DE8041E1}" destId="{0D08B6E7-65CC-4D89-A4EE-820CA467C07A}" srcOrd="0" destOrd="0" presId="urn:microsoft.com/office/officeart/2005/8/layout/hierarchy4"/>
    <dgm:cxn modelId="{DB998CE7-5361-46B8-A43E-96049793BB95}" type="presParOf" srcId="{B15654C1-FE91-4595-9B4C-9A29DE8041E1}" destId="{558CFDA2-94F5-43BA-A5FC-FE384C4BAC61}" srcOrd="1" destOrd="0" presId="urn:microsoft.com/office/officeart/2005/8/layout/hierarchy4"/>
    <dgm:cxn modelId="{0B9DF120-6E14-48AF-8DCB-BCE39AC65E57}" type="presParOf" srcId="{777D6DA0-AA57-4A97-A098-8B3822AFECAA}" destId="{E58F03EE-827C-4D6F-B16C-6F8408E2B681}" srcOrd="3" destOrd="0" presId="urn:microsoft.com/office/officeart/2005/8/layout/hierarchy4"/>
    <dgm:cxn modelId="{7D009344-1C71-494A-9FCB-C7A13F7D5DAB}" type="presParOf" srcId="{777D6DA0-AA57-4A97-A098-8B3822AFECAA}" destId="{FCA9A5CE-403B-4C1F-A69B-5A43325FF8FA}" srcOrd="4" destOrd="0" presId="urn:microsoft.com/office/officeart/2005/8/layout/hierarchy4"/>
    <dgm:cxn modelId="{A80508C3-A0F2-404F-8C5F-323024AE2C87}" type="presParOf" srcId="{FCA9A5CE-403B-4C1F-A69B-5A43325FF8FA}" destId="{C6CCB788-182B-4FB2-A8BA-A3F4F509941B}" srcOrd="0" destOrd="0" presId="urn:microsoft.com/office/officeart/2005/8/layout/hierarchy4"/>
    <dgm:cxn modelId="{56F32BA7-393E-4B2E-97FD-C21A31314245}" type="presParOf" srcId="{FCA9A5CE-403B-4C1F-A69B-5A43325FF8FA}" destId="{12D6CC47-1FA2-4E60-BE9D-0823A184DA78}" srcOrd="1" destOrd="0" presId="urn:microsoft.com/office/officeart/2005/8/layout/hierarchy4"/>
    <dgm:cxn modelId="{8B70E479-907D-4F10-B002-8A42450741BE}" type="presParOf" srcId="{2136EB83-D790-445D-9F5D-97D9C00546EE}" destId="{2E85019B-75C0-41F5-93B7-12EBDFA52FB0}" srcOrd="3" destOrd="0" presId="urn:microsoft.com/office/officeart/2005/8/layout/hierarchy4"/>
    <dgm:cxn modelId="{438EE8A8-D376-4DB3-AB51-09D60A741717}" type="presParOf" srcId="{2136EB83-D790-445D-9F5D-97D9C00546EE}" destId="{F65D65F7-B18D-4F86-971C-88555070DAB8}" srcOrd="4" destOrd="0" presId="urn:microsoft.com/office/officeart/2005/8/layout/hierarchy4"/>
    <dgm:cxn modelId="{49F9AC93-BDAF-42A7-8942-64DE236474B9}" type="presParOf" srcId="{F65D65F7-B18D-4F86-971C-88555070DAB8}" destId="{60A2CEBC-0927-462D-8BCA-65EC77CB0822}" srcOrd="0" destOrd="0" presId="urn:microsoft.com/office/officeart/2005/8/layout/hierarchy4"/>
    <dgm:cxn modelId="{F80A7941-0357-430E-BE13-A934D646F83E}" type="presParOf" srcId="{F65D65F7-B18D-4F86-971C-88555070DAB8}" destId="{25C9C840-7FF6-4072-9059-3A1F3109C052}" srcOrd="1" destOrd="0" presId="urn:microsoft.com/office/officeart/2005/8/layout/hierarchy4"/>
    <dgm:cxn modelId="{DEA162F4-01E9-4E6F-A194-A2D3CE0A7582}" type="presParOf" srcId="{F65D65F7-B18D-4F86-971C-88555070DAB8}" destId="{8AF9E035-E4CF-454F-9A44-ABDBD98F42F5}" srcOrd="2" destOrd="0" presId="urn:microsoft.com/office/officeart/2005/8/layout/hierarchy4"/>
    <dgm:cxn modelId="{DA6316DB-7711-4E14-9F53-C35170D0FC5B}" type="presParOf" srcId="{8AF9E035-E4CF-454F-9A44-ABDBD98F42F5}" destId="{94DEE6F5-2E6D-47D1-B559-00EC619A7E83}" srcOrd="0" destOrd="0" presId="urn:microsoft.com/office/officeart/2005/8/layout/hierarchy4"/>
    <dgm:cxn modelId="{B11EECFA-CAD4-427B-AE7B-B602FABF7E4B}" type="presParOf" srcId="{94DEE6F5-2E6D-47D1-B559-00EC619A7E83}" destId="{9DEFEDAB-8D5A-4933-BC53-8E79B77E563B}" srcOrd="0" destOrd="0" presId="urn:microsoft.com/office/officeart/2005/8/layout/hierarchy4"/>
    <dgm:cxn modelId="{39035335-E055-4786-8876-7F687B87DF6B}" type="presParOf" srcId="{94DEE6F5-2E6D-47D1-B559-00EC619A7E83}" destId="{E511A503-A564-4620-B70F-6D4349B37FDA}" srcOrd="1" destOrd="0" presId="urn:microsoft.com/office/officeart/2005/8/layout/hierarchy4"/>
    <dgm:cxn modelId="{A76DDF5F-2EA5-4803-BB77-3ABC3FC1CB26}" type="presParOf" srcId="{8AF9E035-E4CF-454F-9A44-ABDBD98F42F5}" destId="{87F818D3-F112-4E79-A0B3-2BEEC6141615}" srcOrd="1" destOrd="0" presId="urn:microsoft.com/office/officeart/2005/8/layout/hierarchy4"/>
    <dgm:cxn modelId="{A1AAA14E-AAF8-458C-AE75-F29D0EAEF634}" type="presParOf" srcId="{8AF9E035-E4CF-454F-9A44-ABDBD98F42F5}" destId="{C419325D-25A2-416F-8352-8524CAE85C33}" srcOrd="2" destOrd="0" presId="urn:microsoft.com/office/officeart/2005/8/layout/hierarchy4"/>
    <dgm:cxn modelId="{CA41CB4B-372D-49FD-87F0-63AA3987A6DF}" type="presParOf" srcId="{C419325D-25A2-416F-8352-8524CAE85C33}" destId="{AE1156B1-D7AD-4E8A-9609-3BFB58FFF1F0}" srcOrd="0" destOrd="0" presId="urn:microsoft.com/office/officeart/2005/8/layout/hierarchy4"/>
    <dgm:cxn modelId="{23DFB572-2AF7-4AEB-BEEC-EB9535E44FE5}" type="presParOf" srcId="{C419325D-25A2-416F-8352-8524CAE85C33}" destId="{B4319526-EE8D-48D5-BE2B-C919D1E01BEB}" srcOrd="1" destOrd="0" presId="urn:microsoft.com/office/officeart/2005/8/layout/hierarchy4"/>
    <dgm:cxn modelId="{6B7ED750-68EA-4234-B055-9A01A8DAFC44}" type="presParOf" srcId="{C419325D-25A2-416F-8352-8524CAE85C33}" destId="{2A902CDC-5AC4-4DD9-8183-315345AD61B8}" srcOrd="2" destOrd="0" presId="urn:microsoft.com/office/officeart/2005/8/layout/hierarchy4"/>
    <dgm:cxn modelId="{E4C0B1E2-4A1A-4A66-8FA9-745C52FFC143}" type="presParOf" srcId="{2A902CDC-5AC4-4DD9-8183-315345AD61B8}" destId="{55896C8F-C339-447E-B7B2-3FECF7A767A9}" srcOrd="0" destOrd="0" presId="urn:microsoft.com/office/officeart/2005/8/layout/hierarchy4"/>
    <dgm:cxn modelId="{9DCB4854-F70C-45EB-9E29-A7C6DD163BDA}" type="presParOf" srcId="{55896C8F-C339-447E-B7B2-3FECF7A767A9}" destId="{6DEAD38E-AF5E-4292-A8EE-B396FD617C1A}" srcOrd="0" destOrd="0" presId="urn:microsoft.com/office/officeart/2005/8/layout/hierarchy4"/>
    <dgm:cxn modelId="{1A454075-16C6-4D5D-A89D-8219DE0714A8}" type="presParOf" srcId="{55896C8F-C339-447E-B7B2-3FECF7A767A9}" destId="{AB499E7E-6E4F-4128-9B7B-623C0F564CE6}" srcOrd="1" destOrd="0" presId="urn:microsoft.com/office/officeart/2005/8/layout/hierarchy4"/>
    <dgm:cxn modelId="{A5DC0A6D-8201-440F-A1BD-D984B95653FD}" type="presParOf" srcId="{2136EB83-D790-445D-9F5D-97D9C00546EE}" destId="{87B61F38-5CE3-4934-A9E9-B9DFD43CD8A4}" srcOrd="5" destOrd="0" presId="urn:microsoft.com/office/officeart/2005/8/layout/hierarchy4"/>
    <dgm:cxn modelId="{F16F7B75-6288-45AC-B985-22DB1D4B1B32}" type="presParOf" srcId="{2136EB83-D790-445D-9F5D-97D9C00546EE}" destId="{5859E2F8-55A8-485D-813E-AC3451EE80E1}" srcOrd="6" destOrd="0" presId="urn:microsoft.com/office/officeart/2005/8/layout/hierarchy4"/>
    <dgm:cxn modelId="{F6598192-D341-419D-8FA0-C55F961758FD}" type="presParOf" srcId="{5859E2F8-55A8-485D-813E-AC3451EE80E1}" destId="{8D965614-BB4D-4EA4-9AE4-0FB2D72521CF}" srcOrd="0" destOrd="0" presId="urn:microsoft.com/office/officeart/2005/8/layout/hierarchy4"/>
    <dgm:cxn modelId="{A14AD541-F421-4D6F-BA59-0A4F2E6434FF}" type="presParOf" srcId="{5859E2F8-55A8-485D-813E-AC3451EE80E1}" destId="{D6B7110F-314D-459A-8129-42EE6E886462}" srcOrd="1" destOrd="0" presId="urn:microsoft.com/office/officeart/2005/8/layout/hierarchy4"/>
    <dgm:cxn modelId="{E2F9CB50-DDF5-4FC8-AABB-92B23D4A4D15}" type="presParOf" srcId="{5859E2F8-55A8-485D-813E-AC3451EE80E1}" destId="{F55679C4-EB90-4510-9F1B-3EF89AD9A7F3}" srcOrd="2" destOrd="0" presId="urn:microsoft.com/office/officeart/2005/8/layout/hierarchy4"/>
    <dgm:cxn modelId="{F5B2C48C-D9FF-4102-887B-2F7252F286C3}" type="presParOf" srcId="{F55679C4-EB90-4510-9F1B-3EF89AD9A7F3}" destId="{A98770F1-3135-42D5-A1A7-0AC7E8954D60}" srcOrd="0" destOrd="0" presId="urn:microsoft.com/office/officeart/2005/8/layout/hierarchy4"/>
    <dgm:cxn modelId="{0DBC8385-7BE0-4FFE-9DF8-93919C6B8F4C}" type="presParOf" srcId="{A98770F1-3135-42D5-A1A7-0AC7E8954D60}" destId="{FFC857CD-071C-4530-BE41-A26E81AF6A1B}" srcOrd="0" destOrd="0" presId="urn:microsoft.com/office/officeart/2005/8/layout/hierarchy4"/>
    <dgm:cxn modelId="{8DF5AFDE-785F-4D58-B582-9D7DD04EF72D}" type="presParOf" srcId="{A98770F1-3135-42D5-A1A7-0AC7E8954D60}" destId="{2C742CDD-799F-4066-8CD0-615BC1A686D9}" srcOrd="1" destOrd="0" presId="urn:microsoft.com/office/officeart/2005/8/layout/hierarchy4"/>
    <dgm:cxn modelId="{0CF77B85-E1D5-4828-84CA-A9CBA31A1E02}" type="presParOf" srcId="{A98770F1-3135-42D5-A1A7-0AC7E8954D60}" destId="{A279B8DF-283F-4950-8E1C-D1E1DCEC09E8}" srcOrd="2" destOrd="0" presId="urn:microsoft.com/office/officeart/2005/8/layout/hierarchy4"/>
    <dgm:cxn modelId="{24F97084-0436-4DDF-849D-143B38EBB04B}" type="presParOf" srcId="{A279B8DF-283F-4950-8E1C-D1E1DCEC09E8}" destId="{77FF1988-7171-4304-A998-57B942042FF2}" srcOrd="0" destOrd="0" presId="urn:microsoft.com/office/officeart/2005/8/layout/hierarchy4"/>
    <dgm:cxn modelId="{8C7F09F8-8F60-4C57-8DFD-02F7C704D9A3}" type="presParOf" srcId="{77FF1988-7171-4304-A998-57B942042FF2}" destId="{1E483D0C-D5BB-4B23-B5FA-5DD352C64A7B}" srcOrd="0" destOrd="0" presId="urn:microsoft.com/office/officeart/2005/8/layout/hierarchy4"/>
    <dgm:cxn modelId="{C1859EEA-8D17-4033-A800-23588A1B62F4}" type="presParOf" srcId="{77FF1988-7171-4304-A998-57B942042FF2}" destId="{D5EAC4D0-FB0E-4A09-A43A-072B96445224}" srcOrd="1" destOrd="0" presId="urn:microsoft.com/office/officeart/2005/8/layout/hierarchy4"/>
    <dgm:cxn modelId="{4A794CD3-CB5A-4500-B561-1301EC4F33A9}" type="presParOf" srcId="{77FF1988-7171-4304-A998-57B942042FF2}" destId="{413983E0-027F-4C5D-9AA9-AE91BEB6073A}" srcOrd="2" destOrd="0" presId="urn:microsoft.com/office/officeart/2005/8/layout/hierarchy4"/>
    <dgm:cxn modelId="{1968E824-A8A9-41F8-8028-3F644C28FE9B}" type="presParOf" srcId="{413983E0-027F-4C5D-9AA9-AE91BEB6073A}" destId="{8EF06F4B-9F2B-47F1-B656-EF4AC330388D}" srcOrd="0" destOrd="0" presId="urn:microsoft.com/office/officeart/2005/8/layout/hierarchy4"/>
    <dgm:cxn modelId="{9C49C454-24C6-492F-AF9D-DBF0B916CFAE}" type="presParOf" srcId="{8EF06F4B-9F2B-47F1-B656-EF4AC330388D}" destId="{9F11FD88-6D9C-401D-B230-52686069F404}" srcOrd="0" destOrd="0" presId="urn:microsoft.com/office/officeart/2005/8/layout/hierarchy4"/>
    <dgm:cxn modelId="{4F628184-F750-42BE-9985-C419654ADD5F}" type="presParOf" srcId="{8EF06F4B-9F2B-47F1-B656-EF4AC330388D}" destId="{400FFFC1-89C8-4E40-BB0A-4EFD56D066D8}" srcOrd="1" destOrd="0" presId="urn:microsoft.com/office/officeart/2005/8/layout/hierarchy4"/>
    <dgm:cxn modelId="{7185F8F4-9A53-4355-8878-45760E82B1A4}" type="presParOf" srcId="{8EF06F4B-9F2B-47F1-B656-EF4AC330388D}" destId="{9880F0CE-2A02-4012-ABE9-79D503A4E55A}" srcOrd="2" destOrd="0" presId="urn:microsoft.com/office/officeart/2005/8/layout/hierarchy4"/>
    <dgm:cxn modelId="{D9CC8C0B-9713-453F-ABDA-74C08E2C1A98}" type="presParOf" srcId="{9880F0CE-2A02-4012-ABE9-79D503A4E55A}" destId="{0EEFE611-17DA-4259-8E24-E9D6FDB29F0D}" srcOrd="0" destOrd="0" presId="urn:microsoft.com/office/officeart/2005/8/layout/hierarchy4"/>
    <dgm:cxn modelId="{03F064AF-1CC5-4625-A13B-B06CD8537F07}" type="presParOf" srcId="{0EEFE611-17DA-4259-8E24-E9D6FDB29F0D}" destId="{42E3B7F7-5462-4D69-AA1F-B58AF8B4836D}" srcOrd="0" destOrd="0" presId="urn:microsoft.com/office/officeart/2005/8/layout/hierarchy4"/>
    <dgm:cxn modelId="{E6D6FBCC-2DF7-4465-9C9E-4B391CAA3BD7}" type="presParOf" srcId="{0EEFE611-17DA-4259-8E24-E9D6FDB29F0D}" destId="{BBBCA411-E16D-4F08-9314-23F60BCFCF35}" srcOrd="1" destOrd="0" presId="urn:microsoft.com/office/officeart/2005/8/layout/hierarchy4"/>
    <dgm:cxn modelId="{67C706C2-C299-411B-BB04-3664C257D392}" type="presParOf" srcId="{A279B8DF-283F-4950-8E1C-D1E1DCEC09E8}" destId="{67833F8B-CAB8-48A8-92C7-FD61C5E1A7A9}" srcOrd="1" destOrd="0" presId="urn:microsoft.com/office/officeart/2005/8/layout/hierarchy4"/>
    <dgm:cxn modelId="{FD14D288-FC02-4AFA-AD05-CC39EC09EFCB}" type="presParOf" srcId="{A279B8DF-283F-4950-8E1C-D1E1DCEC09E8}" destId="{4041B474-1F24-4FCC-AC99-7D2621DE471D}" srcOrd="2" destOrd="0" presId="urn:microsoft.com/office/officeart/2005/8/layout/hierarchy4"/>
    <dgm:cxn modelId="{1F23E14A-48AA-4A2F-911F-B1B5A7806BD3}" type="presParOf" srcId="{4041B474-1F24-4FCC-AC99-7D2621DE471D}" destId="{459C9225-455D-4F0E-834C-05EFBC3A88ED}" srcOrd="0" destOrd="0" presId="urn:microsoft.com/office/officeart/2005/8/layout/hierarchy4"/>
    <dgm:cxn modelId="{84F5AE43-7022-4AAF-9232-81FDC273A958}" type="presParOf" srcId="{4041B474-1F24-4FCC-AC99-7D2621DE471D}" destId="{D2EDDC31-A471-4B29-90BF-4F71B284469C}" srcOrd="1" destOrd="0" presId="urn:microsoft.com/office/officeart/2005/8/layout/hierarchy4"/>
    <dgm:cxn modelId="{F86516C9-9176-4833-882C-4E58E0D80821}" type="presParOf" srcId="{4041B474-1F24-4FCC-AC99-7D2621DE471D}" destId="{02C0DA44-D563-468C-85F1-B4156174D680}" srcOrd="2" destOrd="0" presId="urn:microsoft.com/office/officeart/2005/8/layout/hierarchy4"/>
    <dgm:cxn modelId="{8702D1BB-9769-4948-8C41-F306E6294ABB}" type="presParOf" srcId="{02C0DA44-D563-468C-85F1-B4156174D680}" destId="{A7808332-3705-4E21-8CFC-514CA1B2A945}" srcOrd="0" destOrd="0" presId="urn:microsoft.com/office/officeart/2005/8/layout/hierarchy4"/>
    <dgm:cxn modelId="{890AEFAF-E8A6-474A-9890-36DB6276E50D}" type="presParOf" srcId="{A7808332-3705-4E21-8CFC-514CA1B2A945}" destId="{0B412E6A-C461-456C-9044-895FA1DE7B55}" srcOrd="0" destOrd="0" presId="urn:microsoft.com/office/officeart/2005/8/layout/hierarchy4"/>
    <dgm:cxn modelId="{2F68718D-FD26-45A8-B412-7D43A455FABB}" type="presParOf" srcId="{A7808332-3705-4E21-8CFC-514CA1B2A945}" destId="{CDA74BA9-1692-4C09-8C30-5C6D44507823}" srcOrd="1" destOrd="0" presId="urn:microsoft.com/office/officeart/2005/8/layout/hierarchy4"/>
    <dgm:cxn modelId="{F11F67B8-AA3E-4429-8A1D-F1A7ED27F246}" type="presParOf" srcId="{A7808332-3705-4E21-8CFC-514CA1B2A945}" destId="{2D0529DF-E3A5-45F1-88A3-FF13B8B0049F}" srcOrd="2" destOrd="0" presId="urn:microsoft.com/office/officeart/2005/8/layout/hierarchy4"/>
    <dgm:cxn modelId="{109F9295-8226-466D-B9AD-86BA1BC85416}" type="presParOf" srcId="{2D0529DF-E3A5-45F1-88A3-FF13B8B0049F}" destId="{C30FF25A-3D07-4156-BB6E-38B59E0CF5F8}" srcOrd="0" destOrd="0" presId="urn:microsoft.com/office/officeart/2005/8/layout/hierarchy4"/>
    <dgm:cxn modelId="{62D042A3-01F1-4F49-823D-A220FA4A7408}" type="presParOf" srcId="{C30FF25A-3D07-4156-BB6E-38B59E0CF5F8}" destId="{B4BDAF9A-FF4F-48E1-B665-6EDC3CB013D6}" srcOrd="0" destOrd="0" presId="urn:microsoft.com/office/officeart/2005/8/layout/hierarchy4"/>
    <dgm:cxn modelId="{FF20E6D8-CA74-4038-A371-475972AD08BE}" type="presParOf" srcId="{C30FF25A-3D07-4156-BB6E-38B59E0CF5F8}" destId="{77C004D9-11C1-4B00-BDEB-5FC6CF3861CA}"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A75AE6-32F8-46F7-B4EC-54AA6D26F510}"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B9E472E7-382D-4AC0-BD5A-E3E5A8E5A17E}">
      <dgm:prSet phldrT="[Text]"/>
      <dgm:spPr/>
      <dgm:t>
        <a:bodyPr/>
        <a:lstStyle/>
        <a:p>
          <a:pPr>
            <a:lnSpc>
              <a:spcPct val="100000"/>
            </a:lnSpc>
          </a:pPr>
          <a:r>
            <a:rPr lang="en-US" dirty="0"/>
            <a:t>Prog 1</a:t>
          </a:r>
        </a:p>
      </dgm:t>
    </dgm:pt>
    <dgm:pt modelId="{41D6CF4B-D9CE-4AF5-AD06-D281622D57CF}" type="parTrans" cxnId="{4CEA1913-490A-4388-8F2A-2CFAEDC9085B}">
      <dgm:prSet/>
      <dgm:spPr/>
      <dgm:t>
        <a:bodyPr/>
        <a:lstStyle/>
        <a:p>
          <a:endParaRPr lang="en-US"/>
        </a:p>
      </dgm:t>
    </dgm:pt>
    <dgm:pt modelId="{A29DB647-C881-4A22-8A2E-80CBBEB60B2C}" type="sibTrans" cxnId="{4CEA1913-490A-4388-8F2A-2CFAEDC9085B}">
      <dgm:prSet/>
      <dgm:spPr/>
      <dgm:t>
        <a:bodyPr/>
        <a:lstStyle/>
        <a:p>
          <a:endParaRPr lang="en-US"/>
        </a:p>
      </dgm:t>
    </dgm:pt>
    <dgm:pt modelId="{3EE6B914-1038-42EA-B17E-C20E24DF39B9}">
      <dgm:prSet phldrT="[Text]"/>
      <dgm:spPr/>
      <dgm:t>
        <a:bodyPr/>
        <a:lstStyle/>
        <a:p>
          <a:pPr>
            <a:lnSpc>
              <a:spcPct val="100000"/>
            </a:lnSpc>
          </a:pPr>
          <a:r>
            <a:rPr lang="en-US" dirty="0"/>
            <a:t>Prog 2</a:t>
          </a:r>
        </a:p>
      </dgm:t>
    </dgm:pt>
    <dgm:pt modelId="{FA445D10-0371-438F-A018-8F86B05409AB}" type="parTrans" cxnId="{D33BB59A-2AB1-4ED0-BA21-0FB438EB88FA}">
      <dgm:prSet/>
      <dgm:spPr/>
      <dgm:t>
        <a:bodyPr/>
        <a:lstStyle/>
        <a:p>
          <a:endParaRPr lang="en-US"/>
        </a:p>
      </dgm:t>
    </dgm:pt>
    <dgm:pt modelId="{6C11507D-7306-4A91-8A67-86035C66A35F}" type="sibTrans" cxnId="{D33BB59A-2AB1-4ED0-BA21-0FB438EB88FA}">
      <dgm:prSet/>
      <dgm:spPr/>
      <dgm:t>
        <a:bodyPr/>
        <a:lstStyle/>
        <a:p>
          <a:endParaRPr lang="en-US"/>
        </a:p>
      </dgm:t>
    </dgm:pt>
    <dgm:pt modelId="{DD385144-9462-409D-9DCA-101F911E2016}">
      <dgm:prSet phldrT="[Text]" custT="1"/>
      <dgm:spPr/>
      <dgm:t>
        <a:bodyPr/>
        <a:lstStyle/>
        <a:p>
          <a:pPr>
            <a:lnSpc>
              <a:spcPct val="100000"/>
            </a:lnSpc>
          </a:pPr>
          <a:r>
            <a:rPr lang="en-US" sz="2400" dirty="0"/>
            <a:t>10 Indicators</a:t>
          </a:r>
        </a:p>
      </dgm:t>
    </dgm:pt>
    <dgm:pt modelId="{1CA45B0A-0B3A-4F2F-A237-D66B69F16F0F}" type="parTrans" cxnId="{3C8CCFDF-2CF2-41C0-B11B-FEE7432F5F1B}">
      <dgm:prSet/>
      <dgm:spPr/>
      <dgm:t>
        <a:bodyPr/>
        <a:lstStyle/>
        <a:p>
          <a:endParaRPr lang="en-US"/>
        </a:p>
      </dgm:t>
    </dgm:pt>
    <dgm:pt modelId="{1AD5E63B-BB99-45C9-8B3C-B356C053791E}" type="sibTrans" cxnId="{3C8CCFDF-2CF2-41C0-B11B-FEE7432F5F1B}">
      <dgm:prSet/>
      <dgm:spPr/>
      <dgm:t>
        <a:bodyPr/>
        <a:lstStyle/>
        <a:p>
          <a:endParaRPr lang="en-US"/>
        </a:p>
      </dgm:t>
    </dgm:pt>
    <dgm:pt modelId="{8FA45901-4991-4211-9E45-233D8D31B749}">
      <dgm:prSet phldrT="[Text]"/>
      <dgm:spPr/>
      <dgm:t>
        <a:bodyPr/>
        <a:lstStyle/>
        <a:p>
          <a:pPr>
            <a:lnSpc>
              <a:spcPct val="100000"/>
            </a:lnSpc>
          </a:pPr>
          <a:r>
            <a:rPr lang="en-US" dirty="0"/>
            <a:t>Prog 3</a:t>
          </a:r>
        </a:p>
      </dgm:t>
    </dgm:pt>
    <dgm:pt modelId="{EA96C407-858C-4F9D-8ABB-F71CEB2F7010}" type="parTrans" cxnId="{7B3A4C36-084E-4172-A5A0-4FA38CF39E7A}">
      <dgm:prSet/>
      <dgm:spPr/>
      <dgm:t>
        <a:bodyPr/>
        <a:lstStyle/>
        <a:p>
          <a:endParaRPr lang="en-US"/>
        </a:p>
      </dgm:t>
    </dgm:pt>
    <dgm:pt modelId="{0D1475FB-DDF2-442B-A6F1-869461CC7937}" type="sibTrans" cxnId="{7B3A4C36-084E-4172-A5A0-4FA38CF39E7A}">
      <dgm:prSet/>
      <dgm:spPr/>
      <dgm:t>
        <a:bodyPr/>
        <a:lstStyle/>
        <a:p>
          <a:endParaRPr lang="en-US"/>
        </a:p>
      </dgm:t>
    </dgm:pt>
    <dgm:pt modelId="{6C742935-656B-4C06-9483-F45F7E2B2BC5}">
      <dgm:prSet phldrT="[Text]" custT="1"/>
      <dgm:spPr/>
      <dgm:t>
        <a:bodyPr/>
        <a:lstStyle/>
        <a:p>
          <a:pPr>
            <a:lnSpc>
              <a:spcPct val="100000"/>
            </a:lnSpc>
          </a:pPr>
          <a:r>
            <a:rPr lang="en-US" sz="2000" dirty="0"/>
            <a:t>18 Indicators</a:t>
          </a:r>
        </a:p>
        <a:p>
          <a:pPr>
            <a:lnSpc>
              <a:spcPct val="100000"/>
            </a:lnSpc>
          </a:pPr>
          <a:r>
            <a:rPr lang="en-US" sz="1600" dirty="0"/>
            <a:t>(6 </a:t>
          </a:r>
          <a:r>
            <a:rPr lang="en-US" sz="1600" i="1" dirty="0"/>
            <a:t>managed in Prog1</a:t>
          </a:r>
          <a:r>
            <a:rPr lang="en-US" sz="1600" dirty="0"/>
            <a:t>)</a:t>
          </a:r>
        </a:p>
      </dgm:t>
    </dgm:pt>
    <dgm:pt modelId="{E6088750-C043-4900-8E93-C2BD68AF08C4}" type="parTrans" cxnId="{6C5E83AB-1A6F-428F-805B-D2A647992B0F}">
      <dgm:prSet/>
      <dgm:spPr/>
      <dgm:t>
        <a:bodyPr/>
        <a:lstStyle/>
        <a:p>
          <a:endParaRPr lang="en-US"/>
        </a:p>
      </dgm:t>
    </dgm:pt>
    <dgm:pt modelId="{41B5069E-92E8-44F6-BB05-DE72C53D4ED6}" type="sibTrans" cxnId="{6C5E83AB-1A6F-428F-805B-D2A647992B0F}">
      <dgm:prSet/>
      <dgm:spPr/>
      <dgm:t>
        <a:bodyPr/>
        <a:lstStyle/>
        <a:p>
          <a:endParaRPr lang="en-US"/>
        </a:p>
      </dgm:t>
    </dgm:pt>
    <dgm:pt modelId="{507B5D35-B313-464F-8F9D-CEB5E022C7D8}">
      <dgm:prSet phldrT="[Text]"/>
      <dgm:spPr/>
      <dgm:t>
        <a:bodyPr/>
        <a:lstStyle/>
        <a:p>
          <a:pPr>
            <a:lnSpc>
              <a:spcPct val="100000"/>
            </a:lnSpc>
          </a:pPr>
          <a:r>
            <a:rPr lang="en-US" dirty="0"/>
            <a:t>Prog 4</a:t>
          </a:r>
        </a:p>
      </dgm:t>
    </dgm:pt>
    <dgm:pt modelId="{1052E62B-77FB-4387-A18E-9BB9B8EA8758}" type="parTrans" cxnId="{ADBCD7FE-EE5C-4D4A-8084-D3F2447B8FC4}">
      <dgm:prSet/>
      <dgm:spPr/>
      <dgm:t>
        <a:bodyPr/>
        <a:lstStyle/>
        <a:p>
          <a:endParaRPr lang="en-US"/>
        </a:p>
      </dgm:t>
    </dgm:pt>
    <dgm:pt modelId="{231D4306-2798-4A9C-ABDD-B7A413AB0630}" type="sibTrans" cxnId="{ADBCD7FE-EE5C-4D4A-8084-D3F2447B8FC4}">
      <dgm:prSet/>
      <dgm:spPr/>
      <dgm:t>
        <a:bodyPr/>
        <a:lstStyle/>
        <a:p>
          <a:endParaRPr lang="en-US"/>
        </a:p>
      </dgm:t>
    </dgm:pt>
    <dgm:pt modelId="{1A5DF087-E08E-4E1D-A02F-8CA56A7A3BFF}">
      <dgm:prSet phldrT="[Text]" custT="1"/>
      <dgm:spPr/>
      <dgm:t>
        <a:bodyPr/>
        <a:lstStyle/>
        <a:p>
          <a:pPr>
            <a:lnSpc>
              <a:spcPct val="100000"/>
            </a:lnSpc>
          </a:pPr>
          <a:r>
            <a:rPr lang="en-US" sz="2000" dirty="0"/>
            <a:t>10 Indicators</a:t>
          </a:r>
        </a:p>
      </dgm:t>
    </dgm:pt>
    <dgm:pt modelId="{DE45ABDE-F45B-4DE6-A5CD-182F8AA023C6}" type="parTrans" cxnId="{E35784E5-75A4-41F6-884D-BDF06519DD39}">
      <dgm:prSet/>
      <dgm:spPr/>
      <dgm:t>
        <a:bodyPr/>
        <a:lstStyle/>
        <a:p>
          <a:endParaRPr lang="en-US"/>
        </a:p>
      </dgm:t>
    </dgm:pt>
    <dgm:pt modelId="{78A307B3-1D4D-45A3-86FD-504FC0E18527}" type="sibTrans" cxnId="{E35784E5-75A4-41F6-884D-BDF06519DD39}">
      <dgm:prSet/>
      <dgm:spPr/>
      <dgm:t>
        <a:bodyPr/>
        <a:lstStyle/>
        <a:p>
          <a:endParaRPr lang="en-US"/>
        </a:p>
      </dgm:t>
    </dgm:pt>
    <dgm:pt modelId="{4BBF07C3-F8F7-42E1-BDFD-A45039CBF442}">
      <dgm:prSet phldrT="[Text]" custT="1"/>
      <dgm:spPr/>
      <dgm:t>
        <a:bodyPr/>
        <a:lstStyle/>
        <a:p>
          <a:pPr>
            <a:lnSpc>
              <a:spcPct val="100000"/>
            </a:lnSpc>
          </a:pPr>
          <a:r>
            <a:rPr lang="en-US" sz="2000" dirty="0"/>
            <a:t>6</a:t>
          </a:r>
        </a:p>
        <a:p>
          <a:pPr>
            <a:lnSpc>
              <a:spcPct val="100000"/>
            </a:lnSpc>
          </a:pPr>
          <a:r>
            <a:rPr lang="en-US" sz="2400" dirty="0"/>
            <a:t>Indicators</a:t>
          </a:r>
        </a:p>
      </dgm:t>
    </dgm:pt>
    <dgm:pt modelId="{DA00B726-9EF7-4623-8290-B9FF688D7BAF}" type="parTrans" cxnId="{8EB0F395-554A-4414-9426-267C1D3C8007}">
      <dgm:prSet/>
      <dgm:spPr/>
      <dgm:t>
        <a:bodyPr/>
        <a:lstStyle/>
        <a:p>
          <a:endParaRPr lang="en-US"/>
        </a:p>
      </dgm:t>
    </dgm:pt>
    <dgm:pt modelId="{7E6BDE5D-D6FF-43F7-ABB5-1DAFB97D66A1}" type="sibTrans" cxnId="{8EB0F395-554A-4414-9426-267C1D3C8007}">
      <dgm:prSet/>
      <dgm:spPr/>
      <dgm:t>
        <a:bodyPr/>
        <a:lstStyle/>
        <a:p>
          <a:endParaRPr lang="en-US"/>
        </a:p>
      </dgm:t>
    </dgm:pt>
    <dgm:pt modelId="{200D8FC8-37A2-4B3E-9DD9-837EE4409E0D}" type="pres">
      <dgm:prSet presAssocID="{10A75AE6-32F8-46F7-B4EC-54AA6D26F510}" presName="root" presStyleCnt="0">
        <dgm:presLayoutVars>
          <dgm:dir/>
          <dgm:resizeHandles val="exact"/>
        </dgm:presLayoutVars>
      </dgm:prSet>
      <dgm:spPr/>
      <dgm:t>
        <a:bodyPr/>
        <a:lstStyle/>
        <a:p>
          <a:endParaRPr lang="en-ZA"/>
        </a:p>
      </dgm:t>
    </dgm:pt>
    <dgm:pt modelId="{476CF08D-76D8-4732-A70A-36C5F00662FE}" type="pres">
      <dgm:prSet presAssocID="{B9E472E7-382D-4AC0-BD5A-E3E5A8E5A17E}" presName="compNode" presStyleCnt="0"/>
      <dgm:spPr/>
    </dgm:pt>
    <dgm:pt modelId="{4C7482D1-93F6-4497-A81D-E61571A4F7E5}" type="pres">
      <dgm:prSet presAssocID="{B9E472E7-382D-4AC0-BD5A-E3E5A8E5A17E}" presName="bgRect" presStyleLbl="bgShp" presStyleIdx="0" presStyleCnt="4" custLinFactNeighborX="9014" custLinFactNeighborY="-430"/>
      <dgm:spPr/>
    </dgm:pt>
    <dgm:pt modelId="{1EA09774-DDD3-4CE4-ADF8-26AAE8BFBB1A}" type="pres">
      <dgm:prSet presAssocID="{B9E472E7-382D-4AC0-BD5A-E3E5A8E5A17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Gauge"/>
        </a:ext>
      </dgm:extLst>
    </dgm:pt>
    <dgm:pt modelId="{FC68E7AC-E68C-4972-A3B7-78BC9A092412}" type="pres">
      <dgm:prSet presAssocID="{B9E472E7-382D-4AC0-BD5A-E3E5A8E5A17E}" presName="spaceRect" presStyleCnt="0"/>
      <dgm:spPr/>
    </dgm:pt>
    <dgm:pt modelId="{BBE8E9A0-C353-4946-8D3D-54CED932F1D0}" type="pres">
      <dgm:prSet presAssocID="{B9E472E7-382D-4AC0-BD5A-E3E5A8E5A17E}" presName="parTx" presStyleLbl="revTx" presStyleIdx="0" presStyleCnt="8">
        <dgm:presLayoutVars>
          <dgm:chMax val="0"/>
          <dgm:chPref val="0"/>
        </dgm:presLayoutVars>
      </dgm:prSet>
      <dgm:spPr/>
      <dgm:t>
        <a:bodyPr/>
        <a:lstStyle/>
        <a:p>
          <a:endParaRPr lang="en-ZA"/>
        </a:p>
      </dgm:t>
    </dgm:pt>
    <dgm:pt modelId="{71E711A1-A2BB-4092-AF30-89666BD2D7FB}" type="pres">
      <dgm:prSet presAssocID="{B9E472E7-382D-4AC0-BD5A-E3E5A8E5A17E}" presName="desTx" presStyleLbl="revTx" presStyleIdx="1" presStyleCnt="8">
        <dgm:presLayoutVars/>
      </dgm:prSet>
      <dgm:spPr/>
      <dgm:t>
        <a:bodyPr/>
        <a:lstStyle/>
        <a:p>
          <a:endParaRPr lang="en-ZA"/>
        </a:p>
      </dgm:t>
    </dgm:pt>
    <dgm:pt modelId="{AA43118F-A87E-42A7-8529-DCA756C77DA4}" type="pres">
      <dgm:prSet presAssocID="{A29DB647-C881-4A22-8A2E-80CBBEB60B2C}" presName="sibTrans" presStyleCnt="0"/>
      <dgm:spPr/>
    </dgm:pt>
    <dgm:pt modelId="{0F6F7EDF-A23F-4688-A6A5-1C6C4550B6EA}" type="pres">
      <dgm:prSet presAssocID="{3EE6B914-1038-42EA-B17E-C20E24DF39B9}" presName="compNode" presStyleCnt="0"/>
      <dgm:spPr/>
    </dgm:pt>
    <dgm:pt modelId="{DA10EF21-425D-4DCB-9F92-75FA5B705980}" type="pres">
      <dgm:prSet presAssocID="{3EE6B914-1038-42EA-B17E-C20E24DF39B9}" presName="bgRect" presStyleLbl="bgShp" presStyleIdx="1" presStyleCnt="4"/>
      <dgm:spPr/>
    </dgm:pt>
    <dgm:pt modelId="{A7C469C6-66B9-4954-9278-84D150C9852F}" type="pres">
      <dgm:prSet presAssocID="{3EE6B914-1038-42EA-B17E-C20E24DF39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Bar chart"/>
        </a:ext>
      </dgm:extLst>
    </dgm:pt>
    <dgm:pt modelId="{598C4C6E-F68D-445E-BC87-ECB38F66F38B}" type="pres">
      <dgm:prSet presAssocID="{3EE6B914-1038-42EA-B17E-C20E24DF39B9}" presName="spaceRect" presStyleCnt="0"/>
      <dgm:spPr/>
    </dgm:pt>
    <dgm:pt modelId="{8741463D-FAA6-44FB-A6FF-ABF943754C2E}" type="pres">
      <dgm:prSet presAssocID="{3EE6B914-1038-42EA-B17E-C20E24DF39B9}" presName="parTx" presStyleLbl="revTx" presStyleIdx="2" presStyleCnt="8">
        <dgm:presLayoutVars>
          <dgm:chMax val="0"/>
          <dgm:chPref val="0"/>
        </dgm:presLayoutVars>
      </dgm:prSet>
      <dgm:spPr/>
      <dgm:t>
        <a:bodyPr/>
        <a:lstStyle/>
        <a:p>
          <a:endParaRPr lang="en-ZA"/>
        </a:p>
      </dgm:t>
    </dgm:pt>
    <dgm:pt modelId="{69EDA3E1-9E5F-439C-80AF-80237292A357}" type="pres">
      <dgm:prSet presAssocID="{3EE6B914-1038-42EA-B17E-C20E24DF39B9}" presName="desTx" presStyleLbl="revTx" presStyleIdx="3" presStyleCnt="8">
        <dgm:presLayoutVars/>
      </dgm:prSet>
      <dgm:spPr/>
      <dgm:t>
        <a:bodyPr/>
        <a:lstStyle/>
        <a:p>
          <a:endParaRPr lang="en-ZA"/>
        </a:p>
      </dgm:t>
    </dgm:pt>
    <dgm:pt modelId="{10E54655-7555-4B1E-B33B-B7048CF593A9}" type="pres">
      <dgm:prSet presAssocID="{6C11507D-7306-4A91-8A67-86035C66A35F}" presName="sibTrans" presStyleCnt="0"/>
      <dgm:spPr/>
    </dgm:pt>
    <dgm:pt modelId="{708F54DA-4513-424C-B488-4C7DE90218B1}" type="pres">
      <dgm:prSet presAssocID="{8FA45901-4991-4211-9E45-233D8D31B749}" presName="compNode" presStyleCnt="0"/>
      <dgm:spPr/>
    </dgm:pt>
    <dgm:pt modelId="{360522D0-5C5D-428E-A9E1-8DABAB6B6DB7}" type="pres">
      <dgm:prSet presAssocID="{8FA45901-4991-4211-9E45-233D8D31B749}" presName="bgRect" presStyleLbl="bgShp" presStyleIdx="2" presStyleCnt="4"/>
      <dgm:spPr/>
    </dgm:pt>
    <dgm:pt modelId="{8002E8CE-B7EA-46A7-B850-479A09945755}" type="pres">
      <dgm:prSet presAssocID="{8FA45901-4991-4211-9E45-233D8D31B74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Gears"/>
        </a:ext>
      </dgm:extLst>
    </dgm:pt>
    <dgm:pt modelId="{51CB0813-AFB8-49FF-9170-1489AF1DDF8D}" type="pres">
      <dgm:prSet presAssocID="{8FA45901-4991-4211-9E45-233D8D31B749}" presName="spaceRect" presStyleCnt="0"/>
      <dgm:spPr/>
    </dgm:pt>
    <dgm:pt modelId="{422150A7-F25F-4850-AF43-593B5166F7FC}" type="pres">
      <dgm:prSet presAssocID="{8FA45901-4991-4211-9E45-233D8D31B749}" presName="parTx" presStyleLbl="revTx" presStyleIdx="4" presStyleCnt="8">
        <dgm:presLayoutVars>
          <dgm:chMax val="0"/>
          <dgm:chPref val="0"/>
        </dgm:presLayoutVars>
      </dgm:prSet>
      <dgm:spPr/>
      <dgm:t>
        <a:bodyPr/>
        <a:lstStyle/>
        <a:p>
          <a:endParaRPr lang="en-ZA"/>
        </a:p>
      </dgm:t>
    </dgm:pt>
    <dgm:pt modelId="{DF08EF6D-DAD7-468E-AA95-B9571E0BB3F6}" type="pres">
      <dgm:prSet presAssocID="{8FA45901-4991-4211-9E45-233D8D31B749}" presName="desTx" presStyleLbl="revTx" presStyleIdx="5" presStyleCnt="8" custLinFactNeighborX="151" custLinFactNeighborY="-2716">
        <dgm:presLayoutVars/>
      </dgm:prSet>
      <dgm:spPr/>
      <dgm:t>
        <a:bodyPr/>
        <a:lstStyle/>
        <a:p>
          <a:endParaRPr lang="en-ZA"/>
        </a:p>
      </dgm:t>
    </dgm:pt>
    <dgm:pt modelId="{F26923FF-44E4-4E12-AFFD-8161B2DE4AB0}" type="pres">
      <dgm:prSet presAssocID="{0D1475FB-DDF2-442B-A6F1-869461CC7937}" presName="sibTrans" presStyleCnt="0"/>
      <dgm:spPr/>
    </dgm:pt>
    <dgm:pt modelId="{FAF13100-96D8-46CF-AB89-6E6A4997FAB3}" type="pres">
      <dgm:prSet presAssocID="{507B5D35-B313-464F-8F9D-CEB5E022C7D8}" presName="compNode" presStyleCnt="0"/>
      <dgm:spPr/>
    </dgm:pt>
    <dgm:pt modelId="{6A1776A0-9B14-4122-BDF0-926371EB93B8}" type="pres">
      <dgm:prSet presAssocID="{507B5D35-B313-464F-8F9D-CEB5E022C7D8}" presName="bgRect" presStyleLbl="bgShp" presStyleIdx="3" presStyleCnt="4"/>
      <dgm:spPr/>
    </dgm:pt>
    <dgm:pt modelId="{06A1D99F-23CE-46E3-AABF-743890D52ED5}" type="pres">
      <dgm:prSet presAssocID="{507B5D35-B313-464F-8F9D-CEB5E022C7D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Upward trend"/>
        </a:ext>
      </dgm:extLst>
    </dgm:pt>
    <dgm:pt modelId="{AE36C0B3-61B5-491B-BF37-FA0889C882ED}" type="pres">
      <dgm:prSet presAssocID="{507B5D35-B313-464F-8F9D-CEB5E022C7D8}" presName="spaceRect" presStyleCnt="0"/>
      <dgm:spPr/>
    </dgm:pt>
    <dgm:pt modelId="{B8786ED5-ADF2-4A5C-9599-3CC08C8753ED}" type="pres">
      <dgm:prSet presAssocID="{507B5D35-B313-464F-8F9D-CEB5E022C7D8}" presName="parTx" presStyleLbl="revTx" presStyleIdx="6" presStyleCnt="8">
        <dgm:presLayoutVars>
          <dgm:chMax val="0"/>
          <dgm:chPref val="0"/>
        </dgm:presLayoutVars>
      </dgm:prSet>
      <dgm:spPr/>
      <dgm:t>
        <a:bodyPr/>
        <a:lstStyle/>
        <a:p>
          <a:endParaRPr lang="en-ZA"/>
        </a:p>
      </dgm:t>
    </dgm:pt>
    <dgm:pt modelId="{E8A07FF7-FF4E-4857-B62C-3661A4ED0DAF}" type="pres">
      <dgm:prSet presAssocID="{507B5D35-B313-464F-8F9D-CEB5E022C7D8}" presName="desTx" presStyleLbl="revTx" presStyleIdx="7" presStyleCnt="8">
        <dgm:presLayoutVars/>
      </dgm:prSet>
      <dgm:spPr/>
      <dgm:t>
        <a:bodyPr/>
        <a:lstStyle/>
        <a:p>
          <a:endParaRPr lang="en-ZA"/>
        </a:p>
      </dgm:t>
    </dgm:pt>
  </dgm:ptLst>
  <dgm:cxnLst>
    <dgm:cxn modelId="{73A00478-3C9E-43A4-944D-446A40F1B75B}" type="presOf" srcId="{507B5D35-B313-464F-8F9D-CEB5E022C7D8}" destId="{B8786ED5-ADF2-4A5C-9599-3CC08C8753ED}" srcOrd="0" destOrd="0" presId="urn:microsoft.com/office/officeart/2018/2/layout/IconVerticalSolidList"/>
    <dgm:cxn modelId="{DFD57951-061F-40D0-966C-732EAFAC2242}" type="presOf" srcId="{10A75AE6-32F8-46F7-B4EC-54AA6D26F510}" destId="{200D8FC8-37A2-4B3E-9DD9-837EE4409E0D}" srcOrd="0" destOrd="0" presId="urn:microsoft.com/office/officeart/2018/2/layout/IconVerticalSolidList"/>
    <dgm:cxn modelId="{4403DAA5-9DCF-4907-96B3-DC7BB73D6780}" type="presOf" srcId="{6C742935-656B-4C06-9483-F45F7E2B2BC5}" destId="{DF08EF6D-DAD7-468E-AA95-B9571E0BB3F6}" srcOrd="0" destOrd="0" presId="urn:microsoft.com/office/officeart/2018/2/layout/IconVerticalSolidList"/>
    <dgm:cxn modelId="{D33BB59A-2AB1-4ED0-BA21-0FB438EB88FA}" srcId="{10A75AE6-32F8-46F7-B4EC-54AA6D26F510}" destId="{3EE6B914-1038-42EA-B17E-C20E24DF39B9}" srcOrd="1" destOrd="0" parTransId="{FA445D10-0371-438F-A018-8F86B05409AB}" sibTransId="{6C11507D-7306-4A91-8A67-86035C66A35F}"/>
    <dgm:cxn modelId="{D4451366-04D0-40C8-9AB4-C8A3E3F5BC65}" type="presOf" srcId="{8FA45901-4991-4211-9E45-233D8D31B749}" destId="{422150A7-F25F-4850-AF43-593B5166F7FC}" srcOrd="0" destOrd="0" presId="urn:microsoft.com/office/officeart/2018/2/layout/IconVerticalSolidList"/>
    <dgm:cxn modelId="{7B3A4C36-084E-4172-A5A0-4FA38CF39E7A}" srcId="{10A75AE6-32F8-46F7-B4EC-54AA6D26F510}" destId="{8FA45901-4991-4211-9E45-233D8D31B749}" srcOrd="2" destOrd="0" parTransId="{EA96C407-858C-4F9D-8ABB-F71CEB2F7010}" sibTransId="{0D1475FB-DDF2-442B-A6F1-869461CC7937}"/>
    <dgm:cxn modelId="{BA774BAE-4BAB-4075-957B-8D42118DA5E1}" type="presOf" srcId="{3EE6B914-1038-42EA-B17E-C20E24DF39B9}" destId="{8741463D-FAA6-44FB-A6FF-ABF943754C2E}" srcOrd="0" destOrd="0" presId="urn:microsoft.com/office/officeart/2018/2/layout/IconVerticalSolidList"/>
    <dgm:cxn modelId="{BB264AE9-37A6-4B25-B62D-5FFBD12855D6}" type="presOf" srcId="{1A5DF087-E08E-4E1D-A02F-8CA56A7A3BFF}" destId="{E8A07FF7-FF4E-4857-B62C-3661A4ED0DAF}" srcOrd="0" destOrd="0" presId="urn:microsoft.com/office/officeart/2018/2/layout/IconVerticalSolidList"/>
    <dgm:cxn modelId="{C3414E24-BA0A-4B79-97E1-F67722906450}" type="presOf" srcId="{DD385144-9462-409D-9DCA-101F911E2016}" destId="{69EDA3E1-9E5F-439C-80AF-80237292A357}" srcOrd="0" destOrd="0" presId="urn:microsoft.com/office/officeart/2018/2/layout/IconVerticalSolidList"/>
    <dgm:cxn modelId="{6C5E83AB-1A6F-428F-805B-D2A647992B0F}" srcId="{8FA45901-4991-4211-9E45-233D8D31B749}" destId="{6C742935-656B-4C06-9483-F45F7E2B2BC5}" srcOrd="0" destOrd="0" parTransId="{E6088750-C043-4900-8E93-C2BD68AF08C4}" sibTransId="{41B5069E-92E8-44F6-BB05-DE72C53D4ED6}"/>
    <dgm:cxn modelId="{E35784E5-75A4-41F6-884D-BDF06519DD39}" srcId="{507B5D35-B313-464F-8F9D-CEB5E022C7D8}" destId="{1A5DF087-E08E-4E1D-A02F-8CA56A7A3BFF}" srcOrd="0" destOrd="0" parTransId="{DE45ABDE-F45B-4DE6-A5CD-182F8AA023C6}" sibTransId="{78A307B3-1D4D-45A3-86FD-504FC0E18527}"/>
    <dgm:cxn modelId="{8EB0F395-554A-4414-9426-267C1D3C8007}" srcId="{B9E472E7-382D-4AC0-BD5A-E3E5A8E5A17E}" destId="{4BBF07C3-F8F7-42E1-BDFD-A45039CBF442}" srcOrd="0" destOrd="0" parTransId="{DA00B726-9EF7-4623-8290-B9FF688D7BAF}" sibTransId="{7E6BDE5D-D6FF-43F7-ABB5-1DAFB97D66A1}"/>
    <dgm:cxn modelId="{ADBCD7FE-EE5C-4D4A-8084-D3F2447B8FC4}" srcId="{10A75AE6-32F8-46F7-B4EC-54AA6D26F510}" destId="{507B5D35-B313-464F-8F9D-CEB5E022C7D8}" srcOrd="3" destOrd="0" parTransId="{1052E62B-77FB-4387-A18E-9BB9B8EA8758}" sibTransId="{231D4306-2798-4A9C-ABDD-B7A413AB0630}"/>
    <dgm:cxn modelId="{3C8CCFDF-2CF2-41C0-B11B-FEE7432F5F1B}" srcId="{3EE6B914-1038-42EA-B17E-C20E24DF39B9}" destId="{DD385144-9462-409D-9DCA-101F911E2016}" srcOrd="0" destOrd="0" parTransId="{1CA45B0A-0B3A-4F2F-A237-D66B69F16F0F}" sibTransId="{1AD5E63B-BB99-45C9-8B3C-B356C053791E}"/>
    <dgm:cxn modelId="{DE90CD7A-73E0-49E8-9D2D-89600D0E5AEE}" type="presOf" srcId="{4BBF07C3-F8F7-42E1-BDFD-A45039CBF442}" destId="{71E711A1-A2BB-4092-AF30-89666BD2D7FB}" srcOrd="0" destOrd="0" presId="urn:microsoft.com/office/officeart/2018/2/layout/IconVerticalSolidList"/>
    <dgm:cxn modelId="{D74278C5-DE50-4CE5-AD66-5C6B5823DCA8}" type="presOf" srcId="{B9E472E7-382D-4AC0-BD5A-E3E5A8E5A17E}" destId="{BBE8E9A0-C353-4946-8D3D-54CED932F1D0}" srcOrd="0" destOrd="0" presId="urn:microsoft.com/office/officeart/2018/2/layout/IconVerticalSolidList"/>
    <dgm:cxn modelId="{4CEA1913-490A-4388-8F2A-2CFAEDC9085B}" srcId="{10A75AE6-32F8-46F7-B4EC-54AA6D26F510}" destId="{B9E472E7-382D-4AC0-BD5A-E3E5A8E5A17E}" srcOrd="0" destOrd="0" parTransId="{41D6CF4B-D9CE-4AF5-AD06-D281622D57CF}" sibTransId="{A29DB647-C881-4A22-8A2E-80CBBEB60B2C}"/>
    <dgm:cxn modelId="{75D816CF-3469-4666-9F52-D0759D3B041B}" type="presParOf" srcId="{200D8FC8-37A2-4B3E-9DD9-837EE4409E0D}" destId="{476CF08D-76D8-4732-A70A-36C5F00662FE}" srcOrd="0" destOrd="0" presId="urn:microsoft.com/office/officeart/2018/2/layout/IconVerticalSolidList"/>
    <dgm:cxn modelId="{2585DC91-B24E-4925-9EB0-D384A89FE07E}" type="presParOf" srcId="{476CF08D-76D8-4732-A70A-36C5F00662FE}" destId="{4C7482D1-93F6-4497-A81D-E61571A4F7E5}" srcOrd="0" destOrd="0" presId="urn:microsoft.com/office/officeart/2018/2/layout/IconVerticalSolidList"/>
    <dgm:cxn modelId="{A37C1654-32DF-4381-A086-DAC3818DB9F5}" type="presParOf" srcId="{476CF08D-76D8-4732-A70A-36C5F00662FE}" destId="{1EA09774-DDD3-4CE4-ADF8-26AAE8BFBB1A}" srcOrd="1" destOrd="0" presId="urn:microsoft.com/office/officeart/2018/2/layout/IconVerticalSolidList"/>
    <dgm:cxn modelId="{7DB28940-1A19-4DE3-9631-D877C6775BBB}" type="presParOf" srcId="{476CF08D-76D8-4732-A70A-36C5F00662FE}" destId="{FC68E7AC-E68C-4972-A3B7-78BC9A092412}" srcOrd="2" destOrd="0" presId="urn:microsoft.com/office/officeart/2018/2/layout/IconVerticalSolidList"/>
    <dgm:cxn modelId="{2E58BA90-CEE7-4FE7-B596-9E99F19732E3}" type="presParOf" srcId="{476CF08D-76D8-4732-A70A-36C5F00662FE}" destId="{BBE8E9A0-C353-4946-8D3D-54CED932F1D0}" srcOrd="3" destOrd="0" presId="urn:microsoft.com/office/officeart/2018/2/layout/IconVerticalSolidList"/>
    <dgm:cxn modelId="{76A6E24B-ADB6-4D93-9ED8-B255634D291A}" type="presParOf" srcId="{476CF08D-76D8-4732-A70A-36C5F00662FE}" destId="{71E711A1-A2BB-4092-AF30-89666BD2D7FB}" srcOrd="4" destOrd="0" presId="urn:microsoft.com/office/officeart/2018/2/layout/IconVerticalSolidList"/>
    <dgm:cxn modelId="{A585B0BB-6E36-4096-B938-5015A7280CE4}" type="presParOf" srcId="{200D8FC8-37A2-4B3E-9DD9-837EE4409E0D}" destId="{AA43118F-A87E-42A7-8529-DCA756C77DA4}" srcOrd="1" destOrd="0" presId="urn:microsoft.com/office/officeart/2018/2/layout/IconVerticalSolidList"/>
    <dgm:cxn modelId="{47F582E5-FFCF-4A9B-9E4A-251DF7E8429F}" type="presParOf" srcId="{200D8FC8-37A2-4B3E-9DD9-837EE4409E0D}" destId="{0F6F7EDF-A23F-4688-A6A5-1C6C4550B6EA}" srcOrd="2" destOrd="0" presId="urn:microsoft.com/office/officeart/2018/2/layout/IconVerticalSolidList"/>
    <dgm:cxn modelId="{8CE12516-FCC0-4F15-8499-E5ABC5C86F52}" type="presParOf" srcId="{0F6F7EDF-A23F-4688-A6A5-1C6C4550B6EA}" destId="{DA10EF21-425D-4DCB-9F92-75FA5B705980}" srcOrd="0" destOrd="0" presId="urn:microsoft.com/office/officeart/2018/2/layout/IconVerticalSolidList"/>
    <dgm:cxn modelId="{B6A807CD-9A76-4875-B49B-7593A36DFEA8}" type="presParOf" srcId="{0F6F7EDF-A23F-4688-A6A5-1C6C4550B6EA}" destId="{A7C469C6-66B9-4954-9278-84D150C9852F}" srcOrd="1" destOrd="0" presId="urn:microsoft.com/office/officeart/2018/2/layout/IconVerticalSolidList"/>
    <dgm:cxn modelId="{A6EF502C-F8E5-4961-97A2-0518871554DE}" type="presParOf" srcId="{0F6F7EDF-A23F-4688-A6A5-1C6C4550B6EA}" destId="{598C4C6E-F68D-445E-BC87-ECB38F66F38B}" srcOrd="2" destOrd="0" presId="urn:microsoft.com/office/officeart/2018/2/layout/IconVerticalSolidList"/>
    <dgm:cxn modelId="{C39D7A36-A634-4041-9FF6-09A1405BCF2D}" type="presParOf" srcId="{0F6F7EDF-A23F-4688-A6A5-1C6C4550B6EA}" destId="{8741463D-FAA6-44FB-A6FF-ABF943754C2E}" srcOrd="3" destOrd="0" presId="urn:microsoft.com/office/officeart/2018/2/layout/IconVerticalSolidList"/>
    <dgm:cxn modelId="{74DCC120-2EBB-4512-9C8F-B453EDE0C87F}" type="presParOf" srcId="{0F6F7EDF-A23F-4688-A6A5-1C6C4550B6EA}" destId="{69EDA3E1-9E5F-439C-80AF-80237292A357}" srcOrd="4" destOrd="0" presId="urn:microsoft.com/office/officeart/2018/2/layout/IconVerticalSolidList"/>
    <dgm:cxn modelId="{EC3225EA-2409-44BB-8FFC-0B933581E5D0}" type="presParOf" srcId="{200D8FC8-37A2-4B3E-9DD9-837EE4409E0D}" destId="{10E54655-7555-4B1E-B33B-B7048CF593A9}" srcOrd="3" destOrd="0" presId="urn:microsoft.com/office/officeart/2018/2/layout/IconVerticalSolidList"/>
    <dgm:cxn modelId="{07A317A8-2F96-4BAF-AA25-CD834FCB66F7}" type="presParOf" srcId="{200D8FC8-37A2-4B3E-9DD9-837EE4409E0D}" destId="{708F54DA-4513-424C-B488-4C7DE90218B1}" srcOrd="4" destOrd="0" presId="urn:microsoft.com/office/officeart/2018/2/layout/IconVerticalSolidList"/>
    <dgm:cxn modelId="{809F7FDC-65DE-4507-9573-5B22E923FD89}" type="presParOf" srcId="{708F54DA-4513-424C-B488-4C7DE90218B1}" destId="{360522D0-5C5D-428E-A9E1-8DABAB6B6DB7}" srcOrd="0" destOrd="0" presId="urn:microsoft.com/office/officeart/2018/2/layout/IconVerticalSolidList"/>
    <dgm:cxn modelId="{3F3F345E-DEAE-4EAC-A826-C18D43C3700D}" type="presParOf" srcId="{708F54DA-4513-424C-B488-4C7DE90218B1}" destId="{8002E8CE-B7EA-46A7-B850-479A09945755}" srcOrd="1" destOrd="0" presId="urn:microsoft.com/office/officeart/2018/2/layout/IconVerticalSolidList"/>
    <dgm:cxn modelId="{DD17121B-A12B-4454-AE95-2731D7793D64}" type="presParOf" srcId="{708F54DA-4513-424C-B488-4C7DE90218B1}" destId="{51CB0813-AFB8-49FF-9170-1489AF1DDF8D}" srcOrd="2" destOrd="0" presId="urn:microsoft.com/office/officeart/2018/2/layout/IconVerticalSolidList"/>
    <dgm:cxn modelId="{FFC0BEAA-FC6B-48DB-8301-B96C90FB2A2C}" type="presParOf" srcId="{708F54DA-4513-424C-B488-4C7DE90218B1}" destId="{422150A7-F25F-4850-AF43-593B5166F7FC}" srcOrd="3" destOrd="0" presId="urn:microsoft.com/office/officeart/2018/2/layout/IconVerticalSolidList"/>
    <dgm:cxn modelId="{4B1D4445-F923-4193-B261-0E48114CCD58}" type="presParOf" srcId="{708F54DA-4513-424C-B488-4C7DE90218B1}" destId="{DF08EF6D-DAD7-468E-AA95-B9571E0BB3F6}" srcOrd="4" destOrd="0" presId="urn:microsoft.com/office/officeart/2018/2/layout/IconVerticalSolidList"/>
    <dgm:cxn modelId="{D560C8AC-B7F1-4956-8807-4A5831479FFE}" type="presParOf" srcId="{200D8FC8-37A2-4B3E-9DD9-837EE4409E0D}" destId="{F26923FF-44E4-4E12-AFFD-8161B2DE4AB0}" srcOrd="5" destOrd="0" presId="urn:microsoft.com/office/officeart/2018/2/layout/IconVerticalSolidList"/>
    <dgm:cxn modelId="{D0524B81-63B1-460B-B6FC-D7C6DD40B89F}" type="presParOf" srcId="{200D8FC8-37A2-4B3E-9DD9-837EE4409E0D}" destId="{FAF13100-96D8-46CF-AB89-6E6A4997FAB3}" srcOrd="6" destOrd="0" presId="urn:microsoft.com/office/officeart/2018/2/layout/IconVerticalSolidList"/>
    <dgm:cxn modelId="{46938EF3-2B03-4529-A0DE-AE127FAE0219}" type="presParOf" srcId="{FAF13100-96D8-46CF-AB89-6E6A4997FAB3}" destId="{6A1776A0-9B14-4122-BDF0-926371EB93B8}" srcOrd="0" destOrd="0" presId="urn:microsoft.com/office/officeart/2018/2/layout/IconVerticalSolidList"/>
    <dgm:cxn modelId="{7830EAA4-2B92-447D-959A-08982D7CF742}" type="presParOf" srcId="{FAF13100-96D8-46CF-AB89-6E6A4997FAB3}" destId="{06A1D99F-23CE-46E3-AABF-743890D52ED5}" srcOrd="1" destOrd="0" presId="urn:microsoft.com/office/officeart/2018/2/layout/IconVerticalSolidList"/>
    <dgm:cxn modelId="{399A4F97-AE0D-4AE6-8713-E827AC48A3F7}" type="presParOf" srcId="{FAF13100-96D8-46CF-AB89-6E6A4997FAB3}" destId="{AE36C0B3-61B5-491B-BF37-FA0889C882ED}" srcOrd="2" destOrd="0" presId="urn:microsoft.com/office/officeart/2018/2/layout/IconVerticalSolidList"/>
    <dgm:cxn modelId="{8C56F919-4BEC-4849-803F-011B2BCC0577}" type="presParOf" srcId="{FAF13100-96D8-46CF-AB89-6E6A4997FAB3}" destId="{B8786ED5-ADF2-4A5C-9599-3CC08C8753ED}" srcOrd="3" destOrd="0" presId="urn:microsoft.com/office/officeart/2018/2/layout/IconVerticalSolidList"/>
    <dgm:cxn modelId="{5DF8F5FB-1926-456B-9CD2-D8498836BCB2}" type="presParOf" srcId="{FAF13100-96D8-46CF-AB89-6E6A4997FAB3}" destId="{E8A07FF7-FF4E-4857-B62C-3661A4ED0DAF}" srcOrd="4"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C83BC-2927-4C19-9A9B-136E290799AA}" type="doc">
      <dgm:prSet loTypeId="urn:microsoft.com/office/officeart/2016/7/layout/HorizontalActionList" loCatId="List" qsTypeId="urn:microsoft.com/office/officeart/2005/8/quickstyle/simple1" qsCatId="simple" csTypeId="urn:microsoft.com/office/officeart/2005/8/colors/colorful1#1" csCatId="colorful" phldr="1"/>
      <dgm:spPr/>
      <dgm:t>
        <a:bodyPr/>
        <a:lstStyle/>
        <a:p>
          <a:endParaRPr lang="en-US"/>
        </a:p>
      </dgm:t>
    </dgm:pt>
    <dgm:pt modelId="{082E2393-30EF-489E-A34F-2C41A25E7454}">
      <dgm:prSet/>
      <dgm:spPr/>
      <dgm:t>
        <a:bodyPr/>
        <a:lstStyle/>
        <a:p>
          <a:r>
            <a:rPr lang="en-US" dirty="0"/>
            <a:t>Programme 2</a:t>
          </a:r>
        </a:p>
      </dgm:t>
    </dgm:pt>
    <dgm:pt modelId="{036C3549-DED5-44EF-AC6F-189D9D1ED3B3}" type="parTrans" cxnId="{4F0BE3F5-0985-408C-9D5B-4341792C6098}">
      <dgm:prSet/>
      <dgm:spPr/>
      <dgm:t>
        <a:bodyPr/>
        <a:lstStyle/>
        <a:p>
          <a:endParaRPr lang="en-US"/>
        </a:p>
      </dgm:t>
    </dgm:pt>
    <dgm:pt modelId="{AB3BF6DE-AB8F-4B19-AA43-52A1825D46BA}" type="sibTrans" cxnId="{4F0BE3F5-0985-408C-9D5B-4341792C6098}">
      <dgm:prSet/>
      <dgm:spPr/>
      <dgm:t>
        <a:bodyPr/>
        <a:lstStyle/>
        <a:p>
          <a:endParaRPr lang="en-US"/>
        </a:p>
      </dgm:t>
    </dgm:pt>
    <dgm:pt modelId="{2892CB13-8675-4359-A578-99D16F31D8A1}">
      <dgm:prSet/>
      <dgm:spPr/>
      <dgm:t>
        <a:bodyPr/>
        <a:lstStyle/>
        <a:p>
          <a:endParaRPr lang="en-US" sz="1100" dirty="0"/>
        </a:p>
      </dgm:t>
    </dgm:pt>
    <dgm:pt modelId="{920C27EE-C96B-4526-9C12-5A87BC4943D3}" type="parTrans" cxnId="{54AE35EB-C24C-4504-B274-E55DED171D93}">
      <dgm:prSet/>
      <dgm:spPr/>
      <dgm:t>
        <a:bodyPr/>
        <a:lstStyle/>
        <a:p>
          <a:endParaRPr lang="en-US"/>
        </a:p>
      </dgm:t>
    </dgm:pt>
    <dgm:pt modelId="{FFD1E745-0422-4CB9-8779-BED8376A3653}" type="sibTrans" cxnId="{54AE35EB-C24C-4504-B274-E55DED171D93}">
      <dgm:prSet/>
      <dgm:spPr/>
      <dgm:t>
        <a:bodyPr/>
        <a:lstStyle/>
        <a:p>
          <a:endParaRPr lang="en-US"/>
        </a:p>
      </dgm:t>
    </dgm:pt>
    <dgm:pt modelId="{DCAD73A1-5625-479E-8EDE-8DE453EF7AB1}">
      <dgm:prSet custT="1"/>
      <dgm:spPr/>
      <dgm:t>
        <a:bodyPr/>
        <a:lstStyle/>
        <a:p>
          <a:r>
            <a:rPr lang="en-US" sz="1200" dirty="0"/>
            <a:t>Athlete Support Policy</a:t>
          </a:r>
        </a:p>
      </dgm:t>
    </dgm:pt>
    <dgm:pt modelId="{89E6AADE-B1D5-4A1E-953B-DBD32837B8E9}" type="parTrans" cxnId="{7B57FCBE-7857-4CF4-A9DB-EFCC4419B01E}">
      <dgm:prSet/>
      <dgm:spPr/>
      <dgm:t>
        <a:bodyPr/>
        <a:lstStyle/>
        <a:p>
          <a:endParaRPr lang="en-US"/>
        </a:p>
      </dgm:t>
    </dgm:pt>
    <dgm:pt modelId="{15DA5D5A-FCF0-431A-8DD1-9F867076D423}" type="sibTrans" cxnId="{7B57FCBE-7857-4CF4-A9DB-EFCC4419B01E}">
      <dgm:prSet/>
      <dgm:spPr/>
      <dgm:t>
        <a:bodyPr/>
        <a:lstStyle/>
        <a:p>
          <a:endParaRPr lang="en-US"/>
        </a:p>
      </dgm:t>
    </dgm:pt>
    <dgm:pt modelId="{65F1F438-17BC-482E-9DC6-9DDCD86BD377}">
      <dgm:prSet custT="1"/>
      <dgm:spPr/>
      <dgm:t>
        <a:bodyPr/>
        <a:lstStyle/>
        <a:p>
          <a:r>
            <a:rPr lang="en-US" sz="1200" dirty="0"/>
            <a:t>South African Sport Academies Strategic Framework and Policy Guideline </a:t>
          </a:r>
        </a:p>
      </dgm:t>
    </dgm:pt>
    <dgm:pt modelId="{5F66D25E-88D6-4314-8538-FF5A3448BE72}" type="parTrans" cxnId="{5C0A580F-C1F3-4D7B-8C5E-D54EE274D4E2}">
      <dgm:prSet/>
      <dgm:spPr/>
      <dgm:t>
        <a:bodyPr/>
        <a:lstStyle/>
        <a:p>
          <a:endParaRPr lang="en-US"/>
        </a:p>
      </dgm:t>
    </dgm:pt>
    <dgm:pt modelId="{AD6FADDB-7D9B-481F-A2B9-0148D2F9E6FF}" type="sibTrans" cxnId="{5C0A580F-C1F3-4D7B-8C5E-D54EE274D4E2}">
      <dgm:prSet/>
      <dgm:spPr/>
      <dgm:t>
        <a:bodyPr/>
        <a:lstStyle/>
        <a:p>
          <a:endParaRPr lang="en-US"/>
        </a:p>
      </dgm:t>
    </dgm:pt>
    <dgm:pt modelId="{BA6E7206-BF49-41C4-BC69-C09AC37329D4}">
      <dgm:prSet custT="1"/>
      <dgm:spPr/>
      <dgm:t>
        <a:bodyPr/>
        <a:lstStyle/>
        <a:p>
          <a:r>
            <a:rPr lang="en-US" sz="1200" dirty="0"/>
            <a:t>The Prioritisation of Sport and Recreation Bodies Policy</a:t>
          </a:r>
        </a:p>
      </dgm:t>
    </dgm:pt>
    <dgm:pt modelId="{A63B2AAB-FE28-4001-A8AA-1A3A2788C35A}" type="parTrans" cxnId="{A35A0507-D554-425D-9A0F-572ED57EBD81}">
      <dgm:prSet/>
      <dgm:spPr/>
      <dgm:t>
        <a:bodyPr/>
        <a:lstStyle/>
        <a:p>
          <a:endParaRPr lang="en-US"/>
        </a:p>
      </dgm:t>
    </dgm:pt>
    <dgm:pt modelId="{BB31C817-8D5A-4241-BC12-ED513A369BFB}" type="sibTrans" cxnId="{A35A0507-D554-425D-9A0F-572ED57EBD81}">
      <dgm:prSet/>
      <dgm:spPr/>
      <dgm:t>
        <a:bodyPr/>
        <a:lstStyle/>
        <a:p>
          <a:endParaRPr lang="en-US"/>
        </a:p>
      </dgm:t>
    </dgm:pt>
    <dgm:pt modelId="{CCD7A42D-B026-499C-83AD-6FEC1A521752}">
      <dgm:prSet custT="1"/>
      <dgm:spPr/>
      <dgm:t>
        <a:bodyPr/>
        <a:lstStyle/>
        <a:p>
          <a:r>
            <a:rPr lang="en-US" sz="1200" dirty="0"/>
            <a:t>Recognition of Excellence Policy</a:t>
          </a:r>
        </a:p>
      </dgm:t>
    </dgm:pt>
    <dgm:pt modelId="{6BFB0AD5-ACB5-4844-82E9-88113A168009}" type="parTrans" cxnId="{6E3E13CE-B42D-4309-B30B-DB05CC7E5C02}">
      <dgm:prSet/>
      <dgm:spPr/>
      <dgm:t>
        <a:bodyPr/>
        <a:lstStyle/>
        <a:p>
          <a:endParaRPr lang="en-US"/>
        </a:p>
      </dgm:t>
    </dgm:pt>
    <dgm:pt modelId="{1A39216A-C23F-454B-9BD7-53E143C291DC}" type="sibTrans" cxnId="{6E3E13CE-B42D-4309-B30B-DB05CC7E5C02}">
      <dgm:prSet/>
      <dgm:spPr/>
      <dgm:t>
        <a:bodyPr/>
        <a:lstStyle/>
        <a:p>
          <a:endParaRPr lang="en-US"/>
        </a:p>
      </dgm:t>
    </dgm:pt>
    <dgm:pt modelId="{6F331F99-97EB-409B-9699-C111801DAD70}">
      <dgm:prSet custT="1"/>
      <dgm:spPr/>
      <dgm:t>
        <a:bodyPr/>
        <a:lstStyle/>
        <a:p>
          <a:r>
            <a:rPr lang="en-US" sz="1200" dirty="0"/>
            <a:t>Infrastructure Management Policy: </a:t>
          </a:r>
        </a:p>
      </dgm:t>
    </dgm:pt>
    <dgm:pt modelId="{52C25FD0-53DC-481E-9BFA-7BF8D865C358}" type="parTrans" cxnId="{E1561AB8-9FDA-4F15-A426-C6019FA4C176}">
      <dgm:prSet/>
      <dgm:spPr/>
      <dgm:t>
        <a:bodyPr/>
        <a:lstStyle/>
        <a:p>
          <a:endParaRPr lang="en-US"/>
        </a:p>
      </dgm:t>
    </dgm:pt>
    <dgm:pt modelId="{97039266-21E3-475D-A937-A9194FBD477A}" type="sibTrans" cxnId="{E1561AB8-9FDA-4F15-A426-C6019FA4C176}">
      <dgm:prSet/>
      <dgm:spPr/>
      <dgm:t>
        <a:bodyPr/>
        <a:lstStyle/>
        <a:p>
          <a:endParaRPr lang="en-US"/>
        </a:p>
      </dgm:t>
    </dgm:pt>
    <dgm:pt modelId="{4E4AAE23-B35F-4B81-AD77-D15B7CB8B0C8}">
      <dgm:prSet custT="1"/>
      <dgm:spPr/>
      <dgm:t>
        <a:bodyPr/>
        <a:lstStyle/>
        <a:p>
          <a:r>
            <a:rPr lang="en-US" sz="1200" dirty="0"/>
            <a:t>Safeguarding in Sport Policy</a:t>
          </a:r>
        </a:p>
      </dgm:t>
    </dgm:pt>
    <dgm:pt modelId="{A1969CCE-35B8-4264-B17C-B306AA604F3C}" type="parTrans" cxnId="{52D574E2-BC61-44F8-A4B5-0603268B8B4E}">
      <dgm:prSet/>
      <dgm:spPr/>
      <dgm:t>
        <a:bodyPr/>
        <a:lstStyle/>
        <a:p>
          <a:endParaRPr lang="en-US"/>
        </a:p>
      </dgm:t>
    </dgm:pt>
    <dgm:pt modelId="{591CB663-D93D-441E-A16C-FBB6FD926EAE}" type="sibTrans" cxnId="{52D574E2-BC61-44F8-A4B5-0603268B8B4E}">
      <dgm:prSet/>
      <dgm:spPr/>
      <dgm:t>
        <a:bodyPr/>
        <a:lstStyle/>
        <a:p>
          <a:endParaRPr lang="en-US"/>
        </a:p>
      </dgm:t>
    </dgm:pt>
    <dgm:pt modelId="{B8B54889-1826-41BF-B0AC-101350ED4FBD}">
      <dgm:prSet custT="1"/>
      <dgm:spPr/>
      <dgm:t>
        <a:bodyPr/>
        <a:lstStyle/>
        <a:p>
          <a:r>
            <a:rPr lang="en-US" sz="1200" dirty="0"/>
            <a:t>National Plan and Recreation Plan</a:t>
          </a:r>
          <a:endParaRPr lang="en-US" sz="800" dirty="0"/>
        </a:p>
      </dgm:t>
    </dgm:pt>
    <dgm:pt modelId="{D2328FD6-A957-4D59-A46D-D706FDD2D467}" type="parTrans" cxnId="{EA4B5746-11DD-493C-B2F1-489AD18B1EAA}">
      <dgm:prSet/>
      <dgm:spPr/>
      <dgm:t>
        <a:bodyPr/>
        <a:lstStyle/>
        <a:p>
          <a:endParaRPr lang="en-US"/>
        </a:p>
      </dgm:t>
    </dgm:pt>
    <dgm:pt modelId="{BEA2CA91-1D16-49C7-890C-41A83B28676D}" type="sibTrans" cxnId="{EA4B5746-11DD-493C-B2F1-489AD18B1EAA}">
      <dgm:prSet/>
      <dgm:spPr/>
      <dgm:t>
        <a:bodyPr/>
        <a:lstStyle/>
        <a:p>
          <a:endParaRPr lang="en-US"/>
        </a:p>
      </dgm:t>
    </dgm:pt>
    <dgm:pt modelId="{69500F07-2C57-4833-B5AA-FFE072CAE93D}">
      <dgm:prSet/>
      <dgm:spPr/>
      <dgm:t>
        <a:bodyPr/>
        <a:lstStyle/>
        <a:p>
          <a:r>
            <a:rPr lang="en-US" dirty="0"/>
            <a:t>Programme 3</a:t>
          </a:r>
        </a:p>
      </dgm:t>
    </dgm:pt>
    <dgm:pt modelId="{AFF8039C-7D9D-447E-8E1C-9DB464ED2EF9}" type="parTrans" cxnId="{EA6B7A5D-4C7B-4D9B-9AE5-97B16CD42D76}">
      <dgm:prSet/>
      <dgm:spPr/>
      <dgm:t>
        <a:bodyPr/>
        <a:lstStyle/>
        <a:p>
          <a:endParaRPr lang="en-US"/>
        </a:p>
      </dgm:t>
    </dgm:pt>
    <dgm:pt modelId="{3EFBD81F-2679-4A5F-981F-DFEA309E8075}" type="sibTrans" cxnId="{EA6B7A5D-4C7B-4D9B-9AE5-97B16CD42D76}">
      <dgm:prSet/>
      <dgm:spPr/>
      <dgm:t>
        <a:bodyPr/>
        <a:lstStyle/>
        <a:p>
          <a:endParaRPr lang="en-US"/>
        </a:p>
      </dgm:t>
    </dgm:pt>
    <dgm:pt modelId="{6BF351FE-8C44-4BF1-873F-B939928FBF64}">
      <dgm:prSet/>
      <dgm:spPr/>
      <dgm:t>
        <a:bodyPr/>
        <a:lstStyle/>
        <a:p>
          <a:endParaRPr lang="en-US" sz="1300" dirty="0"/>
        </a:p>
      </dgm:t>
    </dgm:pt>
    <dgm:pt modelId="{507EB5BA-2ED2-47B9-8863-C3741049AF7D}" type="parTrans" cxnId="{719FF448-83ED-4B2A-B7BF-0A781EF0ED36}">
      <dgm:prSet/>
      <dgm:spPr/>
      <dgm:t>
        <a:bodyPr/>
        <a:lstStyle/>
        <a:p>
          <a:endParaRPr lang="en-US"/>
        </a:p>
      </dgm:t>
    </dgm:pt>
    <dgm:pt modelId="{E4EE6568-2AF9-40A4-A9F3-F948C28A724A}" type="sibTrans" cxnId="{719FF448-83ED-4B2A-B7BF-0A781EF0ED36}">
      <dgm:prSet/>
      <dgm:spPr/>
      <dgm:t>
        <a:bodyPr/>
        <a:lstStyle/>
        <a:p>
          <a:endParaRPr lang="en-US"/>
        </a:p>
      </dgm:t>
    </dgm:pt>
    <dgm:pt modelId="{133AAC29-69CD-4193-BD0C-53871DA38432}">
      <dgm:prSet custT="1"/>
      <dgm:spPr/>
      <dgm:t>
        <a:bodyPr/>
        <a:lstStyle/>
        <a:p>
          <a:r>
            <a:rPr lang="en-US" sz="1200" dirty="0"/>
            <a:t>National terminology policy guidelines</a:t>
          </a:r>
        </a:p>
      </dgm:t>
    </dgm:pt>
    <dgm:pt modelId="{46127869-7D69-4B49-A802-3A61638E959A}" type="parTrans" cxnId="{399933E6-E902-4FB9-BEB0-65FC26FC9545}">
      <dgm:prSet/>
      <dgm:spPr/>
      <dgm:t>
        <a:bodyPr/>
        <a:lstStyle/>
        <a:p>
          <a:endParaRPr lang="en-US"/>
        </a:p>
      </dgm:t>
    </dgm:pt>
    <dgm:pt modelId="{1692E5F8-5812-4BFA-994B-90D44B6238A8}" type="sibTrans" cxnId="{399933E6-E902-4FB9-BEB0-65FC26FC9545}">
      <dgm:prSet/>
      <dgm:spPr/>
      <dgm:t>
        <a:bodyPr/>
        <a:lstStyle/>
        <a:p>
          <a:endParaRPr lang="en-US"/>
        </a:p>
      </dgm:t>
    </dgm:pt>
    <dgm:pt modelId="{515E9D9F-F99A-477E-9AA9-84314EB35185}">
      <dgm:prSet custT="1"/>
      <dgm:spPr/>
      <dgm:t>
        <a:bodyPr/>
        <a:lstStyle/>
        <a:p>
          <a:r>
            <a:rPr lang="en-US" sz="1200" dirty="0"/>
            <a:t>Translation administration policy guidelines </a:t>
          </a:r>
        </a:p>
      </dgm:t>
    </dgm:pt>
    <dgm:pt modelId="{C5D9FFF2-6BDF-4D30-98D1-CA3302E26784}" type="parTrans" cxnId="{2AA54E75-62ED-48CF-832A-86DAE9FCE2A5}">
      <dgm:prSet/>
      <dgm:spPr/>
      <dgm:t>
        <a:bodyPr/>
        <a:lstStyle/>
        <a:p>
          <a:endParaRPr lang="en-US"/>
        </a:p>
      </dgm:t>
    </dgm:pt>
    <dgm:pt modelId="{0689EA32-80BB-4F85-963F-224255D127F5}" type="sibTrans" cxnId="{2AA54E75-62ED-48CF-832A-86DAE9FCE2A5}">
      <dgm:prSet/>
      <dgm:spPr/>
      <dgm:t>
        <a:bodyPr/>
        <a:lstStyle/>
        <a:p>
          <a:endParaRPr lang="en-US"/>
        </a:p>
      </dgm:t>
    </dgm:pt>
    <dgm:pt modelId="{78F83584-E3F5-4B34-8151-9359B98C11FA}">
      <dgm:prSet custT="1"/>
      <dgm:spPr/>
      <dgm:t>
        <a:bodyPr/>
        <a:lstStyle/>
        <a:p>
          <a:r>
            <a:rPr lang="en-US" sz="1200" dirty="0"/>
            <a:t>DSAC language policy.</a:t>
          </a:r>
        </a:p>
      </dgm:t>
    </dgm:pt>
    <dgm:pt modelId="{5248ED03-5425-4B87-8128-566A586B74E2}" type="parTrans" cxnId="{4BC2551D-2255-4136-9DF0-578A08B58B63}">
      <dgm:prSet/>
      <dgm:spPr/>
      <dgm:t>
        <a:bodyPr/>
        <a:lstStyle/>
        <a:p>
          <a:endParaRPr lang="en-US"/>
        </a:p>
      </dgm:t>
    </dgm:pt>
    <dgm:pt modelId="{1F3D34E4-EE92-4A83-B6C5-39C9DED434EC}" type="sibTrans" cxnId="{4BC2551D-2255-4136-9DF0-578A08B58B63}">
      <dgm:prSet/>
      <dgm:spPr/>
      <dgm:t>
        <a:bodyPr/>
        <a:lstStyle/>
        <a:p>
          <a:endParaRPr lang="en-US"/>
        </a:p>
      </dgm:t>
    </dgm:pt>
    <dgm:pt modelId="{C7A94852-EFA8-4CB5-802E-79D0A39349D8}">
      <dgm:prSet custT="1"/>
      <dgm:spPr/>
      <dgm:t>
        <a:bodyPr/>
        <a:lstStyle/>
        <a:p>
          <a:r>
            <a:rPr lang="en-US" sz="1200" dirty="0"/>
            <a:t>National Book Policy </a:t>
          </a:r>
        </a:p>
      </dgm:t>
    </dgm:pt>
    <dgm:pt modelId="{67054001-F730-48F6-ACE2-2ECA11094876}" type="parTrans" cxnId="{AAD7E64C-A534-45B2-8A33-AA7C6F84A409}">
      <dgm:prSet/>
      <dgm:spPr/>
      <dgm:t>
        <a:bodyPr/>
        <a:lstStyle/>
        <a:p>
          <a:endParaRPr lang="en-US"/>
        </a:p>
      </dgm:t>
    </dgm:pt>
    <dgm:pt modelId="{308CC38C-6195-4B3B-8493-59C6778270E9}" type="sibTrans" cxnId="{AAD7E64C-A534-45B2-8A33-AA7C6F84A409}">
      <dgm:prSet/>
      <dgm:spPr/>
      <dgm:t>
        <a:bodyPr/>
        <a:lstStyle/>
        <a:p>
          <a:endParaRPr lang="en-US"/>
        </a:p>
      </dgm:t>
    </dgm:pt>
    <dgm:pt modelId="{1F69823D-4503-4B3A-BDAD-31B27476BF14}">
      <dgm:prSet custT="1"/>
      <dgm:spPr/>
      <dgm:t>
        <a:bodyPr/>
        <a:lstStyle/>
        <a:p>
          <a:r>
            <a:rPr lang="en-US" sz="1200" dirty="0"/>
            <a:t>Visual Arts Policy </a:t>
          </a:r>
        </a:p>
      </dgm:t>
    </dgm:pt>
    <dgm:pt modelId="{C496BEEF-B9A2-4CB9-AF4B-185E9989DC58}" type="parTrans" cxnId="{D171642F-768A-4DEC-A56E-A1CB83735A8C}">
      <dgm:prSet/>
      <dgm:spPr/>
      <dgm:t>
        <a:bodyPr/>
        <a:lstStyle/>
        <a:p>
          <a:endParaRPr lang="en-US"/>
        </a:p>
      </dgm:t>
    </dgm:pt>
    <dgm:pt modelId="{5FEECDFE-512D-4C60-A733-8A46E88975D9}" type="sibTrans" cxnId="{D171642F-768A-4DEC-A56E-A1CB83735A8C}">
      <dgm:prSet/>
      <dgm:spPr/>
      <dgm:t>
        <a:bodyPr/>
        <a:lstStyle/>
        <a:p>
          <a:endParaRPr lang="en-US"/>
        </a:p>
      </dgm:t>
    </dgm:pt>
    <dgm:pt modelId="{D99DC64D-6387-43BE-9CE8-F6B6B7AF73D5}">
      <dgm:prSet custT="1"/>
      <dgm:spPr/>
      <dgm:t>
        <a:bodyPr/>
        <a:lstStyle/>
        <a:p>
          <a:r>
            <a:rPr lang="en-US" sz="1200" dirty="0"/>
            <a:t>Theatre &amp; Dance Policy</a:t>
          </a:r>
        </a:p>
      </dgm:t>
    </dgm:pt>
    <dgm:pt modelId="{6A9816C6-2176-4DAE-B2CE-AF610B8B3E11}" type="parTrans" cxnId="{8C859DD4-3074-4830-887E-6CB7B8A78743}">
      <dgm:prSet/>
      <dgm:spPr/>
      <dgm:t>
        <a:bodyPr/>
        <a:lstStyle/>
        <a:p>
          <a:endParaRPr lang="en-US"/>
        </a:p>
      </dgm:t>
    </dgm:pt>
    <dgm:pt modelId="{1C30D8F7-24A3-49C0-83A4-5E480CDD5E0A}" type="sibTrans" cxnId="{8C859DD4-3074-4830-887E-6CB7B8A78743}">
      <dgm:prSet/>
      <dgm:spPr/>
      <dgm:t>
        <a:bodyPr/>
        <a:lstStyle/>
        <a:p>
          <a:endParaRPr lang="en-US"/>
        </a:p>
      </dgm:t>
    </dgm:pt>
    <dgm:pt modelId="{4EAB834C-6F55-4516-8B2E-32D0EB44A27F}">
      <dgm:prSet custT="1"/>
      <dgm:spPr/>
      <dgm:t>
        <a:bodyPr/>
        <a:lstStyle/>
        <a:p>
          <a:r>
            <a:rPr lang="en-US" sz="1200" dirty="0"/>
            <a:t>Events Technical and Production services industry B-BBEE Sector Code</a:t>
          </a:r>
        </a:p>
      </dgm:t>
    </dgm:pt>
    <dgm:pt modelId="{1418A345-208D-46BB-845C-A8E0FFCE95F2}" type="parTrans" cxnId="{E17EA6DA-61C1-4A91-9650-4618BEEAE932}">
      <dgm:prSet/>
      <dgm:spPr/>
      <dgm:t>
        <a:bodyPr/>
        <a:lstStyle/>
        <a:p>
          <a:endParaRPr lang="en-US"/>
        </a:p>
      </dgm:t>
    </dgm:pt>
    <dgm:pt modelId="{615CACD7-6A38-4F4B-8F63-FA4EBD84ADBD}" type="sibTrans" cxnId="{E17EA6DA-61C1-4A91-9650-4618BEEAE932}">
      <dgm:prSet/>
      <dgm:spPr/>
      <dgm:t>
        <a:bodyPr/>
        <a:lstStyle/>
        <a:p>
          <a:endParaRPr lang="en-US"/>
        </a:p>
      </dgm:t>
    </dgm:pt>
    <dgm:pt modelId="{EF770084-419F-4472-AA28-566432A771F9}">
      <dgm:prSet custT="1"/>
      <dgm:spPr/>
      <dgm:t>
        <a:bodyPr/>
        <a:lstStyle/>
        <a:p>
          <a:r>
            <a:rPr lang="en-US" sz="1200" dirty="0"/>
            <a:t>DSAC Transfers and Funding Policy</a:t>
          </a:r>
        </a:p>
      </dgm:t>
    </dgm:pt>
    <dgm:pt modelId="{F6F2A4EA-8146-4612-8D37-38E2A457661B}" type="parTrans" cxnId="{4CCF9CA7-6D58-4BE7-BD06-DCA118CDB861}">
      <dgm:prSet/>
      <dgm:spPr/>
      <dgm:t>
        <a:bodyPr/>
        <a:lstStyle/>
        <a:p>
          <a:endParaRPr lang="en-US"/>
        </a:p>
      </dgm:t>
    </dgm:pt>
    <dgm:pt modelId="{D1A3D7AA-0FCC-414D-BF25-996CF49131F6}" type="sibTrans" cxnId="{4CCF9CA7-6D58-4BE7-BD06-DCA118CDB861}">
      <dgm:prSet/>
      <dgm:spPr/>
      <dgm:t>
        <a:bodyPr/>
        <a:lstStyle/>
        <a:p>
          <a:endParaRPr lang="en-US"/>
        </a:p>
      </dgm:t>
    </dgm:pt>
    <dgm:pt modelId="{A0F180C5-E376-4126-A618-586B456855F2}">
      <dgm:prSet custT="1"/>
      <dgm:spPr/>
      <dgm:t>
        <a:bodyPr/>
        <a:lstStyle/>
        <a:p>
          <a:r>
            <a:rPr lang="en-US" sz="1200" dirty="0"/>
            <a:t>Craft Strategy</a:t>
          </a:r>
        </a:p>
      </dgm:t>
    </dgm:pt>
    <dgm:pt modelId="{6B23D6BD-38D9-419E-9DE8-ABEE15E0B4D4}" type="parTrans" cxnId="{83BF7089-815E-4EFD-916B-388F1C4AE2F2}">
      <dgm:prSet/>
      <dgm:spPr/>
      <dgm:t>
        <a:bodyPr/>
        <a:lstStyle/>
        <a:p>
          <a:endParaRPr lang="en-US"/>
        </a:p>
      </dgm:t>
    </dgm:pt>
    <dgm:pt modelId="{239D53D1-D66F-4B34-8574-651143EA184F}" type="sibTrans" cxnId="{83BF7089-815E-4EFD-916B-388F1C4AE2F2}">
      <dgm:prSet/>
      <dgm:spPr/>
      <dgm:t>
        <a:bodyPr/>
        <a:lstStyle/>
        <a:p>
          <a:endParaRPr lang="en-US"/>
        </a:p>
      </dgm:t>
    </dgm:pt>
    <dgm:pt modelId="{7D704224-880C-416A-ACC0-5AEDF05F721E}">
      <dgm:prSet custT="1"/>
      <dgm:spPr/>
      <dgm:t>
        <a:bodyPr/>
        <a:lstStyle/>
        <a:p>
          <a:r>
            <a:rPr lang="en-US" sz="1200" dirty="0"/>
            <a:t>Music policy</a:t>
          </a:r>
        </a:p>
      </dgm:t>
    </dgm:pt>
    <dgm:pt modelId="{15588DF1-B988-4CF3-8914-653CF23F5A41}" type="parTrans" cxnId="{3B98A67C-F74B-4BF8-8E27-59B02ABB316C}">
      <dgm:prSet/>
      <dgm:spPr/>
      <dgm:t>
        <a:bodyPr/>
        <a:lstStyle/>
        <a:p>
          <a:endParaRPr lang="en-US"/>
        </a:p>
      </dgm:t>
    </dgm:pt>
    <dgm:pt modelId="{2B810D99-FC9E-46D9-AA0F-052292452ACD}" type="sibTrans" cxnId="{3B98A67C-F74B-4BF8-8E27-59B02ABB316C}">
      <dgm:prSet/>
      <dgm:spPr/>
      <dgm:t>
        <a:bodyPr/>
        <a:lstStyle/>
        <a:p>
          <a:endParaRPr lang="en-US"/>
        </a:p>
      </dgm:t>
    </dgm:pt>
    <dgm:pt modelId="{7D59F95B-0BD0-4B98-9884-A83D2E4F514A}">
      <dgm:prSet custT="1"/>
      <dgm:spPr/>
      <dgm:t>
        <a:bodyPr/>
        <a:lstStyle/>
        <a:p>
          <a:r>
            <a:rPr lang="en-US" sz="1200" dirty="0"/>
            <a:t>Design policy </a:t>
          </a:r>
        </a:p>
      </dgm:t>
    </dgm:pt>
    <dgm:pt modelId="{C3B0346E-F252-4915-8F00-FC35E6047D66}" type="parTrans" cxnId="{FBF19C8A-9C1A-4F72-868E-54B7D1F97768}">
      <dgm:prSet/>
      <dgm:spPr/>
      <dgm:t>
        <a:bodyPr/>
        <a:lstStyle/>
        <a:p>
          <a:endParaRPr lang="en-US"/>
        </a:p>
      </dgm:t>
    </dgm:pt>
    <dgm:pt modelId="{FEB12C69-0A59-4E45-A58A-C7C54E42518B}" type="sibTrans" cxnId="{FBF19C8A-9C1A-4F72-868E-54B7D1F97768}">
      <dgm:prSet/>
      <dgm:spPr/>
      <dgm:t>
        <a:bodyPr/>
        <a:lstStyle/>
        <a:p>
          <a:endParaRPr lang="en-US"/>
        </a:p>
      </dgm:t>
    </dgm:pt>
    <dgm:pt modelId="{45FBD988-77F4-4AAC-8BB7-64AA3F6CEEDA}">
      <dgm:prSet custT="1"/>
      <dgm:spPr/>
      <dgm:t>
        <a:bodyPr/>
        <a:lstStyle/>
        <a:p>
          <a:r>
            <a:rPr lang="en-US" sz="1200" dirty="0"/>
            <a:t>International Relations Strategy and Policy</a:t>
          </a:r>
        </a:p>
      </dgm:t>
    </dgm:pt>
    <dgm:pt modelId="{E9014899-5B11-4788-ADE3-3CC2E5F29CCE}" type="parTrans" cxnId="{21DFCFB7-0176-4241-AB7F-5837666164B0}">
      <dgm:prSet/>
      <dgm:spPr/>
      <dgm:t>
        <a:bodyPr/>
        <a:lstStyle/>
        <a:p>
          <a:endParaRPr lang="en-US"/>
        </a:p>
      </dgm:t>
    </dgm:pt>
    <dgm:pt modelId="{3FFBF9F5-F614-4BB1-B719-7F7491444990}" type="sibTrans" cxnId="{21DFCFB7-0176-4241-AB7F-5837666164B0}">
      <dgm:prSet/>
      <dgm:spPr/>
      <dgm:t>
        <a:bodyPr/>
        <a:lstStyle/>
        <a:p>
          <a:endParaRPr lang="en-US"/>
        </a:p>
      </dgm:t>
    </dgm:pt>
    <dgm:pt modelId="{197B35F9-EF95-41D7-967A-F8335994D708}">
      <dgm:prSet/>
      <dgm:spPr/>
      <dgm:t>
        <a:bodyPr/>
        <a:lstStyle/>
        <a:p>
          <a:r>
            <a:rPr lang="en-US" dirty="0"/>
            <a:t>Programme 4</a:t>
          </a:r>
        </a:p>
      </dgm:t>
    </dgm:pt>
    <dgm:pt modelId="{81467E2C-C578-4A88-A539-F464FA35A9E5}" type="parTrans" cxnId="{F440E122-AAA5-4934-B08D-339C93208599}">
      <dgm:prSet/>
      <dgm:spPr/>
      <dgm:t>
        <a:bodyPr/>
        <a:lstStyle/>
        <a:p>
          <a:endParaRPr lang="en-US"/>
        </a:p>
      </dgm:t>
    </dgm:pt>
    <dgm:pt modelId="{24426120-8AA6-491A-99F3-0012D6C2096F}" type="sibTrans" cxnId="{F440E122-AAA5-4934-B08D-339C93208599}">
      <dgm:prSet/>
      <dgm:spPr/>
      <dgm:t>
        <a:bodyPr/>
        <a:lstStyle/>
        <a:p>
          <a:endParaRPr lang="en-US"/>
        </a:p>
      </dgm:t>
    </dgm:pt>
    <dgm:pt modelId="{0EF89794-8096-43DE-A5E4-54B1283F1963}">
      <dgm:prSet/>
      <dgm:spPr/>
      <dgm:t>
        <a:bodyPr/>
        <a:lstStyle/>
        <a:p>
          <a:endParaRPr lang="en-US" sz="2800" dirty="0"/>
        </a:p>
      </dgm:t>
    </dgm:pt>
    <dgm:pt modelId="{433BC276-A351-4A76-9B3A-267D9FDFD643}" type="parTrans" cxnId="{D0FB5A38-7362-46C1-9E3B-439BC93975E7}">
      <dgm:prSet/>
      <dgm:spPr/>
      <dgm:t>
        <a:bodyPr/>
        <a:lstStyle/>
        <a:p>
          <a:endParaRPr lang="en-US"/>
        </a:p>
      </dgm:t>
    </dgm:pt>
    <dgm:pt modelId="{495E897E-BA61-4AE0-A5ED-FC10E4ACB351}" type="sibTrans" cxnId="{D0FB5A38-7362-46C1-9E3B-439BC93975E7}">
      <dgm:prSet/>
      <dgm:spPr/>
      <dgm:t>
        <a:bodyPr/>
        <a:lstStyle/>
        <a:p>
          <a:endParaRPr lang="en-US"/>
        </a:p>
      </dgm:t>
    </dgm:pt>
    <dgm:pt modelId="{127243FA-0C87-462E-8903-152CF16C5E5E}">
      <dgm:prSet custT="1"/>
      <dgm:spPr/>
      <dgm:t>
        <a:bodyPr/>
        <a:lstStyle/>
        <a:p>
          <a:r>
            <a:rPr lang="en-US" sz="1200" dirty="0"/>
            <a:t>National Heritage Legacy Projects policy</a:t>
          </a:r>
        </a:p>
      </dgm:t>
    </dgm:pt>
    <dgm:pt modelId="{6C40E1EA-8672-449B-9C1F-2F99E0676BFE}" type="parTrans" cxnId="{8440C9B6-5E09-4161-95AB-B4364D50D9E2}">
      <dgm:prSet/>
      <dgm:spPr/>
      <dgm:t>
        <a:bodyPr/>
        <a:lstStyle/>
        <a:p>
          <a:endParaRPr lang="en-US"/>
        </a:p>
      </dgm:t>
    </dgm:pt>
    <dgm:pt modelId="{5E25B85F-0466-413A-9F1C-4FB13B22F398}" type="sibTrans" cxnId="{8440C9B6-5E09-4161-95AB-B4364D50D9E2}">
      <dgm:prSet/>
      <dgm:spPr/>
      <dgm:t>
        <a:bodyPr/>
        <a:lstStyle/>
        <a:p>
          <a:endParaRPr lang="en-US"/>
        </a:p>
      </dgm:t>
    </dgm:pt>
    <dgm:pt modelId="{19ED70A3-2435-45D9-9F7F-5E781ADFDC66}" type="pres">
      <dgm:prSet presAssocID="{524C83BC-2927-4C19-9A9B-136E290799AA}" presName="Name0" presStyleCnt="0">
        <dgm:presLayoutVars>
          <dgm:dir/>
          <dgm:animLvl val="lvl"/>
          <dgm:resizeHandles val="exact"/>
        </dgm:presLayoutVars>
      </dgm:prSet>
      <dgm:spPr/>
      <dgm:t>
        <a:bodyPr/>
        <a:lstStyle/>
        <a:p>
          <a:endParaRPr lang="en-ZA"/>
        </a:p>
      </dgm:t>
    </dgm:pt>
    <dgm:pt modelId="{355E8A10-53B2-4474-BF65-3900D0311D15}" type="pres">
      <dgm:prSet presAssocID="{082E2393-30EF-489E-A34F-2C41A25E7454}" presName="composite" presStyleCnt="0"/>
      <dgm:spPr/>
    </dgm:pt>
    <dgm:pt modelId="{B1827DA0-BB41-4D68-95E6-1FC06F3A4679}" type="pres">
      <dgm:prSet presAssocID="{082E2393-30EF-489E-A34F-2C41A25E7454}" presName="parTx" presStyleLbl="alignNode1" presStyleIdx="0" presStyleCnt="3">
        <dgm:presLayoutVars>
          <dgm:chMax val="0"/>
          <dgm:chPref val="0"/>
        </dgm:presLayoutVars>
      </dgm:prSet>
      <dgm:spPr/>
      <dgm:t>
        <a:bodyPr/>
        <a:lstStyle/>
        <a:p>
          <a:endParaRPr lang="en-ZA"/>
        </a:p>
      </dgm:t>
    </dgm:pt>
    <dgm:pt modelId="{F2670E80-33FA-4D3E-9225-182F492EFBC7}" type="pres">
      <dgm:prSet presAssocID="{082E2393-30EF-489E-A34F-2C41A25E7454}" presName="desTx" presStyleLbl="alignAccFollowNode1" presStyleIdx="0" presStyleCnt="3">
        <dgm:presLayoutVars/>
      </dgm:prSet>
      <dgm:spPr/>
      <dgm:t>
        <a:bodyPr/>
        <a:lstStyle/>
        <a:p>
          <a:endParaRPr lang="en-ZA"/>
        </a:p>
      </dgm:t>
    </dgm:pt>
    <dgm:pt modelId="{88D972D4-133B-49A8-B19D-D918D419C108}" type="pres">
      <dgm:prSet presAssocID="{AB3BF6DE-AB8F-4B19-AA43-52A1825D46BA}" presName="space" presStyleCnt="0"/>
      <dgm:spPr/>
    </dgm:pt>
    <dgm:pt modelId="{56EA489F-EB5F-4B7B-9781-CBF32B885BCF}" type="pres">
      <dgm:prSet presAssocID="{69500F07-2C57-4833-B5AA-FFE072CAE93D}" presName="composite" presStyleCnt="0"/>
      <dgm:spPr/>
    </dgm:pt>
    <dgm:pt modelId="{DE0EC815-545F-4C73-BBDF-96348168F5F8}" type="pres">
      <dgm:prSet presAssocID="{69500F07-2C57-4833-B5AA-FFE072CAE93D}" presName="parTx" presStyleLbl="alignNode1" presStyleIdx="1" presStyleCnt="3">
        <dgm:presLayoutVars>
          <dgm:chMax val="0"/>
          <dgm:chPref val="0"/>
        </dgm:presLayoutVars>
      </dgm:prSet>
      <dgm:spPr/>
      <dgm:t>
        <a:bodyPr/>
        <a:lstStyle/>
        <a:p>
          <a:endParaRPr lang="en-ZA"/>
        </a:p>
      </dgm:t>
    </dgm:pt>
    <dgm:pt modelId="{F332081E-1F4D-4DC9-9745-706C517BB331}" type="pres">
      <dgm:prSet presAssocID="{69500F07-2C57-4833-B5AA-FFE072CAE93D}" presName="desTx" presStyleLbl="alignAccFollowNode1" presStyleIdx="1" presStyleCnt="3">
        <dgm:presLayoutVars/>
      </dgm:prSet>
      <dgm:spPr/>
      <dgm:t>
        <a:bodyPr/>
        <a:lstStyle/>
        <a:p>
          <a:endParaRPr lang="en-ZA"/>
        </a:p>
      </dgm:t>
    </dgm:pt>
    <dgm:pt modelId="{15481DA4-155F-4B43-9C22-7F192B01F159}" type="pres">
      <dgm:prSet presAssocID="{3EFBD81F-2679-4A5F-981F-DFEA309E8075}" presName="space" presStyleCnt="0"/>
      <dgm:spPr/>
    </dgm:pt>
    <dgm:pt modelId="{ACFB7BA1-69E4-46AD-BB01-943CAB49D808}" type="pres">
      <dgm:prSet presAssocID="{197B35F9-EF95-41D7-967A-F8335994D708}" presName="composite" presStyleCnt="0"/>
      <dgm:spPr/>
    </dgm:pt>
    <dgm:pt modelId="{0CF042FE-7FDB-4043-AD9C-A36F505F7E22}" type="pres">
      <dgm:prSet presAssocID="{197B35F9-EF95-41D7-967A-F8335994D708}" presName="parTx" presStyleLbl="alignNode1" presStyleIdx="2" presStyleCnt="3" custLinFactNeighborX="1707" custLinFactNeighborY="-1423">
        <dgm:presLayoutVars>
          <dgm:chMax val="0"/>
          <dgm:chPref val="0"/>
        </dgm:presLayoutVars>
      </dgm:prSet>
      <dgm:spPr/>
      <dgm:t>
        <a:bodyPr/>
        <a:lstStyle/>
        <a:p>
          <a:endParaRPr lang="en-ZA"/>
        </a:p>
      </dgm:t>
    </dgm:pt>
    <dgm:pt modelId="{3F14FE96-5A9F-4AA4-A9F2-D3D548000FBD}" type="pres">
      <dgm:prSet presAssocID="{197B35F9-EF95-41D7-967A-F8335994D708}" presName="desTx" presStyleLbl="alignAccFollowNode1" presStyleIdx="2" presStyleCnt="3">
        <dgm:presLayoutVars/>
      </dgm:prSet>
      <dgm:spPr/>
      <dgm:t>
        <a:bodyPr/>
        <a:lstStyle/>
        <a:p>
          <a:endParaRPr lang="en-ZA"/>
        </a:p>
      </dgm:t>
    </dgm:pt>
  </dgm:ptLst>
  <dgm:cxnLst>
    <dgm:cxn modelId="{EA6B7A5D-4C7B-4D9B-9AE5-97B16CD42D76}" srcId="{524C83BC-2927-4C19-9A9B-136E290799AA}" destId="{69500F07-2C57-4833-B5AA-FFE072CAE93D}" srcOrd="1" destOrd="0" parTransId="{AFF8039C-7D9D-447E-8E1C-9DB464ED2EF9}" sibTransId="{3EFBD81F-2679-4A5F-981F-DFEA309E8075}"/>
    <dgm:cxn modelId="{6E3E13CE-B42D-4309-B30B-DB05CC7E5C02}" srcId="{2892CB13-8675-4359-A578-99D16F31D8A1}" destId="{CCD7A42D-B026-499C-83AD-6FEC1A521752}" srcOrd="3" destOrd="0" parTransId="{6BFB0AD5-ACB5-4844-82E9-88113A168009}" sibTransId="{1A39216A-C23F-454B-9BD7-53E143C291DC}"/>
    <dgm:cxn modelId="{4BC2551D-2255-4136-9DF0-578A08B58B63}" srcId="{6BF351FE-8C44-4BF1-873F-B939928FBF64}" destId="{78F83584-E3F5-4B34-8151-9359B98C11FA}" srcOrd="2" destOrd="0" parTransId="{5248ED03-5425-4B87-8128-566A586B74E2}" sibTransId="{1F3D34E4-EE92-4A83-B6C5-39C9DED434EC}"/>
    <dgm:cxn modelId="{6ECB3697-7D13-432A-AD94-1F4EA529D698}" type="presOf" srcId="{7D704224-880C-416A-ACC0-5AEDF05F721E}" destId="{F332081E-1F4D-4DC9-9745-706C517BB331}" srcOrd="0" destOrd="10" presId="urn:microsoft.com/office/officeart/2016/7/layout/HorizontalActionList"/>
    <dgm:cxn modelId="{86186CF9-C019-4878-ACBD-AA44651647F5}" type="presOf" srcId="{65F1F438-17BC-482E-9DC6-9DDCD86BD377}" destId="{F2670E80-33FA-4D3E-9225-182F492EFBC7}" srcOrd="0" destOrd="2" presId="urn:microsoft.com/office/officeart/2016/7/layout/HorizontalActionList"/>
    <dgm:cxn modelId="{FBF19C8A-9C1A-4F72-868E-54B7D1F97768}" srcId="{6BF351FE-8C44-4BF1-873F-B939928FBF64}" destId="{7D59F95B-0BD0-4B98-9884-A83D2E4F514A}" srcOrd="10" destOrd="0" parTransId="{C3B0346E-F252-4915-8F00-FC35E6047D66}" sibTransId="{FEB12C69-0A59-4E45-A58A-C7C54E42518B}"/>
    <dgm:cxn modelId="{EA4B5746-11DD-493C-B2F1-489AD18B1EAA}" srcId="{2892CB13-8675-4359-A578-99D16F31D8A1}" destId="{B8B54889-1826-41BF-B0AC-101350ED4FBD}" srcOrd="6" destOrd="0" parTransId="{D2328FD6-A957-4D59-A46D-D706FDD2D467}" sibTransId="{BEA2CA91-1D16-49C7-890C-41A83B28676D}"/>
    <dgm:cxn modelId="{4CCF9CA7-6D58-4BE7-BD06-DCA118CDB861}" srcId="{6BF351FE-8C44-4BF1-873F-B939928FBF64}" destId="{EF770084-419F-4472-AA28-566432A771F9}" srcOrd="7" destOrd="0" parTransId="{F6F2A4EA-8146-4612-8D37-38E2A457661B}" sibTransId="{D1A3D7AA-0FCC-414D-BF25-996CF49131F6}"/>
    <dgm:cxn modelId="{1481F38A-D942-4CEB-A7D1-F75B6314596F}" type="presOf" srcId="{69500F07-2C57-4833-B5AA-FFE072CAE93D}" destId="{DE0EC815-545F-4C73-BBDF-96348168F5F8}" srcOrd="0" destOrd="0" presId="urn:microsoft.com/office/officeart/2016/7/layout/HorizontalActionList"/>
    <dgm:cxn modelId="{719FF448-83ED-4B2A-B7BF-0A781EF0ED36}" srcId="{69500F07-2C57-4833-B5AA-FFE072CAE93D}" destId="{6BF351FE-8C44-4BF1-873F-B939928FBF64}" srcOrd="0" destOrd="0" parTransId="{507EB5BA-2ED2-47B9-8863-C3741049AF7D}" sibTransId="{E4EE6568-2AF9-40A4-A9F3-F948C28A724A}"/>
    <dgm:cxn modelId="{8134107A-CB8A-4A0F-845B-6CF8C9169FF9}" type="presOf" srcId="{78F83584-E3F5-4B34-8151-9359B98C11FA}" destId="{F332081E-1F4D-4DC9-9745-706C517BB331}" srcOrd="0" destOrd="3" presId="urn:microsoft.com/office/officeart/2016/7/layout/HorizontalActionList"/>
    <dgm:cxn modelId="{12A2E2D9-786B-4153-B5B5-DE7144FB6C7B}" type="presOf" srcId="{EF770084-419F-4472-AA28-566432A771F9}" destId="{F332081E-1F4D-4DC9-9745-706C517BB331}" srcOrd="0" destOrd="8" presId="urn:microsoft.com/office/officeart/2016/7/layout/HorizontalActionList"/>
    <dgm:cxn modelId="{767C9B60-87BA-45AE-9EAE-A29810885ADF}" type="presOf" srcId="{0EF89794-8096-43DE-A5E4-54B1283F1963}" destId="{3F14FE96-5A9F-4AA4-A9F2-D3D548000FBD}" srcOrd="0" destOrd="0" presId="urn:microsoft.com/office/officeart/2016/7/layout/HorizontalActionList"/>
    <dgm:cxn modelId="{399933E6-E902-4FB9-BEB0-65FC26FC9545}" srcId="{6BF351FE-8C44-4BF1-873F-B939928FBF64}" destId="{133AAC29-69CD-4193-BD0C-53871DA38432}" srcOrd="0" destOrd="0" parTransId="{46127869-7D69-4B49-A802-3A61638E959A}" sibTransId="{1692E5F8-5812-4BFA-994B-90D44B6238A8}"/>
    <dgm:cxn modelId="{CDD22AE2-382C-4BA7-AC55-BF126F071FA0}" type="presOf" srcId="{A0F180C5-E376-4126-A618-586B456855F2}" destId="{F332081E-1F4D-4DC9-9745-706C517BB331}" srcOrd="0" destOrd="9" presId="urn:microsoft.com/office/officeart/2016/7/layout/HorizontalActionList"/>
    <dgm:cxn modelId="{83BF7089-815E-4EFD-916B-388F1C4AE2F2}" srcId="{6BF351FE-8C44-4BF1-873F-B939928FBF64}" destId="{A0F180C5-E376-4126-A618-586B456855F2}" srcOrd="8" destOrd="0" parTransId="{6B23D6BD-38D9-419E-9DE8-ABEE15E0B4D4}" sibTransId="{239D53D1-D66F-4B34-8574-651143EA184F}"/>
    <dgm:cxn modelId="{A3EB352A-99BD-4E6B-8181-22D58124FE14}" type="presOf" srcId="{4EAB834C-6F55-4516-8B2E-32D0EB44A27F}" destId="{F332081E-1F4D-4DC9-9745-706C517BB331}" srcOrd="0" destOrd="7" presId="urn:microsoft.com/office/officeart/2016/7/layout/HorizontalActionList"/>
    <dgm:cxn modelId="{E745932B-1A04-4B9C-9688-01B0FBF793CB}" type="presOf" srcId="{197B35F9-EF95-41D7-967A-F8335994D708}" destId="{0CF042FE-7FDB-4043-AD9C-A36F505F7E22}" srcOrd="0" destOrd="0" presId="urn:microsoft.com/office/officeart/2016/7/layout/HorizontalActionList"/>
    <dgm:cxn modelId="{21DFCFB7-0176-4241-AB7F-5837666164B0}" srcId="{6BF351FE-8C44-4BF1-873F-B939928FBF64}" destId="{45FBD988-77F4-4AAC-8BB7-64AA3F6CEEDA}" srcOrd="11" destOrd="0" parTransId="{E9014899-5B11-4788-ADE3-3CC2E5F29CCE}" sibTransId="{3FFBF9F5-F614-4BB1-B719-7F7491444990}"/>
    <dgm:cxn modelId="{FFA9C1E2-5DAB-4F36-9225-C836CF5F52F3}" type="presOf" srcId="{CCD7A42D-B026-499C-83AD-6FEC1A521752}" destId="{F2670E80-33FA-4D3E-9225-182F492EFBC7}" srcOrd="0" destOrd="4" presId="urn:microsoft.com/office/officeart/2016/7/layout/HorizontalActionList"/>
    <dgm:cxn modelId="{64AB5EF2-4BAE-4B86-BFA2-01061F9DF04C}" type="presOf" srcId="{45FBD988-77F4-4AAC-8BB7-64AA3F6CEEDA}" destId="{F332081E-1F4D-4DC9-9745-706C517BB331}" srcOrd="0" destOrd="12" presId="urn:microsoft.com/office/officeart/2016/7/layout/HorizontalActionList"/>
    <dgm:cxn modelId="{FCF563D3-5776-4215-B1A7-5AA110831430}" type="presOf" srcId="{127243FA-0C87-462E-8903-152CF16C5E5E}" destId="{3F14FE96-5A9F-4AA4-A9F2-D3D548000FBD}" srcOrd="0" destOrd="1" presId="urn:microsoft.com/office/officeart/2016/7/layout/HorizontalActionList"/>
    <dgm:cxn modelId="{8C859DD4-3074-4830-887E-6CB7B8A78743}" srcId="{6BF351FE-8C44-4BF1-873F-B939928FBF64}" destId="{D99DC64D-6387-43BE-9CE8-F6B6B7AF73D5}" srcOrd="5" destOrd="0" parTransId="{6A9816C6-2176-4DAE-B2CE-AF610B8B3E11}" sibTransId="{1C30D8F7-24A3-49C0-83A4-5E480CDD5E0A}"/>
    <dgm:cxn modelId="{A4556187-93E5-46DE-9054-742FF87B3430}" type="presOf" srcId="{524C83BC-2927-4C19-9A9B-136E290799AA}" destId="{19ED70A3-2435-45D9-9F7F-5E781ADFDC66}" srcOrd="0" destOrd="0" presId="urn:microsoft.com/office/officeart/2016/7/layout/HorizontalActionList"/>
    <dgm:cxn modelId="{D0FB5A38-7362-46C1-9E3B-439BC93975E7}" srcId="{197B35F9-EF95-41D7-967A-F8335994D708}" destId="{0EF89794-8096-43DE-A5E4-54B1283F1963}" srcOrd="0" destOrd="0" parTransId="{433BC276-A351-4A76-9B3A-267D9FDFD643}" sibTransId="{495E897E-BA61-4AE0-A5ED-FC10E4ACB351}"/>
    <dgm:cxn modelId="{E55311D4-4056-4908-984F-2959FF0C33F2}" type="presOf" srcId="{BA6E7206-BF49-41C4-BC69-C09AC37329D4}" destId="{F2670E80-33FA-4D3E-9225-182F492EFBC7}" srcOrd="0" destOrd="3" presId="urn:microsoft.com/office/officeart/2016/7/layout/HorizontalActionList"/>
    <dgm:cxn modelId="{24A2B2DD-ADD2-4B13-99FF-24A942F649BE}" type="presOf" srcId="{133AAC29-69CD-4193-BD0C-53871DA38432}" destId="{F332081E-1F4D-4DC9-9745-706C517BB331}" srcOrd="0" destOrd="1" presId="urn:microsoft.com/office/officeart/2016/7/layout/HorizontalActionList"/>
    <dgm:cxn modelId="{0CBA3199-78F3-4746-993C-7ED2CE9CD18A}" type="presOf" srcId="{6BF351FE-8C44-4BF1-873F-B939928FBF64}" destId="{F332081E-1F4D-4DC9-9745-706C517BB331}" srcOrd="0" destOrd="0" presId="urn:microsoft.com/office/officeart/2016/7/layout/HorizontalActionList"/>
    <dgm:cxn modelId="{52D574E2-BC61-44F8-A4B5-0603268B8B4E}" srcId="{2892CB13-8675-4359-A578-99D16F31D8A1}" destId="{4E4AAE23-B35F-4B81-AD77-D15B7CB8B0C8}" srcOrd="5" destOrd="0" parTransId="{A1969CCE-35B8-4264-B17C-B306AA604F3C}" sibTransId="{591CB663-D93D-441E-A16C-FBB6FD926EAE}"/>
    <dgm:cxn modelId="{682EC6AC-1F39-4DCC-A347-53746C3A9882}" type="presOf" srcId="{1F69823D-4503-4B3A-BDAD-31B27476BF14}" destId="{F332081E-1F4D-4DC9-9745-706C517BB331}" srcOrd="0" destOrd="5" presId="urn:microsoft.com/office/officeart/2016/7/layout/HorizontalActionList"/>
    <dgm:cxn modelId="{E17EA6DA-61C1-4A91-9650-4618BEEAE932}" srcId="{6BF351FE-8C44-4BF1-873F-B939928FBF64}" destId="{4EAB834C-6F55-4516-8B2E-32D0EB44A27F}" srcOrd="6" destOrd="0" parTransId="{1418A345-208D-46BB-845C-A8E0FFCE95F2}" sibTransId="{615CACD7-6A38-4F4B-8F63-FA4EBD84ADBD}"/>
    <dgm:cxn modelId="{AAD7E64C-A534-45B2-8A33-AA7C6F84A409}" srcId="{6BF351FE-8C44-4BF1-873F-B939928FBF64}" destId="{C7A94852-EFA8-4CB5-802E-79D0A39349D8}" srcOrd="3" destOrd="0" parTransId="{67054001-F730-48F6-ACE2-2ECA11094876}" sibTransId="{308CC38C-6195-4B3B-8493-59C6778270E9}"/>
    <dgm:cxn modelId="{3B98A67C-F74B-4BF8-8E27-59B02ABB316C}" srcId="{6BF351FE-8C44-4BF1-873F-B939928FBF64}" destId="{7D704224-880C-416A-ACC0-5AEDF05F721E}" srcOrd="9" destOrd="0" parTransId="{15588DF1-B988-4CF3-8914-653CF23F5A41}" sibTransId="{2B810D99-FC9E-46D9-AA0F-052292452ACD}"/>
    <dgm:cxn modelId="{D3624269-9E57-4D16-85E9-E8F7953E6A28}" type="presOf" srcId="{D99DC64D-6387-43BE-9CE8-F6B6B7AF73D5}" destId="{F332081E-1F4D-4DC9-9745-706C517BB331}" srcOrd="0" destOrd="6" presId="urn:microsoft.com/office/officeart/2016/7/layout/HorizontalActionList"/>
    <dgm:cxn modelId="{A35A0507-D554-425D-9A0F-572ED57EBD81}" srcId="{2892CB13-8675-4359-A578-99D16F31D8A1}" destId="{BA6E7206-BF49-41C4-BC69-C09AC37329D4}" srcOrd="2" destOrd="0" parTransId="{A63B2AAB-FE28-4001-A8AA-1A3A2788C35A}" sibTransId="{BB31C817-8D5A-4241-BC12-ED513A369BFB}"/>
    <dgm:cxn modelId="{F627D590-D1FF-4F66-A7CE-AC4840DBCB13}" type="presOf" srcId="{4E4AAE23-B35F-4B81-AD77-D15B7CB8B0C8}" destId="{F2670E80-33FA-4D3E-9225-182F492EFBC7}" srcOrd="0" destOrd="6" presId="urn:microsoft.com/office/officeart/2016/7/layout/HorizontalActionList"/>
    <dgm:cxn modelId="{E1561AB8-9FDA-4F15-A426-C6019FA4C176}" srcId="{2892CB13-8675-4359-A578-99D16F31D8A1}" destId="{6F331F99-97EB-409B-9699-C111801DAD70}" srcOrd="4" destOrd="0" parTransId="{52C25FD0-53DC-481E-9BFA-7BF8D865C358}" sibTransId="{97039266-21E3-475D-A937-A9194FBD477A}"/>
    <dgm:cxn modelId="{61FB9643-B161-48C9-B638-CF73CD9700D5}" type="presOf" srcId="{7D59F95B-0BD0-4B98-9884-A83D2E4F514A}" destId="{F332081E-1F4D-4DC9-9745-706C517BB331}" srcOrd="0" destOrd="11" presId="urn:microsoft.com/office/officeart/2016/7/layout/HorizontalActionList"/>
    <dgm:cxn modelId="{86D73EA4-BD54-4B73-883D-93D59DE37635}" type="presOf" srcId="{6F331F99-97EB-409B-9699-C111801DAD70}" destId="{F2670E80-33FA-4D3E-9225-182F492EFBC7}" srcOrd="0" destOrd="5" presId="urn:microsoft.com/office/officeart/2016/7/layout/HorizontalActionList"/>
    <dgm:cxn modelId="{8440C9B6-5E09-4161-95AB-B4364D50D9E2}" srcId="{0EF89794-8096-43DE-A5E4-54B1283F1963}" destId="{127243FA-0C87-462E-8903-152CF16C5E5E}" srcOrd="0" destOrd="0" parTransId="{6C40E1EA-8672-449B-9C1F-2F99E0676BFE}" sibTransId="{5E25B85F-0466-413A-9F1C-4FB13B22F398}"/>
    <dgm:cxn modelId="{071BCB8A-1812-41D6-B7A5-BB7C517C79CD}" type="presOf" srcId="{515E9D9F-F99A-477E-9AA9-84314EB35185}" destId="{F332081E-1F4D-4DC9-9745-706C517BB331}" srcOrd="0" destOrd="2" presId="urn:microsoft.com/office/officeart/2016/7/layout/HorizontalActionList"/>
    <dgm:cxn modelId="{5C0A580F-C1F3-4D7B-8C5E-D54EE274D4E2}" srcId="{2892CB13-8675-4359-A578-99D16F31D8A1}" destId="{65F1F438-17BC-482E-9DC6-9DDCD86BD377}" srcOrd="1" destOrd="0" parTransId="{5F66D25E-88D6-4314-8538-FF5A3448BE72}" sibTransId="{AD6FADDB-7D9B-481F-A2B9-0148D2F9E6FF}"/>
    <dgm:cxn modelId="{F862B744-3314-409E-A623-91AA6766E8C0}" type="presOf" srcId="{2892CB13-8675-4359-A578-99D16F31D8A1}" destId="{F2670E80-33FA-4D3E-9225-182F492EFBC7}" srcOrd="0" destOrd="0" presId="urn:microsoft.com/office/officeart/2016/7/layout/HorizontalActionList"/>
    <dgm:cxn modelId="{F440E122-AAA5-4934-B08D-339C93208599}" srcId="{524C83BC-2927-4C19-9A9B-136E290799AA}" destId="{197B35F9-EF95-41D7-967A-F8335994D708}" srcOrd="2" destOrd="0" parTransId="{81467E2C-C578-4A88-A539-F464FA35A9E5}" sibTransId="{24426120-8AA6-491A-99F3-0012D6C2096F}"/>
    <dgm:cxn modelId="{DCCE66E3-76E5-41F3-A160-59D62D7165E7}" type="presOf" srcId="{082E2393-30EF-489E-A34F-2C41A25E7454}" destId="{B1827DA0-BB41-4D68-95E6-1FC06F3A4679}" srcOrd="0" destOrd="0" presId="urn:microsoft.com/office/officeart/2016/7/layout/HorizontalActionList"/>
    <dgm:cxn modelId="{7B57FCBE-7857-4CF4-A9DB-EFCC4419B01E}" srcId="{2892CB13-8675-4359-A578-99D16F31D8A1}" destId="{DCAD73A1-5625-479E-8EDE-8DE453EF7AB1}" srcOrd="0" destOrd="0" parTransId="{89E6AADE-B1D5-4A1E-953B-DBD32837B8E9}" sibTransId="{15DA5D5A-FCF0-431A-8DD1-9F867076D423}"/>
    <dgm:cxn modelId="{2AA54E75-62ED-48CF-832A-86DAE9FCE2A5}" srcId="{6BF351FE-8C44-4BF1-873F-B939928FBF64}" destId="{515E9D9F-F99A-477E-9AA9-84314EB35185}" srcOrd="1" destOrd="0" parTransId="{C5D9FFF2-6BDF-4D30-98D1-CA3302E26784}" sibTransId="{0689EA32-80BB-4F85-963F-224255D127F5}"/>
    <dgm:cxn modelId="{C63726C7-B5E0-4AA3-B739-C6CBBEEE36F2}" type="presOf" srcId="{C7A94852-EFA8-4CB5-802E-79D0A39349D8}" destId="{F332081E-1F4D-4DC9-9745-706C517BB331}" srcOrd="0" destOrd="4" presId="urn:microsoft.com/office/officeart/2016/7/layout/HorizontalActionList"/>
    <dgm:cxn modelId="{532F6D31-56F1-4DF3-9450-C1794DB34A86}" type="presOf" srcId="{DCAD73A1-5625-479E-8EDE-8DE453EF7AB1}" destId="{F2670E80-33FA-4D3E-9225-182F492EFBC7}" srcOrd="0" destOrd="1" presId="urn:microsoft.com/office/officeart/2016/7/layout/HorizontalActionList"/>
    <dgm:cxn modelId="{98009376-96B5-48E7-855D-DB1876239444}" type="presOf" srcId="{B8B54889-1826-41BF-B0AC-101350ED4FBD}" destId="{F2670E80-33FA-4D3E-9225-182F492EFBC7}" srcOrd="0" destOrd="7" presId="urn:microsoft.com/office/officeart/2016/7/layout/HorizontalActionList"/>
    <dgm:cxn modelId="{54AE35EB-C24C-4504-B274-E55DED171D93}" srcId="{082E2393-30EF-489E-A34F-2C41A25E7454}" destId="{2892CB13-8675-4359-A578-99D16F31D8A1}" srcOrd="0" destOrd="0" parTransId="{920C27EE-C96B-4526-9C12-5A87BC4943D3}" sibTransId="{FFD1E745-0422-4CB9-8779-BED8376A3653}"/>
    <dgm:cxn modelId="{4F0BE3F5-0985-408C-9D5B-4341792C6098}" srcId="{524C83BC-2927-4C19-9A9B-136E290799AA}" destId="{082E2393-30EF-489E-A34F-2C41A25E7454}" srcOrd="0" destOrd="0" parTransId="{036C3549-DED5-44EF-AC6F-189D9D1ED3B3}" sibTransId="{AB3BF6DE-AB8F-4B19-AA43-52A1825D46BA}"/>
    <dgm:cxn modelId="{D171642F-768A-4DEC-A56E-A1CB83735A8C}" srcId="{6BF351FE-8C44-4BF1-873F-B939928FBF64}" destId="{1F69823D-4503-4B3A-BDAD-31B27476BF14}" srcOrd="4" destOrd="0" parTransId="{C496BEEF-B9A2-4CB9-AF4B-185E9989DC58}" sibTransId="{5FEECDFE-512D-4C60-A733-8A46E88975D9}"/>
    <dgm:cxn modelId="{AFCDECE7-4BCC-4650-8D9C-7DB61AE9DDDE}" type="presParOf" srcId="{19ED70A3-2435-45D9-9F7F-5E781ADFDC66}" destId="{355E8A10-53B2-4474-BF65-3900D0311D15}" srcOrd="0" destOrd="0" presId="urn:microsoft.com/office/officeart/2016/7/layout/HorizontalActionList"/>
    <dgm:cxn modelId="{9A0D955B-804D-46AF-8D52-927CD877B514}" type="presParOf" srcId="{355E8A10-53B2-4474-BF65-3900D0311D15}" destId="{B1827DA0-BB41-4D68-95E6-1FC06F3A4679}" srcOrd="0" destOrd="0" presId="urn:microsoft.com/office/officeart/2016/7/layout/HorizontalActionList"/>
    <dgm:cxn modelId="{64D0E342-2F03-41A8-A0DE-14BF32B1A9F0}" type="presParOf" srcId="{355E8A10-53B2-4474-BF65-3900D0311D15}" destId="{F2670E80-33FA-4D3E-9225-182F492EFBC7}" srcOrd="1" destOrd="0" presId="urn:microsoft.com/office/officeart/2016/7/layout/HorizontalActionList"/>
    <dgm:cxn modelId="{32EAE03B-2233-4D41-90FE-5061A5421954}" type="presParOf" srcId="{19ED70A3-2435-45D9-9F7F-5E781ADFDC66}" destId="{88D972D4-133B-49A8-B19D-D918D419C108}" srcOrd="1" destOrd="0" presId="urn:microsoft.com/office/officeart/2016/7/layout/HorizontalActionList"/>
    <dgm:cxn modelId="{1FC45DE5-DE6C-4645-9A90-DFD14B6126FB}" type="presParOf" srcId="{19ED70A3-2435-45D9-9F7F-5E781ADFDC66}" destId="{56EA489F-EB5F-4B7B-9781-CBF32B885BCF}" srcOrd="2" destOrd="0" presId="urn:microsoft.com/office/officeart/2016/7/layout/HorizontalActionList"/>
    <dgm:cxn modelId="{86BA0DD1-09C9-4E13-8015-3634C7CC1DF5}" type="presParOf" srcId="{56EA489F-EB5F-4B7B-9781-CBF32B885BCF}" destId="{DE0EC815-545F-4C73-BBDF-96348168F5F8}" srcOrd="0" destOrd="0" presId="urn:microsoft.com/office/officeart/2016/7/layout/HorizontalActionList"/>
    <dgm:cxn modelId="{CCDB7722-9D91-492F-B871-D10B76031FBB}" type="presParOf" srcId="{56EA489F-EB5F-4B7B-9781-CBF32B885BCF}" destId="{F332081E-1F4D-4DC9-9745-706C517BB331}" srcOrd="1" destOrd="0" presId="urn:microsoft.com/office/officeart/2016/7/layout/HorizontalActionList"/>
    <dgm:cxn modelId="{1814315B-B237-4DD3-8D7E-AFF5588C739E}" type="presParOf" srcId="{19ED70A3-2435-45D9-9F7F-5E781ADFDC66}" destId="{15481DA4-155F-4B43-9C22-7F192B01F159}" srcOrd="3" destOrd="0" presId="urn:microsoft.com/office/officeart/2016/7/layout/HorizontalActionList"/>
    <dgm:cxn modelId="{CB38385B-6385-4954-AE58-7A2991F64E22}" type="presParOf" srcId="{19ED70A3-2435-45D9-9F7F-5E781ADFDC66}" destId="{ACFB7BA1-69E4-46AD-BB01-943CAB49D808}" srcOrd="4" destOrd="0" presId="urn:microsoft.com/office/officeart/2016/7/layout/HorizontalActionList"/>
    <dgm:cxn modelId="{5E7BCC0C-F917-4426-9A6C-07B27EC0C4EF}" type="presParOf" srcId="{ACFB7BA1-69E4-46AD-BB01-943CAB49D808}" destId="{0CF042FE-7FDB-4043-AD9C-A36F505F7E22}" srcOrd="0" destOrd="0" presId="urn:microsoft.com/office/officeart/2016/7/layout/HorizontalActionList"/>
    <dgm:cxn modelId="{16EB510A-76B0-47A4-B2C5-A0F17070FCBF}" type="presParOf" srcId="{ACFB7BA1-69E4-46AD-BB01-943CAB49D808}" destId="{3F14FE96-5A9F-4AA4-A9F2-D3D548000FBD}" srcOrd="1" destOrd="0" presId="urn:microsoft.com/office/officeart/2016/7/layout/HorizontalAction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23C3EE-588F-44E3-9903-76E372581824}" type="doc">
      <dgm:prSet loTypeId="urn:microsoft.com/office/officeart/2005/8/layout/default#1" loCatId="list" qsTypeId="urn:microsoft.com/office/officeart/2005/8/quickstyle/simple4" qsCatId="simple" csTypeId="urn:microsoft.com/office/officeart/2005/8/colors/colorful2" csCatId="colorful"/>
      <dgm:spPr/>
      <dgm:t>
        <a:bodyPr/>
        <a:lstStyle/>
        <a:p>
          <a:endParaRPr lang="en-US"/>
        </a:p>
      </dgm:t>
    </dgm:pt>
    <dgm:pt modelId="{843128A5-C7E8-4C80-9F96-24B381AF5DE0}">
      <dgm:prSet/>
      <dgm:spPr/>
      <dgm:t>
        <a:bodyPr/>
        <a:lstStyle/>
        <a:p>
          <a:r>
            <a:rPr lang="en-GB" dirty="0"/>
            <a:t>SWOT ANALYSIS</a:t>
          </a:r>
          <a:endParaRPr lang="en-US" dirty="0"/>
        </a:p>
      </dgm:t>
    </dgm:pt>
    <dgm:pt modelId="{E20F976F-0949-4210-B490-4650084E5580}" type="parTrans" cxnId="{4FAB9E2E-55F3-4B21-8878-5A63FC21AF98}">
      <dgm:prSet/>
      <dgm:spPr/>
      <dgm:t>
        <a:bodyPr/>
        <a:lstStyle/>
        <a:p>
          <a:endParaRPr lang="en-US"/>
        </a:p>
      </dgm:t>
    </dgm:pt>
    <dgm:pt modelId="{4525A6BA-1266-43A1-BEF8-4197EFFC0727}" type="sibTrans" cxnId="{4FAB9E2E-55F3-4B21-8878-5A63FC21AF98}">
      <dgm:prSet/>
      <dgm:spPr/>
      <dgm:t>
        <a:bodyPr/>
        <a:lstStyle/>
        <a:p>
          <a:endParaRPr lang="en-US"/>
        </a:p>
      </dgm:t>
    </dgm:pt>
    <dgm:pt modelId="{229B68EC-DA56-4DD7-B2DB-66823D66C1A0}">
      <dgm:prSet/>
      <dgm:spPr/>
      <dgm:t>
        <a:bodyPr/>
        <a:lstStyle/>
        <a:p>
          <a:r>
            <a:rPr lang="en-GB" dirty="0"/>
            <a:t>ECONOMY AND JOB OPPORTUNITIES</a:t>
          </a:r>
          <a:endParaRPr lang="en-US" dirty="0"/>
        </a:p>
      </dgm:t>
    </dgm:pt>
    <dgm:pt modelId="{567708B4-E85B-4C6A-AAC3-2EAB5B4B337D}" type="parTrans" cxnId="{EA5D7473-9C68-47D4-88D0-4062BD2DCC9E}">
      <dgm:prSet/>
      <dgm:spPr/>
      <dgm:t>
        <a:bodyPr/>
        <a:lstStyle/>
        <a:p>
          <a:endParaRPr lang="en-US"/>
        </a:p>
      </dgm:t>
    </dgm:pt>
    <dgm:pt modelId="{860D6084-1CDD-4400-82B6-59E7FA823D2F}" type="sibTrans" cxnId="{EA5D7473-9C68-47D4-88D0-4062BD2DCC9E}">
      <dgm:prSet/>
      <dgm:spPr/>
      <dgm:t>
        <a:bodyPr/>
        <a:lstStyle/>
        <a:p>
          <a:endParaRPr lang="en-US"/>
        </a:p>
      </dgm:t>
    </dgm:pt>
    <dgm:pt modelId="{BAB93BC6-3D83-430A-9AAD-431E245BD4DE}">
      <dgm:prSet/>
      <dgm:spPr/>
      <dgm:t>
        <a:bodyPr/>
        <a:lstStyle/>
        <a:p>
          <a:r>
            <a:rPr lang="en-GB" dirty="0"/>
            <a:t>2023 Budget Prioritization Framework </a:t>
          </a:r>
          <a:endParaRPr lang="en-US" dirty="0"/>
        </a:p>
      </dgm:t>
    </dgm:pt>
    <dgm:pt modelId="{704F64CD-F950-4AF4-9546-7A54D89EC82F}" type="parTrans" cxnId="{620D0DAF-427B-4855-A58F-7BC76980724A}">
      <dgm:prSet/>
      <dgm:spPr/>
      <dgm:t>
        <a:bodyPr/>
        <a:lstStyle/>
        <a:p>
          <a:endParaRPr lang="en-US"/>
        </a:p>
      </dgm:t>
    </dgm:pt>
    <dgm:pt modelId="{EBE2127E-986E-45B5-987B-42B0606BEBAB}" type="sibTrans" cxnId="{620D0DAF-427B-4855-A58F-7BC76980724A}">
      <dgm:prSet/>
      <dgm:spPr/>
      <dgm:t>
        <a:bodyPr/>
        <a:lstStyle/>
        <a:p>
          <a:endParaRPr lang="en-US"/>
        </a:p>
      </dgm:t>
    </dgm:pt>
    <dgm:pt modelId="{6B53E793-2AD7-4EA0-822B-DBD238DB68A5}">
      <dgm:prSet/>
      <dgm:spPr/>
      <dgm:t>
        <a:bodyPr/>
        <a:lstStyle/>
        <a:p>
          <a:r>
            <a:rPr lang="en-US" dirty="0"/>
            <a:t>Economic Reconstruction and Recovery Plan</a:t>
          </a:r>
        </a:p>
      </dgm:t>
    </dgm:pt>
    <dgm:pt modelId="{AF47A299-36AC-4191-96F3-A7821EE5F3A1}" type="parTrans" cxnId="{6B40E29F-7BCC-40C7-B6B4-34618F9F0CC1}">
      <dgm:prSet/>
      <dgm:spPr/>
      <dgm:t>
        <a:bodyPr/>
        <a:lstStyle/>
        <a:p>
          <a:endParaRPr lang="en-US"/>
        </a:p>
      </dgm:t>
    </dgm:pt>
    <dgm:pt modelId="{D0356220-9500-4A19-BF59-19BD43D33A2B}" type="sibTrans" cxnId="{6B40E29F-7BCC-40C7-B6B4-34618F9F0CC1}">
      <dgm:prSet/>
      <dgm:spPr/>
      <dgm:t>
        <a:bodyPr/>
        <a:lstStyle/>
        <a:p>
          <a:endParaRPr lang="en-US"/>
        </a:p>
      </dgm:t>
    </dgm:pt>
    <dgm:pt modelId="{E5CF986B-0922-44FC-8A1D-7B20750565DA}">
      <dgm:prSet/>
      <dgm:spPr/>
      <dgm:t>
        <a:bodyPr/>
        <a:lstStyle/>
        <a:p>
          <a:r>
            <a:rPr lang="en-GB" dirty="0"/>
            <a:t>Presidential Employment Stimulus Programme</a:t>
          </a:r>
          <a:endParaRPr lang="en-US" dirty="0"/>
        </a:p>
      </dgm:t>
    </dgm:pt>
    <dgm:pt modelId="{6803B82B-68F6-46A2-A6E9-6019DDEE1744}" type="parTrans" cxnId="{B1EE4CA4-3400-492A-A1DC-F99C2348348A}">
      <dgm:prSet/>
      <dgm:spPr/>
      <dgm:t>
        <a:bodyPr/>
        <a:lstStyle/>
        <a:p>
          <a:endParaRPr lang="en-US"/>
        </a:p>
      </dgm:t>
    </dgm:pt>
    <dgm:pt modelId="{AE610574-B7D1-4442-BAB0-05C2BEDE09B1}" type="sibTrans" cxnId="{B1EE4CA4-3400-492A-A1DC-F99C2348348A}">
      <dgm:prSet/>
      <dgm:spPr/>
      <dgm:t>
        <a:bodyPr/>
        <a:lstStyle/>
        <a:p>
          <a:endParaRPr lang="en-US"/>
        </a:p>
      </dgm:t>
    </dgm:pt>
    <dgm:pt modelId="{79858F8C-A12B-4350-ABFA-8E16A8FE407E}">
      <dgm:prSet/>
      <dgm:spPr/>
      <dgm:t>
        <a:bodyPr/>
        <a:lstStyle/>
        <a:p>
          <a:r>
            <a:rPr lang="en-US" dirty="0"/>
            <a:t>SACO CCI Mapping Study 2022</a:t>
          </a:r>
        </a:p>
      </dgm:t>
    </dgm:pt>
    <dgm:pt modelId="{3E0DAB66-40E7-4CEC-8632-5B4A76220EBD}" type="parTrans" cxnId="{4E6528E5-EDFC-43CA-A349-50FDE1C49156}">
      <dgm:prSet/>
      <dgm:spPr/>
      <dgm:t>
        <a:bodyPr/>
        <a:lstStyle/>
        <a:p>
          <a:endParaRPr lang="en-US"/>
        </a:p>
      </dgm:t>
    </dgm:pt>
    <dgm:pt modelId="{7F79287E-DAC2-4A73-B70D-ED116208A7AC}" type="sibTrans" cxnId="{4E6528E5-EDFC-43CA-A349-50FDE1C49156}">
      <dgm:prSet/>
      <dgm:spPr/>
      <dgm:t>
        <a:bodyPr/>
        <a:lstStyle/>
        <a:p>
          <a:endParaRPr lang="en-US"/>
        </a:p>
      </dgm:t>
    </dgm:pt>
    <dgm:pt modelId="{3C177B67-A3B0-4334-810E-6113CD30F899}">
      <dgm:prSet/>
      <dgm:spPr/>
      <dgm:t>
        <a:bodyPr/>
        <a:lstStyle/>
        <a:p>
          <a:r>
            <a:rPr lang="en-US" dirty="0"/>
            <a:t>Cultural Creative Industries Masterplan</a:t>
          </a:r>
        </a:p>
      </dgm:t>
    </dgm:pt>
    <dgm:pt modelId="{5296698D-5ECB-43E5-87A9-3AD9A7566CFB}" type="parTrans" cxnId="{2A907CC2-E774-4F4F-A6AA-6DFE426E4662}">
      <dgm:prSet/>
      <dgm:spPr/>
      <dgm:t>
        <a:bodyPr/>
        <a:lstStyle/>
        <a:p>
          <a:endParaRPr lang="en-US"/>
        </a:p>
      </dgm:t>
    </dgm:pt>
    <dgm:pt modelId="{DE8C1E81-F27B-4C7E-AF1A-81C0BB11AC3F}" type="sibTrans" cxnId="{2A907CC2-E774-4F4F-A6AA-6DFE426E4662}">
      <dgm:prSet/>
      <dgm:spPr/>
      <dgm:t>
        <a:bodyPr/>
        <a:lstStyle/>
        <a:p>
          <a:endParaRPr lang="en-US"/>
        </a:p>
      </dgm:t>
    </dgm:pt>
    <dgm:pt modelId="{D4BD1E16-F451-4DEB-B7BF-C1D6543B6207}">
      <dgm:prSet/>
      <dgm:spPr/>
      <dgm:t>
        <a:bodyPr/>
        <a:lstStyle/>
        <a:p>
          <a:r>
            <a:rPr lang="en-US" dirty="0"/>
            <a:t>Mzansi Golden Economy (MGE)</a:t>
          </a:r>
        </a:p>
      </dgm:t>
    </dgm:pt>
    <dgm:pt modelId="{E8B80FE2-B5F1-424A-8307-31C20FAAAE05}" type="parTrans" cxnId="{23B238AE-3E33-41AD-A9B0-BDA71B55565E}">
      <dgm:prSet/>
      <dgm:spPr/>
      <dgm:t>
        <a:bodyPr/>
        <a:lstStyle/>
        <a:p>
          <a:endParaRPr lang="en-US"/>
        </a:p>
      </dgm:t>
    </dgm:pt>
    <dgm:pt modelId="{4A8F470A-6EC5-4F64-A94D-EAF40DFFD2C9}" type="sibTrans" cxnId="{23B238AE-3E33-41AD-A9B0-BDA71B55565E}">
      <dgm:prSet/>
      <dgm:spPr/>
      <dgm:t>
        <a:bodyPr/>
        <a:lstStyle/>
        <a:p>
          <a:endParaRPr lang="en-US"/>
        </a:p>
      </dgm:t>
    </dgm:pt>
    <dgm:pt modelId="{531F9DDE-2CBC-4873-A64F-1C156E151CCF}">
      <dgm:prSet/>
      <dgm:spPr/>
      <dgm:t>
        <a:bodyPr/>
        <a:lstStyle/>
        <a:p>
          <a:r>
            <a:rPr lang="en-US" dirty="0"/>
            <a:t>SOCIAL COHESION AND NATION BUILDING</a:t>
          </a:r>
        </a:p>
      </dgm:t>
    </dgm:pt>
    <dgm:pt modelId="{9EA5250D-DDFC-46E3-97F0-C0DC78CD8BA1}" type="parTrans" cxnId="{A464F6BE-C2A0-4363-8C67-2DD7039F7C00}">
      <dgm:prSet/>
      <dgm:spPr/>
      <dgm:t>
        <a:bodyPr/>
        <a:lstStyle/>
        <a:p>
          <a:endParaRPr lang="en-US"/>
        </a:p>
      </dgm:t>
    </dgm:pt>
    <dgm:pt modelId="{B381735E-BA68-4C5A-B40C-F5D3D8AF8169}" type="sibTrans" cxnId="{A464F6BE-C2A0-4363-8C67-2DD7039F7C00}">
      <dgm:prSet/>
      <dgm:spPr/>
      <dgm:t>
        <a:bodyPr/>
        <a:lstStyle/>
        <a:p>
          <a:endParaRPr lang="en-US"/>
        </a:p>
      </dgm:t>
    </dgm:pt>
    <dgm:pt modelId="{CB149F0E-A2F0-4572-92B1-8A81A9B155D3}">
      <dgm:prSet/>
      <dgm:spPr/>
      <dgm:t>
        <a:bodyPr/>
        <a:lstStyle/>
        <a:p>
          <a:r>
            <a:rPr lang="en-US" dirty="0"/>
            <a:t>GENDER-BASED VIOLENCE AND FEMICIDE</a:t>
          </a:r>
        </a:p>
      </dgm:t>
    </dgm:pt>
    <dgm:pt modelId="{3D5926AA-8495-4913-8D5A-F4D5658F8D8D}" type="parTrans" cxnId="{E2749E17-A53B-4E11-B253-F18907C1C9DA}">
      <dgm:prSet/>
      <dgm:spPr/>
      <dgm:t>
        <a:bodyPr/>
        <a:lstStyle/>
        <a:p>
          <a:endParaRPr lang="en-US"/>
        </a:p>
      </dgm:t>
    </dgm:pt>
    <dgm:pt modelId="{3E447440-CE59-49F1-9074-4B1D584B8FF4}" type="sibTrans" cxnId="{E2749E17-A53B-4E11-B253-F18907C1C9DA}">
      <dgm:prSet/>
      <dgm:spPr/>
      <dgm:t>
        <a:bodyPr/>
        <a:lstStyle/>
        <a:p>
          <a:endParaRPr lang="en-US"/>
        </a:p>
      </dgm:t>
    </dgm:pt>
    <dgm:pt modelId="{CC6DDCAD-B5E1-4AEE-ADC9-306A7738C9B3}">
      <dgm:prSet/>
      <dgm:spPr/>
      <dgm:t>
        <a:bodyPr/>
        <a:lstStyle/>
        <a:p>
          <a:r>
            <a:rPr lang="en-US" dirty="0"/>
            <a:t>TRANSFORMATION AND CAPACITY BUILDING</a:t>
          </a:r>
        </a:p>
      </dgm:t>
    </dgm:pt>
    <dgm:pt modelId="{E92FB9F9-AD2E-4172-A2A0-30150B3F80BA}" type="parTrans" cxnId="{A0D63F6B-6B5A-404C-9F80-61882B3B3026}">
      <dgm:prSet/>
      <dgm:spPr/>
      <dgm:t>
        <a:bodyPr/>
        <a:lstStyle/>
        <a:p>
          <a:endParaRPr lang="en-US"/>
        </a:p>
      </dgm:t>
    </dgm:pt>
    <dgm:pt modelId="{C754373F-87DE-4F67-A42D-69EE8119B171}" type="sibTrans" cxnId="{A0D63F6B-6B5A-404C-9F80-61882B3B3026}">
      <dgm:prSet/>
      <dgm:spPr/>
      <dgm:t>
        <a:bodyPr/>
        <a:lstStyle/>
        <a:p>
          <a:endParaRPr lang="en-US"/>
        </a:p>
      </dgm:t>
    </dgm:pt>
    <dgm:pt modelId="{9BAF6338-062D-4C4F-B122-8E3B8F48D0FC}">
      <dgm:prSet/>
      <dgm:spPr/>
      <dgm:t>
        <a:bodyPr/>
        <a:lstStyle/>
        <a:p>
          <a:r>
            <a:rPr lang="en-US" dirty="0"/>
            <a:t>INFORMATION AND INFRASTRUCTURE</a:t>
          </a:r>
        </a:p>
      </dgm:t>
    </dgm:pt>
    <dgm:pt modelId="{5BAC4781-D25A-44DF-A629-86447BAC5E36}" type="parTrans" cxnId="{6749620C-CCB0-416C-BED3-A30E965E9294}">
      <dgm:prSet/>
      <dgm:spPr/>
      <dgm:t>
        <a:bodyPr/>
        <a:lstStyle/>
        <a:p>
          <a:endParaRPr lang="en-US"/>
        </a:p>
      </dgm:t>
    </dgm:pt>
    <dgm:pt modelId="{BD1F3FB1-EE59-451A-8FFB-0F2A0B01E59B}" type="sibTrans" cxnId="{6749620C-CCB0-416C-BED3-A30E965E9294}">
      <dgm:prSet/>
      <dgm:spPr/>
      <dgm:t>
        <a:bodyPr/>
        <a:lstStyle/>
        <a:p>
          <a:endParaRPr lang="en-US"/>
        </a:p>
      </dgm:t>
    </dgm:pt>
    <dgm:pt modelId="{5187EE69-92E2-4B80-B557-95887867FCC2}">
      <dgm:prSet/>
      <dgm:spPr/>
      <dgm:t>
        <a:bodyPr/>
        <a:lstStyle/>
        <a:p>
          <a:r>
            <a:rPr lang="en-US" dirty="0"/>
            <a:t>GOVERNANCE </a:t>
          </a:r>
        </a:p>
      </dgm:t>
    </dgm:pt>
    <dgm:pt modelId="{2AD2C169-0BA6-4F65-B9BB-D2F6C05D012B}" type="parTrans" cxnId="{4C9572B0-CC28-493E-8036-DE26161E84B7}">
      <dgm:prSet/>
      <dgm:spPr/>
      <dgm:t>
        <a:bodyPr/>
        <a:lstStyle/>
        <a:p>
          <a:endParaRPr lang="en-US"/>
        </a:p>
      </dgm:t>
    </dgm:pt>
    <dgm:pt modelId="{5B43ED6B-8567-4AEE-AA3F-F6819597B3A9}" type="sibTrans" cxnId="{4C9572B0-CC28-493E-8036-DE26161E84B7}">
      <dgm:prSet/>
      <dgm:spPr/>
      <dgm:t>
        <a:bodyPr/>
        <a:lstStyle/>
        <a:p>
          <a:endParaRPr lang="en-US"/>
        </a:p>
      </dgm:t>
    </dgm:pt>
    <dgm:pt modelId="{86A7217E-ED20-4440-A0BA-7335B2EDE100}">
      <dgm:prSet/>
      <dgm:spPr/>
      <dgm:t>
        <a:bodyPr/>
        <a:lstStyle/>
        <a:p>
          <a:r>
            <a:rPr lang="en-US" dirty="0"/>
            <a:t>TARGET GROUPS</a:t>
          </a:r>
        </a:p>
      </dgm:t>
    </dgm:pt>
    <dgm:pt modelId="{8E1DE4D0-A763-4715-8379-1CBF631F1ED4}" type="parTrans" cxnId="{DF5B1CA1-DBBF-4B05-A17B-5915165A8792}">
      <dgm:prSet/>
      <dgm:spPr/>
      <dgm:t>
        <a:bodyPr/>
        <a:lstStyle/>
        <a:p>
          <a:endParaRPr lang="en-US"/>
        </a:p>
      </dgm:t>
    </dgm:pt>
    <dgm:pt modelId="{7456B2CD-D086-41F3-853B-85602B02D20E}" type="sibTrans" cxnId="{DF5B1CA1-DBBF-4B05-A17B-5915165A8792}">
      <dgm:prSet/>
      <dgm:spPr/>
      <dgm:t>
        <a:bodyPr/>
        <a:lstStyle/>
        <a:p>
          <a:endParaRPr lang="en-US"/>
        </a:p>
      </dgm:t>
    </dgm:pt>
    <dgm:pt modelId="{42AF34BE-DEA4-4709-ADC1-F292A7A5C938}">
      <dgm:prSet/>
      <dgm:spPr/>
      <dgm:t>
        <a:bodyPr/>
        <a:lstStyle/>
        <a:p>
          <a:r>
            <a:rPr lang="en-US" dirty="0"/>
            <a:t>Youth</a:t>
          </a:r>
        </a:p>
      </dgm:t>
    </dgm:pt>
    <dgm:pt modelId="{E2A26F4D-0D5C-46CC-81FF-D32A11DBFB74}" type="parTrans" cxnId="{B4E032A7-212D-400E-B565-4D63C2C368FB}">
      <dgm:prSet/>
      <dgm:spPr/>
      <dgm:t>
        <a:bodyPr/>
        <a:lstStyle/>
        <a:p>
          <a:endParaRPr lang="en-US"/>
        </a:p>
      </dgm:t>
    </dgm:pt>
    <dgm:pt modelId="{C32CD406-AED2-424A-BBF5-7093D9E5E265}" type="sibTrans" cxnId="{B4E032A7-212D-400E-B565-4D63C2C368FB}">
      <dgm:prSet/>
      <dgm:spPr/>
      <dgm:t>
        <a:bodyPr/>
        <a:lstStyle/>
        <a:p>
          <a:endParaRPr lang="en-US"/>
        </a:p>
      </dgm:t>
    </dgm:pt>
    <dgm:pt modelId="{64FA22E3-BE07-4420-A83D-DAE28D0C66AC}">
      <dgm:prSet/>
      <dgm:spPr/>
      <dgm:t>
        <a:bodyPr/>
        <a:lstStyle/>
        <a:p>
          <a:r>
            <a:rPr lang="en-US" dirty="0"/>
            <a:t>Women</a:t>
          </a:r>
        </a:p>
      </dgm:t>
    </dgm:pt>
    <dgm:pt modelId="{91B4CD1C-34A6-4E76-A907-DDBDC863620E}" type="parTrans" cxnId="{45C73BB1-CC68-4F7D-9D4F-D9D446ACCAB0}">
      <dgm:prSet/>
      <dgm:spPr/>
      <dgm:t>
        <a:bodyPr/>
        <a:lstStyle/>
        <a:p>
          <a:endParaRPr lang="en-US"/>
        </a:p>
      </dgm:t>
    </dgm:pt>
    <dgm:pt modelId="{0C787983-B444-4A15-B32C-4C15EAA080BD}" type="sibTrans" cxnId="{45C73BB1-CC68-4F7D-9D4F-D9D446ACCAB0}">
      <dgm:prSet/>
      <dgm:spPr/>
      <dgm:t>
        <a:bodyPr/>
        <a:lstStyle/>
        <a:p>
          <a:endParaRPr lang="en-US"/>
        </a:p>
      </dgm:t>
    </dgm:pt>
    <dgm:pt modelId="{051E5107-9AE9-4041-AE5A-C5C6CF19EB6F}">
      <dgm:prSet/>
      <dgm:spPr/>
      <dgm:t>
        <a:bodyPr/>
        <a:lstStyle/>
        <a:p>
          <a:r>
            <a:rPr lang="en-US" dirty="0"/>
            <a:t>People with a disability</a:t>
          </a:r>
        </a:p>
      </dgm:t>
    </dgm:pt>
    <dgm:pt modelId="{2B202E6D-2B7B-44E3-A87F-90EF7AD86453}" type="parTrans" cxnId="{5D98A92D-E054-458A-B5B8-B330FFA386C7}">
      <dgm:prSet/>
      <dgm:spPr/>
      <dgm:t>
        <a:bodyPr/>
        <a:lstStyle/>
        <a:p>
          <a:endParaRPr lang="en-US"/>
        </a:p>
      </dgm:t>
    </dgm:pt>
    <dgm:pt modelId="{A43C4725-E263-41E8-9CF5-860F1D4C0CD7}" type="sibTrans" cxnId="{5D98A92D-E054-458A-B5B8-B330FFA386C7}">
      <dgm:prSet/>
      <dgm:spPr/>
      <dgm:t>
        <a:bodyPr/>
        <a:lstStyle/>
        <a:p>
          <a:endParaRPr lang="en-US"/>
        </a:p>
      </dgm:t>
    </dgm:pt>
    <dgm:pt modelId="{176B1668-CF6B-4E6E-80F3-442B6C4FD642}" type="pres">
      <dgm:prSet presAssocID="{7023C3EE-588F-44E3-9903-76E372581824}" presName="diagram" presStyleCnt="0">
        <dgm:presLayoutVars>
          <dgm:dir/>
          <dgm:resizeHandles val="exact"/>
        </dgm:presLayoutVars>
      </dgm:prSet>
      <dgm:spPr/>
      <dgm:t>
        <a:bodyPr/>
        <a:lstStyle/>
        <a:p>
          <a:endParaRPr lang="en-ZA"/>
        </a:p>
      </dgm:t>
    </dgm:pt>
    <dgm:pt modelId="{0B6E8555-961F-4ED9-8535-E97AED01B3C4}" type="pres">
      <dgm:prSet presAssocID="{843128A5-C7E8-4C80-9F96-24B381AF5DE0}" presName="node" presStyleLbl="node1" presStyleIdx="0" presStyleCnt="17">
        <dgm:presLayoutVars>
          <dgm:bulletEnabled val="1"/>
        </dgm:presLayoutVars>
      </dgm:prSet>
      <dgm:spPr/>
      <dgm:t>
        <a:bodyPr/>
        <a:lstStyle/>
        <a:p>
          <a:endParaRPr lang="en-ZA"/>
        </a:p>
      </dgm:t>
    </dgm:pt>
    <dgm:pt modelId="{F9FB0344-94C9-4A76-AC28-6A393A92630B}" type="pres">
      <dgm:prSet presAssocID="{4525A6BA-1266-43A1-BEF8-4197EFFC0727}" presName="sibTrans" presStyleCnt="0"/>
      <dgm:spPr/>
    </dgm:pt>
    <dgm:pt modelId="{4AD577CE-B5ED-4CCB-AAF3-B59480F1C43A}" type="pres">
      <dgm:prSet presAssocID="{229B68EC-DA56-4DD7-B2DB-66823D66C1A0}" presName="node" presStyleLbl="node1" presStyleIdx="1" presStyleCnt="17">
        <dgm:presLayoutVars>
          <dgm:bulletEnabled val="1"/>
        </dgm:presLayoutVars>
      </dgm:prSet>
      <dgm:spPr/>
      <dgm:t>
        <a:bodyPr/>
        <a:lstStyle/>
        <a:p>
          <a:endParaRPr lang="en-ZA"/>
        </a:p>
      </dgm:t>
    </dgm:pt>
    <dgm:pt modelId="{599627B8-A92C-47C1-BB51-1BB89974D2DF}" type="pres">
      <dgm:prSet presAssocID="{860D6084-1CDD-4400-82B6-59E7FA823D2F}" presName="sibTrans" presStyleCnt="0"/>
      <dgm:spPr/>
    </dgm:pt>
    <dgm:pt modelId="{69153E23-7AE4-4477-AA06-DF70D07BCC7F}" type="pres">
      <dgm:prSet presAssocID="{BAB93BC6-3D83-430A-9AAD-431E245BD4DE}" presName="node" presStyleLbl="node1" presStyleIdx="2" presStyleCnt="17">
        <dgm:presLayoutVars>
          <dgm:bulletEnabled val="1"/>
        </dgm:presLayoutVars>
      </dgm:prSet>
      <dgm:spPr/>
      <dgm:t>
        <a:bodyPr/>
        <a:lstStyle/>
        <a:p>
          <a:endParaRPr lang="en-ZA"/>
        </a:p>
      </dgm:t>
    </dgm:pt>
    <dgm:pt modelId="{EAB4F9A3-4609-4A41-B807-4A4F06196A9B}" type="pres">
      <dgm:prSet presAssocID="{EBE2127E-986E-45B5-987B-42B0606BEBAB}" presName="sibTrans" presStyleCnt="0"/>
      <dgm:spPr/>
    </dgm:pt>
    <dgm:pt modelId="{89556DF4-57DA-4028-883F-096DBC9F9539}" type="pres">
      <dgm:prSet presAssocID="{6B53E793-2AD7-4EA0-822B-DBD238DB68A5}" presName="node" presStyleLbl="node1" presStyleIdx="3" presStyleCnt="17">
        <dgm:presLayoutVars>
          <dgm:bulletEnabled val="1"/>
        </dgm:presLayoutVars>
      </dgm:prSet>
      <dgm:spPr/>
      <dgm:t>
        <a:bodyPr/>
        <a:lstStyle/>
        <a:p>
          <a:endParaRPr lang="en-ZA"/>
        </a:p>
      </dgm:t>
    </dgm:pt>
    <dgm:pt modelId="{73CDFBD6-7FC2-4E8C-8B88-BC29B8F7F594}" type="pres">
      <dgm:prSet presAssocID="{D0356220-9500-4A19-BF59-19BD43D33A2B}" presName="sibTrans" presStyleCnt="0"/>
      <dgm:spPr/>
    </dgm:pt>
    <dgm:pt modelId="{6FA4BB33-7654-46B3-9EF0-014C3BBD68AE}" type="pres">
      <dgm:prSet presAssocID="{E5CF986B-0922-44FC-8A1D-7B20750565DA}" presName="node" presStyleLbl="node1" presStyleIdx="4" presStyleCnt="17">
        <dgm:presLayoutVars>
          <dgm:bulletEnabled val="1"/>
        </dgm:presLayoutVars>
      </dgm:prSet>
      <dgm:spPr/>
      <dgm:t>
        <a:bodyPr/>
        <a:lstStyle/>
        <a:p>
          <a:endParaRPr lang="en-ZA"/>
        </a:p>
      </dgm:t>
    </dgm:pt>
    <dgm:pt modelId="{C12EC9EE-9F55-44FD-820F-E889FDB4E501}" type="pres">
      <dgm:prSet presAssocID="{AE610574-B7D1-4442-BAB0-05C2BEDE09B1}" presName="sibTrans" presStyleCnt="0"/>
      <dgm:spPr/>
    </dgm:pt>
    <dgm:pt modelId="{3F1C11E4-1F09-4DBA-A382-D28F15D195BA}" type="pres">
      <dgm:prSet presAssocID="{79858F8C-A12B-4350-ABFA-8E16A8FE407E}" presName="node" presStyleLbl="node1" presStyleIdx="5" presStyleCnt="17">
        <dgm:presLayoutVars>
          <dgm:bulletEnabled val="1"/>
        </dgm:presLayoutVars>
      </dgm:prSet>
      <dgm:spPr/>
      <dgm:t>
        <a:bodyPr/>
        <a:lstStyle/>
        <a:p>
          <a:endParaRPr lang="en-ZA"/>
        </a:p>
      </dgm:t>
    </dgm:pt>
    <dgm:pt modelId="{503622BB-1864-477B-92CA-A2DF6DE0840F}" type="pres">
      <dgm:prSet presAssocID="{7F79287E-DAC2-4A73-B70D-ED116208A7AC}" presName="sibTrans" presStyleCnt="0"/>
      <dgm:spPr/>
    </dgm:pt>
    <dgm:pt modelId="{75BD3DD7-5A9F-4387-B2A3-CF21413C983B}" type="pres">
      <dgm:prSet presAssocID="{3C177B67-A3B0-4334-810E-6113CD30F899}" presName="node" presStyleLbl="node1" presStyleIdx="6" presStyleCnt="17">
        <dgm:presLayoutVars>
          <dgm:bulletEnabled val="1"/>
        </dgm:presLayoutVars>
      </dgm:prSet>
      <dgm:spPr/>
      <dgm:t>
        <a:bodyPr/>
        <a:lstStyle/>
        <a:p>
          <a:endParaRPr lang="en-ZA"/>
        </a:p>
      </dgm:t>
    </dgm:pt>
    <dgm:pt modelId="{B66A7C33-A0EA-4742-8A36-7AE7007A16AC}" type="pres">
      <dgm:prSet presAssocID="{DE8C1E81-F27B-4C7E-AF1A-81C0BB11AC3F}" presName="sibTrans" presStyleCnt="0"/>
      <dgm:spPr/>
    </dgm:pt>
    <dgm:pt modelId="{B28C47A1-9F24-4955-A8F3-AB43994E6EA5}" type="pres">
      <dgm:prSet presAssocID="{D4BD1E16-F451-4DEB-B7BF-C1D6543B6207}" presName="node" presStyleLbl="node1" presStyleIdx="7" presStyleCnt="17">
        <dgm:presLayoutVars>
          <dgm:bulletEnabled val="1"/>
        </dgm:presLayoutVars>
      </dgm:prSet>
      <dgm:spPr/>
      <dgm:t>
        <a:bodyPr/>
        <a:lstStyle/>
        <a:p>
          <a:endParaRPr lang="en-ZA"/>
        </a:p>
      </dgm:t>
    </dgm:pt>
    <dgm:pt modelId="{2F4130F1-2EEC-4CEB-8A90-76F30A54E96C}" type="pres">
      <dgm:prSet presAssocID="{4A8F470A-6EC5-4F64-A94D-EAF40DFFD2C9}" presName="sibTrans" presStyleCnt="0"/>
      <dgm:spPr/>
    </dgm:pt>
    <dgm:pt modelId="{728BB671-0F3D-4359-860A-3138BF437AAC}" type="pres">
      <dgm:prSet presAssocID="{531F9DDE-2CBC-4873-A64F-1C156E151CCF}" presName="node" presStyleLbl="node1" presStyleIdx="8" presStyleCnt="17">
        <dgm:presLayoutVars>
          <dgm:bulletEnabled val="1"/>
        </dgm:presLayoutVars>
      </dgm:prSet>
      <dgm:spPr/>
      <dgm:t>
        <a:bodyPr/>
        <a:lstStyle/>
        <a:p>
          <a:endParaRPr lang="en-ZA"/>
        </a:p>
      </dgm:t>
    </dgm:pt>
    <dgm:pt modelId="{AE008889-6032-4C68-A4DC-148D84277B7F}" type="pres">
      <dgm:prSet presAssocID="{B381735E-BA68-4C5A-B40C-F5D3D8AF8169}" presName="sibTrans" presStyleCnt="0"/>
      <dgm:spPr/>
    </dgm:pt>
    <dgm:pt modelId="{FFA73264-F84A-4B09-BC9E-91DAADC9D269}" type="pres">
      <dgm:prSet presAssocID="{CB149F0E-A2F0-4572-92B1-8A81A9B155D3}" presName="node" presStyleLbl="node1" presStyleIdx="9" presStyleCnt="17">
        <dgm:presLayoutVars>
          <dgm:bulletEnabled val="1"/>
        </dgm:presLayoutVars>
      </dgm:prSet>
      <dgm:spPr/>
      <dgm:t>
        <a:bodyPr/>
        <a:lstStyle/>
        <a:p>
          <a:endParaRPr lang="en-ZA"/>
        </a:p>
      </dgm:t>
    </dgm:pt>
    <dgm:pt modelId="{2646B2D7-79DB-41F4-98AC-F124C557A9FF}" type="pres">
      <dgm:prSet presAssocID="{3E447440-CE59-49F1-9074-4B1D584B8FF4}" presName="sibTrans" presStyleCnt="0"/>
      <dgm:spPr/>
    </dgm:pt>
    <dgm:pt modelId="{2B71E277-0EAC-41B9-B796-321E71182725}" type="pres">
      <dgm:prSet presAssocID="{CC6DDCAD-B5E1-4AEE-ADC9-306A7738C9B3}" presName="node" presStyleLbl="node1" presStyleIdx="10" presStyleCnt="17">
        <dgm:presLayoutVars>
          <dgm:bulletEnabled val="1"/>
        </dgm:presLayoutVars>
      </dgm:prSet>
      <dgm:spPr/>
      <dgm:t>
        <a:bodyPr/>
        <a:lstStyle/>
        <a:p>
          <a:endParaRPr lang="en-ZA"/>
        </a:p>
      </dgm:t>
    </dgm:pt>
    <dgm:pt modelId="{63CD25AF-B206-4479-94C8-5AEFB11E3477}" type="pres">
      <dgm:prSet presAssocID="{C754373F-87DE-4F67-A42D-69EE8119B171}" presName="sibTrans" presStyleCnt="0"/>
      <dgm:spPr/>
    </dgm:pt>
    <dgm:pt modelId="{7B5F1AF0-960B-46E8-B239-F6749F292B6A}" type="pres">
      <dgm:prSet presAssocID="{9BAF6338-062D-4C4F-B122-8E3B8F48D0FC}" presName="node" presStyleLbl="node1" presStyleIdx="11" presStyleCnt="17">
        <dgm:presLayoutVars>
          <dgm:bulletEnabled val="1"/>
        </dgm:presLayoutVars>
      </dgm:prSet>
      <dgm:spPr/>
      <dgm:t>
        <a:bodyPr/>
        <a:lstStyle/>
        <a:p>
          <a:endParaRPr lang="en-ZA"/>
        </a:p>
      </dgm:t>
    </dgm:pt>
    <dgm:pt modelId="{18ADA3DA-F257-4842-A35C-AA557E4CDC94}" type="pres">
      <dgm:prSet presAssocID="{BD1F3FB1-EE59-451A-8FFB-0F2A0B01E59B}" presName="sibTrans" presStyleCnt="0"/>
      <dgm:spPr/>
    </dgm:pt>
    <dgm:pt modelId="{A7DF05A3-0499-4F69-9352-FAEDA89FB2AC}" type="pres">
      <dgm:prSet presAssocID="{5187EE69-92E2-4B80-B557-95887867FCC2}" presName="node" presStyleLbl="node1" presStyleIdx="12" presStyleCnt="17">
        <dgm:presLayoutVars>
          <dgm:bulletEnabled val="1"/>
        </dgm:presLayoutVars>
      </dgm:prSet>
      <dgm:spPr/>
      <dgm:t>
        <a:bodyPr/>
        <a:lstStyle/>
        <a:p>
          <a:endParaRPr lang="en-ZA"/>
        </a:p>
      </dgm:t>
    </dgm:pt>
    <dgm:pt modelId="{5904C312-3A64-4475-8360-2CC5D2B61D10}" type="pres">
      <dgm:prSet presAssocID="{5B43ED6B-8567-4AEE-AA3F-F6819597B3A9}" presName="sibTrans" presStyleCnt="0"/>
      <dgm:spPr/>
    </dgm:pt>
    <dgm:pt modelId="{C6935531-6A96-42AA-A258-C9C4677375F3}" type="pres">
      <dgm:prSet presAssocID="{86A7217E-ED20-4440-A0BA-7335B2EDE100}" presName="node" presStyleLbl="node1" presStyleIdx="13" presStyleCnt="17">
        <dgm:presLayoutVars>
          <dgm:bulletEnabled val="1"/>
        </dgm:presLayoutVars>
      </dgm:prSet>
      <dgm:spPr/>
      <dgm:t>
        <a:bodyPr/>
        <a:lstStyle/>
        <a:p>
          <a:endParaRPr lang="en-ZA"/>
        </a:p>
      </dgm:t>
    </dgm:pt>
    <dgm:pt modelId="{F309DA7C-5669-40C7-834A-318E0FAE2D4A}" type="pres">
      <dgm:prSet presAssocID="{7456B2CD-D086-41F3-853B-85602B02D20E}" presName="sibTrans" presStyleCnt="0"/>
      <dgm:spPr/>
    </dgm:pt>
    <dgm:pt modelId="{B917E1E1-0FDF-466D-A7A4-77A0A04903FD}" type="pres">
      <dgm:prSet presAssocID="{42AF34BE-DEA4-4709-ADC1-F292A7A5C938}" presName="node" presStyleLbl="node1" presStyleIdx="14" presStyleCnt="17">
        <dgm:presLayoutVars>
          <dgm:bulletEnabled val="1"/>
        </dgm:presLayoutVars>
      </dgm:prSet>
      <dgm:spPr/>
      <dgm:t>
        <a:bodyPr/>
        <a:lstStyle/>
        <a:p>
          <a:endParaRPr lang="en-ZA"/>
        </a:p>
      </dgm:t>
    </dgm:pt>
    <dgm:pt modelId="{1555609B-5F8D-4E33-B14F-CE3C7B917DBE}" type="pres">
      <dgm:prSet presAssocID="{C32CD406-AED2-424A-BBF5-7093D9E5E265}" presName="sibTrans" presStyleCnt="0"/>
      <dgm:spPr/>
    </dgm:pt>
    <dgm:pt modelId="{DDB4257C-65B1-4621-8B9A-D8B34DF8A4DC}" type="pres">
      <dgm:prSet presAssocID="{64FA22E3-BE07-4420-A83D-DAE28D0C66AC}" presName="node" presStyleLbl="node1" presStyleIdx="15" presStyleCnt="17">
        <dgm:presLayoutVars>
          <dgm:bulletEnabled val="1"/>
        </dgm:presLayoutVars>
      </dgm:prSet>
      <dgm:spPr/>
      <dgm:t>
        <a:bodyPr/>
        <a:lstStyle/>
        <a:p>
          <a:endParaRPr lang="en-ZA"/>
        </a:p>
      </dgm:t>
    </dgm:pt>
    <dgm:pt modelId="{4298DA17-45A7-48E9-9E5E-116551B883F8}" type="pres">
      <dgm:prSet presAssocID="{0C787983-B444-4A15-B32C-4C15EAA080BD}" presName="sibTrans" presStyleCnt="0"/>
      <dgm:spPr/>
    </dgm:pt>
    <dgm:pt modelId="{57FE00EB-CC14-43FA-BA8E-1E163317B9F0}" type="pres">
      <dgm:prSet presAssocID="{051E5107-9AE9-4041-AE5A-C5C6CF19EB6F}" presName="node" presStyleLbl="node1" presStyleIdx="16" presStyleCnt="17">
        <dgm:presLayoutVars>
          <dgm:bulletEnabled val="1"/>
        </dgm:presLayoutVars>
      </dgm:prSet>
      <dgm:spPr/>
      <dgm:t>
        <a:bodyPr/>
        <a:lstStyle/>
        <a:p>
          <a:endParaRPr lang="en-ZA"/>
        </a:p>
      </dgm:t>
    </dgm:pt>
  </dgm:ptLst>
  <dgm:cxnLst>
    <dgm:cxn modelId="{220F4FC6-35B7-4FC4-962A-AB324EBF5082}" type="presOf" srcId="{E5CF986B-0922-44FC-8A1D-7B20750565DA}" destId="{6FA4BB33-7654-46B3-9EF0-014C3BBD68AE}" srcOrd="0" destOrd="0" presId="urn:microsoft.com/office/officeart/2005/8/layout/default#1"/>
    <dgm:cxn modelId="{9D3B6C17-2257-4B8A-86D8-5869AE18BB39}" type="presOf" srcId="{D4BD1E16-F451-4DEB-B7BF-C1D6543B6207}" destId="{B28C47A1-9F24-4955-A8F3-AB43994E6EA5}" srcOrd="0" destOrd="0" presId="urn:microsoft.com/office/officeart/2005/8/layout/default#1"/>
    <dgm:cxn modelId="{A0D63F6B-6B5A-404C-9F80-61882B3B3026}" srcId="{7023C3EE-588F-44E3-9903-76E372581824}" destId="{CC6DDCAD-B5E1-4AEE-ADC9-306A7738C9B3}" srcOrd="10" destOrd="0" parTransId="{E92FB9F9-AD2E-4172-A2A0-30150B3F80BA}" sibTransId="{C754373F-87DE-4F67-A42D-69EE8119B171}"/>
    <dgm:cxn modelId="{4C9572B0-CC28-493E-8036-DE26161E84B7}" srcId="{7023C3EE-588F-44E3-9903-76E372581824}" destId="{5187EE69-92E2-4B80-B557-95887867FCC2}" srcOrd="12" destOrd="0" parTransId="{2AD2C169-0BA6-4F65-B9BB-D2F6C05D012B}" sibTransId="{5B43ED6B-8567-4AEE-AA3F-F6819597B3A9}"/>
    <dgm:cxn modelId="{6749620C-CCB0-416C-BED3-A30E965E9294}" srcId="{7023C3EE-588F-44E3-9903-76E372581824}" destId="{9BAF6338-062D-4C4F-B122-8E3B8F48D0FC}" srcOrd="11" destOrd="0" parTransId="{5BAC4781-D25A-44DF-A629-86447BAC5E36}" sibTransId="{BD1F3FB1-EE59-451A-8FFB-0F2A0B01E59B}"/>
    <dgm:cxn modelId="{6BFE8D70-FBE5-41A4-A9B6-00A5C7BCCC10}" type="presOf" srcId="{9BAF6338-062D-4C4F-B122-8E3B8F48D0FC}" destId="{7B5F1AF0-960B-46E8-B239-F6749F292B6A}" srcOrd="0" destOrd="0" presId="urn:microsoft.com/office/officeart/2005/8/layout/default#1"/>
    <dgm:cxn modelId="{FA9E7F91-837A-4557-8641-8F358B4D8DFF}" type="presOf" srcId="{6B53E793-2AD7-4EA0-822B-DBD238DB68A5}" destId="{89556DF4-57DA-4028-883F-096DBC9F9539}" srcOrd="0" destOrd="0" presId="urn:microsoft.com/office/officeart/2005/8/layout/default#1"/>
    <dgm:cxn modelId="{DF5B1CA1-DBBF-4B05-A17B-5915165A8792}" srcId="{7023C3EE-588F-44E3-9903-76E372581824}" destId="{86A7217E-ED20-4440-A0BA-7335B2EDE100}" srcOrd="13" destOrd="0" parTransId="{8E1DE4D0-A763-4715-8379-1CBF631F1ED4}" sibTransId="{7456B2CD-D086-41F3-853B-85602B02D20E}"/>
    <dgm:cxn modelId="{D0DC1A6F-ABFF-4975-B905-6E5BFF100CD2}" type="presOf" srcId="{BAB93BC6-3D83-430A-9AAD-431E245BD4DE}" destId="{69153E23-7AE4-4477-AA06-DF70D07BCC7F}" srcOrd="0" destOrd="0" presId="urn:microsoft.com/office/officeart/2005/8/layout/default#1"/>
    <dgm:cxn modelId="{1E866004-2139-4AE3-A98F-CD47C6C765A9}" type="presOf" srcId="{CB149F0E-A2F0-4572-92B1-8A81A9B155D3}" destId="{FFA73264-F84A-4B09-BC9E-91DAADC9D269}" srcOrd="0" destOrd="0" presId="urn:microsoft.com/office/officeart/2005/8/layout/default#1"/>
    <dgm:cxn modelId="{4E6528E5-EDFC-43CA-A349-50FDE1C49156}" srcId="{7023C3EE-588F-44E3-9903-76E372581824}" destId="{79858F8C-A12B-4350-ABFA-8E16A8FE407E}" srcOrd="5" destOrd="0" parTransId="{3E0DAB66-40E7-4CEC-8632-5B4A76220EBD}" sibTransId="{7F79287E-DAC2-4A73-B70D-ED116208A7AC}"/>
    <dgm:cxn modelId="{E2B0A91F-39D4-4CEC-8251-FCF9FECC5F6D}" type="presOf" srcId="{229B68EC-DA56-4DD7-B2DB-66823D66C1A0}" destId="{4AD577CE-B5ED-4CCB-AAF3-B59480F1C43A}" srcOrd="0" destOrd="0" presId="urn:microsoft.com/office/officeart/2005/8/layout/default#1"/>
    <dgm:cxn modelId="{AE6DDBB8-3F42-4199-B9DC-80A04652456E}" type="presOf" srcId="{42AF34BE-DEA4-4709-ADC1-F292A7A5C938}" destId="{B917E1E1-0FDF-466D-A7A4-77A0A04903FD}" srcOrd="0" destOrd="0" presId="urn:microsoft.com/office/officeart/2005/8/layout/default#1"/>
    <dgm:cxn modelId="{9FA7A532-D4BB-4B0A-8AA8-1264D50DA72C}" type="presOf" srcId="{7023C3EE-588F-44E3-9903-76E372581824}" destId="{176B1668-CF6B-4E6E-80F3-442B6C4FD642}" srcOrd="0" destOrd="0" presId="urn:microsoft.com/office/officeart/2005/8/layout/default#1"/>
    <dgm:cxn modelId="{DE82812B-D5FD-4998-ABC7-9C3B4A7893C8}" type="presOf" srcId="{CC6DDCAD-B5E1-4AEE-ADC9-306A7738C9B3}" destId="{2B71E277-0EAC-41B9-B796-321E71182725}" srcOrd="0" destOrd="0" presId="urn:microsoft.com/office/officeart/2005/8/layout/default#1"/>
    <dgm:cxn modelId="{E2749E17-A53B-4E11-B253-F18907C1C9DA}" srcId="{7023C3EE-588F-44E3-9903-76E372581824}" destId="{CB149F0E-A2F0-4572-92B1-8A81A9B155D3}" srcOrd="9" destOrd="0" parTransId="{3D5926AA-8495-4913-8D5A-F4D5658F8D8D}" sibTransId="{3E447440-CE59-49F1-9074-4B1D584B8FF4}"/>
    <dgm:cxn modelId="{5D98A92D-E054-458A-B5B8-B330FFA386C7}" srcId="{7023C3EE-588F-44E3-9903-76E372581824}" destId="{051E5107-9AE9-4041-AE5A-C5C6CF19EB6F}" srcOrd="16" destOrd="0" parTransId="{2B202E6D-2B7B-44E3-A87F-90EF7AD86453}" sibTransId="{A43C4725-E263-41E8-9CF5-860F1D4C0CD7}"/>
    <dgm:cxn modelId="{620D0DAF-427B-4855-A58F-7BC76980724A}" srcId="{7023C3EE-588F-44E3-9903-76E372581824}" destId="{BAB93BC6-3D83-430A-9AAD-431E245BD4DE}" srcOrd="2" destOrd="0" parTransId="{704F64CD-F950-4AF4-9546-7A54D89EC82F}" sibTransId="{EBE2127E-986E-45B5-987B-42B0606BEBAB}"/>
    <dgm:cxn modelId="{A464F6BE-C2A0-4363-8C67-2DD7039F7C00}" srcId="{7023C3EE-588F-44E3-9903-76E372581824}" destId="{531F9DDE-2CBC-4873-A64F-1C156E151CCF}" srcOrd="8" destOrd="0" parTransId="{9EA5250D-DDFC-46E3-97F0-C0DC78CD8BA1}" sibTransId="{B381735E-BA68-4C5A-B40C-F5D3D8AF8169}"/>
    <dgm:cxn modelId="{97A82DD9-9F62-4AE7-A87B-A00641343EB3}" type="presOf" srcId="{531F9DDE-2CBC-4873-A64F-1C156E151CCF}" destId="{728BB671-0F3D-4359-860A-3138BF437AAC}" srcOrd="0" destOrd="0" presId="urn:microsoft.com/office/officeart/2005/8/layout/default#1"/>
    <dgm:cxn modelId="{8C9590E0-65F5-494A-A586-27DB1806B00D}" type="presOf" srcId="{86A7217E-ED20-4440-A0BA-7335B2EDE100}" destId="{C6935531-6A96-42AA-A258-C9C4677375F3}" srcOrd="0" destOrd="0" presId="urn:microsoft.com/office/officeart/2005/8/layout/default#1"/>
    <dgm:cxn modelId="{45C73BB1-CC68-4F7D-9D4F-D9D446ACCAB0}" srcId="{7023C3EE-588F-44E3-9903-76E372581824}" destId="{64FA22E3-BE07-4420-A83D-DAE28D0C66AC}" srcOrd="15" destOrd="0" parTransId="{91B4CD1C-34A6-4E76-A907-DDBDC863620E}" sibTransId="{0C787983-B444-4A15-B32C-4C15EAA080BD}"/>
    <dgm:cxn modelId="{B1EE4CA4-3400-492A-A1DC-F99C2348348A}" srcId="{7023C3EE-588F-44E3-9903-76E372581824}" destId="{E5CF986B-0922-44FC-8A1D-7B20750565DA}" srcOrd="4" destOrd="0" parTransId="{6803B82B-68F6-46A2-A6E9-6019DDEE1744}" sibTransId="{AE610574-B7D1-4442-BAB0-05C2BEDE09B1}"/>
    <dgm:cxn modelId="{6544E133-F5B2-4A73-AF22-33FE990B1CCF}" type="presOf" srcId="{051E5107-9AE9-4041-AE5A-C5C6CF19EB6F}" destId="{57FE00EB-CC14-43FA-BA8E-1E163317B9F0}" srcOrd="0" destOrd="0" presId="urn:microsoft.com/office/officeart/2005/8/layout/default#1"/>
    <dgm:cxn modelId="{EB60A595-BE52-42FF-AE18-B4C873F31D1B}" type="presOf" srcId="{843128A5-C7E8-4C80-9F96-24B381AF5DE0}" destId="{0B6E8555-961F-4ED9-8535-E97AED01B3C4}" srcOrd="0" destOrd="0" presId="urn:microsoft.com/office/officeart/2005/8/layout/default#1"/>
    <dgm:cxn modelId="{E589A4DE-0A0D-40AD-AC25-B85299D591A7}" type="presOf" srcId="{5187EE69-92E2-4B80-B557-95887867FCC2}" destId="{A7DF05A3-0499-4F69-9352-FAEDA89FB2AC}" srcOrd="0" destOrd="0" presId="urn:microsoft.com/office/officeart/2005/8/layout/default#1"/>
    <dgm:cxn modelId="{B4E032A7-212D-400E-B565-4D63C2C368FB}" srcId="{7023C3EE-588F-44E3-9903-76E372581824}" destId="{42AF34BE-DEA4-4709-ADC1-F292A7A5C938}" srcOrd="14" destOrd="0" parTransId="{E2A26F4D-0D5C-46CC-81FF-D32A11DBFB74}" sibTransId="{C32CD406-AED2-424A-BBF5-7093D9E5E265}"/>
    <dgm:cxn modelId="{23B238AE-3E33-41AD-A9B0-BDA71B55565E}" srcId="{7023C3EE-588F-44E3-9903-76E372581824}" destId="{D4BD1E16-F451-4DEB-B7BF-C1D6543B6207}" srcOrd="7" destOrd="0" parTransId="{E8B80FE2-B5F1-424A-8307-31C20FAAAE05}" sibTransId="{4A8F470A-6EC5-4F64-A94D-EAF40DFFD2C9}"/>
    <dgm:cxn modelId="{6B40E29F-7BCC-40C7-B6B4-34618F9F0CC1}" srcId="{7023C3EE-588F-44E3-9903-76E372581824}" destId="{6B53E793-2AD7-4EA0-822B-DBD238DB68A5}" srcOrd="3" destOrd="0" parTransId="{AF47A299-36AC-4191-96F3-A7821EE5F3A1}" sibTransId="{D0356220-9500-4A19-BF59-19BD43D33A2B}"/>
    <dgm:cxn modelId="{EA5D7473-9C68-47D4-88D0-4062BD2DCC9E}" srcId="{7023C3EE-588F-44E3-9903-76E372581824}" destId="{229B68EC-DA56-4DD7-B2DB-66823D66C1A0}" srcOrd="1" destOrd="0" parTransId="{567708B4-E85B-4C6A-AAC3-2EAB5B4B337D}" sibTransId="{860D6084-1CDD-4400-82B6-59E7FA823D2F}"/>
    <dgm:cxn modelId="{2A907CC2-E774-4F4F-A6AA-6DFE426E4662}" srcId="{7023C3EE-588F-44E3-9903-76E372581824}" destId="{3C177B67-A3B0-4334-810E-6113CD30F899}" srcOrd="6" destOrd="0" parTransId="{5296698D-5ECB-43E5-87A9-3AD9A7566CFB}" sibTransId="{DE8C1E81-F27B-4C7E-AF1A-81C0BB11AC3F}"/>
    <dgm:cxn modelId="{FCBE18C9-21CA-431C-A7EC-61CCB7583BEF}" type="presOf" srcId="{64FA22E3-BE07-4420-A83D-DAE28D0C66AC}" destId="{DDB4257C-65B1-4621-8B9A-D8B34DF8A4DC}" srcOrd="0" destOrd="0" presId="urn:microsoft.com/office/officeart/2005/8/layout/default#1"/>
    <dgm:cxn modelId="{B7BFB3C6-D2BE-41A1-879C-04496AA8C13C}" type="presOf" srcId="{79858F8C-A12B-4350-ABFA-8E16A8FE407E}" destId="{3F1C11E4-1F09-4DBA-A382-D28F15D195BA}" srcOrd="0" destOrd="0" presId="urn:microsoft.com/office/officeart/2005/8/layout/default#1"/>
    <dgm:cxn modelId="{535F3002-5411-48C3-B0B5-76841AD431C8}" type="presOf" srcId="{3C177B67-A3B0-4334-810E-6113CD30F899}" destId="{75BD3DD7-5A9F-4387-B2A3-CF21413C983B}" srcOrd="0" destOrd="0" presId="urn:microsoft.com/office/officeart/2005/8/layout/default#1"/>
    <dgm:cxn modelId="{4FAB9E2E-55F3-4B21-8878-5A63FC21AF98}" srcId="{7023C3EE-588F-44E3-9903-76E372581824}" destId="{843128A5-C7E8-4C80-9F96-24B381AF5DE0}" srcOrd="0" destOrd="0" parTransId="{E20F976F-0949-4210-B490-4650084E5580}" sibTransId="{4525A6BA-1266-43A1-BEF8-4197EFFC0727}"/>
    <dgm:cxn modelId="{395F2CC9-2F13-47F8-9258-C4D01FDCDCEA}" type="presParOf" srcId="{176B1668-CF6B-4E6E-80F3-442B6C4FD642}" destId="{0B6E8555-961F-4ED9-8535-E97AED01B3C4}" srcOrd="0" destOrd="0" presId="urn:microsoft.com/office/officeart/2005/8/layout/default#1"/>
    <dgm:cxn modelId="{E9631FFD-B0FD-4089-B220-D12339525437}" type="presParOf" srcId="{176B1668-CF6B-4E6E-80F3-442B6C4FD642}" destId="{F9FB0344-94C9-4A76-AC28-6A393A92630B}" srcOrd="1" destOrd="0" presId="urn:microsoft.com/office/officeart/2005/8/layout/default#1"/>
    <dgm:cxn modelId="{50211006-8218-4846-A0CC-4F75D6224734}" type="presParOf" srcId="{176B1668-CF6B-4E6E-80F3-442B6C4FD642}" destId="{4AD577CE-B5ED-4CCB-AAF3-B59480F1C43A}" srcOrd="2" destOrd="0" presId="urn:microsoft.com/office/officeart/2005/8/layout/default#1"/>
    <dgm:cxn modelId="{9B941FAE-03A2-4664-9FA7-16B2EF4A8305}" type="presParOf" srcId="{176B1668-CF6B-4E6E-80F3-442B6C4FD642}" destId="{599627B8-A92C-47C1-BB51-1BB89974D2DF}" srcOrd="3" destOrd="0" presId="urn:microsoft.com/office/officeart/2005/8/layout/default#1"/>
    <dgm:cxn modelId="{FE3A097B-7C59-44F2-BF25-E781E60F1AEA}" type="presParOf" srcId="{176B1668-CF6B-4E6E-80F3-442B6C4FD642}" destId="{69153E23-7AE4-4477-AA06-DF70D07BCC7F}" srcOrd="4" destOrd="0" presId="urn:microsoft.com/office/officeart/2005/8/layout/default#1"/>
    <dgm:cxn modelId="{6CE7FA96-37D9-4919-A756-D862B8C2958F}" type="presParOf" srcId="{176B1668-CF6B-4E6E-80F3-442B6C4FD642}" destId="{EAB4F9A3-4609-4A41-B807-4A4F06196A9B}" srcOrd="5" destOrd="0" presId="urn:microsoft.com/office/officeart/2005/8/layout/default#1"/>
    <dgm:cxn modelId="{D3FF0078-65E1-4631-97A4-C3DEC050F7B0}" type="presParOf" srcId="{176B1668-CF6B-4E6E-80F3-442B6C4FD642}" destId="{89556DF4-57DA-4028-883F-096DBC9F9539}" srcOrd="6" destOrd="0" presId="urn:microsoft.com/office/officeart/2005/8/layout/default#1"/>
    <dgm:cxn modelId="{366A45C6-3EA6-42E7-9CCA-7780CA41DE69}" type="presParOf" srcId="{176B1668-CF6B-4E6E-80F3-442B6C4FD642}" destId="{73CDFBD6-7FC2-4E8C-8B88-BC29B8F7F594}" srcOrd="7" destOrd="0" presId="urn:microsoft.com/office/officeart/2005/8/layout/default#1"/>
    <dgm:cxn modelId="{563C4B59-0BD2-4085-9B12-37931A132824}" type="presParOf" srcId="{176B1668-CF6B-4E6E-80F3-442B6C4FD642}" destId="{6FA4BB33-7654-46B3-9EF0-014C3BBD68AE}" srcOrd="8" destOrd="0" presId="urn:microsoft.com/office/officeart/2005/8/layout/default#1"/>
    <dgm:cxn modelId="{CC52F993-D8AD-495A-B741-A085C475FF63}" type="presParOf" srcId="{176B1668-CF6B-4E6E-80F3-442B6C4FD642}" destId="{C12EC9EE-9F55-44FD-820F-E889FDB4E501}" srcOrd="9" destOrd="0" presId="urn:microsoft.com/office/officeart/2005/8/layout/default#1"/>
    <dgm:cxn modelId="{A94D02B0-A6EC-4FC4-8318-6DEDA5F4FAB0}" type="presParOf" srcId="{176B1668-CF6B-4E6E-80F3-442B6C4FD642}" destId="{3F1C11E4-1F09-4DBA-A382-D28F15D195BA}" srcOrd="10" destOrd="0" presId="urn:microsoft.com/office/officeart/2005/8/layout/default#1"/>
    <dgm:cxn modelId="{0617E9B1-2537-453F-91E5-3225306FBE89}" type="presParOf" srcId="{176B1668-CF6B-4E6E-80F3-442B6C4FD642}" destId="{503622BB-1864-477B-92CA-A2DF6DE0840F}" srcOrd="11" destOrd="0" presId="urn:microsoft.com/office/officeart/2005/8/layout/default#1"/>
    <dgm:cxn modelId="{BF0E73AC-D5ED-4C16-8948-B6D42C221A8E}" type="presParOf" srcId="{176B1668-CF6B-4E6E-80F3-442B6C4FD642}" destId="{75BD3DD7-5A9F-4387-B2A3-CF21413C983B}" srcOrd="12" destOrd="0" presId="urn:microsoft.com/office/officeart/2005/8/layout/default#1"/>
    <dgm:cxn modelId="{C2A05B4C-C6E3-43A4-9113-5C187A098F2B}" type="presParOf" srcId="{176B1668-CF6B-4E6E-80F3-442B6C4FD642}" destId="{B66A7C33-A0EA-4742-8A36-7AE7007A16AC}" srcOrd="13" destOrd="0" presId="urn:microsoft.com/office/officeart/2005/8/layout/default#1"/>
    <dgm:cxn modelId="{466E9890-CD23-4E6A-9D2B-F87B01880B66}" type="presParOf" srcId="{176B1668-CF6B-4E6E-80F3-442B6C4FD642}" destId="{B28C47A1-9F24-4955-A8F3-AB43994E6EA5}" srcOrd="14" destOrd="0" presId="urn:microsoft.com/office/officeart/2005/8/layout/default#1"/>
    <dgm:cxn modelId="{A6D7C27C-B37E-4631-8AAB-456D6E4B72AA}" type="presParOf" srcId="{176B1668-CF6B-4E6E-80F3-442B6C4FD642}" destId="{2F4130F1-2EEC-4CEB-8A90-76F30A54E96C}" srcOrd="15" destOrd="0" presId="urn:microsoft.com/office/officeart/2005/8/layout/default#1"/>
    <dgm:cxn modelId="{31A239BB-87D7-4F30-B02D-B6EEF2646086}" type="presParOf" srcId="{176B1668-CF6B-4E6E-80F3-442B6C4FD642}" destId="{728BB671-0F3D-4359-860A-3138BF437AAC}" srcOrd="16" destOrd="0" presId="urn:microsoft.com/office/officeart/2005/8/layout/default#1"/>
    <dgm:cxn modelId="{703362C3-D105-44CB-92EA-71EBFC7F07F9}" type="presParOf" srcId="{176B1668-CF6B-4E6E-80F3-442B6C4FD642}" destId="{AE008889-6032-4C68-A4DC-148D84277B7F}" srcOrd="17" destOrd="0" presId="urn:microsoft.com/office/officeart/2005/8/layout/default#1"/>
    <dgm:cxn modelId="{55B316AA-1ED1-4080-BFED-A621222ABC7E}" type="presParOf" srcId="{176B1668-CF6B-4E6E-80F3-442B6C4FD642}" destId="{FFA73264-F84A-4B09-BC9E-91DAADC9D269}" srcOrd="18" destOrd="0" presId="urn:microsoft.com/office/officeart/2005/8/layout/default#1"/>
    <dgm:cxn modelId="{E7DAD2FD-ADCE-41A5-AB92-E0C453CC813A}" type="presParOf" srcId="{176B1668-CF6B-4E6E-80F3-442B6C4FD642}" destId="{2646B2D7-79DB-41F4-98AC-F124C557A9FF}" srcOrd="19" destOrd="0" presId="urn:microsoft.com/office/officeart/2005/8/layout/default#1"/>
    <dgm:cxn modelId="{B3FF7FF3-BE20-4DD1-BF2B-9953DC017A9E}" type="presParOf" srcId="{176B1668-CF6B-4E6E-80F3-442B6C4FD642}" destId="{2B71E277-0EAC-41B9-B796-321E71182725}" srcOrd="20" destOrd="0" presId="urn:microsoft.com/office/officeart/2005/8/layout/default#1"/>
    <dgm:cxn modelId="{659D4C11-7C9D-45F8-AB3F-17025022317F}" type="presParOf" srcId="{176B1668-CF6B-4E6E-80F3-442B6C4FD642}" destId="{63CD25AF-B206-4479-94C8-5AEFB11E3477}" srcOrd="21" destOrd="0" presId="urn:microsoft.com/office/officeart/2005/8/layout/default#1"/>
    <dgm:cxn modelId="{1E11D1E6-F063-49CD-BEAB-E4324E80150B}" type="presParOf" srcId="{176B1668-CF6B-4E6E-80F3-442B6C4FD642}" destId="{7B5F1AF0-960B-46E8-B239-F6749F292B6A}" srcOrd="22" destOrd="0" presId="urn:microsoft.com/office/officeart/2005/8/layout/default#1"/>
    <dgm:cxn modelId="{D20BD67D-A634-4D07-B060-D029741627B1}" type="presParOf" srcId="{176B1668-CF6B-4E6E-80F3-442B6C4FD642}" destId="{18ADA3DA-F257-4842-A35C-AA557E4CDC94}" srcOrd="23" destOrd="0" presId="urn:microsoft.com/office/officeart/2005/8/layout/default#1"/>
    <dgm:cxn modelId="{FA2FC5F9-A9DD-45C9-8409-2B8872470848}" type="presParOf" srcId="{176B1668-CF6B-4E6E-80F3-442B6C4FD642}" destId="{A7DF05A3-0499-4F69-9352-FAEDA89FB2AC}" srcOrd="24" destOrd="0" presId="urn:microsoft.com/office/officeart/2005/8/layout/default#1"/>
    <dgm:cxn modelId="{25EB062B-32C1-4765-BA71-C7EB8FA32069}" type="presParOf" srcId="{176B1668-CF6B-4E6E-80F3-442B6C4FD642}" destId="{5904C312-3A64-4475-8360-2CC5D2B61D10}" srcOrd="25" destOrd="0" presId="urn:microsoft.com/office/officeart/2005/8/layout/default#1"/>
    <dgm:cxn modelId="{A49F4ACC-6601-4263-B865-B1D49C649FD2}" type="presParOf" srcId="{176B1668-CF6B-4E6E-80F3-442B6C4FD642}" destId="{C6935531-6A96-42AA-A258-C9C4677375F3}" srcOrd="26" destOrd="0" presId="urn:microsoft.com/office/officeart/2005/8/layout/default#1"/>
    <dgm:cxn modelId="{28BAD62B-BE16-449E-A41F-88B3B93C4188}" type="presParOf" srcId="{176B1668-CF6B-4E6E-80F3-442B6C4FD642}" destId="{F309DA7C-5669-40C7-834A-318E0FAE2D4A}" srcOrd="27" destOrd="0" presId="urn:microsoft.com/office/officeart/2005/8/layout/default#1"/>
    <dgm:cxn modelId="{CB3BA022-94E0-47C1-B1C9-EF93186D925D}" type="presParOf" srcId="{176B1668-CF6B-4E6E-80F3-442B6C4FD642}" destId="{B917E1E1-0FDF-466D-A7A4-77A0A04903FD}" srcOrd="28" destOrd="0" presId="urn:microsoft.com/office/officeart/2005/8/layout/default#1"/>
    <dgm:cxn modelId="{1F52BC25-8D3F-4B73-88CF-54F1A60326CC}" type="presParOf" srcId="{176B1668-CF6B-4E6E-80F3-442B6C4FD642}" destId="{1555609B-5F8D-4E33-B14F-CE3C7B917DBE}" srcOrd="29" destOrd="0" presId="urn:microsoft.com/office/officeart/2005/8/layout/default#1"/>
    <dgm:cxn modelId="{D7AD5C25-D54A-484D-98BB-2A3C3B828677}" type="presParOf" srcId="{176B1668-CF6B-4E6E-80F3-442B6C4FD642}" destId="{DDB4257C-65B1-4621-8B9A-D8B34DF8A4DC}" srcOrd="30" destOrd="0" presId="urn:microsoft.com/office/officeart/2005/8/layout/default#1"/>
    <dgm:cxn modelId="{B1055F46-9772-4F85-9316-7368CA97EBD1}" type="presParOf" srcId="{176B1668-CF6B-4E6E-80F3-442B6C4FD642}" destId="{4298DA17-45A7-48E9-9E5E-116551B883F8}" srcOrd="31" destOrd="0" presId="urn:microsoft.com/office/officeart/2005/8/layout/default#1"/>
    <dgm:cxn modelId="{303C95E5-302A-4589-A060-E20FD67F0496}" type="presParOf" srcId="{176B1668-CF6B-4E6E-80F3-442B6C4FD642}" destId="{57FE00EB-CC14-43FA-BA8E-1E163317B9F0}" srcOrd="3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F30B0F-5264-472B-9046-8B69381F6BA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B6B6C0-41FD-4227-BCA8-5473A3D661CF}">
      <dgm:prSet/>
      <dgm:spPr/>
      <dgm:t>
        <a:bodyPr/>
        <a:lstStyle/>
        <a:p>
          <a:pPr>
            <a:defRPr cap="all"/>
          </a:pPr>
          <a:r>
            <a:rPr lang="en-US" dirty="0"/>
            <a:t>Organisational Review</a:t>
          </a:r>
        </a:p>
      </dgm:t>
    </dgm:pt>
    <dgm:pt modelId="{46AFC271-9A58-4488-9F7A-7B680D8CAD23}" type="parTrans" cxnId="{6C398AE3-CEC8-42B4-BA70-D1907B3251EB}">
      <dgm:prSet/>
      <dgm:spPr/>
      <dgm:t>
        <a:bodyPr/>
        <a:lstStyle/>
        <a:p>
          <a:endParaRPr lang="en-US"/>
        </a:p>
      </dgm:t>
    </dgm:pt>
    <dgm:pt modelId="{469BD81E-8C04-4D9C-80B6-4EA05F502E2D}" type="sibTrans" cxnId="{6C398AE3-CEC8-42B4-BA70-D1907B3251EB}">
      <dgm:prSet/>
      <dgm:spPr/>
      <dgm:t>
        <a:bodyPr/>
        <a:lstStyle/>
        <a:p>
          <a:endParaRPr lang="en-US"/>
        </a:p>
      </dgm:t>
    </dgm:pt>
    <dgm:pt modelId="{C00F1262-E67D-4EBF-B92A-DDA5D4268EB5}">
      <dgm:prSet/>
      <dgm:spPr/>
      <dgm:t>
        <a:bodyPr/>
        <a:lstStyle/>
        <a:p>
          <a:pPr>
            <a:defRPr cap="all"/>
          </a:pPr>
          <a:r>
            <a:rPr lang="en-US" dirty="0"/>
            <a:t>Human Resources</a:t>
          </a:r>
        </a:p>
      </dgm:t>
    </dgm:pt>
    <dgm:pt modelId="{70D19B99-07EB-4D1F-8162-7B563E3C6A53}" type="parTrans" cxnId="{2B95C085-ED43-46C4-B3B1-DA92B33DA27E}">
      <dgm:prSet/>
      <dgm:spPr/>
      <dgm:t>
        <a:bodyPr/>
        <a:lstStyle/>
        <a:p>
          <a:endParaRPr lang="en-US"/>
        </a:p>
      </dgm:t>
    </dgm:pt>
    <dgm:pt modelId="{599CD06E-6A0D-4820-B1AA-02FCED485353}" type="sibTrans" cxnId="{2B95C085-ED43-46C4-B3B1-DA92B33DA27E}">
      <dgm:prSet/>
      <dgm:spPr/>
      <dgm:t>
        <a:bodyPr/>
        <a:lstStyle/>
        <a:p>
          <a:endParaRPr lang="en-US"/>
        </a:p>
      </dgm:t>
    </dgm:pt>
    <dgm:pt modelId="{4E699211-E6BC-45EF-974A-5AA53EAC8377}">
      <dgm:prSet/>
      <dgm:spPr/>
      <dgm:t>
        <a:bodyPr/>
        <a:lstStyle/>
        <a:p>
          <a:pPr>
            <a:defRPr cap="all"/>
          </a:pPr>
          <a:r>
            <a:rPr lang="en-US" dirty="0"/>
            <a:t>Preferential procurement</a:t>
          </a:r>
        </a:p>
      </dgm:t>
    </dgm:pt>
    <dgm:pt modelId="{AEEF3A14-FA96-4E3D-96EE-E32C4F829112}" type="parTrans" cxnId="{E5CF6609-D6D6-4EB0-9165-D0B5CDA0B6C9}">
      <dgm:prSet/>
      <dgm:spPr/>
      <dgm:t>
        <a:bodyPr/>
        <a:lstStyle/>
        <a:p>
          <a:endParaRPr lang="en-US"/>
        </a:p>
      </dgm:t>
    </dgm:pt>
    <dgm:pt modelId="{A7526F4B-C6C3-4E57-8F9C-90626EB30373}" type="sibTrans" cxnId="{E5CF6609-D6D6-4EB0-9165-D0B5CDA0B6C9}">
      <dgm:prSet/>
      <dgm:spPr/>
      <dgm:t>
        <a:bodyPr/>
        <a:lstStyle/>
        <a:p>
          <a:endParaRPr lang="en-US"/>
        </a:p>
      </dgm:t>
    </dgm:pt>
    <dgm:pt modelId="{D3004819-AB47-46F3-ABAE-99BCB9D6A4B2}">
      <dgm:prSet/>
      <dgm:spPr/>
      <dgm:t>
        <a:bodyPr/>
        <a:lstStyle/>
        <a:p>
          <a:pPr>
            <a:defRPr cap="all"/>
          </a:pPr>
          <a:r>
            <a:rPr lang="en-US" dirty="0"/>
            <a:t>ICT Strategy</a:t>
          </a:r>
        </a:p>
      </dgm:t>
    </dgm:pt>
    <dgm:pt modelId="{80A151C5-1C06-4F6E-AF99-2EC06997AA96}" type="parTrans" cxnId="{1DD647DF-4BEE-46A0-9A3D-CC6BAEE35A39}">
      <dgm:prSet/>
      <dgm:spPr/>
      <dgm:t>
        <a:bodyPr/>
        <a:lstStyle/>
        <a:p>
          <a:endParaRPr lang="en-US"/>
        </a:p>
      </dgm:t>
    </dgm:pt>
    <dgm:pt modelId="{A0ABE466-EE85-4A20-93FD-2D54B66E3CFA}" type="sibTrans" cxnId="{1DD647DF-4BEE-46A0-9A3D-CC6BAEE35A39}">
      <dgm:prSet/>
      <dgm:spPr/>
      <dgm:t>
        <a:bodyPr/>
        <a:lstStyle/>
        <a:p>
          <a:endParaRPr lang="en-US"/>
        </a:p>
      </dgm:t>
    </dgm:pt>
    <dgm:pt modelId="{F4F155E0-C5D3-43C7-B70B-64EA74BEE802}">
      <dgm:prSet/>
      <dgm:spPr/>
      <dgm:t>
        <a:bodyPr/>
        <a:lstStyle/>
        <a:p>
          <a:pPr>
            <a:defRPr cap="all"/>
          </a:pPr>
          <a:r>
            <a:rPr lang="en-US" dirty="0"/>
            <a:t>Budget</a:t>
          </a:r>
        </a:p>
      </dgm:t>
    </dgm:pt>
    <dgm:pt modelId="{1CC7ABF4-62DA-4E9C-9861-C4ED3D80FE2C}" type="parTrans" cxnId="{B44F0A83-6DF6-436E-A7B4-69B1CA2975F6}">
      <dgm:prSet/>
      <dgm:spPr/>
      <dgm:t>
        <a:bodyPr/>
        <a:lstStyle/>
        <a:p>
          <a:endParaRPr lang="en-US"/>
        </a:p>
      </dgm:t>
    </dgm:pt>
    <dgm:pt modelId="{0C527C54-C362-41A3-AC75-63667FE4EE5E}" type="sibTrans" cxnId="{B44F0A83-6DF6-436E-A7B4-69B1CA2975F6}">
      <dgm:prSet/>
      <dgm:spPr/>
      <dgm:t>
        <a:bodyPr/>
        <a:lstStyle/>
        <a:p>
          <a:endParaRPr lang="en-US"/>
        </a:p>
      </dgm:t>
    </dgm:pt>
    <dgm:pt modelId="{DF951847-53B0-4751-8576-C781566E41E5}" type="pres">
      <dgm:prSet presAssocID="{E2F30B0F-5264-472B-9046-8B69381F6BA2}" presName="root" presStyleCnt="0">
        <dgm:presLayoutVars>
          <dgm:dir/>
          <dgm:resizeHandles val="exact"/>
        </dgm:presLayoutVars>
      </dgm:prSet>
      <dgm:spPr/>
      <dgm:t>
        <a:bodyPr/>
        <a:lstStyle/>
        <a:p>
          <a:endParaRPr lang="en-ZA"/>
        </a:p>
      </dgm:t>
    </dgm:pt>
    <dgm:pt modelId="{8277202F-94A0-4BE3-ADF7-91AF58F28F24}" type="pres">
      <dgm:prSet presAssocID="{42B6B6C0-41FD-4227-BCA8-5473A3D661CF}" presName="compNode" presStyleCnt="0"/>
      <dgm:spPr/>
    </dgm:pt>
    <dgm:pt modelId="{E6540A06-48FD-4FC4-955D-353CD45C360A}" type="pres">
      <dgm:prSet presAssocID="{42B6B6C0-41FD-4227-BCA8-5473A3D661CF}" presName="iconBgRect" presStyleLbl="bgShp" presStyleIdx="0" presStyleCnt="5"/>
      <dgm:spPr/>
    </dgm:pt>
    <dgm:pt modelId="{7E5BEC84-D3B9-474A-AACB-8CDB125EB866}" type="pres">
      <dgm:prSet presAssocID="{42B6B6C0-41FD-4227-BCA8-5473A3D661C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Hierarchy"/>
        </a:ext>
      </dgm:extLst>
    </dgm:pt>
    <dgm:pt modelId="{432E4816-8DC3-48F1-B016-460715CC26A8}" type="pres">
      <dgm:prSet presAssocID="{42B6B6C0-41FD-4227-BCA8-5473A3D661CF}" presName="spaceRect" presStyleCnt="0"/>
      <dgm:spPr/>
    </dgm:pt>
    <dgm:pt modelId="{82F09ED3-5D67-4338-9753-304ED0318393}" type="pres">
      <dgm:prSet presAssocID="{42B6B6C0-41FD-4227-BCA8-5473A3D661CF}" presName="textRect" presStyleLbl="revTx" presStyleIdx="0" presStyleCnt="5">
        <dgm:presLayoutVars>
          <dgm:chMax val="1"/>
          <dgm:chPref val="1"/>
        </dgm:presLayoutVars>
      </dgm:prSet>
      <dgm:spPr/>
      <dgm:t>
        <a:bodyPr/>
        <a:lstStyle/>
        <a:p>
          <a:endParaRPr lang="en-ZA"/>
        </a:p>
      </dgm:t>
    </dgm:pt>
    <dgm:pt modelId="{908E1B87-DD71-4243-A5F4-1341B34677AC}" type="pres">
      <dgm:prSet presAssocID="{469BD81E-8C04-4D9C-80B6-4EA05F502E2D}" presName="sibTrans" presStyleCnt="0"/>
      <dgm:spPr/>
    </dgm:pt>
    <dgm:pt modelId="{7FD30A21-7829-4803-B0E6-AE84D4ADFA36}" type="pres">
      <dgm:prSet presAssocID="{C00F1262-E67D-4EBF-B92A-DDA5D4268EB5}" presName="compNode" presStyleCnt="0"/>
      <dgm:spPr/>
    </dgm:pt>
    <dgm:pt modelId="{44B5415D-9F2E-4767-AA49-15713E8B002D}" type="pres">
      <dgm:prSet presAssocID="{C00F1262-E67D-4EBF-B92A-DDA5D4268EB5}" presName="iconBgRect" presStyleLbl="bgShp" presStyleIdx="1" presStyleCnt="5"/>
      <dgm:spPr/>
    </dgm:pt>
    <dgm:pt modelId="{744C7146-35BE-4046-9472-78024395113C}" type="pres">
      <dgm:prSet presAssocID="{C00F1262-E67D-4EBF-B92A-DDA5D4268EB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Cycle with People"/>
        </a:ext>
      </dgm:extLst>
    </dgm:pt>
    <dgm:pt modelId="{D99D591D-01AE-4E3C-9D8A-EC55798746F9}" type="pres">
      <dgm:prSet presAssocID="{C00F1262-E67D-4EBF-B92A-DDA5D4268EB5}" presName="spaceRect" presStyleCnt="0"/>
      <dgm:spPr/>
    </dgm:pt>
    <dgm:pt modelId="{07543D25-DEF8-4FD4-BF47-D59C19A39E0B}" type="pres">
      <dgm:prSet presAssocID="{C00F1262-E67D-4EBF-B92A-DDA5D4268EB5}" presName="textRect" presStyleLbl="revTx" presStyleIdx="1" presStyleCnt="5">
        <dgm:presLayoutVars>
          <dgm:chMax val="1"/>
          <dgm:chPref val="1"/>
        </dgm:presLayoutVars>
      </dgm:prSet>
      <dgm:spPr/>
      <dgm:t>
        <a:bodyPr/>
        <a:lstStyle/>
        <a:p>
          <a:endParaRPr lang="en-ZA"/>
        </a:p>
      </dgm:t>
    </dgm:pt>
    <dgm:pt modelId="{7312F016-DCD3-4C39-B5B0-084AF6337B0B}" type="pres">
      <dgm:prSet presAssocID="{599CD06E-6A0D-4820-B1AA-02FCED485353}" presName="sibTrans" presStyleCnt="0"/>
      <dgm:spPr/>
    </dgm:pt>
    <dgm:pt modelId="{CF3A0553-96A1-44D0-AA55-EF53D8F1CBAB}" type="pres">
      <dgm:prSet presAssocID="{4E699211-E6BC-45EF-974A-5AA53EAC8377}" presName="compNode" presStyleCnt="0"/>
      <dgm:spPr/>
    </dgm:pt>
    <dgm:pt modelId="{617A7D67-41BA-4B11-87A8-63FE16692076}" type="pres">
      <dgm:prSet presAssocID="{4E699211-E6BC-45EF-974A-5AA53EAC8377}" presName="iconBgRect" presStyleLbl="bgShp" presStyleIdx="2" presStyleCnt="5"/>
      <dgm:spPr/>
    </dgm:pt>
    <dgm:pt modelId="{5E8C7F36-BF75-4803-A2BB-74C12763756C}" type="pres">
      <dgm:prSet presAssocID="{4E699211-E6BC-45EF-974A-5AA53EAC837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Handshake"/>
        </a:ext>
      </dgm:extLst>
    </dgm:pt>
    <dgm:pt modelId="{C7753628-244E-40AF-9650-C6128B4551EE}" type="pres">
      <dgm:prSet presAssocID="{4E699211-E6BC-45EF-974A-5AA53EAC8377}" presName="spaceRect" presStyleCnt="0"/>
      <dgm:spPr/>
    </dgm:pt>
    <dgm:pt modelId="{D4EACA04-2E38-48D5-BB20-28BE65CBF36B}" type="pres">
      <dgm:prSet presAssocID="{4E699211-E6BC-45EF-974A-5AA53EAC8377}" presName="textRect" presStyleLbl="revTx" presStyleIdx="2" presStyleCnt="5">
        <dgm:presLayoutVars>
          <dgm:chMax val="1"/>
          <dgm:chPref val="1"/>
        </dgm:presLayoutVars>
      </dgm:prSet>
      <dgm:spPr/>
      <dgm:t>
        <a:bodyPr/>
        <a:lstStyle/>
        <a:p>
          <a:endParaRPr lang="en-ZA"/>
        </a:p>
      </dgm:t>
    </dgm:pt>
    <dgm:pt modelId="{23695778-7E55-4113-848F-2A38EF5B7BE4}" type="pres">
      <dgm:prSet presAssocID="{A7526F4B-C6C3-4E57-8F9C-90626EB30373}" presName="sibTrans" presStyleCnt="0"/>
      <dgm:spPr/>
    </dgm:pt>
    <dgm:pt modelId="{991B178A-5DEB-49F1-B820-5232E4A27007}" type="pres">
      <dgm:prSet presAssocID="{D3004819-AB47-46F3-ABAE-99BCB9D6A4B2}" presName="compNode" presStyleCnt="0"/>
      <dgm:spPr/>
    </dgm:pt>
    <dgm:pt modelId="{79793C80-5116-445D-A51F-37B3B2E3A8DB}" type="pres">
      <dgm:prSet presAssocID="{D3004819-AB47-46F3-ABAE-99BCB9D6A4B2}" presName="iconBgRect" presStyleLbl="bgShp" presStyleIdx="3" presStyleCnt="5"/>
      <dgm:spPr/>
    </dgm:pt>
    <dgm:pt modelId="{478E998C-DAE5-4C68-8B9F-3E47F544DAD9}" type="pres">
      <dgm:prSet presAssocID="{D3004819-AB47-46F3-ABAE-99BCB9D6A4B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Computer"/>
        </a:ext>
      </dgm:extLst>
    </dgm:pt>
    <dgm:pt modelId="{C59223A4-D5EC-493B-888B-56D5B89DC246}" type="pres">
      <dgm:prSet presAssocID="{D3004819-AB47-46F3-ABAE-99BCB9D6A4B2}" presName="spaceRect" presStyleCnt="0"/>
      <dgm:spPr/>
    </dgm:pt>
    <dgm:pt modelId="{77BE9A94-B224-4469-896F-883CA566BF08}" type="pres">
      <dgm:prSet presAssocID="{D3004819-AB47-46F3-ABAE-99BCB9D6A4B2}" presName="textRect" presStyleLbl="revTx" presStyleIdx="3" presStyleCnt="5">
        <dgm:presLayoutVars>
          <dgm:chMax val="1"/>
          <dgm:chPref val="1"/>
        </dgm:presLayoutVars>
      </dgm:prSet>
      <dgm:spPr/>
      <dgm:t>
        <a:bodyPr/>
        <a:lstStyle/>
        <a:p>
          <a:endParaRPr lang="en-ZA"/>
        </a:p>
      </dgm:t>
    </dgm:pt>
    <dgm:pt modelId="{8C68E662-1164-4539-8002-896D83307EF5}" type="pres">
      <dgm:prSet presAssocID="{A0ABE466-EE85-4A20-93FD-2D54B66E3CFA}" presName="sibTrans" presStyleCnt="0"/>
      <dgm:spPr/>
    </dgm:pt>
    <dgm:pt modelId="{13B56C7F-3AAB-4AAB-A9DC-70E1B276B01D}" type="pres">
      <dgm:prSet presAssocID="{F4F155E0-C5D3-43C7-B70B-64EA74BEE802}" presName="compNode" presStyleCnt="0"/>
      <dgm:spPr/>
    </dgm:pt>
    <dgm:pt modelId="{7196D3D8-2D3A-4961-AD36-D2F861C53A4C}" type="pres">
      <dgm:prSet presAssocID="{F4F155E0-C5D3-43C7-B70B-64EA74BEE802}" presName="iconBgRect" presStyleLbl="bgShp" presStyleIdx="4" presStyleCnt="5"/>
      <dgm:spPr/>
    </dgm:pt>
    <dgm:pt modelId="{6B6EA25F-F430-43F8-811F-3CDC559929AC}" type="pres">
      <dgm:prSet presAssocID="{F4F155E0-C5D3-43C7-B70B-64EA74BEE80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Money"/>
        </a:ext>
      </dgm:extLst>
    </dgm:pt>
    <dgm:pt modelId="{F4D72E10-7570-46EB-9808-0A03B831A4B1}" type="pres">
      <dgm:prSet presAssocID="{F4F155E0-C5D3-43C7-B70B-64EA74BEE802}" presName="spaceRect" presStyleCnt="0"/>
      <dgm:spPr/>
    </dgm:pt>
    <dgm:pt modelId="{972AB948-2BF7-41D0-B6C5-C257CABBBB07}" type="pres">
      <dgm:prSet presAssocID="{F4F155E0-C5D3-43C7-B70B-64EA74BEE802}" presName="textRect" presStyleLbl="revTx" presStyleIdx="4" presStyleCnt="5">
        <dgm:presLayoutVars>
          <dgm:chMax val="1"/>
          <dgm:chPref val="1"/>
        </dgm:presLayoutVars>
      </dgm:prSet>
      <dgm:spPr/>
      <dgm:t>
        <a:bodyPr/>
        <a:lstStyle/>
        <a:p>
          <a:endParaRPr lang="en-ZA"/>
        </a:p>
      </dgm:t>
    </dgm:pt>
  </dgm:ptLst>
  <dgm:cxnLst>
    <dgm:cxn modelId="{1DD647DF-4BEE-46A0-9A3D-CC6BAEE35A39}" srcId="{E2F30B0F-5264-472B-9046-8B69381F6BA2}" destId="{D3004819-AB47-46F3-ABAE-99BCB9D6A4B2}" srcOrd="3" destOrd="0" parTransId="{80A151C5-1C06-4F6E-AF99-2EC06997AA96}" sibTransId="{A0ABE466-EE85-4A20-93FD-2D54B66E3CFA}"/>
    <dgm:cxn modelId="{102DD36A-BC33-46A4-8C83-6D8565F18BD9}" type="presOf" srcId="{E2F30B0F-5264-472B-9046-8B69381F6BA2}" destId="{DF951847-53B0-4751-8576-C781566E41E5}" srcOrd="0" destOrd="0" presId="urn:microsoft.com/office/officeart/2018/5/layout/IconCircleLabelList"/>
    <dgm:cxn modelId="{2B95C085-ED43-46C4-B3B1-DA92B33DA27E}" srcId="{E2F30B0F-5264-472B-9046-8B69381F6BA2}" destId="{C00F1262-E67D-4EBF-B92A-DDA5D4268EB5}" srcOrd="1" destOrd="0" parTransId="{70D19B99-07EB-4D1F-8162-7B563E3C6A53}" sibTransId="{599CD06E-6A0D-4820-B1AA-02FCED485353}"/>
    <dgm:cxn modelId="{E5CF6609-D6D6-4EB0-9165-D0B5CDA0B6C9}" srcId="{E2F30B0F-5264-472B-9046-8B69381F6BA2}" destId="{4E699211-E6BC-45EF-974A-5AA53EAC8377}" srcOrd="2" destOrd="0" parTransId="{AEEF3A14-FA96-4E3D-96EE-E32C4F829112}" sibTransId="{A7526F4B-C6C3-4E57-8F9C-90626EB30373}"/>
    <dgm:cxn modelId="{6C398AE3-CEC8-42B4-BA70-D1907B3251EB}" srcId="{E2F30B0F-5264-472B-9046-8B69381F6BA2}" destId="{42B6B6C0-41FD-4227-BCA8-5473A3D661CF}" srcOrd="0" destOrd="0" parTransId="{46AFC271-9A58-4488-9F7A-7B680D8CAD23}" sibTransId="{469BD81E-8C04-4D9C-80B6-4EA05F502E2D}"/>
    <dgm:cxn modelId="{FFC732B3-96C7-4E3E-BA15-9509B247B71F}" type="presOf" srcId="{F4F155E0-C5D3-43C7-B70B-64EA74BEE802}" destId="{972AB948-2BF7-41D0-B6C5-C257CABBBB07}" srcOrd="0" destOrd="0" presId="urn:microsoft.com/office/officeart/2018/5/layout/IconCircleLabelList"/>
    <dgm:cxn modelId="{B44F0A83-6DF6-436E-A7B4-69B1CA2975F6}" srcId="{E2F30B0F-5264-472B-9046-8B69381F6BA2}" destId="{F4F155E0-C5D3-43C7-B70B-64EA74BEE802}" srcOrd="4" destOrd="0" parTransId="{1CC7ABF4-62DA-4E9C-9861-C4ED3D80FE2C}" sibTransId="{0C527C54-C362-41A3-AC75-63667FE4EE5E}"/>
    <dgm:cxn modelId="{2A0C9238-22A9-4B5C-87B4-D70DAE28D300}" type="presOf" srcId="{42B6B6C0-41FD-4227-BCA8-5473A3D661CF}" destId="{82F09ED3-5D67-4338-9753-304ED0318393}" srcOrd="0" destOrd="0" presId="urn:microsoft.com/office/officeart/2018/5/layout/IconCircleLabelList"/>
    <dgm:cxn modelId="{2E3C89CF-C70F-4AAA-9BBA-49B2CE663DBC}" type="presOf" srcId="{4E699211-E6BC-45EF-974A-5AA53EAC8377}" destId="{D4EACA04-2E38-48D5-BB20-28BE65CBF36B}" srcOrd="0" destOrd="0" presId="urn:microsoft.com/office/officeart/2018/5/layout/IconCircleLabelList"/>
    <dgm:cxn modelId="{16D569A7-C381-4C3B-9E46-74FE53292D3A}" type="presOf" srcId="{D3004819-AB47-46F3-ABAE-99BCB9D6A4B2}" destId="{77BE9A94-B224-4469-896F-883CA566BF08}" srcOrd="0" destOrd="0" presId="urn:microsoft.com/office/officeart/2018/5/layout/IconCircleLabelList"/>
    <dgm:cxn modelId="{24904267-8015-4787-B8BF-1A99734AD9BF}" type="presOf" srcId="{C00F1262-E67D-4EBF-B92A-DDA5D4268EB5}" destId="{07543D25-DEF8-4FD4-BF47-D59C19A39E0B}" srcOrd="0" destOrd="0" presId="urn:microsoft.com/office/officeart/2018/5/layout/IconCircleLabelList"/>
    <dgm:cxn modelId="{B2149D94-B8ED-4469-9CF1-D4071E1E0449}" type="presParOf" srcId="{DF951847-53B0-4751-8576-C781566E41E5}" destId="{8277202F-94A0-4BE3-ADF7-91AF58F28F24}" srcOrd="0" destOrd="0" presId="urn:microsoft.com/office/officeart/2018/5/layout/IconCircleLabelList"/>
    <dgm:cxn modelId="{9B743492-A89D-431A-AAF2-D35BFECBC876}" type="presParOf" srcId="{8277202F-94A0-4BE3-ADF7-91AF58F28F24}" destId="{E6540A06-48FD-4FC4-955D-353CD45C360A}" srcOrd="0" destOrd="0" presId="urn:microsoft.com/office/officeart/2018/5/layout/IconCircleLabelList"/>
    <dgm:cxn modelId="{ED2EA408-07E6-4608-A2C5-34DEBCE3CFF1}" type="presParOf" srcId="{8277202F-94A0-4BE3-ADF7-91AF58F28F24}" destId="{7E5BEC84-D3B9-474A-AACB-8CDB125EB866}" srcOrd="1" destOrd="0" presId="urn:microsoft.com/office/officeart/2018/5/layout/IconCircleLabelList"/>
    <dgm:cxn modelId="{6357123D-A757-4E49-AD52-5106D4D7A028}" type="presParOf" srcId="{8277202F-94A0-4BE3-ADF7-91AF58F28F24}" destId="{432E4816-8DC3-48F1-B016-460715CC26A8}" srcOrd="2" destOrd="0" presId="urn:microsoft.com/office/officeart/2018/5/layout/IconCircleLabelList"/>
    <dgm:cxn modelId="{C53AD5DD-C1A1-48CA-8881-0AFBF03EC642}" type="presParOf" srcId="{8277202F-94A0-4BE3-ADF7-91AF58F28F24}" destId="{82F09ED3-5D67-4338-9753-304ED0318393}" srcOrd="3" destOrd="0" presId="urn:microsoft.com/office/officeart/2018/5/layout/IconCircleLabelList"/>
    <dgm:cxn modelId="{286B35BE-5365-4780-B2C5-E9EC4ECA6DB0}" type="presParOf" srcId="{DF951847-53B0-4751-8576-C781566E41E5}" destId="{908E1B87-DD71-4243-A5F4-1341B34677AC}" srcOrd="1" destOrd="0" presId="urn:microsoft.com/office/officeart/2018/5/layout/IconCircleLabelList"/>
    <dgm:cxn modelId="{C3F8F694-DD5A-4AA3-A1B4-4B6630BFD8A1}" type="presParOf" srcId="{DF951847-53B0-4751-8576-C781566E41E5}" destId="{7FD30A21-7829-4803-B0E6-AE84D4ADFA36}" srcOrd="2" destOrd="0" presId="urn:microsoft.com/office/officeart/2018/5/layout/IconCircleLabelList"/>
    <dgm:cxn modelId="{E4B49A13-829D-4A06-B719-BD7AB1E569DC}" type="presParOf" srcId="{7FD30A21-7829-4803-B0E6-AE84D4ADFA36}" destId="{44B5415D-9F2E-4767-AA49-15713E8B002D}" srcOrd="0" destOrd="0" presId="urn:microsoft.com/office/officeart/2018/5/layout/IconCircleLabelList"/>
    <dgm:cxn modelId="{4D80E81B-7B60-457F-95B5-FFD4E3466B4C}" type="presParOf" srcId="{7FD30A21-7829-4803-B0E6-AE84D4ADFA36}" destId="{744C7146-35BE-4046-9472-78024395113C}" srcOrd="1" destOrd="0" presId="urn:microsoft.com/office/officeart/2018/5/layout/IconCircleLabelList"/>
    <dgm:cxn modelId="{E508C5FC-65C9-4D5C-9710-0317F7CE8C34}" type="presParOf" srcId="{7FD30A21-7829-4803-B0E6-AE84D4ADFA36}" destId="{D99D591D-01AE-4E3C-9D8A-EC55798746F9}" srcOrd="2" destOrd="0" presId="urn:microsoft.com/office/officeart/2018/5/layout/IconCircleLabelList"/>
    <dgm:cxn modelId="{721D6679-9650-46DF-ACBA-45C5FBF443FD}" type="presParOf" srcId="{7FD30A21-7829-4803-B0E6-AE84D4ADFA36}" destId="{07543D25-DEF8-4FD4-BF47-D59C19A39E0B}" srcOrd="3" destOrd="0" presId="urn:microsoft.com/office/officeart/2018/5/layout/IconCircleLabelList"/>
    <dgm:cxn modelId="{229FC452-528A-47AE-8A16-9168179A5C4B}" type="presParOf" srcId="{DF951847-53B0-4751-8576-C781566E41E5}" destId="{7312F016-DCD3-4C39-B5B0-084AF6337B0B}" srcOrd="3" destOrd="0" presId="urn:microsoft.com/office/officeart/2018/5/layout/IconCircleLabelList"/>
    <dgm:cxn modelId="{2B666FB8-8043-4E58-977D-E1939B47D899}" type="presParOf" srcId="{DF951847-53B0-4751-8576-C781566E41E5}" destId="{CF3A0553-96A1-44D0-AA55-EF53D8F1CBAB}" srcOrd="4" destOrd="0" presId="urn:microsoft.com/office/officeart/2018/5/layout/IconCircleLabelList"/>
    <dgm:cxn modelId="{89FC598E-D64E-41BD-8227-A98CE768DE9A}" type="presParOf" srcId="{CF3A0553-96A1-44D0-AA55-EF53D8F1CBAB}" destId="{617A7D67-41BA-4B11-87A8-63FE16692076}" srcOrd="0" destOrd="0" presId="urn:microsoft.com/office/officeart/2018/5/layout/IconCircleLabelList"/>
    <dgm:cxn modelId="{FA3CCEB9-858E-4220-9E83-A687A4447CCC}" type="presParOf" srcId="{CF3A0553-96A1-44D0-AA55-EF53D8F1CBAB}" destId="{5E8C7F36-BF75-4803-A2BB-74C12763756C}" srcOrd="1" destOrd="0" presId="urn:microsoft.com/office/officeart/2018/5/layout/IconCircleLabelList"/>
    <dgm:cxn modelId="{66B0439A-5D6C-44CB-B971-113CD2DBE80B}" type="presParOf" srcId="{CF3A0553-96A1-44D0-AA55-EF53D8F1CBAB}" destId="{C7753628-244E-40AF-9650-C6128B4551EE}" srcOrd="2" destOrd="0" presId="urn:microsoft.com/office/officeart/2018/5/layout/IconCircleLabelList"/>
    <dgm:cxn modelId="{E5B89A7C-D9BA-432C-85B0-C67826C54509}" type="presParOf" srcId="{CF3A0553-96A1-44D0-AA55-EF53D8F1CBAB}" destId="{D4EACA04-2E38-48D5-BB20-28BE65CBF36B}" srcOrd="3" destOrd="0" presId="urn:microsoft.com/office/officeart/2018/5/layout/IconCircleLabelList"/>
    <dgm:cxn modelId="{748CD269-C6CD-4BF6-AE48-230E2B5F577A}" type="presParOf" srcId="{DF951847-53B0-4751-8576-C781566E41E5}" destId="{23695778-7E55-4113-848F-2A38EF5B7BE4}" srcOrd="5" destOrd="0" presId="urn:microsoft.com/office/officeart/2018/5/layout/IconCircleLabelList"/>
    <dgm:cxn modelId="{064AC929-0F6E-4DCF-AEBE-0450E81F8F20}" type="presParOf" srcId="{DF951847-53B0-4751-8576-C781566E41E5}" destId="{991B178A-5DEB-49F1-B820-5232E4A27007}" srcOrd="6" destOrd="0" presId="urn:microsoft.com/office/officeart/2018/5/layout/IconCircleLabelList"/>
    <dgm:cxn modelId="{46A246EB-7D77-45B2-B156-0B31A75378C9}" type="presParOf" srcId="{991B178A-5DEB-49F1-B820-5232E4A27007}" destId="{79793C80-5116-445D-A51F-37B3B2E3A8DB}" srcOrd="0" destOrd="0" presId="urn:microsoft.com/office/officeart/2018/5/layout/IconCircleLabelList"/>
    <dgm:cxn modelId="{DB0EDB94-B2DD-47F1-8988-8E498E92EBB1}" type="presParOf" srcId="{991B178A-5DEB-49F1-B820-5232E4A27007}" destId="{478E998C-DAE5-4C68-8B9F-3E47F544DAD9}" srcOrd="1" destOrd="0" presId="urn:microsoft.com/office/officeart/2018/5/layout/IconCircleLabelList"/>
    <dgm:cxn modelId="{F0C05D07-1FBA-42D5-9079-BE3AE594F132}" type="presParOf" srcId="{991B178A-5DEB-49F1-B820-5232E4A27007}" destId="{C59223A4-D5EC-493B-888B-56D5B89DC246}" srcOrd="2" destOrd="0" presId="urn:microsoft.com/office/officeart/2018/5/layout/IconCircleLabelList"/>
    <dgm:cxn modelId="{E0107D16-6A34-4222-8B36-0B86BB79C46F}" type="presParOf" srcId="{991B178A-5DEB-49F1-B820-5232E4A27007}" destId="{77BE9A94-B224-4469-896F-883CA566BF08}" srcOrd="3" destOrd="0" presId="urn:microsoft.com/office/officeart/2018/5/layout/IconCircleLabelList"/>
    <dgm:cxn modelId="{4DBAFC67-8C85-4DDA-9611-CB93C63EBF16}" type="presParOf" srcId="{DF951847-53B0-4751-8576-C781566E41E5}" destId="{8C68E662-1164-4539-8002-896D83307EF5}" srcOrd="7" destOrd="0" presId="urn:microsoft.com/office/officeart/2018/5/layout/IconCircleLabelList"/>
    <dgm:cxn modelId="{5D4489BE-FA09-46F4-916E-5E968BC556DC}" type="presParOf" srcId="{DF951847-53B0-4751-8576-C781566E41E5}" destId="{13B56C7F-3AAB-4AAB-A9DC-70E1B276B01D}" srcOrd="8" destOrd="0" presId="urn:microsoft.com/office/officeart/2018/5/layout/IconCircleLabelList"/>
    <dgm:cxn modelId="{818E545F-CA7E-434A-B062-2D077AB93A6D}" type="presParOf" srcId="{13B56C7F-3AAB-4AAB-A9DC-70E1B276B01D}" destId="{7196D3D8-2D3A-4961-AD36-D2F861C53A4C}" srcOrd="0" destOrd="0" presId="urn:microsoft.com/office/officeart/2018/5/layout/IconCircleLabelList"/>
    <dgm:cxn modelId="{CF304EAE-0E9E-477E-9D52-E9AE9895F533}" type="presParOf" srcId="{13B56C7F-3AAB-4AAB-A9DC-70E1B276B01D}" destId="{6B6EA25F-F430-43F8-811F-3CDC559929AC}" srcOrd="1" destOrd="0" presId="urn:microsoft.com/office/officeart/2018/5/layout/IconCircleLabelList"/>
    <dgm:cxn modelId="{3B1E230F-9A5D-46EB-B0B6-69CF1C445AC8}" type="presParOf" srcId="{13B56C7F-3AAB-4AAB-A9DC-70E1B276B01D}" destId="{F4D72E10-7570-46EB-9808-0A03B831A4B1}" srcOrd="2" destOrd="0" presId="urn:microsoft.com/office/officeart/2018/5/layout/IconCircleLabelList"/>
    <dgm:cxn modelId="{D4DA71DA-0594-45DE-9254-79BB360E8D55}" type="presParOf" srcId="{13B56C7F-3AAB-4AAB-A9DC-70E1B276B01D}" destId="{972AB948-2BF7-41D0-B6C5-C257CABBBB07}" srcOrd="3" destOrd="0" presId="urn:microsoft.com/office/officeart/2018/5/layout/IconCircleLabel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CFADFA-2CB4-42A5-B23C-63DE51ADB9B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1F5A7C6-5CDA-40D9-8657-B74479C82EC5}">
      <dgm:prSet custT="1"/>
      <dgm:spPr/>
      <dgm:t>
        <a:bodyPr/>
        <a:lstStyle/>
        <a:p>
          <a:pPr>
            <a:lnSpc>
              <a:spcPct val="100000"/>
            </a:lnSpc>
          </a:pPr>
          <a:r>
            <a:rPr lang="en-US" sz="1800" dirty="0"/>
            <a:t>The five tables below provide a snapshot of the </a:t>
          </a:r>
          <a:r>
            <a:rPr lang="en-US" sz="1800" b="1" dirty="0"/>
            <a:t>core projects of DSAC </a:t>
          </a:r>
          <a:r>
            <a:rPr lang="en-US" sz="1800" dirty="0"/>
            <a:t>that have been planned for 2023/24.  </a:t>
          </a:r>
        </a:p>
      </dgm:t>
    </dgm:pt>
    <dgm:pt modelId="{2A442DB6-809E-47D4-B572-DBA90A8C2EA2}" type="parTrans" cxnId="{D9F592E6-9CA5-43A2-9F59-DC1F04BCF322}">
      <dgm:prSet/>
      <dgm:spPr/>
      <dgm:t>
        <a:bodyPr/>
        <a:lstStyle/>
        <a:p>
          <a:endParaRPr lang="en-US"/>
        </a:p>
      </dgm:t>
    </dgm:pt>
    <dgm:pt modelId="{1D6383A7-63DD-4F32-9CA7-D01C203E4F36}" type="sibTrans" cxnId="{D9F592E6-9CA5-43A2-9F59-DC1F04BCF322}">
      <dgm:prSet/>
      <dgm:spPr/>
      <dgm:t>
        <a:bodyPr/>
        <a:lstStyle/>
        <a:p>
          <a:endParaRPr lang="en-US"/>
        </a:p>
      </dgm:t>
    </dgm:pt>
    <dgm:pt modelId="{B161A5B4-1394-4244-9800-7331A4AA1700}">
      <dgm:prSet custT="1"/>
      <dgm:spPr/>
      <dgm:t>
        <a:bodyPr/>
        <a:lstStyle/>
        <a:p>
          <a:pPr>
            <a:lnSpc>
              <a:spcPct val="100000"/>
            </a:lnSpc>
          </a:pPr>
          <a:r>
            <a:rPr lang="en-US" sz="1800" dirty="0"/>
            <a:t>The projects are grouped according to the 5 Outcomes they predominately contribute towards.</a:t>
          </a:r>
        </a:p>
      </dgm:t>
    </dgm:pt>
    <dgm:pt modelId="{93BCA879-A3F0-44DF-A584-93BFA41AB4F2}" type="parTrans" cxnId="{82DA9097-2C53-4BAA-8E22-14DF61821122}">
      <dgm:prSet/>
      <dgm:spPr/>
      <dgm:t>
        <a:bodyPr/>
        <a:lstStyle/>
        <a:p>
          <a:endParaRPr lang="en-US"/>
        </a:p>
      </dgm:t>
    </dgm:pt>
    <dgm:pt modelId="{B0A23B51-74F6-4FE3-B72E-E2E8392B445F}" type="sibTrans" cxnId="{82DA9097-2C53-4BAA-8E22-14DF61821122}">
      <dgm:prSet/>
      <dgm:spPr/>
      <dgm:t>
        <a:bodyPr/>
        <a:lstStyle/>
        <a:p>
          <a:endParaRPr lang="en-US"/>
        </a:p>
      </dgm:t>
    </dgm:pt>
    <dgm:pt modelId="{A173E79B-7311-4FA6-BEB0-C8A749E013A3}" type="pres">
      <dgm:prSet presAssocID="{BCCFADFA-2CB4-42A5-B23C-63DE51ADB9BE}" presName="root" presStyleCnt="0">
        <dgm:presLayoutVars>
          <dgm:dir/>
          <dgm:resizeHandles val="exact"/>
        </dgm:presLayoutVars>
      </dgm:prSet>
      <dgm:spPr/>
      <dgm:t>
        <a:bodyPr/>
        <a:lstStyle/>
        <a:p>
          <a:endParaRPr lang="en-ZA"/>
        </a:p>
      </dgm:t>
    </dgm:pt>
    <dgm:pt modelId="{8AF12129-6E97-4CCA-A115-D3D5484D3195}" type="pres">
      <dgm:prSet presAssocID="{B1F5A7C6-5CDA-40D9-8657-B74479C82EC5}" presName="compNode" presStyleCnt="0"/>
      <dgm:spPr/>
    </dgm:pt>
    <dgm:pt modelId="{EEC0AE2A-0C8C-4C7F-BD6C-7E214C4FE901}" type="pres">
      <dgm:prSet presAssocID="{B1F5A7C6-5CDA-40D9-8657-B74479C82EC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xmlns="" id="0" name="" descr="Marker"/>
        </a:ext>
      </dgm:extLst>
    </dgm:pt>
    <dgm:pt modelId="{9385DDC1-D425-4942-B940-2BEB62FE07D5}" type="pres">
      <dgm:prSet presAssocID="{B1F5A7C6-5CDA-40D9-8657-B74479C82EC5}" presName="spaceRect" presStyleCnt="0"/>
      <dgm:spPr/>
    </dgm:pt>
    <dgm:pt modelId="{DBB29A5F-5A2A-49DA-8182-2B22D9E699AE}" type="pres">
      <dgm:prSet presAssocID="{B1F5A7C6-5CDA-40D9-8657-B74479C82EC5}" presName="textRect" presStyleLbl="revTx" presStyleIdx="0" presStyleCnt="2">
        <dgm:presLayoutVars>
          <dgm:chMax val="1"/>
          <dgm:chPref val="1"/>
        </dgm:presLayoutVars>
      </dgm:prSet>
      <dgm:spPr/>
      <dgm:t>
        <a:bodyPr/>
        <a:lstStyle/>
        <a:p>
          <a:endParaRPr lang="en-ZA"/>
        </a:p>
      </dgm:t>
    </dgm:pt>
    <dgm:pt modelId="{5E209AA0-24FC-4F23-9308-BED6E2ACD640}" type="pres">
      <dgm:prSet presAssocID="{1D6383A7-63DD-4F32-9CA7-D01C203E4F36}" presName="sibTrans" presStyleCnt="0"/>
      <dgm:spPr/>
    </dgm:pt>
    <dgm:pt modelId="{930618B2-7D50-4A11-B323-6BEE483B3510}" type="pres">
      <dgm:prSet presAssocID="{B161A5B4-1394-4244-9800-7331A4AA1700}" presName="compNode" presStyleCnt="0"/>
      <dgm:spPr/>
    </dgm:pt>
    <dgm:pt modelId="{277C654B-2E7C-48B4-9141-EFAB47A16DCA}" type="pres">
      <dgm:prSet presAssocID="{B161A5B4-1394-4244-9800-7331A4AA170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xmlns="" id="0" name="" descr="Group"/>
        </a:ext>
      </dgm:extLst>
    </dgm:pt>
    <dgm:pt modelId="{E15EC51F-91DB-4CFF-9C42-94119E28EF16}" type="pres">
      <dgm:prSet presAssocID="{B161A5B4-1394-4244-9800-7331A4AA1700}" presName="spaceRect" presStyleCnt="0"/>
      <dgm:spPr/>
    </dgm:pt>
    <dgm:pt modelId="{E9D5B96B-2F0D-4E75-9F55-E5B6268C082B}" type="pres">
      <dgm:prSet presAssocID="{B161A5B4-1394-4244-9800-7331A4AA1700}" presName="textRect" presStyleLbl="revTx" presStyleIdx="1" presStyleCnt="2">
        <dgm:presLayoutVars>
          <dgm:chMax val="1"/>
          <dgm:chPref val="1"/>
        </dgm:presLayoutVars>
      </dgm:prSet>
      <dgm:spPr/>
      <dgm:t>
        <a:bodyPr/>
        <a:lstStyle/>
        <a:p>
          <a:endParaRPr lang="en-ZA"/>
        </a:p>
      </dgm:t>
    </dgm:pt>
  </dgm:ptLst>
  <dgm:cxnLst>
    <dgm:cxn modelId="{952C2A38-2DC8-4485-BD08-2A71675EA4AF}" type="presOf" srcId="{BCCFADFA-2CB4-42A5-B23C-63DE51ADB9BE}" destId="{A173E79B-7311-4FA6-BEB0-C8A749E013A3}" srcOrd="0" destOrd="0" presId="urn:microsoft.com/office/officeart/2018/2/layout/IconLabelList"/>
    <dgm:cxn modelId="{82DA9097-2C53-4BAA-8E22-14DF61821122}" srcId="{BCCFADFA-2CB4-42A5-B23C-63DE51ADB9BE}" destId="{B161A5B4-1394-4244-9800-7331A4AA1700}" srcOrd="1" destOrd="0" parTransId="{93BCA879-A3F0-44DF-A584-93BFA41AB4F2}" sibTransId="{B0A23B51-74F6-4FE3-B72E-E2E8392B445F}"/>
    <dgm:cxn modelId="{5A5476F1-3C61-4CD0-986F-84D48992229D}" type="presOf" srcId="{B1F5A7C6-5CDA-40D9-8657-B74479C82EC5}" destId="{DBB29A5F-5A2A-49DA-8182-2B22D9E699AE}" srcOrd="0" destOrd="0" presId="urn:microsoft.com/office/officeart/2018/2/layout/IconLabelList"/>
    <dgm:cxn modelId="{D9F592E6-9CA5-43A2-9F59-DC1F04BCF322}" srcId="{BCCFADFA-2CB4-42A5-B23C-63DE51ADB9BE}" destId="{B1F5A7C6-5CDA-40D9-8657-B74479C82EC5}" srcOrd="0" destOrd="0" parTransId="{2A442DB6-809E-47D4-B572-DBA90A8C2EA2}" sibTransId="{1D6383A7-63DD-4F32-9CA7-D01C203E4F36}"/>
    <dgm:cxn modelId="{7F27E77E-B5E6-4113-A78F-1A40E49562EE}" type="presOf" srcId="{B161A5B4-1394-4244-9800-7331A4AA1700}" destId="{E9D5B96B-2F0D-4E75-9F55-E5B6268C082B}" srcOrd="0" destOrd="0" presId="urn:microsoft.com/office/officeart/2018/2/layout/IconLabelList"/>
    <dgm:cxn modelId="{C66BBB23-BB06-4000-9529-46A5EA84F6B5}" type="presParOf" srcId="{A173E79B-7311-4FA6-BEB0-C8A749E013A3}" destId="{8AF12129-6E97-4CCA-A115-D3D5484D3195}" srcOrd="0" destOrd="0" presId="urn:microsoft.com/office/officeart/2018/2/layout/IconLabelList"/>
    <dgm:cxn modelId="{B5C63F8A-42AF-4117-BADF-C03589BA778E}" type="presParOf" srcId="{8AF12129-6E97-4CCA-A115-D3D5484D3195}" destId="{EEC0AE2A-0C8C-4C7F-BD6C-7E214C4FE901}" srcOrd="0" destOrd="0" presId="urn:microsoft.com/office/officeart/2018/2/layout/IconLabelList"/>
    <dgm:cxn modelId="{D0B25468-D343-4893-8D6C-622615526095}" type="presParOf" srcId="{8AF12129-6E97-4CCA-A115-D3D5484D3195}" destId="{9385DDC1-D425-4942-B940-2BEB62FE07D5}" srcOrd="1" destOrd="0" presId="urn:microsoft.com/office/officeart/2018/2/layout/IconLabelList"/>
    <dgm:cxn modelId="{60DE68DD-16C3-4737-95FC-855A40E0CE4E}" type="presParOf" srcId="{8AF12129-6E97-4CCA-A115-D3D5484D3195}" destId="{DBB29A5F-5A2A-49DA-8182-2B22D9E699AE}" srcOrd="2" destOrd="0" presId="urn:microsoft.com/office/officeart/2018/2/layout/IconLabelList"/>
    <dgm:cxn modelId="{6733A677-8CA9-47A7-937A-AA5AFADB4423}" type="presParOf" srcId="{A173E79B-7311-4FA6-BEB0-C8A749E013A3}" destId="{5E209AA0-24FC-4F23-9308-BED6E2ACD640}" srcOrd="1" destOrd="0" presId="urn:microsoft.com/office/officeart/2018/2/layout/IconLabelList"/>
    <dgm:cxn modelId="{77EE16D2-37EE-40AF-9B59-5F1CF90FFD7A}" type="presParOf" srcId="{A173E79B-7311-4FA6-BEB0-C8A749E013A3}" destId="{930618B2-7D50-4A11-B323-6BEE483B3510}" srcOrd="2" destOrd="0" presId="urn:microsoft.com/office/officeart/2018/2/layout/IconLabelList"/>
    <dgm:cxn modelId="{8AB38428-FC0C-48C6-B9B8-AE577E09475E}" type="presParOf" srcId="{930618B2-7D50-4A11-B323-6BEE483B3510}" destId="{277C654B-2E7C-48B4-9141-EFAB47A16DCA}" srcOrd="0" destOrd="0" presId="urn:microsoft.com/office/officeart/2018/2/layout/IconLabelList"/>
    <dgm:cxn modelId="{351C5BCA-DE96-4D63-896D-6E52950C5948}" type="presParOf" srcId="{930618B2-7D50-4A11-B323-6BEE483B3510}" destId="{E15EC51F-91DB-4CFF-9C42-94119E28EF16}" srcOrd="1" destOrd="0" presId="urn:microsoft.com/office/officeart/2018/2/layout/IconLabelList"/>
    <dgm:cxn modelId="{178BD1F8-335C-42AD-AEC2-EC5E91559DE9}" type="presParOf" srcId="{930618B2-7D50-4A11-B323-6BEE483B3510}" destId="{E9D5B96B-2F0D-4E75-9F55-E5B6268C082B}" srcOrd="2" destOrd="0" presId="urn:microsoft.com/office/officeart/2018/2/layout/IconLabel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EF1EF4-3E76-4CD2-ACCE-07D59D936D9C}"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088AF0AD-2805-4CAB-9891-E8437F3A85DB}">
      <dgm:prSet/>
      <dgm:spPr/>
      <dgm:t>
        <a:bodyPr/>
        <a:lstStyle/>
        <a:p>
          <a:r>
            <a:rPr lang="en-GB" dirty="0"/>
            <a:t>Design and creative services contributed 32% of the Cultural and Creative Industries (CCI), followed by audio-visual and interactive media at 30% and the visual arts and crafts at 15% of the CCI’s contribution to the GDP.</a:t>
          </a:r>
          <a:endParaRPr lang="en-US" dirty="0"/>
        </a:p>
      </dgm:t>
    </dgm:pt>
    <dgm:pt modelId="{4DDF6907-B3B3-4555-871C-310D4E2380DD}" type="parTrans" cxnId="{6C3D745D-93E4-4CA8-9562-80F7AE94B4AC}">
      <dgm:prSet/>
      <dgm:spPr/>
      <dgm:t>
        <a:bodyPr/>
        <a:lstStyle/>
        <a:p>
          <a:endParaRPr lang="en-US"/>
        </a:p>
      </dgm:t>
    </dgm:pt>
    <dgm:pt modelId="{D7280065-C282-4418-BD2C-9822FB4D31B7}" type="sibTrans" cxnId="{6C3D745D-93E4-4CA8-9562-80F7AE94B4AC}">
      <dgm:prSet/>
      <dgm:spPr/>
      <dgm:t>
        <a:bodyPr/>
        <a:lstStyle/>
        <a:p>
          <a:endParaRPr lang="en-US"/>
        </a:p>
      </dgm:t>
    </dgm:pt>
    <dgm:pt modelId="{197FE179-AA8C-411E-8775-28CB6632E6EB}">
      <dgm:prSet/>
      <dgm:spPr/>
      <dgm:t>
        <a:bodyPr/>
        <a:lstStyle/>
        <a:p>
          <a:r>
            <a:rPr lang="en-US" dirty="0"/>
            <a:t>For the first time in 20 years, South Africa had a positive cultural goods trade balance for some quarters in 2020 and 2021</a:t>
          </a:r>
        </a:p>
      </dgm:t>
    </dgm:pt>
    <dgm:pt modelId="{B4A36908-ED93-47BC-9AB3-8FC77C3890F8}" type="parTrans" cxnId="{39FBA583-2F1B-44FE-8CC8-52BE02EFE7BB}">
      <dgm:prSet/>
      <dgm:spPr/>
      <dgm:t>
        <a:bodyPr/>
        <a:lstStyle/>
        <a:p>
          <a:endParaRPr lang="en-US"/>
        </a:p>
      </dgm:t>
    </dgm:pt>
    <dgm:pt modelId="{534CD54A-98F9-499F-B2B4-6CF46EC19FCC}" type="sibTrans" cxnId="{39FBA583-2F1B-44FE-8CC8-52BE02EFE7BB}">
      <dgm:prSet/>
      <dgm:spPr/>
      <dgm:t>
        <a:bodyPr/>
        <a:lstStyle/>
        <a:p>
          <a:endParaRPr lang="en-US"/>
        </a:p>
      </dgm:t>
    </dgm:pt>
    <dgm:pt modelId="{D27EEACC-5E8C-4396-810F-AF14C008E1FB}">
      <dgm:prSet/>
      <dgm:spPr/>
      <dgm:t>
        <a:bodyPr/>
        <a:lstStyle/>
        <a:p>
          <a:r>
            <a:rPr lang="en-US" dirty="0"/>
            <a:t>The creative economy accounts for 6% of all employment in South Africa (an estimated 1 million jobs)</a:t>
          </a:r>
        </a:p>
      </dgm:t>
    </dgm:pt>
    <dgm:pt modelId="{02C3B074-C791-4351-8C54-6AB28DD60189}" type="parTrans" cxnId="{A6C61A7D-6941-45FC-A160-81A485414641}">
      <dgm:prSet/>
      <dgm:spPr/>
      <dgm:t>
        <a:bodyPr/>
        <a:lstStyle/>
        <a:p>
          <a:endParaRPr lang="en-US"/>
        </a:p>
      </dgm:t>
    </dgm:pt>
    <dgm:pt modelId="{14CE48DA-C43B-49E5-AF85-0770B8051C2C}" type="sibTrans" cxnId="{A6C61A7D-6941-45FC-A160-81A485414641}">
      <dgm:prSet/>
      <dgm:spPr/>
      <dgm:t>
        <a:bodyPr/>
        <a:lstStyle/>
        <a:p>
          <a:endParaRPr lang="en-US"/>
        </a:p>
      </dgm:t>
    </dgm:pt>
    <dgm:pt modelId="{2454A348-636C-4E5A-A362-D11BF85FA9D5}" type="pres">
      <dgm:prSet presAssocID="{2EEF1EF4-3E76-4CD2-ACCE-07D59D936D9C}" presName="vert0" presStyleCnt="0">
        <dgm:presLayoutVars>
          <dgm:dir/>
          <dgm:animOne val="branch"/>
          <dgm:animLvl val="lvl"/>
        </dgm:presLayoutVars>
      </dgm:prSet>
      <dgm:spPr/>
      <dgm:t>
        <a:bodyPr/>
        <a:lstStyle/>
        <a:p>
          <a:endParaRPr lang="en-ZA"/>
        </a:p>
      </dgm:t>
    </dgm:pt>
    <dgm:pt modelId="{8AFFB9D1-47AA-4C7C-8048-58212791963F}" type="pres">
      <dgm:prSet presAssocID="{088AF0AD-2805-4CAB-9891-E8437F3A85DB}" presName="thickLine" presStyleLbl="alignNode1" presStyleIdx="0" presStyleCnt="3"/>
      <dgm:spPr/>
    </dgm:pt>
    <dgm:pt modelId="{3D01F9C3-3A41-44A2-8B75-D8E196991977}" type="pres">
      <dgm:prSet presAssocID="{088AF0AD-2805-4CAB-9891-E8437F3A85DB}" presName="horz1" presStyleCnt="0"/>
      <dgm:spPr/>
    </dgm:pt>
    <dgm:pt modelId="{FBCE1EF1-C0EF-4523-B7E2-76877F33F406}" type="pres">
      <dgm:prSet presAssocID="{088AF0AD-2805-4CAB-9891-E8437F3A85DB}" presName="tx1" presStyleLbl="revTx" presStyleIdx="0" presStyleCnt="3"/>
      <dgm:spPr/>
      <dgm:t>
        <a:bodyPr/>
        <a:lstStyle/>
        <a:p>
          <a:endParaRPr lang="en-ZA"/>
        </a:p>
      </dgm:t>
    </dgm:pt>
    <dgm:pt modelId="{120B4FFB-21A5-4AC7-9BAA-062AFA64A91E}" type="pres">
      <dgm:prSet presAssocID="{088AF0AD-2805-4CAB-9891-E8437F3A85DB}" presName="vert1" presStyleCnt="0"/>
      <dgm:spPr/>
    </dgm:pt>
    <dgm:pt modelId="{65FA8EA4-76A1-4BD7-9402-316823AD5EC4}" type="pres">
      <dgm:prSet presAssocID="{197FE179-AA8C-411E-8775-28CB6632E6EB}" presName="thickLine" presStyleLbl="alignNode1" presStyleIdx="1" presStyleCnt="3"/>
      <dgm:spPr/>
    </dgm:pt>
    <dgm:pt modelId="{B2A2DD2F-FB11-4C2E-B3F8-5D208CE9143A}" type="pres">
      <dgm:prSet presAssocID="{197FE179-AA8C-411E-8775-28CB6632E6EB}" presName="horz1" presStyleCnt="0"/>
      <dgm:spPr/>
    </dgm:pt>
    <dgm:pt modelId="{8E7AE6B7-CC86-41ED-B347-E321DC1126C0}" type="pres">
      <dgm:prSet presAssocID="{197FE179-AA8C-411E-8775-28CB6632E6EB}" presName="tx1" presStyleLbl="revTx" presStyleIdx="1" presStyleCnt="3"/>
      <dgm:spPr/>
      <dgm:t>
        <a:bodyPr/>
        <a:lstStyle/>
        <a:p>
          <a:endParaRPr lang="en-ZA"/>
        </a:p>
      </dgm:t>
    </dgm:pt>
    <dgm:pt modelId="{41A1F7F8-A5CE-463A-B23C-AA46C8A14C6B}" type="pres">
      <dgm:prSet presAssocID="{197FE179-AA8C-411E-8775-28CB6632E6EB}" presName="vert1" presStyleCnt="0"/>
      <dgm:spPr/>
    </dgm:pt>
    <dgm:pt modelId="{DF06FB59-3DDF-4A18-A31D-1AF3D47E3567}" type="pres">
      <dgm:prSet presAssocID="{D27EEACC-5E8C-4396-810F-AF14C008E1FB}" presName="thickLine" presStyleLbl="alignNode1" presStyleIdx="2" presStyleCnt="3"/>
      <dgm:spPr/>
    </dgm:pt>
    <dgm:pt modelId="{9D318B78-AC8D-4789-AF5F-57FB5F1A2C91}" type="pres">
      <dgm:prSet presAssocID="{D27EEACC-5E8C-4396-810F-AF14C008E1FB}" presName="horz1" presStyleCnt="0"/>
      <dgm:spPr/>
    </dgm:pt>
    <dgm:pt modelId="{C84189FF-6E4F-4C7F-987A-7ED00185E025}" type="pres">
      <dgm:prSet presAssocID="{D27EEACC-5E8C-4396-810F-AF14C008E1FB}" presName="tx1" presStyleLbl="revTx" presStyleIdx="2" presStyleCnt="3"/>
      <dgm:spPr/>
      <dgm:t>
        <a:bodyPr/>
        <a:lstStyle/>
        <a:p>
          <a:endParaRPr lang="en-ZA"/>
        </a:p>
      </dgm:t>
    </dgm:pt>
    <dgm:pt modelId="{72DFC9F3-0573-413E-B3EB-9D3AC2DF3D73}" type="pres">
      <dgm:prSet presAssocID="{D27EEACC-5E8C-4396-810F-AF14C008E1FB}" presName="vert1" presStyleCnt="0"/>
      <dgm:spPr/>
    </dgm:pt>
  </dgm:ptLst>
  <dgm:cxnLst>
    <dgm:cxn modelId="{52C1EA83-C7AC-4510-AC4D-B2224F1566B9}" type="presOf" srcId="{2EEF1EF4-3E76-4CD2-ACCE-07D59D936D9C}" destId="{2454A348-636C-4E5A-A362-D11BF85FA9D5}" srcOrd="0" destOrd="0" presId="urn:microsoft.com/office/officeart/2008/layout/LinedList"/>
    <dgm:cxn modelId="{A6C61A7D-6941-45FC-A160-81A485414641}" srcId="{2EEF1EF4-3E76-4CD2-ACCE-07D59D936D9C}" destId="{D27EEACC-5E8C-4396-810F-AF14C008E1FB}" srcOrd="2" destOrd="0" parTransId="{02C3B074-C791-4351-8C54-6AB28DD60189}" sibTransId="{14CE48DA-C43B-49E5-AF85-0770B8051C2C}"/>
    <dgm:cxn modelId="{39FBA583-2F1B-44FE-8CC8-52BE02EFE7BB}" srcId="{2EEF1EF4-3E76-4CD2-ACCE-07D59D936D9C}" destId="{197FE179-AA8C-411E-8775-28CB6632E6EB}" srcOrd="1" destOrd="0" parTransId="{B4A36908-ED93-47BC-9AB3-8FC77C3890F8}" sibTransId="{534CD54A-98F9-499F-B2B4-6CF46EC19FCC}"/>
    <dgm:cxn modelId="{26836219-8194-46E0-A85D-B1834F541F92}" type="presOf" srcId="{088AF0AD-2805-4CAB-9891-E8437F3A85DB}" destId="{FBCE1EF1-C0EF-4523-B7E2-76877F33F406}" srcOrd="0" destOrd="0" presId="urn:microsoft.com/office/officeart/2008/layout/LinedList"/>
    <dgm:cxn modelId="{4D626D13-2EFB-4F29-93C5-72553CE2E488}" type="presOf" srcId="{197FE179-AA8C-411E-8775-28CB6632E6EB}" destId="{8E7AE6B7-CC86-41ED-B347-E321DC1126C0}" srcOrd="0" destOrd="0" presId="urn:microsoft.com/office/officeart/2008/layout/LinedList"/>
    <dgm:cxn modelId="{6C3D745D-93E4-4CA8-9562-80F7AE94B4AC}" srcId="{2EEF1EF4-3E76-4CD2-ACCE-07D59D936D9C}" destId="{088AF0AD-2805-4CAB-9891-E8437F3A85DB}" srcOrd="0" destOrd="0" parTransId="{4DDF6907-B3B3-4555-871C-310D4E2380DD}" sibTransId="{D7280065-C282-4418-BD2C-9822FB4D31B7}"/>
    <dgm:cxn modelId="{01208557-95DF-4D32-8018-1A62FF9ABE58}" type="presOf" srcId="{D27EEACC-5E8C-4396-810F-AF14C008E1FB}" destId="{C84189FF-6E4F-4C7F-987A-7ED00185E025}" srcOrd="0" destOrd="0" presId="urn:microsoft.com/office/officeart/2008/layout/LinedList"/>
    <dgm:cxn modelId="{AC44FA56-92F7-493A-AA0D-E3CB1D11A520}" type="presParOf" srcId="{2454A348-636C-4E5A-A362-D11BF85FA9D5}" destId="{8AFFB9D1-47AA-4C7C-8048-58212791963F}" srcOrd="0" destOrd="0" presId="urn:microsoft.com/office/officeart/2008/layout/LinedList"/>
    <dgm:cxn modelId="{AD3709D9-B075-481A-8B4C-80162E018346}" type="presParOf" srcId="{2454A348-636C-4E5A-A362-D11BF85FA9D5}" destId="{3D01F9C3-3A41-44A2-8B75-D8E196991977}" srcOrd="1" destOrd="0" presId="urn:microsoft.com/office/officeart/2008/layout/LinedList"/>
    <dgm:cxn modelId="{B2BF618F-EC63-481F-937B-FD882701E6E0}" type="presParOf" srcId="{3D01F9C3-3A41-44A2-8B75-D8E196991977}" destId="{FBCE1EF1-C0EF-4523-B7E2-76877F33F406}" srcOrd="0" destOrd="0" presId="urn:microsoft.com/office/officeart/2008/layout/LinedList"/>
    <dgm:cxn modelId="{F0C4F888-F744-42C2-9A6D-D056165B5141}" type="presParOf" srcId="{3D01F9C3-3A41-44A2-8B75-D8E196991977}" destId="{120B4FFB-21A5-4AC7-9BAA-062AFA64A91E}" srcOrd="1" destOrd="0" presId="urn:microsoft.com/office/officeart/2008/layout/LinedList"/>
    <dgm:cxn modelId="{640713E5-E2DF-4973-8C92-FEFA88D06591}" type="presParOf" srcId="{2454A348-636C-4E5A-A362-D11BF85FA9D5}" destId="{65FA8EA4-76A1-4BD7-9402-316823AD5EC4}" srcOrd="2" destOrd="0" presId="urn:microsoft.com/office/officeart/2008/layout/LinedList"/>
    <dgm:cxn modelId="{4ABAB43A-6952-486B-B595-DC4C4D92F0B3}" type="presParOf" srcId="{2454A348-636C-4E5A-A362-D11BF85FA9D5}" destId="{B2A2DD2F-FB11-4C2E-B3F8-5D208CE9143A}" srcOrd="3" destOrd="0" presId="urn:microsoft.com/office/officeart/2008/layout/LinedList"/>
    <dgm:cxn modelId="{E640CCF4-E946-4804-BFA6-1E284309DA85}" type="presParOf" srcId="{B2A2DD2F-FB11-4C2E-B3F8-5D208CE9143A}" destId="{8E7AE6B7-CC86-41ED-B347-E321DC1126C0}" srcOrd="0" destOrd="0" presId="urn:microsoft.com/office/officeart/2008/layout/LinedList"/>
    <dgm:cxn modelId="{9F4D66E5-C8F3-4FAB-A27E-619FA2BEBDEA}" type="presParOf" srcId="{B2A2DD2F-FB11-4C2E-B3F8-5D208CE9143A}" destId="{41A1F7F8-A5CE-463A-B23C-AA46C8A14C6B}" srcOrd="1" destOrd="0" presId="urn:microsoft.com/office/officeart/2008/layout/LinedList"/>
    <dgm:cxn modelId="{63D4FEEA-D09F-43CA-9677-73BB89A49B2F}" type="presParOf" srcId="{2454A348-636C-4E5A-A362-D11BF85FA9D5}" destId="{DF06FB59-3DDF-4A18-A31D-1AF3D47E3567}" srcOrd="4" destOrd="0" presId="urn:microsoft.com/office/officeart/2008/layout/LinedList"/>
    <dgm:cxn modelId="{1A367613-50E7-483C-8B20-7D5352236A04}" type="presParOf" srcId="{2454A348-636C-4E5A-A362-D11BF85FA9D5}" destId="{9D318B78-AC8D-4789-AF5F-57FB5F1A2C91}" srcOrd="5" destOrd="0" presId="urn:microsoft.com/office/officeart/2008/layout/LinedList"/>
    <dgm:cxn modelId="{6244E26D-02D7-4062-B99C-E37E47D4397F}" type="presParOf" srcId="{9D318B78-AC8D-4789-AF5F-57FB5F1A2C91}" destId="{C84189FF-6E4F-4C7F-987A-7ED00185E025}" srcOrd="0" destOrd="0" presId="urn:microsoft.com/office/officeart/2008/layout/LinedList"/>
    <dgm:cxn modelId="{E73ABEA3-8D95-4B7C-8477-30834001347E}" type="presParOf" srcId="{9D318B78-AC8D-4789-AF5F-57FB5F1A2C91}" destId="{72DFC9F3-0573-413E-B3EB-9D3AC2DF3D73}"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FE8400-7F05-439A-B9CB-DF16AADAFFD9}" type="doc">
      <dgm:prSet loTypeId="urn:microsoft.com/office/officeart/2005/8/layout/target3" loCatId="list" qsTypeId="urn:microsoft.com/office/officeart/2005/8/quickstyle/simple1" qsCatId="simple" csTypeId="urn:microsoft.com/office/officeart/2005/8/colors/accent2_2" csCatId="accent2" phldr="1"/>
      <dgm:spPr/>
      <dgm:t>
        <a:bodyPr/>
        <a:lstStyle/>
        <a:p>
          <a:endParaRPr lang="en-US"/>
        </a:p>
      </dgm:t>
    </dgm:pt>
    <dgm:pt modelId="{E7DB8860-002F-40A9-AD9C-FFC3093CB165}">
      <dgm:prSet/>
      <dgm:spPr>
        <a:xfrm>
          <a:off x="2588323" y="89153"/>
          <a:ext cx="6039421" cy="5176647"/>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buNone/>
          </a:pPr>
          <a:r>
            <a:rPr lang="en-ZA" dirty="0">
              <a:solidFill>
                <a:sysClr val="windowText" lastClr="000000">
                  <a:hueOff val="0"/>
                  <a:satOff val="0"/>
                  <a:lumOff val="0"/>
                  <a:alphaOff val="0"/>
                </a:sysClr>
              </a:solidFill>
              <a:latin typeface="Calibri" panose="020F0502020204030204"/>
              <a:ea typeface="+mn-ea"/>
              <a:cs typeface="+mn-cs"/>
            </a:rPr>
            <a:t>2019-2024 MTSF</a:t>
          </a:r>
        </a:p>
        <a:p>
          <a:pPr>
            <a:buNone/>
          </a:pPr>
          <a:endParaRPr lang="en-ZA" dirty="0">
            <a:solidFill>
              <a:sysClr val="windowText" lastClr="000000">
                <a:hueOff val="0"/>
                <a:satOff val="0"/>
                <a:lumOff val="0"/>
                <a:alphaOff val="0"/>
              </a:sysClr>
            </a:solidFill>
            <a:latin typeface="Calibri" panose="020F0502020204030204"/>
            <a:ea typeface="+mn-ea"/>
            <a:cs typeface="+mn-cs"/>
          </a:endParaRPr>
        </a:p>
        <a:p>
          <a:pPr>
            <a:buNone/>
          </a:pPr>
          <a:r>
            <a:rPr lang="en-ZA" dirty="0">
              <a:solidFill>
                <a:sysClr val="windowText" lastClr="000000">
                  <a:hueOff val="0"/>
                  <a:satOff val="0"/>
                  <a:lumOff val="0"/>
                  <a:alphaOff val="0"/>
                </a:sysClr>
              </a:solidFill>
              <a:latin typeface="Calibri" panose="020F0502020204030204"/>
              <a:ea typeface="+mn-ea"/>
              <a:cs typeface="+mn-cs"/>
            </a:rPr>
            <a:t>2024 – 2029 MTSF PROPOSED CONTRIBUTIONS FROM DSAC</a:t>
          </a:r>
          <a:endParaRPr lang="en-US" dirty="0">
            <a:solidFill>
              <a:sysClr val="windowText" lastClr="000000">
                <a:hueOff val="0"/>
                <a:satOff val="0"/>
                <a:lumOff val="0"/>
                <a:alphaOff val="0"/>
              </a:sysClr>
            </a:solidFill>
            <a:latin typeface="Calibri" panose="020F0502020204030204"/>
            <a:ea typeface="+mn-ea"/>
            <a:cs typeface="+mn-cs"/>
          </a:endParaRPr>
        </a:p>
      </dgm:t>
    </dgm:pt>
    <dgm:pt modelId="{F3A7E108-E38E-41E9-88D5-FBC655313BDE}" type="parTrans" cxnId="{D7001C21-7DBC-4FB0-B4CD-CF074DC6A2C7}">
      <dgm:prSet/>
      <dgm:spPr/>
      <dgm:t>
        <a:bodyPr/>
        <a:lstStyle/>
        <a:p>
          <a:endParaRPr lang="en-US"/>
        </a:p>
      </dgm:t>
    </dgm:pt>
    <dgm:pt modelId="{B5FF0F6F-79F8-4B69-9FC5-215A74E9B222}" type="sibTrans" cxnId="{D7001C21-7DBC-4FB0-B4CD-CF074DC6A2C7}">
      <dgm:prSet/>
      <dgm:spPr/>
      <dgm:t>
        <a:bodyPr/>
        <a:lstStyle/>
        <a:p>
          <a:endParaRPr lang="en-US"/>
        </a:p>
      </dgm:t>
    </dgm:pt>
    <dgm:pt modelId="{9D6C50ED-E15D-4834-863E-79F2204D71B6}">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community conversations/dialogues implemented to foster social interaction.</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C2B1329A-B0A9-4021-9C8A-D11FA9854D00}" type="parTrans" cxnId="{77C8E7E3-94F4-4E03-9039-77522403A1B7}">
      <dgm:prSet/>
      <dgm:spPr/>
      <dgm:t>
        <a:bodyPr/>
        <a:lstStyle/>
        <a:p>
          <a:endParaRPr lang="en-US"/>
        </a:p>
      </dgm:t>
    </dgm:pt>
    <dgm:pt modelId="{7202E8E2-0A5A-4A13-85C6-0CAE7EE0F250}" type="sibTrans" cxnId="{77C8E7E3-94F4-4E03-9039-77522403A1B7}">
      <dgm:prSet/>
      <dgm:spPr/>
      <dgm:t>
        <a:bodyPr/>
        <a:lstStyle/>
        <a:p>
          <a:endParaRPr lang="en-US"/>
        </a:p>
      </dgm:t>
    </dgm:pt>
    <dgm:pt modelId="{A4BBCC58-AFF2-464F-8B64-415C7F45557A}">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advocacy platforms on social cohesion implemented by social cohesion advocates.</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53338E82-9200-4091-B07C-7C87E9088EC7}" type="parTrans" cxnId="{D388CF92-F4BD-42DD-A16E-6F7924A3815E}">
      <dgm:prSet/>
      <dgm:spPr/>
      <dgm:t>
        <a:bodyPr/>
        <a:lstStyle/>
        <a:p>
          <a:endParaRPr lang="en-US"/>
        </a:p>
      </dgm:t>
    </dgm:pt>
    <dgm:pt modelId="{E3B0E256-2334-4DEE-9E39-C0AF4B80C159}" type="sibTrans" cxnId="{D388CF92-F4BD-42DD-A16E-6F7924A3815E}">
      <dgm:prSet/>
      <dgm:spPr/>
      <dgm:t>
        <a:bodyPr/>
        <a:lstStyle/>
        <a:p>
          <a:endParaRPr lang="en-US"/>
        </a:p>
      </dgm:t>
    </dgm:pt>
    <dgm:pt modelId="{9A89EAE1-75C1-4C32-A6D3-6C4F7ECE2EB1}">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athletes supported by scientific support.</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2345511F-D6CA-40A8-8D27-0DEB38D25FF3}" type="parTrans" cxnId="{9FA7CBC0-2A6F-4679-B168-3A6B25CB3043}">
      <dgm:prSet/>
      <dgm:spPr/>
      <dgm:t>
        <a:bodyPr/>
        <a:lstStyle/>
        <a:p>
          <a:endParaRPr lang="en-US"/>
        </a:p>
      </dgm:t>
    </dgm:pt>
    <dgm:pt modelId="{2215D7D3-2B00-4BC4-8812-63C30EA4BEB7}" type="sibTrans" cxnId="{9FA7CBC0-2A6F-4679-B168-3A6B25CB3043}">
      <dgm:prSet/>
      <dgm:spPr/>
      <dgm:t>
        <a:bodyPr/>
        <a:lstStyle/>
        <a:p>
          <a:endParaRPr lang="en-US"/>
        </a:p>
      </dgm:t>
    </dgm:pt>
    <dgm:pt modelId="{51503705-3511-4648-8F7B-981E76111F69}">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sport and recreation promotion campaigns and events implemented.</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03F1BEA4-68AE-473A-8188-8B6855AFBDC1}" type="parTrans" cxnId="{848F6200-C378-4089-89CF-D6AD4053F215}">
      <dgm:prSet/>
      <dgm:spPr/>
      <dgm:t>
        <a:bodyPr/>
        <a:lstStyle/>
        <a:p>
          <a:endParaRPr lang="en-US"/>
        </a:p>
      </dgm:t>
    </dgm:pt>
    <dgm:pt modelId="{AC328DDB-BA5F-4726-9742-9A40F8907E6B}" type="sibTrans" cxnId="{848F6200-C378-4089-89CF-D6AD4053F215}">
      <dgm:prSet/>
      <dgm:spPr/>
      <dgm:t>
        <a:bodyPr/>
        <a:lstStyle/>
        <a:p>
          <a:endParaRPr lang="en-US"/>
        </a:p>
      </dgm:t>
    </dgm:pt>
    <dgm:pt modelId="{D06053E9-7F60-463F-B1E3-37CBB079B8F9}">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schools, hubs and clubs provided with equipment and attire.</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1F51050D-A9C7-4669-AA5F-8A8B21DB9F7E}" type="parTrans" cxnId="{98FF818E-33B3-4052-BE46-D270B213DA2A}">
      <dgm:prSet/>
      <dgm:spPr/>
      <dgm:t>
        <a:bodyPr/>
        <a:lstStyle/>
        <a:p>
          <a:endParaRPr lang="en-US"/>
        </a:p>
      </dgm:t>
    </dgm:pt>
    <dgm:pt modelId="{AE6FBBD2-CEBF-4DCE-9E71-7A0036390C17}" type="sibTrans" cxnId="{98FF818E-33B3-4052-BE46-D270B213DA2A}">
      <dgm:prSet/>
      <dgm:spPr/>
      <dgm:t>
        <a:bodyPr/>
        <a:lstStyle/>
        <a:p>
          <a:endParaRPr lang="en-US"/>
        </a:p>
      </dgm:t>
    </dgm:pt>
    <dgm:pt modelId="{A700FB28-4C07-472D-94DC-14EEA242F6FE}">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Provincial Community Arts Development Programmes implemented.</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385AD22F-0048-4BEF-B73A-E627E60B568E}" type="parTrans" cxnId="{FFF86DA1-8979-4FF3-81A0-AE532A39AE57}">
      <dgm:prSet/>
      <dgm:spPr/>
      <dgm:t>
        <a:bodyPr/>
        <a:lstStyle/>
        <a:p>
          <a:endParaRPr lang="en-US"/>
        </a:p>
      </dgm:t>
    </dgm:pt>
    <dgm:pt modelId="{E622EF09-A59E-447A-8F5B-227E08330383}" type="sibTrans" cxnId="{FFF86DA1-8979-4FF3-81A0-AE532A39AE57}">
      <dgm:prSet/>
      <dgm:spPr/>
      <dgm:t>
        <a:bodyPr/>
        <a:lstStyle/>
        <a:p>
          <a:endParaRPr lang="en-US"/>
        </a:p>
      </dgm:t>
    </dgm:pt>
    <dgm:pt modelId="{D2CD0264-E1B6-48DD-9038-1838CC96558B}">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projects in the creative industry supported through the Mzansi Golden Economy programme. </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E40AAEB2-DC38-4638-95A7-F574C0A4B283}" type="parTrans" cxnId="{BBA0144B-5959-4283-B162-6FD464583BD4}">
      <dgm:prSet/>
      <dgm:spPr/>
      <dgm:t>
        <a:bodyPr/>
        <a:lstStyle/>
        <a:p>
          <a:endParaRPr lang="en-US"/>
        </a:p>
      </dgm:t>
    </dgm:pt>
    <dgm:pt modelId="{BDBE6799-0698-4A51-88EC-23430361072D}" type="sibTrans" cxnId="{BBA0144B-5959-4283-B162-6FD464583BD4}">
      <dgm:prSet/>
      <dgm:spPr/>
      <dgm:t>
        <a:bodyPr/>
        <a:lstStyle/>
        <a:p>
          <a:endParaRPr lang="en-US"/>
        </a:p>
      </dgm:t>
    </dgm:pt>
    <dgm:pt modelId="{3E09DDB6-F85E-4CC7-AAE7-B73BB2440368}">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Films and/or Documentaries supported telling stories of the History of Liberation, Cultural and Heritage importance.</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190C9333-00EA-41DA-A05C-53017AC9FCB0}" type="parTrans" cxnId="{1ADD19C8-8126-4804-867A-E0497719D4B6}">
      <dgm:prSet/>
      <dgm:spPr/>
      <dgm:t>
        <a:bodyPr/>
        <a:lstStyle/>
        <a:p>
          <a:endParaRPr lang="en-US"/>
        </a:p>
      </dgm:t>
    </dgm:pt>
    <dgm:pt modelId="{55ED1E01-B9FB-4C66-AC23-51E6E4515434}" type="sibTrans" cxnId="{1ADD19C8-8126-4804-867A-E0497719D4B6}">
      <dgm:prSet/>
      <dgm:spPr/>
      <dgm:t>
        <a:bodyPr/>
        <a:lstStyle/>
        <a:p>
          <a:endParaRPr lang="en-US"/>
        </a:p>
      </dgm:t>
    </dgm:pt>
    <dgm:pt modelId="{D83C07DF-232A-4B6F-BE40-87D33ED3298C}">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bursaries awarded for the development of qualified language practitioners</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BF01AEC3-0F44-49B5-ABD5-782BF859A987}" type="parTrans" cxnId="{1C93253C-8BCF-4A65-87A0-CE0E3D00ABA7}">
      <dgm:prSet/>
      <dgm:spPr/>
      <dgm:t>
        <a:bodyPr/>
        <a:lstStyle/>
        <a:p>
          <a:endParaRPr lang="en-US"/>
        </a:p>
      </dgm:t>
    </dgm:pt>
    <dgm:pt modelId="{879B63E1-5310-425E-A65A-43052F285643}" type="sibTrans" cxnId="{1C93253C-8BCF-4A65-87A0-CE0E3D00ABA7}">
      <dgm:prSet/>
      <dgm:spPr/>
      <dgm:t>
        <a:bodyPr/>
        <a:lstStyle/>
        <a:p>
          <a:endParaRPr lang="en-US"/>
        </a:p>
      </dgm:t>
    </dgm:pt>
    <dgm:pt modelId="{1E6AB42B-1811-479E-919B-6EDFF49899D2}">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rgbClr val="00B050"/>
              </a:solidFill>
              <a:latin typeface="Calibri" panose="020F0502020204030204"/>
              <a:ea typeface="+mn-ea"/>
              <a:cs typeface="+mn-cs"/>
            </a:rPr>
            <a:t>Number of Job Opportunities for language practitioners.</a:t>
          </a:r>
          <a:endParaRPr lang="en-US" sz="1200" dirty="0">
            <a:solidFill>
              <a:srgbClr val="00B050"/>
            </a:solidFill>
            <a:latin typeface="Calibri" panose="020F0502020204030204"/>
            <a:ea typeface="+mn-ea"/>
            <a:cs typeface="+mn-cs"/>
          </a:endParaRPr>
        </a:p>
      </dgm:t>
    </dgm:pt>
    <dgm:pt modelId="{5443FDD6-1A26-47CB-993F-2D9EBCCA12F9}" type="parTrans" cxnId="{5BA50296-4DF0-4BD9-9EED-3141D0448AF3}">
      <dgm:prSet/>
      <dgm:spPr/>
      <dgm:t>
        <a:bodyPr/>
        <a:lstStyle/>
        <a:p>
          <a:endParaRPr lang="en-US"/>
        </a:p>
      </dgm:t>
    </dgm:pt>
    <dgm:pt modelId="{BEC28A47-E755-4143-8390-1DF97DF5A372}" type="sibTrans" cxnId="{5BA50296-4DF0-4BD9-9EED-3141D0448AF3}">
      <dgm:prSet/>
      <dgm:spPr/>
      <dgm:t>
        <a:bodyPr/>
        <a:lstStyle/>
        <a:p>
          <a:endParaRPr lang="en-US"/>
        </a:p>
      </dgm:t>
    </dgm:pt>
    <dgm:pt modelId="{E8821CCF-3C69-46EC-B949-DA1A28C1F99F}">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Percentage of documents received that are translated and edited.</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781233FC-2A5D-4BB7-A826-FBA1580B4165}" type="parTrans" cxnId="{4B770B04-1A88-4FEA-87D1-337932B8A1A1}">
      <dgm:prSet/>
      <dgm:spPr/>
      <dgm:t>
        <a:bodyPr/>
        <a:lstStyle/>
        <a:p>
          <a:endParaRPr lang="en-US"/>
        </a:p>
      </dgm:t>
    </dgm:pt>
    <dgm:pt modelId="{BFF7C919-EF9F-4D74-B38E-20E55B20CCC3}" type="sibTrans" cxnId="{4B770B04-1A88-4FEA-87D1-337932B8A1A1}">
      <dgm:prSet/>
      <dgm:spPr/>
      <dgm:t>
        <a:bodyPr/>
        <a:lstStyle/>
        <a:p>
          <a:endParaRPr lang="en-US"/>
        </a:p>
      </dgm:t>
    </dgm:pt>
    <dgm:pt modelId="{63C55A2A-02EC-4CBC-B094-94BA8660AC93}">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ysClr val="windowText" lastClr="000000">
                  <a:hueOff val="0"/>
                  <a:satOff val="0"/>
                  <a:lumOff val="0"/>
                  <a:alphaOff val="0"/>
                </a:sysClr>
              </a:solidFill>
              <a:latin typeface="Calibri" panose="020F0502020204030204"/>
              <a:ea typeface="+mn-ea"/>
              <a:cs typeface="+mn-cs"/>
            </a:rPr>
            <a:t>Number of multi-year human language technology projects supported.</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F2D9812D-B194-448E-A9EC-797AF0CEC66A}" type="parTrans" cxnId="{EC9C1CED-B861-4087-BFA6-B177934BE0BE}">
      <dgm:prSet/>
      <dgm:spPr/>
      <dgm:t>
        <a:bodyPr/>
        <a:lstStyle/>
        <a:p>
          <a:endParaRPr lang="en-US"/>
        </a:p>
      </dgm:t>
    </dgm:pt>
    <dgm:pt modelId="{E7A1E12D-5F0C-49BF-8499-8770E42F753A}" type="sibTrans" cxnId="{EC9C1CED-B861-4087-BFA6-B177934BE0BE}">
      <dgm:prSet/>
      <dgm:spPr/>
      <dgm:t>
        <a:bodyPr/>
        <a:lstStyle/>
        <a:p>
          <a:endParaRPr lang="en-US"/>
        </a:p>
      </dgm:t>
    </dgm:pt>
    <dgm:pt modelId="{728E481D-034C-45E9-A1B2-E78766DE6538}">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ZA" sz="1200" dirty="0">
              <a:solidFill>
                <a:srgbClr val="00B050"/>
              </a:solidFill>
              <a:latin typeface="Calibri" panose="020F0502020204030204"/>
              <a:ea typeface="+mn-ea"/>
              <a:cs typeface="+mn-cs"/>
            </a:rPr>
            <a:t>Number of initiatives implemented to raise awareness on the national symbols.</a:t>
          </a:r>
          <a:endParaRPr lang="en-US" sz="1200" dirty="0">
            <a:solidFill>
              <a:srgbClr val="00B050"/>
            </a:solidFill>
            <a:latin typeface="Calibri" panose="020F0502020204030204"/>
            <a:ea typeface="+mn-ea"/>
            <a:cs typeface="+mn-cs"/>
          </a:endParaRPr>
        </a:p>
      </dgm:t>
    </dgm:pt>
    <dgm:pt modelId="{2D150648-9DF8-49C3-B80D-4F06AD2AF0BD}" type="parTrans" cxnId="{6E6AAB3A-5D4B-4452-BE4C-20E48564B7D9}">
      <dgm:prSet/>
      <dgm:spPr/>
      <dgm:t>
        <a:bodyPr/>
        <a:lstStyle/>
        <a:p>
          <a:endParaRPr lang="en-US"/>
        </a:p>
      </dgm:t>
    </dgm:pt>
    <dgm:pt modelId="{1CAED6EC-2FCA-485B-8FDF-F4C0B2C5F18F}" type="sibTrans" cxnId="{6E6AAB3A-5D4B-4452-BE4C-20E48564B7D9}">
      <dgm:prSet/>
      <dgm:spPr/>
      <dgm:t>
        <a:bodyPr/>
        <a:lstStyle/>
        <a:p>
          <a:endParaRPr lang="en-US"/>
        </a:p>
      </dgm:t>
    </dgm:pt>
    <dgm:pt modelId="{8145C8DF-FE99-4D39-A8E6-A453CD7CDA2D}">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US" sz="1200" dirty="0">
              <a:solidFill>
                <a:srgbClr val="00B050"/>
              </a:solidFill>
              <a:latin typeface="Calibri" panose="020F0502020204030204"/>
              <a:ea typeface="+mn-ea"/>
              <a:cs typeface="+mn-cs"/>
            </a:rPr>
            <a:t>Number of organised sport and recreation community activities supported.</a:t>
          </a:r>
        </a:p>
      </dgm:t>
    </dgm:pt>
    <dgm:pt modelId="{D9BEC1DF-60A5-48D3-B8F0-E4FE64804AF7}" type="parTrans" cxnId="{87F99BAC-9763-40AF-BB50-8037CC9B2696}">
      <dgm:prSet/>
      <dgm:spPr/>
      <dgm:t>
        <a:bodyPr/>
        <a:lstStyle/>
        <a:p>
          <a:endParaRPr lang="en-US"/>
        </a:p>
      </dgm:t>
    </dgm:pt>
    <dgm:pt modelId="{C41D6BE6-7E33-45D8-84E6-7C5CEFAFE8FF}" type="sibTrans" cxnId="{87F99BAC-9763-40AF-BB50-8037CC9B2696}">
      <dgm:prSet/>
      <dgm:spPr/>
      <dgm:t>
        <a:bodyPr/>
        <a:lstStyle/>
        <a:p>
          <a:endParaRPr lang="en-US"/>
        </a:p>
      </dgm:t>
    </dgm:pt>
    <dgm:pt modelId="{F8DB042E-C333-4AD7-B502-6FAA1CDAA07E}">
      <dgm:prSet custT="1"/>
      <dgm:spPr>
        <a:xfrm>
          <a:off x="5608034" y="89153"/>
          <a:ext cx="3019710" cy="5176647"/>
        </a:xfrm>
        <a:prstGeom prst="rect">
          <a:avLst/>
        </a:prstGeom>
        <a:noFill/>
        <a:ln w="12700" cap="flat" cmpd="sng" algn="ctr">
          <a:noFill/>
          <a:prstDash val="solid"/>
          <a:miter lim="800000"/>
        </a:ln>
        <a:effectLst/>
        <a:sp3d/>
      </dgm:spPr>
      <dgm:t>
        <a:bodyPr/>
        <a:lstStyle/>
        <a:p>
          <a:pPr>
            <a:buChar char="•"/>
          </a:pPr>
          <a:r>
            <a:rPr lang="en-US" sz="1200" dirty="0">
              <a:solidFill>
                <a:sysClr val="windowText" lastClr="000000">
                  <a:hueOff val="0"/>
                  <a:satOff val="0"/>
                  <a:lumOff val="0"/>
                  <a:alphaOff val="0"/>
                </a:sysClr>
              </a:solidFill>
              <a:latin typeface="Calibri" panose="020F0502020204030204"/>
              <a:ea typeface="+mn-ea"/>
              <a:cs typeface="+mn-cs"/>
            </a:rPr>
            <a:t>Number of heritage bursaries awarded to deserving students</a:t>
          </a:r>
        </a:p>
      </dgm:t>
    </dgm:pt>
    <dgm:pt modelId="{F390D3EF-3163-4346-87F2-10A0D8E8AFA3}" type="parTrans" cxnId="{611BA40E-7E1E-4971-B464-7251ADA0DF62}">
      <dgm:prSet/>
      <dgm:spPr/>
      <dgm:t>
        <a:bodyPr/>
        <a:lstStyle/>
        <a:p>
          <a:endParaRPr lang="en-US"/>
        </a:p>
      </dgm:t>
    </dgm:pt>
    <dgm:pt modelId="{50DCAE3F-6F45-4FB3-B40E-2320B03A6C09}" type="sibTrans" cxnId="{611BA40E-7E1E-4971-B464-7251ADA0DF62}">
      <dgm:prSet/>
      <dgm:spPr/>
      <dgm:t>
        <a:bodyPr/>
        <a:lstStyle/>
        <a:p>
          <a:endParaRPr lang="en-US"/>
        </a:p>
      </dgm:t>
    </dgm:pt>
    <dgm:pt modelId="{D5E73EAD-3154-4961-B6E5-A650B187D900}" type="pres">
      <dgm:prSet presAssocID="{8DFE8400-7F05-439A-B9CB-DF16AADAFFD9}" presName="Name0" presStyleCnt="0">
        <dgm:presLayoutVars>
          <dgm:chMax val="7"/>
          <dgm:dir/>
          <dgm:animLvl val="lvl"/>
          <dgm:resizeHandles val="exact"/>
        </dgm:presLayoutVars>
      </dgm:prSet>
      <dgm:spPr/>
      <dgm:t>
        <a:bodyPr/>
        <a:lstStyle/>
        <a:p>
          <a:endParaRPr lang="en-ZA"/>
        </a:p>
      </dgm:t>
    </dgm:pt>
    <dgm:pt modelId="{B382A68A-6371-4988-B182-0AD18D116CD2}" type="pres">
      <dgm:prSet presAssocID="{E7DB8860-002F-40A9-AD9C-FFC3093CB165}" presName="circle1" presStyleLbl="node1" presStyleIdx="0" presStyleCnt="1" custScaleX="91242" custScaleY="120406" custLinFactNeighborY="411"/>
      <dgm:spPr>
        <a:xfrm>
          <a:off x="0" y="89153"/>
          <a:ext cx="5176647" cy="5176647"/>
        </a:xfrm>
        <a:prstGeom prst="pie">
          <a:avLst>
            <a:gd name="adj1" fmla="val 5400000"/>
            <a:gd name="adj2" fmla="val 1620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8563B77-DB28-444E-A7B0-5BF7990CCD24}" type="pres">
      <dgm:prSet presAssocID="{E7DB8860-002F-40A9-AD9C-FFC3093CB165}" presName="space" presStyleCnt="0"/>
      <dgm:spPr/>
    </dgm:pt>
    <dgm:pt modelId="{8DEDA652-C521-4505-B6D7-667EDF2EBC80}" type="pres">
      <dgm:prSet presAssocID="{E7DB8860-002F-40A9-AD9C-FFC3093CB165}" presName="rect1" presStyleLbl="alignAcc1" presStyleIdx="0" presStyleCnt="1" custScaleX="116147" custScaleY="127163" custLinFactNeighborX="-469" custLinFactNeighborY="-3423"/>
      <dgm:spPr/>
      <dgm:t>
        <a:bodyPr/>
        <a:lstStyle/>
        <a:p>
          <a:endParaRPr lang="en-ZA"/>
        </a:p>
      </dgm:t>
    </dgm:pt>
    <dgm:pt modelId="{51CEB650-3B4A-4BD4-ADF5-E752046D4C32}" type="pres">
      <dgm:prSet presAssocID="{E7DB8860-002F-40A9-AD9C-FFC3093CB165}" presName="rect1ParTx" presStyleLbl="alignAcc1" presStyleIdx="0" presStyleCnt="1">
        <dgm:presLayoutVars>
          <dgm:chMax val="1"/>
          <dgm:bulletEnabled val="1"/>
        </dgm:presLayoutVars>
      </dgm:prSet>
      <dgm:spPr/>
      <dgm:t>
        <a:bodyPr/>
        <a:lstStyle/>
        <a:p>
          <a:endParaRPr lang="en-ZA"/>
        </a:p>
      </dgm:t>
    </dgm:pt>
    <dgm:pt modelId="{95C4B528-05C7-4AE6-8DFC-981F0AFABDF5}" type="pres">
      <dgm:prSet presAssocID="{E7DB8860-002F-40A9-AD9C-FFC3093CB165}" presName="rect1ChTx" presStyleLbl="alignAcc1" presStyleIdx="0" presStyleCnt="1" custScaleX="107414" custScaleY="127772">
        <dgm:presLayoutVars>
          <dgm:bulletEnabled val="1"/>
        </dgm:presLayoutVars>
      </dgm:prSet>
      <dgm:spPr/>
      <dgm:t>
        <a:bodyPr/>
        <a:lstStyle/>
        <a:p>
          <a:endParaRPr lang="en-ZA"/>
        </a:p>
      </dgm:t>
    </dgm:pt>
  </dgm:ptLst>
  <dgm:cxnLst>
    <dgm:cxn modelId="{87F99BAC-9763-40AF-BB50-8037CC9B2696}" srcId="{E7DB8860-002F-40A9-AD9C-FFC3093CB165}" destId="{8145C8DF-FE99-4D39-A8E6-A453CD7CDA2D}" srcOrd="3" destOrd="0" parTransId="{D9BEC1DF-60A5-48D3-B8F0-E4FE64804AF7}" sibTransId="{C41D6BE6-7E33-45D8-84E6-7C5CEFAFE8FF}"/>
    <dgm:cxn modelId="{9F67BB06-0262-42C4-850B-8573A8A8587C}" type="presOf" srcId="{3E09DDB6-F85E-4CC7-AAE7-B73BB2440368}" destId="{95C4B528-05C7-4AE6-8DFC-981F0AFABDF5}" srcOrd="0" destOrd="8" presId="urn:microsoft.com/office/officeart/2005/8/layout/target3"/>
    <dgm:cxn modelId="{6008C768-51B3-4C7C-BDF0-A36E178D4132}" type="presOf" srcId="{9A89EAE1-75C1-4C32-A6D3-6C4F7ECE2EB1}" destId="{95C4B528-05C7-4AE6-8DFC-981F0AFABDF5}" srcOrd="0" destOrd="2" presId="urn:microsoft.com/office/officeart/2005/8/layout/target3"/>
    <dgm:cxn modelId="{611BA40E-7E1E-4971-B464-7251ADA0DF62}" srcId="{E7DB8860-002F-40A9-AD9C-FFC3093CB165}" destId="{F8DB042E-C333-4AD7-B502-6FAA1CDAA07E}" srcOrd="14" destOrd="0" parTransId="{F390D3EF-3163-4346-87F2-10A0D8E8AFA3}" sibTransId="{50DCAE3F-6F45-4FB3-B40E-2320B03A6C09}"/>
    <dgm:cxn modelId="{5BA50296-4DF0-4BD9-9EED-3141D0448AF3}" srcId="{E7DB8860-002F-40A9-AD9C-FFC3093CB165}" destId="{1E6AB42B-1811-479E-919B-6EDFF49899D2}" srcOrd="10" destOrd="0" parTransId="{5443FDD6-1A26-47CB-993F-2D9EBCCA12F9}" sibTransId="{BEC28A47-E755-4143-8390-1DF97DF5A372}"/>
    <dgm:cxn modelId="{D388CF92-F4BD-42DD-A16E-6F7924A3815E}" srcId="{E7DB8860-002F-40A9-AD9C-FFC3093CB165}" destId="{A4BBCC58-AFF2-464F-8B64-415C7F45557A}" srcOrd="1" destOrd="0" parTransId="{53338E82-9200-4091-B07C-7C87E9088EC7}" sibTransId="{E3B0E256-2334-4DEE-9E39-C0AF4B80C159}"/>
    <dgm:cxn modelId="{77C8E7E3-94F4-4E03-9039-77522403A1B7}" srcId="{E7DB8860-002F-40A9-AD9C-FFC3093CB165}" destId="{9D6C50ED-E15D-4834-863E-79F2204D71B6}" srcOrd="0" destOrd="0" parTransId="{C2B1329A-B0A9-4021-9C8A-D11FA9854D00}" sibTransId="{7202E8E2-0A5A-4A13-85C6-0CAE7EE0F250}"/>
    <dgm:cxn modelId="{1ADD19C8-8126-4804-867A-E0497719D4B6}" srcId="{E7DB8860-002F-40A9-AD9C-FFC3093CB165}" destId="{3E09DDB6-F85E-4CC7-AAE7-B73BB2440368}" srcOrd="8" destOrd="0" parTransId="{190C9333-00EA-41DA-A05C-53017AC9FCB0}" sibTransId="{55ED1E01-B9FB-4C66-AC23-51E6E4515434}"/>
    <dgm:cxn modelId="{98FF818E-33B3-4052-BE46-D270B213DA2A}" srcId="{E7DB8860-002F-40A9-AD9C-FFC3093CB165}" destId="{D06053E9-7F60-463F-B1E3-37CBB079B8F9}" srcOrd="5" destOrd="0" parTransId="{1F51050D-A9C7-4669-AA5F-8A8B21DB9F7E}" sibTransId="{AE6FBBD2-CEBF-4DCE-9E71-7A0036390C17}"/>
    <dgm:cxn modelId="{EC9C1CED-B861-4087-BFA6-B177934BE0BE}" srcId="{E7DB8860-002F-40A9-AD9C-FFC3093CB165}" destId="{63C55A2A-02EC-4CBC-B094-94BA8660AC93}" srcOrd="12" destOrd="0" parTransId="{F2D9812D-B194-448E-A9EC-797AF0CEC66A}" sibTransId="{E7A1E12D-5F0C-49BF-8499-8770E42F753A}"/>
    <dgm:cxn modelId="{848F6200-C378-4089-89CF-D6AD4053F215}" srcId="{E7DB8860-002F-40A9-AD9C-FFC3093CB165}" destId="{51503705-3511-4648-8F7B-981E76111F69}" srcOrd="4" destOrd="0" parTransId="{03F1BEA4-68AE-473A-8188-8B6855AFBDC1}" sibTransId="{AC328DDB-BA5F-4726-9742-9A40F8907E6B}"/>
    <dgm:cxn modelId="{DF9A8907-998A-469A-93CA-B5EE2B7DAB7D}" type="presOf" srcId="{728E481D-034C-45E9-A1B2-E78766DE6538}" destId="{95C4B528-05C7-4AE6-8DFC-981F0AFABDF5}" srcOrd="0" destOrd="13" presId="urn:microsoft.com/office/officeart/2005/8/layout/target3"/>
    <dgm:cxn modelId="{A68C7AD6-48F8-4484-89F5-56F078A96295}" type="presOf" srcId="{A700FB28-4C07-472D-94DC-14EEA242F6FE}" destId="{95C4B528-05C7-4AE6-8DFC-981F0AFABDF5}" srcOrd="0" destOrd="6" presId="urn:microsoft.com/office/officeart/2005/8/layout/target3"/>
    <dgm:cxn modelId="{7BD98969-9311-49FF-BA93-0C123386A720}" type="presOf" srcId="{1E6AB42B-1811-479E-919B-6EDFF49899D2}" destId="{95C4B528-05C7-4AE6-8DFC-981F0AFABDF5}" srcOrd="0" destOrd="10" presId="urn:microsoft.com/office/officeart/2005/8/layout/target3"/>
    <dgm:cxn modelId="{8BBDEAF4-A9CD-4590-9DE1-EA8672E88569}" type="presOf" srcId="{9D6C50ED-E15D-4834-863E-79F2204D71B6}" destId="{95C4B528-05C7-4AE6-8DFC-981F0AFABDF5}" srcOrd="0" destOrd="0" presId="urn:microsoft.com/office/officeart/2005/8/layout/target3"/>
    <dgm:cxn modelId="{FDA75470-A2D4-4635-82E8-9906D84DCFC0}" type="presOf" srcId="{F8DB042E-C333-4AD7-B502-6FAA1CDAA07E}" destId="{95C4B528-05C7-4AE6-8DFC-981F0AFABDF5}" srcOrd="0" destOrd="14" presId="urn:microsoft.com/office/officeart/2005/8/layout/target3"/>
    <dgm:cxn modelId="{FBBC4D00-03ED-4B7F-B9A4-EBB43968F2C8}" type="presOf" srcId="{E7DB8860-002F-40A9-AD9C-FFC3093CB165}" destId="{51CEB650-3B4A-4BD4-ADF5-E752046D4C32}" srcOrd="1" destOrd="0" presId="urn:microsoft.com/office/officeart/2005/8/layout/target3"/>
    <dgm:cxn modelId="{4B770B04-1A88-4FEA-87D1-337932B8A1A1}" srcId="{E7DB8860-002F-40A9-AD9C-FFC3093CB165}" destId="{E8821CCF-3C69-46EC-B949-DA1A28C1F99F}" srcOrd="11" destOrd="0" parTransId="{781233FC-2A5D-4BB7-A826-FBA1580B4165}" sibTransId="{BFF7C919-EF9F-4D74-B38E-20E55B20CCC3}"/>
    <dgm:cxn modelId="{76738161-D2B2-4A75-AA6E-E6BE8FE6B425}" type="presOf" srcId="{8DFE8400-7F05-439A-B9CB-DF16AADAFFD9}" destId="{D5E73EAD-3154-4961-B6E5-A650B187D900}" srcOrd="0" destOrd="0" presId="urn:microsoft.com/office/officeart/2005/8/layout/target3"/>
    <dgm:cxn modelId="{AE338358-E918-4A02-909B-588606AB5A57}" type="presOf" srcId="{E7DB8860-002F-40A9-AD9C-FFC3093CB165}" destId="{8DEDA652-C521-4505-B6D7-667EDF2EBC80}" srcOrd="0" destOrd="0" presId="urn:microsoft.com/office/officeart/2005/8/layout/target3"/>
    <dgm:cxn modelId="{8B852C7D-A36A-43DF-8019-65D3DB784093}" type="presOf" srcId="{51503705-3511-4648-8F7B-981E76111F69}" destId="{95C4B528-05C7-4AE6-8DFC-981F0AFABDF5}" srcOrd="0" destOrd="4" presId="urn:microsoft.com/office/officeart/2005/8/layout/target3"/>
    <dgm:cxn modelId="{BABF12E6-5975-46EE-B7DA-287516E4CC66}" type="presOf" srcId="{63C55A2A-02EC-4CBC-B094-94BA8660AC93}" destId="{95C4B528-05C7-4AE6-8DFC-981F0AFABDF5}" srcOrd="0" destOrd="12" presId="urn:microsoft.com/office/officeart/2005/8/layout/target3"/>
    <dgm:cxn modelId="{9E6D61D9-009F-4845-86E4-17DCBB31566F}" type="presOf" srcId="{A4BBCC58-AFF2-464F-8B64-415C7F45557A}" destId="{95C4B528-05C7-4AE6-8DFC-981F0AFABDF5}" srcOrd="0" destOrd="1" presId="urn:microsoft.com/office/officeart/2005/8/layout/target3"/>
    <dgm:cxn modelId="{D7001C21-7DBC-4FB0-B4CD-CF074DC6A2C7}" srcId="{8DFE8400-7F05-439A-B9CB-DF16AADAFFD9}" destId="{E7DB8860-002F-40A9-AD9C-FFC3093CB165}" srcOrd="0" destOrd="0" parTransId="{F3A7E108-E38E-41E9-88D5-FBC655313BDE}" sibTransId="{B5FF0F6F-79F8-4B69-9FC5-215A74E9B222}"/>
    <dgm:cxn modelId="{9FA7CBC0-2A6F-4679-B168-3A6B25CB3043}" srcId="{E7DB8860-002F-40A9-AD9C-FFC3093CB165}" destId="{9A89EAE1-75C1-4C32-A6D3-6C4F7ECE2EB1}" srcOrd="2" destOrd="0" parTransId="{2345511F-D6CA-40A8-8D27-0DEB38D25FF3}" sibTransId="{2215D7D3-2B00-4BC4-8812-63C30EA4BEB7}"/>
    <dgm:cxn modelId="{6E6AAB3A-5D4B-4452-BE4C-20E48564B7D9}" srcId="{E7DB8860-002F-40A9-AD9C-FFC3093CB165}" destId="{728E481D-034C-45E9-A1B2-E78766DE6538}" srcOrd="13" destOrd="0" parTransId="{2D150648-9DF8-49C3-B80D-4F06AD2AF0BD}" sibTransId="{1CAED6EC-2FCA-485B-8FDF-F4C0B2C5F18F}"/>
    <dgm:cxn modelId="{7414FB60-0DEA-4C87-A24F-A3C4E8C77020}" type="presOf" srcId="{E8821CCF-3C69-46EC-B949-DA1A28C1F99F}" destId="{95C4B528-05C7-4AE6-8DFC-981F0AFABDF5}" srcOrd="0" destOrd="11" presId="urn:microsoft.com/office/officeart/2005/8/layout/target3"/>
    <dgm:cxn modelId="{EBA54334-2A24-4173-9B18-2B583426790B}" type="presOf" srcId="{D06053E9-7F60-463F-B1E3-37CBB079B8F9}" destId="{95C4B528-05C7-4AE6-8DFC-981F0AFABDF5}" srcOrd="0" destOrd="5" presId="urn:microsoft.com/office/officeart/2005/8/layout/target3"/>
    <dgm:cxn modelId="{C17A841F-D863-4AAF-88AF-DC2CE89F9F5B}" type="presOf" srcId="{D2CD0264-E1B6-48DD-9038-1838CC96558B}" destId="{95C4B528-05C7-4AE6-8DFC-981F0AFABDF5}" srcOrd="0" destOrd="7" presId="urn:microsoft.com/office/officeart/2005/8/layout/target3"/>
    <dgm:cxn modelId="{FFF86DA1-8979-4FF3-81A0-AE532A39AE57}" srcId="{E7DB8860-002F-40A9-AD9C-FFC3093CB165}" destId="{A700FB28-4C07-472D-94DC-14EEA242F6FE}" srcOrd="6" destOrd="0" parTransId="{385AD22F-0048-4BEF-B73A-E627E60B568E}" sibTransId="{E622EF09-A59E-447A-8F5B-227E08330383}"/>
    <dgm:cxn modelId="{BBA0144B-5959-4283-B162-6FD464583BD4}" srcId="{E7DB8860-002F-40A9-AD9C-FFC3093CB165}" destId="{D2CD0264-E1B6-48DD-9038-1838CC96558B}" srcOrd="7" destOrd="0" parTransId="{E40AAEB2-DC38-4638-95A7-F574C0A4B283}" sibTransId="{BDBE6799-0698-4A51-88EC-23430361072D}"/>
    <dgm:cxn modelId="{F3D80B18-374F-4D94-8CD5-A33BD58D84B6}" type="presOf" srcId="{8145C8DF-FE99-4D39-A8E6-A453CD7CDA2D}" destId="{95C4B528-05C7-4AE6-8DFC-981F0AFABDF5}" srcOrd="0" destOrd="3" presId="urn:microsoft.com/office/officeart/2005/8/layout/target3"/>
    <dgm:cxn modelId="{EF056A6C-EB77-4FA7-B489-60493FA8BDC2}" type="presOf" srcId="{D83C07DF-232A-4B6F-BE40-87D33ED3298C}" destId="{95C4B528-05C7-4AE6-8DFC-981F0AFABDF5}" srcOrd="0" destOrd="9" presId="urn:microsoft.com/office/officeart/2005/8/layout/target3"/>
    <dgm:cxn modelId="{1C93253C-8BCF-4A65-87A0-CE0E3D00ABA7}" srcId="{E7DB8860-002F-40A9-AD9C-FFC3093CB165}" destId="{D83C07DF-232A-4B6F-BE40-87D33ED3298C}" srcOrd="9" destOrd="0" parTransId="{BF01AEC3-0F44-49B5-ABD5-782BF859A987}" sibTransId="{879B63E1-5310-425E-A65A-43052F285643}"/>
    <dgm:cxn modelId="{4A666317-A4BB-4CE7-9B35-FE21CF48DF7B}" type="presParOf" srcId="{D5E73EAD-3154-4961-B6E5-A650B187D900}" destId="{B382A68A-6371-4988-B182-0AD18D116CD2}" srcOrd="0" destOrd="0" presId="urn:microsoft.com/office/officeart/2005/8/layout/target3"/>
    <dgm:cxn modelId="{9ADBC7E8-02AA-4F5B-82BA-850F9FA9A939}" type="presParOf" srcId="{D5E73EAD-3154-4961-B6E5-A650B187D900}" destId="{48563B77-DB28-444E-A7B0-5BF7990CCD24}" srcOrd="1" destOrd="0" presId="urn:microsoft.com/office/officeart/2005/8/layout/target3"/>
    <dgm:cxn modelId="{41D60AB5-7221-4C8A-8F4F-98029A042084}" type="presParOf" srcId="{D5E73EAD-3154-4961-B6E5-A650B187D900}" destId="{8DEDA652-C521-4505-B6D7-667EDF2EBC80}" srcOrd="2" destOrd="0" presId="urn:microsoft.com/office/officeart/2005/8/layout/target3"/>
    <dgm:cxn modelId="{DB6A304B-0D54-47F3-A579-300308D874F3}" type="presParOf" srcId="{D5E73EAD-3154-4961-B6E5-A650B187D900}" destId="{51CEB650-3B4A-4BD4-ADF5-E752046D4C32}" srcOrd="3" destOrd="0" presId="urn:microsoft.com/office/officeart/2005/8/layout/target3"/>
    <dgm:cxn modelId="{5443EA92-CB51-4C30-A782-C071E38570EB}" type="presParOf" srcId="{D5E73EAD-3154-4961-B6E5-A650B187D900}" destId="{95C4B528-05C7-4AE6-8DFC-981F0AFABDF5}" srcOrd="4"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1BD560-1A47-4CCA-9468-26CA7474FA8F}" type="doc">
      <dgm:prSet loTypeId="urn:microsoft.com/office/officeart/2008/layout/LinedList" loCatId="list" qsTypeId="urn:microsoft.com/office/officeart/2005/8/quickstyle/simple1" qsCatId="simple" csTypeId="urn:microsoft.com/office/officeart/2005/8/colors/colorful1#2" csCatId="colorful" phldr="1"/>
      <dgm:spPr/>
      <dgm:t>
        <a:bodyPr/>
        <a:lstStyle/>
        <a:p>
          <a:endParaRPr lang="en-US"/>
        </a:p>
      </dgm:t>
    </dgm:pt>
    <dgm:pt modelId="{0F47A835-989D-48AF-9375-7230F4B3889F}">
      <dgm:prSet/>
      <dgm:spPr/>
      <dgm:t>
        <a:bodyPr/>
        <a:lstStyle/>
        <a:p>
          <a:r>
            <a:rPr lang="en-US" dirty="0"/>
            <a:t>In supporting education, skills, and health, DSAC is committed to upskilling and transforming the sector.  Bursaries, placements, incubators, and other capacity building initiatives are central to this.  This area was stagnant during COVID but is recovering well as the programmes are implemented at full capacity again.</a:t>
          </a:r>
        </a:p>
      </dgm:t>
    </dgm:pt>
    <dgm:pt modelId="{687AFA55-4E60-4983-A0D2-F5363DE4B2EE}" type="parTrans" cxnId="{3D3594CE-FACE-48BD-AFDD-71791A3E80F9}">
      <dgm:prSet/>
      <dgm:spPr/>
      <dgm:t>
        <a:bodyPr/>
        <a:lstStyle/>
        <a:p>
          <a:endParaRPr lang="en-US" sz="1800"/>
        </a:p>
      </dgm:t>
    </dgm:pt>
    <dgm:pt modelId="{7270AE9D-0760-43FA-9302-24965F0AAAC4}" type="sibTrans" cxnId="{3D3594CE-FACE-48BD-AFDD-71791A3E80F9}">
      <dgm:prSet/>
      <dgm:spPr/>
      <dgm:t>
        <a:bodyPr/>
        <a:lstStyle/>
        <a:p>
          <a:endParaRPr lang="en-US"/>
        </a:p>
      </dgm:t>
    </dgm:pt>
    <dgm:pt modelId="{C159B41D-0580-4AE3-B506-6DF1D7C23051}">
      <dgm:prSet/>
      <dgm:spPr/>
      <dgm:t>
        <a:bodyPr/>
        <a:lstStyle/>
        <a:p>
          <a:r>
            <a:rPr lang="en-US" dirty="0"/>
            <a:t>Cultural occupations are contributing to transformation objectives in South Africa.</a:t>
          </a:r>
        </a:p>
      </dgm:t>
    </dgm:pt>
    <dgm:pt modelId="{5DCB9E6B-A73A-4B19-8ED5-359D05FBD1F4}" type="parTrans" cxnId="{F187B995-74E0-4C04-B3EB-CA5FD9D23231}">
      <dgm:prSet/>
      <dgm:spPr/>
      <dgm:t>
        <a:bodyPr/>
        <a:lstStyle/>
        <a:p>
          <a:endParaRPr lang="en-US" sz="1800"/>
        </a:p>
      </dgm:t>
    </dgm:pt>
    <dgm:pt modelId="{0267F807-5D2B-416D-8434-1A381D80E99F}" type="sibTrans" cxnId="{F187B995-74E0-4C04-B3EB-CA5FD9D23231}">
      <dgm:prSet/>
      <dgm:spPr/>
      <dgm:t>
        <a:bodyPr/>
        <a:lstStyle/>
        <a:p>
          <a:endParaRPr lang="en-US"/>
        </a:p>
      </dgm:t>
    </dgm:pt>
    <dgm:pt modelId="{0F52267A-0277-45DA-A80F-F6490BCAC1B5}">
      <dgm:prSet/>
      <dgm:spPr/>
      <dgm:t>
        <a:bodyPr/>
        <a:lstStyle/>
        <a:p>
          <a:r>
            <a:rPr lang="en-US" dirty="0"/>
            <a:t>Younger creative economy workers also tend to be more representative of the demographics of the country, which is further evidence of ongoing transformation. </a:t>
          </a:r>
        </a:p>
      </dgm:t>
    </dgm:pt>
    <dgm:pt modelId="{3EB9243D-0722-4E47-A62C-9F3C94B60F47}" type="parTrans" cxnId="{B69B0175-B2C1-418A-A8F2-835A4CF8E880}">
      <dgm:prSet/>
      <dgm:spPr/>
      <dgm:t>
        <a:bodyPr/>
        <a:lstStyle/>
        <a:p>
          <a:endParaRPr lang="en-US" sz="1800"/>
        </a:p>
      </dgm:t>
    </dgm:pt>
    <dgm:pt modelId="{977803E3-1903-4D92-9639-3A28825CDED1}" type="sibTrans" cxnId="{B69B0175-B2C1-418A-A8F2-835A4CF8E880}">
      <dgm:prSet/>
      <dgm:spPr/>
      <dgm:t>
        <a:bodyPr/>
        <a:lstStyle/>
        <a:p>
          <a:endParaRPr lang="en-US"/>
        </a:p>
      </dgm:t>
    </dgm:pt>
    <dgm:pt modelId="{F25E7461-AEC0-4974-BF8F-0DF134414FFD}">
      <dgm:prSet/>
      <dgm:spPr/>
      <dgm:t>
        <a:bodyPr/>
        <a:lstStyle/>
        <a:p>
          <a:r>
            <a:rPr lang="en-US" dirty="0"/>
            <a:t>Given the Creative Industry’s changing skills requirements as the sector pivots to digital platforms in the 4IR, education and skills development must remain a priority.</a:t>
          </a:r>
        </a:p>
      </dgm:t>
    </dgm:pt>
    <dgm:pt modelId="{8E618563-FC48-45F6-AE10-995449110AB2}" type="parTrans" cxnId="{F877CBAA-AB90-448E-BF4B-B63A20107414}">
      <dgm:prSet/>
      <dgm:spPr/>
      <dgm:t>
        <a:bodyPr/>
        <a:lstStyle/>
        <a:p>
          <a:endParaRPr lang="en-US" sz="1800"/>
        </a:p>
      </dgm:t>
    </dgm:pt>
    <dgm:pt modelId="{B9BD2F88-6650-4015-A869-48D4F33A7E01}" type="sibTrans" cxnId="{F877CBAA-AB90-448E-BF4B-B63A20107414}">
      <dgm:prSet/>
      <dgm:spPr/>
      <dgm:t>
        <a:bodyPr/>
        <a:lstStyle/>
        <a:p>
          <a:endParaRPr lang="en-US"/>
        </a:p>
      </dgm:t>
    </dgm:pt>
    <dgm:pt modelId="{F37C88FA-FD72-4FD9-8134-137C62807E44}">
      <dgm:prSet/>
      <dgm:spPr/>
      <dgm:t>
        <a:bodyPr/>
        <a:lstStyle/>
        <a:p>
          <a:r>
            <a:rPr lang="en-US" dirty="0"/>
            <a:t>The Department allocates a budget each year towards Incubator and Training Programmes where artists are provided with practical skills that enable them to grow their businesses.  This programme aims to support the development, availability, and the retention of skilled human capital in the country’s heritage sector. </a:t>
          </a:r>
        </a:p>
      </dgm:t>
    </dgm:pt>
    <dgm:pt modelId="{568F0744-748D-4ED9-9B5F-05C55615B481}" type="parTrans" cxnId="{2C7365D2-59F0-4E36-873D-5A2723895CC5}">
      <dgm:prSet/>
      <dgm:spPr/>
      <dgm:t>
        <a:bodyPr/>
        <a:lstStyle/>
        <a:p>
          <a:endParaRPr lang="en-US" sz="1800"/>
        </a:p>
      </dgm:t>
    </dgm:pt>
    <dgm:pt modelId="{562BEDA6-E90F-47A1-B94E-240CF5086163}" type="sibTrans" cxnId="{2C7365D2-59F0-4E36-873D-5A2723895CC5}">
      <dgm:prSet/>
      <dgm:spPr/>
      <dgm:t>
        <a:bodyPr/>
        <a:lstStyle/>
        <a:p>
          <a:endParaRPr lang="en-US"/>
        </a:p>
      </dgm:t>
    </dgm:pt>
    <dgm:pt modelId="{6C883795-8E04-4A69-81AC-3A14458BE5C3}" type="pres">
      <dgm:prSet presAssocID="{D11BD560-1A47-4CCA-9468-26CA7474FA8F}" presName="vert0" presStyleCnt="0">
        <dgm:presLayoutVars>
          <dgm:dir/>
          <dgm:animOne val="branch"/>
          <dgm:animLvl val="lvl"/>
        </dgm:presLayoutVars>
      </dgm:prSet>
      <dgm:spPr/>
      <dgm:t>
        <a:bodyPr/>
        <a:lstStyle/>
        <a:p>
          <a:endParaRPr lang="en-ZA"/>
        </a:p>
      </dgm:t>
    </dgm:pt>
    <dgm:pt modelId="{1B8142D9-6D44-45F3-9A8C-A582DEEC78EA}" type="pres">
      <dgm:prSet presAssocID="{0F47A835-989D-48AF-9375-7230F4B3889F}" presName="thickLine" presStyleLbl="alignNode1" presStyleIdx="0" presStyleCnt="5"/>
      <dgm:spPr/>
    </dgm:pt>
    <dgm:pt modelId="{6A4CDD23-A81C-4AA9-A843-66AC3883ED67}" type="pres">
      <dgm:prSet presAssocID="{0F47A835-989D-48AF-9375-7230F4B3889F}" presName="horz1" presStyleCnt="0"/>
      <dgm:spPr/>
    </dgm:pt>
    <dgm:pt modelId="{6E0194DB-8D4D-4709-AB95-C91ED07039BA}" type="pres">
      <dgm:prSet presAssocID="{0F47A835-989D-48AF-9375-7230F4B3889F}" presName="tx1" presStyleLbl="revTx" presStyleIdx="0" presStyleCnt="5"/>
      <dgm:spPr/>
      <dgm:t>
        <a:bodyPr/>
        <a:lstStyle/>
        <a:p>
          <a:endParaRPr lang="en-ZA"/>
        </a:p>
      </dgm:t>
    </dgm:pt>
    <dgm:pt modelId="{C09EFA55-B49A-4369-9D72-9CFA26A0CC32}" type="pres">
      <dgm:prSet presAssocID="{0F47A835-989D-48AF-9375-7230F4B3889F}" presName="vert1" presStyleCnt="0"/>
      <dgm:spPr/>
    </dgm:pt>
    <dgm:pt modelId="{BE6375E9-6993-4CCD-A7FF-8480E54DA77E}" type="pres">
      <dgm:prSet presAssocID="{C159B41D-0580-4AE3-B506-6DF1D7C23051}" presName="thickLine" presStyleLbl="alignNode1" presStyleIdx="1" presStyleCnt="5"/>
      <dgm:spPr/>
    </dgm:pt>
    <dgm:pt modelId="{7168EF79-66B0-40AF-ABD4-C810D736816D}" type="pres">
      <dgm:prSet presAssocID="{C159B41D-0580-4AE3-B506-6DF1D7C23051}" presName="horz1" presStyleCnt="0"/>
      <dgm:spPr/>
    </dgm:pt>
    <dgm:pt modelId="{2E7F9263-D75B-4BAF-A8F4-452EC3D329E0}" type="pres">
      <dgm:prSet presAssocID="{C159B41D-0580-4AE3-B506-6DF1D7C23051}" presName="tx1" presStyleLbl="revTx" presStyleIdx="1" presStyleCnt="5"/>
      <dgm:spPr/>
      <dgm:t>
        <a:bodyPr/>
        <a:lstStyle/>
        <a:p>
          <a:endParaRPr lang="en-ZA"/>
        </a:p>
      </dgm:t>
    </dgm:pt>
    <dgm:pt modelId="{631EF096-65E0-41B8-BA37-805352773D3C}" type="pres">
      <dgm:prSet presAssocID="{C159B41D-0580-4AE3-B506-6DF1D7C23051}" presName="vert1" presStyleCnt="0"/>
      <dgm:spPr/>
    </dgm:pt>
    <dgm:pt modelId="{9AB8978F-8497-42B5-A3CE-32D4668DA9A4}" type="pres">
      <dgm:prSet presAssocID="{0F52267A-0277-45DA-A80F-F6490BCAC1B5}" presName="thickLine" presStyleLbl="alignNode1" presStyleIdx="2" presStyleCnt="5"/>
      <dgm:spPr/>
    </dgm:pt>
    <dgm:pt modelId="{50326FEF-C465-4CF3-B800-31DC30A4CF90}" type="pres">
      <dgm:prSet presAssocID="{0F52267A-0277-45DA-A80F-F6490BCAC1B5}" presName="horz1" presStyleCnt="0"/>
      <dgm:spPr/>
    </dgm:pt>
    <dgm:pt modelId="{684CE7A0-8B6B-438E-96B3-2136AC7790E2}" type="pres">
      <dgm:prSet presAssocID="{0F52267A-0277-45DA-A80F-F6490BCAC1B5}" presName="tx1" presStyleLbl="revTx" presStyleIdx="2" presStyleCnt="5"/>
      <dgm:spPr/>
      <dgm:t>
        <a:bodyPr/>
        <a:lstStyle/>
        <a:p>
          <a:endParaRPr lang="en-ZA"/>
        </a:p>
      </dgm:t>
    </dgm:pt>
    <dgm:pt modelId="{DD759AC9-33CB-4966-A403-5FEFCE850337}" type="pres">
      <dgm:prSet presAssocID="{0F52267A-0277-45DA-A80F-F6490BCAC1B5}" presName="vert1" presStyleCnt="0"/>
      <dgm:spPr/>
    </dgm:pt>
    <dgm:pt modelId="{86986031-6F96-4702-9C68-EA4F42FADC4F}" type="pres">
      <dgm:prSet presAssocID="{F25E7461-AEC0-4974-BF8F-0DF134414FFD}" presName="thickLine" presStyleLbl="alignNode1" presStyleIdx="3" presStyleCnt="5"/>
      <dgm:spPr/>
    </dgm:pt>
    <dgm:pt modelId="{9B3CDD31-6587-40F0-A101-9C2864DBD3AB}" type="pres">
      <dgm:prSet presAssocID="{F25E7461-AEC0-4974-BF8F-0DF134414FFD}" presName="horz1" presStyleCnt="0"/>
      <dgm:spPr/>
    </dgm:pt>
    <dgm:pt modelId="{F71F7A41-53C5-49C5-A57C-923D94F8C082}" type="pres">
      <dgm:prSet presAssocID="{F25E7461-AEC0-4974-BF8F-0DF134414FFD}" presName="tx1" presStyleLbl="revTx" presStyleIdx="3" presStyleCnt="5"/>
      <dgm:spPr/>
      <dgm:t>
        <a:bodyPr/>
        <a:lstStyle/>
        <a:p>
          <a:endParaRPr lang="en-ZA"/>
        </a:p>
      </dgm:t>
    </dgm:pt>
    <dgm:pt modelId="{FAA6F0C0-DA75-4B3E-919A-900E31E5AC8F}" type="pres">
      <dgm:prSet presAssocID="{F25E7461-AEC0-4974-BF8F-0DF134414FFD}" presName="vert1" presStyleCnt="0"/>
      <dgm:spPr/>
    </dgm:pt>
    <dgm:pt modelId="{351C1927-AA8E-45DB-9345-F9CFEBEDAE0F}" type="pres">
      <dgm:prSet presAssocID="{F37C88FA-FD72-4FD9-8134-137C62807E44}" presName="thickLine" presStyleLbl="alignNode1" presStyleIdx="4" presStyleCnt="5"/>
      <dgm:spPr/>
    </dgm:pt>
    <dgm:pt modelId="{853BE6E2-8D56-427D-B343-12B3F5C54CED}" type="pres">
      <dgm:prSet presAssocID="{F37C88FA-FD72-4FD9-8134-137C62807E44}" presName="horz1" presStyleCnt="0"/>
      <dgm:spPr/>
    </dgm:pt>
    <dgm:pt modelId="{B2E8F785-104E-4C7F-9E17-5F72AC736F0C}" type="pres">
      <dgm:prSet presAssocID="{F37C88FA-FD72-4FD9-8134-137C62807E44}" presName="tx1" presStyleLbl="revTx" presStyleIdx="4" presStyleCnt="5"/>
      <dgm:spPr/>
      <dgm:t>
        <a:bodyPr/>
        <a:lstStyle/>
        <a:p>
          <a:endParaRPr lang="en-ZA"/>
        </a:p>
      </dgm:t>
    </dgm:pt>
    <dgm:pt modelId="{8861AF67-59FF-4184-9C0B-0395E08757E9}" type="pres">
      <dgm:prSet presAssocID="{F37C88FA-FD72-4FD9-8134-137C62807E44}" presName="vert1" presStyleCnt="0"/>
      <dgm:spPr/>
    </dgm:pt>
  </dgm:ptLst>
  <dgm:cxnLst>
    <dgm:cxn modelId="{F187B995-74E0-4C04-B3EB-CA5FD9D23231}" srcId="{D11BD560-1A47-4CCA-9468-26CA7474FA8F}" destId="{C159B41D-0580-4AE3-B506-6DF1D7C23051}" srcOrd="1" destOrd="0" parTransId="{5DCB9E6B-A73A-4B19-8ED5-359D05FBD1F4}" sibTransId="{0267F807-5D2B-416D-8434-1A381D80E99F}"/>
    <dgm:cxn modelId="{865B55A9-04D6-4305-B484-1CD665E4FB92}" type="presOf" srcId="{F25E7461-AEC0-4974-BF8F-0DF134414FFD}" destId="{F71F7A41-53C5-49C5-A57C-923D94F8C082}" srcOrd="0" destOrd="0" presId="urn:microsoft.com/office/officeart/2008/layout/LinedList"/>
    <dgm:cxn modelId="{B69B0175-B2C1-418A-A8F2-835A4CF8E880}" srcId="{D11BD560-1A47-4CCA-9468-26CA7474FA8F}" destId="{0F52267A-0277-45DA-A80F-F6490BCAC1B5}" srcOrd="2" destOrd="0" parTransId="{3EB9243D-0722-4E47-A62C-9F3C94B60F47}" sibTransId="{977803E3-1903-4D92-9639-3A28825CDED1}"/>
    <dgm:cxn modelId="{3D3594CE-FACE-48BD-AFDD-71791A3E80F9}" srcId="{D11BD560-1A47-4CCA-9468-26CA7474FA8F}" destId="{0F47A835-989D-48AF-9375-7230F4B3889F}" srcOrd="0" destOrd="0" parTransId="{687AFA55-4E60-4983-A0D2-F5363DE4B2EE}" sibTransId="{7270AE9D-0760-43FA-9302-24965F0AAAC4}"/>
    <dgm:cxn modelId="{9E87549C-F825-4326-9AE9-476E5EC17533}" type="presOf" srcId="{0F52267A-0277-45DA-A80F-F6490BCAC1B5}" destId="{684CE7A0-8B6B-438E-96B3-2136AC7790E2}" srcOrd="0" destOrd="0" presId="urn:microsoft.com/office/officeart/2008/layout/LinedList"/>
    <dgm:cxn modelId="{2C7365D2-59F0-4E36-873D-5A2723895CC5}" srcId="{D11BD560-1A47-4CCA-9468-26CA7474FA8F}" destId="{F37C88FA-FD72-4FD9-8134-137C62807E44}" srcOrd="4" destOrd="0" parTransId="{568F0744-748D-4ED9-9B5F-05C55615B481}" sibTransId="{562BEDA6-E90F-47A1-B94E-240CF5086163}"/>
    <dgm:cxn modelId="{FCADE5DE-52A1-4BCE-885B-383822DE51A0}" type="presOf" srcId="{C159B41D-0580-4AE3-B506-6DF1D7C23051}" destId="{2E7F9263-D75B-4BAF-A8F4-452EC3D329E0}" srcOrd="0" destOrd="0" presId="urn:microsoft.com/office/officeart/2008/layout/LinedList"/>
    <dgm:cxn modelId="{F877CBAA-AB90-448E-BF4B-B63A20107414}" srcId="{D11BD560-1A47-4CCA-9468-26CA7474FA8F}" destId="{F25E7461-AEC0-4974-BF8F-0DF134414FFD}" srcOrd="3" destOrd="0" parTransId="{8E618563-FC48-45F6-AE10-995449110AB2}" sibTransId="{B9BD2F88-6650-4015-A869-48D4F33A7E01}"/>
    <dgm:cxn modelId="{59E50B49-52D5-4AB7-A367-04BAE14306C2}" type="presOf" srcId="{0F47A835-989D-48AF-9375-7230F4B3889F}" destId="{6E0194DB-8D4D-4709-AB95-C91ED07039BA}" srcOrd="0" destOrd="0" presId="urn:microsoft.com/office/officeart/2008/layout/LinedList"/>
    <dgm:cxn modelId="{6E8CDD15-1D2D-4F86-94DD-854DCD12A97F}" type="presOf" srcId="{F37C88FA-FD72-4FD9-8134-137C62807E44}" destId="{B2E8F785-104E-4C7F-9E17-5F72AC736F0C}" srcOrd="0" destOrd="0" presId="urn:microsoft.com/office/officeart/2008/layout/LinedList"/>
    <dgm:cxn modelId="{2BB6E4BB-80BF-4993-8AC8-CF72C5328F3C}" type="presOf" srcId="{D11BD560-1A47-4CCA-9468-26CA7474FA8F}" destId="{6C883795-8E04-4A69-81AC-3A14458BE5C3}" srcOrd="0" destOrd="0" presId="urn:microsoft.com/office/officeart/2008/layout/LinedList"/>
    <dgm:cxn modelId="{288B3163-A4C8-4B47-997B-6E053A982ABB}" type="presParOf" srcId="{6C883795-8E04-4A69-81AC-3A14458BE5C3}" destId="{1B8142D9-6D44-45F3-9A8C-A582DEEC78EA}" srcOrd="0" destOrd="0" presId="urn:microsoft.com/office/officeart/2008/layout/LinedList"/>
    <dgm:cxn modelId="{56F8456B-9690-4B61-A83F-B2E59B9D9221}" type="presParOf" srcId="{6C883795-8E04-4A69-81AC-3A14458BE5C3}" destId="{6A4CDD23-A81C-4AA9-A843-66AC3883ED67}" srcOrd="1" destOrd="0" presId="urn:microsoft.com/office/officeart/2008/layout/LinedList"/>
    <dgm:cxn modelId="{DA1588DA-3C92-4BE2-A47F-A5828FD844C5}" type="presParOf" srcId="{6A4CDD23-A81C-4AA9-A843-66AC3883ED67}" destId="{6E0194DB-8D4D-4709-AB95-C91ED07039BA}" srcOrd="0" destOrd="0" presId="urn:microsoft.com/office/officeart/2008/layout/LinedList"/>
    <dgm:cxn modelId="{639C6B2C-3BD4-480D-AC29-AE51D1CCC020}" type="presParOf" srcId="{6A4CDD23-A81C-4AA9-A843-66AC3883ED67}" destId="{C09EFA55-B49A-4369-9D72-9CFA26A0CC32}" srcOrd="1" destOrd="0" presId="urn:microsoft.com/office/officeart/2008/layout/LinedList"/>
    <dgm:cxn modelId="{1190A34F-78F6-49B7-9B18-BC899BF85F45}" type="presParOf" srcId="{6C883795-8E04-4A69-81AC-3A14458BE5C3}" destId="{BE6375E9-6993-4CCD-A7FF-8480E54DA77E}" srcOrd="2" destOrd="0" presId="urn:microsoft.com/office/officeart/2008/layout/LinedList"/>
    <dgm:cxn modelId="{C6C152D2-1300-49EA-81F8-D773C11622A1}" type="presParOf" srcId="{6C883795-8E04-4A69-81AC-3A14458BE5C3}" destId="{7168EF79-66B0-40AF-ABD4-C810D736816D}" srcOrd="3" destOrd="0" presId="urn:microsoft.com/office/officeart/2008/layout/LinedList"/>
    <dgm:cxn modelId="{3F55E013-3CA6-4E0B-8EFA-13A705655A8D}" type="presParOf" srcId="{7168EF79-66B0-40AF-ABD4-C810D736816D}" destId="{2E7F9263-D75B-4BAF-A8F4-452EC3D329E0}" srcOrd="0" destOrd="0" presId="urn:microsoft.com/office/officeart/2008/layout/LinedList"/>
    <dgm:cxn modelId="{69448C35-A71E-4E10-A143-C43D702DBC93}" type="presParOf" srcId="{7168EF79-66B0-40AF-ABD4-C810D736816D}" destId="{631EF096-65E0-41B8-BA37-805352773D3C}" srcOrd="1" destOrd="0" presId="urn:microsoft.com/office/officeart/2008/layout/LinedList"/>
    <dgm:cxn modelId="{D754F439-5D17-4FF1-987F-30155269B0BF}" type="presParOf" srcId="{6C883795-8E04-4A69-81AC-3A14458BE5C3}" destId="{9AB8978F-8497-42B5-A3CE-32D4668DA9A4}" srcOrd="4" destOrd="0" presId="urn:microsoft.com/office/officeart/2008/layout/LinedList"/>
    <dgm:cxn modelId="{178672DD-B50D-4496-A766-9A69E8DAA612}" type="presParOf" srcId="{6C883795-8E04-4A69-81AC-3A14458BE5C3}" destId="{50326FEF-C465-4CF3-B800-31DC30A4CF90}" srcOrd="5" destOrd="0" presId="urn:microsoft.com/office/officeart/2008/layout/LinedList"/>
    <dgm:cxn modelId="{1FC1E50A-C551-4A31-B5A9-AFCC9D2B8CFF}" type="presParOf" srcId="{50326FEF-C465-4CF3-B800-31DC30A4CF90}" destId="{684CE7A0-8B6B-438E-96B3-2136AC7790E2}" srcOrd="0" destOrd="0" presId="urn:microsoft.com/office/officeart/2008/layout/LinedList"/>
    <dgm:cxn modelId="{C105368A-9294-4F09-8E98-CE91059522BD}" type="presParOf" srcId="{50326FEF-C465-4CF3-B800-31DC30A4CF90}" destId="{DD759AC9-33CB-4966-A403-5FEFCE850337}" srcOrd="1" destOrd="0" presId="urn:microsoft.com/office/officeart/2008/layout/LinedList"/>
    <dgm:cxn modelId="{F66DE056-6D89-4432-B38D-7D65D68FF498}" type="presParOf" srcId="{6C883795-8E04-4A69-81AC-3A14458BE5C3}" destId="{86986031-6F96-4702-9C68-EA4F42FADC4F}" srcOrd="6" destOrd="0" presId="urn:microsoft.com/office/officeart/2008/layout/LinedList"/>
    <dgm:cxn modelId="{898738E0-CEB3-4BA1-9F59-AEDB2FA46C04}" type="presParOf" srcId="{6C883795-8E04-4A69-81AC-3A14458BE5C3}" destId="{9B3CDD31-6587-40F0-A101-9C2864DBD3AB}" srcOrd="7" destOrd="0" presId="urn:microsoft.com/office/officeart/2008/layout/LinedList"/>
    <dgm:cxn modelId="{FA2F50E0-51BD-4932-80B2-25947855E9AB}" type="presParOf" srcId="{9B3CDD31-6587-40F0-A101-9C2864DBD3AB}" destId="{F71F7A41-53C5-49C5-A57C-923D94F8C082}" srcOrd="0" destOrd="0" presId="urn:microsoft.com/office/officeart/2008/layout/LinedList"/>
    <dgm:cxn modelId="{CA235E43-7D6F-4511-AD12-935FF0BE830F}" type="presParOf" srcId="{9B3CDD31-6587-40F0-A101-9C2864DBD3AB}" destId="{FAA6F0C0-DA75-4B3E-919A-900E31E5AC8F}" srcOrd="1" destOrd="0" presId="urn:microsoft.com/office/officeart/2008/layout/LinedList"/>
    <dgm:cxn modelId="{7AC7C2A9-B6D9-4D22-A574-FB7EB8672825}" type="presParOf" srcId="{6C883795-8E04-4A69-81AC-3A14458BE5C3}" destId="{351C1927-AA8E-45DB-9345-F9CFEBEDAE0F}" srcOrd="8" destOrd="0" presId="urn:microsoft.com/office/officeart/2008/layout/LinedList"/>
    <dgm:cxn modelId="{1E3AA09F-75C4-4D11-81FA-78815CD1FB62}" type="presParOf" srcId="{6C883795-8E04-4A69-81AC-3A14458BE5C3}" destId="{853BE6E2-8D56-427D-B343-12B3F5C54CED}" srcOrd="9" destOrd="0" presId="urn:microsoft.com/office/officeart/2008/layout/LinedList"/>
    <dgm:cxn modelId="{FF40F452-B75A-4BCB-9946-9791014B4E16}" type="presParOf" srcId="{853BE6E2-8D56-427D-B343-12B3F5C54CED}" destId="{B2E8F785-104E-4C7F-9E17-5F72AC736F0C}" srcOrd="0" destOrd="0" presId="urn:microsoft.com/office/officeart/2008/layout/LinedList"/>
    <dgm:cxn modelId="{58EBAD46-0BF2-4B70-A09A-BCAF5C434372}" type="presParOf" srcId="{853BE6E2-8D56-427D-B343-12B3F5C54CED}" destId="{8861AF67-59FF-4184-9C0B-0395E08757E9}"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76C414-A84E-4E82-9EC9-71DB54B63620}" type="doc">
      <dgm:prSet loTypeId="urn:microsoft.com/office/officeart/2005/8/layout/default#2" loCatId="list" qsTypeId="urn:microsoft.com/office/officeart/2005/8/quickstyle/simple1" qsCatId="simple" csTypeId="urn:microsoft.com/office/officeart/2005/8/colors/colorful1#3" csCatId="colorful" phldr="1"/>
      <dgm:spPr/>
      <dgm:t>
        <a:bodyPr/>
        <a:lstStyle/>
        <a:p>
          <a:endParaRPr lang="en-US"/>
        </a:p>
      </dgm:t>
    </dgm:pt>
    <dgm:pt modelId="{6AD3BF28-017E-4E51-B569-04EA32E10FBE}">
      <dgm:prSet/>
      <dgm:spPr/>
      <dgm:t>
        <a:bodyPr/>
        <a:lstStyle/>
        <a:p>
          <a:r>
            <a:rPr lang="en-US" dirty="0"/>
            <a:t>Infrastructure development is critical to attaining South Africa’s long-term economic and social goals.</a:t>
          </a:r>
        </a:p>
      </dgm:t>
    </dgm:pt>
    <dgm:pt modelId="{B0920A65-EFDA-4EAC-AF2E-C06FF930B1DF}" type="parTrans" cxnId="{6EC987DF-396D-4EB5-9A36-A8A257911129}">
      <dgm:prSet/>
      <dgm:spPr/>
      <dgm:t>
        <a:bodyPr/>
        <a:lstStyle/>
        <a:p>
          <a:endParaRPr lang="en-US" sz="2000"/>
        </a:p>
      </dgm:t>
    </dgm:pt>
    <dgm:pt modelId="{9CD8302D-3267-43F9-A6A8-CA26ADE261D8}" type="sibTrans" cxnId="{6EC987DF-396D-4EB5-9A36-A8A257911129}">
      <dgm:prSet/>
      <dgm:spPr/>
      <dgm:t>
        <a:bodyPr/>
        <a:lstStyle/>
        <a:p>
          <a:endParaRPr lang="en-US"/>
        </a:p>
      </dgm:t>
    </dgm:pt>
    <dgm:pt modelId="{502D788B-6657-44B6-990E-67C362A5C23A}">
      <dgm:prSet/>
      <dgm:spPr/>
      <dgm:t>
        <a:bodyPr/>
        <a:lstStyle/>
        <a:p>
          <a:r>
            <a:rPr lang="en-US" dirty="0"/>
            <a:t>The construction of infrastructure generates employment and broad-based black economic empowerment opportunities, further contributing to the goals of the National Development Plan (NDP).</a:t>
          </a:r>
        </a:p>
      </dgm:t>
    </dgm:pt>
    <dgm:pt modelId="{E160AA2D-652B-4601-A07B-469A04529DE3}" type="parTrans" cxnId="{FE5CD9CD-AA6A-417C-ABAF-9BEA47A04256}">
      <dgm:prSet/>
      <dgm:spPr/>
      <dgm:t>
        <a:bodyPr/>
        <a:lstStyle/>
        <a:p>
          <a:endParaRPr lang="en-US" sz="2000"/>
        </a:p>
      </dgm:t>
    </dgm:pt>
    <dgm:pt modelId="{0B5B84E7-470C-496B-87A8-D89C14C5FF53}" type="sibTrans" cxnId="{FE5CD9CD-AA6A-417C-ABAF-9BEA47A04256}">
      <dgm:prSet/>
      <dgm:spPr/>
      <dgm:t>
        <a:bodyPr/>
        <a:lstStyle/>
        <a:p>
          <a:endParaRPr lang="en-US"/>
        </a:p>
      </dgm:t>
    </dgm:pt>
    <dgm:pt modelId="{D18BD5C2-17A5-4C7E-B193-87A0278BFCBC}">
      <dgm:prSet/>
      <dgm:spPr/>
      <dgm:t>
        <a:bodyPr/>
        <a:lstStyle/>
        <a:p>
          <a:r>
            <a:rPr lang="en-US" dirty="0"/>
            <a:t>Economic Reconstruction and Recovery Plan (ERRP) highlights infrastructure investment as one of the key initiatives that are intended to ensure employment opportunities, skills transfer and development, and much-needed economic growth</a:t>
          </a:r>
        </a:p>
      </dgm:t>
    </dgm:pt>
    <dgm:pt modelId="{7F880E12-F290-4E0F-AA7A-99DD8A317D8B}" type="parTrans" cxnId="{867F26DB-5597-4B00-A185-0BD86F799009}">
      <dgm:prSet/>
      <dgm:spPr/>
      <dgm:t>
        <a:bodyPr/>
        <a:lstStyle/>
        <a:p>
          <a:endParaRPr lang="en-US" sz="2000"/>
        </a:p>
      </dgm:t>
    </dgm:pt>
    <dgm:pt modelId="{62101205-0502-4D8B-9AF8-DDD37E9D9BDF}" type="sibTrans" cxnId="{867F26DB-5597-4B00-A185-0BD86F799009}">
      <dgm:prSet/>
      <dgm:spPr/>
      <dgm:t>
        <a:bodyPr/>
        <a:lstStyle/>
        <a:p>
          <a:endParaRPr lang="en-US"/>
        </a:p>
      </dgm:t>
    </dgm:pt>
    <dgm:pt modelId="{87A6F41C-F369-49B8-8A82-D1F87A46F7D4}">
      <dgm:prSet/>
      <dgm:spPr/>
      <dgm:t>
        <a:bodyPr/>
        <a:lstStyle/>
        <a:p>
          <a:r>
            <a:rPr lang="en-US" dirty="0"/>
            <a:t>However, infrastructure service delivery in various sectors face similar problems of internal control deficiencies that led to money being wasted and value not being derived because of inefficient and ineffective infrastructure delivery</a:t>
          </a:r>
        </a:p>
      </dgm:t>
    </dgm:pt>
    <dgm:pt modelId="{3FED1942-5EF4-4AE9-8963-1B26CC6D4A29}" type="parTrans" cxnId="{23E2A4B2-B586-40DB-9520-52717673AF79}">
      <dgm:prSet/>
      <dgm:spPr/>
      <dgm:t>
        <a:bodyPr/>
        <a:lstStyle/>
        <a:p>
          <a:endParaRPr lang="en-US" sz="2000"/>
        </a:p>
      </dgm:t>
    </dgm:pt>
    <dgm:pt modelId="{C6ECAF20-26DD-4006-9EE0-C64DFECBCA68}" type="sibTrans" cxnId="{23E2A4B2-B586-40DB-9520-52717673AF79}">
      <dgm:prSet/>
      <dgm:spPr/>
      <dgm:t>
        <a:bodyPr/>
        <a:lstStyle/>
        <a:p>
          <a:endParaRPr lang="en-US"/>
        </a:p>
      </dgm:t>
    </dgm:pt>
    <dgm:pt modelId="{3793BA3D-BAA9-433E-A238-DCC4852D1966}" type="pres">
      <dgm:prSet presAssocID="{C776C414-A84E-4E82-9EC9-71DB54B63620}" presName="diagram" presStyleCnt="0">
        <dgm:presLayoutVars>
          <dgm:dir/>
          <dgm:resizeHandles val="exact"/>
        </dgm:presLayoutVars>
      </dgm:prSet>
      <dgm:spPr/>
      <dgm:t>
        <a:bodyPr/>
        <a:lstStyle/>
        <a:p>
          <a:endParaRPr lang="en-ZA"/>
        </a:p>
      </dgm:t>
    </dgm:pt>
    <dgm:pt modelId="{A927FE13-7B39-435B-8B48-7955606C4741}" type="pres">
      <dgm:prSet presAssocID="{6AD3BF28-017E-4E51-B569-04EA32E10FBE}" presName="node" presStyleLbl="node1" presStyleIdx="0" presStyleCnt="4" custScaleX="133168">
        <dgm:presLayoutVars>
          <dgm:bulletEnabled val="1"/>
        </dgm:presLayoutVars>
      </dgm:prSet>
      <dgm:spPr/>
      <dgm:t>
        <a:bodyPr/>
        <a:lstStyle/>
        <a:p>
          <a:endParaRPr lang="en-ZA"/>
        </a:p>
      </dgm:t>
    </dgm:pt>
    <dgm:pt modelId="{028CD928-0030-462D-B0E7-47B6450EDD8C}" type="pres">
      <dgm:prSet presAssocID="{9CD8302D-3267-43F9-A6A8-CA26ADE261D8}" presName="sibTrans" presStyleCnt="0"/>
      <dgm:spPr/>
    </dgm:pt>
    <dgm:pt modelId="{D5FB591C-A994-442C-A2F5-5188A34FEF91}" type="pres">
      <dgm:prSet presAssocID="{502D788B-6657-44B6-990E-67C362A5C23A}" presName="node" presStyleLbl="node1" presStyleIdx="1" presStyleCnt="4" custScaleX="125975">
        <dgm:presLayoutVars>
          <dgm:bulletEnabled val="1"/>
        </dgm:presLayoutVars>
      </dgm:prSet>
      <dgm:spPr/>
      <dgm:t>
        <a:bodyPr/>
        <a:lstStyle/>
        <a:p>
          <a:endParaRPr lang="en-ZA"/>
        </a:p>
      </dgm:t>
    </dgm:pt>
    <dgm:pt modelId="{A806BBBF-70A2-4992-9BAB-CCCB46FCB573}" type="pres">
      <dgm:prSet presAssocID="{0B5B84E7-470C-496B-87A8-D89C14C5FF53}" presName="sibTrans" presStyleCnt="0"/>
      <dgm:spPr/>
    </dgm:pt>
    <dgm:pt modelId="{DA04DEB9-E4C5-48CD-AE1A-5FBCC33D040E}" type="pres">
      <dgm:prSet presAssocID="{D18BD5C2-17A5-4C7E-B193-87A0278BFCBC}" presName="node" presStyleLbl="node1" presStyleIdx="2" presStyleCnt="4" custScaleX="136641" custLinFactNeighborX="-1632" custLinFactNeighborY="-4569">
        <dgm:presLayoutVars>
          <dgm:bulletEnabled val="1"/>
        </dgm:presLayoutVars>
      </dgm:prSet>
      <dgm:spPr/>
      <dgm:t>
        <a:bodyPr/>
        <a:lstStyle/>
        <a:p>
          <a:endParaRPr lang="en-ZA"/>
        </a:p>
      </dgm:t>
    </dgm:pt>
    <dgm:pt modelId="{01B72C97-FE55-403B-BEE2-E58F1DDB1D6A}" type="pres">
      <dgm:prSet presAssocID="{62101205-0502-4D8B-9AF8-DDD37E9D9BDF}" presName="sibTrans" presStyleCnt="0"/>
      <dgm:spPr/>
    </dgm:pt>
    <dgm:pt modelId="{89C6750E-EDB0-4D91-9128-C6F7A46A8AD7}" type="pres">
      <dgm:prSet presAssocID="{87A6F41C-F369-49B8-8A82-D1F87A46F7D4}" presName="node" presStyleLbl="node1" presStyleIdx="3" presStyleCnt="4" custScaleX="113811">
        <dgm:presLayoutVars>
          <dgm:bulletEnabled val="1"/>
        </dgm:presLayoutVars>
      </dgm:prSet>
      <dgm:spPr/>
      <dgm:t>
        <a:bodyPr/>
        <a:lstStyle/>
        <a:p>
          <a:endParaRPr lang="en-ZA"/>
        </a:p>
      </dgm:t>
    </dgm:pt>
  </dgm:ptLst>
  <dgm:cxnLst>
    <dgm:cxn modelId="{D3C01030-4D1C-4FDC-9249-1BBC553D36EE}" type="presOf" srcId="{87A6F41C-F369-49B8-8A82-D1F87A46F7D4}" destId="{89C6750E-EDB0-4D91-9128-C6F7A46A8AD7}" srcOrd="0" destOrd="0" presId="urn:microsoft.com/office/officeart/2005/8/layout/default#2"/>
    <dgm:cxn modelId="{6EC987DF-396D-4EB5-9A36-A8A257911129}" srcId="{C776C414-A84E-4E82-9EC9-71DB54B63620}" destId="{6AD3BF28-017E-4E51-B569-04EA32E10FBE}" srcOrd="0" destOrd="0" parTransId="{B0920A65-EFDA-4EAC-AF2E-C06FF930B1DF}" sibTransId="{9CD8302D-3267-43F9-A6A8-CA26ADE261D8}"/>
    <dgm:cxn modelId="{96767F0A-D107-4249-8F45-CED7CB5D25D0}" type="presOf" srcId="{6AD3BF28-017E-4E51-B569-04EA32E10FBE}" destId="{A927FE13-7B39-435B-8B48-7955606C4741}" srcOrd="0" destOrd="0" presId="urn:microsoft.com/office/officeart/2005/8/layout/default#2"/>
    <dgm:cxn modelId="{FE5CD9CD-AA6A-417C-ABAF-9BEA47A04256}" srcId="{C776C414-A84E-4E82-9EC9-71DB54B63620}" destId="{502D788B-6657-44B6-990E-67C362A5C23A}" srcOrd="1" destOrd="0" parTransId="{E160AA2D-652B-4601-A07B-469A04529DE3}" sibTransId="{0B5B84E7-470C-496B-87A8-D89C14C5FF53}"/>
    <dgm:cxn modelId="{867F26DB-5597-4B00-A185-0BD86F799009}" srcId="{C776C414-A84E-4E82-9EC9-71DB54B63620}" destId="{D18BD5C2-17A5-4C7E-B193-87A0278BFCBC}" srcOrd="2" destOrd="0" parTransId="{7F880E12-F290-4E0F-AA7A-99DD8A317D8B}" sibTransId="{62101205-0502-4D8B-9AF8-DDD37E9D9BDF}"/>
    <dgm:cxn modelId="{CB10DDBD-8B10-4FEE-9EFF-60156B9F51A9}" type="presOf" srcId="{502D788B-6657-44B6-990E-67C362A5C23A}" destId="{D5FB591C-A994-442C-A2F5-5188A34FEF91}" srcOrd="0" destOrd="0" presId="urn:microsoft.com/office/officeart/2005/8/layout/default#2"/>
    <dgm:cxn modelId="{23E2A4B2-B586-40DB-9520-52717673AF79}" srcId="{C776C414-A84E-4E82-9EC9-71DB54B63620}" destId="{87A6F41C-F369-49B8-8A82-D1F87A46F7D4}" srcOrd="3" destOrd="0" parTransId="{3FED1942-5EF4-4AE9-8963-1B26CC6D4A29}" sibTransId="{C6ECAF20-26DD-4006-9EE0-C64DFECBCA68}"/>
    <dgm:cxn modelId="{717084A5-DF88-4530-9A67-D16AF44A1296}" type="presOf" srcId="{D18BD5C2-17A5-4C7E-B193-87A0278BFCBC}" destId="{DA04DEB9-E4C5-48CD-AE1A-5FBCC33D040E}" srcOrd="0" destOrd="0" presId="urn:microsoft.com/office/officeart/2005/8/layout/default#2"/>
    <dgm:cxn modelId="{18BBC1C1-0411-439D-944A-4AD4EC3642E2}" type="presOf" srcId="{C776C414-A84E-4E82-9EC9-71DB54B63620}" destId="{3793BA3D-BAA9-433E-A238-DCC4852D1966}" srcOrd="0" destOrd="0" presId="urn:microsoft.com/office/officeart/2005/8/layout/default#2"/>
    <dgm:cxn modelId="{B9C8CC7E-6B7A-46AA-B9F3-35462689305C}" type="presParOf" srcId="{3793BA3D-BAA9-433E-A238-DCC4852D1966}" destId="{A927FE13-7B39-435B-8B48-7955606C4741}" srcOrd="0" destOrd="0" presId="urn:microsoft.com/office/officeart/2005/8/layout/default#2"/>
    <dgm:cxn modelId="{0889F513-C924-4D5D-9F03-C01AF8E019EB}" type="presParOf" srcId="{3793BA3D-BAA9-433E-A238-DCC4852D1966}" destId="{028CD928-0030-462D-B0E7-47B6450EDD8C}" srcOrd="1" destOrd="0" presId="urn:microsoft.com/office/officeart/2005/8/layout/default#2"/>
    <dgm:cxn modelId="{D8ECB67F-F35B-4C2F-B5A8-445247A6CAC2}" type="presParOf" srcId="{3793BA3D-BAA9-433E-A238-DCC4852D1966}" destId="{D5FB591C-A994-442C-A2F5-5188A34FEF91}" srcOrd="2" destOrd="0" presId="urn:microsoft.com/office/officeart/2005/8/layout/default#2"/>
    <dgm:cxn modelId="{BE3E7000-1A53-4A8B-8158-96AC2A95A530}" type="presParOf" srcId="{3793BA3D-BAA9-433E-A238-DCC4852D1966}" destId="{A806BBBF-70A2-4992-9BAB-CCCB46FCB573}" srcOrd="3" destOrd="0" presId="urn:microsoft.com/office/officeart/2005/8/layout/default#2"/>
    <dgm:cxn modelId="{BE1B8278-52AB-4CCE-B237-66F427B79091}" type="presParOf" srcId="{3793BA3D-BAA9-433E-A238-DCC4852D1966}" destId="{DA04DEB9-E4C5-48CD-AE1A-5FBCC33D040E}" srcOrd="4" destOrd="0" presId="urn:microsoft.com/office/officeart/2005/8/layout/default#2"/>
    <dgm:cxn modelId="{5C64ED17-C636-4744-BB6D-AC0C68ACE58F}" type="presParOf" srcId="{3793BA3D-BAA9-433E-A238-DCC4852D1966}" destId="{01B72C97-FE55-403B-BEE2-E58F1DDB1D6A}" srcOrd="5" destOrd="0" presId="urn:microsoft.com/office/officeart/2005/8/layout/default#2"/>
    <dgm:cxn modelId="{2AA37961-CAD2-4969-9F28-D20551465396}" type="presParOf" srcId="{3793BA3D-BAA9-433E-A238-DCC4852D1966}" destId="{89C6750E-EDB0-4D91-9128-C6F7A46A8AD7}" srcOrd="6"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BF7442-2F0B-482F-ACD9-FA6EFC90AF96}">
      <dsp:nvSpPr>
        <dsp:cNvPr id="0" name=""/>
        <dsp:cNvSpPr/>
      </dsp:nvSpPr>
      <dsp:spPr>
        <a:xfrm>
          <a:off x="3491" y="0"/>
          <a:ext cx="9137016"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STRATEGIC ALIGNMENT</a:t>
          </a:r>
        </a:p>
      </dsp:txBody>
      <dsp:txXfrm>
        <a:off x="3491" y="0"/>
        <a:ext cx="9137016" cy="1074910"/>
      </dsp:txXfrm>
    </dsp:sp>
    <dsp:sp modelId="{6F24EDAB-5470-4178-A55C-9F1EFFBAB708}">
      <dsp:nvSpPr>
        <dsp:cNvPr id="0" name=""/>
        <dsp:cNvSpPr/>
      </dsp:nvSpPr>
      <dsp:spPr>
        <a:xfrm>
          <a:off x="3491" y="1158787"/>
          <a:ext cx="2662082"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Policy &amp; Legislation</a:t>
          </a:r>
        </a:p>
      </dsp:txBody>
      <dsp:txXfrm>
        <a:off x="3491" y="1158787"/>
        <a:ext cx="2662082" cy="1074910"/>
      </dsp:txXfrm>
    </dsp:sp>
    <dsp:sp modelId="{CE18869C-BB93-4342-804A-F70C300FA067}">
      <dsp:nvSpPr>
        <dsp:cNvPr id="0" name=""/>
        <dsp:cNvSpPr/>
      </dsp:nvSpPr>
      <dsp:spPr>
        <a:xfrm>
          <a:off x="3491" y="2313958"/>
          <a:ext cx="2662082"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Constitution</a:t>
          </a:r>
          <a:endParaRPr lang="en-US" sz="4400" kern="1200" dirty="0"/>
        </a:p>
      </dsp:txBody>
      <dsp:txXfrm>
        <a:off x="3491" y="2313958"/>
        <a:ext cx="2662082" cy="1074910"/>
      </dsp:txXfrm>
    </dsp:sp>
    <dsp:sp modelId="{8032E72E-926B-4CEF-BC3E-33F5E14EA743}">
      <dsp:nvSpPr>
        <dsp:cNvPr id="0" name=""/>
        <dsp:cNvSpPr/>
      </dsp:nvSpPr>
      <dsp:spPr>
        <a:xfrm>
          <a:off x="3491" y="3469129"/>
          <a:ext cx="2662082"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Acts</a:t>
          </a:r>
          <a:endParaRPr lang="en-US" sz="4800" kern="1200" dirty="0"/>
        </a:p>
      </dsp:txBody>
      <dsp:txXfrm>
        <a:off x="3491" y="3469129"/>
        <a:ext cx="2662082" cy="1074910"/>
      </dsp:txXfrm>
    </dsp:sp>
    <dsp:sp modelId="{149D166E-C8BF-40E4-A67C-46CE75ACF56F}">
      <dsp:nvSpPr>
        <dsp:cNvPr id="0" name=""/>
        <dsp:cNvSpPr/>
      </dsp:nvSpPr>
      <dsp:spPr>
        <a:xfrm>
          <a:off x="3491" y="4624300"/>
          <a:ext cx="875109" cy="107491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Entities Mandate</a:t>
          </a:r>
        </a:p>
      </dsp:txBody>
      <dsp:txXfrm>
        <a:off x="3491" y="4624300"/>
        <a:ext cx="875109" cy="1074910"/>
      </dsp:txXfrm>
    </dsp:sp>
    <dsp:sp modelId="{C6FC2146-4D1F-4608-99D0-42C0BB9EAAE6}">
      <dsp:nvSpPr>
        <dsp:cNvPr id="0" name=""/>
        <dsp:cNvSpPr/>
      </dsp:nvSpPr>
      <dsp:spPr>
        <a:xfrm>
          <a:off x="896978" y="4624300"/>
          <a:ext cx="1768596"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White Papers</a:t>
          </a:r>
        </a:p>
      </dsp:txBody>
      <dsp:txXfrm>
        <a:off x="896978" y="4624300"/>
        <a:ext cx="1768596" cy="1074910"/>
      </dsp:txXfrm>
    </dsp:sp>
    <dsp:sp modelId="{9384994D-9606-448A-A581-2BAA4C8127DB}">
      <dsp:nvSpPr>
        <dsp:cNvPr id="0" name=""/>
        <dsp:cNvSpPr/>
      </dsp:nvSpPr>
      <dsp:spPr>
        <a:xfrm>
          <a:off x="896978" y="5779471"/>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CCI Masterplan</a:t>
          </a:r>
        </a:p>
      </dsp:txBody>
      <dsp:txXfrm>
        <a:off x="896978" y="5779471"/>
        <a:ext cx="875109" cy="1074910"/>
      </dsp:txXfrm>
    </dsp:sp>
    <dsp:sp modelId="{0BE9C91A-EF66-4E2D-B8F1-72966DC9C7B8}">
      <dsp:nvSpPr>
        <dsp:cNvPr id="0" name=""/>
        <dsp:cNvSpPr/>
      </dsp:nvSpPr>
      <dsp:spPr>
        <a:xfrm>
          <a:off x="1790464" y="5779471"/>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National Sport and Recreation Plan</a:t>
          </a:r>
        </a:p>
      </dsp:txBody>
      <dsp:txXfrm>
        <a:off x="1790464" y="5779471"/>
        <a:ext cx="875109" cy="1074910"/>
      </dsp:txXfrm>
    </dsp:sp>
    <dsp:sp modelId="{26DCC7EA-13E5-46CD-AB2F-D219F7B5F116}">
      <dsp:nvSpPr>
        <dsp:cNvPr id="0" name=""/>
        <dsp:cNvSpPr/>
      </dsp:nvSpPr>
      <dsp:spPr>
        <a:xfrm>
          <a:off x="2739083" y="1158787"/>
          <a:ext cx="2698837"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International Commitments</a:t>
          </a:r>
        </a:p>
      </dsp:txBody>
      <dsp:txXfrm>
        <a:off x="2739083" y="1158787"/>
        <a:ext cx="2698837" cy="1074910"/>
      </dsp:txXfrm>
    </dsp:sp>
    <dsp:sp modelId="{8DE865D6-57F0-4F33-888C-F278D04FA2E8}">
      <dsp:nvSpPr>
        <dsp:cNvPr id="0" name=""/>
        <dsp:cNvSpPr/>
      </dsp:nvSpPr>
      <dsp:spPr>
        <a:xfrm>
          <a:off x="2739083" y="2313958"/>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SDGs 2030</a:t>
          </a:r>
        </a:p>
      </dsp:txBody>
      <dsp:txXfrm>
        <a:off x="2739083" y="2313958"/>
        <a:ext cx="875109" cy="1074910"/>
      </dsp:txXfrm>
    </dsp:sp>
    <dsp:sp modelId="{0D08B6E7-65CC-4D89-A4EE-820CA467C07A}">
      <dsp:nvSpPr>
        <dsp:cNvPr id="0" name=""/>
        <dsp:cNvSpPr/>
      </dsp:nvSpPr>
      <dsp:spPr>
        <a:xfrm>
          <a:off x="3650947" y="2313958"/>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UNESCO</a:t>
          </a:r>
        </a:p>
      </dsp:txBody>
      <dsp:txXfrm>
        <a:off x="3650947" y="2313958"/>
        <a:ext cx="875109" cy="1074910"/>
      </dsp:txXfrm>
    </dsp:sp>
    <dsp:sp modelId="{C6CCB788-182B-4FB2-A8BA-A3F4F509941B}">
      <dsp:nvSpPr>
        <dsp:cNvPr id="0" name=""/>
        <dsp:cNvSpPr/>
      </dsp:nvSpPr>
      <dsp:spPr>
        <a:xfrm>
          <a:off x="4562811" y="2313958"/>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AU Agenda 2063</a:t>
          </a:r>
        </a:p>
      </dsp:txBody>
      <dsp:txXfrm>
        <a:off x="4562811" y="2313958"/>
        <a:ext cx="875109" cy="1074910"/>
      </dsp:txXfrm>
    </dsp:sp>
    <dsp:sp modelId="{60A2CEBC-0927-462D-8BCA-65EC77CB0822}">
      <dsp:nvSpPr>
        <dsp:cNvPr id="0" name=""/>
        <dsp:cNvSpPr/>
      </dsp:nvSpPr>
      <dsp:spPr>
        <a:xfrm>
          <a:off x="5511429" y="1158787"/>
          <a:ext cx="1786973"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SONA 2023</a:t>
          </a:r>
        </a:p>
      </dsp:txBody>
      <dsp:txXfrm>
        <a:off x="5511429" y="1158787"/>
        <a:ext cx="1786973" cy="1074910"/>
      </dsp:txXfrm>
    </dsp:sp>
    <dsp:sp modelId="{9DEFEDAB-8D5A-4933-BC53-8E79B77E563B}">
      <dsp:nvSpPr>
        <dsp:cNvPr id="0" name=""/>
        <dsp:cNvSpPr/>
      </dsp:nvSpPr>
      <dsp:spPr>
        <a:xfrm>
          <a:off x="5511429" y="2313958"/>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NASP 2023</a:t>
          </a:r>
        </a:p>
      </dsp:txBody>
      <dsp:txXfrm>
        <a:off x="5511429" y="2313958"/>
        <a:ext cx="875109" cy="1074910"/>
      </dsp:txXfrm>
    </dsp:sp>
    <dsp:sp modelId="{AE1156B1-D7AD-4E8A-9609-3BFB58FFF1F0}">
      <dsp:nvSpPr>
        <dsp:cNvPr id="0" name=""/>
        <dsp:cNvSpPr/>
      </dsp:nvSpPr>
      <dsp:spPr>
        <a:xfrm>
          <a:off x="6423293" y="2313958"/>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BPF 2023</a:t>
          </a:r>
        </a:p>
      </dsp:txBody>
      <dsp:txXfrm>
        <a:off x="6423293" y="2313958"/>
        <a:ext cx="875109" cy="1074910"/>
      </dsp:txXfrm>
    </dsp:sp>
    <dsp:sp modelId="{6DEAD38E-AF5E-4292-A8EE-B396FD617C1A}">
      <dsp:nvSpPr>
        <dsp:cNvPr id="0" name=""/>
        <dsp:cNvSpPr/>
      </dsp:nvSpPr>
      <dsp:spPr>
        <a:xfrm>
          <a:off x="5897414" y="3415598"/>
          <a:ext cx="875109"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Annual Priority Interventions</a:t>
          </a:r>
        </a:p>
      </dsp:txBody>
      <dsp:txXfrm>
        <a:off x="5897414" y="3415598"/>
        <a:ext cx="875109" cy="1074910"/>
      </dsp:txXfrm>
    </dsp:sp>
    <dsp:sp modelId="{8D965614-BB4D-4EA4-9AE4-0FB2D72521CF}">
      <dsp:nvSpPr>
        <dsp:cNvPr id="0" name=""/>
        <dsp:cNvSpPr/>
      </dsp:nvSpPr>
      <dsp:spPr>
        <a:xfrm>
          <a:off x="7371912" y="1158787"/>
          <a:ext cx="1768596"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NDP 2030</a:t>
          </a:r>
        </a:p>
      </dsp:txBody>
      <dsp:txXfrm>
        <a:off x="7371912" y="1158787"/>
        <a:ext cx="1768596" cy="1074910"/>
      </dsp:txXfrm>
    </dsp:sp>
    <dsp:sp modelId="{FFC857CD-071C-4530-BE41-A26E81AF6A1B}">
      <dsp:nvSpPr>
        <dsp:cNvPr id="0" name=""/>
        <dsp:cNvSpPr/>
      </dsp:nvSpPr>
      <dsp:spPr>
        <a:xfrm>
          <a:off x="7371912" y="2313958"/>
          <a:ext cx="1768596" cy="1074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MTSF </a:t>
          </a:r>
          <a:r>
            <a:rPr lang="en-US" sz="1600" kern="1200" dirty="0"/>
            <a:t>2024/25</a:t>
          </a:r>
          <a:endParaRPr lang="en-US" sz="2400" kern="1200" dirty="0"/>
        </a:p>
      </dsp:txBody>
      <dsp:txXfrm>
        <a:off x="7371912" y="2313958"/>
        <a:ext cx="1768596" cy="1074910"/>
      </dsp:txXfrm>
    </dsp:sp>
    <dsp:sp modelId="{1E483D0C-D5BB-4B23-B5FA-5DD352C64A7B}">
      <dsp:nvSpPr>
        <dsp:cNvPr id="0" name=""/>
        <dsp:cNvSpPr/>
      </dsp:nvSpPr>
      <dsp:spPr>
        <a:xfrm>
          <a:off x="7371912" y="3469129"/>
          <a:ext cx="875109" cy="107491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DSAC Strategic Plan</a:t>
          </a:r>
        </a:p>
      </dsp:txBody>
      <dsp:txXfrm>
        <a:off x="7371912" y="3469129"/>
        <a:ext cx="875109" cy="1074910"/>
      </dsp:txXfrm>
    </dsp:sp>
    <dsp:sp modelId="{9F11FD88-6D9C-401D-B230-52686069F404}">
      <dsp:nvSpPr>
        <dsp:cNvPr id="0" name=""/>
        <dsp:cNvSpPr/>
      </dsp:nvSpPr>
      <dsp:spPr>
        <a:xfrm>
          <a:off x="7371912" y="4624300"/>
          <a:ext cx="875109" cy="1074910"/>
        </a:xfrm>
        <a:prstGeom prst="roundRect">
          <a:avLst>
            <a:gd name="adj" fmla="val 10000"/>
          </a:avLst>
        </a:prstGeom>
        <a:no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accent1">
                  <a:lumMod val="75000"/>
                </a:schemeClr>
              </a:solidFill>
              <a:latin typeface="Arial Narrow" panose="020B0606020202030204" pitchFamily="34" charset="0"/>
            </a:rPr>
            <a:t>DSAC APP</a:t>
          </a:r>
        </a:p>
      </dsp:txBody>
      <dsp:txXfrm>
        <a:off x="7371912" y="4624300"/>
        <a:ext cx="875109" cy="1074910"/>
      </dsp:txXfrm>
    </dsp:sp>
    <dsp:sp modelId="{42E3B7F7-5462-4D69-AA1F-B58AF8B4836D}">
      <dsp:nvSpPr>
        <dsp:cNvPr id="0" name=""/>
        <dsp:cNvSpPr/>
      </dsp:nvSpPr>
      <dsp:spPr>
        <a:xfrm>
          <a:off x="7371912" y="5779471"/>
          <a:ext cx="875109" cy="107491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Operational Plan</a:t>
          </a:r>
        </a:p>
      </dsp:txBody>
      <dsp:txXfrm>
        <a:off x="7371912" y="5779471"/>
        <a:ext cx="875109" cy="1074910"/>
      </dsp:txXfrm>
    </dsp:sp>
    <dsp:sp modelId="{459C9225-455D-4F0E-834C-05EFBC3A88ED}">
      <dsp:nvSpPr>
        <dsp:cNvPr id="0" name=""/>
        <dsp:cNvSpPr/>
      </dsp:nvSpPr>
      <dsp:spPr>
        <a:xfrm>
          <a:off x="8265399" y="3469129"/>
          <a:ext cx="875109" cy="107491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Public Entities Strategic Plan</a:t>
          </a:r>
        </a:p>
      </dsp:txBody>
      <dsp:txXfrm>
        <a:off x="8265399" y="3469129"/>
        <a:ext cx="875109" cy="1074910"/>
      </dsp:txXfrm>
    </dsp:sp>
    <dsp:sp modelId="{0B412E6A-C461-456C-9044-895FA1DE7B55}">
      <dsp:nvSpPr>
        <dsp:cNvPr id="0" name=""/>
        <dsp:cNvSpPr/>
      </dsp:nvSpPr>
      <dsp:spPr>
        <a:xfrm>
          <a:off x="8265399" y="4624300"/>
          <a:ext cx="875109" cy="107491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Public Entities APP</a:t>
          </a:r>
        </a:p>
      </dsp:txBody>
      <dsp:txXfrm>
        <a:off x="8265399" y="4624300"/>
        <a:ext cx="875109" cy="1074910"/>
      </dsp:txXfrm>
    </dsp:sp>
    <dsp:sp modelId="{B4BDAF9A-FF4F-48E1-B665-6EDC3CB013D6}">
      <dsp:nvSpPr>
        <dsp:cNvPr id="0" name=""/>
        <dsp:cNvSpPr/>
      </dsp:nvSpPr>
      <dsp:spPr>
        <a:xfrm>
          <a:off x="8265399" y="5779471"/>
          <a:ext cx="875109" cy="107491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Operational Plan</a:t>
          </a:r>
        </a:p>
      </dsp:txBody>
      <dsp:txXfrm>
        <a:off x="8265399" y="5779471"/>
        <a:ext cx="875109" cy="107491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F0EF3-4CEF-4178-B927-3EAED3C0ADB1}" type="datetimeFigureOut">
              <a:rPr lang="en-US" smtClean="0"/>
              <a:pPr/>
              <a:t>5/3/2023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5DD40-950F-4C16-9C2D-7255185C0C74}" type="slidenum">
              <a:rPr lang="en-US" smtClean="0"/>
              <a:pPr/>
              <a:t>‹#›</a:t>
            </a:fld>
            <a:endParaRPr lang="en-US" dirty="0"/>
          </a:p>
        </p:txBody>
      </p:sp>
    </p:spTree>
    <p:extLst>
      <p:ext uri="{BB962C8B-B14F-4D97-AF65-F5344CB8AC3E}">
        <p14:creationId xmlns:p14="http://schemas.microsoft.com/office/powerpoint/2010/main" xmlns="" val="110635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xmlns="" val="2813930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31B491-FF6A-4A08-B727-9CA13F4E05B6}"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01242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9E8F3-BD56-4AD7-AD71-68851015CB52}"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67846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11C835-8F8C-455F-AED7-5A3C9C237CBA}"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977559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F6F5786-FE6B-3941-BE37-DC48D28A03E7}"/>
              </a:ext>
            </a:extLst>
          </p:cNvPr>
          <p:cNvGrpSpPr>
            <a:grpSpLocks noChangeAspect="1"/>
          </p:cNvGrpSpPr>
          <p:nvPr userDrawn="1"/>
        </p:nvGrpSpPr>
        <p:grpSpPr>
          <a:xfrm>
            <a:off x="-295029" y="143229"/>
            <a:ext cx="9734058" cy="6571543"/>
            <a:chOff x="-768626" y="178375"/>
            <a:chExt cx="25957489" cy="13143085"/>
          </a:xfrm>
        </p:grpSpPr>
        <p:pic>
          <p:nvPicPr>
            <p:cNvPr id="7" name="Image" descr="Image">
              <a:extLst>
                <a:ext uri="{FF2B5EF4-FFF2-40B4-BE49-F238E27FC236}">
                  <a16:creationId xmlns:a16="http://schemas.microsoft.com/office/drawing/2014/main" xmlns="" id="{92CBEB09-6FD1-9349-BB1C-B6E767FB5332}"/>
                </a:ext>
              </a:extLst>
            </p:cNvPr>
            <p:cNvPicPr>
              <a:picLocks noChangeAspect="1"/>
            </p:cNvPicPr>
            <p:nvPr userDrawn="1"/>
          </p:nvPicPr>
          <p:blipFill>
            <a:blip r:embed="rId2" cstate="print"/>
            <a:stretch>
              <a:fillRect/>
            </a:stretch>
          </p:blipFill>
          <p:spPr>
            <a:xfrm>
              <a:off x="2742350" y="178375"/>
              <a:ext cx="17645723" cy="8850235"/>
            </a:xfrm>
            <a:prstGeom prst="rect">
              <a:avLst/>
            </a:prstGeom>
            <a:ln w="12700">
              <a:miter lim="400000"/>
            </a:ln>
          </p:spPr>
        </p:pic>
        <p:pic>
          <p:nvPicPr>
            <p:cNvPr id="8" name="DSAC_Mnemonic_Icons.png">
              <a:extLst>
                <a:ext uri="{FF2B5EF4-FFF2-40B4-BE49-F238E27FC236}">
                  <a16:creationId xmlns:a16="http://schemas.microsoft.com/office/drawing/2014/main" xmlns="" id="{9846F82A-2BD3-9B4F-AA3E-259A068BF8FE}"/>
                </a:ext>
              </a:extLst>
            </p:cNvPr>
            <p:cNvPicPr>
              <a:picLocks noChangeAspect="1"/>
            </p:cNvPicPr>
            <p:nvPr userDrawn="1"/>
          </p:nvPicPr>
          <p:blipFill>
            <a:blip r:embed="rId3" cstate="print"/>
            <a:stretch>
              <a:fillRect/>
            </a:stretch>
          </p:blipFill>
          <p:spPr>
            <a:xfrm>
              <a:off x="2507226" y="7211624"/>
              <a:ext cx="20193491" cy="3168918"/>
            </a:xfrm>
            <a:prstGeom prst="rect">
              <a:avLst/>
            </a:prstGeom>
            <a:ln w="12700">
              <a:miter lim="400000"/>
            </a:ln>
          </p:spPr>
        </p:pic>
        <p:pic>
          <p:nvPicPr>
            <p:cNvPr id="9" name="Image" descr="Image">
              <a:extLst>
                <a:ext uri="{FF2B5EF4-FFF2-40B4-BE49-F238E27FC236}">
                  <a16:creationId xmlns:a16="http://schemas.microsoft.com/office/drawing/2014/main" xmlns="" id="{CC49C165-56CB-E247-AA35-B07236CD34FF}"/>
                </a:ext>
              </a:extLst>
            </p:cNvPr>
            <p:cNvPicPr>
              <a:picLocks noChangeAspect="1"/>
            </p:cNvPicPr>
            <p:nvPr userDrawn="1"/>
          </p:nvPicPr>
          <p:blipFill>
            <a:blip r:embed="rId4" cstate="print"/>
            <a:stretch>
              <a:fillRect/>
            </a:stretch>
          </p:blipFill>
          <p:spPr>
            <a:xfrm>
              <a:off x="1300511" y="11514754"/>
              <a:ext cx="21400206" cy="1806706"/>
            </a:xfrm>
            <a:prstGeom prst="rect">
              <a:avLst/>
            </a:prstGeom>
            <a:ln w="12700">
              <a:miter lim="400000"/>
            </a:ln>
          </p:spPr>
        </p:pic>
        <p:pic>
          <p:nvPicPr>
            <p:cNvPr id="10" name="Image" descr="Image">
              <a:extLst>
                <a:ext uri="{FF2B5EF4-FFF2-40B4-BE49-F238E27FC236}">
                  <a16:creationId xmlns:a16="http://schemas.microsoft.com/office/drawing/2014/main" xmlns="" id="{AAEFE357-2EC7-0143-8D85-B17E90394CEA}"/>
                </a:ext>
              </a:extLst>
            </p:cNvPr>
            <p:cNvPicPr>
              <a:picLocks noChangeAspect="1"/>
            </p:cNvPicPr>
            <p:nvPr userDrawn="1"/>
          </p:nvPicPr>
          <p:blipFill>
            <a:blip r:embed="rId5" cstate="print"/>
            <a:stretch>
              <a:fillRect/>
            </a:stretch>
          </p:blipFill>
          <p:spPr>
            <a:xfrm>
              <a:off x="-768626" y="10351046"/>
              <a:ext cx="25957489" cy="497767"/>
            </a:xfrm>
            <a:prstGeom prst="rect">
              <a:avLst/>
            </a:prstGeom>
            <a:ln w="12700">
              <a:miter lim="400000"/>
            </a:ln>
          </p:spPr>
        </p:pic>
      </p:grpSp>
    </p:spTree>
    <p:extLst>
      <p:ext uri="{BB962C8B-B14F-4D97-AF65-F5344CB8AC3E}">
        <p14:creationId xmlns:p14="http://schemas.microsoft.com/office/powerpoint/2010/main" xmlns="" val="13148234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F6F5786-FE6B-3941-BE37-DC48D28A03E7}"/>
              </a:ext>
            </a:extLst>
          </p:cNvPr>
          <p:cNvGrpSpPr>
            <a:grpSpLocks noChangeAspect="1"/>
          </p:cNvGrpSpPr>
          <p:nvPr userDrawn="1"/>
        </p:nvGrpSpPr>
        <p:grpSpPr>
          <a:xfrm>
            <a:off x="-295028" y="143229"/>
            <a:ext cx="9734059" cy="6571543"/>
            <a:chOff x="-768626" y="178375"/>
            <a:chExt cx="25957489" cy="13143085"/>
          </a:xfrm>
        </p:grpSpPr>
        <p:pic>
          <p:nvPicPr>
            <p:cNvPr id="7" name="Image" descr="Image">
              <a:extLst>
                <a:ext uri="{FF2B5EF4-FFF2-40B4-BE49-F238E27FC236}">
                  <a16:creationId xmlns:a16="http://schemas.microsoft.com/office/drawing/2014/main" xmlns="" id="{92CBEB09-6FD1-9349-BB1C-B6E767FB5332}"/>
                </a:ext>
              </a:extLst>
            </p:cNvPr>
            <p:cNvPicPr>
              <a:picLocks noChangeAspect="1"/>
            </p:cNvPicPr>
            <p:nvPr userDrawn="1"/>
          </p:nvPicPr>
          <p:blipFill>
            <a:blip r:embed="rId2" cstate="print"/>
            <a:stretch>
              <a:fillRect/>
            </a:stretch>
          </p:blipFill>
          <p:spPr>
            <a:xfrm>
              <a:off x="2742350" y="178375"/>
              <a:ext cx="17645723" cy="8850235"/>
            </a:xfrm>
            <a:prstGeom prst="rect">
              <a:avLst/>
            </a:prstGeom>
            <a:ln w="12700">
              <a:miter lim="400000"/>
            </a:ln>
          </p:spPr>
        </p:pic>
        <p:pic>
          <p:nvPicPr>
            <p:cNvPr id="8" name="DSAC_Mnemonic_Icons.png">
              <a:extLst>
                <a:ext uri="{FF2B5EF4-FFF2-40B4-BE49-F238E27FC236}">
                  <a16:creationId xmlns:a16="http://schemas.microsoft.com/office/drawing/2014/main" xmlns="" id="{9846F82A-2BD3-9B4F-AA3E-259A068BF8FE}"/>
                </a:ext>
              </a:extLst>
            </p:cNvPr>
            <p:cNvPicPr>
              <a:picLocks noChangeAspect="1"/>
            </p:cNvPicPr>
            <p:nvPr userDrawn="1"/>
          </p:nvPicPr>
          <p:blipFill>
            <a:blip r:embed="rId3" cstate="print"/>
            <a:stretch>
              <a:fillRect/>
            </a:stretch>
          </p:blipFill>
          <p:spPr>
            <a:xfrm>
              <a:off x="2507226" y="7211624"/>
              <a:ext cx="20193491" cy="3168918"/>
            </a:xfrm>
            <a:prstGeom prst="rect">
              <a:avLst/>
            </a:prstGeom>
            <a:ln w="12700">
              <a:miter lim="400000"/>
            </a:ln>
          </p:spPr>
        </p:pic>
        <p:pic>
          <p:nvPicPr>
            <p:cNvPr id="9" name="Image" descr="Image">
              <a:extLst>
                <a:ext uri="{FF2B5EF4-FFF2-40B4-BE49-F238E27FC236}">
                  <a16:creationId xmlns:a16="http://schemas.microsoft.com/office/drawing/2014/main" xmlns="" id="{CC49C165-56CB-E247-AA35-B07236CD34FF}"/>
                </a:ext>
              </a:extLst>
            </p:cNvPr>
            <p:cNvPicPr>
              <a:picLocks noChangeAspect="1"/>
            </p:cNvPicPr>
            <p:nvPr userDrawn="1"/>
          </p:nvPicPr>
          <p:blipFill>
            <a:blip r:embed="rId4" cstate="print"/>
            <a:stretch>
              <a:fillRect/>
            </a:stretch>
          </p:blipFill>
          <p:spPr>
            <a:xfrm>
              <a:off x="1300511" y="11514754"/>
              <a:ext cx="21400206" cy="1806706"/>
            </a:xfrm>
            <a:prstGeom prst="rect">
              <a:avLst/>
            </a:prstGeom>
            <a:ln w="12700">
              <a:miter lim="400000"/>
            </a:ln>
          </p:spPr>
        </p:pic>
        <p:pic>
          <p:nvPicPr>
            <p:cNvPr id="10" name="Image" descr="Image">
              <a:extLst>
                <a:ext uri="{FF2B5EF4-FFF2-40B4-BE49-F238E27FC236}">
                  <a16:creationId xmlns:a16="http://schemas.microsoft.com/office/drawing/2014/main" xmlns="" id="{AAEFE357-2EC7-0143-8D85-B17E90394CEA}"/>
                </a:ext>
              </a:extLst>
            </p:cNvPr>
            <p:cNvPicPr>
              <a:picLocks noChangeAspect="1"/>
            </p:cNvPicPr>
            <p:nvPr userDrawn="1"/>
          </p:nvPicPr>
          <p:blipFill>
            <a:blip r:embed="rId5" cstate="print"/>
            <a:stretch>
              <a:fillRect/>
            </a:stretch>
          </p:blipFill>
          <p:spPr>
            <a:xfrm>
              <a:off x="-768626" y="10351046"/>
              <a:ext cx="25957489" cy="497767"/>
            </a:xfrm>
            <a:prstGeom prst="rect">
              <a:avLst/>
            </a:prstGeom>
            <a:ln w="12700">
              <a:miter lim="400000"/>
            </a:ln>
          </p:spPr>
        </p:pic>
      </p:grpSp>
    </p:spTree>
    <p:extLst>
      <p:ext uri="{BB962C8B-B14F-4D97-AF65-F5344CB8AC3E}">
        <p14:creationId xmlns:p14="http://schemas.microsoft.com/office/powerpoint/2010/main" xmlns="" val="3184416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 Top copy 7">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xmlns="" val="269729209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31B491-FF6A-4A08-B727-9CA13F4E05B6}"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3859295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22C3-0E50-4C50-9824-7C44FDCC9350}"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19781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E56030-0CFE-431D-9DAD-BE7AA0BA6344}"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998506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8B464E-77FE-4BE7-B3A5-E964FFE7DF72}" type="datetime1">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727818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C85E0F-EAE5-4288-B869-67C1E6EC80C4}" type="datetime1">
              <a:rPr lang="en-US" smtClean="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344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22C3-0E50-4C50-9824-7C44FDCC9350}"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669165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75C011-A8D8-4BE4-949E-F704EADC3245}" type="datetime1">
              <a:rPr lang="en-US" smtClean="0"/>
              <a:pPr/>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184938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FAFD6-3F66-4FC8-AE18-D261A882BE3E}" type="datetime1">
              <a:rPr lang="en-US" smtClean="0"/>
              <a:pPr/>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272452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E01730-66B4-4ACF-A1AA-7499E4037A28}" type="datetime1">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463267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27C21F-1072-458A-AFCB-8BE6632914B7}" type="datetime1">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525253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9E8F3-BD56-4AD7-AD71-68851015CB52}"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50625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11C835-8F8C-455F-AED7-5A3C9C237CBA}"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3594921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F6F5786-FE6B-3941-BE37-DC48D28A03E7}"/>
              </a:ext>
            </a:extLst>
          </p:cNvPr>
          <p:cNvGrpSpPr>
            <a:grpSpLocks noChangeAspect="1"/>
          </p:cNvGrpSpPr>
          <p:nvPr userDrawn="1"/>
        </p:nvGrpSpPr>
        <p:grpSpPr>
          <a:xfrm>
            <a:off x="-295029" y="143229"/>
            <a:ext cx="9734058" cy="6571543"/>
            <a:chOff x="-768626" y="178375"/>
            <a:chExt cx="25957489" cy="13143085"/>
          </a:xfrm>
        </p:grpSpPr>
        <p:pic>
          <p:nvPicPr>
            <p:cNvPr id="7" name="Image" descr="Image">
              <a:extLst>
                <a:ext uri="{FF2B5EF4-FFF2-40B4-BE49-F238E27FC236}">
                  <a16:creationId xmlns:a16="http://schemas.microsoft.com/office/drawing/2014/main" xmlns="" id="{92CBEB09-6FD1-9349-BB1C-B6E767FB5332}"/>
                </a:ext>
              </a:extLst>
            </p:cNvPr>
            <p:cNvPicPr>
              <a:picLocks noChangeAspect="1"/>
            </p:cNvPicPr>
            <p:nvPr userDrawn="1"/>
          </p:nvPicPr>
          <p:blipFill>
            <a:blip r:embed="rId2" cstate="print"/>
            <a:stretch>
              <a:fillRect/>
            </a:stretch>
          </p:blipFill>
          <p:spPr>
            <a:xfrm>
              <a:off x="2742350" y="178375"/>
              <a:ext cx="17645723" cy="8850235"/>
            </a:xfrm>
            <a:prstGeom prst="rect">
              <a:avLst/>
            </a:prstGeom>
            <a:ln w="12700">
              <a:miter lim="400000"/>
            </a:ln>
          </p:spPr>
        </p:pic>
        <p:pic>
          <p:nvPicPr>
            <p:cNvPr id="8" name="DSAC_Mnemonic_Icons.png">
              <a:extLst>
                <a:ext uri="{FF2B5EF4-FFF2-40B4-BE49-F238E27FC236}">
                  <a16:creationId xmlns:a16="http://schemas.microsoft.com/office/drawing/2014/main" xmlns="" id="{9846F82A-2BD3-9B4F-AA3E-259A068BF8FE}"/>
                </a:ext>
              </a:extLst>
            </p:cNvPr>
            <p:cNvPicPr>
              <a:picLocks noChangeAspect="1"/>
            </p:cNvPicPr>
            <p:nvPr userDrawn="1"/>
          </p:nvPicPr>
          <p:blipFill>
            <a:blip r:embed="rId3" cstate="print"/>
            <a:stretch>
              <a:fillRect/>
            </a:stretch>
          </p:blipFill>
          <p:spPr>
            <a:xfrm>
              <a:off x="2507226" y="7211624"/>
              <a:ext cx="20193491" cy="3168918"/>
            </a:xfrm>
            <a:prstGeom prst="rect">
              <a:avLst/>
            </a:prstGeom>
            <a:ln w="12700">
              <a:miter lim="400000"/>
            </a:ln>
          </p:spPr>
        </p:pic>
        <p:pic>
          <p:nvPicPr>
            <p:cNvPr id="9" name="Image" descr="Image">
              <a:extLst>
                <a:ext uri="{FF2B5EF4-FFF2-40B4-BE49-F238E27FC236}">
                  <a16:creationId xmlns:a16="http://schemas.microsoft.com/office/drawing/2014/main" xmlns="" id="{CC49C165-56CB-E247-AA35-B07236CD34FF}"/>
                </a:ext>
              </a:extLst>
            </p:cNvPr>
            <p:cNvPicPr>
              <a:picLocks noChangeAspect="1"/>
            </p:cNvPicPr>
            <p:nvPr userDrawn="1"/>
          </p:nvPicPr>
          <p:blipFill>
            <a:blip r:embed="rId4" cstate="print"/>
            <a:stretch>
              <a:fillRect/>
            </a:stretch>
          </p:blipFill>
          <p:spPr>
            <a:xfrm>
              <a:off x="1300511" y="11514754"/>
              <a:ext cx="21400206" cy="1806706"/>
            </a:xfrm>
            <a:prstGeom prst="rect">
              <a:avLst/>
            </a:prstGeom>
            <a:ln w="12700">
              <a:miter lim="400000"/>
            </a:ln>
          </p:spPr>
        </p:pic>
        <p:pic>
          <p:nvPicPr>
            <p:cNvPr id="10" name="Image" descr="Image">
              <a:extLst>
                <a:ext uri="{FF2B5EF4-FFF2-40B4-BE49-F238E27FC236}">
                  <a16:creationId xmlns:a16="http://schemas.microsoft.com/office/drawing/2014/main" xmlns="" id="{AAEFE357-2EC7-0143-8D85-B17E90394CEA}"/>
                </a:ext>
              </a:extLst>
            </p:cNvPr>
            <p:cNvPicPr>
              <a:picLocks noChangeAspect="1"/>
            </p:cNvPicPr>
            <p:nvPr userDrawn="1"/>
          </p:nvPicPr>
          <p:blipFill>
            <a:blip r:embed="rId5" cstate="print"/>
            <a:stretch>
              <a:fillRect/>
            </a:stretch>
          </p:blipFill>
          <p:spPr>
            <a:xfrm>
              <a:off x="-768626" y="10351046"/>
              <a:ext cx="25957489" cy="497767"/>
            </a:xfrm>
            <a:prstGeom prst="rect">
              <a:avLst/>
            </a:prstGeom>
            <a:ln w="12700">
              <a:miter lim="400000"/>
            </a:ln>
          </p:spPr>
        </p:pic>
      </p:grpSp>
    </p:spTree>
    <p:extLst>
      <p:ext uri="{BB962C8B-B14F-4D97-AF65-F5344CB8AC3E}">
        <p14:creationId xmlns:p14="http://schemas.microsoft.com/office/powerpoint/2010/main" xmlns="" val="116115370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F6F5786-FE6B-3941-BE37-DC48D28A03E7}"/>
              </a:ext>
            </a:extLst>
          </p:cNvPr>
          <p:cNvGrpSpPr>
            <a:grpSpLocks noChangeAspect="1"/>
          </p:cNvGrpSpPr>
          <p:nvPr userDrawn="1"/>
        </p:nvGrpSpPr>
        <p:grpSpPr>
          <a:xfrm>
            <a:off x="-295028" y="143229"/>
            <a:ext cx="9734059" cy="6571543"/>
            <a:chOff x="-768626" y="178375"/>
            <a:chExt cx="25957489" cy="13143085"/>
          </a:xfrm>
        </p:grpSpPr>
        <p:pic>
          <p:nvPicPr>
            <p:cNvPr id="7" name="Image" descr="Image">
              <a:extLst>
                <a:ext uri="{FF2B5EF4-FFF2-40B4-BE49-F238E27FC236}">
                  <a16:creationId xmlns:a16="http://schemas.microsoft.com/office/drawing/2014/main" xmlns="" id="{92CBEB09-6FD1-9349-BB1C-B6E767FB5332}"/>
                </a:ext>
              </a:extLst>
            </p:cNvPr>
            <p:cNvPicPr>
              <a:picLocks noChangeAspect="1"/>
            </p:cNvPicPr>
            <p:nvPr userDrawn="1"/>
          </p:nvPicPr>
          <p:blipFill>
            <a:blip r:embed="rId2" cstate="print"/>
            <a:stretch>
              <a:fillRect/>
            </a:stretch>
          </p:blipFill>
          <p:spPr>
            <a:xfrm>
              <a:off x="2742350" y="178375"/>
              <a:ext cx="17645723" cy="8850235"/>
            </a:xfrm>
            <a:prstGeom prst="rect">
              <a:avLst/>
            </a:prstGeom>
            <a:ln w="12700">
              <a:miter lim="400000"/>
            </a:ln>
          </p:spPr>
        </p:pic>
        <p:pic>
          <p:nvPicPr>
            <p:cNvPr id="8" name="DSAC_Mnemonic_Icons.png">
              <a:extLst>
                <a:ext uri="{FF2B5EF4-FFF2-40B4-BE49-F238E27FC236}">
                  <a16:creationId xmlns:a16="http://schemas.microsoft.com/office/drawing/2014/main" xmlns="" id="{9846F82A-2BD3-9B4F-AA3E-259A068BF8FE}"/>
                </a:ext>
              </a:extLst>
            </p:cNvPr>
            <p:cNvPicPr>
              <a:picLocks noChangeAspect="1"/>
            </p:cNvPicPr>
            <p:nvPr userDrawn="1"/>
          </p:nvPicPr>
          <p:blipFill>
            <a:blip r:embed="rId3" cstate="print"/>
            <a:stretch>
              <a:fillRect/>
            </a:stretch>
          </p:blipFill>
          <p:spPr>
            <a:xfrm>
              <a:off x="2507226" y="7211624"/>
              <a:ext cx="20193491" cy="3168918"/>
            </a:xfrm>
            <a:prstGeom prst="rect">
              <a:avLst/>
            </a:prstGeom>
            <a:ln w="12700">
              <a:miter lim="400000"/>
            </a:ln>
          </p:spPr>
        </p:pic>
        <p:pic>
          <p:nvPicPr>
            <p:cNvPr id="9" name="Image" descr="Image">
              <a:extLst>
                <a:ext uri="{FF2B5EF4-FFF2-40B4-BE49-F238E27FC236}">
                  <a16:creationId xmlns:a16="http://schemas.microsoft.com/office/drawing/2014/main" xmlns="" id="{CC49C165-56CB-E247-AA35-B07236CD34FF}"/>
                </a:ext>
              </a:extLst>
            </p:cNvPr>
            <p:cNvPicPr>
              <a:picLocks noChangeAspect="1"/>
            </p:cNvPicPr>
            <p:nvPr userDrawn="1"/>
          </p:nvPicPr>
          <p:blipFill>
            <a:blip r:embed="rId4" cstate="print"/>
            <a:stretch>
              <a:fillRect/>
            </a:stretch>
          </p:blipFill>
          <p:spPr>
            <a:xfrm>
              <a:off x="1300511" y="11514754"/>
              <a:ext cx="21400206" cy="1806706"/>
            </a:xfrm>
            <a:prstGeom prst="rect">
              <a:avLst/>
            </a:prstGeom>
            <a:ln w="12700">
              <a:miter lim="400000"/>
            </a:ln>
          </p:spPr>
        </p:pic>
        <p:pic>
          <p:nvPicPr>
            <p:cNvPr id="10" name="Image" descr="Image">
              <a:extLst>
                <a:ext uri="{FF2B5EF4-FFF2-40B4-BE49-F238E27FC236}">
                  <a16:creationId xmlns:a16="http://schemas.microsoft.com/office/drawing/2014/main" xmlns="" id="{AAEFE357-2EC7-0143-8D85-B17E90394CEA}"/>
                </a:ext>
              </a:extLst>
            </p:cNvPr>
            <p:cNvPicPr>
              <a:picLocks noChangeAspect="1"/>
            </p:cNvPicPr>
            <p:nvPr userDrawn="1"/>
          </p:nvPicPr>
          <p:blipFill>
            <a:blip r:embed="rId5" cstate="print"/>
            <a:stretch>
              <a:fillRect/>
            </a:stretch>
          </p:blipFill>
          <p:spPr>
            <a:xfrm>
              <a:off x="-768626" y="10351046"/>
              <a:ext cx="25957489" cy="497767"/>
            </a:xfrm>
            <a:prstGeom prst="rect">
              <a:avLst/>
            </a:prstGeom>
            <a:ln w="12700">
              <a:miter lim="400000"/>
            </a:ln>
          </p:spPr>
        </p:pic>
      </p:grpSp>
    </p:spTree>
    <p:extLst>
      <p:ext uri="{BB962C8B-B14F-4D97-AF65-F5344CB8AC3E}">
        <p14:creationId xmlns:p14="http://schemas.microsoft.com/office/powerpoint/2010/main" xmlns="" val="11652234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 Top copy 7">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xmlns="" val="26654203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E27CB52-5FCD-F146-AE98-5D36C008A7D9}"/>
              </a:ext>
            </a:extLst>
          </p:cNvPr>
          <p:cNvGrpSpPr/>
          <p:nvPr userDrawn="1"/>
        </p:nvGrpSpPr>
        <p:grpSpPr>
          <a:xfrm>
            <a:off x="685801" y="381000"/>
            <a:ext cx="7715249" cy="5898494"/>
            <a:chOff x="914401" y="381000"/>
            <a:chExt cx="10286999" cy="5898494"/>
          </a:xfrm>
        </p:grpSpPr>
        <p:sp>
          <p:nvSpPr>
            <p:cNvPr id="6" name="Freeform 5">
              <a:extLst>
                <a:ext uri="{FF2B5EF4-FFF2-40B4-BE49-F238E27FC236}">
                  <a16:creationId xmlns:a16="http://schemas.microsoft.com/office/drawing/2014/main" xmlns="" id="{B2F99DF6-A203-9D44-9A6A-0AC1A58A2ED9}"/>
                </a:ext>
              </a:extLst>
            </p:cNvPr>
            <p:cNvSpPr>
              <a:spLocks/>
            </p:cNvSpPr>
            <p:nvPr/>
          </p:nvSpPr>
          <p:spPr bwMode="auto">
            <a:xfrm>
              <a:off x="9779656" y="381000"/>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7" name="Rectangle 6">
              <a:extLst>
                <a:ext uri="{FF2B5EF4-FFF2-40B4-BE49-F238E27FC236}">
                  <a16:creationId xmlns:a16="http://schemas.microsoft.com/office/drawing/2014/main" xmlns="" id="{8BA5C25D-8B04-E449-8398-ED746F8F13F8}"/>
                </a:ext>
              </a:extLst>
            </p:cNvPr>
            <p:cNvSpPr>
              <a:spLocks noChangeArrowheads="1"/>
            </p:cNvSpPr>
            <p:nvPr/>
          </p:nvSpPr>
          <p:spPr bwMode="auto">
            <a:xfrm>
              <a:off x="6701157" y="381000"/>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8" name="Rectangle 6">
              <a:extLst>
                <a:ext uri="{FF2B5EF4-FFF2-40B4-BE49-F238E27FC236}">
                  <a16:creationId xmlns:a16="http://schemas.microsoft.com/office/drawing/2014/main" xmlns="" id="{04B6911B-F297-B44C-8316-87E47393E11F}"/>
                </a:ext>
              </a:extLst>
            </p:cNvPr>
            <p:cNvSpPr>
              <a:spLocks noChangeArrowheads="1"/>
            </p:cNvSpPr>
            <p:nvPr/>
          </p:nvSpPr>
          <p:spPr bwMode="auto">
            <a:xfrm>
              <a:off x="3581400" y="381000"/>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9" name="Freeform 5">
              <a:extLst>
                <a:ext uri="{FF2B5EF4-FFF2-40B4-BE49-F238E27FC236}">
                  <a16:creationId xmlns:a16="http://schemas.microsoft.com/office/drawing/2014/main" xmlns="" id="{0D5C4F43-367C-5343-8A38-57B3BAAE4B9D}"/>
                </a:ext>
              </a:extLst>
            </p:cNvPr>
            <p:cNvSpPr>
              <a:spLocks/>
            </p:cNvSpPr>
            <p:nvPr/>
          </p:nvSpPr>
          <p:spPr bwMode="auto">
            <a:xfrm flipV="1">
              <a:off x="9779656" y="1700886"/>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0" name="Rectangle 6">
              <a:extLst>
                <a:ext uri="{FF2B5EF4-FFF2-40B4-BE49-F238E27FC236}">
                  <a16:creationId xmlns:a16="http://schemas.microsoft.com/office/drawing/2014/main" xmlns="" id="{31A44D34-7D43-3041-BE40-47BC44365048}"/>
                </a:ext>
              </a:extLst>
            </p:cNvPr>
            <p:cNvSpPr>
              <a:spLocks noChangeArrowheads="1"/>
            </p:cNvSpPr>
            <p:nvPr/>
          </p:nvSpPr>
          <p:spPr bwMode="auto">
            <a:xfrm>
              <a:off x="7543800" y="2009108"/>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1" name="Rectangle 6">
              <a:extLst>
                <a:ext uri="{FF2B5EF4-FFF2-40B4-BE49-F238E27FC236}">
                  <a16:creationId xmlns:a16="http://schemas.microsoft.com/office/drawing/2014/main" xmlns="" id="{48C36294-54E6-784C-BF93-7B9ABCAECD6F}"/>
                </a:ext>
              </a:extLst>
            </p:cNvPr>
            <p:cNvSpPr>
              <a:spLocks noChangeArrowheads="1"/>
            </p:cNvSpPr>
            <p:nvPr/>
          </p:nvSpPr>
          <p:spPr bwMode="auto">
            <a:xfrm>
              <a:off x="4572000" y="2009108"/>
              <a:ext cx="2971800" cy="1013737"/>
            </a:xfrm>
            <a:prstGeom prst="rect">
              <a:avLst/>
            </a:pr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2" name="Rectangle 6">
              <a:extLst>
                <a:ext uri="{FF2B5EF4-FFF2-40B4-BE49-F238E27FC236}">
                  <a16:creationId xmlns:a16="http://schemas.microsoft.com/office/drawing/2014/main" xmlns="" id="{B120C752-BA15-9643-A94E-FB98A0B1084F}"/>
                </a:ext>
              </a:extLst>
            </p:cNvPr>
            <p:cNvSpPr>
              <a:spLocks noChangeArrowheads="1"/>
            </p:cNvSpPr>
            <p:nvPr/>
          </p:nvSpPr>
          <p:spPr bwMode="auto">
            <a:xfrm>
              <a:off x="2286000" y="2009108"/>
              <a:ext cx="2286000" cy="1013737"/>
            </a:xfrm>
            <a:prstGeom prst="rect">
              <a:avLst/>
            </a:pr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3" name="Freeform 5">
              <a:extLst>
                <a:ext uri="{FF2B5EF4-FFF2-40B4-BE49-F238E27FC236}">
                  <a16:creationId xmlns:a16="http://schemas.microsoft.com/office/drawing/2014/main" xmlns="" id="{7A850F63-58A8-914F-B36B-53BD94BEEFE7}"/>
                </a:ext>
              </a:extLst>
            </p:cNvPr>
            <p:cNvSpPr>
              <a:spLocks/>
            </p:cNvSpPr>
            <p:nvPr/>
          </p:nvSpPr>
          <p:spPr bwMode="auto">
            <a:xfrm rot="10800000">
              <a:off x="914401" y="3328995"/>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4" name="Freeform 5">
              <a:extLst>
                <a:ext uri="{FF2B5EF4-FFF2-40B4-BE49-F238E27FC236}">
                  <a16:creationId xmlns:a16="http://schemas.microsoft.com/office/drawing/2014/main" xmlns="" id="{661785BE-3E4A-B842-9021-2744E3BE0706}"/>
                </a:ext>
              </a:extLst>
            </p:cNvPr>
            <p:cNvSpPr>
              <a:spLocks/>
            </p:cNvSpPr>
            <p:nvPr/>
          </p:nvSpPr>
          <p:spPr bwMode="auto">
            <a:xfrm rot="10800000" flipV="1">
              <a:off x="914401" y="2009108"/>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5" name="Rectangle 6">
              <a:extLst>
                <a:ext uri="{FF2B5EF4-FFF2-40B4-BE49-F238E27FC236}">
                  <a16:creationId xmlns:a16="http://schemas.microsoft.com/office/drawing/2014/main" xmlns="" id="{728206F1-0590-3045-9EE1-3BBF4A1F3AE7}"/>
                </a:ext>
              </a:extLst>
            </p:cNvPr>
            <p:cNvSpPr>
              <a:spLocks noChangeArrowheads="1"/>
            </p:cNvSpPr>
            <p:nvPr/>
          </p:nvSpPr>
          <p:spPr bwMode="auto">
            <a:xfrm>
              <a:off x="4572000" y="3637217"/>
              <a:ext cx="2971800" cy="1013737"/>
            </a:xfrm>
            <a:prstGeom prst="rect">
              <a:avLst/>
            </a:pr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6" name="Rectangle 6">
              <a:extLst>
                <a:ext uri="{FF2B5EF4-FFF2-40B4-BE49-F238E27FC236}">
                  <a16:creationId xmlns:a16="http://schemas.microsoft.com/office/drawing/2014/main" xmlns="" id="{B2C863B8-6C48-CE4E-86C5-9D65612EBAFE}"/>
                </a:ext>
              </a:extLst>
            </p:cNvPr>
            <p:cNvSpPr>
              <a:spLocks noChangeArrowheads="1"/>
            </p:cNvSpPr>
            <p:nvPr/>
          </p:nvSpPr>
          <p:spPr bwMode="auto">
            <a:xfrm>
              <a:off x="2286000" y="3637217"/>
              <a:ext cx="2286000" cy="1013737"/>
            </a:xfrm>
            <a:prstGeom prst="rect">
              <a:avLst/>
            </a:pr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7" name="Rectangle 6">
              <a:extLst>
                <a:ext uri="{FF2B5EF4-FFF2-40B4-BE49-F238E27FC236}">
                  <a16:creationId xmlns:a16="http://schemas.microsoft.com/office/drawing/2014/main" xmlns="" id="{AAFC0E6B-47C3-8948-96A4-7A2BA65E65AD}"/>
                </a:ext>
              </a:extLst>
            </p:cNvPr>
            <p:cNvSpPr>
              <a:spLocks noChangeArrowheads="1"/>
            </p:cNvSpPr>
            <p:nvPr/>
          </p:nvSpPr>
          <p:spPr bwMode="auto">
            <a:xfrm>
              <a:off x="7543800" y="3637217"/>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8" name="Freeform 6">
              <a:extLst>
                <a:ext uri="{FF2B5EF4-FFF2-40B4-BE49-F238E27FC236}">
                  <a16:creationId xmlns:a16="http://schemas.microsoft.com/office/drawing/2014/main" xmlns="" id="{DE3570BC-E748-824B-91B8-9E214DAC52E1}"/>
                </a:ext>
              </a:extLst>
            </p:cNvPr>
            <p:cNvSpPr>
              <a:spLocks/>
            </p:cNvSpPr>
            <p:nvPr/>
          </p:nvSpPr>
          <p:spPr bwMode="auto">
            <a:xfrm>
              <a:off x="1001345" y="381000"/>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19" name="Freeform 5">
              <a:extLst>
                <a:ext uri="{FF2B5EF4-FFF2-40B4-BE49-F238E27FC236}">
                  <a16:creationId xmlns:a16="http://schemas.microsoft.com/office/drawing/2014/main" xmlns="" id="{513C581F-E365-4E44-8355-5CCFF1B3AAB5}"/>
                </a:ext>
              </a:extLst>
            </p:cNvPr>
            <p:cNvSpPr>
              <a:spLocks/>
            </p:cNvSpPr>
            <p:nvPr/>
          </p:nvSpPr>
          <p:spPr bwMode="auto">
            <a:xfrm>
              <a:off x="9779656" y="3637423"/>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20" name="Freeform 5">
              <a:extLst>
                <a:ext uri="{FF2B5EF4-FFF2-40B4-BE49-F238E27FC236}">
                  <a16:creationId xmlns:a16="http://schemas.microsoft.com/office/drawing/2014/main" xmlns="" id="{B349D190-8F35-B646-88D3-9861D9316607}"/>
                </a:ext>
              </a:extLst>
            </p:cNvPr>
            <p:cNvSpPr>
              <a:spLocks/>
            </p:cNvSpPr>
            <p:nvPr/>
          </p:nvSpPr>
          <p:spPr bwMode="auto">
            <a:xfrm flipV="1">
              <a:off x="9779656" y="4957309"/>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21" name="Rectangle 6">
              <a:extLst>
                <a:ext uri="{FF2B5EF4-FFF2-40B4-BE49-F238E27FC236}">
                  <a16:creationId xmlns:a16="http://schemas.microsoft.com/office/drawing/2014/main" xmlns="" id="{3725277D-9044-3C48-BDCE-4986AA12B7BB}"/>
                </a:ext>
              </a:extLst>
            </p:cNvPr>
            <p:cNvSpPr>
              <a:spLocks noChangeArrowheads="1"/>
            </p:cNvSpPr>
            <p:nvPr/>
          </p:nvSpPr>
          <p:spPr bwMode="auto">
            <a:xfrm>
              <a:off x="6701157" y="5265531"/>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22" name="Rectangle 6">
              <a:extLst>
                <a:ext uri="{FF2B5EF4-FFF2-40B4-BE49-F238E27FC236}">
                  <a16:creationId xmlns:a16="http://schemas.microsoft.com/office/drawing/2014/main" xmlns="" id="{4ABF5809-C05D-9E41-8FD3-CBFCBD7D43BF}"/>
                </a:ext>
              </a:extLst>
            </p:cNvPr>
            <p:cNvSpPr>
              <a:spLocks noChangeArrowheads="1"/>
            </p:cNvSpPr>
            <p:nvPr/>
          </p:nvSpPr>
          <p:spPr bwMode="auto">
            <a:xfrm>
              <a:off x="3581400" y="5265531"/>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sp>
          <p:nvSpPr>
            <p:cNvPr id="23" name="Freeform 6">
              <a:extLst>
                <a:ext uri="{FF2B5EF4-FFF2-40B4-BE49-F238E27FC236}">
                  <a16:creationId xmlns:a16="http://schemas.microsoft.com/office/drawing/2014/main" xmlns="" id="{BF93E815-6D33-CC40-8B9F-4C1C0C4EF015}"/>
                </a:ext>
              </a:extLst>
            </p:cNvPr>
            <p:cNvSpPr>
              <a:spLocks/>
            </p:cNvSpPr>
            <p:nvPr/>
          </p:nvSpPr>
          <p:spPr bwMode="auto">
            <a:xfrm>
              <a:off x="1001345" y="5265325"/>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350" dirty="0">
                <a:solidFill>
                  <a:srgbClr val="FFFFFF"/>
                </a:solidFill>
                <a:latin typeface="+mn-lt"/>
                <a:cs typeface="Arial Narrow"/>
              </a:endParaRPr>
            </a:p>
          </p:txBody>
        </p:sp>
      </p:grpSp>
      <p:sp>
        <p:nvSpPr>
          <p:cNvPr id="26" name="Text Placeholder 25">
            <a:extLst>
              <a:ext uri="{FF2B5EF4-FFF2-40B4-BE49-F238E27FC236}">
                <a16:creationId xmlns:a16="http://schemas.microsoft.com/office/drawing/2014/main" xmlns="" id="{B5DB475C-570C-0741-AE08-FF2AC73C4D96}"/>
              </a:ext>
            </a:extLst>
          </p:cNvPr>
          <p:cNvSpPr>
            <a:spLocks noGrp="1"/>
          </p:cNvSpPr>
          <p:nvPr>
            <p:ph type="body" sz="quarter" idx="10"/>
          </p:nvPr>
        </p:nvSpPr>
        <p:spPr>
          <a:xfrm>
            <a:off x="1482861" y="455678"/>
            <a:ext cx="1149372" cy="247222"/>
          </a:xfrm>
        </p:spPr>
        <p:txBody>
          <a:bodyPr>
            <a:noAutofit/>
          </a:bodyPr>
          <a:lstStyle>
            <a:lvl1pPr marL="0" indent="0" algn="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1" name="Text Placeholder 30">
            <a:extLst>
              <a:ext uri="{FF2B5EF4-FFF2-40B4-BE49-F238E27FC236}">
                <a16:creationId xmlns:a16="http://schemas.microsoft.com/office/drawing/2014/main" xmlns="" id="{A7976A92-7A4D-E44C-A0BC-00D844E5DC2D}"/>
              </a:ext>
            </a:extLst>
          </p:cNvPr>
          <p:cNvSpPr>
            <a:spLocks noGrp="1"/>
          </p:cNvSpPr>
          <p:nvPr>
            <p:ph type="body" sz="quarter" idx="11"/>
          </p:nvPr>
        </p:nvSpPr>
        <p:spPr>
          <a:xfrm>
            <a:off x="1485900" y="703541"/>
            <a:ext cx="1146333" cy="613405"/>
          </a:xfrm>
          <a:effectLst>
            <a:outerShdw blurRad="63500" dist="38100" dir="2700000" algn="tl" rotWithShape="0">
              <a:prstClr val="black">
                <a:alpha val="50000"/>
              </a:prstClr>
            </a:outerShdw>
          </a:effectLst>
        </p:spPr>
        <p:txBody>
          <a:bodyPr>
            <a:noAutofit/>
          </a:bodyPr>
          <a:lstStyle>
            <a:lvl1pPr marL="0" indent="0" algn="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32" name="Text Placeholder 25">
            <a:extLst>
              <a:ext uri="{FF2B5EF4-FFF2-40B4-BE49-F238E27FC236}">
                <a16:creationId xmlns:a16="http://schemas.microsoft.com/office/drawing/2014/main" xmlns="" id="{6A05A9C5-0E13-B84C-99F1-55C3654E2A5E}"/>
              </a:ext>
            </a:extLst>
          </p:cNvPr>
          <p:cNvSpPr>
            <a:spLocks noGrp="1"/>
          </p:cNvSpPr>
          <p:nvPr>
            <p:ph type="body" sz="quarter" idx="12"/>
          </p:nvPr>
        </p:nvSpPr>
        <p:spPr>
          <a:xfrm>
            <a:off x="2840606" y="455678"/>
            <a:ext cx="210012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3" name="Text Placeholder 30">
            <a:extLst>
              <a:ext uri="{FF2B5EF4-FFF2-40B4-BE49-F238E27FC236}">
                <a16:creationId xmlns:a16="http://schemas.microsoft.com/office/drawing/2014/main" xmlns="" id="{1DBB0CF0-A1A4-CE4D-A441-A9BE0438D880}"/>
              </a:ext>
            </a:extLst>
          </p:cNvPr>
          <p:cNvSpPr>
            <a:spLocks noGrp="1"/>
          </p:cNvSpPr>
          <p:nvPr>
            <p:ph type="body" sz="quarter" idx="13"/>
          </p:nvPr>
        </p:nvSpPr>
        <p:spPr>
          <a:xfrm>
            <a:off x="2843645" y="703541"/>
            <a:ext cx="210012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34" name="Text Placeholder 25">
            <a:extLst>
              <a:ext uri="{FF2B5EF4-FFF2-40B4-BE49-F238E27FC236}">
                <a16:creationId xmlns:a16="http://schemas.microsoft.com/office/drawing/2014/main" xmlns="" id="{EB140318-B0A5-5541-9A49-E4C65AD70FD9}"/>
              </a:ext>
            </a:extLst>
          </p:cNvPr>
          <p:cNvSpPr>
            <a:spLocks noGrp="1"/>
          </p:cNvSpPr>
          <p:nvPr>
            <p:ph type="body" sz="quarter" idx="14"/>
          </p:nvPr>
        </p:nvSpPr>
        <p:spPr>
          <a:xfrm>
            <a:off x="5202806" y="455678"/>
            <a:ext cx="210012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5" name="Text Placeholder 30">
            <a:extLst>
              <a:ext uri="{FF2B5EF4-FFF2-40B4-BE49-F238E27FC236}">
                <a16:creationId xmlns:a16="http://schemas.microsoft.com/office/drawing/2014/main" xmlns="" id="{8DB73B70-08EE-414C-ADF5-DF5B276D361D}"/>
              </a:ext>
            </a:extLst>
          </p:cNvPr>
          <p:cNvSpPr>
            <a:spLocks noGrp="1"/>
          </p:cNvSpPr>
          <p:nvPr>
            <p:ph type="body" sz="quarter" idx="15"/>
          </p:nvPr>
        </p:nvSpPr>
        <p:spPr>
          <a:xfrm>
            <a:off x="5205845" y="703541"/>
            <a:ext cx="2097086" cy="613405"/>
          </a:xfrm>
          <a:effectLst>
            <a:outerShdw blurRad="63500" dist="38100" dir="2700000" algn="tl" rotWithShape="0">
              <a:prstClr val="black">
                <a:alpha val="50000"/>
              </a:prstClr>
            </a:outerShdw>
          </a:effectLst>
        </p:spPr>
        <p:txBody>
          <a:bodyPr>
            <a:noAutofit/>
          </a:bodyPr>
          <a:lstStyle>
            <a:lvl1pPr marL="214313" indent="-214313" algn="ctr">
              <a:buFont typeface="Arial" panose="020B0604020202020204" pitchFamily="34" charset="0"/>
              <a:buChar char="•"/>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36" name="Text Placeholder 25">
            <a:extLst>
              <a:ext uri="{FF2B5EF4-FFF2-40B4-BE49-F238E27FC236}">
                <a16:creationId xmlns:a16="http://schemas.microsoft.com/office/drawing/2014/main" xmlns="" id="{BEE9AEBC-8DC2-2D48-B210-63E837706E1A}"/>
              </a:ext>
            </a:extLst>
          </p:cNvPr>
          <p:cNvSpPr>
            <a:spLocks noGrp="1"/>
          </p:cNvSpPr>
          <p:nvPr>
            <p:ph type="body" sz="quarter" idx="16"/>
          </p:nvPr>
        </p:nvSpPr>
        <p:spPr>
          <a:xfrm>
            <a:off x="7511223" y="738933"/>
            <a:ext cx="74537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7" name="Text Placeholder 30">
            <a:extLst>
              <a:ext uri="{FF2B5EF4-FFF2-40B4-BE49-F238E27FC236}">
                <a16:creationId xmlns:a16="http://schemas.microsoft.com/office/drawing/2014/main" xmlns="" id="{76410E08-BB9A-F847-909A-BCAAF79CF27F}"/>
              </a:ext>
            </a:extLst>
          </p:cNvPr>
          <p:cNvSpPr>
            <a:spLocks noGrp="1"/>
          </p:cNvSpPr>
          <p:nvPr>
            <p:ph type="body" sz="quarter" idx="17"/>
          </p:nvPr>
        </p:nvSpPr>
        <p:spPr>
          <a:xfrm>
            <a:off x="7514262" y="986796"/>
            <a:ext cx="74537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39" name="Text Placeholder 25">
            <a:extLst>
              <a:ext uri="{FF2B5EF4-FFF2-40B4-BE49-F238E27FC236}">
                <a16:creationId xmlns:a16="http://schemas.microsoft.com/office/drawing/2014/main" xmlns="" id="{690BF716-5243-B247-A3A7-86186B18CC54}"/>
              </a:ext>
            </a:extLst>
          </p:cNvPr>
          <p:cNvSpPr>
            <a:spLocks noGrp="1"/>
          </p:cNvSpPr>
          <p:nvPr>
            <p:ph type="body" sz="quarter" idx="18"/>
          </p:nvPr>
        </p:nvSpPr>
        <p:spPr>
          <a:xfrm>
            <a:off x="7484961" y="1782845"/>
            <a:ext cx="74537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0" name="Text Placeholder 30">
            <a:extLst>
              <a:ext uri="{FF2B5EF4-FFF2-40B4-BE49-F238E27FC236}">
                <a16:creationId xmlns:a16="http://schemas.microsoft.com/office/drawing/2014/main" xmlns="" id="{8C5EE851-3E5C-3F4D-9420-2ABCC1A44242}"/>
              </a:ext>
            </a:extLst>
          </p:cNvPr>
          <p:cNvSpPr>
            <a:spLocks noGrp="1"/>
          </p:cNvSpPr>
          <p:nvPr>
            <p:ph type="body" sz="quarter" idx="19"/>
          </p:nvPr>
        </p:nvSpPr>
        <p:spPr>
          <a:xfrm>
            <a:off x="7488000" y="2030708"/>
            <a:ext cx="74537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41" name="Text Placeholder 25">
            <a:extLst>
              <a:ext uri="{FF2B5EF4-FFF2-40B4-BE49-F238E27FC236}">
                <a16:creationId xmlns:a16="http://schemas.microsoft.com/office/drawing/2014/main" xmlns="" id="{2186EDF5-C869-EA41-9C4E-6E82C7A91B22}"/>
              </a:ext>
            </a:extLst>
          </p:cNvPr>
          <p:cNvSpPr>
            <a:spLocks noGrp="1"/>
          </p:cNvSpPr>
          <p:nvPr>
            <p:ph type="body" sz="quarter" idx="20"/>
          </p:nvPr>
        </p:nvSpPr>
        <p:spPr>
          <a:xfrm>
            <a:off x="5712708" y="2078738"/>
            <a:ext cx="1584508"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2" name="Text Placeholder 30">
            <a:extLst>
              <a:ext uri="{FF2B5EF4-FFF2-40B4-BE49-F238E27FC236}">
                <a16:creationId xmlns:a16="http://schemas.microsoft.com/office/drawing/2014/main" xmlns="" id="{67D1694C-F69E-BE44-B95E-57E013014EEA}"/>
              </a:ext>
            </a:extLst>
          </p:cNvPr>
          <p:cNvSpPr>
            <a:spLocks noGrp="1"/>
          </p:cNvSpPr>
          <p:nvPr>
            <p:ph type="body" sz="quarter" idx="21"/>
          </p:nvPr>
        </p:nvSpPr>
        <p:spPr>
          <a:xfrm>
            <a:off x="5715000" y="2326601"/>
            <a:ext cx="1582216" cy="613405"/>
          </a:xfrm>
          <a:effectLst>
            <a:outerShdw blurRad="63500" dist="38100" dir="2700000" algn="tl" rotWithShape="0">
              <a:prstClr val="black">
                <a:alpha val="50000"/>
              </a:prstClr>
            </a:outerShdw>
          </a:effectLst>
        </p:spPr>
        <p:txBody>
          <a:bodyPr>
            <a:noAutofit/>
          </a:bodyPr>
          <a:lstStyle>
            <a:lvl1pPr marL="214313" indent="-214313" algn="ctr">
              <a:buFont typeface="Arial" panose="020B0604020202020204" pitchFamily="34" charset="0"/>
              <a:buChar char="•"/>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43" name="Text Placeholder 25">
            <a:extLst>
              <a:ext uri="{FF2B5EF4-FFF2-40B4-BE49-F238E27FC236}">
                <a16:creationId xmlns:a16="http://schemas.microsoft.com/office/drawing/2014/main" xmlns="" id="{42D28A37-B695-C344-A64D-FC45297DADFA}"/>
              </a:ext>
            </a:extLst>
          </p:cNvPr>
          <p:cNvSpPr>
            <a:spLocks noGrp="1"/>
          </p:cNvSpPr>
          <p:nvPr>
            <p:ph type="body" sz="quarter" idx="22"/>
          </p:nvPr>
        </p:nvSpPr>
        <p:spPr>
          <a:xfrm>
            <a:off x="3800756" y="2078738"/>
            <a:ext cx="1753231"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4" name="Text Placeholder 30">
            <a:extLst>
              <a:ext uri="{FF2B5EF4-FFF2-40B4-BE49-F238E27FC236}">
                <a16:creationId xmlns:a16="http://schemas.microsoft.com/office/drawing/2014/main" xmlns="" id="{6CE9677C-98EC-AB4A-8701-5D92C2D7A54F}"/>
              </a:ext>
            </a:extLst>
          </p:cNvPr>
          <p:cNvSpPr>
            <a:spLocks noGrp="1"/>
          </p:cNvSpPr>
          <p:nvPr>
            <p:ph type="body" sz="quarter" idx="23"/>
          </p:nvPr>
        </p:nvSpPr>
        <p:spPr>
          <a:xfrm>
            <a:off x="3803795" y="2326601"/>
            <a:ext cx="1753231"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45" name="Text Placeholder 25">
            <a:extLst>
              <a:ext uri="{FF2B5EF4-FFF2-40B4-BE49-F238E27FC236}">
                <a16:creationId xmlns:a16="http://schemas.microsoft.com/office/drawing/2014/main" xmlns="" id="{B3D23E3D-796F-D34B-9210-9174D150D575}"/>
              </a:ext>
            </a:extLst>
          </p:cNvPr>
          <p:cNvSpPr>
            <a:spLocks noGrp="1"/>
          </p:cNvSpPr>
          <p:nvPr>
            <p:ph type="body" sz="quarter" idx="24"/>
          </p:nvPr>
        </p:nvSpPr>
        <p:spPr>
          <a:xfrm>
            <a:off x="1804683" y="2078738"/>
            <a:ext cx="1567152"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6" name="Text Placeholder 30">
            <a:extLst>
              <a:ext uri="{FF2B5EF4-FFF2-40B4-BE49-F238E27FC236}">
                <a16:creationId xmlns:a16="http://schemas.microsoft.com/office/drawing/2014/main" xmlns="" id="{671AE421-0AC3-DC4A-AC91-E75C8CED10C0}"/>
              </a:ext>
            </a:extLst>
          </p:cNvPr>
          <p:cNvSpPr>
            <a:spLocks noGrp="1"/>
          </p:cNvSpPr>
          <p:nvPr>
            <p:ph type="body" sz="quarter" idx="25"/>
          </p:nvPr>
        </p:nvSpPr>
        <p:spPr>
          <a:xfrm>
            <a:off x="1806966" y="2326601"/>
            <a:ext cx="1564885" cy="613405"/>
          </a:xfrm>
          <a:effectLst>
            <a:outerShdw blurRad="63500" dist="38100" dir="2700000" algn="tl" rotWithShape="0">
              <a:prstClr val="black">
                <a:alpha val="50000"/>
              </a:prstClr>
            </a:outerShdw>
          </a:effectLst>
        </p:spPr>
        <p:txBody>
          <a:bodyPr>
            <a:noAutofit/>
          </a:bodyPr>
          <a:lstStyle>
            <a:lvl1pPr marL="214313" indent="-214313" algn="ctr">
              <a:buFont typeface="Arial" panose="020B0604020202020204" pitchFamily="34" charset="0"/>
              <a:buChar char="•"/>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47" name="Text Placeholder 25">
            <a:extLst>
              <a:ext uri="{FF2B5EF4-FFF2-40B4-BE49-F238E27FC236}">
                <a16:creationId xmlns:a16="http://schemas.microsoft.com/office/drawing/2014/main" xmlns="" id="{3DC2A67C-BA03-7041-B79A-28B23C472623}"/>
              </a:ext>
            </a:extLst>
          </p:cNvPr>
          <p:cNvSpPr>
            <a:spLocks noGrp="1"/>
          </p:cNvSpPr>
          <p:nvPr>
            <p:ph type="body" sz="quarter" idx="26"/>
          </p:nvPr>
        </p:nvSpPr>
        <p:spPr>
          <a:xfrm>
            <a:off x="884103" y="2294000"/>
            <a:ext cx="74537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48" name="Text Placeholder 30">
            <a:extLst>
              <a:ext uri="{FF2B5EF4-FFF2-40B4-BE49-F238E27FC236}">
                <a16:creationId xmlns:a16="http://schemas.microsoft.com/office/drawing/2014/main" xmlns="" id="{87C1FA06-5702-0E4B-AC29-450C9B469022}"/>
              </a:ext>
            </a:extLst>
          </p:cNvPr>
          <p:cNvSpPr>
            <a:spLocks noGrp="1"/>
          </p:cNvSpPr>
          <p:nvPr>
            <p:ph type="body" sz="quarter" idx="27"/>
          </p:nvPr>
        </p:nvSpPr>
        <p:spPr>
          <a:xfrm>
            <a:off x="887142" y="2541863"/>
            <a:ext cx="74537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49" name="Text Placeholder 25">
            <a:extLst>
              <a:ext uri="{FF2B5EF4-FFF2-40B4-BE49-F238E27FC236}">
                <a16:creationId xmlns:a16="http://schemas.microsoft.com/office/drawing/2014/main" xmlns="" id="{A6172F7F-D625-B848-A23D-AC74258C5F22}"/>
              </a:ext>
            </a:extLst>
          </p:cNvPr>
          <p:cNvSpPr>
            <a:spLocks noGrp="1"/>
          </p:cNvSpPr>
          <p:nvPr>
            <p:ph type="body" sz="quarter" idx="28"/>
          </p:nvPr>
        </p:nvSpPr>
        <p:spPr>
          <a:xfrm>
            <a:off x="855221" y="3440159"/>
            <a:ext cx="74537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50" name="Text Placeholder 30">
            <a:extLst>
              <a:ext uri="{FF2B5EF4-FFF2-40B4-BE49-F238E27FC236}">
                <a16:creationId xmlns:a16="http://schemas.microsoft.com/office/drawing/2014/main" xmlns="" id="{74349B84-A38B-384C-BE16-7B18D3172545}"/>
              </a:ext>
            </a:extLst>
          </p:cNvPr>
          <p:cNvSpPr>
            <a:spLocks noGrp="1"/>
          </p:cNvSpPr>
          <p:nvPr>
            <p:ph type="body" sz="quarter" idx="29"/>
          </p:nvPr>
        </p:nvSpPr>
        <p:spPr>
          <a:xfrm>
            <a:off x="858260" y="3688022"/>
            <a:ext cx="74537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51" name="Text Placeholder 25">
            <a:extLst>
              <a:ext uri="{FF2B5EF4-FFF2-40B4-BE49-F238E27FC236}">
                <a16:creationId xmlns:a16="http://schemas.microsoft.com/office/drawing/2014/main" xmlns="" id="{53464D34-16AF-CF4B-9413-5A7E59930ED5}"/>
              </a:ext>
            </a:extLst>
          </p:cNvPr>
          <p:cNvSpPr>
            <a:spLocks noGrp="1"/>
          </p:cNvSpPr>
          <p:nvPr>
            <p:ph type="body" sz="quarter" idx="30"/>
          </p:nvPr>
        </p:nvSpPr>
        <p:spPr>
          <a:xfrm>
            <a:off x="3803794" y="3709418"/>
            <a:ext cx="1402823"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52" name="Text Placeholder 30">
            <a:extLst>
              <a:ext uri="{FF2B5EF4-FFF2-40B4-BE49-F238E27FC236}">
                <a16:creationId xmlns:a16="http://schemas.microsoft.com/office/drawing/2014/main" xmlns="" id="{5C00727B-E1E9-C145-9A5F-06352EAAF8AC}"/>
              </a:ext>
            </a:extLst>
          </p:cNvPr>
          <p:cNvSpPr>
            <a:spLocks noGrp="1"/>
          </p:cNvSpPr>
          <p:nvPr>
            <p:ph type="body" sz="quarter" idx="31"/>
          </p:nvPr>
        </p:nvSpPr>
        <p:spPr>
          <a:xfrm>
            <a:off x="3806833" y="3957281"/>
            <a:ext cx="1402823"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53" name="Text Placeholder 25">
            <a:extLst>
              <a:ext uri="{FF2B5EF4-FFF2-40B4-BE49-F238E27FC236}">
                <a16:creationId xmlns:a16="http://schemas.microsoft.com/office/drawing/2014/main" xmlns="" id="{8BA549E7-AC75-AA41-A620-092D507C1BCB}"/>
              </a:ext>
            </a:extLst>
          </p:cNvPr>
          <p:cNvSpPr>
            <a:spLocks noGrp="1"/>
          </p:cNvSpPr>
          <p:nvPr>
            <p:ph type="body" sz="quarter" idx="32"/>
          </p:nvPr>
        </p:nvSpPr>
        <p:spPr>
          <a:xfrm>
            <a:off x="1809259" y="3709418"/>
            <a:ext cx="1499083"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54" name="Text Placeholder 30">
            <a:extLst>
              <a:ext uri="{FF2B5EF4-FFF2-40B4-BE49-F238E27FC236}">
                <a16:creationId xmlns:a16="http://schemas.microsoft.com/office/drawing/2014/main" xmlns="" id="{901D0D0F-2057-274E-9334-0BDFDD8975A0}"/>
              </a:ext>
            </a:extLst>
          </p:cNvPr>
          <p:cNvSpPr>
            <a:spLocks noGrp="1"/>
          </p:cNvSpPr>
          <p:nvPr>
            <p:ph type="body" sz="quarter" idx="33"/>
          </p:nvPr>
        </p:nvSpPr>
        <p:spPr>
          <a:xfrm>
            <a:off x="1812298" y="3957281"/>
            <a:ext cx="1499083"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55" name="Text Placeholder 25">
            <a:extLst>
              <a:ext uri="{FF2B5EF4-FFF2-40B4-BE49-F238E27FC236}">
                <a16:creationId xmlns:a16="http://schemas.microsoft.com/office/drawing/2014/main" xmlns="" id="{98088848-43C5-0748-A068-E561874340BF}"/>
              </a:ext>
            </a:extLst>
          </p:cNvPr>
          <p:cNvSpPr>
            <a:spLocks noGrp="1"/>
          </p:cNvSpPr>
          <p:nvPr>
            <p:ph type="body" sz="quarter" idx="34"/>
          </p:nvPr>
        </p:nvSpPr>
        <p:spPr>
          <a:xfrm>
            <a:off x="5735464" y="3709418"/>
            <a:ext cx="1499083"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56" name="Text Placeholder 30">
            <a:extLst>
              <a:ext uri="{FF2B5EF4-FFF2-40B4-BE49-F238E27FC236}">
                <a16:creationId xmlns:a16="http://schemas.microsoft.com/office/drawing/2014/main" xmlns="" id="{AFB6D5F1-CFF2-AE41-A794-3DA200E188AC}"/>
              </a:ext>
            </a:extLst>
          </p:cNvPr>
          <p:cNvSpPr>
            <a:spLocks noGrp="1"/>
          </p:cNvSpPr>
          <p:nvPr>
            <p:ph type="body" sz="quarter" idx="35"/>
          </p:nvPr>
        </p:nvSpPr>
        <p:spPr>
          <a:xfrm>
            <a:off x="5738503" y="3957281"/>
            <a:ext cx="1499083"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57" name="Text Placeholder 25">
            <a:extLst>
              <a:ext uri="{FF2B5EF4-FFF2-40B4-BE49-F238E27FC236}">
                <a16:creationId xmlns:a16="http://schemas.microsoft.com/office/drawing/2014/main" xmlns="" id="{C23503DA-BAB3-E142-96D4-E1C5DED1BBC1}"/>
              </a:ext>
            </a:extLst>
          </p:cNvPr>
          <p:cNvSpPr>
            <a:spLocks noGrp="1"/>
          </p:cNvSpPr>
          <p:nvPr>
            <p:ph type="body" sz="quarter" idx="36"/>
          </p:nvPr>
        </p:nvSpPr>
        <p:spPr>
          <a:xfrm>
            <a:off x="7488000" y="4015533"/>
            <a:ext cx="74537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58" name="Text Placeholder 30">
            <a:extLst>
              <a:ext uri="{FF2B5EF4-FFF2-40B4-BE49-F238E27FC236}">
                <a16:creationId xmlns:a16="http://schemas.microsoft.com/office/drawing/2014/main" xmlns="" id="{A18AF3A6-012F-E946-82A7-FC28273D995A}"/>
              </a:ext>
            </a:extLst>
          </p:cNvPr>
          <p:cNvSpPr>
            <a:spLocks noGrp="1"/>
          </p:cNvSpPr>
          <p:nvPr>
            <p:ph type="body" sz="quarter" idx="37"/>
          </p:nvPr>
        </p:nvSpPr>
        <p:spPr>
          <a:xfrm>
            <a:off x="7491039" y="4263396"/>
            <a:ext cx="74537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59" name="Text Placeholder 25">
            <a:extLst>
              <a:ext uri="{FF2B5EF4-FFF2-40B4-BE49-F238E27FC236}">
                <a16:creationId xmlns:a16="http://schemas.microsoft.com/office/drawing/2014/main" xmlns="" id="{6EB289C5-6287-B044-AD9B-A01310746A58}"/>
              </a:ext>
            </a:extLst>
          </p:cNvPr>
          <p:cNvSpPr>
            <a:spLocks noGrp="1"/>
          </p:cNvSpPr>
          <p:nvPr>
            <p:ph type="body" sz="quarter" idx="38"/>
          </p:nvPr>
        </p:nvSpPr>
        <p:spPr>
          <a:xfrm>
            <a:off x="7507481" y="5052440"/>
            <a:ext cx="74537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0" name="Text Placeholder 30">
            <a:extLst>
              <a:ext uri="{FF2B5EF4-FFF2-40B4-BE49-F238E27FC236}">
                <a16:creationId xmlns:a16="http://schemas.microsoft.com/office/drawing/2014/main" xmlns="" id="{7C7E16A3-1EBC-754A-BB7B-D239BF5C6F96}"/>
              </a:ext>
            </a:extLst>
          </p:cNvPr>
          <p:cNvSpPr>
            <a:spLocks noGrp="1"/>
          </p:cNvSpPr>
          <p:nvPr>
            <p:ph type="body" sz="quarter" idx="39"/>
          </p:nvPr>
        </p:nvSpPr>
        <p:spPr>
          <a:xfrm>
            <a:off x="7510520" y="5300303"/>
            <a:ext cx="74537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61" name="Text Placeholder 25">
            <a:extLst>
              <a:ext uri="{FF2B5EF4-FFF2-40B4-BE49-F238E27FC236}">
                <a16:creationId xmlns:a16="http://schemas.microsoft.com/office/drawing/2014/main" xmlns="" id="{4E9BA4E9-F591-2544-A097-62D6A482E90A}"/>
              </a:ext>
            </a:extLst>
          </p:cNvPr>
          <p:cNvSpPr>
            <a:spLocks noGrp="1"/>
          </p:cNvSpPr>
          <p:nvPr>
            <p:ph type="body" sz="quarter" idx="40"/>
          </p:nvPr>
        </p:nvSpPr>
        <p:spPr>
          <a:xfrm>
            <a:off x="2842511" y="5340098"/>
            <a:ext cx="210012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2" name="Text Placeholder 30">
            <a:extLst>
              <a:ext uri="{FF2B5EF4-FFF2-40B4-BE49-F238E27FC236}">
                <a16:creationId xmlns:a16="http://schemas.microsoft.com/office/drawing/2014/main" xmlns="" id="{2CD3D6A6-31C4-1441-9451-8FFF3E8124A0}"/>
              </a:ext>
            </a:extLst>
          </p:cNvPr>
          <p:cNvSpPr>
            <a:spLocks noGrp="1"/>
          </p:cNvSpPr>
          <p:nvPr>
            <p:ph type="body" sz="quarter" idx="41"/>
          </p:nvPr>
        </p:nvSpPr>
        <p:spPr>
          <a:xfrm>
            <a:off x="2845550" y="5587961"/>
            <a:ext cx="2097086" cy="613405"/>
          </a:xfrm>
          <a:effectLst>
            <a:outerShdw blurRad="63500" dist="38100" dir="2700000" algn="tl" rotWithShape="0">
              <a:prstClr val="black">
                <a:alpha val="50000"/>
              </a:prstClr>
            </a:outerShdw>
          </a:effectLst>
        </p:spPr>
        <p:txBody>
          <a:bodyPr>
            <a:noAutofit/>
          </a:bodyPr>
          <a:lstStyle>
            <a:lvl1pPr marL="214313" indent="-214313" algn="ctr">
              <a:buFont typeface="Arial" panose="020B0604020202020204" pitchFamily="34" charset="0"/>
              <a:buChar char="•"/>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63" name="Text Placeholder 25">
            <a:extLst>
              <a:ext uri="{FF2B5EF4-FFF2-40B4-BE49-F238E27FC236}">
                <a16:creationId xmlns:a16="http://schemas.microsoft.com/office/drawing/2014/main" xmlns="" id="{16305EA5-7C89-1745-8ABF-DC5EDA1285C9}"/>
              </a:ext>
            </a:extLst>
          </p:cNvPr>
          <p:cNvSpPr>
            <a:spLocks noGrp="1"/>
          </p:cNvSpPr>
          <p:nvPr>
            <p:ph type="body" sz="quarter" idx="42"/>
          </p:nvPr>
        </p:nvSpPr>
        <p:spPr>
          <a:xfrm>
            <a:off x="5206616" y="5340098"/>
            <a:ext cx="2100125" cy="247222"/>
          </a:xfrm>
        </p:spPr>
        <p:txBody>
          <a:bodyPr>
            <a:noAutofit/>
          </a:bodyPr>
          <a:lstStyle>
            <a:lvl1pPr marL="0" indent="0" algn="ct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4" name="Text Placeholder 30">
            <a:extLst>
              <a:ext uri="{FF2B5EF4-FFF2-40B4-BE49-F238E27FC236}">
                <a16:creationId xmlns:a16="http://schemas.microsoft.com/office/drawing/2014/main" xmlns="" id="{AC65B23F-D2DD-B046-B6AC-7FBDDE5AE36A}"/>
              </a:ext>
            </a:extLst>
          </p:cNvPr>
          <p:cNvSpPr>
            <a:spLocks noGrp="1"/>
          </p:cNvSpPr>
          <p:nvPr>
            <p:ph type="body" sz="quarter" idx="43"/>
          </p:nvPr>
        </p:nvSpPr>
        <p:spPr>
          <a:xfrm>
            <a:off x="5209655" y="5587961"/>
            <a:ext cx="2100125" cy="613405"/>
          </a:xfrm>
          <a:effectLst>
            <a:outerShdw blurRad="63500" dist="38100" dir="2700000" algn="tl" rotWithShape="0">
              <a:prstClr val="black">
                <a:alpha val="50000"/>
              </a:prstClr>
            </a:outerShdw>
          </a:effectLst>
        </p:spPr>
        <p:txBody>
          <a:bodyPr>
            <a:noAutofit/>
          </a:bodyPr>
          <a:lstStyle>
            <a:lvl1pPr marL="0" indent="0" algn="ct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65" name="Text Placeholder 25">
            <a:extLst>
              <a:ext uri="{FF2B5EF4-FFF2-40B4-BE49-F238E27FC236}">
                <a16:creationId xmlns:a16="http://schemas.microsoft.com/office/drawing/2014/main" xmlns="" id="{6D90CB77-963D-A047-961E-E9FCFF2DC7B6}"/>
              </a:ext>
            </a:extLst>
          </p:cNvPr>
          <p:cNvSpPr>
            <a:spLocks noGrp="1"/>
          </p:cNvSpPr>
          <p:nvPr>
            <p:ph type="body" sz="quarter" idx="44"/>
          </p:nvPr>
        </p:nvSpPr>
        <p:spPr>
          <a:xfrm>
            <a:off x="1482861" y="5340098"/>
            <a:ext cx="1149372" cy="247222"/>
          </a:xfrm>
        </p:spPr>
        <p:txBody>
          <a:bodyPr>
            <a:noAutofit/>
          </a:bodyPr>
          <a:lstStyle>
            <a:lvl1pPr marL="0" indent="0" algn="r">
              <a:buNone/>
              <a:defRPr sz="1350" b="0" cap="none" spc="0">
                <a:ln w="0"/>
                <a:solidFill>
                  <a:schemeClr val="bg1"/>
                </a:solidFill>
                <a:effectLst>
                  <a:outerShdw blurRad="127000" dist="63500" dir="2700000" algn="tl" rotWithShape="0">
                    <a:prstClr val="black">
                      <a:alpha val="50000"/>
                    </a:prstClr>
                  </a:outerShdw>
                </a:effectLst>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6" name="Text Placeholder 30">
            <a:extLst>
              <a:ext uri="{FF2B5EF4-FFF2-40B4-BE49-F238E27FC236}">
                <a16:creationId xmlns:a16="http://schemas.microsoft.com/office/drawing/2014/main" xmlns="" id="{48805874-27D7-0C47-824E-243C35891BCC}"/>
              </a:ext>
            </a:extLst>
          </p:cNvPr>
          <p:cNvSpPr>
            <a:spLocks noGrp="1"/>
          </p:cNvSpPr>
          <p:nvPr>
            <p:ph type="body" sz="quarter" idx="45"/>
          </p:nvPr>
        </p:nvSpPr>
        <p:spPr>
          <a:xfrm>
            <a:off x="1485900" y="5587961"/>
            <a:ext cx="1146333" cy="613405"/>
          </a:xfrm>
          <a:effectLst>
            <a:outerShdw blurRad="63500" dist="38100" dir="2700000" algn="tl" rotWithShape="0">
              <a:prstClr val="black">
                <a:alpha val="50000"/>
              </a:prstClr>
            </a:outerShdw>
          </a:effectLst>
        </p:spPr>
        <p:txBody>
          <a:bodyPr>
            <a:noAutofit/>
          </a:bodyPr>
          <a:lstStyle>
            <a:lvl1pPr marL="0" indent="0" algn="r">
              <a:buNone/>
              <a:defRPr sz="1050">
                <a:solidFill>
                  <a:schemeClr val="bg1"/>
                </a:solidFill>
              </a:defRPr>
            </a:lvl1pPr>
            <a:lvl2pPr marL="342900" indent="0">
              <a:buNone/>
              <a:defRPr sz="1050"/>
            </a:lvl2pPr>
            <a:lvl3pPr marL="685800" indent="0">
              <a:buNone/>
              <a:defRPr sz="1050"/>
            </a:lvl3pPr>
            <a:lvl4pPr marL="1028700" indent="0">
              <a:buNone/>
              <a:defRPr sz="1050"/>
            </a:lvl4pPr>
            <a:lvl5pPr marL="1371600" indent="0">
              <a:buNone/>
              <a:defRPr sz="1050"/>
            </a:lvl5pPr>
          </a:lstStyle>
          <a:p>
            <a:pPr lvl="0"/>
            <a:r>
              <a:rPr lang="en-US"/>
              <a:t>Click to edit Master text styles</a:t>
            </a:r>
          </a:p>
        </p:txBody>
      </p:sp>
      <p:sp>
        <p:nvSpPr>
          <p:cNvPr id="67" name="Title Placeholder 1">
            <a:extLst>
              <a:ext uri="{FF2B5EF4-FFF2-40B4-BE49-F238E27FC236}">
                <a16:creationId xmlns:a16="http://schemas.microsoft.com/office/drawing/2014/main" xmlns="" id="{0B1CA04A-E3DE-4D8C-B840-CC67699FFDF3}"/>
              </a:ext>
            </a:extLst>
          </p:cNvPr>
          <p:cNvSpPr>
            <a:spLocks noGrp="1"/>
          </p:cNvSpPr>
          <p:nvPr>
            <p:ph type="title"/>
          </p:nvPr>
        </p:nvSpPr>
        <p:spPr>
          <a:xfrm>
            <a:off x="628650" y="1"/>
            <a:ext cx="7886700" cy="397184"/>
          </a:xfrm>
          <a:prstGeom prst="rect">
            <a:avLst/>
          </a:prstGeom>
        </p:spPr>
        <p:txBody>
          <a:bodyPr vert="horz" lIns="91440" tIns="45720" rIns="91440" bIns="45720" rtlCol="0" anchor="ctr">
            <a:noAutofit/>
          </a:bodyPr>
          <a:lstStyle>
            <a:lvl1pPr algn="ctr">
              <a:defRPr sz="1500"/>
            </a:lvl1pPr>
          </a:lstStyle>
          <a:p>
            <a:r>
              <a:rPr lang="en-US"/>
              <a:t>Click to edit Master title style</a:t>
            </a:r>
            <a:endParaRPr lang="en-US" dirty="0"/>
          </a:p>
        </p:txBody>
      </p:sp>
    </p:spTree>
    <p:extLst>
      <p:ext uri="{BB962C8B-B14F-4D97-AF65-F5344CB8AC3E}">
        <p14:creationId xmlns:p14="http://schemas.microsoft.com/office/powerpoint/2010/main" xmlns="" val="3008398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E56030-0CFE-431D-9DAD-BE7AA0BA6344}" type="datetime1">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14686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9144000" cy="775778"/>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dirty="0"/>
              <a:t>Click to edit Master title style</a:t>
            </a:r>
          </a:p>
        </p:txBody>
      </p:sp>
      <p:sp>
        <p:nvSpPr>
          <p:cNvPr id="10" name="텍스트 개체 틀 2">
            <a:extLst>
              <a:ext uri="{FF2B5EF4-FFF2-40B4-BE49-F238E27FC236}">
                <a16:creationId xmlns:a16="http://schemas.microsoft.com/office/drawing/2014/main" xmlns="" id="{BEA53C6E-B822-48C1-AE43-123E9E431F64}"/>
              </a:ext>
            </a:extLst>
          </p:cNvPr>
          <p:cNvSpPr>
            <a:spLocks noGrp="1"/>
          </p:cNvSpPr>
          <p:nvPr>
            <p:ph type="body" sz="quarter" idx="41" hasCustomPrompt="1"/>
          </p:nvPr>
        </p:nvSpPr>
        <p:spPr>
          <a:xfrm>
            <a:off x="0" y="1005382"/>
            <a:ext cx="9144000" cy="419379"/>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xmlns="" val="3495440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611439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59036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908909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42136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5980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122195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632374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312365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06920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8B464E-77FE-4BE7-B3A5-E964FFE7DF72}" type="datetime1">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361421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190202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E29C7-4D20-40FC-BD0D-ACAFC741A5BF}"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129388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F6F5786-FE6B-3941-BE37-DC48D28A03E7}"/>
              </a:ext>
            </a:extLst>
          </p:cNvPr>
          <p:cNvGrpSpPr>
            <a:grpSpLocks noChangeAspect="1"/>
          </p:cNvGrpSpPr>
          <p:nvPr userDrawn="1"/>
        </p:nvGrpSpPr>
        <p:grpSpPr>
          <a:xfrm>
            <a:off x="-295029" y="143229"/>
            <a:ext cx="9734058" cy="6571543"/>
            <a:chOff x="-768626" y="178375"/>
            <a:chExt cx="25957489" cy="13143085"/>
          </a:xfrm>
        </p:grpSpPr>
        <p:pic>
          <p:nvPicPr>
            <p:cNvPr id="7" name="Image" descr="Image">
              <a:extLst>
                <a:ext uri="{FF2B5EF4-FFF2-40B4-BE49-F238E27FC236}">
                  <a16:creationId xmlns:a16="http://schemas.microsoft.com/office/drawing/2014/main" xmlns="" id="{92CBEB09-6FD1-9349-BB1C-B6E767FB5332}"/>
                </a:ext>
              </a:extLst>
            </p:cNvPr>
            <p:cNvPicPr>
              <a:picLocks noChangeAspect="1"/>
            </p:cNvPicPr>
            <p:nvPr userDrawn="1"/>
          </p:nvPicPr>
          <p:blipFill>
            <a:blip r:embed="rId2" cstate="print"/>
            <a:stretch>
              <a:fillRect/>
            </a:stretch>
          </p:blipFill>
          <p:spPr>
            <a:xfrm>
              <a:off x="2742350" y="178375"/>
              <a:ext cx="17645723" cy="8850235"/>
            </a:xfrm>
            <a:prstGeom prst="rect">
              <a:avLst/>
            </a:prstGeom>
            <a:ln w="12700">
              <a:miter lim="400000"/>
            </a:ln>
          </p:spPr>
        </p:pic>
        <p:pic>
          <p:nvPicPr>
            <p:cNvPr id="8" name="DSAC_Mnemonic_Icons.png">
              <a:extLst>
                <a:ext uri="{FF2B5EF4-FFF2-40B4-BE49-F238E27FC236}">
                  <a16:creationId xmlns:a16="http://schemas.microsoft.com/office/drawing/2014/main" xmlns="" id="{9846F82A-2BD3-9B4F-AA3E-259A068BF8FE}"/>
                </a:ext>
              </a:extLst>
            </p:cNvPr>
            <p:cNvPicPr>
              <a:picLocks noChangeAspect="1"/>
            </p:cNvPicPr>
            <p:nvPr userDrawn="1"/>
          </p:nvPicPr>
          <p:blipFill>
            <a:blip r:embed="rId3" cstate="print"/>
            <a:stretch>
              <a:fillRect/>
            </a:stretch>
          </p:blipFill>
          <p:spPr>
            <a:xfrm>
              <a:off x="2507226" y="7211624"/>
              <a:ext cx="20193491" cy="3168918"/>
            </a:xfrm>
            <a:prstGeom prst="rect">
              <a:avLst/>
            </a:prstGeom>
            <a:ln w="12700">
              <a:miter lim="400000"/>
            </a:ln>
          </p:spPr>
        </p:pic>
        <p:pic>
          <p:nvPicPr>
            <p:cNvPr id="9" name="Image" descr="Image">
              <a:extLst>
                <a:ext uri="{FF2B5EF4-FFF2-40B4-BE49-F238E27FC236}">
                  <a16:creationId xmlns:a16="http://schemas.microsoft.com/office/drawing/2014/main" xmlns="" id="{CC49C165-56CB-E247-AA35-B07236CD34FF}"/>
                </a:ext>
              </a:extLst>
            </p:cNvPr>
            <p:cNvPicPr>
              <a:picLocks noChangeAspect="1"/>
            </p:cNvPicPr>
            <p:nvPr userDrawn="1"/>
          </p:nvPicPr>
          <p:blipFill>
            <a:blip r:embed="rId4" cstate="print"/>
            <a:stretch>
              <a:fillRect/>
            </a:stretch>
          </p:blipFill>
          <p:spPr>
            <a:xfrm>
              <a:off x="1300511" y="11514754"/>
              <a:ext cx="21400206" cy="1806706"/>
            </a:xfrm>
            <a:prstGeom prst="rect">
              <a:avLst/>
            </a:prstGeom>
            <a:ln w="12700">
              <a:miter lim="400000"/>
            </a:ln>
          </p:spPr>
        </p:pic>
        <p:pic>
          <p:nvPicPr>
            <p:cNvPr id="10" name="Image" descr="Image">
              <a:extLst>
                <a:ext uri="{FF2B5EF4-FFF2-40B4-BE49-F238E27FC236}">
                  <a16:creationId xmlns:a16="http://schemas.microsoft.com/office/drawing/2014/main" xmlns="" id="{AAEFE357-2EC7-0143-8D85-B17E90394CEA}"/>
                </a:ext>
              </a:extLst>
            </p:cNvPr>
            <p:cNvPicPr>
              <a:picLocks noChangeAspect="1"/>
            </p:cNvPicPr>
            <p:nvPr userDrawn="1"/>
          </p:nvPicPr>
          <p:blipFill>
            <a:blip r:embed="rId5" cstate="print"/>
            <a:stretch>
              <a:fillRect/>
            </a:stretch>
          </p:blipFill>
          <p:spPr>
            <a:xfrm>
              <a:off x="-768626" y="10351046"/>
              <a:ext cx="25957489" cy="497767"/>
            </a:xfrm>
            <a:prstGeom prst="rect">
              <a:avLst/>
            </a:prstGeom>
            <a:ln w="12700">
              <a:miter lim="400000"/>
            </a:ln>
          </p:spPr>
        </p:pic>
      </p:grpSp>
    </p:spTree>
    <p:extLst>
      <p:ext uri="{BB962C8B-B14F-4D97-AF65-F5344CB8AC3E}">
        <p14:creationId xmlns:p14="http://schemas.microsoft.com/office/powerpoint/2010/main" xmlns="" val="18502741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F6F5786-FE6B-3941-BE37-DC48D28A03E7}"/>
              </a:ext>
            </a:extLst>
          </p:cNvPr>
          <p:cNvGrpSpPr>
            <a:grpSpLocks noChangeAspect="1"/>
          </p:cNvGrpSpPr>
          <p:nvPr userDrawn="1"/>
        </p:nvGrpSpPr>
        <p:grpSpPr>
          <a:xfrm>
            <a:off x="-295028" y="143229"/>
            <a:ext cx="9734059" cy="6571543"/>
            <a:chOff x="-768626" y="178375"/>
            <a:chExt cx="25957489" cy="13143085"/>
          </a:xfrm>
        </p:grpSpPr>
        <p:pic>
          <p:nvPicPr>
            <p:cNvPr id="7" name="Image" descr="Image">
              <a:extLst>
                <a:ext uri="{FF2B5EF4-FFF2-40B4-BE49-F238E27FC236}">
                  <a16:creationId xmlns:a16="http://schemas.microsoft.com/office/drawing/2014/main" xmlns="" id="{92CBEB09-6FD1-9349-BB1C-B6E767FB5332}"/>
                </a:ext>
              </a:extLst>
            </p:cNvPr>
            <p:cNvPicPr>
              <a:picLocks noChangeAspect="1"/>
            </p:cNvPicPr>
            <p:nvPr userDrawn="1"/>
          </p:nvPicPr>
          <p:blipFill>
            <a:blip r:embed="rId2" cstate="print"/>
            <a:stretch>
              <a:fillRect/>
            </a:stretch>
          </p:blipFill>
          <p:spPr>
            <a:xfrm>
              <a:off x="2742350" y="178375"/>
              <a:ext cx="17645723" cy="8850235"/>
            </a:xfrm>
            <a:prstGeom prst="rect">
              <a:avLst/>
            </a:prstGeom>
            <a:ln w="12700">
              <a:miter lim="400000"/>
            </a:ln>
          </p:spPr>
        </p:pic>
        <p:pic>
          <p:nvPicPr>
            <p:cNvPr id="8" name="DSAC_Mnemonic_Icons.png">
              <a:extLst>
                <a:ext uri="{FF2B5EF4-FFF2-40B4-BE49-F238E27FC236}">
                  <a16:creationId xmlns:a16="http://schemas.microsoft.com/office/drawing/2014/main" xmlns="" id="{9846F82A-2BD3-9B4F-AA3E-259A068BF8FE}"/>
                </a:ext>
              </a:extLst>
            </p:cNvPr>
            <p:cNvPicPr>
              <a:picLocks noChangeAspect="1"/>
            </p:cNvPicPr>
            <p:nvPr userDrawn="1"/>
          </p:nvPicPr>
          <p:blipFill>
            <a:blip r:embed="rId3" cstate="print"/>
            <a:stretch>
              <a:fillRect/>
            </a:stretch>
          </p:blipFill>
          <p:spPr>
            <a:xfrm>
              <a:off x="2507226" y="7211624"/>
              <a:ext cx="20193491" cy="3168918"/>
            </a:xfrm>
            <a:prstGeom prst="rect">
              <a:avLst/>
            </a:prstGeom>
            <a:ln w="12700">
              <a:miter lim="400000"/>
            </a:ln>
          </p:spPr>
        </p:pic>
        <p:pic>
          <p:nvPicPr>
            <p:cNvPr id="9" name="Image" descr="Image">
              <a:extLst>
                <a:ext uri="{FF2B5EF4-FFF2-40B4-BE49-F238E27FC236}">
                  <a16:creationId xmlns:a16="http://schemas.microsoft.com/office/drawing/2014/main" xmlns="" id="{CC49C165-56CB-E247-AA35-B07236CD34FF}"/>
                </a:ext>
              </a:extLst>
            </p:cNvPr>
            <p:cNvPicPr>
              <a:picLocks noChangeAspect="1"/>
            </p:cNvPicPr>
            <p:nvPr userDrawn="1"/>
          </p:nvPicPr>
          <p:blipFill>
            <a:blip r:embed="rId4" cstate="print"/>
            <a:stretch>
              <a:fillRect/>
            </a:stretch>
          </p:blipFill>
          <p:spPr>
            <a:xfrm>
              <a:off x="1300511" y="11514754"/>
              <a:ext cx="21400206" cy="1806706"/>
            </a:xfrm>
            <a:prstGeom prst="rect">
              <a:avLst/>
            </a:prstGeom>
            <a:ln w="12700">
              <a:miter lim="400000"/>
            </a:ln>
          </p:spPr>
        </p:pic>
        <p:pic>
          <p:nvPicPr>
            <p:cNvPr id="10" name="Image" descr="Image">
              <a:extLst>
                <a:ext uri="{FF2B5EF4-FFF2-40B4-BE49-F238E27FC236}">
                  <a16:creationId xmlns:a16="http://schemas.microsoft.com/office/drawing/2014/main" xmlns="" id="{AAEFE357-2EC7-0143-8D85-B17E90394CEA}"/>
                </a:ext>
              </a:extLst>
            </p:cNvPr>
            <p:cNvPicPr>
              <a:picLocks noChangeAspect="1"/>
            </p:cNvPicPr>
            <p:nvPr userDrawn="1"/>
          </p:nvPicPr>
          <p:blipFill>
            <a:blip r:embed="rId5" cstate="print"/>
            <a:stretch>
              <a:fillRect/>
            </a:stretch>
          </p:blipFill>
          <p:spPr>
            <a:xfrm>
              <a:off x="-768626" y="10351046"/>
              <a:ext cx="25957489" cy="497767"/>
            </a:xfrm>
            <a:prstGeom prst="rect">
              <a:avLst/>
            </a:prstGeom>
            <a:ln w="12700">
              <a:miter lim="400000"/>
            </a:ln>
          </p:spPr>
        </p:pic>
      </p:grpSp>
    </p:spTree>
    <p:extLst>
      <p:ext uri="{BB962C8B-B14F-4D97-AF65-F5344CB8AC3E}">
        <p14:creationId xmlns:p14="http://schemas.microsoft.com/office/powerpoint/2010/main" xmlns="" val="94016028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 Top copy 7">
    <p:spTree>
      <p:nvGrpSpPr>
        <p:cNvPr id="1" name=""/>
        <p:cNvGrpSpPr/>
        <p:nvPr/>
      </p:nvGrpSpPr>
      <p:grpSpPr>
        <a:xfrm>
          <a:off x="0" y="0"/>
          <a:ext cx="0" cy="0"/>
          <a:chOff x="0" y="0"/>
          <a:chExt cx="0" cy="0"/>
        </a:xfrm>
      </p:grpSpPr>
      <p:sp>
        <p:nvSpPr>
          <p:cNvPr id="9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xmlns="" val="25919488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C85E0F-EAE5-4288-B869-67C1E6EC80C4}" type="datetime1">
              <a:rPr lang="en-US" smtClean="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345252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75C011-A8D8-4BE4-949E-F704EADC3245}" type="datetime1">
              <a:rPr lang="en-US" smtClean="0"/>
              <a:pPr/>
              <a:t>5/3/2023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38945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FAFD6-3F66-4FC8-AE18-D261A882BE3E}" type="datetime1">
              <a:rPr lang="en-US" smtClean="0"/>
              <a:pPr/>
              <a:t>5/3/2023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262297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E01730-66B4-4ACF-A1AA-7499E4037A28}" type="datetime1">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345200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27C21F-1072-458A-AFCB-8BE6632914B7}" type="datetime1">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343375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D9E5D-3091-4527-939B-A9B44A193C4B}" type="datetime1">
              <a:rPr lang="en-US" smtClean="0"/>
              <a:pPr/>
              <a:t>5/3/2023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585245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1" r:id="rId13"/>
    <p:sldLayoutId id="214748369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D9E5D-3091-4527-939B-A9B44A193C4B}" type="datetime1">
              <a:rPr lang="en-US" smtClean="0"/>
              <a:pPr/>
              <a:t>5/3/2023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14835463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E29C7-4D20-40FC-BD0D-ACAFC741A5BF}" type="datetimeFigureOut">
              <a:rPr lang="en-US" smtClean="0"/>
              <a:pPr/>
              <a:t>5/3/2023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9E366-C59F-4931-AACC-96A9B8496996}" type="slidenum">
              <a:rPr lang="en-US" smtClean="0"/>
              <a:pPr/>
              <a:t>‹#›</a:t>
            </a:fld>
            <a:endParaRPr lang="en-US" dirty="0"/>
          </a:p>
        </p:txBody>
      </p:sp>
    </p:spTree>
    <p:extLst>
      <p:ext uri="{BB962C8B-B14F-4D97-AF65-F5344CB8AC3E}">
        <p14:creationId xmlns:p14="http://schemas.microsoft.com/office/powerpoint/2010/main" xmlns="" val="424247286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free-powerpoint-templates-design.com/" TargetMode="Externa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5.xml"/><Relationship Id="rId7" Type="http://schemas.openxmlformats.org/officeDocument/2006/relationships/image" Target="../media/image2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INTRODUCTION…"/>
          <p:cNvSpPr txBox="1"/>
          <p:nvPr/>
        </p:nvSpPr>
        <p:spPr>
          <a:xfrm>
            <a:off x="272762" y="2080712"/>
            <a:ext cx="8704984"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a:defRPr sz="13700">
                <a:solidFill>
                  <a:srgbClr val="FFFFFF"/>
                </a:solidFill>
                <a:latin typeface="Gill Sans SemiBold"/>
                <a:ea typeface="Gill Sans SemiBold"/>
                <a:cs typeface="Gill Sans SemiBold"/>
                <a:sym typeface="Gill Sans SemiBold"/>
              </a:defRPr>
            </a:pPr>
            <a:endParaRPr sz="225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xmlns="" id="{3232EE44-26DB-D2EA-2BC9-5EC8E1B806CE}"/>
              </a:ext>
            </a:extLst>
          </p:cNvPr>
          <p:cNvSpPr txBox="1">
            <a:spLocks/>
          </p:cNvSpPr>
          <p:nvPr/>
        </p:nvSpPr>
        <p:spPr>
          <a:xfrm>
            <a:off x="1619075" y="327171"/>
            <a:ext cx="5620625" cy="2138262"/>
          </a:xfrm>
          <a:prstGeom prst="rect">
            <a:avLst/>
          </a:prstGeom>
        </p:spPr>
        <p:txBody>
          <a:bodyPr>
            <a:noAutofit/>
          </a:bodyPr>
          <a:lstStyle>
            <a:lvl1pPr algn="l" defTabSz="914400" rtl="0" eaLnBrk="1" latinLnBrk="0" hangingPunct="1">
              <a:spcBef>
                <a:spcPct val="0"/>
              </a:spcBef>
              <a:buNone/>
              <a:defRPr sz="3600" b="1" kern="1200">
                <a:solidFill>
                  <a:srgbClr val="F5981B"/>
                </a:solidFill>
                <a:latin typeface="Arial"/>
                <a:ea typeface="+mj-ea"/>
                <a:cs typeface="Arial"/>
              </a:defRPr>
            </a:lvl1pPr>
          </a:lstStyle>
          <a:p>
            <a:pPr algn="ctr"/>
            <a:r>
              <a:rPr lang="en-ZA" sz="3200" cap="all" dirty="0">
                <a:latin typeface="Calibri (Body)"/>
              </a:rPr>
              <a:t> </a:t>
            </a:r>
          </a:p>
          <a:p>
            <a:pPr algn="ctr"/>
            <a:r>
              <a:rPr lang="en-ZA" sz="2400" cap="all" dirty="0">
                <a:solidFill>
                  <a:prstClr val="white"/>
                </a:solidFill>
                <a:latin typeface="Arial Black" panose="020B0A04020102020204" pitchFamily="34" charset="0"/>
              </a:rPr>
              <a:t>DSAC 2023/24 (APP) annual performance plan</a:t>
            </a:r>
          </a:p>
          <a:p>
            <a:pPr algn="ctr"/>
            <a:r>
              <a:rPr lang="en-ZA" sz="2400" cap="all" dirty="0">
                <a:solidFill>
                  <a:prstClr val="white"/>
                </a:solidFill>
                <a:latin typeface="Arial Black" panose="020B0A04020102020204" pitchFamily="34" charset="0"/>
              </a:rPr>
              <a:t>Portfolio committeE</a:t>
            </a:r>
          </a:p>
          <a:p>
            <a:pPr algn="ctr"/>
            <a:endParaRPr lang="en-US" sz="1800" kern="0" dirty="0">
              <a:solidFill>
                <a:srgbClr val="FFFFFF"/>
              </a:solidFill>
              <a:latin typeface="Arial Black" panose="020B0A04020102020204" pitchFamily="34" charset="0"/>
              <a:cs typeface="Calibri" panose="020F0502020204030204" pitchFamily="34" charset="0"/>
              <a:sym typeface="Gill Sans SemiBold"/>
            </a:endParaRPr>
          </a:p>
          <a:p>
            <a:pPr algn="ctr"/>
            <a:r>
              <a:rPr lang="en-US" sz="1600" kern="0" dirty="0">
                <a:solidFill>
                  <a:srgbClr val="FFFFFF"/>
                </a:solidFill>
                <a:latin typeface="Arial Black" panose="020B0A04020102020204" pitchFamily="34" charset="0"/>
                <a:cs typeface="Calibri" panose="020F0502020204030204" pitchFamily="34" charset="0"/>
                <a:sym typeface="Gill Sans SemiBold"/>
              </a:rPr>
              <a:t>Presented by Acting Director-General:</a:t>
            </a:r>
          </a:p>
          <a:p>
            <a:pPr algn="ctr"/>
            <a:endParaRPr lang="en-ZA" sz="1600" cap="all" dirty="0">
              <a:solidFill>
                <a:prstClr val="white"/>
              </a:solidFill>
              <a:latin typeface="Arial Black" panose="020B0A04020102020204" pitchFamily="34" charset="0"/>
            </a:endParaRPr>
          </a:p>
          <a:p>
            <a:pPr algn="ctr"/>
            <a:r>
              <a:rPr lang="en-ZA" sz="1600" cap="all" dirty="0">
                <a:solidFill>
                  <a:prstClr val="white"/>
                </a:solidFill>
                <a:latin typeface="Arial Black" panose="020B0A04020102020204" pitchFamily="34" charset="0"/>
              </a:rPr>
              <a:t>02 May 2023</a:t>
            </a:r>
          </a:p>
          <a:p>
            <a:pPr marL="0" marR="0" lvl="0" indent="0" algn="ctr" defTabSz="2438337" rtl="0" eaLnBrk="1" fontAlgn="auto" latinLnBrk="0" hangingPunct="0">
              <a:spcBef>
                <a:spcPts val="0"/>
              </a:spcBef>
              <a:spcAft>
                <a:spcPts val="0"/>
              </a:spcAft>
              <a:buClrTx/>
              <a:buSzTx/>
              <a:buFontTx/>
              <a:buNone/>
              <a:tabLst/>
              <a:defRPr sz="13700">
                <a:solidFill>
                  <a:srgbClr val="FFFFFF"/>
                </a:solidFill>
                <a:latin typeface="Gill Sans SemiBold"/>
                <a:ea typeface="Gill Sans SemiBold"/>
                <a:cs typeface="Gill Sans SemiBold"/>
                <a:sym typeface="Gill Sans SemiBold"/>
              </a:defRPr>
            </a:pPr>
            <a:endParaRPr kumimoji="0" lang="en-US" sz="1600" b="1" i="0" u="none" strike="noStrike" kern="0" cap="none" spc="0" normalizeH="0" baseline="0" noProof="0" dirty="0">
              <a:ln>
                <a:noFill/>
              </a:ln>
              <a:solidFill>
                <a:srgbClr val="FFFFFF"/>
              </a:solidFill>
              <a:effectLst/>
              <a:uLnTx/>
              <a:uFillTx/>
              <a:latin typeface="Arial Black" panose="020B0A04020102020204" pitchFamily="34" charset="0"/>
              <a:cs typeface="Calibri" panose="020F0502020204030204" pitchFamily="34" charset="0"/>
              <a:sym typeface="Gill Sans SemiBold"/>
            </a:endParaRPr>
          </a:p>
          <a:p>
            <a:pPr algn="ctr"/>
            <a:endParaRPr lang="en-ZA" sz="2000" dirty="0">
              <a:latin typeface="Calibri (Body)"/>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FF8D2E5-2C4E-47B1-930B-6C82B7C31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5F6A12BD-2263-4899-980C-1DA6C693DCCD}"/>
              </a:ext>
            </a:extLst>
          </p:cNvPr>
          <p:cNvSpPr txBox="1"/>
          <p:nvPr/>
        </p:nvSpPr>
        <p:spPr>
          <a:xfrm>
            <a:off x="630936" y="251312"/>
            <a:ext cx="7879842" cy="101026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b="1" kern="1200" dirty="0">
                <a:solidFill>
                  <a:schemeClr val="tx1"/>
                </a:solidFill>
                <a:latin typeface="+mj-lt"/>
                <a:ea typeface="+mj-ea"/>
                <a:cs typeface="+mj-cs"/>
              </a:rPr>
              <a:t>Measuring Outcomes – </a:t>
            </a:r>
          </a:p>
          <a:p>
            <a:pPr defTabSz="914400">
              <a:lnSpc>
                <a:spcPct val="90000"/>
              </a:lnSpc>
              <a:spcBef>
                <a:spcPct val="0"/>
              </a:spcBef>
              <a:spcAft>
                <a:spcPts val="600"/>
              </a:spcAft>
            </a:pPr>
            <a:r>
              <a:rPr lang="en-US" sz="2400" b="1" i="1" kern="1200" dirty="0">
                <a:solidFill>
                  <a:schemeClr val="tx1"/>
                </a:solidFill>
                <a:latin typeface="+mj-lt"/>
                <a:ea typeface="+mj-ea"/>
                <a:cs typeface="+mj-cs"/>
              </a:rPr>
              <a:t>A diverse socially cohesive society with a common identity</a:t>
            </a:r>
          </a:p>
        </p:txBody>
      </p:sp>
      <p:sp>
        <p:nvSpPr>
          <p:cNvPr id="14" name="Rectangle 13">
            <a:extLst>
              <a:ext uri="{FF2B5EF4-FFF2-40B4-BE49-F238E27FC236}">
                <a16:creationId xmlns:a16="http://schemas.microsoft.com/office/drawing/2014/main" xmlns="" id="{801E4ADA-0EA9-4930-846E-3C11E8BED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17618"/>
            <a:ext cx="96012"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FB92FFCE-0C90-454E-AA25-D4EE9A6C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0936" y="138086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Table 4">
            <a:extLst>
              <a:ext uri="{FF2B5EF4-FFF2-40B4-BE49-F238E27FC236}">
                <a16:creationId xmlns:a16="http://schemas.microsoft.com/office/drawing/2014/main" xmlns="" id="{D630DBD1-F9E7-44F8-8E5C-7746F7633E7E}"/>
              </a:ext>
            </a:extLst>
          </p:cNvPr>
          <p:cNvGraphicFramePr>
            <a:graphicFrameLocks noGrp="1"/>
          </p:cNvGraphicFramePr>
          <p:nvPr>
            <p:extLst>
              <p:ext uri="{D42A27DB-BD31-4B8C-83A1-F6EECF244321}">
                <p14:modId xmlns:p14="http://schemas.microsoft.com/office/powerpoint/2010/main" xmlns="" val="115746484"/>
              </p:ext>
            </p:extLst>
          </p:nvPr>
        </p:nvGraphicFramePr>
        <p:xfrm>
          <a:off x="90620" y="1512888"/>
          <a:ext cx="8960473" cy="3856554"/>
        </p:xfrm>
        <a:graphic>
          <a:graphicData uri="http://schemas.openxmlformats.org/drawingml/2006/table">
            <a:tbl>
              <a:tblPr firstRow="1" firstCol="1" bandRow="1">
                <a:tableStyleId>{0505E3EF-67EA-436B-97B2-0124C06EBD24}</a:tableStyleId>
              </a:tblPr>
              <a:tblGrid>
                <a:gridCol w="2285926">
                  <a:extLst>
                    <a:ext uri="{9D8B030D-6E8A-4147-A177-3AD203B41FA5}">
                      <a16:colId xmlns:a16="http://schemas.microsoft.com/office/drawing/2014/main" xmlns="" val="22659304"/>
                    </a:ext>
                  </a:extLst>
                </a:gridCol>
                <a:gridCol w="2283691">
                  <a:extLst>
                    <a:ext uri="{9D8B030D-6E8A-4147-A177-3AD203B41FA5}">
                      <a16:colId xmlns:a16="http://schemas.microsoft.com/office/drawing/2014/main" xmlns="" val="1030620308"/>
                    </a:ext>
                  </a:extLst>
                </a:gridCol>
                <a:gridCol w="2104930">
                  <a:extLst>
                    <a:ext uri="{9D8B030D-6E8A-4147-A177-3AD203B41FA5}">
                      <a16:colId xmlns:a16="http://schemas.microsoft.com/office/drawing/2014/main" xmlns="" val="3978642797"/>
                    </a:ext>
                  </a:extLst>
                </a:gridCol>
                <a:gridCol w="2285926">
                  <a:extLst>
                    <a:ext uri="{9D8B030D-6E8A-4147-A177-3AD203B41FA5}">
                      <a16:colId xmlns:a16="http://schemas.microsoft.com/office/drawing/2014/main" xmlns="" val="2512117971"/>
                    </a:ext>
                  </a:extLst>
                </a:gridCol>
              </a:tblGrid>
              <a:tr h="555537">
                <a:tc>
                  <a:txBody>
                    <a:bodyPr/>
                    <a:lstStyle/>
                    <a:p>
                      <a:pPr algn="ctr">
                        <a:lnSpc>
                          <a:spcPct val="115000"/>
                        </a:lnSpc>
                        <a:spcBef>
                          <a:spcPts val="660"/>
                        </a:spcBef>
                        <a:spcAft>
                          <a:spcPts val="0"/>
                        </a:spcAft>
                        <a:tabLst>
                          <a:tab pos="528955" algn="l"/>
                        </a:tabLst>
                      </a:pPr>
                      <a:r>
                        <a:rPr lang="en-ZA" sz="1200" dirty="0">
                          <a:solidFill>
                            <a:schemeClr val="bg1"/>
                          </a:solidFill>
                          <a:effectLst/>
                          <a:latin typeface="Arial" panose="020B0604020202020204" pitchFamily="34" charset="0"/>
                          <a:cs typeface="Arial" panose="020B0604020202020204" pitchFamily="34" charset="0"/>
                        </a:rPr>
                        <a:t>OUTCOME INDICATOR</a:t>
                      </a:r>
                      <a:endParaRPr lang="en-ZA"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solidFill>
                      <a:srgbClr val="BB8C43"/>
                    </a:solidFill>
                  </a:tcPr>
                </a:tc>
                <a:tc>
                  <a:txBody>
                    <a:bodyPr/>
                    <a:lstStyle/>
                    <a:p>
                      <a:pPr algn="ctr">
                        <a:lnSpc>
                          <a:spcPct val="115000"/>
                        </a:lnSpc>
                        <a:spcBef>
                          <a:spcPts val="660"/>
                        </a:spcBef>
                        <a:spcAft>
                          <a:spcPts val="0"/>
                        </a:spcAft>
                        <a:tabLst>
                          <a:tab pos="528955" algn="l"/>
                        </a:tabLst>
                      </a:pPr>
                      <a:r>
                        <a:rPr lang="en-ZA" sz="1200" dirty="0">
                          <a:solidFill>
                            <a:schemeClr val="bg1"/>
                          </a:solidFill>
                          <a:effectLst/>
                          <a:latin typeface="Arial" panose="020B0604020202020204" pitchFamily="34" charset="0"/>
                          <a:cs typeface="Arial" panose="020B0604020202020204" pitchFamily="34" charset="0"/>
                        </a:rPr>
                        <a:t>BASELINE</a:t>
                      </a:r>
                      <a:endParaRPr lang="en-ZA"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solidFill>
                      <a:srgbClr val="BB8C43"/>
                    </a:solidFill>
                  </a:tcPr>
                </a:tc>
                <a:tc>
                  <a:txBody>
                    <a:bodyPr/>
                    <a:lstStyle/>
                    <a:p>
                      <a:pPr algn="ctr">
                        <a:lnSpc>
                          <a:spcPct val="115000"/>
                        </a:lnSpc>
                        <a:spcBef>
                          <a:spcPts val="660"/>
                        </a:spcBef>
                        <a:spcAft>
                          <a:spcPts val="0"/>
                        </a:spcAft>
                        <a:tabLst>
                          <a:tab pos="528955" algn="l"/>
                        </a:tabLst>
                      </a:pPr>
                      <a:r>
                        <a:rPr lang="en-ZA" sz="1200" dirty="0">
                          <a:solidFill>
                            <a:schemeClr val="bg1"/>
                          </a:solidFill>
                          <a:effectLst/>
                          <a:latin typeface="Arial" panose="020B0604020202020204" pitchFamily="34" charset="0"/>
                          <a:cs typeface="Arial" panose="020B0604020202020204" pitchFamily="34" charset="0"/>
                        </a:rPr>
                        <a:t>FIVE-YEAR TARGET</a:t>
                      </a:r>
                      <a:endParaRPr lang="en-ZA"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solidFill>
                      <a:srgbClr val="BB8C43"/>
                    </a:solidFill>
                  </a:tcPr>
                </a:tc>
                <a:tc>
                  <a:txBody>
                    <a:bodyPr/>
                    <a:lstStyle/>
                    <a:p>
                      <a:pPr algn="ctr">
                        <a:lnSpc>
                          <a:spcPct val="115000"/>
                        </a:lnSpc>
                        <a:spcBef>
                          <a:spcPts val="660"/>
                        </a:spcBef>
                        <a:spcAft>
                          <a:spcPts val="0"/>
                        </a:spcAft>
                        <a:tabLst>
                          <a:tab pos="528955" algn="l"/>
                        </a:tabLst>
                      </a:pPr>
                      <a:r>
                        <a:rPr lang="en-ZA" sz="1200" dirty="0">
                          <a:solidFill>
                            <a:schemeClr val="bg1"/>
                          </a:solidFill>
                          <a:effectLst/>
                          <a:latin typeface="Arial" panose="020B0604020202020204" pitchFamily="34" charset="0"/>
                          <a:cs typeface="Arial" panose="020B0604020202020204" pitchFamily="34" charset="0"/>
                        </a:rPr>
                        <a:t>SOURCE OF INFORMATION</a:t>
                      </a:r>
                      <a:endParaRPr lang="en-ZA"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solidFill>
                      <a:srgbClr val="BB8C43"/>
                    </a:solidFill>
                  </a:tcPr>
                </a:tc>
                <a:extLst>
                  <a:ext uri="{0D108BD9-81ED-4DB2-BD59-A6C34878D82A}">
                    <a16:rowId xmlns:a16="http://schemas.microsoft.com/office/drawing/2014/main" xmlns="" val="1286238405"/>
                  </a:ext>
                </a:extLst>
              </a:tr>
              <a:tr h="634413">
                <a:tc>
                  <a:txBody>
                    <a:bodyPr/>
                    <a:lstStyle/>
                    <a:p>
                      <a:pPr algn="l">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Pride in being South African </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83%</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90%</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GCIS National Tracker Survey</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extLst>
                  <a:ext uri="{0D108BD9-81ED-4DB2-BD59-A6C34878D82A}">
                    <a16:rowId xmlns:a16="http://schemas.microsoft.com/office/drawing/2014/main" xmlns="" val="2502541484"/>
                  </a:ext>
                </a:extLst>
              </a:tr>
              <a:tr h="573930">
                <a:tc>
                  <a:txBody>
                    <a:bodyPr/>
                    <a:lstStyle/>
                    <a:p>
                      <a:pPr algn="l">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Public opinion on race relations</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42%</a:t>
                      </a:r>
                    </a:p>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(2018/19)</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60%</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GCIS based on Ipsos data</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extLst>
                  <a:ext uri="{0D108BD9-81ED-4DB2-BD59-A6C34878D82A}">
                    <a16:rowId xmlns:a16="http://schemas.microsoft.com/office/drawing/2014/main" xmlns="" val="2800997724"/>
                  </a:ext>
                </a:extLst>
              </a:tr>
              <a:tr h="814022">
                <a:tc>
                  <a:txBody>
                    <a:bodyPr/>
                    <a:lstStyle/>
                    <a:p>
                      <a:pPr algn="l">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Social Cohesion Index</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61.4%</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70%</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BrandSA </a:t>
                      </a:r>
                    </a:p>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Annual National Omnibus Survey</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extLst>
                  <a:ext uri="{0D108BD9-81ED-4DB2-BD59-A6C34878D82A}">
                    <a16:rowId xmlns:a16="http://schemas.microsoft.com/office/drawing/2014/main" xmlns="" val="1454902156"/>
                  </a:ext>
                </a:extLst>
              </a:tr>
              <a:tr h="1278652">
                <a:tc>
                  <a:txBody>
                    <a:bodyPr/>
                    <a:lstStyle/>
                    <a:p>
                      <a:pPr algn="l">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 of citizens who show a strong devotion to their country </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82%</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95%</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tc>
                  <a:txBody>
                    <a:bodyPr/>
                    <a:lstStyle/>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STATSSA: Governance, Public Safety and Justice Survey</a:t>
                      </a:r>
                    </a:p>
                    <a:p>
                      <a:pPr algn="ctr">
                        <a:lnSpc>
                          <a:spcPct val="115000"/>
                        </a:lnSpc>
                        <a:spcBef>
                          <a:spcPts val="660"/>
                        </a:spcBef>
                        <a:spcAft>
                          <a:spcPts val="0"/>
                        </a:spcAft>
                        <a:tabLst>
                          <a:tab pos="528955" algn="l"/>
                        </a:tabLst>
                      </a:pPr>
                      <a:r>
                        <a:rPr lang="en-ZA" sz="1200" dirty="0">
                          <a:effectLst/>
                          <a:latin typeface="Arial" panose="020B0604020202020204" pitchFamily="34" charset="0"/>
                          <a:cs typeface="Arial" panose="020B0604020202020204" pitchFamily="34" charset="0"/>
                        </a:rPr>
                        <a:t>Institute of Justice and Reconciliation SA Reconciliation Barometer</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14841" marR="14841" marT="5177" marB="0" anchor="ctr"/>
                </a:tc>
                <a:extLst>
                  <a:ext uri="{0D108BD9-81ED-4DB2-BD59-A6C34878D82A}">
                    <a16:rowId xmlns:a16="http://schemas.microsoft.com/office/drawing/2014/main" xmlns="" val="75810762"/>
                  </a:ext>
                </a:extLst>
              </a:tr>
            </a:tbl>
          </a:graphicData>
        </a:graphic>
      </p:graphicFrame>
      <p:sp>
        <p:nvSpPr>
          <p:cNvPr id="7" name="Slide Number Placeholder 3">
            <a:extLst>
              <a:ext uri="{FF2B5EF4-FFF2-40B4-BE49-F238E27FC236}">
                <a16:creationId xmlns:a16="http://schemas.microsoft.com/office/drawing/2014/main" xmlns="" id="{E95A9621-E846-4CE3-987C-7BBB1E2DC39B}"/>
              </a:ext>
            </a:extLst>
          </p:cNvPr>
          <p:cNvSpPr txBox="1">
            <a:spLocks/>
          </p:cNvSpPr>
          <p:nvPr/>
        </p:nvSpPr>
        <p:spPr>
          <a:xfrm>
            <a:off x="8109118" y="5513328"/>
            <a:ext cx="399374" cy="250074"/>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defTabSz="589788" hangingPunct="1">
              <a:spcAft>
                <a:spcPts val="600"/>
              </a:spcAft>
            </a:pPr>
            <a:r>
              <a:rPr kumimoji="0" lang="en-ZA" sz="774" b="1" i="0" u="none" strike="noStrike" kern="1200" cap="none" spc="0" normalizeH="0" baseline="0" dirty="0">
                <a:ln>
                  <a:noFill/>
                </a:ln>
                <a:solidFill>
                  <a:srgbClr val="5E5E5E"/>
                </a:solidFill>
                <a:effectLst/>
                <a:uFillTx/>
                <a:latin typeface="+mj-lt"/>
                <a:ea typeface="+mn-ea"/>
                <a:cs typeface="+mn-cs"/>
                <a:sym typeface="Helvetica Neue"/>
              </a:rPr>
              <a:t>14</a:t>
            </a:r>
            <a:endParaRPr lang="en-ZA" sz="900" b="1" dirty="0">
              <a:ea typeface="+mn-ea"/>
              <a:cs typeface="+mn-cs"/>
            </a:endParaRPr>
          </a:p>
        </p:txBody>
      </p:sp>
    </p:spTree>
    <p:extLst>
      <p:ext uri="{BB962C8B-B14F-4D97-AF65-F5344CB8AC3E}">
        <p14:creationId xmlns:p14="http://schemas.microsoft.com/office/powerpoint/2010/main" xmlns="" val="2557916652"/>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75DA6A27-0621-1E7D-E895-E83F862206C8}"/>
              </a:ext>
            </a:extLst>
          </p:cNvPr>
          <p:cNvPicPr>
            <a:picLocks noGrp="1" noChangeAspect="1"/>
          </p:cNvPicPr>
          <p:nvPr>
            <p:ph idx="1"/>
          </p:nvPr>
        </p:nvPicPr>
        <p:blipFill>
          <a:blip r:embed="rId2" cstate="print"/>
          <a:stretch>
            <a:fillRect/>
          </a:stretch>
        </p:blipFill>
        <p:spPr>
          <a:xfrm>
            <a:off x="2368373" y="-3173"/>
            <a:ext cx="6775627" cy="6861173"/>
          </a:xfrm>
        </p:spPr>
      </p:pic>
      <p:sp>
        <p:nvSpPr>
          <p:cNvPr id="4" name="Slide Number Placeholder 3">
            <a:extLst>
              <a:ext uri="{FF2B5EF4-FFF2-40B4-BE49-F238E27FC236}">
                <a16:creationId xmlns:a16="http://schemas.microsoft.com/office/drawing/2014/main" xmlns="" id="{44EBA4D9-5BA3-B8CD-5D4D-E8B79FF470A5}"/>
              </a:ext>
            </a:extLst>
          </p:cNvPr>
          <p:cNvSpPr>
            <a:spLocks noGrp="1"/>
          </p:cNvSpPr>
          <p:nvPr>
            <p:ph type="sldNum" sz="quarter" idx="12"/>
          </p:nvPr>
        </p:nvSpPr>
        <p:spPr/>
        <p:txBody>
          <a:bodyPr/>
          <a:lstStyle/>
          <a:p>
            <a:fld id="{DA29E366-C59F-4931-AACC-96A9B8496996}" type="slidenum">
              <a:rPr lang="en-US" smtClean="0"/>
              <a:pPr/>
              <a:t>100</a:t>
            </a:fld>
            <a:endParaRPr lang="en-US" dirty="0"/>
          </a:p>
        </p:txBody>
      </p:sp>
      <p:sp>
        <p:nvSpPr>
          <p:cNvPr id="7" name="TextBox 6">
            <a:extLst>
              <a:ext uri="{FF2B5EF4-FFF2-40B4-BE49-F238E27FC236}">
                <a16:creationId xmlns:a16="http://schemas.microsoft.com/office/drawing/2014/main" xmlns="" id="{D09BDF52-4BB7-7C5E-D081-01805A53A2A3}"/>
              </a:ext>
            </a:extLst>
          </p:cNvPr>
          <p:cNvSpPr txBox="1"/>
          <p:nvPr/>
        </p:nvSpPr>
        <p:spPr>
          <a:xfrm rot="16200000">
            <a:off x="-2827961" y="3136613"/>
            <a:ext cx="6858000" cy="584775"/>
          </a:xfrm>
          <a:prstGeom prst="rect">
            <a:avLst/>
          </a:prstGeom>
          <a:noFill/>
        </p:spPr>
        <p:txBody>
          <a:bodyPr wrap="square" rtlCol="0">
            <a:spAutoFit/>
          </a:bodyPr>
          <a:lstStyle/>
          <a:p>
            <a:r>
              <a:rPr lang="en-US" sz="3200" dirty="0"/>
              <a:t>Public entities reporting to the Minister</a:t>
            </a:r>
          </a:p>
        </p:txBody>
      </p:sp>
    </p:spTree>
    <p:extLst>
      <p:ext uri="{BB962C8B-B14F-4D97-AF65-F5344CB8AC3E}">
        <p14:creationId xmlns:p14="http://schemas.microsoft.com/office/powerpoint/2010/main" xmlns="" val="4096732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4962649-FDD3-A3DA-6D23-F5197E1DCB2C}"/>
              </a:ext>
            </a:extLst>
          </p:cNvPr>
          <p:cNvSpPr>
            <a:spLocks noGrp="1"/>
          </p:cNvSpPr>
          <p:nvPr>
            <p:ph type="sldNum" sz="quarter" idx="12"/>
          </p:nvPr>
        </p:nvSpPr>
        <p:spPr/>
        <p:txBody>
          <a:bodyPr/>
          <a:lstStyle/>
          <a:p>
            <a:fld id="{DA29E366-C59F-4931-AACC-96A9B8496996}" type="slidenum">
              <a:rPr lang="en-US" smtClean="0"/>
              <a:pPr/>
              <a:t>101</a:t>
            </a:fld>
            <a:endParaRPr lang="en-US" dirty="0"/>
          </a:p>
        </p:txBody>
      </p:sp>
      <p:pic>
        <p:nvPicPr>
          <p:cNvPr id="6" name="Picture 5">
            <a:extLst>
              <a:ext uri="{FF2B5EF4-FFF2-40B4-BE49-F238E27FC236}">
                <a16:creationId xmlns:a16="http://schemas.microsoft.com/office/drawing/2014/main" xmlns="" id="{607D738C-8508-38B2-E0A2-6B6A96DAFF5B}"/>
              </a:ext>
            </a:extLst>
          </p:cNvPr>
          <p:cNvPicPr>
            <a:picLocks noChangeAspect="1"/>
          </p:cNvPicPr>
          <p:nvPr/>
        </p:nvPicPr>
        <p:blipFill>
          <a:blip r:embed="rId2" cstate="print"/>
          <a:stretch>
            <a:fillRect/>
          </a:stretch>
        </p:blipFill>
        <p:spPr>
          <a:xfrm>
            <a:off x="2220166" y="0"/>
            <a:ext cx="6923834" cy="6858000"/>
          </a:xfrm>
          <a:prstGeom prst="rect">
            <a:avLst/>
          </a:prstGeom>
        </p:spPr>
      </p:pic>
      <p:sp>
        <p:nvSpPr>
          <p:cNvPr id="7" name="TextBox 6">
            <a:extLst>
              <a:ext uri="{FF2B5EF4-FFF2-40B4-BE49-F238E27FC236}">
                <a16:creationId xmlns:a16="http://schemas.microsoft.com/office/drawing/2014/main" xmlns="" id="{C446FFED-89FC-34A4-9E4A-3673DF8D2210}"/>
              </a:ext>
            </a:extLst>
          </p:cNvPr>
          <p:cNvSpPr txBox="1"/>
          <p:nvPr/>
        </p:nvSpPr>
        <p:spPr>
          <a:xfrm rot="16200000">
            <a:off x="-2827961" y="3136613"/>
            <a:ext cx="6858000" cy="584775"/>
          </a:xfrm>
          <a:prstGeom prst="rect">
            <a:avLst/>
          </a:prstGeom>
          <a:noFill/>
        </p:spPr>
        <p:txBody>
          <a:bodyPr wrap="square" rtlCol="0">
            <a:spAutoFit/>
          </a:bodyPr>
          <a:lstStyle/>
          <a:p>
            <a:r>
              <a:rPr lang="en-US" sz="3200" dirty="0"/>
              <a:t>Public entities reporting to the Minister</a:t>
            </a:r>
          </a:p>
        </p:txBody>
      </p:sp>
    </p:spTree>
    <p:extLst>
      <p:ext uri="{BB962C8B-B14F-4D97-AF65-F5344CB8AC3E}">
        <p14:creationId xmlns:p14="http://schemas.microsoft.com/office/powerpoint/2010/main" xmlns="" val="10586697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DE090F-6F3E-E0D7-F265-31F9F3AE393E}"/>
              </a:ext>
            </a:extLst>
          </p:cNvPr>
          <p:cNvSpPr>
            <a:spLocks noGrp="1"/>
          </p:cNvSpPr>
          <p:nvPr>
            <p:ph type="sldNum" sz="quarter" idx="12"/>
          </p:nvPr>
        </p:nvSpPr>
        <p:spPr/>
        <p:txBody>
          <a:bodyPr/>
          <a:lstStyle/>
          <a:p>
            <a:fld id="{DA29E366-C59F-4931-AACC-96A9B8496996}" type="slidenum">
              <a:rPr lang="en-US" smtClean="0"/>
              <a:pPr/>
              <a:t>102</a:t>
            </a:fld>
            <a:endParaRPr lang="en-US" dirty="0"/>
          </a:p>
        </p:txBody>
      </p:sp>
      <p:pic>
        <p:nvPicPr>
          <p:cNvPr id="6" name="Picture 5">
            <a:extLst>
              <a:ext uri="{FF2B5EF4-FFF2-40B4-BE49-F238E27FC236}">
                <a16:creationId xmlns:a16="http://schemas.microsoft.com/office/drawing/2014/main" xmlns="" id="{6EE9625A-1EFA-B6B3-3860-B2F54B6420EE}"/>
              </a:ext>
            </a:extLst>
          </p:cNvPr>
          <p:cNvPicPr>
            <a:picLocks noChangeAspect="1"/>
          </p:cNvPicPr>
          <p:nvPr/>
        </p:nvPicPr>
        <p:blipFill>
          <a:blip r:embed="rId2" cstate="print"/>
          <a:stretch>
            <a:fillRect/>
          </a:stretch>
        </p:blipFill>
        <p:spPr>
          <a:xfrm>
            <a:off x="2352675" y="0"/>
            <a:ext cx="6791325" cy="6821491"/>
          </a:xfrm>
          <a:prstGeom prst="rect">
            <a:avLst/>
          </a:prstGeom>
        </p:spPr>
      </p:pic>
      <p:sp>
        <p:nvSpPr>
          <p:cNvPr id="7" name="TextBox 6">
            <a:extLst>
              <a:ext uri="{FF2B5EF4-FFF2-40B4-BE49-F238E27FC236}">
                <a16:creationId xmlns:a16="http://schemas.microsoft.com/office/drawing/2014/main" xmlns="" id="{CF29A935-1D0A-669A-E7A9-24A5EA6E1DD2}"/>
              </a:ext>
            </a:extLst>
          </p:cNvPr>
          <p:cNvSpPr txBox="1"/>
          <p:nvPr/>
        </p:nvSpPr>
        <p:spPr>
          <a:xfrm rot="16200000">
            <a:off x="-2827961" y="3136613"/>
            <a:ext cx="6858000" cy="584775"/>
          </a:xfrm>
          <a:prstGeom prst="rect">
            <a:avLst/>
          </a:prstGeom>
          <a:noFill/>
        </p:spPr>
        <p:txBody>
          <a:bodyPr wrap="square" rtlCol="0">
            <a:spAutoFit/>
          </a:bodyPr>
          <a:lstStyle/>
          <a:p>
            <a:r>
              <a:rPr lang="en-US" sz="3200" dirty="0"/>
              <a:t>Public entities reporting to the Minister</a:t>
            </a:r>
          </a:p>
        </p:txBody>
      </p:sp>
    </p:spTree>
    <p:extLst>
      <p:ext uri="{BB962C8B-B14F-4D97-AF65-F5344CB8AC3E}">
        <p14:creationId xmlns:p14="http://schemas.microsoft.com/office/powerpoint/2010/main" xmlns="" val="1792280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5A2998C4-A6B0-AD31-4675-CDEF91466FDE}"/>
              </a:ext>
            </a:extLst>
          </p:cNvPr>
          <p:cNvPicPr>
            <a:picLocks noGrp="1" noChangeAspect="1"/>
          </p:cNvPicPr>
          <p:nvPr>
            <p:ph idx="1"/>
          </p:nvPr>
        </p:nvPicPr>
        <p:blipFill>
          <a:blip r:embed="rId2" cstate="print"/>
          <a:stretch>
            <a:fillRect/>
          </a:stretch>
        </p:blipFill>
        <p:spPr>
          <a:xfrm>
            <a:off x="2362201" y="0"/>
            <a:ext cx="6781800" cy="6683021"/>
          </a:xfrm>
          <a:prstGeom prst="rect">
            <a:avLst/>
          </a:prstGeom>
        </p:spPr>
      </p:pic>
      <p:sp>
        <p:nvSpPr>
          <p:cNvPr id="4" name="Slide Number Placeholder 3">
            <a:extLst>
              <a:ext uri="{FF2B5EF4-FFF2-40B4-BE49-F238E27FC236}">
                <a16:creationId xmlns:a16="http://schemas.microsoft.com/office/drawing/2014/main" xmlns="" id="{3F0001C4-5F09-0247-2D1A-E34BFB28CDE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DA29E366-C59F-4931-AACC-96A9B8496996}" type="slidenum">
              <a:rPr lang="en-US" smtClean="0"/>
              <a:pPr defTabSz="914400">
                <a:spcAft>
                  <a:spcPts val="600"/>
                </a:spcAft>
              </a:pPr>
              <a:t>103</a:t>
            </a:fld>
            <a:endParaRPr lang="en-US" dirty="0"/>
          </a:p>
        </p:txBody>
      </p:sp>
      <p:sp>
        <p:nvSpPr>
          <p:cNvPr id="7" name="TextBox 6">
            <a:extLst>
              <a:ext uri="{FF2B5EF4-FFF2-40B4-BE49-F238E27FC236}">
                <a16:creationId xmlns:a16="http://schemas.microsoft.com/office/drawing/2014/main" xmlns="" id="{39BF936F-8FEC-18ED-5A51-3CE6620AD31E}"/>
              </a:ext>
            </a:extLst>
          </p:cNvPr>
          <p:cNvSpPr txBox="1"/>
          <p:nvPr/>
        </p:nvSpPr>
        <p:spPr>
          <a:xfrm rot="16200000">
            <a:off x="-2827961" y="3136613"/>
            <a:ext cx="6858000" cy="584775"/>
          </a:xfrm>
          <a:prstGeom prst="rect">
            <a:avLst/>
          </a:prstGeom>
          <a:noFill/>
        </p:spPr>
        <p:txBody>
          <a:bodyPr wrap="square" rtlCol="0">
            <a:spAutoFit/>
          </a:bodyPr>
          <a:lstStyle/>
          <a:p>
            <a:r>
              <a:rPr lang="en-US" sz="3200" dirty="0"/>
              <a:t>Public entities reporting to the Minister</a:t>
            </a:r>
          </a:p>
        </p:txBody>
      </p:sp>
    </p:spTree>
    <p:extLst>
      <p:ext uri="{BB962C8B-B14F-4D97-AF65-F5344CB8AC3E}">
        <p14:creationId xmlns:p14="http://schemas.microsoft.com/office/powerpoint/2010/main" xmlns="" val="3662960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0699DED-DBED-6F00-3044-D823F801DB21}"/>
              </a:ext>
            </a:extLst>
          </p:cNvPr>
          <p:cNvSpPr>
            <a:spLocks noGrp="1"/>
          </p:cNvSpPr>
          <p:nvPr>
            <p:ph type="sldNum" sz="quarter" idx="12"/>
          </p:nvPr>
        </p:nvSpPr>
        <p:spPr/>
        <p:txBody>
          <a:bodyPr/>
          <a:lstStyle/>
          <a:p>
            <a:fld id="{DA29E366-C59F-4931-AACC-96A9B8496996}" type="slidenum">
              <a:rPr lang="en-US" smtClean="0"/>
              <a:pPr/>
              <a:t>104</a:t>
            </a:fld>
            <a:endParaRPr lang="en-US" dirty="0"/>
          </a:p>
        </p:txBody>
      </p:sp>
      <p:pic>
        <p:nvPicPr>
          <p:cNvPr id="6" name="Picture 5">
            <a:extLst>
              <a:ext uri="{FF2B5EF4-FFF2-40B4-BE49-F238E27FC236}">
                <a16:creationId xmlns:a16="http://schemas.microsoft.com/office/drawing/2014/main" xmlns="" id="{3C01E1BA-718D-193A-12AB-BE155BFC0DC5}"/>
              </a:ext>
            </a:extLst>
          </p:cNvPr>
          <p:cNvPicPr>
            <a:picLocks noChangeAspect="1"/>
          </p:cNvPicPr>
          <p:nvPr/>
        </p:nvPicPr>
        <p:blipFill>
          <a:blip r:embed="rId2" cstate="print"/>
          <a:stretch>
            <a:fillRect/>
          </a:stretch>
        </p:blipFill>
        <p:spPr>
          <a:xfrm>
            <a:off x="2066925" y="0"/>
            <a:ext cx="7077075" cy="6836754"/>
          </a:xfrm>
          <a:prstGeom prst="rect">
            <a:avLst/>
          </a:prstGeom>
        </p:spPr>
      </p:pic>
      <p:sp>
        <p:nvSpPr>
          <p:cNvPr id="7" name="TextBox 6">
            <a:extLst>
              <a:ext uri="{FF2B5EF4-FFF2-40B4-BE49-F238E27FC236}">
                <a16:creationId xmlns:a16="http://schemas.microsoft.com/office/drawing/2014/main" xmlns="" id="{A7C2561D-EE36-5EE3-8688-8AE1754A349F}"/>
              </a:ext>
            </a:extLst>
          </p:cNvPr>
          <p:cNvSpPr txBox="1"/>
          <p:nvPr/>
        </p:nvSpPr>
        <p:spPr>
          <a:xfrm rot="16200000">
            <a:off x="-2827961" y="3136613"/>
            <a:ext cx="6858000" cy="584775"/>
          </a:xfrm>
          <a:prstGeom prst="rect">
            <a:avLst/>
          </a:prstGeom>
          <a:noFill/>
        </p:spPr>
        <p:txBody>
          <a:bodyPr wrap="square" rtlCol="0">
            <a:spAutoFit/>
          </a:bodyPr>
          <a:lstStyle/>
          <a:p>
            <a:r>
              <a:rPr lang="en-US" sz="3200" dirty="0"/>
              <a:t>NPOs</a:t>
            </a:r>
          </a:p>
        </p:txBody>
      </p:sp>
    </p:spTree>
    <p:extLst>
      <p:ext uri="{BB962C8B-B14F-4D97-AF65-F5344CB8AC3E}">
        <p14:creationId xmlns:p14="http://schemas.microsoft.com/office/powerpoint/2010/main" xmlns="" val="31940849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mplex maths formulae on a blackboard">
            <a:extLst>
              <a:ext uri="{FF2B5EF4-FFF2-40B4-BE49-F238E27FC236}">
                <a16:creationId xmlns:a16="http://schemas.microsoft.com/office/drawing/2014/main" xmlns="" id="{42DCACA5-0330-B593-91EC-98B3C5A91479}"/>
              </a:ext>
            </a:extLst>
          </p:cNvPr>
          <p:cNvPicPr>
            <a:picLocks noChangeAspect="1"/>
          </p:cNvPicPr>
          <p:nvPr/>
        </p:nvPicPr>
        <p:blipFill rotWithShape="1">
          <a:blip r:embed="rId2" cstate="print"/>
          <a:srcRect l="4590" t="6484" r="30694" b="1"/>
          <a:stretch/>
        </p:blipFill>
        <p:spPr>
          <a:xfrm>
            <a:off x="2642616" y="10"/>
            <a:ext cx="6501384" cy="6857990"/>
          </a:xfrm>
          <a:prstGeom prst="rect">
            <a:avLst/>
          </a:prstGeom>
        </p:spPr>
      </p:pic>
      <p:sp>
        <p:nvSpPr>
          <p:cNvPr id="28" name="Rectangle 2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D92452F-3004-0640-656B-3BB5E4B2271C}"/>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3600" dirty="0"/>
              <a:t>Part D:</a:t>
            </a:r>
            <a:br>
              <a:rPr lang="en-US" sz="3600" dirty="0"/>
            </a:br>
            <a:r>
              <a:rPr lang="en-US" sz="3600" dirty="0"/>
              <a:t>TECHNICAL INDICATORS DESCRIPTIONS </a:t>
            </a:r>
          </a:p>
        </p:txBody>
      </p:sp>
      <p:sp>
        <p:nvSpPr>
          <p:cNvPr id="29" name="Rectangle 2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6545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A419ADC7-DE7C-464E-9F88-6CAB6F61BC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51A997DE-89FE-BD02-9489-1E5A3B9AEF73}"/>
              </a:ext>
            </a:extLst>
          </p:cNvPr>
          <p:cNvPicPr>
            <a:picLocks noChangeAspect="1"/>
          </p:cNvPicPr>
          <p:nvPr/>
        </p:nvPicPr>
        <p:blipFill rotWithShape="1">
          <a:blip r:embed="rId2" cstate="print"/>
          <a:srcRect l="24358" t="29822" r="66406" b="25455"/>
          <a:stretch/>
        </p:blipFill>
        <p:spPr>
          <a:xfrm>
            <a:off x="0" y="0"/>
            <a:ext cx="2524125" cy="6875120"/>
          </a:xfrm>
          <a:prstGeom prst="rect">
            <a:avLst/>
          </a:prstGeom>
        </p:spPr>
      </p:pic>
      <p:sp>
        <p:nvSpPr>
          <p:cNvPr id="4" name="Slide Number Placeholder 3">
            <a:extLst>
              <a:ext uri="{FF2B5EF4-FFF2-40B4-BE49-F238E27FC236}">
                <a16:creationId xmlns:a16="http://schemas.microsoft.com/office/drawing/2014/main" xmlns="" id="{F8F804EB-CBC8-85F1-9AAF-81DE8BB3453F}"/>
              </a:ext>
            </a:extLst>
          </p:cNvPr>
          <p:cNvSpPr>
            <a:spLocks noGrp="1"/>
          </p:cNvSpPr>
          <p:nvPr>
            <p:ph type="sldNum" sz="quarter" idx="12"/>
          </p:nvPr>
        </p:nvSpPr>
        <p:spPr>
          <a:xfrm>
            <a:off x="6457950" y="6356350"/>
            <a:ext cx="2057400" cy="365125"/>
          </a:xfrm>
        </p:spPr>
        <p:txBody>
          <a:bodyPr vert="horz" lIns="91440" tIns="45720" rIns="91440" bIns="45720" rtlCol="0">
            <a:normAutofit/>
          </a:bodyPr>
          <a:lstStyle/>
          <a:p>
            <a:pPr defTabSz="914400">
              <a:spcAft>
                <a:spcPts val="600"/>
              </a:spcAft>
            </a:pPr>
            <a:fld id="{DA29E366-C59F-4931-AACC-96A9B8496996}" type="slidenum">
              <a:rPr lang="en-US" smtClean="0"/>
              <a:pPr defTabSz="914400">
                <a:spcAft>
                  <a:spcPts val="600"/>
                </a:spcAft>
              </a:pPr>
              <a:t>106</a:t>
            </a:fld>
            <a:endParaRPr lang="en-US" dirty="0"/>
          </a:p>
        </p:txBody>
      </p:sp>
      <p:graphicFrame>
        <p:nvGraphicFramePr>
          <p:cNvPr id="6" name="Diagram 5">
            <a:extLst>
              <a:ext uri="{FF2B5EF4-FFF2-40B4-BE49-F238E27FC236}">
                <a16:creationId xmlns:a16="http://schemas.microsoft.com/office/drawing/2014/main" xmlns="" id="{ACC0B9C0-EFD8-B2DD-EC95-D6D56F034E42}"/>
              </a:ext>
            </a:extLst>
          </p:cNvPr>
          <p:cNvGraphicFramePr/>
          <p:nvPr>
            <p:extLst>
              <p:ext uri="{D42A27DB-BD31-4B8C-83A1-F6EECF244321}">
                <p14:modId xmlns:p14="http://schemas.microsoft.com/office/powerpoint/2010/main" xmlns="" val="1133811692"/>
              </p:ext>
            </p:extLst>
          </p:nvPr>
        </p:nvGraphicFramePr>
        <p:xfrm>
          <a:off x="3124200" y="136525"/>
          <a:ext cx="5388863" cy="5978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3755689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801472D-F775-0CDC-E826-3EB19C84856A}"/>
              </a:ext>
            </a:extLst>
          </p:cNvPr>
          <p:cNvSpPr>
            <a:spLocks noGrp="1"/>
          </p:cNvSpPr>
          <p:nvPr>
            <p:ph type="title"/>
          </p:nvPr>
        </p:nvSpPr>
        <p:spPr>
          <a:xfrm>
            <a:off x="317287" y="256032"/>
            <a:ext cx="8667225" cy="1014984"/>
          </a:xfrm>
        </p:spPr>
        <p:txBody>
          <a:bodyPr anchor="b">
            <a:normAutofit fontScale="90000"/>
          </a:bodyPr>
          <a:lstStyle/>
          <a:p>
            <a:r>
              <a:rPr lang="en-US" sz="2400" b="1" dirty="0">
                <a:latin typeface="Arial" panose="020B0604020202020204" pitchFamily="34" charset="0"/>
                <a:cs typeface="Arial" panose="020B0604020202020204" pitchFamily="34" charset="0"/>
              </a:rPr>
              <a:t>PART E: ANNEXURES TO THE ANNUAL PERFORMANCE PLAN </a:t>
            </a:r>
            <a:r>
              <a:rPr lang="en-US" sz="2400" dirty="0"/>
              <a:t/>
            </a:r>
            <a:br>
              <a:rPr lang="en-US" sz="2400" dirty="0"/>
            </a:br>
            <a:endParaRPr lang="en-US" sz="2400" dirty="0"/>
          </a:p>
        </p:txBody>
      </p:sp>
      <p:sp>
        <p:nvSpPr>
          <p:cNvPr id="7" name="Rectangle 10">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Rectangle 12">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xmlns="" id="{FD5BCEDA-70F1-D2E5-4EBD-D0A0E134BED6}"/>
              </a:ext>
            </a:extLst>
          </p:cNvPr>
          <p:cNvGraphicFramePr>
            <a:graphicFrameLocks noGrp="1"/>
          </p:cNvGraphicFramePr>
          <p:nvPr>
            <p:ph idx="1"/>
            <p:extLst>
              <p:ext uri="{D42A27DB-BD31-4B8C-83A1-F6EECF244321}">
                <p14:modId xmlns:p14="http://schemas.microsoft.com/office/powerpoint/2010/main" xmlns="" val="3736639261"/>
              </p:ext>
            </p:extLst>
          </p:nvPr>
        </p:nvGraphicFramePr>
        <p:xfrm>
          <a:off x="317287" y="1926266"/>
          <a:ext cx="7879842" cy="4357525"/>
        </p:xfrm>
        <a:graphic>
          <a:graphicData uri="http://schemas.openxmlformats.org/drawingml/2006/table">
            <a:tbl>
              <a:tblPr firstRow="1" firstCol="1" bandRow="1">
                <a:noFill/>
                <a:tableStyleId>{2D5ABB26-0587-4C30-8999-92F81FD0307C}</a:tableStyleId>
              </a:tblPr>
              <a:tblGrid>
                <a:gridCol w="7879842">
                  <a:extLst>
                    <a:ext uri="{9D8B030D-6E8A-4147-A177-3AD203B41FA5}">
                      <a16:colId xmlns:a16="http://schemas.microsoft.com/office/drawing/2014/main" xmlns="" val="2756778896"/>
                    </a:ext>
                  </a:extLst>
                </a:gridCol>
              </a:tblGrid>
              <a:tr h="1591863">
                <a:tc>
                  <a:txBody>
                    <a:bodyPr/>
                    <a:lstStyle/>
                    <a:p>
                      <a:pPr marL="0" marR="0" algn="r">
                        <a:spcBef>
                          <a:spcPts val="0"/>
                        </a:spcBef>
                        <a:spcAft>
                          <a:spcPts val="0"/>
                        </a:spcAft>
                      </a:pPr>
                      <a:r>
                        <a:rPr lang="en-GB" sz="2600" b="1" cap="none" spc="0" dirty="0">
                          <a:solidFill>
                            <a:schemeClr val="tx1">
                              <a:lumMod val="75000"/>
                              <a:lumOff val="25000"/>
                            </a:schemeClr>
                          </a:solidFill>
                          <a:effectLst/>
                        </a:rPr>
                        <a:t>ANNEXURE A: Amendments to the Strategic Plan</a:t>
                      </a:r>
                    </a:p>
                  </a:txBody>
                  <a:tcPr marL="321588" marR="482383" marT="160794" marB="160794"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xmlns="" val="2871465556"/>
                  </a:ext>
                </a:extLst>
              </a:tr>
              <a:tr h="787892">
                <a:tc>
                  <a:txBody>
                    <a:bodyPr/>
                    <a:lstStyle/>
                    <a:p>
                      <a:pPr marL="0" marR="0" algn="r">
                        <a:spcBef>
                          <a:spcPts val="0"/>
                        </a:spcBef>
                        <a:spcAft>
                          <a:spcPts val="0"/>
                        </a:spcAft>
                      </a:pPr>
                      <a:r>
                        <a:rPr lang="en-GB" sz="2600" b="1" cap="none" spc="0" dirty="0">
                          <a:solidFill>
                            <a:schemeClr val="tx1">
                              <a:lumMod val="75000"/>
                              <a:lumOff val="25000"/>
                            </a:schemeClr>
                          </a:solidFill>
                          <a:effectLst/>
                        </a:rPr>
                        <a:t>ANNEXURE B: Conditional Grants - </a:t>
                      </a:r>
                      <a:r>
                        <a:rPr lang="en-GB" sz="2600" b="1" cap="none" spc="0" dirty="0">
                          <a:solidFill>
                            <a:schemeClr val="accent2">
                              <a:lumMod val="75000"/>
                            </a:schemeClr>
                          </a:solidFill>
                          <a:effectLst/>
                        </a:rPr>
                        <a:t>CFO</a:t>
                      </a:r>
                      <a:endParaRPr lang="en-US" sz="2600" b="1" cap="none" spc="0" dirty="0">
                        <a:solidFill>
                          <a:schemeClr val="accent2">
                            <a:lumMod val="75000"/>
                          </a:schemeClr>
                        </a:solidFill>
                        <a:effectLst/>
                        <a:latin typeface="Arial MT"/>
                        <a:ea typeface="Arial MT"/>
                        <a:cs typeface="Arial MT"/>
                      </a:endParaRPr>
                    </a:p>
                  </a:txBody>
                  <a:tcPr marL="321588" marR="482383" marT="160794" marB="160794">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extLst>
                  <a:ext uri="{0D108BD9-81ED-4DB2-BD59-A6C34878D82A}">
                    <a16:rowId xmlns:a16="http://schemas.microsoft.com/office/drawing/2014/main" xmlns="" val="328046384"/>
                  </a:ext>
                </a:extLst>
              </a:tr>
              <a:tr h="787892">
                <a:tc>
                  <a:txBody>
                    <a:bodyPr/>
                    <a:lstStyle/>
                    <a:p>
                      <a:pPr marL="0" marR="0" algn="r">
                        <a:spcBef>
                          <a:spcPts val="0"/>
                        </a:spcBef>
                        <a:spcAft>
                          <a:spcPts val="0"/>
                        </a:spcAft>
                      </a:pPr>
                      <a:r>
                        <a:rPr lang="en-GB" sz="2600" b="1" cap="none" spc="0" dirty="0">
                          <a:solidFill>
                            <a:schemeClr val="tx1">
                              <a:lumMod val="75000"/>
                              <a:lumOff val="25000"/>
                            </a:schemeClr>
                          </a:solidFill>
                          <a:effectLst/>
                        </a:rPr>
                        <a:t>ANNEXURE C: Consolidated Indicators</a:t>
                      </a:r>
                      <a:endParaRPr lang="en-US" sz="2600" b="1" cap="none" spc="0" dirty="0">
                        <a:solidFill>
                          <a:schemeClr val="tx1">
                            <a:lumMod val="75000"/>
                            <a:lumOff val="25000"/>
                          </a:schemeClr>
                        </a:solidFill>
                        <a:effectLst/>
                        <a:latin typeface="Arial MT"/>
                        <a:ea typeface="Arial MT"/>
                        <a:cs typeface="Arial MT"/>
                      </a:endParaRPr>
                    </a:p>
                  </a:txBody>
                  <a:tcPr marL="321588" marR="482383" marT="160794" marB="160794">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xmlns="" val="2877089977"/>
                  </a:ext>
                </a:extLst>
              </a:tr>
              <a:tr h="1189878">
                <a:tc>
                  <a:txBody>
                    <a:bodyPr/>
                    <a:lstStyle/>
                    <a:p>
                      <a:pPr marL="0" marR="0" algn="r">
                        <a:spcBef>
                          <a:spcPts val="0"/>
                        </a:spcBef>
                        <a:spcAft>
                          <a:spcPts val="0"/>
                        </a:spcAft>
                      </a:pPr>
                      <a:r>
                        <a:rPr lang="en-GB" sz="2600" b="1" cap="none" spc="0" dirty="0">
                          <a:solidFill>
                            <a:schemeClr val="tx1">
                              <a:lumMod val="75000"/>
                              <a:lumOff val="25000"/>
                            </a:schemeClr>
                          </a:solidFill>
                          <a:effectLst/>
                        </a:rPr>
                        <a:t>ANNEXURE D: District Development Model </a:t>
                      </a:r>
                      <a:endParaRPr lang="en-US" sz="2600" b="1" cap="none" spc="0" dirty="0">
                        <a:solidFill>
                          <a:schemeClr val="tx1">
                            <a:lumMod val="75000"/>
                            <a:lumOff val="25000"/>
                          </a:schemeClr>
                        </a:solidFill>
                        <a:effectLst/>
                        <a:latin typeface="Arial MT"/>
                        <a:ea typeface="Arial MT"/>
                        <a:cs typeface="Arial MT"/>
                      </a:endParaRPr>
                    </a:p>
                  </a:txBody>
                  <a:tcPr marL="321588" marR="482383" marT="160794" marB="160794">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xmlns="" val="707547862"/>
                  </a:ext>
                </a:extLst>
              </a:tr>
            </a:tbl>
          </a:graphicData>
        </a:graphic>
      </p:graphicFrame>
    </p:spTree>
    <p:extLst>
      <p:ext uri="{BB962C8B-B14F-4D97-AF65-F5344CB8AC3E}">
        <p14:creationId xmlns:p14="http://schemas.microsoft.com/office/powerpoint/2010/main" xmlns="" val="40155071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389575E1-3389-451A-A5F7-27854C25C5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0">
            <a:extLst>
              <a:ext uri="{FF2B5EF4-FFF2-40B4-BE49-F238E27FC236}">
                <a16:creationId xmlns:a16="http://schemas.microsoft.com/office/drawing/2014/main" xmlns="" id="{A53CCC5C-D88E-40FB-B30B-23DCDBD0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C73F3E2-8C4A-501A-619E-021F4CC6A49E}"/>
              </a:ext>
            </a:extLst>
          </p:cNvPr>
          <p:cNvSpPr>
            <a:spLocks noGrp="1"/>
          </p:cNvSpPr>
          <p:nvPr>
            <p:ph type="title"/>
          </p:nvPr>
        </p:nvSpPr>
        <p:spPr>
          <a:xfrm>
            <a:off x="515125" y="591344"/>
            <a:ext cx="2400300" cy="5585619"/>
          </a:xfrm>
        </p:spPr>
        <p:txBody>
          <a:bodyPr>
            <a:normAutofit/>
          </a:bodyPr>
          <a:lstStyle/>
          <a:p>
            <a:r>
              <a:rPr lang="en-US" sz="3100" dirty="0">
                <a:solidFill>
                  <a:srgbClr val="FFFFFF"/>
                </a:solidFill>
              </a:rPr>
              <a:t>ANNEXURE A: Amendments to the Strategic Plan</a:t>
            </a:r>
            <a:br>
              <a:rPr lang="en-US" sz="3100" dirty="0">
                <a:solidFill>
                  <a:srgbClr val="FFFFFF"/>
                </a:solidFill>
              </a:rPr>
            </a:br>
            <a:endParaRPr lang="en-US" sz="3100" dirty="0">
              <a:solidFill>
                <a:srgbClr val="FFFFFF"/>
              </a:solidFill>
            </a:endParaRPr>
          </a:p>
        </p:txBody>
      </p:sp>
      <p:sp>
        <p:nvSpPr>
          <p:cNvPr id="4" name="Slide Number Placeholder 3">
            <a:extLst>
              <a:ext uri="{FF2B5EF4-FFF2-40B4-BE49-F238E27FC236}">
                <a16:creationId xmlns:a16="http://schemas.microsoft.com/office/drawing/2014/main" xmlns="" id="{EFB08802-1CEE-1E03-1D7D-142621403564}"/>
              </a:ext>
            </a:extLst>
          </p:cNvPr>
          <p:cNvSpPr>
            <a:spLocks noGrp="1"/>
          </p:cNvSpPr>
          <p:nvPr>
            <p:ph type="sldNum" sz="quarter" idx="12"/>
          </p:nvPr>
        </p:nvSpPr>
        <p:spPr>
          <a:xfrm>
            <a:off x="7364895" y="6356350"/>
            <a:ext cx="1150454" cy="365125"/>
          </a:xfrm>
        </p:spPr>
        <p:txBody>
          <a:bodyPr>
            <a:normAutofit/>
          </a:bodyPr>
          <a:lstStyle/>
          <a:p>
            <a:pPr>
              <a:spcAft>
                <a:spcPts val="600"/>
              </a:spcAft>
            </a:pPr>
            <a:fld id="{DA29E366-C59F-4931-AACC-96A9B8496996}" type="slidenum">
              <a:rPr lang="en-US" smtClean="0"/>
              <a:pPr>
                <a:spcAft>
                  <a:spcPts val="600"/>
                </a:spcAft>
              </a:pPr>
              <a:t>108</a:t>
            </a:fld>
            <a:endParaRPr lang="en-US" dirty="0"/>
          </a:p>
        </p:txBody>
      </p:sp>
      <p:sp>
        <p:nvSpPr>
          <p:cNvPr id="17" name="Arc 1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6A0415A0-A353-C534-A044-6B301DE9ED0D}"/>
              </a:ext>
            </a:extLst>
          </p:cNvPr>
          <p:cNvSpPr>
            <a:spLocks noGrp="1"/>
          </p:cNvSpPr>
          <p:nvPr>
            <p:ph idx="1"/>
          </p:nvPr>
        </p:nvSpPr>
        <p:spPr>
          <a:xfrm>
            <a:off x="3335481" y="591344"/>
            <a:ext cx="5179868" cy="5585619"/>
          </a:xfrm>
        </p:spPr>
        <p:txBody>
          <a:bodyPr anchor="ctr">
            <a:normAutofit/>
          </a:bodyPr>
          <a:lstStyle/>
          <a:p>
            <a:pPr marL="0" indent="0">
              <a:buNone/>
            </a:pPr>
            <a:r>
              <a:rPr lang="en-US" sz="1500" dirty="0"/>
              <a:t>Twelve standardised indicators were published in the 2020-2025 Strategic Plan (pg. 106). In 2021 a revised list, of seven indicators was submitted to DPME for implementation from 2022/23.</a:t>
            </a:r>
          </a:p>
          <a:p>
            <a:pPr marL="0" indent="0">
              <a:buNone/>
            </a:pPr>
            <a:endParaRPr lang="en-US" sz="1500" dirty="0"/>
          </a:p>
          <a:p>
            <a:pPr>
              <a:buFont typeface="+mj-lt"/>
              <a:buAutoNum type="arabicPeriod"/>
            </a:pPr>
            <a:r>
              <a:rPr lang="en-US" sz="1500" dirty="0"/>
              <a:t>Number of community conversations/dialogues implemented to foster social interaction per year.</a:t>
            </a:r>
          </a:p>
          <a:p>
            <a:pPr marL="0" indent="0">
              <a:buNone/>
            </a:pPr>
            <a:r>
              <a:rPr lang="en-US" sz="1500" dirty="0"/>
              <a:t>2. Number of public awareness activations on the "I am the Flag" campaign.</a:t>
            </a:r>
          </a:p>
          <a:p>
            <a:pPr marL="0" indent="0">
              <a:buNone/>
            </a:pPr>
            <a:r>
              <a:rPr lang="en-US" sz="1500" dirty="0"/>
              <a:t>3. Number of libraries established per year.</a:t>
            </a:r>
          </a:p>
          <a:p>
            <a:pPr marL="0" indent="0">
              <a:buNone/>
            </a:pPr>
            <a:r>
              <a:rPr lang="en-US" sz="1500" dirty="0"/>
              <a:t>4. Number of public awareness programmes conducted in archives.</a:t>
            </a:r>
          </a:p>
          <a:p>
            <a:pPr marL="0" indent="0">
              <a:buNone/>
            </a:pPr>
            <a:r>
              <a:rPr lang="en-US" sz="1500" dirty="0"/>
              <a:t>5. Number of schools, hubs and clubs provided with equipment and/or attire as per the established</a:t>
            </a:r>
          </a:p>
          <a:p>
            <a:pPr marL="0" indent="0">
              <a:buNone/>
            </a:pPr>
            <a:r>
              <a:rPr lang="en-US" sz="1500" dirty="0"/>
              <a:t>norms and standards.</a:t>
            </a:r>
          </a:p>
          <a:p>
            <a:pPr marL="0" indent="0">
              <a:buNone/>
            </a:pPr>
            <a:r>
              <a:rPr lang="en-US" sz="1500" dirty="0"/>
              <a:t>6. Number of athletes supported by the sports academies.</a:t>
            </a:r>
          </a:p>
          <a:p>
            <a:pPr marL="0" indent="0">
              <a:buNone/>
            </a:pPr>
            <a:r>
              <a:rPr lang="en-US" sz="1500" dirty="0"/>
              <a:t>7. Number of learners participating at the district school sport tournaments.</a:t>
            </a:r>
          </a:p>
        </p:txBody>
      </p:sp>
    </p:spTree>
    <p:extLst>
      <p:ext uri="{BB962C8B-B14F-4D97-AF65-F5344CB8AC3E}">
        <p14:creationId xmlns:p14="http://schemas.microsoft.com/office/powerpoint/2010/main" xmlns="" val="25219375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56D36647-69AC-A33F-00E1-0BADF357DFF7}"/>
              </a:ext>
            </a:extLst>
          </p:cNvPr>
          <p:cNvSpPr txBox="1"/>
          <p:nvPr/>
        </p:nvSpPr>
        <p:spPr>
          <a:xfrm>
            <a:off x="121920" y="639520"/>
            <a:ext cx="2923032" cy="1719072"/>
          </a:xfrm>
          <a:prstGeom prst="rect">
            <a:avLst/>
          </a:prstGeom>
        </p:spPr>
        <p:txBody>
          <a:bodyPr vert="horz" lIns="91440" tIns="45720" rIns="91440" bIns="45720" rtlCol="0" anchor="b">
            <a:normAutofit/>
          </a:bodyPr>
          <a:lstStyle/>
          <a:p>
            <a:pPr marL="0" marR="0" defTabSz="914400">
              <a:lnSpc>
                <a:spcPct val="90000"/>
              </a:lnSpc>
              <a:spcBef>
                <a:spcPct val="0"/>
              </a:spcBef>
              <a:spcAft>
                <a:spcPts val="600"/>
              </a:spcAft>
              <a:tabLst>
                <a:tab pos="528955" algn="l"/>
              </a:tabLst>
            </a:pPr>
            <a:r>
              <a:rPr lang="en-US" sz="3300" b="1" kern="1200" dirty="0">
                <a:solidFill>
                  <a:schemeClr val="tx1"/>
                </a:solidFill>
                <a:effectLst/>
                <a:latin typeface="+mj-lt"/>
                <a:ea typeface="+mj-ea"/>
                <a:cs typeface="+mj-cs"/>
              </a:rPr>
              <a:t>ANNEXURE C: CONSOLIDATED INDICATORS</a:t>
            </a:r>
            <a:endParaRPr lang="en-US" sz="3300" kern="1200" dirty="0">
              <a:solidFill>
                <a:schemeClr val="tx1"/>
              </a:solidFill>
              <a:effectLst/>
              <a:latin typeface="+mj-lt"/>
              <a:ea typeface="+mj-ea"/>
              <a:cs typeface="+mj-cs"/>
            </a:endParaRPr>
          </a:p>
        </p:txBody>
      </p:sp>
      <p:sp>
        <p:nvSpPr>
          <p:cNvPr id="26"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4457B678-21CC-6A86-8636-6A5B8AED5D56}"/>
              </a:ext>
            </a:extLst>
          </p:cNvPr>
          <p:cNvSpPr txBox="1"/>
          <p:nvPr/>
        </p:nvSpPr>
        <p:spPr>
          <a:xfrm>
            <a:off x="473202" y="2807208"/>
            <a:ext cx="2571750" cy="3410712"/>
          </a:xfrm>
          <a:prstGeom prst="rect">
            <a:avLst/>
          </a:prstGeom>
        </p:spPr>
        <p:txBody>
          <a:bodyPr vert="horz" lIns="91440" tIns="45720" rIns="91440" bIns="45720" rtlCol="0" anchor="t">
            <a:normAutofit/>
          </a:bodyPr>
          <a:lstStyle/>
          <a:p>
            <a:pPr defTabSz="914400">
              <a:lnSpc>
                <a:spcPct val="90000"/>
              </a:lnSpc>
              <a:spcAft>
                <a:spcPts val="600"/>
              </a:spcAft>
            </a:pPr>
            <a:r>
              <a:rPr lang="en-US" sz="1300" dirty="0"/>
              <a:t>Provincial institutions within the sport, arts and culture sector: These are a core set of indicators that have been developed and agreed to, by all provincial institutions within the sport, arts and culture sector together with DSAC.  The standardised indicators are relevant to achieving our sector-specific priorities and have been approved by the provincial Accounting Officers. They have been incorporated into the provincial institutions’ APPs and form the basis of the quarterly and annual performance reporting process.</a:t>
            </a:r>
          </a:p>
        </p:txBody>
      </p:sp>
      <p:sp>
        <p:nvSpPr>
          <p:cNvPr id="4" name="Slide Number Placeholder 3">
            <a:extLst>
              <a:ext uri="{FF2B5EF4-FFF2-40B4-BE49-F238E27FC236}">
                <a16:creationId xmlns:a16="http://schemas.microsoft.com/office/drawing/2014/main" xmlns="" id="{EFB08802-1CEE-1E03-1D7D-14262140356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DA29E366-C59F-4931-AACC-96A9B8496996}" type="slidenum">
              <a:rPr lang="en-US" smtClean="0"/>
              <a:pPr defTabSz="914400">
                <a:spcAft>
                  <a:spcPts val="600"/>
                </a:spcAft>
              </a:pPr>
              <a:t>109</a:t>
            </a:fld>
            <a:endParaRPr lang="en-US" dirty="0"/>
          </a:p>
        </p:txBody>
      </p:sp>
      <p:graphicFrame>
        <p:nvGraphicFramePr>
          <p:cNvPr id="9" name="Table 8">
            <a:extLst>
              <a:ext uri="{FF2B5EF4-FFF2-40B4-BE49-F238E27FC236}">
                <a16:creationId xmlns:a16="http://schemas.microsoft.com/office/drawing/2014/main" xmlns="" id="{06F3A425-A51B-11EB-0394-B25281AA50B9}"/>
              </a:ext>
            </a:extLst>
          </p:cNvPr>
          <p:cNvGraphicFramePr>
            <a:graphicFrameLocks noGrp="1"/>
          </p:cNvGraphicFramePr>
          <p:nvPr>
            <p:extLst>
              <p:ext uri="{D42A27DB-BD31-4B8C-83A1-F6EECF244321}">
                <p14:modId xmlns:p14="http://schemas.microsoft.com/office/powerpoint/2010/main" xmlns="" val="2848351863"/>
              </p:ext>
            </p:extLst>
          </p:nvPr>
        </p:nvGraphicFramePr>
        <p:xfrm>
          <a:off x="3044952" y="767767"/>
          <a:ext cx="5977128" cy="5450153"/>
        </p:xfrm>
        <a:graphic>
          <a:graphicData uri="http://schemas.openxmlformats.org/drawingml/2006/table">
            <a:tbl>
              <a:tblPr firstRow="1" firstCol="1" bandRow="1">
                <a:solidFill>
                  <a:schemeClr val="bg1">
                    <a:lumMod val="95000"/>
                  </a:schemeClr>
                </a:solidFill>
                <a:tableStyleId>{5C22544A-7EE6-4342-B048-85BDC9FD1C3A}</a:tableStyleId>
              </a:tblPr>
              <a:tblGrid>
                <a:gridCol w="879396">
                  <a:extLst>
                    <a:ext uri="{9D8B030D-6E8A-4147-A177-3AD203B41FA5}">
                      <a16:colId xmlns:a16="http://schemas.microsoft.com/office/drawing/2014/main" xmlns="" val="4265873491"/>
                    </a:ext>
                  </a:extLst>
                </a:gridCol>
                <a:gridCol w="3009668">
                  <a:extLst>
                    <a:ext uri="{9D8B030D-6E8A-4147-A177-3AD203B41FA5}">
                      <a16:colId xmlns:a16="http://schemas.microsoft.com/office/drawing/2014/main" xmlns="" val="44254661"/>
                    </a:ext>
                  </a:extLst>
                </a:gridCol>
                <a:gridCol w="1112396">
                  <a:extLst>
                    <a:ext uri="{9D8B030D-6E8A-4147-A177-3AD203B41FA5}">
                      <a16:colId xmlns:a16="http://schemas.microsoft.com/office/drawing/2014/main" xmlns="" val="2826840885"/>
                    </a:ext>
                  </a:extLst>
                </a:gridCol>
                <a:gridCol w="975668">
                  <a:extLst>
                    <a:ext uri="{9D8B030D-6E8A-4147-A177-3AD203B41FA5}">
                      <a16:colId xmlns:a16="http://schemas.microsoft.com/office/drawing/2014/main" xmlns="" val="1589074030"/>
                    </a:ext>
                  </a:extLst>
                </a:gridCol>
              </a:tblGrid>
              <a:tr h="474832">
                <a:tc>
                  <a:txBody>
                    <a:bodyPr/>
                    <a:lstStyle/>
                    <a:p>
                      <a:pPr marL="0" marR="0" algn="ctr">
                        <a:spcBef>
                          <a:spcPts val="0"/>
                        </a:spcBef>
                        <a:spcAft>
                          <a:spcPts val="0"/>
                        </a:spcAft>
                      </a:pPr>
                      <a:r>
                        <a:rPr lang="en-GB" sz="1400" b="1" cap="none" spc="0" dirty="0">
                          <a:solidFill>
                            <a:schemeClr val="tx1"/>
                          </a:solidFill>
                          <a:effectLst/>
                        </a:rPr>
                        <a:t>Institution</a:t>
                      </a:r>
                      <a:endParaRPr lang="en-US" sz="1400" b="1" cap="none" spc="0" dirty="0">
                        <a:solidFill>
                          <a:schemeClr val="tx1"/>
                        </a:solidFill>
                        <a:effectLst/>
                        <a:latin typeface="Arial MT"/>
                        <a:ea typeface="Arial MT"/>
                        <a:cs typeface="Arial MT"/>
                      </a:endParaRPr>
                    </a:p>
                  </a:txBody>
                  <a:tcPr marL="44715" marR="15343" marT="12776" marB="95818" anchor="b">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GB" sz="1400" b="1" cap="none" spc="0" dirty="0">
                          <a:solidFill>
                            <a:schemeClr val="tx1"/>
                          </a:solidFill>
                          <a:effectLst/>
                        </a:rPr>
                        <a:t>Output Indicator</a:t>
                      </a:r>
                      <a:endParaRPr lang="en-US" sz="1400" b="1" cap="none" spc="0" dirty="0">
                        <a:solidFill>
                          <a:schemeClr val="tx1"/>
                        </a:solidFill>
                        <a:effectLst/>
                        <a:latin typeface="Arial MT"/>
                        <a:ea typeface="Arial MT"/>
                        <a:cs typeface="Arial MT"/>
                      </a:endParaRPr>
                    </a:p>
                  </a:txBody>
                  <a:tcPr marL="44715" marR="15343" marT="12776" marB="95818"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GB" sz="1400" b="1" cap="none" spc="0" dirty="0">
                          <a:solidFill>
                            <a:schemeClr val="tx1"/>
                          </a:solidFill>
                          <a:effectLst/>
                        </a:rPr>
                        <a:t>Annual Target</a:t>
                      </a:r>
                      <a:endParaRPr lang="en-US" sz="1400" b="1" cap="none" spc="0" dirty="0">
                        <a:solidFill>
                          <a:schemeClr val="tx1"/>
                        </a:solidFill>
                        <a:effectLst/>
                        <a:latin typeface="Arial MT"/>
                        <a:ea typeface="Arial MT"/>
                        <a:cs typeface="Arial MT"/>
                      </a:endParaRPr>
                    </a:p>
                  </a:txBody>
                  <a:tcPr marL="44715" marR="15343" marT="12776" marB="95818"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gn="ctr">
                        <a:spcBef>
                          <a:spcPts val="0"/>
                        </a:spcBef>
                        <a:spcAft>
                          <a:spcPts val="0"/>
                        </a:spcAft>
                      </a:pPr>
                      <a:r>
                        <a:rPr lang="en-GB" sz="1400" b="1" cap="none" spc="0" dirty="0">
                          <a:solidFill>
                            <a:schemeClr val="tx1"/>
                          </a:solidFill>
                          <a:effectLst/>
                        </a:rPr>
                        <a:t>Data source</a:t>
                      </a:r>
                      <a:endParaRPr lang="en-US" sz="1400" b="1" cap="none" spc="0" dirty="0">
                        <a:solidFill>
                          <a:schemeClr val="tx1"/>
                        </a:solidFill>
                        <a:effectLst/>
                        <a:latin typeface="Arial MT"/>
                        <a:ea typeface="Arial MT"/>
                        <a:cs typeface="Arial MT"/>
                      </a:endParaRPr>
                    </a:p>
                  </a:txBody>
                  <a:tcPr marL="44715" marR="15343" marT="12776" marB="95818"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xmlns="" val="3688868038"/>
                  </a:ext>
                </a:extLst>
              </a:tr>
              <a:tr h="517418">
                <a:tc rowSpan="10">
                  <a:txBody>
                    <a:bodyPr/>
                    <a:lstStyle/>
                    <a:p>
                      <a:pPr marL="71755" marR="71755">
                        <a:spcBef>
                          <a:spcPts val="0"/>
                        </a:spcBef>
                        <a:spcAft>
                          <a:spcPts val="0"/>
                        </a:spcAft>
                      </a:pPr>
                      <a:r>
                        <a:rPr lang="en-GB" sz="1000" b="1" cap="none" spc="0" dirty="0">
                          <a:solidFill>
                            <a:schemeClr val="tx1"/>
                          </a:solidFill>
                          <a:effectLst/>
                        </a:rPr>
                        <a:t>PROVINCIAL DEPARTMENTS OF SPORT, ARTS AND CULTURE</a:t>
                      </a:r>
                      <a:endParaRPr lang="en-US" sz="1000" b="1" cap="none" spc="0" dirty="0">
                        <a:solidFill>
                          <a:schemeClr val="tx1"/>
                        </a:solidFill>
                        <a:effectLst/>
                        <a:latin typeface="Arial MT"/>
                        <a:ea typeface="Arial MT"/>
                        <a:cs typeface="Arial MT"/>
                      </a:endParaRPr>
                    </a:p>
                  </a:txBody>
                  <a:tcPr marL="44715" marR="15343" marT="12776" marB="95818" vert="vert270" anchor="ctr">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endParaRPr>
                    </a:p>
                    <a:p>
                      <a:pPr marL="0" marR="0">
                        <a:spcBef>
                          <a:spcPts val="0"/>
                        </a:spcBef>
                        <a:spcAft>
                          <a:spcPts val="0"/>
                        </a:spcAft>
                      </a:pPr>
                      <a:r>
                        <a:rPr lang="en-GB" sz="1000" cap="none" spc="0" dirty="0">
                          <a:solidFill>
                            <a:schemeClr val="tx1"/>
                          </a:solidFill>
                          <a:effectLst/>
                        </a:rPr>
                        <a:t>P2: Cultural Affairs</a:t>
                      </a:r>
                      <a:endParaRPr lang="en-US" sz="1000" cap="none" spc="0" dirty="0">
                        <a:solidFill>
                          <a:schemeClr val="tx1"/>
                        </a:solidFill>
                        <a:effectLst/>
                      </a:endParaRPr>
                    </a:p>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rowSpan="10">
                  <a:txBody>
                    <a:bodyPr/>
                    <a:lstStyle/>
                    <a:p>
                      <a:pPr marL="71755" marR="71755">
                        <a:spcBef>
                          <a:spcPts val="0"/>
                        </a:spcBef>
                        <a:spcAft>
                          <a:spcPts val="0"/>
                        </a:spcAft>
                      </a:pPr>
                      <a:r>
                        <a:rPr lang="en-GB" sz="1000" cap="none" spc="0" dirty="0">
                          <a:solidFill>
                            <a:schemeClr val="tx1"/>
                          </a:solidFill>
                          <a:effectLst/>
                        </a:rPr>
                        <a:t>PROVINCIAL DEPARTMENTS OF SPORT, ARTS AND CULTURE</a:t>
                      </a:r>
                      <a:endParaRPr lang="en-US" sz="1000" cap="none" spc="0" dirty="0">
                        <a:solidFill>
                          <a:schemeClr val="tx1"/>
                        </a:solidFill>
                        <a:effectLst/>
                        <a:latin typeface="Arial MT"/>
                        <a:ea typeface="Arial MT"/>
                        <a:cs typeface="Arial MT"/>
                      </a:endParaRPr>
                    </a:p>
                  </a:txBody>
                  <a:tcPr marL="44715" marR="15343" marT="12776" marB="95818" vert="vert270"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xmlns="" val="3017913008"/>
                  </a:ext>
                </a:extLst>
              </a:tr>
              <a:tr h="517418">
                <a:tc vMerge="1">
                  <a:txBody>
                    <a:bodyPr/>
                    <a:lstStyle/>
                    <a:p>
                      <a:endParaRPr lang="en-US"/>
                    </a:p>
                  </a:txBody>
                  <a:tcPr/>
                </a:tc>
                <a:tc>
                  <a:txBody>
                    <a:bodyPr/>
                    <a:lstStyle/>
                    <a:p>
                      <a:pPr marL="342900" marR="0" lvl="0" indent="-342900">
                        <a:spcBef>
                          <a:spcPts val="0"/>
                        </a:spcBef>
                        <a:spcAft>
                          <a:spcPts val="0"/>
                        </a:spcAft>
                        <a:buSzPts val="900"/>
                        <a:buFont typeface="Tahoma" panose="020B0604030504040204" pitchFamily="34" charset="0"/>
                        <a:buChar char="•"/>
                      </a:pPr>
                      <a:r>
                        <a:rPr lang="en-GB" sz="1000" cap="none" spc="0" dirty="0">
                          <a:solidFill>
                            <a:schemeClr val="tx1"/>
                          </a:solidFill>
                          <a:effectLst/>
                        </a:rPr>
                        <a:t>Number of community conversations/dialogues implemented to foster social interaction per year. </a:t>
                      </a:r>
                      <a:endParaRPr lang="en-US" sz="1000" cap="none" spc="0" dirty="0">
                        <a:solidFill>
                          <a:schemeClr val="tx1"/>
                        </a:solidFill>
                        <a:effectLst/>
                      </a:endParaRPr>
                    </a:p>
                    <a:p>
                      <a:pPr marL="257175" marR="0">
                        <a:spcBef>
                          <a:spcPts val="0"/>
                        </a:spcBef>
                        <a:spcAft>
                          <a:spcPts val="0"/>
                        </a:spcAft>
                      </a:pPr>
                      <a:r>
                        <a:rPr lang="en-GB" sz="1000" cap="none" spc="0" dirty="0">
                          <a:solidFill>
                            <a:schemeClr val="tx1"/>
                          </a:solidFill>
                          <a:effectLst/>
                        </a:rPr>
                        <a:t>(DSAC APP 3.11)</a:t>
                      </a:r>
                      <a:endParaRPr lang="en-US" sz="1000" cap="none" spc="0" dirty="0">
                        <a:solidFill>
                          <a:schemeClr val="tx1"/>
                        </a:solidFill>
                        <a:effectLst/>
                        <a:latin typeface="Arial MT"/>
                        <a:ea typeface="Arial MT"/>
                        <a:cs typeface="Arial MT"/>
                      </a:endParaRPr>
                    </a:p>
                  </a:txBody>
                  <a:tcPr marL="44715" marR="15343" marT="12776" marB="9581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r">
                        <a:spcBef>
                          <a:spcPts val="200"/>
                        </a:spcBef>
                        <a:spcAft>
                          <a:spcPts val="200"/>
                        </a:spcAft>
                      </a:pPr>
                      <a:r>
                        <a:rPr lang="en-GB" sz="1000" cap="none" spc="0" dirty="0">
                          <a:solidFill>
                            <a:schemeClr val="tx1"/>
                          </a:solidFill>
                          <a:effectLst/>
                        </a:rPr>
                        <a:t>56</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vMerge="1">
                  <a:txBody>
                    <a:bodyPr/>
                    <a:lstStyle/>
                    <a:p>
                      <a:endParaRPr lang="en-US"/>
                    </a:p>
                  </a:txBody>
                  <a:tcPr/>
                </a:tc>
                <a:extLst>
                  <a:ext uri="{0D108BD9-81ED-4DB2-BD59-A6C34878D82A}">
                    <a16:rowId xmlns:a16="http://schemas.microsoft.com/office/drawing/2014/main" xmlns="" val="3836247096"/>
                  </a:ext>
                </a:extLst>
              </a:tr>
              <a:tr h="389661">
                <a:tc vMerge="1">
                  <a:txBody>
                    <a:bodyPr/>
                    <a:lstStyle/>
                    <a:p>
                      <a:endParaRPr lang="en-US"/>
                    </a:p>
                  </a:txBody>
                  <a:tcPr/>
                </a:tc>
                <a:tc>
                  <a:txBody>
                    <a:bodyPr/>
                    <a:lstStyle/>
                    <a:p>
                      <a:pPr marL="342900" marR="0" lvl="0" indent="-342900">
                        <a:spcBef>
                          <a:spcPts val="200"/>
                        </a:spcBef>
                        <a:spcAft>
                          <a:spcPts val="200"/>
                        </a:spcAft>
                        <a:buSzPts val="900"/>
                        <a:buFont typeface="Tahoma" panose="020B0604030504040204" pitchFamily="34" charset="0"/>
                        <a:buChar char="•"/>
                      </a:pPr>
                      <a:r>
                        <a:rPr lang="en-GB" sz="1000" cap="none" spc="0" dirty="0">
                          <a:solidFill>
                            <a:schemeClr val="tx1"/>
                          </a:solidFill>
                          <a:effectLst/>
                        </a:rPr>
                        <a:t>Number of public awareness activations on the "I am the Flag" campaign. (DSAC APP 4.3)</a:t>
                      </a:r>
                      <a:endParaRPr lang="en-US" sz="1000" cap="none" spc="0" dirty="0">
                        <a:solidFill>
                          <a:schemeClr val="tx1"/>
                        </a:solidFill>
                        <a:effectLst/>
                        <a:latin typeface="Arial MT"/>
                        <a:ea typeface="Tahoma" panose="020B0604030504040204" pitchFamily="34" charset="0"/>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r">
                        <a:spcBef>
                          <a:spcPts val="200"/>
                        </a:spcBef>
                        <a:spcAft>
                          <a:spcPts val="200"/>
                        </a:spcAft>
                      </a:pPr>
                      <a:r>
                        <a:rPr lang="en-GB" sz="1000" cap="none" spc="0" dirty="0">
                          <a:solidFill>
                            <a:schemeClr val="tx1"/>
                          </a:solidFill>
                          <a:effectLst/>
                        </a:rPr>
                        <a:t>20</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668184946"/>
                  </a:ext>
                </a:extLst>
              </a:tr>
              <a:tr h="517418">
                <a:tc vMerge="1">
                  <a:txBody>
                    <a:bodyPr/>
                    <a:lstStyle/>
                    <a:p>
                      <a:endParaRPr lang="en-US"/>
                    </a:p>
                  </a:txBody>
                  <a:tcPr/>
                </a:tc>
                <a:tc>
                  <a:txBody>
                    <a:bodyPr/>
                    <a:lstStyle/>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endParaRPr>
                    </a:p>
                    <a:p>
                      <a:pPr marL="0" marR="0">
                        <a:spcBef>
                          <a:spcPts val="0"/>
                        </a:spcBef>
                        <a:spcAft>
                          <a:spcPts val="0"/>
                        </a:spcAft>
                      </a:pPr>
                      <a:r>
                        <a:rPr lang="en-GB" sz="1000" cap="none" spc="0" dirty="0">
                          <a:solidFill>
                            <a:schemeClr val="tx1"/>
                          </a:solidFill>
                          <a:effectLst/>
                        </a:rPr>
                        <a:t>P3: Library and Archives Services</a:t>
                      </a:r>
                      <a:endParaRPr lang="en-US" sz="1000" cap="none" spc="0" dirty="0">
                        <a:solidFill>
                          <a:schemeClr val="tx1"/>
                        </a:solidFill>
                        <a:effectLst/>
                      </a:endParaRPr>
                    </a:p>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latin typeface="Arial MT"/>
                        <a:ea typeface="Arial MT"/>
                        <a:cs typeface="Arial MT"/>
                      </a:endParaRPr>
                    </a:p>
                  </a:txBody>
                  <a:tcPr marL="44715" marR="15343" marT="12776" marB="9581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r">
                        <a:spcBef>
                          <a:spcPts val="0"/>
                        </a:spcBef>
                        <a:spcAft>
                          <a:spcPts val="0"/>
                        </a:spcAft>
                      </a:pPr>
                      <a:r>
                        <a:rPr lang="en-GB" sz="1000" cap="none" spc="0" dirty="0">
                          <a:solidFill>
                            <a:schemeClr val="tx1"/>
                          </a:solidFill>
                          <a:effectLst/>
                        </a:rPr>
                        <a:t> </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vMerge="1">
                  <a:txBody>
                    <a:bodyPr/>
                    <a:lstStyle/>
                    <a:p>
                      <a:endParaRPr lang="en-US"/>
                    </a:p>
                  </a:txBody>
                  <a:tcPr/>
                </a:tc>
                <a:extLst>
                  <a:ext uri="{0D108BD9-81ED-4DB2-BD59-A6C34878D82A}">
                    <a16:rowId xmlns:a16="http://schemas.microsoft.com/office/drawing/2014/main" xmlns="" val="3242458781"/>
                  </a:ext>
                </a:extLst>
              </a:tr>
              <a:tr h="389661">
                <a:tc vMerge="1">
                  <a:txBody>
                    <a:bodyPr/>
                    <a:lstStyle/>
                    <a:p>
                      <a:endParaRPr lang="en-US"/>
                    </a:p>
                  </a:txBody>
                  <a:tcPr/>
                </a:tc>
                <a:tc>
                  <a:txBody>
                    <a:bodyPr/>
                    <a:lstStyle/>
                    <a:p>
                      <a:pPr marL="342900" marR="0" lvl="0" indent="-342900">
                        <a:spcBef>
                          <a:spcPts val="200"/>
                        </a:spcBef>
                        <a:spcAft>
                          <a:spcPts val="200"/>
                        </a:spcAft>
                        <a:buSzPts val="900"/>
                        <a:buFont typeface="Tahoma" panose="020B0604030504040204" pitchFamily="34" charset="0"/>
                        <a:buChar char="•"/>
                      </a:pPr>
                      <a:r>
                        <a:rPr lang="en-GB" sz="1000" cap="none" spc="0" dirty="0">
                          <a:solidFill>
                            <a:schemeClr val="tx1"/>
                          </a:solidFill>
                          <a:effectLst/>
                        </a:rPr>
                        <a:t>Number of libraries established per year. (DSAC APP 4.9)</a:t>
                      </a:r>
                      <a:endParaRPr lang="en-US" sz="1000" cap="none" spc="0" dirty="0">
                        <a:solidFill>
                          <a:schemeClr val="tx1"/>
                        </a:solidFill>
                        <a:effectLst/>
                        <a:latin typeface="Arial MT"/>
                        <a:ea typeface="Tahoma" panose="020B0604030504040204" pitchFamily="34" charset="0"/>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r">
                        <a:spcBef>
                          <a:spcPts val="200"/>
                        </a:spcBef>
                        <a:spcAft>
                          <a:spcPts val="200"/>
                        </a:spcAft>
                      </a:pPr>
                      <a:r>
                        <a:rPr lang="en-GB" sz="1000" cap="none" spc="0" dirty="0">
                          <a:solidFill>
                            <a:schemeClr val="tx1"/>
                          </a:solidFill>
                          <a:effectLst/>
                        </a:rPr>
                        <a:t>32</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124307253"/>
                  </a:ext>
                </a:extLst>
              </a:tr>
              <a:tr h="389661">
                <a:tc vMerge="1">
                  <a:txBody>
                    <a:bodyPr/>
                    <a:lstStyle/>
                    <a:p>
                      <a:endParaRPr lang="en-US"/>
                    </a:p>
                  </a:txBody>
                  <a:tcPr/>
                </a:tc>
                <a:tc>
                  <a:txBody>
                    <a:bodyPr/>
                    <a:lstStyle/>
                    <a:p>
                      <a:pPr marL="342900" marR="0" lvl="0" indent="-342900">
                        <a:spcBef>
                          <a:spcPts val="200"/>
                        </a:spcBef>
                        <a:spcAft>
                          <a:spcPts val="200"/>
                        </a:spcAft>
                        <a:buSzPts val="900"/>
                        <a:buFont typeface="Tahoma" panose="020B0604030504040204" pitchFamily="34" charset="0"/>
                        <a:buChar char="•"/>
                      </a:pPr>
                      <a:r>
                        <a:rPr lang="en-GB" sz="1000" cap="none" spc="0" dirty="0">
                          <a:solidFill>
                            <a:schemeClr val="tx1"/>
                          </a:solidFill>
                          <a:effectLst/>
                        </a:rPr>
                        <a:t>Number of public awareness programmes conducted in archives. (DSAC National Archives)</a:t>
                      </a:r>
                      <a:endParaRPr lang="en-US" sz="1000" cap="none" spc="0" dirty="0">
                        <a:solidFill>
                          <a:schemeClr val="tx1"/>
                        </a:solidFill>
                        <a:effectLst/>
                        <a:latin typeface="Arial MT"/>
                        <a:ea typeface="Tahoma" panose="020B0604030504040204" pitchFamily="34" charset="0"/>
                        <a:cs typeface="Arial MT"/>
                      </a:endParaRPr>
                    </a:p>
                  </a:txBody>
                  <a:tcPr marL="44715" marR="15343" marT="12776" marB="9581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r">
                        <a:spcBef>
                          <a:spcPts val="200"/>
                        </a:spcBef>
                        <a:spcAft>
                          <a:spcPts val="200"/>
                        </a:spcAft>
                      </a:pPr>
                      <a:r>
                        <a:rPr lang="en-GB" sz="1000" cap="none" spc="0" dirty="0">
                          <a:solidFill>
                            <a:schemeClr val="tx1"/>
                          </a:solidFill>
                          <a:effectLst/>
                        </a:rPr>
                        <a:t>44</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vMerge="1">
                  <a:txBody>
                    <a:bodyPr/>
                    <a:lstStyle/>
                    <a:p>
                      <a:endParaRPr lang="en-US"/>
                    </a:p>
                  </a:txBody>
                  <a:tcPr/>
                </a:tc>
                <a:extLst>
                  <a:ext uri="{0D108BD9-81ED-4DB2-BD59-A6C34878D82A}">
                    <a16:rowId xmlns:a16="http://schemas.microsoft.com/office/drawing/2014/main" xmlns="" val="3888687721"/>
                  </a:ext>
                </a:extLst>
              </a:tr>
              <a:tr h="517418">
                <a:tc vMerge="1">
                  <a:txBody>
                    <a:bodyPr/>
                    <a:lstStyle/>
                    <a:p>
                      <a:endParaRPr lang="en-US"/>
                    </a:p>
                  </a:txBody>
                  <a:tcPr/>
                </a:tc>
                <a:tc>
                  <a:txBody>
                    <a:bodyPr/>
                    <a:lstStyle/>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endParaRPr>
                    </a:p>
                    <a:p>
                      <a:pPr marL="0" marR="0">
                        <a:spcBef>
                          <a:spcPts val="0"/>
                        </a:spcBef>
                        <a:spcAft>
                          <a:spcPts val="0"/>
                        </a:spcAft>
                      </a:pPr>
                      <a:r>
                        <a:rPr lang="en-GB" sz="1000" cap="none" spc="0" dirty="0">
                          <a:solidFill>
                            <a:schemeClr val="tx1"/>
                          </a:solidFill>
                          <a:effectLst/>
                        </a:rPr>
                        <a:t>P4: Sport and Recreation</a:t>
                      </a:r>
                      <a:endParaRPr lang="en-US" sz="1000" cap="none" spc="0" dirty="0">
                        <a:solidFill>
                          <a:schemeClr val="tx1"/>
                        </a:solidFill>
                        <a:effectLst/>
                      </a:endParaRPr>
                    </a:p>
                    <a:p>
                      <a:pPr marL="0" marR="0">
                        <a:spcBef>
                          <a:spcPts val="0"/>
                        </a:spcBef>
                        <a:spcAft>
                          <a:spcPts val="0"/>
                        </a:spcAft>
                      </a:pPr>
                      <a:r>
                        <a:rPr lang="en-GB" sz="1000" cap="none" spc="0" dirty="0">
                          <a:solidFill>
                            <a:schemeClr val="tx1"/>
                          </a:solidFill>
                          <a:effectLst/>
                        </a:rPr>
                        <a:t> </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r">
                        <a:spcBef>
                          <a:spcPts val="0"/>
                        </a:spcBef>
                        <a:spcAft>
                          <a:spcPts val="0"/>
                        </a:spcAft>
                      </a:pPr>
                      <a:r>
                        <a:rPr lang="en-GB" sz="1000" cap="none" spc="0" dirty="0">
                          <a:solidFill>
                            <a:schemeClr val="tx1"/>
                          </a:solidFill>
                          <a:effectLst/>
                        </a:rPr>
                        <a:t> </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640297147"/>
                  </a:ext>
                </a:extLst>
              </a:tr>
              <a:tr h="645175">
                <a:tc vMerge="1">
                  <a:txBody>
                    <a:bodyPr/>
                    <a:lstStyle/>
                    <a:p>
                      <a:endParaRPr lang="en-US"/>
                    </a:p>
                  </a:txBody>
                  <a:tcPr/>
                </a:tc>
                <a:tc>
                  <a:txBody>
                    <a:bodyPr/>
                    <a:lstStyle/>
                    <a:p>
                      <a:pPr marL="342900" marR="0" lvl="0" indent="-342900">
                        <a:spcBef>
                          <a:spcPts val="200"/>
                        </a:spcBef>
                        <a:spcAft>
                          <a:spcPts val="200"/>
                        </a:spcAft>
                        <a:buSzPts val="900"/>
                        <a:buFont typeface="Tahoma" panose="020B0604030504040204" pitchFamily="34" charset="0"/>
                        <a:buChar char="•"/>
                      </a:pPr>
                      <a:r>
                        <a:rPr lang="en-GB" sz="1000" cap="none" spc="0" dirty="0">
                          <a:solidFill>
                            <a:schemeClr val="tx1"/>
                          </a:solidFill>
                          <a:effectLst/>
                        </a:rPr>
                        <a:t>Number of schools, hubs and clubs provided with equipment and/or attire as per the established norms and standards. (DSAC APP 2.5)</a:t>
                      </a:r>
                      <a:endParaRPr lang="en-US" sz="1000" cap="none" spc="0" dirty="0">
                        <a:solidFill>
                          <a:schemeClr val="tx1"/>
                        </a:solidFill>
                        <a:effectLst/>
                        <a:latin typeface="Arial MT"/>
                        <a:ea typeface="Tahoma" panose="020B0604030504040204" pitchFamily="34" charset="0"/>
                        <a:cs typeface="Arial MT"/>
                      </a:endParaRPr>
                    </a:p>
                  </a:txBody>
                  <a:tcPr marL="44715" marR="15343" marT="12776" marB="9581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r">
                        <a:spcBef>
                          <a:spcPts val="200"/>
                        </a:spcBef>
                        <a:spcAft>
                          <a:spcPts val="200"/>
                        </a:spcAft>
                      </a:pPr>
                      <a:r>
                        <a:rPr lang="en-GB" sz="1000" cap="none" spc="0" dirty="0">
                          <a:solidFill>
                            <a:schemeClr val="tx1"/>
                          </a:solidFill>
                          <a:effectLst/>
                        </a:rPr>
                        <a:t>2 500</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vMerge="1">
                  <a:txBody>
                    <a:bodyPr/>
                    <a:lstStyle/>
                    <a:p>
                      <a:endParaRPr lang="en-US"/>
                    </a:p>
                  </a:txBody>
                  <a:tcPr/>
                </a:tc>
                <a:extLst>
                  <a:ext uri="{0D108BD9-81ED-4DB2-BD59-A6C34878D82A}">
                    <a16:rowId xmlns:a16="http://schemas.microsoft.com/office/drawing/2014/main" xmlns="" val="2340400733"/>
                  </a:ext>
                </a:extLst>
              </a:tr>
              <a:tr h="389661">
                <a:tc vMerge="1">
                  <a:txBody>
                    <a:bodyPr/>
                    <a:lstStyle/>
                    <a:p>
                      <a:endParaRPr lang="en-US"/>
                    </a:p>
                  </a:txBody>
                  <a:tcPr/>
                </a:tc>
                <a:tc>
                  <a:txBody>
                    <a:bodyPr/>
                    <a:lstStyle/>
                    <a:p>
                      <a:pPr marL="342900" marR="0" lvl="0" indent="-342900">
                        <a:spcBef>
                          <a:spcPts val="200"/>
                        </a:spcBef>
                        <a:spcAft>
                          <a:spcPts val="200"/>
                        </a:spcAft>
                        <a:buSzPts val="900"/>
                        <a:buFont typeface="Tahoma" panose="020B0604030504040204" pitchFamily="34" charset="0"/>
                        <a:buChar char="•"/>
                      </a:pPr>
                      <a:r>
                        <a:rPr lang="en-GB" sz="1000" cap="none" spc="0" dirty="0">
                          <a:solidFill>
                            <a:schemeClr val="tx1"/>
                          </a:solidFill>
                          <a:effectLst/>
                        </a:rPr>
                        <a:t>Number of athletes supported by the sports academies. (DSAC APP 2.2)</a:t>
                      </a:r>
                      <a:endParaRPr lang="en-US" sz="1000" cap="none" spc="0" dirty="0">
                        <a:solidFill>
                          <a:schemeClr val="tx1"/>
                        </a:solidFill>
                        <a:effectLst/>
                        <a:latin typeface="Arial MT"/>
                        <a:ea typeface="Tahoma" panose="020B0604030504040204" pitchFamily="34" charset="0"/>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r">
                        <a:spcBef>
                          <a:spcPts val="200"/>
                        </a:spcBef>
                        <a:spcAft>
                          <a:spcPts val="200"/>
                        </a:spcAft>
                      </a:pPr>
                      <a:r>
                        <a:rPr lang="en-GB" sz="1000" cap="none" spc="0" dirty="0">
                          <a:solidFill>
                            <a:schemeClr val="tx1"/>
                          </a:solidFill>
                          <a:effectLst/>
                        </a:rPr>
                        <a:t>3 700</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203641126"/>
                  </a:ext>
                </a:extLst>
              </a:tr>
              <a:tr h="389661">
                <a:tc vMerge="1">
                  <a:txBody>
                    <a:bodyPr/>
                    <a:lstStyle/>
                    <a:p>
                      <a:endParaRPr lang="en-US"/>
                    </a:p>
                  </a:txBody>
                  <a:tcPr/>
                </a:tc>
                <a:tc>
                  <a:txBody>
                    <a:bodyPr/>
                    <a:lstStyle/>
                    <a:p>
                      <a:pPr marL="342900" marR="0" lvl="0" indent="-342900">
                        <a:spcBef>
                          <a:spcPts val="200"/>
                        </a:spcBef>
                        <a:spcAft>
                          <a:spcPts val="200"/>
                        </a:spcAft>
                        <a:buSzPts val="900"/>
                        <a:buFont typeface="Tahoma" panose="020B0604030504040204" pitchFamily="34" charset="0"/>
                        <a:buChar char="•"/>
                      </a:pPr>
                      <a:r>
                        <a:rPr lang="en-GB" sz="1000" cap="none" spc="0" dirty="0">
                          <a:solidFill>
                            <a:schemeClr val="tx1"/>
                          </a:solidFill>
                          <a:effectLst/>
                        </a:rPr>
                        <a:t>Number of learners participating at the district school sport tournaments. (DSAC APP 2.7)</a:t>
                      </a:r>
                      <a:endParaRPr lang="en-US" sz="1000" cap="none" spc="0" dirty="0">
                        <a:solidFill>
                          <a:schemeClr val="tx1"/>
                        </a:solidFill>
                        <a:effectLst/>
                        <a:latin typeface="Arial MT"/>
                        <a:ea typeface="Tahoma" panose="020B0604030504040204" pitchFamily="34" charset="0"/>
                        <a:cs typeface="Arial MT"/>
                      </a:endParaRPr>
                    </a:p>
                  </a:txBody>
                  <a:tcPr marL="44715" marR="15343" marT="12776" marB="9581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r">
                        <a:spcBef>
                          <a:spcPts val="200"/>
                        </a:spcBef>
                        <a:spcAft>
                          <a:spcPts val="200"/>
                        </a:spcAft>
                      </a:pPr>
                      <a:r>
                        <a:rPr lang="en-GB" sz="1000" cap="none" spc="0" dirty="0">
                          <a:solidFill>
                            <a:schemeClr val="tx1"/>
                          </a:solidFill>
                          <a:effectLst/>
                        </a:rPr>
                        <a:t>75 000</a:t>
                      </a:r>
                      <a:endParaRPr lang="en-US" sz="1000" cap="none" spc="0" dirty="0">
                        <a:solidFill>
                          <a:schemeClr val="tx1"/>
                        </a:solidFill>
                        <a:effectLst/>
                        <a:latin typeface="Arial MT"/>
                        <a:ea typeface="Arial MT"/>
                        <a:cs typeface="Arial MT"/>
                      </a:endParaRPr>
                    </a:p>
                  </a:txBody>
                  <a:tcPr marL="44715" marR="15343" marT="12776" marB="9581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vMerge="1">
                  <a:txBody>
                    <a:bodyPr/>
                    <a:lstStyle/>
                    <a:p>
                      <a:endParaRPr lang="en-US"/>
                    </a:p>
                  </a:txBody>
                  <a:tcPr/>
                </a:tc>
                <a:extLst>
                  <a:ext uri="{0D108BD9-81ED-4DB2-BD59-A6C34878D82A}">
                    <a16:rowId xmlns:a16="http://schemas.microsoft.com/office/drawing/2014/main" xmlns="" val="1884706919"/>
                  </a:ext>
                </a:extLst>
              </a:tr>
            </a:tbl>
          </a:graphicData>
        </a:graphic>
      </p:graphicFrame>
    </p:spTree>
    <p:extLst>
      <p:ext uri="{BB962C8B-B14F-4D97-AF65-F5344CB8AC3E}">
        <p14:creationId xmlns:p14="http://schemas.microsoft.com/office/powerpoint/2010/main" xmlns="" val="4092628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5F6A12BD-2263-4899-980C-1DA6C693DCCD}"/>
              </a:ext>
            </a:extLst>
          </p:cNvPr>
          <p:cNvSpPr txBox="1"/>
          <p:nvPr/>
        </p:nvSpPr>
        <p:spPr>
          <a:xfrm>
            <a:off x="503345" y="237744"/>
            <a:ext cx="7879842" cy="101498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800" b="1" kern="1200" dirty="0">
                <a:solidFill>
                  <a:schemeClr val="tx1"/>
                </a:solidFill>
                <a:latin typeface="+mj-lt"/>
                <a:ea typeface="+mj-ea"/>
                <a:cs typeface="+mj-cs"/>
              </a:rPr>
              <a:t>Measuring Outcomes – </a:t>
            </a:r>
          </a:p>
          <a:p>
            <a:pPr defTabSz="914400">
              <a:lnSpc>
                <a:spcPct val="90000"/>
              </a:lnSpc>
              <a:spcBef>
                <a:spcPct val="0"/>
              </a:spcBef>
              <a:spcAft>
                <a:spcPts val="600"/>
              </a:spcAft>
            </a:pPr>
            <a:r>
              <a:rPr lang="en-US" sz="2800" b="1" i="1" kern="1200" dirty="0">
                <a:solidFill>
                  <a:schemeClr val="tx1"/>
                </a:solidFill>
                <a:latin typeface="+mj-lt"/>
                <a:ea typeface="+mj-ea"/>
                <a:cs typeface="+mj-cs"/>
              </a:rPr>
              <a:t>Enablers</a:t>
            </a:r>
          </a:p>
        </p:txBody>
      </p:sp>
      <p:sp>
        <p:nvSpPr>
          <p:cNvPr id="13" name="Rectangle 12">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3" name="Table 2">
            <a:extLst>
              <a:ext uri="{FF2B5EF4-FFF2-40B4-BE49-F238E27FC236}">
                <a16:creationId xmlns:a16="http://schemas.microsoft.com/office/drawing/2014/main" xmlns="" id="{3260BDEF-9D76-4136-BDD6-F0E30B24D04B}"/>
              </a:ext>
            </a:extLst>
          </p:cNvPr>
          <p:cNvGraphicFramePr>
            <a:graphicFrameLocks noGrp="1"/>
          </p:cNvGraphicFramePr>
          <p:nvPr>
            <p:extLst>
              <p:ext uri="{D42A27DB-BD31-4B8C-83A1-F6EECF244321}">
                <p14:modId xmlns:p14="http://schemas.microsoft.com/office/powerpoint/2010/main" xmlns="" val="2934761920"/>
              </p:ext>
            </p:extLst>
          </p:nvPr>
        </p:nvGraphicFramePr>
        <p:xfrm>
          <a:off x="0" y="1721363"/>
          <a:ext cx="9144000" cy="3842939"/>
        </p:xfrm>
        <a:graphic>
          <a:graphicData uri="http://schemas.openxmlformats.org/drawingml/2006/table">
            <a:tbl>
              <a:tblPr firstRow="1" firstCol="1" bandRow="1">
                <a:tableStyleId>{0505E3EF-67EA-436B-97B2-0124C06EBD24}</a:tableStyleId>
              </a:tblPr>
              <a:tblGrid>
                <a:gridCol w="1765867">
                  <a:extLst>
                    <a:ext uri="{9D8B030D-6E8A-4147-A177-3AD203B41FA5}">
                      <a16:colId xmlns:a16="http://schemas.microsoft.com/office/drawing/2014/main" xmlns="" val="1248639501"/>
                    </a:ext>
                  </a:extLst>
                </a:gridCol>
                <a:gridCol w="2426451">
                  <a:extLst>
                    <a:ext uri="{9D8B030D-6E8A-4147-A177-3AD203B41FA5}">
                      <a16:colId xmlns:a16="http://schemas.microsoft.com/office/drawing/2014/main" xmlns="" val="2286115810"/>
                    </a:ext>
                  </a:extLst>
                </a:gridCol>
                <a:gridCol w="1756027">
                  <a:extLst>
                    <a:ext uri="{9D8B030D-6E8A-4147-A177-3AD203B41FA5}">
                      <a16:colId xmlns:a16="http://schemas.microsoft.com/office/drawing/2014/main" xmlns="" val="3460239118"/>
                    </a:ext>
                  </a:extLst>
                </a:gridCol>
                <a:gridCol w="2135710">
                  <a:extLst>
                    <a:ext uri="{9D8B030D-6E8A-4147-A177-3AD203B41FA5}">
                      <a16:colId xmlns:a16="http://schemas.microsoft.com/office/drawing/2014/main" xmlns="" val="1059543455"/>
                    </a:ext>
                  </a:extLst>
                </a:gridCol>
                <a:gridCol w="1059945">
                  <a:extLst>
                    <a:ext uri="{9D8B030D-6E8A-4147-A177-3AD203B41FA5}">
                      <a16:colId xmlns:a16="http://schemas.microsoft.com/office/drawing/2014/main" xmlns="" val="1307434287"/>
                    </a:ext>
                  </a:extLst>
                </a:gridCol>
              </a:tblGrid>
              <a:tr h="527409">
                <a:tc>
                  <a:txBody>
                    <a:bodyPr/>
                    <a:lstStyle/>
                    <a:p>
                      <a:pPr>
                        <a:lnSpc>
                          <a:spcPct val="115000"/>
                        </a:lnSpc>
                        <a:spcBef>
                          <a:spcPts val="660"/>
                        </a:spcBef>
                        <a:spcAft>
                          <a:spcPts val="0"/>
                        </a:spcAft>
                        <a:tabLst>
                          <a:tab pos="528955" algn="l"/>
                        </a:tabLst>
                      </a:pPr>
                      <a:r>
                        <a:rPr lang="en-GB" sz="1400" dirty="0">
                          <a:solidFill>
                            <a:schemeClr val="bg1"/>
                          </a:solidFill>
                          <a:effectLst/>
                          <a:latin typeface="Arial" panose="020B0604020202020204" pitchFamily="34" charset="0"/>
                          <a:cs typeface="Arial" panose="020B0604020202020204" pitchFamily="34" charset="0"/>
                        </a:rPr>
                        <a:t>OUTCOME</a:t>
                      </a:r>
                      <a:endParaRPr lang="en-ZA" sz="2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solidFill>
                      <a:srgbClr val="BB8C43"/>
                    </a:solidFill>
                  </a:tcPr>
                </a:tc>
                <a:tc>
                  <a:txBody>
                    <a:bodyPr/>
                    <a:lstStyle/>
                    <a:p>
                      <a:pPr>
                        <a:lnSpc>
                          <a:spcPct val="115000"/>
                        </a:lnSpc>
                        <a:spcBef>
                          <a:spcPts val="660"/>
                        </a:spcBef>
                        <a:spcAft>
                          <a:spcPts val="0"/>
                        </a:spcAft>
                        <a:tabLst>
                          <a:tab pos="528955" algn="l"/>
                        </a:tabLst>
                      </a:pPr>
                      <a:r>
                        <a:rPr lang="en-GB" sz="1400" dirty="0">
                          <a:solidFill>
                            <a:schemeClr val="bg1"/>
                          </a:solidFill>
                          <a:effectLst/>
                          <a:latin typeface="Arial" panose="020B0604020202020204" pitchFamily="34" charset="0"/>
                          <a:cs typeface="Arial" panose="020B0604020202020204" pitchFamily="34" charset="0"/>
                        </a:rPr>
                        <a:t>OUTCOME INDICATOR</a:t>
                      </a:r>
                      <a:endParaRPr lang="en-ZA" sz="2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solidFill>
                      <a:srgbClr val="BB8C43"/>
                    </a:solidFill>
                  </a:tcPr>
                </a:tc>
                <a:tc>
                  <a:txBody>
                    <a:bodyPr/>
                    <a:lstStyle/>
                    <a:p>
                      <a:pPr>
                        <a:lnSpc>
                          <a:spcPct val="115000"/>
                        </a:lnSpc>
                        <a:spcBef>
                          <a:spcPts val="660"/>
                        </a:spcBef>
                        <a:spcAft>
                          <a:spcPts val="0"/>
                        </a:spcAft>
                        <a:tabLst>
                          <a:tab pos="528955" algn="l"/>
                        </a:tabLst>
                      </a:pPr>
                      <a:r>
                        <a:rPr lang="en-GB" sz="1400" dirty="0">
                          <a:solidFill>
                            <a:schemeClr val="bg1"/>
                          </a:solidFill>
                          <a:effectLst/>
                          <a:latin typeface="Arial" panose="020B0604020202020204" pitchFamily="34" charset="0"/>
                          <a:cs typeface="Arial" panose="020B0604020202020204" pitchFamily="34" charset="0"/>
                        </a:rPr>
                        <a:t>BASELINE</a:t>
                      </a:r>
                      <a:endParaRPr lang="en-ZA" sz="2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solidFill>
                      <a:srgbClr val="BB8C43"/>
                    </a:solidFill>
                  </a:tcPr>
                </a:tc>
                <a:tc>
                  <a:txBody>
                    <a:bodyPr/>
                    <a:lstStyle/>
                    <a:p>
                      <a:pPr>
                        <a:lnSpc>
                          <a:spcPct val="115000"/>
                        </a:lnSpc>
                        <a:spcBef>
                          <a:spcPts val="660"/>
                        </a:spcBef>
                        <a:spcAft>
                          <a:spcPts val="0"/>
                        </a:spcAft>
                        <a:tabLst>
                          <a:tab pos="528955" algn="l"/>
                        </a:tabLst>
                      </a:pPr>
                      <a:r>
                        <a:rPr lang="en-GB" sz="1400" dirty="0">
                          <a:solidFill>
                            <a:schemeClr val="bg1"/>
                          </a:solidFill>
                          <a:effectLst/>
                          <a:latin typeface="Arial" panose="020B0604020202020204" pitchFamily="34" charset="0"/>
                          <a:cs typeface="Arial" panose="020B0604020202020204" pitchFamily="34" charset="0"/>
                        </a:rPr>
                        <a:t>FIVE-YEAR TARGET</a:t>
                      </a:r>
                      <a:endParaRPr lang="en-ZA" sz="2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solidFill>
                      <a:srgbClr val="BB8C43"/>
                    </a:solidFill>
                  </a:tcPr>
                </a:tc>
                <a:tc>
                  <a:txBody>
                    <a:bodyPr/>
                    <a:lstStyle/>
                    <a:p>
                      <a:pPr>
                        <a:lnSpc>
                          <a:spcPct val="115000"/>
                        </a:lnSpc>
                        <a:spcBef>
                          <a:spcPts val="660"/>
                        </a:spcBef>
                        <a:spcAft>
                          <a:spcPts val="0"/>
                        </a:spcAft>
                        <a:tabLst>
                          <a:tab pos="528955" algn="l"/>
                        </a:tabLst>
                      </a:pPr>
                      <a:r>
                        <a:rPr lang="en-GB" sz="1400" dirty="0">
                          <a:solidFill>
                            <a:schemeClr val="bg1"/>
                          </a:solidFill>
                          <a:effectLst/>
                          <a:latin typeface="Arial" panose="020B0604020202020204" pitchFamily="34" charset="0"/>
                          <a:cs typeface="Arial" panose="020B0604020202020204" pitchFamily="34" charset="0"/>
                        </a:rPr>
                        <a:t>SOURCE</a:t>
                      </a:r>
                      <a:endParaRPr lang="en-ZA" sz="2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rgbClr val="BB8C43"/>
                    </a:solidFill>
                  </a:tcPr>
                </a:tc>
                <a:extLst>
                  <a:ext uri="{0D108BD9-81ED-4DB2-BD59-A6C34878D82A}">
                    <a16:rowId xmlns:a16="http://schemas.microsoft.com/office/drawing/2014/main" xmlns="" val="208824707"/>
                  </a:ext>
                </a:extLst>
              </a:tr>
              <a:tr h="838531">
                <a:tc rowSpan="2">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Transformed, capable and professional SAC Sector</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Arts and Culture Sector organised into councils affiliated under the CCIFSA</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Councils not affiliated under the CCIFSA</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Councils for sector genres established</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DSAC</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xmlns="" val="1250582849"/>
                  </a:ext>
                </a:extLst>
              </a:tr>
              <a:tr h="838531">
                <a:tc vMerge="1">
                  <a:txBody>
                    <a:bodyPr/>
                    <a:lstStyle/>
                    <a:p>
                      <a:endParaRPr lang="en-ZA"/>
                    </a:p>
                  </a:txBody>
                  <a:tcPr/>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Improvement in Olympic and Paralympic medal status</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Total number of 2020 Olympic and Paralympic medals</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An increase of 10 medals</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DSAC</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xmlns="" val="2220856361"/>
                  </a:ext>
                </a:extLst>
              </a:tr>
              <a:tr h="821933">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Integrated and accessible SAC infrastructure and information</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Number of sport and recreation facilities compliant with norms and standards</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gn="ct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137</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gn="ct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175</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DSAC</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xmlns="" val="1581426840"/>
                  </a:ext>
                </a:extLst>
              </a:tr>
              <a:tr h="815063">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Compliant and responsive governance</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Audit outcome</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Unqualified</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Clean</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20479" marR="20479" marT="7144" marB="0"/>
                </a:tc>
                <a:tc>
                  <a:txBody>
                    <a:bodyPr/>
                    <a:lstStyle/>
                    <a:p>
                      <a:pPr>
                        <a:lnSpc>
                          <a:spcPct val="115000"/>
                        </a:lnSpc>
                        <a:spcBef>
                          <a:spcPts val="600"/>
                        </a:spcBef>
                        <a:spcAft>
                          <a:spcPts val="600"/>
                        </a:spcAft>
                        <a:tabLst>
                          <a:tab pos="528955" algn="l"/>
                        </a:tabLst>
                      </a:pPr>
                      <a:r>
                        <a:rPr lang="en-GB" sz="1200" dirty="0">
                          <a:effectLst/>
                          <a:latin typeface="Arial" panose="020B0604020202020204" pitchFamily="34" charset="0"/>
                          <a:cs typeface="Arial" panose="020B0604020202020204" pitchFamily="34" charset="0"/>
                        </a:rPr>
                        <a:t>DSAC Annual Report</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xmlns="" val="1370432728"/>
                  </a:ext>
                </a:extLst>
              </a:tr>
            </a:tbl>
          </a:graphicData>
        </a:graphic>
      </p:graphicFrame>
    </p:spTree>
    <p:extLst>
      <p:ext uri="{BB962C8B-B14F-4D97-AF65-F5344CB8AC3E}">
        <p14:creationId xmlns:p14="http://schemas.microsoft.com/office/powerpoint/2010/main" xmlns="" val="136989117"/>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Arc 32">
            <a:extLst>
              <a:ext uri="{FF2B5EF4-FFF2-40B4-BE49-F238E27FC236}">
                <a16:creationId xmlns:a16="http://schemas.microsoft.com/office/drawing/2014/main" xmlns=""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56D36647-69AC-A33F-00E1-0BADF357DFF7}"/>
              </a:ext>
            </a:extLst>
          </p:cNvPr>
          <p:cNvSpPr txBox="1"/>
          <p:nvPr/>
        </p:nvSpPr>
        <p:spPr>
          <a:xfrm>
            <a:off x="4421221" y="479493"/>
            <a:ext cx="4094129" cy="1325563"/>
          </a:xfrm>
          <a:prstGeom prst="rect">
            <a:avLst/>
          </a:prstGeom>
        </p:spPr>
        <p:txBody>
          <a:bodyPr vert="horz" lIns="91440" tIns="45720" rIns="91440" bIns="45720" rtlCol="0" anchor="ctr">
            <a:normAutofit/>
          </a:bodyPr>
          <a:lstStyle/>
          <a:p>
            <a:pPr marL="0" marR="0" defTabSz="914400">
              <a:lnSpc>
                <a:spcPct val="90000"/>
              </a:lnSpc>
              <a:spcBef>
                <a:spcPct val="0"/>
              </a:spcBef>
              <a:spcAft>
                <a:spcPts val="600"/>
              </a:spcAft>
              <a:tabLst>
                <a:tab pos="528955" algn="l"/>
              </a:tabLst>
            </a:pPr>
            <a:r>
              <a:rPr lang="en-US" sz="2800" b="1" kern="1200" dirty="0">
                <a:solidFill>
                  <a:schemeClr val="tx1"/>
                </a:solidFill>
                <a:effectLst/>
                <a:latin typeface="+mj-lt"/>
                <a:ea typeface="+mj-ea"/>
                <a:cs typeface="+mj-cs"/>
              </a:rPr>
              <a:t>ANNEXURE C: CONSOLIDATED INDICATORS</a:t>
            </a:r>
            <a:endParaRPr lang="en-US" sz="2800" kern="1200" dirty="0">
              <a:solidFill>
                <a:schemeClr val="tx1"/>
              </a:solidFill>
              <a:effectLst/>
              <a:latin typeface="+mj-lt"/>
              <a:ea typeface="+mj-ea"/>
              <a:cs typeface="+mj-cs"/>
            </a:endParaRPr>
          </a:p>
        </p:txBody>
      </p:sp>
      <p:sp>
        <p:nvSpPr>
          <p:cNvPr id="35" name="Freeform: Shape 34">
            <a:extLst>
              <a:ext uri="{FF2B5EF4-FFF2-40B4-BE49-F238E27FC236}">
                <a16:creationId xmlns:a16="http://schemas.microsoft.com/office/drawing/2014/main" xmlns=""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xmlns="" id="{E6481F2A-8C41-8EA0-DCE6-8E7D3B9D1111}"/>
              </a:ext>
            </a:extLst>
          </p:cNvPr>
          <p:cNvSpPr txBox="1"/>
          <p:nvPr/>
        </p:nvSpPr>
        <p:spPr>
          <a:xfrm>
            <a:off x="4421221" y="1984443"/>
            <a:ext cx="4094129" cy="4192520"/>
          </a:xfrm>
          <a:prstGeom prst="rect">
            <a:avLst/>
          </a:prstGeom>
        </p:spPr>
        <p:txBody>
          <a:bodyPr vert="horz" lIns="91440" tIns="45720" rIns="91440" bIns="45720" rtlCol="0">
            <a:normAutofit/>
          </a:bodyPr>
          <a:lstStyle/>
          <a:p>
            <a:pPr defTabSz="914400">
              <a:lnSpc>
                <a:spcPct val="90000"/>
              </a:lnSpc>
              <a:spcAft>
                <a:spcPts val="600"/>
              </a:spcAft>
            </a:pPr>
            <a:r>
              <a:rPr lang="en-US" dirty="0"/>
              <a:t>Public Entities within the sport, arts and culture sector: The following indicators are also relevant to achieving our sector-specific priorities and are implemented through arts, culture and heritage public entities:</a:t>
            </a:r>
          </a:p>
        </p:txBody>
      </p:sp>
      <p:sp>
        <p:nvSpPr>
          <p:cNvPr id="4" name="Slide Number Placeholder 3">
            <a:extLst>
              <a:ext uri="{FF2B5EF4-FFF2-40B4-BE49-F238E27FC236}">
                <a16:creationId xmlns:a16="http://schemas.microsoft.com/office/drawing/2014/main" xmlns="" id="{EFB08802-1CEE-1E03-1D7D-14262140356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DA29E366-C59F-4931-AACC-96A9B8496996}" type="slidenum">
              <a:rPr lang="en-US" smtClean="0"/>
              <a:pPr defTabSz="914400">
                <a:spcAft>
                  <a:spcPts val="600"/>
                </a:spcAft>
              </a:pPr>
              <a:t>110</a:t>
            </a:fld>
            <a:endParaRPr lang="en-US" dirty="0"/>
          </a:p>
        </p:txBody>
      </p:sp>
      <p:graphicFrame>
        <p:nvGraphicFramePr>
          <p:cNvPr id="5" name="Table 4">
            <a:extLst>
              <a:ext uri="{FF2B5EF4-FFF2-40B4-BE49-F238E27FC236}">
                <a16:creationId xmlns:a16="http://schemas.microsoft.com/office/drawing/2014/main" xmlns="" id="{8EBD1988-A812-FECD-EB7B-70D9D6830E90}"/>
              </a:ext>
            </a:extLst>
          </p:cNvPr>
          <p:cNvGraphicFramePr>
            <a:graphicFrameLocks noGrp="1"/>
          </p:cNvGraphicFramePr>
          <p:nvPr>
            <p:extLst>
              <p:ext uri="{D42A27DB-BD31-4B8C-83A1-F6EECF244321}">
                <p14:modId xmlns:p14="http://schemas.microsoft.com/office/powerpoint/2010/main" xmlns="" val="4129487856"/>
              </p:ext>
            </p:extLst>
          </p:nvPr>
        </p:nvGraphicFramePr>
        <p:xfrm>
          <a:off x="141515" y="164793"/>
          <a:ext cx="4539343" cy="6526830"/>
        </p:xfrm>
        <a:graphic>
          <a:graphicData uri="http://schemas.openxmlformats.org/drawingml/2006/table">
            <a:tbl>
              <a:tblPr firstRow="1" firstCol="1" bandRow="1">
                <a:noFill/>
                <a:tableStyleId>{5C22544A-7EE6-4342-B048-85BDC9FD1C3A}</a:tableStyleId>
              </a:tblPr>
              <a:tblGrid>
                <a:gridCol w="1129877">
                  <a:extLst>
                    <a:ext uri="{9D8B030D-6E8A-4147-A177-3AD203B41FA5}">
                      <a16:colId xmlns:a16="http://schemas.microsoft.com/office/drawing/2014/main" xmlns="" val="3436533274"/>
                    </a:ext>
                  </a:extLst>
                </a:gridCol>
                <a:gridCol w="2573640">
                  <a:extLst>
                    <a:ext uri="{9D8B030D-6E8A-4147-A177-3AD203B41FA5}">
                      <a16:colId xmlns:a16="http://schemas.microsoft.com/office/drawing/2014/main" xmlns="" val="1564200710"/>
                    </a:ext>
                  </a:extLst>
                </a:gridCol>
                <a:gridCol w="835826">
                  <a:extLst>
                    <a:ext uri="{9D8B030D-6E8A-4147-A177-3AD203B41FA5}">
                      <a16:colId xmlns:a16="http://schemas.microsoft.com/office/drawing/2014/main" xmlns="" val="2471262524"/>
                    </a:ext>
                  </a:extLst>
                </a:gridCol>
              </a:tblGrid>
              <a:tr h="424912">
                <a:tc>
                  <a:txBody>
                    <a:bodyPr/>
                    <a:lstStyle/>
                    <a:p>
                      <a:pPr marL="0" marR="0" algn="ctr">
                        <a:spcBef>
                          <a:spcPts val="0"/>
                        </a:spcBef>
                        <a:spcAft>
                          <a:spcPts val="0"/>
                        </a:spcAft>
                      </a:pPr>
                      <a:r>
                        <a:rPr lang="en-GB" sz="1050" b="0" cap="none" spc="0" dirty="0">
                          <a:solidFill>
                            <a:schemeClr val="tx1"/>
                          </a:solidFill>
                          <a:effectLst/>
                        </a:rPr>
                        <a:t>INSTITUTION</a:t>
                      </a:r>
                      <a:endParaRPr lang="en-US" sz="1050" b="0" cap="none" spc="0" dirty="0">
                        <a:solidFill>
                          <a:schemeClr val="tx1"/>
                        </a:solidFill>
                        <a:effectLst/>
                        <a:latin typeface="Arial MT"/>
                        <a:ea typeface="Arial MT"/>
                        <a:cs typeface="Arial MT"/>
                      </a:endParaRPr>
                    </a:p>
                  </a:txBody>
                  <a:tcPr marL="39210" marR="39210" marT="41157" marB="41157">
                    <a:lnL w="12700" cmpd="sng">
                      <a:noFill/>
                    </a:lnL>
                    <a:lnR w="12700" cmpd="sng">
                      <a:noFill/>
                    </a:lnR>
                    <a:lnT w="28575" cap="flat" cmpd="sng" algn="ctr">
                      <a:solidFill>
                        <a:schemeClr val="tx1"/>
                      </a:solidFill>
                      <a:prstDash val="solid"/>
                    </a:lnT>
                    <a:lnB w="38100" cmpd="sng">
                      <a:noFill/>
                    </a:lnB>
                    <a:noFill/>
                  </a:tcPr>
                </a:tc>
                <a:tc>
                  <a:txBody>
                    <a:bodyPr/>
                    <a:lstStyle/>
                    <a:p>
                      <a:pPr marL="0" marR="0" algn="ctr">
                        <a:spcBef>
                          <a:spcPts val="0"/>
                        </a:spcBef>
                        <a:spcAft>
                          <a:spcPts val="0"/>
                        </a:spcAft>
                      </a:pPr>
                      <a:r>
                        <a:rPr lang="en-GB" sz="1050" b="0" cap="none" spc="0" dirty="0">
                          <a:solidFill>
                            <a:schemeClr val="tx1"/>
                          </a:solidFill>
                          <a:effectLst/>
                        </a:rPr>
                        <a:t>OUTPUT INDICATOR</a:t>
                      </a:r>
                      <a:endParaRPr lang="en-US" sz="1050" b="0" cap="none" spc="0" dirty="0">
                        <a:solidFill>
                          <a:schemeClr val="tx1"/>
                        </a:solidFill>
                        <a:effectLst/>
                        <a:latin typeface="Arial MT"/>
                        <a:ea typeface="Arial MT"/>
                        <a:cs typeface="Arial MT"/>
                      </a:endParaRPr>
                    </a:p>
                  </a:txBody>
                  <a:tcPr marL="39210" marR="39210" marT="41157" marB="41157">
                    <a:lnL w="12700" cmpd="sng">
                      <a:noFill/>
                    </a:lnL>
                    <a:lnR w="12700" cmpd="sng">
                      <a:noFill/>
                    </a:lnR>
                    <a:lnT w="28575" cap="flat" cmpd="sng" algn="ctr">
                      <a:solidFill>
                        <a:schemeClr val="tx1"/>
                      </a:solidFill>
                      <a:prstDash val="solid"/>
                    </a:lnT>
                    <a:lnB w="38100" cmpd="sng">
                      <a:noFill/>
                    </a:lnB>
                    <a:noFill/>
                  </a:tcPr>
                </a:tc>
                <a:tc>
                  <a:txBody>
                    <a:bodyPr/>
                    <a:lstStyle/>
                    <a:p>
                      <a:pPr marL="0" marR="0" algn="ctr">
                        <a:spcBef>
                          <a:spcPts val="0"/>
                        </a:spcBef>
                        <a:spcAft>
                          <a:spcPts val="0"/>
                        </a:spcAft>
                      </a:pPr>
                      <a:r>
                        <a:rPr lang="en-GB" sz="1050" b="0" cap="none" spc="0" dirty="0">
                          <a:solidFill>
                            <a:schemeClr val="tx1"/>
                          </a:solidFill>
                          <a:effectLst/>
                        </a:rPr>
                        <a:t>DATA SOURCE</a:t>
                      </a:r>
                      <a:endParaRPr lang="en-US" sz="1050" b="0" cap="none" spc="0" dirty="0">
                        <a:solidFill>
                          <a:schemeClr val="tx1"/>
                        </a:solidFill>
                        <a:effectLst/>
                        <a:latin typeface="Arial MT"/>
                        <a:ea typeface="Arial MT"/>
                        <a:cs typeface="Arial MT"/>
                      </a:endParaRPr>
                    </a:p>
                  </a:txBody>
                  <a:tcPr marL="39210" marR="39210" marT="41157" marB="41157">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xmlns="" val="913837521"/>
                  </a:ext>
                </a:extLst>
              </a:tr>
              <a:tr h="256646">
                <a:tc rowSpan="15">
                  <a:txBody>
                    <a:bodyPr/>
                    <a:lstStyle/>
                    <a:p>
                      <a:pPr marL="71755" marR="71755">
                        <a:spcBef>
                          <a:spcPts val="0"/>
                        </a:spcBef>
                        <a:spcAft>
                          <a:spcPts val="0"/>
                        </a:spcAft>
                      </a:pPr>
                      <a:r>
                        <a:rPr lang="en-GB" sz="1050" b="1" cap="none" spc="0" dirty="0">
                          <a:solidFill>
                            <a:schemeClr val="tx1"/>
                          </a:solidFill>
                          <a:effectLst/>
                        </a:rPr>
                        <a:t>DEPARTMENT OF SPORT, ARTS AND CULTURE PUBLIC ENTITIES</a:t>
                      </a:r>
                      <a:endParaRPr lang="en-US" sz="1050" b="1" cap="none" spc="0" dirty="0">
                        <a:solidFill>
                          <a:schemeClr val="tx1"/>
                        </a:solidFill>
                        <a:effectLst/>
                        <a:latin typeface="Arial MT"/>
                        <a:ea typeface="Arial MT"/>
                        <a:cs typeface="Arial MT"/>
                      </a:endParaRPr>
                    </a:p>
                  </a:txBody>
                  <a:tcPr marL="39210" marR="39210" marT="41157" marB="41157" vert="vert270" anchor="ctr">
                    <a:lnL w="28575" cap="flat" cmpd="sng" algn="ctr">
                      <a:noFill/>
                      <a:prstDash val="solid"/>
                    </a:lnL>
                    <a:lnR w="12700" cmpd="sng">
                      <a:noFill/>
                      <a:prstDash val="solid"/>
                    </a:lnR>
                    <a:lnT w="38100" cmpd="sng">
                      <a:noFill/>
                    </a:lnT>
                    <a:lnB w="28575" cap="flat" cmpd="sng" algn="ctr">
                      <a:noFill/>
                      <a:prstDash val="solid"/>
                    </a:lnB>
                    <a:noFill/>
                  </a:tcPr>
                </a:tc>
                <a:tc>
                  <a:txBody>
                    <a:bodyPr/>
                    <a:lstStyle/>
                    <a:p>
                      <a:pPr marL="0" marR="0">
                        <a:spcBef>
                          <a:spcPts val="0"/>
                        </a:spcBef>
                        <a:spcAft>
                          <a:spcPts val="0"/>
                        </a:spcAft>
                      </a:pPr>
                      <a:r>
                        <a:rPr lang="en-GB" sz="1050" cap="none" spc="0" dirty="0">
                          <a:solidFill>
                            <a:schemeClr val="tx1"/>
                          </a:solidFill>
                          <a:effectLst/>
                        </a:rPr>
                        <a:t>HERITAGE</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38100" cmpd="sng">
                      <a:noFill/>
                    </a:lnT>
                    <a:lnB w="12700" cap="flat" cmpd="sng" algn="ctr">
                      <a:noFill/>
                      <a:prstDash val="solid"/>
                    </a:lnB>
                    <a:noFill/>
                  </a:tcPr>
                </a:tc>
                <a:tc rowSpan="15">
                  <a:txBody>
                    <a:bodyPr/>
                    <a:lstStyle/>
                    <a:p>
                      <a:pPr marL="71755" marR="71755">
                        <a:spcBef>
                          <a:spcPts val="0"/>
                        </a:spcBef>
                        <a:spcAft>
                          <a:spcPts val="0"/>
                        </a:spcAft>
                      </a:pPr>
                      <a:r>
                        <a:rPr lang="en-GB" sz="1050" cap="none" spc="0" dirty="0">
                          <a:solidFill>
                            <a:schemeClr val="tx1"/>
                          </a:solidFill>
                          <a:effectLst/>
                        </a:rPr>
                        <a:t>DEPARTMENT OF SPORT, ARTS AND CULTURE PUBLIC ENTITIES</a:t>
                      </a:r>
                      <a:endParaRPr lang="en-US" sz="1050" cap="none" spc="0" dirty="0">
                        <a:solidFill>
                          <a:schemeClr val="tx1"/>
                        </a:solidFill>
                        <a:effectLst/>
                        <a:latin typeface="Arial MT"/>
                        <a:ea typeface="Arial MT"/>
                        <a:cs typeface="Arial MT"/>
                      </a:endParaRPr>
                    </a:p>
                  </a:txBody>
                  <a:tcPr marL="39210" marR="39210" marT="41157" marB="41157" vert="vert270" anchor="ctr">
                    <a:lnL w="12700" cmpd="sng">
                      <a:noFill/>
                      <a:prstDash val="solid"/>
                    </a:lnL>
                    <a:lnR w="28575" cap="flat" cmpd="sng" algn="ctr">
                      <a:noFill/>
                      <a:prstDash val="solid"/>
                    </a:lnR>
                    <a:lnT w="38100" cmpd="sng">
                      <a:noFill/>
                    </a:lnT>
                    <a:lnB w="28575" cap="flat" cmpd="sng" algn="ctr">
                      <a:noFill/>
                      <a:prstDash val="solid"/>
                    </a:lnB>
                    <a:noFill/>
                  </a:tcPr>
                </a:tc>
                <a:extLst>
                  <a:ext uri="{0D108BD9-81ED-4DB2-BD59-A6C34878D82A}">
                    <a16:rowId xmlns:a16="http://schemas.microsoft.com/office/drawing/2014/main" xmlns="" val="1562974116"/>
                  </a:ext>
                </a:extLst>
              </a:tr>
              <a:tr h="487412">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Total number of collections (heritage) items</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421287518"/>
                  </a:ext>
                </a:extLst>
              </a:tr>
              <a:tr h="287775">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50" cap="none" spc="0" dirty="0">
                          <a:solidFill>
                            <a:schemeClr val="tx1"/>
                          </a:solidFill>
                          <a:effectLst/>
                        </a:rPr>
                        <a:t>Number of new acquisitions</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12700" cap="flat" cmpd="sng" algn="ctr">
                      <a:noFill/>
                      <a:prstDash val="solid"/>
                    </a:lnB>
                    <a:noFill/>
                  </a:tcPr>
                </a:tc>
                <a:tc vMerge="1">
                  <a:txBody>
                    <a:bodyPr/>
                    <a:lstStyle/>
                    <a:p>
                      <a:endParaRPr lang="en-US"/>
                    </a:p>
                  </a:txBody>
                  <a:tcPr/>
                </a:tc>
                <a:extLst>
                  <a:ext uri="{0D108BD9-81ED-4DB2-BD59-A6C34878D82A}">
                    <a16:rowId xmlns:a16="http://schemas.microsoft.com/office/drawing/2014/main" xmlns="" val="2336775374"/>
                  </a:ext>
                </a:extLst>
              </a:tr>
              <a:tr h="487412">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Number of accessioned/archived materials (heritage items)</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3943739104"/>
                  </a:ext>
                </a:extLst>
              </a:tr>
              <a:tr h="50746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50" cap="none" spc="0" dirty="0">
                          <a:solidFill>
                            <a:schemeClr val="tx1"/>
                          </a:solidFill>
                          <a:effectLst/>
                        </a:rPr>
                        <a:t>Number of total collection items digitized</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12700" cap="flat" cmpd="sng" algn="ctr">
                      <a:noFill/>
                      <a:prstDash val="solid"/>
                    </a:lnB>
                    <a:noFill/>
                  </a:tcPr>
                </a:tc>
                <a:tc vMerge="1">
                  <a:txBody>
                    <a:bodyPr/>
                    <a:lstStyle/>
                    <a:p>
                      <a:endParaRPr lang="en-US"/>
                    </a:p>
                  </a:txBody>
                  <a:tcPr/>
                </a:tc>
                <a:extLst>
                  <a:ext uri="{0D108BD9-81ED-4DB2-BD59-A6C34878D82A}">
                    <a16:rowId xmlns:a16="http://schemas.microsoft.com/office/drawing/2014/main" xmlns="" val="225084458"/>
                  </a:ext>
                </a:extLst>
              </a:tr>
              <a:tr h="27818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Number of exhibitions curated</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041374232"/>
                  </a:ext>
                </a:extLst>
              </a:tr>
              <a:tr h="256646">
                <a:tc vMerge="1">
                  <a:txBody>
                    <a:bodyPr/>
                    <a:lstStyle/>
                    <a:p>
                      <a:endParaRPr lang="en-US"/>
                    </a:p>
                  </a:txBody>
                  <a:tcPr/>
                </a:tc>
                <a:tc>
                  <a:txBody>
                    <a:bodyPr/>
                    <a:lstStyle/>
                    <a:p>
                      <a:pPr marL="0" marR="0" indent="-78105">
                        <a:spcBef>
                          <a:spcPts val="0"/>
                        </a:spcBef>
                        <a:spcAft>
                          <a:spcPts val="0"/>
                        </a:spcAft>
                      </a:pPr>
                      <a:r>
                        <a:rPr lang="en-GB" sz="1050" cap="none" spc="0" dirty="0">
                          <a:solidFill>
                            <a:schemeClr val="tx1"/>
                          </a:solidFill>
                          <a:effectLst/>
                        </a:rPr>
                        <a:t>DEVELOPMENT AGENCIES</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12700" cap="flat" cmpd="sng" algn="ctr">
                      <a:noFill/>
                      <a:prstDash val="solid"/>
                    </a:lnB>
                    <a:noFill/>
                  </a:tcPr>
                </a:tc>
                <a:tc vMerge="1">
                  <a:txBody>
                    <a:bodyPr/>
                    <a:lstStyle/>
                    <a:p>
                      <a:endParaRPr lang="en-US"/>
                    </a:p>
                  </a:txBody>
                  <a:tcPr/>
                </a:tc>
                <a:extLst>
                  <a:ext uri="{0D108BD9-81ED-4DB2-BD59-A6C34878D82A}">
                    <a16:rowId xmlns:a16="http://schemas.microsoft.com/office/drawing/2014/main" xmlns="" val="4021672087"/>
                  </a:ext>
                </a:extLst>
              </a:tr>
              <a:tr h="27818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Number of projects funded</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4291750748"/>
                  </a:ext>
                </a:extLst>
              </a:tr>
              <a:tr h="946841">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50" cap="none" spc="0" dirty="0">
                          <a:solidFill>
                            <a:schemeClr val="tx1"/>
                          </a:solidFill>
                          <a:effectLst/>
                        </a:rPr>
                        <a:t>Number of projects funded targeting women, youth people with disabilities and marginalized communities</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12700" cap="flat" cmpd="sng" algn="ctr">
                      <a:noFill/>
                      <a:prstDash val="solid"/>
                    </a:lnB>
                    <a:noFill/>
                  </a:tcPr>
                </a:tc>
                <a:tc vMerge="1">
                  <a:txBody>
                    <a:bodyPr/>
                    <a:lstStyle/>
                    <a:p>
                      <a:endParaRPr lang="en-US"/>
                    </a:p>
                  </a:txBody>
                  <a:tcPr/>
                </a:tc>
                <a:extLst>
                  <a:ext uri="{0D108BD9-81ED-4DB2-BD59-A6C34878D82A}">
                    <a16:rowId xmlns:a16="http://schemas.microsoft.com/office/drawing/2014/main" xmlns="" val="1672781680"/>
                  </a:ext>
                </a:extLst>
              </a:tr>
              <a:tr h="487412">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Number of content scripts developed per year (NFVF)</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465931436"/>
                  </a:ext>
                </a:extLst>
              </a:tr>
              <a:tr h="256646">
                <a:tc vMerge="1">
                  <a:txBody>
                    <a:bodyPr/>
                    <a:lstStyle/>
                    <a:p>
                      <a:endParaRPr lang="en-US"/>
                    </a:p>
                  </a:txBody>
                  <a:tcPr/>
                </a:tc>
                <a:tc>
                  <a:txBody>
                    <a:bodyPr/>
                    <a:lstStyle/>
                    <a:p>
                      <a:pPr marL="0" marR="0" indent="-78105">
                        <a:spcBef>
                          <a:spcPts val="0"/>
                        </a:spcBef>
                        <a:spcAft>
                          <a:spcPts val="0"/>
                        </a:spcAft>
                      </a:pPr>
                      <a:r>
                        <a:rPr lang="en-GB" sz="1050" cap="none" spc="0" dirty="0">
                          <a:solidFill>
                            <a:schemeClr val="tx1"/>
                          </a:solidFill>
                          <a:effectLst/>
                        </a:rPr>
                        <a:t>PERFORMING ARTS</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12700" cap="flat" cmpd="sng" algn="ctr">
                      <a:noFill/>
                      <a:prstDash val="solid"/>
                    </a:lnB>
                    <a:noFill/>
                  </a:tcPr>
                </a:tc>
                <a:tc vMerge="1">
                  <a:txBody>
                    <a:bodyPr/>
                    <a:lstStyle/>
                    <a:p>
                      <a:endParaRPr lang="en-US"/>
                    </a:p>
                  </a:txBody>
                  <a:tcPr/>
                </a:tc>
                <a:extLst>
                  <a:ext uri="{0D108BD9-81ED-4DB2-BD59-A6C34878D82A}">
                    <a16:rowId xmlns:a16="http://schemas.microsoft.com/office/drawing/2014/main" xmlns="" val="2116107638"/>
                  </a:ext>
                </a:extLst>
              </a:tr>
              <a:tr h="27818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Number of productions staged</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2732626962"/>
                  </a:ext>
                </a:extLst>
              </a:tr>
              <a:tr h="50746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50" cap="none" spc="0" dirty="0">
                          <a:solidFill>
                            <a:schemeClr val="tx1"/>
                          </a:solidFill>
                          <a:effectLst/>
                        </a:rPr>
                        <a:t>Number of community-based productions</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12700" cap="flat" cmpd="sng" algn="ctr">
                      <a:noFill/>
                      <a:prstDash val="solid"/>
                    </a:lnB>
                    <a:noFill/>
                  </a:tcPr>
                </a:tc>
                <a:tc vMerge="1">
                  <a:txBody>
                    <a:bodyPr/>
                    <a:lstStyle/>
                    <a:p>
                      <a:endParaRPr lang="en-US"/>
                    </a:p>
                  </a:txBody>
                  <a:tcPr/>
                </a:tc>
                <a:extLst>
                  <a:ext uri="{0D108BD9-81ED-4DB2-BD59-A6C34878D82A}">
                    <a16:rowId xmlns:a16="http://schemas.microsoft.com/office/drawing/2014/main" xmlns="" val="32233903"/>
                  </a:ext>
                </a:extLst>
              </a:tr>
              <a:tr h="27818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00" cap="none" spc="0" dirty="0">
                          <a:solidFill>
                            <a:schemeClr val="tx1"/>
                          </a:solidFill>
                          <a:effectLst/>
                        </a:rPr>
                        <a:t>Number of festivals staged</a:t>
                      </a:r>
                      <a:endParaRPr lang="en-US" sz="100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vMerge="1">
                  <a:txBody>
                    <a:bodyPr/>
                    <a:lstStyle/>
                    <a:p>
                      <a:endParaRPr lang="en-US"/>
                    </a:p>
                  </a:txBody>
                  <a:tcPr/>
                </a:tc>
                <a:extLst>
                  <a:ext uri="{0D108BD9-81ED-4DB2-BD59-A6C34878D82A}">
                    <a16:rowId xmlns:a16="http://schemas.microsoft.com/office/drawing/2014/main" xmlns="" val="1078526722"/>
                  </a:ext>
                </a:extLst>
              </a:tr>
              <a:tr h="507464">
                <a:tc vMerge="1">
                  <a:txBody>
                    <a:bodyPr/>
                    <a:lstStyle/>
                    <a:p>
                      <a:endParaRPr lang="en-US"/>
                    </a:p>
                  </a:txBody>
                  <a:tcPr/>
                </a:tc>
                <a:tc>
                  <a:txBody>
                    <a:bodyPr/>
                    <a:lstStyle/>
                    <a:p>
                      <a:pPr marL="342900" marR="0" lvl="0" indent="-342900">
                        <a:lnSpc>
                          <a:spcPct val="130000"/>
                        </a:lnSpc>
                        <a:spcBef>
                          <a:spcPts val="0"/>
                        </a:spcBef>
                        <a:spcAft>
                          <a:spcPts val="0"/>
                        </a:spcAft>
                        <a:buFont typeface="Symbol" panose="05050102010706020507" pitchFamily="18" charset="2"/>
                        <a:buChar char=""/>
                      </a:pPr>
                      <a:r>
                        <a:rPr lang="en-GB" sz="1050" cap="none" spc="0" dirty="0">
                          <a:solidFill>
                            <a:schemeClr val="tx1"/>
                          </a:solidFill>
                          <a:effectLst/>
                        </a:rPr>
                        <a:t>Proportion of local content staged</a:t>
                      </a:r>
                      <a:endParaRPr lang="en-US" sz="1050" cap="none" spc="0" dirty="0">
                        <a:solidFill>
                          <a:schemeClr val="tx1"/>
                        </a:solidFill>
                        <a:effectLst/>
                        <a:latin typeface="Arial MT"/>
                        <a:ea typeface="Arial MT"/>
                        <a:cs typeface="Arial MT"/>
                      </a:endParaRPr>
                    </a:p>
                  </a:txBody>
                  <a:tcPr marL="39210" marR="39210" marT="41157" marB="41157">
                    <a:lnL w="12700" cmpd="sng">
                      <a:noFill/>
                      <a:prstDash val="solid"/>
                    </a:lnL>
                    <a:lnR w="12700" cmpd="sng">
                      <a:noFill/>
                      <a:prstDash val="solid"/>
                    </a:lnR>
                    <a:lnT w="12700" cmpd="sng">
                      <a:noFill/>
                      <a:prstDash val="solid"/>
                    </a:lnT>
                    <a:lnB w="28575" cap="flat" cmpd="sng" algn="ctr">
                      <a:noFill/>
                      <a:prstDash val="solid"/>
                    </a:lnB>
                    <a:noFill/>
                  </a:tcPr>
                </a:tc>
                <a:tc vMerge="1">
                  <a:txBody>
                    <a:bodyPr/>
                    <a:lstStyle/>
                    <a:p>
                      <a:endParaRPr lang="en-US"/>
                    </a:p>
                  </a:txBody>
                  <a:tcPr/>
                </a:tc>
                <a:extLst>
                  <a:ext uri="{0D108BD9-81ED-4DB2-BD59-A6C34878D82A}">
                    <a16:rowId xmlns:a16="http://schemas.microsoft.com/office/drawing/2014/main" xmlns="" val="3748681667"/>
                  </a:ext>
                </a:extLst>
              </a:tr>
            </a:tbl>
          </a:graphicData>
        </a:graphic>
      </p:graphicFrame>
    </p:spTree>
    <p:extLst>
      <p:ext uri="{BB962C8B-B14F-4D97-AF65-F5344CB8AC3E}">
        <p14:creationId xmlns:p14="http://schemas.microsoft.com/office/powerpoint/2010/main" xmlns="" val="15166915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1EC1444-DD14-54B7-3D48-0436C38E3DA6}"/>
              </a:ext>
            </a:extLst>
          </p:cNvPr>
          <p:cNvPicPr>
            <a:picLocks noChangeAspect="1"/>
          </p:cNvPicPr>
          <p:nvPr/>
        </p:nvPicPr>
        <p:blipFill>
          <a:blip r:embed="rId2" cstate="print"/>
          <a:stretch>
            <a:fillRect/>
          </a:stretch>
        </p:blipFill>
        <p:spPr>
          <a:xfrm>
            <a:off x="2558721" y="1715182"/>
            <a:ext cx="6585279" cy="4659086"/>
          </a:xfrm>
          <a:prstGeom prst="rect">
            <a:avLst/>
          </a:prstGeom>
        </p:spPr>
      </p:pic>
      <p:sp>
        <p:nvSpPr>
          <p:cNvPr id="12" name="Flowchart: Document 11">
            <a:extLst>
              <a:ext uri="{FF2B5EF4-FFF2-40B4-BE49-F238E27FC236}">
                <a16:creationId xmlns:a16="http://schemas.microsoft.com/office/drawing/2014/main" xmlns=""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631" y="0"/>
            <a:ext cx="2436019" cy="3400426"/>
          </a:xfrm>
          <a:prstGeom prst="flowChartDocument">
            <a:avLst/>
          </a:prstGeom>
          <a:solidFill>
            <a:srgbClr val="2B5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79730D3E-5290-7469-CFE2-17633AEA2975}"/>
              </a:ext>
            </a:extLst>
          </p:cNvPr>
          <p:cNvSpPr txBox="1"/>
          <p:nvPr/>
        </p:nvSpPr>
        <p:spPr>
          <a:xfrm>
            <a:off x="628650" y="171162"/>
            <a:ext cx="2130136" cy="2371148"/>
          </a:xfrm>
          <a:prstGeom prst="rect">
            <a:avLst/>
          </a:prstGeom>
        </p:spPr>
        <p:txBody>
          <a:bodyPr vert="horz" lIns="91440" tIns="45720" rIns="91440" bIns="45720" rtlCol="0" anchor="ctr">
            <a:normAutofit/>
          </a:bodyPr>
          <a:lstStyle/>
          <a:p>
            <a:pPr marL="0" marR="0" defTabSz="914400">
              <a:lnSpc>
                <a:spcPct val="90000"/>
              </a:lnSpc>
              <a:spcBef>
                <a:spcPct val="0"/>
              </a:spcBef>
              <a:spcAft>
                <a:spcPts val="600"/>
              </a:spcAft>
            </a:pPr>
            <a:r>
              <a:rPr lang="en-US" sz="2800" b="1" kern="1200" cap="none" spc="0" dirty="0">
                <a:solidFill>
                  <a:srgbClr val="FFFFFF"/>
                </a:solidFill>
                <a:effectLst/>
                <a:latin typeface="+mj-lt"/>
                <a:ea typeface="+mj-ea"/>
                <a:cs typeface="+mj-cs"/>
              </a:rPr>
              <a:t>ANNEXURE D: District Development Model </a:t>
            </a:r>
          </a:p>
        </p:txBody>
      </p:sp>
      <p:sp>
        <p:nvSpPr>
          <p:cNvPr id="4" name="Slide Number Placeholder 3">
            <a:extLst>
              <a:ext uri="{FF2B5EF4-FFF2-40B4-BE49-F238E27FC236}">
                <a16:creationId xmlns:a16="http://schemas.microsoft.com/office/drawing/2014/main" xmlns="" id="{549810E7-CF40-BD30-AF8E-B57D80B66933}"/>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algn="l" defTabSz="914400">
              <a:spcAft>
                <a:spcPts val="600"/>
              </a:spcAft>
            </a:pPr>
            <a:fld id="{DA29E366-C59F-4931-AACC-96A9B8496996}" type="slidenum">
              <a:rPr lang="en-US" smtClean="0"/>
              <a:pPr algn="l" defTabSz="914400">
                <a:spcAft>
                  <a:spcPts val="600"/>
                </a:spcAft>
              </a:pPr>
              <a:t>111</a:t>
            </a:fld>
            <a:endParaRPr lang="en-US" dirty="0"/>
          </a:p>
        </p:txBody>
      </p:sp>
    </p:spTree>
    <p:extLst>
      <p:ext uri="{BB962C8B-B14F-4D97-AF65-F5344CB8AC3E}">
        <p14:creationId xmlns:p14="http://schemas.microsoft.com/office/powerpoint/2010/main" xmlns="" val="29962807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xmlns=""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631" y="0"/>
            <a:ext cx="2436019" cy="3400426"/>
          </a:xfrm>
          <a:prstGeom prst="flowChartDocument">
            <a:avLst/>
          </a:prstGeom>
          <a:solidFill>
            <a:srgbClr val="2B5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79730D3E-5290-7469-CFE2-17633AEA2975}"/>
              </a:ext>
            </a:extLst>
          </p:cNvPr>
          <p:cNvSpPr txBox="1"/>
          <p:nvPr/>
        </p:nvSpPr>
        <p:spPr>
          <a:xfrm>
            <a:off x="628650" y="171162"/>
            <a:ext cx="2130136" cy="2371148"/>
          </a:xfrm>
          <a:prstGeom prst="rect">
            <a:avLst/>
          </a:prstGeom>
        </p:spPr>
        <p:txBody>
          <a:bodyPr vert="horz" lIns="91440" tIns="45720" rIns="91440" bIns="45720" rtlCol="0" anchor="ctr">
            <a:normAutofit/>
          </a:bodyPr>
          <a:lstStyle/>
          <a:p>
            <a:pPr marL="0" marR="0" defTabSz="914400">
              <a:lnSpc>
                <a:spcPct val="90000"/>
              </a:lnSpc>
              <a:spcBef>
                <a:spcPct val="0"/>
              </a:spcBef>
              <a:spcAft>
                <a:spcPts val="600"/>
              </a:spcAft>
            </a:pPr>
            <a:r>
              <a:rPr lang="en-US" sz="2800" b="1" kern="1200" cap="none" spc="0" dirty="0">
                <a:solidFill>
                  <a:srgbClr val="FFFFFF"/>
                </a:solidFill>
                <a:effectLst/>
                <a:latin typeface="+mj-lt"/>
                <a:ea typeface="+mj-ea"/>
                <a:cs typeface="+mj-cs"/>
              </a:rPr>
              <a:t>ANNEXURE D: District Development Model </a:t>
            </a:r>
          </a:p>
        </p:txBody>
      </p:sp>
      <p:sp>
        <p:nvSpPr>
          <p:cNvPr id="4" name="Slide Number Placeholder 3">
            <a:extLst>
              <a:ext uri="{FF2B5EF4-FFF2-40B4-BE49-F238E27FC236}">
                <a16:creationId xmlns:a16="http://schemas.microsoft.com/office/drawing/2014/main" xmlns="" id="{549810E7-CF40-BD30-AF8E-B57D80B66933}"/>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algn="l" defTabSz="914400">
              <a:spcAft>
                <a:spcPts val="600"/>
              </a:spcAft>
            </a:pPr>
            <a:fld id="{DA29E366-C59F-4931-AACC-96A9B8496996}" type="slidenum">
              <a:rPr lang="en-US" smtClean="0"/>
              <a:pPr algn="l" defTabSz="914400">
                <a:spcAft>
                  <a:spcPts val="600"/>
                </a:spcAft>
              </a:pPr>
              <a:t>112</a:t>
            </a:fld>
            <a:endParaRPr lang="en-US" dirty="0"/>
          </a:p>
        </p:txBody>
      </p:sp>
      <p:sp>
        <p:nvSpPr>
          <p:cNvPr id="3" name="TextBox 2">
            <a:extLst>
              <a:ext uri="{FF2B5EF4-FFF2-40B4-BE49-F238E27FC236}">
                <a16:creationId xmlns:a16="http://schemas.microsoft.com/office/drawing/2014/main" xmlns="" id="{94BA4C9F-0AA3-1046-0E5F-48AE77772649}"/>
              </a:ext>
            </a:extLst>
          </p:cNvPr>
          <p:cNvSpPr txBox="1"/>
          <p:nvPr/>
        </p:nvSpPr>
        <p:spPr>
          <a:xfrm>
            <a:off x="2758787" y="1704717"/>
            <a:ext cx="6385214" cy="4708981"/>
          </a:xfrm>
          <a:prstGeom prst="rect">
            <a:avLst/>
          </a:prstGeom>
          <a:noFill/>
        </p:spPr>
        <p:txBody>
          <a:bodyPr wrap="square">
            <a:spAutoFit/>
          </a:bodyPr>
          <a:lstStyle/>
          <a:p>
            <a:pPr marL="457200" indent="-457200" algn="r">
              <a:buAutoNum type="arabicPeriod"/>
            </a:pPr>
            <a:r>
              <a:rPr lang="en-US" sz="2000" b="0" i="0" u="none" strike="noStrike" baseline="0" dirty="0">
                <a:latin typeface="ArialMT"/>
              </a:rPr>
              <a:t>The DDM is anchored on the development of the “One Plan”.</a:t>
            </a:r>
          </a:p>
          <a:p>
            <a:pPr algn="r"/>
            <a:endParaRPr lang="en-US" sz="2000" b="0" i="0" u="none" strike="noStrike" baseline="0" dirty="0">
              <a:latin typeface="ArialMT"/>
            </a:endParaRPr>
          </a:p>
          <a:p>
            <a:pPr algn="r"/>
            <a:r>
              <a:rPr lang="en-US" sz="2000" b="0" i="0" u="none" strike="noStrike" baseline="0" dirty="0">
                <a:latin typeface="ArialMT"/>
              </a:rPr>
              <a:t>2. The One Plan is an intergovernmental plan setting out a long-term strategic framework to guide investment and delivery in the 52 district and metropolitan space.</a:t>
            </a:r>
          </a:p>
          <a:p>
            <a:pPr algn="r"/>
            <a:endParaRPr lang="en-US" sz="2000" b="0" i="0" u="none" strike="noStrike" baseline="0" dirty="0">
              <a:latin typeface="ArialMT"/>
            </a:endParaRPr>
          </a:p>
          <a:p>
            <a:pPr algn="r"/>
            <a:r>
              <a:rPr lang="en-US" sz="2000" b="0" i="0" u="none" strike="noStrike" baseline="0" dirty="0">
                <a:latin typeface="ArialMT"/>
              </a:rPr>
              <a:t>3. This plan is meant to be jointly developed and agreed to, by all spheres of government.</a:t>
            </a:r>
          </a:p>
          <a:p>
            <a:pPr algn="r"/>
            <a:endParaRPr lang="en-US" sz="2000" b="0" i="0" u="none" strike="noStrike" baseline="0" dirty="0">
              <a:latin typeface="ArialMT"/>
            </a:endParaRPr>
          </a:p>
          <a:p>
            <a:pPr algn="r"/>
            <a:r>
              <a:rPr lang="en-US" sz="2000" b="0" i="0" u="none" strike="noStrike" baseline="0" dirty="0">
                <a:latin typeface="ArialMT"/>
              </a:rPr>
              <a:t>4. The development and approval of the One Plan involves a series of collaborative intergovernmental planning sessions reflecting on research, evidence and solution for 52 district and metro spaces.</a:t>
            </a:r>
            <a:endParaRPr lang="en-US" sz="2000" dirty="0"/>
          </a:p>
        </p:txBody>
      </p:sp>
    </p:spTree>
    <p:extLst>
      <p:ext uri="{BB962C8B-B14F-4D97-AF65-F5344CB8AC3E}">
        <p14:creationId xmlns:p14="http://schemas.microsoft.com/office/powerpoint/2010/main" xmlns="" val="19044041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xmlns="" id="{3301E07F-4F79-4B58-8698-EF24DC1ECD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Arc 18">
            <a:extLst>
              <a:ext uri="{FF2B5EF4-FFF2-40B4-BE49-F238E27FC236}">
                <a16:creationId xmlns:a16="http://schemas.microsoft.com/office/drawing/2014/main" xmlns="" id="{E58B2195-5055-402F-A3E7-53FF0E4980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8687" y="775849"/>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549810E7-CF40-BD30-AF8E-B57D80B6693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DA29E366-C59F-4931-AACC-96A9B8496996}" type="slidenum">
              <a:rPr lang="en-US">
                <a:solidFill>
                  <a:srgbClr val="FFFFFF"/>
                </a:solidFill>
              </a:rPr>
              <a:pPr defTabSz="914400">
                <a:spcAft>
                  <a:spcPts val="600"/>
                </a:spcAft>
              </a:pPr>
              <a:t>113</a:t>
            </a:fld>
            <a:endParaRPr lang="en-US" dirty="0">
              <a:solidFill>
                <a:srgbClr val="FFFFFF"/>
              </a:solidFill>
            </a:endParaRPr>
          </a:p>
        </p:txBody>
      </p:sp>
      <p:sp>
        <p:nvSpPr>
          <p:cNvPr id="25" name="Oval 20">
            <a:extLst>
              <a:ext uri="{FF2B5EF4-FFF2-40B4-BE49-F238E27FC236}">
                <a16:creationId xmlns:a16="http://schemas.microsoft.com/office/drawing/2014/main" xmlns="" id="{9EE6F773-742A-491A-9A00-A2A150DF50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22064" y="366810"/>
            <a:ext cx="4593286"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79730D3E-5290-7469-CFE2-17633AEA2975}"/>
              </a:ext>
            </a:extLst>
          </p:cNvPr>
          <p:cNvSpPr txBox="1"/>
          <p:nvPr/>
        </p:nvSpPr>
        <p:spPr>
          <a:xfrm>
            <a:off x="0" y="647593"/>
            <a:ext cx="3979494" cy="3060541"/>
          </a:xfrm>
          <a:prstGeom prst="rect">
            <a:avLst/>
          </a:prstGeom>
        </p:spPr>
        <p:txBody>
          <a:bodyPr vert="horz" lIns="91440" tIns="45720" rIns="91440" bIns="45720" rtlCol="0" anchor="b">
            <a:normAutofit/>
          </a:bodyPr>
          <a:lstStyle/>
          <a:p>
            <a:pPr marL="0" marR="0" algn="ctr" defTabSz="914400">
              <a:lnSpc>
                <a:spcPct val="90000"/>
              </a:lnSpc>
              <a:spcBef>
                <a:spcPct val="0"/>
              </a:spcBef>
              <a:spcAft>
                <a:spcPts val="600"/>
              </a:spcAft>
            </a:pPr>
            <a:r>
              <a:rPr lang="en-US" sz="5100" b="1" kern="1200" cap="none" spc="0" dirty="0">
                <a:solidFill>
                  <a:srgbClr val="FFFFFF"/>
                </a:solidFill>
                <a:effectLst/>
                <a:latin typeface="+mj-lt"/>
                <a:ea typeface="+mj-ea"/>
                <a:cs typeface="+mj-cs"/>
              </a:rPr>
              <a:t>ANNEXURE D: District Development Model </a:t>
            </a:r>
          </a:p>
        </p:txBody>
      </p:sp>
      <p:graphicFrame>
        <p:nvGraphicFramePr>
          <p:cNvPr id="5" name="Table 6">
            <a:extLst>
              <a:ext uri="{FF2B5EF4-FFF2-40B4-BE49-F238E27FC236}">
                <a16:creationId xmlns:a16="http://schemas.microsoft.com/office/drawing/2014/main" xmlns="" id="{8A6C1BFF-B91A-CF6A-C8D1-5680885FF41D}"/>
              </a:ext>
            </a:extLst>
          </p:cNvPr>
          <p:cNvGraphicFramePr>
            <a:graphicFrameLocks noGrp="1"/>
          </p:cNvGraphicFramePr>
          <p:nvPr>
            <p:extLst>
              <p:ext uri="{D42A27DB-BD31-4B8C-83A1-F6EECF244321}">
                <p14:modId xmlns:p14="http://schemas.microsoft.com/office/powerpoint/2010/main" xmlns="" val="68206546"/>
              </p:ext>
            </p:extLst>
          </p:nvPr>
        </p:nvGraphicFramePr>
        <p:xfrm>
          <a:off x="4852623" y="1374798"/>
          <a:ext cx="2711492" cy="4108412"/>
        </p:xfrm>
        <a:graphic>
          <a:graphicData uri="http://schemas.openxmlformats.org/drawingml/2006/table">
            <a:tbl>
              <a:tblPr firstRow="1" bandRow="1">
                <a:tableStyleId>{5C22544A-7EE6-4342-B048-85BDC9FD1C3A}</a:tableStyleId>
              </a:tblPr>
              <a:tblGrid>
                <a:gridCol w="1061173">
                  <a:extLst>
                    <a:ext uri="{9D8B030D-6E8A-4147-A177-3AD203B41FA5}">
                      <a16:colId xmlns:a16="http://schemas.microsoft.com/office/drawing/2014/main" xmlns="" val="1354994245"/>
                    </a:ext>
                  </a:extLst>
                </a:gridCol>
                <a:gridCol w="1650319">
                  <a:extLst>
                    <a:ext uri="{9D8B030D-6E8A-4147-A177-3AD203B41FA5}">
                      <a16:colId xmlns:a16="http://schemas.microsoft.com/office/drawing/2014/main" xmlns="" val="680219359"/>
                    </a:ext>
                  </a:extLst>
                </a:gridCol>
              </a:tblGrid>
              <a:tr h="373492">
                <a:tc>
                  <a:txBody>
                    <a:bodyPr/>
                    <a:lstStyle/>
                    <a:p>
                      <a:r>
                        <a:rPr lang="en-US" sz="1700" dirty="0"/>
                        <a:t>Province</a:t>
                      </a:r>
                    </a:p>
                  </a:txBody>
                  <a:tcPr marL="84884" marR="84884" marT="42442" marB="42442"/>
                </a:tc>
                <a:tc>
                  <a:txBody>
                    <a:bodyPr/>
                    <a:lstStyle/>
                    <a:p>
                      <a:r>
                        <a:rPr lang="en-US" sz="1700" dirty="0"/>
                        <a:t>No. of Projects</a:t>
                      </a:r>
                    </a:p>
                  </a:txBody>
                  <a:tcPr marL="84884" marR="84884" marT="42442" marB="42442"/>
                </a:tc>
                <a:extLst>
                  <a:ext uri="{0D108BD9-81ED-4DB2-BD59-A6C34878D82A}">
                    <a16:rowId xmlns:a16="http://schemas.microsoft.com/office/drawing/2014/main" xmlns="" val="1827183887"/>
                  </a:ext>
                </a:extLst>
              </a:tr>
              <a:tr h="373492">
                <a:tc>
                  <a:txBody>
                    <a:bodyPr/>
                    <a:lstStyle/>
                    <a:p>
                      <a:r>
                        <a:rPr lang="en-US" sz="1700" dirty="0"/>
                        <a:t>KZN</a:t>
                      </a:r>
                    </a:p>
                  </a:txBody>
                  <a:tcPr marL="84884" marR="84884" marT="42442" marB="42442"/>
                </a:tc>
                <a:tc>
                  <a:txBody>
                    <a:bodyPr/>
                    <a:lstStyle/>
                    <a:p>
                      <a:r>
                        <a:rPr lang="en-US" sz="1700" dirty="0"/>
                        <a:t>39</a:t>
                      </a:r>
                    </a:p>
                  </a:txBody>
                  <a:tcPr marL="84884" marR="84884" marT="42442" marB="42442"/>
                </a:tc>
                <a:extLst>
                  <a:ext uri="{0D108BD9-81ED-4DB2-BD59-A6C34878D82A}">
                    <a16:rowId xmlns:a16="http://schemas.microsoft.com/office/drawing/2014/main" xmlns="" val="2023360593"/>
                  </a:ext>
                </a:extLst>
              </a:tr>
              <a:tr h="373492">
                <a:tc>
                  <a:txBody>
                    <a:bodyPr/>
                    <a:lstStyle/>
                    <a:p>
                      <a:r>
                        <a:rPr lang="en-US" sz="1700" dirty="0"/>
                        <a:t>Gau</a:t>
                      </a:r>
                    </a:p>
                  </a:txBody>
                  <a:tcPr marL="84884" marR="84884" marT="42442" marB="42442"/>
                </a:tc>
                <a:tc>
                  <a:txBody>
                    <a:bodyPr/>
                    <a:lstStyle/>
                    <a:p>
                      <a:r>
                        <a:rPr lang="en-US" sz="1700" dirty="0"/>
                        <a:t>30</a:t>
                      </a:r>
                    </a:p>
                  </a:txBody>
                  <a:tcPr marL="84884" marR="84884" marT="42442" marB="42442"/>
                </a:tc>
                <a:extLst>
                  <a:ext uri="{0D108BD9-81ED-4DB2-BD59-A6C34878D82A}">
                    <a16:rowId xmlns:a16="http://schemas.microsoft.com/office/drawing/2014/main" xmlns="" val="242372873"/>
                  </a:ext>
                </a:extLst>
              </a:tr>
              <a:tr h="373492">
                <a:tc>
                  <a:txBody>
                    <a:bodyPr/>
                    <a:lstStyle/>
                    <a:p>
                      <a:r>
                        <a:rPr lang="en-US" sz="1700" dirty="0"/>
                        <a:t>EC</a:t>
                      </a:r>
                    </a:p>
                  </a:txBody>
                  <a:tcPr marL="84884" marR="84884" marT="42442" marB="42442"/>
                </a:tc>
                <a:tc>
                  <a:txBody>
                    <a:bodyPr/>
                    <a:lstStyle/>
                    <a:p>
                      <a:r>
                        <a:rPr lang="en-US" sz="1700" dirty="0"/>
                        <a:t>27</a:t>
                      </a:r>
                    </a:p>
                  </a:txBody>
                  <a:tcPr marL="84884" marR="84884" marT="42442" marB="42442"/>
                </a:tc>
                <a:extLst>
                  <a:ext uri="{0D108BD9-81ED-4DB2-BD59-A6C34878D82A}">
                    <a16:rowId xmlns:a16="http://schemas.microsoft.com/office/drawing/2014/main" xmlns="" val="3852548220"/>
                  </a:ext>
                </a:extLst>
              </a:tr>
              <a:tr h="373492">
                <a:tc>
                  <a:txBody>
                    <a:bodyPr/>
                    <a:lstStyle/>
                    <a:p>
                      <a:r>
                        <a:rPr lang="en-US" sz="1700" dirty="0"/>
                        <a:t>NC</a:t>
                      </a:r>
                    </a:p>
                  </a:txBody>
                  <a:tcPr marL="84884" marR="84884" marT="42442" marB="42442"/>
                </a:tc>
                <a:tc>
                  <a:txBody>
                    <a:bodyPr/>
                    <a:lstStyle/>
                    <a:p>
                      <a:r>
                        <a:rPr lang="en-US" sz="1700" dirty="0"/>
                        <a:t>18</a:t>
                      </a:r>
                    </a:p>
                  </a:txBody>
                  <a:tcPr marL="84884" marR="84884" marT="42442" marB="42442"/>
                </a:tc>
                <a:extLst>
                  <a:ext uri="{0D108BD9-81ED-4DB2-BD59-A6C34878D82A}">
                    <a16:rowId xmlns:a16="http://schemas.microsoft.com/office/drawing/2014/main" xmlns="" val="744066522"/>
                  </a:ext>
                </a:extLst>
              </a:tr>
              <a:tr h="373492">
                <a:tc>
                  <a:txBody>
                    <a:bodyPr/>
                    <a:lstStyle/>
                    <a:p>
                      <a:r>
                        <a:rPr lang="en-US" sz="1700" dirty="0"/>
                        <a:t>NW</a:t>
                      </a:r>
                    </a:p>
                  </a:txBody>
                  <a:tcPr marL="84884" marR="84884" marT="42442" marB="42442"/>
                </a:tc>
                <a:tc>
                  <a:txBody>
                    <a:bodyPr/>
                    <a:lstStyle/>
                    <a:p>
                      <a:r>
                        <a:rPr lang="en-US" sz="1700" dirty="0"/>
                        <a:t>16</a:t>
                      </a:r>
                    </a:p>
                  </a:txBody>
                  <a:tcPr marL="84884" marR="84884" marT="42442" marB="42442"/>
                </a:tc>
                <a:extLst>
                  <a:ext uri="{0D108BD9-81ED-4DB2-BD59-A6C34878D82A}">
                    <a16:rowId xmlns:a16="http://schemas.microsoft.com/office/drawing/2014/main" xmlns="" val="3441130644"/>
                  </a:ext>
                </a:extLst>
              </a:tr>
              <a:tr h="373492">
                <a:tc>
                  <a:txBody>
                    <a:bodyPr/>
                    <a:lstStyle/>
                    <a:p>
                      <a:r>
                        <a:rPr lang="en-US" sz="1700" dirty="0"/>
                        <a:t>WC</a:t>
                      </a:r>
                    </a:p>
                  </a:txBody>
                  <a:tcPr marL="84884" marR="84884" marT="42442" marB="42442"/>
                </a:tc>
                <a:tc>
                  <a:txBody>
                    <a:bodyPr/>
                    <a:lstStyle/>
                    <a:p>
                      <a:r>
                        <a:rPr lang="en-US" sz="1700" dirty="0"/>
                        <a:t>15</a:t>
                      </a:r>
                    </a:p>
                  </a:txBody>
                  <a:tcPr marL="84884" marR="84884" marT="42442" marB="42442"/>
                </a:tc>
                <a:extLst>
                  <a:ext uri="{0D108BD9-81ED-4DB2-BD59-A6C34878D82A}">
                    <a16:rowId xmlns:a16="http://schemas.microsoft.com/office/drawing/2014/main" xmlns="" val="1709309601"/>
                  </a:ext>
                </a:extLst>
              </a:tr>
              <a:tr h="373492">
                <a:tc>
                  <a:txBody>
                    <a:bodyPr/>
                    <a:lstStyle/>
                    <a:p>
                      <a:r>
                        <a:rPr lang="en-US" sz="1700" dirty="0"/>
                        <a:t>LIM</a:t>
                      </a:r>
                    </a:p>
                  </a:txBody>
                  <a:tcPr marL="84884" marR="84884" marT="42442" marB="42442"/>
                </a:tc>
                <a:tc>
                  <a:txBody>
                    <a:bodyPr/>
                    <a:lstStyle/>
                    <a:p>
                      <a:r>
                        <a:rPr lang="en-US" sz="1700" dirty="0"/>
                        <a:t>14</a:t>
                      </a:r>
                    </a:p>
                  </a:txBody>
                  <a:tcPr marL="84884" marR="84884" marT="42442" marB="42442"/>
                </a:tc>
                <a:extLst>
                  <a:ext uri="{0D108BD9-81ED-4DB2-BD59-A6C34878D82A}">
                    <a16:rowId xmlns:a16="http://schemas.microsoft.com/office/drawing/2014/main" xmlns="" val="337753003"/>
                  </a:ext>
                </a:extLst>
              </a:tr>
              <a:tr h="373492">
                <a:tc>
                  <a:txBody>
                    <a:bodyPr/>
                    <a:lstStyle/>
                    <a:p>
                      <a:r>
                        <a:rPr lang="en-US" sz="1700" dirty="0"/>
                        <a:t>FS</a:t>
                      </a:r>
                    </a:p>
                  </a:txBody>
                  <a:tcPr marL="84884" marR="84884" marT="42442" marB="42442"/>
                </a:tc>
                <a:tc>
                  <a:txBody>
                    <a:bodyPr/>
                    <a:lstStyle/>
                    <a:p>
                      <a:r>
                        <a:rPr lang="en-US" sz="1700" dirty="0"/>
                        <a:t>14</a:t>
                      </a:r>
                    </a:p>
                  </a:txBody>
                  <a:tcPr marL="84884" marR="84884" marT="42442" marB="42442"/>
                </a:tc>
                <a:extLst>
                  <a:ext uri="{0D108BD9-81ED-4DB2-BD59-A6C34878D82A}">
                    <a16:rowId xmlns:a16="http://schemas.microsoft.com/office/drawing/2014/main" xmlns="" val="3594637350"/>
                  </a:ext>
                </a:extLst>
              </a:tr>
              <a:tr h="373492">
                <a:tc>
                  <a:txBody>
                    <a:bodyPr/>
                    <a:lstStyle/>
                    <a:p>
                      <a:r>
                        <a:rPr lang="en-US" sz="1700" dirty="0"/>
                        <a:t>MPU</a:t>
                      </a:r>
                    </a:p>
                  </a:txBody>
                  <a:tcPr marL="84884" marR="84884" marT="42442" marB="42442"/>
                </a:tc>
                <a:tc>
                  <a:txBody>
                    <a:bodyPr/>
                    <a:lstStyle/>
                    <a:p>
                      <a:r>
                        <a:rPr lang="en-US" sz="1700" dirty="0"/>
                        <a:t>12</a:t>
                      </a:r>
                    </a:p>
                  </a:txBody>
                  <a:tcPr marL="84884" marR="84884" marT="42442" marB="42442"/>
                </a:tc>
                <a:extLst>
                  <a:ext uri="{0D108BD9-81ED-4DB2-BD59-A6C34878D82A}">
                    <a16:rowId xmlns:a16="http://schemas.microsoft.com/office/drawing/2014/main" xmlns="" val="2726679712"/>
                  </a:ext>
                </a:extLst>
              </a:tr>
              <a:tr h="373492">
                <a:tc>
                  <a:txBody>
                    <a:bodyPr/>
                    <a:lstStyle/>
                    <a:p>
                      <a:r>
                        <a:rPr lang="en-US" sz="1700" dirty="0"/>
                        <a:t>National </a:t>
                      </a:r>
                    </a:p>
                  </a:txBody>
                  <a:tcPr marL="84884" marR="84884" marT="42442" marB="42442"/>
                </a:tc>
                <a:tc>
                  <a:txBody>
                    <a:bodyPr/>
                    <a:lstStyle/>
                    <a:p>
                      <a:r>
                        <a:rPr lang="en-US" sz="1700" dirty="0"/>
                        <a:t>14</a:t>
                      </a:r>
                    </a:p>
                  </a:txBody>
                  <a:tcPr marL="84884" marR="84884" marT="42442" marB="42442"/>
                </a:tc>
                <a:extLst>
                  <a:ext uri="{0D108BD9-81ED-4DB2-BD59-A6C34878D82A}">
                    <a16:rowId xmlns:a16="http://schemas.microsoft.com/office/drawing/2014/main" xmlns="" val="1966885139"/>
                  </a:ext>
                </a:extLst>
              </a:tr>
            </a:tbl>
          </a:graphicData>
        </a:graphic>
      </p:graphicFrame>
    </p:spTree>
    <p:extLst>
      <p:ext uri="{BB962C8B-B14F-4D97-AF65-F5344CB8AC3E}">
        <p14:creationId xmlns:p14="http://schemas.microsoft.com/office/powerpoint/2010/main" xmlns="" val="2359784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801472D-F775-0CDC-E826-3EB19C84856A}"/>
              </a:ext>
            </a:extLst>
          </p:cNvPr>
          <p:cNvSpPr>
            <a:spLocks noGrp="1"/>
          </p:cNvSpPr>
          <p:nvPr>
            <p:ph type="title"/>
          </p:nvPr>
        </p:nvSpPr>
        <p:spPr>
          <a:xfrm>
            <a:off x="317287" y="256032"/>
            <a:ext cx="8667225" cy="1014984"/>
          </a:xfrm>
        </p:spPr>
        <p:txBody>
          <a:bodyPr anchor="b">
            <a:normAutofit/>
          </a:bodyPr>
          <a:lstStyle/>
          <a:p>
            <a:pPr algn="r"/>
            <a:r>
              <a:rPr lang="en-US" sz="2400" b="1" dirty="0">
                <a:latin typeface="Arial" panose="020B0604020202020204" pitchFamily="34" charset="0"/>
                <a:cs typeface="Arial" panose="020B0604020202020204" pitchFamily="34" charset="0"/>
              </a:rPr>
              <a:t>FINANCIAL RESOURCES</a:t>
            </a:r>
            <a:r>
              <a:rPr lang="en-US" sz="2400" dirty="0"/>
              <a:t/>
            </a:r>
            <a:br>
              <a:rPr lang="en-US" sz="2400" dirty="0"/>
            </a:br>
            <a:endParaRPr lang="en-US" sz="2400" dirty="0"/>
          </a:p>
        </p:txBody>
      </p:sp>
      <p:sp>
        <p:nvSpPr>
          <p:cNvPr id="7" name="Rectangle 10">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xmlns="" id="{FD5BCEDA-70F1-D2E5-4EBD-D0A0E134BED6}"/>
              </a:ext>
            </a:extLst>
          </p:cNvPr>
          <p:cNvGraphicFramePr>
            <a:graphicFrameLocks noGrp="1"/>
          </p:cNvGraphicFramePr>
          <p:nvPr>
            <p:ph idx="1"/>
            <p:extLst>
              <p:ext uri="{D42A27DB-BD31-4B8C-83A1-F6EECF244321}">
                <p14:modId xmlns:p14="http://schemas.microsoft.com/office/powerpoint/2010/main" xmlns="" val="1664529666"/>
              </p:ext>
            </p:extLst>
          </p:nvPr>
        </p:nvGraphicFramePr>
        <p:xfrm>
          <a:off x="317287" y="1640953"/>
          <a:ext cx="8170871" cy="5008532"/>
        </p:xfrm>
        <a:graphic>
          <a:graphicData uri="http://schemas.openxmlformats.org/drawingml/2006/table">
            <a:tbl>
              <a:tblPr firstRow="1" firstCol="1" bandRow="1">
                <a:noFill/>
                <a:tableStyleId>{2D5ABB26-0587-4C30-8999-92F81FD0307C}</a:tableStyleId>
              </a:tblPr>
              <a:tblGrid>
                <a:gridCol w="8170871">
                  <a:extLst>
                    <a:ext uri="{9D8B030D-6E8A-4147-A177-3AD203B41FA5}">
                      <a16:colId xmlns:a16="http://schemas.microsoft.com/office/drawing/2014/main" xmlns="" val="2756778896"/>
                    </a:ext>
                  </a:extLst>
                </a:gridCol>
              </a:tblGrid>
              <a:tr h="708066">
                <a:tc>
                  <a:txBody>
                    <a:bodyPr/>
                    <a:lstStyle/>
                    <a:p>
                      <a:pPr marL="0" marR="0" algn="r">
                        <a:spcBef>
                          <a:spcPts val="0"/>
                        </a:spcBef>
                        <a:spcAft>
                          <a:spcPts val="0"/>
                        </a:spcAft>
                      </a:pPr>
                      <a:r>
                        <a:rPr kumimoji="0" lang="en-US" sz="4000" b="0" i="0" u="none" strike="noStrike" kern="1200" cap="none" spc="0" normalizeH="0" baseline="0" noProof="0" dirty="0">
                          <a:ln>
                            <a:noFill/>
                          </a:ln>
                          <a:solidFill>
                            <a:srgbClr val="ED7D31"/>
                          </a:solidFill>
                          <a:effectLst/>
                          <a:uLnTx/>
                          <a:uFillTx/>
                          <a:latin typeface="Calibri (Body)"/>
                          <a:ea typeface="+mj-ea"/>
                          <a:cs typeface="+mj-cs"/>
                        </a:rPr>
                        <a:t>2023 MTEF APPROPRIATION </a:t>
                      </a:r>
                      <a:endParaRPr lang="en-GB" sz="2600" b="0" cap="none" spc="0" dirty="0">
                        <a:solidFill>
                          <a:schemeClr val="tx1">
                            <a:lumMod val="75000"/>
                            <a:lumOff val="25000"/>
                          </a:schemeClr>
                        </a:solidFill>
                        <a:effectLst/>
                        <a:latin typeface="Calibri (Body)"/>
                      </a:endParaRPr>
                    </a:p>
                  </a:txBody>
                  <a:tcPr marL="321588" marR="482383" marT="160794" marB="160794"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xmlns="" val="2871465556"/>
                  </a:ext>
                </a:extLst>
              </a:tr>
              <a:tr h="2493980">
                <a:tc>
                  <a:txBody>
                    <a:bodyPr/>
                    <a:lstStyle/>
                    <a:p>
                      <a:pPr marL="0" marR="0" algn="r">
                        <a:spcBef>
                          <a:spcPts val="0"/>
                        </a:spcBef>
                        <a:spcAft>
                          <a:spcPts val="0"/>
                        </a:spcAft>
                      </a:pPr>
                      <a:r>
                        <a:rPr kumimoji="0" lang="en-US" sz="2400" b="0" i="0" u="none" strike="noStrike" kern="1200" cap="none" spc="0" normalizeH="0" baseline="0" noProof="0" dirty="0">
                          <a:ln>
                            <a:noFill/>
                          </a:ln>
                          <a:solidFill>
                            <a:schemeClr val="tx1"/>
                          </a:solidFill>
                          <a:effectLst/>
                          <a:uLnTx/>
                          <a:uFillTx/>
                          <a:latin typeface="Calibri (Body)"/>
                          <a:ea typeface="+mj-ea"/>
                          <a:cs typeface="+mj-cs"/>
                        </a:rPr>
                        <a:t>2023 MTEF Budget Allocations</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Body)"/>
                          <a:ea typeface="+mn-ea"/>
                          <a:cs typeface="+mn-cs"/>
                        </a:rPr>
                        <a:t>VOTE 37: Sport, Arts and Culture 2023/24 Allocation</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Body)"/>
                          <a:ea typeface="+mj-ea"/>
                          <a:cs typeface="+mj-cs"/>
                        </a:rPr>
                        <a:t>Summary of Total Budget per Economic Classification</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Body)"/>
                          <a:ea typeface="+mj-ea"/>
                          <a:cs typeface="+mj-cs"/>
                        </a:rPr>
                        <a:t>2023 MTEF Earmarked Funds</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Body)"/>
                          <a:ea typeface="+mj-ea"/>
                          <a:cs typeface="+mj-cs"/>
                        </a:rPr>
                        <a:t>2023 MTEF Specifically and Exclusively Appropriated Funds</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Body)"/>
                          <a:ea typeface="+mj-ea"/>
                          <a:cs typeface="+mj-cs"/>
                        </a:rPr>
                        <a:t>Conditional Grants</a:t>
                      </a:r>
                    </a:p>
                  </a:txBody>
                  <a:tcPr marL="321588" marR="482383" marT="160794" marB="160794">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extLst>
                  <a:ext uri="{0D108BD9-81ED-4DB2-BD59-A6C34878D82A}">
                    <a16:rowId xmlns:a16="http://schemas.microsoft.com/office/drawing/2014/main" xmlns="" val="328046384"/>
                  </a:ext>
                </a:extLst>
              </a:tr>
              <a:tr h="477715">
                <a:tc>
                  <a:txBody>
                    <a:bodyPr/>
                    <a:lstStyle/>
                    <a:p>
                      <a:pPr marL="0" marR="0" algn="r">
                        <a:spcBef>
                          <a:spcPts val="0"/>
                        </a:spcBef>
                        <a:spcAft>
                          <a:spcPts val="0"/>
                        </a:spcAft>
                      </a:pPr>
                      <a:endParaRPr lang="en-US" sz="2600" b="1" cap="none" spc="0" dirty="0">
                        <a:solidFill>
                          <a:schemeClr val="tx1">
                            <a:lumMod val="75000"/>
                            <a:lumOff val="25000"/>
                          </a:schemeClr>
                        </a:solidFill>
                        <a:effectLst/>
                        <a:latin typeface="Arial MT"/>
                        <a:ea typeface="Arial MT"/>
                        <a:cs typeface="Arial MT"/>
                      </a:endParaRPr>
                    </a:p>
                  </a:txBody>
                  <a:tcPr marL="321588" marR="482383" marT="160794" marB="160794">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xmlns="" val="2877089977"/>
                  </a:ext>
                </a:extLst>
              </a:tr>
              <a:tr h="721448">
                <a:tc>
                  <a:txBody>
                    <a:bodyPr/>
                    <a:lstStyle/>
                    <a:p>
                      <a:pPr marL="0" marR="0" algn="r">
                        <a:spcBef>
                          <a:spcPts val="0"/>
                        </a:spcBef>
                        <a:spcAft>
                          <a:spcPts val="0"/>
                        </a:spcAft>
                      </a:pPr>
                      <a:endParaRPr lang="en-US" sz="2600" b="1" cap="none" spc="0" dirty="0">
                        <a:solidFill>
                          <a:schemeClr val="tx1">
                            <a:lumMod val="75000"/>
                            <a:lumOff val="25000"/>
                          </a:schemeClr>
                        </a:solidFill>
                        <a:effectLst/>
                        <a:latin typeface="Arial MT"/>
                        <a:ea typeface="Arial MT"/>
                        <a:cs typeface="Arial MT"/>
                      </a:endParaRPr>
                    </a:p>
                  </a:txBody>
                  <a:tcPr marL="321588" marR="482383" marT="160794" marB="160794">
                    <a:lnL w="12700" cmpd="sng">
                      <a:noFill/>
                      <a:prstDash val="solid"/>
                    </a:lnL>
                    <a:lnR w="9525" cap="flat" cmpd="sng" algn="ctr">
                      <a:solidFill>
                        <a:srgbClr val="D8DCDC"/>
                      </a:solidFill>
                      <a:prstDash val="solid"/>
                    </a:lnR>
                    <a:lnT w="12700" cmpd="sng">
                      <a:noFill/>
                      <a:prstDash val="solid"/>
                    </a:lnT>
                    <a:lnB w="12700" cmpd="sng">
                      <a:noFill/>
                      <a:prstDash val="solid"/>
                    </a:lnB>
                    <a:noFill/>
                  </a:tcPr>
                </a:tc>
                <a:extLst>
                  <a:ext uri="{0D108BD9-81ED-4DB2-BD59-A6C34878D82A}">
                    <a16:rowId xmlns:a16="http://schemas.microsoft.com/office/drawing/2014/main" xmlns="" val="707547862"/>
                  </a:ext>
                </a:extLst>
              </a:tr>
            </a:tbl>
          </a:graphicData>
        </a:graphic>
      </p:graphicFrame>
    </p:spTree>
    <p:extLst>
      <p:ext uri="{BB962C8B-B14F-4D97-AF65-F5344CB8AC3E}">
        <p14:creationId xmlns:p14="http://schemas.microsoft.com/office/powerpoint/2010/main" xmlns="" val="11891282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Complex maths formulae on a blackboard">
            <a:extLst>
              <a:ext uri="{FF2B5EF4-FFF2-40B4-BE49-F238E27FC236}">
                <a16:creationId xmlns:a16="http://schemas.microsoft.com/office/drawing/2014/main" xmlns="" id="{42DCACA5-0330-B593-91EC-98B3C5A91479}"/>
              </a:ext>
            </a:extLst>
          </p:cNvPr>
          <p:cNvPicPr>
            <a:picLocks noChangeAspect="1"/>
          </p:cNvPicPr>
          <p:nvPr/>
        </p:nvPicPr>
        <p:blipFill rotWithShape="1">
          <a:blip r:embed="rId2" cstate="print"/>
          <a:srcRect l="4590" t="6484" r="30694" b="1"/>
          <a:stretch/>
        </p:blipFill>
        <p:spPr>
          <a:xfrm>
            <a:off x="2642616" y="10"/>
            <a:ext cx="6501384" cy="6857990"/>
          </a:xfrm>
          <a:prstGeom prst="rect">
            <a:avLst/>
          </a:prstGeom>
        </p:spPr>
      </p:pic>
      <p:sp>
        <p:nvSpPr>
          <p:cNvPr id="28" name="Rectangle 2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D92452F-3004-0640-656B-3BB5E4B2271C}"/>
              </a:ext>
            </a:extLst>
          </p:cNvPr>
          <p:cNvSpPr>
            <a:spLocks noGrp="1"/>
          </p:cNvSpPr>
          <p:nvPr>
            <p:ph type="title"/>
          </p:nvPr>
        </p:nvSpPr>
        <p:spPr>
          <a:xfrm>
            <a:off x="148856" y="1122363"/>
            <a:ext cx="3476845" cy="3204134"/>
          </a:xfrm>
        </p:spPr>
        <p:txBody>
          <a:bodyPr vert="horz" lIns="91440" tIns="45720" rIns="91440" bIns="45720" rtlCol="0" anchor="b">
            <a:normAutofit/>
          </a:bodyPr>
          <a:lstStyle/>
          <a:p>
            <a:r>
              <a:rPr lang="en-US" sz="4000" b="1" dirty="0">
                <a:solidFill>
                  <a:schemeClr val="accent2"/>
                </a:solidFill>
              </a:rPr>
              <a:t>2023 MTEF APPROPRIATION </a:t>
            </a:r>
          </a:p>
        </p:txBody>
      </p:sp>
      <p:sp>
        <p:nvSpPr>
          <p:cNvPr id="29" name="Rectangle 2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68177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C73F3E2-8C4A-501A-619E-021F4CC6A49E}"/>
              </a:ext>
            </a:extLst>
          </p:cNvPr>
          <p:cNvSpPr>
            <a:spLocks noGrp="1"/>
          </p:cNvSpPr>
          <p:nvPr>
            <p:ph type="title"/>
          </p:nvPr>
        </p:nvSpPr>
        <p:spPr>
          <a:xfrm>
            <a:off x="1020179" y="362086"/>
            <a:ext cx="7103640" cy="868823"/>
          </a:xfrm>
        </p:spPr>
        <p:txBody>
          <a:bodyPr vert="horz" lIns="91440" tIns="45720" rIns="91440" bIns="45720" rtlCol="0" anchor="ctr">
            <a:normAutofit fontScale="90000"/>
          </a:bodyPr>
          <a:lstStyle/>
          <a:p>
            <a:pPr algn="ctr"/>
            <a:r>
              <a:rPr lang="en-US" sz="3100" b="1" kern="1200" cap="none" spc="0" dirty="0">
                <a:solidFill>
                  <a:schemeClr val="accent2">
                    <a:lumMod val="50000"/>
                  </a:schemeClr>
                </a:solidFill>
                <a:effectLst/>
                <a:latin typeface="+mj-lt"/>
                <a:ea typeface="+mj-ea"/>
                <a:cs typeface="+mj-cs"/>
              </a:rPr>
              <a:t>SUMMARY OF BUDGET PER PROGRAMME </a:t>
            </a:r>
            <a:r>
              <a:rPr lang="en-US" sz="3600" b="1" kern="1200" cap="none" spc="0" dirty="0">
                <a:solidFill>
                  <a:schemeClr val="accent2">
                    <a:lumMod val="50000"/>
                  </a:schemeClr>
                </a:solidFill>
                <a:effectLst/>
                <a:latin typeface="+mj-lt"/>
                <a:ea typeface="+mj-ea"/>
                <a:cs typeface="+mj-cs"/>
              </a:rPr>
              <a:t>2023/24</a:t>
            </a:r>
            <a:endParaRPr lang="en-US" sz="3600" kern="1200" dirty="0">
              <a:solidFill>
                <a:schemeClr val="accent2">
                  <a:lumMod val="50000"/>
                </a:schemeClr>
              </a:solidFill>
              <a:latin typeface="+mj-lt"/>
              <a:ea typeface="+mj-ea"/>
              <a:cs typeface="+mj-cs"/>
            </a:endParaRPr>
          </a:p>
        </p:txBody>
      </p:sp>
      <p:sp>
        <p:nvSpPr>
          <p:cNvPr id="32" name="Rectangle: Rounded Corners 31">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EFB08802-1CEE-1E03-1D7D-14262140356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116</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D05859E9-4E7D-809F-2506-89D073BA631E}"/>
              </a:ext>
            </a:extLst>
          </p:cNvPr>
          <p:cNvGraphicFramePr>
            <a:graphicFrameLocks noGrp="1"/>
          </p:cNvGraphicFramePr>
          <p:nvPr/>
        </p:nvGraphicFramePr>
        <p:xfrm>
          <a:off x="345492" y="2200169"/>
          <a:ext cx="8453014" cy="3741272"/>
        </p:xfrm>
        <a:graphic>
          <a:graphicData uri="http://schemas.openxmlformats.org/drawingml/2006/table">
            <a:tbl>
              <a:tblPr>
                <a:noFill/>
                <a:effectLst/>
                <a:tableStyleId>{5C22544A-7EE6-4342-B048-85BDC9FD1C3A}</a:tableStyleId>
              </a:tblPr>
              <a:tblGrid>
                <a:gridCol w="2619212">
                  <a:extLst>
                    <a:ext uri="{9D8B030D-6E8A-4147-A177-3AD203B41FA5}">
                      <a16:colId xmlns:a16="http://schemas.microsoft.com/office/drawing/2014/main" xmlns="" val="1866737665"/>
                    </a:ext>
                  </a:extLst>
                </a:gridCol>
                <a:gridCol w="2082784">
                  <a:extLst>
                    <a:ext uri="{9D8B030D-6E8A-4147-A177-3AD203B41FA5}">
                      <a16:colId xmlns:a16="http://schemas.microsoft.com/office/drawing/2014/main" xmlns="" val="278990950"/>
                    </a:ext>
                  </a:extLst>
                </a:gridCol>
                <a:gridCol w="1307592">
                  <a:extLst>
                    <a:ext uri="{9D8B030D-6E8A-4147-A177-3AD203B41FA5}">
                      <a16:colId xmlns:a16="http://schemas.microsoft.com/office/drawing/2014/main" xmlns="" val="889394196"/>
                    </a:ext>
                  </a:extLst>
                </a:gridCol>
                <a:gridCol w="1280160">
                  <a:extLst>
                    <a:ext uri="{9D8B030D-6E8A-4147-A177-3AD203B41FA5}">
                      <a16:colId xmlns:a16="http://schemas.microsoft.com/office/drawing/2014/main" xmlns="" val="1314326620"/>
                    </a:ext>
                  </a:extLst>
                </a:gridCol>
                <a:gridCol w="1163266">
                  <a:extLst>
                    <a:ext uri="{9D8B030D-6E8A-4147-A177-3AD203B41FA5}">
                      <a16:colId xmlns:a16="http://schemas.microsoft.com/office/drawing/2014/main" xmlns="" val="1005436562"/>
                    </a:ext>
                  </a:extLst>
                </a:gridCol>
              </a:tblGrid>
              <a:tr h="427645">
                <a:tc>
                  <a:txBody>
                    <a:bodyPr/>
                    <a:lstStyle/>
                    <a:p>
                      <a:pPr algn="l" fontAlgn="b"/>
                      <a:r>
                        <a:rPr lang="en-ZA" sz="1400" b="1" u="none" strike="noStrike" cap="none" spc="0" dirty="0">
                          <a:solidFill>
                            <a:schemeClr val="accent2">
                              <a:lumMod val="50000"/>
                            </a:schemeClr>
                          </a:solidFill>
                          <a:effectLst/>
                        </a:rPr>
                        <a:t>PROGRAMME </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Adjusted Appropriation </a:t>
                      </a:r>
                    </a:p>
                    <a:p>
                      <a:pPr algn="r" fontAlgn="b"/>
                      <a:r>
                        <a:rPr lang="en-ZA" sz="1400" b="1" u="none" strike="noStrike" cap="none" spc="0" dirty="0">
                          <a:solidFill>
                            <a:schemeClr val="accent2">
                              <a:lumMod val="50000"/>
                            </a:schemeClr>
                          </a:solidFill>
                          <a:effectLst/>
                        </a:rPr>
                        <a:t>2022/23 </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2023/24</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2024/25</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2025/26</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615452664"/>
                  </a:ext>
                </a:extLst>
              </a:tr>
              <a:tr h="306129">
                <a:tc>
                  <a:txBody>
                    <a:bodyPr/>
                    <a:lstStyle/>
                    <a:p>
                      <a:pPr algn="l" fontAlgn="b"/>
                      <a:endParaRPr lang="en-ZA" sz="1400" b="1"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400" b="1"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400" b="1"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400" b="1"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400" b="1"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06713600"/>
                  </a:ext>
                </a:extLst>
              </a:tr>
              <a:tr h="427645">
                <a:tc>
                  <a:txBody>
                    <a:bodyPr/>
                    <a:lstStyle/>
                    <a:p>
                      <a:pPr algn="l" fontAlgn="b"/>
                      <a:r>
                        <a:rPr lang="en-ZA" sz="1400" u="none" strike="noStrike" cap="none" spc="0" dirty="0">
                          <a:solidFill>
                            <a:schemeClr val="tx1"/>
                          </a:solidFill>
                          <a:effectLst/>
                        </a:rPr>
                        <a:t>Administration</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545,224</a:t>
                      </a:r>
                      <a:endParaRPr lang="en-ZA" sz="1400" b="0" i="0" u="none" strike="noStrike" cap="none" spc="0" dirty="0">
                        <a:solidFill>
                          <a:schemeClr val="tx1"/>
                        </a:solidFill>
                        <a:effectLst/>
                        <a:latin typeface="Arial" panose="020B0604020202020204" pitchFamily="34" charset="0"/>
                      </a:endParaRPr>
                    </a:p>
                  </a:txBody>
                  <a:tcPr marL="49074" marR="88403"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454,859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474,831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496,108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449078838"/>
                  </a:ext>
                </a:extLst>
              </a:tr>
              <a:tr h="427645">
                <a:tc>
                  <a:txBody>
                    <a:bodyPr/>
                    <a:lstStyle/>
                    <a:p>
                      <a:pPr algn="l" fontAlgn="b"/>
                      <a:r>
                        <a:rPr lang="en-US" sz="1400" u="none" strike="noStrike" cap="none" spc="0" dirty="0">
                          <a:solidFill>
                            <a:schemeClr val="tx1"/>
                          </a:solidFill>
                          <a:effectLst/>
                        </a:rPr>
                        <a:t>Arts and Culture Promotion and Development</a:t>
                      </a:r>
                      <a:endParaRPr lang="en-US"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kern="1200" cap="none" spc="0" dirty="0">
                          <a:solidFill>
                            <a:schemeClr val="tx1"/>
                          </a:solidFill>
                          <a:effectLst/>
                          <a:latin typeface="+mn-lt"/>
                          <a:ea typeface="+mn-ea"/>
                          <a:cs typeface="+mn-cs"/>
                        </a:rPr>
                        <a:t>                           1,343,380</a:t>
                      </a:r>
                    </a:p>
                  </a:txBody>
                  <a:tcPr marL="49074" marR="88403"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1,778,221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1,375,462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1,437,084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98427580"/>
                  </a:ext>
                </a:extLst>
              </a:tr>
              <a:tr h="427645">
                <a:tc>
                  <a:txBody>
                    <a:bodyPr/>
                    <a:lstStyle/>
                    <a:p>
                      <a:pPr algn="l" fontAlgn="b"/>
                      <a:r>
                        <a:rPr lang="en-ZA" sz="1400" u="none" strike="noStrike" cap="none" spc="0" dirty="0">
                          <a:solidFill>
                            <a:schemeClr val="tx1"/>
                          </a:solidFill>
                          <a:effectLst/>
                        </a:rPr>
                        <a:t>Heritage Promotion and Preservation</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1,756,653</a:t>
                      </a:r>
                      <a:endParaRPr lang="en-ZA" sz="1400" b="0" i="0" u="none" strike="noStrike" cap="none" spc="0" dirty="0">
                        <a:solidFill>
                          <a:schemeClr val="tx1"/>
                        </a:solidFill>
                        <a:effectLst/>
                        <a:latin typeface="Arial" panose="020B0604020202020204" pitchFamily="34" charset="0"/>
                      </a:endParaRPr>
                    </a:p>
                  </a:txBody>
                  <a:tcPr marL="49074" marR="88403"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2,631,457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2,749,766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2,872,953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732916908"/>
                  </a:ext>
                </a:extLst>
              </a:tr>
              <a:tr h="550236">
                <a:tc>
                  <a:txBody>
                    <a:bodyPr/>
                    <a:lstStyle/>
                    <a:p>
                      <a:pPr algn="l" fontAlgn="b"/>
                      <a:r>
                        <a:rPr lang="en-US" sz="1400" u="none" strike="noStrike" cap="none" spc="0" dirty="0">
                          <a:solidFill>
                            <a:schemeClr val="tx1"/>
                          </a:solidFill>
                          <a:effectLst/>
                        </a:rPr>
                        <a:t>Recreation Development and Sport Promotion</a:t>
                      </a:r>
                      <a:endParaRPr lang="en-US"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2,660,196</a:t>
                      </a:r>
                      <a:endParaRPr lang="en-ZA" sz="1400" b="0" i="0" u="none" strike="noStrike" cap="none" spc="0" dirty="0">
                        <a:solidFill>
                          <a:schemeClr val="tx1"/>
                        </a:solidFill>
                        <a:effectLst/>
                        <a:latin typeface="Arial" panose="020B0604020202020204" pitchFamily="34" charset="0"/>
                      </a:endParaRPr>
                    </a:p>
                  </a:txBody>
                  <a:tcPr marL="49074" marR="88403"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1,482,667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1,549,445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1,618,861 </a:t>
                      </a:r>
                      <a:endParaRPr lang="en-ZA" sz="1400" b="0" i="0" u="none" strike="noStrike" cap="none" spc="0" dirty="0">
                        <a:solidFill>
                          <a:schemeClr val="tx1"/>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80397281"/>
                  </a:ext>
                </a:extLst>
              </a:tr>
              <a:tr h="674896">
                <a:tc>
                  <a:txBody>
                    <a:bodyPr/>
                    <a:lstStyle/>
                    <a:p>
                      <a:pPr algn="l" fontAlgn="b"/>
                      <a:r>
                        <a:rPr lang="en-ZA" sz="1400" b="1" u="none" strike="noStrike" cap="none" spc="0" dirty="0">
                          <a:solidFill>
                            <a:schemeClr val="accent2">
                              <a:lumMod val="50000"/>
                            </a:schemeClr>
                          </a:solidFill>
                          <a:effectLst/>
                        </a:rPr>
                        <a:t>TOTAL MTEF ALLOCATIONS</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6,305,453 </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6,347,204 </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6,149,504 </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6,425,006 </a:t>
                      </a:r>
                      <a:endParaRPr lang="en-ZA" sz="1400" b="1" i="0" u="none" strike="noStrike" cap="none" spc="0" dirty="0">
                        <a:solidFill>
                          <a:schemeClr val="accent2">
                            <a:lumMod val="50000"/>
                          </a:schemeClr>
                        </a:solidFill>
                        <a:effectLst/>
                        <a:latin typeface="Arial" panose="020B0604020202020204" pitchFamily="34" charset="0"/>
                      </a:endParaRPr>
                    </a:p>
                  </a:txBody>
                  <a:tcPr marL="49074" marR="4911" marT="14021" marB="105159"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104208125"/>
                  </a:ext>
                </a:extLst>
              </a:tr>
            </a:tbl>
          </a:graphicData>
        </a:graphic>
      </p:graphicFrame>
    </p:spTree>
    <p:extLst>
      <p:ext uri="{BB962C8B-B14F-4D97-AF65-F5344CB8AC3E}">
        <p14:creationId xmlns:p14="http://schemas.microsoft.com/office/powerpoint/2010/main" xmlns="" val="309091266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DFBDA70-3D14-5A96-B013-FE204C65510C}"/>
              </a:ext>
            </a:extLst>
          </p:cNvPr>
          <p:cNvSpPr>
            <a:spLocks noGrp="1"/>
          </p:cNvSpPr>
          <p:nvPr>
            <p:ph type="ctrTitle"/>
          </p:nvPr>
        </p:nvSpPr>
        <p:spPr>
          <a:xfrm>
            <a:off x="621793" y="100584"/>
            <a:ext cx="4216057" cy="2523744"/>
          </a:xfr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ZA" sz="4000" b="1" dirty="0"/>
              <a:t>SUMMARY OF BUDGET PER ECONOMIC CLASSIFICATION</a:t>
            </a:r>
          </a:p>
        </p:txBody>
      </p:sp>
      <p:pic>
        <p:nvPicPr>
          <p:cNvPr id="15" name="Picture 14" descr="Calculator, pen, compass, money and a paper with graphs printed on it">
            <a:extLst>
              <a:ext uri="{FF2B5EF4-FFF2-40B4-BE49-F238E27FC236}">
                <a16:creationId xmlns:a16="http://schemas.microsoft.com/office/drawing/2014/main" xmlns="" id="{AA81F56E-7159-B8C8-5A1C-589FA09659DA}"/>
              </a:ext>
            </a:extLst>
          </p:cNvPr>
          <p:cNvPicPr>
            <a:picLocks noChangeAspect="1"/>
          </p:cNvPicPr>
          <p:nvPr/>
        </p:nvPicPr>
        <p:blipFill rotWithShape="1">
          <a:blip r:embed="rId2" cstate="print"/>
          <a:srcRect l="32467" r="28244"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glow rad="139700">
              <a:schemeClr val="accent2">
                <a:satMod val="175000"/>
                <a:alpha val="40000"/>
              </a:schemeClr>
            </a:glow>
          </a:effectLst>
        </p:spPr>
      </p:pic>
      <p:sp>
        <p:nvSpPr>
          <p:cNvPr id="4" name="Slide Number Placeholder 3">
            <a:extLst>
              <a:ext uri="{FF2B5EF4-FFF2-40B4-BE49-F238E27FC236}">
                <a16:creationId xmlns:a16="http://schemas.microsoft.com/office/drawing/2014/main" xmlns="" id="{664D3B7C-4F8A-4E2C-0F40-39172B83DBA6}"/>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117</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7069955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0712369-7253-4CE4-1557-922335259789}"/>
              </a:ext>
            </a:extLst>
          </p:cNvPr>
          <p:cNvSpPr>
            <a:spLocks noGrp="1"/>
          </p:cNvSpPr>
          <p:nvPr>
            <p:ph type="title"/>
          </p:nvPr>
        </p:nvSpPr>
        <p:spPr>
          <a:xfrm>
            <a:off x="1577340" y="310343"/>
            <a:ext cx="5989320" cy="868823"/>
          </a:xfrm>
        </p:spPr>
        <p:txBody>
          <a:bodyPr vert="horz" lIns="91440" tIns="45720" rIns="91440" bIns="45720" rtlCol="0" anchor="ctr">
            <a:normAutofit fontScale="90000"/>
          </a:bodyPr>
          <a:lstStyle/>
          <a:p>
            <a:pPr algn="ctr"/>
            <a:r>
              <a:rPr lang="en-US" sz="3000" b="1" kern="1200" dirty="0">
                <a:solidFill>
                  <a:schemeClr val="accent2">
                    <a:lumMod val="50000"/>
                  </a:schemeClr>
                </a:solidFill>
                <a:latin typeface="+mj-lt"/>
                <a:ea typeface="+mj-ea"/>
                <a:cs typeface="+mj-cs"/>
              </a:rPr>
              <a:t>Summary of Budget per Economic Classification</a:t>
            </a:r>
            <a:r>
              <a:rPr lang="en-US" sz="2400" kern="1200" dirty="0">
                <a:solidFill>
                  <a:schemeClr val="accent2">
                    <a:lumMod val="50000"/>
                  </a:schemeClr>
                </a:solidFill>
                <a:latin typeface="+mj-lt"/>
                <a:ea typeface="+mj-ea"/>
                <a:cs typeface="+mj-cs"/>
              </a:rPr>
              <a:t/>
            </a:r>
            <a:br>
              <a:rPr lang="en-US" sz="2400" kern="1200" dirty="0">
                <a:solidFill>
                  <a:schemeClr val="accent2">
                    <a:lumMod val="50000"/>
                  </a:schemeClr>
                </a:solidFill>
                <a:latin typeface="+mj-lt"/>
                <a:ea typeface="+mj-ea"/>
                <a:cs typeface="+mj-cs"/>
              </a:rPr>
            </a:br>
            <a:endParaRPr lang="en-US" sz="2400" kern="1200" dirty="0">
              <a:solidFill>
                <a:schemeClr val="accent2">
                  <a:lumMod val="50000"/>
                </a:schemeClr>
              </a:solidFill>
              <a:latin typeface="+mj-lt"/>
              <a:ea typeface="+mj-ea"/>
              <a:cs typeface="+mj-cs"/>
            </a:endParaRPr>
          </a:p>
        </p:txBody>
      </p:sp>
      <p:sp>
        <p:nvSpPr>
          <p:cNvPr id="23" name="Rectangle: Rounded Corners 22">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6FDDACE1-B140-68C3-0B1B-DAC54D06149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118</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xmlns="" id="{A3AD87CE-9246-5E10-D5F1-63996FCF94EB}"/>
              </a:ext>
            </a:extLst>
          </p:cNvPr>
          <p:cNvGraphicFramePr>
            <a:graphicFrameLocks noGrp="1"/>
          </p:cNvGraphicFramePr>
          <p:nvPr/>
        </p:nvGraphicFramePr>
        <p:xfrm>
          <a:off x="289179" y="2346960"/>
          <a:ext cx="8565644" cy="2358044"/>
        </p:xfrm>
        <a:graphic>
          <a:graphicData uri="http://schemas.openxmlformats.org/drawingml/2006/table">
            <a:tbl>
              <a:tblPr>
                <a:tableStyleId>{9D7B26C5-4107-4FEC-AEDC-1716B250A1EF}</a:tableStyleId>
              </a:tblPr>
              <a:tblGrid>
                <a:gridCol w="2969410">
                  <a:extLst>
                    <a:ext uri="{9D8B030D-6E8A-4147-A177-3AD203B41FA5}">
                      <a16:colId xmlns:a16="http://schemas.microsoft.com/office/drawing/2014/main" xmlns="" val="2975252154"/>
                    </a:ext>
                  </a:extLst>
                </a:gridCol>
                <a:gridCol w="1557251">
                  <a:extLst>
                    <a:ext uri="{9D8B030D-6E8A-4147-A177-3AD203B41FA5}">
                      <a16:colId xmlns:a16="http://schemas.microsoft.com/office/drawing/2014/main" xmlns="" val="1338581168"/>
                    </a:ext>
                  </a:extLst>
                </a:gridCol>
                <a:gridCol w="1483360">
                  <a:extLst>
                    <a:ext uri="{9D8B030D-6E8A-4147-A177-3AD203B41FA5}">
                      <a16:colId xmlns:a16="http://schemas.microsoft.com/office/drawing/2014/main" xmlns="" val="1194697857"/>
                    </a:ext>
                  </a:extLst>
                </a:gridCol>
                <a:gridCol w="1341120">
                  <a:extLst>
                    <a:ext uri="{9D8B030D-6E8A-4147-A177-3AD203B41FA5}">
                      <a16:colId xmlns:a16="http://schemas.microsoft.com/office/drawing/2014/main" xmlns="" val="3486562230"/>
                    </a:ext>
                  </a:extLst>
                </a:gridCol>
                <a:gridCol w="1214503">
                  <a:extLst>
                    <a:ext uri="{9D8B030D-6E8A-4147-A177-3AD203B41FA5}">
                      <a16:colId xmlns:a16="http://schemas.microsoft.com/office/drawing/2014/main" xmlns="" val="4279513123"/>
                    </a:ext>
                  </a:extLst>
                </a:gridCol>
              </a:tblGrid>
              <a:tr h="562495">
                <a:tc>
                  <a:txBody>
                    <a:bodyPr/>
                    <a:lstStyle/>
                    <a:p>
                      <a:pPr algn="l" fontAlgn="b"/>
                      <a:r>
                        <a:rPr lang="en-ZA" sz="1200" b="1" u="none" strike="noStrike" dirty="0">
                          <a:solidFill>
                            <a:schemeClr val="accent2">
                              <a:lumMod val="50000"/>
                            </a:schemeClr>
                          </a:solidFill>
                          <a:effectLst/>
                        </a:rPr>
                        <a:t>Economic Classification</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Adjusted Appropriation 2022/23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2023/24</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2024/25</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2025/26</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32328614"/>
                  </a:ext>
                </a:extLst>
              </a:tr>
              <a:tr h="423949">
                <a:tc>
                  <a:txBody>
                    <a:bodyPr/>
                    <a:lstStyle/>
                    <a:p>
                      <a:pPr algn="l" fontAlgn="b"/>
                      <a:r>
                        <a:rPr lang="en-ZA" sz="1200" b="1" u="none" strike="noStrike" dirty="0">
                          <a:solidFill>
                            <a:schemeClr val="accent2">
                              <a:lumMod val="50000"/>
                            </a:schemeClr>
                          </a:solidFill>
                          <a:effectLst/>
                        </a:rPr>
                        <a:t>Current payments</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22673592"/>
                  </a:ext>
                </a:extLst>
              </a:tr>
              <a:tr h="465512">
                <a:tc>
                  <a:txBody>
                    <a:bodyPr/>
                    <a:lstStyle/>
                    <a:p>
                      <a:pPr lvl="0" algn="l" fontAlgn="b"/>
                      <a:r>
                        <a:rPr lang="en-ZA" sz="1200" u="none" strike="noStrike" dirty="0">
                          <a:effectLst/>
                        </a:rPr>
                        <a:t>Compensation of employees</a:t>
                      </a:r>
                      <a:endParaRPr lang="en-ZA" sz="1200" b="0" i="0" u="none" strike="noStrike" dirty="0">
                        <a:solidFill>
                          <a:srgbClr val="000000"/>
                        </a:solidFill>
                        <a:effectLst/>
                        <a:latin typeface="Calibri" panose="020F0502020204030204" pitchFamily="34" charset="0"/>
                      </a:endParaRPr>
                    </a:p>
                  </a:txBody>
                  <a:tcPr marL="9089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385,766 </a:t>
                      </a:r>
                      <a:endParaRPr lang="en-ZA" sz="1200" b="0" i="0" u="none" strike="noStrike" dirty="0">
                        <a:solidFill>
                          <a:srgbClr val="000000"/>
                        </a:solidFill>
                        <a:effectLst/>
                        <a:latin typeface="Calibri" panose="020F0502020204030204" pitchFamily="34" charset="0"/>
                      </a:endParaRPr>
                    </a:p>
                  </a:txBody>
                  <a:tcPr marL="6060" marR="9089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376,422 </a:t>
                      </a:r>
                      <a:endParaRPr lang="en-ZA" sz="1200" b="0" i="0" u="none" strike="noStrike" dirty="0">
                        <a:solidFill>
                          <a:srgbClr val="000000"/>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393,325 </a:t>
                      </a:r>
                      <a:endParaRPr lang="en-ZA" sz="1200" b="0" i="0" u="none" strike="noStrike" dirty="0">
                        <a:solidFill>
                          <a:srgbClr val="000000"/>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410,947 </a:t>
                      </a:r>
                      <a:endParaRPr lang="en-ZA" sz="1200" b="0" i="0" u="none" strike="noStrike" dirty="0">
                        <a:solidFill>
                          <a:srgbClr val="000000"/>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77212154"/>
                  </a:ext>
                </a:extLst>
              </a:tr>
              <a:tr h="473826">
                <a:tc>
                  <a:txBody>
                    <a:bodyPr/>
                    <a:lstStyle/>
                    <a:p>
                      <a:pPr lvl="0" algn="l" fontAlgn="b"/>
                      <a:r>
                        <a:rPr lang="en-ZA" sz="1200" u="none" strike="noStrike" dirty="0">
                          <a:effectLst/>
                        </a:rPr>
                        <a:t>Goods and services</a:t>
                      </a:r>
                      <a:endParaRPr lang="en-ZA" sz="1200" b="0" i="0" u="none" strike="noStrike" dirty="0">
                        <a:solidFill>
                          <a:srgbClr val="000000"/>
                        </a:solidFill>
                        <a:effectLst/>
                        <a:latin typeface="Calibri" panose="020F0502020204030204" pitchFamily="34" charset="0"/>
                      </a:endParaRPr>
                    </a:p>
                  </a:txBody>
                  <a:tcPr marL="9089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                                            701,537 </a:t>
                      </a:r>
                      <a:endParaRPr lang="en-ZA" sz="1200" b="0" i="0" u="none" strike="noStrike" dirty="0">
                        <a:solidFill>
                          <a:srgbClr val="000000"/>
                        </a:solidFill>
                        <a:effectLst/>
                        <a:latin typeface="Calibri" panose="020F0502020204030204" pitchFamily="34" charset="0"/>
                      </a:endParaRPr>
                    </a:p>
                  </a:txBody>
                  <a:tcPr marL="6060" marR="9089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                                  640,415 </a:t>
                      </a:r>
                      <a:endParaRPr lang="en-ZA" sz="1200" b="0" i="0" u="none" strike="noStrike" dirty="0">
                        <a:solidFill>
                          <a:srgbClr val="000000"/>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                                  655,086 </a:t>
                      </a:r>
                      <a:endParaRPr lang="en-ZA" sz="1200" b="0" i="0" u="none" strike="noStrike" dirty="0">
                        <a:solidFill>
                          <a:srgbClr val="000000"/>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                                  684,028 </a:t>
                      </a:r>
                      <a:endParaRPr lang="en-ZA" sz="1200" b="0" i="0" u="none" strike="noStrike" dirty="0">
                        <a:solidFill>
                          <a:srgbClr val="000000"/>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82333344"/>
                  </a:ext>
                </a:extLst>
              </a:tr>
              <a:tr h="432262">
                <a:tc>
                  <a:txBody>
                    <a:bodyPr/>
                    <a:lstStyle/>
                    <a:p>
                      <a:pPr algn="l" fontAlgn="b"/>
                      <a:r>
                        <a:rPr lang="en-ZA" sz="1200" b="1" u="none" strike="noStrike" dirty="0">
                          <a:solidFill>
                            <a:schemeClr val="accent2">
                              <a:lumMod val="50000"/>
                            </a:schemeClr>
                          </a:solidFill>
                          <a:effectLst/>
                        </a:rPr>
                        <a:t>Total Current payments</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1,087,303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1,016,837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1,048,411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1,094,975 </a:t>
                      </a:r>
                      <a:endParaRPr lang="en-ZA" sz="1200" b="1" i="0" u="none" strike="noStrike" dirty="0">
                        <a:solidFill>
                          <a:schemeClr val="accent2">
                            <a:lumMod val="50000"/>
                          </a:schemeClr>
                        </a:solidFill>
                        <a:effectLst/>
                        <a:latin typeface="Calibri" panose="020F0502020204030204" pitchFamily="34" charset="0"/>
                      </a:endParaRPr>
                    </a:p>
                  </a:txBody>
                  <a:tcPr marL="6060" marR="6060" marT="606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264713699"/>
                  </a:ext>
                </a:extLst>
              </a:tr>
            </a:tbl>
          </a:graphicData>
        </a:graphic>
      </p:graphicFrame>
    </p:spTree>
    <p:extLst>
      <p:ext uri="{BB962C8B-B14F-4D97-AF65-F5344CB8AC3E}">
        <p14:creationId xmlns:p14="http://schemas.microsoft.com/office/powerpoint/2010/main" xmlns="" val="237134963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D8FD124-B9BA-699A-5EB7-EBA621A688EC}"/>
              </a:ext>
            </a:extLst>
          </p:cNvPr>
          <p:cNvSpPr>
            <a:spLocks noGrp="1"/>
          </p:cNvSpPr>
          <p:nvPr>
            <p:ph type="title"/>
          </p:nvPr>
        </p:nvSpPr>
        <p:spPr>
          <a:xfrm>
            <a:off x="1577340" y="310343"/>
            <a:ext cx="5989320" cy="868823"/>
          </a:xfrm>
        </p:spPr>
        <p:txBody>
          <a:bodyPr vert="horz" lIns="91440" tIns="45720" rIns="91440" bIns="45720" rtlCol="0" anchor="ctr">
            <a:normAutofit/>
          </a:bodyPr>
          <a:lstStyle/>
          <a:p>
            <a:pPr algn="ctr"/>
            <a:r>
              <a:rPr lang="en-US" sz="2700" b="1" kern="1200" dirty="0">
                <a:solidFill>
                  <a:schemeClr val="accent2">
                    <a:lumMod val="50000"/>
                  </a:schemeClr>
                </a:solidFill>
                <a:latin typeface="+mj-lt"/>
                <a:ea typeface="+mj-ea"/>
                <a:cs typeface="+mj-cs"/>
              </a:rPr>
              <a:t>Summary of Budget per Economic Classification</a:t>
            </a: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FF98DABE-22F9-AA81-BB01-CB39B1747CC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119</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xmlns="" id="{CE2B90CC-0ED3-FCC7-FC94-287A63B218A3}"/>
              </a:ext>
            </a:extLst>
          </p:cNvPr>
          <p:cNvGraphicFramePr>
            <a:graphicFrameLocks noGrp="1"/>
          </p:cNvGraphicFramePr>
          <p:nvPr>
            <p:extLst>
              <p:ext uri="{D42A27DB-BD31-4B8C-83A1-F6EECF244321}">
                <p14:modId xmlns:p14="http://schemas.microsoft.com/office/powerpoint/2010/main" xmlns="" val="856914331"/>
              </p:ext>
            </p:extLst>
          </p:nvPr>
        </p:nvGraphicFramePr>
        <p:xfrm>
          <a:off x="289177" y="2046523"/>
          <a:ext cx="8565643" cy="3762699"/>
        </p:xfrm>
        <a:graphic>
          <a:graphicData uri="http://schemas.openxmlformats.org/drawingml/2006/table">
            <a:tbl>
              <a:tblPr>
                <a:tableStyleId>{5C22544A-7EE6-4342-B048-85BDC9FD1C3A}</a:tableStyleId>
              </a:tblPr>
              <a:tblGrid>
                <a:gridCol w="2874647">
                  <a:extLst>
                    <a:ext uri="{9D8B030D-6E8A-4147-A177-3AD203B41FA5}">
                      <a16:colId xmlns:a16="http://schemas.microsoft.com/office/drawing/2014/main" xmlns="" val="519300973"/>
                    </a:ext>
                  </a:extLst>
                </a:gridCol>
                <a:gridCol w="1804416">
                  <a:extLst>
                    <a:ext uri="{9D8B030D-6E8A-4147-A177-3AD203B41FA5}">
                      <a16:colId xmlns:a16="http://schemas.microsoft.com/office/drawing/2014/main" xmlns="" val="1961810534"/>
                    </a:ext>
                  </a:extLst>
                </a:gridCol>
                <a:gridCol w="1229360">
                  <a:extLst>
                    <a:ext uri="{9D8B030D-6E8A-4147-A177-3AD203B41FA5}">
                      <a16:colId xmlns:a16="http://schemas.microsoft.com/office/drawing/2014/main" xmlns="" val="1959938768"/>
                    </a:ext>
                  </a:extLst>
                </a:gridCol>
                <a:gridCol w="1391918">
                  <a:extLst>
                    <a:ext uri="{9D8B030D-6E8A-4147-A177-3AD203B41FA5}">
                      <a16:colId xmlns:a16="http://schemas.microsoft.com/office/drawing/2014/main" xmlns="" val="2077421256"/>
                    </a:ext>
                  </a:extLst>
                </a:gridCol>
                <a:gridCol w="1265302">
                  <a:extLst>
                    <a:ext uri="{9D8B030D-6E8A-4147-A177-3AD203B41FA5}">
                      <a16:colId xmlns:a16="http://schemas.microsoft.com/office/drawing/2014/main" xmlns="" val="1219430485"/>
                    </a:ext>
                  </a:extLst>
                </a:gridCol>
              </a:tblGrid>
              <a:tr h="460947">
                <a:tc>
                  <a:txBody>
                    <a:bodyPr/>
                    <a:lstStyle/>
                    <a:p>
                      <a:pPr algn="l" fontAlgn="b"/>
                      <a:r>
                        <a:rPr lang="en-ZA" sz="1200" b="1" u="none" strike="noStrike" dirty="0">
                          <a:solidFill>
                            <a:schemeClr val="accent2">
                              <a:lumMod val="50000"/>
                            </a:schemeClr>
                          </a:solidFill>
                          <a:effectLst/>
                        </a:rPr>
                        <a:t>Economic Classification</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Adjusted Appropriation </a:t>
                      </a:r>
                    </a:p>
                    <a:p>
                      <a:pPr algn="r" fontAlgn="b"/>
                      <a:r>
                        <a:rPr lang="en-ZA" sz="1200" b="1" u="none" strike="noStrike" dirty="0">
                          <a:solidFill>
                            <a:schemeClr val="accent2">
                              <a:lumMod val="50000"/>
                            </a:schemeClr>
                          </a:solidFill>
                          <a:effectLst/>
                        </a:rPr>
                        <a:t>2022/23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2023/24</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2024/25</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2025/26</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426963987"/>
                  </a:ext>
                </a:extLst>
              </a:tr>
              <a:tr h="334024">
                <a:tc>
                  <a:txBody>
                    <a:bodyPr/>
                    <a:lstStyle/>
                    <a:p>
                      <a:pPr algn="l" fontAlgn="b"/>
                      <a:r>
                        <a:rPr lang="en-ZA" sz="1200" b="1" u="none" strike="noStrike" dirty="0">
                          <a:solidFill>
                            <a:schemeClr val="accent2">
                              <a:lumMod val="50000"/>
                            </a:schemeClr>
                          </a:solidFill>
                          <a:effectLst/>
                        </a:rPr>
                        <a:t>Transfers and subsidies</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18428172"/>
                  </a:ext>
                </a:extLst>
              </a:tr>
              <a:tr h="367992">
                <a:tc>
                  <a:txBody>
                    <a:bodyPr/>
                    <a:lstStyle/>
                    <a:p>
                      <a:pPr algn="l" fontAlgn="b"/>
                      <a:r>
                        <a:rPr lang="en-ZA" sz="1200" u="none" strike="noStrike" dirty="0">
                          <a:effectLst/>
                        </a:rPr>
                        <a:t>Departmental agencies and accounts</a:t>
                      </a:r>
                      <a:endParaRPr lang="en-ZA"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2,375,720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2,398,805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2,089,334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2,181,906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129658833"/>
                  </a:ext>
                </a:extLst>
              </a:tr>
              <a:tr h="367992">
                <a:tc>
                  <a:txBody>
                    <a:bodyPr/>
                    <a:lstStyle/>
                    <a:p>
                      <a:pPr algn="l" fontAlgn="b"/>
                      <a:r>
                        <a:rPr lang="en-US" sz="1200" u="none" strike="noStrike" dirty="0">
                          <a:effectLst/>
                        </a:rPr>
                        <a:t>Foreign governments and international organisations</a:t>
                      </a:r>
                      <a:endParaRPr lang="en-US"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10,840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5,569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5,885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6,105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59883627"/>
                  </a:ext>
                </a:extLst>
              </a:tr>
              <a:tr h="367992">
                <a:tc>
                  <a:txBody>
                    <a:bodyPr/>
                    <a:lstStyle/>
                    <a:p>
                      <a:pPr algn="l" fontAlgn="b"/>
                      <a:r>
                        <a:rPr lang="en-ZA" sz="1200" u="none" strike="noStrike" dirty="0">
                          <a:effectLst/>
                        </a:rPr>
                        <a:t>Higher education institutions</a:t>
                      </a:r>
                      <a:endParaRPr lang="en-ZA"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9,453 </a:t>
                      </a:r>
                      <a:endParaRPr lang="en-ZA" sz="1200" b="0" i="0" u="none" strike="noStrike" dirty="0">
                        <a:solidFill>
                          <a:srgbClr val="000000"/>
                        </a:solidFill>
                        <a:effectLst/>
                        <a:latin typeface="Calibri" panose="020F0502020204030204" pitchFamily="34" charset="0"/>
                      </a:endParaRPr>
                    </a:p>
                  </a:txBody>
                  <a:tcPr marL="5206" marR="78087"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7,403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6,978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8,103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070057409"/>
                  </a:ext>
                </a:extLst>
              </a:tr>
              <a:tr h="367992">
                <a:tc>
                  <a:txBody>
                    <a:bodyPr/>
                    <a:lstStyle/>
                    <a:p>
                      <a:pPr algn="l" fontAlgn="b"/>
                      <a:r>
                        <a:rPr lang="en-ZA" sz="1200" u="none" strike="noStrike" dirty="0">
                          <a:effectLst/>
                        </a:rPr>
                        <a:t>Households</a:t>
                      </a:r>
                      <a:endParaRPr lang="en-ZA"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40,793 </a:t>
                      </a:r>
                      <a:endParaRPr lang="en-ZA" sz="1200" b="0" i="0" u="none" strike="noStrike" dirty="0">
                        <a:solidFill>
                          <a:srgbClr val="000000"/>
                        </a:solidFill>
                        <a:effectLst/>
                        <a:latin typeface="Calibri" panose="020F0502020204030204" pitchFamily="34" charset="0"/>
                      </a:endParaRPr>
                    </a:p>
                  </a:txBody>
                  <a:tcPr marL="5206" marR="78087"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26,479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27,447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28,676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06353633"/>
                  </a:ext>
                </a:extLst>
              </a:tr>
              <a:tr h="367992">
                <a:tc>
                  <a:txBody>
                    <a:bodyPr/>
                    <a:lstStyle/>
                    <a:p>
                      <a:pPr algn="l" fontAlgn="b"/>
                      <a:r>
                        <a:rPr lang="en-ZA" sz="1200" u="none" strike="noStrike" dirty="0">
                          <a:effectLst/>
                        </a:rPr>
                        <a:t>Non-profit institutions</a:t>
                      </a:r>
                      <a:endParaRPr lang="en-ZA"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429,823 </a:t>
                      </a:r>
                      <a:endParaRPr lang="en-ZA" sz="1200" b="0" i="0" u="none" strike="noStrike" dirty="0">
                        <a:solidFill>
                          <a:srgbClr val="000000"/>
                        </a:solidFill>
                        <a:effectLst/>
                        <a:latin typeface="Calibri" panose="020F0502020204030204" pitchFamily="34" charset="0"/>
                      </a:endParaRPr>
                    </a:p>
                  </a:txBody>
                  <a:tcPr marL="5206" marR="78087"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391,151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404,805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422,125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981020923"/>
                  </a:ext>
                </a:extLst>
              </a:tr>
              <a:tr h="367992">
                <a:tc>
                  <a:txBody>
                    <a:bodyPr/>
                    <a:lstStyle/>
                    <a:p>
                      <a:pPr algn="l" fontAlgn="b"/>
                      <a:r>
                        <a:rPr lang="en-ZA" sz="1200" u="none" strike="noStrike" dirty="0">
                          <a:effectLst/>
                        </a:rPr>
                        <a:t>Provinces and municipalities</a:t>
                      </a:r>
                      <a:endParaRPr lang="en-ZA"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2,176,061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2,174,760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2,272,428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u="none" strike="noStrike" dirty="0">
                          <a:effectLst/>
                        </a:rPr>
                        <a:t>                               2,374,233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68870022"/>
                  </a:ext>
                </a:extLst>
              </a:tr>
              <a:tr h="367992">
                <a:tc>
                  <a:txBody>
                    <a:bodyPr/>
                    <a:lstStyle/>
                    <a:p>
                      <a:pPr algn="l" fontAlgn="b"/>
                      <a:r>
                        <a:rPr lang="en-US" sz="1200" u="none" strike="noStrike" dirty="0">
                          <a:effectLst/>
                        </a:rPr>
                        <a:t>Public corporations and private enterprises</a:t>
                      </a:r>
                      <a:endParaRPr lang="en-US" sz="1200" b="0" i="0" u="none" strike="noStrike" dirty="0">
                        <a:solidFill>
                          <a:srgbClr val="000000"/>
                        </a:solidFill>
                        <a:effectLst/>
                        <a:latin typeface="Calibri" panose="020F0502020204030204" pitchFamily="34" charset="0"/>
                      </a:endParaRPr>
                    </a:p>
                  </a:txBody>
                  <a:tcPr marL="78087"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92,175 </a:t>
                      </a:r>
                      <a:endParaRPr lang="en-ZA" sz="1200" b="0" i="0" u="none" strike="noStrike" dirty="0">
                        <a:solidFill>
                          <a:srgbClr val="000000"/>
                        </a:solidFill>
                        <a:effectLst/>
                        <a:latin typeface="Calibri" panose="020F0502020204030204" pitchFamily="34" charset="0"/>
                      </a:endParaRPr>
                    </a:p>
                  </a:txBody>
                  <a:tcPr marL="5206" marR="78087"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94,460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100,266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110,984 </a:t>
                      </a:r>
                      <a:endParaRPr lang="en-ZA" sz="1200" b="0" i="0" u="none" strike="noStrike" dirty="0">
                        <a:solidFill>
                          <a:srgbClr val="000000"/>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847783093"/>
                  </a:ext>
                </a:extLst>
              </a:tr>
              <a:tr h="367992">
                <a:tc>
                  <a:txBody>
                    <a:bodyPr/>
                    <a:lstStyle/>
                    <a:p>
                      <a:pPr algn="l" fontAlgn="b"/>
                      <a:r>
                        <a:rPr lang="en-ZA" sz="1200" b="1" u="none" strike="noStrike" dirty="0">
                          <a:solidFill>
                            <a:schemeClr val="accent2">
                              <a:lumMod val="50000"/>
                            </a:schemeClr>
                          </a:solidFill>
                          <a:effectLst/>
                        </a:rPr>
                        <a:t>Total Transfers and subsidies</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b="1" u="none" strike="noStrike" dirty="0">
                          <a:solidFill>
                            <a:schemeClr val="accent2">
                              <a:lumMod val="50000"/>
                            </a:schemeClr>
                          </a:solidFill>
                          <a:effectLst/>
                        </a:rPr>
                        <a:t>                                           5,134,865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b="1" u="none" strike="noStrike" dirty="0">
                          <a:solidFill>
                            <a:schemeClr val="accent2">
                              <a:lumMod val="50000"/>
                            </a:schemeClr>
                          </a:solidFill>
                          <a:effectLst/>
                        </a:rPr>
                        <a:t>                               5,098,627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b="1" u="none" strike="noStrike" dirty="0">
                          <a:solidFill>
                            <a:schemeClr val="accent2">
                              <a:lumMod val="50000"/>
                            </a:schemeClr>
                          </a:solidFill>
                          <a:effectLst/>
                        </a:rPr>
                        <a:t>                               4,907,143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200" b="1" u="none" strike="noStrike" dirty="0">
                          <a:solidFill>
                            <a:schemeClr val="accent2">
                              <a:lumMod val="50000"/>
                            </a:schemeClr>
                          </a:solidFill>
                          <a:effectLst/>
                        </a:rPr>
                        <a:t>                               5,132,132 </a:t>
                      </a:r>
                      <a:endParaRPr lang="en-ZA" sz="1200" b="1" i="0" u="none" strike="noStrike" dirty="0">
                        <a:solidFill>
                          <a:schemeClr val="accent2">
                            <a:lumMod val="50000"/>
                          </a:schemeClr>
                        </a:solidFill>
                        <a:effectLst/>
                        <a:latin typeface="Calibri" panose="020F0502020204030204" pitchFamily="34" charset="0"/>
                      </a:endParaRPr>
                    </a:p>
                  </a:txBody>
                  <a:tcPr marL="5206" marR="5206" marT="520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87902064"/>
                  </a:ext>
                </a:extLst>
              </a:tr>
            </a:tbl>
          </a:graphicData>
        </a:graphic>
      </p:graphicFrame>
    </p:spTree>
    <p:extLst>
      <p:ext uri="{BB962C8B-B14F-4D97-AF65-F5344CB8AC3E}">
        <p14:creationId xmlns:p14="http://schemas.microsoft.com/office/powerpoint/2010/main" xmlns="" val="386784388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6BA23-F07F-5751-CD25-F9A33FF9BF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0A05FAE0-68B2-2A9A-F770-38A4D01617A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xmlns="" id="{0B1DF617-4F22-9F68-382F-FC0EE2CAC79E}"/>
              </a:ext>
            </a:extLst>
          </p:cNvPr>
          <p:cNvSpPr>
            <a:spLocks noGrp="1"/>
          </p:cNvSpPr>
          <p:nvPr>
            <p:ph type="sldNum" sz="quarter" idx="12"/>
          </p:nvPr>
        </p:nvSpPr>
        <p:spPr/>
        <p:txBody>
          <a:bodyPr/>
          <a:lstStyle/>
          <a:p>
            <a:fld id="{DA29E366-C59F-4931-AACC-96A9B8496996}" type="slidenum">
              <a:rPr lang="en-US" smtClean="0"/>
              <a:pPr/>
              <a:t>12</a:t>
            </a:fld>
            <a:endParaRPr lang="en-US" dirty="0"/>
          </a:p>
        </p:txBody>
      </p:sp>
      <p:pic>
        <p:nvPicPr>
          <p:cNvPr id="6" name="Picture 5">
            <a:extLst>
              <a:ext uri="{FF2B5EF4-FFF2-40B4-BE49-F238E27FC236}">
                <a16:creationId xmlns:a16="http://schemas.microsoft.com/office/drawing/2014/main" xmlns="" id="{9A34B368-3816-38CD-7AA5-6C5F51CA6592}"/>
              </a:ext>
            </a:extLst>
          </p:cNvPr>
          <p:cNvPicPr>
            <a:picLocks noChangeAspect="1"/>
          </p:cNvPicPr>
          <p:nvPr/>
        </p:nvPicPr>
        <p:blipFill>
          <a:blip r:embed="rId2" cstate="print"/>
          <a:stretch>
            <a:fillRect/>
          </a:stretch>
        </p:blipFill>
        <p:spPr>
          <a:xfrm>
            <a:off x="0" y="0"/>
            <a:ext cx="9166121" cy="6581553"/>
          </a:xfrm>
          <a:prstGeom prst="rect">
            <a:avLst/>
          </a:prstGeom>
        </p:spPr>
      </p:pic>
    </p:spTree>
    <p:extLst>
      <p:ext uri="{BB962C8B-B14F-4D97-AF65-F5344CB8AC3E}">
        <p14:creationId xmlns:p14="http://schemas.microsoft.com/office/powerpoint/2010/main" xmlns="" val="14025810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0E6AE68-EBF4-46D7-CCCF-D94633FBC570}"/>
              </a:ext>
            </a:extLst>
          </p:cNvPr>
          <p:cNvSpPr>
            <a:spLocks noGrp="1"/>
          </p:cNvSpPr>
          <p:nvPr>
            <p:ph type="title"/>
          </p:nvPr>
        </p:nvSpPr>
        <p:spPr>
          <a:xfrm>
            <a:off x="1577340" y="310343"/>
            <a:ext cx="5989320" cy="868823"/>
          </a:xfrm>
        </p:spPr>
        <p:txBody>
          <a:bodyPr vert="horz" lIns="91440" tIns="45720" rIns="91440" bIns="45720" rtlCol="0" anchor="ctr">
            <a:normAutofit/>
          </a:bodyPr>
          <a:lstStyle/>
          <a:p>
            <a:pPr algn="ctr"/>
            <a:r>
              <a:rPr lang="en-US" sz="2700" b="1" kern="1200" dirty="0">
                <a:solidFill>
                  <a:schemeClr val="accent2">
                    <a:lumMod val="50000"/>
                  </a:schemeClr>
                </a:solidFill>
                <a:latin typeface="+mj-lt"/>
                <a:ea typeface="+mj-ea"/>
                <a:cs typeface="+mj-cs"/>
              </a:rPr>
              <a:t>Summary of Budget per Economic Classification</a:t>
            </a: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691BBBDD-41E1-FC47-7C8E-F8E33458717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120</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xmlns="" id="{F29965C3-4D46-49E1-6FAB-D70ADDDF2D8A}"/>
              </a:ext>
            </a:extLst>
          </p:cNvPr>
          <p:cNvGraphicFramePr>
            <a:graphicFrameLocks noGrp="1"/>
          </p:cNvGraphicFramePr>
          <p:nvPr/>
        </p:nvGraphicFramePr>
        <p:xfrm>
          <a:off x="289176" y="2282222"/>
          <a:ext cx="8565645" cy="3919047"/>
        </p:xfrm>
        <a:graphic>
          <a:graphicData uri="http://schemas.openxmlformats.org/drawingml/2006/table">
            <a:tbl>
              <a:tblPr>
                <a:tableStyleId>{5C22544A-7EE6-4342-B048-85BDC9FD1C3A}</a:tableStyleId>
              </a:tblPr>
              <a:tblGrid>
                <a:gridCol w="2819784">
                  <a:extLst>
                    <a:ext uri="{9D8B030D-6E8A-4147-A177-3AD203B41FA5}">
                      <a16:colId xmlns:a16="http://schemas.microsoft.com/office/drawing/2014/main" xmlns="" val="2456395373"/>
                    </a:ext>
                  </a:extLst>
                </a:gridCol>
                <a:gridCol w="1662545">
                  <a:extLst>
                    <a:ext uri="{9D8B030D-6E8A-4147-A177-3AD203B41FA5}">
                      <a16:colId xmlns:a16="http://schemas.microsoft.com/office/drawing/2014/main" xmlns="" val="1906873698"/>
                    </a:ext>
                  </a:extLst>
                </a:gridCol>
                <a:gridCol w="1321724">
                  <a:extLst>
                    <a:ext uri="{9D8B030D-6E8A-4147-A177-3AD203B41FA5}">
                      <a16:colId xmlns:a16="http://schemas.microsoft.com/office/drawing/2014/main" xmlns="" val="3757600396"/>
                    </a:ext>
                  </a:extLst>
                </a:gridCol>
                <a:gridCol w="1388226">
                  <a:extLst>
                    <a:ext uri="{9D8B030D-6E8A-4147-A177-3AD203B41FA5}">
                      <a16:colId xmlns:a16="http://schemas.microsoft.com/office/drawing/2014/main" xmlns="" val="1429333038"/>
                    </a:ext>
                  </a:extLst>
                </a:gridCol>
                <a:gridCol w="1373366">
                  <a:extLst>
                    <a:ext uri="{9D8B030D-6E8A-4147-A177-3AD203B41FA5}">
                      <a16:colId xmlns:a16="http://schemas.microsoft.com/office/drawing/2014/main" xmlns="" val="3369626905"/>
                    </a:ext>
                  </a:extLst>
                </a:gridCol>
              </a:tblGrid>
              <a:tr h="544999">
                <a:tc>
                  <a:txBody>
                    <a:bodyPr/>
                    <a:lstStyle/>
                    <a:p>
                      <a:pPr algn="l" fontAlgn="b"/>
                      <a:r>
                        <a:rPr lang="en-ZA" sz="1200" b="1" u="none" strike="noStrike" dirty="0">
                          <a:solidFill>
                            <a:schemeClr val="accent2">
                              <a:lumMod val="50000"/>
                            </a:schemeClr>
                          </a:solidFill>
                          <a:effectLst/>
                        </a:rPr>
                        <a:t>Economic Classification</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Adjusted Appropriation 2022/23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2023/24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2024/25</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2025/26</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166008012"/>
                  </a:ext>
                </a:extLst>
              </a:tr>
              <a:tr h="331818">
                <a:tc>
                  <a:txBody>
                    <a:bodyPr/>
                    <a:lstStyle/>
                    <a:p>
                      <a:pPr algn="l" fontAlgn="b"/>
                      <a:r>
                        <a:rPr lang="en-ZA" sz="1200" b="1" u="none" strike="noStrike" dirty="0">
                          <a:solidFill>
                            <a:schemeClr val="accent2">
                              <a:lumMod val="50000"/>
                            </a:schemeClr>
                          </a:solidFill>
                          <a:effectLst/>
                        </a:rPr>
                        <a:t>Payments for capital assets</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b="1"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b="1"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b="1"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b="1" u="none" strike="noStrike" dirty="0">
                          <a:solidFill>
                            <a:schemeClr val="accent2">
                              <a:lumMod val="50000"/>
                            </a:schemeClr>
                          </a:solidFill>
                          <a:effectLst/>
                        </a:rPr>
                        <a:t>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71251579"/>
                  </a:ext>
                </a:extLst>
              </a:tr>
              <a:tr h="424435">
                <a:tc>
                  <a:txBody>
                    <a:bodyPr/>
                    <a:lstStyle/>
                    <a:p>
                      <a:pPr algn="l" fontAlgn="b"/>
                      <a:r>
                        <a:rPr lang="en-US" sz="1200" u="none" strike="noStrike" dirty="0">
                          <a:effectLst/>
                        </a:rPr>
                        <a:t>Buildings and other fixed structures</a:t>
                      </a:r>
                      <a:endParaRPr lang="en-US" sz="1200" b="0" i="0" u="none" strike="noStrike" dirty="0">
                        <a:solidFill>
                          <a:srgbClr val="000000"/>
                        </a:solidFill>
                        <a:effectLst/>
                        <a:latin typeface="Calibri" panose="020F0502020204030204" pitchFamily="34" charset="0"/>
                      </a:endParaRPr>
                    </a:p>
                  </a:txBody>
                  <a:tcPr marL="76641"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34,926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59,073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72,181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977408788"/>
                  </a:ext>
                </a:extLst>
              </a:tr>
              <a:tr h="424435">
                <a:tc>
                  <a:txBody>
                    <a:bodyPr/>
                    <a:lstStyle/>
                    <a:p>
                      <a:pPr algn="l" fontAlgn="b"/>
                      <a:r>
                        <a:rPr lang="en-ZA" sz="1200" u="none" strike="noStrike" dirty="0">
                          <a:effectLst/>
                        </a:rPr>
                        <a:t>Heritage assets</a:t>
                      </a:r>
                      <a:endParaRPr lang="en-ZA" sz="1200" b="0" i="0" u="none" strike="noStrike" dirty="0">
                        <a:solidFill>
                          <a:srgbClr val="000000"/>
                        </a:solidFill>
                        <a:effectLst/>
                        <a:latin typeface="Calibri" panose="020F0502020204030204" pitchFamily="34" charset="0"/>
                      </a:endParaRPr>
                    </a:p>
                  </a:txBody>
                  <a:tcPr marL="76641"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68,291 </a:t>
                      </a:r>
                      <a:endParaRPr lang="en-ZA" sz="1200" b="0" i="0" u="none" strike="noStrike" dirty="0">
                        <a:solidFill>
                          <a:srgbClr val="000000"/>
                        </a:solidFill>
                        <a:effectLst/>
                        <a:latin typeface="Calibri" panose="020F0502020204030204" pitchFamily="34" charset="0"/>
                      </a:endParaRPr>
                    </a:p>
                  </a:txBody>
                  <a:tcPr marL="5110" marR="76641"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183,401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120,862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111,075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4800124"/>
                  </a:ext>
                </a:extLst>
              </a:tr>
              <a:tr h="424435">
                <a:tc>
                  <a:txBody>
                    <a:bodyPr/>
                    <a:lstStyle/>
                    <a:p>
                      <a:pPr algn="l" fontAlgn="b"/>
                      <a:r>
                        <a:rPr lang="en-ZA" sz="1200" u="none" strike="noStrike" dirty="0">
                          <a:effectLst/>
                        </a:rPr>
                        <a:t>Machinery and equipment</a:t>
                      </a:r>
                      <a:endParaRPr lang="en-ZA" sz="1200" b="0" i="0" u="none" strike="noStrike" dirty="0">
                        <a:solidFill>
                          <a:srgbClr val="000000"/>
                        </a:solidFill>
                        <a:effectLst/>
                        <a:latin typeface="Calibri" panose="020F0502020204030204" pitchFamily="34" charset="0"/>
                      </a:endParaRPr>
                    </a:p>
                  </a:txBody>
                  <a:tcPr marL="76641"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14,995 </a:t>
                      </a:r>
                      <a:endParaRPr lang="en-ZA" sz="1200" b="0" i="0" u="none" strike="noStrike" dirty="0">
                        <a:solidFill>
                          <a:srgbClr val="000000"/>
                        </a:solidFill>
                        <a:effectLst/>
                        <a:latin typeface="Calibri" panose="020F0502020204030204" pitchFamily="34" charset="0"/>
                      </a:endParaRPr>
                    </a:p>
                  </a:txBody>
                  <a:tcPr marL="5110" marR="76641"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8,413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8,015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u="none" strike="noStrike" dirty="0">
                          <a:effectLst/>
                        </a:rPr>
                        <a:t>                                       8,643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30469594"/>
                  </a:ext>
                </a:extLst>
              </a:tr>
              <a:tr h="424435">
                <a:tc>
                  <a:txBody>
                    <a:bodyPr/>
                    <a:lstStyle/>
                    <a:p>
                      <a:pPr algn="l" fontAlgn="b"/>
                      <a:r>
                        <a:rPr lang="en-US" sz="1200" u="none" strike="noStrike" dirty="0">
                          <a:effectLst/>
                        </a:rPr>
                        <a:t>Software and other intangible assets</a:t>
                      </a:r>
                      <a:endParaRPr lang="en-US" sz="1200" b="0" i="0" u="none" strike="noStrike" dirty="0">
                        <a:solidFill>
                          <a:srgbClr val="000000"/>
                        </a:solidFill>
                        <a:effectLst/>
                        <a:latin typeface="Calibri" panose="020F0502020204030204" pitchFamily="34" charset="0"/>
                      </a:endParaRPr>
                    </a:p>
                  </a:txBody>
                  <a:tcPr marL="76641"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   </a:t>
                      </a:r>
                      <a:endParaRPr lang="en-ZA" sz="1200" b="0" i="0" u="none" strike="noStrike" dirty="0">
                        <a:solidFill>
                          <a:srgbClr val="000000"/>
                        </a:solidFill>
                        <a:effectLst/>
                        <a:latin typeface="Calibri" panose="020F0502020204030204" pitchFamily="34" charset="0"/>
                      </a:endParaRPr>
                    </a:p>
                  </a:txBody>
                  <a:tcPr marL="5110" marR="76641"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5,000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6,000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200" u="none" strike="noStrike" dirty="0">
                          <a:effectLst/>
                        </a:rPr>
                        <a:t>                                       6,000 </a:t>
                      </a:r>
                      <a:endParaRPr lang="en-ZA" sz="1200" b="0" i="0" u="none" strike="noStrike" dirty="0">
                        <a:solidFill>
                          <a:srgbClr val="000000"/>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71009922"/>
                  </a:ext>
                </a:extLst>
              </a:tr>
              <a:tr h="424435">
                <a:tc>
                  <a:txBody>
                    <a:bodyPr/>
                    <a:lstStyle/>
                    <a:p>
                      <a:pPr algn="l" fontAlgn="b"/>
                      <a:r>
                        <a:rPr lang="en-US" sz="1200" b="1" u="none" strike="noStrike" dirty="0">
                          <a:solidFill>
                            <a:schemeClr val="accent2">
                              <a:lumMod val="50000"/>
                            </a:schemeClr>
                          </a:solidFill>
                          <a:effectLst/>
                        </a:rPr>
                        <a:t>Total Payments for capital assets</a:t>
                      </a:r>
                      <a:endParaRPr lang="en-US"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6,305,453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231,740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193,950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200" b="1" u="none" strike="noStrike" dirty="0">
                          <a:solidFill>
                            <a:schemeClr val="accent2">
                              <a:lumMod val="50000"/>
                            </a:schemeClr>
                          </a:solidFill>
                          <a:effectLst/>
                        </a:rPr>
                        <a:t>                                  197,899 </a:t>
                      </a:r>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637125214"/>
                  </a:ext>
                </a:extLst>
              </a:tr>
              <a:tr h="424435">
                <a:tc>
                  <a:txBody>
                    <a:bodyPr/>
                    <a:lstStyle/>
                    <a:p>
                      <a:pPr algn="l" fontAlgn="b"/>
                      <a:endParaRPr lang="en-US"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endParaRPr lang="en-ZA" sz="1200" b="1" i="0" u="none" strike="noStrike" dirty="0">
                        <a:solidFill>
                          <a:schemeClr val="accent2">
                            <a:lumMod val="50000"/>
                          </a:schemeClr>
                        </a:solidFill>
                        <a:effectLst/>
                        <a:latin typeface="Calibri" panose="020F0502020204030204" pitchFamily="34" charset="0"/>
                      </a:endParaRPr>
                    </a:p>
                  </a:txBody>
                  <a:tcPr marL="5110" marR="5110" marT="511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69754834"/>
                  </a:ext>
                </a:extLst>
              </a:tr>
              <a:tr h="424435">
                <a:tc>
                  <a:txBody>
                    <a:bodyPr/>
                    <a:lstStyle/>
                    <a:p>
                      <a:pPr algn="l" fontAlgn="b"/>
                      <a:r>
                        <a:rPr lang="en-ZA" sz="1400" b="1" u="none" strike="noStrike" cap="none" spc="0" dirty="0">
                          <a:solidFill>
                            <a:schemeClr val="accent2">
                              <a:lumMod val="50000"/>
                            </a:schemeClr>
                          </a:solidFill>
                          <a:effectLst/>
                        </a:rPr>
                        <a:t>TOTAL MTEF ALLOCATIONS</a:t>
                      </a:r>
                      <a:endParaRPr lang="en-ZA" sz="1400" b="1" i="0" u="none" strike="noStrike" cap="none" spc="0" dirty="0">
                        <a:solidFill>
                          <a:schemeClr val="accent2">
                            <a:lumMod val="50000"/>
                          </a:schemeClr>
                        </a:solidFill>
                        <a:effectLst/>
                        <a:latin typeface="Arial" panose="020B0604020202020204" pitchFamily="34" charset="0"/>
                      </a:endParaRPr>
                    </a:p>
                  </a:txBody>
                  <a:tcPr marL="3691" marR="3691" marT="689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6,305,453 </a:t>
                      </a:r>
                      <a:endParaRPr lang="en-ZA" sz="1400" b="1" i="0" u="none" strike="noStrike" cap="none" spc="0" dirty="0">
                        <a:solidFill>
                          <a:schemeClr val="accent2">
                            <a:lumMod val="50000"/>
                          </a:schemeClr>
                        </a:solidFill>
                        <a:effectLst/>
                        <a:latin typeface="Calibri" panose="020F0502020204030204" pitchFamily="34" charset="0"/>
                      </a:endParaRPr>
                    </a:p>
                  </a:txBody>
                  <a:tcPr marL="3691" marR="3691" marT="689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6,347,204 </a:t>
                      </a:r>
                      <a:endParaRPr lang="en-ZA" sz="1400" b="1" i="0" u="none" strike="noStrike" cap="none" spc="0" dirty="0">
                        <a:solidFill>
                          <a:schemeClr val="accent2">
                            <a:lumMod val="50000"/>
                          </a:schemeClr>
                        </a:solidFill>
                        <a:effectLst/>
                        <a:latin typeface="Calibri" panose="020F0502020204030204" pitchFamily="34" charset="0"/>
                      </a:endParaRPr>
                    </a:p>
                  </a:txBody>
                  <a:tcPr marL="3691" marR="3691" marT="689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6,149,504 </a:t>
                      </a:r>
                      <a:endParaRPr lang="en-ZA" sz="1400" b="1" i="0" u="none" strike="noStrike" cap="none" spc="0" dirty="0">
                        <a:solidFill>
                          <a:schemeClr val="accent2">
                            <a:lumMod val="50000"/>
                          </a:schemeClr>
                        </a:solidFill>
                        <a:effectLst/>
                        <a:latin typeface="Calibri" panose="020F0502020204030204" pitchFamily="34" charset="0"/>
                      </a:endParaRPr>
                    </a:p>
                  </a:txBody>
                  <a:tcPr marL="3691" marR="3691" marT="689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6,425,006 </a:t>
                      </a:r>
                      <a:endParaRPr lang="en-ZA" sz="1400" b="1" i="0" u="none" strike="noStrike" cap="none" spc="0" dirty="0">
                        <a:solidFill>
                          <a:schemeClr val="accent2">
                            <a:lumMod val="50000"/>
                          </a:schemeClr>
                        </a:solidFill>
                        <a:effectLst/>
                        <a:latin typeface="Calibri" panose="020F0502020204030204" pitchFamily="34" charset="0"/>
                      </a:endParaRPr>
                    </a:p>
                  </a:txBody>
                  <a:tcPr marL="3691" marR="3691" marT="689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083490111"/>
                  </a:ext>
                </a:extLst>
              </a:tr>
            </a:tbl>
          </a:graphicData>
        </a:graphic>
      </p:graphicFrame>
    </p:spTree>
    <p:extLst>
      <p:ext uri="{BB962C8B-B14F-4D97-AF65-F5344CB8AC3E}">
        <p14:creationId xmlns:p14="http://schemas.microsoft.com/office/powerpoint/2010/main" xmlns="" val="37252441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C0D28D0D-0AC3-C25B-051C-C2F42907C08C}"/>
              </a:ext>
            </a:extLst>
          </p:cNvPr>
          <p:cNvSpPr txBox="1"/>
          <p:nvPr/>
        </p:nvSpPr>
        <p:spPr>
          <a:xfrm>
            <a:off x="1577340" y="310343"/>
            <a:ext cx="5989320" cy="86882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700" b="1" i="0" u="none" strike="noStrike" kern="1200" cap="none" spc="0" normalizeH="0" baseline="0" noProof="0" dirty="0">
                <a:ln>
                  <a:noFill/>
                </a:ln>
                <a:solidFill>
                  <a:srgbClr val="ED7D31">
                    <a:lumMod val="50000"/>
                  </a:srgbClr>
                </a:solidFill>
                <a:effectLst/>
                <a:uLnTx/>
                <a:uFillTx/>
                <a:latin typeface="Calibri Light" panose="020F0302020204030204"/>
                <a:ea typeface="+mn-ea"/>
                <a:cs typeface="+mn-cs"/>
              </a:rPr>
              <a:t>2023/24: WHERE FUNDS WILL BE SPENT</a:t>
            </a:r>
          </a:p>
        </p:txBody>
      </p:sp>
      <p:sp>
        <p:nvSpPr>
          <p:cNvPr id="16" name="Rectangle: Rounded Corners 15">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1CFF0FD8-CFDE-CA1C-3A1B-D62A1FD4477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121</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43A5DEC-E7E2-A3F8-007C-AFCD50584168}"/>
              </a:ext>
            </a:extLst>
          </p:cNvPr>
          <p:cNvPicPr>
            <a:picLocks noChangeAspect="1"/>
          </p:cNvPicPr>
          <p:nvPr/>
        </p:nvPicPr>
        <p:blipFill>
          <a:blip r:embed="rId2" cstate="print"/>
          <a:stretch>
            <a:fillRect/>
          </a:stretch>
        </p:blipFill>
        <p:spPr>
          <a:xfrm>
            <a:off x="740665" y="2093976"/>
            <a:ext cx="7507224" cy="4125849"/>
          </a:xfrm>
          <a:prstGeom prst="rect">
            <a:avLst/>
          </a:prstGeom>
        </p:spPr>
      </p:pic>
      <p:sp>
        <p:nvSpPr>
          <p:cNvPr id="8" name="TextBox 7">
            <a:extLst>
              <a:ext uri="{FF2B5EF4-FFF2-40B4-BE49-F238E27FC236}">
                <a16:creationId xmlns:a16="http://schemas.microsoft.com/office/drawing/2014/main" xmlns="" id="{5808B99D-6EE2-D442-A814-D8CD4129EFA1}"/>
              </a:ext>
            </a:extLst>
          </p:cNvPr>
          <p:cNvSpPr txBox="1"/>
          <p:nvPr/>
        </p:nvSpPr>
        <p:spPr>
          <a:xfrm>
            <a:off x="2610611" y="1349503"/>
            <a:ext cx="3922776" cy="369332"/>
          </a:xfrm>
          <a:prstGeom prst="rect">
            <a:avLst/>
          </a:prstGeom>
          <a:noFill/>
        </p:spPr>
        <p:txBody>
          <a:bodyPr wrap="square" rtlCol="0">
            <a:spAutoFit/>
          </a:bodyPr>
          <a:lstStyle/>
          <a:p>
            <a:pPr marL="0" marR="0" lvl="0" indent="0" algn="l" defTabSz="457200" rtl="0" eaLnBrk="1" fontAlgn="b"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843C0C"/>
                </a:solidFill>
                <a:effectLst/>
                <a:uLnTx/>
                <a:uFillTx/>
                <a:latin typeface="Calibri" panose="020F0502020204030204" pitchFamily="34" charset="0"/>
                <a:ea typeface="+mn-ea"/>
                <a:cs typeface="+mn-cs"/>
              </a:rPr>
              <a:t>TOTAL ALLOCATION R6,347 BIL </a:t>
            </a: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39888520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3156EC7-45BA-8EF8-E8A7-F6FDEF0502DF}"/>
              </a:ext>
            </a:extLst>
          </p:cNvPr>
          <p:cNvSpPr>
            <a:spLocks noGrp="1"/>
          </p:cNvSpPr>
          <p:nvPr>
            <p:ph type="ctrTitle"/>
          </p:nvPr>
        </p:nvSpPr>
        <p:spPr>
          <a:xfrm>
            <a:off x="1497330" y="348217"/>
            <a:ext cx="5989320" cy="868823"/>
          </a:xfrm>
        </p:spPr>
        <p:txBody>
          <a:bodyPr anchor="ctr">
            <a:normAutofit/>
          </a:bodyPr>
          <a:lstStyle/>
          <a:p>
            <a:r>
              <a:rPr lang="en-US" sz="2700" b="1" kern="1200" dirty="0">
                <a:solidFill>
                  <a:schemeClr val="accent2">
                    <a:lumMod val="50000"/>
                  </a:schemeClr>
                </a:solidFill>
                <a:effectLst/>
                <a:latin typeface="+mj-lt"/>
                <a:ea typeface="+mj-ea"/>
                <a:cs typeface="+mj-cs"/>
              </a:rPr>
              <a:t>2023/24: HOW FUNDS WILL BE SPENT</a:t>
            </a:r>
            <a:endParaRPr lang="en-ZA" sz="2700" dirty="0">
              <a:solidFill>
                <a:schemeClr val="accent2">
                  <a:lumMod val="50000"/>
                </a:schemeClr>
              </a:solidFill>
            </a:endParaRPr>
          </a:p>
        </p:txBody>
      </p:sp>
      <p:sp>
        <p:nvSpPr>
          <p:cNvPr id="15" name="Rectangle: Rounded Corners 14">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xmlns="" id="{CC7C667B-DC47-0B82-940F-96CFC298D5A1}"/>
              </a:ext>
            </a:extLst>
          </p:cNvPr>
          <p:cNvSpPr>
            <a:spLocks noGrp="1"/>
          </p:cNvSpPr>
          <p:nvPr>
            <p:ph type="subTitle" idx="1"/>
          </p:nvPr>
        </p:nvSpPr>
        <p:spPr>
          <a:xfrm>
            <a:off x="1961802" y="1137417"/>
            <a:ext cx="5220393" cy="598516"/>
          </a:xfrm>
        </p:spPr>
        <p:txBody>
          <a:bodyPr anchor="ctr">
            <a:normAutofit/>
          </a:bodyPr>
          <a:lstStyle/>
          <a:p>
            <a:r>
              <a:rPr lang="en-US" sz="1800" b="1" kern="1200" dirty="0">
                <a:effectLst/>
                <a:latin typeface="+mj-lt"/>
                <a:ea typeface="+mj-ea"/>
                <a:cs typeface="+mj-cs"/>
              </a:rPr>
              <a:t>OUTSIDE DSAC R5,098 BIL (80.3%)</a:t>
            </a:r>
          </a:p>
        </p:txBody>
      </p:sp>
      <p:sp>
        <p:nvSpPr>
          <p:cNvPr id="4" name="Slide Number Placeholder 3">
            <a:extLst>
              <a:ext uri="{FF2B5EF4-FFF2-40B4-BE49-F238E27FC236}">
                <a16:creationId xmlns:a16="http://schemas.microsoft.com/office/drawing/2014/main" xmlns="" id="{E2EC276B-F08D-9FF9-2BEA-3C46D8B8380B}"/>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122</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0875BB18-9117-4E76-6A4B-821D970072EB}"/>
              </a:ext>
            </a:extLst>
          </p:cNvPr>
          <p:cNvPicPr>
            <a:picLocks noChangeAspect="1"/>
          </p:cNvPicPr>
          <p:nvPr/>
        </p:nvPicPr>
        <p:blipFill>
          <a:blip r:embed="rId2" cstate="print"/>
          <a:stretch>
            <a:fillRect/>
          </a:stretch>
        </p:blipFill>
        <p:spPr>
          <a:xfrm>
            <a:off x="206885" y="1971196"/>
            <a:ext cx="8730229" cy="4356771"/>
          </a:xfrm>
          <a:prstGeom prst="rect">
            <a:avLst/>
          </a:prstGeom>
        </p:spPr>
      </p:pic>
    </p:spTree>
    <p:extLst>
      <p:ext uri="{BB962C8B-B14F-4D97-AF65-F5344CB8AC3E}">
        <p14:creationId xmlns:p14="http://schemas.microsoft.com/office/powerpoint/2010/main" xmlns="" val="1577853268"/>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23FA836-362D-153A-331E-F79DDD4CCD42}"/>
              </a:ext>
            </a:extLst>
          </p:cNvPr>
          <p:cNvSpPr>
            <a:spLocks noGrp="1"/>
          </p:cNvSpPr>
          <p:nvPr>
            <p:ph type="title"/>
          </p:nvPr>
        </p:nvSpPr>
        <p:spPr>
          <a:xfrm>
            <a:off x="1577340" y="310343"/>
            <a:ext cx="5989320" cy="868823"/>
          </a:xfrm>
        </p:spPr>
        <p:txBody>
          <a:bodyPr vert="horz" lIns="91440" tIns="45720" rIns="91440" bIns="45720" rtlCol="0" anchor="ctr">
            <a:normAutofit/>
          </a:bodyPr>
          <a:lstStyle/>
          <a:p>
            <a:pPr algn="ctr"/>
            <a:r>
              <a:rPr lang="en-US" sz="3000" b="1" kern="1200" dirty="0">
                <a:solidFill>
                  <a:schemeClr val="accent2">
                    <a:lumMod val="50000"/>
                  </a:schemeClr>
                </a:solidFill>
                <a:effectLst/>
                <a:latin typeface="+mj-lt"/>
                <a:ea typeface="+mj-ea"/>
                <a:cs typeface="+mj-cs"/>
              </a:rPr>
              <a:t>2023/24: HOW FUNDS WILL BE SPENT</a:t>
            </a:r>
            <a:endParaRPr lang="en-US" sz="3000" kern="1200" dirty="0">
              <a:solidFill>
                <a:schemeClr val="accent2">
                  <a:lumMod val="50000"/>
                </a:schemeClr>
              </a:solidFill>
              <a:latin typeface="+mj-lt"/>
              <a:ea typeface="+mj-ea"/>
              <a:cs typeface="+mj-cs"/>
            </a:endParaRP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6F89C979-61F2-CDAF-99B1-6A2D6DDF0384}"/>
              </a:ext>
            </a:extLst>
          </p:cNvPr>
          <p:cNvPicPr>
            <a:picLocks noChangeAspect="1"/>
          </p:cNvPicPr>
          <p:nvPr/>
        </p:nvPicPr>
        <p:blipFill>
          <a:blip r:embed="rId2" cstate="print"/>
          <a:stretch>
            <a:fillRect/>
          </a:stretch>
        </p:blipFill>
        <p:spPr>
          <a:xfrm>
            <a:off x="566928" y="2006240"/>
            <a:ext cx="8028432" cy="4350110"/>
          </a:xfrm>
          <a:prstGeom prst="rect">
            <a:avLst/>
          </a:prstGeom>
        </p:spPr>
      </p:pic>
      <p:sp>
        <p:nvSpPr>
          <p:cNvPr id="4" name="Slide Number Placeholder 3">
            <a:extLst>
              <a:ext uri="{FF2B5EF4-FFF2-40B4-BE49-F238E27FC236}">
                <a16:creationId xmlns:a16="http://schemas.microsoft.com/office/drawing/2014/main" xmlns="" id="{155F5211-55E2-0B4F-255A-7B12196B534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123</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xmlns="" id="{DC9835B5-F542-D78E-109D-634BF05B77D9}"/>
              </a:ext>
            </a:extLst>
          </p:cNvPr>
          <p:cNvSpPr txBox="1">
            <a:spLocks/>
          </p:cNvSpPr>
          <p:nvPr/>
        </p:nvSpPr>
        <p:spPr>
          <a:xfrm>
            <a:off x="1961802" y="1137417"/>
            <a:ext cx="5220393" cy="5985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WITHIN DSAC  R1,248 BIL (19.7%)</a:t>
            </a:r>
          </a:p>
        </p:txBody>
      </p:sp>
    </p:spTree>
    <p:extLst>
      <p:ext uri="{BB962C8B-B14F-4D97-AF65-F5344CB8AC3E}">
        <p14:creationId xmlns:p14="http://schemas.microsoft.com/office/powerpoint/2010/main" xmlns="" val="79599190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F58EDD9-0685-44E6-9B72-108BB10E1A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28AB3FE-A80C-F051-93DC-21EAE24EF736}"/>
              </a:ext>
            </a:extLst>
          </p:cNvPr>
          <p:cNvSpPr>
            <a:spLocks noGrp="1"/>
          </p:cNvSpPr>
          <p:nvPr>
            <p:ph type="ctrTitle"/>
          </p:nvPr>
        </p:nvSpPr>
        <p:spPr>
          <a:xfrm>
            <a:off x="475084" y="640081"/>
            <a:ext cx="4921697" cy="3849244"/>
          </a:xfrm>
          <a:noFill/>
        </p:spPr>
        <p:txBody>
          <a:bodyPr>
            <a:normAutofit/>
          </a:bodyPr>
          <a:lstStyle/>
          <a:p>
            <a:pPr algn="r"/>
            <a:r>
              <a:rPr lang="en-US" b="1" kern="1200" dirty="0">
                <a:solidFill>
                  <a:schemeClr val="accent2">
                    <a:lumMod val="50000"/>
                  </a:schemeClr>
                </a:solidFill>
                <a:latin typeface="+mj-lt"/>
                <a:ea typeface="+mj-ea"/>
                <a:cs typeface="+mj-cs"/>
              </a:rPr>
              <a:t>2023 MTEF Earmarked Funds</a:t>
            </a:r>
            <a:endParaRPr lang="en-ZA" dirty="0">
              <a:solidFill>
                <a:schemeClr val="accent2">
                  <a:lumMod val="50000"/>
                </a:schemeClr>
              </a:solidFill>
            </a:endParaRPr>
          </a:p>
        </p:txBody>
      </p:sp>
      <p:pic>
        <p:nvPicPr>
          <p:cNvPr id="6" name="Picture 5">
            <a:extLst>
              <a:ext uri="{FF2B5EF4-FFF2-40B4-BE49-F238E27FC236}">
                <a16:creationId xmlns:a16="http://schemas.microsoft.com/office/drawing/2014/main" xmlns="" id="{2B2D1F64-E42B-6F20-8FE6-748CC25152CB}"/>
              </a:ext>
            </a:extLst>
          </p:cNvPr>
          <p:cNvPicPr>
            <a:picLocks noChangeAspect="1"/>
          </p:cNvPicPr>
          <p:nvPr/>
        </p:nvPicPr>
        <p:blipFill rotWithShape="1">
          <a:blip r:embed="rId2" cstate="print"/>
          <a:srcRect l="41299" r="18140" b="-1"/>
          <a:stretch/>
        </p:blipFill>
        <p:spPr>
          <a:xfrm>
            <a:off x="5664708" y="10"/>
            <a:ext cx="3477006" cy="6857990"/>
          </a:xfrm>
          <a:prstGeom prst="rect">
            <a:avLst/>
          </a:prstGeom>
        </p:spPr>
      </p:pic>
      <p:sp>
        <p:nvSpPr>
          <p:cNvPr id="4" name="Slide Number Placeholder 3">
            <a:extLst>
              <a:ext uri="{FF2B5EF4-FFF2-40B4-BE49-F238E27FC236}">
                <a16:creationId xmlns:a16="http://schemas.microsoft.com/office/drawing/2014/main" xmlns="" id="{4C5FD595-94A7-084F-D993-8494CC577897}"/>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124</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0573794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830FA50-3C76-68F6-09C5-8198F7D4474D}"/>
              </a:ext>
            </a:extLst>
          </p:cNvPr>
          <p:cNvSpPr>
            <a:spLocks noGrp="1"/>
          </p:cNvSpPr>
          <p:nvPr>
            <p:ph type="title"/>
          </p:nvPr>
        </p:nvSpPr>
        <p:spPr>
          <a:xfrm>
            <a:off x="1577340" y="310343"/>
            <a:ext cx="5859780" cy="868823"/>
          </a:xfrm>
        </p:spPr>
        <p:txBody>
          <a:bodyPr vert="horz" lIns="91440" tIns="45720" rIns="91440" bIns="45720" rtlCol="0" anchor="ctr">
            <a:normAutofit/>
          </a:bodyPr>
          <a:lstStyle/>
          <a:p>
            <a:pPr algn="ctr"/>
            <a:r>
              <a:rPr lang="en-US" sz="3500" b="1" kern="1200" dirty="0">
                <a:solidFill>
                  <a:schemeClr val="accent2">
                    <a:lumMod val="50000"/>
                  </a:schemeClr>
                </a:solidFill>
                <a:latin typeface="+mj-lt"/>
                <a:ea typeface="+mj-ea"/>
                <a:cs typeface="+mj-cs"/>
              </a:rPr>
              <a:t>2023 MTEF Earmarked Funds</a:t>
            </a: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511E262E-E835-B09D-E41D-2215055B267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125</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xmlns="" id="{305B632D-95B9-CDA9-8FBA-149F4763073C}"/>
              </a:ext>
            </a:extLst>
          </p:cNvPr>
          <p:cNvGraphicFramePr>
            <a:graphicFrameLocks noGrp="1"/>
          </p:cNvGraphicFramePr>
          <p:nvPr>
            <p:extLst>
              <p:ext uri="{D42A27DB-BD31-4B8C-83A1-F6EECF244321}">
                <p14:modId xmlns:p14="http://schemas.microsoft.com/office/powerpoint/2010/main" xmlns="" val="2689432069"/>
              </p:ext>
            </p:extLst>
          </p:nvPr>
        </p:nvGraphicFramePr>
        <p:xfrm>
          <a:off x="289177" y="2011598"/>
          <a:ext cx="8226173" cy="4340246"/>
        </p:xfrm>
        <a:graphic>
          <a:graphicData uri="http://schemas.openxmlformats.org/drawingml/2006/table">
            <a:tbl>
              <a:tblPr firstRow="1" bandRow="1">
                <a:noFill/>
                <a:tableStyleId>{5C22544A-7EE6-4342-B048-85BDC9FD1C3A}</a:tableStyleId>
              </a:tblPr>
              <a:tblGrid>
                <a:gridCol w="6411589">
                  <a:extLst>
                    <a:ext uri="{9D8B030D-6E8A-4147-A177-3AD203B41FA5}">
                      <a16:colId xmlns:a16="http://schemas.microsoft.com/office/drawing/2014/main" xmlns="" val="1422887181"/>
                    </a:ext>
                  </a:extLst>
                </a:gridCol>
                <a:gridCol w="1814584">
                  <a:extLst>
                    <a:ext uri="{9D8B030D-6E8A-4147-A177-3AD203B41FA5}">
                      <a16:colId xmlns:a16="http://schemas.microsoft.com/office/drawing/2014/main" xmlns="" val="2484315106"/>
                    </a:ext>
                  </a:extLst>
                </a:gridCol>
              </a:tblGrid>
              <a:tr h="432281">
                <a:tc>
                  <a:txBody>
                    <a:bodyPr/>
                    <a:lstStyle/>
                    <a:p>
                      <a:pPr algn="l" fontAlgn="b"/>
                      <a:r>
                        <a:rPr lang="en-ZA" sz="1400" b="1" u="none" strike="noStrike" cap="all" spc="60" dirty="0">
                          <a:solidFill>
                            <a:schemeClr val="accent2">
                              <a:lumMod val="50000"/>
                            </a:schemeClr>
                          </a:solidFill>
                          <a:effectLst/>
                        </a:rPr>
                        <a:t>Earmarked Funds</a:t>
                      </a:r>
                      <a:endParaRPr lang="en-ZA" sz="1400" b="1" i="0" u="none" strike="noStrike" cap="all" spc="60" dirty="0">
                        <a:solidFill>
                          <a:schemeClr val="accent2">
                            <a:lumMod val="50000"/>
                          </a:schemeClr>
                        </a:solidFill>
                        <a:effectLst/>
                        <a:latin typeface="Calibri" panose="020F0502020204030204" pitchFamily="34" charset="0"/>
                      </a:endParaRPr>
                    </a:p>
                  </a:txBody>
                  <a:tcPr marL="2467" marR="2467" marT="48003"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dirty="0">
                          <a:solidFill>
                            <a:schemeClr val="accent2">
                              <a:lumMod val="50000"/>
                            </a:schemeClr>
                          </a:solidFill>
                          <a:effectLst/>
                        </a:rPr>
                        <a:t>APPROPRIATION</a:t>
                      </a:r>
                      <a:r>
                        <a:rPr lang="en-ZA" sz="1400" b="1" u="none" strike="noStrike" cap="all" spc="60" dirty="0">
                          <a:solidFill>
                            <a:schemeClr val="accent2">
                              <a:lumMod val="50000"/>
                            </a:schemeClr>
                          </a:solidFill>
                          <a:effectLst/>
                        </a:rPr>
                        <a:t> 2023/24</a:t>
                      </a:r>
                      <a:endParaRPr lang="en-ZA" sz="1400" b="1" i="0" u="none" strike="noStrike" cap="all" spc="60" dirty="0">
                        <a:solidFill>
                          <a:schemeClr val="accent2">
                            <a:lumMod val="50000"/>
                          </a:schemeClr>
                        </a:solidFill>
                        <a:effectLst/>
                        <a:latin typeface="Calibri" panose="020F0502020204030204" pitchFamily="34" charset="0"/>
                      </a:endParaRPr>
                    </a:p>
                  </a:txBody>
                  <a:tcPr marL="2467" marR="2467" marT="48003"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59514062"/>
                  </a:ext>
                </a:extLst>
              </a:tr>
              <a:tr h="197680">
                <a:tc>
                  <a:txBody>
                    <a:bodyPr/>
                    <a:lstStyle/>
                    <a:p>
                      <a:pPr algn="l" fontAlgn="b"/>
                      <a:r>
                        <a:rPr lang="en-ZA" sz="1400" u="none" strike="noStrike" cap="none" spc="0" dirty="0">
                          <a:solidFill>
                            <a:schemeClr val="tx1"/>
                          </a:solidFill>
                          <a:effectLst/>
                        </a:rPr>
                        <a:t>Sport Federations</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117,568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58196585"/>
                  </a:ext>
                </a:extLst>
              </a:tr>
              <a:tr h="197680">
                <a:tc>
                  <a:txBody>
                    <a:bodyPr/>
                    <a:lstStyle/>
                    <a:p>
                      <a:pPr algn="l" fontAlgn="b"/>
                      <a:r>
                        <a:rPr lang="en-ZA" sz="1400" u="none" strike="noStrike" cap="none" spc="0" dirty="0">
                          <a:solidFill>
                            <a:schemeClr val="tx1"/>
                          </a:solidFill>
                          <a:effectLst/>
                        </a:rPr>
                        <a:t>The Sports Trust</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25,807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207310035"/>
                  </a:ext>
                </a:extLst>
              </a:tr>
              <a:tr h="197680">
                <a:tc>
                  <a:txBody>
                    <a:bodyPr/>
                    <a:lstStyle/>
                    <a:p>
                      <a:pPr algn="l" fontAlgn="b"/>
                      <a:r>
                        <a:rPr lang="en-ZA" sz="1400" u="none" strike="noStrike" cap="none" spc="0" dirty="0">
                          <a:solidFill>
                            <a:schemeClr val="tx1"/>
                          </a:solidFill>
                          <a:effectLst/>
                        </a:rPr>
                        <a:t>LoveLife</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40,030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11885193"/>
                  </a:ext>
                </a:extLst>
              </a:tr>
              <a:tr h="325688">
                <a:tc>
                  <a:txBody>
                    <a:bodyPr/>
                    <a:lstStyle/>
                    <a:p>
                      <a:pPr algn="l" fontAlgn="b"/>
                      <a:r>
                        <a:rPr lang="en-US" sz="1400" u="none" strike="noStrike" cap="none" spc="0" dirty="0">
                          <a:solidFill>
                            <a:schemeClr val="tx1"/>
                          </a:solidFill>
                          <a:effectLst/>
                        </a:rPr>
                        <a:t>Oversight and support for sport infrastructure projects in municipalities</a:t>
                      </a:r>
                      <a:endParaRPr lang="en-US"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7,397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183982367"/>
                  </a:ext>
                </a:extLst>
              </a:tr>
              <a:tr h="325688">
                <a:tc>
                  <a:txBody>
                    <a:bodyPr/>
                    <a:lstStyle/>
                    <a:p>
                      <a:pPr algn="l" fontAlgn="b"/>
                      <a:r>
                        <a:rPr lang="en-US" sz="1400" u="none" strike="noStrike" cap="none" spc="0" dirty="0">
                          <a:solidFill>
                            <a:schemeClr val="tx1"/>
                          </a:solidFill>
                          <a:effectLst/>
                        </a:rPr>
                        <a:t>Capital works: Legacy projects - heritage assets ( G&amp;S, Cap Assets and Transfers)</a:t>
                      </a:r>
                      <a:endParaRPr lang="en-US"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243,022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94295326"/>
                  </a:ext>
                </a:extLst>
              </a:tr>
              <a:tr h="197680">
                <a:tc>
                  <a:txBody>
                    <a:bodyPr/>
                    <a:lstStyle/>
                    <a:p>
                      <a:pPr algn="l" fontAlgn="b"/>
                      <a:r>
                        <a:rPr lang="en-US" sz="1400" u="none" strike="noStrike" cap="none" spc="0" dirty="0">
                          <a:solidFill>
                            <a:schemeClr val="tx1"/>
                          </a:solidFill>
                          <a:effectLst/>
                        </a:rPr>
                        <a:t>Capital works: Infrastructure for public entities</a:t>
                      </a:r>
                      <a:endParaRPr lang="en-US"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151,049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593986468"/>
                  </a:ext>
                </a:extLst>
              </a:tr>
              <a:tr h="197680">
                <a:tc>
                  <a:txBody>
                    <a:bodyPr/>
                    <a:lstStyle/>
                    <a:p>
                      <a:pPr algn="l" fontAlgn="b"/>
                      <a:r>
                        <a:rPr lang="en-US" sz="1400" u="none" strike="noStrike" cap="none" spc="0" dirty="0">
                          <a:solidFill>
                            <a:schemeClr val="tx1"/>
                          </a:solidFill>
                          <a:effectLst/>
                        </a:rPr>
                        <a:t>Capital works: Legacy Projects -RLHR</a:t>
                      </a:r>
                      <a:endParaRPr lang="en-US"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cap="none" spc="0" dirty="0">
                          <a:solidFill>
                            <a:schemeClr val="tx1"/>
                          </a:solidFill>
                          <a:effectLst/>
                        </a:rPr>
                        <a:t>                                     15,635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15660887"/>
                  </a:ext>
                </a:extLst>
              </a:tr>
              <a:tr h="197680">
                <a:tc>
                  <a:txBody>
                    <a:bodyPr/>
                    <a:lstStyle/>
                    <a:p>
                      <a:pPr algn="l" fontAlgn="b"/>
                      <a:r>
                        <a:rPr lang="en-US" sz="1400" u="none" strike="noStrike" cap="none" spc="0" dirty="0">
                          <a:solidFill>
                            <a:schemeClr val="tx1"/>
                          </a:solidFill>
                          <a:effectLst/>
                        </a:rPr>
                        <a:t>Pan South African Language Board</a:t>
                      </a:r>
                      <a:endParaRPr lang="en-US"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123,566 </a:t>
                      </a:r>
                      <a:endParaRPr lang="en-ZA" sz="1400" b="0" i="0" u="none" strike="noStrike" cap="none" spc="0" dirty="0">
                        <a:solidFill>
                          <a:schemeClr val="tx1"/>
                        </a:solidFill>
                        <a:effectLst/>
                        <a:latin typeface="Calibri" panose="020F0502020204030204" pitchFamily="34" charset="0"/>
                      </a:endParaRPr>
                    </a:p>
                  </a:txBody>
                  <a:tcPr marL="2467" marR="2467" marT="2467" marB="48003"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676218017"/>
                  </a:ext>
                </a:extLst>
              </a:tr>
            </a:tbl>
          </a:graphicData>
        </a:graphic>
      </p:graphicFrame>
    </p:spTree>
    <p:extLst>
      <p:ext uri="{BB962C8B-B14F-4D97-AF65-F5344CB8AC3E}">
        <p14:creationId xmlns:p14="http://schemas.microsoft.com/office/powerpoint/2010/main" xmlns="" val="3700257379"/>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830FA50-3C76-68F6-09C5-8198F7D4474D}"/>
              </a:ext>
            </a:extLst>
          </p:cNvPr>
          <p:cNvSpPr>
            <a:spLocks noGrp="1"/>
          </p:cNvSpPr>
          <p:nvPr>
            <p:ph type="title"/>
          </p:nvPr>
        </p:nvSpPr>
        <p:spPr>
          <a:xfrm>
            <a:off x="1577340" y="310343"/>
            <a:ext cx="5989320" cy="868823"/>
          </a:xfrm>
        </p:spPr>
        <p:txBody>
          <a:bodyPr vert="horz" lIns="91440" tIns="45720" rIns="91440" bIns="45720" rtlCol="0" anchor="ctr">
            <a:normAutofit/>
          </a:bodyPr>
          <a:lstStyle/>
          <a:p>
            <a:pPr algn="ctr"/>
            <a:r>
              <a:rPr lang="en-US" sz="3500" b="1" kern="1200" dirty="0">
                <a:solidFill>
                  <a:schemeClr val="accent2">
                    <a:lumMod val="50000"/>
                  </a:schemeClr>
                </a:solidFill>
                <a:latin typeface="+mj-lt"/>
                <a:ea typeface="+mj-ea"/>
                <a:cs typeface="+mj-cs"/>
              </a:rPr>
              <a:t>2023 MTEF Earmarked Funds</a:t>
            </a: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511E262E-E835-B09D-E41D-2215055B267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126</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8D27306E-538A-54A9-D25F-E13E2F770E0A}"/>
              </a:ext>
            </a:extLst>
          </p:cNvPr>
          <p:cNvGraphicFramePr>
            <a:graphicFrameLocks noGrp="1"/>
          </p:cNvGraphicFramePr>
          <p:nvPr>
            <p:extLst>
              <p:ext uri="{D42A27DB-BD31-4B8C-83A1-F6EECF244321}">
                <p14:modId xmlns:p14="http://schemas.microsoft.com/office/powerpoint/2010/main" xmlns="" val="1859621470"/>
              </p:ext>
            </p:extLst>
          </p:nvPr>
        </p:nvGraphicFramePr>
        <p:xfrm>
          <a:off x="249382" y="2057342"/>
          <a:ext cx="8538002" cy="3696469"/>
        </p:xfrm>
        <a:graphic>
          <a:graphicData uri="http://schemas.openxmlformats.org/drawingml/2006/table">
            <a:tbl>
              <a:tblPr>
                <a:tableStyleId>{5C22544A-7EE6-4342-B048-85BDC9FD1C3A}</a:tableStyleId>
              </a:tblPr>
              <a:tblGrid>
                <a:gridCol w="6642301">
                  <a:extLst>
                    <a:ext uri="{9D8B030D-6E8A-4147-A177-3AD203B41FA5}">
                      <a16:colId xmlns:a16="http://schemas.microsoft.com/office/drawing/2014/main" xmlns="" val="1000525558"/>
                    </a:ext>
                  </a:extLst>
                </a:gridCol>
                <a:gridCol w="1895701">
                  <a:extLst>
                    <a:ext uri="{9D8B030D-6E8A-4147-A177-3AD203B41FA5}">
                      <a16:colId xmlns:a16="http://schemas.microsoft.com/office/drawing/2014/main" xmlns="" val="1875573861"/>
                    </a:ext>
                  </a:extLst>
                </a:gridCol>
              </a:tblGrid>
              <a:tr h="457727">
                <a:tc>
                  <a:txBody>
                    <a:bodyPr/>
                    <a:lstStyle/>
                    <a:p>
                      <a:pPr algn="l" fontAlgn="b"/>
                      <a:r>
                        <a:rPr lang="en-ZA" sz="1600" b="1" u="none" strike="noStrike" dirty="0">
                          <a:solidFill>
                            <a:schemeClr val="accent2">
                              <a:lumMod val="50000"/>
                            </a:schemeClr>
                          </a:solidFill>
                          <a:effectLst/>
                        </a:rPr>
                        <a:t>Earmarked Funds</a:t>
                      </a:r>
                      <a:endParaRPr lang="en-ZA" sz="1600" b="1" i="0" u="none" strike="noStrike" dirty="0">
                        <a:solidFill>
                          <a:schemeClr val="accent2">
                            <a:lumMod val="50000"/>
                          </a:schemeClr>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600" b="1" u="none" strike="noStrike" dirty="0">
                          <a:solidFill>
                            <a:schemeClr val="accent2">
                              <a:lumMod val="50000"/>
                            </a:schemeClr>
                          </a:solidFill>
                          <a:effectLst/>
                        </a:rPr>
                        <a:t>Appropriation 2023/24</a:t>
                      </a:r>
                      <a:endParaRPr lang="en-ZA" sz="1600" b="1" i="0" u="none" strike="noStrike" dirty="0">
                        <a:solidFill>
                          <a:schemeClr val="accent2">
                            <a:lumMod val="50000"/>
                          </a:schemeClr>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29622534"/>
                  </a:ext>
                </a:extLst>
              </a:tr>
              <a:tr h="457727">
                <a:tc>
                  <a:txBody>
                    <a:bodyPr/>
                    <a:lstStyle/>
                    <a:p>
                      <a:pPr algn="l" fontAlgn="b"/>
                      <a:r>
                        <a:rPr lang="en-ZA" sz="1400" u="none" strike="noStrike" dirty="0">
                          <a:effectLst/>
                        </a:rPr>
                        <a:t>Mzansi Golden Economy</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dirty="0">
                          <a:effectLst/>
                        </a:rPr>
                        <a:t>                                  298,202 </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86966186"/>
                  </a:ext>
                </a:extLst>
              </a:tr>
              <a:tr h="457727">
                <a:tc>
                  <a:txBody>
                    <a:bodyPr/>
                    <a:lstStyle/>
                    <a:p>
                      <a:pPr algn="l" fontAlgn="b"/>
                      <a:r>
                        <a:rPr lang="en-US" sz="1400" u="none" strike="noStrike" dirty="0">
                          <a:effectLst/>
                        </a:rPr>
                        <a:t>MGE (PESP): Expansion of creatives industry stimulus</a:t>
                      </a:r>
                      <a:endParaRPr lang="en-US"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dirty="0">
                          <a:effectLst/>
                        </a:rPr>
                        <a:t>                                  462,000 </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357201466"/>
                  </a:ext>
                </a:extLst>
              </a:tr>
              <a:tr h="457727">
                <a:tc>
                  <a:txBody>
                    <a:bodyPr/>
                    <a:lstStyle/>
                    <a:p>
                      <a:pPr algn="l" fontAlgn="b"/>
                      <a:r>
                        <a:rPr lang="en-US" sz="1400" u="none" strike="noStrike" dirty="0">
                          <a:effectLst/>
                        </a:rPr>
                        <a:t>National Film and Video Foundation</a:t>
                      </a:r>
                      <a:endParaRPr lang="en-US"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dirty="0">
                          <a:effectLst/>
                        </a:rPr>
                        <a:t>                                  149,783 </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62199254"/>
                  </a:ext>
                </a:extLst>
              </a:tr>
              <a:tr h="457727">
                <a:tc>
                  <a:txBody>
                    <a:bodyPr/>
                    <a:lstStyle/>
                    <a:p>
                      <a:pPr algn="l" fontAlgn="b"/>
                      <a:r>
                        <a:rPr lang="en-ZA" sz="1400" u="none" strike="noStrike" dirty="0">
                          <a:effectLst/>
                        </a:rPr>
                        <a:t>Community Library Services (National)</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dirty="0">
                          <a:effectLst/>
                        </a:rPr>
                        <a:t>                                     28,682 </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362300346"/>
                  </a:ext>
                </a:extLst>
              </a:tr>
              <a:tr h="457727">
                <a:tc>
                  <a:txBody>
                    <a:bodyPr/>
                    <a:lstStyle/>
                    <a:p>
                      <a:pPr algn="l" fontAlgn="b"/>
                      <a:r>
                        <a:rPr lang="en-US" sz="1400" u="none" strike="noStrike" dirty="0">
                          <a:effectLst/>
                        </a:rPr>
                        <a:t>Capital works: Infrastructure for public entities</a:t>
                      </a:r>
                      <a:endParaRPr lang="en-US"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dirty="0">
                          <a:effectLst/>
                        </a:rPr>
                        <a:t>                                  144,049 </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84186345"/>
                  </a:ext>
                </a:extLst>
              </a:tr>
              <a:tr h="457727">
                <a:tc>
                  <a:txBody>
                    <a:bodyPr/>
                    <a:lstStyle/>
                    <a:p>
                      <a:pPr algn="l" fontAlgn="b"/>
                      <a:r>
                        <a:rPr lang="en-US" sz="1400" u="none" strike="noStrike" dirty="0">
                          <a:effectLst/>
                        </a:rPr>
                        <a:t>Capital works: Upgrading of public spaces &amp; community arts centres, and incubators programme</a:t>
                      </a:r>
                      <a:endParaRPr lang="en-US"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dirty="0">
                          <a:effectLst/>
                        </a:rPr>
                        <a:t>                                     31,773 </a:t>
                      </a:r>
                      <a:endParaRPr lang="en-ZA" sz="1400" b="0" i="0" u="none" strike="noStrike" dirty="0">
                        <a:solidFill>
                          <a:srgbClr val="000000"/>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14399985"/>
                  </a:ext>
                </a:extLst>
              </a:tr>
              <a:tr h="457727">
                <a:tc>
                  <a:txBody>
                    <a:bodyPr/>
                    <a:lstStyle/>
                    <a:p>
                      <a:pPr algn="l" fontAlgn="b"/>
                      <a:r>
                        <a:rPr lang="en-ZA" sz="1400" b="1" u="none" strike="noStrike" dirty="0">
                          <a:solidFill>
                            <a:schemeClr val="accent2">
                              <a:lumMod val="50000"/>
                            </a:schemeClr>
                          </a:solidFill>
                          <a:effectLst/>
                        </a:rPr>
                        <a:t>Total</a:t>
                      </a:r>
                      <a:endParaRPr lang="en-ZA" sz="1400" b="1" i="0" u="none" strike="noStrike" dirty="0">
                        <a:solidFill>
                          <a:schemeClr val="accent2">
                            <a:lumMod val="50000"/>
                          </a:schemeClr>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b="1" u="none" strike="noStrike" dirty="0">
                          <a:solidFill>
                            <a:schemeClr val="accent2">
                              <a:lumMod val="50000"/>
                            </a:schemeClr>
                          </a:solidFill>
                          <a:effectLst/>
                        </a:rPr>
                        <a:t>                               1,838,563 </a:t>
                      </a:r>
                      <a:endParaRPr lang="en-ZA" sz="1400" b="1" i="0" u="none" strike="noStrike" dirty="0">
                        <a:solidFill>
                          <a:schemeClr val="accent2">
                            <a:lumMod val="50000"/>
                          </a:schemeClr>
                        </a:solidFill>
                        <a:effectLst/>
                        <a:latin typeface="Calibri" panose="020F0502020204030204" pitchFamily="34" charset="0"/>
                      </a:endParaRPr>
                    </a:p>
                  </a:txBody>
                  <a:tcPr marL="4700" marR="4700" marT="470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7147369"/>
                  </a:ext>
                </a:extLst>
              </a:tr>
            </a:tbl>
          </a:graphicData>
        </a:graphic>
      </p:graphicFrame>
    </p:spTree>
    <p:extLst>
      <p:ext uri="{BB962C8B-B14F-4D97-AF65-F5344CB8AC3E}">
        <p14:creationId xmlns:p14="http://schemas.microsoft.com/office/powerpoint/2010/main" xmlns="" val="384123097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xmlns="" id="{2D349C7D-367C-7C73-AF07-D0D646F175DF}"/>
              </a:ext>
            </a:extLst>
          </p:cNvPr>
          <p:cNvSpPr>
            <a:spLocks noGrp="1"/>
          </p:cNvSpPr>
          <p:nvPr>
            <p:ph type="title"/>
          </p:nvPr>
        </p:nvSpPr>
        <p:spPr>
          <a:xfrm>
            <a:off x="1577340" y="310343"/>
            <a:ext cx="5989320" cy="868823"/>
          </a:xfrm>
        </p:spPr>
        <p:txBody>
          <a:bodyPr vert="horz" lIns="91440" tIns="45720" rIns="91440" bIns="45720" rtlCol="0" anchor="ctr">
            <a:normAutofit fontScale="90000"/>
          </a:bodyPr>
          <a:lstStyle/>
          <a:p>
            <a:pPr algn="ctr"/>
            <a:r>
              <a:rPr lang="en-US" sz="3000" b="1" kern="1200" dirty="0">
                <a:solidFill>
                  <a:schemeClr val="accent2">
                    <a:lumMod val="50000"/>
                  </a:schemeClr>
                </a:solidFill>
                <a:latin typeface="+mj-lt"/>
                <a:ea typeface="+mj-ea"/>
                <a:cs typeface="+mj-cs"/>
              </a:rPr>
              <a:t>CONDITIONAL GRANTS ALLOCATION FOR 2023/24</a:t>
            </a:r>
            <a:endParaRPr lang="en-US" sz="2000" kern="1200" dirty="0">
              <a:solidFill>
                <a:schemeClr val="tx1"/>
              </a:solidFill>
              <a:latin typeface="+mj-lt"/>
              <a:ea typeface="+mj-ea"/>
              <a:cs typeface="+mj-cs"/>
            </a:endParaRPr>
          </a:p>
        </p:txBody>
      </p:sp>
      <p:sp>
        <p:nvSpPr>
          <p:cNvPr id="31" name="Rectangle: Rounded Corners 30">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3B71076-BB51-2709-B282-93301A256FA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127</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xmlns="" id="{71E8B6A4-3E45-C8A9-94E5-FC96F32FD883}"/>
              </a:ext>
            </a:extLst>
          </p:cNvPr>
          <p:cNvGraphicFramePr>
            <a:graphicFrameLocks noGrp="1"/>
          </p:cNvGraphicFramePr>
          <p:nvPr/>
        </p:nvGraphicFramePr>
        <p:xfrm>
          <a:off x="289176" y="2235753"/>
          <a:ext cx="8226174" cy="2847618"/>
        </p:xfrm>
        <a:graphic>
          <a:graphicData uri="http://schemas.openxmlformats.org/drawingml/2006/table">
            <a:tbl>
              <a:tblPr firstRow="1" bandRow="1">
                <a:tableStyleId>{5C22544A-7EE6-4342-B048-85BDC9FD1C3A}</a:tableStyleId>
              </a:tblPr>
              <a:tblGrid>
                <a:gridCol w="5424217">
                  <a:extLst>
                    <a:ext uri="{9D8B030D-6E8A-4147-A177-3AD203B41FA5}">
                      <a16:colId xmlns:a16="http://schemas.microsoft.com/office/drawing/2014/main" xmlns="" val="2333384381"/>
                    </a:ext>
                  </a:extLst>
                </a:gridCol>
                <a:gridCol w="2801957">
                  <a:extLst>
                    <a:ext uri="{9D8B030D-6E8A-4147-A177-3AD203B41FA5}">
                      <a16:colId xmlns:a16="http://schemas.microsoft.com/office/drawing/2014/main" xmlns="" val="2863870205"/>
                    </a:ext>
                  </a:extLst>
                </a:gridCol>
              </a:tblGrid>
              <a:tr h="474603">
                <a:tc>
                  <a:txBody>
                    <a:bodyPr/>
                    <a:lstStyle/>
                    <a:p>
                      <a:pPr algn="l" fontAlgn="b"/>
                      <a:r>
                        <a:rPr lang="en-ZA" sz="1400" b="1" u="none" strike="noStrike" kern="1200" dirty="0">
                          <a:solidFill>
                            <a:schemeClr val="accent2">
                              <a:lumMod val="50000"/>
                            </a:schemeClr>
                          </a:solidFill>
                          <a:effectLst/>
                          <a:latin typeface="+mn-lt"/>
                          <a:ea typeface="+mn-ea"/>
                          <a:cs typeface="+mn-cs"/>
                        </a:rPr>
                        <a:t>SPECIFICALLY AND EXCLUSIVELY APPROPRIATED</a:t>
                      </a: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dirty="0">
                          <a:solidFill>
                            <a:schemeClr val="accent2">
                              <a:lumMod val="50000"/>
                            </a:schemeClr>
                          </a:solidFill>
                          <a:effectLst/>
                        </a:rPr>
                        <a:t>APPROPRIATION 2023/24</a:t>
                      </a:r>
                      <a:endParaRPr lang="en-ZA" sz="1400" b="1" i="0" u="none" strike="noStrike" dirty="0">
                        <a:solidFill>
                          <a:schemeClr val="accent2">
                            <a:lumMod val="50000"/>
                          </a:schemeClr>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552708384"/>
                  </a:ext>
                </a:extLst>
              </a:tr>
              <a:tr h="474603">
                <a:tc>
                  <a:txBody>
                    <a:bodyPr/>
                    <a:lstStyle/>
                    <a:p>
                      <a:pPr algn="l" fontAlgn="b"/>
                      <a:r>
                        <a:rPr lang="en-US" sz="1400" u="none" strike="noStrike" dirty="0">
                          <a:effectLst/>
                        </a:rPr>
                        <a:t>Mass participation and sport development grant</a:t>
                      </a:r>
                      <a:endParaRPr lang="en-US"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dirty="0">
                          <a:effectLst/>
                        </a:rPr>
                        <a:t>                                  603,960 </a:t>
                      </a:r>
                      <a:endParaRPr lang="en-ZA"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6310695"/>
                  </a:ext>
                </a:extLst>
              </a:tr>
              <a:tr h="474603">
                <a:tc>
                  <a:txBody>
                    <a:bodyPr/>
                    <a:lstStyle/>
                    <a:p>
                      <a:pPr algn="l" fontAlgn="b"/>
                      <a:r>
                        <a:rPr lang="en-US" sz="1400" u="none" strike="noStrike" dirty="0">
                          <a:effectLst/>
                        </a:rPr>
                        <a:t>Community library services grant: Current</a:t>
                      </a:r>
                      <a:endParaRPr lang="en-US"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dirty="0">
                          <a:effectLst/>
                        </a:rPr>
                        <a:t>                               1,331,097 </a:t>
                      </a:r>
                      <a:endParaRPr lang="en-ZA"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876461687"/>
                  </a:ext>
                </a:extLst>
              </a:tr>
              <a:tr h="474603">
                <a:tc>
                  <a:txBody>
                    <a:bodyPr/>
                    <a:lstStyle/>
                    <a:p>
                      <a:pPr algn="l" fontAlgn="b"/>
                      <a:r>
                        <a:rPr lang="en-US" sz="1400" u="none" strike="noStrike" dirty="0">
                          <a:effectLst/>
                        </a:rPr>
                        <a:t>Community library services grant: Capital</a:t>
                      </a:r>
                      <a:endParaRPr lang="en-US"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u="none" strike="noStrike" dirty="0">
                          <a:effectLst/>
                        </a:rPr>
                        <a:t>                                  239,703 </a:t>
                      </a:r>
                      <a:endParaRPr lang="en-ZA"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56243864"/>
                  </a:ext>
                </a:extLst>
              </a:tr>
              <a:tr h="474603">
                <a:tc>
                  <a:txBody>
                    <a:bodyPr/>
                    <a:lstStyle/>
                    <a:p>
                      <a:pPr algn="l" fontAlgn="b"/>
                      <a:r>
                        <a:rPr lang="en-ZA" sz="1400" u="none" strike="noStrike" dirty="0">
                          <a:effectLst/>
                        </a:rPr>
                        <a:t>Compensation of employees ceiling</a:t>
                      </a:r>
                      <a:endParaRPr lang="en-ZA"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dirty="0">
                          <a:effectLst/>
                        </a:rPr>
                        <a:t>                                  385,269 </a:t>
                      </a:r>
                      <a:endParaRPr lang="en-ZA" sz="1400" b="0" i="0" u="none" strike="noStrike" dirty="0">
                        <a:solidFill>
                          <a:srgbClr val="000000"/>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454157959"/>
                  </a:ext>
                </a:extLst>
              </a:tr>
              <a:tr h="474603">
                <a:tc>
                  <a:txBody>
                    <a:bodyPr/>
                    <a:lstStyle/>
                    <a:p>
                      <a:pPr algn="l" fontAlgn="b"/>
                      <a:r>
                        <a:rPr lang="en-ZA" sz="1400" b="1" u="none" strike="noStrike" dirty="0">
                          <a:solidFill>
                            <a:schemeClr val="accent2">
                              <a:lumMod val="50000"/>
                            </a:schemeClr>
                          </a:solidFill>
                          <a:effectLst/>
                        </a:rPr>
                        <a:t>Total</a:t>
                      </a:r>
                      <a:endParaRPr lang="en-ZA" sz="1400" b="1" i="0" u="none" strike="noStrike" dirty="0">
                        <a:solidFill>
                          <a:schemeClr val="accent2">
                            <a:lumMod val="50000"/>
                          </a:schemeClr>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400" b="1" u="none" strike="noStrike" dirty="0">
                          <a:solidFill>
                            <a:schemeClr val="accent2">
                              <a:lumMod val="50000"/>
                            </a:schemeClr>
                          </a:solidFill>
                          <a:effectLst/>
                        </a:rPr>
                        <a:t>                               2,560,029 </a:t>
                      </a:r>
                      <a:endParaRPr lang="en-ZA" sz="1400" b="1" i="0" u="none" strike="noStrike" dirty="0">
                        <a:solidFill>
                          <a:schemeClr val="accent2">
                            <a:lumMod val="50000"/>
                          </a:schemeClr>
                        </a:solidFill>
                        <a:effectLst/>
                        <a:latin typeface="Calibri" panose="020F0502020204030204" pitchFamily="34" charset="0"/>
                      </a:endParaRPr>
                    </a:p>
                  </a:txBody>
                  <a:tcPr marL="6445" marR="6445" marT="644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471728"/>
                  </a:ext>
                </a:extLst>
              </a:tr>
            </a:tbl>
          </a:graphicData>
        </a:graphic>
      </p:graphicFrame>
    </p:spTree>
    <p:extLst>
      <p:ext uri="{BB962C8B-B14F-4D97-AF65-F5344CB8AC3E}">
        <p14:creationId xmlns:p14="http://schemas.microsoft.com/office/powerpoint/2010/main" xmlns="" val="476705031"/>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2A63E91-0C92-E89B-02EA-2CD474A637A7}"/>
              </a:ext>
            </a:extLst>
          </p:cNvPr>
          <p:cNvSpPr>
            <a:spLocks noGrp="1"/>
          </p:cNvSpPr>
          <p:nvPr>
            <p:ph type="title"/>
          </p:nvPr>
        </p:nvSpPr>
        <p:spPr>
          <a:xfrm>
            <a:off x="1577340" y="310343"/>
            <a:ext cx="5989320" cy="868823"/>
          </a:xfrm>
        </p:spPr>
        <p:txBody>
          <a:bodyPr vert="horz" lIns="91440" tIns="45720" rIns="91440" bIns="45720" rtlCol="0" anchor="ctr">
            <a:normAutofit/>
          </a:bodyPr>
          <a:lstStyle/>
          <a:p>
            <a:pPr algn="ctr"/>
            <a:r>
              <a:rPr lang="en-US" sz="2700" b="1" kern="1200" dirty="0">
                <a:solidFill>
                  <a:schemeClr val="accent2">
                    <a:lumMod val="50000"/>
                  </a:schemeClr>
                </a:solidFill>
                <a:latin typeface="+mj-lt"/>
                <a:ea typeface="+mj-ea"/>
                <a:cs typeface="+mj-cs"/>
              </a:rPr>
              <a:t>Conditional Grant: Community library services grant 2023/24</a:t>
            </a:r>
          </a:p>
        </p:txBody>
      </p:sp>
      <p:sp>
        <p:nvSpPr>
          <p:cNvPr id="15" name="Rectangle: Rounded Corners 14">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126C8AEB-D4D6-12AC-693D-69F8F455EAE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128</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xmlns="" id="{A5A67515-3CD3-885C-3C54-C646E440E72E}"/>
              </a:ext>
            </a:extLst>
          </p:cNvPr>
          <p:cNvGraphicFramePr>
            <a:graphicFrameLocks noGrp="1"/>
          </p:cNvGraphicFramePr>
          <p:nvPr/>
        </p:nvGraphicFramePr>
        <p:xfrm>
          <a:off x="106297" y="2056400"/>
          <a:ext cx="5343527" cy="4185764"/>
        </p:xfrm>
        <a:graphic>
          <a:graphicData uri="http://schemas.openxmlformats.org/drawingml/2006/table">
            <a:tbl>
              <a:tblPr firstRow="1" bandRow="1">
                <a:solidFill>
                  <a:schemeClr val="accent1">
                    <a:lumMod val="20000"/>
                    <a:lumOff val="80000"/>
                  </a:schemeClr>
                </a:solidFill>
                <a:tableStyleId>{5C22544A-7EE6-4342-B048-85BDC9FD1C3A}</a:tableStyleId>
              </a:tblPr>
              <a:tblGrid>
                <a:gridCol w="1292735">
                  <a:extLst>
                    <a:ext uri="{9D8B030D-6E8A-4147-A177-3AD203B41FA5}">
                      <a16:colId xmlns:a16="http://schemas.microsoft.com/office/drawing/2014/main" xmlns="" val="2579878687"/>
                    </a:ext>
                  </a:extLst>
                </a:gridCol>
                <a:gridCol w="1527048">
                  <a:extLst>
                    <a:ext uri="{9D8B030D-6E8A-4147-A177-3AD203B41FA5}">
                      <a16:colId xmlns:a16="http://schemas.microsoft.com/office/drawing/2014/main" xmlns="" val="2720264140"/>
                    </a:ext>
                  </a:extLst>
                </a:gridCol>
                <a:gridCol w="1179576">
                  <a:extLst>
                    <a:ext uri="{9D8B030D-6E8A-4147-A177-3AD203B41FA5}">
                      <a16:colId xmlns:a16="http://schemas.microsoft.com/office/drawing/2014/main" xmlns="" val="3418533370"/>
                    </a:ext>
                  </a:extLst>
                </a:gridCol>
                <a:gridCol w="1344168">
                  <a:extLst>
                    <a:ext uri="{9D8B030D-6E8A-4147-A177-3AD203B41FA5}">
                      <a16:colId xmlns:a16="http://schemas.microsoft.com/office/drawing/2014/main" xmlns="" val="3921231230"/>
                    </a:ext>
                  </a:extLst>
                </a:gridCol>
              </a:tblGrid>
              <a:tr h="757074">
                <a:tc>
                  <a:txBody>
                    <a:bodyPr/>
                    <a:lstStyle/>
                    <a:p>
                      <a:pPr lvl="0" algn="l" fontAlgn="b"/>
                      <a:r>
                        <a:rPr lang="en-ZA" sz="1400" u="none" strike="noStrike" kern="1200" cap="none" spc="0" dirty="0">
                          <a:solidFill>
                            <a:schemeClr val="tx1"/>
                          </a:solidFill>
                          <a:effectLst/>
                          <a:latin typeface="+mn-lt"/>
                          <a:ea typeface="+mn-ea"/>
                          <a:cs typeface="+mn-cs"/>
                        </a:rPr>
                        <a:t>PROVINCE</a:t>
                      </a:r>
                    </a:p>
                  </a:txBody>
                  <a:tcPr marL="123007" marR="123007" marT="123007" marB="123007"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100" b="1" u="none" strike="noStrike" cap="all" spc="60" dirty="0">
                          <a:solidFill>
                            <a:schemeClr val="accent2">
                              <a:lumMod val="50000"/>
                            </a:schemeClr>
                          </a:solidFill>
                          <a:effectLst/>
                        </a:rPr>
                        <a:t> </a:t>
                      </a:r>
                      <a:r>
                        <a:rPr lang="en-ZA" sz="1100" b="1" u="none" strike="noStrike" cap="none" spc="60" dirty="0">
                          <a:solidFill>
                            <a:schemeClr val="accent2">
                              <a:lumMod val="50000"/>
                            </a:schemeClr>
                          </a:solidFill>
                          <a:effectLst/>
                        </a:rPr>
                        <a:t>CURRENT </a:t>
                      </a:r>
                      <a:r>
                        <a:rPr lang="en-US" sz="1100" u="none" strike="noStrike" dirty="0">
                          <a:solidFill>
                            <a:schemeClr val="accent2">
                              <a:lumMod val="50000"/>
                            </a:schemeClr>
                          </a:solidFill>
                          <a:effectLst/>
                        </a:rPr>
                        <a:t>ALLOCATION PER PROVINCE</a:t>
                      </a:r>
                      <a:r>
                        <a:rPr lang="en-ZA" sz="1100" b="1" u="none" strike="noStrike" cap="none" spc="60" dirty="0">
                          <a:solidFill>
                            <a:schemeClr val="accent2">
                              <a:lumMod val="50000"/>
                            </a:schemeClr>
                          </a:solidFill>
                          <a:effectLst/>
                        </a:rPr>
                        <a:t> </a:t>
                      </a:r>
                      <a:endParaRPr lang="en-ZA" sz="1100" b="1" i="0" u="none" strike="noStrike" cap="all" spc="60" dirty="0">
                        <a:solidFill>
                          <a:schemeClr val="accent2">
                            <a:lumMod val="50000"/>
                          </a:schemeClr>
                        </a:solidFill>
                        <a:effectLst/>
                        <a:latin typeface="Calibri" panose="020F0502020204030204" pitchFamily="34" charset="0"/>
                      </a:endParaRPr>
                    </a:p>
                  </a:txBody>
                  <a:tcPr marL="123007" marR="123007" marT="123007" marB="123007"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100" b="1" u="none" strike="noStrike" cap="all" spc="60" dirty="0">
                          <a:solidFill>
                            <a:schemeClr val="accent2">
                              <a:lumMod val="50000"/>
                            </a:schemeClr>
                          </a:solidFill>
                          <a:effectLst/>
                        </a:rPr>
                        <a:t> </a:t>
                      </a:r>
                      <a:r>
                        <a:rPr lang="en-ZA" sz="1100" b="1" u="none" strike="noStrike" cap="none" spc="60" dirty="0">
                          <a:solidFill>
                            <a:schemeClr val="accent2">
                              <a:lumMod val="50000"/>
                            </a:schemeClr>
                          </a:solidFill>
                          <a:effectLst/>
                        </a:rPr>
                        <a:t>CAPITAL </a:t>
                      </a:r>
                      <a:r>
                        <a:rPr lang="en-US" sz="1100" u="none" strike="noStrike" dirty="0">
                          <a:solidFill>
                            <a:schemeClr val="accent2">
                              <a:lumMod val="50000"/>
                            </a:schemeClr>
                          </a:solidFill>
                          <a:effectLst/>
                        </a:rPr>
                        <a:t>ALLOCATION PER PROVINCE</a:t>
                      </a:r>
                      <a:r>
                        <a:rPr lang="en-ZA" sz="1100" b="1" u="none" strike="noStrike" cap="none" spc="60" dirty="0">
                          <a:solidFill>
                            <a:schemeClr val="accent2">
                              <a:lumMod val="50000"/>
                            </a:schemeClr>
                          </a:solidFill>
                          <a:effectLst/>
                        </a:rPr>
                        <a:t> </a:t>
                      </a:r>
                      <a:endParaRPr lang="en-ZA" sz="1100" b="1" i="0" u="none" strike="noStrike" cap="all" spc="60" dirty="0">
                        <a:solidFill>
                          <a:schemeClr val="accent2">
                            <a:lumMod val="50000"/>
                          </a:schemeClr>
                        </a:solidFill>
                        <a:effectLst/>
                        <a:latin typeface="Calibri" panose="020F0502020204030204" pitchFamily="34" charset="0"/>
                      </a:endParaRPr>
                    </a:p>
                  </a:txBody>
                  <a:tcPr marL="123007" marR="123007" marT="123007" marB="123007"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100" b="1" u="none" strike="noStrike" cap="none" spc="60" dirty="0">
                          <a:solidFill>
                            <a:schemeClr val="accent2">
                              <a:lumMod val="50000"/>
                            </a:schemeClr>
                          </a:solidFill>
                          <a:effectLst/>
                        </a:rPr>
                        <a:t>TOTAL </a:t>
                      </a:r>
                      <a:r>
                        <a:rPr lang="en-US" sz="1100" u="none" strike="noStrike" dirty="0">
                          <a:solidFill>
                            <a:schemeClr val="accent2">
                              <a:lumMod val="50000"/>
                            </a:schemeClr>
                          </a:solidFill>
                          <a:effectLst/>
                        </a:rPr>
                        <a:t>ALLOCATION PER PROVINCE</a:t>
                      </a:r>
                      <a:endParaRPr lang="en-ZA" sz="1100" b="1" i="0" u="none" strike="noStrike" cap="none" spc="60" dirty="0">
                        <a:solidFill>
                          <a:schemeClr val="accent2">
                            <a:lumMod val="50000"/>
                          </a:schemeClr>
                        </a:solidFill>
                        <a:effectLst/>
                        <a:latin typeface="Calibri" panose="020F0502020204030204" pitchFamily="34" charset="0"/>
                      </a:endParaRPr>
                    </a:p>
                  </a:txBody>
                  <a:tcPr marL="123007" marR="123007" marT="123007" marB="123007"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073927109"/>
                  </a:ext>
                </a:extLst>
              </a:tr>
              <a:tr h="342869">
                <a:tc>
                  <a:txBody>
                    <a:bodyPr/>
                    <a:lstStyle/>
                    <a:p>
                      <a:pPr algn="l" fontAlgn="b"/>
                      <a:r>
                        <a:rPr lang="en-ZA" sz="1400" u="none" strike="noStrike" cap="none" spc="0" dirty="0">
                          <a:solidFill>
                            <a:schemeClr val="tx1"/>
                          </a:solidFill>
                          <a:effectLst/>
                        </a:rPr>
                        <a:t>Eastern Cape</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149,397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28,692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178,089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18794266"/>
                  </a:ext>
                </a:extLst>
              </a:tr>
              <a:tr h="342869">
                <a:tc>
                  <a:txBody>
                    <a:bodyPr/>
                    <a:lstStyle/>
                    <a:p>
                      <a:pPr algn="l" fontAlgn="b"/>
                      <a:r>
                        <a:rPr lang="en-ZA" sz="1400" u="none" strike="noStrike" cap="none" spc="0" dirty="0">
                          <a:solidFill>
                            <a:schemeClr val="tx1"/>
                          </a:solidFill>
                          <a:effectLst/>
                        </a:rPr>
                        <a:t>Free State</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170,275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8,197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178,472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219885376"/>
                  </a:ext>
                </a:extLst>
              </a:tr>
              <a:tr h="342869">
                <a:tc>
                  <a:txBody>
                    <a:bodyPr/>
                    <a:lstStyle/>
                    <a:p>
                      <a:pPr algn="l" fontAlgn="b"/>
                      <a:r>
                        <a:rPr lang="en-ZA" sz="1400" u="none" strike="noStrike" cap="none" spc="0" dirty="0">
                          <a:solidFill>
                            <a:schemeClr val="tx1"/>
                          </a:solidFill>
                          <a:effectLst/>
                        </a:rPr>
                        <a:t>Gauteng</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171,522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5,000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176,522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63207614"/>
                  </a:ext>
                </a:extLst>
              </a:tr>
              <a:tr h="342869">
                <a:tc>
                  <a:txBody>
                    <a:bodyPr/>
                    <a:lstStyle/>
                    <a:p>
                      <a:pPr algn="l" fontAlgn="b"/>
                      <a:r>
                        <a:rPr lang="en-ZA" sz="1400" u="none" strike="noStrike" cap="none" spc="0" dirty="0">
                          <a:solidFill>
                            <a:schemeClr val="tx1"/>
                          </a:solidFill>
                          <a:effectLst/>
                        </a:rPr>
                        <a:t>Kwazulu-Natal</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120,043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69,007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189,050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251321976"/>
                  </a:ext>
                </a:extLst>
              </a:tr>
              <a:tr h="342869">
                <a:tc>
                  <a:txBody>
                    <a:bodyPr/>
                    <a:lstStyle/>
                    <a:p>
                      <a:pPr algn="l" fontAlgn="b"/>
                      <a:r>
                        <a:rPr lang="en-ZA" sz="1400" u="none" strike="noStrike" cap="none" spc="0" dirty="0">
                          <a:solidFill>
                            <a:schemeClr val="tx1"/>
                          </a:solidFill>
                          <a:effectLst/>
                        </a:rPr>
                        <a:t>Limpopo</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121,123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32,474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153,597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5022686"/>
                  </a:ext>
                </a:extLst>
              </a:tr>
              <a:tr h="342869">
                <a:tc>
                  <a:txBody>
                    <a:bodyPr/>
                    <a:lstStyle/>
                    <a:p>
                      <a:pPr algn="l" fontAlgn="b"/>
                      <a:r>
                        <a:rPr lang="en-ZA" sz="1400" u="none" strike="noStrike" cap="none" spc="0" dirty="0">
                          <a:solidFill>
                            <a:schemeClr val="tx1"/>
                          </a:solidFill>
                          <a:effectLst/>
                        </a:rPr>
                        <a:t>Mpumalanga</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137,226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33,500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170,726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830982627"/>
                  </a:ext>
                </a:extLst>
              </a:tr>
              <a:tr h="342869">
                <a:tc>
                  <a:txBody>
                    <a:bodyPr/>
                    <a:lstStyle/>
                    <a:p>
                      <a:pPr algn="l" fontAlgn="b"/>
                      <a:r>
                        <a:rPr lang="en-ZA" sz="1400" u="none" strike="noStrike" cap="none" spc="0" dirty="0">
                          <a:solidFill>
                            <a:schemeClr val="tx1"/>
                          </a:solidFill>
                          <a:effectLst/>
                        </a:rPr>
                        <a:t>North West</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108,005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44,446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152,451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26728099"/>
                  </a:ext>
                </a:extLst>
              </a:tr>
              <a:tr h="342869">
                <a:tc>
                  <a:txBody>
                    <a:bodyPr/>
                    <a:lstStyle/>
                    <a:p>
                      <a:pPr algn="l" fontAlgn="b"/>
                      <a:r>
                        <a:rPr lang="en-ZA" sz="1400" u="none" strike="noStrike" cap="none" spc="0" dirty="0">
                          <a:solidFill>
                            <a:schemeClr val="tx1"/>
                          </a:solidFill>
                          <a:effectLst/>
                        </a:rPr>
                        <a:t>Northern Cape</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162,375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16,187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u="none" strike="noStrike" cap="none" spc="0" dirty="0">
                          <a:solidFill>
                            <a:schemeClr val="tx1"/>
                          </a:solidFill>
                          <a:effectLst/>
                        </a:rPr>
                        <a:t>     178,562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841551990"/>
                  </a:ext>
                </a:extLst>
              </a:tr>
              <a:tr h="342869">
                <a:tc>
                  <a:txBody>
                    <a:bodyPr/>
                    <a:lstStyle/>
                    <a:p>
                      <a:pPr algn="l" fontAlgn="b"/>
                      <a:r>
                        <a:rPr lang="en-ZA" sz="1400" u="none" strike="noStrike" cap="none" spc="0" dirty="0">
                          <a:solidFill>
                            <a:schemeClr val="tx1"/>
                          </a:solidFill>
                          <a:effectLst/>
                        </a:rPr>
                        <a:t>Western Cape</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191,131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2,200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r" fontAlgn="b"/>
                      <a:r>
                        <a:rPr lang="en-ZA" sz="1400" u="none" strike="noStrike" cap="none" spc="0" dirty="0">
                          <a:solidFill>
                            <a:schemeClr val="tx1"/>
                          </a:solidFill>
                          <a:effectLst/>
                        </a:rPr>
                        <a:t>     193,331 </a:t>
                      </a:r>
                      <a:endParaRPr lang="en-ZA" sz="1400" b="0" i="0" u="none" strike="noStrike" cap="none" spc="0" dirty="0">
                        <a:solidFill>
                          <a:schemeClr val="tx1"/>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81061682"/>
                  </a:ext>
                </a:extLst>
              </a:tr>
              <a:tr h="342869">
                <a:tc>
                  <a:txBody>
                    <a:bodyPr/>
                    <a:lstStyle/>
                    <a:p>
                      <a:pPr algn="l" fontAlgn="b"/>
                      <a:r>
                        <a:rPr lang="en-ZA" sz="1400" b="1" u="none" strike="noStrike" cap="none" spc="0" dirty="0">
                          <a:solidFill>
                            <a:schemeClr val="accent2">
                              <a:lumMod val="50000"/>
                            </a:schemeClr>
                          </a:solidFill>
                          <a:effectLst/>
                        </a:rPr>
                        <a:t>Total</a:t>
                      </a:r>
                      <a:endParaRPr lang="en-ZA" sz="1400" b="1" i="0" u="none" strike="noStrike" cap="none" spc="0" dirty="0">
                        <a:solidFill>
                          <a:schemeClr val="accent2">
                            <a:lumMod val="50000"/>
                          </a:schemeClr>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1,331,097 </a:t>
                      </a:r>
                      <a:endParaRPr lang="en-ZA" sz="1400" b="1" i="0" u="none" strike="noStrike" cap="none" spc="0" dirty="0">
                        <a:solidFill>
                          <a:schemeClr val="accent2">
                            <a:lumMod val="50000"/>
                          </a:schemeClr>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239,703 </a:t>
                      </a:r>
                      <a:endParaRPr lang="en-ZA" sz="1400" b="1" i="0" u="none" strike="noStrike" cap="none" spc="0" dirty="0">
                        <a:solidFill>
                          <a:schemeClr val="accent2">
                            <a:lumMod val="50000"/>
                          </a:schemeClr>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400" b="1" u="none" strike="noStrike" cap="none" spc="0" dirty="0">
                          <a:solidFill>
                            <a:schemeClr val="accent2">
                              <a:lumMod val="50000"/>
                            </a:schemeClr>
                          </a:solidFill>
                          <a:effectLst/>
                        </a:rPr>
                        <a:t>  1,602,801 </a:t>
                      </a:r>
                      <a:endParaRPr lang="en-ZA" sz="1400" b="1" i="0" u="none" strike="noStrike" cap="none" spc="0" dirty="0">
                        <a:solidFill>
                          <a:schemeClr val="accent2">
                            <a:lumMod val="50000"/>
                          </a:schemeClr>
                        </a:solidFill>
                        <a:effectLst/>
                        <a:latin typeface="Calibri" panose="020F0502020204030204" pitchFamily="34" charset="0"/>
                      </a:endParaRPr>
                    </a:p>
                  </a:txBody>
                  <a:tcPr marL="5695" marR="5695" marT="5695" marB="82005"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650451292"/>
                  </a:ext>
                </a:extLst>
              </a:tr>
            </a:tbl>
          </a:graphicData>
        </a:graphic>
      </p:graphicFrame>
      <p:sp>
        <p:nvSpPr>
          <p:cNvPr id="5" name="TextBox 4">
            <a:extLst>
              <a:ext uri="{FF2B5EF4-FFF2-40B4-BE49-F238E27FC236}">
                <a16:creationId xmlns:a16="http://schemas.microsoft.com/office/drawing/2014/main" xmlns="" id="{718E2FB1-4DA2-F748-B69C-A468D9DCD29D}"/>
              </a:ext>
            </a:extLst>
          </p:cNvPr>
          <p:cNvSpPr txBox="1"/>
          <p:nvPr/>
        </p:nvSpPr>
        <p:spPr>
          <a:xfrm>
            <a:off x="5556121" y="2056401"/>
            <a:ext cx="3395855" cy="418576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1400" b="0"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Current </a:t>
            </a:r>
            <a:r>
              <a:rPr kumimoji="0" lang="en-US" sz="1400" b="0"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allocation</a:t>
            </a:r>
            <a:r>
              <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of community library conditional grants are the allocation provided for funds to be directly spent by a province on goods and services such as library materials, contract library staff, newly staff appointed, capacity building programmes and  procurement of sanitizers.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1400" b="0"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Capital </a:t>
            </a:r>
            <a:r>
              <a:rPr kumimoji="0" lang="en-US" sz="1400" b="0" i="0" u="sng" strike="noStrike" kern="1200" cap="none" spc="0" normalizeH="0" baseline="0" noProof="0" dirty="0">
                <a:ln>
                  <a:noFill/>
                </a:ln>
                <a:solidFill>
                  <a:srgbClr val="ED7D31">
                    <a:lumMod val="50000"/>
                  </a:srgbClr>
                </a:solidFill>
                <a:effectLst/>
                <a:uLnTx/>
                <a:uFillTx/>
                <a:latin typeface="Calibri" panose="020F0502020204030204"/>
                <a:ea typeface="+mn-ea"/>
                <a:cs typeface="+mn-cs"/>
              </a:rPr>
              <a:t>allocation</a:t>
            </a:r>
            <a:r>
              <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of community library conditional grants are the allocation provided for capital assets including all kinds of property, movable or immovable, tangible or intangible such as follows: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Library ICT systems.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New community libraries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Upgrade library structures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9223676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A1C5D3-C053-4EE9-BE1A-419B6E27CC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27711" y="221673"/>
            <a:ext cx="6288577"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304C4E3-1981-371D-C059-DF39147718D1}"/>
              </a:ext>
            </a:extLst>
          </p:cNvPr>
          <p:cNvSpPr>
            <a:spLocks noGrp="1"/>
          </p:cNvSpPr>
          <p:nvPr>
            <p:ph type="title"/>
          </p:nvPr>
        </p:nvSpPr>
        <p:spPr>
          <a:xfrm>
            <a:off x="1577340" y="310343"/>
            <a:ext cx="5989320" cy="868823"/>
          </a:xfrm>
        </p:spPr>
        <p:txBody>
          <a:bodyPr vert="horz" lIns="91440" tIns="45720" rIns="91440" bIns="45720" rtlCol="0" anchor="ctr">
            <a:normAutofit/>
          </a:bodyPr>
          <a:lstStyle/>
          <a:p>
            <a:pPr algn="ctr"/>
            <a:r>
              <a:rPr lang="en-US" sz="2700" b="1" kern="1200" dirty="0">
                <a:solidFill>
                  <a:schemeClr val="accent2">
                    <a:lumMod val="50000"/>
                  </a:schemeClr>
                </a:solidFill>
                <a:latin typeface="+mj-lt"/>
                <a:ea typeface="+mj-ea"/>
                <a:cs typeface="+mj-cs"/>
              </a:rPr>
              <a:t>Conditional Grant: Mass Participation and Sport Development Grant 2023/24</a:t>
            </a: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2332" y="1211407"/>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9C9E3A73-0778-5604-EAAD-DE622DC1B25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9E366-C59F-4931-AACC-96A9B8496996}"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129</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xmlns="" id="{C747D42C-C380-A908-2436-546EAF96EBE9}"/>
              </a:ext>
            </a:extLst>
          </p:cNvPr>
          <p:cNvGraphicFramePr>
            <a:graphicFrameLocks noGrp="1"/>
          </p:cNvGraphicFramePr>
          <p:nvPr/>
        </p:nvGraphicFramePr>
        <p:xfrm>
          <a:off x="806336" y="2139484"/>
          <a:ext cx="7306886" cy="3960098"/>
        </p:xfrm>
        <a:graphic>
          <a:graphicData uri="http://schemas.openxmlformats.org/drawingml/2006/table">
            <a:tbl>
              <a:tblPr firstRow="1" bandRow="1">
                <a:tableStyleId>{5C22544A-7EE6-4342-B048-85BDC9FD1C3A}</a:tableStyleId>
              </a:tblPr>
              <a:tblGrid>
                <a:gridCol w="4460006">
                  <a:extLst>
                    <a:ext uri="{9D8B030D-6E8A-4147-A177-3AD203B41FA5}">
                      <a16:colId xmlns:a16="http://schemas.microsoft.com/office/drawing/2014/main" xmlns="" val="3603737349"/>
                    </a:ext>
                  </a:extLst>
                </a:gridCol>
                <a:gridCol w="2846880">
                  <a:extLst>
                    <a:ext uri="{9D8B030D-6E8A-4147-A177-3AD203B41FA5}">
                      <a16:colId xmlns:a16="http://schemas.microsoft.com/office/drawing/2014/main" xmlns="" val="3985963437"/>
                    </a:ext>
                  </a:extLst>
                </a:gridCol>
              </a:tblGrid>
              <a:tr h="487338">
                <a:tc>
                  <a:txBody>
                    <a:bodyPr/>
                    <a:lstStyle/>
                    <a:p>
                      <a:pPr algn="l" fontAlgn="b"/>
                      <a:r>
                        <a:rPr lang="en-ZA" sz="1800" b="1" u="none" strike="noStrike" cap="none" spc="60" dirty="0">
                          <a:solidFill>
                            <a:schemeClr val="accent2">
                              <a:lumMod val="50000"/>
                            </a:schemeClr>
                          </a:solidFill>
                          <a:effectLst/>
                        </a:rPr>
                        <a:t>Province</a:t>
                      </a:r>
                      <a:endParaRPr lang="en-ZA" sz="1800" b="0" i="0" u="none" strike="noStrike" dirty="0">
                        <a:solidFill>
                          <a:schemeClr val="accent2">
                            <a:lumMod val="50000"/>
                          </a:schemeClr>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US" sz="1800" u="none" strike="noStrike" dirty="0">
                          <a:solidFill>
                            <a:schemeClr val="accent2">
                              <a:lumMod val="50000"/>
                            </a:schemeClr>
                          </a:solidFill>
                          <a:effectLst/>
                        </a:rPr>
                        <a:t> Allocation per province</a:t>
                      </a:r>
                      <a:endParaRPr lang="en-US" sz="1800" b="0" i="0" u="none" strike="noStrike" dirty="0">
                        <a:solidFill>
                          <a:schemeClr val="accent2">
                            <a:lumMod val="50000"/>
                          </a:schemeClr>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286615806"/>
                  </a:ext>
                </a:extLst>
              </a:tr>
              <a:tr h="347276">
                <a:tc>
                  <a:txBody>
                    <a:bodyPr/>
                    <a:lstStyle/>
                    <a:p>
                      <a:pPr algn="l" fontAlgn="b"/>
                      <a:r>
                        <a:rPr lang="en-ZA" sz="1800" u="none" strike="noStrike" dirty="0">
                          <a:solidFill>
                            <a:schemeClr val="tx1"/>
                          </a:solidFill>
                          <a:effectLst/>
                        </a:rPr>
                        <a:t>Eastern Cape</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800" u="none" strike="noStrike" dirty="0">
                          <a:solidFill>
                            <a:schemeClr val="tx1"/>
                          </a:solidFill>
                          <a:effectLst/>
                        </a:rPr>
                        <a:t>              74,267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52063262"/>
                  </a:ext>
                </a:extLst>
              </a:tr>
              <a:tr h="347276">
                <a:tc>
                  <a:txBody>
                    <a:bodyPr/>
                    <a:lstStyle/>
                    <a:p>
                      <a:pPr algn="l" fontAlgn="b"/>
                      <a:r>
                        <a:rPr lang="en-ZA" sz="1800" u="none" strike="noStrike" dirty="0">
                          <a:solidFill>
                            <a:schemeClr val="tx1"/>
                          </a:solidFill>
                          <a:effectLst/>
                        </a:rPr>
                        <a:t>Free State</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800" u="none" strike="noStrike" dirty="0">
                          <a:solidFill>
                            <a:schemeClr val="tx1"/>
                          </a:solidFill>
                          <a:effectLst/>
                        </a:rPr>
                        <a:t>              43,318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664596035"/>
                  </a:ext>
                </a:extLst>
              </a:tr>
              <a:tr h="347276">
                <a:tc>
                  <a:txBody>
                    <a:bodyPr/>
                    <a:lstStyle/>
                    <a:p>
                      <a:pPr algn="l" fontAlgn="b"/>
                      <a:r>
                        <a:rPr lang="en-ZA" sz="1800" u="none" strike="noStrike" dirty="0">
                          <a:solidFill>
                            <a:schemeClr val="tx1"/>
                          </a:solidFill>
                          <a:effectLst/>
                        </a:rPr>
                        <a:t>Gauteng</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800" u="none" strike="noStrike" dirty="0">
                          <a:solidFill>
                            <a:schemeClr val="tx1"/>
                          </a:solidFill>
                          <a:effectLst/>
                        </a:rPr>
                        <a:t>            108,727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46026140"/>
                  </a:ext>
                </a:extLst>
              </a:tr>
              <a:tr h="347276">
                <a:tc>
                  <a:txBody>
                    <a:bodyPr/>
                    <a:lstStyle/>
                    <a:p>
                      <a:pPr algn="l" fontAlgn="b"/>
                      <a:r>
                        <a:rPr lang="en-ZA" sz="1800" u="none" strike="noStrike" dirty="0">
                          <a:solidFill>
                            <a:schemeClr val="tx1"/>
                          </a:solidFill>
                          <a:effectLst/>
                        </a:rPr>
                        <a:t>Kwa Zulu Natal</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800" u="none" strike="noStrike" dirty="0">
                          <a:solidFill>
                            <a:schemeClr val="tx1"/>
                          </a:solidFill>
                          <a:effectLst/>
                        </a:rPr>
                        <a:t>            103,488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17072680"/>
                  </a:ext>
                </a:extLst>
              </a:tr>
              <a:tr h="347276">
                <a:tc>
                  <a:txBody>
                    <a:bodyPr/>
                    <a:lstStyle/>
                    <a:p>
                      <a:pPr algn="l" fontAlgn="b"/>
                      <a:r>
                        <a:rPr lang="en-ZA" sz="1800" u="none" strike="noStrike" dirty="0">
                          <a:solidFill>
                            <a:schemeClr val="tx1"/>
                          </a:solidFill>
                          <a:effectLst/>
                        </a:rPr>
                        <a:t>Limpopo</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800" u="none" strike="noStrike" dirty="0">
                          <a:solidFill>
                            <a:schemeClr val="tx1"/>
                          </a:solidFill>
                          <a:effectLst/>
                        </a:rPr>
                        <a:t>              68,331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49047313"/>
                  </a:ext>
                </a:extLst>
              </a:tr>
              <a:tr h="347276">
                <a:tc>
                  <a:txBody>
                    <a:bodyPr/>
                    <a:lstStyle/>
                    <a:p>
                      <a:pPr algn="l" fontAlgn="b"/>
                      <a:r>
                        <a:rPr lang="en-ZA" sz="1800" u="none" strike="noStrike" dirty="0">
                          <a:solidFill>
                            <a:schemeClr val="tx1"/>
                          </a:solidFill>
                          <a:effectLst/>
                        </a:rPr>
                        <a:t>Mpumalanga</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800" u="none" strike="noStrike" dirty="0">
                          <a:solidFill>
                            <a:schemeClr val="tx1"/>
                          </a:solidFill>
                          <a:effectLst/>
                        </a:rPr>
                        <a:t>              54,765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014844299"/>
                  </a:ext>
                </a:extLst>
              </a:tr>
              <a:tr h="347276">
                <a:tc>
                  <a:txBody>
                    <a:bodyPr/>
                    <a:lstStyle/>
                    <a:p>
                      <a:pPr algn="l" fontAlgn="b"/>
                      <a:r>
                        <a:rPr lang="en-ZA" sz="1800" u="none" strike="noStrike" dirty="0">
                          <a:solidFill>
                            <a:schemeClr val="tx1"/>
                          </a:solidFill>
                          <a:effectLst/>
                        </a:rPr>
                        <a:t>North West</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800" u="none" strike="noStrike" dirty="0">
                          <a:solidFill>
                            <a:schemeClr val="tx1"/>
                          </a:solidFill>
                          <a:effectLst/>
                        </a:rPr>
                        <a:t>              50,101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59217146"/>
                  </a:ext>
                </a:extLst>
              </a:tr>
              <a:tr h="347276">
                <a:tc>
                  <a:txBody>
                    <a:bodyPr/>
                    <a:lstStyle/>
                    <a:p>
                      <a:pPr algn="l" fontAlgn="b"/>
                      <a:r>
                        <a:rPr lang="en-ZA" sz="1800" u="none" strike="noStrike" dirty="0">
                          <a:solidFill>
                            <a:schemeClr val="tx1"/>
                          </a:solidFill>
                          <a:effectLst/>
                        </a:rPr>
                        <a:t>Northern Cape</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800" u="none" strike="noStrike" dirty="0">
                          <a:solidFill>
                            <a:schemeClr val="tx1"/>
                          </a:solidFill>
                          <a:effectLst/>
                        </a:rPr>
                        <a:t>              36,447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765256597"/>
                  </a:ext>
                </a:extLst>
              </a:tr>
              <a:tr h="347276">
                <a:tc>
                  <a:txBody>
                    <a:bodyPr/>
                    <a:lstStyle/>
                    <a:p>
                      <a:pPr algn="l" fontAlgn="b"/>
                      <a:r>
                        <a:rPr lang="en-ZA" sz="1800" u="none" strike="noStrike" dirty="0">
                          <a:solidFill>
                            <a:schemeClr val="tx1"/>
                          </a:solidFill>
                          <a:effectLst/>
                        </a:rPr>
                        <a:t>Western Cape</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fontAlgn="b"/>
                      <a:r>
                        <a:rPr lang="en-ZA" sz="1800" u="none" strike="noStrike" dirty="0">
                          <a:solidFill>
                            <a:schemeClr val="tx1"/>
                          </a:solidFill>
                          <a:effectLst/>
                        </a:rPr>
                        <a:t>              64,516 </a:t>
                      </a:r>
                      <a:endParaRPr lang="en-ZA" sz="1800" b="0" i="0" u="none" strike="noStrike" dirty="0">
                        <a:solidFill>
                          <a:schemeClr val="tx1"/>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7062297"/>
                  </a:ext>
                </a:extLst>
              </a:tr>
              <a:tr h="347276">
                <a:tc>
                  <a:txBody>
                    <a:bodyPr/>
                    <a:lstStyle/>
                    <a:p>
                      <a:pPr algn="l" fontAlgn="b"/>
                      <a:r>
                        <a:rPr lang="en-ZA" sz="1800" b="1" u="none" strike="noStrike" dirty="0">
                          <a:solidFill>
                            <a:schemeClr val="accent2">
                              <a:lumMod val="50000"/>
                            </a:schemeClr>
                          </a:solidFill>
                          <a:effectLst/>
                        </a:rPr>
                        <a:t>Total</a:t>
                      </a:r>
                      <a:endParaRPr lang="en-ZA" sz="1800" b="1" i="0" u="none" strike="noStrike" dirty="0">
                        <a:solidFill>
                          <a:schemeClr val="accent2">
                            <a:lumMod val="50000"/>
                          </a:schemeClr>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b"/>
                      <a:r>
                        <a:rPr lang="en-ZA" sz="1800" b="1" u="none" strike="noStrike" dirty="0">
                          <a:solidFill>
                            <a:schemeClr val="accent2">
                              <a:lumMod val="50000"/>
                            </a:schemeClr>
                          </a:solidFill>
                          <a:effectLst/>
                        </a:rPr>
                        <a:t>            603,960 </a:t>
                      </a:r>
                      <a:endParaRPr lang="en-ZA" sz="1800" b="1" i="0" u="none" strike="noStrike" dirty="0">
                        <a:solidFill>
                          <a:schemeClr val="accent2">
                            <a:lumMod val="50000"/>
                          </a:schemeClr>
                        </a:solidFill>
                        <a:effectLst/>
                        <a:latin typeface="Calibri" panose="020F0502020204030204" pitchFamily="34" charset="0"/>
                      </a:endParaRPr>
                    </a:p>
                  </a:txBody>
                  <a:tcPr marL="10473" marR="10473" marT="1047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568995132"/>
                  </a:ext>
                </a:extLst>
              </a:tr>
            </a:tbl>
          </a:graphicData>
        </a:graphic>
      </p:graphicFrame>
    </p:spTree>
    <p:extLst>
      <p:ext uri="{BB962C8B-B14F-4D97-AF65-F5344CB8AC3E}">
        <p14:creationId xmlns:p14="http://schemas.microsoft.com/office/powerpoint/2010/main" xmlns="" val="404489583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Shape 31">
            <a:extLst>
              <a:ext uri="{FF2B5EF4-FFF2-40B4-BE49-F238E27FC236}">
                <a16:creationId xmlns:a16="http://schemas.microsoft.com/office/drawing/2014/main" xmlns="" id="{5B37B6B2-621C-41ED-9923-FB3BA10730EA}"/>
              </a:ext>
            </a:extLst>
          </p:cNvPr>
          <p:cNvSpPr>
            <a:spLocks/>
          </p:cNvSpPr>
          <p:nvPr/>
        </p:nvSpPr>
        <p:spPr bwMode="auto">
          <a:xfrm>
            <a:off x="988822" y="600399"/>
            <a:ext cx="288131" cy="647700"/>
          </a:xfrm>
          <a:custGeom>
            <a:avLst/>
            <a:gdLst/>
            <a:ahLst/>
            <a:cxnLst/>
            <a:rect l="0" t="0" r="r" b="b"/>
            <a:pathLst>
              <a:path w="383742" h="863421">
                <a:moveTo>
                  <a:pt x="193716" y="5535"/>
                </a:moveTo>
                <a:lnTo>
                  <a:pt x="184861" y="15128"/>
                </a:lnTo>
                <a:cubicBezTo>
                  <a:pt x="184861" y="15128"/>
                  <a:pt x="121396" y="80069"/>
                  <a:pt x="90401" y="173053"/>
                </a:cubicBezTo>
                <a:cubicBezTo>
                  <a:pt x="80069" y="202572"/>
                  <a:pt x="74166" y="236518"/>
                  <a:pt x="74166" y="272679"/>
                </a:cubicBezTo>
                <a:cubicBezTo>
                  <a:pt x="74166" y="316957"/>
                  <a:pt x="79331" y="384850"/>
                  <a:pt x="85235" y="447577"/>
                </a:cubicBezTo>
                <a:lnTo>
                  <a:pt x="5535" y="526539"/>
                </a:lnTo>
                <a:lnTo>
                  <a:pt x="16604" y="647566"/>
                </a:lnTo>
                <a:lnTo>
                  <a:pt x="99994" y="597384"/>
                </a:lnTo>
                <a:cubicBezTo>
                  <a:pt x="99994" y="598122"/>
                  <a:pt x="100733" y="604026"/>
                  <a:pt x="100733" y="604026"/>
                </a:cubicBezTo>
                <a:lnTo>
                  <a:pt x="100733" y="606240"/>
                </a:lnTo>
                <a:lnTo>
                  <a:pt x="101470" y="608453"/>
                </a:lnTo>
                <a:cubicBezTo>
                  <a:pt x="101470" y="608453"/>
                  <a:pt x="103684" y="612143"/>
                  <a:pt x="106636" y="615095"/>
                </a:cubicBezTo>
                <a:cubicBezTo>
                  <a:pt x="108112" y="615833"/>
                  <a:pt x="109588" y="617309"/>
                  <a:pt x="111064" y="618047"/>
                </a:cubicBezTo>
                <a:lnTo>
                  <a:pt x="123609" y="668967"/>
                </a:lnTo>
                <a:cubicBezTo>
                  <a:pt x="123609" y="668967"/>
                  <a:pt x="124347" y="671181"/>
                  <a:pt x="125085" y="672657"/>
                </a:cubicBezTo>
                <a:cubicBezTo>
                  <a:pt x="125823" y="674133"/>
                  <a:pt x="127299" y="674870"/>
                  <a:pt x="128037" y="676346"/>
                </a:cubicBezTo>
                <a:cubicBezTo>
                  <a:pt x="130989" y="678560"/>
                  <a:pt x="133941" y="680775"/>
                  <a:pt x="139107" y="682988"/>
                </a:cubicBezTo>
                <a:cubicBezTo>
                  <a:pt x="148700" y="686678"/>
                  <a:pt x="164198" y="689630"/>
                  <a:pt x="191502" y="689630"/>
                </a:cubicBezTo>
                <a:cubicBezTo>
                  <a:pt x="218807" y="689630"/>
                  <a:pt x="234304" y="687416"/>
                  <a:pt x="243898" y="682988"/>
                </a:cubicBezTo>
                <a:cubicBezTo>
                  <a:pt x="249064" y="680775"/>
                  <a:pt x="252016" y="678560"/>
                  <a:pt x="254967" y="676346"/>
                </a:cubicBezTo>
                <a:cubicBezTo>
                  <a:pt x="256443" y="674870"/>
                  <a:pt x="257181" y="674133"/>
                  <a:pt x="257919" y="672657"/>
                </a:cubicBezTo>
                <a:cubicBezTo>
                  <a:pt x="258657" y="671181"/>
                  <a:pt x="259395" y="668967"/>
                  <a:pt x="259395" y="668967"/>
                </a:cubicBezTo>
                <a:lnTo>
                  <a:pt x="272679" y="618047"/>
                </a:lnTo>
                <a:cubicBezTo>
                  <a:pt x="274155" y="617309"/>
                  <a:pt x="275630" y="615833"/>
                  <a:pt x="277106" y="615095"/>
                </a:cubicBezTo>
                <a:cubicBezTo>
                  <a:pt x="280058" y="612143"/>
                  <a:pt x="282272" y="608453"/>
                  <a:pt x="282272" y="608453"/>
                </a:cubicBezTo>
                <a:lnTo>
                  <a:pt x="283010" y="606240"/>
                </a:lnTo>
                <a:lnTo>
                  <a:pt x="283010" y="604026"/>
                </a:lnTo>
                <a:cubicBezTo>
                  <a:pt x="283010" y="604026"/>
                  <a:pt x="283748" y="598860"/>
                  <a:pt x="283748" y="597384"/>
                </a:cubicBezTo>
                <a:lnTo>
                  <a:pt x="366401" y="646828"/>
                </a:lnTo>
                <a:lnTo>
                  <a:pt x="378208" y="525802"/>
                </a:lnTo>
                <a:lnTo>
                  <a:pt x="299245" y="446839"/>
                </a:lnTo>
                <a:cubicBezTo>
                  <a:pt x="305149" y="383374"/>
                  <a:pt x="310315" y="315481"/>
                  <a:pt x="310315" y="271941"/>
                </a:cubicBezTo>
                <a:cubicBezTo>
                  <a:pt x="310315" y="235780"/>
                  <a:pt x="303673" y="202572"/>
                  <a:pt x="293342" y="173053"/>
                </a:cubicBezTo>
                <a:cubicBezTo>
                  <a:pt x="262347" y="80807"/>
                  <a:pt x="198882" y="15128"/>
                  <a:pt x="198882" y="15128"/>
                </a:cubicBezTo>
                <a:lnTo>
                  <a:pt x="193716" y="5535"/>
                </a:lnTo>
                <a:close/>
                <a:moveTo>
                  <a:pt x="193716" y="43171"/>
                </a:moveTo>
                <a:cubicBezTo>
                  <a:pt x="206262" y="57192"/>
                  <a:pt x="248326" y="106636"/>
                  <a:pt x="273417" y="181171"/>
                </a:cubicBezTo>
                <a:cubicBezTo>
                  <a:pt x="283010" y="209214"/>
                  <a:pt x="288914" y="239470"/>
                  <a:pt x="288914" y="272679"/>
                </a:cubicBezTo>
                <a:cubicBezTo>
                  <a:pt x="288914" y="315481"/>
                  <a:pt x="283748" y="384850"/>
                  <a:pt x="277106" y="448315"/>
                </a:cubicBezTo>
                <a:cubicBezTo>
                  <a:pt x="277106" y="449791"/>
                  <a:pt x="277106" y="450529"/>
                  <a:pt x="277106" y="452005"/>
                </a:cubicBezTo>
                <a:cubicBezTo>
                  <a:pt x="270465" y="526539"/>
                  <a:pt x="262347" y="592956"/>
                  <a:pt x="262347" y="597384"/>
                </a:cubicBezTo>
                <a:cubicBezTo>
                  <a:pt x="260871" y="598122"/>
                  <a:pt x="259395" y="599598"/>
                  <a:pt x="255706" y="601812"/>
                </a:cubicBezTo>
                <a:cubicBezTo>
                  <a:pt x="246850" y="605502"/>
                  <a:pt x="228401" y="609929"/>
                  <a:pt x="194454" y="609929"/>
                </a:cubicBezTo>
                <a:cubicBezTo>
                  <a:pt x="160508" y="609929"/>
                  <a:pt x="141321" y="605502"/>
                  <a:pt x="132465" y="601812"/>
                </a:cubicBezTo>
                <a:cubicBezTo>
                  <a:pt x="128775" y="600336"/>
                  <a:pt x="126561" y="598860"/>
                  <a:pt x="125823" y="597384"/>
                </a:cubicBezTo>
                <a:cubicBezTo>
                  <a:pt x="125085" y="592956"/>
                  <a:pt x="117706" y="528015"/>
                  <a:pt x="111064" y="453480"/>
                </a:cubicBezTo>
                <a:cubicBezTo>
                  <a:pt x="111064" y="452005"/>
                  <a:pt x="111064" y="450529"/>
                  <a:pt x="110326" y="448315"/>
                </a:cubicBezTo>
                <a:cubicBezTo>
                  <a:pt x="104422" y="384850"/>
                  <a:pt x="99257" y="316219"/>
                  <a:pt x="99257" y="272679"/>
                </a:cubicBezTo>
                <a:cubicBezTo>
                  <a:pt x="99257" y="239470"/>
                  <a:pt x="105160" y="209214"/>
                  <a:pt x="114754" y="181171"/>
                </a:cubicBezTo>
                <a:cubicBezTo>
                  <a:pt x="139107" y="106636"/>
                  <a:pt x="181171" y="57192"/>
                  <a:pt x="193716" y="43171"/>
                </a:cubicBezTo>
                <a:close/>
                <a:moveTo>
                  <a:pt x="150176" y="224711"/>
                </a:moveTo>
                <a:cubicBezTo>
                  <a:pt x="125823" y="249064"/>
                  <a:pt x="125823" y="288176"/>
                  <a:pt x="150176" y="311791"/>
                </a:cubicBezTo>
                <a:cubicBezTo>
                  <a:pt x="174529" y="336144"/>
                  <a:pt x="213641" y="336144"/>
                  <a:pt x="237256" y="311791"/>
                </a:cubicBezTo>
                <a:cubicBezTo>
                  <a:pt x="261609" y="287438"/>
                  <a:pt x="261609" y="248326"/>
                  <a:pt x="237256" y="224711"/>
                </a:cubicBezTo>
                <a:cubicBezTo>
                  <a:pt x="213641" y="200358"/>
                  <a:pt x="173791" y="200358"/>
                  <a:pt x="150176" y="224711"/>
                </a:cubicBezTo>
                <a:close/>
                <a:moveTo>
                  <a:pt x="167150" y="242422"/>
                </a:moveTo>
                <a:cubicBezTo>
                  <a:pt x="181909" y="227663"/>
                  <a:pt x="204786" y="227663"/>
                  <a:pt x="219545" y="242422"/>
                </a:cubicBezTo>
                <a:cubicBezTo>
                  <a:pt x="234304" y="257181"/>
                  <a:pt x="234304" y="280058"/>
                  <a:pt x="219545" y="294818"/>
                </a:cubicBezTo>
                <a:cubicBezTo>
                  <a:pt x="204786" y="309577"/>
                  <a:pt x="181909" y="309577"/>
                  <a:pt x="167150" y="294818"/>
                </a:cubicBezTo>
                <a:cubicBezTo>
                  <a:pt x="152390" y="280058"/>
                  <a:pt x="153128" y="256444"/>
                  <a:pt x="167150" y="242422"/>
                </a:cubicBezTo>
                <a:close/>
                <a:moveTo>
                  <a:pt x="31364" y="535395"/>
                </a:moveTo>
                <a:lnTo>
                  <a:pt x="87449" y="479309"/>
                </a:lnTo>
                <a:cubicBezTo>
                  <a:pt x="91139" y="516208"/>
                  <a:pt x="94829" y="547941"/>
                  <a:pt x="97043" y="570817"/>
                </a:cubicBezTo>
                <a:lnTo>
                  <a:pt x="37267" y="606240"/>
                </a:lnTo>
                <a:lnTo>
                  <a:pt x="31364" y="535395"/>
                </a:lnTo>
                <a:close/>
                <a:moveTo>
                  <a:pt x="140583" y="629117"/>
                </a:moveTo>
                <a:cubicBezTo>
                  <a:pt x="153866" y="632068"/>
                  <a:pt x="170101" y="634282"/>
                  <a:pt x="193716" y="634282"/>
                </a:cubicBezTo>
                <a:cubicBezTo>
                  <a:pt x="217331" y="634282"/>
                  <a:pt x="234304" y="632068"/>
                  <a:pt x="246850" y="629117"/>
                </a:cubicBezTo>
                <a:lnTo>
                  <a:pt x="239470" y="659373"/>
                </a:lnTo>
                <a:cubicBezTo>
                  <a:pt x="239470" y="659373"/>
                  <a:pt x="239470" y="659373"/>
                  <a:pt x="237256" y="660111"/>
                </a:cubicBezTo>
                <a:cubicBezTo>
                  <a:pt x="232091" y="662325"/>
                  <a:pt x="219545" y="665277"/>
                  <a:pt x="193716" y="665277"/>
                </a:cubicBezTo>
                <a:cubicBezTo>
                  <a:pt x="167887" y="665277"/>
                  <a:pt x="155342" y="662325"/>
                  <a:pt x="150176" y="660111"/>
                </a:cubicBezTo>
                <a:cubicBezTo>
                  <a:pt x="148700" y="659373"/>
                  <a:pt x="148700" y="659373"/>
                  <a:pt x="147962" y="659373"/>
                </a:cubicBezTo>
                <a:lnTo>
                  <a:pt x="140583" y="629117"/>
                </a:lnTo>
                <a:close/>
                <a:moveTo>
                  <a:pt x="299984" y="479309"/>
                </a:moveTo>
                <a:lnTo>
                  <a:pt x="356069" y="535395"/>
                </a:lnTo>
                <a:lnTo>
                  <a:pt x="349427" y="606240"/>
                </a:lnTo>
                <a:lnTo>
                  <a:pt x="290390" y="570817"/>
                </a:lnTo>
                <a:cubicBezTo>
                  <a:pt x="292604" y="547941"/>
                  <a:pt x="296294" y="516946"/>
                  <a:pt x="299984" y="479309"/>
                </a:cubicBezTo>
                <a:close/>
                <a:moveTo>
                  <a:pt x="146486" y="703651"/>
                </a:moveTo>
                <a:cubicBezTo>
                  <a:pt x="143535" y="728742"/>
                  <a:pt x="131727" y="743502"/>
                  <a:pt x="131727" y="766378"/>
                </a:cubicBezTo>
                <a:cubicBezTo>
                  <a:pt x="131727" y="778186"/>
                  <a:pt x="135417" y="790731"/>
                  <a:pt x="143535" y="804015"/>
                </a:cubicBezTo>
                <a:cubicBezTo>
                  <a:pt x="151652" y="818036"/>
                  <a:pt x="164935" y="833533"/>
                  <a:pt x="184861" y="853458"/>
                </a:cubicBezTo>
                <a:lnTo>
                  <a:pt x="193716" y="862314"/>
                </a:lnTo>
                <a:lnTo>
                  <a:pt x="202572" y="853458"/>
                </a:lnTo>
                <a:cubicBezTo>
                  <a:pt x="242422" y="813609"/>
                  <a:pt x="255706" y="787041"/>
                  <a:pt x="255706" y="763426"/>
                </a:cubicBezTo>
                <a:cubicBezTo>
                  <a:pt x="255706" y="739812"/>
                  <a:pt x="243898" y="724314"/>
                  <a:pt x="240946" y="703651"/>
                </a:cubicBezTo>
                <a:lnTo>
                  <a:pt x="216593" y="707341"/>
                </a:lnTo>
                <a:cubicBezTo>
                  <a:pt x="221021" y="733908"/>
                  <a:pt x="230615" y="749405"/>
                  <a:pt x="231352" y="764165"/>
                </a:cubicBezTo>
                <a:cubicBezTo>
                  <a:pt x="231352" y="776710"/>
                  <a:pt x="221759" y="795897"/>
                  <a:pt x="194454" y="826154"/>
                </a:cubicBezTo>
                <a:cubicBezTo>
                  <a:pt x="181909" y="812870"/>
                  <a:pt x="170839" y="800325"/>
                  <a:pt x="165674" y="791470"/>
                </a:cubicBezTo>
                <a:cubicBezTo>
                  <a:pt x="159032" y="780400"/>
                  <a:pt x="157556" y="773758"/>
                  <a:pt x="157556" y="767116"/>
                </a:cubicBezTo>
                <a:cubicBezTo>
                  <a:pt x="157556" y="753833"/>
                  <a:pt x="167887" y="737598"/>
                  <a:pt x="171577" y="707341"/>
                </a:cubicBezTo>
                <a:lnTo>
                  <a:pt x="146486" y="703651"/>
                </a:lnTo>
                <a:close/>
                <a:moveTo>
                  <a:pt x="238732" y="661587"/>
                </a:moveTo>
                <a:lnTo>
                  <a:pt x="238732" y="663063"/>
                </a:lnTo>
                <a:cubicBezTo>
                  <a:pt x="237994" y="662325"/>
                  <a:pt x="238732" y="662325"/>
                  <a:pt x="238732" y="661587"/>
                </a:cubicBezTo>
                <a:close/>
              </a:path>
            </a:pathLst>
          </a:custGeom>
          <a:solidFill>
            <a:schemeClr val="bg1"/>
          </a:solidFill>
          <a:ln>
            <a:noFill/>
          </a:ln>
          <a:effectLst>
            <a:outerShdw blurRad="50800" dist="38100" dir="2700000" algn="tl" rotWithShape="0">
              <a:prstClr val="black">
                <a:alpha val="40000"/>
              </a:prstClr>
            </a:outerShdw>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AutoShape 110"/>
          <p:cNvSpPr>
            <a:spLocks noChangeArrowheads="1"/>
          </p:cNvSpPr>
          <p:nvPr/>
        </p:nvSpPr>
        <p:spPr bwMode="auto">
          <a:xfrm>
            <a:off x="1200151" y="1190628"/>
            <a:ext cx="390708" cy="647699"/>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xmlns="" id="{16B84C2A-EBA6-4721-B367-D7B2C5111AED}"/>
              </a:ext>
            </a:extLst>
          </p:cNvPr>
          <p:cNvSpPr>
            <a:spLocks noGrp="1"/>
          </p:cNvSpPr>
          <p:nvPr>
            <p:ph type="body" sz="quarter" idx="10"/>
          </p:nvPr>
        </p:nvSpPr>
        <p:spPr>
          <a:xfrm>
            <a:off x="1331643" y="455679"/>
            <a:ext cx="1300593" cy="247223"/>
          </a:xfrm>
        </p:spPr>
        <p:txBody>
          <a:bodyPr/>
          <a:lstStyle/>
          <a:p>
            <a:r>
              <a:rPr lang="en-US" u="sng" dirty="0"/>
              <a:t>Begin Planning</a:t>
            </a:r>
          </a:p>
        </p:txBody>
      </p:sp>
      <p:sp>
        <p:nvSpPr>
          <p:cNvPr id="5" name="Text Placeholder 4">
            <a:extLst>
              <a:ext uri="{FF2B5EF4-FFF2-40B4-BE49-F238E27FC236}">
                <a16:creationId xmlns:a16="http://schemas.microsoft.com/office/drawing/2014/main" xmlns="" id="{51621DAA-6E55-4D24-B40C-9159DE6EFB00}"/>
              </a:ext>
            </a:extLst>
          </p:cNvPr>
          <p:cNvSpPr>
            <a:spLocks noGrp="1"/>
          </p:cNvSpPr>
          <p:nvPr>
            <p:ph type="body" sz="quarter" idx="11"/>
          </p:nvPr>
        </p:nvSpPr>
        <p:spPr/>
        <p:txBody>
          <a:bodyPr/>
          <a:lstStyle/>
          <a:p>
            <a:r>
              <a:rPr lang="en-US" dirty="0"/>
              <a:t>6 </a:t>
            </a:r>
            <a:r>
              <a:rPr lang="en-US" dirty="0">
                <a:solidFill>
                  <a:srgbClr val="FFFF00"/>
                </a:solidFill>
              </a:rPr>
              <a:t>June</a:t>
            </a:r>
            <a:r>
              <a:rPr lang="en-US" dirty="0"/>
              <a:t> 2022</a:t>
            </a:r>
          </a:p>
        </p:txBody>
      </p:sp>
      <p:sp>
        <p:nvSpPr>
          <p:cNvPr id="6" name="Text Placeholder 5">
            <a:extLst>
              <a:ext uri="{FF2B5EF4-FFF2-40B4-BE49-F238E27FC236}">
                <a16:creationId xmlns:a16="http://schemas.microsoft.com/office/drawing/2014/main" xmlns="" id="{2A53D96C-539B-4E54-8B89-9558BBD32D37}"/>
              </a:ext>
            </a:extLst>
          </p:cNvPr>
          <p:cNvSpPr>
            <a:spLocks noGrp="1"/>
          </p:cNvSpPr>
          <p:nvPr>
            <p:ph type="body" sz="quarter" idx="12"/>
          </p:nvPr>
        </p:nvSpPr>
        <p:spPr/>
        <p:txBody>
          <a:bodyPr/>
          <a:lstStyle/>
          <a:p>
            <a:r>
              <a:rPr lang="en-US" u="sng" dirty="0"/>
              <a:t>Documentation</a:t>
            </a:r>
          </a:p>
        </p:txBody>
      </p:sp>
      <p:sp>
        <p:nvSpPr>
          <p:cNvPr id="7" name="Text Placeholder 6">
            <a:extLst>
              <a:ext uri="{FF2B5EF4-FFF2-40B4-BE49-F238E27FC236}">
                <a16:creationId xmlns:a16="http://schemas.microsoft.com/office/drawing/2014/main" xmlns="" id="{D75EA319-0BA8-483B-B5DF-CE76F1A6430B}"/>
              </a:ext>
            </a:extLst>
          </p:cNvPr>
          <p:cNvSpPr>
            <a:spLocks noGrp="1"/>
          </p:cNvSpPr>
          <p:nvPr>
            <p:ph type="body" sz="quarter" idx="13"/>
          </p:nvPr>
        </p:nvSpPr>
        <p:spPr/>
        <p:txBody>
          <a:bodyPr/>
          <a:lstStyle/>
          <a:p>
            <a:r>
              <a:rPr lang="en-US" dirty="0"/>
              <a:t>An Environmental Analysis Working Document Template, with guidelines, was developed.</a:t>
            </a:r>
          </a:p>
          <a:p>
            <a:endParaRPr lang="en-US" dirty="0"/>
          </a:p>
        </p:txBody>
      </p:sp>
      <p:sp>
        <p:nvSpPr>
          <p:cNvPr id="8" name="Text Placeholder 7">
            <a:extLst>
              <a:ext uri="{FF2B5EF4-FFF2-40B4-BE49-F238E27FC236}">
                <a16:creationId xmlns:a16="http://schemas.microsoft.com/office/drawing/2014/main" xmlns="" id="{6FE60E36-E23A-460F-8F04-E02FD4C76B70}"/>
              </a:ext>
            </a:extLst>
          </p:cNvPr>
          <p:cNvSpPr>
            <a:spLocks noGrp="1"/>
          </p:cNvSpPr>
          <p:nvPr>
            <p:ph type="body" sz="quarter" idx="14"/>
          </p:nvPr>
        </p:nvSpPr>
        <p:spPr/>
        <p:txBody>
          <a:bodyPr/>
          <a:lstStyle/>
          <a:p>
            <a:r>
              <a:rPr lang="en-US" u="sng" dirty="0"/>
              <a:t>13 CD Sessions</a:t>
            </a:r>
          </a:p>
        </p:txBody>
      </p:sp>
      <p:sp>
        <p:nvSpPr>
          <p:cNvPr id="9" name="Text Placeholder 8">
            <a:extLst>
              <a:ext uri="{FF2B5EF4-FFF2-40B4-BE49-F238E27FC236}">
                <a16:creationId xmlns:a16="http://schemas.microsoft.com/office/drawing/2014/main" xmlns="" id="{77D1A344-66D0-482E-B0AE-442AC4378C7E}"/>
              </a:ext>
            </a:extLst>
          </p:cNvPr>
          <p:cNvSpPr>
            <a:spLocks noGrp="1"/>
          </p:cNvSpPr>
          <p:nvPr>
            <p:ph type="body" sz="quarter" idx="15"/>
          </p:nvPr>
        </p:nvSpPr>
        <p:spPr/>
        <p:txBody>
          <a:bodyPr/>
          <a:lstStyle/>
          <a:p>
            <a:pPr marL="0" indent="0">
              <a:buNone/>
            </a:pPr>
            <a:r>
              <a:rPr lang="en-US" dirty="0"/>
              <a:t>Sessions facilitated with 10 Chief Directorates</a:t>
            </a:r>
          </a:p>
        </p:txBody>
      </p:sp>
      <p:sp>
        <p:nvSpPr>
          <p:cNvPr id="10" name="Text Placeholder 9">
            <a:extLst>
              <a:ext uri="{FF2B5EF4-FFF2-40B4-BE49-F238E27FC236}">
                <a16:creationId xmlns:a16="http://schemas.microsoft.com/office/drawing/2014/main" xmlns="" id="{CAF9BEBE-89F1-4437-BA39-9A2D865BB987}"/>
              </a:ext>
            </a:extLst>
          </p:cNvPr>
          <p:cNvSpPr>
            <a:spLocks noGrp="1"/>
          </p:cNvSpPr>
          <p:nvPr>
            <p:ph type="body" sz="quarter" idx="16"/>
          </p:nvPr>
        </p:nvSpPr>
        <p:spPr>
          <a:xfrm>
            <a:off x="7406554" y="739340"/>
            <a:ext cx="745375" cy="247223"/>
          </a:xfrm>
        </p:spPr>
        <p:txBody>
          <a:bodyPr/>
          <a:lstStyle/>
          <a:p>
            <a:r>
              <a:rPr lang="en-US" u="sng" dirty="0"/>
              <a:t>Analysis</a:t>
            </a:r>
            <a:r>
              <a:rPr lang="en-US" dirty="0"/>
              <a:t>  </a:t>
            </a:r>
          </a:p>
        </p:txBody>
      </p:sp>
      <p:sp>
        <p:nvSpPr>
          <p:cNvPr id="11" name="Text Placeholder 10">
            <a:extLst>
              <a:ext uri="{FF2B5EF4-FFF2-40B4-BE49-F238E27FC236}">
                <a16:creationId xmlns:a16="http://schemas.microsoft.com/office/drawing/2014/main" xmlns="" id="{F73C7655-7AD1-4499-8548-0DF446F69EAE}"/>
              </a:ext>
            </a:extLst>
          </p:cNvPr>
          <p:cNvSpPr>
            <a:spLocks noGrp="1"/>
          </p:cNvSpPr>
          <p:nvPr>
            <p:ph type="body" sz="quarter" idx="17"/>
          </p:nvPr>
        </p:nvSpPr>
        <p:spPr>
          <a:xfrm>
            <a:off x="7435590" y="968511"/>
            <a:ext cx="1026359" cy="613405"/>
          </a:xfrm>
        </p:spPr>
        <p:txBody>
          <a:bodyPr/>
          <a:lstStyle/>
          <a:p>
            <a:r>
              <a:rPr lang="en-US" sz="1000" dirty="0"/>
              <a:t>Mandate</a:t>
            </a:r>
          </a:p>
          <a:p>
            <a:r>
              <a:rPr lang="en-US" sz="1000" dirty="0"/>
              <a:t>Outcomes       </a:t>
            </a:r>
          </a:p>
          <a:p>
            <a:r>
              <a:rPr lang="en-US" sz="1000" dirty="0"/>
              <a:t>Performance </a:t>
            </a:r>
          </a:p>
        </p:txBody>
      </p:sp>
      <p:sp>
        <p:nvSpPr>
          <p:cNvPr id="12" name="Text Placeholder 11">
            <a:extLst>
              <a:ext uri="{FF2B5EF4-FFF2-40B4-BE49-F238E27FC236}">
                <a16:creationId xmlns:a16="http://schemas.microsoft.com/office/drawing/2014/main" xmlns="" id="{4ACFB362-F4D5-4D4A-B7A3-97E73D305B42}"/>
              </a:ext>
            </a:extLst>
          </p:cNvPr>
          <p:cNvSpPr>
            <a:spLocks noGrp="1"/>
          </p:cNvSpPr>
          <p:nvPr>
            <p:ph type="body" sz="quarter" idx="18"/>
          </p:nvPr>
        </p:nvSpPr>
        <p:spPr>
          <a:xfrm>
            <a:off x="7484964" y="1782847"/>
            <a:ext cx="1026359" cy="247223"/>
          </a:xfrm>
        </p:spPr>
        <p:txBody>
          <a:bodyPr/>
          <a:lstStyle/>
          <a:p>
            <a:r>
              <a:rPr lang="en-US" u="sng" dirty="0"/>
              <a:t>New MTSF</a:t>
            </a:r>
          </a:p>
        </p:txBody>
      </p:sp>
      <p:sp>
        <p:nvSpPr>
          <p:cNvPr id="13" name="Text Placeholder 12">
            <a:extLst>
              <a:ext uri="{FF2B5EF4-FFF2-40B4-BE49-F238E27FC236}">
                <a16:creationId xmlns:a16="http://schemas.microsoft.com/office/drawing/2014/main" xmlns="" id="{8C21C4A5-12E6-4DC5-8296-3ED4F754B2C6}"/>
              </a:ext>
            </a:extLst>
          </p:cNvPr>
          <p:cNvSpPr>
            <a:spLocks noGrp="1"/>
          </p:cNvSpPr>
          <p:nvPr>
            <p:ph type="body" sz="quarter" idx="19"/>
          </p:nvPr>
        </p:nvSpPr>
        <p:spPr>
          <a:xfrm>
            <a:off x="7527491" y="2052752"/>
            <a:ext cx="745375" cy="613405"/>
          </a:xfrm>
        </p:spPr>
        <p:txBody>
          <a:bodyPr/>
          <a:lstStyle/>
          <a:p>
            <a:r>
              <a:rPr lang="en-US" dirty="0"/>
              <a:t>Identify </a:t>
            </a:r>
          </a:p>
        </p:txBody>
      </p:sp>
      <p:sp>
        <p:nvSpPr>
          <p:cNvPr id="63" name="Freeform: Shape 27">
            <a:extLst>
              <a:ext uri="{FF2B5EF4-FFF2-40B4-BE49-F238E27FC236}">
                <a16:creationId xmlns:a16="http://schemas.microsoft.com/office/drawing/2014/main" xmlns="" id="{EE04F2C3-0F25-449E-B5FF-AFE39C78B2C4}"/>
              </a:ext>
            </a:extLst>
          </p:cNvPr>
          <p:cNvSpPr>
            <a:spLocks/>
          </p:cNvSpPr>
          <p:nvPr/>
        </p:nvSpPr>
        <p:spPr bwMode="auto">
          <a:xfrm>
            <a:off x="7507484" y="2565327"/>
            <a:ext cx="271757" cy="198007"/>
          </a:xfrm>
          <a:custGeom>
            <a:avLst/>
            <a:gdLst>
              <a:gd name="T0" fmla="*/ 4287 w 538715"/>
              <a:gd name="T1" fmla="*/ 391719 h 391122"/>
              <a:gd name="T2" fmla="*/ 4287 w 538715"/>
              <a:gd name="T3" fmla="*/ 4287 h 391122"/>
              <a:gd name="T4" fmla="*/ 540052 w 538715"/>
              <a:gd name="T5" fmla="*/ 4287 h 391122"/>
              <a:gd name="T6" fmla="*/ 540052 w 538715"/>
              <a:gd name="T7" fmla="*/ 391719 h 391122"/>
              <a:gd name="T8" fmla="*/ 4287 w 538715"/>
              <a:gd name="T9" fmla="*/ 391719 h 391122"/>
              <a:gd name="T10" fmla="*/ 482490 w 538715"/>
              <a:gd name="T11" fmla="*/ 357773 h 391122"/>
              <a:gd name="T12" fmla="*/ 353346 w 538715"/>
              <a:gd name="T13" fmla="*/ 232319 h 391122"/>
              <a:gd name="T14" fmla="*/ 377699 w 538715"/>
              <a:gd name="T15" fmla="*/ 208704 h 391122"/>
              <a:gd name="T16" fmla="*/ 506843 w 538715"/>
              <a:gd name="T17" fmla="*/ 334158 h 391122"/>
              <a:gd name="T18" fmla="*/ 506843 w 538715"/>
              <a:gd name="T19" fmla="*/ 53731 h 391122"/>
              <a:gd name="T20" fmla="*/ 283239 w 538715"/>
              <a:gd name="T21" fmla="*/ 224939 h 391122"/>
              <a:gd name="T22" fmla="*/ 272908 w 538715"/>
              <a:gd name="T23" fmla="*/ 228629 h 391122"/>
              <a:gd name="T24" fmla="*/ 262575 w 538715"/>
              <a:gd name="T25" fmla="*/ 224939 h 391122"/>
              <a:gd name="T26" fmla="*/ 38233 w 538715"/>
              <a:gd name="T27" fmla="*/ 54468 h 391122"/>
              <a:gd name="T28" fmla="*/ 38233 w 538715"/>
              <a:gd name="T29" fmla="*/ 334896 h 391122"/>
              <a:gd name="T30" fmla="*/ 167377 w 538715"/>
              <a:gd name="T31" fmla="*/ 209441 h 391122"/>
              <a:gd name="T32" fmla="*/ 191730 w 538715"/>
              <a:gd name="T33" fmla="*/ 233056 h 391122"/>
              <a:gd name="T34" fmla="*/ 62586 w 538715"/>
              <a:gd name="T35" fmla="*/ 358511 h 391122"/>
              <a:gd name="T36" fmla="*/ 482490 w 538715"/>
              <a:gd name="T37" fmla="*/ 357773 h 391122"/>
              <a:gd name="T38" fmla="*/ 482490 w 538715"/>
              <a:gd name="T39" fmla="*/ 357773 h 391122"/>
              <a:gd name="T40" fmla="*/ 272170 w 538715"/>
              <a:gd name="T41" fmla="*/ 190992 h 391122"/>
              <a:gd name="T42" fmla="*/ 473635 w 538715"/>
              <a:gd name="T43" fmla="*/ 36758 h 391122"/>
              <a:gd name="T44" fmla="*/ 69966 w 538715"/>
              <a:gd name="T45" fmla="*/ 36758 h 391122"/>
              <a:gd name="T46" fmla="*/ 272170 w 538715"/>
              <a:gd name="T47" fmla="*/ 190992 h 391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8715" h="391122">
                <a:moveTo>
                  <a:pt x="4287" y="391719"/>
                </a:moveTo>
                <a:lnTo>
                  <a:pt x="4287" y="4287"/>
                </a:lnTo>
                <a:lnTo>
                  <a:pt x="540051" y="4287"/>
                </a:lnTo>
                <a:lnTo>
                  <a:pt x="540051" y="391719"/>
                </a:lnTo>
                <a:lnTo>
                  <a:pt x="4287" y="391719"/>
                </a:lnTo>
                <a:close/>
                <a:moveTo>
                  <a:pt x="482489" y="357773"/>
                </a:moveTo>
                <a:lnTo>
                  <a:pt x="353345" y="232319"/>
                </a:lnTo>
                <a:lnTo>
                  <a:pt x="377698" y="208704"/>
                </a:lnTo>
                <a:lnTo>
                  <a:pt x="506842" y="334158"/>
                </a:lnTo>
                <a:lnTo>
                  <a:pt x="506842" y="53731"/>
                </a:lnTo>
                <a:lnTo>
                  <a:pt x="283238" y="224939"/>
                </a:lnTo>
                <a:cubicBezTo>
                  <a:pt x="280286" y="227153"/>
                  <a:pt x="276597" y="228629"/>
                  <a:pt x="272907" y="228629"/>
                </a:cubicBezTo>
                <a:cubicBezTo>
                  <a:pt x="269217" y="228629"/>
                  <a:pt x="265527" y="227153"/>
                  <a:pt x="262575" y="224939"/>
                </a:cubicBezTo>
                <a:lnTo>
                  <a:pt x="38233" y="54468"/>
                </a:lnTo>
                <a:lnTo>
                  <a:pt x="38233" y="334896"/>
                </a:lnTo>
                <a:lnTo>
                  <a:pt x="167377" y="209441"/>
                </a:lnTo>
                <a:lnTo>
                  <a:pt x="191730" y="233056"/>
                </a:lnTo>
                <a:lnTo>
                  <a:pt x="62586" y="358511"/>
                </a:lnTo>
                <a:lnTo>
                  <a:pt x="482489" y="357773"/>
                </a:lnTo>
                <a:close/>
                <a:moveTo>
                  <a:pt x="272169" y="190992"/>
                </a:moveTo>
                <a:lnTo>
                  <a:pt x="473634" y="36758"/>
                </a:lnTo>
                <a:lnTo>
                  <a:pt x="69966" y="36758"/>
                </a:lnTo>
                <a:lnTo>
                  <a:pt x="272169" y="190992"/>
                </a:lnTo>
                <a:close/>
              </a:path>
            </a:pathLst>
          </a:custGeom>
          <a:solidFill>
            <a:schemeClr val="bg1"/>
          </a:solidFill>
          <a:ln>
            <a:noFill/>
          </a:ln>
          <a:effectLst>
            <a:outerShdw blurRad="50800" dist="38100" dir="2700000" algn="tl" rotWithShape="0">
              <a:prstClr val="black">
                <a:alpha val="40000"/>
              </a:prstClr>
            </a:outerShdw>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Placeholder 13">
            <a:extLst>
              <a:ext uri="{FF2B5EF4-FFF2-40B4-BE49-F238E27FC236}">
                <a16:creationId xmlns:a16="http://schemas.microsoft.com/office/drawing/2014/main" xmlns="" id="{E8F2F6B8-2E04-4BF6-956B-8133575DDED1}"/>
              </a:ext>
            </a:extLst>
          </p:cNvPr>
          <p:cNvSpPr>
            <a:spLocks noGrp="1"/>
          </p:cNvSpPr>
          <p:nvPr>
            <p:ph type="body" sz="quarter" idx="20"/>
          </p:nvPr>
        </p:nvSpPr>
        <p:spPr/>
        <p:txBody>
          <a:bodyPr/>
          <a:lstStyle/>
          <a:p>
            <a:r>
              <a:rPr lang="en-US" u="sng" dirty="0"/>
              <a:t>CDs Presentation</a:t>
            </a:r>
          </a:p>
        </p:txBody>
      </p:sp>
      <p:sp>
        <p:nvSpPr>
          <p:cNvPr id="15" name="Text Placeholder 14">
            <a:extLst>
              <a:ext uri="{FF2B5EF4-FFF2-40B4-BE49-F238E27FC236}">
                <a16:creationId xmlns:a16="http://schemas.microsoft.com/office/drawing/2014/main" xmlns="" id="{F5541909-1013-41E1-BA74-A4F825DA02CF}"/>
              </a:ext>
            </a:extLst>
          </p:cNvPr>
          <p:cNvSpPr>
            <a:spLocks noGrp="1"/>
          </p:cNvSpPr>
          <p:nvPr>
            <p:ph type="body" sz="quarter" idx="21"/>
          </p:nvPr>
        </p:nvSpPr>
        <p:spPr/>
        <p:txBody>
          <a:bodyPr/>
          <a:lstStyle/>
          <a:p>
            <a:pPr marL="0" indent="0">
              <a:buNone/>
            </a:pPr>
            <a:r>
              <a:rPr lang="en-US" dirty="0"/>
              <a:t>Results of environmental analysis (SWOT)</a:t>
            </a:r>
          </a:p>
        </p:txBody>
      </p:sp>
      <p:sp>
        <p:nvSpPr>
          <p:cNvPr id="16" name="Text Placeholder 15">
            <a:extLst>
              <a:ext uri="{FF2B5EF4-FFF2-40B4-BE49-F238E27FC236}">
                <a16:creationId xmlns:a16="http://schemas.microsoft.com/office/drawing/2014/main" xmlns="" id="{30EA4A3A-4A14-43B1-9E09-C9B2D2A49990}"/>
              </a:ext>
            </a:extLst>
          </p:cNvPr>
          <p:cNvSpPr>
            <a:spLocks noGrp="1"/>
          </p:cNvSpPr>
          <p:nvPr>
            <p:ph type="body" sz="quarter" idx="22"/>
          </p:nvPr>
        </p:nvSpPr>
        <p:spPr/>
        <p:txBody>
          <a:bodyPr/>
          <a:lstStyle/>
          <a:p>
            <a:r>
              <a:rPr lang="en-US" u="sng" dirty="0"/>
              <a:t>Strategic Planning</a:t>
            </a:r>
          </a:p>
        </p:txBody>
      </p:sp>
      <p:sp>
        <p:nvSpPr>
          <p:cNvPr id="17" name="Text Placeholder 16" descr="Icon of Magnifying Glass">
            <a:extLst>
              <a:ext uri="{FF2B5EF4-FFF2-40B4-BE49-F238E27FC236}">
                <a16:creationId xmlns:a16="http://schemas.microsoft.com/office/drawing/2014/main" xmlns="" id="{182A2768-BE2F-418A-BF07-5D8597A55C70}"/>
              </a:ext>
            </a:extLst>
          </p:cNvPr>
          <p:cNvSpPr>
            <a:spLocks noGrp="1"/>
          </p:cNvSpPr>
          <p:nvPr>
            <p:ph type="body" sz="quarter" idx="23"/>
          </p:nvPr>
        </p:nvSpPr>
        <p:spPr/>
        <p:txBody>
          <a:bodyPr/>
          <a:lstStyle/>
          <a:p>
            <a:r>
              <a:rPr lang="en-US" dirty="0"/>
              <a:t>Assess presentations &amp; provide feedback</a:t>
            </a:r>
          </a:p>
        </p:txBody>
      </p:sp>
      <p:sp>
        <p:nvSpPr>
          <p:cNvPr id="55" name="Freeform: Shape 4" descr="Icon of Magnifying Glass">
            <a:extLst>
              <a:ext uri="{FF2B5EF4-FFF2-40B4-BE49-F238E27FC236}">
                <a16:creationId xmlns:a16="http://schemas.microsoft.com/office/drawing/2014/main" xmlns="" id="{1A1ED435-50A9-4700-A918-12B5B0A50C90}"/>
              </a:ext>
            </a:extLst>
          </p:cNvPr>
          <p:cNvSpPr>
            <a:spLocks/>
          </p:cNvSpPr>
          <p:nvPr/>
        </p:nvSpPr>
        <p:spPr bwMode="auto">
          <a:xfrm>
            <a:off x="3543302" y="2457455"/>
            <a:ext cx="292895" cy="298847"/>
          </a:xfrm>
          <a:custGeom>
            <a:avLst/>
            <a:gdLst>
              <a:gd name="T0" fmla="*/ 388767 w 391122"/>
              <a:gd name="T1" fmla="*/ 372532 h 398502"/>
              <a:gd name="T2" fmla="*/ 286928 w 391122"/>
              <a:gd name="T3" fmla="*/ 259623 h 398502"/>
              <a:gd name="T4" fmla="*/ 320136 w 391122"/>
              <a:gd name="T5" fmla="*/ 162212 h 398502"/>
              <a:gd name="T6" fmla="*/ 162211 w 391122"/>
              <a:gd name="T7" fmla="*/ 4287 h 398502"/>
              <a:gd name="T8" fmla="*/ 4287 w 391122"/>
              <a:gd name="T9" fmla="*/ 162212 h 398502"/>
              <a:gd name="T10" fmla="*/ 162211 w 391122"/>
              <a:gd name="T11" fmla="*/ 320136 h 398502"/>
              <a:gd name="T12" fmla="*/ 262575 w 391122"/>
              <a:gd name="T13" fmla="*/ 283976 h 398502"/>
              <a:gd name="T14" fmla="*/ 362938 w 391122"/>
              <a:gd name="T15" fmla="*/ 395409 h 398502"/>
              <a:gd name="T16" fmla="*/ 388767 w 391122"/>
              <a:gd name="T17" fmla="*/ 372532 h 398502"/>
              <a:gd name="T18" fmla="*/ 162211 w 391122"/>
              <a:gd name="T19" fmla="*/ 286190 h 398502"/>
              <a:gd name="T20" fmla="*/ 38971 w 391122"/>
              <a:gd name="T21" fmla="*/ 162950 h 398502"/>
              <a:gd name="T22" fmla="*/ 162211 w 391122"/>
              <a:gd name="T23" fmla="*/ 39709 h 398502"/>
              <a:gd name="T24" fmla="*/ 285452 w 391122"/>
              <a:gd name="T25" fmla="*/ 162950 h 398502"/>
              <a:gd name="T26" fmla="*/ 162211 w 391122"/>
              <a:gd name="T27" fmla="*/ 286190 h 3985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1122" h="398502">
                <a:moveTo>
                  <a:pt x="388767" y="372532"/>
                </a:moveTo>
                <a:lnTo>
                  <a:pt x="286928" y="259623"/>
                </a:lnTo>
                <a:cubicBezTo>
                  <a:pt x="307591" y="233056"/>
                  <a:pt x="320136" y="199110"/>
                  <a:pt x="320136" y="162212"/>
                </a:cubicBezTo>
                <a:cubicBezTo>
                  <a:pt x="320136" y="75132"/>
                  <a:pt x="249291" y="4287"/>
                  <a:pt x="162211" y="4287"/>
                </a:cubicBezTo>
                <a:cubicBezTo>
                  <a:pt x="75131" y="4287"/>
                  <a:pt x="4287" y="75132"/>
                  <a:pt x="4287" y="162212"/>
                </a:cubicBezTo>
                <a:cubicBezTo>
                  <a:pt x="4287" y="249292"/>
                  <a:pt x="75131" y="320136"/>
                  <a:pt x="162211" y="320136"/>
                </a:cubicBezTo>
                <a:cubicBezTo>
                  <a:pt x="200586" y="320136"/>
                  <a:pt x="235270" y="306853"/>
                  <a:pt x="262575" y="283976"/>
                </a:cubicBezTo>
                <a:lnTo>
                  <a:pt x="362938" y="395409"/>
                </a:lnTo>
                <a:lnTo>
                  <a:pt x="388767" y="372532"/>
                </a:lnTo>
                <a:close/>
                <a:moveTo>
                  <a:pt x="162211" y="286190"/>
                </a:moveTo>
                <a:cubicBezTo>
                  <a:pt x="94318" y="286190"/>
                  <a:pt x="38971" y="230843"/>
                  <a:pt x="38971" y="162950"/>
                </a:cubicBezTo>
                <a:cubicBezTo>
                  <a:pt x="38971" y="95057"/>
                  <a:pt x="94318" y="39709"/>
                  <a:pt x="162211" y="39709"/>
                </a:cubicBezTo>
                <a:cubicBezTo>
                  <a:pt x="230104" y="39709"/>
                  <a:pt x="285452" y="95057"/>
                  <a:pt x="285452" y="162950"/>
                </a:cubicBezTo>
                <a:cubicBezTo>
                  <a:pt x="285452" y="230843"/>
                  <a:pt x="230104" y="286190"/>
                  <a:pt x="162211" y="286190"/>
                </a:cubicBezTo>
                <a:close/>
              </a:path>
            </a:pathLst>
          </a:custGeom>
          <a:solidFill>
            <a:schemeClr val="bg1"/>
          </a:solidFill>
          <a:ln>
            <a:noFill/>
          </a:ln>
          <a:effectLst>
            <a:outerShdw blurRad="50800" dist="38100" dir="2700000" algn="tl" rotWithShape="0">
              <a:prstClr val="black">
                <a:alpha val="40000"/>
              </a:prstClr>
            </a:outerShdw>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Placeholder 17">
            <a:extLst>
              <a:ext uri="{FF2B5EF4-FFF2-40B4-BE49-F238E27FC236}">
                <a16:creationId xmlns:a16="http://schemas.microsoft.com/office/drawing/2014/main" xmlns="" id="{CC8F7821-37F5-46E6-9F2A-4A1ADE8EBF41}"/>
              </a:ext>
            </a:extLst>
          </p:cNvPr>
          <p:cNvSpPr>
            <a:spLocks noGrp="1"/>
          </p:cNvSpPr>
          <p:nvPr>
            <p:ph type="body" sz="quarter" idx="24"/>
          </p:nvPr>
        </p:nvSpPr>
        <p:spPr/>
        <p:txBody>
          <a:bodyPr/>
          <a:lstStyle/>
          <a:p>
            <a:r>
              <a:rPr lang="en-US" u="sng" dirty="0"/>
              <a:t>August Workshop</a:t>
            </a:r>
          </a:p>
        </p:txBody>
      </p:sp>
      <p:sp>
        <p:nvSpPr>
          <p:cNvPr id="19" name="Text Placeholder 18">
            <a:extLst>
              <a:ext uri="{FF2B5EF4-FFF2-40B4-BE49-F238E27FC236}">
                <a16:creationId xmlns:a16="http://schemas.microsoft.com/office/drawing/2014/main" xmlns="" id="{C8ECFD2A-1AB1-4279-BA30-6754655839EC}"/>
              </a:ext>
            </a:extLst>
          </p:cNvPr>
          <p:cNvSpPr>
            <a:spLocks noGrp="1"/>
          </p:cNvSpPr>
          <p:nvPr>
            <p:ph type="body" sz="quarter" idx="25"/>
          </p:nvPr>
        </p:nvSpPr>
        <p:spPr/>
        <p:txBody>
          <a:bodyPr/>
          <a:lstStyle/>
          <a:p>
            <a:pPr marL="0" indent="0">
              <a:buNone/>
            </a:pPr>
            <a:r>
              <a:rPr lang="en-US" dirty="0"/>
              <a:t>CDs present to SMS</a:t>
            </a:r>
          </a:p>
          <a:p>
            <a:pPr marL="0" indent="0">
              <a:buNone/>
            </a:pPr>
            <a:r>
              <a:rPr lang="en-US" dirty="0"/>
              <a:t>17-19 </a:t>
            </a:r>
            <a:r>
              <a:rPr lang="en-US" dirty="0">
                <a:solidFill>
                  <a:srgbClr val="FFFF00"/>
                </a:solidFill>
              </a:rPr>
              <a:t>August</a:t>
            </a:r>
          </a:p>
        </p:txBody>
      </p:sp>
      <p:sp>
        <p:nvSpPr>
          <p:cNvPr id="20" name="Text Placeholder 19">
            <a:extLst>
              <a:ext uri="{FF2B5EF4-FFF2-40B4-BE49-F238E27FC236}">
                <a16:creationId xmlns:a16="http://schemas.microsoft.com/office/drawing/2014/main" xmlns="" id="{8ED07F0B-4E5D-4A58-8837-57BFC6DB4C88}"/>
              </a:ext>
            </a:extLst>
          </p:cNvPr>
          <p:cNvSpPr>
            <a:spLocks noGrp="1"/>
          </p:cNvSpPr>
          <p:nvPr>
            <p:ph type="body" sz="quarter" idx="26"/>
          </p:nvPr>
        </p:nvSpPr>
        <p:spPr>
          <a:xfrm>
            <a:off x="884105" y="2294002"/>
            <a:ext cx="917541" cy="247223"/>
          </a:xfrm>
        </p:spPr>
        <p:txBody>
          <a:bodyPr/>
          <a:lstStyle/>
          <a:p>
            <a:r>
              <a:rPr lang="en-US" u="sng" dirty="0"/>
              <a:t>Outcomes</a:t>
            </a:r>
          </a:p>
        </p:txBody>
      </p:sp>
      <p:sp>
        <p:nvSpPr>
          <p:cNvPr id="21" name="Text Placeholder 20">
            <a:extLst>
              <a:ext uri="{FF2B5EF4-FFF2-40B4-BE49-F238E27FC236}">
                <a16:creationId xmlns:a16="http://schemas.microsoft.com/office/drawing/2014/main" xmlns="" id="{05CE3955-2C0F-45AA-947A-8241CED2DB06}"/>
              </a:ext>
            </a:extLst>
          </p:cNvPr>
          <p:cNvSpPr>
            <a:spLocks noGrp="1"/>
          </p:cNvSpPr>
          <p:nvPr>
            <p:ph type="body" sz="quarter" idx="27"/>
          </p:nvPr>
        </p:nvSpPr>
        <p:spPr>
          <a:xfrm>
            <a:off x="795935" y="2540437"/>
            <a:ext cx="855333" cy="613405"/>
          </a:xfrm>
        </p:spPr>
        <p:txBody>
          <a:bodyPr/>
          <a:lstStyle/>
          <a:p>
            <a:r>
              <a:rPr lang="en-US" dirty="0"/>
              <a:t> 1. DSAC SWOT</a:t>
            </a:r>
          </a:p>
        </p:txBody>
      </p:sp>
      <p:sp>
        <p:nvSpPr>
          <p:cNvPr id="23" name="Text Placeholder 22">
            <a:extLst>
              <a:ext uri="{FF2B5EF4-FFF2-40B4-BE49-F238E27FC236}">
                <a16:creationId xmlns:a16="http://schemas.microsoft.com/office/drawing/2014/main" xmlns="" id="{8BEAF27C-326A-4165-A25B-0C985891FBD2}"/>
              </a:ext>
            </a:extLst>
          </p:cNvPr>
          <p:cNvSpPr>
            <a:spLocks noGrp="1"/>
          </p:cNvSpPr>
          <p:nvPr>
            <p:ph type="body" sz="quarter" idx="29"/>
          </p:nvPr>
        </p:nvSpPr>
        <p:spPr>
          <a:xfrm>
            <a:off x="627667" y="2967837"/>
            <a:ext cx="911404" cy="613405"/>
          </a:xfrm>
        </p:spPr>
        <p:txBody>
          <a:bodyPr/>
          <a:lstStyle/>
          <a:p>
            <a:r>
              <a:rPr lang="en-US" dirty="0"/>
              <a:t>2. 2023/24 Draft Plans</a:t>
            </a:r>
          </a:p>
        </p:txBody>
      </p:sp>
      <p:sp>
        <p:nvSpPr>
          <p:cNvPr id="27" name="Text Placeholder 26">
            <a:extLst>
              <a:ext uri="{FF2B5EF4-FFF2-40B4-BE49-F238E27FC236}">
                <a16:creationId xmlns:a16="http://schemas.microsoft.com/office/drawing/2014/main" xmlns="" id="{7D6B3612-45CC-4BBB-A486-18EB52747009}"/>
              </a:ext>
            </a:extLst>
          </p:cNvPr>
          <p:cNvSpPr>
            <a:spLocks noGrp="1"/>
          </p:cNvSpPr>
          <p:nvPr>
            <p:ph type="body" sz="quarter" idx="32"/>
          </p:nvPr>
        </p:nvSpPr>
        <p:spPr>
          <a:xfrm>
            <a:off x="1787942" y="3685787"/>
            <a:ext cx="1499083" cy="247223"/>
          </a:xfrm>
        </p:spPr>
        <p:txBody>
          <a:bodyPr/>
          <a:lstStyle/>
          <a:p>
            <a:r>
              <a:rPr lang="en-US" u="sng" dirty="0"/>
              <a:t>Consolidation</a:t>
            </a:r>
          </a:p>
        </p:txBody>
      </p:sp>
      <p:sp>
        <p:nvSpPr>
          <p:cNvPr id="28" name="Text Placeholder 27">
            <a:extLst>
              <a:ext uri="{FF2B5EF4-FFF2-40B4-BE49-F238E27FC236}">
                <a16:creationId xmlns:a16="http://schemas.microsoft.com/office/drawing/2014/main" xmlns="" id="{17884695-7239-4A80-870F-D22EC8879AF2}"/>
              </a:ext>
            </a:extLst>
          </p:cNvPr>
          <p:cNvSpPr>
            <a:spLocks noGrp="1"/>
          </p:cNvSpPr>
          <p:nvPr>
            <p:ph type="body" sz="quarter" idx="33"/>
          </p:nvPr>
        </p:nvSpPr>
        <p:spPr>
          <a:xfrm>
            <a:off x="1787939" y="3913188"/>
            <a:ext cx="1583896" cy="613405"/>
          </a:xfrm>
        </p:spPr>
        <p:txBody>
          <a:bodyPr/>
          <a:lstStyle/>
          <a:p>
            <a:r>
              <a:rPr lang="en-US" dirty="0"/>
              <a:t>Progs update presentations and develop responses to new challenges raised </a:t>
            </a:r>
          </a:p>
        </p:txBody>
      </p:sp>
      <p:sp>
        <p:nvSpPr>
          <p:cNvPr id="33" name="Text Placeholder 32">
            <a:extLst>
              <a:ext uri="{FF2B5EF4-FFF2-40B4-BE49-F238E27FC236}">
                <a16:creationId xmlns:a16="http://schemas.microsoft.com/office/drawing/2014/main" xmlns="" id="{FD96B3CC-717E-4D68-8D11-831D0340C190}"/>
              </a:ext>
            </a:extLst>
          </p:cNvPr>
          <p:cNvSpPr>
            <a:spLocks noGrp="1"/>
          </p:cNvSpPr>
          <p:nvPr>
            <p:ph type="body" sz="quarter" idx="38"/>
          </p:nvPr>
        </p:nvSpPr>
        <p:spPr>
          <a:xfrm>
            <a:off x="7625455" y="5004658"/>
            <a:ext cx="745375" cy="247223"/>
          </a:xfrm>
        </p:spPr>
        <p:txBody>
          <a:bodyPr/>
          <a:lstStyle/>
          <a:p>
            <a:r>
              <a:rPr lang="en-US" u="sng" dirty="0"/>
              <a:t>DPME</a:t>
            </a:r>
          </a:p>
        </p:txBody>
      </p:sp>
      <p:sp>
        <p:nvSpPr>
          <p:cNvPr id="34" name="Text Placeholder 33">
            <a:extLst>
              <a:ext uri="{FF2B5EF4-FFF2-40B4-BE49-F238E27FC236}">
                <a16:creationId xmlns:a16="http://schemas.microsoft.com/office/drawing/2014/main" xmlns="" id="{FECAC3CA-8319-4834-85C3-2064A72C48C4}"/>
              </a:ext>
            </a:extLst>
          </p:cNvPr>
          <p:cNvSpPr>
            <a:spLocks noGrp="1"/>
          </p:cNvSpPr>
          <p:nvPr>
            <p:ph type="body" sz="quarter" idx="39"/>
          </p:nvPr>
        </p:nvSpPr>
        <p:spPr>
          <a:xfrm>
            <a:off x="7415597" y="4188027"/>
            <a:ext cx="868488" cy="613405"/>
          </a:xfrm>
        </p:spPr>
        <p:txBody>
          <a:bodyPr/>
          <a:lstStyle/>
          <a:p>
            <a:r>
              <a:rPr lang="en-US" dirty="0"/>
              <a:t>Draft 1 submitted </a:t>
            </a:r>
            <a:r>
              <a:rPr lang="en-US" dirty="0">
                <a:solidFill>
                  <a:srgbClr val="FFFF00"/>
                </a:solidFill>
              </a:rPr>
              <a:t>October </a:t>
            </a:r>
          </a:p>
        </p:txBody>
      </p:sp>
      <p:sp>
        <p:nvSpPr>
          <p:cNvPr id="37" name="Text Placeholder 36">
            <a:extLst>
              <a:ext uri="{FF2B5EF4-FFF2-40B4-BE49-F238E27FC236}">
                <a16:creationId xmlns:a16="http://schemas.microsoft.com/office/drawing/2014/main" xmlns="" id="{09D1B5C0-A338-490B-B947-11087FCB5C0C}"/>
              </a:ext>
            </a:extLst>
          </p:cNvPr>
          <p:cNvSpPr>
            <a:spLocks noGrp="1"/>
          </p:cNvSpPr>
          <p:nvPr>
            <p:ph type="body" sz="quarter" idx="42"/>
          </p:nvPr>
        </p:nvSpPr>
        <p:spPr>
          <a:xfrm>
            <a:off x="5132553" y="5272867"/>
            <a:ext cx="2100125" cy="247223"/>
          </a:xfrm>
        </p:spPr>
        <p:txBody>
          <a:bodyPr/>
          <a:lstStyle/>
          <a:p>
            <a:r>
              <a:rPr lang="en-US" u="sng" dirty="0"/>
              <a:t>Quality Assurance</a:t>
            </a:r>
          </a:p>
        </p:txBody>
      </p:sp>
      <p:sp>
        <p:nvSpPr>
          <p:cNvPr id="39" name="Text Placeholder 38">
            <a:extLst>
              <a:ext uri="{FF2B5EF4-FFF2-40B4-BE49-F238E27FC236}">
                <a16:creationId xmlns:a16="http://schemas.microsoft.com/office/drawing/2014/main" xmlns="" id="{BAB99B19-274F-493D-A790-65C0DFE746DD}"/>
              </a:ext>
            </a:extLst>
          </p:cNvPr>
          <p:cNvSpPr>
            <a:spLocks noGrp="1"/>
          </p:cNvSpPr>
          <p:nvPr>
            <p:ph type="body" sz="quarter" idx="44"/>
          </p:nvPr>
        </p:nvSpPr>
        <p:spPr>
          <a:xfrm>
            <a:off x="3284151" y="5321765"/>
            <a:ext cx="1149372" cy="247222"/>
          </a:xfrm>
        </p:spPr>
        <p:txBody>
          <a:bodyPr/>
          <a:lstStyle/>
          <a:p>
            <a:r>
              <a:rPr lang="en-US" u="sng" dirty="0"/>
              <a:t>2023/24 ENE</a:t>
            </a:r>
          </a:p>
        </p:txBody>
      </p:sp>
      <p:sp>
        <p:nvSpPr>
          <p:cNvPr id="3" name="Title 2" hidden="1">
            <a:extLst>
              <a:ext uri="{FF2B5EF4-FFF2-40B4-BE49-F238E27FC236}">
                <a16:creationId xmlns:a16="http://schemas.microsoft.com/office/drawing/2014/main" xmlns="" id="{136D4E02-AE19-45CA-98CD-942829C89B70}"/>
              </a:ext>
            </a:extLst>
          </p:cNvPr>
          <p:cNvSpPr>
            <a:spLocks noGrp="1"/>
          </p:cNvSpPr>
          <p:nvPr>
            <p:ph type="title"/>
          </p:nvPr>
        </p:nvSpPr>
        <p:spPr/>
        <p:txBody>
          <a:bodyPr/>
          <a:lstStyle/>
          <a:p>
            <a:r>
              <a:rPr lang="en-US" dirty="0"/>
              <a:t>Slide Title</a:t>
            </a:r>
          </a:p>
        </p:txBody>
      </p:sp>
      <p:sp>
        <p:nvSpPr>
          <p:cNvPr id="57" name="Freeform: Shape 22">
            <a:extLst>
              <a:ext uri="{FF2B5EF4-FFF2-40B4-BE49-F238E27FC236}">
                <a16:creationId xmlns:a16="http://schemas.microsoft.com/office/drawing/2014/main" xmlns="" id="{0FB1A52F-474D-4320-B807-E40D5BABF72D}"/>
              </a:ext>
            </a:extLst>
          </p:cNvPr>
          <p:cNvSpPr>
            <a:spLocks/>
          </p:cNvSpPr>
          <p:nvPr/>
        </p:nvSpPr>
        <p:spPr bwMode="auto">
          <a:xfrm>
            <a:off x="5178674" y="5730381"/>
            <a:ext cx="465535" cy="442913"/>
          </a:xfrm>
          <a:custGeom>
            <a:avLst/>
            <a:gdLst>
              <a:gd name="T0" fmla="*/ 614357 w 619892"/>
              <a:gd name="T1" fmla="*/ 226925 h 590373"/>
              <a:gd name="T2" fmla="*/ 381898 w 619892"/>
              <a:gd name="T3" fmla="*/ 226925 h 590373"/>
              <a:gd name="T4" fmla="*/ 311053 w 619892"/>
              <a:gd name="T5" fmla="*/ 5535 h 590373"/>
              <a:gd name="T6" fmla="*/ 237994 w 619892"/>
              <a:gd name="T7" fmla="*/ 226187 h 590373"/>
              <a:gd name="T8" fmla="*/ 5535 w 619892"/>
              <a:gd name="T9" fmla="*/ 225449 h 590373"/>
              <a:gd name="T10" fmla="*/ 7749 w 619892"/>
              <a:gd name="T11" fmla="*/ 226925 h 590373"/>
              <a:gd name="T12" fmla="*/ 5535 w 619892"/>
              <a:gd name="T13" fmla="*/ 226925 h 590373"/>
              <a:gd name="T14" fmla="*/ 193716 w 619892"/>
              <a:gd name="T15" fmla="*/ 363449 h 590373"/>
              <a:gd name="T16" fmla="*/ 122134 w 619892"/>
              <a:gd name="T17" fmla="*/ 584839 h 590373"/>
              <a:gd name="T18" fmla="*/ 310315 w 619892"/>
              <a:gd name="T19" fmla="*/ 448315 h 590373"/>
              <a:gd name="T20" fmla="*/ 497020 w 619892"/>
              <a:gd name="T21" fmla="*/ 585576 h 590373"/>
              <a:gd name="T22" fmla="*/ 426176 w 619892"/>
              <a:gd name="T23" fmla="*/ 364186 h 590373"/>
              <a:gd name="T24" fmla="*/ 614357 w 619892"/>
              <a:gd name="T25" fmla="*/ 226925 h 590373"/>
              <a:gd name="T26" fmla="*/ 433555 w 619892"/>
              <a:gd name="T27" fmla="*/ 498496 h 590373"/>
              <a:gd name="T28" fmla="*/ 309577 w 619892"/>
              <a:gd name="T29" fmla="*/ 407727 h 590373"/>
              <a:gd name="T30" fmla="*/ 184861 w 619892"/>
              <a:gd name="T31" fmla="*/ 498496 h 590373"/>
              <a:gd name="T32" fmla="*/ 232829 w 619892"/>
              <a:gd name="T33" fmla="*/ 351641 h 590373"/>
              <a:gd name="T34" fmla="*/ 108112 w 619892"/>
              <a:gd name="T35" fmla="*/ 260871 h 590373"/>
              <a:gd name="T36" fmla="*/ 109588 w 619892"/>
              <a:gd name="T37" fmla="*/ 260871 h 590373"/>
              <a:gd name="T38" fmla="*/ 107375 w 619892"/>
              <a:gd name="T39" fmla="*/ 259395 h 590373"/>
              <a:gd name="T40" fmla="*/ 261609 w 619892"/>
              <a:gd name="T41" fmla="*/ 260133 h 590373"/>
              <a:gd name="T42" fmla="*/ 310315 w 619892"/>
              <a:gd name="T43" fmla="*/ 113278 h 590373"/>
              <a:gd name="T44" fmla="*/ 357545 w 619892"/>
              <a:gd name="T45" fmla="*/ 260871 h 590373"/>
              <a:gd name="T46" fmla="*/ 512518 w 619892"/>
              <a:gd name="T47" fmla="*/ 260871 h 590373"/>
              <a:gd name="T48" fmla="*/ 387063 w 619892"/>
              <a:gd name="T49" fmla="*/ 352379 h 590373"/>
              <a:gd name="T50" fmla="*/ 433555 w 619892"/>
              <a:gd name="T51" fmla="*/ 498496 h 5903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892" h="590373">
                <a:moveTo>
                  <a:pt x="614357" y="226925"/>
                </a:moveTo>
                <a:lnTo>
                  <a:pt x="381898" y="226925"/>
                </a:lnTo>
                <a:lnTo>
                  <a:pt x="311053" y="5535"/>
                </a:lnTo>
                <a:lnTo>
                  <a:pt x="237994" y="226187"/>
                </a:lnTo>
                <a:lnTo>
                  <a:pt x="5535" y="225449"/>
                </a:lnTo>
                <a:lnTo>
                  <a:pt x="7749" y="226925"/>
                </a:lnTo>
                <a:lnTo>
                  <a:pt x="5535" y="226925"/>
                </a:lnTo>
                <a:lnTo>
                  <a:pt x="193716" y="363449"/>
                </a:lnTo>
                <a:lnTo>
                  <a:pt x="122134" y="584839"/>
                </a:lnTo>
                <a:lnTo>
                  <a:pt x="310315" y="448315"/>
                </a:lnTo>
                <a:lnTo>
                  <a:pt x="497020" y="585576"/>
                </a:lnTo>
                <a:lnTo>
                  <a:pt x="426176" y="364186"/>
                </a:lnTo>
                <a:lnTo>
                  <a:pt x="614357" y="226925"/>
                </a:lnTo>
                <a:close/>
                <a:moveTo>
                  <a:pt x="433555" y="498496"/>
                </a:moveTo>
                <a:lnTo>
                  <a:pt x="309577" y="407727"/>
                </a:lnTo>
                <a:lnTo>
                  <a:pt x="184861" y="498496"/>
                </a:lnTo>
                <a:lnTo>
                  <a:pt x="232829" y="351641"/>
                </a:lnTo>
                <a:lnTo>
                  <a:pt x="108112" y="260871"/>
                </a:lnTo>
                <a:lnTo>
                  <a:pt x="109588" y="260871"/>
                </a:lnTo>
                <a:lnTo>
                  <a:pt x="107375" y="259395"/>
                </a:lnTo>
                <a:lnTo>
                  <a:pt x="261609" y="260133"/>
                </a:lnTo>
                <a:lnTo>
                  <a:pt x="310315" y="113278"/>
                </a:lnTo>
                <a:lnTo>
                  <a:pt x="357545" y="260871"/>
                </a:lnTo>
                <a:lnTo>
                  <a:pt x="512518" y="260871"/>
                </a:lnTo>
                <a:lnTo>
                  <a:pt x="387063" y="352379"/>
                </a:lnTo>
                <a:lnTo>
                  <a:pt x="433555" y="498496"/>
                </a:lnTo>
                <a:close/>
              </a:path>
            </a:pathLst>
          </a:custGeom>
          <a:solidFill>
            <a:schemeClr val="bg1"/>
          </a:solidFill>
          <a:ln>
            <a:noFill/>
          </a:ln>
          <a:effectLst>
            <a:outerShdw blurRad="50800" dist="38100" dir="2700000" algn="tl" rotWithShape="0">
              <a:prstClr val="black">
                <a:alpha val="40000"/>
              </a:prstClr>
            </a:outerShdw>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 Placeholder 22">
            <a:extLst>
              <a:ext uri="{FF2B5EF4-FFF2-40B4-BE49-F238E27FC236}">
                <a16:creationId xmlns:a16="http://schemas.microsoft.com/office/drawing/2014/main" xmlns="" id="{C0423E4A-8B2A-6ABB-8F8B-10F1D975DD4D}"/>
              </a:ext>
            </a:extLst>
          </p:cNvPr>
          <p:cNvSpPr txBox="1">
            <a:spLocks/>
          </p:cNvSpPr>
          <p:nvPr/>
        </p:nvSpPr>
        <p:spPr>
          <a:xfrm>
            <a:off x="591489" y="3504737"/>
            <a:ext cx="1149372" cy="613405"/>
          </a:xfrm>
          <a:prstGeom prst="rect">
            <a:avLst/>
          </a:prstGeom>
          <a:effectLst>
            <a:outerShdw blurRad="63500" dist="38100" dir="2700000" algn="tl" rotWithShape="0">
              <a:prstClr val="black">
                <a:alpha val="50000"/>
              </a:prstClr>
            </a:outerShdw>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050" b="1" kern="1200">
                <a:solidFill>
                  <a:schemeClr val="bg1"/>
                </a:solidFill>
                <a:latin typeface="Arial"/>
                <a:ea typeface="+mn-ea"/>
                <a:cs typeface="Arial"/>
              </a:defRPr>
            </a:lvl1pPr>
            <a:lvl2pPr marL="342900" indent="0" algn="l" defTabSz="914400" rtl="0" eaLnBrk="1" latinLnBrk="0" hangingPunct="1">
              <a:spcBef>
                <a:spcPct val="20000"/>
              </a:spcBef>
              <a:buFont typeface="Arial" pitchFamily="34" charset="0"/>
              <a:buNone/>
              <a:defRPr sz="1050" b="1" kern="1200">
                <a:solidFill>
                  <a:srgbClr val="F5981B"/>
                </a:solidFill>
                <a:latin typeface="Arial"/>
                <a:ea typeface="+mn-ea"/>
                <a:cs typeface="Arial"/>
              </a:defRPr>
            </a:lvl2pPr>
            <a:lvl3pPr marL="6858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3pPr>
            <a:lvl4pPr marL="10287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4pPr>
            <a:lvl5pPr marL="1371600" indent="0" algn="l" defTabSz="914400" rtl="0" eaLnBrk="1" latinLnBrk="0" hangingPunct="1">
              <a:spcBef>
                <a:spcPct val="20000"/>
              </a:spcBef>
              <a:buFont typeface="Arial" pitchFamily="34" charset="0"/>
              <a:buNone/>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51" b="0" i="0" u="none" strike="noStrike" kern="1200" cap="none" spc="0" normalizeH="0" baseline="0" noProof="0" dirty="0">
                <a:ln>
                  <a:noFill/>
                </a:ln>
                <a:solidFill>
                  <a:prstClr val="white"/>
                </a:solidFill>
                <a:effectLst/>
                <a:uLnTx/>
                <a:uFillTx/>
                <a:latin typeface="Arial"/>
                <a:ea typeface="+mn-ea"/>
                <a:cs typeface="Arial"/>
              </a:rPr>
              <a:t>3. </a:t>
            </a: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Arial"/>
              </a:rPr>
              <a:t>Challenges</a:t>
            </a:r>
          </a:p>
        </p:txBody>
      </p:sp>
      <p:sp>
        <p:nvSpPr>
          <p:cNvPr id="43" name="Text Placeholder 22">
            <a:extLst>
              <a:ext uri="{FF2B5EF4-FFF2-40B4-BE49-F238E27FC236}">
                <a16:creationId xmlns:a16="http://schemas.microsoft.com/office/drawing/2014/main" xmlns="" id="{ACE3ACFE-BBB4-6FB6-5FDA-0A81ADD62EC4}"/>
              </a:ext>
            </a:extLst>
          </p:cNvPr>
          <p:cNvSpPr txBox="1">
            <a:spLocks/>
          </p:cNvSpPr>
          <p:nvPr/>
        </p:nvSpPr>
        <p:spPr>
          <a:xfrm>
            <a:off x="936099" y="3813728"/>
            <a:ext cx="745375" cy="613405"/>
          </a:xfrm>
          <a:prstGeom prst="rect">
            <a:avLst/>
          </a:prstGeom>
          <a:effectLst>
            <a:outerShdw blurRad="63500" dist="38100" dir="2700000" algn="tl" rotWithShape="0">
              <a:prstClr val="black">
                <a:alpha val="50000"/>
              </a:prstClr>
            </a:outerShdw>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050" b="1" kern="1200">
                <a:solidFill>
                  <a:schemeClr val="bg1"/>
                </a:solidFill>
                <a:latin typeface="Arial"/>
                <a:ea typeface="+mn-ea"/>
                <a:cs typeface="Arial"/>
              </a:defRPr>
            </a:lvl1pPr>
            <a:lvl2pPr marL="342900" indent="0" algn="l" defTabSz="914400" rtl="0" eaLnBrk="1" latinLnBrk="0" hangingPunct="1">
              <a:spcBef>
                <a:spcPct val="20000"/>
              </a:spcBef>
              <a:buFont typeface="Arial" pitchFamily="34" charset="0"/>
              <a:buNone/>
              <a:defRPr sz="1050" b="1" kern="1200">
                <a:solidFill>
                  <a:srgbClr val="F5981B"/>
                </a:solidFill>
                <a:latin typeface="Arial"/>
                <a:ea typeface="+mn-ea"/>
                <a:cs typeface="Arial"/>
              </a:defRPr>
            </a:lvl2pPr>
            <a:lvl3pPr marL="6858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3pPr>
            <a:lvl4pPr marL="10287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4pPr>
            <a:lvl5pPr marL="1371600" indent="0" algn="l" defTabSz="914400" rtl="0" eaLnBrk="1" latinLnBrk="0" hangingPunct="1">
              <a:spcBef>
                <a:spcPct val="20000"/>
              </a:spcBef>
              <a:buFont typeface="Arial" pitchFamily="34" charset="0"/>
              <a:buNone/>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Arial"/>
              </a:rPr>
              <a:t>4. Admin support plan</a:t>
            </a:r>
          </a:p>
        </p:txBody>
      </p:sp>
      <p:sp>
        <p:nvSpPr>
          <p:cNvPr id="47" name="Title 33">
            <a:extLst>
              <a:ext uri="{FF2B5EF4-FFF2-40B4-BE49-F238E27FC236}">
                <a16:creationId xmlns:a16="http://schemas.microsoft.com/office/drawing/2014/main" xmlns="" id="{A1991FC0-CD06-6238-03D6-683FB62A2AEE}"/>
              </a:ext>
            </a:extLst>
          </p:cNvPr>
          <p:cNvSpPr txBox="1">
            <a:spLocks/>
          </p:cNvSpPr>
          <p:nvPr/>
        </p:nvSpPr>
        <p:spPr>
          <a:xfrm rot="16200000">
            <a:off x="-2484175" y="3005028"/>
            <a:ext cx="5544817" cy="710952"/>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1500" b="1" kern="1200">
                <a:solidFill>
                  <a:srgbClr val="F5981B"/>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5981B"/>
                </a:solidFill>
                <a:effectLst/>
                <a:uLnTx/>
                <a:uFillTx/>
                <a:latin typeface="Arial"/>
                <a:ea typeface="+mj-ea"/>
                <a:cs typeface="Arial"/>
              </a:rPr>
              <a:t>Planning Process Map</a:t>
            </a:r>
          </a:p>
        </p:txBody>
      </p:sp>
      <p:sp>
        <p:nvSpPr>
          <p:cNvPr id="50" name="Rectangle 49">
            <a:extLst>
              <a:ext uri="{FF2B5EF4-FFF2-40B4-BE49-F238E27FC236}">
                <a16:creationId xmlns:a16="http://schemas.microsoft.com/office/drawing/2014/main" xmlns="" id="{E1245F3E-2BFC-B97B-4B99-C06454AD3ADB}"/>
              </a:ext>
            </a:extLst>
          </p:cNvPr>
          <p:cNvSpPr/>
          <p:nvPr/>
        </p:nvSpPr>
        <p:spPr>
          <a:xfrm>
            <a:off x="0" y="6583363"/>
            <a:ext cx="9144000" cy="112375"/>
          </a:xfrm>
          <a:prstGeom prst="rect">
            <a:avLst/>
          </a:prstGeom>
          <a:solidFill>
            <a:srgbClr val="F5981B"/>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981B"/>
              </a:solidFill>
              <a:effectLst/>
              <a:uLnTx/>
              <a:uFillTx/>
              <a:latin typeface="Calibri" panose="020F0502020204030204"/>
              <a:ea typeface="+mn-ea"/>
              <a:cs typeface="+mn-cs"/>
            </a:endParaRPr>
          </a:p>
        </p:txBody>
      </p:sp>
      <p:sp>
        <p:nvSpPr>
          <p:cNvPr id="46" name="Text Placeholder 28">
            <a:extLst>
              <a:ext uri="{FF2B5EF4-FFF2-40B4-BE49-F238E27FC236}">
                <a16:creationId xmlns:a16="http://schemas.microsoft.com/office/drawing/2014/main" xmlns="" id="{A4B54BED-9BF5-DABA-55E3-43280D17B5D7}"/>
              </a:ext>
            </a:extLst>
          </p:cNvPr>
          <p:cNvSpPr txBox="1">
            <a:spLocks/>
          </p:cNvSpPr>
          <p:nvPr/>
        </p:nvSpPr>
        <p:spPr>
          <a:xfrm>
            <a:off x="5541428" y="3624591"/>
            <a:ext cx="1927071" cy="2472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350" b="0" kern="1200" cap="none" spc="0">
                <a:ln w="0"/>
                <a:solidFill>
                  <a:schemeClr val="bg1"/>
                </a:solidFill>
                <a:effectLst>
                  <a:outerShdw blurRad="127000" dist="63500" dir="2700000" algn="tl" rotWithShape="0">
                    <a:prstClr val="black">
                      <a:alpha val="50000"/>
                    </a:prstClr>
                  </a:outerShdw>
                </a:effectLst>
                <a:latin typeface="+mn-lt"/>
                <a:ea typeface="+mn-ea"/>
                <a:cs typeface="Arial"/>
              </a:defRPr>
            </a:lvl1pPr>
            <a:lvl2pPr marL="342900" indent="0" algn="l" defTabSz="914400" rtl="0" eaLnBrk="1" latinLnBrk="0" hangingPunct="1">
              <a:spcBef>
                <a:spcPct val="20000"/>
              </a:spcBef>
              <a:buFont typeface="Arial" pitchFamily="34" charset="0"/>
              <a:buNone/>
              <a:defRPr sz="1200" b="1" kern="1200">
                <a:solidFill>
                  <a:srgbClr val="F5981B"/>
                </a:solidFill>
                <a:latin typeface="Arial"/>
                <a:ea typeface="+mn-ea"/>
                <a:cs typeface="Arial"/>
              </a:defRPr>
            </a:lvl2pPr>
            <a:lvl3pPr marL="685800" indent="0" algn="l" defTabSz="914400" rtl="0" eaLnBrk="1" latinLnBrk="0" hangingPunct="1">
              <a:spcBef>
                <a:spcPct val="20000"/>
              </a:spcBef>
              <a:buFont typeface="Arial" pitchFamily="34" charset="0"/>
              <a:buNone/>
              <a:defRPr sz="1200" kern="1200">
                <a:solidFill>
                  <a:schemeClr val="tx1"/>
                </a:solidFill>
                <a:latin typeface="Arial"/>
                <a:ea typeface="+mn-ea"/>
                <a:cs typeface="Arial"/>
              </a:defRPr>
            </a:lvl3pPr>
            <a:lvl4pPr marL="1028700" indent="0" algn="l" defTabSz="914400" rtl="0" eaLnBrk="1" latinLnBrk="0" hangingPunct="1">
              <a:spcBef>
                <a:spcPct val="20000"/>
              </a:spcBef>
              <a:buFont typeface="Arial" pitchFamily="34" charset="0"/>
              <a:buNone/>
              <a:defRPr sz="1200" kern="1200">
                <a:solidFill>
                  <a:schemeClr val="tx1"/>
                </a:solidFill>
                <a:latin typeface="Arial"/>
                <a:ea typeface="+mn-ea"/>
                <a:cs typeface="Arial"/>
              </a:defRPr>
            </a:lvl4pPr>
            <a:lvl5pPr marL="1371600" indent="0" algn="l" defTabSz="914400" rtl="0" eaLnBrk="1" latinLnBrk="0" hangingPunct="1">
              <a:spcBef>
                <a:spcPct val="20000"/>
              </a:spcBef>
              <a:buFont typeface="Arial" pitchFamily="34" charset="0"/>
              <a:buNone/>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51" b="0" i="0" u="sng" strike="noStrike" kern="1200" cap="none" spc="0" normalizeH="0" baseline="0" noProof="0" dirty="0">
                <a:ln w="0"/>
                <a:solidFill>
                  <a:prstClr val="white"/>
                </a:solidFill>
                <a:effectLst>
                  <a:outerShdw blurRad="127000" dist="63500" dir="2700000" algn="tl" rotWithShape="0">
                    <a:prstClr val="black">
                      <a:alpha val="50000"/>
                    </a:prstClr>
                  </a:outerShdw>
                </a:effectLst>
                <a:uLnTx/>
                <a:uFillTx/>
                <a:latin typeface="Calibri" panose="020F0502020204030204"/>
                <a:ea typeface="+mn-ea"/>
                <a:cs typeface="Arial"/>
              </a:rPr>
              <a:t>Public Entities</a:t>
            </a:r>
          </a:p>
        </p:txBody>
      </p:sp>
      <p:sp>
        <p:nvSpPr>
          <p:cNvPr id="49" name="Text Placeholder 29">
            <a:extLst>
              <a:ext uri="{FF2B5EF4-FFF2-40B4-BE49-F238E27FC236}">
                <a16:creationId xmlns:a16="http://schemas.microsoft.com/office/drawing/2014/main" xmlns="" id="{335B40A3-F60F-1A13-9C74-EE96702BAC7B}"/>
              </a:ext>
            </a:extLst>
          </p:cNvPr>
          <p:cNvSpPr txBox="1">
            <a:spLocks/>
          </p:cNvSpPr>
          <p:nvPr/>
        </p:nvSpPr>
        <p:spPr>
          <a:xfrm>
            <a:off x="5864316" y="3881325"/>
            <a:ext cx="1178211" cy="613405"/>
          </a:xfrm>
          <a:prstGeom prst="rect">
            <a:avLst/>
          </a:prstGeom>
          <a:effectLst>
            <a:outerShdw blurRad="63500" dist="38100" dir="2700000" algn="tl" rotWithShape="0">
              <a:prstClr val="black">
                <a:alpha val="50000"/>
              </a:prstClr>
            </a:outerShdw>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050" b="1" kern="1200">
                <a:solidFill>
                  <a:schemeClr val="bg1"/>
                </a:solidFill>
                <a:latin typeface="Arial"/>
                <a:ea typeface="+mn-ea"/>
                <a:cs typeface="Arial"/>
              </a:defRPr>
            </a:lvl1pPr>
            <a:lvl2pPr marL="342900" indent="0" algn="l" defTabSz="914400" rtl="0" eaLnBrk="1" latinLnBrk="0" hangingPunct="1">
              <a:spcBef>
                <a:spcPct val="20000"/>
              </a:spcBef>
              <a:buFont typeface="Arial" pitchFamily="34" charset="0"/>
              <a:buNone/>
              <a:defRPr sz="1050" b="1" kern="1200">
                <a:solidFill>
                  <a:srgbClr val="F5981B"/>
                </a:solidFill>
                <a:latin typeface="Arial"/>
                <a:ea typeface="+mn-ea"/>
                <a:cs typeface="Arial"/>
              </a:defRPr>
            </a:lvl2pPr>
            <a:lvl3pPr marL="6858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3pPr>
            <a:lvl4pPr marL="10287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4pPr>
            <a:lvl5pPr marL="1371600" indent="0" algn="l" defTabSz="914400" rtl="0" eaLnBrk="1" latinLnBrk="0" hangingPunct="1">
              <a:spcBef>
                <a:spcPct val="20000"/>
              </a:spcBef>
              <a:buFont typeface="Arial" pitchFamily="34" charset="0"/>
              <a:buNone/>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51" b="1" i="0" u="none" strike="noStrike" kern="1200" cap="none" spc="0" normalizeH="0" baseline="0" noProof="0" dirty="0">
              <a:ln>
                <a:noFill/>
              </a:ln>
              <a:solidFill>
                <a:prstClr val="white"/>
              </a:solidFill>
              <a:effectLst/>
              <a:uLnTx/>
              <a:uFillTx/>
              <a:latin typeface="Arial"/>
              <a:ea typeface="+mn-ea"/>
              <a:cs typeface="Arial"/>
            </a:endParaRPr>
          </a:p>
        </p:txBody>
      </p:sp>
      <p:sp>
        <p:nvSpPr>
          <p:cNvPr id="51" name="Text Placeholder 24">
            <a:extLst>
              <a:ext uri="{FF2B5EF4-FFF2-40B4-BE49-F238E27FC236}">
                <a16:creationId xmlns:a16="http://schemas.microsoft.com/office/drawing/2014/main" xmlns="" id="{8E5AF708-D655-A9B1-BE9E-D4B828672709}"/>
              </a:ext>
            </a:extLst>
          </p:cNvPr>
          <p:cNvSpPr txBox="1">
            <a:spLocks/>
          </p:cNvSpPr>
          <p:nvPr/>
        </p:nvSpPr>
        <p:spPr>
          <a:xfrm>
            <a:off x="5699617" y="3900347"/>
            <a:ext cx="1564443" cy="613405"/>
          </a:xfrm>
          <a:prstGeom prst="rect">
            <a:avLst/>
          </a:prstGeom>
          <a:effectLst>
            <a:outerShdw blurRad="63500" dist="38100" dir="2700000" algn="tl" rotWithShape="0">
              <a:prstClr val="black">
                <a:alpha val="50000"/>
              </a:prstClr>
            </a:outerShdw>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1050" b="1" kern="1200">
                <a:solidFill>
                  <a:schemeClr val="bg1"/>
                </a:solidFill>
                <a:latin typeface="Arial"/>
                <a:ea typeface="+mn-ea"/>
                <a:cs typeface="Arial"/>
              </a:defRPr>
            </a:lvl1pPr>
            <a:lvl2pPr marL="342900" indent="0" algn="l" defTabSz="914400" rtl="0" eaLnBrk="1" latinLnBrk="0" hangingPunct="1">
              <a:spcBef>
                <a:spcPct val="20000"/>
              </a:spcBef>
              <a:buFont typeface="Arial" pitchFamily="34" charset="0"/>
              <a:buNone/>
              <a:defRPr sz="1050" b="1" kern="1200">
                <a:solidFill>
                  <a:srgbClr val="F5981B"/>
                </a:solidFill>
                <a:latin typeface="Arial"/>
                <a:ea typeface="+mn-ea"/>
                <a:cs typeface="Arial"/>
              </a:defRPr>
            </a:lvl2pPr>
            <a:lvl3pPr marL="6858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3pPr>
            <a:lvl4pPr marL="1028700" indent="0" algn="l" defTabSz="914400" rtl="0" eaLnBrk="1" latinLnBrk="0" hangingPunct="1">
              <a:spcBef>
                <a:spcPct val="20000"/>
              </a:spcBef>
              <a:buFont typeface="Arial" pitchFamily="34" charset="0"/>
              <a:buNone/>
              <a:defRPr sz="1050" kern="1200">
                <a:solidFill>
                  <a:schemeClr val="tx1"/>
                </a:solidFill>
                <a:latin typeface="Arial"/>
                <a:ea typeface="+mn-ea"/>
                <a:cs typeface="Arial"/>
              </a:defRPr>
            </a:lvl4pPr>
            <a:lvl5pPr marL="1371600" indent="0" algn="l" defTabSz="914400" rtl="0" eaLnBrk="1" latinLnBrk="0" hangingPunct="1">
              <a:spcBef>
                <a:spcPct val="20000"/>
              </a:spcBef>
              <a:buFont typeface="Arial" pitchFamily="34" charset="0"/>
              <a:buNone/>
              <a:defRPr sz="1050" kern="1200">
                <a:solidFill>
                  <a:schemeClr val="tx1">
                    <a:lumMod val="65000"/>
                    <a:lumOff val="3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51" b="0" i="0" u="none" strike="noStrike" kern="1200" cap="none" spc="0" normalizeH="0" baseline="0" noProof="0" dirty="0">
                <a:ln>
                  <a:noFill/>
                </a:ln>
                <a:solidFill>
                  <a:prstClr val="white"/>
                </a:solidFill>
                <a:effectLst/>
                <a:uLnTx/>
                <a:uFillTx/>
                <a:latin typeface="Arial"/>
                <a:ea typeface="+mn-ea"/>
                <a:cs typeface="Arial"/>
              </a:rPr>
              <a:t>Public Entities assisted upon request</a:t>
            </a:r>
          </a:p>
        </p:txBody>
      </p:sp>
      <p:sp>
        <p:nvSpPr>
          <p:cNvPr id="35" name="Text Placeholder 34">
            <a:extLst>
              <a:ext uri="{FF2B5EF4-FFF2-40B4-BE49-F238E27FC236}">
                <a16:creationId xmlns:a16="http://schemas.microsoft.com/office/drawing/2014/main" xmlns="" id="{31E6F191-A859-6AD3-692A-4ACDD92B9B10}"/>
              </a:ext>
            </a:extLst>
          </p:cNvPr>
          <p:cNvSpPr>
            <a:spLocks noGrp="1"/>
          </p:cNvSpPr>
          <p:nvPr>
            <p:ph type="body" sz="quarter" idx="31"/>
          </p:nvPr>
        </p:nvSpPr>
        <p:spPr/>
        <p:txBody>
          <a:bodyPr/>
          <a:lstStyle/>
          <a:p>
            <a:r>
              <a:rPr lang="en-US" dirty="0"/>
              <a:t>APP enriched with research findings &amp; Government Priorities for 2023/24. </a:t>
            </a:r>
          </a:p>
        </p:txBody>
      </p:sp>
      <p:sp>
        <p:nvSpPr>
          <p:cNvPr id="41" name="Text Placeholder 40">
            <a:extLst>
              <a:ext uri="{FF2B5EF4-FFF2-40B4-BE49-F238E27FC236}">
                <a16:creationId xmlns:a16="http://schemas.microsoft.com/office/drawing/2014/main" xmlns="" id="{005FDA2A-179D-B48F-35A6-FB6EAAC24878}"/>
              </a:ext>
            </a:extLst>
          </p:cNvPr>
          <p:cNvSpPr>
            <a:spLocks noGrp="1"/>
          </p:cNvSpPr>
          <p:nvPr>
            <p:ph type="body" sz="quarter" idx="30"/>
          </p:nvPr>
        </p:nvSpPr>
        <p:spPr>
          <a:xfrm>
            <a:off x="3644778" y="3698934"/>
            <a:ext cx="1805831" cy="187385"/>
          </a:xfrm>
        </p:spPr>
        <p:txBody>
          <a:bodyPr/>
          <a:lstStyle/>
          <a:p>
            <a:r>
              <a:rPr lang="en-US" u="sng" dirty="0"/>
              <a:t>Strategic Alignment</a:t>
            </a:r>
          </a:p>
        </p:txBody>
      </p:sp>
      <p:sp>
        <p:nvSpPr>
          <p:cNvPr id="64" name="Text Placeholder 63">
            <a:extLst>
              <a:ext uri="{FF2B5EF4-FFF2-40B4-BE49-F238E27FC236}">
                <a16:creationId xmlns:a16="http://schemas.microsoft.com/office/drawing/2014/main" xmlns="" id="{3F6E503E-FD11-65AB-7898-8BDD311BD00F}"/>
              </a:ext>
            </a:extLst>
          </p:cNvPr>
          <p:cNvSpPr>
            <a:spLocks noGrp="1"/>
          </p:cNvSpPr>
          <p:nvPr>
            <p:ph type="body" sz="quarter" idx="36"/>
          </p:nvPr>
        </p:nvSpPr>
        <p:spPr>
          <a:xfrm>
            <a:off x="7295891" y="3896459"/>
            <a:ext cx="745375" cy="247223"/>
          </a:xfrm>
        </p:spPr>
        <p:txBody>
          <a:bodyPr/>
          <a:lstStyle/>
          <a:p>
            <a:r>
              <a:rPr lang="en-US" u="sng" dirty="0"/>
              <a:t>DPME</a:t>
            </a:r>
          </a:p>
        </p:txBody>
      </p:sp>
      <p:sp>
        <p:nvSpPr>
          <p:cNvPr id="65" name="Text Placeholder 33">
            <a:extLst>
              <a:ext uri="{FF2B5EF4-FFF2-40B4-BE49-F238E27FC236}">
                <a16:creationId xmlns:a16="http://schemas.microsoft.com/office/drawing/2014/main" xmlns="" id="{5F0C6423-7746-1AEB-945D-A737F4774C71}"/>
              </a:ext>
            </a:extLst>
          </p:cNvPr>
          <p:cNvSpPr txBox="1">
            <a:spLocks/>
          </p:cNvSpPr>
          <p:nvPr/>
        </p:nvSpPr>
        <p:spPr>
          <a:xfrm>
            <a:off x="7380244" y="5319392"/>
            <a:ext cx="868488" cy="613405"/>
          </a:xfrm>
          <a:prstGeom prst="rect">
            <a:avLst/>
          </a:prstGeom>
          <a:effectLst>
            <a:outerShdw blurRad="63500" dist="38100" dir="2700000" algn="tl" rotWithShape="0">
              <a:prstClr val="black">
                <a:alpha val="5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Draft 1 Self Assessment conducted  Nov </a:t>
            </a:r>
            <a:r>
              <a:rPr kumimoji="0" lang="en-US" sz="1051"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
        <p:nvSpPr>
          <p:cNvPr id="2" name="Text Placeholder 37">
            <a:extLst>
              <a:ext uri="{FF2B5EF4-FFF2-40B4-BE49-F238E27FC236}">
                <a16:creationId xmlns:a16="http://schemas.microsoft.com/office/drawing/2014/main" xmlns="" id="{45775215-E733-198C-4908-E84E9A4B30B3}"/>
              </a:ext>
            </a:extLst>
          </p:cNvPr>
          <p:cNvSpPr txBox="1">
            <a:spLocks/>
          </p:cNvSpPr>
          <p:nvPr/>
        </p:nvSpPr>
        <p:spPr>
          <a:xfrm>
            <a:off x="5250909" y="5568987"/>
            <a:ext cx="2100125" cy="613405"/>
          </a:xfrm>
          <a:prstGeom prst="rect">
            <a:avLst/>
          </a:prstGeom>
          <a:effectLst>
            <a:outerShdw blurRad="63500" dist="38100" dir="2700000" algn="tl" rotWithShape="0">
              <a:prstClr val="black">
                <a:alpha val="5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5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1" b="0" i="0" u="none" strike="noStrike" kern="1200" cap="none" spc="0" normalizeH="0" baseline="0" noProof="0" dirty="0">
                <a:ln>
                  <a:noFill/>
                </a:ln>
                <a:solidFill>
                  <a:prstClr val="white"/>
                </a:solidFill>
                <a:effectLst/>
                <a:uLnTx/>
                <a:uFillTx/>
                <a:latin typeface="Calibri" panose="020F0502020204030204"/>
                <a:ea typeface="+mn-ea"/>
                <a:cs typeface="+mn-cs"/>
              </a:rPr>
              <a:t>Share Draft 1 APP with M&amp;E; Risk; Internal Audit</a:t>
            </a:r>
          </a:p>
        </p:txBody>
      </p:sp>
      <p:sp>
        <p:nvSpPr>
          <p:cNvPr id="30" name="Text Placeholder 29">
            <a:extLst>
              <a:ext uri="{FF2B5EF4-FFF2-40B4-BE49-F238E27FC236}">
                <a16:creationId xmlns:a16="http://schemas.microsoft.com/office/drawing/2014/main" xmlns="" id="{256F4C1D-BD64-1B2A-FC9A-8EB4783DEA25}"/>
              </a:ext>
            </a:extLst>
          </p:cNvPr>
          <p:cNvSpPr>
            <a:spLocks noGrp="1"/>
          </p:cNvSpPr>
          <p:nvPr>
            <p:ph type="body" sz="quarter" idx="45"/>
          </p:nvPr>
        </p:nvSpPr>
        <p:spPr>
          <a:xfrm>
            <a:off x="2686566" y="5724981"/>
            <a:ext cx="2344542" cy="613405"/>
          </a:xfrm>
        </p:spPr>
        <p:txBody>
          <a:bodyPr/>
          <a:lstStyle/>
          <a:p>
            <a:r>
              <a:rPr lang="en-US" dirty="0"/>
              <a:t>Align ENE commitments to Draft APP</a:t>
            </a:r>
          </a:p>
        </p:txBody>
      </p:sp>
      <p:sp>
        <p:nvSpPr>
          <p:cNvPr id="36" name="Text Placeholder 38">
            <a:extLst>
              <a:ext uri="{FF2B5EF4-FFF2-40B4-BE49-F238E27FC236}">
                <a16:creationId xmlns:a16="http://schemas.microsoft.com/office/drawing/2014/main" xmlns="" id="{A651AA7B-4894-3D43-54C8-18D582520BC7}"/>
              </a:ext>
            </a:extLst>
          </p:cNvPr>
          <p:cNvSpPr txBox="1">
            <a:spLocks/>
          </p:cNvSpPr>
          <p:nvPr/>
        </p:nvSpPr>
        <p:spPr>
          <a:xfrm>
            <a:off x="1061458" y="5499330"/>
            <a:ext cx="1334416" cy="271035"/>
          </a:xfrm>
          <a:prstGeom prst="rect">
            <a:avLst/>
          </a:prstGeom>
        </p:spPr>
        <p:txBody>
          <a:bodyPr vert="horz" lIns="91440" tIns="45720" rIns="91440" bIns="45720" rtlCol="0">
            <a:noAutofit/>
          </a:bodyPr>
          <a:lstStyle>
            <a:lvl1pPr marL="0" indent="0" algn="r" defTabSz="914377" rtl="0" eaLnBrk="1" latinLnBrk="0" hangingPunct="1">
              <a:lnSpc>
                <a:spcPct val="90000"/>
              </a:lnSpc>
              <a:spcBef>
                <a:spcPts val="1000"/>
              </a:spcBef>
              <a:buFont typeface="Arial" panose="020B0604020202020204" pitchFamily="34" charset="0"/>
              <a:buNone/>
              <a:defRPr sz="1351" b="0" kern="1200" cap="none" spc="0">
                <a:ln w="0"/>
                <a:solidFill>
                  <a:schemeClr val="bg1"/>
                </a:solidFill>
                <a:effectLst>
                  <a:outerShdw blurRad="127000" dist="63500" dir="2700000" algn="tl" rotWithShape="0">
                    <a:prstClr val="black">
                      <a:alpha val="50000"/>
                    </a:prstClr>
                  </a:outerShdw>
                </a:effectLst>
                <a:latin typeface="+mn-lt"/>
                <a:ea typeface="+mn-ea"/>
                <a:cs typeface="+mn-cs"/>
              </a:defRPr>
            </a:lvl1pPr>
            <a:lvl2pPr marL="342891"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783"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28674"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371566"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w="0"/>
                <a:solidFill>
                  <a:prstClr val="white"/>
                </a:solidFill>
                <a:effectLst>
                  <a:outerShdw blurRad="127000" dist="63500" dir="2700000" algn="tl" rotWithShape="0">
                    <a:prstClr val="black">
                      <a:alpha val="50000"/>
                    </a:prstClr>
                  </a:outerShdw>
                </a:effectLst>
                <a:uLnTx/>
                <a:uFillTx/>
                <a:latin typeface="Calibri" panose="020F0502020204030204"/>
                <a:ea typeface="+mn-ea"/>
                <a:cs typeface="+mn-cs"/>
              </a:rPr>
              <a:t>&gt; 80%</a:t>
            </a:r>
          </a:p>
        </p:txBody>
      </p:sp>
    </p:spTree>
    <p:extLst>
      <p:ext uri="{BB962C8B-B14F-4D97-AF65-F5344CB8AC3E}">
        <p14:creationId xmlns:p14="http://schemas.microsoft.com/office/powerpoint/2010/main" xmlns="" val="381748189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4">
            <a:extLst>
              <a:ext uri="{FF2B5EF4-FFF2-40B4-BE49-F238E27FC236}">
                <a16:creationId xmlns:a16="http://schemas.microsoft.com/office/drawing/2014/main" xmlns="" id="{F12E7CC5-C78B-4EBD-9565-3FA00FAA6C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descr="Image">
            <a:extLst>
              <a:ext uri="{FF2B5EF4-FFF2-40B4-BE49-F238E27FC236}">
                <a16:creationId xmlns:a16="http://schemas.microsoft.com/office/drawing/2014/main" xmlns="" id="{22AFB1C6-86D3-68AF-8FC6-B01A049D3BC1}"/>
              </a:ext>
            </a:extLst>
          </p:cNvPr>
          <p:cNvPicPr>
            <a:picLocks noChangeAspect="1"/>
          </p:cNvPicPr>
          <p:nvPr/>
        </p:nvPicPr>
        <p:blipFill>
          <a:blip r:embed="rId2" cstate="print"/>
          <a:stretch>
            <a:fillRect/>
          </a:stretch>
        </p:blipFill>
        <p:spPr>
          <a:xfrm>
            <a:off x="573741" y="3321614"/>
            <a:ext cx="2526726" cy="214771"/>
          </a:xfrm>
          <a:prstGeom prst="rect">
            <a:avLst/>
          </a:prstGeom>
        </p:spPr>
      </p:pic>
      <p:sp>
        <p:nvSpPr>
          <p:cNvPr id="34" name="Freeform: Shape 16">
            <a:extLst>
              <a:ext uri="{FF2B5EF4-FFF2-40B4-BE49-F238E27FC236}">
                <a16:creationId xmlns:a16="http://schemas.microsoft.com/office/drawing/2014/main" xmlns="" id="{3A4529A5-F675-429F-8044-01372BB13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dirty="0"/>
          </a:p>
        </p:txBody>
      </p:sp>
      <p:sp>
        <p:nvSpPr>
          <p:cNvPr id="9" name="Title 1">
            <a:extLst>
              <a:ext uri="{FF2B5EF4-FFF2-40B4-BE49-F238E27FC236}">
                <a16:creationId xmlns:a16="http://schemas.microsoft.com/office/drawing/2014/main" xmlns="" id="{18C07159-3CCE-A7F4-2AB5-1021804C2C2C}"/>
              </a:ext>
            </a:extLst>
          </p:cNvPr>
          <p:cNvSpPr txBox="1">
            <a:spLocks/>
          </p:cNvSpPr>
          <p:nvPr/>
        </p:nvSpPr>
        <p:spPr>
          <a:xfrm>
            <a:off x="4216545" y="762538"/>
            <a:ext cx="4237012" cy="31998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700" kern="1200" dirty="0">
                <a:solidFill>
                  <a:srgbClr val="FFFFFF"/>
                </a:solidFill>
                <a:latin typeface="+mj-lt"/>
                <a:ea typeface="+mj-ea"/>
                <a:cs typeface="+mj-cs"/>
              </a:rPr>
              <a:t>Thank you</a:t>
            </a:r>
          </a:p>
        </p:txBody>
      </p:sp>
      <p:sp>
        <p:nvSpPr>
          <p:cNvPr id="35" name="sketch line">
            <a:extLst>
              <a:ext uri="{FF2B5EF4-FFF2-40B4-BE49-F238E27FC236}">
                <a16:creationId xmlns:a16="http://schemas.microsoft.com/office/drawing/2014/main" xmlns="" id="{63DAB858-5A0C-4AFF-AAC6-705EDF8DB7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8261" y="4043302"/>
            <a:ext cx="3977640" cy="18288"/>
          </a:xfrm>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 name="connsiteX0" fmla="*/ 0 w 3977640"/>
              <a:gd name="connsiteY0" fmla="*/ 0 h 18288"/>
              <a:gd name="connsiteX1" fmla="*/ 623164 w 3977640"/>
              <a:gd name="connsiteY1" fmla="*/ 0 h 18288"/>
              <a:gd name="connsiteX2" fmla="*/ 1166774 w 3977640"/>
              <a:gd name="connsiteY2" fmla="*/ 0 h 18288"/>
              <a:gd name="connsiteX3" fmla="*/ 1909267 w 3977640"/>
              <a:gd name="connsiteY3" fmla="*/ 0 h 18288"/>
              <a:gd name="connsiteX4" fmla="*/ 2532431 w 3977640"/>
              <a:gd name="connsiteY4" fmla="*/ 0 h 18288"/>
              <a:gd name="connsiteX5" fmla="*/ 315559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108149 w 3977640"/>
              <a:gd name="connsiteY10" fmla="*/ 18288 h 18288"/>
              <a:gd name="connsiteX11" fmla="*/ 1445209 w 3977640"/>
              <a:gd name="connsiteY11" fmla="*/ 18288 h 18288"/>
              <a:gd name="connsiteX12" fmla="*/ 822046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49" y="9035"/>
                  <a:pt x="3977541" y="15148"/>
                  <a:pt x="3977640" y="18288"/>
                </a:cubicBezTo>
                <a:cubicBezTo>
                  <a:pt x="3751689" y="42705"/>
                  <a:pt x="3451301" y="-28600"/>
                  <a:pt x="3314700" y="18288"/>
                </a:cubicBezTo>
                <a:cubicBezTo>
                  <a:pt x="3177670" y="47100"/>
                  <a:pt x="2913363" y="-7468"/>
                  <a:pt x="2771089" y="18288"/>
                </a:cubicBezTo>
                <a:cubicBezTo>
                  <a:pt x="2663872" y="39969"/>
                  <a:pt x="2390582" y="47958"/>
                  <a:pt x="2227478" y="18288"/>
                </a:cubicBezTo>
                <a:cubicBezTo>
                  <a:pt x="2026300" y="29086"/>
                  <a:pt x="1761765" y="-44485"/>
                  <a:pt x="1524762" y="18288"/>
                </a:cubicBezTo>
                <a:cubicBezTo>
                  <a:pt x="1278806" y="35207"/>
                  <a:pt x="1228904" y="40865"/>
                  <a:pt x="941375" y="18288"/>
                </a:cubicBezTo>
                <a:cubicBezTo>
                  <a:pt x="638373" y="-17637"/>
                  <a:pt x="502335" y="24422"/>
                  <a:pt x="0" y="18288"/>
                </a:cubicBezTo>
                <a:cubicBezTo>
                  <a:pt x="-470" y="12661"/>
                  <a:pt x="773" y="6041"/>
                  <a:pt x="0" y="0"/>
                </a:cubicBezTo>
                <a:close/>
              </a:path>
              <a:path w="3977640" h="18288"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160" y="6734"/>
                  <a:pt x="3977395" y="13051"/>
                  <a:pt x="3977640" y="18288"/>
                </a:cubicBezTo>
                <a:cubicBezTo>
                  <a:pt x="3729156" y="46097"/>
                  <a:pt x="3505087" y="40602"/>
                  <a:pt x="3314700" y="18288"/>
                </a:cubicBezTo>
                <a:cubicBezTo>
                  <a:pt x="3121715" y="-1550"/>
                  <a:pt x="2978076" y="33407"/>
                  <a:pt x="2771089" y="18288"/>
                </a:cubicBezTo>
                <a:cubicBezTo>
                  <a:pt x="2593148" y="22172"/>
                  <a:pt x="2404116" y="37638"/>
                  <a:pt x="2108149" y="18288"/>
                </a:cubicBezTo>
                <a:cubicBezTo>
                  <a:pt x="1835600" y="6220"/>
                  <a:pt x="1729748" y="-20906"/>
                  <a:pt x="1445209" y="18288"/>
                </a:cubicBezTo>
                <a:cubicBezTo>
                  <a:pt x="1160571" y="40726"/>
                  <a:pt x="1130920" y="23666"/>
                  <a:pt x="822046" y="18288"/>
                </a:cubicBezTo>
                <a:cubicBezTo>
                  <a:pt x="501296" y="6715"/>
                  <a:pt x="407236" y="39339"/>
                  <a:pt x="0" y="18288"/>
                </a:cubicBezTo>
                <a:cubicBezTo>
                  <a:pt x="675" y="10011"/>
                  <a:pt x="125" y="8388"/>
                  <a:pt x="0" y="0"/>
                </a:cubicBezTo>
                <a:close/>
              </a:path>
              <a:path w="3977640" h="18288"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068" y="8167"/>
                  <a:pt x="3977277" y="15177"/>
                  <a:pt x="3977640" y="18288"/>
                </a:cubicBezTo>
                <a:cubicBezTo>
                  <a:pt x="3760430" y="33945"/>
                  <a:pt x="3473858" y="-3945"/>
                  <a:pt x="3314700" y="18288"/>
                </a:cubicBezTo>
                <a:cubicBezTo>
                  <a:pt x="3143719" y="38991"/>
                  <a:pt x="2925427" y="28315"/>
                  <a:pt x="2771089" y="18288"/>
                </a:cubicBezTo>
                <a:cubicBezTo>
                  <a:pt x="2644074" y="41714"/>
                  <a:pt x="2422069" y="88563"/>
                  <a:pt x="2227478" y="18288"/>
                </a:cubicBezTo>
                <a:cubicBezTo>
                  <a:pt x="2056653" y="24229"/>
                  <a:pt x="1780889" y="4880"/>
                  <a:pt x="1524762" y="18288"/>
                </a:cubicBezTo>
                <a:cubicBezTo>
                  <a:pt x="1275245" y="37761"/>
                  <a:pt x="1227316" y="37953"/>
                  <a:pt x="941375" y="18288"/>
                </a:cubicBezTo>
                <a:cubicBezTo>
                  <a:pt x="639482" y="-7431"/>
                  <a:pt x="459859" y="52000"/>
                  <a:pt x="0" y="18288"/>
                </a:cubicBezTo>
                <a:cubicBezTo>
                  <a:pt x="-201" y="11951"/>
                  <a:pt x="215" y="487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xmlns="" sd="1219033472">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140" y="8855"/>
                          <a:pt x="3977749" y="14521"/>
                          <a:pt x="3977640" y="18288"/>
                        </a:cubicBezTo>
                        <a:cubicBezTo>
                          <a:pt x="3757007" y="32029"/>
                          <a:pt x="3469003" y="-5112"/>
                          <a:pt x="3314700" y="18288"/>
                        </a:cubicBezTo>
                        <a:cubicBezTo>
                          <a:pt x="3160397" y="41688"/>
                          <a:pt x="2914663" y="19512"/>
                          <a:pt x="2771089" y="18288"/>
                        </a:cubicBezTo>
                        <a:cubicBezTo>
                          <a:pt x="2627515" y="17064"/>
                          <a:pt x="2417576" y="42034"/>
                          <a:pt x="2227478" y="18288"/>
                        </a:cubicBezTo>
                        <a:cubicBezTo>
                          <a:pt x="2037380" y="-5458"/>
                          <a:pt x="1775246" y="-2032"/>
                          <a:pt x="1524762" y="18288"/>
                        </a:cubicBezTo>
                        <a:cubicBezTo>
                          <a:pt x="1274278" y="38608"/>
                          <a:pt x="1225405" y="46940"/>
                          <a:pt x="941375" y="18288"/>
                        </a:cubicBezTo>
                        <a:cubicBezTo>
                          <a:pt x="657345" y="-10364"/>
                          <a:pt x="468340" y="57851"/>
                          <a:pt x="0" y="18288"/>
                        </a:cubicBezTo>
                        <a:cubicBezTo>
                          <a:pt x="683" y="12014"/>
                          <a:pt x="724" y="5908"/>
                          <a:pt x="0" y="0"/>
                        </a:cubicBezTo>
                        <a:close/>
                      </a:path>
                      <a:path w="3977640" h="18288"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742" y="7180"/>
                          <a:pt x="3977809" y="13790"/>
                          <a:pt x="3977640" y="18288"/>
                        </a:cubicBezTo>
                        <a:cubicBezTo>
                          <a:pt x="3733612" y="44026"/>
                          <a:pt x="3504694" y="34704"/>
                          <a:pt x="3314700" y="18288"/>
                        </a:cubicBezTo>
                        <a:cubicBezTo>
                          <a:pt x="3124706" y="1872"/>
                          <a:pt x="2970848" y="41228"/>
                          <a:pt x="2771089" y="18288"/>
                        </a:cubicBezTo>
                        <a:cubicBezTo>
                          <a:pt x="2571330" y="-4652"/>
                          <a:pt x="2374617" y="32581"/>
                          <a:pt x="2108149" y="18288"/>
                        </a:cubicBezTo>
                        <a:cubicBezTo>
                          <a:pt x="1841681" y="3995"/>
                          <a:pt x="1730147" y="-7187"/>
                          <a:pt x="1445209" y="18288"/>
                        </a:cubicBezTo>
                        <a:cubicBezTo>
                          <a:pt x="1160271" y="43763"/>
                          <a:pt x="1128446" y="30981"/>
                          <a:pt x="822046" y="18288"/>
                        </a:cubicBezTo>
                        <a:cubicBezTo>
                          <a:pt x="515646" y="5595"/>
                          <a:pt x="401539" y="4820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xmlns="" id="{F0F437D1-C5BC-2944-9086-4FE095394BDF}"/>
              </a:ext>
            </a:extLst>
          </p:cNvPr>
          <p:cNvSpPr>
            <a:spLocks noGrp="1"/>
          </p:cNvSpPr>
          <p:nvPr>
            <p:ph type="sldNum" sz="quarter" idx="12"/>
          </p:nvPr>
        </p:nvSpPr>
        <p:spPr/>
        <p:txBody>
          <a:bodyPr/>
          <a:lstStyle/>
          <a:p>
            <a:fld id="{DA29E366-C59F-4931-AACC-96A9B8496996}" type="slidenum">
              <a:rPr lang="en-US" smtClean="0"/>
              <a:pPr/>
              <a:t>130</a:t>
            </a:fld>
            <a:endParaRPr lang="en-US" dirty="0"/>
          </a:p>
        </p:txBody>
      </p:sp>
    </p:spTree>
    <p:extLst>
      <p:ext uri="{BB962C8B-B14F-4D97-AF65-F5344CB8AC3E}">
        <p14:creationId xmlns:p14="http://schemas.microsoft.com/office/powerpoint/2010/main" xmlns="" val="23225349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EA860F-A664-ADE6-920B-767C92B58456}"/>
              </a:ext>
            </a:extLst>
          </p:cNvPr>
          <p:cNvPicPr>
            <a:picLocks noChangeAspect="1"/>
          </p:cNvPicPr>
          <p:nvPr/>
        </p:nvPicPr>
        <p:blipFill rotWithShape="1">
          <a:blip r:embed="rId2" cstate="print"/>
          <a:srcRect l="3961" r="1705" b="-1"/>
          <a:stretch/>
        </p:blipFill>
        <p:spPr>
          <a:xfrm>
            <a:off x="0" y="-136515"/>
            <a:ext cx="9143980" cy="6857990"/>
          </a:xfrm>
          <a:prstGeom prst="rect">
            <a:avLst/>
          </a:prstGeom>
        </p:spPr>
      </p:pic>
      <p:sp>
        <p:nvSpPr>
          <p:cNvPr id="9" name="Title 1">
            <a:extLst>
              <a:ext uri="{FF2B5EF4-FFF2-40B4-BE49-F238E27FC236}">
                <a16:creationId xmlns:a16="http://schemas.microsoft.com/office/drawing/2014/main" xmlns="" id="{18C07159-3CCE-A7F4-2AB5-1021804C2C2C}"/>
              </a:ext>
            </a:extLst>
          </p:cNvPr>
          <p:cNvSpPr txBox="1">
            <a:spLocks/>
          </p:cNvSpPr>
          <p:nvPr/>
        </p:nvSpPr>
        <p:spPr>
          <a:xfrm>
            <a:off x="1780611" y="3999096"/>
            <a:ext cx="5286000" cy="1865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dirty="0">
                <a:solidFill>
                  <a:srgbClr val="FFC000"/>
                </a:solidFill>
                <a:latin typeface="Aharoni" panose="02010803020104030203" pitchFamily="2" charset="-79"/>
                <a:cs typeface="Aharoni" panose="02010803020104030203" pitchFamily="2" charset="-79"/>
              </a:rPr>
              <a:t>DISCUSSION</a:t>
            </a:r>
          </a:p>
        </p:txBody>
      </p:sp>
      <p:sp>
        <p:nvSpPr>
          <p:cNvPr id="2" name="Slide Number Placeholder 1">
            <a:extLst>
              <a:ext uri="{FF2B5EF4-FFF2-40B4-BE49-F238E27FC236}">
                <a16:creationId xmlns:a16="http://schemas.microsoft.com/office/drawing/2014/main" xmlns="" id="{430B71F1-A8E5-31C5-3155-61E00CBEAFD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DA29E366-C59F-4931-AACC-96A9B8496996}" type="slidenum">
              <a:rPr lang="en-US">
                <a:solidFill>
                  <a:srgbClr val="FFFFFF"/>
                </a:solidFill>
              </a:rPr>
              <a:pPr>
                <a:spcAft>
                  <a:spcPts val="600"/>
                </a:spcAft>
              </a:pPr>
              <a:t>131</a:t>
            </a:fld>
            <a:endParaRPr lang="en-US" dirty="0">
              <a:solidFill>
                <a:srgbClr val="FFFFFF"/>
              </a:solidFill>
            </a:endParaRPr>
          </a:p>
        </p:txBody>
      </p:sp>
    </p:spTree>
    <p:extLst>
      <p:ext uri="{BB962C8B-B14F-4D97-AF65-F5344CB8AC3E}">
        <p14:creationId xmlns:p14="http://schemas.microsoft.com/office/powerpoint/2010/main" xmlns="" val="16634293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Rectangle 6">
            <a:extLst>
              <a:ext uri="{FF2B5EF4-FFF2-40B4-BE49-F238E27FC236}">
                <a16:creationId xmlns:a16="http://schemas.microsoft.com/office/drawing/2014/main" xmlns="" id="{ADBDE621-A139-4F7D-94CD-6CA4277D9B7B}"/>
              </a:ext>
            </a:extLst>
          </p:cNvPr>
          <p:cNvSpPr/>
          <p:nvPr/>
        </p:nvSpPr>
        <p:spPr>
          <a:xfrm>
            <a:off x="0" y="5805264"/>
            <a:ext cx="9144000" cy="1954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4" name="TextBox 53">
            <a:extLst>
              <a:ext uri="{FF2B5EF4-FFF2-40B4-BE49-F238E27FC236}">
                <a16:creationId xmlns:a16="http://schemas.microsoft.com/office/drawing/2014/main" xmlns="" id="{B86476EE-9FD2-4CEA-A6D9-0AD39ADF3D03}"/>
              </a:ext>
            </a:extLst>
          </p:cNvPr>
          <p:cNvSpPr txBox="1"/>
          <p:nvPr/>
        </p:nvSpPr>
        <p:spPr>
          <a:xfrm>
            <a:off x="0" y="5807070"/>
            <a:ext cx="91440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75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hlinkClick r:id="rId2"/>
              </a:rPr>
              <a:t>www.free-powerpoint-templates-design.com</a:t>
            </a:r>
            <a:endParaRPr kumimoji="0" lang="ko-KR" altLang="en-US" sz="75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2862" name="Group 2861">
            <a:extLst>
              <a:ext uri="{FF2B5EF4-FFF2-40B4-BE49-F238E27FC236}">
                <a16:creationId xmlns:a16="http://schemas.microsoft.com/office/drawing/2014/main" xmlns="" id="{DE4556E9-6180-41ED-BED6-7A9B4424263D}"/>
              </a:ext>
            </a:extLst>
          </p:cNvPr>
          <p:cNvGrpSpPr/>
          <p:nvPr/>
        </p:nvGrpSpPr>
        <p:grpSpPr>
          <a:xfrm>
            <a:off x="6825338" y="2382883"/>
            <a:ext cx="450339" cy="459992"/>
            <a:chOff x="2600940" y="1364722"/>
            <a:chExt cx="3925967" cy="4010110"/>
          </a:xfrm>
          <a:solidFill>
            <a:schemeClr val="accent5"/>
          </a:solidFill>
        </p:grpSpPr>
        <p:sp>
          <p:nvSpPr>
            <p:cNvPr id="2863" name="Donut 1">
              <a:extLst>
                <a:ext uri="{FF2B5EF4-FFF2-40B4-BE49-F238E27FC236}">
                  <a16:creationId xmlns:a16="http://schemas.microsoft.com/office/drawing/2014/main" xmlns="" id="{456A645E-5FAD-414C-8D36-D6F97F38017B}"/>
                </a:ext>
              </a:extLst>
            </p:cNvPr>
            <p:cNvSpPr/>
            <p:nvPr/>
          </p:nvSpPr>
          <p:spPr>
            <a:xfrm>
              <a:off x="2600940" y="1468514"/>
              <a:ext cx="1778702" cy="3906318"/>
            </a:xfrm>
            <a:custGeom>
              <a:avLst/>
              <a:gdLst/>
              <a:ahLst/>
              <a:cxnLst/>
              <a:rect l="l" t="t" r="r" b="b"/>
              <a:pathLst>
                <a:path w="1778702" h="3906318">
                  <a:moveTo>
                    <a:pt x="864588" y="1587925"/>
                  </a:moveTo>
                  <a:lnTo>
                    <a:pt x="724641" y="2110216"/>
                  </a:lnTo>
                  <a:lnTo>
                    <a:pt x="826949" y="2110216"/>
                  </a:lnTo>
                  <a:lnTo>
                    <a:pt x="826949" y="1984216"/>
                  </a:lnTo>
                  <a:cubicBezTo>
                    <a:pt x="826949" y="1944451"/>
                    <a:pt x="859184" y="1912216"/>
                    <a:pt x="898949" y="1912216"/>
                  </a:cubicBezTo>
                  <a:cubicBezTo>
                    <a:pt x="938714" y="1912216"/>
                    <a:pt x="970949" y="1944451"/>
                    <a:pt x="970949" y="1984216"/>
                  </a:cubicBezTo>
                  <a:lnTo>
                    <a:pt x="970949" y="2110216"/>
                  </a:lnTo>
                  <a:lnTo>
                    <a:pt x="1049559" y="2110216"/>
                  </a:lnTo>
                  <a:lnTo>
                    <a:pt x="910861" y="1592590"/>
                  </a:lnTo>
                  <a:close/>
                  <a:moveTo>
                    <a:pt x="923096" y="1336867"/>
                  </a:moveTo>
                  <a:lnTo>
                    <a:pt x="892009" y="1336868"/>
                  </a:lnTo>
                  <a:cubicBezTo>
                    <a:pt x="880711" y="1336867"/>
                    <a:pt x="871552" y="1346027"/>
                    <a:pt x="871552" y="1357325"/>
                  </a:cubicBezTo>
                  <a:lnTo>
                    <a:pt x="871552" y="1496411"/>
                  </a:lnTo>
                  <a:cubicBezTo>
                    <a:pt x="871552" y="1507709"/>
                    <a:pt x="880712" y="1516868"/>
                    <a:pt x="892009" y="1516868"/>
                  </a:cubicBezTo>
                  <a:lnTo>
                    <a:pt x="923096" y="1516868"/>
                  </a:lnTo>
                  <a:cubicBezTo>
                    <a:pt x="934394" y="1516868"/>
                    <a:pt x="943552" y="1507709"/>
                    <a:pt x="943552" y="1496411"/>
                  </a:cubicBezTo>
                  <a:lnTo>
                    <a:pt x="943552" y="1357325"/>
                  </a:lnTo>
                  <a:cubicBezTo>
                    <a:pt x="943552" y="1346027"/>
                    <a:pt x="934393" y="1336867"/>
                    <a:pt x="923096" y="1336867"/>
                  </a:cubicBezTo>
                  <a:close/>
                  <a:moveTo>
                    <a:pt x="1192157" y="1264156"/>
                  </a:moveTo>
                  <a:lnTo>
                    <a:pt x="1162946" y="1274788"/>
                  </a:lnTo>
                  <a:cubicBezTo>
                    <a:pt x="1152330" y="1278652"/>
                    <a:pt x="1146855" y="1290392"/>
                    <a:pt x="1150719" y="1301008"/>
                  </a:cubicBezTo>
                  <a:lnTo>
                    <a:pt x="1198289" y="1431707"/>
                  </a:lnTo>
                  <a:cubicBezTo>
                    <a:pt x="1202153" y="1442323"/>
                    <a:pt x="1213893" y="1447797"/>
                    <a:pt x="1224510" y="1443934"/>
                  </a:cubicBezTo>
                  <a:lnTo>
                    <a:pt x="1253721" y="1433301"/>
                  </a:lnTo>
                  <a:cubicBezTo>
                    <a:pt x="1264337" y="1429437"/>
                    <a:pt x="1269812" y="1417697"/>
                    <a:pt x="1265947" y="1407081"/>
                  </a:cubicBezTo>
                  <a:lnTo>
                    <a:pt x="1218377" y="1276382"/>
                  </a:lnTo>
                  <a:cubicBezTo>
                    <a:pt x="1214513" y="1265766"/>
                    <a:pt x="1202774" y="1260292"/>
                    <a:pt x="1192157" y="1264156"/>
                  </a:cubicBezTo>
                  <a:close/>
                  <a:moveTo>
                    <a:pt x="672939" y="1256024"/>
                  </a:moveTo>
                  <a:cubicBezTo>
                    <a:pt x="662323" y="1252159"/>
                    <a:pt x="650584" y="1257634"/>
                    <a:pt x="646720" y="1268250"/>
                  </a:cubicBezTo>
                  <a:lnTo>
                    <a:pt x="599149" y="1398948"/>
                  </a:lnTo>
                  <a:cubicBezTo>
                    <a:pt x="595285" y="1409565"/>
                    <a:pt x="600759" y="1421304"/>
                    <a:pt x="611376" y="1425168"/>
                  </a:cubicBezTo>
                  <a:lnTo>
                    <a:pt x="640587" y="1435800"/>
                  </a:lnTo>
                  <a:cubicBezTo>
                    <a:pt x="651204" y="1439665"/>
                    <a:pt x="662943" y="1434190"/>
                    <a:pt x="666808" y="1423574"/>
                  </a:cubicBezTo>
                  <a:lnTo>
                    <a:pt x="714378" y="1292875"/>
                  </a:lnTo>
                  <a:cubicBezTo>
                    <a:pt x="718241" y="1282259"/>
                    <a:pt x="712767" y="1270520"/>
                    <a:pt x="702151" y="1266655"/>
                  </a:cubicBezTo>
                  <a:close/>
                  <a:moveTo>
                    <a:pt x="532625" y="1107329"/>
                  </a:moveTo>
                  <a:cubicBezTo>
                    <a:pt x="527568" y="1105974"/>
                    <a:pt x="521995" y="1106548"/>
                    <a:pt x="517102" y="1109372"/>
                  </a:cubicBezTo>
                  <a:lnTo>
                    <a:pt x="396650" y="1178915"/>
                  </a:lnTo>
                  <a:cubicBezTo>
                    <a:pt x="386866" y="1184564"/>
                    <a:pt x="383514" y="1197076"/>
                    <a:pt x="389163" y="1206860"/>
                  </a:cubicBezTo>
                  <a:lnTo>
                    <a:pt x="404706" y="1233781"/>
                  </a:lnTo>
                  <a:cubicBezTo>
                    <a:pt x="410355" y="1243566"/>
                    <a:pt x="422866" y="1246918"/>
                    <a:pt x="432650" y="1241269"/>
                  </a:cubicBezTo>
                  <a:lnTo>
                    <a:pt x="553102" y="1171726"/>
                  </a:lnTo>
                  <a:cubicBezTo>
                    <a:pt x="562887" y="1166077"/>
                    <a:pt x="566239" y="1153566"/>
                    <a:pt x="560590" y="1143781"/>
                  </a:cubicBezTo>
                  <a:lnTo>
                    <a:pt x="545047" y="1116860"/>
                  </a:lnTo>
                  <a:cubicBezTo>
                    <a:pt x="542223" y="1111968"/>
                    <a:pt x="537682" y="1108684"/>
                    <a:pt x="532625" y="1107329"/>
                  </a:cubicBezTo>
                  <a:close/>
                  <a:moveTo>
                    <a:pt x="1298883" y="1104409"/>
                  </a:moveTo>
                  <a:cubicBezTo>
                    <a:pt x="1293826" y="1105764"/>
                    <a:pt x="1289286" y="1109048"/>
                    <a:pt x="1286462" y="1113940"/>
                  </a:cubicBezTo>
                  <a:lnTo>
                    <a:pt x="1270919" y="1140861"/>
                  </a:lnTo>
                  <a:cubicBezTo>
                    <a:pt x="1265269" y="1150645"/>
                    <a:pt x="1268622" y="1163156"/>
                    <a:pt x="1278407" y="1168806"/>
                  </a:cubicBezTo>
                  <a:lnTo>
                    <a:pt x="1398859" y="1238349"/>
                  </a:lnTo>
                  <a:cubicBezTo>
                    <a:pt x="1408643" y="1243998"/>
                    <a:pt x="1421154" y="1240646"/>
                    <a:pt x="1426803" y="1230862"/>
                  </a:cubicBezTo>
                  <a:lnTo>
                    <a:pt x="1442346" y="1203940"/>
                  </a:lnTo>
                  <a:cubicBezTo>
                    <a:pt x="1447995" y="1194156"/>
                    <a:pt x="1444642" y="1181644"/>
                    <a:pt x="1434859" y="1175995"/>
                  </a:cubicBezTo>
                  <a:lnTo>
                    <a:pt x="1314407" y="1106452"/>
                  </a:lnTo>
                  <a:cubicBezTo>
                    <a:pt x="1309514" y="1103628"/>
                    <a:pt x="1303940" y="1103054"/>
                    <a:pt x="1298883" y="1104409"/>
                  </a:cubicBezTo>
                  <a:close/>
                  <a:moveTo>
                    <a:pt x="912290" y="764642"/>
                  </a:moveTo>
                  <a:cubicBezTo>
                    <a:pt x="1031597" y="764642"/>
                    <a:pt x="1128314" y="861359"/>
                    <a:pt x="1128314" y="980666"/>
                  </a:cubicBezTo>
                  <a:cubicBezTo>
                    <a:pt x="1128314" y="1099973"/>
                    <a:pt x="1031597" y="1196690"/>
                    <a:pt x="912290" y="1196690"/>
                  </a:cubicBezTo>
                  <a:cubicBezTo>
                    <a:pt x="792983" y="1196690"/>
                    <a:pt x="696266" y="1099973"/>
                    <a:pt x="696266" y="980666"/>
                  </a:cubicBezTo>
                  <a:cubicBezTo>
                    <a:pt x="696266" y="861359"/>
                    <a:pt x="792983" y="764642"/>
                    <a:pt x="912290" y="764642"/>
                  </a:cubicBezTo>
                  <a:close/>
                  <a:moveTo>
                    <a:pt x="912290" y="672441"/>
                  </a:moveTo>
                  <a:cubicBezTo>
                    <a:pt x="742062" y="672441"/>
                    <a:pt x="604065" y="810438"/>
                    <a:pt x="604065" y="980666"/>
                  </a:cubicBezTo>
                  <a:cubicBezTo>
                    <a:pt x="604065" y="1146433"/>
                    <a:pt x="734924" y="1281636"/>
                    <a:pt x="899020" y="1287553"/>
                  </a:cubicBezTo>
                  <a:cubicBezTo>
                    <a:pt x="904827" y="1288053"/>
                    <a:pt x="910472" y="1287196"/>
                    <a:pt x="916022" y="1285840"/>
                  </a:cubicBezTo>
                  <a:lnTo>
                    <a:pt x="919967" y="1288117"/>
                  </a:lnTo>
                  <a:cubicBezTo>
                    <a:pt x="1086657" y="1284714"/>
                    <a:pt x="1220515" y="1148322"/>
                    <a:pt x="1220515" y="980666"/>
                  </a:cubicBezTo>
                  <a:cubicBezTo>
                    <a:pt x="1220515" y="810438"/>
                    <a:pt x="1082518" y="672441"/>
                    <a:pt x="912290" y="672441"/>
                  </a:cubicBezTo>
                  <a:close/>
                  <a:moveTo>
                    <a:pt x="905153" y="0"/>
                  </a:moveTo>
                  <a:lnTo>
                    <a:pt x="919427" y="0"/>
                  </a:lnTo>
                  <a:cubicBezTo>
                    <a:pt x="1034792" y="0"/>
                    <a:pt x="1128314" y="93522"/>
                    <a:pt x="1128314" y="208887"/>
                  </a:cubicBezTo>
                  <a:lnTo>
                    <a:pt x="1128314" y="409800"/>
                  </a:lnTo>
                  <a:cubicBezTo>
                    <a:pt x="1360062" y="495553"/>
                    <a:pt x="1524358" y="718923"/>
                    <a:pt x="1524358" y="980666"/>
                  </a:cubicBezTo>
                  <a:cubicBezTo>
                    <a:pt x="1524358" y="1195022"/>
                    <a:pt x="1414167" y="1383641"/>
                    <a:pt x="1246914" y="1492322"/>
                  </a:cubicBezTo>
                  <a:lnTo>
                    <a:pt x="1412479" y="2110216"/>
                  </a:lnTo>
                  <a:lnTo>
                    <a:pt x="1560290" y="2110216"/>
                  </a:lnTo>
                  <a:cubicBezTo>
                    <a:pt x="1600055" y="2110216"/>
                    <a:pt x="1632290" y="2142451"/>
                    <a:pt x="1632290" y="2182216"/>
                  </a:cubicBezTo>
                  <a:cubicBezTo>
                    <a:pt x="1632290" y="2221981"/>
                    <a:pt x="1600055" y="2254216"/>
                    <a:pt x="1560290" y="2254216"/>
                  </a:cubicBezTo>
                  <a:lnTo>
                    <a:pt x="1451063" y="2254216"/>
                  </a:lnTo>
                  <a:lnTo>
                    <a:pt x="1778702" y="3476979"/>
                  </a:lnTo>
                  <a:lnTo>
                    <a:pt x="1530823" y="3906318"/>
                  </a:lnTo>
                  <a:lnTo>
                    <a:pt x="1088143" y="2254216"/>
                  </a:lnTo>
                  <a:lnTo>
                    <a:pt x="970949" y="2254216"/>
                  </a:lnTo>
                  <a:lnTo>
                    <a:pt x="970949" y="2380216"/>
                  </a:lnTo>
                  <a:cubicBezTo>
                    <a:pt x="970949" y="2419981"/>
                    <a:pt x="938714" y="2452216"/>
                    <a:pt x="898949" y="2452216"/>
                  </a:cubicBezTo>
                  <a:cubicBezTo>
                    <a:pt x="859184" y="2452216"/>
                    <a:pt x="826949" y="2419981"/>
                    <a:pt x="826949" y="2380216"/>
                  </a:cubicBezTo>
                  <a:lnTo>
                    <a:pt x="826949" y="2254216"/>
                  </a:lnTo>
                  <a:lnTo>
                    <a:pt x="686056" y="2254216"/>
                  </a:lnTo>
                  <a:lnTo>
                    <a:pt x="243376" y="3906318"/>
                  </a:lnTo>
                  <a:lnTo>
                    <a:pt x="0" y="3484777"/>
                  </a:lnTo>
                  <a:lnTo>
                    <a:pt x="329728" y="2254216"/>
                  </a:lnTo>
                  <a:lnTo>
                    <a:pt x="264290" y="2254216"/>
                  </a:lnTo>
                  <a:cubicBezTo>
                    <a:pt x="224525" y="2254216"/>
                    <a:pt x="192290" y="2221981"/>
                    <a:pt x="192290" y="2182216"/>
                  </a:cubicBezTo>
                  <a:cubicBezTo>
                    <a:pt x="192290" y="2142451"/>
                    <a:pt x="224525" y="2110216"/>
                    <a:pt x="264290" y="2110216"/>
                  </a:cubicBezTo>
                  <a:lnTo>
                    <a:pt x="368313" y="2110216"/>
                  </a:lnTo>
                  <a:lnTo>
                    <a:pt x="539978" y="1469552"/>
                  </a:lnTo>
                  <a:lnTo>
                    <a:pt x="544387" y="1467006"/>
                  </a:lnTo>
                  <a:cubicBezTo>
                    <a:pt x="395505" y="1357069"/>
                    <a:pt x="300222" y="1179995"/>
                    <a:pt x="300222" y="980666"/>
                  </a:cubicBezTo>
                  <a:cubicBezTo>
                    <a:pt x="300222" y="718923"/>
                    <a:pt x="464518" y="495553"/>
                    <a:pt x="696266" y="409800"/>
                  </a:cubicBezTo>
                  <a:lnTo>
                    <a:pt x="696266" y="208887"/>
                  </a:lnTo>
                  <a:cubicBezTo>
                    <a:pt x="696266" y="93522"/>
                    <a:pt x="789788" y="0"/>
                    <a:pt x="9051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6"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64" name="Rectangle 4">
              <a:extLst>
                <a:ext uri="{FF2B5EF4-FFF2-40B4-BE49-F238E27FC236}">
                  <a16:creationId xmlns:a16="http://schemas.microsoft.com/office/drawing/2014/main" xmlns="" id="{54FF2656-633B-49EC-A0FD-3E659DDA57A2}"/>
                </a:ext>
              </a:extLst>
            </p:cNvPr>
            <p:cNvSpPr/>
            <p:nvPr/>
          </p:nvSpPr>
          <p:spPr>
            <a:xfrm rot="20700000">
              <a:off x="4527766" y="1364722"/>
              <a:ext cx="1999141" cy="3816424"/>
            </a:xfrm>
            <a:custGeom>
              <a:avLst/>
              <a:gdLst/>
              <a:ahLst/>
              <a:cxnLst/>
              <a:rect l="l" t="t" r="r" b="b"/>
              <a:pathLst>
                <a:path w="1999141" h="3816424">
                  <a:moveTo>
                    <a:pt x="444116" y="3513946"/>
                  </a:moveTo>
                  <a:lnTo>
                    <a:pt x="253648" y="3515763"/>
                  </a:lnTo>
                  <a:lnTo>
                    <a:pt x="111407" y="3515763"/>
                  </a:lnTo>
                  <a:cubicBezTo>
                    <a:pt x="99100" y="3515763"/>
                    <a:pt x="89123" y="3525740"/>
                    <a:pt x="89123" y="3538047"/>
                  </a:cubicBezTo>
                  <a:lnTo>
                    <a:pt x="89123" y="3565479"/>
                  </a:lnTo>
                  <a:cubicBezTo>
                    <a:pt x="89123" y="3577786"/>
                    <a:pt x="99100" y="3587763"/>
                    <a:pt x="111407" y="3587763"/>
                  </a:cubicBezTo>
                  <a:lnTo>
                    <a:pt x="426839" y="3587763"/>
                  </a:lnTo>
                  <a:cubicBezTo>
                    <a:pt x="439146" y="3587763"/>
                    <a:pt x="449123" y="3577786"/>
                    <a:pt x="449123" y="3565479"/>
                  </a:cubicBezTo>
                  <a:lnTo>
                    <a:pt x="449123" y="3538047"/>
                  </a:lnTo>
                  <a:lnTo>
                    <a:pt x="445294" y="3528803"/>
                  </a:lnTo>
                  <a:lnTo>
                    <a:pt x="444258" y="3528878"/>
                  </a:lnTo>
                  <a:close/>
                  <a:moveTo>
                    <a:pt x="318839" y="3239993"/>
                  </a:moveTo>
                  <a:lnTo>
                    <a:pt x="111407" y="3239993"/>
                  </a:lnTo>
                  <a:cubicBezTo>
                    <a:pt x="99100" y="3239993"/>
                    <a:pt x="89123" y="3249970"/>
                    <a:pt x="89123" y="3262277"/>
                  </a:cubicBezTo>
                  <a:lnTo>
                    <a:pt x="89123" y="3289709"/>
                  </a:lnTo>
                  <a:cubicBezTo>
                    <a:pt x="89123" y="3302016"/>
                    <a:pt x="99100" y="3311993"/>
                    <a:pt x="111407" y="3311993"/>
                  </a:cubicBezTo>
                  <a:lnTo>
                    <a:pt x="318839" y="3311993"/>
                  </a:lnTo>
                  <a:cubicBezTo>
                    <a:pt x="331146" y="3311993"/>
                    <a:pt x="341123" y="3302016"/>
                    <a:pt x="341123" y="3289709"/>
                  </a:cubicBezTo>
                  <a:lnTo>
                    <a:pt x="341123" y="3262277"/>
                  </a:lnTo>
                  <a:cubicBezTo>
                    <a:pt x="341123" y="3249970"/>
                    <a:pt x="331146" y="3239993"/>
                    <a:pt x="318839" y="3239993"/>
                  </a:cubicBezTo>
                  <a:close/>
                  <a:moveTo>
                    <a:pt x="318839" y="2964221"/>
                  </a:moveTo>
                  <a:lnTo>
                    <a:pt x="111407" y="2964221"/>
                  </a:lnTo>
                  <a:cubicBezTo>
                    <a:pt x="99100" y="2964221"/>
                    <a:pt x="89123" y="2974198"/>
                    <a:pt x="89123" y="2986505"/>
                  </a:cubicBezTo>
                  <a:lnTo>
                    <a:pt x="89123" y="3013937"/>
                  </a:lnTo>
                  <a:cubicBezTo>
                    <a:pt x="89123" y="3026244"/>
                    <a:pt x="99100" y="3036221"/>
                    <a:pt x="111407" y="3036221"/>
                  </a:cubicBezTo>
                  <a:lnTo>
                    <a:pt x="318839" y="3036221"/>
                  </a:lnTo>
                  <a:cubicBezTo>
                    <a:pt x="331146" y="3036221"/>
                    <a:pt x="341123" y="3026244"/>
                    <a:pt x="341123" y="3013937"/>
                  </a:cubicBezTo>
                  <a:lnTo>
                    <a:pt x="341123" y="2986505"/>
                  </a:lnTo>
                  <a:cubicBezTo>
                    <a:pt x="341123" y="2974198"/>
                    <a:pt x="331146" y="2964221"/>
                    <a:pt x="318839" y="2964221"/>
                  </a:cubicBezTo>
                  <a:close/>
                  <a:moveTo>
                    <a:pt x="769803" y="3028177"/>
                  </a:moveTo>
                  <a:lnTo>
                    <a:pt x="742371" y="3028177"/>
                  </a:lnTo>
                  <a:cubicBezTo>
                    <a:pt x="730064" y="3028177"/>
                    <a:pt x="720087" y="3038154"/>
                    <a:pt x="720087" y="3050461"/>
                  </a:cubicBezTo>
                  <a:lnTo>
                    <a:pt x="720087" y="3365893"/>
                  </a:lnTo>
                  <a:cubicBezTo>
                    <a:pt x="720087" y="3378200"/>
                    <a:pt x="730064" y="3388177"/>
                    <a:pt x="742371" y="3388177"/>
                  </a:cubicBezTo>
                  <a:lnTo>
                    <a:pt x="769803" y="3388177"/>
                  </a:lnTo>
                  <a:cubicBezTo>
                    <a:pt x="782110" y="3388177"/>
                    <a:pt x="792087" y="3378200"/>
                    <a:pt x="792087" y="3365893"/>
                  </a:cubicBezTo>
                  <a:lnTo>
                    <a:pt x="792087" y="3050461"/>
                  </a:lnTo>
                  <a:cubicBezTo>
                    <a:pt x="792087" y="3038154"/>
                    <a:pt x="782110" y="3028177"/>
                    <a:pt x="769803" y="3028177"/>
                  </a:cubicBezTo>
                  <a:close/>
                  <a:moveTo>
                    <a:pt x="1152270" y="2917087"/>
                  </a:moveTo>
                  <a:cubicBezTo>
                    <a:pt x="1146196" y="2915460"/>
                    <a:pt x="1139501" y="2916149"/>
                    <a:pt x="1133625" y="2919542"/>
                  </a:cubicBezTo>
                  <a:lnTo>
                    <a:pt x="1107431" y="2934665"/>
                  </a:lnTo>
                  <a:cubicBezTo>
                    <a:pt x="1095679" y="2941450"/>
                    <a:pt x="1091653" y="2956477"/>
                    <a:pt x="1098438" y="2968229"/>
                  </a:cubicBezTo>
                  <a:lnTo>
                    <a:pt x="1199867" y="3143910"/>
                  </a:lnTo>
                  <a:cubicBezTo>
                    <a:pt x="1206652" y="3155662"/>
                    <a:pt x="1221679" y="3159688"/>
                    <a:pt x="1233431" y="3152903"/>
                  </a:cubicBezTo>
                  <a:lnTo>
                    <a:pt x="1259625" y="3137780"/>
                  </a:lnTo>
                  <a:cubicBezTo>
                    <a:pt x="1265501" y="3134388"/>
                    <a:pt x="1269446" y="3128935"/>
                    <a:pt x="1271073" y="3122861"/>
                  </a:cubicBezTo>
                  <a:cubicBezTo>
                    <a:pt x="1272701" y="3116787"/>
                    <a:pt x="1272011" y="3110092"/>
                    <a:pt x="1268619" y="3104216"/>
                  </a:cubicBezTo>
                  <a:lnTo>
                    <a:pt x="1167190" y="2928535"/>
                  </a:lnTo>
                  <a:cubicBezTo>
                    <a:pt x="1163798" y="2922659"/>
                    <a:pt x="1158344" y="2918714"/>
                    <a:pt x="1152270" y="2917087"/>
                  </a:cubicBezTo>
                  <a:close/>
                  <a:moveTo>
                    <a:pt x="318839" y="2688449"/>
                  </a:moveTo>
                  <a:lnTo>
                    <a:pt x="111407" y="2688449"/>
                  </a:lnTo>
                  <a:cubicBezTo>
                    <a:pt x="99100" y="2688449"/>
                    <a:pt x="89123" y="2698426"/>
                    <a:pt x="89123" y="2710733"/>
                  </a:cubicBezTo>
                  <a:lnTo>
                    <a:pt x="89123" y="2738165"/>
                  </a:lnTo>
                  <a:cubicBezTo>
                    <a:pt x="89123" y="2750472"/>
                    <a:pt x="99100" y="2760449"/>
                    <a:pt x="111407" y="2760449"/>
                  </a:cubicBezTo>
                  <a:lnTo>
                    <a:pt x="318839" y="2760449"/>
                  </a:lnTo>
                  <a:cubicBezTo>
                    <a:pt x="331146" y="2760449"/>
                    <a:pt x="341123" y="2750472"/>
                    <a:pt x="341123" y="2738165"/>
                  </a:cubicBezTo>
                  <a:lnTo>
                    <a:pt x="341123" y="2710733"/>
                  </a:lnTo>
                  <a:cubicBezTo>
                    <a:pt x="341123" y="2698426"/>
                    <a:pt x="331146" y="2688449"/>
                    <a:pt x="318839" y="2688449"/>
                  </a:cubicBezTo>
                  <a:close/>
                  <a:moveTo>
                    <a:pt x="426839" y="2412677"/>
                  </a:moveTo>
                  <a:lnTo>
                    <a:pt x="111407" y="2412677"/>
                  </a:lnTo>
                  <a:cubicBezTo>
                    <a:pt x="99100" y="2412677"/>
                    <a:pt x="89123" y="2422654"/>
                    <a:pt x="89123" y="2434961"/>
                  </a:cubicBezTo>
                  <a:lnTo>
                    <a:pt x="89123" y="2462393"/>
                  </a:lnTo>
                  <a:cubicBezTo>
                    <a:pt x="89123" y="2474700"/>
                    <a:pt x="99100" y="2484677"/>
                    <a:pt x="111407" y="2484677"/>
                  </a:cubicBezTo>
                  <a:lnTo>
                    <a:pt x="426839" y="2484677"/>
                  </a:lnTo>
                  <a:cubicBezTo>
                    <a:pt x="439146" y="2484677"/>
                    <a:pt x="449123" y="2474700"/>
                    <a:pt x="449123" y="2462393"/>
                  </a:cubicBezTo>
                  <a:lnTo>
                    <a:pt x="449123" y="2434961"/>
                  </a:lnTo>
                  <a:cubicBezTo>
                    <a:pt x="449123" y="2422654"/>
                    <a:pt x="439146" y="2412677"/>
                    <a:pt x="426839" y="2412677"/>
                  </a:cubicBezTo>
                  <a:close/>
                  <a:moveTo>
                    <a:pt x="1422930" y="2676173"/>
                  </a:moveTo>
                  <a:cubicBezTo>
                    <a:pt x="1412381" y="2669834"/>
                    <a:pt x="1398691" y="2673248"/>
                    <a:pt x="1392352" y="2683797"/>
                  </a:cubicBezTo>
                  <a:lnTo>
                    <a:pt x="1378224" y="2707311"/>
                  </a:lnTo>
                  <a:cubicBezTo>
                    <a:pt x="1371885" y="2717860"/>
                    <a:pt x="1375299" y="2731550"/>
                    <a:pt x="1385848" y="2737889"/>
                  </a:cubicBezTo>
                  <a:lnTo>
                    <a:pt x="1563652" y="2844724"/>
                  </a:lnTo>
                  <a:cubicBezTo>
                    <a:pt x="1574201" y="2851063"/>
                    <a:pt x="1587891" y="2847649"/>
                    <a:pt x="1594230" y="2837100"/>
                  </a:cubicBezTo>
                  <a:lnTo>
                    <a:pt x="1608358" y="2813586"/>
                  </a:lnTo>
                  <a:cubicBezTo>
                    <a:pt x="1611528" y="2808312"/>
                    <a:pt x="1612259" y="2802252"/>
                    <a:pt x="1610879" y="2796718"/>
                  </a:cubicBezTo>
                  <a:cubicBezTo>
                    <a:pt x="1609500" y="2791185"/>
                    <a:pt x="1606009" y="2786178"/>
                    <a:pt x="1600734" y="2783008"/>
                  </a:cubicBezTo>
                  <a:close/>
                  <a:moveTo>
                    <a:pt x="318839" y="2136905"/>
                  </a:moveTo>
                  <a:lnTo>
                    <a:pt x="111407" y="2136905"/>
                  </a:lnTo>
                  <a:cubicBezTo>
                    <a:pt x="99100" y="2136905"/>
                    <a:pt x="89123" y="2146882"/>
                    <a:pt x="89123" y="2159189"/>
                  </a:cubicBezTo>
                  <a:lnTo>
                    <a:pt x="89123" y="2186621"/>
                  </a:lnTo>
                  <a:cubicBezTo>
                    <a:pt x="89123" y="2198928"/>
                    <a:pt x="99100" y="2208905"/>
                    <a:pt x="111407" y="2208905"/>
                  </a:cubicBezTo>
                  <a:lnTo>
                    <a:pt x="318839" y="2208905"/>
                  </a:lnTo>
                  <a:cubicBezTo>
                    <a:pt x="331146" y="2208905"/>
                    <a:pt x="341123" y="2198928"/>
                    <a:pt x="341123" y="2186621"/>
                  </a:cubicBezTo>
                  <a:lnTo>
                    <a:pt x="341123" y="2159189"/>
                  </a:lnTo>
                  <a:cubicBezTo>
                    <a:pt x="341123" y="2146882"/>
                    <a:pt x="331146" y="2136905"/>
                    <a:pt x="318839" y="2136905"/>
                  </a:cubicBezTo>
                  <a:close/>
                  <a:moveTo>
                    <a:pt x="1629741" y="2302452"/>
                  </a:moveTo>
                  <a:cubicBezTo>
                    <a:pt x="1618176" y="2298243"/>
                    <a:pt x="1605388" y="2304206"/>
                    <a:pt x="1601179" y="2315770"/>
                  </a:cubicBezTo>
                  <a:lnTo>
                    <a:pt x="1591797" y="2341548"/>
                  </a:lnTo>
                  <a:cubicBezTo>
                    <a:pt x="1587587" y="2353113"/>
                    <a:pt x="1593550" y="2365901"/>
                    <a:pt x="1605115" y="2370110"/>
                  </a:cubicBezTo>
                  <a:lnTo>
                    <a:pt x="1800038" y="2441056"/>
                  </a:lnTo>
                  <a:cubicBezTo>
                    <a:pt x="1811602" y="2445265"/>
                    <a:pt x="1824390" y="2439302"/>
                    <a:pt x="1828599" y="2427737"/>
                  </a:cubicBezTo>
                  <a:lnTo>
                    <a:pt x="1837982" y="2401960"/>
                  </a:lnTo>
                  <a:cubicBezTo>
                    <a:pt x="1842191" y="2390395"/>
                    <a:pt x="1836228" y="2377607"/>
                    <a:pt x="1824663" y="2373398"/>
                  </a:cubicBezTo>
                  <a:close/>
                  <a:moveTo>
                    <a:pt x="318839" y="1861133"/>
                  </a:moveTo>
                  <a:lnTo>
                    <a:pt x="111407" y="1861133"/>
                  </a:lnTo>
                  <a:cubicBezTo>
                    <a:pt x="99100" y="1861133"/>
                    <a:pt x="89123" y="1871110"/>
                    <a:pt x="89123" y="1883417"/>
                  </a:cubicBezTo>
                  <a:lnTo>
                    <a:pt x="89123" y="1910849"/>
                  </a:lnTo>
                  <a:cubicBezTo>
                    <a:pt x="89123" y="1923156"/>
                    <a:pt x="99100" y="1933133"/>
                    <a:pt x="111407" y="1933133"/>
                  </a:cubicBezTo>
                  <a:lnTo>
                    <a:pt x="318839" y="1933133"/>
                  </a:lnTo>
                  <a:cubicBezTo>
                    <a:pt x="331146" y="1933133"/>
                    <a:pt x="341123" y="1923156"/>
                    <a:pt x="341123" y="1910849"/>
                  </a:cubicBezTo>
                  <a:lnTo>
                    <a:pt x="341123" y="1883417"/>
                  </a:lnTo>
                  <a:cubicBezTo>
                    <a:pt x="341123" y="1871110"/>
                    <a:pt x="331146" y="1861133"/>
                    <a:pt x="318839" y="1861133"/>
                  </a:cubicBezTo>
                  <a:close/>
                  <a:moveTo>
                    <a:pt x="318839" y="1585361"/>
                  </a:moveTo>
                  <a:lnTo>
                    <a:pt x="111407" y="1585361"/>
                  </a:lnTo>
                  <a:cubicBezTo>
                    <a:pt x="99100" y="1585361"/>
                    <a:pt x="89123" y="1595338"/>
                    <a:pt x="89123" y="1607645"/>
                  </a:cubicBezTo>
                  <a:lnTo>
                    <a:pt x="89123" y="1635077"/>
                  </a:lnTo>
                  <a:cubicBezTo>
                    <a:pt x="89123" y="1647384"/>
                    <a:pt x="99100" y="1657361"/>
                    <a:pt x="111407" y="1657361"/>
                  </a:cubicBezTo>
                  <a:lnTo>
                    <a:pt x="318839" y="1657361"/>
                  </a:lnTo>
                  <a:cubicBezTo>
                    <a:pt x="331146" y="1657361"/>
                    <a:pt x="341123" y="1647384"/>
                    <a:pt x="341123" y="1635077"/>
                  </a:cubicBezTo>
                  <a:lnTo>
                    <a:pt x="341123" y="1607645"/>
                  </a:lnTo>
                  <a:cubicBezTo>
                    <a:pt x="341123" y="1595338"/>
                    <a:pt x="331146" y="1585361"/>
                    <a:pt x="318839" y="1585361"/>
                  </a:cubicBezTo>
                  <a:close/>
                  <a:moveTo>
                    <a:pt x="1906290" y="1872213"/>
                  </a:moveTo>
                  <a:lnTo>
                    <a:pt x="1590858" y="1872213"/>
                  </a:lnTo>
                  <a:cubicBezTo>
                    <a:pt x="1578551" y="1872213"/>
                    <a:pt x="1568574" y="1882190"/>
                    <a:pt x="1568574" y="1894497"/>
                  </a:cubicBezTo>
                  <a:lnTo>
                    <a:pt x="1568574" y="1921929"/>
                  </a:lnTo>
                  <a:cubicBezTo>
                    <a:pt x="1568574" y="1934236"/>
                    <a:pt x="1578551" y="1944213"/>
                    <a:pt x="1590858" y="1944213"/>
                  </a:cubicBezTo>
                  <a:lnTo>
                    <a:pt x="1906290" y="1944213"/>
                  </a:lnTo>
                  <a:cubicBezTo>
                    <a:pt x="1918597" y="1944213"/>
                    <a:pt x="1928574" y="1934236"/>
                    <a:pt x="1928574" y="1921929"/>
                  </a:cubicBezTo>
                  <a:lnTo>
                    <a:pt x="1928574" y="1894497"/>
                  </a:lnTo>
                  <a:cubicBezTo>
                    <a:pt x="1928574" y="1882190"/>
                    <a:pt x="1918597" y="1872213"/>
                    <a:pt x="1906290" y="1872213"/>
                  </a:cubicBezTo>
                  <a:close/>
                  <a:moveTo>
                    <a:pt x="426839" y="1309589"/>
                  </a:moveTo>
                  <a:lnTo>
                    <a:pt x="111407" y="1309589"/>
                  </a:lnTo>
                  <a:cubicBezTo>
                    <a:pt x="99100" y="1309589"/>
                    <a:pt x="89123" y="1319566"/>
                    <a:pt x="89123" y="1331873"/>
                  </a:cubicBezTo>
                  <a:lnTo>
                    <a:pt x="89123" y="1359305"/>
                  </a:lnTo>
                  <a:cubicBezTo>
                    <a:pt x="89123" y="1371612"/>
                    <a:pt x="99100" y="1381589"/>
                    <a:pt x="111407" y="1381589"/>
                  </a:cubicBezTo>
                  <a:lnTo>
                    <a:pt x="426839" y="1381589"/>
                  </a:lnTo>
                  <a:cubicBezTo>
                    <a:pt x="439146" y="1381589"/>
                    <a:pt x="449123" y="1371612"/>
                    <a:pt x="449123" y="1359305"/>
                  </a:cubicBezTo>
                  <a:lnTo>
                    <a:pt x="449123" y="1331873"/>
                  </a:lnTo>
                  <a:cubicBezTo>
                    <a:pt x="449123" y="1319566"/>
                    <a:pt x="439146" y="1309589"/>
                    <a:pt x="426839" y="1309589"/>
                  </a:cubicBezTo>
                  <a:close/>
                  <a:moveTo>
                    <a:pt x="318839" y="1033817"/>
                  </a:moveTo>
                  <a:lnTo>
                    <a:pt x="111407" y="1033817"/>
                  </a:lnTo>
                  <a:cubicBezTo>
                    <a:pt x="99100" y="1033817"/>
                    <a:pt x="89123" y="1043794"/>
                    <a:pt x="89123" y="1056101"/>
                  </a:cubicBezTo>
                  <a:lnTo>
                    <a:pt x="89123" y="1083533"/>
                  </a:lnTo>
                  <a:cubicBezTo>
                    <a:pt x="89123" y="1095840"/>
                    <a:pt x="99100" y="1105817"/>
                    <a:pt x="111407" y="1105817"/>
                  </a:cubicBezTo>
                  <a:lnTo>
                    <a:pt x="318839" y="1105817"/>
                  </a:lnTo>
                  <a:cubicBezTo>
                    <a:pt x="331146" y="1105817"/>
                    <a:pt x="341123" y="1095840"/>
                    <a:pt x="341123" y="1083533"/>
                  </a:cubicBezTo>
                  <a:lnTo>
                    <a:pt x="341123" y="1056101"/>
                  </a:lnTo>
                  <a:cubicBezTo>
                    <a:pt x="341123" y="1043794"/>
                    <a:pt x="331146" y="1033817"/>
                    <a:pt x="318839" y="1033817"/>
                  </a:cubicBezTo>
                  <a:close/>
                  <a:moveTo>
                    <a:pt x="1801476" y="1389955"/>
                  </a:moveTo>
                  <a:cubicBezTo>
                    <a:pt x="1796307" y="1387545"/>
                    <a:pt x="1790219" y="1387106"/>
                    <a:pt x="1784437" y="1389211"/>
                  </a:cubicBezTo>
                  <a:lnTo>
                    <a:pt x="1589514" y="1460157"/>
                  </a:lnTo>
                  <a:cubicBezTo>
                    <a:pt x="1577949" y="1464366"/>
                    <a:pt x="1571987" y="1477154"/>
                    <a:pt x="1576196" y="1488718"/>
                  </a:cubicBezTo>
                  <a:lnTo>
                    <a:pt x="1585578" y="1514496"/>
                  </a:lnTo>
                  <a:cubicBezTo>
                    <a:pt x="1589787" y="1526061"/>
                    <a:pt x="1602575" y="1532024"/>
                    <a:pt x="1614140" y="1527815"/>
                  </a:cubicBezTo>
                  <a:lnTo>
                    <a:pt x="1809062" y="1456869"/>
                  </a:lnTo>
                  <a:cubicBezTo>
                    <a:pt x="1820627" y="1452660"/>
                    <a:pt x="1826590" y="1439872"/>
                    <a:pt x="1822381" y="1428307"/>
                  </a:cubicBezTo>
                  <a:lnTo>
                    <a:pt x="1812998" y="1402529"/>
                  </a:lnTo>
                  <a:cubicBezTo>
                    <a:pt x="1810894" y="1396747"/>
                    <a:pt x="1806644" y="1392365"/>
                    <a:pt x="1801476" y="1389955"/>
                  </a:cubicBezTo>
                  <a:close/>
                  <a:moveTo>
                    <a:pt x="648072" y="984572"/>
                  </a:moveTo>
                  <a:lnTo>
                    <a:pt x="648072" y="2864964"/>
                  </a:lnTo>
                  <a:cubicBezTo>
                    <a:pt x="1074622" y="2740061"/>
                    <a:pt x="1381089" y="2358590"/>
                    <a:pt x="1374920" y="1912226"/>
                  </a:cubicBezTo>
                  <a:cubicBezTo>
                    <a:pt x="1368877" y="1474953"/>
                    <a:pt x="1064591" y="1107355"/>
                    <a:pt x="648072" y="984572"/>
                  </a:cubicBezTo>
                  <a:close/>
                  <a:moveTo>
                    <a:pt x="318839" y="758045"/>
                  </a:moveTo>
                  <a:lnTo>
                    <a:pt x="111407" y="758045"/>
                  </a:lnTo>
                  <a:cubicBezTo>
                    <a:pt x="99100" y="758045"/>
                    <a:pt x="89123" y="768022"/>
                    <a:pt x="89123" y="780329"/>
                  </a:cubicBezTo>
                  <a:lnTo>
                    <a:pt x="89123" y="807761"/>
                  </a:lnTo>
                  <a:cubicBezTo>
                    <a:pt x="89123" y="820068"/>
                    <a:pt x="99100" y="830045"/>
                    <a:pt x="111407" y="830045"/>
                  </a:cubicBezTo>
                  <a:lnTo>
                    <a:pt x="318839" y="830045"/>
                  </a:lnTo>
                  <a:cubicBezTo>
                    <a:pt x="331146" y="830045"/>
                    <a:pt x="341123" y="820068"/>
                    <a:pt x="341123" y="807761"/>
                  </a:cubicBezTo>
                  <a:lnTo>
                    <a:pt x="341123" y="780329"/>
                  </a:lnTo>
                  <a:cubicBezTo>
                    <a:pt x="341123" y="768022"/>
                    <a:pt x="331146" y="758045"/>
                    <a:pt x="318839" y="758045"/>
                  </a:cubicBezTo>
                  <a:close/>
                  <a:moveTo>
                    <a:pt x="1576271" y="971726"/>
                  </a:moveTo>
                  <a:cubicBezTo>
                    <a:pt x="1570599" y="971130"/>
                    <a:pt x="1564699" y="972697"/>
                    <a:pt x="1559917" y="976570"/>
                  </a:cubicBezTo>
                  <a:lnTo>
                    <a:pt x="1398712" y="1107111"/>
                  </a:lnTo>
                  <a:cubicBezTo>
                    <a:pt x="1389148" y="1114856"/>
                    <a:pt x="1387673" y="1128888"/>
                    <a:pt x="1395418" y="1138453"/>
                  </a:cubicBezTo>
                  <a:lnTo>
                    <a:pt x="1412682" y="1159771"/>
                  </a:lnTo>
                  <a:cubicBezTo>
                    <a:pt x="1420427" y="1169336"/>
                    <a:pt x="1434459" y="1170811"/>
                    <a:pt x="1444023" y="1163065"/>
                  </a:cubicBezTo>
                  <a:lnTo>
                    <a:pt x="1605228" y="1032524"/>
                  </a:lnTo>
                  <a:cubicBezTo>
                    <a:pt x="1610010" y="1028652"/>
                    <a:pt x="1612770" y="1023207"/>
                    <a:pt x="1613366" y="1017536"/>
                  </a:cubicBezTo>
                  <a:cubicBezTo>
                    <a:pt x="1613962" y="1011864"/>
                    <a:pt x="1612395" y="1005965"/>
                    <a:pt x="1608522" y="1001183"/>
                  </a:cubicBezTo>
                  <a:lnTo>
                    <a:pt x="1591259" y="979864"/>
                  </a:lnTo>
                  <a:cubicBezTo>
                    <a:pt x="1587386" y="975082"/>
                    <a:pt x="1581942" y="972322"/>
                    <a:pt x="1576271" y="971726"/>
                  </a:cubicBezTo>
                  <a:close/>
                  <a:moveTo>
                    <a:pt x="318839" y="482273"/>
                  </a:moveTo>
                  <a:lnTo>
                    <a:pt x="111407" y="482273"/>
                  </a:lnTo>
                  <a:cubicBezTo>
                    <a:pt x="99100" y="482273"/>
                    <a:pt x="89123" y="492250"/>
                    <a:pt x="89123" y="504557"/>
                  </a:cubicBezTo>
                  <a:lnTo>
                    <a:pt x="89123" y="531989"/>
                  </a:lnTo>
                  <a:cubicBezTo>
                    <a:pt x="89123" y="544296"/>
                    <a:pt x="99100" y="554273"/>
                    <a:pt x="111407" y="554273"/>
                  </a:cubicBezTo>
                  <a:lnTo>
                    <a:pt x="318839" y="554273"/>
                  </a:lnTo>
                  <a:cubicBezTo>
                    <a:pt x="331146" y="554273"/>
                    <a:pt x="341123" y="544296"/>
                    <a:pt x="341123" y="531989"/>
                  </a:cubicBezTo>
                  <a:lnTo>
                    <a:pt x="341123" y="504557"/>
                  </a:lnTo>
                  <a:cubicBezTo>
                    <a:pt x="341123" y="492250"/>
                    <a:pt x="331146" y="482273"/>
                    <a:pt x="318839" y="482273"/>
                  </a:cubicBezTo>
                  <a:close/>
                  <a:moveTo>
                    <a:pt x="1246428" y="683579"/>
                  </a:moveTo>
                  <a:cubicBezTo>
                    <a:pt x="1240747" y="684076"/>
                    <a:pt x="1235256" y="686741"/>
                    <a:pt x="1231300" y="691454"/>
                  </a:cubicBezTo>
                  <a:lnTo>
                    <a:pt x="1097965" y="850357"/>
                  </a:lnTo>
                  <a:cubicBezTo>
                    <a:pt x="1090054" y="859784"/>
                    <a:pt x="1091284" y="873840"/>
                    <a:pt x="1100712" y="881751"/>
                  </a:cubicBezTo>
                  <a:lnTo>
                    <a:pt x="1121726" y="899384"/>
                  </a:lnTo>
                  <a:cubicBezTo>
                    <a:pt x="1131154" y="907295"/>
                    <a:pt x="1145209" y="906065"/>
                    <a:pt x="1153120" y="896637"/>
                  </a:cubicBezTo>
                  <a:lnTo>
                    <a:pt x="1286455" y="737735"/>
                  </a:lnTo>
                  <a:cubicBezTo>
                    <a:pt x="1290410" y="733021"/>
                    <a:pt x="1292081" y="727150"/>
                    <a:pt x="1291584" y="721469"/>
                  </a:cubicBezTo>
                  <a:cubicBezTo>
                    <a:pt x="1291087" y="715788"/>
                    <a:pt x="1288422" y="710296"/>
                    <a:pt x="1283708" y="706341"/>
                  </a:cubicBezTo>
                  <a:lnTo>
                    <a:pt x="1262694" y="688708"/>
                  </a:lnTo>
                  <a:cubicBezTo>
                    <a:pt x="1257980" y="684752"/>
                    <a:pt x="1252109" y="683082"/>
                    <a:pt x="1246428" y="683579"/>
                  </a:cubicBezTo>
                  <a:close/>
                  <a:moveTo>
                    <a:pt x="769804" y="490047"/>
                  </a:moveTo>
                  <a:lnTo>
                    <a:pt x="742372" y="490047"/>
                  </a:lnTo>
                  <a:cubicBezTo>
                    <a:pt x="730065" y="490047"/>
                    <a:pt x="720088" y="500024"/>
                    <a:pt x="720088" y="512331"/>
                  </a:cubicBezTo>
                  <a:lnTo>
                    <a:pt x="720088" y="827763"/>
                  </a:lnTo>
                  <a:cubicBezTo>
                    <a:pt x="720088" y="840070"/>
                    <a:pt x="730065" y="850047"/>
                    <a:pt x="742372" y="850047"/>
                  </a:cubicBezTo>
                  <a:lnTo>
                    <a:pt x="769804" y="850047"/>
                  </a:lnTo>
                  <a:cubicBezTo>
                    <a:pt x="782111" y="850047"/>
                    <a:pt x="792088" y="840070"/>
                    <a:pt x="792088" y="827763"/>
                  </a:cubicBezTo>
                  <a:lnTo>
                    <a:pt x="792088" y="512331"/>
                  </a:lnTo>
                  <a:cubicBezTo>
                    <a:pt x="792088" y="500024"/>
                    <a:pt x="782111" y="490047"/>
                    <a:pt x="769804" y="490047"/>
                  </a:cubicBezTo>
                  <a:close/>
                  <a:moveTo>
                    <a:pt x="426839" y="206501"/>
                  </a:moveTo>
                  <a:lnTo>
                    <a:pt x="111407" y="206501"/>
                  </a:lnTo>
                  <a:cubicBezTo>
                    <a:pt x="99100" y="206501"/>
                    <a:pt x="89123" y="216478"/>
                    <a:pt x="89123" y="228785"/>
                  </a:cubicBezTo>
                  <a:lnTo>
                    <a:pt x="89123" y="256217"/>
                  </a:lnTo>
                  <a:cubicBezTo>
                    <a:pt x="89123" y="268524"/>
                    <a:pt x="99100" y="278501"/>
                    <a:pt x="111407" y="278501"/>
                  </a:cubicBezTo>
                  <a:lnTo>
                    <a:pt x="426839" y="278501"/>
                  </a:lnTo>
                  <a:cubicBezTo>
                    <a:pt x="439146" y="278501"/>
                    <a:pt x="449123" y="268524"/>
                    <a:pt x="449123" y="256217"/>
                  </a:cubicBezTo>
                  <a:lnTo>
                    <a:pt x="449123" y="228785"/>
                  </a:lnTo>
                  <a:cubicBezTo>
                    <a:pt x="449123" y="216478"/>
                    <a:pt x="439146" y="206501"/>
                    <a:pt x="426839" y="206501"/>
                  </a:cubicBezTo>
                  <a:close/>
                  <a:moveTo>
                    <a:pt x="648072" y="0"/>
                  </a:moveTo>
                  <a:lnTo>
                    <a:pt x="648072" y="344973"/>
                  </a:lnTo>
                  <a:cubicBezTo>
                    <a:pt x="1409499" y="481795"/>
                    <a:pt x="1988619" y="1125496"/>
                    <a:pt x="1999000" y="1904381"/>
                  </a:cubicBezTo>
                  <a:cubicBezTo>
                    <a:pt x="2009572" y="2697665"/>
                    <a:pt x="1426686" y="3365444"/>
                    <a:pt x="648072" y="3504501"/>
                  </a:cubicBezTo>
                  <a:lnTo>
                    <a:pt x="648072" y="3816424"/>
                  </a:lnTo>
                  <a:lnTo>
                    <a:pt x="0" y="38164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6"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2865" name="TextBox 2864">
            <a:extLst>
              <a:ext uri="{FF2B5EF4-FFF2-40B4-BE49-F238E27FC236}">
                <a16:creationId xmlns:a16="http://schemas.microsoft.com/office/drawing/2014/main" xmlns="" id="{9F2A5346-B8E4-4001-8D7A-E24C97B7CF2D}"/>
              </a:ext>
            </a:extLst>
          </p:cNvPr>
          <p:cNvSpPr txBox="1"/>
          <p:nvPr/>
        </p:nvSpPr>
        <p:spPr>
          <a:xfrm>
            <a:off x="2491181" y="3913504"/>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Update Strategic Risk Plan</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66" name="TextBox 2865">
            <a:extLst>
              <a:ext uri="{FF2B5EF4-FFF2-40B4-BE49-F238E27FC236}">
                <a16:creationId xmlns:a16="http://schemas.microsoft.com/office/drawing/2014/main" xmlns="" id="{A223F815-55BB-40BA-94A9-408E22B0115D}"/>
              </a:ext>
            </a:extLst>
          </p:cNvPr>
          <p:cNvSpPr txBox="1"/>
          <p:nvPr/>
        </p:nvSpPr>
        <p:spPr>
          <a:xfrm>
            <a:off x="913849" y="2035139"/>
            <a:ext cx="16587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Respond to NT queries on APP</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67" name="TextBox 2866">
            <a:extLst>
              <a:ext uri="{FF2B5EF4-FFF2-40B4-BE49-F238E27FC236}">
                <a16:creationId xmlns:a16="http://schemas.microsoft.com/office/drawing/2014/main" xmlns="" id="{6AE25DAA-3BBC-4BEF-B571-721522F3211C}"/>
              </a:ext>
            </a:extLst>
          </p:cNvPr>
          <p:cNvSpPr txBox="1"/>
          <p:nvPr/>
        </p:nvSpPr>
        <p:spPr>
          <a:xfrm>
            <a:off x="910973" y="2276179"/>
            <a:ext cx="271416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Integrate feedback from M&amp;E and Internal Audit</a:t>
            </a:r>
          </a:p>
        </p:txBody>
      </p:sp>
      <p:sp>
        <p:nvSpPr>
          <p:cNvPr id="2868" name="TextBox 2867">
            <a:extLst>
              <a:ext uri="{FF2B5EF4-FFF2-40B4-BE49-F238E27FC236}">
                <a16:creationId xmlns:a16="http://schemas.microsoft.com/office/drawing/2014/main" xmlns="" id="{625C5ADF-2E4A-4B6E-9742-C38C3862CEE4}"/>
              </a:ext>
            </a:extLst>
          </p:cNvPr>
          <p:cNvSpPr txBox="1"/>
          <p:nvPr/>
        </p:nvSpPr>
        <p:spPr>
          <a:xfrm>
            <a:off x="922320" y="2525930"/>
            <a:ext cx="178651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Update expenditure analysis (ENE)</a:t>
            </a:r>
          </a:p>
        </p:txBody>
      </p:sp>
      <p:sp>
        <p:nvSpPr>
          <p:cNvPr id="2869" name="Chevron 2">
            <a:extLst>
              <a:ext uri="{FF2B5EF4-FFF2-40B4-BE49-F238E27FC236}">
                <a16:creationId xmlns:a16="http://schemas.microsoft.com/office/drawing/2014/main" xmlns="" id="{F732D214-2FBC-47E8-9DDD-D559D597648C}"/>
              </a:ext>
            </a:extLst>
          </p:cNvPr>
          <p:cNvSpPr/>
          <p:nvPr/>
        </p:nvSpPr>
        <p:spPr>
          <a:xfrm>
            <a:off x="7198086" y="3725298"/>
            <a:ext cx="1291724" cy="177029"/>
          </a:xfrm>
          <a:prstGeom prst="chevron">
            <a:avLst>
              <a:gd name="adj" fmla="val 399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70" name="Chevron 11">
            <a:extLst>
              <a:ext uri="{FF2B5EF4-FFF2-40B4-BE49-F238E27FC236}">
                <a16:creationId xmlns:a16="http://schemas.microsoft.com/office/drawing/2014/main" xmlns="" id="{05133897-9DD3-47B7-98ED-5A7CB40583BC}"/>
              </a:ext>
            </a:extLst>
          </p:cNvPr>
          <p:cNvSpPr/>
          <p:nvPr/>
        </p:nvSpPr>
        <p:spPr>
          <a:xfrm>
            <a:off x="864393" y="3725298"/>
            <a:ext cx="1291724" cy="177029"/>
          </a:xfrm>
          <a:prstGeom prst="chevron">
            <a:avLst>
              <a:gd name="adj" fmla="val 399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71" name="Chevron 19">
            <a:extLst>
              <a:ext uri="{FF2B5EF4-FFF2-40B4-BE49-F238E27FC236}">
                <a16:creationId xmlns:a16="http://schemas.microsoft.com/office/drawing/2014/main" xmlns="" id="{0241AD56-0AEC-4FF5-9F60-5502B19503DA}"/>
              </a:ext>
            </a:extLst>
          </p:cNvPr>
          <p:cNvSpPr/>
          <p:nvPr/>
        </p:nvSpPr>
        <p:spPr>
          <a:xfrm>
            <a:off x="2446607" y="3725298"/>
            <a:ext cx="1291724" cy="177029"/>
          </a:xfrm>
          <a:prstGeom prst="chevron">
            <a:avLst>
              <a:gd name="adj" fmla="val 399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72" name="Chevron 27">
            <a:extLst>
              <a:ext uri="{FF2B5EF4-FFF2-40B4-BE49-F238E27FC236}">
                <a16:creationId xmlns:a16="http://schemas.microsoft.com/office/drawing/2014/main" xmlns="" id="{F322C4B6-033F-456B-974E-567C0936518A}"/>
              </a:ext>
            </a:extLst>
          </p:cNvPr>
          <p:cNvSpPr/>
          <p:nvPr/>
        </p:nvSpPr>
        <p:spPr>
          <a:xfrm>
            <a:off x="4028821" y="3725298"/>
            <a:ext cx="1291724" cy="177029"/>
          </a:xfrm>
          <a:prstGeom prst="chevron">
            <a:avLst>
              <a:gd name="adj" fmla="val 399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73" name="Chevron 35">
            <a:extLst>
              <a:ext uri="{FF2B5EF4-FFF2-40B4-BE49-F238E27FC236}">
                <a16:creationId xmlns:a16="http://schemas.microsoft.com/office/drawing/2014/main" xmlns="" id="{B9CCFD02-919B-47B4-8540-2D64F03C0051}"/>
              </a:ext>
            </a:extLst>
          </p:cNvPr>
          <p:cNvSpPr/>
          <p:nvPr/>
        </p:nvSpPr>
        <p:spPr>
          <a:xfrm>
            <a:off x="5615869" y="3725298"/>
            <a:ext cx="1291724" cy="177029"/>
          </a:xfrm>
          <a:prstGeom prst="chevron">
            <a:avLst>
              <a:gd name="adj" fmla="val 399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cxnSp>
        <p:nvCxnSpPr>
          <p:cNvPr id="2874" name="Straight Connector 2873">
            <a:extLst>
              <a:ext uri="{FF2B5EF4-FFF2-40B4-BE49-F238E27FC236}">
                <a16:creationId xmlns:a16="http://schemas.microsoft.com/office/drawing/2014/main" xmlns="" id="{B94C3413-E499-4A35-826C-D5B66299853D}"/>
              </a:ext>
            </a:extLst>
          </p:cNvPr>
          <p:cNvCxnSpPr>
            <a:cxnSpLocks/>
          </p:cNvCxnSpPr>
          <p:nvPr/>
        </p:nvCxnSpPr>
        <p:spPr>
          <a:xfrm flipH="1" flipV="1">
            <a:off x="717003" y="2865696"/>
            <a:ext cx="11404" cy="960120"/>
          </a:xfrm>
          <a:prstGeom prst="line">
            <a:avLst/>
          </a:prstGeom>
          <a:ln w="3810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2875" name="Straight Connector 2874">
            <a:extLst>
              <a:ext uri="{FF2B5EF4-FFF2-40B4-BE49-F238E27FC236}">
                <a16:creationId xmlns:a16="http://schemas.microsoft.com/office/drawing/2014/main" xmlns="" id="{C1A4D70B-AD25-4C9D-9517-0904AB0E2372}"/>
              </a:ext>
            </a:extLst>
          </p:cNvPr>
          <p:cNvCxnSpPr>
            <a:cxnSpLocks/>
          </p:cNvCxnSpPr>
          <p:nvPr/>
        </p:nvCxnSpPr>
        <p:spPr>
          <a:xfrm>
            <a:off x="2301362" y="3815815"/>
            <a:ext cx="1" cy="960120"/>
          </a:xfrm>
          <a:prstGeom prst="line">
            <a:avLst/>
          </a:prstGeom>
          <a:ln w="3810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2876" name="Straight Connector 2875">
            <a:extLst>
              <a:ext uri="{FF2B5EF4-FFF2-40B4-BE49-F238E27FC236}">
                <a16:creationId xmlns:a16="http://schemas.microsoft.com/office/drawing/2014/main" xmlns="" id="{101B1138-B7A5-45B6-B220-FEB33E6083FF}"/>
              </a:ext>
            </a:extLst>
          </p:cNvPr>
          <p:cNvCxnSpPr>
            <a:cxnSpLocks/>
          </p:cNvCxnSpPr>
          <p:nvPr/>
        </p:nvCxnSpPr>
        <p:spPr>
          <a:xfrm flipV="1">
            <a:off x="3883576" y="2865696"/>
            <a:ext cx="0" cy="960120"/>
          </a:xfrm>
          <a:prstGeom prst="line">
            <a:avLst/>
          </a:prstGeom>
          <a:ln w="3810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2877" name="Straight Connector 2876">
            <a:extLst>
              <a:ext uri="{FF2B5EF4-FFF2-40B4-BE49-F238E27FC236}">
                <a16:creationId xmlns:a16="http://schemas.microsoft.com/office/drawing/2014/main" xmlns="" id="{46057A5B-77CF-4260-9F20-94ECD98A63AC}"/>
              </a:ext>
            </a:extLst>
          </p:cNvPr>
          <p:cNvCxnSpPr>
            <a:cxnSpLocks/>
          </p:cNvCxnSpPr>
          <p:nvPr/>
        </p:nvCxnSpPr>
        <p:spPr>
          <a:xfrm>
            <a:off x="5465790" y="3817667"/>
            <a:ext cx="4835" cy="960120"/>
          </a:xfrm>
          <a:prstGeom prst="line">
            <a:avLst/>
          </a:prstGeom>
          <a:ln w="3810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2878" name="Straight Connector 2877">
            <a:extLst>
              <a:ext uri="{FF2B5EF4-FFF2-40B4-BE49-F238E27FC236}">
                <a16:creationId xmlns:a16="http://schemas.microsoft.com/office/drawing/2014/main" xmlns="" id="{AA44687E-BA0A-472B-ACFE-F3838FE578B6}"/>
              </a:ext>
            </a:extLst>
          </p:cNvPr>
          <p:cNvCxnSpPr>
            <a:cxnSpLocks/>
          </p:cNvCxnSpPr>
          <p:nvPr/>
        </p:nvCxnSpPr>
        <p:spPr>
          <a:xfrm flipV="1">
            <a:off x="7052838" y="2865696"/>
            <a:ext cx="1" cy="960120"/>
          </a:xfrm>
          <a:prstGeom prst="line">
            <a:avLst/>
          </a:prstGeom>
          <a:ln w="38100">
            <a:solidFill>
              <a:schemeClr val="accent5"/>
            </a:solidFill>
            <a:headEnd type="oval" w="med" len="med"/>
          </a:ln>
        </p:spPr>
        <p:style>
          <a:lnRef idx="1">
            <a:schemeClr val="accent1"/>
          </a:lnRef>
          <a:fillRef idx="0">
            <a:schemeClr val="accent1"/>
          </a:fillRef>
          <a:effectRef idx="0">
            <a:schemeClr val="accent1"/>
          </a:effectRef>
          <a:fontRef idx="minor">
            <a:schemeClr val="tx1"/>
          </a:fontRef>
        </p:style>
      </p:cxnSp>
      <p:sp>
        <p:nvSpPr>
          <p:cNvPr id="2879" name="직사각형 113">
            <a:extLst>
              <a:ext uri="{FF2B5EF4-FFF2-40B4-BE49-F238E27FC236}">
                <a16:creationId xmlns:a16="http://schemas.microsoft.com/office/drawing/2014/main" xmlns="" id="{64551C23-2FA1-4EBC-ACEF-980758663DD6}"/>
              </a:ext>
            </a:extLst>
          </p:cNvPr>
          <p:cNvSpPr>
            <a:spLocks noChangeArrowheads="1"/>
          </p:cNvSpPr>
          <p:nvPr/>
        </p:nvSpPr>
        <p:spPr bwMode="auto">
          <a:xfrm>
            <a:off x="938792" y="1452772"/>
            <a:ext cx="1219628" cy="415498"/>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1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charset="0"/>
              </a:rPr>
              <a:t>Dec 2022</a:t>
            </a:r>
            <a:endParaRPr kumimoji="0" lang="ko-KR" altLang="en-US"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0" name="직사각형 113">
            <a:extLst>
              <a:ext uri="{FF2B5EF4-FFF2-40B4-BE49-F238E27FC236}">
                <a16:creationId xmlns:a16="http://schemas.microsoft.com/office/drawing/2014/main" xmlns="" id="{1E7D5883-A363-43B2-81E7-762C504197ED}"/>
              </a:ext>
            </a:extLst>
          </p:cNvPr>
          <p:cNvSpPr>
            <a:spLocks noChangeArrowheads="1"/>
          </p:cNvSpPr>
          <p:nvPr/>
        </p:nvSpPr>
        <p:spPr bwMode="auto">
          <a:xfrm>
            <a:off x="2444644" y="5301199"/>
            <a:ext cx="1291723" cy="415498"/>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1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charset="0"/>
              </a:rPr>
              <a:t>Jan 2023</a:t>
            </a:r>
            <a:endParaRPr kumimoji="0" lang="ko-KR" altLang="en-US"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1" name="직사각형 113">
            <a:extLst>
              <a:ext uri="{FF2B5EF4-FFF2-40B4-BE49-F238E27FC236}">
                <a16:creationId xmlns:a16="http://schemas.microsoft.com/office/drawing/2014/main" xmlns="" id="{472D05F7-C73E-4466-92B1-A7796FCD1073}"/>
              </a:ext>
            </a:extLst>
          </p:cNvPr>
          <p:cNvSpPr>
            <a:spLocks noChangeArrowheads="1"/>
          </p:cNvSpPr>
          <p:nvPr/>
        </p:nvSpPr>
        <p:spPr bwMode="auto">
          <a:xfrm>
            <a:off x="4141098" y="2387344"/>
            <a:ext cx="1583423" cy="415498"/>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1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charset="0"/>
              </a:rPr>
              <a:t>7 Feb 2023</a:t>
            </a:r>
            <a:endParaRPr kumimoji="0" lang="ko-KR" altLang="en-US"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2" name="직사각형 113">
            <a:extLst>
              <a:ext uri="{FF2B5EF4-FFF2-40B4-BE49-F238E27FC236}">
                <a16:creationId xmlns:a16="http://schemas.microsoft.com/office/drawing/2014/main" xmlns="" id="{BDEA523F-B2A6-414A-8B5F-7BDF493E1538}"/>
              </a:ext>
            </a:extLst>
          </p:cNvPr>
          <p:cNvSpPr>
            <a:spLocks noChangeArrowheads="1"/>
          </p:cNvSpPr>
          <p:nvPr/>
        </p:nvSpPr>
        <p:spPr bwMode="auto">
          <a:xfrm>
            <a:off x="5724522" y="4859082"/>
            <a:ext cx="1269092" cy="415498"/>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1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charset="0"/>
              </a:rPr>
              <a:t>Feb 2023</a:t>
            </a:r>
            <a:endParaRPr kumimoji="0" lang="ko-KR" altLang="en-US"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3" name="직사각형 113">
            <a:extLst>
              <a:ext uri="{FF2B5EF4-FFF2-40B4-BE49-F238E27FC236}">
                <a16:creationId xmlns:a16="http://schemas.microsoft.com/office/drawing/2014/main" xmlns="" id="{8132BCE8-4CC4-41D2-9A87-6993CF75E20F}"/>
              </a:ext>
            </a:extLst>
          </p:cNvPr>
          <p:cNvSpPr>
            <a:spLocks noChangeArrowheads="1"/>
          </p:cNvSpPr>
          <p:nvPr/>
        </p:nvSpPr>
        <p:spPr bwMode="auto">
          <a:xfrm>
            <a:off x="6927353" y="2731787"/>
            <a:ext cx="1934191" cy="415498"/>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1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charset="0"/>
              </a:rPr>
              <a:t>March 2023</a:t>
            </a:r>
            <a:endParaRPr kumimoji="0" lang="ko-KR" altLang="en-US"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4" name="Trapezoid 24">
            <a:extLst>
              <a:ext uri="{FF2B5EF4-FFF2-40B4-BE49-F238E27FC236}">
                <a16:creationId xmlns:a16="http://schemas.microsoft.com/office/drawing/2014/main" xmlns="" id="{8349C621-268D-4F64-957B-A4CE4DC40806}"/>
              </a:ext>
            </a:extLst>
          </p:cNvPr>
          <p:cNvSpPr>
            <a:spLocks noChangeAspect="1"/>
          </p:cNvSpPr>
          <p:nvPr/>
        </p:nvSpPr>
        <p:spPr>
          <a:xfrm rot="8369018">
            <a:off x="5241244" y="4820413"/>
            <a:ext cx="458762" cy="46313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6"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885" name="Oval 21">
            <a:extLst>
              <a:ext uri="{FF2B5EF4-FFF2-40B4-BE49-F238E27FC236}">
                <a16:creationId xmlns:a16="http://schemas.microsoft.com/office/drawing/2014/main" xmlns="" id="{40469CE4-5E45-458A-99DA-2AE423D37594}"/>
              </a:ext>
            </a:extLst>
          </p:cNvPr>
          <p:cNvSpPr>
            <a:spLocks noChangeAspect="1"/>
          </p:cNvSpPr>
          <p:nvPr/>
        </p:nvSpPr>
        <p:spPr>
          <a:xfrm>
            <a:off x="3628162" y="2366637"/>
            <a:ext cx="510827" cy="447703"/>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6"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886" name="Rectangle 5">
            <a:extLst>
              <a:ext uri="{FF2B5EF4-FFF2-40B4-BE49-F238E27FC236}">
                <a16:creationId xmlns:a16="http://schemas.microsoft.com/office/drawing/2014/main" xmlns="" id="{59D8A584-9A1E-49A8-B431-BFDF6F0C4A1B}"/>
              </a:ext>
            </a:extLst>
          </p:cNvPr>
          <p:cNvSpPr>
            <a:spLocks noChangeAspect="1"/>
          </p:cNvSpPr>
          <p:nvPr/>
        </p:nvSpPr>
        <p:spPr>
          <a:xfrm>
            <a:off x="2078832" y="4850794"/>
            <a:ext cx="428501" cy="42818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6"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887" name="TextBox 2886">
            <a:extLst>
              <a:ext uri="{FF2B5EF4-FFF2-40B4-BE49-F238E27FC236}">
                <a16:creationId xmlns:a16="http://schemas.microsoft.com/office/drawing/2014/main" xmlns="" id="{857171D9-CC0F-4F2B-9024-0D3EB632D9E1}"/>
              </a:ext>
            </a:extLst>
          </p:cNvPr>
          <p:cNvSpPr txBox="1"/>
          <p:nvPr/>
        </p:nvSpPr>
        <p:spPr>
          <a:xfrm>
            <a:off x="2575750" y="4392348"/>
            <a:ext cx="202644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Draft responses to DPME feedback</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8" name="TextBox 2887">
            <a:extLst>
              <a:ext uri="{FF2B5EF4-FFF2-40B4-BE49-F238E27FC236}">
                <a16:creationId xmlns:a16="http://schemas.microsoft.com/office/drawing/2014/main" xmlns="" id="{DA400529-C0F3-406C-9DB7-C86365F69EEF}"/>
              </a:ext>
            </a:extLst>
          </p:cNvPr>
          <p:cNvSpPr txBox="1"/>
          <p:nvPr/>
        </p:nvSpPr>
        <p:spPr>
          <a:xfrm>
            <a:off x="2577372" y="4610354"/>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Address AGSA queries</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89" name="TextBox 2888">
            <a:extLst>
              <a:ext uri="{FF2B5EF4-FFF2-40B4-BE49-F238E27FC236}">
                <a16:creationId xmlns:a16="http://schemas.microsoft.com/office/drawing/2014/main" xmlns="" id="{D160F3B2-F36C-427F-854D-9029F72BA450}"/>
              </a:ext>
            </a:extLst>
          </p:cNvPr>
          <p:cNvSpPr txBox="1"/>
          <p:nvPr/>
        </p:nvSpPr>
        <p:spPr>
          <a:xfrm>
            <a:off x="2577372" y="4834549"/>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Include ENE budget tables</a:t>
            </a:r>
          </a:p>
        </p:txBody>
      </p:sp>
      <p:sp>
        <p:nvSpPr>
          <p:cNvPr id="2890" name="TextBox 2889">
            <a:extLst>
              <a:ext uri="{FF2B5EF4-FFF2-40B4-BE49-F238E27FC236}">
                <a16:creationId xmlns:a16="http://schemas.microsoft.com/office/drawing/2014/main" xmlns="" id="{A42D96FA-83ED-4107-BDCD-A988A2BF257E}"/>
              </a:ext>
            </a:extLst>
          </p:cNvPr>
          <p:cNvSpPr txBox="1"/>
          <p:nvPr/>
        </p:nvSpPr>
        <p:spPr>
          <a:xfrm>
            <a:off x="2555260" y="5026084"/>
            <a:ext cx="196944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Source outstanding prog. information</a:t>
            </a:r>
          </a:p>
        </p:txBody>
      </p:sp>
      <p:sp>
        <p:nvSpPr>
          <p:cNvPr id="2891" name="TextBox 2890">
            <a:extLst>
              <a:ext uri="{FF2B5EF4-FFF2-40B4-BE49-F238E27FC236}">
                <a16:creationId xmlns:a16="http://schemas.microsoft.com/office/drawing/2014/main" xmlns="" id="{A35F5C38-0FF7-420D-A9B1-4C0417858BEE}"/>
              </a:ext>
            </a:extLst>
          </p:cNvPr>
          <p:cNvSpPr txBox="1"/>
          <p:nvPr/>
        </p:nvSpPr>
        <p:spPr>
          <a:xfrm>
            <a:off x="5714964" y="4123150"/>
            <a:ext cx="225882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Review 2023 SONA commitments 9 Feb </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92" name="TextBox 2891">
            <a:extLst>
              <a:ext uri="{FF2B5EF4-FFF2-40B4-BE49-F238E27FC236}">
                <a16:creationId xmlns:a16="http://schemas.microsoft.com/office/drawing/2014/main" xmlns="" id="{A11CB165-8C63-46E7-AB23-BE7B9B38D9F6}"/>
              </a:ext>
            </a:extLst>
          </p:cNvPr>
          <p:cNvSpPr txBox="1"/>
          <p:nvPr/>
        </p:nvSpPr>
        <p:spPr>
          <a:xfrm>
            <a:off x="5714964" y="4684400"/>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Design and finalize APP </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93" name="TextBox 2892">
            <a:extLst>
              <a:ext uri="{FF2B5EF4-FFF2-40B4-BE49-F238E27FC236}">
                <a16:creationId xmlns:a16="http://schemas.microsoft.com/office/drawing/2014/main" xmlns="" id="{7E9DAFAB-FFF1-476C-A98F-66633D84EEAA}"/>
              </a:ext>
            </a:extLst>
          </p:cNvPr>
          <p:cNvSpPr txBox="1"/>
          <p:nvPr/>
        </p:nvSpPr>
        <p:spPr>
          <a:xfrm>
            <a:off x="5703537" y="4518156"/>
            <a:ext cx="224360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Present APP to Audit Committee 27 Feb</a:t>
            </a:r>
          </a:p>
        </p:txBody>
      </p:sp>
      <p:sp>
        <p:nvSpPr>
          <p:cNvPr id="2894" name="TextBox 2893">
            <a:extLst>
              <a:ext uri="{FF2B5EF4-FFF2-40B4-BE49-F238E27FC236}">
                <a16:creationId xmlns:a16="http://schemas.microsoft.com/office/drawing/2014/main" xmlns="" id="{42B0DC4D-C754-4A7B-A4DF-10F1297CDDC9}"/>
              </a:ext>
            </a:extLst>
          </p:cNvPr>
          <p:cNvSpPr txBox="1"/>
          <p:nvPr/>
        </p:nvSpPr>
        <p:spPr>
          <a:xfrm>
            <a:off x="4079517" y="3474819"/>
            <a:ext cx="171592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Update APP with Ministry inputs</a:t>
            </a:r>
          </a:p>
        </p:txBody>
      </p:sp>
      <p:sp>
        <p:nvSpPr>
          <p:cNvPr id="2895" name="TextBox 2894">
            <a:extLst>
              <a:ext uri="{FF2B5EF4-FFF2-40B4-BE49-F238E27FC236}">
                <a16:creationId xmlns:a16="http://schemas.microsoft.com/office/drawing/2014/main" xmlns="" id="{5F71481D-3CD4-4D43-9F85-1DF3DC04C894}"/>
              </a:ext>
            </a:extLst>
          </p:cNvPr>
          <p:cNvSpPr txBox="1"/>
          <p:nvPr/>
        </p:nvSpPr>
        <p:spPr>
          <a:xfrm>
            <a:off x="4128638" y="2807231"/>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Minister’s workshop</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96" name="TextBox 2895">
            <a:extLst>
              <a:ext uri="{FF2B5EF4-FFF2-40B4-BE49-F238E27FC236}">
                <a16:creationId xmlns:a16="http://schemas.microsoft.com/office/drawing/2014/main" xmlns="" id="{5A2F963F-17C4-4D66-B407-8BCA41B23403}"/>
              </a:ext>
            </a:extLst>
          </p:cNvPr>
          <p:cNvSpPr txBox="1"/>
          <p:nvPr/>
        </p:nvSpPr>
        <p:spPr>
          <a:xfrm>
            <a:off x="4472184" y="3014426"/>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1"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Share APP</a:t>
            </a:r>
            <a:endParaRPr kumimoji="0" lang="ko-KR" altLang="en-US" sz="900" b="0" i="1"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898" name="TextBox 2897">
            <a:extLst>
              <a:ext uri="{FF2B5EF4-FFF2-40B4-BE49-F238E27FC236}">
                <a16:creationId xmlns:a16="http://schemas.microsoft.com/office/drawing/2014/main" xmlns="" id="{53F2BF75-A241-48ED-B946-8EE1CDD98D94}"/>
              </a:ext>
            </a:extLst>
          </p:cNvPr>
          <p:cNvSpPr txBox="1"/>
          <p:nvPr/>
        </p:nvSpPr>
        <p:spPr>
          <a:xfrm>
            <a:off x="4499173" y="3244380"/>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1"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Confirm strategic priorities  </a:t>
            </a:r>
          </a:p>
        </p:txBody>
      </p:sp>
      <p:sp>
        <p:nvSpPr>
          <p:cNvPr id="2899" name="TextBox 2898">
            <a:extLst>
              <a:ext uri="{FF2B5EF4-FFF2-40B4-BE49-F238E27FC236}">
                <a16:creationId xmlns:a16="http://schemas.microsoft.com/office/drawing/2014/main" xmlns="" id="{C06548BA-3A20-4414-B77C-CC7FB1AE3433}"/>
              </a:ext>
            </a:extLst>
          </p:cNvPr>
          <p:cNvSpPr txBox="1"/>
          <p:nvPr/>
        </p:nvSpPr>
        <p:spPr>
          <a:xfrm>
            <a:off x="7214441" y="3096866"/>
            <a:ext cx="164710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Table APP from 9 March 2023</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900" name="TextBox 2899">
            <a:extLst>
              <a:ext uri="{FF2B5EF4-FFF2-40B4-BE49-F238E27FC236}">
                <a16:creationId xmlns:a16="http://schemas.microsoft.com/office/drawing/2014/main" xmlns="" id="{5F9106D4-38D3-4231-BE82-BF7210FE1953}"/>
              </a:ext>
            </a:extLst>
          </p:cNvPr>
          <p:cNvSpPr txBox="1"/>
          <p:nvPr/>
        </p:nvSpPr>
        <p:spPr>
          <a:xfrm>
            <a:off x="7161018" y="3271484"/>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Print and distribute APP</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903" name="Oval 50">
            <a:extLst>
              <a:ext uri="{FF2B5EF4-FFF2-40B4-BE49-F238E27FC236}">
                <a16:creationId xmlns:a16="http://schemas.microsoft.com/office/drawing/2014/main" xmlns="" id="{306D00B5-6B7D-4DC2-89F7-21F13A9BEBC5}"/>
              </a:ext>
            </a:extLst>
          </p:cNvPr>
          <p:cNvSpPr>
            <a:spLocks noChangeAspect="1"/>
          </p:cNvSpPr>
          <p:nvPr/>
        </p:nvSpPr>
        <p:spPr>
          <a:xfrm>
            <a:off x="495212" y="2351272"/>
            <a:ext cx="443580" cy="50099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 name="Text Placeholder 5">
            <a:extLst>
              <a:ext uri="{FF2B5EF4-FFF2-40B4-BE49-F238E27FC236}">
                <a16:creationId xmlns:a16="http://schemas.microsoft.com/office/drawing/2014/main" xmlns="" id="{777BC68F-ED10-CD3B-1882-EBA9C155A40F}"/>
              </a:ext>
            </a:extLst>
          </p:cNvPr>
          <p:cNvSpPr>
            <a:spLocks noGrp="1"/>
          </p:cNvSpPr>
          <p:nvPr>
            <p:ph type="body" sz="quarter" idx="41"/>
          </p:nvPr>
        </p:nvSpPr>
        <p:spPr>
          <a:xfrm>
            <a:off x="53339" y="418493"/>
            <a:ext cx="9144000" cy="419379"/>
          </a:xfrm>
        </p:spPr>
        <p:txBody>
          <a:bodyPr>
            <a:normAutofit fontScale="77500" lnSpcReduction="20000"/>
          </a:bodyPr>
          <a:lstStyle/>
          <a:p>
            <a:pPr algn="r"/>
            <a:r>
              <a:rPr lang="en-US" sz="3600" b="1" dirty="0">
                <a:solidFill>
                  <a:srgbClr val="F5981B"/>
                </a:solidFill>
                <a:latin typeface="Arial"/>
                <a:ea typeface="+mj-ea"/>
                <a:cs typeface="Arial"/>
              </a:rPr>
              <a:t>Steps towards finalisation &amp; tabling</a:t>
            </a:r>
          </a:p>
        </p:txBody>
      </p:sp>
      <p:sp>
        <p:nvSpPr>
          <p:cNvPr id="7" name="TextBox 6">
            <a:extLst>
              <a:ext uri="{FF2B5EF4-FFF2-40B4-BE49-F238E27FC236}">
                <a16:creationId xmlns:a16="http://schemas.microsoft.com/office/drawing/2014/main" xmlns="" id="{F6C29609-915F-8D6C-C5F2-2E5A8C2F5376}"/>
              </a:ext>
            </a:extLst>
          </p:cNvPr>
          <p:cNvSpPr txBox="1"/>
          <p:nvPr/>
        </p:nvSpPr>
        <p:spPr>
          <a:xfrm>
            <a:off x="922320" y="2742080"/>
            <a:ext cx="246409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Receive feedback from DPME (15 Dec) </a:t>
            </a:r>
          </a:p>
        </p:txBody>
      </p:sp>
      <p:sp>
        <p:nvSpPr>
          <p:cNvPr id="8" name="TextBox 7">
            <a:extLst>
              <a:ext uri="{FF2B5EF4-FFF2-40B4-BE49-F238E27FC236}">
                <a16:creationId xmlns:a16="http://schemas.microsoft.com/office/drawing/2014/main" xmlns="" id="{9D4EBB2F-FA0C-B564-C176-ECEF023488AD}"/>
              </a:ext>
            </a:extLst>
          </p:cNvPr>
          <p:cNvSpPr txBox="1"/>
          <p:nvPr/>
        </p:nvSpPr>
        <p:spPr>
          <a:xfrm>
            <a:off x="887800" y="3204996"/>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Update Draft 1 APP</a:t>
            </a:r>
          </a:p>
        </p:txBody>
      </p:sp>
      <p:sp>
        <p:nvSpPr>
          <p:cNvPr id="9" name="TextBox 8">
            <a:extLst>
              <a:ext uri="{FF2B5EF4-FFF2-40B4-BE49-F238E27FC236}">
                <a16:creationId xmlns:a16="http://schemas.microsoft.com/office/drawing/2014/main" xmlns="" id="{AA8DE089-070C-E216-2D25-13E40ABBAC03}"/>
              </a:ext>
            </a:extLst>
          </p:cNvPr>
          <p:cNvSpPr txBox="1"/>
          <p:nvPr/>
        </p:nvSpPr>
        <p:spPr>
          <a:xfrm>
            <a:off x="2555260" y="4152137"/>
            <a:ext cx="14899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Submit to AGSA 13 Jan</a:t>
            </a:r>
          </a:p>
        </p:txBody>
      </p:sp>
      <p:sp>
        <p:nvSpPr>
          <p:cNvPr id="11" name="TextBox 10">
            <a:extLst>
              <a:ext uri="{FF2B5EF4-FFF2-40B4-BE49-F238E27FC236}">
                <a16:creationId xmlns:a16="http://schemas.microsoft.com/office/drawing/2014/main" xmlns="" id="{65DE6D5A-9DA8-339F-668F-41009A74253F}"/>
              </a:ext>
            </a:extLst>
          </p:cNvPr>
          <p:cNvSpPr txBox="1"/>
          <p:nvPr/>
        </p:nvSpPr>
        <p:spPr>
          <a:xfrm>
            <a:off x="890008" y="2977324"/>
            <a:ext cx="28950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Respond to feedback from M&amp;E; Internal Audit &amp; DPME</a:t>
            </a:r>
          </a:p>
        </p:txBody>
      </p:sp>
      <p:sp>
        <p:nvSpPr>
          <p:cNvPr id="12" name="Title 33">
            <a:extLst>
              <a:ext uri="{FF2B5EF4-FFF2-40B4-BE49-F238E27FC236}">
                <a16:creationId xmlns:a16="http://schemas.microsoft.com/office/drawing/2014/main" xmlns="" id="{E7D144B8-86E1-10E5-5438-A5E287B6677E}"/>
              </a:ext>
            </a:extLst>
          </p:cNvPr>
          <p:cNvSpPr txBox="1">
            <a:spLocks/>
          </p:cNvSpPr>
          <p:nvPr/>
        </p:nvSpPr>
        <p:spPr>
          <a:xfrm rot="16200000">
            <a:off x="-1537343" y="3483155"/>
            <a:ext cx="3606983" cy="710952"/>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1500" b="1" kern="1200">
                <a:solidFill>
                  <a:srgbClr val="F5981B"/>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5981B"/>
                </a:solidFill>
                <a:effectLst/>
                <a:uLnTx/>
                <a:uFillTx/>
                <a:latin typeface="Arial"/>
                <a:ea typeface="+mj-ea"/>
                <a:cs typeface="Arial"/>
              </a:rPr>
              <a:t>Way forward</a:t>
            </a:r>
          </a:p>
        </p:txBody>
      </p:sp>
      <p:sp>
        <p:nvSpPr>
          <p:cNvPr id="3" name="TextBox 2">
            <a:extLst>
              <a:ext uri="{FF2B5EF4-FFF2-40B4-BE49-F238E27FC236}">
                <a16:creationId xmlns:a16="http://schemas.microsoft.com/office/drawing/2014/main" xmlns="" id="{1BBDD93B-DD4F-064D-84C9-C30D8F1C423A}"/>
              </a:ext>
            </a:extLst>
          </p:cNvPr>
          <p:cNvSpPr txBox="1"/>
          <p:nvPr/>
        </p:nvSpPr>
        <p:spPr>
          <a:xfrm>
            <a:off x="5704462" y="4321510"/>
            <a:ext cx="241660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Respond to DPME queries &amp; resubmit  17 Feb  </a:t>
            </a:r>
            <a:endParaRPr kumimoji="0" lang="ko-KR" altLang="en-US" sz="9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xmlns="" val="319043651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3D box skeletons">
            <a:extLst>
              <a:ext uri="{FF2B5EF4-FFF2-40B4-BE49-F238E27FC236}">
                <a16:creationId xmlns:a16="http://schemas.microsoft.com/office/drawing/2014/main" xmlns="" id="{5723FE24-43D1-A02B-9840-2D6EA3943429}"/>
              </a:ext>
            </a:extLst>
          </p:cNvPr>
          <p:cNvPicPr>
            <a:picLocks noChangeAspect="1"/>
          </p:cNvPicPr>
          <p:nvPr/>
        </p:nvPicPr>
        <p:blipFill rotWithShape="1">
          <a:blip r:embed="rId2" cstate="print">
            <a:alphaModFix amt="45000"/>
          </a:blip>
          <a:srcRect l="7216" r="3783" b="-1"/>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91DED8E5-0CDB-7A48-3AD5-635B17311C43}"/>
              </a:ext>
            </a:extLst>
          </p:cNvPr>
          <p:cNvSpPr>
            <a:spLocks noGrp="1"/>
          </p:cNvSpPr>
          <p:nvPr>
            <p:ph type="title"/>
          </p:nvPr>
        </p:nvSpPr>
        <p:spPr>
          <a:xfrm>
            <a:off x="1327149" y="1695576"/>
            <a:ext cx="6489703" cy="2857191"/>
          </a:xfrm>
        </p:spPr>
        <p:txBody>
          <a:bodyPr vert="horz" lIns="91440" tIns="45720" rIns="91440" bIns="45720" rtlCol="0" anchor="ctr">
            <a:normAutofit/>
          </a:bodyPr>
          <a:lstStyle/>
          <a:p>
            <a:pPr algn="ctr"/>
            <a:r>
              <a:rPr lang="en-US" sz="7000" dirty="0"/>
              <a:t>Structure of APP</a:t>
            </a:r>
          </a:p>
        </p:txBody>
      </p:sp>
    </p:spTree>
    <p:extLst>
      <p:ext uri="{BB962C8B-B14F-4D97-AF65-F5344CB8AC3E}">
        <p14:creationId xmlns:p14="http://schemas.microsoft.com/office/powerpoint/2010/main" xmlns="" val="253243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E585D-48FD-6F7A-623C-1F2596C94BC6}"/>
              </a:ext>
            </a:extLst>
          </p:cNvPr>
          <p:cNvSpPr>
            <a:spLocks noGrp="1"/>
          </p:cNvSpPr>
          <p:nvPr>
            <p:ph type="title"/>
          </p:nvPr>
        </p:nvSpPr>
        <p:spPr>
          <a:xfrm>
            <a:off x="603504" y="5038344"/>
            <a:ext cx="7934706" cy="1188720"/>
          </a:xfrm>
        </p:spPr>
        <p:txBody>
          <a:bodyPr>
            <a:normAutofit/>
          </a:bodyPr>
          <a:lstStyle/>
          <a:p>
            <a:r>
              <a:rPr lang="en-US" sz="3500" dirty="0">
                <a:solidFill>
                  <a:schemeClr val="tx2"/>
                </a:solidFill>
              </a:rPr>
              <a:t>PART A: OUR MANDATE</a:t>
            </a:r>
          </a:p>
        </p:txBody>
      </p:sp>
      <p:graphicFrame>
        <p:nvGraphicFramePr>
          <p:cNvPr id="4" name="Content Placeholder 3">
            <a:extLst>
              <a:ext uri="{FF2B5EF4-FFF2-40B4-BE49-F238E27FC236}">
                <a16:creationId xmlns:a16="http://schemas.microsoft.com/office/drawing/2014/main" xmlns="" id="{9E74DFE0-255B-58B4-AFAD-3E137FEC5837}"/>
              </a:ext>
            </a:extLst>
          </p:cNvPr>
          <p:cNvGraphicFramePr>
            <a:graphicFrameLocks noGrp="1"/>
          </p:cNvGraphicFramePr>
          <p:nvPr>
            <p:ph idx="1"/>
          </p:nvPr>
        </p:nvGraphicFramePr>
        <p:xfrm>
          <a:off x="1081165" y="445168"/>
          <a:ext cx="6981670" cy="4235123"/>
        </p:xfrm>
        <a:graphic>
          <a:graphicData uri="http://schemas.openxmlformats.org/drawingml/2006/table">
            <a:tbl>
              <a:tblPr firstRow="1" firstCol="1" bandRow="1">
                <a:tableStyleId>{D27102A9-8310-4765-A935-A1911B00CA55}</a:tableStyleId>
              </a:tblPr>
              <a:tblGrid>
                <a:gridCol w="6981670">
                  <a:extLst>
                    <a:ext uri="{9D8B030D-6E8A-4147-A177-3AD203B41FA5}">
                      <a16:colId xmlns:a16="http://schemas.microsoft.com/office/drawing/2014/main" xmlns="" val="2864576740"/>
                    </a:ext>
                  </a:extLst>
                </a:gridCol>
              </a:tblGrid>
              <a:tr h="451439">
                <a:tc>
                  <a:txBody>
                    <a:bodyPr/>
                    <a:lstStyle/>
                    <a:p>
                      <a:pPr marL="0" marR="0">
                        <a:spcBef>
                          <a:spcPts val="0"/>
                        </a:spcBef>
                        <a:spcAft>
                          <a:spcPts val="0"/>
                        </a:spcAft>
                      </a:pPr>
                      <a:r>
                        <a:rPr lang="en-US" sz="1800" b="1" cap="none" spc="0" dirty="0">
                          <a:solidFill>
                            <a:schemeClr val="tx1"/>
                          </a:solidFill>
                          <a:effectLst/>
                          <a:latin typeface="Arial MT"/>
                          <a:ea typeface="Arial MT"/>
                          <a:cs typeface="Arial MT"/>
                        </a:rPr>
                        <a:t>1. Mandate</a:t>
                      </a:r>
                    </a:p>
                  </a:txBody>
                  <a:tcPr marL="72123" marR="72123" marT="72123" marB="72123"/>
                </a:tc>
                <a:extLst>
                  <a:ext uri="{0D108BD9-81ED-4DB2-BD59-A6C34878D82A}">
                    <a16:rowId xmlns:a16="http://schemas.microsoft.com/office/drawing/2014/main" xmlns="" val="667944196"/>
                  </a:ext>
                </a:extLst>
              </a:tr>
              <a:tr h="451439">
                <a:tc>
                  <a:txBody>
                    <a:bodyPr/>
                    <a:lstStyle/>
                    <a:p>
                      <a:pPr marL="0" marR="0">
                        <a:spcBef>
                          <a:spcPts val="0"/>
                        </a:spcBef>
                        <a:spcAft>
                          <a:spcPts val="0"/>
                        </a:spcAft>
                      </a:pPr>
                      <a:r>
                        <a:rPr lang="en-GB" sz="1800" b="1" cap="none" spc="0" dirty="0">
                          <a:solidFill>
                            <a:schemeClr val="tx1"/>
                          </a:solidFill>
                          <a:effectLst/>
                        </a:rPr>
                        <a:t>1.1 Acts</a:t>
                      </a:r>
                      <a:endParaRPr lang="en-US" sz="18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2368414306"/>
                  </a:ext>
                </a:extLst>
              </a:tr>
              <a:tr h="358350">
                <a:tc>
                  <a:txBody>
                    <a:bodyPr/>
                    <a:lstStyle/>
                    <a:p>
                      <a:pPr marL="0" marR="0">
                        <a:spcBef>
                          <a:spcPts val="0"/>
                        </a:spcBef>
                        <a:spcAft>
                          <a:spcPts val="0"/>
                        </a:spcAft>
                      </a:pPr>
                      <a:r>
                        <a:rPr lang="en-GB" sz="1200" b="1" cap="none" spc="0" dirty="0">
                          <a:solidFill>
                            <a:schemeClr val="tx1"/>
                          </a:solidFill>
                          <a:effectLst/>
                        </a:rPr>
                        <a:t>1.2 Bills</a:t>
                      </a:r>
                      <a:endParaRPr lang="en-US" sz="12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551347364"/>
                  </a:ext>
                </a:extLst>
              </a:tr>
              <a:tr h="358350">
                <a:tc>
                  <a:txBody>
                    <a:bodyPr/>
                    <a:lstStyle/>
                    <a:p>
                      <a:pPr marL="0" marR="0">
                        <a:spcBef>
                          <a:spcPts val="0"/>
                        </a:spcBef>
                        <a:spcAft>
                          <a:spcPts val="0"/>
                        </a:spcAft>
                      </a:pPr>
                      <a:r>
                        <a:rPr lang="en-GB" sz="1200" b="1" cap="none" spc="0" dirty="0">
                          <a:solidFill>
                            <a:schemeClr val="tx1"/>
                          </a:solidFill>
                          <a:effectLst/>
                        </a:rPr>
                        <a:t>1.3 Regulations</a:t>
                      </a:r>
                      <a:endParaRPr lang="en-US" sz="12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3921589322"/>
                  </a:ext>
                </a:extLst>
              </a:tr>
              <a:tr h="358350">
                <a:tc>
                  <a:txBody>
                    <a:bodyPr/>
                    <a:lstStyle/>
                    <a:p>
                      <a:pPr marL="0" marR="0">
                        <a:spcBef>
                          <a:spcPts val="0"/>
                        </a:spcBef>
                        <a:spcAft>
                          <a:spcPts val="0"/>
                        </a:spcAft>
                      </a:pPr>
                      <a:r>
                        <a:rPr lang="en-GB" sz="1200" b="1" cap="none" spc="0" dirty="0">
                          <a:solidFill>
                            <a:schemeClr val="tx1"/>
                          </a:solidFill>
                          <a:effectLst/>
                        </a:rPr>
                        <a:t>1.4 Other prescripts governing the Department </a:t>
                      </a:r>
                      <a:endParaRPr lang="en-US" sz="12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2126482588"/>
                  </a:ext>
                </a:extLst>
              </a:tr>
              <a:tr h="358350">
                <a:tc>
                  <a:txBody>
                    <a:bodyPr/>
                    <a:lstStyle/>
                    <a:p>
                      <a:pPr marL="0" marR="0">
                        <a:spcBef>
                          <a:spcPts val="0"/>
                        </a:spcBef>
                        <a:spcAft>
                          <a:spcPts val="0"/>
                        </a:spcAft>
                      </a:pPr>
                      <a:r>
                        <a:rPr lang="en-GB" sz="1200" b="1" cap="none" spc="0" dirty="0">
                          <a:solidFill>
                            <a:schemeClr val="tx1"/>
                          </a:solidFill>
                          <a:effectLst/>
                        </a:rPr>
                        <a:t>      1.4.1 Sector specific </a:t>
                      </a:r>
                      <a:endParaRPr lang="en-US" sz="12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2128444021"/>
                  </a:ext>
                </a:extLst>
              </a:tr>
              <a:tr h="358350">
                <a:tc>
                  <a:txBody>
                    <a:bodyPr/>
                    <a:lstStyle/>
                    <a:p>
                      <a:pPr marL="0" marR="0">
                        <a:spcBef>
                          <a:spcPts val="0"/>
                        </a:spcBef>
                        <a:spcAft>
                          <a:spcPts val="0"/>
                        </a:spcAft>
                      </a:pPr>
                      <a:r>
                        <a:rPr lang="en-GB" sz="1200" b="1" cap="none" spc="0" dirty="0">
                          <a:solidFill>
                            <a:schemeClr val="tx1"/>
                          </a:solidFill>
                          <a:effectLst/>
                        </a:rPr>
                        <a:t>      1.4.2 Generic</a:t>
                      </a:r>
                      <a:endParaRPr lang="en-US" sz="12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2334159476"/>
                  </a:ext>
                </a:extLst>
              </a:tr>
              <a:tr h="358350">
                <a:tc>
                  <a:txBody>
                    <a:bodyPr/>
                    <a:lstStyle/>
                    <a:p>
                      <a:pPr marL="0" marR="0">
                        <a:spcBef>
                          <a:spcPts val="0"/>
                        </a:spcBef>
                        <a:spcAft>
                          <a:spcPts val="0"/>
                        </a:spcAft>
                      </a:pPr>
                      <a:r>
                        <a:rPr lang="en-GB" sz="1200" b="1" cap="none" spc="0" dirty="0">
                          <a:solidFill>
                            <a:schemeClr val="tx1"/>
                          </a:solidFill>
                          <a:effectLst/>
                        </a:rPr>
                        <a:t>1.5 International treaties</a:t>
                      </a:r>
                      <a:endParaRPr lang="en-US" sz="1200" b="1"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2836846865"/>
                  </a:ext>
                </a:extLst>
              </a:tr>
              <a:tr h="730706">
                <a:tc>
                  <a:txBody>
                    <a:bodyPr/>
                    <a:lstStyle/>
                    <a:p>
                      <a:pPr marL="0" marR="0">
                        <a:spcBef>
                          <a:spcPts val="0"/>
                        </a:spcBef>
                        <a:spcAft>
                          <a:spcPts val="0"/>
                        </a:spcAft>
                      </a:pPr>
                      <a:r>
                        <a:rPr lang="en-GB" sz="1800" b="1" kern="1200" cap="none" spc="0" dirty="0">
                          <a:solidFill>
                            <a:schemeClr val="tx1"/>
                          </a:solidFill>
                          <a:effectLst/>
                          <a:latin typeface="Arial MT"/>
                        </a:rPr>
                        <a:t>2. Updates to institutional policies and strategies governing the five-year planning period</a:t>
                      </a:r>
                      <a:endParaRPr lang="en-US" sz="1800" b="1" kern="1200"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3611277872"/>
                  </a:ext>
                </a:extLst>
              </a:tr>
              <a:tr h="451439">
                <a:tc>
                  <a:txBody>
                    <a:bodyPr/>
                    <a:lstStyle/>
                    <a:p>
                      <a:pPr marL="0" marR="0">
                        <a:spcBef>
                          <a:spcPts val="0"/>
                        </a:spcBef>
                        <a:spcAft>
                          <a:spcPts val="0"/>
                        </a:spcAft>
                      </a:pPr>
                      <a:r>
                        <a:rPr lang="en-GB" sz="1800" b="1" kern="1200" cap="none" spc="0" dirty="0">
                          <a:solidFill>
                            <a:schemeClr val="tx1"/>
                          </a:solidFill>
                          <a:effectLst/>
                          <a:latin typeface="Arial MT"/>
                        </a:rPr>
                        <a:t>3. Updates to relevant court findings </a:t>
                      </a:r>
                      <a:endParaRPr lang="en-US" sz="1800" b="1" kern="1200" cap="none" spc="0" dirty="0">
                        <a:solidFill>
                          <a:schemeClr val="tx1"/>
                        </a:solidFill>
                        <a:effectLst/>
                        <a:latin typeface="Arial MT"/>
                        <a:ea typeface="Arial MT"/>
                        <a:cs typeface="Arial MT"/>
                      </a:endParaRPr>
                    </a:p>
                  </a:txBody>
                  <a:tcPr marL="72123" marR="72123" marT="72123" marB="72123"/>
                </a:tc>
                <a:extLst>
                  <a:ext uri="{0D108BD9-81ED-4DB2-BD59-A6C34878D82A}">
                    <a16:rowId xmlns:a16="http://schemas.microsoft.com/office/drawing/2014/main" xmlns="" val="1009752104"/>
                  </a:ext>
                </a:extLst>
              </a:tr>
            </a:tbl>
          </a:graphicData>
        </a:graphic>
      </p:graphicFrame>
    </p:spTree>
    <p:extLst>
      <p:ext uri="{BB962C8B-B14F-4D97-AF65-F5344CB8AC3E}">
        <p14:creationId xmlns:p14="http://schemas.microsoft.com/office/powerpoint/2010/main" xmlns="" val="319429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5">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17">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12BC6BC1-BB50-C710-9984-4FCEB022A7D4}"/>
              </a:ext>
            </a:extLst>
          </p:cNvPr>
          <p:cNvSpPr txBox="1"/>
          <p:nvPr/>
        </p:nvSpPr>
        <p:spPr>
          <a:xfrm>
            <a:off x="515125" y="1153572"/>
            <a:ext cx="2400300"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dirty="0">
                <a:solidFill>
                  <a:srgbClr val="FFFFFF"/>
                </a:solidFill>
                <a:latin typeface="+mj-lt"/>
                <a:ea typeface="+mj-ea"/>
                <a:cs typeface="+mj-cs"/>
              </a:rPr>
              <a:t>Acts</a:t>
            </a:r>
          </a:p>
        </p:txBody>
      </p:sp>
      <p:sp>
        <p:nvSpPr>
          <p:cNvPr id="36" name="Arc 19">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CD37F1D4-37CB-6280-F71D-0CCC5D894880}"/>
              </a:ext>
            </a:extLst>
          </p:cNvPr>
          <p:cNvSpPr txBox="1"/>
          <p:nvPr/>
        </p:nvSpPr>
        <p:spPr>
          <a:xfrm>
            <a:off x="2635350" y="451643"/>
            <a:ext cx="7186454" cy="5585619"/>
          </a:xfrm>
          <a:prstGeom prst="rect">
            <a:avLst/>
          </a:prstGeom>
        </p:spPr>
        <p:txBody>
          <a:bodyPr vert="horz" lIns="91440" tIns="45720" rIns="91440" bIns="45720" rtlCol="0" anchor="ctr">
            <a:normAutofit/>
          </a:bodyPr>
          <a:lstStyle/>
          <a:p>
            <a:pPr lvl="1" defTabSz="914400">
              <a:lnSpc>
                <a:spcPct val="90000"/>
              </a:lnSpc>
              <a:spcAft>
                <a:spcPts val="600"/>
              </a:spcAft>
            </a:pPr>
            <a:r>
              <a:rPr lang="en-US" sz="1400" dirty="0"/>
              <a:t>1.	</a:t>
            </a:r>
            <a:r>
              <a:rPr lang="en-US" sz="1200" dirty="0"/>
              <a:t>Cultural Institutions Act, 1998 (Act No. 119 of 1998)</a:t>
            </a:r>
          </a:p>
          <a:p>
            <a:pPr lvl="1" defTabSz="914400">
              <a:lnSpc>
                <a:spcPct val="90000"/>
              </a:lnSpc>
              <a:spcAft>
                <a:spcPts val="600"/>
              </a:spcAft>
            </a:pPr>
            <a:r>
              <a:rPr lang="en-US" sz="1200" dirty="0"/>
              <a:t>2.	Culture Promotion Act, 1983 (Act No. 35 of 1983)</a:t>
            </a:r>
          </a:p>
          <a:p>
            <a:pPr lvl="1" defTabSz="914400">
              <a:lnSpc>
                <a:spcPct val="90000"/>
              </a:lnSpc>
              <a:spcAft>
                <a:spcPts val="600"/>
              </a:spcAft>
            </a:pPr>
            <a:r>
              <a:rPr lang="en-US" sz="1200" dirty="0"/>
              <a:t>3.	Heraldry Act (Act No. 18 of 1962) </a:t>
            </a:r>
          </a:p>
          <a:p>
            <a:pPr lvl="1" defTabSz="914400">
              <a:lnSpc>
                <a:spcPct val="90000"/>
              </a:lnSpc>
              <a:spcAft>
                <a:spcPts val="600"/>
              </a:spcAft>
            </a:pPr>
            <a:r>
              <a:rPr lang="en-US" sz="1200" dirty="0"/>
              <a:t>4.	Legal Deposit Act, 1997 (Act No. 54 of 1997) </a:t>
            </a:r>
          </a:p>
          <a:p>
            <a:pPr lvl="1" defTabSz="914400">
              <a:lnSpc>
                <a:spcPct val="90000"/>
              </a:lnSpc>
              <a:spcAft>
                <a:spcPts val="600"/>
              </a:spcAft>
            </a:pPr>
            <a:r>
              <a:rPr lang="en-US" sz="1200" dirty="0"/>
              <a:t>5.	National Archives and Record Service of South Africa Act, 1996 (Act No. 43 of 1996)</a:t>
            </a:r>
          </a:p>
          <a:p>
            <a:pPr lvl="1" defTabSz="914400">
              <a:lnSpc>
                <a:spcPct val="90000"/>
              </a:lnSpc>
              <a:spcAft>
                <a:spcPts val="600"/>
              </a:spcAft>
            </a:pPr>
            <a:r>
              <a:rPr lang="en-US" sz="1200" dirty="0"/>
              <a:t>6.	National Arts Council Act, 1997 (Act No. 56 of 1997)</a:t>
            </a:r>
          </a:p>
          <a:p>
            <a:pPr lvl="1" defTabSz="914400">
              <a:lnSpc>
                <a:spcPct val="90000"/>
              </a:lnSpc>
              <a:spcAft>
                <a:spcPts val="600"/>
              </a:spcAft>
            </a:pPr>
            <a:r>
              <a:rPr lang="en-US" sz="1200" dirty="0"/>
              <a:t>7.	National Council for Library and Information Services Act, 2001 (Act No. 6 of 2001)</a:t>
            </a:r>
          </a:p>
          <a:p>
            <a:pPr lvl="1" defTabSz="914400">
              <a:lnSpc>
                <a:spcPct val="90000"/>
              </a:lnSpc>
              <a:spcAft>
                <a:spcPts val="600"/>
              </a:spcAft>
            </a:pPr>
            <a:r>
              <a:rPr lang="en-US" sz="1200" dirty="0"/>
              <a:t>8.	National Film and Video Foundation Act, 1997 (Act No. 73 of 1997)</a:t>
            </a:r>
          </a:p>
          <a:p>
            <a:pPr lvl="1" defTabSz="914400">
              <a:lnSpc>
                <a:spcPct val="90000"/>
              </a:lnSpc>
              <a:spcAft>
                <a:spcPts val="600"/>
              </a:spcAft>
            </a:pPr>
            <a:r>
              <a:rPr lang="en-US" sz="1200" dirty="0"/>
              <a:t>9.	National Heritage Council Act, 1999 (Act No. 11 of 1999)</a:t>
            </a:r>
          </a:p>
          <a:p>
            <a:pPr lvl="1" defTabSz="914400">
              <a:lnSpc>
                <a:spcPct val="90000"/>
              </a:lnSpc>
              <a:spcAft>
                <a:spcPts val="600"/>
              </a:spcAft>
            </a:pPr>
            <a:r>
              <a:rPr lang="en-US" sz="1200" dirty="0"/>
              <a:t>10.	National Heritage Resources Act, 1999 (Act No. 25 of 1999)</a:t>
            </a:r>
          </a:p>
          <a:p>
            <a:pPr lvl="1" defTabSz="914400">
              <a:lnSpc>
                <a:spcPct val="90000"/>
              </a:lnSpc>
              <a:spcAft>
                <a:spcPts val="600"/>
              </a:spcAft>
            </a:pPr>
            <a:r>
              <a:rPr lang="en-US" sz="1200" dirty="0"/>
              <a:t>11.	National Library of South Africa Act, 1998 (Act No. 92 of 1998)</a:t>
            </a:r>
          </a:p>
          <a:p>
            <a:pPr lvl="1" defTabSz="914400">
              <a:lnSpc>
                <a:spcPct val="90000"/>
              </a:lnSpc>
              <a:spcAft>
                <a:spcPts val="600"/>
              </a:spcAft>
            </a:pPr>
            <a:r>
              <a:rPr lang="en-US" sz="1200" dirty="0"/>
              <a:t>12.	National Sport and Recreation Act, 1998 (Act No. 110 of 1998)  </a:t>
            </a:r>
          </a:p>
          <a:p>
            <a:pPr lvl="1" defTabSz="914400">
              <a:lnSpc>
                <a:spcPct val="90000"/>
              </a:lnSpc>
              <a:spcAft>
                <a:spcPts val="600"/>
              </a:spcAft>
            </a:pPr>
            <a:r>
              <a:rPr lang="en-US" sz="1200" dirty="0"/>
              <a:t>13.	Pan South African Language Board Act, 1995 (Act No. 59 of 1995)</a:t>
            </a:r>
          </a:p>
          <a:p>
            <a:pPr lvl="1" defTabSz="914400">
              <a:lnSpc>
                <a:spcPct val="90000"/>
              </a:lnSpc>
              <a:spcAft>
                <a:spcPts val="600"/>
              </a:spcAft>
            </a:pPr>
            <a:r>
              <a:rPr lang="en-US" sz="1200" dirty="0"/>
              <a:t>14.	Safety at Sports and Recreational Events Act, 2010 (Act No. 2 of 2010)</a:t>
            </a:r>
          </a:p>
          <a:p>
            <a:pPr lvl="1" defTabSz="914400">
              <a:lnSpc>
                <a:spcPct val="90000"/>
              </a:lnSpc>
              <a:spcAft>
                <a:spcPts val="600"/>
              </a:spcAft>
            </a:pPr>
            <a:r>
              <a:rPr lang="en-US" sz="1200" dirty="0"/>
              <a:t>15.	South African Boxing Act, 2001 (Act No. 11 of 2001)</a:t>
            </a:r>
          </a:p>
          <a:p>
            <a:pPr lvl="1" defTabSz="914400">
              <a:lnSpc>
                <a:spcPct val="90000"/>
              </a:lnSpc>
              <a:spcAft>
                <a:spcPts val="600"/>
              </a:spcAft>
            </a:pPr>
            <a:r>
              <a:rPr lang="en-US" sz="1200" dirty="0"/>
              <a:t>16.	South African Geographical Names Council Act, 1998 (Act No. 118 of 1998) </a:t>
            </a:r>
          </a:p>
          <a:p>
            <a:pPr lvl="1" defTabSz="914400">
              <a:lnSpc>
                <a:spcPct val="90000"/>
              </a:lnSpc>
              <a:spcAft>
                <a:spcPts val="600"/>
              </a:spcAft>
            </a:pPr>
            <a:r>
              <a:rPr lang="en-US" sz="1200" dirty="0"/>
              <a:t>17.	South African Institute for Drug-free Sport Act, 1997 (Act No. 14 of 1997) </a:t>
            </a:r>
          </a:p>
          <a:p>
            <a:pPr lvl="1" defTabSz="914400">
              <a:lnSpc>
                <a:spcPct val="90000"/>
              </a:lnSpc>
              <a:spcAft>
                <a:spcPts val="600"/>
              </a:spcAft>
            </a:pPr>
            <a:r>
              <a:rPr lang="en-US" sz="1200" dirty="0"/>
              <a:t>18.	South African Language Practitioners' Council Act, 2014 (Act No. 8 of 2014)</a:t>
            </a:r>
          </a:p>
          <a:p>
            <a:pPr lvl="1" defTabSz="914400">
              <a:lnSpc>
                <a:spcPct val="90000"/>
              </a:lnSpc>
              <a:spcAft>
                <a:spcPts val="600"/>
              </a:spcAft>
            </a:pPr>
            <a:r>
              <a:rPr lang="en-US" sz="1200" dirty="0"/>
              <a:t>19.	South African Library for the Blind Act, 1998 (Act No. 91 of 1998)</a:t>
            </a:r>
          </a:p>
          <a:p>
            <a:pPr lvl="1" defTabSz="914400">
              <a:lnSpc>
                <a:spcPct val="90000"/>
              </a:lnSpc>
              <a:spcAft>
                <a:spcPts val="600"/>
              </a:spcAft>
            </a:pPr>
            <a:r>
              <a:rPr lang="en-US" sz="1200" dirty="0"/>
              <a:t>20.	Use of Official Languages Act, 2012 (Act No.12 of 2012)</a:t>
            </a:r>
          </a:p>
          <a:p>
            <a:pPr indent="-228600" defTabSz="914400">
              <a:lnSpc>
                <a:spcPct val="90000"/>
              </a:lnSpc>
              <a:spcAft>
                <a:spcPts val="600"/>
              </a:spcAft>
              <a:buFont typeface="Arial" panose="020B0604020202020204" pitchFamily="34" charset="0"/>
              <a:buChar char="•"/>
            </a:pPr>
            <a:endParaRPr lang="en-US" sz="1400" dirty="0"/>
          </a:p>
        </p:txBody>
      </p:sp>
      <p:sp>
        <p:nvSpPr>
          <p:cNvPr id="4" name="Slide Number Placeholder 3">
            <a:extLst>
              <a:ext uri="{FF2B5EF4-FFF2-40B4-BE49-F238E27FC236}">
                <a16:creationId xmlns:a16="http://schemas.microsoft.com/office/drawing/2014/main" xmlns="" id="{B4FF5AEE-6EAF-2C6F-9AE9-6582AF9F679E}"/>
              </a:ext>
            </a:extLst>
          </p:cNvPr>
          <p:cNvSpPr>
            <a:spLocks noGrp="1"/>
          </p:cNvSpPr>
          <p:nvPr>
            <p:ph type="sldNum" sz="quarter" idx="12"/>
          </p:nvPr>
        </p:nvSpPr>
        <p:spPr>
          <a:xfrm>
            <a:off x="7156173" y="6356350"/>
            <a:ext cx="1359176" cy="365125"/>
          </a:xfrm>
        </p:spPr>
        <p:txBody>
          <a:bodyPr vert="horz" lIns="91440" tIns="45720" rIns="91440" bIns="45720" rtlCol="0" anchor="ctr">
            <a:normAutofit/>
          </a:bodyPr>
          <a:lstStyle/>
          <a:p>
            <a:pPr defTabSz="914400">
              <a:spcAft>
                <a:spcPts val="600"/>
              </a:spcAft>
            </a:pPr>
            <a:fld id="{DA29E366-C59F-4931-AACC-96A9B8496996}" type="slidenum">
              <a:rPr lang="en-US" smtClean="0"/>
              <a:pPr defTabSz="914400">
                <a:spcAft>
                  <a:spcPts val="600"/>
                </a:spcAft>
              </a:pPr>
              <a:t>17</a:t>
            </a:fld>
            <a:endParaRPr lang="en-US" dirty="0"/>
          </a:p>
        </p:txBody>
      </p:sp>
    </p:spTree>
    <p:extLst>
      <p:ext uri="{BB962C8B-B14F-4D97-AF65-F5344CB8AC3E}">
        <p14:creationId xmlns:p14="http://schemas.microsoft.com/office/powerpoint/2010/main" xmlns="" val="147355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2">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0CEB2898-DD38-40AF-126A-AD02B6657E16}"/>
              </a:ext>
            </a:extLst>
          </p:cNvPr>
          <p:cNvSpPr txBox="1"/>
          <p:nvPr/>
        </p:nvSpPr>
        <p:spPr>
          <a:xfrm>
            <a:off x="163594" y="1153571"/>
            <a:ext cx="2820356"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dirty="0">
                <a:solidFill>
                  <a:srgbClr val="FFFFFF"/>
                </a:solidFill>
                <a:latin typeface="+mj-lt"/>
                <a:ea typeface="+mj-ea"/>
                <a:cs typeface="+mj-cs"/>
              </a:rPr>
              <a:t>Bills and Regulations</a:t>
            </a:r>
          </a:p>
        </p:txBody>
      </p:sp>
      <p:sp>
        <p:nvSpPr>
          <p:cNvPr id="14" name="Arc 14">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3BE33D9C-C1BC-1D6B-EEEA-1D6E5228FA4C}"/>
              </a:ext>
            </a:extLst>
          </p:cNvPr>
          <p:cNvSpPr txBox="1"/>
          <p:nvPr/>
        </p:nvSpPr>
        <p:spPr>
          <a:xfrm>
            <a:off x="3145258" y="136525"/>
            <a:ext cx="5835148" cy="6721475"/>
          </a:xfrm>
          <a:prstGeom prst="rect">
            <a:avLst/>
          </a:prstGeom>
        </p:spPr>
        <p:txBody>
          <a:bodyPr vert="horz" lIns="91440" tIns="45720" rIns="91440" bIns="45720" rtlCol="0" anchor="ctr">
            <a:normAutofit/>
          </a:bodyPr>
          <a:lstStyle/>
          <a:p>
            <a:pPr defTabSz="914400">
              <a:lnSpc>
                <a:spcPct val="90000"/>
              </a:lnSpc>
              <a:spcAft>
                <a:spcPts val="600"/>
              </a:spcAft>
            </a:pPr>
            <a:r>
              <a:rPr lang="en-US" sz="1500" b="1" dirty="0">
                <a:effectLst/>
              </a:rPr>
              <a:t>BILLS</a:t>
            </a:r>
            <a:endParaRPr lang="en-US" sz="1500" dirty="0">
              <a:effectLst/>
            </a:endParaRPr>
          </a:p>
          <a:p>
            <a:pPr marR="0" defTabSz="914400">
              <a:lnSpc>
                <a:spcPct val="90000"/>
              </a:lnSpc>
              <a:spcBef>
                <a:spcPts val="0"/>
              </a:spcBef>
              <a:spcAft>
                <a:spcPts val="600"/>
              </a:spcAft>
            </a:pPr>
            <a:r>
              <a:rPr lang="en-US" sz="1500" b="1" dirty="0">
                <a:effectLst/>
              </a:rPr>
              <a:t> </a:t>
            </a:r>
            <a:endParaRPr lang="en-US" sz="1500" dirty="0">
              <a:effectLst/>
            </a:endParaRPr>
          </a:p>
          <a:p>
            <a:pPr marR="0" lvl="0" defTabSz="914400">
              <a:lnSpc>
                <a:spcPct val="90000"/>
              </a:lnSpc>
              <a:spcBef>
                <a:spcPts val="0"/>
              </a:spcBef>
              <a:spcAft>
                <a:spcPts val="600"/>
              </a:spcAft>
            </a:pPr>
            <a:r>
              <a:rPr lang="en-US" sz="1500" dirty="0">
                <a:effectLst/>
              </a:rPr>
              <a:t>National Sport and Recreation Amendment Bill, 2021 – </a:t>
            </a:r>
            <a:r>
              <a:rPr lang="en-US" sz="1500" i="1" dirty="0">
                <a:effectLst/>
              </a:rPr>
              <a:t>approved by Cabinet for submission to Parliament. </a:t>
            </a:r>
          </a:p>
          <a:p>
            <a:pPr marR="0" lvl="0" defTabSz="914400">
              <a:lnSpc>
                <a:spcPct val="90000"/>
              </a:lnSpc>
              <a:spcBef>
                <a:spcPts val="0"/>
              </a:spcBef>
              <a:spcAft>
                <a:spcPts val="600"/>
              </a:spcAft>
            </a:pPr>
            <a:endParaRPr lang="en-US" sz="1500" dirty="0">
              <a:effectLst/>
            </a:endParaRPr>
          </a:p>
          <a:p>
            <a:pPr marR="0" lvl="0" defTabSz="914400">
              <a:lnSpc>
                <a:spcPct val="90000"/>
              </a:lnSpc>
              <a:spcBef>
                <a:spcPts val="0"/>
              </a:spcBef>
              <a:spcAft>
                <a:spcPts val="600"/>
              </a:spcAft>
            </a:pPr>
            <a:r>
              <a:rPr lang="en-US" sz="1500" dirty="0">
                <a:effectLst/>
              </a:rPr>
              <a:t>South African Geographical Names Council Amendment Bill 2021 </a:t>
            </a:r>
            <a:r>
              <a:rPr lang="en-US" sz="1500" i="1" dirty="0">
                <a:effectLst/>
              </a:rPr>
              <a:t>– to be submitted to the South African Geographical Names Council for consideration.</a:t>
            </a:r>
          </a:p>
          <a:p>
            <a:pPr marR="0" lvl="0" defTabSz="914400">
              <a:lnSpc>
                <a:spcPct val="90000"/>
              </a:lnSpc>
              <a:spcBef>
                <a:spcPts val="0"/>
              </a:spcBef>
              <a:spcAft>
                <a:spcPts val="600"/>
              </a:spcAft>
            </a:pPr>
            <a:endParaRPr lang="en-US" sz="1500" dirty="0">
              <a:effectLst/>
            </a:endParaRPr>
          </a:p>
          <a:p>
            <a:pPr marR="0" lvl="0" defTabSz="914400">
              <a:lnSpc>
                <a:spcPct val="90000"/>
              </a:lnSpc>
              <a:spcBef>
                <a:spcPts val="0"/>
              </a:spcBef>
              <a:spcAft>
                <a:spcPts val="600"/>
              </a:spcAft>
            </a:pPr>
            <a:r>
              <a:rPr lang="en-US" sz="1500" dirty="0">
                <a:effectLst/>
              </a:rPr>
              <a:t>Heraldry Bill, 2023 – </a:t>
            </a:r>
            <a:r>
              <a:rPr lang="en-US" sz="1500" i="1" dirty="0">
                <a:effectLst/>
              </a:rPr>
              <a:t>to be submitted to the Office of the Chief State Law Advisor.</a:t>
            </a:r>
          </a:p>
          <a:p>
            <a:pPr marL="0" marR="0" indent="-228600" defTabSz="914400">
              <a:lnSpc>
                <a:spcPct val="90000"/>
              </a:lnSpc>
              <a:spcBef>
                <a:spcPts val="0"/>
              </a:spcBef>
              <a:spcAft>
                <a:spcPts val="600"/>
              </a:spcAft>
              <a:buFont typeface="Arial" panose="020B0604020202020204" pitchFamily="34" charset="0"/>
              <a:buChar char="•"/>
            </a:pPr>
            <a:endParaRPr lang="en-US" sz="1500" b="1" dirty="0"/>
          </a:p>
          <a:p>
            <a:pPr marR="0" defTabSz="914400">
              <a:lnSpc>
                <a:spcPct val="90000"/>
              </a:lnSpc>
              <a:spcBef>
                <a:spcPts val="0"/>
              </a:spcBef>
              <a:spcAft>
                <a:spcPts val="600"/>
              </a:spcAft>
            </a:pPr>
            <a:r>
              <a:rPr lang="en-US" sz="1500" b="1" dirty="0">
                <a:effectLst/>
              </a:rPr>
              <a:t>REGULATIONS</a:t>
            </a:r>
            <a:endParaRPr lang="en-US" sz="1500" dirty="0">
              <a:effectLst/>
            </a:endParaRPr>
          </a:p>
          <a:p>
            <a:pPr marR="0" defTabSz="914400">
              <a:lnSpc>
                <a:spcPct val="90000"/>
              </a:lnSpc>
              <a:spcBef>
                <a:spcPts val="0"/>
              </a:spcBef>
              <a:spcAft>
                <a:spcPts val="600"/>
              </a:spcAft>
            </a:pPr>
            <a:r>
              <a:rPr lang="en-US" sz="1500" b="1" dirty="0">
                <a:effectLst/>
              </a:rPr>
              <a:t> </a:t>
            </a:r>
            <a:endParaRPr lang="en-US" sz="1500" dirty="0">
              <a:effectLst/>
            </a:endParaRPr>
          </a:p>
          <a:p>
            <a:pPr marR="0" defTabSz="914400">
              <a:lnSpc>
                <a:spcPct val="90000"/>
              </a:lnSpc>
              <a:spcBef>
                <a:spcPts val="0"/>
              </a:spcBef>
              <a:spcAft>
                <a:spcPts val="600"/>
              </a:spcAft>
            </a:pPr>
            <a:r>
              <a:rPr lang="en-US" sz="1500" u="sng" dirty="0">
                <a:effectLst/>
              </a:rPr>
              <a:t>These regulations will be reviewed after the National Sport and Recreation Act, 1998, has been amended–</a:t>
            </a:r>
          </a:p>
          <a:p>
            <a:pPr marR="0" defTabSz="914400">
              <a:lnSpc>
                <a:spcPct val="90000"/>
              </a:lnSpc>
              <a:spcBef>
                <a:spcPts val="0"/>
              </a:spcBef>
              <a:spcAft>
                <a:spcPts val="600"/>
              </a:spcAft>
            </a:pPr>
            <a:endParaRPr lang="en-US" sz="1500" dirty="0">
              <a:effectLst/>
            </a:endParaRPr>
          </a:p>
          <a:p>
            <a:pPr marR="0" lvl="0" defTabSz="914400">
              <a:lnSpc>
                <a:spcPct val="90000"/>
              </a:lnSpc>
              <a:spcBef>
                <a:spcPts val="0"/>
              </a:spcBef>
              <a:spcAft>
                <a:spcPts val="600"/>
              </a:spcAft>
            </a:pPr>
            <a:r>
              <a:rPr lang="en-US" sz="1500" dirty="0">
                <a:effectLst/>
              </a:rPr>
              <a:t>Bidding and Hosting of International Sport and Recreational Events Regulations, 2010</a:t>
            </a:r>
          </a:p>
          <a:p>
            <a:pPr marR="0" lvl="0" defTabSz="914400">
              <a:lnSpc>
                <a:spcPct val="90000"/>
              </a:lnSpc>
              <a:spcBef>
                <a:spcPts val="0"/>
              </a:spcBef>
              <a:spcAft>
                <a:spcPts val="600"/>
              </a:spcAft>
            </a:pPr>
            <a:endParaRPr lang="en-US" sz="1500" dirty="0">
              <a:effectLst/>
            </a:endParaRPr>
          </a:p>
          <a:p>
            <a:pPr marR="0" lvl="0" defTabSz="914400">
              <a:lnSpc>
                <a:spcPct val="90000"/>
              </a:lnSpc>
              <a:spcBef>
                <a:spcPts val="0"/>
              </a:spcBef>
              <a:spcAft>
                <a:spcPts val="600"/>
              </a:spcAft>
            </a:pPr>
            <a:r>
              <a:rPr lang="en-US" sz="1500" dirty="0">
                <a:effectLst/>
              </a:rPr>
              <a:t>Recognition of Sport and Recreation Bodies Regulations, 2011</a:t>
            </a:r>
          </a:p>
          <a:p>
            <a:pPr marR="0" lvl="0" defTabSz="914400">
              <a:lnSpc>
                <a:spcPct val="90000"/>
              </a:lnSpc>
              <a:spcBef>
                <a:spcPts val="0"/>
              </a:spcBef>
              <a:spcAft>
                <a:spcPts val="600"/>
              </a:spcAft>
            </a:pPr>
            <a:endParaRPr lang="en-US" sz="1500" dirty="0">
              <a:effectLst/>
            </a:endParaRPr>
          </a:p>
          <a:p>
            <a:pPr marR="0" lvl="0" defTabSz="914400">
              <a:lnSpc>
                <a:spcPct val="90000"/>
              </a:lnSpc>
              <a:spcBef>
                <a:spcPts val="0"/>
              </a:spcBef>
              <a:spcAft>
                <a:spcPts val="600"/>
              </a:spcAft>
            </a:pPr>
            <a:r>
              <a:rPr lang="en-US" sz="1500" dirty="0">
                <a:effectLst/>
              </a:rPr>
              <a:t>Funding of Sport or Recreational Bodies Regulations, 2015</a:t>
            </a:r>
          </a:p>
          <a:p>
            <a:pPr marR="0" lvl="0" defTabSz="914400">
              <a:lnSpc>
                <a:spcPct val="90000"/>
              </a:lnSpc>
              <a:spcBef>
                <a:spcPts val="0"/>
              </a:spcBef>
              <a:spcAft>
                <a:spcPts val="600"/>
              </a:spcAft>
            </a:pPr>
            <a:endParaRPr lang="en-US" sz="1500" dirty="0">
              <a:effectLst/>
            </a:endParaRPr>
          </a:p>
          <a:p>
            <a:pPr marR="0" lvl="0" defTabSz="914400">
              <a:lnSpc>
                <a:spcPct val="90000"/>
              </a:lnSpc>
              <a:spcBef>
                <a:spcPts val="0"/>
              </a:spcBef>
              <a:spcAft>
                <a:spcPts val="600"/>
              </a:spcAft>
            </a:pPr>
            <a:r>
              <a:rPr lang="en-US" sz="1500" dirty="0">
                <a:effectLst/>
              </a:rPr>
              <a:t>Safety at Sport and Recreational Events Regulations, 2017.</a:t>
            </a:r>
          </a:p>
        </p:txBody>
      </p:sp>
      <p:sp>
        <p:nvSpPr>
          <p:cNvPr id="4" name="Slide Number Placeholder 3">
            <a:extLst>
              <a:ext uri="{FF2B5EF4-FFF2-40B4-BE49-F238E27FC236}">
                <a16:creationId xmlns:a16="http://schemas.microsoft.com/office/drawing/2014/main" xmlns="" id="{C26B41C1-20AC-DB0E-2C93-97123AE5944B}"/>
              </a:ext>
            </a:extLst>
          </p:cNvPr>
          <p:cNvSpPr>
            <a:spLocks noGrp="1"/>
          </p:cNvSpPr>
          <p:nvPr>
            <p:ph type="sldNum" sz="quarter" idx="12"/>
          </p:nvPr>
        </p:nvSpPr>
        <p:spPr>
          <a:xfrm>
            <a:off x="7156173" y="6356350"/>
            <a:ext cx="1359176" cy="365125"/>
          </a:xfrm>
        </p:spPr>
        <p:txBody>
          <a:bodyPr vert="horz" lIns="91440" tIns="45720" rIns="91440" bIns="45720" rtlCol="0" anchor="ctr">
            <a:normAutofit/>
          </a:bodyPr>
          <a:lstStyle/>
          <a:p>
            <a:pPr defTabSz="914400">
              <a:spcAft>
                <a:spcPts val="600"/>
              </a:spcAft>
            </a:pPr>
            <a:fld id="{DA29E366-C59F-4931-AACC-96A9B8496996}" type="slidenum">
              <a:rPr lang="en-US" smtClean="0"/>
              <a:pPr defTabSz="914400">
                <a:spcAft>
                  <a:spcPts val="600"/>
                </a:spcAft>
              </a:pPr>
              <a:t>18</a:t>
            </a:fld>
            <a:endParaRPr lang="en-US" dirty="0"/>
          </a:p>
        </p:txBody>
      </p:sp>
    </p:spTree>
    <p:extLst>
      <p:ext uri="{BB962C8B-B14F-4D97-AF65-F5344CB8AC3E}">
        <p14:creationId xmlns:p14="http://schemas.microsoft.com/office/powerpoint/2010/main" xmlns="" val="4272501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xmlns="" id="{35DB3719-6FDC-4E5D-891D-FF40B7300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ketch line">
            <a:extLst>
              <a:ext uri="{FF2B5EF4-FFF2-40B4-BE49-F238E27FC236}">
                <a16:creationId xmlns:a16="http://schemas.microsoft.com/office/drawing/2014/main" xmlns="" id="{E0CBAC23-2E3F-4A90-BA59-F8299F6A54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8" name="Content Placeholder 3">
            <a:extLst>
              <a:ext uri="{FF2B5EF4-FFF2-40B4-BE49-F238E27FC236}">
                <a16:creationId xmlns:a16="http://schemas.microsoft.com/office/drawing/2014/main" xmlns="" id="{13466B7F-F135-147C-0B8A-621F1B38EF9A}"/>
              </a:ext>
            </a:extLst>
          </p:cNvPr>
          <p:cNvGraphicFramePr/>
          <p:nvPr>
            <p:extLst>
              <p:ext uri="{D42A27DB-BD31-4B8C-83A1-F6EECF244321}">
                <p14:modId xmlns:p14="http://schemas.microsoft.com/office/powerpoint/2010/main" xmlns="" val="1688453179"/>
              </p:ext>
            </p:extLst>
          </p:nvPr>
        </p:nvGraphicFramePr>
        <p:xfrm>
          <a:off x="594360" y="2069915"/>
          <a:ext cx="7886700" cy="4788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xmlns="" id="{D5E4A497-FB0E-CC1D-CFC8-32F9C5A44DE9}"/>
              </a:ext>
            </a:extLst>
          </p:cNvPr>
          <p:cNvSpPr txBox="1"/>
          <p:nvPr/>
        </p:nvSpPr>
        <p:spPr>
          <a:xfrm>
            <a:off x="391886" y="1086348"/>
            <a:ext cx="8577943" cy="646331"/>
          </a:xfrm>
          <a:prstGeom prst="rect">
            <a:avLst/>
          </a:prstGeom>
          <a:noFill/>
        </p:spPr>
        <p:txBody>
          <a:bodyPr wrap="square" rtlCol="0">
            <a:spAutoFit/>
          </a:bodyPr>
          <a:lstStyle/>
          <a:p>
            <a:r>
              <a:rPr lang="en-US" sz="3600" b="1" dirty="0">
                <a:solidFill>
                  <a:srgbClr val="F5981B"/>
                </a:solidFill>
                <a:latin typeface="Arial"/>
                <a:ea typeface="+mj-ea"/>
                <a:cs typeface="Arial"/>
              </a:rPr>
              <a:t>Policy development 2023/24</a:t>
            </a:r>
          </a:p>
        </p:txBody>
      </p:sp>
      <p:sp>
        <p:nvSpPr>
          <p:cNvPr id="3" name="Slide Number Placeholder 2">
            <a:extLst>
              <a:ext uri="{FF2B5EF4-FFF2-40B4-BE49-F238E27FC236}">
                <a16:creationId xmlns:a16="http://schemas.microsoft.com/office/drawing/2014/main" xmlns="" id="{AFC66F05-3A69-4B27-1274-DD6A149FCEE9}"/>
              </a:ext>
            </a:extLst>
          </p:cNvPr>
          <p:cNvSpPr>
            <a:spLocks noGrp="1"/>
          </p:cNvSpPr>
          <p:nvPr>
            <p:ph type="sldNum" sz="quarter" idx="12"/>
          </p:nvPr>
        </p:nvSpPr>
        <p:spPr/>
        <p:txBody>
          <a:bodyPr/>
          <a:lstStyle/>
          <a:p>
            <a:fld id="{DA29E366-C59F-4931-AACC-96A9B8496996}" type="slidenum">
              <a:rPr lang="en-US" smtClean="0"/>
              <a:pPr/>
              <a:t>19</a:t>
            </a:fld>
            <a:endParaRPr lang="en-US" dirty="0"/>
          </a:p>
        </p:txBody>
      </p:sp>
    </p:spTree>
    <p:extLst>
      <p:ext uri="{BB962C8B-B14F-4D97-AF65-F5344CB8AC3E}">
        <p14:creationId xmlns:p14="http://schemas.microsoft.com/office/powerpoint/2010/main" xmlns="" val="197965073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xmlns=""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8" descr="3D box skeletons">
            <a:extLst>
              <a:ext uri="{FF2B5EF4-FFF2-40B4-BE49-F238E27FC236}">
                <a16:creationId xmlns:a16="http://schemas.microsoft.com/office/drawing/2014/main" xmlns="" id="{5723FE24-43D1-A02B-9840-2D6EA3943429}"/>
              </a:ext>
            </a:extLst>
          </p:cNvPr>
          <p:cNvPicPr>
            <a:picLocks noChangeAspect="1"/>
          </p:cNvPicPr>
          <p:nvPr/>
        </p:nvPicPr>
        <p:blipFill rotWithShape="1">
          <a:blip r:embed="rId2" cstate="print"/>
          <a:srcRect l="29953" r="26519" b="-1"/>
          <a:stretch/>
        </p:blipFill>
        <p:spPr>
          <a:xfrm>
            <a:off x="466962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itle 1">
            <a:extLst>
              <a:ext uri="{FF2B5EF4-FFF2-40B4-BE49-F238E27FC236}">
                <a16:creationId xmlns:a16="http://schemas.microsoft.com/office/drawing/2014/main" xmlns="" id="{50544261-A86F-6096-DDB0-F5AAB31C1A3E}"/>
              </a:ext>
            </a:extLst>
          </p:cNvPr>
          <p:cNvSpPr txBox="1">
            <a:spLocks/>
          </p:cNvSpPr>
          <p:nvPr/>
        </p:nvSpPr>
        <p:spPr>
          <a:xfrm>
            <a:off x="93495" y="178602"/>
            <a:ext cx="8182230" cy="1249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rgbClr val="F5981B"/>
                </a:solidFill>
                <a:latin typeface="Arial"/>
                <a:cs typeface="Arial"/>
              </a:rPr>
              <a:t>Presentation </a:t>
            </a:r>
          </a:p>
          <a:p>
            <a:pPr>
              <a:spcAft>
                <a:spcPts val="600"/>
              </a:spcAft>
            </a:pPr>
            <a:r>
              <a:rPr lang="en-US" sz="3600" b="1" dirty="0">
                <a:solidFill>
                  <a:srgbClr val="F5981B"/>
                </a:solidFill>
                <a:latin typeface="Arial"/>
                <a:cs typeface="Arial"/>
              </a:rPr>
              <a:t>Structure</a:t>
            </a:r>
          </a:p>
        </p:txBody>
      </p:sp>
      <p:sp>
        <p:nvSpPr>
          <p:cNvPr id="7" name="Slide Number Placeholder 6">
            <a:extLst>
              <a:ext uri="{FF2B5EF4-FFF2-40B4-BE49-F238E27FC236}">
                <a16:creationId xmlns:a16="http://schemas.microsoft.com/office/drawing/2014/main" xmlns="" id="{A26B6F68-F9A2-50AC-7A8F-7E9E6B02CAD0}"/>
              </a:ext>
            </a:extLst>
          </p:cNvPr>
          <p:cNvSpPr>
            <a:spLocks noGrp="1"/>
          </p:cNvSpPr>
          <p:nvPr>
            <p:ph type="sldNum" sz="quarter" idx="12"/>
          </p:nvPr>
        </p:nvSpPr>
        <p:spPr/>
        <p:txBody>
          <a:bodyPr/>
          <a:lstStyle/>
          <a:p>
            <a:fld id="{DA29E366-C59F-4931-AACC-96A9B8496996}" type="slidenum">
              <a:rPr lang="en-US" smtClean="0"/>
              <a:pPr/>
              <a:t>2</a:t>
            </a:fld>
            <a:endParaRPr lang="en-US" dirty="0"/>
          </a:p>
        </p:txBody>
      </p:sp>
      <p:sp>
        <p:nvSpPr>
          <p:cNvPr id="9" name="Title 8">
            <a:extLst>
              <a:ext uri="{FF2B5EF4-FFF2-40B4-BE49-F238E27FC236}">
                <a16:creationId xmlns:a16="http://schemas.microsoft.com/office/drawing/2014/main" xmlns="" id="{4679291D-391D-733F-349B-C03DA7B50DA6}"/>
              </a:ext>
            </a:extLst>
          </p:cNvPr>
          <p:cNvSpPr>
            <a:spLocks noGrp="1"/>
          </p:cNvSpPr>
          <p:nvPr>
            <p:ph type="title"/>
          </p:nvPr>
        </p:nvSpPr>
        <p:spPr>
          <a:xfrm>
            <a:off x="0" y="3341790"/>
            <a:ext cx="5517514" cy="1325563"/>
          </a:xfrm>
        </p:spPr>
        <p:txBody>
          <a:bodyPr>
            <a:noAutofit/>
          </a:bodyPr>
          <a:lstStyle/>
          <a:p>
            <a:r>
              <a:rPr lang="en-US" sz="2800" dirty="0"/>
              <a:t>What Guides our Planning?</a:t>
            </a:r>
            <a:br>
              <a:rPr lang="en-US" sz="2800" dirty="0"/>
            </a:br>
            <a:r>
              <a:rPr lang="en-US" sz="2800" dirty="0"/>
              <a:t/>
            </a:r>
            <a:br>
              <a:rPr lang="en-US" sz="2800" dirty="0"/>
            </a:br>
            <a:r>
              <a:rPr lang="en-US" sz="2800" dirty="0"/>
              <a:t>2020-2025 Strategic Plan</a:t>
            </a:r>
            <a:br>
              <a:rPr lang="en-US" sz="2800" dirty="0"/>
            </a:br>
            <a:r>
              <a:rPr lang="en-US" sz="2800" dirty="0"/>
              <a:t/>
            </a:r>
            <a:br>
              <a:rPr lang="en-US" sz="2800" dirty="0"/>
            </a:br>
            <a:r>
              <a:rPr lang="en-US" sz="2800" dirty="0"/>
              <a:t>2023-2024 Annual Performance Plan</a:t>
            </a:r>
            <a:br>
              <a:rPr lang="en-US" sz="2800" dirty="0"/>
            </a:br>
            <a:r>
              <a:rPr lang="en-US" sz="2800" dirty="0"/>
              <a:t/>
            </a:r>
            <a:br>
              <a:rPr lang="en-US" sz="2800" dirty="0"/>
            </a:br>
            <a:r>
              <a:rPr lang="en-US" sz="2800" dirty="0"/>
              <a:t>Core Outputs in 2023/24 APP</a:t>
            </a:r>
            <a:br>
              <a:rPr lang="en-US" sz="2800" dirty="0"/>
            </a:br>
            <a:r>
              <a:rPr lang="en-US" sz="2800" dirty="0"/>
              <a:t/>
            </a:r>
            <a:br>
              <a:rPr lang="en-US" sz="2800" dirty="0"/>
            </a:br>
            <a:r>
              <a:rPr lang="en-US" sz="2800" dirty="0"/>
              <a:t>Our National Footprint – the DDM Model</a:t>
            </a:r>
            <a:br>
              <a:rPr lang="en-US" sz="2800" dirty="0"/>
            </a:br>
            <a:r>
              <a:rPr lang="en-US" sz="2800" dirty="0"/>
              <a:t/>
            </a:r>
            <a:br>
              <a:rPr lang="en-US" sz="2800" dirty="0"/>
            </a:br>
            <a:r>
              <a:rPr lang="en-US" sz="2800" dirty="0"/>
              <a:t>Budget Allocation</a:t>
            </a:r>
            <a:br>
              <a:rPr lang="en-US" sz="2800" dirty="0"/>
            </a:br>
            <a:endParaRPr lang="en-US" sz="2800" dirty="0"/>
          </a:p>
        </p:txBody>
      </p:sp>
    </p:spTree>
    <p:extLst>
      <p:ext uri="{BB962C8B-B14F-4D97-AF65-F5344CB8AC3E}">
        <p14:creationId xmlns:p14="http://schemas.microsoft.com/office/powerpoint/2010/main" xmlns="" val="163218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5DB3719-6FDC-4E5D-891D-FF40B7300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ING">
            <a:extLst>
              <a:ext uri="{FF2B5EF4-FFF2-40B4-BE49-F238E27FC236}">
                <a16:creationId xmlns:a16="http://schemas.microsoft.com/office/drawing/2014/main" xmlns="" id="{48388237-2250-F548-9269-277C5DC96DB0}"/>
              </a:ext>
            </a:extLst>
          </p:cNvPr>
          <p:cNvSpPr txBox="1"/>
          <p:nvPr/>
        </p:nvSpPr>
        <p:spPr>
          <a:xfrm>
            <a:off x="628650" y="365125"/>
            <a:ext cx="7886700" cy="13255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lvl1pPr>
              <a:defRPr sz="16600">
                <a:solidFill>
                  <a:srgbClr val="000000"/>
                </a:solidFill>
                <a:latin typeface="Gill Sans SemiBold"/>
                <a:ea typeface="Gill Sans SemiBold"/>
                <a:cs typeface="Gill Sans SemiBold"/>
                <a:sym typeface="Gill Sans SemiBold"/>
              </a:defRPr>
            </a:lvl1pPr>
          </a:lstStyle>
          <a:p>
            <a:pPr defTabSz="914400">
              <a:lnSpc>
                <a:spcPct val="90000"/>
              </a:lnSpc>
              <a:spcBef>
                <a:spcPct val="0"/>
              </a:spcBef>
              <a:spcAft>
                <a:spcPts val="600"/>
              </a:spcAft>
            </a:pPr>
            <a:r>
              <a:rPr lang="en-US" sz="4700" kern="1200" dirty="0">
                <a:solidFill>
                  <a:schemeClr val="tx1"/>
                </a:solidFill>
                <a:latin typeface="+mj-lt"/>
                <a:ea typeface="+mj-ea"/>
                <a:cs typeface="+mj-cs"/>
              </a:rPr>
              <a:t>Court Rulings</a:t>
            </a:r>
          </a:p>
        </p:txBody>
      </p:sp>
      <p:sp>
        <p:nvSpPr>
          <p:cNvPr id="12" name="sketch line">
            <a:extLst>
              <a:ext uri="{FF2B5EF4-FFF2-40B4-BE49-F238E27FC236}">
                <a16:creationId xmlns:a16="http://schemas.microsoft.com/office/drawing/2014/main" xmlns="" id="{E0CBAC23-2E3F-4A90-BA59-F8299F6A54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452188756"/>
              </p:ext>
            </p:extLst>
          </p:nvPr>
        </p:nvGraphicFramePr>
        <p:xfrm>
          <a:off x="180939" y="2188139"/>
          <a:ext cx="8779836" cy="3448332"/>
        </p:xfrm>
        <a:graphic>
          <a:graphicData uri="http://schemas.openxmlformats.org/drawingml/2006/table">
            <a:tbl>
              <a:tblPr firstRow="1" bandRow="1">
                <a:tableStyleId>{8799B23B-EC83-4686-B30A-512413B5E67A}</a:tableStyleId>
              </a:tblPr>
              <a:tblGrid>
                <a:gridCol w="2420248">
                  <a:extLst>
                    <a:ext uri="{9D8B030D-6E8A-4147-A177-3AD203B41FA5}">
                      <a16:colId xmlns:a16="http://schemas.microsoft.com/office/drawing/2014/main" xmlns="" val="1182540052"/>
                    </a:ext>
                  </a:extLst>
                </a:gridCol>
                <a:gridCol w="3661390">
                  <a:extLst>
                    <a:ext uri="{9D8B030D-6E8A-4147-A177-3AD203B41FA5}">
                      <a16:colId xmlns:a16="http://schemas.microsoft.com/office/drawing/2014/main" xmlns="" val="3575922436"/>
                    </a:ext>
                  </a:extLst>
                </a:gridCol>
                <a:gridCol w="2698198">
                  <a:extLst>
                    <a:ext uri="{9D8B030D-6E8A-4147-A177-3AD203B41FA5}">
                      <a16:colId xmlns:a16="http://schemas.microsoft.com/office/drawing/2014/main" xmlns="" val="3699601610"/>
                    </a:ext>
                  </a:extLst>
                </a:gridCol>
              </a:tblGrid>
              <a:tr h="343723">
                <a:tc>
                  <a:txBody>
                    <a:bodyPr/>
                    <a:lstStyle/>
                    <a:p>
                      <a:pPr marL="0" marR="0" algn="l">
                        <a:lnSpc>
                          <a:spcPct val="130000"/>
                        </a:lnSpc>
                        <a:spcBef>
                          <a:spcPts val="0"/>
                        </a:spcBef>
                        <a:spcAft>
                          <a:spcPts val="0"/>
                        </a:spcAft>
                      </a:pPr>
                      <a:r>
                        <a:rPr lang="en-ZA" sz="2000" kern="1200" dirty="0">
                          <a:effectLst/>
                        </a:rPr>
                        <a:t>Case</a:t>
                      </a:r>
                      <a:endParaRPr lang="en-US" sz="1800" dirty="0">
                        <a:solidFill>
                          <a:schemeClr val="tx1">
                            <a:lumMod val="50000"/>
                          </a:schemeClr>
                        </a:solidFill>
                        <a:effectLst/>
                        <a:latin typeface="Gill Sans SemiBold"/>
                        <a:ea typeface="Times New Roman" panose="02020603050405020304" pitchFamily="18" charset="0"/>
                        <a:cs typeface="Times New Roman" panose="02020603050405020304" pitchFamily="18" charset="0"/>
                      </a:endParaRPr>
                    </a:p>
                  </a:txBody>
                  <a:tcPr marL="34290" marR="34290" marT="17145" marB="17145"/>
                </a:tc>
                <a:tc>
                  <a:txBody>
                    <a:bodyPr/>
                    <a:lstStyle/>
                    <a:p>
                      <a:pPr marL="0" marR="0" algn="l">
                        <a:lnSpc>
                          <a:spcPct val="130000"/>
                        </a:lnSpc>
                        <a:spcBef>
                          <a:spcPts val="0"/>
                        </a:spcBef>
                        <a:spcAft>
                          <a:spcPts val="0"/>
                        </a:spcAft>
                      </a:pPr>
                      <a:r>
                        <a:rPr lang="en-ZA" sz="2000" kern="1200" dirty="0">
                          <a:effectLst/>
                        </a:rPr>
                        <a:t>Ruling</a:t>
                      </a:r>
                      <a:endParaRPr lang="en-US" sz="1800" dirty="0">
                        <a:solidFill>
                          <a:schemeClr val="tx1">
                            <a:lumMod val="50000"/>
                          </a:schemeClr>
                        </a:solidFill>
                        <a:effectLst/>
                        <a:latin typeface="Gill Sans SemiBold"/>
                        <a:ea typeface="Times New Roman" panose="02020603050405020304" pitchFamily="18" charset="0"/>
                        <a:cs typeface="Times New Roman" panose="02020603050405020304" pitchFamily="18" charset="0"/>
                      </a:endParaRPr>
                    </a:p>
                  </a:txBody>
                  <a:tcPr marL="34290" marR="34290" marT="17145" marB="17145"/>
                </a:tc>
                <a:tc>
                  <a:txBody>
                    <a:bodyPr/>
                    <a:lstStyle/>
                    <a:p>
                      <a:pPr algn="l">
                        <a:lnSpc>
                          <a:spcPct val="107000"/>
                        </a:lnSpc>
                        <a:spcAft>
                          <a:spcPts val="0"/>
                        </a:spcAft>
                      </a:pPr>
                      <a:r>
                        <a:rPr lang="en-ZA" sz="2000" kern="1200" dirty="0">
                          <a:effectLst/>
                        </a:rPr>
                        <a:t>Implications</a:t>
                      </a:r>
                      <a:endParaRPr lang="en-US" sz="2000" dirty="0">
                        <a:solidFill>
                          <a:schemeClr val="tx1">
                            <a:lumMod val="50000"/>
                          </a:schemeClr>
                        </a:solidFill>
                        <a:effectLst/>
                        <a:latin typeface="Gill Sans SemiBold"/>
                        <a:cs typeface="Times New Roman" panose="02020603050405020304" pitchFamily="18" charset="0"/>
                      </a:endParaRPr>
                    </a:p>
                  </a:txBody>
                  <a:tcPr marL="34290" marR="34290" marT="17145" marB="17145"/>
                </a:tc>
                <a:extLst>
                  <a:ext uri="{0D108BD9-81ED-4DB2-BD59-A6C34878D82A}">
                    <a16:rowId xmlns:a16="http://schemas.microsoft.com/office/drawing/2014/main" xmlns="" val="2578276624"/>
                  </a:ext>
                </a:extLst>
              </a:tr>
              <a:tr h="3049806">
                <a:tc>
                  <a:txBody>
                    <a:bodyPr/>
                    <a:lstStyle/>
                    <a:p>
                      <a:pPr marL="0" marR="0" algn="l">
                        <a:lnSpc>
                          <a:spcPct val="130000"/>
                        </a:lnSpc>
                        <a:spcBef>
                          <a:spcPts val="0"/>
                        </a:spcBef>
                        <a:spcAft>
                          <a:spcPts val="0"/>
                        </a:spcAft>
                      </a:pPr>
                      <a:r>
                        <a:rPr lang="en-ZA" sz="1100" kern="1200" dirty="0">
                          <a:effectLst/>
                          <a:latin typeface="Arial" panose="020B0604020202020204" pitchFamily="34" charset="0"/>
                          <a:cs typeface="Arial" panose="020B0604020202020204" pitchFamily="34" charset="0"/>
                        </a:rPr>
                        <a:t>The National Department of Arts and Culture (DAC) and The South African Roadies Association (SARA)</a:t>
                      </a:r>
                      <a:endParaRPr lang="en-US" sz="1100" dirty="0">
                        <a:effectLst/>
                        <a:latin typeface="Arial" panose="020B0604020202020204" pitchFamily="34" charset="0"/>
                        <a:cs typeface="Arial" panose="020B0604020202020204" pitchFamily="34" charset="0"/>
                      </a:endParaRPr>
                    </a:p>
                    <a:p>
                      <a:pPr marL="0" marR="0" algn="l">
                        <a:lnSpc>
                          <a:spcPct val="130000"/>
                        </a:lnSpc>
                        <a:spcBef>
                          <a:spcPts val="0"/>
                        </a:spcBef>
                        <a:spcAft>
                          <a:spcPts val="0"/>
                        </a:spcAft>
                      </a:pPr>
                      <a:r>
                        <a:rPr lang="en-ZA" sz="1100" kern="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cs typeface="Arial" panose="020B0604020202020204" pitchFamily="34" charset="0"/>
                      </a:endParaRPr>
                    </a:p>
                    <a:p>
                      <a:pPr marL="0" marR="0" algn="l">
                        <a:lnSpc>
                          <a:spcPct val="130000"/>
                        </a:lnSpc>
                        <a:spcBef>
                          <a:spcPts val="0"/>
                        </a:spcBef>
                        <a:spcAft>
                          <a:spcPts val="0"/>
                        </a:spcAft>
                      </a:pPr>
                      <a:r>
                        <a:rPr lang="en-ZA" sz="1100" kern="1200" dirty="0">
                          <a:effectLst/>
                          <a:latin typeface="Arial" panose="020B0604020202020204" pitchFamily="34" charset="0"/>
                          <a:cs typeface="Arial" panose="020B0604020202020204" pitchFamily="34" charset="0"/>
                        </a:rPr>
                        <a:t>Case number: 63756/17</a:t>
                      </a:r>
                      <a:endParaRPr lang="en-US" sz="1100" dirty="0">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17145" marB="17145">
                    <a:solidFill>
                      <a:srgbClr val="FDE88D">
                        <a:alpha val="20000"/>
                      </a:srgbClr>
                    </a:solidFill>
                  </a:tcPr>
                </a:tc>
                <a:tc>
                  <a:txBody>
                    <a:bodyPr/>
                    <a:lstStyle/>
                    <a:p>
                      <a:pPr marL="0" marR="0" algn="l">
                        <a:lnSpc>
                          <a:spcPct val="130000"/>
                        </a:lnSpc>
                        <a:spcBef>
                          <a:spcPts val="0"/>
                        </a:spcBef>
                        <a:spcAft>
                          <a:spcPts val="0"/>
                        </a:spcAft>
                      </a:pPr>
                      <a:r>
                        <a:rPr lang="en-ZA" sz="1100" kern="1200" dirty="0">
                          <a:effectLst/>
                          <a:latin typeface="Arial" panose="020B0604020202020204" pitchFamily="34" charset="0"/>
                          <a:cs typeface="Arial" panose="020B0604020202020204" pitchFamily="34" charset="0"/>
                        </a:rPr>
                        <a:t>3-year obligation for the funding of SARA’s Operational &amp; Programming costs.</a:t>
                      </a:r>
                      <a:endParaRPr lang="en-US" sz="1100" dirty="0">
                        <a:effectLst/>
                        <a:latin typeface="Arial" panose="020B0604020202020204" pitchFamily="34" charset="0"/>
                        <a:cs typeface="Arial" panose="020B0604020202020204" pitchFamily="34" charset="0"/>
                      </a:endParaRPr>
                    </a:p>
                    <a:p>
                      <a:pPr marL="0" marR="0" algn="l">
                        <a:lnSpc>
                          <a:spcPct val="130000"/>
                        </a:lnSpc>
                        <a:spcBef>
                          <a:spcPts val="0"/>
                        </a:spcBef>
                        <a:spcAft>
                          <a:spcPts val="0"/>
                        </a:spcAft>
                      </a:pPr>
                      <a:r>
                        <a:rPr lang="en-ZA" sz="1100" kern="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cs typeface="Arial" panose="020B0604020202020204" pitchFamily="34" charset="0"/>
                      </a:endParaRPr>
                    </a:p>
                    <a:p>
                      <a:pPr marL="0" marR="0" algn="l">
                        <a:lnSpc>
                          <a:spcPct val="130000"/>
                        </a:lnSpc>
                        <a:spcBef>
                          <a:spcPts val="0"/>
                        </a:spcBef>
                        <a:spcAft>
                          <a:spcPts val="0"/>
                        </a:spcAft>
                      </a:pPr>
                      <a:r>
                        <a:rPr lang="en-ZA" sz="1100" kern="1200" dirty="0">
                          <a:effectLst/>
                          <a:latin typeface="Arial" panose="020B0604020202020204" pitchFamily="34" charset="0"/>
                          <a:cs typeface="Arial" panose="020B0604020202020204" pitchFamily="34" charset="0"/>
                        </a:rPr>
                        <a:t>The current ruling on the SARA matter is that of the Public Protector of South (PPSA) Africa dated June 2017. In this ruling, the PPSA outlined several remedial actions to be implemented by the Department. These were further made into an order of court by the High Court of South Africa on 22nd August 2018, which instructed the Department to implement the Settlement Agreement of April 2014 between the Department and SARA which obligated the Department to fund SARA’s proposals for renovations, operational and programming costs.  </a:t>
                      </a:r>
                      <a:endParaRPr lang="en-US" sz="1100" dirty="0">
                        <a:solidFill>
                          <a:schemeClr val="tx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17145" marB="17145">
                    <a:solidFill>
                      <a:srgbClr val="FDE88D">
                        <a:alpha val="20000"/>
                      </a:srgbClr>
                    </a:solidFill>
                  </a:tcPr>
                </a:tc>
                <a:tc>
                  <a:txBody>
                    <a:bodyPr/>
                    <a:lstStyle/>
                    <a:p>
                      <a:pPr algn="l">
                        <a:lnSpc>
                          <a:spcPct val="107000"/>
                        </a:lnSpc>
                        <a:spcAft>
                          <a:spcPts val="0"/>
                        </a:spcAft>
                      </a:pPr>
                      <a:r>
                        <a:rPr lang="en-ZA" sz="1100" kern="1200" dirty="0">
                          <a:effectLst/>
                          <a:latin typeface="Arial" panose="020B0604020202020204" pitchFamily="34" charset="0"/>
                          <a:cs typeface="Arial" panose="020B0604020202020204" pitchFamily="34" charset="0"/>
                        </a:rPr>
                        <a:t>Creates limitations to programme planning &amp; available budget.</a:t>
                      </a:r>
                      <a:endParaRPr lang="en-US" sz="1100" dirty="0">
                        <a:effectLst/>
                        <a:latin typeface="Arial" panose="020B0604020202020204" pitchFamily="34" charset="0"/>
                        <a:cs typeface="Arial" panose="020B0604020202020204" pitchFamily="34" charset="0"/>
                      </a:endParaRPr>
                    </a:p>
                    <a:p>
                      <a:pPr algn="l">
                        <a:lnSpc>
                          <a:spcPct val="107000"/>
                        </a:lnSpc>
                        <a:spcAft>
                          <a:spcPts val="0"/>
                        </a:spcAft>
                      </a:pPr>
                      <a:r>
                        <a:rPr lang="en-ZA" sz="1100" kern="1200" dirty="0">
                          <a:effectLst/>
                          <a:latin typeface="Arial" panose="020B0604020202020204" pitchFamily="34" charset="0"/>
                          <a:cs typeface="Arial" panose="020B0604020202020204" pitchFamily="34" charset="0"/>
                        </a:rPr>
                        <a:t>Creates legal precedence risk. </a:t>
                      </a:r>
                      <a:endParaRPr lang="en-US" sz="1100" dirty="0">
                        <a:solidFill>
                          <a:schemeClr val="tx1">
                            <a:lumMod val="50000"/>
                          </a:schemeClr>
                        </a:solidFill>
                        <a:effectLst/>
                        <a:latin typeface="Arial" panose="020B0604020202020204" pitchFamily="34" charset="0"/>
                        <a:cs typeface="Arial" panose="020B0604020202020204" pitchFamily="34" charset="0"/>
                      </a:endParaRPr>
                    </a:p>
                  </a:txBody>
                  <a:tcPr marL="34290" marR="34290" marT="17145" marB="17145">
                    <a:solidFill>
                      <a:srgbClr val="FDE88D">
                        <a:alpha val="20000"/>
                      </a:srgbClr>
                    </a:solidFill>
                  </a:tcPr>
                </a:tc>
                <a:extLst>
                  <a:ext uri="{0D108BD9-81ED-4DB2-BD59-A6C34878D82A}">
                    <a16:rowId xmlns:a16="http://schemas.microsoft.com/office/drawing/2014/main" xmlns="" val="2657699591"/>
                  </a:ext>
                </a:extLst>
              </a:tr>
            </a:tbl>
          </a:graphicData>
        </a:graphic>
      </p:graphicFrame>
    </p:spTree>
    <p:extLst>
      <p:ext uri="{BB962C8B-B14F-4D97-AF65-F5344CB8AC3E}">
        <p14:creationId xmlns:p14="http://schemas.microsoft.com/office/powerpoint/2010/main" xmlns="" val="33198113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6D8F42-50DC-0C3A-87D9-3C231880BA92}"/>
              </a:ext>
            </a:extLst>
          </p:cNvPr>
          <p:cNvSpPr>
            <a:spLocks noGrp="1"/>
          </p:cNvSpPr>
          <p:nvPr>
            <p:ph type="title"/>
          </p:nvPr>
        </p:nvSpPr>
        <p:spPr>
          <a:xfrm>
            <a:off x="603504" y="5038344"/>
            <a:ext cx="7934706" cy="1188720"/>
          </a:xfrm>
        </p:spPr>
        <p:txBody>
          <a:bodyPr>
            <a:normAutofit/>
          </a:bodyPr>
          <a:lstStyle/>
          <a:p>
            <a:r>
              <a:rPr lang="en-GB" sz="3500" dirty="0">
                <a:solidFill>
                  <a:schemeClr val="tx2"/>
                </a:solidFill>
              </a:rPr>
              <a:t>PART B: OUR STRATEGIC FOCUS </a:t>
            </a:r>
            <a:endParaRPr lang="en-US" sz="3500" dirty="0">
              <a:solidFill>
                <a:schemeClr val="tx2"/>
              </a:solidFill>
            </a:endParaRPr>
          </a:p>
        </p:txBody>
      </p:sp>
      <p:graphicFrame>
        <p:nvGraphicFramePr>
          <p:cNvPr id="4" name="Content Placeholder 3">
            <a:extLst>
              <a:ext uri="{FF2B5EF4-FFF2-40B4-BE49-F238E27FC236}">
                <a16:creationId xmlns:a16="http://schemas.microsoft.com/office/drawing/2014/main" xmlns="" id="{7952222D-7545-9587-93A0-0B354663A6C7}"/>
              </a:ext>
            </a:extLst>
          </p:cNvPr>
          <p:cNvGraphicFramePr>
            <a:graphicFrameLocks noGrp="1"/>
          </p:cNvGraphicFramePr>
          <p:nvPr>
            <p:ph idx="1"/>
            <p:extLst>
              <p:ext uri="{D42A27DB-BD31-4B8C-83A1-F6EECF244321}">
                <p14:modId xmlns:p14="http://schemas.microsoft.com/office/powerpoint/2010/main" xmlns="" val="1638550627"/>
              </p:ext>
            </p:extLst>
          </p:nvPr>
        </p:nvGraphicFramePr>
        <p:xfrm>
          <a:off x="777240" y="639240"/>
          <a:ext cx="7589520" cy="3576802"/>
        </p:xfrm>
        <a:graphic>
          <a:graphicData uri="http://schemas.openxmlformats.org/drawingml/2006/table">
            <a:tbl>
              <a:tblPr firstRow="1" firstCol="1" bandRow="1">
                <a:tableStyleId>{D27102A9-8310-4765-A935-A1911B00CA55}</a:tableStyleId>
              </a:tblPr>
              <a:tblGrid>
                <a:gridCol w="7589520">
                  <a:extLst>
                    <a:ext uri="{9D8B030D-6E8A-4147-A177-3AD203B41FA5}">
                      <a16:colId xmlns:a16="http://schemas.microsoft.com/office/drawing/2014/main" xmlns="" val="2019332977"/>
                    </a:ext>
                  </a:extLst>
                </a:gridCol>
              </a:tblGrid>
              <a:tr h="615704">
                <a:tc>
                  <a:txBody>
                    <a:bodyPr/>
                    <a:lstStyle/>
                    <a:p>
                      <a:pPr marL="0" marR="0">
                        <a:spcBef>
                          <a:spcPts val="0"/>
                        </a:spcBef>
                        <a:spcAft>
                          <a:spcPts val="0"/>
                        </a:spcAft>
                      </a:pPr>
                      <a:endParaRPr lang="en-US" sz="2400" b="0" cap="none" spc="0" dirty="0">
                        <a:solidFill>
                          <a:schemeClr val="tx1"/>
                        </a:solidFill>
                        <a:effectLst/>
                        <a:latin typeface="Arial MT"/>
                        <a:ea typeface="Arial MT"/>
                        <a:cs typeface="Arial MT"/>
                      </a:endParaRPr>
                    </a:p>
                  </a:txBody>
                  <a:tcPr marL="0" marR="85539" marT="22810" marB="114052" anchor="b"/>
                </a:tc>
                <a:extLst>
                  <a:ext uri="{0D108BD9-81ED-4DB2-BD59-A6C34878D82A}">
                    <a16:rowId xmlns:a16="http://schemas.microsoft.com/office/drawing/2014/main" xmlns="" val="3568348856"/>
                  </a:ext>
                </a:extLst>
              </a:tr>
              <a:tr h="0">
                <a:tc>
                  <a:txBody>
                    <a:bodyPr/>
                    <a:lstStyle/>
                    <a:p>
                      <a:pPr marL="0" marR="0" algn="r">
                        <a:spcBef>
                          <a:spcPts val="0"/>
                        </a:spcBef>
                        <a:spcAft>
                          <a:spcPts val="0"/>
                        </a:spcAft>
                      </a:pPr>
                      <a:endParaRPr lang="en-US" sz="800" b="1" cap="none" spc="0" dirty="0">
                        <a:solidFill>
                          <a:schemeClr val="tx1"/>
                        </a:solidFill>
                        <a:effectLst/>
                        <a:latin typeface="Arial MT"/>
                        <a:ea typeface="Arial MT"/>
                        <a:cs typeface="Arial MT"/>
                      </a:endParaRPr>
                    </a:p>
                  </a:txBody>
                  <a:tcPr marL="0" marR="85539" marT="34216" marB="114052"/>
                </a:tc>
                <a:extLst>
                  <a:ext uri="{0D108BD9-81ED-4DB2-BD59-A6C34878D82A}">
                    <a16:rowId xmlns:a16="http://schemas.microsoft.com/office/drawing/2014/main" xmlns="" val="1650330463"/>
                  </a:ext>
                </a:extLst>
              </a:tr>
              <a:tr h="538182">
                <a:tc>
                  <a:txBody>
                    <a:bodyPr/>
                    <a:lstStyle/>
                    <a:p>
                      <a:pPr marL="0" marR="0" algn="r">
                        <a:spcBef>
                          <a:spcPts val="0"/>
                        </a:spcBef>
                        <a:spcAft>
                          <a:spcPts val="0"/>
                        </a:spcAft>
                      </a:pPr>
                      <a:r>
                        <a:rPr lang="en-GB" sz="2400" b="1" cap="none" spc="0" dirty="0">
                          <a:solidFill>
                            <a:schemeClr val="tx1"/>
                          </a:solidFill>
                          <a:effectLst/>
                        </a:rPr>
                        <a:t>Updated Situational Analysis </a:t>
                      </a:r>
                      <a:endParaRPr lang="en-US" sz="2400" b="1" cap="none" spc="0" dirty="0">
                        <a:solidFill>
                          <a:schemeClr val="tx1"/>
                        </a:solidFill>
                        <a:effectLst/>
                        <a:latin typeface="Arial MT"/>
                        <a:ea typeface="Arial MT"/>
                        <a:cs typeface="Arial MT"/>
                      </a:endParaRPr>
                    </a:p>
                  </a:txBody>
                  <a:tcPr marL="0" marR="85539" marT="34216" marB="114052"/>
                </a:tc>
                <a:extLst>
                  <a:ext uri="{0D108BD9-81ED-4DB2-BD59-A6C34878D82A}">
                    <a16:rowId xmlns:a16="http://schemas.microsoft.com/office/drawing/2014/main" xmlns="" val="3773571080"/>
                  </a:ext>
                </a:extLst>
              </a:tr>
              <a:tr h="538182">
                <a:tc>
                  <a:txBody>
                    <a:bodyPr/>
                    <a:lstStyle/>
                    <a:p>
                      <a:pPr marL="914400" marR="0" lvl="2" indent="0" algn="r">
                        <a:spcBef>
                          <a:spcPts val="0"/>
                        </a:spcBef>
                        <a:spcAft>
                          <a:spcPts val="0"/>
                        </a:spcAft>
                        <a:buFont typeface="+mj-lt"/>
                        <a:buNone/>
                      </a:pPr>
                      <a:r>
                        <a:rPr lang="en-GB" sz="2400" b="0" cap="none" spc="0" dirty="0">
                          <a:solidFill>
                            <a:schemeClr val="tx1"/>
                          </a:solidFill>
                          <a:effectLst/>
                        </a:rPr>
                        <a:t>- External Environmental Analysis </a:t>
                      </a:r>
                      <a:endParaRPr lang="en-US" sz="2400" b="0" cap="none" spc="0" dirty="0">
                        <a:solidFill>
                          <a:schemeClr val="tx1"/>
                        </a:solidFill>
                        <a:effectLst/>
                        <a:latin typeface="Arial MT"/>
                        <a:ea typeface="Arial MT"/>
                        <a:cs typeface="Arial MT"/>
                      </a:endParaRPr>
                    </a:p>
                  </a:txBody>
                  <a:tcPr marL="0" marR="85539" marT="34216" marB="114052"/>
                </a:tc>
                <a:extLst>
                  <a:ext uri="{0D108BD9-81ED-4DB2-BD59-A6C34878D82A}">
                    <a16:rowId xmlns:a16="http://schemas.microsoft.com/office/drawing/2014/main" xmlns="" val="3355074272"/>
                  </a:ext>
                </a:extLst>
              </a:tr>
              <a:tr h="538182">
                <a:tc>
                  <a:txBody>
                    <a:bodyPr/>
                    <a:lstStyle/>
                    <a:p>
                      <a:pPr marL="914400" marR="0" indent="0" algn="r">
                        <a:spcBef>
                          <a:spcPts val="0"/>
                        </a:spcBef>
                        <a:spcAft>
                          <a:spcPts val="0"/>
                        </a:spcAft>
                      </a:pPr>
                      <a:r>
                        <a:rPr lang="en-GB" sz="2400" b="0" cap="none" spc="0" dirty="0">
                          <a:solidFill>
                            <a:schemeClr val="tx1"/>
                          </a:solidFill>
                          <a:effectLst/>
                        </a:rPr>
                        <a:t>- Internal Environmental Analysis </a:t>
                      </a:r>
                      <a:endParaRPr lang="en-US" sz="2400" b="0" cap="none" spc="0" dirty="0">
                        <a:solidFill>
                          <a:schemeClr val="tx1"/>
                        </a:solidFill>
                        <a:effectLst/>
                        <a:latin typeface="Arial MT"/>
                        <a:ea typeface="Arial MT"/>
                        <a:cs typeface="Arial MT"/>
                      </a:endParaRPr>
                    </a:p>
                  </a:txBody>
                  <a:tcPr marL="0" marR="85539" marT="34216" marB="114052"/>
                </a:tc>
                <a:extLst>
                  <a:ext uri="{0D108BD9-81ED-4DB2-BD59-A6C34878D82A}">
                    <a16:rowId xmlns:a16="http://schemas.microsoft.com/office/drawing/2014/main" xmlns="" val="224452345"/>
                  </a:ext>
                </a:extLst>
              </a:tr>
              <a:tr h="538182">
                <a:tc>
                  <a:txBody>
                    <a:bodyPr/>
                    <a:lstStyle/>
                    <a:p>
                      <a:pPr marL="0" marR="0" algn="r">
                        <a:spcBef>
                          <a:spcPts val="0"/>
                        </a:spcBef>
                        <a:spcAft>
                          <a:spcPts val="0"/>
                        </a:spcAft>
                      </a:pPr>
                      <a:r>
                        <a:rPr lang="en-GB" sz="2400" b="1" cap="none" spc="0" dirty="0">
                          <a:solidFill>
                            <a:schemeClr val="tx1"/>
                          </a:solidFill>
                          <a:effectLst/>
                        </a:rPr>
                        <a:t>Overview of Human Resources</a:t>
                      </a:r>
                      <a:endParaRPr lang="en-US" sz="2400" b="1" cap="none" spc="0" dirty="0">
                        <a:solidFill>
                          <a:schemeClr val="tx1"/>
                        </a:solidFill>
                        <a:effectLst/>
                        <a:latin typeface="Arial MT"/>
                        <a:ea typeface="Arial MT"/>
                        <a:cs typeface="Arial MT"/>
                      </a:endParaRPr>
                    </a:p>
                  </a:txBody>
                  <a:tcPr marL="0" marR="85539" marT="34216" marB="114052"/>
                </a:tc>
                <a:extLst>
                  <a:ext uri="{0D108BD9-81ED-4DB2-BD59-A6C34878D82A}">
                    <a16:rowId xmlns:a16="http://schemas.microsoft.com/office/drawing/2014/main" xmlns="" val="3474764668"/>
                  </a:ext>
                </a:extLst>
              </a:tr>
              <a:tr h="538182">
                <a:tc>
                  <a:txBody>
                    <a:bodyPr/>
                    <a:lstStyle/>
                    <a:p>
                      <a:pPr marL="0" marR="0" algn="r">
                        <a:spcBef>
                          <a:spcPts val="0"/>
                        </a:spcBef>
                        <a:spcAft>
                          <a:spcPts val="0"/>
                        </a:spcAft>
                      </a:pPr>
                      <a:r>
                        <a:rPr kumimoji="0" lang="en-US" sz="2400" b="1" i="0" u="none" strike="noStrike" kern="1200" cap="none" spc="0" normalizeH="0" baseline="0" noProof="0" dirty="0">
                          <a:ln>
                            <a:noFill/>
                          </a:ln>
                          <a:solidFill>
                            <a:schemeClr val="tx1"/>
                          </a:solidFill>
                          <a:effectLst/>
                          <a:uLnTx/>
                          <a:uFillTx/>
                          <a:latin typeface="Calibri (Body)"/>
                          <a:ea typeface="+mj-ea"/>
                          <a:cs typeface="Arial"/>
                        </a:rPr>
                        <a:t>Core Projects of DSAC – 2023/24</a:t>
                      </a:r>
                      <a:endParaRPr lang="en-US" sz="2400" b="1" cap="none" spc="0" dirty="0">
                        <a:solidFill>
                          <a:schemeClr val="tx1"/>
                        </a:solidFill>
                        <a:effectLst/>
                        <a:latin typeface="Calibri (Body)"/>
                        <a:ea typeface="Arial MT"/>
                        <a:cs typeface="Arial MT"/>
                      </a:endParaRPr>
                    </a:p>
                  </a:txBody>
                  <a:tcPr marL="0" marR="85539" marT="34216" marB="114052"/>
                </a:tc>
                <a:extLst>
                  <a:ext uri="{0D108BD9-81ED-4DB2-BD59-A6C34878D82A}">
                    <a16:rowId xmlns:a16="http://schemas.microsoft.com/office/drawing/2014/main" xmlns="" val="602124587"/>
                  </a:ext>
                </a:extLst>
              </a:tr>
            </a:tbl>
          </a:graphicData>
        </a:graphic>
      </p:graphicFrame>
    </p:spTree>
    <p:extLst>
      <p:ext uri="{BB962C8B-B14F-4D97-AF65-F5344CB8AC3E}">
        <p14:creationId xmlns:p14="http://schemas.microsoft.com/office/powerpoint/2010/main" xmlns="" val="654015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8974C811-C1CE-7BBF-2DCC-7550F4B50004}"/>
              </a:ext>
            </a:extLst>
          </p:cNvPr>
          <p:cNvPicPr>
            <a:picLocks noChangeAspect="1"/>
          </p:cNvPicPr>
          <p:nvPr/>
        </p:nvPicPr>
        <p:blipFill rotWithShape="1">
          <a:blip r:embed="rId2" cstate="print">
            <a:alphaModFix amt="35000"/>
          </a:blip>
          <a:srcRect l="17969" r="4364" b="-1"/>
          <a:stretch/>
        </p:blipFill>
        <p:spPr>
          <a:xfrm>
            <a:off x="20" y="10"/>
            <a:ext cx="9143980" cy="6857990"/>
          </a:xfrm>
          <a:prstGeom prst="rect">
            <a:avLst/>
          </a:prstGeom>
        </p:spPr>
      </p:pic>
      <p:sp>
        <p:nvSpPr>
          <p:cNvPr id="6" name="TextBox 5">
            <a:extLst>
              <a:ext uri="{FF2B5EF4-FFF2-40B4-BE49-F238E27FC236}">
                <a16:creationId xmlns:a16="http://schemas.microsoft.com/office/drawing/2014/main" xmlns="" id="{0E720AAB-034B-9505-CF61-944CA1885174}"/>
              </a:ext>
            </a:extLst>
          </p:cNvPr>
          <p:cNvSpPr txBox="1"/>
          <p:nvPr/>
        </p:nvSpPr>
        <p:spPr>
          <a:xfrm>
            <a:off x="628650" y="365125"/>
            <a:ext cx="78867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rgbClr val="FFFFFF"/>
                </a:solidFill>
                <a:latin typeface="+mj-lt"/>
                <a:ea typeface="+mj-ea"/>
                <a:cs typeface="+mj-cs"/>
              </a:rPr>
              <a:t>SITUATIONAL ANALYSIS - external</a:t>
            </a:r>
          </a:p>
        </p:txBody>
      </p:sp>
      <p:sp>
        <p:nvSpPr>
          <p:cNvPr id="4" name="Slide Number Placeholder 3">
            <a:extLst>
              <a:ext uri="{FF2B5EF4-FFF2-40B4-BE49-F238E27FC236}">
                <a16:creationId xmlns:a16="http://schemas.microsoft.com/office/drawing/2014/main" xmlns="" id="{167FE8DE-917E-7D62-FBED-208A20920B3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defRPr/>
            </a:pPr>
            <a:fld id="{DA29E366-C59F-4931-AACC-96A9B8496996}" type="slidenum">
              <a:rPr lang="en-US" sz="1000">
                <a:solidFill>
                  <a:srgbClr val="FFFFFF"/>
                </a:solidFill>
                <a:latin typeface="Calibri" panose="020F0502020204030204"/>
              </a:rPr>
              <a:pPr defTabSz="914400">
                <a:spcAft>
                  <a:spcPts val="600"/>
                </a:spcAft>
                <a:defRPr/>
              </a:pPr>
              <a:t>22</a:t>
            </a:fld>
            <a:endParaRPr lang="en-US" sz="1000" dirty="0">
              <a:solidFill>
                <a:srgbClr val="FFFFFF"/>
              </a:solidFill>
              <a:latin typeface="Calibri" panose="020F0502020204030204"/>
            </a:endParaRPr>
          </a:p>
        </p:txBody>
      </p:sp>
      <p:graphicFrame>
        <p:nvGraphicFramePr>
          <p:cNvPr id="11" name="TextBox 8">
            <a:extLst>
              <a:ext uri="{FF2B5EF4-FFF2-40B4-BE49-F238E27FC236}">
                <a16:creationId xmlns:a16="http://schemas.microsoft.com/office/drawing/2014/main" xmlns="" id="{2799CE60-C8F3-471A-152B-7275C9941709}"/>
              </a:ext>
            </a:extLst>
          </p:cNvPr>
          <p:cNvGraphicFramePr/>
          <p:nvPr>
            <p:extLst>
              <p:ext uri="{D42A27DB-BD31-4B8C-83A1-F6EECF244321}">
                <p14:modId xmlns:p14="http://schemas.microsoft.com/office/powerpoint/2010/main" xmlns="" val="344858758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045701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F64DA62D-5545-AD52-19AF-8C49B82A7269}"/>
              </a:ext>
            </a:extLst>
          </p:cNvPr>
          <p:cNvPicPr>
            <a:picLocks noChangeAspect="1"/>
          </p:cNvPicPr>
          <p:nvPr/>
        </p:nvPicPr>
        <p:blipFill rotWithShape="1">
          <a:blip r:embed="rId2" cstate="print">
            <a:alphaModFix amt="35000"/>
          </a:blip>
          <a:srcRect l="6491" r="4842"/>
          <a:stretch/>
        </p:blipFill>
        <p:spPr>
          <a:xfrm>
            <a:off x="20" y="10"/>
            <a:ext cx="9143980" cy="6857990"/>
          </a:xfrm>
          <a:prstGeom prst="rect">
            <a:avLst/>
          </a:prstGeom>
        </p:spPr>
      </p:pic>
      <p:sp>
        <p:nvSpPr>
          <p:cNvPr id="6" name="TextBox 5">
            <a:extLst>
              <a:ext uri="{FF2B5EF4-FFF2-40B4-BE49-F238E27FC236}">
                <a16:creationId xmlns:a16="http://schemas.microsoft.com/office/drawing/2014/main" xmlns="" id="{0E720AAB-034B-9505-CF61-944CA1885174}"/>
              </a:ext>
            </a:extLst>
          </p:cNvPr>
          <p:cNvSpPr txBox="1"/>
          <p:nvPr/>
        </p:nvSpPr>
        <p:spPr>
          <a:xfrm>
            <a:off x="628650" y="365125"/>
            <a:ext cx="78867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rgbClr val="FFFFFF"/>
                </a:solidFill>
                <a:latin typeface="+mj-lt"/>
                <a:ea typeface="+mj-ea"/>
                <a:cs typeface="+mj-cs"/>
              </a:rPr>
              <a:t>SITUATIONAL ANALYSIS - internal</a:t>
            </a:r>
          </a:p>
        </p:txBody>
      </p:sp>
      <p:sp>
        <p:nvSpPr>
          <p:cNvPr id="4" name="Slide Number Placeholder 3">
            <a:extLst>
              <a:ext uri="{FF2B5EF4-FFF2-40B4-BE49-F238E27FC236}">
                <a16:creationId xmlns:a16="http://schemas.microsoft.com/office/drawing/2014/main" xmlns="" id="{167FE8DE-917E-7D62-FBED-208A20920B3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defRPr/>
            </a:pPr>
            <a:fld id="{DA29E366-C59F-4931-AACC-96A9B8496996}" type="slidenum">
              <a:rPr lang="en-US" sz="1000">
                <a:solidFill>
                  <a:srgbClr val="FFFFFF"/>
                </a:solidFill>
                <a:latin typeface="Calibri" panose="020F0502020204030204"/>
              </a:rPr>
              <a:pPr defTabSz="914400">
                <a:spcAft>
                  <a:spcPts val="600"/>
                </a:spcAft>
                <a:defRPr/>
              </a:pPr>
              <a:t>23</a:t>
            </a:fld>
            <a:endParaRPr lang="en-US" sz="1000" dirty="0">
              <a:solidFill>
                <a:srgbClr val="FFFFFF"/>
              </a:solidFill>
              <a:latin typeface="Calibri" panose="020F0502020204030204"/>
            </a:endParaRPr>
          </a:p>
        </p:txBody>
      </p:sp>
      <p:graphicFrame>
        <p:nvGraphicFramePr>
          <p:cNvPr id="11" name="TextBox 8">
            <a:extLst>
              <a:ext uri="{FF2B5EF4-FFF2-40B4-BE49-F238E27FC236}">
                <a16:creationId xmlns:a16="http://schemas.microsoft.com/office/drawing/2014/main" xmlns="" id="{FCA1C75D-8D47-FAD6-4EC0-2DCD55654DA8}"/>
              </a:ext>
            </a:extLst>
          </p:cNvPr>
          <p:cNvGraphicFramePr/>
          <p:nvPr>
            <p:extLst>
              <p:ext uri="{D42A27DB-BD31-4B8C-83A1-F6EECF244321}">
                <p14:modId xmlns:p14="http://schemas.microsoft.com/office/powerpoint/2010/main" xmlns="" val="70429984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7079057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C2CC041-016E-8290-1428-311DBCCF9736}"/>
              </a:ext>
            </a:extLst>
          </p:cNvPr>
          <p:cNvSpPr>
            <a:spLocks noGrp="1"/>
          </p:cNvSpPr>
          <p:nvPr>
            <p:ph type="title"/>
          </p:nvPr>
        </p:nvSpPr>
        <p:spPr>
          <a:xfrm>
            <a:off x="0" y="854684"/>
            <a:ext cx="2571750" cy="1719072"/>
          </a:xfrm>
        </p:spPr>
        <p:txBody>
          <a:bodyPr vert="horz" lIns="91440" tIns="45720" rIns="91440" bIns="45720" rtlCol="0" anchor="b">
            <a:normAutofit/>
          </a:bodyPr>
          <a:lstStyle/>
          <a:p>
            <a:r>
              <a:rPr lang="en-US" sz="3600" b="1" dirty="0">
                <a:solidFill>
                  <a:srgbClr val="F5981B"/>
                </a:solidFill>
                <a:latin typeface="Arial"/>
                <a:cs typeface="Arial"/>
              </a:rPr>
              <a:t>Human</a:t>
            </a:r>
            <a:r>
              <a:rPr lang="en-US" sz="4300" kern="1200" dirty="0">
                <a:solidFill>
                  <a:schemeClr val="tx1"/>
                </a:solidFill>
                <a:latin typeface="+mj-lt"/>
                <a:ea typeface="+mj-ea"/>
                <a:cs typeface="+mj-cs"/>
              </a:rPr>
              <a:t> </a:t>
            </a:r>
            <a:r>
              <a:rPr lang="en-US" sz="3600" b="1" dirty="0">
                <a:solidFill>
                  <a:srgbClr val="F5981B"/>
                </a:solidFill>
                <a:latin typeface="Arial"/>
                <a:cs typeface="Arial"/>
              </a:rPr>
              <a:t>Resources</a:t>
            </a:r>
          </a:p>
        </p:txBody>
      </p:sp>
      <p:sp>
        <p:nvSpPr>
          <p:cNvPr id="27" name="sketch line">
            <a:extLst>
              <a:ext uri="{FF2B5EF4-FFF2-40B4-BE49-F238E27FC236}">
                <a16:creationId xmlns:a16="http://schemas.microsoft.com/office/drawing/2014/main" xmlns="" id="{6357EC4F-235E-4222-A36F-C7878ACE37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DEF3705C-B288-51E4-7209-AD675C2369A4}"/>
              </a:ext>
            </a:extLst>
          </p:cNvPr>
          <p:cNvSpPr txBox="1"/>
          <p:nvPr/>
        </p:nvSpPr>
        <p:spPr>
          <a:xfrm>
            <a:off x="6099050" y="143979"/>
            <a:ext cx="3044950" cy="1698172"/>
          </a:xfrm>
          <a:prstGeom prst="rect">
            <a:avLst/>
          </a:prstGeom>
        </p:spPr>
        <p:txBody>
          <a:bodyPr vert="horz" lIns="91440" tIns="45720" rIns="91440" bIns="45720" rtlCol="0" anchor="t">
            <a:normAutofit/>
          </a:bodyPr>
          <a:lstStyle/>
          <a:p>
            <a:pPr marL="0" marR="0" indent="-228600" algn="r" defTabSz="914400">
              <a:lnSpc>
                <a:spcPct val="90000"/>
              </a:lnSpc>
              <a:spcBef>
                <a:spcPts val="0"/>
              </a:spcBef>
              <a:spcAft>
                <a:spcPts val="600"/>
              </a:spcAft>
              <a:buFont typeface="Arial" panose="020B0604020202020204" pitchFamily="34" charset="0"/>
              <a:buChar char="•"/>
            </a:pPr>
            <a:r>
              <a:rPr lang="en-US" sz="1200" b="1" dirty="0">
                <a:effectLst/>
              </a:rPr>
              <a:t>Vacancy rate: </a:t>
            </a:r>
            <a:r>
              <a:rPr lang="en-US" sz="1200" b="1" dirty="0"/>
              <a:t> </a:t>
            </a:r>
            <a:r>
              <a:rPr lang="en-US" sz="1200" b="1" dirty="0">
                <a:effectLst/>
              </a:rPr>
              <a:t>20.11</a:t>
            </a:r>
            <a:endParaRPr lang="en-US" sz="1200" dirty="0">
              <a:effectLst/>
            </a:endParaRPr>
          </a:p>
          <a:p>
            <a:pPr marL="0" marR="0" indent="-228600" algn="r" defTabSz="914400">
              <a:lnSpc>
                <a:spcPct val="90000"/>
              </a:lnSpc>
              <a:spcBef>
                <a:spcPts val="0"/>
              </a:spcBef>
              <a:spcAft>
                <a:spcPts val="600"/>
              </a:spcAft>
              <a:buFont typeface="Arial" panose="020B0604020202020204" pitchFamily="34" charset="0"/>
              <a:buChar char="•"/>
            </a:pPr>
            <a:r>
              <a:rPr lang="en-US" sz="1200" b="1" dirty="0">
                <a:effectLst/>
              </a:rPr>
              <a:t>Disability: 2.64</a:t>
            </a:r>
            <a:endParaRPr lang="en-US" sz="1200" dirty="0">
              <a:effectLst/>
            </a:endParaRPr>
          </a:p>
          <a:p>
            <a:pPr marL="0" marR="0" indent="-228600" algn="r" defTabSz="914400">
              <a:lnSpc>
                <a:spcPct val="90000"/>
              </a:lnSpc>
              <a:spcBef>
                <a:spcPts val="0"/>
              </a:spcBef>
              <a:spcAft>
                <a:spcPts val="600"/>
              </a:spcAft>
              <a:buFont typeface="Arial" panose="020B0604020202020204" pitchFamily="34" charset="0"/>
              <a:buChar char="•"/>
            </a:pPr>
            <a:r>
              <a:rPr lang="en-US" sz="1200" b="1" dirty="0">
                <a:effectLst/>
              </a:rPr>
              <a:t>SMS Women: 48.48</a:t>
            </a:r>
            <a:endParaRPr lang="en-US" sz="1200" dirty="0">
              <a:effectLst/>
            </a:endParaRPr>
          </a:p>
          <a:p>
            <a:pPr marL="0" marR="0" indent="-228600" algn="r" defTabSz="914400">
              <a:lnSpc>
                <a:spcPct val="90000"/>
              </a:lnSpc>
              <a:spcBef>
                <a:spcPts val="0"/>
              </a:spcBef>
              <a:spcAft>
                <a:spcPts val="600"/>
              </a:spcAft>
              <a:buFont typeface="Arial" panose="020B0604020202020204" pitchFamily="34" charset="0"/>
              <a:buChar char="•"/>
            </a:pPr>
            <a:r>
              <a:rPr lang="en-US" sz="1200" b="1" dirty="0">
                <a:effectLst/>
              </a:rPr>
              <a:t>SMS Vacancy Rate: 11.86</a:t>
            </a:r>
            <a:endParaRPr lang="en-US" sz="1200" dirty="0">
              <a:effectLst/>
            </a:endParaRPr>
          </a:p>
          <a:p>
            <a:pPr indent="-228600" algn="r" defTabSz="914400">
              <a:lnSpc>
                <a:spcPct val="90000"/>
              </a:lnSpc>
              <a:spcAft>
                <a:spcPts val="600"/>
              </a:spcAft>
              <a:buFont typeface="Arial" panose="020B0604020202020204" pitchFamily="34" charset="0"/>
              <a:buChar char="•"/>
            </a:pPr>
            <a:r>
              <a:rPr lang="en-US" sz="1200" b="1" dirty="0">
                <a:effectLst/>
              </a:rPr>
              <a:t>Youth %: </a:t>
            </a:r>
            <a:r>
              <a:rPr lang="en-US" sz="1200" b="1" dirty="0"/>
              <a:t> </a:t>
            </a:r>
            <a:r>
              <a:rPr lang="en-US" sz="1200" b="1" dirty="0">
                <a:effectLst/>
              </a:rPr>
              <a:t>22.54%</a:t>
            </a:r>
            <a:endParaRPr lang="en-US" sz="1200" dirty="0"/>
          </a:p>
        </p:txBody>
      </p:sp>
      <p:graphicFrame>
        <p:nvGraphicFramePr>
          <p:cNvPr id="4" name="Content Placeholder 3">
            <a:extLst>
              <a:ext uri="{FF2B5EF4-FFF2-40B4-BE49-F238E27FC236}">
                <a16:creationId xmlns:a16="http://schemas.microsoft.com/office/drawing/2014/main" xmlns="" id="{359105DD-D4AF-9356-C2E0-7B78FBD62789}"/>
              </a:ext>
            </a:extLst>
          </p:cNvPr>
          <p:cNvGraphicFramePr>
            <a:graphicFrameLocks noGrp="1"/>
          </p:cNvGraphicFramePr>
          <p:nvPr>
            <p:ph idx="1"/>
            <p:extLst>
              <p:ext uri="{D42A27DB-BD31-4B8C-83A1-F6EECF244321}">
                <p14:modId xmlns:p14="http://schemas.microsoft.com/office/powerpoint/2010/main" xmlns="" val="1405866174"/>
              </p:ext>
            </p:extLst>
          </p:nvPr>
        </p:nvGraphicFramePr>
        <p:xfrm>
          <a:off x="2673803" y="-95513"/>
          <a:ext cx="6368143" cy="6634426"/>
        </p:xfrm>
        <a:graphic>
          <a:graphicData uri="http://schemas.openxmlformats.org/drawingml/2006/table">
            <a:tbl>
              <a:tblPr firstRow="1" firstCol="1" bandRow="1">
                <a:tableStyleId>{D27102A9-8310-4765-A935-A1911B00CA55}</a:tableStyleId>
              </a:tblPr>
              <a:tblGrid>
                <a:gridCol w="577428">
                  <a:extLst>
                    <a:ext uri="{9D8B030D-6E8A-4147-A177-3AD203B41FA5}">
                      <a16:colId xmlns:a16="http://schemas.microsoft.com/office/drawing/2014/main" xmlns="" val="1929242325"/>
                    </a:ext>
                  </a:extLst>
                </a:gridCol>
                <a:gridCol w="293305">
                  <a:extLst>
                    <a:ext uri="{9D8B030D-6E8A-4147-A177-3AD203B41FA5}">
                      <a16:colId xmlns:a16="http://schemas.microsoft.com/office/drawing/2014/main" xmlns="" val="1890952033"/>
                    </a:ext>
                  </a:extLst>
                </a:gridCol>
                <a:gridCol w="223466">
                  <a:extLst>
                    <a:ext uri="{9D8B030D-6E8A-4147-A177-3AD203B41FA5}">
                      <a16:colId xmlns:a16="http://schemas.microsoft.com/office/drawing/2014/main" xmlns="" val="2632980688"/>
                    </a:ext>
                  </a:extLst>
                </a:gridCol>
                <a:gridCol w="223466">
                  <a:extLst>
                    <a:ext uri="{9D8B030D-6E8A-4147-A177-3AD203B41FA5}">
                      <a16:colId xmlns:a16="http://schemas.microsoft.com/office/drawing/2014/main" xmlns="" val="4047447275"/>
                    </a:ext>
                  </a:extLst>
                </a:gridCol>
                <a:gridCol w="223466">
                  <a:extLst>
                    <a:ext uri="{9D8B030D-6E8A-4147-A177-3AD203B41FA5}">
                      <a16:colId xmlns:a16="http://schemas.microsoft.com/office/drawing/2014/main" xmlns="" val="3188055912"/>
                    </a:ext>
                  </a:extLst>
                </a:gridCol>
                <a:gridCol w="223466">
                  <a:extLst>
                    <a:ext uri="{9D8B030D-6E8A-4147-A177-3AD203B41FA5}">
                      <a16:colId xmlns:a16="http://schemas.microsoft.com/office/drawing/2014/main" xmlns="" val="511173972"/>
                    </a:ext>
                  </a:extLst>
                </a:gridCol>
                <a:gridCol w="363146">
                  <a:extLst>
                    <a:ext uri="{9D8B030D-6E8A-4147-A177-3AD203B41FA5}">
                      <a16:colId xmlns:a16="http://schemas.microsoft.com/office/drawing/2014/main" xmlns="" val="3387429220"/>
                    </a:ext>
                  </a:extLst>
                </a:gridCol>
                <a:gridCol w="363146">
                  <a:extLst>
                    <a:ext uri="{9D8B030D-6E8A-4147-A177-3AD203B41FA5}">
                      <a16:colId xmlns:a16="http://schemas.microsoft.com/office/drawing/2014/main" xmlns="" val="4080968995"/>
                    </a:ext>
                  </a:extLst>
                </a:gridCol>
                <a:gridCol w="293305">
                  <a:extLst>
                    <a:ext uri="{9D8B030D-6E8A-4147-A177-3AD203B41FA5}">
                      <a16:colId xmlns:a16="http://schemas.microsoft.com/office/drawing/2014/main" xmlns="" val="2301221874"/>
                    </a:ext>
                  </a:extLst>
                </a:gridCol>
                <a:gridCol w="293305">
                  <a:extLst>
                    <a:ext uri="{9D8B030D-6E8A-4147-A177-3AD203B41FA5}">
                      <a16:colId xmlns:a16="http://schemas.microsoft.com/office/drawing/2014/main" xmlns="" val="718770697"/>
                    </a:ext>
                  </a:extLst>
                </a:gridCol>
                <a:gridCol w="598062">
                  <a:extLst>
                    <a:ext uri="{9D8B030D-6E8A-4147-A177-3AD203B41FA5}">
                      <a16:colId xmlns:a16="http://schemas.microsoft.com/office/drawing/2014/main" xmlns="" val="2205216362"/>
                    </a:ext>
                  </a:extLst>
                </a:gridCol>
                <a:gridCol w="842502">
                  <a:extLst>
                    <a:ext uri="{9D8B030D-6E8A-4147-A177-3AD203B41FA5}">
                      <a16:colId xmlns:a16="http://schemas.microsoft.com/office/drawing/2014/main" xmlns="" val="2328060849"/>
                    </a:ext>
                  </a:extLst>
                </a:gridCol>
                <a:gridCol w="925821">
                  <a:extLst>
                    <a:ext uri="{9D8B030D-6E8A-4147-A177-3AD203B41FA5}">
                      <a16:colId xmlns:a16="http://schemas.microsoft.com/office/drawing/2014/main" xmlns="" val="2997811493"/>
                    </a:ext>
                  </a:extLst>
                </a:gridCol>
                <a:gridCol w="924259">
                  <a:extLst>
                    <a:ext uri="{9D8B030D-6E8A-4147-A177-3AD203B41FA5}">
                      <a16:colId xmlns:a16="http://schemas.microsoft.com/office/drawing/2014/main" xmlns="" val="162798261"/>
                    </a:ext>
                  </a:extLst>
                </a:gridCol>
              </a:tblGrid>
              <a:tr h="1880964">
                <a:tc>
                  <a:txBody>
                    <a:bodyPr/>
                    <a:lstStyle/>
                    <a:p>
                      <a:pPr marL="0" marR="0">
                        <a:lnSpc>
                          <a:spcPct val="107000"/>
                        </a:lnSpc>
                        <a:spcBef>
                          <a:spcPts val="0"/>
                        </a:spcBef>
                        <a:spcAft>
                          <a:spcPts val="0"/>
                        </a:spcAft>
                      </a:pPr>
                      <a:r>
                        <a:rPr lang="en-ZA" sz="800" b="1" dirty="0">
                          <a:solidFill>
                            <a:srgbClr val="000000"/>
                          </a:solidFill>
                          <a:effectLst/>
                        </a:rPr>
                        <a:t>SALARY LEVEL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DISABILITY</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COLOURED 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COLOURED FEMALE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INDIAN 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INDIAN FEMALE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AFRICAN 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AFRICAN FEMALE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WHITE 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WHITE FEMALE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vert="vert27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800" b="1" dirty="0">
                          <a:solidFill>
                            <a:srgbClr val="000000"/>
                          </a:solidFill>
                          <a:effectLst/>
                        </a:rPr>
                        <a:t>TOTAL FILLED</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700" b="1" dirty="0">
                          <a:solidFill>
                            <a:srgbClr val="000000"/>
                          </a:solidFill>
                          <a:effectLst/>
                        </a:rPr>
                        <a:t>FUNDED VACANT POSITIONS</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700" b="1" dirty="0">
                          <a:solidFill>
                            <a:srgbClr val="000000"/>
                          </a:solidFill>
                          <a:effectLst/>
                        </a:rPr>
                        <a:t>POSTS ADDITIONAL TO ESTABLISHMENT </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ZA" sz="700" b="1" dirty="0">
                          <a:solidFill>
                            <a:srgbClr val="000000"/>
                          </a:solidFill>
                          <a:effectLst/>
                        </a:rPr>
                        <a:t>TOTAL POSTS</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154168631"/>
                  </a:ext>
                </a:extLst>
              </a:tr>
              <a:tr h="260504">
                <a:tc>
                  <a:txBody>
                    <a:bodyPr/>
                    <a:lstStyle/>
                    <a:p>
                      <a:pPr marL="0" marR="0">
                        <a:lnSpc>
                          <a:spcPct val="107000"/>
                        </a:lnSpc>
                        <a:spcBef>
                          <a:spcPts val="0"/>
                        </a:spcBef>
                        <a:spcAft>
                          <a:spcPts val="0"/>
                        </a:spcAft>
                      </a:pPr>
                      <a:r>
                        <a:rPr lang="en-US" sz="1200" b="1" dirty="0">
                          <a:solidFill>
                            <a:srgbClr val="000000"/>
                          </a:solidFill>
                          <a:effectLst/>
                        </a:rPr>
                        <a:t>Interns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1"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1"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1"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1"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0" dirty="0">
                          <a:solidFill>
                            <a:srgbClr val="000000"/>
                          </a:solidFill>
                          <a:effectLst/>
                        </a:rPr>
                        <a:t> </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0" dirty="0">
                          <a:solidFill>
                            <a:srgbClr val="000000"/>
                          </a:solidFill>
                          <a:effectLst/>
                        </a:rPr>
                        <a:t>13</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0" dirty="0">
                          <a:solidFill>
                            <a:srgbClr val="000000"/>
                          </a:solidFill>
                          <a:effectLst/>
                        </a:rPr>
                        <a:t>36</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0" dirty="0">
                          <a:solidFill>
                            <a:srgbClr val="000000"/>
                          </a:solidFill>
                          <a:effectLst/>
                        </a:rPr>
                        <a:t> </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0" dirty="0">
                          <a:solidFill>
                            <a:srgbClr val="000000"/>
                          </a:solidFill>
                          <a:effectLst/>
                        </a:rPr>
                        <a:t> </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0" dirty="0">
                          <a:solidFill>
                            <a:srgbClr val="000000"/>
                          </a:solidFill>
                          <a:effectLst/>
                        </a:rPr>
                        <a:t>49</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b="0" dirty="0">
                          <a:solidFill>
                            <a:srgbClr val="000000"/>
                          </a:solidFill>
                          <a:effectLst/>
                        </a:rPr>
                        <a:t> </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0" dirty="0">
                          <a:solidFill>
                            <a:srgbClr val="000000"/>
                          </a:solidFill>
                          <a:effectLst/>
                        </a:rPr>
                        <a:t>49</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0" dirty="0">
                          <a:solidFill>
                            <a:srgbClr val="000000"/>
                          </a:solidFill>
                          <a:effectLst/>
                        </a:rPr>
                        <a:t>49</a:t>
                      </a:r>
                      <a:endParaRPr lang="en-US" sz="12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79949841"/>
                  </a:ext>
                </a:extLst>
              </a:tr>
              <a:tr h="260504">
                <a:tc>
                  <a:txBody>
                    <a:bodyPr/>
                    <a:lstStyle/>
                    <a:p>
                      <a:pPr marL="0" marR="0">
                        <a:lnSpc>
                          <a:spcPct val="107000"/>
                        </a:lnSpc>
                        <a:spcBef>
                          <a:spcPts val="0"/>
                        </a:spcBef>
                        <a:spcAft>
                          <a:spcPts val="0"/>
                        </a:spcAft>
                      </a:pPr>
                      <a:r>
                        <a:rPr lang="en-US" sz="1200" b="1" dirty="0">
                          <a:solidFill>
                            <a:srgbClr val="000000"/>
                          </a:solidFill>
                          <a:effectLst/>
                        </a:rPr>
                        <a:t>Level 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69658551"/>
                  </a:ext>
                </a:extLst>
              </a:tr>
              <a:tr h="260504">
                <a:tc>
                  <a:txBody>
                    <a:bodyPr/>
                    <a:lstStyle/>
                    <a:p>
                      <a:pPr marL="0" marR="0">
                        <a:lnSpc>
                          <a:spcPct val="107000"/>
                        </a:lnSpc>
                        <a:spcBef>
                          <a:spcPts val="0"/>
                        </a:spcBef>
                        <a:spcAft>
                          <a:spcPts val="0"/>
                        </a:spcAft>
                      </a:pPr>
                      <a:r>
                        <a:rPr lang="en-US" sz="1200" b="1" dirty="0">
                          <a:solidFill>
                            <a:srgbClr val="000000"/>
                          </a:solidFill>
                          <a:effectLst/>
                        </a:rPr>
                        <a:t>Level 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189208415"/>
                  </a:ext>
                </a:extLst>
              </a:tr>
              <a:tr h="260504">
                <a:tc>
                  <a:txBody>
                    <a:bodyPr/>
                    <a:lstStyle/>
                    <a:p>
                      <a:pPr marL="0" marR="0">
                        <a:lnSpc>
                          <a:spcPct val="107000"/>
                        </a:lnSpc>
                        <a:spcBef>
                          <a:spcPts val="0"/>
                        </a:spcBef>
                        <a:spcAft>
                          <a:spcPts val="0"/>
                        </a:spcAft>
                      </a:pPr>
                      <a:r>
                        <a:rPr lang="en-US" sz="1200" b="1" dirty="0">
                          <a:solidFill>
                            <a:srgbClr val="000000"/>
                          </a:solidFill>
                          <a:effectLst/>
                        </a:rPr>
                        <a:t>Level 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151270857"/>
                  </a:ext>
                </a:extLst>
              </a:tr>
              <a:tr h="260504">
                <a:tc>
                  <a:txBody>
                    <a:bodyPr/>
                    <a:lstStyle/>
                    <a:p>
                      <a:pPr marL="0" marR="0">
                        <a:lnSpc>
                          <a:spcPct val="107000"/>
                        </a:lnSpc>
                        <a:spcBef>
                          <a:spcPts val="0"/>
                        </a:spcBef>
                        <a:spcAft>
                          <a:spcPts val="0"/>
                        </a:spcAft>
                      </a:pPr>
                      <a:r>
                        <a:rPr lang="en-US" sz="1200" b="1" dirty="0">
                          <a:solidFill>
                            <a:srgbClr val="000000"/>
                          </a:solidFill>
                          <a:effectLst/>
                        </a:rPr>
                        <a:t>Level 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69146213"/>
                  </a:ext>
                </a:extLst>
              </a:tr>
              <a:tr h="275708">
                <a:tc>
                  <a:txBody>
                    <a:bodyPr/>
                    <a:lstStyle/>
                    <a:p>
                      <a:pPr marL="0" marR="0">
                        <a:lnSpc>
                          <a:spcPct val="107000"/>
                        </a:lnSpc>
                        <a:spcBef>
                          <a:spcPts val="0"/>
                        </a:spcBef>
                        <a:spcAft>
                          <a:spcPts val="0"/>
                        </a:spcAft>
                      </a:pPr>
                      <a:r>
                        <a:rPr lang="en-US" sz="1200" b="1" dirty="0">
                          <a:solidFill>
                            <a:srgbClr val="000000"/>
                          </a:solidFill>
                          <a:effectLst/>
                        </a:rPr>
                        <a:t>Level 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76790250"/>
                  </a:ext>
                </a:extLst>
              </a:tr>
              <a:tr h="260504">
                <a:tc>
                  <a:txBody>
                    <a:bodyPr/>
                    <a:lstStyle/>
                    <a:p>
                      <a:pPr marL="0" marR="0">
                        <a:lnSpc>
                          <a:spcPct val="107000"/>
                        </a:lnSpc>
                        <a:spcBef>
                          <a:spcPts val="0"/>
                        </a:spcBef>
                        <a:spcAft>
                          <a:spcPts val="0"/>
                        </a:spcAft>
                      </a:pPr>
                      <a:r>
                        <a:rPr lang="en-US" sz="1200" b="1" dirty="0">
                          <a:solidFill>
                            <a:srgbClr val="000000"/>
                          </a:solidFill>
                          <a:effectLst/>
                        </a:rPr>
                        <a:t>Level 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05964703"/>
                  </a:ext>
                </a:extLst>
              </a:tr>
              <a:tr h="260504">
                <a:tc>
                  <a:txBody>
                    <a:bodyPr/>
                    <a:lstStyle/>
                    <a:p>
                      <a:pPr marL="0" marR="0">
                        <a:lnSpc>
                          <a:spcPct val="107000"/>
                        </a:lnSpc>
                        <a:spcBef>
                          <a:spcPts val="0"/>
                        </a:spcBef>
                        <a:spcAft>
                          <a:spcPts val="0"/>
                        </a:spcAft>
                      </a:pPr>
                      <a:r>
                        <a:rPr lang="en-US" sz="1200" b="1" dirty="0">
                          <a:solidFill>
                            <a:srgbClr val="000000"/>
                          </a:solidFill>
                          <a:effectLst/>
                        </a:rPr>
                        <a:t>Level 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62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97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141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28120189"/>
                  </a:ext>
                </a:extLst>
              </a:tr>
              <a:tr h="260504">
                <a:tc>
                  <a:txBody>
                    <a:bodyPr/>
                    <a:lstStyle/>
                    <a:p>
                      <a:pPr marL="0" marR="0">
                        <a:lnSpc>
                          <a:spcPct val="107000"/>
                        </a:lnSpc>
                        <a:spcBef>
                          <a:spcPts val="0"/>
                        </a:spcBef>
                        <a:spcAft>
                          <a:spcPts val="0"/>
                        </a:spcAft>
                      </a:pPr>
                      <a:r>
                        <a:rPr lang="en-US" sz="1200" b="1" dirty="0">
                          <a:solidFill>
                            <a:srgbClr val="000000"/>
                          </a:solidFill>
                          <a:effectLst/>
                        </a:rPr>
                        <a:t>Level 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49108606"/>
                  </a:ext>
                </a:extLst>
              </a:tr>
              <a:tr h="260504">
                <a:tc>
                  <a:txBody>
                    <a:bodyPr/>
                    <a:lstStyle/>
                    <a:p>
                      <a:pPr marL="0" marR="0">
                        <a:lnSpc>
                          <a:spcPct val="107000"/>
                        </a:lnSpc>
                        <a:spcBef>
                          <a:spcPts val="0"/>
                        </a:spcBef>
                        <a:spcAft>
                          <a:spcPts val="0"/>
                        </a:spcAft>
                      </a:pPr>
                      <a:r>
                        <a:rPr lang="en-US" sz="1200" b="1" dirty="0">
                          <a:solidFill>
                            <a:srgbClr val="000000"/>
                          </a:solidFill>
                          <a:effectLst/>
                        </a:rPr>
                        <a:t>Level 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78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111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899845265"/>
                  </a:ext>
                </a:extLst>
              </a:tr>
              <a:tr h="260504">
                <a:tc>
                  <a:txBody>
                    <a:bodyPr/>
                    <a:lstStyle/>
                    <a:p>
                      <a:pPr marL="0" marR="0">
                        <a:lnSpc>
                          <a:spcPct val="107000"/>
                        </a:lnSpc>
                        <a:spcBef>
                          <a:spcPts val="0"/>
                        </a:spcBef>
                        <a:spcAft>
                          <a:spcPts val="0"/>
                        </a:spcAft>
                      </a:pPr>
                      <a:r>
                        <a:rPr lang="en-US" sz="1200" b="1" dirty="0">
                          <a:solidFill>
                            <a:srgbClr val="000000"/>
                          </a:solidFill>
                          <a:effectLst/>
                        </a:rPr>
                        <a:t>Level 10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11663840"/>
                  </a:ext>
                </a:extLst>
              </a:tr>
              <a:tr h="260504">
                <a:tc>
                  <a:txBody>
                    <a:bodyPr/>
                    <a:lstStyle/>
                    <a:p>
                      <a:pPr marL="0" marR="0">
                        <a:lnSpc>
                          <a:spcPct val="107000"/>
                        </a:lnSpc>
                        <a:spcBef>
                          <a:spcPts val="0"/>
                        </a:spcBef>
                        <a:spcAft>
                          <a:spcPts val="0"/>
                        </a:spcAft>
                      </a:pPr>
                      <a:r>
                        <a:rPr lang="en-US" sz="1200" b="1" dirty="0">
                          <a:solidFill>
                            <a:srgbClr val="000000"/>
                          </a:solidFill>
                          <a:effectLst/>
                        </a:rPr>
                        <a:t>Level 11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66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87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30662198"/>
                  </a:ext>
                </a:extLst>
              </a:tr>
              <a:tr h="260504">
                <a:tc>
                  <a:txBody>
                    <a:bodyPr/>
                    <a:lstStyle/>
                    <a:p>
                      <a:pPr marL="0" marR="0">
                        <a:lnSpc>
                          <a:spcPct val="107000"/>
                        </a:lnSpc>
                        <a:spcBef>
                          <a:spcPts val="0"/>
                        </a:spcBef>
                        <a:spcAft>
                          <a:spcPts val="0"/>
                        </a:spcAft>
                      </a:pPr>
                      <a:r>
                        <a:rPr lang="en-US" sz="1200" b="1" dirty="0">
                          <a:solidFill>
                            <a:srgbClr val="000000"/>
                          </a:solidFill>
                          <a:effectLst/>
                        </a:rPr>
                        <a:t>Level 12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52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25639452"/>
                  </a:ext>
                </a:extLst>
              </a:tr>
              <a:tr h="260504">
                <a:tc>
                  <a:txBody>
                    <a:bodyPr/>
                    <a:lstStyle/>
                    <a:p>
                      <a:pPr marL="0" marR="0">
                        <a:lnSpc>
                          <a:spcPct val="107000"/>
                        </a:lnSpc>
                        <a:spcBef>
                          <a:spcPts val="0"/>
                        </a:spcBef>
                        <a:spcAft>
                          <a:spcPts val="0"/>
                        </a:spcAft>
                      </a:pPr>
                      <a:r>
                        <a:rPr lang="en-US" sz="1200" b="1" dirty="0">
                          <a:solidFill>
                            <a:srgbClr val="000000"/>
                          </a:solidFill>
                          <a:effectLst/>
                        </a:rPr>
                        <a:t>Level 13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740429044"/>
                  </a:ext>
                </a:extLst>
              </a:tr>
              <a:tr h="260504">
                <a:tc>
                  <a:txBody>
                    <a:bodyPr/>
                    <a:lstStyle/>
                    <a:p>
                      <a:pPr marL="0" marR="0">
                        <a:lnSpc>
                          <a:spcPct val="107000"/>
                        </a:lnSpc>
                        <a:spcBef>
                          <a:spcPts val="0"/>
                        </a:spcBef>
                        <a:spcAft>
                          <a:spcPts val="0"/>
                        </a:spcAft>
                      </a:pPr>
                      <a:r>
                        <a:rPr lang="en-US" sz="1200" b="1" dirty="0">
                          <a:solidFill>
                            <a:srgbClr val="000000"/>
                          </a:solidFill>
                          <a:effectLst/>
                        </a:rPr>
                        <a:t>Level 14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1317823"/>
                  </a:ext>
                </a:extLst>
              </a:tr>
              <a:tr h="260504">
                <a:tc>
                  <a:txBody>
                    <a:bodyPr/>
                    <a:lstStyle/>
                    <a:p>
                      <a:pPr marL="0" marR="0">
                        <a:lnSpc>
                          <a:spcPct val="107000"/>
                        </a:lnSpc>
                        <a:spcBef>
                          <a:spcPts val="0"/>
                        </a:spcBef>
                        <a:spcAft>
                          <a:spcPts val="0"/>
                        </a:spcAft>
                      </a:pPr>
                      <a:r>
                        <a:rPr lang="en-US" sz="1200" b="1" dirty="0">
                          <a:solidFill>
                            <a:srgbClr val="000000"/>
                          </a:solidFill>
                          <a:effectLst/>
                        </a:rPr>
                        <a:t>Level 15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78358857"/>
                  </a:ext>
                </a:extLst>
              </a:tr>
              <a:tr h="260504">
                <a:tc>
                  <a:txBody>
                    <a:bodyPr/>
                    <a:lstStyle/>
                    <a:p>
                      <a:pPr marL="0" marR="0">
                        <a:lnSpc>
                          <a:spcPct val="107000"/>
                        </a:lnSpc>
                        <a:spcBef>
                          <a:spcPts val="0"/>
                        </a:spcBef>
                        <a:spcAft>
                          <a:spcPts val="0"/>
                        </a:spcAft>
                      </a:pPr>
                      <a:r>
                        <a:rPr lang="en-US" sz="1200" b="1" dirty="0">
                          <a:solidFill>
                            <a:srgbClr val="000000"/>
                          </a:solidFill>
                          <a:effectLst/>
                        </a:rPr>
                        <a:t>Level 16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1200" dirty="0">
                          <a:solidFill>
                            <a:srgbClr val="000000"/>
                          </a:solidFill>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dirty="0">
                          <a:solidFill>
                            <a:srgbClr val="000000"/>
                          </a:solidFill>
                          <a:effectLst/>
                        </a:rPr>
                        <a:t>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82137750"/>
                  </a:ext>
                </a:extLst>
              </a:tr>
              <a:tr h="260504">
                <a:tc>
                  <a:txBody>
                    <a:bodyPr/>
                    <a:lstStyle/>
                    <a:p>
                      <a:pPr marL="0" marR="0">
                        <a:lnSpc>
                          <a:spcPct val="107000"/>
                        </a:lnSpc>
                        <a:spcBef>
                          <a:spcPts val="0"/>
                        </a:spcBef>
                        <a:spcAft>
                          <a:spcPts val="0"/>
                        </a:spcAft>
                      </a:pPr>
                      <a:r>
                        <a:rPr lang="en-US" sz="1200" b="1" dirty="0">
                          <a:solidFill>
                            <a:srgbClr val="000000"/>
                          </a:solidFill>
                          <a:effectLst/>
                        </a:rPr>
                        <a:t>TOTAL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a:noFill/>
                    </a:lnL>
                    <a:lnR w="12700" cap="flat" cmpd="sng" algn="ctr">
                      <a:solidFill>
                        <a:schemeClr val="tx1"/>
                      </a:solidFill>
                      <a:prstDash val="solid"/>
                      <a:round/>
                      <a:headEnd type="none" w="med" len="med"/>
                      <a:tailEnd type="none" w="med" len="med"/>
                    </a:lnR>
                    <a:lnT>
                      <a:noFill/>
                    </a:lnT>
                    <a:lnB w="12700" cmpd="sng">
                      <a:noFill/>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15</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5</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7</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0</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5</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214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304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13</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0000"/>
                          </a:solidFill>
                          <a:effectLst/>
                        </a:rPr>
                        <a:t>20</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00B050"/>
                          </a:solidFill>
                          <a:effectLst/>
                        </a:rPr>
                        <a:t>568</a:t>
                      </a:r>
                      <a:endParaRPr lang="en-US" sz="12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FFC000"/>
                          </a:solidFill>
                          <a:effectLst/>
                        </a:rPr>
                        <a:t>143</a:t>
                      </a:r>
                      <a:endParaRPr lang="en-US" sz="1200" b="1"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1200" b="1" dirty="0">
                          <a:solidFill>
                            <a:srgbClr val="FF0000"/>
                          </a:solidFill>
                          <a:effectLst/>
                        </a:rPr>
                        <a:t>72</a:t>
                      </a:r>
                      <a:endParaRPr lang="en-US" sz="12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lnSpc>
                          <a:spcPct val="107000"/>
                        </a:lnSpc>
                        <a:spcBef>
                          <a:spcPts val="0"/>
                        </a:spcBef>
                        <a:spcAft>
                          <a:spcPts val="0"/>
                        </a:spcAft>
                      </a:pPr>
                      <a:r>
                        <a:rPr lang="en-US" sz="2000" b="1" dirty="0">
                          <a:solidFill>
                            <a:srgbClr val="000000"/>
                          </a:solidFill>
                          <a:effectLst/>
                        </a:rPr>
                        <a:t>711</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382" marR="203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53904879"/>
                  </a:ext>
                </a:extLst>
              </a:tr>
            </a:tbl>
          </a:graphicData>
        </a:graphic>
      </p:graphicFrame>
      <p:sp>
        <p:nvSpPr>
          <p:cNvPr id="9" name="Slide Number Placeholder 8">
            <a:extLst>
              <a:ext uri="{FF2B5EF4-FFF2-40B4-BE49-F238E27FC236}">
                <a16:creationId xmlns:a16="http://schemas.microsoft.com/office/drawing/2014/main" xmlns="" id="{960869A0-2F3C-AA98-F689-133FE8398FDB}"/>
              </a:ext>
            </a:extLst>
          </p:cNvPr>
          <p:cNvSpPr>
            <a:spLocks noGrp="1"/>
          </p:cNvSpPr>
          <p:nvPr>
            <p:ph type="sldNum" sz="quarter" idx="12"/>
          </p:nvPr>
        </p:nvSpPr>
        <p:spPr/>
        <p:txBody>
          <a:bodyPr/>
          <a:lstStyle/>
          <a:p>
            <a:fld id="{DA29E366-C59F-4931-AACC-96A9B8496996}" type="slidenum">
              <a:rPr lang="en-US" smtClean="0"/>
              <a:pPr/>
              <a:t>24</a:t>
            </a:fld>
            <a:endParaRPr lang="en-US" dirty="0"/>
          </a:p>
        </p:txBody>
      </p:sp>
    </p:spTree>
    <p:extLst>
      <p:ext uri="{BB962C8B-B14F-4D97-AF65-F5344CB8AC3E}">
        <p14:creationId xmlns:p14="http://schemas.microsoft.com/office/powerpoint/2010/main" xmlns="" val="2314395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BDAABA2-9616-B840-ED27-D684E298846C}"/>
              </a:ext>
            </a:extLst>
          </p:cNvPr>
          <p:cNvSpPr>
            <a:spLocks noGrp="1"/>
          </p:cNvSpPr>
          <p:nvPr>
            <p:ph type="title"/>
          </p:nvPr>
        </p:nvSpPr>
        <p:spPr>
          <a:xfrm>
            <a:off x="723899" y="851517"/>
            <a:ext cx="3848096" cy="1461778"/>
          </a:xfrm>
        </p:spPr>
        <p:txBody>
          <a:bodyPr>
            <a:normAutofit/>
          </a:bodyPr>
          <a:lstStyle/>
          <a:p>
            <a:r>
              <a:rPr lang="en-US" sz="3600" b="1" dirty="0">
                <a:solidFill>
                  <a:srgbClr val="F5981B"/>
                </a:solidFill>
                <a:latin typeface="Arial"/>
                <a:cs typeface="Arial"/>
              </a:rPr>
              <a:t>Core Projects of DSAC – 2023/24</a:t>
            </a:r>
          </a:p>
        </p:txBody>
      </p:sp>
      <p:graphicFrame>
        <p:nvGraphicFramePr>
          <p:cNvPr id="21" name="Content Placeholder 2">
            <a:extLst>
              <a:ext uri="{FF2B5EF4-FFF2-40B4-BE49-F238E27FC236}">
                <a16:creationId xmlns:a16="http://schemas.microsoft.com/office/drawing/2014/main" xmlns="" id="{02664CFB-1C0D-DAD4-22A8-47A54E91B5F9}"/>
              </a:ext>
            </a:extLst>
          </p:cNvPr>
          <p:cNvGraphicFramePr>
            <a:graphicFrameLocks noGrp="1"/>
          </p:cNvGraphicFramePr>
          <p:nvPr>
            <p:ph idx="1"/>
            <p:extLst>
              <p:ext uri="{D42A27DB-BD31-4B8C-83A1-F6EECF244321}">
                <p14:modId xmlns:p14="http://schemas.microsoft.com/office/powerpoint/2010/main" xmlns="" val="3131792841"/>
              </p:ext>
            </p:extLst>
          </p:nvPr>
        </p:nvGraphicFramePr>
        <p:xfrm>
          <a:off x="723900" y="2470248"/>
          <a:ext cx="3687326" cy="3536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Freeform: Shape 18">
            <a:extLst>
              <a:ext uri="{FF2B5EF4-FFF2-40B4-BE49-F238E27FC236}">
                <a16:creationId xmlns:a16="http://schemas.microsoft.com/office/drawing/2014/main" xmlns="" id="{62A38935-BB53-4DF7-A56E-48DD25B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32777" y="851518"/>
            <a:ext cx="4638605"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Table">
            <a:extLst>
              <a:ext uri="{FF2B5EF4-FFF2-40B4-BE49-F238E27FC236}">
                <a16:creationId xmlns:a16="http://schemas.microsoft.com/office/drawing/2014/main" xmlns="" id="{66FD1860-D11A-C21F-7162-AD9B0977AEAA}"/>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5651497" y="2507636"/>
            <a:ext cx="2413000" cy="2413000"/>
          </a:xfrm>
          <a:prstGeom prst="rect">
            <a:avLst/>
          </a:prstGeom>
        </p:spPr>
      </p:pic>
      <p:sp>
        <p:nvSpPr>
          <p:cNvPr id="8" name="Slide Number Placeholder 7">
            <a:extLst>
              <a:ext uri="{FF2B5EF4-FFF2-40B4-BE49-F238E27FC236}">
                <a16:creationId xmlns:a16="http://schemas.microsoft.com/office/drawing/2014/main" xmlns="" id="{6F8EC496-1C02-127D-EED7-AA44DD051F3B}"/>
              </a:ext>
            </a:extLst>
          </p:cNvPr>
          <p:cNvSpPr>
            <a:spLocks noGrp="1"/>
          </p:cNvSpPr>
          <p:nvPr>
            <p:ph type="sldNum" sz="quarter" idx="12"/>
          </p:nvPr>
        </p:nvSpPr>
        <p:spPr/>
        <p:txBody>
          <a:bodyPr/>
          <a:lstStyle/>
          <a:p>
            <a:fld id="{DA29E366-C59F-4931-AACC-96A9B8496996}" type="slidenum">
              <a:rPr lang="en-US" smtClean="0"/>
              <a:pPr/>
              <a:t>25</a:t>
            </a:fld>
            <a:endParaRPr lang="en-US" dirty="0"/>
          </a:p>
        </p:txBody>
      </p:sp>
    </p:spTree>
    <p:extLst>
      <p:ext uri="{BB962C8B-B14F-4D97-AF65-F5344CB8AC3E}">
        <p14:creationId xmlns:p14="http://schemas.microsoft.com/office/powerpoint/2010/main" xmlns="" val="253396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xmlns="" id="{DA2E7C1E-2B5A-4BBA-AE51-1CD8C19309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6">
            <a:extLst>
              <a:ext uri="{FF2B5EF4-FFF2-40B4-BE49-F238E27FC236}">
                <a16:creationId xmlns:a16="http://schemas.microsoft.com/office/drawing/2014/main" xmlns="" id="{43DF76B1-5174-4FAF-9D19-FFEE98426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xmlns="" id="{93260621-994C-A669-0CF7-5F86EFF11758}"/>
              </a:ext>
            </a:extLst>
          </p:cNvPr>
          <p:cNvGraphicFramePr>
            <a:graphicFrameLocks noGrp="1"/>
          </p:cNvGraphicFramePr>
          <p:nvPr>
            <p:ph idx="1"/>
            <p:extLst>
              <p:ext uri="{D42A27DB-BD31-4B8C-83A1-F6EECF244321}">
                <p14:modId xmlns:p14="http://schemas.microsoft.com/office/powerpoint/2010/main" xmlns="" val="1052114169"/>
              </p:ext>
            </p:extLst>
          </p:nvPr>
        </p:nvGraphicFramePr>
        <p:xfrm>
          <a:off x="742950" y="998605"/>
          <a:ext cx="7600952" cy="5369682"/>
        </p:xfrm>
        <a:graphic>
          <a:graphicData uri="http://schemas.openxmlformats.org/drawingml/2006/table">
            <a:tbl>
              <a:tblPr firstRow="1" firstCol="1" bandRow="1">
                <a:noFill/>
                <a:tableStyleId>{08FB837D-C827-4EFA-A057-4D05807E0F7C}</a:tableStyleId>
              </a:tblPr>
              <a:tblGrid>
                <a:gridCol w="1484141">
                  <a:extLst>
                    <a:ext uri="{9D8B030D-6E8A-4147-A177-3AD203B41FA5}">
                      <a16:colId xmlns:a16="http://schemas.microsoft.com/office/drawing/2014/main" xmlns="" val="4179315305"/>
                    </a:ext>
                  </a:extLst>
                </a:gridCol>
                <a:gridCol w="1562411">
                  <a:extLst>
                    <a:ext uri="{9D8B030D-6E8A-4147-A177-3AD203B41FA5}">
                      <a16:colId xmlns:a16="http://schemas.microsoft.com/office/drawing/2014/main" xmlns="" val="1110996618"/>
                    </a:ext>
                  </a:extLst>
                </a:gridCol>
                <a:gridCol w="1716081">
                  <a:extLst>
                    <a:ext uri="{9D8B030D-6E8A-4147-A177-3AD203B41FA5}">
                      <a16:colId xmlns:a16="http://schemas.microsoft.com/office/drawing/2014/main" xmlns="" val="41974876"/>
                    </a:ext>
                  </a:extLst>
                </a:gridCol>
                <a:gridCol w="1508407">
                  <a:extLst>
                    <a:ext uri="{9D8B030D-6E8A-4147-A177-3AD203B41FA5}">
                      <a16:colId xmlns:a16="http://schemas.microsoft.com/office/drawing/2014/main" xmlns="" val="2679216978"/>
                    </a:ext>
                  </a:extLst>
                </a:gridCol>
                <a:gridCol w="1329912">
                  <a:extLst>
                    <a:ext uri="{9D8B030D-6E8A-4147-A177-3AD203B41FA5}">
                      <a16:colId xmlns:a16="http://schemas.microsoft.com/office/drawing/2014/main" xmlns="" val="831392083"/>
                    </a:ext>
                  </a:extLst>
                </a:gridCol>
              </a:tblGrid>
              <a:tr h="650651">
                <a:tc>
                  <a:txBody>
                    <a:bodyPr/>
                    <a:lstStyle/>
                    <a:p>
                      <a:pPr marL="0" marR="0">
                        <a:spcBef>
                          <a:spcPts val="0"/>
                        </a:spcBef>
                        <a:spcAft>
                          <a:spcPts val="0"/>
                        </a:spcAft>
                      </a:pPr>
                      <a:r>
                        <a:rPr lang="en-GB" sz="1300" b="0" cap="all" spc="150" dirty="0">
                          <a:solidFill>
                            <a:schemeClr val="lt1"/>
                          </a:solidFill>
                          <a:effectLst/>
                        </a:rPr>
                        <a:t>Government Priority </a:t>
                      </a:r>
                      <a:endParaRPr lang="en-US" sz="1300" b="0" cap="all" spc="150" dirty="0">
                        <a:solidFill>
                          <a:schemeClr val="lt1"/>
                        </a:solidFill>
                        <a:effectLst/>
                        <a:latin typeface="Arial MT"/>
                        <a:ea typeface="Arial MT"/>
                        <a:cs typeface="Arial MT"/>
                      </a:endParaRPr>
                    </a:p>
                  </a:txBody>
                  <a:tcPr marL="111753" marR="111753" marT="111753" marB="111753" anchor="ctr">
                    <a:lnL w="12700" cmpd="sng">
                      <a:noFill/>
                    </a:lnL>
                    <a:lnR w="12700" cmpd="sng">
                      <a:noFill/>
                    </a:lnR>
                    <a:lnT w="12700" cmpd="sng">
                      <a:noFill/>
                    </a:lnT>
                    <a:lnB w="38100" cmpd="sng">
                      <a:noFill/>
                    </a:lnB>
                    <a:solidFill>
                      <a:srgbClr val="505356"/>
                    </a:solidFill>
                  </a:tcPr>
                </a:tc>
                <a:tc gridSpan="4">
                  <a:txBody>
                    <a:bodyPr/>
                    <a:lstStyle/>
                    <a:p>
                      <a:pPr marL="0" marR="0">
                        <a:spcBef>
                          <a:spcPts val="0"/>
                        </a:spcBef>
                        <a:spcAft>
                          <a:spcPts val="0"/>
                        </a:spcAft>
                      </a:pPr>
                      <a:r>
                        <a:rPr lang="en-GB" sz="1300" b="0" cap="all" spc="150" dirty="0">
                          <a:solidFill>
                            <a:schemeClr val="lt1"/>
                          </a:solidFill>
                          <a:effectLst/>
                        </a:rPr>
                        <a:t>ECONOMIC TRANSFORMATION AND JOB CREATION</a:t>
                      </a:r>
                      <a:endParaRPr lang="en-US" sz="1300" b="0" cap="all" spc="150" dirty="0">
                        <a:solidFill>
                          <a:schemeClr val="lt1"/>
                        </a:solidFill>
                        <a:effectLst/>
                      </a:endParaRPr>
                    </a:p>
                    <a:p>
                      <a:pPr marL="0" marR="0">
                        <a:spcBef>
                          <a:spcPts val="0"/>
                        </a:spcBef>
                        <a:spcAft>
                          <a:spcPts val="0"/>
                        </a:spcAft>
                      </a:pPr>
                      <a:r>
                        <a:rPr lang="en-GB" sz="1300" b="0" cap="all" spc="150" dirty="0">
                          <a:solidFill>
                            <a:schemeClr val="lt1"/>
                          </a:solidFill>
                          <a:effectLst/>
                        </a:rPr>
                        <a:t>A BETTER AFRICA AND WORLD</a:t>
                      </a:r>
                      <a:endParaRPr lang="en-US" sz="1300" b="0" cap="all" spc="150" dirty="0">
                        <a:solidFill>
                          <a:schemeClr val="lt1"/>
                        </a:solidFill>
                        <a:effectLst/>
                        <a:latin typeface="Arial MT"/>
                        <a:ea typeface="Arial MT"/>
                        <a:cs typeface="Arial MT"/>
                      </a:endParaRPr>
                    </a:p>
                  </a:txBody>
                  <a:tcPr marL="111753" marR="111753" marT="111753" marB="111753" anchor="ctr">
                    <a:lnL w="12700" cmpd="sng">
                      <a:noFill/>
                    </a:lnL>
                    <a:lnR w="12700" cmpd="sng">
                      <a:noFill/>
                    </a:lnR>
                    <a:lnT w="12700" cmpd="sng">
                      <a:noFill/>
                    </a:lnT>
                    <a:lnB w="38100" cmpd="sng">
                      <a:noFill/>
                    </a:lnB>
                    <a:solidFill>
                      <a:srgbClr val="50535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72913486"/>
                  </a:ext>
                </a:extLst>
              </a:tr>
              <a:tr h="576149">
                <a:tc>
                  <a:txBody>
                    <a:bodyPr/>
                    <a:lstStyle/>
                    <a:p>
                      <a:pPr marL="0" marR="0">
                        <a:spcBef>
                          <a:spcPts val="0"/>
                        </a:spcBef>
                        <a:spcAft>
                          <a:spcPts val="0"/>
                        </a:spcAft>
                      </a:pPr>
                      <a:r>
                        <a:rPr lang="en-GB" sz="1100" b="1" cap="none" spc="0" dirty="0">
                          <a:solidFill>
                            <a:schemeClr val="tx1"/>
                          </a:solidFill>
                          <a:effectLst/>
                        </a:rPr>
                        <a:t>DSAC Outcome</a:t>
                      </a:r>
                      <a:endParaRPr lang="en-US" sz="1100" b="1"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38100" cmpd="sng">
                      <a:noFill/>
                    </a:lnT>
                    <a:lnB w="12700" cmpd="sng">
                      <a:noFill/>
                      <a:prstDash val="solid"/>
                    </a:lnB>
                    <a:noFill/>
                  </a:tcPr>
                </a:tc>
                <a:tc gridSpan="4">
                  <a:txBody>
                    <a:bodyPr/>
                    <a:lstStyle/>
                    <a:p>
                      <a:pPr marL="0" marR="0">
                        <a:spcBef>
                          <a:spcPts val="0"/>
                        </a:spcBef>
                        <a:spcAft>
                          <a:spcPts val="0"/>
                        </a:spcAft>
                      </a:pPr>
                      <a:r>
                        <a:rPr lang="en-GB" sz="2000" b="1" cap="none" spc="0" dirty="0">
                          <a:solidFill>
                            <a:schemeClr val="accent2"/>
                          </a:solidFill>
                          <a:effectLst/>
                        </a:rPr>
                        <a:t>INCREASED MARKET SHARE OF AND JOB OPPORTUNITIES CREATED IN SPORT, CULTURAL AND CREATIVE INDUSTRIES</a:t>
                      </a:r>
                      <a:endParaRPr lang="en-US" sz="2000" b="1" cap="none" spc="0" dirty="0">
                        <a:solidFill>
                          <a:schemeClr val="accent2"/>
                        </a:solidFill>
                        <a:effectLst/>
                        <a:latin typeface="Arial MT"/>
                        <a:ea typeface="Arial MT"/>
                        <a:cs typeface="Arial MT"/>
                      </a:endParaRPr>
                    </a:p>
                  </a:txBody>
                  <a:tcPr marL="111753" marR="111753" marT="111753" marB="111753">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79454989"/>
                  </a:ext>
                </a:extLst>
              </a:tr>
              <a:tr h="1221833">
                <a:tc>
                  <a:txBody>
                    <a:bodyPr/>
                    <a:lstStyle/>
                    <a:p>
                      <a:pPr marL="0" marR="0">
                        <a:spcBef>
                          <a:spcPts val="0"/>
                        </a:spcBef>
                        <a:spcAft>
                          <a:spcPts val="0"/>
                        </a:spcAft>
                      </a:pPr>
                      <a:r>
                        <a:rPr lang="en-GB" sz="1100" b="1" cap="none" spc="0" dirty="0">
                          <a:solidFill>
                            <a:schemeClr val="tx1"/>
                          </a:solidFill>
                          <a:effectLst/>
                        </a:rPr>
                        <a:t>Intervention</a:t>
                      </a:r>
                      <a:endParaRPr lang="en-US" sz="1100" b="1"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spcBef>
                          <a:spcPts val="0"/>
                        </a:spcBef>
                        <a:spcAft>
                          <a:spcPts val="0"/>
                        </a:spcAft>
                      </a:pPr>
                      <a:r>
                        <a:rPr lang="en-GB" sz="1100" cap="none" spc="0" dirty="0">
                          <a:solidFill>
                            <a:schemeClr val="tx1"/>
                          </a:solidFill>
                          <a:effectLst/>
                        </a:rPr>
                        <a:t>Enabling framework/well researched, regulated and funded SAC sector</a:t>
                      </a:r>
                      <a:endParaRPr lang="en-US" sz="1100"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spcBef>
                          <a:spcPts val="0"/>
                        </a:spcBef>
                        <a:spcAft>
                          <a:spcPts val="0"/>
                        </a:spcAft>
                      </a:pPr>
                      <a:r>
                        <a:rPr lang="en-GB" sz="1100" cap="none" spc="0" dirty="0">
                          <a:solidFill>
                            <a:schemeClr val="tx1"/>
                          </a:solidFill>
                          <a:effectLst/>
                        </a:rPr>
                        <a:t>Support a range of cultural and creative sector initiatives to promote the diverse creative industries</a:t>
                      </a:r>
                      <a:endParaRPr lang="en-US" sz="1100"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spcBef>
                          <a:spcPts val="0"/>
                        </a:spcBef>
                        <a:spcAft>
                          <a:spcPts val="0"/>
                        </a:spcAft>
                      </a:pPr>
                      <a:r>
                        <a:rPr lang="en-GB" sz="1100" cap="none" spc="0" dirty="0">
                          <a:solidFill>
                            <a:schemeClr val="tx1"/>
                          </a:solidFill>
                          <a:effectLst/>
                        </a:rPr>
                        <a:t>Expansion in new and traditional creative industry markets, cultural diversity and heritage </a:t>
                      </a:r>
                      <a:endParaRPr lang="en-US" sz="1100"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spcBef>
                          <a:spcPts val="0"/>
                        </a:spcBef>
                        <a:spcAft>
                          <a:spcPts val="0"/>
                        </a:spcAft>
                      </a:pPr>
                      <a:r>
                        <a:rPr lang="en-GB" sz="1100" cap="none" spc="0" dirty="0">
                          <a:solidFill>
                            <a:schemeClr val="tx1"/>
                          </a:solidFill>
                          <a:effectLst/>
                        </a:rPr>
                        <a:t>Increased economic participation by historically disadvantaged groups</a:t>
                      </a:r>
                      <a:endParaRPr lang="en-US" sz="1100"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xmlns="" val="3369614326"/>
                  </a:ext>
                </a:extLst>
              </a:tr>
              <a:tr h="2351779">
                <a:tc>
                  <a:txBody>
                    <a:bodyPr/>
                    <a:lstStyle/>
                    <a:p>
                      <a:pPr marL="0" marR="0">
                        <a:spcBef>
                          <a:spcPts val="0"/>
                        </a:spcBef>
                        <a:spcAft>
                          <a:spcPts val="0"/>
                        </a:spcAft>
                      </a:pPr>
                      <a:r>
                        <a:rPr lang="en-GB" sz="1100" b="1" cap="none" spc="0" dirty="0">
                          <a:solidFill>
                            <a:schemeClr val="tx1"/>
                          </a:solidFill>
                          <a:effectLst/>
                        </a:rPr>
                        <a:t>Outputs</a:t>
                      </a:r>
                      <a:endParaRPr lang="en-US" sz="1100" b="1" cap="none" spc="0" dirty="0">
                        <a:solidFill>
                          <a:schemeClr val="tx1"/>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Research (incl. SACO)</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Intellectual property development</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Integrated funding model</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Cultural &amp; Creative Industries Master plan (CCI)</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Economic Reconstruction &amp; Recovery Plan (ERRP)</a:t>
                      </a:r>
                      <a:endParaRPr lang="en-US" sz="1100" b="1" cap="none" spc="0" dirty="0">
                        <a:solidFill>
                          <a:schemeClr val="accent2">
                            <a:lumMod val="75000"/>
                          </a:schemeClr>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Mzansi Golden Economy programme (MGE)</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Films and documentaries </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Flagship &amp; cultural events Sport events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Emerging creatives programme</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Visual artists - Art Bank acquisitions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Public Art</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Publishing House</a:t>
                      </a:r>
                      <a:endParaRPr lang="en-US" sz="1100" b="1" cap="none" spc="0" dirty="0">
                        <a:solidFill>
                          <a:schemeClr val="accent2">
                            <a:lumMod val="75000"/>
                          </a:schemeClr>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Market access programmes (incl film festivals; book fairs)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International engagements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Touring ventures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Cultural diplomacy </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 </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 </a:t>
                      </a:r>
                      <a:endParaRPr lang="en-US" sz="1100" b="1" cap="none" spc="0" dirty="0">
                        <a:solidFill>
                          <a:schemeClr val="accent2">
                            <a:lumMod val="75000"/>
                          </a:schemeClr>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Job creation</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Targeted procurement spends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Presidential Employment Stimulus Programme (PESP)</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 </a:t>
                      </a:r>
                      <a:endParaRPr lang="en-US" sz="1100" b="1" cap="none" spc="0" dirty="0">
                        <a:solidFill>
                          <a:schemeClr val="accent2">
                            <a:lumMod val="75000"/>
                          </a:schemeClr>
                        </a:solidFill>
                        <a:effectLst/>
                        <a:latin typeface="Arial MT"/>
                        <a:ea typeface="Arial MT"/>
                        <a:cs typeface="Arial MT"/>
                      </a:endParaRPr>
                    </a:p>
                  </a:txBody>
                  <a:tcPr marL="111753" marR="111753" marT="111753" marB="11175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xmlns="" val="636353563"/>
                  </a:ext>
                </a:extLst>
              </a:tr>
            </a:tbl>
          </a:graphicData>
        </a:graphic>
      </p:graphicFrame>
      <p:sp>
        <p:nvSpPr>
          <p:cNvPr id="2" name="Slide Number Placeholder 1">
            <a:extLst>
              <a:ext uri="{FF2B5EF4-FFF2-40B4-BE49-F238E27FC236}">
                <a16:creationId xmlns:a16="http://schemas.microsoft.com/office/drawing/2014/main" xmlns="" id="{37526895-172E-0DCD-1085-87AD6D7C3104}"/>
              </a:ext>
            </a:extLst>
          </p:cNvPr>
          <p:cNvSpPr>
            <a:spLocks noGrp="1"/>
          </p:cNvSpPr>
          <p:nvPr>
            <p:ph type="sldNum" sz="quarter" idx="12"/>
          </p:nvPr>
        </p:nvSpPr>
        <p:spPr/>
        <p:txBody>
          <a:bodyPr/>
          <a:lstStyle/>
          <a:p>
            <a:fld id="{DA29E366-C59F-4931-AACC-96A9B8496996}" type="slidenum">
              <a:rPr lang="en-US" smtClean="0"/>
              <a:pPr/>
              <a:t>26</a:t>
            </a:fld>
            <a:endParaRPr lang="en-US" dirty="0"/>
          </a:p>
        </p:txBody>
      </p:sp>
    </p:spTree>
    <p:extLst>
      <p:ext uri="{BB962C8B-B14F-4D97-AF65-F5344CB8AC3E}">
        <p14:creationId xmlns:p14="http://schemas.microsoft.com/office/powerpoint/2010/main" xmlns="" val="166872566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xmlns="" id="{B1A347D3-7D7E-1F75-61C4-891E052AD9C8}"/>
              </a:ext>
            </a:extLst>
          </p:cNvPr>
          <p:cNvSpPr>
            <a:spLocks noGrp="1"/>
          </p:cNvSpPr>
          <p:nvPr>
            <p:ph type="title"/>
          </p:nvPr>
        </p:nvSpPr>
        <p:spPr>
          <a:xfrm>
            <a:off x="473202" y="640080"/>
            <a:ext cx="3614166" cy="1481328"/>
          </a:xfrm>
        </p:spPr>
        <p:txBody>
          <a:bodyPr anchor="b">
            <a:normAutofit/>
          </a:bodyPr>
          <a:lstStyle/>
          <a:p>
            <a:r>
              <a:rPr lang="en-US" sz="4300" b="1" dirty="0">
                <a:latin typeface="Arial"/>
                <a:cs typeface="Arial"/>
              </a:rPr>
              <a:t>Economic</a:t>
            </a:r>
            <a:r>
              <a:rPr lang="en-US" sz="4300" b="1" dirty="0">
                <a:latin typeface="Arial" panose="020B0604020202020204" pitchFamily="34" charset="0"/>
                <a:cs typeface="Arial" panose="020B0604020202020204" pitchFamily="34" charset="0"/>
              </a:rPr>
              <a:t> </a:t>
            </a:r>
            <a:r>
              <a:rPr lang="en-US" sz="4300" b="1" dirty="0">
                <a:latin typeface="Arial"/>
                <a:cs typeface="Arial"/>
              </a:rPr>
              <a:t>contribution</a:t>
            </a:r>
          </a:p>
        </p:txBody>
      </p:sp>
      <p:sp>
        <p:nvSpPr>
          <p:cNvPr id="27" name="sketch line">
            <a:extLst>
              <a:ext uri="{FF2B5EF4-FFF2-40B4-BE49-F238E27FC236}">
                <a16:creationId xmlns:a16="http://schemas.microsoft.com/office/drawing/2014/main" xmlns=""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EB837F1E-A5B5-0F0F-53FC-99BD28A466B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624941" y="640080"/>
            <a:ext cx="3992915" cy="5577840"/>
          </a:xfrm>
          <a:prstGeom prst="rect">
            <a:avLst/>
          </a:prstGeom>
          <a:noFill/>
        </p:spPr>
      </p:pic>
      <p:graphicFrame>
        <p:nvGraphicFramePr>
          <p:cNvPr id="2" name="Content Placeholder 1">
            <a:extLst>
              <a:ext uri="{FF2B5EF4-FFF2-40B4-BE49-F238E27FC236}">
                <a16:creationId xmlns:a16="http://schemas.microsoft.com/office/drawing/2014/main" xmlns="" id="{A17FFAA7-2CD6-5D83-A709-AEAB69627C78}"/>
              </a:ext>
            </a:extLst>
          </p:cNvPr>
          <p:cNvGraphicFramePr>
            <a:graphicFrameLocks noGrp="1"/>
          </p:cNvGraphicFramePr>
          <p:nvPr>
            <p:ph idx="1"/>
            <p:extLst>
              <p:ext uri="{D42A27DB-BD31-4B8C-83A1-F6EECF244321}">
                <p14:modId xmlns:p14="http://schemas.microsoft.com/office/powerpoint/2010/main" xmlns="" val="2696991441"/>
              </p:ext>
            </p:extLst>
          </p:nvPr>
        </p:nvGraphicFramePr>
        <p:xfrm>
          <a:off x="473202" y="2660904"/>
          <a:ext cx="3614166" cy="354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xmlns="" id="{C90F9A13-D915-257A-5A23-7E87929DA643}"/>
              </a:ext>
            </a:extLst>
          </p:cNvPr>
          <p:cNvSpPr>
            <a:spLocks noGrp="1"/>
          </p:cNvSpPr>
          <p:nvPr>
            <p:ph type="sldNum" sz="quarter" idx="12"/>
          </p:nvPr>
        </p:nvSpPr>
        <p:spPr/>
        <p:txBody>
          <a:bodyPr/>
          <a:lstStyle/>
          <a:p>
            <a:fld id="{DA29E366-C59F-4931-AACC-96A9B8496996}" type="slidenum">
              <a:rPr lang="en-US" smtClean="0"/>
              <a:pPr/>
              <a:t>27</a:t>
            </a:fld>
            <a:endParaRPr lang="en-US" dirty="0"/>
          </a:p>
        </p:txBody>
      </p:sp>
    </p:spTree>
    <p:extLst>
      <p:ext uri="{BB962C8B-B14F-4D97-AF65-F5344CB8AC3E}">
        <p14:creationId xmlns:p14="http://schemas.microsoft.com/office/powerpoint/2010/main" xmlns="" val="266082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xmlns="" id="{35DB3719-6FDC-4E5D-891D-FF40B7300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02B7FB9-71CC-FB3B-AAB9-5C80C97EE321}"/>
              </a:ext>
            </a:extLst>
          </p:cNvPr>
          <p:cNvSpPr>
            <a:spLocks noGrp="1"/>
          </p:cNvSpPr>
          <p:nvPr>
            <p:ph type="title"/>
          </p:nvPr>
        </p:nvSpPr>
        <p:spPr>
          <a:xfrm>
            <a:off x="233915" y="18289"/>
            <a:ext cx="8725025" cy="1207432"/>
          </a:xfrm>
        </p:spPr>
        <p:txBody>
          <a:bodyPr>
            <a:normAutofit fontScale="90000"/>
          </a:bodyPr>
          <a:lstStyle/>
          <a:p>
            <a:r>
              <a:rPr lang="en-US" sz="3600" b="1" dirty="0">
                <a:solidFill>
                  <a:srgbClr val="F5981B"/>
                </a:solidFill>
                <a:latin typeface="Arial"/>
                <a:cs typeface="Arial"/>
              </a:rPr>
              <a:t/>
            </a:r>
            <a:br>
              <a:rPr lang="en-US" sz="3600" b="1" dirty="0">
                <a:solidFill>
                  <a:srgbClr val="F5981B"/>
                </a:solidFill>
                <a:latin typeface="Arial"/>
                <a:cs typeface="Arial"/>
              </a:rPr>
            </a:br>
            <a:r>
              <a:rPr lang="en-US" sz="3600" b="1" dirty="0">
                <a:solidFill>
                  <a:srgbClr val="F5981B"/>
                </a:solidFill>
                <a:latin typeface="Arial"/>
                <a:cs typeface="Arial"/>
              </a:rPr>
              <a:t>Job opportunities provided</a:t>
            </a:r>
            <a:br>
              <a:rPr lang="en-US" sz="3600" b="1" dirty="0">
                <a:solidFill>
                  <a:srgbClr val="F5981B"/>
                </a:solidFill>
                <a:latin typeface="Arial"/>
                <a:cs typeface="Arial"/>
              </a:rPr>
            </a:br>
            <a:r>
              <a:rPr lang="en-US" sz="3600" b="1" dirty="0">
                <a:solidFill>
                  <a:srgbClr val="F5981B"/>
                </a:solidFill>
                <a:latin typeface="Arial"/>
                <a:cs typeface="Arial"/>
              </a:rPr>
              <a:t/>
            </a:r>
            <a:br>
              <a:rPr lang="en-US" sz="3600" b="1" dirty="0">
                <a:solidFill>
                  <a:srgbClr val="F5981B"/>
                </a:solidFill>
                <a:latin typeface="Arial"/>
                <a:cs typeface="Arial"/>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SACH seen as “new gold” which has the potential to increase economic growth and create jobs in South Africa. Response - MGE</a:t>
            </a:r>
            <a:endParaRPr lang="en-US" sz="3600" b="1" dirty="0">
              <a:solidFill>
                <a:srgbClr val="F5981B"/>
              </a:solidFill>
              <a:latin typeface="Arial"/>
              <a:cs typeface="Arial"/>
            </a:endParaRPr>
          </a:p>
        </p:txBody>
      </p:sp>
      <p:sp>
        <p:nvSpPr>
          <p:cNvPr id="19" name="sketch line">
            <a:extLst>
              <a:ext uri="{FF2B5EF4-FFF2-40B4-BE49-F238E27FC236}">
                <a16:creationId xmlns:a16="http://schemas.microsoft.com/office/drawing/2014/main" xmlns="" id="{E0CBAC23-2E3F-4A90-BA59-F8299F6A54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xmlns="" id="{97A3FFC5-462F-2162-D498-76EF5179AF93}"/>
              </a:ext>
            </a:extLst>
          </p:cNvPr>
          <p:cNvGraphicFramePr>
            <a:graphicFrameLocks noGrp="1"/>
          </p:cNvGraphicFramePr>
          <p:nvPr>
            <p:ph idx="1"/>
            <p:extLst>
              <p:ext uri="{D42A27DB-BD31-4B8C-83A1-F6EECF244321}">
                <p14:modId xmlns:p14="http://schemas.microsoft.com/office/powerpoint/2010/main" xmlns="" val="3194253307"/>
              </p:ext>
            </p:extLst>
          </p:nvPr>
        </p:nvGraphicFramePr>
        <p:xfrm>
          <a:off x="76199" y="2055813"/>
          <a:ext cx="9065515" cy="4833922"/>
        </p:xfrm>
        <a:graphic>
          <a:graphicData uri="http://schemas.openxmlformats.org/drawingml/2006/table">
            <a:tbl>
              <a:tblPr firstRow="1" firstCol="1" bandRow="1">
                <a:tableStyleId>{5C22544A-7EE6-4342-B048-85BDC9FD1C3A}</a:tableStyleId>
              </a:tblPr>
              <a:tblGrid>
                <a:gridCol w="2519320">
                  <a:extLst>
                    <a:ext uri="{9D8B030D-6E8A-4147-A177-3AD203B41FA5}">
                      <a16:colId xmlns:a16="http://schemas.microsoft.com/office/drawing/2014/main" xmlns="" val="3623544648"/>
                    </a:ext>
                  </a:extLst>
                </a:gridCol>
                <a:gridCol w="1927920">
                  <a:extLst>
                    <a:ext uri="{9D8B030D-6E8A-4147-A177-3AD203B41FA5}">
                      <a16:colId xmlns:a16="http://schemas.microsoft.com/office/drawing/2014/main" xmlns="" val="432978949"/>
                    </a:ext>
                  </a:extLst>
                </a:gridCol>
                <a:gridCol w="2311334">
                  <a:extLst>
                    <a:ext uri="{9D8B030D-6E8A-4147-A177-3AD203B41FA5}">
                      <a16:colId xmlns:a16="http://schemas.microsoft.com/office/drawing/2014/main" xmlns="" val="2861036440"/>
                    </a:ext>
                  </a:extLst>
                </a:gridCol>
                <a:gridCol w="2306941">
                  <a:extLst>
                    <a:ext uri="{9D8B030D-6E8A-4147-A177-3AD203B41FA5}">
                      <a16:colId xmlns:a16="http://schemas.microsoft.com/office/drawing/2014/main" xmlns="" val="3448916612"/>
                    </a:ext>
                  </a:extLst>
                </a:gridCol>
              </a:tblGrid>
              <a:tr h="727524">
                <a:tc>
                  <a:txBody>
                    <a:bodyPr/>
                    <a:lstStyle/>
                    <a:p>
                      <a:pPr marL="0" marR="0" algn="ctr">
                        <a:lnSpc>
                          <a:spcPct val="105000"/>
                        </a:lnSpc>
                        <a:spcBef>
                          <a:spcPts val="0"/>
                        </a:spcBef>
                        <a:spcAft>
                          <a:spcPts val="0"/>
                        </a:spcAft>
                      </a:pPr>
                      <a:r>
                        <a:rPr lang="en-US" sz="1500" kern="100" dirty="0">
                          <a:effectLst/>
                          <a:latin typeface="Arial" panose="020B0604020202020204" pitchFamily="34" charset="0"/>
                          <a:ea typeface="Times New Roman" panose="02020603050405020304" pitchFamily="18" charset="0"/>
                          <a:cs typeface="Times New Roman" panose="02020603050405020304" pitchFamily="18" charset="0"/>
                        </a:rPr>
                        <a:t>MGE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solidFill>
                      <a:schemeClr val="accent6">
                        <a:lumMod val="60000"/>
                        <a:lumOff val="40000"/>
                      </a:schemeClr>
                    </a:solidFill>
                  </a:tcPr>
                </a:tc>
                <a:tc>
                  <a:txBody>
                    <a:bodyPr/>
                    <a:lstStyle/>
                    <a:p>
                      <a:pPr marL="0" marR="0" algn="ctr">
                        <a:lnSpc>
                          <a:spcPct val="105000"/>
                        </a:lnSpc>
                        <a:spcBef>
                          <a:spcPts val="0"/>
                        </a:spcBef>
                        <a:spcAft>
                          <a:spcPts val="0"/>
                        </a:spcAft>
                      </a:pPr>
                      <a:r>
                        <a:rPr lang="en-US" sz="1500" kern="100" dirty="0">
                          <a:effectLst/>
                        </a:rPr>
                        <a:t>SOURCE OF JOB OPPORTUNITIES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ctr">
                        <a:lnSpc>
                          <a:spcPct val="105000"/>
                        </a:lnSpc>
                        <a:spcBef>
                          <a:spcPts val="0"/>
                        </a:spcBef>
                        <a:spcAft>
                          <a:spcPts val="0"/>
                        </a:spcAft>
                      </a:pPr>
                      <a:r>
                        <a:rPr lang="en-US" sz="1500" kern="100" dirty="0">
                          <a:effectLst/>
                        </a:rPr>
                        <a:t>2022/23 </a:t>
                      </a:r>
                    </a:p>
                    <a:p>
                      <a:pPr marL="0" marR="0" algn="ctr">
                        <a:lnSpc>
                          <a:spcPct val="105000"/>
                        </a:lnSpc>
                        <a:spcBef>
                          <a:spcPts val="0"/>
                        </a:spcBef>
                        <a:spcAft>
                          <a:spcPts val="0"/>
                        </a:spcAft>
                      </a:pPr>
                      <a:r>
                        <a:rPr lang="en-US" sz="1500" kern="100" dirty="0">
                          <a:effectLst/>
                        </a:rPr>
                        <a:t>JOB OPPORTUNITIES PROVIDED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gn="ctr">
                        <a:lnSpc>
                          <a:spcPct val="105000"/>
                        </a:lnSpc>
                        <a:spcBef>
                          <a:spcPts val="0"/>
                        </a:spcBef>
                        <a:spcAft>
                          <a:spcPts val="0"/>
                        </a:spcAft>
                      </a:pPr>
                      <a:r>
                        <a:rPr lang="en-US" sz="1500" kern="100" dirty="0">
                          <a:effectLst/>
                        </a:rPr>
                        <a:t>2023/24 JOB OPPORTUNITIES PROJECTED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1398878943"/>
                  </a:ext>
                </a:extLst>
              </a:tr>
              <a:tr h="374339">
                <a:tc rowSpan="15">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The MGE seeks to create economic and job opportunities in the arts, culture, and heritage sector by supporting programmes designed to develop audiences, stimulate demand, increase market access, and develop skills. </a:t>
                      </a:r>
                    </a:p>
                    <a:p>
                      <a:pPr marL="0" marR="0">
                        <a:lnSpc>
                          <a:spcPct val="105000"/>
                        </a:lnSpc>
                        <a:spcBef>
                          <a:spcPts val="0"/>
                        </a:spcBef>
                        <a:spcAft>
                          <a:spcPts val="0"/>
                        </a:spcAft>
                      </a:pPr>
                      <a:endParaRPr lang="en-US" sz="1400" dirty="0">
                        <a:effectLst/>
                        <a:latin typeface="Arial" panose="020B0604020202020204" pitchFamily="34" charset="0"/>
                        <a:cs typeface="Times New Roman" panose="02020603050405020304" pitchFamily="18" charset="0"/>
                      </a:endParaRPr>
                    </a:p>
                  </a:txBody>
                  <a:tcPr marL="62584" marR="62584" marT="8693" marB="0">
                    <a:solidFill>
                      <a:schemeClr val="accent6">
                        <a:lumMod val="60000"/>
                        <a:lumOff val="40000"/>
                      </a:schemeClr>
                    </a:solidFill>
                  </a:tcPr>
                </a:tc>
                <a:tc>
                  <a:txBody>
                    <a:bodyPr/>
                    <a:lstStyle/>
                    <a:p>
                      <a:pPr marL="0" marR="0">
                        <a:lnSpc>
                          <a:spcPct val="105000"/>
                        </a:lnSpc>
                        <a:spcBef>
                          <a:spcPts val="0"/>
                        </a:spcBef>
                        <a:spcAft>
                          <a:spcPts val="0"/>
                        </a:spcAft>
                      </a:pPr>
                      <a:r>
                        <a:rPr lang="en-US" sz="1200" kern="100" dirty="0">
                          <a:effectLst/>
                        </a:rPr>
                        <a:t>Programme 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gridSpan="2">
                  <a:txBody>
                    <a:bodyPr/>
                    <a:lstStyle/>
                    <a:p>
                      <a:pPr marL="0" marR="0" algn="r">
                        <a:lnSpc>
                          <a:spcPct val="105000"/>
                        </a:lnSpc>
                        <a:spcBef>
                          <a:spcPts val="0"/>
                        </a:spcBef>
                        <a:spcAft>
                          <a:spcPts val="0"/>
                        </a:spcAft>
                      </a:pPr>
                      <a:r>
                        <a:rPr lang="en-US" sz="1200" kern="100" dirty="0">
                          <a:effectLst/>
                        </a:rPr>
                        <a:t>Does not create jobs, support is provided to line functions.  Projects are implemented through service providers.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hMerge="1">
                  <a:txBody>
                    <a:bodyPr/>
                    <a:lstStyle/>
                    <a:p>
                      <a:pPr marL="0" marR="0" algn="r">
                        <a:lnSpc>
                          <a:spcPct val="105000"/>
                        </a:lnSpc>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extLst>
                  <a:ext uri="{0D108BD9-81ED-4DB2-BD59-A6C34878D82A}">
                    <a16:rowId xmlns:a16="http://schemas.microsoft.com/office/drawing/2014/main" xmlns="" val="3244099589"/>
                  </a:ext>
                </a:extLst>
              </a:tr>
              <a:tr h="203359">
                <a:tc vMerge="1">
                  <a:txBody>
                    <a:bodyPr/>
                    <a:lstStyle/>
                    <a:p>
                      <a:pPr marL="0" marR="0">
                        <a:lnSpc>
                          <a:spcPct val="105000"/>
                        </a:lnSpc>
                        <a:spcBef>
                          <a:spcPts val="0"/>
                        </a:spcBef>
                        <a:spcAft>
                          <a:spcPts val="0"/>
                        </a:spcAft>
                      </a:pPr>
                      <a:r>
                        <a:rPr lang="en-US" sz="1400" kern="100" dirty="0">
                          <a:effectLst/>
                        </a:rPr>
                        <a:t>Programme 2</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200" kern="100" dirty="0">
                          <a:effectLst/>
                        </a:rPr>
                        <a:t>Programme 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pPr>
                      <a:r>
                        <a:rPr lang="en-US" sz="1400" kern="1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gn="r">
                        <a:lnSpc>
                          <a:spcPct val="105000"/>
                        </a:lnSpc>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3970410606"/>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Sport and recreation bodies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Sport and recreation bodies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685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3960705188"/>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Conditional Grant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Conditional Grant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256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470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1833519369"/>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Legacy Projects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Legacy Projects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a:lnSpc>
                          <a:spcPct val="105000"/>
                        </a:lnSpc>
                      </a:pPr>
                      <a:r>
                        <a:rPr lang="en-US" sz="1400" kern="100" dirty="0">
                          <a:solidFill>
                            <a:srgbClr val="000000"/>
                          </a:solidFill>
                          <a:effectLst/>
                          <a:latin typeface="Calibri (Body)"/>
                          <a:ea typeface="Times New Roman" panose="02020603050405020304" pitchFamily="18" charset="0"/>
                          <a:cs typeface="Calibri" panose="020F0502020204030204" pitchFamily="34" charset="0"/>
                        </a:rPr>
                        <a:t> 35 (only for Dr. JL Dube project)</a:t>
                      </a:r>
                      <a:endParaRPr lang="en-ZA" sz="1400" dirty="0">
                        <a:effectLst/>
                        <a:latin typeface="Calibri (Body)"/>
                        <a:ea typeface="Calibri" panose="020F0502020204030204" pitchFamily="34" charset="0"/>
                        <a:cs typeface="Times New Roman" panose="02020603050405020304" pitchFamily="18" charset="0"/>
                      </a:endParaRPr>
                    </a:p>
                  </a:txBody>
                  <a:tcPr marL="8890" marR="8890" marT="8890" marB="0"/>
                </a:tc>
                <a:tc>
                  <a:txBody>
                    <a:bodyPr/>
                    <a:lstStyle/>
                    <a:p>
                      <a:pPr marL="0" marR="0">
                        <a:lnSpc>
                          <a:spcPct val="105000"/>
                        </a:lnSpc>
                        <a:spcBef>
                          <a:spcPts val="0"/>
                        </a:spcBef>
                        <a:spcAft>
                          <a:spcPts val="0"/>
                        </a:spcAft>
                      </a:pPr>
                      <a:r>
                        <a:rPr lang="en-US" sz="1400" kern="100" dirty="0">
                          <a:effectLst/>
                        </a:rPr>
                        <a:t>44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2358670431"/>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Public Entities (Infrastructure)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Public Entities (Infrastructure)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a:lnSpc>
                          <a:spcPct val="105000"/>
                        </a:lnSpc>
                      </a:pPr>
                      <a:r>
                        <a:rPr lang="en-US" sz="1400" kern="100" dirty="0">
                          <a:solidFill>
                            <a:srgbClr val="000000"/>
                          </a:solidFill>
                          <a:effectLst/>
                          <a:latin typeface="Calibri (Body)"/>
                          <a:ea typeface="Times New Roman" panose="02020603050405020304" pitchFamily="18" charset="0"/>
                          <a:cs typeface="Calibri" panose="020F0502020204030204" pitchFamily="34" charset="0"/>
                        </a:rPr>
                        <a:t> 1311</a:t>
                      </a:r>
                      <a:endParaRPr lang="en-ZA" sz="1400" dirty="0">
                        <a:effectLst/>
                        <a:latin typeface="Calibri (Body)"/>
                        <a:ea typeface="Calibri" panose="020F0502020204030204" pitchFamily="34" charset="0"/>
                        <a:cs typeface="Times New Roman" panose="02020603050405020304" pitchFamily="18" charset="0"/>
                      </a:endParaRPr>
                    </a:p>
                  </a:txBody>
                  <a:tcPr marL="8890" marR="8890" marT="8890" marB="0"/>
                </a:tc>
                <a:tc>
                  <a:txBody>
                    <a:bodyPr/>
                    <a:lstStyle/>
                    <a:p>
                      <a:pPr marL="0" marR="0">
                        <a:lnSpc>
                          <a:spcPct val="105000"/>
                        </a:lnSpc>
                        <a:spcBef>
                          <a:spcPts val="0"/>
                        </a:spcBef>
                        <a:spcAft>
                          <a:spcPts val="0"/>
                        </a:spcAft>
                      </a:pPr>
                      <a:r>
                        <a:rPr lang="en-US" sz="1400" kern="100" dirty="0">
                          <a:effectLst/>
                        </a:rPr>
                        <a:t>400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2288288705"/>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MIG</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MIG</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440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560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3917676570"/>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Outdoor gyms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Outdoor gyms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50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50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4047492548"/>
                  </a:ext>
                </a:extLst>
              </a:tr>
              <a:tr h="203359">
                <a:tc vMerge="1">
                  <a:txBody>
                    <a:bodyPr/>
                    <a:lstStyle/>
                    <a:p>
                      <a:pPr marL="0" marR="0">
                        <a:lnSpc>
                          <a:spcPct val="105000"/>
                        </a:lnSpc>
                        <a:spcBef>
                          <a:spcPts val="0"/>
                        </a:spcBef>
                        <a:spcAft>
                          <a:spcPts val="0"/>
                        </a:spcAft>
                      </a:pPr>
                      <a:r>
                        <a:rPr lang="en-US" sz="1400" kern="100" dirty="0">
                          <a:effectLst/>
                        </a:rPr>
                        <a:t>Programme 3</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200" kern="100" dirty="0">
                          <a:effectLst/>
                        </a:rPr>
                        <a:t>Programme 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pPr>
                      <a:r>
                        <a:rPr lang="en-US" sz="1400" kern="1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gn="r">
                        <a:lnSpc>
                          <a:spcPct val="105000"/>
                        </a:lnSpc>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2598433146"/>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MGE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MGE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12 534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12 000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1877984465"/>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PESP</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PESP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29 930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36 000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4116646757"/>
                  </a:ext>
                </a:extLst>
              </a:tr>
              <a:tr h="203359">
                <a:tc vMerge="1">
                  <a:txBody>
                    <a:bodyPr/>
                    <a:lstStyle/>
                    <a:p>
                      <a:pPr marL="0" marR="0">
                        <a:lnSpc>
                          <a:spcPct val="105000"/>
                        </a:lnSpc>
                        <a:spcBef>
                          <a:spcPts val="0"/>
                        </a:spcBef>
                        <a:spcAft>
                          <a:spcPts val="0"/>
                        </a:spcAft>
                      </a:pPr>
                      <a:r>
                        <a:rPr lang="en-US" sz="1400" kern="100" dirty="0">
                          <a:effectLst/>
                        </a:rPr>
                        <a:t>Programme 4</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200" kern="100" dirty="0">
                          <a:effectLst/>
                        </a:rPr>
                        <a:t>Programme 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pPr>
                      <a:r>
                        <a:rPr lang="en-US" sz="1400" kern="1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gn="r">
                        <a:lnSpc>
                          <a:spcPct val="105000"/>
                        </a:lnSpc>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3472283276"/>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Heritage bursary graduates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Heritage bursary graduates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15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540017485"/>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PESP</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200" kern="100" dirty="0">
                          <a:effectLst/>
                        </a:rPr>
                        <a:t>PESP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400" kern="100" dirty="0">
                          <a:effectLst/>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400" kern="100" dirty="0">
                          <a:effectLst/>
                        </a:rPr>
                        <a:t>4 000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3177172354"/>
                  </a:ext>
                </a:extLst>
              </a:tr>
              <a:tr h="203359">
                <a:tc vMerge="1">
                  <a:txBody>
                    <a:bodyPr/>
                    <a:lstStyle/>
                    <a:p>
                      <a:pPr marL="0" marR="0" algn="r">
                        <a:lnSpc>
                          <a:spcPct val="105000"/>
                        </a:lnSpc>
                        <a:spcBef>
                          <a:spcPts val="0"/>
                        </a:spcBef>
                        <a:spcAft>
                          <a:spcPts val="0"/>
                        </a:spcAft>
                        <a:tabLst>
                          <a:tab pos="457200" algn="l"/>
                        </a:tabLst>
                      </a:pPr>
                      <a:r>
                        <a:rPr lang="en-US" sz="1400" kern="100" dirty="0">
                          <a:effectLst/>
                        </a:rPr>
                        <a:t>Heritage institutions (estimated)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gn="r">
                        <a:lnSpc>
                          <a:spcPct val="105000"/>
                        </a:lnSpc>
                        <a:spcBef>
                          <a:spcPts val="0"/>
                        </a:spcBef>
                        <a:spcAft>
                          <a:spcPts val="0"/>
                        </a:spcAft>
                        <a:tabLst>
                          <a:tab pos="457200" algn="l"/>
                        </a:tabLst>
                      </a:pPr>
                      <a:r>
                        <a:rPr lang="en-US" sz="1400" kern="100" dirty="0">
                          <a:effectLst/>
                        </a:rPr>
                        <a:t>Heritage institutions (estimated)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tc>
                  <a:txBody>
                    <a:bodyPr/>
                    <a:lstStyle/>
                    <a:p>
                      <a:pPr marL="0" marR="0">
                        <a:lnSpc>
                          <a:spcPct val="105000"/>
                        </a:lnSpc>
                        <a:spcBef>
                          <a:spcPts val="0"/>
                        </a:spcBef>
                        <a:spcAft>
                          <a:spcPts val="0"/>
                        </a:spcAft>
                      </a:pPr>
                      <a:r>
                        <a:rPr lang="en-US" sz="1600" kern="100" dirty="0">
                          <a:effectLst/>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693" marR="8693" marT="8693" marB="0"/>
                </a:tc>
                <a:tc>
                  <a:txBody>
                    <a:bodyPr/>
                    <a:lstStyle/>
                    <a:p>
                      <a:pPr marL="0" marR="0">
                        <a:lnSpc>
                          <a:spcPct val="105000"/>
                        </a:lnSpc>
                        <a:spcBef>
                          <a:spcPts val="0"/>
                        </a:spcBef>
                        <a:spcAft>
                          <a:spcPts val="0"/>
                        </a:spcAft>
                      </a:pPr>
                      <a:r>
                        <a:rPr lang="en-US" sz="1600" kern="100" dirty="0">
                          <a:effectLst/>
                        </a:rPr>
                        <a:t>220</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584" marR="62584" marT="8693" marB="0"/>
                </a:tc>
                <a:extLst>
                  <a:ext uri="{0D108BD9-81ED-4DB2-BD59-A6C34878D82A}">
                    <a16:rowId xmlns:a16="http://schemas.microsoft.com/office/drawing/2014/main" xmlns="" val="2049855583"/>
                  </a:ext>
                </a:extLst>
              </a:tr>
            </a:tbl>
          </a:graphicData>
        </a:graphic>
      </p:graphicFrame>
      <p:sp>
        <p:nvSpPr>
          <p:cNvPr id="8" name="Slide Number Placeholder 7">
            <a:extLst>
              <a:ext uri="{FF2B5EF4-FFF2-40B4-BE49-F238E27FC236}">
                <a16:creationId xmlns:a16="http://schemas.microsoft.com/office/drawing/2014/main" xmlns="" id="{0A2894B8-276A-FD2D-22DB-9DCF0A1750AD}"/>
              </a:ext>
            </a:extLst>
          </p:cNvPr>
          <p:cNvSpPr>
            <a:spLocks noGrp="1"/>
          </p:cNvSpPr>
          <p:nvPr>
            <p:ph type="sldNum" sz="quarter" idx="12"/>
          </p:nvPr>
        </p:nvSpPr>
        <p:spPr/>
        <p:txBody>
          <a:bodyPr/>
          <a:lstStyle/>
          <a:p>
            <a:fld id="{DA29E366-C59F-4931-AACC-96A9B8496996}" type="slidenum">
              <a:rPr lang="en-US" smtClean="0"/>
              <a:pPr/>
              <a:t>28</a:t>
            </a:fld>
            <a:endParaRPr lang="en-US" dirty="0"/>
          </a:p>
        </p:txBody>
      </p:sp>
    </p:spTree>
    <p:extLst>
      <p:ext uri="{BB962C8B-B14F-4D97-AF65-F5344CB8AC3E}">
        <p14:creationId xmlns:p14="http://schemas.microsoft.com/office/powerpoint/2010/main" xmlns="" val="483560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4C10CBC8-7837-4750-8EE9-B4C3D50488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xmlns="" id="{69014793-11D4-4A17-9261-1A2E683AD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3580482" y="-3580482"/>
            <a:ext cx="1983037" cy="9144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4" name="Content Placeholder 3">
            <a:extLst>
              <a:ext uri="{FF2B5EF4-FFF2-40B4-BE49-F238E27FC236}">
                <a16:creationId xmlns:a16="http://schemas.microsoft.com/office/drawing/2014/main" xmlns="" id="{12BE1EFE-A22F-46D5-D670-F7CAA4D2067C}"/>
              </a:ext>
            </a:extLst>
          </p:cNvPr>
          <p:cNvGraphicFramePr>
            <a:graphicFrameLocks noGrp="1"/>
          </p:cNvGraphicFramePr>
          <p:nvPr>
            <p:ph idx="1"/>
            <p:extLst>
              <p:ext uri="{D42A27DB-BD31-4B8C-83A1-F6EECF244321}">
                <p14:modId xmlns:p14="http://schemas.microsoft.com/office/powerpoint/2010/main" xmlns="" val="2256478278"/>
              </p:ext>
            </p:extLst>
          </p:nvPr>
        </p:nvGraphicFramePr>
        <p:xfrm>
          <a:off x="0" y="1813449"/>
          <a:ext cx="9144000" cy="4665712"/>
        </p:xfrm>
        <a:graphic>
          <a:graphicData uri="http://schemas.openxmlformats.org/drawingml/2006/table">
            <a:tbl>
              <a:tblPr firstRow="1" firstCol="1" bandRow="1">
                <a:noFill/>
                <a:tableStyleId>{C4B1156A-380E-4F78-BDF5-A606A8083BF9}</a:tableStyleId>
              </a:tblPr>
              <a:tblGrid>
                <a:gridCol w="1296233">
                  <a:extLst>
                    <a:ext uri="{9D8B030D-6E8A-4147-A177-3AD203B41FA5}">
                      <a16:colId xmlns:a16="http://schemas.microsoft.com/office/drawing/2014/main" xmlns="" val="1231152755"/>
                    </a:ext>
                  </a:extLst>
                </a:gridCol>
                <a:gridCol w="2540617">
                  <a:extLst>
                    <a:ext uri="{9D8B030D-6E8A-4147-A177-3AD203B41FA5}">
                      <a16:colId xmlns:a16="http://schemas.microsoft.com/office/drawing/2014/main" xmlns="" val="118515887"/>
                    </a:ext>
                  </a:extLst>
                </a:gridCol>
                <a:gridCol w="1970275">
                  <a:extLst>
                    <a:ext uri="{9D8B030D-6E8A-4147-A177-3AD203B41FA5}">
                      <a16:colId xmlns:a16="http://schemas.microsoft.com/office/drawing/2014/main" xmlns="" val="276195874"/>
                    </a:ext>
                  </a:extLst>
                </a:gridCol>
                <a:gridCol w="3336875">
                  <a:extLst>
                    <a:ext uri="{9D8B030D-6E8A-4147-A177-3AD203B41FA5}">
                      <a16:colId xmlns:a16="http://schemas.microsoft.com/office/drawing/2014/main" xmlns="" val="2839836939"/>
                    </a:ext>
                  </a:extLst>
                </a:gridCol>
              </a:tblGrid>
              <a:tr h="663206">
                <a:tc>
                  <a:txBody>
                    <a:bodyPr/>
                    <a:lstStyle/>
                    <a:p>
                      <a:pPr marL="0" marR="0">
                        <a:spcBef>
                          <a:spcPts val="0"/>
                        </a:spcBef>
                        <a:spcAft>
                          <a:spcPts val="0"/>
                        </a:spcAft>
                      </a:pPr>
                      <a:r>
                        <a:rPr lang="en-GB" sz="1400" b="1" cap="none" spc="0" dirty="0">
                          <a:solidFill>
                            <a:schemeClr val="tx1">
                              <a:lumMod val="75000"/>
                              <a:lumOff val="25000"/>
                            </a:schemeClr>
                          </a:solidFill>
                          <a:effectLst/>
                        </a:rPr>
                        <a:t>Government Priority </a:t>
                      </a:r>
                      <a:endParaRPr lang="en-US" sz="1400" b="1" cap="none" spc="0" dirty="0">
                        <a:solidFill>
                          <a:schemeClr val="tx1">
                            <a:lumMod val="75000"/>
                            <a:lumOff val="25000"/>
                          </a:schemeClr>
                        </a:solidFill>
                        <a:effectLst/>
                        <a:latin typeface="Arial MT"/>
                        <a:ea typeface="Arial MT"/>
                        <a:cs typeface="Arial MT"/>
                      </a:endParaRPr>
                    </a:p>
                  </a:txBody>
                  <a:tcPr marL="129937" marR="97453" marT="64968" marB="64968"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gridSpan="3">
                  <a:txBody>
                    <a:bodyPr/>
                    <a:lstStyle/>
                    <a:p>
                      <a:pPr marL="0" marR="0">
                        <a:spcBef>
                          <a:spcPts val="0"/>
                        </a:spcBef>
                        <a:spcAft>
                          <a:spcPts val="0"/>
                        </a:spcAft>
                      </a:pPr>
                      <a:r>
                        <a:rPr lang="en-GB" sz="1400" b="1" cap="none" spc="0" dirty="0">
                          <a:solidFill>
                            <a:schemeClr val="tx1">
                              <a:lumMod val="75000"/>
                              <a:lumOff val="25000"/>
                            </a:schemeClr>
                          </a:solidFill>
                          <a:effectLst/>
                        </a:rPr>
                        <a:t>SOCIAL COHESION AND SAFE COMMUNITIES</a:t>
                      </a:r>
                      <a:endParaRPr lang="en-US" sz="1400" b="1" cap="none" spc="0" dirty="0">
                        <a:solidFill>
                          <a:schemeClr val="tx1">
                            <a:lumMod val="75000"/>
                            <a:lumOff val="25000"/>
                          </a:schemeClr>
                        </a:solidFill>
                        <a:effectLst/>
                        <a:latin typeface="Arial MT"/>
                        <a:ea typeface="Arial MT"/>
                        <a:cs typeface="Arial MT"/>
                      </a:endParaRPr>
                    </a:p>
                  </a:txBody>
                  <a:tcPr marL="129937" marR="97453" marT="64968" marB="64968"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77416911"/>
                  </a:ext>
                </a:extLst>
              </a:tr>
              <a:tr h="360552">
                <a:tc>
                  <a:txBody>
                    <a:bodyPr/>
                    <a:lstStyle/>
                    <a:p>
                      <a:pPr marL="0" marR="0">
                        <a:spcBef>
                          <a:spcPts val="0"/>
                        </a:spcBef>
                        <a:spcAft>
                          <a:spcPts val="0"/>
                        </a:spcAft>
                      </a:pPr>
                      <a:r>
                        <a:rPr lang="en-GB" sz="1200" b="1" cap="none" spc="0" dirty="0">
                          <a:solidFill>
                            <a:schemeClr val="tx1">
                              <a:lumMod val="75000"/>
                              <a:lumOff val="25000"/>
                            </a:schemeClr>
                          </a:solidFill>
                          <a:effectLst/>
                        </a:rPr>
                        <a:t>DSAC Outcome</a:t>
                      </a:r>
                      <a:endParaRPr lang="en-US" sz="1200" b="1" cap="none" spc="0" dirty="0">
                        <a:solidFill>
                          <a:schemeClr val="tx1">
                            <a:lumMod val="75000"/>
                            <a:lumOff val="25000"/>
                          </a:schemeClr>
                        </a:solidFill>
                        <a:effectLst/>
                        <a:latin typeface="Arial MT"/>
                        <a:ea typeface="Arial MT"/>
                        <a:cs typeface="Arial MT"/>
                      </a:endParaRPr>
                    </a:p>
                  </a:txBody>
                  <a:tcPr marL="129937" marR="97453" marT="64968" marB="64968">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gridSpan="3">
                  <a:txBody>
                    <a:bodyPr/>
                    <a:lstStyle/>
                    <a:p>
                      <a:pPr marL="0" marR="0">
                        <a:spcBef>
                          <a:spcPts val="0"/>
                        </a:spcBef>
                        <a:spcAft>
                          <a:spcPts val="0"/>
                        </a:spcAft>
                      </a:pPr>
                      <a:r>
                        <a:rPr lang="en-GB" sz="2000" b="1" cap="none" spc="0" dirty="0">
                          <a:solidFill>
                            <a:schemeClr val="accent2"/>
                          </a:solidFill>
                          <a:effectLst/>
                        </a:rPr>
                        <a:t>A DIVERSE, SOCIALLY COHESIVE SOCIETY WITH A COMMON NATIONAL IDENTITY</a:t>
                      </a:r>
                      <a:endParaRPr lang="en-US" sz="2000" b="1" cap="none" spc="0" dirty="0">
                        <a:solidFill>
                          <a:schemeClr val="accent2"/>
                        </a:solidFill>
                        <a:effectLst/>
                        <a:latin typeface="Arial MT"/>
                        <a:ea typeface="Arial MT"/>
                        <a:cs typeface="Arial MT"/>
                      </a:endParaRPr>
                    </a:p>
                  </a:txBody>
                  <a:tcPr marL="129937" marR="97453" marT="64968" marB="64968">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32181859"/>
                  </a:ext>
                </a:extLst>
              </a:tr>
              <a:tr h="644609">
                <a:tc>
                  <a:txBody>
                    <a:bodyPr/>
                    <a:lstStyle/>
                    <a:p>
                      <a:pPr marL="0" marR="0">
                        <a:spcBef>
                          <a:spcPts val="0"/>
                        </a:spcBef>
                        <a:spcAft>
                          <a:spcPts val="0"/>
                        </a:spcAft>
                      </a:pPr>
                      <a:r>
                        <a:rPr lang="en-GB" sz="1200" b="1" cap="none" spc="0" dirty="0">
                          <a:solidFill>
                            <a:schemeClr val="tx1">
                              <a:lumMod val="75000"/>
                              <a:lumOff val="25000"/>
                            </a:schemeClr>
                          </a:solidFill>
                          <a:effectLst/>
                        </a:rPr>
                        <a:t>Intervention</a:t>
                      </a:r>
                      <a:endParaRPr lang="en-US" sz="1200" b="1" cap="none" spc="0" dirty="0">
                        <a:solidFill>
                          <a:schemeClr val="tx1">
                            <a:lumMod val="75000"/>
                            <a:lumOff val="25000"/>
                          </a:schemeClr>
                        </a:solidFill>
                        <a:effectLst/>
                        <a:latin typeface="Arial MT"/>
                        <a:ea typeface="Arial MT"/>
                        <a:cs typeface="Arial MT"/>
                      </a:endParaRPr>
                    </a:p>
                  </a:txBody>
                  <a:tcPr marL="129937" marR="97453" marT="64968" marB="64968">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200" cap="none" spc="0" dirty="0">
                          <a:solidFill>
                            <a:schemeClr val="tx1">
                              <a:lumMod val="75000"/>
                              <a:lumOff val="25000"/>
                            </a:schemeClr>
                          </a:solidFill>
                          <a:effectLst/>
                        </a:rPr>
                        <a:t>INCREASE AWARENESS OF CHARTER OF POSITIVE VALUES AND NATIONAL SYMBOLS</a:t>
                      </a:r>
                      <a:endParaRPr lang="en-US" sz="1200" cap="none" spc="0" dirty="0">
                        <a:solidFill>
                          <a:schemeClr val="tx1">
                            <a:lumMod val="75000"/>
                            <a:lumOff val="25000"/>
                          </a:schemeClr>
                        </a:solidFill>
                        <a:effectLst/>
                        <a:latin typeface="Arial MT"/>
                        <a:ea typeface="Arial MT"/>
                        <a:cs typeface="Arial MT"/>
                      </a:endParaRPr>
                    </a:p>
                  </a:txBody>
                  <a:tcPr marL="129937" marR="97453" marT="64968" marB="64968">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a:spcBef>
                          <a:spcPts val="0"/>
                        </a:spcBef>
                        <a:spcAft>
                          <a:spcPts val="0"/>
                        </a:spcAft>
                      </a:pPr>
                      <a:r>
                        <a:rPr lang="en-GB" sz="1200" cap="none" spc="0" dirty="0">
                          <a:solidFill>
                            <a:schemeClr val="tx1">
                              <a:lumMod val="75000"/>
                              <a:lumOff val="25000"/>
                            </a:schemeClr>
                          </a:solidFill>
                          <a:effectLst/>
                        </a:rPr>
                        <a:t>EQUALISING OPPORTUNITIES, INCLUSION AND REDRESS</a:t>
                      </a:r>
                      <a:endParaRPr lang="en-US" sz="1200" cap="none" spc="0" dirty="0">
                        <a:solidFill>
                          <a:schemeClr val="tx1">
                            <a:lumMod val="75000"/>
                            <a:lumOff val="25000"/>
                          </a:schemeClr>
                        </a:solidFill>
                        <a:effectLst/>
                        <a:latin typeface="Arial MT"/>
                        <a:ea typeface="Arial MT"/>
                        <a:cs typeface="Arial MT"/>
                      </a:endParaRPr>
                    </a:p>
                  </a:txBody>
                  <a:tcPr marL="129937" marR="97453" marT="64968" marB="649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a:spcBef>
                          <a:spcPts val="0"/>
                        </a:spcBef>
                        <a:spcAft>
                          <a:spcPts val="0"/>
                        </a:spcAft>
                      </a:pPr>
                      <a:r>
                        <a:rPr lang="en-GB" sz="1200" cap="none" spc="0" dirty="0">
                          <a:solidFill>
                            <a:schemeClr val="tx1">
                              <a:lumMod val="75000"/>
                              <a:lumOff val="25000"/>
                            </a:schemeClr>
                          </a:solidFill>
                          <a:effectLst/>
                        </a:rPr>
                        <a:t>INCREASE INTERACTION ACROSS SPACE, RACE AND CLASS (BY FACILITATING OPPORTUNITIES FOR PEOPLE TO SHARE SPACE AND EXPERIENCE)</a:t>
                      </a:r>
                      <a:endParaRPr lang="en-US" sz="1200" cap="none" spc="0" dirty="0">
                        <a:solidFill>
                          <a:schemeClr val="tx1">
                            <a:lumMod val="75000"/>
                            <a:lumOff val="25000"/>
                          </a:schemeClr>
                        </a:solidFill>
                        <a:effectLst/>
                        <a:latin typeface="Arial MT"/>
                        <a:ea typeface="Arial MT"/>
                        <a:cs typeface="Arial MT"/>
                      </a:endParaRPr>
                    </a:p>
                  </a:txBody>
                  <a:tcPr marL="129937" marR="97453" marT="64968" marB="64968">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3833287360"/>
                  </a:ext>
                </a:extLst>
              </a:tr>
              <a:tr h="2584394">
                <a:tc>
                  <a:txBody>
                    <a:bodyPr/>
                    <a:lstStyle/>
                    <a:p>
                      <a:pPr marL="0" marR="0">
                        <a:spcBef>
                          <a:spcPts val="0"/>
                        </a:spcBef>
                        <a:spcAft>
                          <a:spcPts val="0"/>
                        </a:spcAft>
                      </a:pPr>
                      <a:r>
                        <a:rPr lang="en-GB" sz="1200" b="1" cap="none" spc="0" dirty="0">
                          <a:solidFill>
                            <a:schemeClr val="tx1">
                              <a:lumMod val="75000"/>
                              <a:lumOff val="25000"/>
                            </a:schemeClr>
                          </a:solidFill>
                          <a:effectLst/>
                        </a:rPr>
                        <a:t>Output</a:t>
                      </a:r>
                      <a:endParaRPr lang="en-US" sz="1200" b="1" cap="none" spc="0" dirty="0">
                        <a:solidFill>
                          <a:schemeClr val="tx1">
                            <a:lumMod val="75000"/>
                            <a:lumOff val="25000"/>
                          </a:schemeClr>
                        </a:solidFill>
                        <a:effectLst/>
                        <a:latin typeface="Arial MT"/>
                        <a:ea typeface="Arial MT"/>
                        <a:cs typeface="Arial MT"/>
                      </a:endParaRPr>
                    </a:p>
                  </a:txBody>
                  <a:tcPr marL="129937" marR="97453" marT="64968" marB="64968">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200" b="1" cap="none" spc="0" dirty="0">
                          <a:solidFill>
                            <a:schemeClr val="accent2">
                              <a:lumMod val="75000"/>
                            </a:schemeClr>
                          </a:solidFill>
                          <a:effectLst/>
                        </a:rPr>
                        <a:t>Moral Regeneration Movement projects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National symbols </a:t>
                      </a:r>
                    </a:p>
                    <a:p>
                      <a:pPr marL="0" marR="0">
                        <a:spcBef>
                          <a:spcPts val="0"/>
                        </a:spcBef>
                        <a:spcAft>
                          <a:spcPts val="0"/>
                        </a:spcAft>
                      </a:pPr>
                      <a:r>
                        <a:rPr lang="en-GB" sz="1200" b="1" cap="none" spc="0" dirty="0">
                          <a:solidFill>
                            <a:schemeClr val="accent2">
                              <a:lumMod val="75000"/>
                            </a:schemeClr>
                          </a:solidFill>
                          <a:effectLst/>
                        </a:rPr>
                        <a:t>Heraldry Services</a:t>
                      </a:r>
                      <a:endParaRPr lang="en-US" sz="1200" b="1" cap="none" spc="0" dirty="0">
                        <a:solidFill>
                          <a:schemeClr val="accent2">
                            <a:lumMod val="75000"/>
                          </a:schemeClr>
                        </a:solidFill>
                        <a:effectLst/>
                        <a:latin typeface="Arial MT"/>
                        <a:ea typeface="Arial MT"/>
                        <a:cs typeface="Arial MT"/>
                      </a:endParaRPr>
                    </a:p>
                  </a:txBody>
                  <a:tcPr marL="129937" marR="97453" marT="64968" marB="64968">
                    <a:lnL w="9525" cap="flat" cmpd="sng" algn="ctr">
                      <a:solidFill>
                        <a:srgbClr val="C7C6C1"/>
                      </a:solid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marR="0">
                        <a:spcBef>
                          <a:spcPts val="0"/>
                        </a:spcBef>
                        <a:spcAft>
                          <a:spcPts val="0"/>
                        </a:spcAft>
                      </a:pPr>
                      <a:r>
                        <a:rPr lang="en-GB" sz="1200" b="1" cap="none" spc="0" dirty="0">
                          <a:solidFill>
                            <a:schemeClr val="accent2">
                              <a:lumMod val="75000"/>
                            </a:schemeClr>
                          </a:solidFill>
                          <a:effectLst/>
                        </a:rPr>
                        <a:t>Target groups’ programmes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Social compact </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Initiatives against Gender-Based Violence</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Living Human Treasures publications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Transformed and standardised geographical names.</a:t>
                      </a:r>
                      <a:endParaRPr lang="en-US" sz="1200" b="1" cap="none" spc="0" dirty="0">
                        <a:solidFill>
                          <a:schemeClr val="accent2">
                            <a:lumMod val="75000"/>
                          </a:schemeClr>
                        </a:solidFill>
                        <a:effectLst/>
                        <a:latin typeface="Arial MT"/>
                        <a:ea typeface="Arial MT"/>
                        <a:cs typeface="Arial MT"/>
                      </a:endParaRPr>
                    </a:p>
                  </a:txBody>
                  <a:tcPr marL="129937" marR="97453" marT="64968" marB="64968">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marR="0">
                        <a:spcBef>
                          <a:spcPts val="0"/>
                        </a:spcBef>
                        <a:spcAft>
                          <a:spcPts val="0"/>
                        </a:spcAft>
                      </a:pPr>
                      <a:r>
                        <a:rPr lang="en-GB" sz="1200" b="1" cap="none" spc="0" dirty="0">
                          <a:solidFill>
                            <a:schemeClr val="accent2">
                              <a:lumMod val="75000"/>
                            </a:schemeClr>
                          </a:solidFill>
                          <a:effectLst/>
                        </a:rPr>
                        <a:t>National days’ celebrations.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Participation in sport and recreation </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Advocacy platforms on social cohesion </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Community conversations </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Provincial Community Arts Development Programmes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Youth-focused arts development programmes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Sport and recreation promotion campaigns and events </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International Cultural Seasons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Africa Month</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Arts and Social Development Programmes</a:t>
                      </a:r>
                      <a:endParaRPr lang="en-US" sz="1200" b="1" cap="none" spc="0" dirty="0">
                        <a:solidFill>
                          <a:schemeClr val="accent2">
                            <a:lumMod val="75000"/>
                          </a:schemeClr>
                        </a:solidFill>
                        <a:effectLst/>
                      </a:endParaRPr>
                    </a:p>
                    <a:p>
                      <a:pPr marL="0" marR="0">
                        <a:spcBef>
                          <a:spcPts val="0"/>
                        </a:spcBef>
                        <a:spcAft>
                          <a:spcPts val="0"/>
                        </a:spcAft>
                      </a:pPr>
                      <a:r>
                        <a:rPr lang="en-GB" sz="1200" b="1" cap="none" spc="0" dirty="0">
                          <a:solidFill>
                            <a:schemeClr val="accent2">
                              <a:lumMod val="75000"/>
                            </a:schemeClr>
                          </a:solidFill>
                          <a:effectLst/>
                        </a:rPr>
                        <a:t>Community and school SAC programmes</a:t>
                      </a:r>
                      <a:endParaRPr lang="en-US" sz="1200" b="1" cap="none" spc="0" dirty="0">
                        <a:solidFill>
                          <a:schemeClr val="accent2">
                            <a:lumMod val="75000"/>
                          </a:schemeClr>
                        </a:solidFill>
                        <a:effectLst/>
                        <a:latin typeface="Arial MT"/>
                        <a:ea typeface="Arial MT"/>
                        <a:cs typeface="Arial MT"/>
                      </a:endParaRPr>
                    </a:p>
                  </a:txBody>
                  <a:tcPr marL="129937" marR="97453" marT="64968" marB="64968">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xmlns="" val="2881730802"/>
                  </a:ext>
                </a:extLst>
              </a:tr>
            </a:tbl>
          </a:graphicData>
        </a:graphic>
      </p:graphicFrame>
      <p:sp>
        <p:nvSpPr>
          <p:cNvPr id="2" name="Slide Number Placeholder 1">
            <a:extLst>
              <a:ext uri="{FF2B5EF4-FFF2-40B4-BE49-F238E27FC236}">
                <a16:creationId xmlns:a16="http://schemas.microsoft.com/office/drawing/2014/main" xmlns="" id="{5214BC18-E292-C603-28AB-CFFCC2AE95FF}"/>
              </a:ext>
            </a:extLst>
          </p:cNvPr>
          <p:cNvSpPr>
            <a:spLocks noGrp="1"/>
          </p:cNvSpPr>
          <p:nvPr>
            <p:ph type="sldNum" sz="quarter" idx="12"/>
          </p:nvPr>
        </p:nvSpPr>
        <p:spPr/>
        <p:txBody>
          <a:bodyPr/>
          <a:lstStyle/>
          <a:p>
            <a:fld id="{DA29E366-C59F-4931-AACC-96A9B8496996}" type="slidenum">
              <a:rPr lang="en-US" smtClean="0"/>
              <a:pPr/>
              <a:t>29</a:t>
            </a:fld>
            <a:endParaRPr lang="en-US" dirty="0"/>
          </a:p>
        </p:txBody>
      </p:sp>
    </p:spTree>
    <p:extLst>
      <p:ext uri="{BB962C8B-B14F-4D97-AF65-F5344CB8AC3E}">
        <p14:creationId xmlns:p14="http://schemas.microsoft.com/office/powerpoint/2010/main" xmlns="" val="332552587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xmlns=""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18C07159-3CCE-A7F4-2AB5-1021804C2C2C}"/>
              </a:ext>
            </a:extLst>
          </p:cNvPr>
          <p:cNvSpPr txBox="1">
            <a:spLocks/>
          </p:cNvSpPr>
          <p:nvPr/>
        </p:nvSpPr>
        <p:spPr>
          <a:xfrm>
            <a:off x="479160" y="417576"/>
            <a:ext cx="8182230" cy="1249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rgbClr val="F5981B"/>
                </a:solidFill>
                <a:latin typeface="Arial"/>
                <a:cs typeface="Arial"/>
              </a:rPr>
              <a:t>What Guides Our Planning?</a:t>
            </a:r>
          </a:p>
          <a:p>
            <a:pPr algn="ctr">
              <a:spcAft>
                <a:spcPts val="600"/>
              </a:spcAft>
            </a:pPr>
            <a:endParaRPr lang="en-US" sz="3600" b="1" dirty="0">
              <a:solidFill>
                <a:srgbClr val="00B050"/>
              </a:solidFill>
              <a:highlight>
                <a:srgbClr val="FFFF00"/>
              </a:highlight>
              <a:latin typeface="Arial"/>
              <a:cs typeface="Arial"/>
            </a:endParaRPr>
          </a:p>
        </p:txBody>
      </p:sp>
      <p:sp>
        <p:nvSpPr>
          <p:cNvPr id="24" name="sketch line">
            <a:extLst>
              <a:ext uri="{FF2B5EF4-FFF2-40B4-BE49-F238E27FC236}">
                <a16:creationId xmlns:a16="http://schemas.microsoft.com/office/drawing/2014/main" xmlns=""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descr="Image">
            <a:extLst>
              <a:ext uri="{FF2B5EF4-FFF2-40B4-BE49-F238E27FC236}">
                <a16:creationId xmlns:a16="http://schemas.microsoft.com/office/drawing/2014/main" xmlns="" id="{22AFB1C6-86D3-68AF-8FC6-B01A049D3BC1}"/>
              </a:ext>
            </a:extLst>
          </p:cNvPr>
          <p:cNvPicPr>
            <a:picLocks noChangeAspect="1"/>
          </p:cNvPicPr>
          <p:nvPr/>
        </p:nvPicPr>
        <p:blipFill>
          <a:blip r:embed="rId2" cstate="print"/>
          <a:stretch>
            <a:fillRect/>
          </a:stretch>
        </p:blipFill>
        <p:spPr>
          <a:xfrm>
            <a:off x="240030" y="4058528"/>
            <a:ext cx="8661654" cy="736240"/>
          </a:xfrm>
          <a:prstGeom prst="rect">
            <a:avLst/>
          </a:prstGeom>
        </p:spPr>
      </p:pic>
      <p:sp>
        <p:nvSpPr>
          <p:cNvPr id="6" name="Slide Number Placeholder 5">
            <a:extLst>
              <a:ext uri="{FF2B5EF4-FFF2-40B4-BE49-F238E27FC236}">
                <a16:creationId xmlns:a16="http://schemas.microsoft.com/office/drawing/2014/main" xmlns="" id="{5146434D-78FE-7026-6AD8-0ABA788AC3E8}"/>
              </a:ext>
            </a:extLst>
          </p:cNvPr>
          <p:cNvSpPr>
            <a:spLocks noGrp="1"/>
          </p:cNvSpPr>
          <p:nvPr>
            <p:ph type="sldNum" sz="quarter" idx="12"/>
          </p:nvPr>
        </p:nvSpPr>
        <p:spPr/>
        <p:txBody>
          <a:bodyPr/>
          <a:lstStyle/>
          <a:p>
            <a:fld id="{DA29E366-C59F-4931-AACC-96A9B8496996}" type="slidenum">
              <a:rPr lang="en-US" smtClean="0"/>
              <a:pPr/>
              <a:t>3</a:t>
            </a:fld>
            <a:endParaRPr lang="en-US" dirty="0"/>
          </a:p>
        </p:txBody>
      </p:sp>
    </p:spTree>
    <p:extLst>
      <p:ext uri="{BB962C8B-B14F-4D97-AF65-F5344CB8AC3E}">
        <p14:creationId xmlns:p14="http://schemas.microsoft.com/office/powerpoint/2010/main" xmlns="" val="267274508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3A646D6-FBFB-89FB-269B-AF532F893BA4}"/>
              </a:ext>
            </a:extLst>
          </p:cNvPr>
          <p:cNvSpPr>
            <a:spLocks noGrp="1"/>
          </p:cNvSpPr>
          <p:nvPr>
            <p:ph type="title"/>
          </p:nvPr>
        </p:nvSpPr>
        <p:spPr>
          <a:xfrm>
            <a:off x="630936" y="108857"/>
            <a:ext cx="2700645" cy="6387636"/>
          </a:xfrm>
        </p:spPr>
        <p:txBody>
          <a:bodyPr vert="horz" lIns="91440" tIns="45720" rIns="91440" bIns="45720" rtlCol="0" anchor="ctr">
            <a:normAutofit fontScale="90000"/>
          </a:bodyPr>
          <a:lstStyle/>
          <a:p>
            <a:pPr marL="85725" marR="0" lvl="0" algn="ctr" defTabSz="914400" rtl="0" eaLnBrk="1" fontAlgn="auto" latinLnBrk="0" hangingPunct="1">
              <a:lnSpc>
                <a:spcPct val="90000"/>
              </a:lnSpc>
              <a:spcBef>
                <a:spcPts val="1000"/>
              </a:spcBef>
              <a:spcAft>
                <a:spcPts val="0"/>
              </a:spcAft>
              <a:buClrTx/>
              <a:buSzTx/>
              <a:tabLst/>
              <a:defRPr/>
            </a:pPr>
            <a:r>
              <a:rPr lang="en-US" sz="3600" b="1" dirty="0">
                <a:solidFill>
                  <a:srgbClr val="F5981B"/>
                </a:solidFill>
                <a:latin typeface="Arial"/>
                <a:cs typeface="Arial"/>
              </a:rPr>
              <a:t>Social</a:t>
            </a:r>
            <a:r>
              <a:rPr lang="en-US" sz="4700" kern="1200" dirty="0">
                <a:solidFill>
                  <a:schemeClr val="tx1"/>
                </a:solidFill>
                <a:latin typeface="+mj-lt"/>
                <a:ea typeface="+mj-ea"/>
                <a:cs typeface="+mj-cs"/>
              </a:rPr>
              <a:t> </a:t>
            </a:r>
            <a:r>
              <a:rPr lang="en-US" sz="3600" b="1" dirty="0">
                <a:solidFill>
                  <a:srgbClr val="F5981B"/>
                </a:solidFill>
                <a:latin typeface="Arial"/>
                <a:cs typeface="Arial"/>
              </a:rPr>
              <a:t>Cohesion</a:t>
            </a:r>
            <a:br>
              <a:rPr lang="en-US" sz="3600" b="1" dirty="0">
                <a:solidFill>
                  <a:srgbClr val="F5981B"/>
                </a:solidFill>
                <a:latin typeface="Arial"/>
                <a:cs typeface="Arial"/>
              </a:rPr>
            </a:br>
            <a:r>
              <a:rPr lang="en-US" sz="3600" b="1" dirty="0">
                <a:solidFill>
                  <a:srgbClr val="F5981B"/>
                </a:solidFill>
                <a:latin typeface="Arial"/>
                <a:cs typeface="Arial"/>
              </a:rPr>
              <a:t>________</a:t>
            </a:r>
            <a:br>
              <a:rPr lang="en-US" sz="3600" b="1" dirty="0">
                <a:solidFill>
                  <a:srgbClr val="F5981B"/>
                </a:solidFill>
                <a:latin typeface="Arial"/>
                <a:cs typeface="Arial"/>
              </a:rPr>
            </a:br>
            <a:r>
              <a:rPr lang="en-US" sz="3600" b="1" dirty="0">
                <a:solidFill>
                  <a:srgbClr val="F5981B"/>
                </a:solidFill>
                <a:latin typeface="Arial"/>
                <a:cs typeface="Arial"/>
              </a:rPr>
              <a:t/>
            </a:r>
            <a:br>
              <a:rPr lang="en-US" sz="3600" b="1" dirty="0">
                <a:solidFill>
                  <a:srgbClr val="F5981B"/>
                </a:solidFill>
                <a:latin typeface="Arial"/>
                <a:cs typeface="Arial"/>
              </a:rPr>
            </a:br>
            <a:r>
              <a:rPr lang="en-US" sz="3600" b="1" dirty="0">
                <a:solidFill>
                  <a:srgbClr val="F5981B"/>
                </a:solidFill>
                <a:latin typeface="Arial"/>
                <a:cs typeface="Arial"/>
              </a:rPr>
              <a:t/>
            </a:r>
            <a:br>
              <a:rPr lang="en-US" sz="3600" b="1" dirty="0">
                <a:solidFill>
                  <a:srgbClr val="F5981B"/>
                </a:solidFill>
                <a:latin typeface="Arial"/>
                <a:cs typeface="Arial"/>
              </a:rPr>
            </a:b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DSAC with its various partners and stakeholders are reviewing the Social Cohesion Strategy to refocus efforts and improve the response to what the NDP calls for. </a:t>
            </a:r>
            <a:b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
            </a:r>
            <a:b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 worrying trust-deficit trends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3600" b="1" dirty="0">
              <a:solidFill>
                <a:srgbClr val="F5981B"/>
              </a:solidFill>
              <a:latin typeface="Arial"/>
              <a:cs typeface="Arial"/>
            </a:endParaRPr>
          </a:p>
        </p:txBody>
      </p:sp>
      <p:sp>
        <p:nvSpPr>
          <p:cNvPr id="29"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3029A154-8D10-5932-4F29-15DAFFB1AEDC}"/>
              </a:ext>
            </a:extLst>
          </p:cNvPr>
          <p:cNvSpPr txBox="1"/>
          <p:nvPr/>
        </p:nvSpPr>
        <p:spPr>
          <a:xfrm>
            <a:off x="3844813" y="108857"/>
            <a:ext cx="4881433" cy="6629400"/>
          </a:xfrm>
          <a:prstGeom prst="rect">
            <a:avLst/>
          </a:prstGeom>
        </p:spPr>
        <p:txBody>
          <a:bodyPr vert="horz" lIns="91440" tIns="45720" rIns="91440" bIns="45720" rtlCol="0" anchor="ctr">
            <a:normAutofit/>
          </a:bodyPr>
          <a:lstStyle/>
          <a:p>
            <a:pPr marL="0" marR="0" indent="-228600" defTabSz="914400">
              <a:lnSpc>
                <a:spcPct val="90000"/>
              </a:lnSpc>
              <a:spcBef>
                <a:spcPts val="0"/>
              </a:spcBef>
              <a:spcAft>
                <a:spcPts val="600"/>
              </a:spcAft>
              <a:buFont typeface="Arial" panose="020B0604020202020204" pitchFamily="34" charset="0"/>
              <a:buChar char="•"/>
            </a:pPr>
            <a:r>
              <a:rPr lang="en-US" sz="1600" dirty="0">
                <a:effectLst/>
              </a:rPr>
              <a:t>In terms of the determinants for social cohesion, South African society is negatively driven by all the determinants required for social cohesion:</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Racial diversity</a:t>
            </a:r>
            <a:r>
              <a:rPr lang="en-US" sz="1600" dirty="0">
                <a:effectLst/>
              </a:rPr>
              <a:t>: The racial segregation caused by apartheid is well-documented.</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Gender Inequality</a:t>
            </a:r>
            <a:r>
              <a:rPr lang="en-US" sz="1600" dirty="0">
                <a:effectLst/>
              </a:rPr>
              <a:t> persists and is one of the inequalities that cut across racial and income inequality most likely contributing to the high levels of GBV in South Africa.</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Economic inequality</a:t>
            </a:r>
            <a:r>
              <a:rPr lang="en-US" sz="1600" dirty="0">
                <a:effectLst/>
              </a:rPr>
              <a:t>: The World Bank has found South Africa to be the most unequal in terms of income inequality.</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Education</a:t>
            </a:r>
            <a:r>
              <a:rPr lang="en-US" sz="1600" dirty="0">
                <a:effectLst/>
              </a:rPr>
              <a:t>: The school drop-out rate is between 37 and 42 percent (Business Tech, 2020).</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Historical events</a:t>
            </a:r>
            <a:r>
              <a:rPr lang="en-US" sz="1600" dirty="0">
                <a:effectLst/>
              </a:rPr>
              <a:t>: Once again, the history of apartheid and colonialism and its devastating impact on South African society, is well-documented.</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GDP</a:t>
            </a:r>
            <a:r>
              <a:rPr lang="en-US" sz="1600" dirty="0">
                <a:effectLst/>
              </a:rPr>
              <a:t>: The South African economy has been stagnating for a prolonged period, and fails to deliver jobs (RSA, N.d.).</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Subjective well-being</a:t>
            </a:r>
            <a:r>
              <a:rPr lang="en-US" sz="1600" dirty="0">
                <a:effectLst/>
              </a:rPr>
              <a:t>: There is a stark contrast in the subjective well-being of the minority communities, especially the White and Indian communities, versus the Black majority (Neff, 2005).</a:t>
            </a:r>
          </a:p>
          <a:p>
            <a:pPr marL="0" marR="0" indent="-228600" defTabSz="914400">
              <a:lnSpc>
                <a:spcPct val="90000"/>
              </a:lnSpc>
              <a:spcBef>
                <a:spcPts val="0"/>
              </a:spcBef>
              <a:spcAft>
                <a:spcPts val="600"/>
              </a:spcAft>
              <a:buFont typeface="Arial" panose="020B0604020202020204" pitchFamily="34" charset="0"/>
              <a:buChar char="•"/>
            </a:pPr>
            <a:r>
              <a:rPr lang="en-US" sz="1600" dirty="0">
                <a:solidFill>
                  <a:srgbClr val="00B050"/>
                </a:solidFill>
                <a:effectLst/>
              </a:rPr>
              <a:t>Health:</a:t>
            </a:r>
            <a:r>
              <a:rPr lang="en-US" sz="1600" dirty="0">
                <a:effectLst/>
              </a:rPr>
              <a:t> There is disparity in health cover between the various race groups.</a:t>
            </a:r>
          </a:p>
        </p:txBody>
      </p:sp>
      <p:sp>
        <p:nvSpPr>
          <p:cNvPr id="3" name="Slide Number Placeholder 2">
            <a:extLst>
              <a:ext uri="{FF2B5EF4-FFF2-40B4-BE49-F238E27FC236}">
                <a16:creationId xmlns:a16="http://schemas.microsoft.com/office/drawing/2014/main" xmlns="" id="{0CB06A39-F951-797F-BB91-FC15E494C81B}"/>
              </a:ext>
            </a:extLst>
          </p:cNvPr>
          <p:cNvSpPr>
            <a:spLocks noGrp="1"/>
          </p:cNvSpPr>
          <p:nvPr>
            <p:ph type="sldNum" sz="quarter" idx="12"/>
          </p:nvPr>
        </p:nvSpPr>
        <p:spPr/>
        <p:txBody>
          <a:bodyPr/>
          <a:lstStyle/>
          <a:p>
            <a:fld id="{DA29E366-C59F-4931-AACC-96A9B8496996}" type="slidenum">
              <a:rPr lang="en-US" smtClean="0"/>
              <a:pPr/>
              <a:t>30</a:t>
            </a:fld>
            <a:endParaRPr lang="en-US" dirty="0"/>
          </a:p>
        </p:txBody>
      </p:sp>
    </p:spTree>
    <p:extLst>
      <p:ext uri="{BB962C8B-B14F-4D97-AF65-F5344CB8AC3E}">
        <p14:creationId xmlns:p14="http://schemas.microsoft.com/office/powerpoint/2010/main" xmlns="" val="1837683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845F2C8-2CAC-EADB-D325-AA5CFADD9CF5}"/>
              </a:ext>
            </a:extLst>
          </p:cNvPr>
          <p:cNvSpPr>
            <a:spLocks noGrp="1"/>
          </p:cNvSpPr>
          <p:nvPr>
            <p:ph type="title"/>
          </p:nvPr>
        </p:nvSpPr>
        <p:spPr>
          <a:xfrm>
            <a:off x="515125" y="1153572"/>
            <a:ext cx="2400300" cy="4461163"/>
          </a:xfrm>
        </p:spPr>
        <p:txBody>
          <a:bodyPr>
            <a:normAutofit/>
          </a:bodyPr>
          <a:lstStyle/>
          <a:p>
            <a:r>
              <a:rPr lang="en-ZA" sz="37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The Social Cohesion and Nation Building Compact </a:t>
            </a:r>
            <a:endParaRPr lang="en-US" sz="3700" dirty="0">
              <a:solidFill>
                <a:srgbClr val="FFFFFF"/>
              </a:solidFill>
            </a:endParaRPr>
          </a:p>
        </p:txBody>
      </p:sp>
      <p:sp>
        <p:nvSpPr>
          <p:cNvPr id="13" name="Arc 12">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09BB69E9-C444-9011-90CB-B947B377D245}"/>
              </a:ext>
            </a:extLst>
          </p:cNvPr>
          <p:cNvSpPr>
            <a:spLocks noGrp="1"/>
          </p:cNvSpPr>
          <p:nvPr>
            <p:ph idx="1"/>
          </p:nvPr>
        </p:nvSpPr>
        <p:spPr>
          <a:xfrm>
            <a:off x="3154026" y="-44847"/>
            <a:ext cx="5599924" cy="6858000"/>
          </a:xfrm>
        </p:spPr>
        <p:txBody>
          <a:bodyPr anchor="ctr">
            <a:normAutofit/>
          </a:bodyPr>
          <a:lstStyle/>
          <a:p>
            <a:pPr marL="0" marR="0">
              <a:spcBef>
                <a:spcPts val="0"/>
              </a:spcBef>
              <a:spcAft>
                <a:spcPts val="600"/>
              </a:spcAft>
            </a:pPr>
            <a:r>
              <a:rPr lang="en-ZA" sz="1600" dirty="0">
                <a:latin typeface="Arial" panose="020B0604020202020204" pitchFamily="34" charset="0"/>
                <a:ea typeface="Calibri" panose="020F0502020204030204" pitchFamily="34" charset="0"/>
                <a:cs typeface="Times New Roman" panose="02020603050405020304" pitchFamily="18" charset="0"/>
              </a:rPr>
              <a:t>E</a:t>
            </a:r>
            <a:r>
              <a:rPr lang="en-ZA" sz="1600" dirty="0">
                <a:effectLst/>
                <a:latin typeface="Arial" panose="020B0604020202020204" pitchFamily="34" charset="0"/>
                <a:ea typeface="Calibri" panose="020F0502020204030204" pitchFamily="34" charset="0"/>
                <a:cs typeface="Times New Roman" panose="02020603050405020304" pitchFamily="18" charset="0"/>
              </a:rPr>
              <a:t>ven though numerous consultations have taken place including a Sector Consultation (January-December 2019); the Social Compact Convention (February 2020); a social compact consultation workshop (February 2021); and the 2022 Presidential social sector summit of 4-5 August 2022, the </a:t>
            </a:r>
            <a:r>
              <a:rPr lang="en-ZA" sz="1600" b="1" dirty="0">
                <a:effectLst/>
                <a:latin typeface="Arial" panose="020B0604020202020204" pitchFamily="34" charset="0"/>
                <a:ea typeface="Calibri" panose="020F0502020204030204" pitchFamily="34" charset="0"/>
                <a:cs typeface="Times New Roman" panose="02020603050405020304" pitchFamily="18" charset="0"/>
              </a:rPr>
              <a:t>compact has not yet been signed.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All sectors have been mobilised and the aforesaid, are some of the consultation efforts made, with the intention that the outcome would be the signing of the compact by all relevant parties. With engagements of relevant parties at the National Economic Development and Labour Council (NEDLAC) not having borne fruits, clear direction must be provided to the Department as to the future need for a social cohesion and nation building compact, and whether it would not assist the process, for a more central and authoritative coordinating structure/organisation rather than the DSAC, to be  leading the processes towards signing this compact or incorporating it into other compacts.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At this stage, without the signing of the compact by relevant parties, or provision of direction for the future as highlighted above, the project remains stuck (despite DSAC having led the development of a draft). </a:t>
            </a:r>
          </a:p>
          <a:p>
            <a:pPr marL="0" marR="0" indent="0">
              <a:spcBef>
                <a:spcPts val="0"/>
              </a:spcBef>
              <a:spcAft>
                <a:spcPts val="600"/>
              </a:spcAft>
              <a:buNone/>
            </a:pPr>
            <a:endParaRPr lang="en-ZA"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The Department will provide the necessary feedback to the Social Protection and Community Development Cluster in this regard.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2A27AC31-BC30-5723-5561-F28C3BF4FB28}"/>
              </a:ext>
            </a:extLst>
          </p:cNvPr>
          <p:cNvSpPr>
            <a:spLocks noGrp="1"/>
          </p:cNvSpPr>
          <p:nvPr>
            <p:ph type="sldNum" sz="quarter" idx="12"/>
          </p:nvPr>
        </p:nvSpPr>
        <p:spPr>
          <a:xfrm>
            <a:off x="7156173" y="6356350"/>
            <a:ext cx="1359176" cy="365125"/>
          </a:xfrm>
        </p:spPr>
        <p:txBody>
          <a:bodyPr>
            <a:normAutofit/>
          </a:bodyPr>
          <a:lstStyle/>
          <a:p>
            <a:pPr>
              <a:spcAft>
                <a:spcPts val="600"/>
              </a:spcAft>
            </a:pPr>
            <a:fld id="{DA29E366-C59F-4931-AACC-96A9B8496996}" type="slidenum">
              <a:rPr lang="en-US" smtClean="0"/>
              <a:pPr>
                <a:spcAft>
                  <a:spcPts val="600"/>
                </a:spcAft>
              </a:pPr>
              <a:t>31</a:t>
            </a:fld>
            <a:endParaRPr lang="en-US" dirty="0"/>
          </a:p>
        </p:txBody>
      </p:sp>
    </p:spTree>
    <p:extLst>
      <p:ext uri="{BB962C8B-B14F-4D97-AF65-F5344CB8AC3E}">
        <p14:creationId xmlns:p14="http://schemas.microsoft.com/office/powerpoint/2010/main" xmlns="" val="2354039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1AC64C5C-C5E7-6CDC-2498-D7746BAFBBF6}"/>
              </a:ext>
            </a:extLst>
          </p:cNvPr>
          <p:cNvGraphicFramePr/>
          <p:nvPr>
            <p:extLst>
              <p:ext uri="{D42A27DB-BD31-4B8C-83A1-F6EECF244321}">
                <p14:modId xmlns:p14="http://schemas.microsoft.com/office/powerpoint/2010/main" xmlns="" val="1453724361"/>
              </p:ext>
            </p:extLst>
          </p:nvPr>
        </p:nvGraphicFramePr>
        <p:xfrm>
          <a:off x="258127" y="97971"/>
          <a:ext cx="8627745" cy="6760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xmlns="" id="{1979D614-5C38-D79B-D2D0-88A07458FC85}"/>
              </a:ext>
            </a:extLst>
          </p:cNvPr>
          <p:cNvSpPr>
            <a:spLocks noGrp="1"/>
          </p:cNvSpPr>
          <p:nvPr>
            <p:ph type="sldNum" sz="quarter" idx="12"/>
          </p:nvPr>
        </p:nvSpPr>
        <p:spPr/>
        <p:txBody>
          <a:bodyPr/>
          <a:lstStyle/>
          <a:p>
            <a:fld id="{DA29E366-C59F-4931-AACC-96A9B8496996}" type="slidenum">
              <a:rPr lang="en-US" smtClean="0"/>
              <a:pPr/>
              <a:t>32</a:t>
            </a:fld>
            <a:endParaRPr lang="en-US" dirty="0"/>
          </a:p>
        </p:txBody>
      </p:sp>
    </p:spTree>
    <p:extLst>
      <p:ext uri="{BB962C8B-B14F-4D97-AF65-F5344CB8AC3E}">
        <p14:creationId xmlns:p14="http://schemas.microsoft.com/office/powerpoint/2010/main" xmlns="" val="602356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xmlns=""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3" name="Picture 52">
            <a:extLst>
              <a:ext uri="{FF2B5EF4-FFF2-40B4-BE49-F238E27FC236}">
                <a16:creationId xmlns:a16="http://schemas.microsoft.com/office/drawing/2014/main" xmlns=""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l="12500" r="12500"/>
          <a:stretch/>
        </p:blipFill>
        <p:spPr>
          <a:xfrm>
            <a:off x="0" y="0"/>
            <a:ext cx="9144000" cy="6858000"/>
          </a:xfrm>
          <a:prstGeom prst="rect">
            <a:avLst/>
          </a:prstGeom>
        </p:spPr>
      </p:pic>
      <p:sp>
        <p:nvSpPr>
          <p:cNvPr id="55" name="Freeform: Shape 54">
            <a:extLst>
              <a:ext uri="{FF2B5EF4-FFF2-40B4-BE49-F238E27FC236}">
                <a16:creationId xmlns:a16="http://schemas.microsoft.com/office/drawing/2014/main" xmlns=""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aphicFrame>
        <p:nvGraphicFramePr>
          <p:cNvPr id="4" name="Content Placeholder 3">
            <a:extLst>
              <a:ext uri="{FF2B5EF4-FFF2-40B4-BE49-F238E27FC236}">
                <a16:creationId xmlns:a16="http://schemas.microsoft.com/office/drawing/2014/main" xmlns="" id="{34FD22A3-CA81-AD37-7B1A-28824C7D5BEF}"/>
              </a:ext>
            </a:extLst>
          </p:cNvPr>
          <p:cNvGraphicFramePr>
            <a:graphicFrameLocks noGrp="1"/>
          </p:cNvGraphicFramePr>
          <p:nvPr>
            <p:ph idx="1"/>
            <p:extLst>
              <p:ext uri="{D42A27DB-BD31-4B8C-83A1-F6EECF244321}">
                <p14:modId xmlns:p14="http://schemas.microsoft.com/office/powerpoint/2010/main" xmlns="" val="3607445945"/>
              </p:ext>
            </p:extLst>
          </p:nvPr>
        </p:nvGraphicFramePr>
        <p:xfrm>
          <a:off x="1209448" y="317501"/>
          <a:ext cx="6640285" cy="5649976"/>
        </p:xfrm>
        <a:graphic>
          <a:graphicData uri="http://schemas.openxmlformats.org/drawingml/2006/table">
            <a:tbl>
              <a:tblPr firstRow="1" firstCol="1" bandRow="1">
                <a:noFill/>
                <a:tableStyleId>{5DA37D80-6434-44D0-A028-1B22A696006F}</a:tableStyleId>
              </a:tblPr>
              <a:tblGrid>
                <a:gridCol w="1780974">
                  <a:extLst>
                    <a:ext uri="{9D8B030D-6E8A-4147-A177-3AD203B41FA5}">
                      <a16:colId xmlns:a16="http://schemas.microsoft.com/office/drawing/2014/main" xmlns="" val="2732294008"/>
                    </a:ext>
                  </a:extLst>
                </a:gridCol>
                <a:gridCol w="1088666">
                  <a:extLst>
                    <a:ext uri="{9D8B030D-6E8A-4147-A177-3AD203B41FA5}">
                      <a16:colId xmlns:a16="http://schemas.microsoft.com/office/drawing/2014/main" xmlns="" val="674571992"/>
                    </a:ext>
                  </a:extLst>
                </a:gridCol>
                <a:gridCol w="1317480">
                  <a:extLst>
                    <a:ext uri="{9D8B030D-6E8A-4147-A177-3AD203B41FA5}">
                      <a16:colId xmlns:a16="http://schemas.microsoft.com/office/drawing/2014/main" xmlns="" val="1426495767"/>
                    </a:ext>
                  </a:extLst>
                </a:gridCol>
                <a:gridCol w="1245969">
                  <a:extLst>
                    <a:ext uri="{9D8B030D-6E8A-4147-A177-3AD203B41FA5}">
                      <a16:colId xmlns:a16="http://schemas.microsoft.com/office/drawing/2014/main" xmlns="" val="4120297154"/>
                    </a:ext>
                  </a:extLst>
                </a:gridCol>
                <a:gridCol w="1207196">
                  <a:extLst>
                    <a:ext uri="{9D8B030D-6E8A-4147-A177-3AD203B41FA5}">
                      <a16:colId xmlns:a16="http://schemas.microsoft.com/office/drawing/2014/main" xmlns="" val="1131595758"/>
                    </a:ext>
                  </a:extLst>
                </a:gridCol>
              </a:tblGrid>
              <a:tr h="433245">
                <a:tc>
                  <a:txBody>
                    <a:bodyPr/>
                    <a:lstStyle/>
                    <a:p>
                      <a:pPr marL="0" marR="0" algn="r" fontAlgn="t">
                        <a:spcBef>
                          <a:spcPts val="0"/>
                        </a:spcBef>
                        <a:spcAft>
                          <a:spcPts val="0"/>
                        </a:spcAft>
                      </a:pPr>
                      <a:r>
                        <a:rPr lang="en-GB" sz="1400" b="1" u="none" strike="noStrike" cap="none" spc="0" dirty="0">
                          <a:solidFill>
                            <a:schemeClr val="tx1">
                              <a:lumMod val="75000"/>
                              <a:lumOff val="25000"/>
                            </a:schemeClr>
                          </a:solidFill>
                          <a:effectLst/>
                        </a:rPr>
                        <a:t>Government Priority </a:t>
                      </a:r>
                      <a:endParaRPr lang="en-GB" sz="1400" b="1" i="0" u="none" strike="noStrike" cap="none" spc="0" dirty="0">
                        <a:solidFill>
                          <a:schemeClr val="tx1">
                            <a:lumMod val="75000"/>
                            <a:lumOff val="25000"/>
                          </a:schemeClr>
                        </a:solidFill>
                        <a:effectLst/>
                        <a:latin typeface="Arial" panose="020B0604020202020204" pitchFamily="34" charset="0"/>
                      </a:endParaRPr>
                    </a:p>
                  </a:txBody>
                  <a:tcPr marL="117093" marR="175640" marT="58547" marB="58547"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gridSpan="4">
                  <a:txBody>
                    <a:bodyPr/>
                    <a:lstStyle/>
                    <a:p>
                      <a:pPr marL="0" marR="0" algn="l" fontAlgn="t">
                        <a:spcBef>
                          <a:spcPts val="0"/>
                        </a:spcBef>
                        <a:spcAft>
                          <a:spcPts val="0"/>
                        </a:spcAft>
                      </a:pPr>
                      <a:r>
                        <a:rPr lang="en-GB" sz="1400" b="1" u="none" strike="noStrike" cap="none" spc="0" dirty="0">
                          <a:solidFill>
                            <a:schemeClr val="tx1">
                              <a:lumMod val="75000"/>
                              <a:lumOff val="25000"/>
                            </a:schemeClr>
                          </a:solidFill>
                          <a:effectLst/>
                        </a:rPr>
                        <a:t>EDUCATION, SKILLS, AND HEALTH</a:t>
                      </a:r>
                      <a:endParaRPr lang="en-GB" sz="1400" b="1" i="0" u="none" strike="noStrike" cap="none" spc="0" dirty="0">
                        <a:solidFill>
                          <a:schemeClr val="tx1">
                            <a:lumMod val="75000"/>
                            <a:lumOff val="25000"/>
                          </a:schemeClr>
                        </a:solidFill>
                        <a:effectLst/>
                        <a:latin typeface="Arial" panose="020B0604020202020204" pitchFamily="34" charset="0"/>
                      </a:endParaRPr>
                    </a:p>
                  </a:txBody>
                  <a:tcPr marL="117093" marR="15630" marT="58547" marB="58547"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16502530"/>
                  </a:ext>
                </a:extLst>
              </a:tr>
              <a:tr h="433245">
                <a:tc>
                  <a:txBody>
                    <a:bodyPr/>
                    <a:lstStyle/>
                    <a:p>
                      <a:pPr marL="0" marR="0" algn="r" fontAlgn="t">
                        <a:spcBef>
                          <a:spcPts val="0"/>
                        </a:spcBef>
                        <a:spcAft>
                          <a:spcPts val="0"/>
                        </a:spcAft>
                      </a:pPr>
                      <a:r>
                        <a:rPr lang="en-GB" sz="1200" b="1" u="none" strike="noStrike" cap="none" spc="0" dirty="0">
                          <a:solidFill>
                            <a:schemeClr val="tx1">
                              <a:lumMod val="75000"/>
                              <a:lumOff val="25000"/>
                            </a:schemeClr>
                          </a:solidFill>
                          <a:effectLst/>
                        </a:rPr>
                        <a:t>DSAC Outcome</a:t>
                      </a:r>
                      <a:endParaRPr lang="en-GB" sz="1200" b="1" i="0" u="none" strike="noStrike" cap="none" spc="0" dirty="0">
                        <a:solidFill>
                          <a:schemeClr val="tx1">
                            <a:lumMod val="75000"/>
                            <a:lumOff val="25000"/>
                          </a:schemeClr>
                        </a:solidFill>
                        <a:effectLst/>
                        <a:latin typeface="Arial" panose="020B0604020202020204" pitchFamily="34" charset="0"/>
                      </a:endParaRPr>
                    </a:p>
                  </a:txBody>
                  <a:tcPr marL="117093" marR="175640" marT="58547" marB="58547">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tc gridSpan="4">
                  <a:txBody>
                    <a:bodyPr/>
                    <a:lstStyle/>
                    <a:p>
                      <a:pPr marL="0" marR="0" algn="l" fontAlgn="t">
                        <a:spcBef>
                          <a:spcPts val="0"/>
                        </a:spcBef>
                        <a:spcAft>
                          <a:spcPts val="0"/>
                        </a:spcAft>
                      </a:pPr>
                      <a:r>
                        <a:rPr lang="en-GB" sz="2000" b="1" u="none" strike="noStrike" cap="none" spc="0" dirty="0">
                          <a:solidFill>
                            <a:schemeClr val="accent2"/>
                          </a:solidFill>
                          <a:effectLst/>
                        </a:rPr>
                        <a:t>TRANSFORMED, CAPABLE AND PROFESSIONAL SPORT, ARTS AND CULTURE SECTOR</a:t>
                      </a:r>
                      <a:endParaRPr lang="en-GB" sz="2000" b="1" i="0" u="none" strike="noStrike" cap="none" spc="0" dirty="0">
                        <a:solidFill>
                          <a:schemeClr val="accent2"/>
                        </a:solidFill>
                        <a:effectLst/>
                        <a:latin typeface="Arial" panose="020B0604020202020204" pitchFamily="34" charset="0"/>
                      </a:endParaRPr>
                    </a:p>
                  </a:txBody>
                  <a:tcPr marL="117093" marR="15630" marT="58547" marB="58547">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116024175"/>
                  </a:ext>
                </a:extLst>
              </a:tr>
              <a:tr h="1018711">
                <a:tc>
                  <a:txBody>
                    <a:bodyPr/>
                    <a:lstStyle/>
                    <a:p>
                      <a:pPr marL="0" marR="0" algn="r" fontAlgn="t">
                        <a:spcBef>
                          <a:spcPts val="0"/>
                        </a:spcBef>
                        <a:spcAft>
                          <a:spcPts val="0"/>
                        </a:spcAft>
                      </a:pPr>
                      <a:r>
                        <a:rPr lang="en-GB" sz="1200" b="1" u="none" strike="noStrike" cap="none" spc="0" dirty="0">
                          <a:solidFill>
                            <a:schemeClr val="tx1">
                              <a:lumMod val="75000"/>
                              <a:lumOff val="25000"/>
                            </a:schemeClr>
                          </a:solidFill>
                          <a:effectLst/>
                        </a:rPr>
                        <a:t>Intervention</a:t>
                      </a:r>
                      <a:endParaRPr lang="en-GB" sz="1200" b="1" i="0" u="none" strike="noStrike" cap="none" spc="0" dirty="0">
                        <a:solidFill>
                          <a:schemeClr val="tx1">
                            <a:lumMod val="75000"/>
                            <a:lumOff val="25000"/>
                          </a:schemeClr>
                        </a:solidFill>
                        <a:effectLst/>
                        <a:latin typeface="Arial" panose="020B0604020202020204" pitchFamily="34" charset="0"/>
                      </a:endParaRPr>
                    </a:p>
                  </a:txBody>
                  <a:tcPr marL="117093" marR="175640" marT="58547" marB="58547">
                    <a:lnL w="12700" cmpd="sng">
                      <a:noFill/>
                      <a:prstDash val="solid"/>
                    </a:lnL>
                    <a:lnR w="9525" cap="flat" cmpd="sng" algn="ctr">
                      <a:solidFill>
                        <a:srgbClr val="D8DCDC"/>
                      </a:solidFill>
                      <a:prstDash val="solid"/>
                    </a:lnR>
                    <a:lnT w="12700" cmpd="sng">
                      <a:noFill/>
                      <a:prstDash val="solid"/>
                    </a:lnT>
                    <a:lnB w="9525" cap="flat" cmpd="sng" algn="ctr">
                      <a:solidFill>
                        <a:srgbClr val="D8DCDC"/>
                      </a:solidFill>
                      <a:prstDash val="solid"/>
                    </a:lnB>
                    <a:noFill/>
                  </a:tcPr>
                </a:tc>
                <a:tc>
                  <a:txBody>
                    <a:bodyPr/>
                    <a:lstStyle/>
                    <a:p>
                      <a:pPr marL="0" marR="0" algn="l" fontAlgn="t">
                        <a:spcBef>
                          <a:spcPts val="0"/>
                        </a:spcBef>
                        <a:spcAft>
                          <a:spcPts val="0"/>
                        </a:spcAft>
                      </a:pPr>
                      <a:r>
                        <a:rPr lang="en-GB" sz="1200" b="0" u="none" strike="noStrike" cap="none" spc="0" dirty="0">
                          <a:solidFill>
                            <a:schemeClr val="tx1">
                              <a:lumMod val="75000"/>
                              <a:lumOff val="25000"/>
                            </a:schemeClr>
                          </a:solidFill>
                          <a:effectLst/>
                        </a:rPr>
                        <a:t>Increase awareness of SAC offerings and opportunities</a:t>
                      </a:r>
                      <a:endParaRPr lang="en-GB" sz="1200" b="0" i="0" u="none" strike="noStrike" cap="none" spc="0" dirty="0">
                        <a:solidFill>
                          <a:schemeClr val="tx1">
                            <a:lumMod val="75000"/>
                            <a:lumOff val="25000"/>
                          </a:schemeClr>
                        </a:solidFill>
                        <a:effectLst/>
                        <a:latin typeface="Arial" panose="020B0604020202020204" pitchFamily="34" charset="0"/>
                      </a:endParaRPr>
                    </a:p>
                  </a:txBody>
                  <a:tcPr marL="117093" marR="11722" marT="58547" marB="58547">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algn="l" fontAlgn="t">
                        <a:spcBef>
                          <a:spcPts val="0"/>
                        </a:spcBef>
                        <a:spcAft>
                          <a:spcPts val="0"/>
                        </a:spcAft>
                      </a:pPr>
                      <a:r>
                        <a:rPr lang="en-GB" sz="1200" b="0" u="none" strike="noStrike" cap="none" spc="0" dirty="0">
                          <a:solidFill>
                            <a:schemeClr val="tx1">
                              <a:lumMod val="75000"/>
                              <a:lumOff val="25000"/>
                            </a:schemeClr>
                          </a:solidFill>
                          <a:effectLst/>
                        </a:rPr>
                        <a:t>Capacity building in SAC sector</a:t>
                      </a:r>
                      <a:endParaRPr lang="en-GB" sz="1200" b="0" i="0" u="none" strike="noStrike" cap="none" spc="0" dirty="0">
                        <a:solidFill>
                          <a:schemeClr val="tx1">
                            <a:lumMod val="75000"/>
                            <a:lumOff val="25000"/>
                          </a:schemeClr>
                        </a:solidFill>
                        <a:effectLst/>
                        <a:latin typeface="Arial" panose="020B0604020202020204" pitchFamily="34" charset="0"/>
                      </a:endParaRPr>
                    </a:p>
                  </a:txBody>
                  <a:tcPr marL="117093" marR="11722" marT="58547" marB="58547">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algn="l" fontAlgn="t">
                        <a:spcBef>
                          <a:spcPts val="0"/>
                        </a:spcBef>
                        <a:spcAft>
                          <a:spcPts val="0"/>
                        </a:spcAft>
                      </a:pPr>
                      <a:r>
                        <a:rPr lang="en-GB" sz="1200" b="0" u="none" strike="noStrike" cap="none" spc="0" dirty="0">
                          <a:solidFill>
                            <a:schemeClr val="tx1">
                              <a:lumMod val="75000"/>
                              <a:lumOff val="25000"/>
                            </a:schemeClr>
                          </a:solidFill>
                          <a:effectLst/>
                        </a:rPr>
                        <a:t>SAC practitioners achieve success at international </a:t>
                      </a:r>
                      <a:r>
                        <a:rPr lang="en-GB" sz="1400" b="0" u="none" strike="noStrike" cap="none" spc="0" dirty="0">
                          <a:solidFill>
                            <a:schemeClr val="tx1">
                              <a:lumMod val="75000"/>
                              <a:lumOff val="25000"/>
                            </a:schemeClr>
                          </a:solidFill>
                          <a:effectLst/>
                        </a:rPr>
                        <a:t>events</a:t>
                      </a:r>
                      <a:endParaRPr lang="en-GB" sz="1200" b="0" i="0" u="none" strike="noStrike" cap="none" spc="0" dirty="0">
                        <a:solidFill>
                          <a:schemeClr val="tx1">
                            <a:lumMod val="75000"/>
                            <a:lumOff val="25000"/>
                          </a:schemeClr>
                        </a:solidFill>
                        <a:effectLst/>
                        <a:latin typeface="Arial" panose="020B0604020202020204" pitchFamily="34" charset="0"/>
                      </a:endParaRPr>
                    </a:p>
                  </a:txBody>
                  <a:tcPr marL="117093" marR="11722" marT="58547" marB="58547">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algn="l" fontAlgn="t">
                        <a:spcBef>
                          <a:spcPts val="0"/>
                        </a:spcBef>
                        <a:spcAft>
                          <a:spcPts val="0"/>
                        </a:spcAft>
                      </a:pPr>
                      <a:r>
                        <a:rPr lang="en-GB" sz="1200" b="0" u="none" strike="noStrike" cap="none" spc="0" dirty="0">
                          <a:solidFill>
                            <a:schemeClr val="tx1">
                              <a:lumMod val="75000"/>
                              <a:lumOff val="25000"/>
                            </a:schemeClr>
                          </a:solidFill>
                          <a:effectLst/>
                        </a:rPr>
                        <a:t>Capacitate, organise and professionalise the SAC sector</a:t>
                      </a:r>
                      <a:endParaRPr lang="en-GB" sz="1200" b="0" i="0" u="none" strike="noStrike" cap="none" spc="0" dirty="0">
                        <a:solidFill>
                          <a:schemeClr val="tx1">
                            <a:lumMod val="75000"/>
                            <a:lumOff val="25000"/>
                          </a:schemeClr>
                        </a:solidFill>
                        <a:effectLst/>
                        <a:latin typeface="Arial" panose="020B0604020202020204" pitchFamily="34" charset="0"/>
                      </a:endParaRPr>
                    </a:p>
                  </a:txBody>
                  <a:tcPr marL="117093" marR="11722" marT="58547" marB="58547">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xmlns="" val="658092340"/>
                  </a:ext>
                </a:extLst>
              </a:tr>
              <a:tr h="2628742">
                <a:tc>
                  <a:txBody>
                    <a:bodyPr/>
                    <a:lstStyle/>
                    <a:p>
                      <a:pPr marL="0" marR="0" algn="r" fontAlgn="t">
                        <a:spcBef>
                          <a:spcPts val="0"/>
                        </a:spcBef>
                        <a:spcAft>
                          <a:spcPts val="0"/>
                        </a:spcAft>
                      </a:pPr>
                      <a:r>
                        <a:rPr lang="en-GB" sz="1200" b="1" u="none" strike="noStrike" cap="none" spc="0" dirty="0">
                          <a:solidFill>
                            <a:schemeClr val="tx1">
                              <a:lumMod val="75000"/>
                              <a:lumOff val="25000"/>
                            </a:schemeClr>
                          </a:solidFill>
                          <a:effectLst/>
                        </a:rPr>
                        <a:t>Output</a:t>
                      </a:r>
                      <a:endParaRPr lang="en-GB" sz="1200" b="1" i="0" u="none" strike="noStrike" cap="none" spc="0" dirty="0">
                        <a:solidFill>
                          <a:schemeClr val="tx1">
                            <a:lumMod val="75000"/>
                            <a:lumOff val="25000"/>
                          </a:schemeClr>
                        </a:solidFill>
                        <a:effectLst/>
                        <a:latin typeface="Arial" panose="020B0604020202020204" pitchFamily="34" charset="0"/>
                      </a:endParaRPr>
                    </a:p>
                  </a:txBody>
                  <a:tcPr marL="117093" marR="175640" marT="58547" marB="58547">
                    <a:lnL w="12700" cmpd="sng">
                      <a:no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algn="l" fontAlgn="t">
                        <a:spcBef>
                          <a:spcPts val="0"/>
                        </a:spcBef>
                        <a:spcAft>
                          <a:spcPts val="0"/>
                        </a:spcAft>
                      </a:pPr>
                      <a:r>
                        <a:rPr lang="en-GB" sz="1200" b="1" u="none" strike="noStrike" cap="none" spc="0" dirty="0">
                          <a:solidFill>
                            <a:schemeClr val="accent2">
                              <a:lumMod val="75000"/>
                            </a:schemeClr>
                          </a:solidFill>
                          <a:effectLst/>
                        </a:rPr>
                        <a:t>SAC promotional campaigns</a:t>
                      </a:r>
                      <a:endParaRPr lang="en-GB" sz="1200" b="1" i="0" u="none" strike="noStrike" cap="none" spc="0" dirty="0">
                        <a:solidFill>
                          <a:schemeClr val="accent2">
                            <a:lumMod val="75000"/>
                          </a:schemeClr>
                        </a:solidFill>
                        <a:effectLst/>
                        <a:latin typeface="Arial" panose="020B0604020202020204" pitchFamily="34" charset="0"/>
                      </a:endParaRPr>
                    </a:p>
                  </a:txBody>
                  <a:tcPr marL="117093" marR="11722" marT="58547" marB="58547">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algn="l" fontAlgn="t">
                        <a:spcBef>
                          <a:spcPts val="0"/>
                        </a:spcBef>
                        <a:spcAft>
                          <a:spcPts val="0"/>
                        </a:spcAft>
                      </a:pPr>
                      <a:r>
                        <a:rPr lang="en-GB" sz="1200" b="1" u="none" strike="noStrike" cap="none" spc="0" dirty="0">
                          <a:solidFill>
                            <a:schemeClr val="accent2">
                              <a:lumMod val="75000"/>
                            </a:schemeClr>
                          </a:solidFill>
                          <a:effectLst/>
                        </a:rPr>
                        <a:t>Artists placed in schools</a:t>
                      </a:r>
                    </a:p>
                    <a:p>
                      <a:pPr marL="0" marR="0" algn="l" fontAlgn="t">
                        <a:spcBef>
                          <a:spcPts val="0"/>
                        </a:spcBef>
                        <a:spcAft>
                          <a:spcPts val="0"/>
                        </a:spcAft>
                      </a:pPr>
                      <a:r>
                        <a:rPr lang="en-GB" sz="1200" b="1" u="none" strike="noStrike" cap="none" spc="0" dirty="0">
                          <a:solidFill>
                            <a:schemeClr val="accent2">
                              <a:lumMod val="75000"/>
                            </a:schemeClr>
                          </a:solidFill>
                          <a:effectLst/>
                        </a:rPr>
                        <a:t>Bursaries</a:t>
                      </a:r>
                    </a:p>
                    <a:p>
                      <a:pPr marL="0" marR="0" algn="l" fontAlgn="t">
                        <a:spcBef>
                          <a:spcPts val="0"/>
                        </a:spcBef>
                        <a:spcAft>
                          <a:spcPts val="0"/>
                        </a:spcAft>
                      </a:pPr>
                      <a:r>
                        <a:rPr lang="en-GB" sz="1200" b="1" u="none" strike="noStrike" cap="none" spc="0" dirty="0">
                          <a:solidFill>
                            <a:schemeClr val="accent2">
                              <a:lumMod val="75000"/>
                            </a:schemeClr>
                          </a:solidFill>
                          <a:effectLst/>
                        </a:rPr>
                        <a:t>Capacity building projects</a:t>
                      </a:r>
                    </a:p>
                    <a:p>
                      <a:pPr marL="0" marR="0" algn="l" fontAlgn="t">
                        <a:spcBef>
                          <a:spcPts val="0"/>
                        </a:spcBef>
                        <a:spcAft>
                          <a:spcPts val="0"/>
                        </a:spcAft>
                      </a:pPr>
                      <a:r>
                        <a:rPr lang="en-GB" sz="1200" b="1" u="none" strike="noStrike" cap="none" spc="0" dirty="0">
                          <a:solidFill>
                            <a:schemeClr val="accent2">
                              <a:lumMod val="75000"/>
                            </a:schemeClr>
                          </a:solidFill>
                          <a:effectLst/>
                        </a:rPr>
                        <a:t>Practitioners supported through the SAC academies, COEs and incubators</a:t>
                      </a:r>
                    </a:p>
                    <a:p>
                      <a:pPr marL="0" marR="0" algn="l" fontAlgn="t">
                        <a:spcBef>
                          <a:spcPts val="0"/>
                        </a:spcBef>
                        <a:spcAft>
                          <a:spcPts val="0"/>
                        </a:spcAft>
                      </a:pPr>
                      <a:r>
                        <a:rPr lang="en-GB" sz="1200" b="1" u="none" strike="noStrike" cap="none" spc="0" dirty="0">
                          <a:solidFill>
                            <a:schemeClr val="accent2">
                              <a:lumMod val="75000"/>
                            </a:schemeClr>
                          </a:solidFill>
                          <a:effectLst/>
                        </a:rPr>
                        <a:t>Induction of newly appointed public entity council members</a:t>
                      </a:r>
                      <a:endParaRPr lang="en-GB" sz="1200" b="1" i="0" u="none" strike="noStrike" cap="none" spc="0" dirty="0">
                        <a:solidFill>
                          <a:schemeClr val="accent2">
                            <a:lumMod val="75000"/>
                          </a:schemeClr>
                        </a:solidFill>
                        <a:effectLst/>
                        <a:latin typeface="Arial" panose="020B0604020202020204" pitchFamily="34" charset="0"/>
                      </a:endParaRPr>
                    </a:p>
                  </a:txBody>
                  <a:tcPr marL="117093" marR="11722" marT="58547" marB="58547">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algn="l" fontAlgn="t">
                        <a:spcBef>
                          <a:spcPts val="0"/>
                        </a:spcBef>
                        <a:spcAft>
                          <a:spcPts val="0"/>
                        </a:spcAft>
                      </a:pPr>
                      <a:r>
                        <a:rPr lang="en-GB" sz="1200" b="1" u="none" strike="noStrike" cap="none" spc="0" dirty="0">
                          <a:solidFill>
                            <a:schemeClr val="accent2">
                              <a:lumMod val="75000"/>
                            </a:schemeClr>
                          </a:solidFill>
                          <a:effectLst/>
                        </a:rPr>
                        <a:t>High performance athletes supported </a:t>
                      </a:r>
                    </a:p>
                    <a:p>
                      <a:pPr marL="0" marR="0" algn="l" fontAlgn="t">
                        <a:spcBef>
                          <a:spcPts val="0"/>
                        </a:spcBef>
                        <a:spcAft>
                          <a:spcPts val="0"/>
                        </a:spcAft>
                      </a:pPr>
                      <a:r>
                        <a:rPr lang="en-GB" sz="1200" b="1" u="none" strike="noStrike" cap="none" spc="0" dirty="0">
                          <a:solidFill>
                            <a:schemeClr val="accent2">
                              <a:lumMod val="75000"/>
                            </a:schemeClr>
                          </a:solidFill>
                          <a:effectLst/>
                        </a:rPr>
                        <a:t>Talented athletes developed</a:t>
                      </a:r>
                    </a:p>
                    <a:p>
                      <a:pPr marL="0" marR="0" algn="l" fontAlgn="t">
                        <a:spcBef>
                          <a:spcPts val="0"/>
                        </a:spcBef>
                        <a:spcAft>
                          <a:spcPts val="0"/>
                        </a:spcAft>
                      </a:pPr>
                      <a:r>
                        <a:rPr lang="en-GB" sz="1200" b="1" u="none" strike="noStrike" cap="none" spc="0" dirty="0">
                          <a:solidFill>
                            <a:schemeClr val="accent2">
                              <a:lumMod val="75000"/>
                            </a:schemeClr>
                          </a:solidFill>
                          <a:effectLst/>
                        </a:rPr>
                        <a:t>Scientific support services</a:t>
                      </a:r>
                    </a:p>
                    <a:p>
                      <a:pPr marL="0" marR="0" algn="l" fontAlgn="t">
                        <a:spcBef>
                          <a:spcPts val="0"/>
                        </a:spcBef>
                        <a:spcAft>
                          <a:spcPts val="0"/>
                        </a:spcAft>
                      </a:pPr>
                      <a:r>
                        <a:rPr lang="en-GB" sz="1200" b="1" u="none" strike="noStrike" cap="none" spc="0" dirty="0">
                          <a:solidFill>
                            <a:schemeClr val="accent2">
                              <a:lumMod val="75000"/>
                            </a:schemeClr>
                          </a:solidFill>
                          <a:effectLst/>
                        </a:rPr>
                        <a:t>Government support to anti-doping agencies</a:t>
                      </a:r>
                    </a:p>
                    <a:p>
                      <a:pPr marL="0" marR="0" algn="l" fontAlgn="t">
                        <a:spcBef>
                          <a:spcPts val="0"/>
                        </a:spcBef>
                        <a:spcAft>
                          <a:spcPts val="0"/>
                        </a:spcAft>
                      </a:pPr>
                      <a:r>
                        <a:rPr lang="en-GB" sz="1200" b="1" u="none" strike="noStrike" cap="none" spc="0" dirty="0">
                          <a:solidFill>
                            <a:schemeClr val="accent2">
                              <a:lumMod val="75000"/>
                            </a:schemeClr>
                          </a:solidFill>
                          <a:effectLst/>
                        </a:rPr>
                        <a:t>Recognising achievements in SAC.</a:t>
                      </a:r>
                      <a:endParaRPr lang="en-GB" sz="1200" b="1" i="0" u="none" strike="noStrike" cap="none" spc="0" dirty="0">
                        <a:solidFill>
                          <a:schemeClr val="accent2">
                            <a:lumMod val="75000"/>
                          </a:schemeClr>
                        </a:solidFill>
                        <a:effectLst/>
                        <a:latin typeface="Arial" panose="020B0604020202020204" pitchFamily="34" charset="0"/>
                      </a:endParaRPr>
                    </a:p>
                  </a:txBody>
                  <a:tcPr marL="117093" marR="11722" marT="58547" marB="58547">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algn="l" fontAlgn="t">
                        <a:spcBef>
                          <a:spcPts val="0"/>
                        </a:spcBef>
                        <a:spcAft>
                          <a:spcPts val="0"/>
                        </a:spcAft>
                      </a:pPr>
                      <a:r>
                        <a:rPr lang="en-GB" sz="1200" b="1" u="none" strike="noStrike" cap="none" spc="0" dirty="0">
                          <a:solidFill>
                            <a:schemeClr val="accent2">
                              <a:lumMod val="75000"/>
                            </a:schemeClr>
                          </a:solidFill>
                          <a:effectLst/>
                        </a:rPr>
                        <a:t>Transformation in sport and recreation</a:t>
                      </a:r>
                    </a:p>
                    <a:p>
                      <a:pPr marL="0" marR="0" algn="l" fontAlgn="t">
                        <a:spcBef>
                          <a:spcPts val="0"/>
                        </a:spcBef>
                        <a:spcAft>
                          <a:spcPts val="0"/>
                        </a:spcAft>
                      </a:pPr>
                      <a:r>
                        <a:rPr lang="en-GB" sz="1200" b="1" u="none" strike="noStrike" cap="none" spc="0" dirty="0">
                          <a:solidFill>
                            <a:schemeClr val="accent2">
                              <a:lumMod val="75000"/>
                            </a:schemeClr>
                          </a:solidFill>
                          <a:effectLst/>
                        </a:rPr>
                        <a:t>Provision of sports equipment and attire </a:t>
                      </a:r>
                    </a:p>
                    <a:p>
                      <a:pPr marL="0" marR="0" algn="l" fontAlgn="t">
                        <a:spcBef>
                          <a:spcPts val="0"/>
                        </a:spcBef>
                        <a:spcAft>
                          <a:spcPts val="0"/>
                        </a:spcAft>
                      </a:pPr>
                      <a:r>
                        <a:rPr lang="en-GB" sz="1200" b="1" u="none" strike="noStrike" cap="none" spc="0" dirty="0">
                          <a:solidFill>
                            <a:schemeClr val="accent2">
                              <a:lumMod val="75000"/>
                            </a:schemeClr>
                          </a:solidFill>
                          <a:effectLst/>
                        </a:rPr>
                        <a:t>National federations supported</a:t>
                      </a:r>
                    </a:p>
                    <a:p>
                      <a:pPr marL="0" marR="0" algn="l" fontAlgn="t">
                        <a:spcBef>
                          <a:spcPts val="0"/>
                        </a:spcBef>
                        <a:spcAft>
                          <a:spcPts val="0"/>
                        </a:spcAft>
                      </a:pPr>
                      <a:r>
                        <a:rPr lang="en-GB" sz="1200" b="1" u="none" strike="noStrike" cap="none" spc="0" dirty="0">
                          <a:solidFill>
                            <a:schemeClr val="accent2">
                              <a:lumMod val="75000"/>
                            </a:schemeClr>
                          </a:solidFill>
                          <a:effectLst/>
                        </a:rPr>
                        <a:t>Sector support</a:t>
                      </a:r>
                    </a:p>
                    <a:p>
                      <a:pPr marL="0" marR="0" algn="l" fontAlgn="t">
                        <a:spcBef>
                          <a:spcPts val="0"/>
                        </a:spcBef>
                        <a:spcAft>
                          <a:spcPts val="0"/>
                        </a:spcAft>
                      </a:pPr>
                      <a:r>
                        <a:rPr lang="en-GB" sz="1200" b="1" u="none" strike="noStrike" cap="none" spc="0" dirty="0">
                          <a:solidFill>
                            <a:schemeClr val="accent2">
                              <a:lumMod val="75000"/>
                            </a:schemeClr>
                          </a:solidFill>
                          <a:effectLst/>
                        </a:rPr>
                        <a:t>Presidential Employment Stimulus Programme (PESP)</a:t>
                      </a:r>
                      <a:endParaRPr lang="en-GB" sz="1200" b="1" i="0" u="none" strike="noStrike" cap="none" spc="0" dirty="0">
                        <a:solidFill>
                          <a:schemeClr val="accent2">
                            <a:lumMod val="75000"/>
                          </a:schemeClr>
                        </a:solidFill>
                        <a:effectLst/>
                        <a:latin typeface="Arial" panose="020B0604020202020204" pitchFamily="34" charset="0"/>
                      </a:endParaRPr>
                    </a:p>
                  </a:txBody>
                  <a:tcPr marL="117093" marR="11722" marT="58547" marB="58547">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xmlns="" val="1009845015"/>
                  </a:ext>
                </a:extLst>
              </a:tr>
            </a:tbl>
          </a:graphicData>
        </a:graphic>
      </p:graphicFrame>
      <p:sp>
        <p:nvSpPr>
          <p:cNvPr id="2" name="Slide Number Placeholder 1">
            <a:extLst>
              <a:ext uri="{FF2B5EF4-FFF2-40B4-BE49-F238E27FC236}">
                <a16:creationId xmlns:a16="http://schemas.microsoft.com/office/drawing/2014/main" xmlns="" id="{F773385C-5B0B-FD43-9691-200F5BBA42D5}"/>
              </a:ext>
            </a:extLst>
          </p:cNvPr>
          <p:cNvSpPr>
            <a:spLocks noGrp="1"/>
          </p:cNvSpPr>
          <p:nvPr>
            <p:ph type="sldNum" sz="quarter" idx="12"/>
          </p:nvPr>
        </p:nvSpPr>
        <p:spPr/>
        <p:txBody>
          <a:bodyPr/>
          <a:lstStyle/>
          <a:p>
            <a:fld id="{DA29E366-C59F-4931-AACC-96A9B8496996}" type="slidenum">
              <a:rPr lang="en-US" smtClean="0"/>
              <a:pPr/>
              <a:t>33</a:t>
            </a:fld>
            <a:endParaRPr lang="en-US" dirty="0"/>
          </a:p>
        </p:txBody>
      </p:sp>
    </p:spTree>
    <p:extLst>
      <p:ext uri="{BB962C8B-B14F-4D97-AF65-F5344CB8AC3E}">
        <p14:creationId xmlns:p14="http://schemas.microsoft.com/office/powerpoint/2010/main" xmlns="" val="140423451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5AFE0CA-079B-5189-B6A4-7AE32AF1EE07}"/>
              </a:ext>
            </a:extLst>
          </p:cNvPr>
          <p:cNvSpPr>
            <a:spLocks noGrp="1"/>
          </p:cNvSpPr>
          <p:nvPr>
            <p:ph type="title"/>
          </p:nvPr>
        </p:nvSpPr>
        <p:spPr>
          <a:xfrm>
            <a:off x="476250" y="640823"/>
            <a:ext cx="2563994" cy="5583148"/>
          </a:xfrm>
        </p:spPr>
        <p:txBody>
          <a:bodyPr anchor="ctr">
            <a:normAutofit/>
          </a:bodyPr>
          <a:lstStyle/>
          <a:p>
            <a:r>
              <a:rPr lang="en-US" sz="4300" b="1" dirty="0">
                <a:latin typeface="Arial"/>
                <a:cs typeface="Arial"/>
              </a:rPr>
              <a:t>Capacity</a:t>
            </a:r>
            <a:r>
              <a:rPr lang="en-US" sz="4300" dirty="0"/>
              <a:t> </a:t>
            </a:r>
            <a:r>
              <a:rPr lang="en-US" sz="4300" b="1" dirty="0">
                <a:latin typeface="Arial"/>
                <a:cs typeface="Arial"/>
              </a:rPr>
              <a:t>building</a:t>
            </a:r>
          </a:p>
        </p:txBody>
      </p:sp>
      <p:sp>
        <p:nvSpPr>
          <p:cNvPr id="18"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xmlns="" id="{0204A2E1-7494-C070-F110-E595FBC3B85C}"/>
              </a:ext>
            </a:extLst>
          </p:cNvPr>
          <p:cNvGraphicFramePr/>
          <p:nvPr>
            <p:extLst>
              <p:ext uri="{D42A27DB-BD31-4B8C-83A1-F6EECF244321}">
                <p14:modId xmlns:p14="http://schemas.microsoft.com/office/powerpoint/2010/main" xmlns="" val="2762880294"/>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xmlns="" id="{6CDE0FB9-696C-FD2C-85AA-D1BCC9D26DDD}"/>
              </a:ext>
            </a:extLst>
          </p:cNvPr>
          <p:cNvSpPr>
            <a:spLocks noGrp="1"/>
          </p:cNvSpPr>
          <p:nvPr>
            <p:ph type="sldNum" sz="quarter" idx="12"/>
          </p:nvPr>
        </p:nvSpPr>
        <p:spPr/>
        <p:txBody>
          <a:bodyPr/>
          <a:lstStyle/>
          <a:p>
            <a:fld id="{DA29E366-C59F-4931-AACC-96A9B8496996}" type="slidenum">
              <a:rPr lang="en-US" smtClean="0"/>
              <a:pPr/>
              <a:t>34</a:t>
            </a:fld>
            <a:endParaRPr lang="en-US" dirty="0"/>
          </a:p>
        </p:txBody>
      </p:sp>
    </p:spTree>
    <p:extLst>
      <p:ext uri="{BB962C8B-B14F-4D97-AF65-F5344CB8AC3E}">
        <p14:creationId xmlns:p14="http://schemas.microsoft.com/office/powerpoint/2010/main" xmlns="" val="1331062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xmlns="" id="{DB5B423A-57CC-4C58-AA26-8E2E862B03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7" name="Content Placeholder 6">
            <a:extLst>
              <a:ext uri="{FF2B5EF4-FFF2-40B4-BE49-F238E27FC236}">
                <a16:creationId xmlns:a16="http://schemas.microsoft.com/office/drawing/2014/main" xmlns="" id="{7A8860B1-E0D7-79C9-FB00-28861553BAA4}"/>
              </a:ext>
            </a:extLst>
          </p:cNvPr>
          <p:cNvGraphicFramePr>
            <a:graphicFrameLocks noGrp="1"/>
          </p:cNvGraphicFramePr>
          <p:nvPr>
            <p:ph idx="1"/>
            <p:extLst>
              <p:ext uri="{D42A27DB-BD31-4B8C-83A1-F6EECF244321}">
                <p14:modId xmlns:p14="http://schemas.microsoft.com/office/powerpoint/2010/main" xmlns="" val="1253132282"/>
              </p:ext>
            </p:extLst>
          </p:nvPr>
        </p:nvGraphicFramePr>
        <p:xfrm>
          <a:off x="3912768" y="0"/>
          <a:ext cx="5265144" cy="7119243"/>
        </p:xfrm>
        <a:graphic>
          <a:graphicData uri="http://schemas.openxmlformats.org/drawingml/2006/table">
            <a:tbl>
              <a:tblPr firstRow="1" firstCol="1" bandRow="1">
                <a:noFill/>
                <a:tableStyleId>{5940675A-B579-460E-94D1-54222C63F5DA}</a:tableStyleId>
              </a:tblPr>
              <a:tblGrid>
                <a:gridCol w="1141832">
                  <a:extLst>
                    <a:ext uri="{9D8B030D-6E8A-4147-A177-3AD203B41FA5}">
                      <a16:colId xmlns:a16="http://schemas.microsoft.com/office/drawing/2014/main" xmlns="" val="1816640200"/>
                    </a:ext>
                  </a:extLst>
                </a:gridCol>
                <a:gridCol w="1508156">
                  <a:extLst>
                    <a:ext uri="{9D8B030D-6E8A-4147-A177-3AD203B41FA5}">
                      <a16:colId xmlns:a16="http://schemas.microsoft.com/office/drawing/2014/main" xmlns="" val="1015600876"/>
                    </a:ext>
                  </a:extLst>
                </a:gridCol>
                <a:gridCol w="1400144">
                  <a:extLst>
                    <a:ext uri="{9D8B030D-6E8A-4147-A177-3AD203B41FA5}">
                      <a16:colId xmlns:a16="http://schemas.microsoft.com/office/drawing/2014/main" xmlns="" val="2664368649"/>
                    </a:ext>
                  </a:extLst>
                </a:gridCol>
                <a:gridCol w="1215012">
                  <a:extLst>
                    <a:ext uri="{9D8B030D-6E8A-4147-A177-3AD203B41FA5}">
                      <a16:colId xmlns:a16="http://schemas.microsoft.com/office/drawing/2014/main" xmlns="" val="1833416017"/>
                    </a:ext>
                  </a:extLst>
                </a:gridCol>
              </a:tblGrid>
              <a:tr h="720992">
                <a:tc>
                  <a:txBody>
                    <a:bodyPr/>
                    <a:lstStyle/>
                    <a:p>
                      <a:pPr marL="0" marR="0">
                        <a:spcBef>
                          <a:spcPts val="0"/>
                        </a:spcBef>
                        <a:spcAft>
                          <a:spcPts val="0"/>
                        </a:spcAft>
                      </a:pPr>
                      <a:r>
                        <a:rPr lang="en-GB" sz="1400" b="1" cap="none" spc="0" dirty="0">
                          <a:solidFill>
                            <a:schemeClr val="tx1">
                              <a:lumMod val="75000"/>
                              <a:lumOff val="25000"/>
                            </a:schemeClr>
                          </a:solidFill>
                          <a:effectLst/>
                        </a:rPr>
                        <a:t>Government Priority </a:t>
                      </a:r>
                      <a:endParaRPr lang="en-US" sz="1400" b="1" cap="none" spc="0" dirty="0">
                        <a:solidFill>
                          <a:schemeClr val="tx1">
                            <a:lumMod val="75000"/>
                            <a:lumOff val="25000"/>
                          </a:schemeClr>
                        </a:solidFill>
                        <a:effectLst/>
                        <a:latin typeface="Arial MT"/>
                        <a:ea typeface="Arial MT"/>
                        <a:cs typeface="Arial MT"/>
                      </a:endParaRPr>
                    </a:p>
                  </a:txBody>
                  <a:tcPr marL="110150" marR="82612" marT="55075" marB="55075"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gridSpan="3">
                  <a:txBody>
                    <a:bodyPr/>
                    <a:lstStyle/>
                    <a:p>
                      <a:pPr marL="0" marR="0">
                        <a:spcBef>
                          <a:spcPts val="0"/>
                        </a:spcBef>
                        <a:spcAft>
                          <a:spcPts val="0"/>
                        </a:spcAft>
                      </a:pPr>
                      <a:r>
                        <a:rPr lang="en-GB" sz="1400" b="1" cap="none" spc="0" dirty="0">
                          <a:solidFill>
                            <a:schemeClr val="tx1">
                              <a:lumMod val="75000"/>
                              <a:lumOff val="25000"/>
                            </a:schemeClr>
                          </a:solidFill>
                          <a:effectLst/>
                        </a:rPr>
                        <a:t>SPATIAL INTEGRATION, HUMAN SETTLEMENTS AND LOCAL GOVERNMENT</a:t>
                      </a:r>
                      <a:endParaRPr lang="en-US" sz="1400" b="1" cap="none" spc="0" dirty="0">
                        <a:solidFill>
                          <a:schemeClr val="tx1">
                            <a:lumMod val="75000"/>
                            <a:lumOff val="25000"/>
                          </a:schemeClr>
                        </a:solidFill>
                        <a:effectLst/>
                        <a:latin typeface="Arial MT"/>
                        <a:ea typeface="Arial MT"/>
                        <a:cs typeface="Arial MT"/>
                      </a:endParaRPr>
                    </a:p>
                  </a:txBody>
                  <a:tcPr marL="110150" marR="82612" marT="55075" marB="55075" anchor="b">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2226686"/>
                  </a:ext>
                </a:extLst>
              </a:tr>
              <a:tr h="425849">
                <a:tc>
                  <a:txBody>
                    <a:bodyPr/>
                    <a:lstStyle/>
                    <a:p>
                      <a:pPr marL="0" marR="0">
                        <a:spcBef>
                          <a:spcPts val="0"/>
                        </a:spcBef>
                        <a:spcAft>
                          <a:spcPts val="0"/>
                        </a:spcAft>
                      </a:pPr>
                      <a:r>
                        <a:rPr lang="en-GB" sz="1000" b="1" cap="none" spc="0" dirty="0">
                          <a:solidFill>
                            <a:schemeClr val="tx1">
                              <a:lumMod val="75000"/>
                              <a:lumOff val="25000"/>
                            </a:schemeClr>
                          </a:solidFill>
                          <a:effectLst/>
                        </a:rPr>
                        <a:t>DSAC Outcome</a:t>
                      </a:r>
                      <a:endParaRPr lang="en-US" sz="1000" b="1" cap="none" spc="0" dirty="0">
                        <a:solidFill>
                          <a:schemeClr val="tx1">
                            <a:lumMod val="75000"/>
                            <a:lumOff val="25000"/>
                          </a:schemeClr>
                        </a:solidFill>
                        <a:effectLst/>
                        <a:latin typeface="Arial MT"/>
                        <a:ea typeface="Arial MT"/>
                        <a:cs typeface="Arial MT"/>
                      </a:endParaRPr>
                    </a:p>
                  </a:txBody>
                  <a:tcPr marL="110150" marR="82612" marT="55075" marB="55075">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gridSpan="3">
                  <a:txBody>
                    <a:bodyPr/>
                    <a:lstStyle/>
                    <a:p>
                      <a:pPr marL="0" marR="0">
                        <a:spcBef>
                          <a:spcPts val="0"/>
                        </a:spcBef>
                        <a:spcAft>
                          <a:spcPts val="0"/>
                        </a:spcAft>
                      </a:pPr>
                      <a:r>
                        <a:rPr lang="en-GB" sz="2000" b="1" cap="none" spc="0" dirty="0">
                          <a:solidFill>
                            <a:schemeClr val="accent2"/>
                          </a:solidFill>
                          <a:effectLst/>
                        </a:rPr>
                        <a:t>INTEGRATED AND ACCESSIBLE SAC INFRASTRUCTURE AND INFORMATION</a:t>
                      </a:r>
                      <a:endParaRPr lang="en-US" sz="2000" b="1" cap="none" spc="0" dirty="0">
                        <a:solidFill>
                          <a:schemeClr val="accent2"/>
                        </a:solidFill>
                        <a:effectLst/>
                        <a:latin typeface="Arial MT"/>
                        <a:ea typeface="Arial MT"/>
                        <a:cs typeface="Arial MT"/>
                      </a:endParaRPr>
                    </a:p>
                  </a:txBody>
                  <a:tcPr marL="110150" marR="82612" marT="55075" marB="55075">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74321527"/>
                  </a:ext>
                </a:extLst>
              </a:tr>
              <a:tr h="699910">
                <a:tc>
                  <a:txBody>
                    <a:bodyPr/>
                    <a:lstStyle/>
                    <a:p>
                      <a:pPr marL="0" marR="0">
                        <a:spcBef>
                          <a:spcPts val="0"/>
                        </a:spcBef>
                        <a:spcAft>
                          <a:spcPts val="0"/>
                        </a:spcAft>
                      </a:pPr>
                      <a:r>
                        <a:rPr lang="en-GB" sz="1000" b="1" cap="none" spc="0" dirty="0">
                          <a:solidFill>
                            <a:schemeClr val="tx1">
                              <a:lumMod val="75000"/>
                              <a:lumOff val="25000"/>
                            </a:schemeClr>
                          </a:solidFill>
                          <a:effectLst/>
                        </a:rPr>
                        <a:t>Intervention</a:t>
                      </a:r>
                      <a:endParaRPr lang="en-US" sz="1000" b="1" cap="none" spc="0" dirty="0">
                        <a:solidFill>
                          <a:schemeClr val="tx1">
                            <a:lumMod val="75000"/>
                            <a:lumOff val="25000"/>
                          </a:schemeClr>
                        </a:solidFill>
                        <a:effectLst/>
                        <a:latin typeface="Arial MT"/>
                        <a:ea typeface="Arial MT"/>
                        <a:cs typeface="Arial MT"/>
                      </a:endParaRPr>
                    </a:p>
                  </a:txBody>
                  <a:tcPr marL="110150" marR="82612" marT="55075" marB="55075">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100" cap="none" spc="0" dirty="0">
                          <a:solidFill>
                            <a:schemeClr val="tx1">
                              <a:lumMod val="75000"/>
                              <a:lumOff val="25000"/>
                            </a:schemeClr>
                          </a:solidFill>
                          <a:effectLst/>
                        </a:rPr>
                        <a:t>Access to information</a:t>
                      </a:r>
                      <a:endParaRPr lang="en-US" sz="1100" cap="none" spc="0" dirty="0">
                        <a:solidFill>
                          <a:schemeClr val="tx1">
                            <a:lumMod val="75000"/>
                            <a:lumOff val="25000"/>
                          </a:schemeClr>
                        </a:solidFill>
                        <a:effectLst/>
                        <a:latin typeface="Arial MT"/>
                        <a:ea typeface="Arial MT"/>
                        <a:cs typeface="Arial MT"/>
                      </a:endParaRPr>
                    </a:p>
                  </a:txBody>
                  <a:tcPr marL="110150" marR="82612" marT="55075" marB="55075">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a:spcBef>
                          <a:spcPts val="0"/>
                        </a:spcBef>
                        <a:spcAft>
                          <a:spcPts val="0"/>
                        </a:spcAft>
                      </a:pPr>
                      <a:r>
                        <a:rPr lang="en-GB" sz="1100" cap="none" spc="0" dirty="0">
                          <a:solidFill>
                            <a:schemeClr val="tx1">
                              <a:lumMod val="75000"/>
                              <a:lumOff val="25000"/>
                            </a:schemeClr>
                          </a:solidFill>
                          <a:effectLst/>
                        </a:rPr>
                        <a:t>SAC infrastructure programme</a:t>
                      </a:r>
                      <a:endParaRPr lang="en-US" sz="1100" cap="none" spc="0" dirty="0">
                        <a:solidFill>
                          <a:schemeClr val="tx1">
                            <a:lumMod val="75000"/>
                            <a:lumOff val="25000"/>
                          </a:schemeClr>
                        </a:solidFill>
                        <a:effectLst/>
                        <a:latin typeface="Arial MT"/>
                        <a:ea typeface="Arial MT"/>
                        <a:cs typeface="Arial MT"/>
                      </a:endParaRPr>
                    </a:p>
                  </a:txBody>
                  <a:tcPr marL="110150" marR="82612" marT="55075" marB="55075">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a:spcBef>
                          <a:spcPts val="0"/>
                        </a:spcBef>
                        <a:spcAft>
                          <a:spcPts val="0"/>
                        </a:spcAft>
                      </a:pPr>
                      <a:r>
                        <a:rPr lang="en-GB" sz="1100" cap="none" spc="0" dirty="0">
                          <a:solidFill>
                            <a:schemeClr val="tx1">
                              <a:lumMod val="75000"/>
                              <a:lumOff val="25000"/>
                            </a:schemeClr>
                          </a:solidFill>
                          <a:effectLst/>
                        </a:rPr>
                        <a:t>Multipurpose SAC hubs and/or precincts</a:t>
                      </a:r>
                      <a:endParaRPr lang="en-US" sz="1100" cap="none" spc="0" dirty="0">
                        <a:solidFill>
                          <a:schemeClr val="tx1">
                            <a:lumMod val="75000"/>
                            <a:lumOff val="25000"/>
                          </a:schemeClr>
                        </a:solidFill>
                        <a:effectLst/>
                        <a:latin typeface="Arial MT"/>
                        <a:ea typeface="Arial MT"/>
                        <a:cs typeface="Arial MT"/>
                      </a:endParaRPr>
                    </a:p>
                  </a:txBody>
                  <a:tcPr marL="110150" marR="82612" marT="55075" marB="55075">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xmlns="" val="1666599315"/>
                  </a:ext>
                </a:extLst>
              </a:tr>
              <a:tr h="4673791">
                <a:tc>
                  <a:txBody>
                    <a:bodyPr/>
                    <a:lstStyle/>
                    <a:p>
                      <a:pPr marL="0" marR="0">
                        <a:spcBef>
                          <a:spcPts val="0"/>
                        </a:spcBef>
                        <a:spcAft>
                          <a:spcPts val="0"/>
                        </a:spcAft>
                      </a:pPr>
                      <a:r>
                        <a:rPr lang="en-GB" sz="1000" b="1" cap="none" spc="0" dirty="0">
                          <a:solidFill>
                            <a:schemeClr val="tx1">
                              <a:lumMod val="75000"/>
                              <a:lumOff val="25000"/>
                            </a:schemeClr>
                          </a:solidFill>
                          <a:effectLst/>
                        </a:rPr>
                        <a:t>Output</a:t>
                      </a:r>
                      <a:endParaRPr lang="en-US" sz="1000" b="1" cap="none" spc="0" dirty="0">
                        <a:solidFill>
                          <a:schemeClr val="tx1">
                            <a:lumMod val="75000"/>
                            <a:lumOff val="25000"/>
                          </a:schemeClr>
                        </a:solidFill>
                        <a:effectLst/>
                        <a:latin typeface="Arial MT"/>
                        <a:ea typeface="Arial MT"/>
                        <a:cs typeface="Arial MT"/>
                      </a:endParaRPr>
                    </a:p>
                  </a:txBody>
                  <a:tcPr marL="110150" marR="82612" marT="55075" marB="55075">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Official languages promoted and developed</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Records digitised</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SACO Research Reports </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Human Language Technologies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Records management</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Terminology Development</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Language planning &amp; development</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Archives Awareness Week</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Indigenous Knowledge Systems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National Archives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International Decade of Indigenous Languages (IDIL)</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Archival Services – incl film, video &amp; sound.</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Library Services</a:t>
                      </a:r>
                      <a:endParaRPr lang="en-US" sz="1100" b="1" cap="none" spc="0" dirty="0">
                        <a:solidFill>
                          <a:schemeClr val="accent2">
                            <a:lumMod val="75000"/>
                          </a:schemeClr>
                        </a:solidFill>
                        <a:effectLst/>
                        <a:latin typeface="Arial MT"/>
                        <a:ea typeface="Arial MT"/>
                        <a:cs typeface="Arial MT"/>
                      </a:endParaRPr>
                    </a:p>
                  </a:txBody>
                  <a:tcPr marL="110150" marR="82612" marT="55075" marB="55075">
                    <a:lnL w="9525" cap="flat" cmpd="sng" algn="ctr">
                      <a:solidFill>
                        <a:srgbClr val="C7C6C1"/>
                      </a:solid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National heritage legacy facilities </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Resistance and Liberation Heritage Route sites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Sports infrastructure projects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Outdoor gyms and playparks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Libraries</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Statues, monuments &amp; museums </a:t>
                      </a:r>
                      <a:endParaRPr lang="en-US" sz="1100" b="1" cap="none" spc="0" dirty="0">
                        <a:solidFill>
                          <a:schemeClr val="accent2">
                            <a:lumMod val="75000"/>
                          </a:schemeClr>
                        </a:solidFill>
                        <a:effectLst/>
                      </a:endParaRPr>
                    </a:p>
                    <a:p>
                      <a:pPr marL="0" marR="0">
                        <a:spcBef>
                          <a:spcPts val="0"/>
                        </a:spcBef>
                        <a:spcAft>
                          <a:spcPts val="0"/>
                        </a:spcAft>
                      </a:pPr>
                      <a:r>
                        <a:rPr lang="en-GB" sz="1100" b="1" cap="none" spc="0" dirty="0">
                          <a:solidFill>
                            <a:schemeClr val="accent2">
                              <a:lumMod val="75000"/>
                            </a:schemeClr>
                          </a:solidFill>
                          <a:effectLst/>
                        </a:rPr>
                        <a:t>Theatres </a:t>
                      </a:r>
                    </a:p>
                    <a:p>
                      <a:pPr marL="0" marR="0" algn="l" defTabSz="914400" rtl="0" eaLnBrk="1" latinLnBrk="0" hangingPunct="1">
                        <a:spcBef>
                          <a:spcPts val="0"/>
                        </a:spcBef>
                        <a:spcAft>
                          <a:spcPts val="0"/>
                        </a:spcAft>
                      </a:pPr>
                      <a:r>
                        <a:rPr lang="en-US" sz="1100" b="1" kern="1200" cap="none" spc="0" dirty="0">
                          <a:solidFill>
                            <a:schemeClr val="accent2">
                              <a:lumMod val="75000"/>
                            </a:schemeClr>
                          </a:solidFill>
                          <a:effectLst/>
                        </a:rPr>
                        <a:t>Refurbishment of Community Arts Centres (especially in rural areas)</a:t>
                      </a:r>
                    </a:p>
                    <a:p>
                      <a:pPr marL="0" marR="0">
                        <a:spcBef>
                          <a:spcPts val="0"/>
                        </a:spcBef>
                        <a:spcAft>
                          <a:spcPts val="0"/>
                        </a:spcAft>
                      </a:pPr>
                      <a:endParaRPr lang="en-US" sz="1100" b="1" cap="none" spc="0" dirty="0">
                        <a:solidFill>
                          <a:schemeClr val="accent2">
                            <a:lumMod val="75000"/>
                          </a:schemeClr>
                        </a:solidFill>
                        <a:effectLst/>
                        <a:latin typeface="Arial MT"/>
                        <a:ea typeface="Arial MT"/>
                        <a:cs typeface="Arial MT"/>
                      </a:endParaRPr>
                    </a:p>
                  </a:txBody>
                  <a:tcPr marL="110150" marR="82612" marT="55075" marB="55075">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L="0" marR="0">
                        <a:spcBef>
                          <a:spcPts val="0"/>
                        </a:spcBef>
                        <a:spcAft>
                          <a:spcPts val="0"/>
                        </a:spcAft>
                      </a:pPr>
                      <a:r>
                        <a:rPr lang="en-GB" sz="1100" b="1" cap="none" spc="0" dirty="0">
                          <a:solidFill>
                            <a:schemeClr val="accent2">
                              <a:lumMod val="75000"/>
                            </a:schemeClr>
                          </a:solidFill>
                          <a:effectLst/>
                        </a:rPr>
                        <a:t>Multipurpose SAC hubs </a:t>
                      </a:r>
                      <a:endParaRPr lang="en-US" sz="1100" b="1" cap="none" spc="0" dirty="0">
                        <a:solidFill>
                          <a:schemeClr val="accent2">
                            <a:lumMod val="75000"/>
                          </a:schemeClr>
                        </a:solidFill>
                        <a:effectLst/>
                        <a:latin typeface="Arial MT"/>
                        <a:ea typeface="Arial MT"/>
                        <a:cs typeface="Arial MT"/>
                      </a:endParaRPr>
                    </a:p>
                  </a:txBody>
                  <a:tcPr marL="110150" marR="82612" marT="55075" marB="55075">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xmlns="" val="126631681"/>
                  </a:ext>
                </a:extLst>
              </a:tr>
            </a:tbl>
          </a:graphicData>
        </a:graphic>
      </p:graphicFrame>
      <p:sp>
        <p:nvSpPr>
          <p:cNvPr id="2" name="Slide Number Placeholder 1">
            <a:extLst>
              <a:ext uri="{FF2B5EF4-FFF2-40B4-BE49-F238E27FC236}">
                <a16:creationId xmlns:a16="http://schemas.microsoft.com/office/drawing/2014/main" xmlns="" id="{66A9D311-5520-2DE6-F6AA-E3283C0BBDEF}"/>
              </a:ext>
            </a:extLst>
          </p:cNvPr>
          <p:cNvSpPr>
            <a:spLocks noGrp="1"/>
          </p:cNvSpPr>
          <p:nvPr>
            <p:ph type="sldNum" sz="quarter" idx="12"/>
          </p:nvPr>
        </p:nvSpPr>
        <p:spPr/>
        <p:txBody>
          <a:bodyPr/>
          <a:lstStyle/>
          <a:p>
            <a:fld id="{DA29E366-C59F-4931-AACC-96A9B8496996}" type="slidenum">
              <a:rPr lang="en-US" smtClean="0"/>
              <a:pPr/>
              <a:t>35</a:t>
            </a:fld>
            <a:endParaRPr lang="en-US" dirty="0"/>
          </a:p>
        </p:txBody>
      </p:sp>
    </p:spTree>
    <p:extLst>
      <p:ext uri="{BB962C8B-B14F-4D97-AF65-F5344CB8AC3E}">
        <p14:creationId xmlns:p14="http://schemas.microsoft.com/office/powerpoint/2010/main" xmlns="" val="109184032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DB3719-6FDC-4E5D-891D-FF40B7300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F66942E-9B76-C30F-356A-CDE75B545FDC}"/>
              </a:ext>
            </a:extLst>
          </p:cNvPr>
          <p:cNvSpPr>
            <a:spLocks noGrp="1"/>
          </p:cNvSpPr>
          <p:nvPr>
            <p:ph type="title"/>
          </p:nvPr>
        </p:nvSpPr>
        <p:spPr>
          <a:xfrm>
            <a:off x="628650" y="365125"/>
            <a:ext cx="7886700" cy="1325563"/>
          </a:xfrm>
        </p:spPr>
        <p:txBody>
          <a:bodyPr>
            <a:normAutofit/>
          </a:bodyPr>
          <a:lstStyle/>
          <a:p>
            <a:r>
              <a:rPr lang="en-US" sz="3600" b="1" dirty="0">
                <a:solidFill>
                  <a:srgbClr val="F5981B"/>
                </a:solidFill>
                <a:latin typeface="Arial"/>
                <a:cs typeface="Arial"/>
              </a:rPr>
              <a:t>Infrastructure</a:t>
            </a:r>
            <a:r>
              <a:rPr lang="en-US" sz="4700" dirty="0"/>
              <a:t> </a:t>
            </a:r>
          </a:p>
        </p:txBody>
      </p:sp>
      <p:sp>
        <p:nvSpPr>
          <p:cNvPr id="11" name="sketch line">
            <a:extLst>
              <a:ext uri="{FF2B5EF4-FFF2-40B4-BE49-F238E27FC236}">
                <a16:creationId xmlns:a16="http://schemas.microsoft.com/office/drawing/2014/main" xmlns="" id="{E0CBAC23-2E3F-4A90-BA59-F8299F6A54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xmlns="" id="{576903F1-FE9E-3E42-7A6F-A924B1E30711}"/>
              </a:ext>
            </a:extLst>
          </p:cNvPr>
          <p:cNvGraphicFramePr>
            <a:graphicFrameLocks noGrp="1"/>
          </p:cNvGraphicFramePr>
          <p:nvPr>
            <p:ph idx="1"/>
            <p:extLst>
              <p:ext uri="{D42A27DB-BD31-4B8C-83A1-F6EECF244321}">
                <p14:modId xmlns:p14="http://schemas.microsoft.com/office/powerpoint/2010/main" xmlns="" val="363356217"/>
              </p:ext>
            </p:extLst>
          </p:nvPr>
        </p:nvGraphicFramePr>
        <p:xfrm>
          <a:off x="628650" y="1966269"/>
          <a:ext cx="8304028"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xmlns="" id="{E0E16465-69D4-FD59-8E49-28001B8FD149}"/>
              </a:ext>
            </a:extLst>
          </p:cNvPr>
          <p:cNvSpPr txBox="1"/>
          <p:nvPr/>
        </p:nvSpPr>
        <p:spPr>
          <a:xfrm>
            <a:off x="699091" y="5894717"/>
            <a:ext cx="8304028" cy="923330"/>
          </a:xfrm>
          <a:prstGeom prst="rect">
            <a:avLst/>
          </a:prstGeom>
          <a:noFill/>
        </p:spPr>
        <p:txBody>
          <a:bodyPr wrap="square">
            <a:spAutoFit/>
          </a:bodyPr>
          <a:lstStyle/>
          <a:p>
            <a:pPr lvl="0"/>
            <a:r>
              <a:rPr lang="en-US" b="1" dirty="0">
                <a:solidFill>
                  <a:srgbClr val="00B050"/>
                </a:solidFill>
              </a:rPr>
              <a:t>DSAC response</a:t>
            </a:r>
            <a:r>
              <a:rPr lang="en-US" dirty="0">
                <a:solidFill>
                  <a:srgbClr val="00B050"/>
                </a:solidFill>
              </a:rPr>
              <a:t>: prioritise the resuscitation of the internal Infrastructure Committee to monitor projects and finalise implementation of the norms and standards framework, pending the availability of funding.</a:t>
            </a:r>
          </a:p>
        </p:txBody>
      </p:sp>
      <p:sp>
        <p:nvSpPr>
          <p:cNvPr id="3" name="Slide Number Placeholder 2">
            <a:extLst>
              <a:ext uri="{FF2B5EF4-FFF2-40B4-BE49-F238E27FC236}">
                <a16:creationId xmlns:a16="http://schemas.microsoft.com/office/drawing/2014/main" xmlns="" id="{06BE5052-3F27-A94E-F063-E277CFB6D0D4}"/>
              </a:ext>
            </a:extLst>
          </p:cNvPr>
          <p:cNvSpPr>
            <a:spLocks noGrp="1"/>
          </p:cNvSpPr>
          <p:nvPr>
            <p:ph type="sldNum" sz="quarter" idx="12"/>
          </p:nvPr>
        </p:nvSpPr>
        <p:spPr/>
        <p:txBody>
          <a:bodyPr/>
          <a:lstStyle/>
          <a:p>
            <a:fld id="{DA29E366-C59F-4931-AACC-96A9B8496996}" type="slidenum">
              <a:rPr lang="en-US" smtClean="0"/>
              <a:pPr/>
              <a:t>36</a:t>
            </a:fld>
            <a:endParaRPr lang="en-US" dirty="0"/>
          </a:p>
        </p:txBody>
      </p:sp>
    </p:spTree>
    <p:extLst>
      <p:ext uri="{BB962C8B-B14F-4D97-AF65-F5344CB8AC3E}">
        <p14:creationId xmlns:p14="http://schemas.microsoft.com/office/powerpoint/2010/main" xmlns="" val="2214197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DA2E7C1E-2B5A-4BBA-AE51-1CD8C19309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
            <a:extLst>
              <a:ext uri="{FF2B5EF4-FFF2-40B4-BE49-F238E27FC236}">
                <a16:creationId xmlns:a16="http://schemas.microsoft.com/office/drawing/2014/main" xmlns="" id="{43DF76B1-5174-4FAF-9D19-FFEE98426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21292" y="250253"/>
                  <a:pt x="7885085" y="350918"/>
                  <a:pt x="7886700" y="622851"/>
                </a:cubicBezTo>
                <a:cubicBezTo>
                  <a:pt x="7891037" y="863445"/>
                  <a:pt x="7896513" y="880863"/>
                  <a:pt x="7886700" y="1137380"/>
                </a:cubicBezTo>
                <a:cubicBezTo>
                  <a:pt x="7848199" y="1390882"/>
                  <a:pt x="7850084" y="1481865"/>
                  <a:pt x="7886700" y="1814391"/>
                </a:cubicBezTo>
                <a:cubicBezTo>
                  <a:pt x="7914914" y="2114801"/>
                  <a:pt x="7876514" y="2290034"/>
                  <a:pt x="7886700" y="2491403"/>
                </a:cubicBezTo>
                <a:cubicBezTo>
                  <a:pt x="7860421" y="2730042"/>
                  <a:pt x="7935302" y="2970567"/>
                  <a:pt x="7886700" y="3168415"/>
                </a:cubicBezTo>
                <a:cubicBezTo>
                  <a:pt x="7872903" y="3427641"/>
                  <a:pt x="7902616" y="3535292"/>
                  <a:pt x="7886700" y="3899588"/>
                </a:cubicBezTo>
                <a:cubicBezTo>
                  <a:pt x="7873378" y="4266585"/>
                  <a:pt x="7896651" y="4438558"/>
                  <a:pt x="7886700" y="4630760"/>
                </a:cubicBezTo>
                <a:cubicBezTo>
                  <a:pt x="7875991" y="4843491"/>
                  <a:pt x="7861317" y="5204020"/>
                  <a:pt x="7886700" y="5416094"/>
                </a:cubicBezTo>
                <a:cubicBezTo>
                  <a:pt x="7693930" y="5418977"/>
                  <a:pt x="7589762" y="5415014"/>
                  <a:pt x="7466076" y="5416094"/>
                </a:cubicBezTo>
                <a:cubicBezTo>
                  <a:pt x="7353704" y="5436401"/>
                  <a:pt x="6825827" y="5440774"/>
                  <a:pt x="6651117" y="5416094"/>
                </a:cubicBezTo>
                <a:cubicBezTo>
                  <a:pt x="6465509" y="5418892"/>
                  <a:pt x="6151767" y="5433550"/>
                  <a:pt x="5993892" y="5416094"/>
                </a:cubicBezTo>
                <a:cubicBezTo>
                  <a:pt x="5847447" y="5391015"/>
                  <a:pt x="5686891" y="5398705"/>
                  <a:pt x="5494401" y="5416094"/>
                </a:cubicBezTo>
                <a:cubicBezTo>
                  <a:pt x="5328106" y="5425870"/>
                  <a:pt x="5021736" y="5443480"/>
                  <a:pt x="4837176" y="5416094"/>
                </a:cubicBezTo>
                <a:cubicBezTo>
                  <a:pt x="4635356" y="5394384"/>
                  <a:pt x="4544001" y="5404023"/>
                  <a:pt x="4416552" y="5416094"/>
                </a:cubicBezTo>
                <a:cubicBezTo>
                  <a:pt x="4292970" y="5412667"/>
                  <a:pt x="4202046" y="5389835"/>
                  <a:pt x="3995928" y="5416094"/>
                </a:cubicBezTo>
                <a:cubicBezTo>
                  <a:pt x="3784996" y="5430801"/>
                  <a:pt x="3527611" y="5369833"/>
                  <a:pt x="3338703" y="5416094"/>
                </a:cubicBezTo>
                <a:cubicBezTo>
                  <a:pt x="3144794" y="5458636"/>
                  <a:pt x="2967928" y="5418629"/>
                  <a:pt x="2839212" y="5416094"/>
                </a:cubicBezTo>
                <a:cubicBezTo>
                  <a:pt x="2725210" y="5428339"/>
                  <a:pt x="2252076" y="5423466"/>
                  <a:pt x="2103120" y="5416094"/>
                </a:cubicBezTo>
                <a:cubicBezTo>
                  <a:pt x="1978909" y="5450285"/>
                  <a:pt x="1801161" y="5407672"/>
                  <a:pt x="1603629" y="5416094"/>
                </a:cubicBezTo>
                <a:cubicBezTo>
                  <a:pt x="1421672" y="5419493"/>
                  <a:pt x="1050243" y="5442158"/>
                  <a:pt x="867537" y="5416094"/>
                </a:cubicBezTo>
                <a:cubicBezTo>
                  <a:pt x="706773" y="5412112"/>
                  <a:pt x="210463" y="5420499"/>
                  <a:pt x="0" y="5416094"/>
                </a:cubicBezTo>
                <a:cubicBezTo>
                  <a:pt x="5900" y="5172647"/>
                  <a:pt x="-60077" y="4935206"/>
                  <a:pt x="0" y="4684921"/>
                </a:cubicBezTo>
                <a:cubicBezTo>
                  <a:pt x="5207" y="4424508"/>
                  <a:pt x="-18202" y="4114010"/>
                  <a:pt x="0" y="3953749"/>
                </a:cubicBezTo>
                <a:cubicBezTo>
                  <a:pt x="49519" y="3783233"/>
                  <a:pt x="34464" y="3425313"/>
                  <a:pt x="0" y="3168415"/>
                </a:cubicBezTo>
                <a:cubicBezTo>
                  <a:pt x="-54225" y="2910622"/>
                  <a:pt x="1049" y="2830191"/>
                  <a:pt x="0" y="2545564"/>
                </a:cubicBezTo>
                <a:cubicBezTo>
                  <a:pt x="-14962" y="2263203"/>
                  <a:pt x="24933" y="1989633"/>
                  <a:pt x="0" y="1760231"/>
                </a:cubicBezTo>
                <a:cubicBezTo>
                  <a:pt x="-10050" y="1539318"/>
                  <a:pt x="43364" y="1391654"/>
                  <a:pt x="0" y="1191541"/>
                </a:cubicBezTo>
                <a:cubicBezTo>
                  <a:pt x="-26023" y="999746"/>
                  <a:pt x="-17864" y="813951"/>
                  <a:pt x="0" y="677012"/>
                </a:cubicBezTo>
                <a:cubicBezTo>
                  <a:pt x="21524" y="463086"/>
                  <a:pt x="9223" y="250147"/>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xmlns="" id="{B4F1CA59-908B-4915-7B47-F38B26A35901}"/>
              </a:ext>
            </a:extLst>
          </p:cNvPr>
          <p:cNvGraphicFramePr>
            <a:graphicFrameLocks noGrp="1"/>
          </p:cNvGraphicFramePr>
          <p:nvPr>
            <p:ph idx="1"/>
            <p:extLst>
              <p:ext uri="{D42A27DB-BD31-4B8C-83A1-F6EECF244321}">
                <p14:modId xmlns:p14="http://schemas.microsoft.com/office/powerpoint/2010/main" xmlns="" val="3472215084"/>
              </p:ext>
            </p:extLst>
          </p:nvPr>
        </p:nvGraphicFramePr>
        <p:xfrm>
          <a:off x="770380" y="209988"/>
          <a:ext cx="7600953" cy="6034768"/>
        </p:xfrm>
        <a:graphic>
          <a:graphicData uri="http://schemas.openxmlformats.org/drawingml/2006/table">
            <a:tbl>
              <a:tblPr firstRow="1" firstCol="1" bandRow="1">
                <a:noFill/>
                <a:tableStyleId>{ED083AE6-46FA-4A59-8FB0-9F97EB10719F}</a:tableStyleId>
              </a:tblPr>
              <a:tblGrid>
                <a:gridCol w="1676750">
                  <a:extLst>
                    <a:ext uri="{9D8B030D-6E8A-4147-A177-3AD203B41FA5}">
                      <a16:colId xmlns:a16="http://schemas.microsoft.com/office/drawing/2014/main" xmlns="" val="1079965305"/>
                    </a:ext>
                  </a:extLst>
                </a:gridCol>
                <a:gridCol w="1380766">
                  <a:extLst>
                    <a:ext uri="{9D8B030D-6E8A-4147-A177-3AD203B41FA5}">
                      <a16:colId xmlns:a16="http://schemas.microsoft.com/office/drawing/2014/main" xmlns="" val="3624283156"/>
                    </a:ext>
                  </a:extLst>
                </a:gridCol>
                <a:gridCol w="1147245">
                  <a:extLst>
                    <a:ext uri="{9D8B030D-6E8A-4147-A177-3AD203B41FA5}">
                      <a16:colId xmlns:a16="http://schemas.microsoft.com/office/drawing/2014/main" xmlns="" val="1930164264"/>
                    </a:ext>
                  </a:extLst>
                </a:gridCol>
                <a:gridCol w="1278205">
                  <a:extLst>
                    <a:ext uri="{9D8B030D-6E8A-4147-A177-3AD203B41FA5}">
                      <a16:colId xmlns:a16="http://schemas.microsoft.com/office/drawing/2014/main" xmlns="" val="37513414"/>
                    </a:ext>
                  </a:extLst>
                </a:gridCol>
                <a:gridCol w="1167349">
                  <a:extLst>
                    <a:ext uri="{9D8B030D-6E8A-4147-A177-3AD203B41FA5}">
                      <a16:colId xmlns:a16="http://schemas.microsoft.com/office/drawing/2014/main" xmlns="" val="2678825414"/>
                    </a:ext>
                  </a:extLst>
                </a:gridCol>
                <a:gridCol w="950638">
                  <a:extLst>
                    <a:ext uri="{9D8B030D-6E8A-4147-A177-3AD203B41FA5}">
                      <a16:colId xmlns:a16="http://schemas.microsoft.com/office/drawing/2014/main" xmlns="" val="1622995851"/>
                    </a:ext>
                  </a:extLst>
                </a:gridCol>
              </a:tblGrid>
              <a:tr h="465637">
                <a:tc>
                  <a:txBody>
                    <a:bodyPr/>
                    <a:lstStyle/>
                    <a:p>
                      <a:pPr marL="0" marR="0" algn="l" fontAlgn="t">
                        <a:spcBef>
                          <a:spcPts val="0"/>
                        </a:spcBef>
                        <a:spcAft>
                          <a:spcPts val="0"/>
                        </a:spcAft>
                      </a:pPr>
                      <a:r>
                        <a:rPr lang="en-GB" sz="1200" b="0" u="none" strike="noStrike" cap="all" spc="150" dirty="0">
                          <a:solidFill>
                            <a:schemeClr val="lt1"/>
                          </a:solidFill>
                          <a:effectLst/>
                        </a:rPr>
                        <a:t>Government Priority </a:t>
                      </a:r>
                      <a:endParaRPr lang="en-GB" sz="1200" b="0" i="0" u="none" strike="noStrike" cap="all" spc="150" dirty="0">
                        <a:solidFill>
                          <a:schemeClr val="lt1"/>
                        </a:solidFill>
                        <a:effectLst/>
                        <a:latin typeface="Arial" panose="020B0604020202020204" pitchFamily="34" charset="0"/>
                      </a:endParaRPr>
                    </a:p>
                  </a:txBody>
                  <a:tcPr marL="79976" marR="79976" marT="79976" marB="79976" anchor="ctr">
                    <a:lnL w="12700" cmpd="sng">
                      <a:noFill/>
                    </a:lnL>
                    <a:lnR w="12700" cmpd="sng">
                      <a:noFill/>
                    </a:lnR>
                    <a:lnT w="12700" cmpd="sng">
                      <a:noFill/>
                    </a:lnT>
                    <a:lnB w="38100" cmpd="sng">
                      <a:noFill/>
                    </a:lnB>
                    <a:solidFill>
                      <a:srgbClr val="505356"/>
                    </a:solidFill>
                  </a:tcPr>
                </a:tc>
                <a:tc gridSpan="5">
                  <a:txBody>
                    <a:bodyPr/>
                    <a:lstStyle/>
                    <a:p>
                      <a:pPr marL="0" marR="0" algn="just" fontAlgn="t">
                        <a:spcBef>
                          <a:spcPts val="0"/>
                        </a:spcBef>
                        <a:spcAft>
                          <a:spcPts val="0"/>
                        </a:spcAft>
                      </a:pPr>
                      <a:r>
                        <a:rPr lang="en-GB" sz="1200" b="0" u="none" strike="noStrike" cap="all" spc="150" dirty="0">
                          <a:solidFill>
                            <a:schemeClr val="lt1"/>
                          </a:solidFill>
                          <a:effectLst/>
                        </a:rPr>
                        <a:t>A CAPABLE, ETHICAL AND DEVELOPMENTAL STATE</a:t>
                      </a:r>
                      <a:endParaRPr lang="en-GB" sz="1200" b="0" i="0" u="none" strike="noStrike" cap="all" spc="150" dirty="0">
                        <a:solidFill>
                          <a:schemeClr val="lt1"/>
                        </a:solidFill>
                        <a:effectLst/>
                        <a:latin typeface="Arial" panose="020B0604020202020204" pitchFamily="34" charset="0"/>
                      </a:endParaRPr>
                    </a:p>
                  </a:txBody>
                  <a:tcPr marL="79976" marR="79976" marT="79976" marB="79976" anchor="ctr">
                    <a:lnL w="12700" cmpd="sng">
                      <a:noFill/>
                    </a:lnL>
                    <a:lnR w="12700" cmpd="sng">
                      <a:noFill/>
                    </a:lnR>
                    <a:lnT w="12700" cmpd="sng">
                      <a:noFill/>
                    </a:lnT>
                    <a:lnB w="38100" cmpd="sng">
                      <a:noFill/>
                    </a:lnB>
                    <a:solidFill>
                      <a:srgbClr val="50535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41098076"/>
                  </a:ext>
                </a:extLst>
              </a:tr>
              <a:tr h="296799">
                <a:tc>
                  <a:txBody>
                    <a:bodyPr/>
                    <a:lstStyle/>
                    <a:p>
                      <a:pPr marL="0" marR="0" algn="l" fontAlgn="t">
                        <a:spcBef>
                          <a:spcPts val="0"/>
                        </a:spcBef>
                        <a:spcAft>
                          <a:spcPts val="0"/>
                        </a:spcAft>
                      </a:pPr>
                      <a:r>
                        <a:rPr lang="en-GB" sz="1000" b="1" u="none" strike="noStrike" cap="none" spc="0" dirty="0">
                          <a:solidFill>
                            <a:schemeClr val="tx1"/>
                          </a:solidFill>
                          <a:effectLst/>
                        </a:rPr>
                        <a:t>DSAC Outcome</a:t>
                      </a:r>
                      <a:endParaRPr lang="en-GB" sz="1000" b="1"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38100" cmpd="sng">
                      <a:noFill/>
                    </a:lnT>
                    <a:lnB w="12700" cmpd="sng">
                      <a:noFill/>
                      <a:prstDash val="solid"/>
                    </a:lnB>
                    <a:noFill/>
                  </a:tcPr>
                </a:tc>
                <a:tc gridSpan="5">
                  <a:txBody>
                    <a:bodyPr/>
                    <a:lstStyle/>
                    <a:p>
                      <a:pPr marL="0" marR="0" algn="l" fontAlgn="t">
                        <a:spcBef>
                          <a:spcPts val="0"/>
                        </a:spcBef>
                        <a:spcAft>
                          <a:spcPts val="0"/>
                        </a:spcAft>
                      </a:pPr>
                      <a:r>
                        <a:rPr lang="en-GB" sz="2000" b="1" u="none" strike="noStrike" cap="none" spc="0" dirty="0">
                          <a:solidFill>
                            <a:schemeClr val="accent2"/>
                          </a:solidFill>
                          <a:effectLst/>
                        </a:rPr>
                        <a:t>COMPLIANT AND RESPONSIVE GOVERNANCE</a:t>
                      </a:r>
                      <a:endParaRPr lang="en-GB" sz="2000" b="1" i="0" u="none" strike="noStrike" cap="none" spc="0" dirty="0">
                        <a:solidFill>
                          <a:schemeClr val="accent2"/>
                        </a:solidFill>
                        <a:effectLst/>
                        <a:latin typeface="Arial" panose="020B0604020202020204" pitchFamily="34" charset="0"/>
                      </a:endParaRPr>
                    </a:p>
                  </a:txBody>
                  <a:tcPr marL="79976" marR="79976" marT="79976" marB="79976">
                    <a:lnL w="12700" cmpd="sng">
                      <a:noFill/>
                      <a:prstDash val="solid"/>
                    </a:lnL>
                    <a:lnR w="12700" cmpd="sng">
                      <a:noFill/>
                      <a:prstDash val="solid"/>
                    </a:lnR>
                    <a:lnT w="38100" cmpd="sng">
                      <a:noFill/>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34183609"/>
                  </a:ext>
                </a:extLst>
              </a:tr>
              <a:tr h="527840">
                <a:tc>
                  <a:txBody>
                    <a:bodyPr/>
                    <a:lstStyle/>
                    <a:p>
                      <a:pPr marL="0" marR="0" algn="l" fontAlgn="t">
                        <a:spcBef>
                          <a:spcPts val="0"/>
                        </a:spcBef>
                        <a:spcAft>
                          <a:spcPts val="0"/>
                        </a:spcAft>
                      </a:pPr>
                      <a:r>
                        <a:rPr lang="en-GB" sz="1000" b="1" u="none" strike="noStrike" cap="none" spc="0" dirty="0">
                          <a:solidFill>
                            <a:schemeClr val="tx1"/>
                          </a:solidFill>
                          <a:effectLst/>
                        </a:rPr>
                        <a:t>Intervention</a:t>
                      </a:r>
                      <a:endParaRPr lang="en-GB" sz="1000" b="1"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l" fontAlgn="t">
                        <a:spcBef>
                          <a:spcPts val="0"/>
                        </a:spcBef>
                        <a:spcAft>
                          <a:spcPts val="0"/>
                        </a:spcAft>
                      </a:pPr>
                      <a:r>
                        <a:rPr lang="en-GB" sz="1000" b="0" u="none" strike="noStrike" cap="none" spc="0" dirty="0">
                          <a:solidFill>
                            <a:schemeClr val="tx1"/>
                          </a:solidFill>
                          <a:effectLst/>
                        </a:rPr>
                        <a:t>Performance and financial oversight</a:t>
                      </a:r>
                      <a:endParaRPr lang="en-GB" sz="1000" b="0"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l" fontAlgn="t">
                        <a:spcBef>
                          <a:spcPts val="0"/>
                        </a:spcBef>
                        <a:spcAft>
                          <a:spcPts val="0"/>
                        </a:spcAft>
                      </a:pPr>
                      <a:r>
                        <a:rPr lang="en-GB" sz="1000" b="0" u="none" strike="noStrike" cap="none" spc="0" dirty="0">
                          <a:solidFill>
                            <a:schemeClr val="tx1"/>
                          </a:solidFill>
                          <a:effectLst/>
                        </a:rPr>
                        <a:t>Capacitated human resources</a:t>
                      </a:r>
                      <a:endParaRPr lang="en-GB" sz="1000" b="0"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l" fontAlgn="t">
                        <a:spcBef>
                          <a:spcPts val="0"/>
                        </a:spcBef>
                        <a:spcAft>
                          <a:spcPts val="0"/>
                        </a:spcAft>
                      </a:pPr>
                      <a:r>
                        <a:rPr lang="en-GB" sz="1000" b="0" u="none" strike="noStrike" cap="none" spc="0" dirty="0">
                          <a:solidFill>
                            <a:schemeClr val="tx1"/>
                          </a:solidFill>
                          <a:effectLst/>
                        </a:rPr>
                        <a:t>Integrated stakeholder management</a:t>
                      </a:r>
                      <a:endParaRPr lang="en-GB" sz="1000" b="0"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l" fontAlgn="t">
                        <a:spcBef>
                          <a:spcPts val="0"/>
                        </a:spcBef>
                        <a:spcAft>
                          <a:spcPts val="0"/>
                        </a:spcAft>
                      </a:pPr>
                      <a:r>
                        <a:rPr lang="en-GB" sz="1000" b="0" u="none" strike="noStrike" cap="none" spc="0" dirty="0">
                          <a:solidFill>
                            <a:schemeClr val="tx1"/>
                          </a:solidFill>
                          <a:effectLst/>
                        </a:rPr>
                        <a:t>Strengthen public entity oversight mechanisms</a:t>
                      </a:r>
                      <a:endParaRPr lang="en-GB" sz="1000" b="0"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l" fontAlgn="t">
                        <a:spcBef>
                          <a:spcPts val="0"/>
                        </a:spcBef>
                        <a:spcAft>
                          <a:spcPts val="0"/>
                        </a:spcAft>
                      </a:pPr>
                      <a:r>
                        <a:rPr lang="en-GB" sz="1000" b="0" u="none" strike="noStrike" cap="none" spc="0" dirty="0">
                          <a:solidFill>
                            <a:schemeClr val="tx1"/>
                          </a:solidFill>
                          <a:effectLst/>
                        </a:rPr>
                        <a:t>Service delivery</a:t>
                      </a:r>
                      <a:endParaRPr lang="en-GB" sz="1000" b="0"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xmlns="" val="2922878820"/>
                  </a:ext>
                </a:extLst>
              </a:tr>
              <a:tr h="2953769">
                <a:tc>
                  <a:txBody>
                    <a:bodyPr/>
                    <a:lstStyle/>
                    <a:p>
                      <a:pPr marL="0" marR="0" algn="l" fontAlgn="t">
                        <a:spcBef>
                          <a:spcPts val="0"/>
                        </a:spcBef>
                        <a:spcAft>
                          <a:spcPts val="0"/>
                        </a:spcAft>
                      </a:pPr>
                      <a:r>
                        <a:rPr lang="en-GB" sz="1000" b="1" u="none" strike="noStrike" cap="none" spc="0" dirty="0">
                          <a:solidFill>
                            <a:schemeClr val="tx1"/>
                          </a:solidFill>
                          <a:effectLst/>
                        </a:rPr>
                        <a:t>Output</a:t>
                      </a:r>
                      <a:endParaRPr lang="en-GB" sz="1000" b="1" i="0" u="none" strike="noStrike" cap="none" spc="0" dirty="0">
                        <a:solidFill>
                          <a:schemeClr val="tx1"/>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l" fontAlgn="t">
                        <a:spcBef>
                          <a:spcPts val="0"/>
                        </a:spcBef>
                        <a:spcAft>
                          <a:spcPts val="0"/>
                        </a:spcAft>
                      </a:pPr>
                      <a:r>
                        <a:rPr lang="en-GB" sz="1000" b="1" u="none" strike="noStrike" cap="none" spc="0" dirty="0">
                          <a:solidFill>
                            <a:schemeClr val="accent2">
                              <a:lumMod val="75000"/>
                            </a:schemeClr>
                          </a:solidFill>
                          <a:effectLst/>
                        </a:rPr>
                        <a:t>Planning: Strategic Plan, Annual Performance Plan, MTEF, ENE</a:t>
                      </a:r>
                    </a:p>
                    <a:p>
                      <a:pPr marL="0" marR="0" algn="l" fontAlgn="t">
                        <a:spcBef>
                          <a:spcPts val="0"/>
                        </a:spcBef>
                        <a:spcAft>
                          <a:spcPts val="0"/>
                        </a:spcAft>
                      </a:pPr>
                      <a:r>
                        <a:rPr lang="en-GB" sz="1000" b="1" u="none" strike="noStrike" cap="none" spc="0" dirty="0">
                          <a:solidFill>
                            <a:schemeClr val="accent2">
                              <a:lumMod val="75000"/>
                            </a:schemeClr>
                          </a:solidFill>
                          <a:effectLst/>
                        </a:rPr>
                        <a:t>Reporting: monthly, quarterly and annual</a:t>
                      </a:r>
                    </a:p>
                    <a:p>
                      <a:pPr marL="0" marR="0" algn="l" fontAlgn="t">
                        <a:spcBef>
                          <a:spcPts val="0"/>
                        </a:spcBef>
                        <a:spcAft>
                          <a:spcPts val="0"/>
                        </a:spcAft>
                      </a:pPr>
                      <a:r>
                        <a:rPr lang="en-GB" sz="1000" b="1" u="none" strike="noStrike" cap="none" spc="0" dirty="0">
                          <a:solidFill>
                            <a:schemeClr val="accent2">
                              <a:lumMod val="75000"/>
                            </a:schemeClr>
                          </a:solidFill>
                          <a:effectLst/>
                        </a:rPr>
                        <a:t>In-Year Monitoring Reports</a:t>
                      </a:r>
                    </a:p>
                    <a:p>
                      <a:pPr marL="0" marR="0" algn="l" fontAlgn="t">
                        <a:spcBef>
                          <a:spcPts val="0"/>
                        </a:spcBef>
                        <a:spcAft>
                          <a:spcPts val="0"/>
                        </a:spcAft>
                      </a:pPr>
                      <a:r>
                        <a:rPr lang="en-GB" sz="1000" b="1" u="none" strike="noStrike" cap="none" spc="0" dirty="0">
                          <a:solidFill>
                            <a:schemeClr val="accent2">
                              <a:lumMod val="75000"/>
                            </a:schemeClr>
                          </a:solidFill>
                          <a:effectLst/>
                        </a:rPr>
                        <a:t>Irregular, unauthorised and fruitless and wasteful expenditure</a:t>
                      </a:r>
                    </a:p>
                    <a:p>
                      <a:pPr marL="0" marR="0" algn="l" fontAlgn="t">
                        <a:spcBef>
                          <a:spcPts val="0"/>
                        </a:spcBef>
                        <a:spcAft>
                          <a:spcPts val="0"/>
                        </a:spcAft>
                      </a:pPr>
                      <a:r>
                        <a:rPr lang="en-GB" sz="1000" b="1" u="none" strike="noStrike" cap="none" spc="0" dirty="0">
                          <a:solidFill>
                            <a:schemeClr val="accent2">
                              <a:lumMod val="75000"/>
                            </a:schemeClr>
                          </a:solidFill>
                          <a:effectLst/>
                        </a:rPr>
                        <a:t>Audit outcome</a:t>
                      </a:r>
                    </a:p>
                    <a:p>
                      <a:pPr marL="0" marR="0" algn="l" fontAlgn="t">
                        <a:spcBef>
                          <a:spcPts val="0"/>
                        </a:spcBef>
                        <a:spcAft>
                          <a:spcPts val="0"/>
                        </a:spcAft>
                      </a:pPr>
                      <a:r>
                        <a:rPr lang="en-GB" sz="1000" b="1" u="none" strike="noStrike" cap="none" spc="0" dirty="0">
                          <a:solidFill>
                            <a:schemeClr val="accent2">
                              <a:lumMod val="75000"/>
                            </a:schemeClr>
                          </a:solidFill>
                          <a:effectLst/>
                        </a:rPr>
                        <a:t>Audit Charters</a:t>
                      </a:r>
                    </a:p>
                    <a:p>
                      <a:pPr marL="0" marR="0" algn="l" fontAlgn="t">
                        <a:spcBef>
                          <a:spcPts val="0"/>
                        </a:spcBef>
                        <a:spcAft>
                          <a:spcPts val="0"/>
                        </a:spcAft>
                      </a:pPr>
                      <a:r>
                        <a:rPr lang="en-GB" sz="1000" b="1" u="none" strike="noStrike" cap="none" spc="0" dirty="0">
                          <a:solidFill>
                            <a:schemeClr val="accent2">
                              <a:lumMod val="75000"/>
                            </a:schemeClr>
                          </a:solidFill>
                          <a:effectLst/>
                        </a:rPr>
                        <a:t>Audit Plans</a:t>
                      </a:r>
                    </a:p>
                    <a:p>
                      <a:pPr marL="0" marR="0" algn="l" fontAlgn="t">
                        <a:spcBef>
                          <a:spcPts val="0"/>
                        </a:spcBef>
                        <a:spcAft>
                          <a:spcPts val="0"/>
                        </a:spcAft>
                      </a:pPr>
                      <a:r>
                        <a:rPr lang="en-GB" sz="1000" b="1" u="none" strike="noStrike" cap="none" spc="0" dirty="0">
                          <a:solidFill>
                            <a:schemeClr val="accent2">
                              <a:lumMod val="75000"/>
                            </a:schemeClr>
                          </a:solidFill>
                          <a:effectLst/>
                        </a:rPr>
                        <a:t>Asset Management </a:t>
                      </a:r>
                    </a:p>
                    <a:p>
                      <a:pPr marL="0" marR="0" algn="l" fontAlgn="t">
                        <a:spcBef>
                          <a:spcPts val="0"/>
                        </a:spcBef>
                        <a:spcAft>
                          <a:spcPts val="0"/>
                        </a:spcAft>
                      </a:pPr>
                      <a:r>
                        <a:rPr lang="en-GB" sz="1000" b="1" u="none" strike="noStrike" cap="none" spc="0" dirty="0">
                          <a:solidFill>
                            <a:schemeClr val="accent2">
                              <a:lumMod val="75000"/>
                            </a:schemeClr>
                          </a:solidFill>
                          <a:effectLst/>
                        </a:rPr>
                        <a:t>Annual Strategic Risk Assessment </a:t>
                      </a:r>
                    </a:p>
                    <a:p>
                      <a:pPr marL="0" marR="0" algn="l" fontAlgn="t">
                        <a:spcBef>
                          <a:spcPts val="0"/>
                        </a:spcBef>
                        <a:spcAft>
                          <a:spcPts val="0"/>
                        </a:spcAft>
                      </a:pPr>
                      <a:r>
                        <a:rPr lang="en-GB" sz="1000" b="1" u="none" strike="noStrike" cap="none" spc="0" dirty="0">
                          <a:solidFill>
                            <a:schemeClr val="accent2">
                              <a:lumMod val="75000"/>
                            </a:schemeClr>
                          </a:solidFill>
                          <a:effectLst/>
                        </a:rPr>
                        <a:t>DSAC Project Risk Assessments</a:t>
                      </a:r>
                    </a:p>
                    <a:p>
                      <a:pPr marL="0" marR="0" algn="l" fontAlgn="t">
                        <a:spcBef>
                          <a:spcPts val="0"/>
                        </a:spcBef>
                        <a:spcAft>
                          <a:spcPts val="0"/>
                        </a:spcAft>
                      </a:pPr>
                      <a:r>
                        <a:rPr lang="en-GB" sz="1000" b="1" u="none" strike="noStrike" cap="none" spc="0" dirty="0">
                          <a:solidFill>
                            <a:schemeClr val="accent2">
                              <a:lumMod val="75000"/>
                            </a:schemeClr>
                          </a:solidFill>
                          <a:effectLst/>
                        </a:rPr>
                        <a:t>Enterprise Risk Management Policies </a:t>
                      </a:r>
                    </a:p>
                    <a:p>
                      <a:pPr marL="0" marR="0" algn="l" fontAlgn="t">
                        <a:spcBef>
                          <a:spcPts val="0"/>
                        </a:spcBef>
                        <a:spcAft>
                          <a:spcPts val="0"/>
                        </a:spcAft>
                      </a:pPr>
                      <a:r>
                        <a:rPr lang="en-GB" sz="1000" b="1" u="none" strike="noStrike" cap="none" spc="0" dirty="0">
                          <a:solidFill>
                            <a:schemeClr val="accent2">
                              <a:lumMod val="75000"/>
                            </a:schemeClr>
                          </a:solidFill>
                          <a:effectLst/>
                        </a:rPr>
                        <a:t>Financial disclosures</a:t>
                      </a:r>
                      <a:endParaRPr lang="en-GB" sz="1000" b="1" i="0" u="none" strike="noStrike" cap="none" spc="0" dirty="0">
                        <a:solidFill>
                          <a:schemeClr val="accent2">
                            <a:lumMod val="75000"/>
                          </a:schemeClr>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l" fontAlgn="t">
                        <a:spcBef>
                          <a:spcPts val="0"/>
                        </a:spcBef>
                        <a:spcAft>
                          <a:spcPts val="0"/>
                        </a:spcAft>
                      </a:pPr>
                      <a:r>
                        <a:rPr lang="en-GB" sz="1000" b="1" u="none" strike="noStrike" cap="none" spc="0" dirty="0">
                          <a:solidFill>
                            <a:schemeClr val="accent2">
                              <a:lumMod val="75000"/>
                            </a:schemeClr>
                          </a:solidFill>
                          <a:effectLst/>
                        </a:rPr>
                        <a:t>Internship programme</a:t>
                      </a:r>
                    </a:p>
                    <a:p>
                      <a:pPr marL="0" marR="0" algn="l" fontAlgn="t">
                        <a:spcBef>
                          <a:spcPts val="0"/>
                        </a:spcBef>
                        <a:spcAft>
                          <a:spcPts val="0"/>
                        </a:spcAft>
                      </a:pPr>
                      <a:r>
                        <a:rPr lang="en-GB" sz="1000" b="1" u="none" strike="noStrike" cap="none" spc="0" dirty="0">
                          <a:solidFill>
                            <a:schemeClr val="accent2">
                              <a:lumMod val="75000"/>
                            </a:schemeClr>
                          </a:solidFill>
                          <a:effectLst/>
                        </a:rPr>
                        <a:t>Workplace Skills Plan</a:t>
                      </a:r>
                    </a:p>
                    <a:p>
                      <a:pPr marL="0" marR="0" algn="l" fontAlgn="t">
                        <a:spcBef>
                          <a:spcPts val="0"/>
                        </a:spcBef>
                        <a:spcAft>
                          <a:spcPts val="0"/>
                        </a:spcAft>
                      </a:pPr>
                      <a:r>
                        <a:rPr lang="en-GB" sz="1000" b="1" u="none" strike="noStrike" cap="none" spc="0" dirty="0">
                          <a:solidFill>
                            <a:schemeClr val="accent2">
                              <a:lumMod val="75000"/>
                            </a:schemeClr>
                          </a:solidFill>
                          <a:effectLst/>
                        </a:rPr>
                        <a:t>Human Resource Planning</a:t>
                      </a:r>
                    </a:p>
                    <a:p>
                      <a:pPr marL="0" marR="0" algn="l" fontAlgn="t">
                        <a:spcBef>
                          <a:spcPts val="0"/>
                        </a:spcBef>
                        <a:spcAft>
                          <a:spcPts val="0"/>
                        </a:spcAft>
                      </a:pPr>
                      <a:r>
                        <a:rPr lang="en-GB" sz="1000" b="1" u="none" strike="noStrike" cap="none" spc="0" dirty="0">
                          <a:solidFill>
                            <a:schemeClr val="accent2">
                              <a:lumMod val="75000"/>
                            </a:schemeClr>
                          </a:solidFill>
                          <a:effectLst/>
                        </a:rPr>
                        <a:t>Recruitment and Selection </a:t>
                      </a:r>
                    </a:p>
                    <a:p>
                      <a:pPr marL="0" marR="0" algn="l" fontAlgn="t">
                        <a:spcBef>
                          <a:spcPts val="0"/>
                        </a:spcBef>
                        <a:spcAft>
                          <a:spcPts val="0"/>
                        </a:spcAft>
                      </a:pPr>
                      <a:r>
                        <a:rPr lang="en-GB" sz="1000" b="1" u="none" strike="noStrike" cap="none" spc="0" dirty="0">
                          <a:solidFill>
                            <a:schemeClr val="accent2">
                              <a:lumMod val="75000"/>
                            </a:schemeClr>
                          </a:solidFill>
                          <a:effectLst/>
                        </a:rPr>
                        <a:t>Conditions of service</a:t>
                      </a:r>
                    </a:p>
                    <a:p>
                      <a:pPr marL="0" marR="0" algn="l" fontAlgn="t">
                        <a:spcBef>
                          <a:spcPts val="0"/>
                        </a:spcBef>
                        <a:spcAft>
                          <a:spcPts val="0"/>
                        </a:spcAft>
                      </a:pPr>
                      <a:r>
                        <a:rPr lang="en-GB" sz="1000" b="1" u="none" strike="noStrike" cap="none" spc="0" dirty="0">
                          <a:solidFill>
                            <a:schemeClr val="accent2">
                              <a:lumMod val="75000"/>
                            </a:schemeClr>
                          </a:solidFill>
                          <a:effectLst/>
                        </a:rPr>
                        <a:t>Vacancy rate</a:t>
                      </a:r>
                    </a:p>
                    <a:p>
                      <a:pPr marL="0" marR="0" algn="l" fontAlgn="t">
                        <a:spcBef>
                          <a:spcPts val="0"/>
                        </a:spcBef>
                        <a:spcAft>
                          <a:spcPts val="0"/>
                        </a:spcAft>
                      </a:pPr>
                      <a:r>
                        <a:rPr lang="en-GB" sz="1000" b="1" u="none" strike="noStrike" cap="none" spc="0" dirty="0">
                          <a:solidFill>
                            <a:schemeClr val="accent2">
                              <a:lumMod val="75000"/>
                            </a:schemeClr>
                          </a:solidFill>
                          <a:effectLst/>
                        </a:rPr>
                        <a:t>Employment equity</a:t>
                      </a:r>
                    </a:p>
                    <a:p>
                      <a:pPr marL="0" marR="0" algn="l" fontAlgn="t">
                        <a:spcBef>
                          <a:spcPts val="0"/>
                        </a:spcBef>
                        <a:spcAft>
                          <a:spcPts val="0"/>
                        </a:spcAft>
                      </a:pPr>
                      <a:r>
                        <a:rPr lang="en-GB" sz="1000" b="1" u="none" strike="noStrike" cap="none" spc="0" dirty="0">
                          <a:solidFill>
                            <a:schemeClr val="accent2">
                              <a:lumMod val="75000"/>
                            </a:schemeClr>
                          </a:solidFill>
                          <a:effectLst/>
                        </a:rPr>
                        <a:t>Consequence management</a:t>
                      </a:r>
                    </a:p>
                    <a:p>
                      <a:pPr marL="0" marR="0" algn="l" fontAlgn="t">
                        <a:spcBef>
                          <a:spcPts val="0"/>
                        </a:spcBef>
                        <a:spcAft>
                          <a:spcPts val="0"/>
                        </a:spcAft>
                      </a:pPr>
                      <a:r>
                        <a:rPr lang="en-GB" sz="1000" b="1" u="none" strike="noStrike" cap="none" spc="0" dirty="0">
                          <a:solidFill>
                            <a:schemeClr val="accent2">
                              <a:lumMod val="75000"/>
                            </a:schemeClr>
                          </a:solidFill>
                          <a:effectLst/>
                        </a:rPr>
                        <a:t>Diversity and transformation strategy</a:t>
                      </a:r>
                    </a:p>
                    <a:p>
                      <a:pPr marL="0" marR="0" algn="l" fontAlgn="t">
                        <a:spcBef>
                          <a:spcPts val="0"/>
                        </a:spcBef>
                        <a:spcAft>
                          <a:spcPts val="0"/>
                        </a:spcAft>
                      </a:pPr>
                      <a:r>
                        <a:rPr lang="en-GB" sz="1000" b="1" u="none" strike="noStrike" cap="none" spc="0" dirty="0">
                          <a:solidFill>
                            <a:schemeClr val="accent2">
                              <a:lumMod val="75000"/>
                            </a:schemeClr>
                          </a:solidFill>
                          <a:effectLst/>
                        </a:rPr>
                        <a:t>Employee Wellness Programme</a:t>
                      </a:r>
                    </a:p>
                    <a:p>
                      <a:pPr marL="0" marR="0" algn="l" fontAlgn="t">
                        <a:spcBef>
                          <a:spcPts val="0"/>
                        </a:spcBef>
                        <a:spcAft>
                          <a:spcPts val="0"/>
                        </a:spcAft>
                      </a:pPr>
                      <a:r>
                        <a:rPr lang="en-GB" sz="1000" b="1" u="none" strike="noStrike" cap="none" spc="0" dirty="0">
                          <a:solidFill>
                            <a:schemeClr val="accent2">
                              <a:lumMod val="75000"/>
                            </a:schemeClr>
                          </a:solidFill>
                          <a:effectLst/>
                        </a:rPr>
                        <a:t>Health and Productivity Programme</a:t>
                      </a:r>
                    </a:p>
                    <a:p>
                      <a:pPr marL="0" marR="0" algn="l" fontAlgn="t">
                        <a:spcBef>
                          <a:spcPts val="0"/>
                        </a:spcBef>
                        <a:spcAft>
                          <a:spcPts val="0"/>
                        </a:spcAft>
                      </a:pPr>
                      <a:r>
                        <a:rPr lang="en-GB" sz="1000" b="1" u="none" strike="noStrike" cap="none" spc="0" dirty="0">
                          <a:solidFill>
                            <a:schemeClr val="accent2">
                              <a:lumMod val="75000"/>
                            </a:schemeClr>
                          </a:solidFill>
                          <a:effectLst/>
                        </a:rPr>
                        <a:t>Performance assessments</a:t>
                      </a:r>
                    </a:p>
                    <a:p>
                      <a:pPr marL="0" marR="0" algn="l" fontAlgn="t">
                        <a:spcBef>
                          <a:spcPts val="0"/>
                        </a:spcBef>
                        <a:spcAft>
                          <a:spcPts val="0"/>
                        </a:spcAft>
                      </a:pPr>
                      <a:r>
                        <a:rPr lang="en-GB" sz="1000" b="1" u="none" strike="noStrike" cap="none" spc="0" dirty="0">
                          <a:solidFill>
                            <a:schemeClr val="accent2">
                              <a:lumMod val="75000"/>
                            </a:schemeClr>
                          </a:solidFill>
                          <a:effectLst/>
                        </a:rPr>
                        <a:t>Employee training programmes</a:t>
                      </a:r>
                      <a:endParaRPr lang="en-GB" sz="1000" b="1" i="0" u="none" strike="noStrike" cap="none" spc="0" dirty="0">
                        <a:solidFill>
                          <a:schemeClr val="accent2">
                            <a:lumMod val="75000"/>
                          </a:schemeClr>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l" fontAlgn="t">
                        <a:spcBef>
                          <a:spcPts val="0"/>
                        </a:spcBef>
                        <a:spcAft>
                          <a:spcPts val="0"/>
                        </a:spcAft>
                      </a:pPr>
                      <a:r>
                        <a:rPr lang="en-GB" sz="1000" b="1" u="none" strike="noStrike" cap="none" spc="0" dirty="0">
                          <a:solidFill>
                            <a:schemeClr val="accent2">
                              <a:lumMod val="75000"/>
                            </a:schemeClr>
                          </a:solidFill>
                          <a:effectLst/>
                        </a:rPr>
                        <a:t>Cluster coordination</a:t>
                      </a:r>
                    </a:p>
                    <a:p>
                      <a:pPr marL="0" marR="0" algn="l" fontAlgn="t">
                        <a:spcBef>
                          <a:spcPts val="0"/>
                        </a:spcBef>
                        <a:spcAft>
                          <a:spcPts val="0"/>
                        </a:spcAft>
                      </a:pPr>
                      <a:r>
                        <a:rPr lang="en-GB" sz="1000" b="1" u="none" strike="noStrike" cap="none" spc="0" dirty="0">
                          <a:solidFill>
                            <a:schemeClr val="accent2">
                              <a:lumMod val="75000"/>
                            </a:schemeClr>
                          </a:solidFill>
                          <a:effectLst/>
                        </a:rPr>
                        <a:t>Intergovernmental forums: MINMEC; TIC; CEOs</a:t>
                      </a:r>
                    </a:p>
                    <a:p>
                      <a:pPr marL="0" marR="0" algn="l" fontAlgn="t">
                        <a:spcBef>
                          <a:spcPts val="0"/>
                        </a:spcBef>
                        <a:spcAft>
                          <a:spcPts val="0"/>
                        </a:spcAft>
                      </a:pPr>
                      <a:r>
                        <a:rPr lang="en-GB" sz="1000" b="1" u="none" strike="noStrike" cap="none" spc="0" dirty="0">
                          <a:solidFill>
                            <a:schemeClr val="accent2">
                              <a:lumMod val="75000"/>
                            </a:schemeClr>
                          </a:solidFill>
                          <a:effectLst/>
                        </a:rPr>
                        <a:t>MOU between three spheres of government</a:t>
                      </a:r>
                    </a:p>
                    <a:p>
                      <a:pPr marL="0" marR="0" algn="l" fontAlgn="t">
                        <a:spcBef>
                          <a:spcPts val="0"/>
                        </a:spcBef>
                        <a:spcAft>
                          <a:spcPts val="0"/>
                        </a:spcAft>
                      </a:pPr>
                      <a:r>
                        <a:rPr lang="en-GB" sz="1000" b="1" u="none" strike="noStrike" cap="none" spc="0" dirty="0">
                          <a:solidFill>
                            <a:schemeClr val="accent2">
                              <a:lumMod val="75000"/>
                            </a:schemeClr>
                          </a:solidFill>
                          <a:effectLst/>
                        </a:rPr>
                        <a:t>Integrated policy framework</a:t>
                      </a:r>
                    </a:p>
                    <a:p>
                      <a:pPr marL="0" marR="0" algn="l" fontAlgn="t">
                        <a:spcBef>
                          <a:spcPts val="0"/>
                        </a:spcBef>
                        <a:spcAft>
                          <a:spcPts val="0"/>
                        </a:spcAft>
                      </a:pPr>
                      <a:r>
                        <a:rPr lang="en-GB" sz="1000" b="1" u="none" strike="noStrike" cap="none" spc="0" dirty="0">
                          <a:solidFill>
                            <a:schemeClr val="accent2">
                              <a:lumMod val="75000"/>
                            </a:schemeClr>
                          </a:solidFill>
                          <a:effectLst/>
                        </a:rPr>
                        <a:t>Litigation reports</a:t>
                      </a:r>
                    </a:p>
                    <a:p>
                      <a:pPr marL="0" marR="0" algn="l" fontAlgn="t">
                        <a:spcBef>
                          <a:spcPts val="0"/>
                        </a:spcBef>
                        <a:spcAft>
                          <a:spcPts val="0"/>
                        </a:spcAft>
                      </a:pPr>
                      <a:r>
                        <a:rPr lang="en-GB" sz="1000" b="1" u="none" strike="noStrike" cap="none" spc="0" dirty="0">
                          <a:solidFill>
                            <a:schemeClr val="accent2">
                              <a:lumMod val="75000"/>
                            </a:schemeClr>
                          </a:solidFill>
                          <a:effectLst/>
                        </a:rPr>
                        <a:t>SCM contract commitment registers</a:t>
                      </a:r>
                    </a:p>
                    <a:p>
                      <a:pPr marL="0" marR="0" algn="l" fontAlgn="t">
                        <a:spcBef>
                          <a:spcPts val="0"/>
                        </a:spcBef>
                        <a:spcAft>
                          <a:spcPts val="0"/>
                        </a:spcAft>
                      </a:pPr>
                      <a:r>
                        <a:rPr lang="en-GB" sz="1000" b="1" u="none" strike="noStrike" cap="none" spc="0" dirty="0">
                          <a:solidFill>
                            <a:schemeClr val="accent2">
                              <a:lumMod val="75000"/>
                            </a:schemeClr>
                          </a:solidFill>
                          <a:effectLst/>
                        </a:rPr>
                        <a:t>Portfolio and Select Committees liaison</a:t>
                      </a:r>
                    </a:p>
                    <a:p>
                      <a:pPr marL="0" marR="0" algn="l" fontAlgn="t">
                        <a:spcBef>
                          <a:spcPts val="0"/>
                        </a:spcBef>
                        <a:spcAft>
                          <a:spcPts val="0"/>
                        </a:spcAft>
                      </a:pPr>
                      <a:r>
                        <a:rPr lang="en-GB" sz="1000" b="1" u="none" strike="noStrike" cap="none" spc="0" dirty="0">
                          <a:solidFill>
                            <a:schemeClr val="accent2">
                              <a:lumMod val="75000"/>
                            </a:schemeClr>
                          </a:solidFill>
                          <a:effectLst/>
                        </a:rPr>
                        <a:t>G20 participation</a:t>
                      </a:r>
                    </a:p>
                    <a:p>
                      <a:pPr marL="0" marR="0" algn="l" fontAlgn="t">
                        <a:spcBef>
                          <a:spcPts val="0"/>
                        </a:spcBef>
                        <a:spcAft>
                          <a:spcPts val="0"/>
                        </a:spcAft>
                      </a:pPr>
                      <a:r>
                        <a:rPr lang="en-GB" sz="1000" b="1" u="none" strike="noStrike" cap="none" spc="0" dirty="0">
                          <a:solidFill>
                            <a:schemeClr val="accent2">
                              <a:lumMod val="75000"/>
                            </a:schemeClr>
                          </a:solidFill>
                          <a:effectLst/>
                        </a:rPr>
                        <a:t>UNESCO; BRICS; PPEM; AU Sports Council Region 5.</a:t>
                      </a:r>
                    </a:p>
                    <a:p>
                      <a:pPr marL="0" marR="0" algn="l" fontAlgn="t">
                        <a:spcBef>
                          <a:spcPts val="0"/>
                        </a:spcBef>
                        <a:spcAft>
                          <a:spcPts val="0"/>
                        </a:spcAft>
                      </a:pPr>
                      <a:r>
                        <a:rPr lang="en-GB" sz="1000" b="1" u="none" strike="noStrike" cap="none" spc="0" dirty="0">
                          <a:solidFill>
                            <a:schemeClr val="accent2">
                              <a:lumMod val="75000"/>
                            </a:schemeClr>
                          </a:solidFill>
                          <a:effectLst/>
                        </a:rPr>
                        <a:t>CATHSSETA</a:t>
                      </a:r>
                    </a:p>
                    <a:p>
                      <a:pPr marL="0" marR="0" algn="l" fontAlgn="t">
                        <a:spcBef>
                          <a:spcPts val="0"/>
                        </a:spcBef>
                        <a:spcAft>
                          <a:spcPts val="0"/>
                        </a:spcAft>
                      </a:pPr>
                      <a:r>
                        <a:rPr lang="en-GB" sz="1000" b="1" u="none" strike="noStrike" cap="none" spc="0" dirty="0">
                          <a:solidFill>
                            <a:schemeClr val="accent2">
                              <a:lumMod val="75000"/>
                            </a:schemeClr>
                          </a:solidFill>
                          <a:effectLst/>
                        </a:rPr>
                        <a:t>National Lotteries Commission (NLC)</a:t>
                      </a:r>
                    </a:p>
                    <a:p>
                      <a:pPr marL="0" marR="0" algn="l" fontAlgn="t">
                        <a:spcBef>
                          <a:spcPts val="0"/>
                        </a:spcBef>
                        <a:spcAft>
                          <a:spcPts val="0"/>
                        </a:spcAft>
                      </a:pPr>
                      <a:r>
                        <a:rPr lang="en-GB" sz="1000" b="1" u="none" strike="noStrike" cap="none" spc="0" dirty="0">
                          <a:solidFill>
                            <a:schemeClr val="accent2">
                              <a:lumMod val="75000"/>
                            </a:schemeClr>
                          </a:solidFill>
                          <a:effectLst/>
                        </a:rPr>
                        <a:t>SEDA</a:t>
                      </a:r>
                      <a:endParaRPr lang="en-GB" sz="1000" b="1" i="0" u="none" strike="noStrike" cap="none" spc="0" dirty="0">
                        <a:solidFill>
                          <a:schemeClr val="accent2">
                            <a:lumMod val="75000"/>
                          </a:schemeClr>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l" fontAlgn="t">
                        <a:spcBef>
                          <a:spcPts val="0"/>
                        </a:spcBef>
                        <a:spcAft>
                          <a:spcPts val="0"/>
                        </a:spcAft>
                      </a:pPr>
                      <a:r>
                        <a:rPr lang="en-GB" sz="1000" b="1" u="none" strike="noStrike" cap="none" spc="0" dirty="0">
                          <a:solidFill>
                            <a:schemeClr val="accent2">
                              <a:lumMod val="75000"/>
                            </a:schemeClr>
                          </a:solidFill>
                          <a:effectLst/>
                        </a:rPr>
                        <a:t>Fully constituted councils/boards of public entities</a:t>
                      </a:r>
                    </a:p>
                    <a:p>
                      <a:pPr marL="0" marR="0" algn="l" fontAlgn="t">
                        <a:spcBef>
                          <a:spcPts val="0"/>
                        </a:spcBef>
                        <a:spcAft>
                          <a:spcPts val="0"/>
                        </a:spcAft>
                      </a:pPr>
                      <a:r>
                        <a:rPr lang="en-GB" sz="1000" b="1" u="none" strike="noStrike" cap="none" spc="0" dirty="0">
                          <a:solidFill>
                            <a:schemeClr val="accent2">
                              <a:lumMod val="75000"/>
                            </a:schemeClr>
                          </a:solidFill>
                          <a:effectLst/>
                        </a:rPr>
                        <a:t>Shareholders compacts</a:t>
                      </a:r>
                    </a:p>
                    <a:p>
                      <a:pPr marL="0" marR="0" algn="l" fontAlgn="t">
                        <a:spcBef>
                          <a:spcPts val="0"/>
                        </a:spcBef>
                        <a:spcAft>
                          <a:spcPts val="0"/>
                        </a:spcAft>
                      </a:pPr>
                      <a:r>
                        <a:rPr lang="en-GB" sz="1000" b="1" u="none" strike="noStrike" cap="none" spc="0" dirty="0">
                          <a:solidFill>
                            <a:schemeClr val="accent2">
                              <a:lumMod val="75000"/>
                            </a:schemeClr>
                          </a:solidFill>
                          <a:effectLst/>
                        </a:rPr>
                        <a:t>Oversight visits to public entities</a:t>
                      </a:r>
                    </a:p>
                    <a:p>
                      <a:pPr marL="0" marR="0" algn="l" fontAlgn="t">
                        <a:spcBef>
                          <a:spcPts val="0"/>
                        </a:spcBef>
                        <a:spcAft>
                          <a:spcPts val="0"/>
                        </a:spcAft>
                      </a:pPr>
                      <a:r>
                        <a:rPr lang="en-GB" sz="1000" b="1" u="none" strike="noStrike" cap="none" spc="0" dirty="0">
                          <a:solidFill>
                            <a:schemeClr val="accent2">
                              <a:lumMod val="75000"/>
                            </a:schemeClr>
                          </a:solidFill>
                          <a:effectLst/>
                        </a:rPr>
                        <a:t>Amalgamation of entities</a:t>
                      </a:r>
                    </a:p>
                    <a:p>
                      <a:pPr marL="0" marR="0" algn="l" fontAlgn="t">
                        <a:spcBef>
                          <a:spcPts val="0"/>
                        </a:spcBef>
                        <a:spcAft>
                          <a:spcPts val="0"/>
                        </a:spcAft>
                      </a:pPr>
                      <a:r>
                        <a:rPr lang="en-GB" sz="1000" b="1" u="none" strike="noStrike" cap="none" spc="0" dirty="0">
                          <a:solidFill>
                            <a:schemeClr val="accent2">
                              <a:lumMod val="75000"/>
                            </a:schemeClr>
                          </a:solidFill>
                          <a:effectLst/>
                        </a:rPr>
                        <a:t>Assistance to public entities – SP; APP; AR; ENE; procurement plans</a:t>
                      </a:r>
                      <a:endParaRPr lang="en-GB" sz="1000" b="1" i="0" u="none" strike="noStrike" cap="none" spc="0" dirty="0">
                        <a:solidFill>
                          <a:schemeClr val="accent2">
                            <a:lumMod val="75000"/>
                          </a:schemeClr>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l" fontAlgn="t">
                        <a:spcBef>
                          <a:spcPts val="0"/>
                        </a:spcBef>
                        <a:spcAft>
                          <a:spcPts val="0"/>
                        </a:spcAft>
                      </a:pPr>
                      <a:r>
                        <a:rPr lang="en-GB" sz="1000" b="1" u="none" strike="noStrike" cap="none" spc="0" dirty="0">
                          <a:solidFill>
                            <a:schemeClr val="accent2">
                              <a:lumMod val="75000"/>
                            </a:schemeClr>
                          </a:solidFill>
                          <a:effectLst/>
                        </a:rPr>
                        <a:t>Valid Invoices paid within 30 days</a:t>
                      </a:r>
                    </a:p>
                    <a:p>
                      <a:pPr marL="0" marR="0" algn="l" fontAlgn="t">
                        <a:spcBef>
                          <a:spcPts val="0"/>
                        </a:spcBef>
                        <a:spcAft>
                          <a:spcPts val="0"/>
                        </a:spcAft>
                      </a:pPr>
                      <a:r>
                        <a:rPr lang="en-GB" sz="1000" b="1" u="none" strike="noStrike" cap="none" spc="0" dirty="0">
                          <a:solidFill>
                            <a:schemeClr val="accent2">
                              <a:lumMod val="75000"/>
                            </a:schemeClr>
                          </a:solidFill>
                          <a:effectLst/>
                        </a:rPr>
                        <a:t>Systems modernised</a:t>
                      </a:r>
                    </a:p>
                    <a:p>
                      <a:pPr marL="0" marR="0" algn="l" fontAlgn="t">
                        <a:spcBef>
                          <a:spcPts val="0"/>
                        </a:spcBef>
                        <a:spcAft>
                          <a:spcPts val="0"/>
                        </a:spcAft>
                      </a:pPr>
                      <a:r>
                        <a:rPr lang="en-GB" sz="1000" b="1" u="none" strike="noStrike" cap="none" spc="0" dirty="0">
                          <a:solidFill>
                            <a:schemeClr val="accent2">
                              <a:lumMod val="75000"/>
                            </a:schemeClr>
                          </a:solidFill>
                          <a:effectLst/>
                        </a:rPr>
                        <a:t>Service Delivery Improvement Plan</a:t>
                      </a:r>
                    </a:p>
                    <a:p>
                      <a:pPr marL="0" marR="0" algn="l" fontAlgn="t">
                        <a:spcBef>
                          <a:spcPts val="0"/>
                        </a:spcBef>
                        <a:spcAft>
                          <a:spcPts val="0"/>
                        </a:spcAft>
                      </a:pPr>
                      <a:r>
                        <a:rPr lang="en-GB" sz="1000" b="1" u="none" strike="noStrike" cap="none" spc="0" dirty="0">
                          <a:solidFill>
                            <a:schemeClr val="accent2">
                              <a:lumMod val="75000"/>
                            </a:schemeClr>
                          </a:solidFill>
                          <a:effectLst/>
                        </a:rPr>
                        <a:t>Citizen’s satisfaction index</a:t>
                      </a:r>
                    </a:p>
                    <a:p>
                      <a:pPr marL="0" marR="0" algn="l" fontAlgn="t">
                        <a:spcBef>
                          <a:spcPts val="0"/>
                        </a:spcBef>
                        <a:spcAft>
                          <a:spcPts val="0"/>
                        </a:spcAft>
                      </a:pPr>
                      <a:r>
                        <a:rPr lang="en-GB" sz="1000" b="1" u="none" strike="noStrike" cap="none" spc="0" dirty="0">
                          <a:solidFill>
                            <a:schemeClr val="accent2">
                              <a:lumMod val="75000"/>
                            </a:schemeClr>
                          </a:solidFill>
                          <a:effectLst/>
                        </a:rPr>
                        <a:t>Call centre system</a:t>
                      </a:r>
                    </a:p>
                    <a:p>
                      <a:pPr marL="0" marR="0" algn="l" fontAlgn="t">
                        <a:spcBef>
                          <a:spcPts val="0"/>
                        </a:spcBef>
                        <a:spcAft>
                          <a:spcPts val="0"/>
                        </a:spcAft>
                      </a:pPr>
                      <a:r>
                        <a:rPr lang="en-GB" sz="1000" b="1" u="none" strike="noStrike" cap="none" spc="0" dirty="0">
                          <a:solidFill>
                            <a:schemeClr val="accent2">
                              <a:lumMod val="75000"/>
                            </a:schemeClr>
                          </a:solidFill>
                          <a:effectLst/>
                        </a:rPr>
                        <a:t>SAGN system</a:t>
                      </a:r>
                    </a:p>
                    <a:p>
                      <a:pPr marL="0" marR="0" algn="l" fontAlgn="t">
                        <a:spcBef>
                          <a:spcPts val="0"/>
                        </a:spcBef>
                        <a:spcAft>
                          <a:spcPts val="0"/>
                        </a:spcAft>
                      </a:pPr>
                      <a:r>
                        <a:rPr lang="en-GB" sz="1000" b="1" u="none" strike="noStrike" cap="none" spc="0" dirty="0">
                          <a:solidFill>
                            <a:schemeClr val="accent2">
                              <a:lumMod val="75000"/>
                            </a:schemeClr>
                          </a:solidFill>
                          <a:effectLst/>
                        </a:rPr>
                        <a:t>Security policy</a:t>
                      </a:r>
                    </a:p>
                    <a:p>
                      <a:pPr marL="0" marR="0" algn="l" fontAlgn="t">
                        <a:spcBef>
                          <a:spcPts val="0"/>
                        </a:spcBef>
                        <a:spcAft>
                          <a:spcPts val="0"/>
                        </a:spcAft>
                      </a:pPr>
                      <a:r>
                        <a:rPr lang="en-GB" sz="1000" b="1" u="none" strike="noStrike" cap="none" spc="0" dirty="0">
                          <a:solidFill>
                            <a:schemeClr val="accent2">
                              <a:lumMod val="75000"/>
                            </a:schemeClr>
                          </a:solidFill>
                          <a:effectLst/>
                        </a:rPr>
                        <a:t>Preferential Procurement plan.</a:t>
                      </a:r>
                    </a:p>
                    <a:p>
                      <a:pPr marL="0" marR="0" algn="l" fontAlgn="t">
                        <a:spcBef>
                          <a:spcPts val="0"/>
                        </a:spcBef>
                        <a:spcAft>
                          <a:spcPts val="0"/>
                        </a:spcAft>
                      </a:pPr>
                      <a:r>
                        <a:rPr lang="en-GB" sz="1000" b="1" u="none" strike="noStrike" cap="none" spc="0" dirty="0">
                          <a:solidFill>
                            <a:schemeClr val="accent2">
                              <a:lumMod val="75000"/>
                            </a:schemeClr>
                          </a:solidFill>
                          <a:effectLst/>
                        </a:rPr>
                        <a:t>Institutional Disaster Management Plan</a:t>
                      </a:r>
                    </a:p>
                    <a:p>
                      <a:pPr marL="0" marR="0" algn="l" fontAlgn="t">
                        <a:spcBef>
                          <a:spcPts val="0"/>
                        </a:spcBef>
                        <a:spcAft>
                          <a:spcPts val="0"/>
                        </a:spcAft>
                      </a:pPr>
                      <a:r>
                        <a:rPr lang="en-GB" sz="1000" b="1" u="none" strike="noStrike" cap="none" spc="0" dirty="0">
                          <a:solidFill>
                            <a:schemeClr val="accent2">
                              <a:lumMod val="75000"/>
                            </a:schemeClr>
                          </a:solidFill>
                          <a:effectLst/>
                        </a:rPr>
                        <a:t>Izimbizo</a:t>
                      </a:r>
                      <a:endParaRPr lang="en-GB" sz="1000" b="1" i="0" u="none" strike="noStrike" cap="none" spc="0" dirty="0">
                        <a:solidFill>
                          <a:schemeClr val="accent2">
                            <a:lumMod val="75000"/>
                          </a:schemeClr>
                        </a:solidFill>
                        <a:effectLst/>
                        <a:latin typeface="Arial" panose="020B0604020202020204" pitchFamily="34" charset="0"/>
                      </a:endParaRPr>
                    </a:p>
                  </a:txBody>
                  <a:tcPr marL="79976" marR="79976" marT="79976" marB="7997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xmlns="" val="3763236074"/>
                  </a:ext>
                </a:extLst>
              </a:tr>
            </a:tbl>
          </a:graphicData>
        </a:graphic>
      </p:graphicFrame>
      <p:sp>
        <p:nvSpPr>
          <p:cNvPr id="2" name="Slide Number Placeholder 1">
            <a:extLst>
              <a:ext uri="{FF2B5EF4-FFF2-40B4-BE49-F238E27FC236}">
                <a16:creationId xmlns:a16="http://schemas.microsoft.com/office/drawing/2014/main" xmlns="" id="{D2351D6B-5714-1419-F6AA-6912440D969F}"/>
              </a:ext>
            </a:extLst>
          </p:cNvPr>
          <p:cNvSpPr>
            <a:spLocks noGrp="1"/>
          </p:cNvSpPr>
          <p:nvPr>
            <p:ph type="sldNum" sz="quarter" idx="12"/>
          </p:nvPr>
        </p:nvSpPr>
        <p:spPr/>
        <p:txBody>
          <a:bodyPr/>
          <a:lstStyle/>
          <a:p>
            <a:fld id="{DA29E366-C59F-4931-AACC-96A9B8496996}" type="slidenum">
              <a:rPr lang="en-US" smtClean="0"/>
              <a:pPr/>
              <a:t>37</a:t>
            </a:fld>
            <a:endParaRPr lang="en-US" dirty="0"/>
          </a:p>
        </p:txBody>
      </p:sp>
    </p:spTree>
    <p:extLst>
      <p:ext uri="{BB962C8B-B14F-4D97-AF65-F5344CB8AC3E}">
        <p14:creationId xmlns:p14="http://schemas.microsoft.com/office/powerpoint/2010/main" xmlns="" val="285229946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A86F1-3AE2-76B8-66E1-F70FAB3F5D66}"/>
              </a:ext>
            </a:extLst>
          </p:cNvPr>
          <p:cNvSpPr>
            <a:spLocks noGrp="1"/>
          </p:cNvSpPr>
          <p:nvPr>
            <p:ph type="title"/>
          </p:nvPr>
        </p:nvSpPr>
        <p:spPr>
          <a:xfrm>
            <a:off x="4942996" y="4267832"/>
            <a:ext cx="3604497" cy="1297115"/>
          </a:xfrm>
        </p:spPr>
        <p:txBody>
          <a:bodyPr vert="horz" lIns="91440" tIns="45720" rIns="91440" bIns="45720" rtlCol="0" anchor="t">
            <a:normAutofit fontScale="90000"/>
          </a:bodyPr>
          <a:lstStyle/>
          <a:p>
            <a:r>
              <a:rPr lang="en-US" sz="3600" kern="1200" dirty="0">
                <a:solidFill>
                  <a:schemeClr val="tx2"/>
                </a:solidFill>
                <a:latin typeface="+mj-lt"/>
                <a:ea typeface="+mj-ea"/>
                <a:cs typeface="+mj-cs"/>
              </a:rPr>
              <a:t>PART C: MEASURING OUR PERFORMANCE</a:t>
            </a:r>
            <a:r>
              <a:rPr lang="en-US" sz="2700" kern="1200" dirty="0">
                <a:solidFill>
                  <a:schemeClr val="tx2"/>
                </a:solidFill>
                <a:latin typeface="+mj-lt"/>
                <a:ea typeface="+mj-ea"/>
                <a:cs typeface="+mj-cs"/>
              </a:rPr>
              <a:t/>
            </a:r>
            <a:br>
              <a:rPr lang="en-US" sz="2700" kern="1200" dirty="0">
                <a:solidFill>
                  <a:schemeClr val="tx2"/>
                </a:solidFill>
                <a:latin typeface="+mj-lt"/>
                <a:ea typeface="+mj-ea"/>
                <a:cs typeface="+mj-cs"/>
              </a:rPr>
            </a:br>
            <a:endParaRPr lang="en-US" sz="2700" kern="1200" dirty="0">
              <a:solidFill>
                <a:schemeClr val="tx2"/>
              </a:solidFill>
              <a:latin typeface="+mj-lt"/>
              <a:ea typeface="+mj-ea"/>
              <a:cs typeface="+mj-cs"/>
            </a:endParaRPr>
          </a:p>
        </p:txBody>
      </p:sp>
      <p:graphicFrame>
        <p:nvGraphicFramePr>
          <p:cNvPr id="4" name="Content Placeholder 3">
            <a:extLst>
              <a:ext uri="{FF2B5EF4-FFF2-40B4-BE49-F238E27FC236}">
                <a16:creationId xmlns:a16="http://schemas.microsoft.com/office/drawing/2014/main" xmlns="" id="{7F55095D-8F30-F8F8-A789-854625E6FACC}"/>
              </a:ext>
            </a:extLst>
          </p:cNvPr>
          <p:cNvGraphicFramePr>
            <a:graphicFrameLocks noGrp="1"/>
          </p:cNvGraphicFramePr>
          <p:nvPr>
            <p:ph idx="1"/>
            <p:extLst>
              <p:ext uri="{D42A27DB-BD31-4B8C-83A1-F6EECF244321}">
                <p14:modId xmlns:p14="http://schemas.microsoft.com/office/powerpoint/2010/main" xmlns="" val="2427061978"/>
              </p:ext>
            </p:extLst>
          </p:nvPr>
        </p:nvGraphicFramePr>
        <p:xfrm>
          <a:off x="100483" y="352246"/>
          <a:ext cx="3924762" cy="4933194"/>
        </p:xfrm>
        <a:graphic>
          <a:graphicData uri="http://schemas.openxmlformats.org/drawingml/2006/table">
            <a:tbl>
              <a:tblPr firstRow="1" firstCol="1" bandRow="1">
                <a:tableStyleId>{D27102A9-8310-4765-A935-A1911B00CA55}</a:tableStyleId>
              </a:tblPr>
              <a:tblGrid>
                <a:gridCol w="3924762">
                  <a:extLst>
                    <a:ext uri="{9D8B030D-6E8A-4147-A177-3AD203B41FA5}">
                      <a16:colId xmlns:a16="http://schemas.microsoft.com/office/drawing/2014/main" xmlns="" val="1673130046"/>
                    </a:ext>
                  </a:extLst>
                </a:gridCol>
              </a:tblGrid>
              <a:tr h="901032">
                <a:tc>
                  <a:txBody>
                    <a:bodyPr/>
                    <a:lstStyle/>
                    <a:p>
                      <a:pPr marL="0" marR="0" algn="l" fontAlgn="t">
                        <a:spcBef>
                          <a:spcPts val="0"/>
                        </a:spcBef>
                        <a:spcAft>
                          <a:spcPts val="0"/>
                        </a:spcAft>
                      </a:pPr>
                      <a:r>
                        <a:rPr lang="en-GB" sz="1800" b="1" u="none" strike="noStrike" dirty="0">
                          <a:effectLst/>
                        </a:rPr>
                        <a:t>INSTITUTIONAL PROGRAMME PERFORMANCE INFORMATION </a:t>
                      </a:r>
                      <a:endParaRPr lang="en-GB" sz="2800" b="0" i="0" u="none" strike="noStrike" dirty="0">
                        <a:effectLst/>
                        <a:latin typeface="Arial" panose="020B0604020202020204" pitchFamily="34" charset="0"/>
                      </a:endParaRPr>
                    </a:p>
                  </a:txBody>
                  <a:tcPr marL="103480" marR="103480" marT="14373" marB="0"/>
                </a:tc>
                <a:extLst>
                  <a:ext uri="{0D108BD9-81ED-4DB2-BD59-A6C34878D82A}">
                    <a16:rowId xmlns:a16="http://schemas.microsoft.com/office/drawing/2014/main" xmlns="" val="3053019238"/>
                  </a:ext>
                </a:extLst>
              </a:tr>
              <a:tr h="266810">
                <a:tc>
                  <a:txBody>
                    <a:bodyPr/>
                    <a:lstStyle/>
                    <a:p>
                      <a:pPr marL="0" marR="0" algn="l" fontAlgn="t">
                        <a:spcBef>
                          <a:spcPts val="0"/>
                        </a:spcBef>
                        <a:spcAft>
                          <a:spcPts val="0"/>
                        </a:spcAft>
                      </a:pPr>
                      <a:r>
                        <a:rPr lang="en-GB" sz="1800" b="1" u="none" strike="noStrike" dirty="0">
                          <a:effectLst/>
                        </a:rPr>
                        <a:t>PROGRAMMES 1-4</a:t>
                      </a:r>
                      <a:endParaRPr lang="en-GB" sz="2800" b="0" i="0" u="none" strike="noStrike" dirty="0">
                        <a:effectLst/>
                        <a:latin typeface="Arial" panose="020B0604020202020204" pitchFamily="34" charset="0"/>
                      </a:endParaRPr>
                    </a:p>
                  </a:txBody>
                  <a:tcPr marL="103480" marR="103480" marT="14373" marB="0"/>
                </a:tc>
                <a:extLst>
                  <a:ext uri="{0D108BD9-81ED-4DB2-BD59-A6C34878D82A}">
                    <a16:rowId xmlns:a16="http://schemas.microsoft.com/office/drawing/2014/main" xmlns="" val="3561788279"/>
                  </a:ext>
                </a:extLst>
              </a:tr>
              <a:tr h="266810">
                <a:tc>
                  <a:txBody>
                    <a:bodyPr/>
                    <a:lstStyle/>
                    <a:p>
                      <a:pPr marL="0" marR="0" algn="r" fontAlgn="t">
                        <a:spcBef>
                          <a:spcPts val="0"/>
                        </a:spcBef>
                        <a:spcAft>
                          <a:spcPts val="0"/>
                        </a:spcAft>
                      </a:pPr>
                      <a:r>
                        <a:rPr lang="en-GB" sz="1800" b="0" u="none" strike="noStrike" dirty="0">
                          <a:effectLst/>
                        </a:rPr>
                        <a:t>Purpose</a:t>
                      </a:r>
                      <a:endParaRPr lang="en-GB" sz="2800" b="0" i="0" u="none" strike="noStrike" dirty="0">
                        <a:effectLst/>
                        <a:latin typeface="Arial" panose="020B0604020202020204" pitchFamily="34" charset="0"/>
                      </a:endParaRPr>
                    </a:p>
                  </a:txBody>
                  <a:tcPr marL="103480" marR="103480" marT="14373" marB="0"/>
                </a:tc>
                <a:extLst>
                  <a:ext uri="{0D108BD9-81ED-4DB2-BD59-A6C34878D82A}">
                    <a16:rowId xmlns:a16="http://schemas.microsoft.com/office/drawing/2014/main" xmlns="" val="184556170"/>
                  </a:ext>
                </a:extLst>
              </a:tr>
              <a:tr h="520336">
                <a:tc>
                  <a:txBody>
                    <a:bodyPr/>
                    <a:lstStyle/>
                    <a:p>
                      <a:pPr marL="0" marR="0" algn="r" fontAlgn="t">
                        <a:spcBef>
                          <a:spcPts val="0"/>
                        </a:spcBef>
                        <a:spcAft>
                          <a:spcPts val="0"/>
                        </a:spcAft>
                      </a:pPr>
                      <a:r>
                        <a:rPr lang="en-GB" sz="1800" b="0" u="none" strike="noStrike" dirty="0">
                          <a:effectLst/>
                        </a:rPr>
                        <a:t>Outcomes, Outputs, Performance Indicators and Targets </a:t>
                      </a:r>
                      <a:endParaRPr lang="en-GB" sz="2800" b="0" i="0" u="none" strike="noStrike" dirty="0">
                        <a:effectLst/>
                        <a:latin typeface="Arial" panose="020B0604020202020204" pitchFamily="34" charset="0"/>
                      </a:endParaRPr>
                    </a:p>
                  </a:txBody>
                  <a:tcPr marL="103480" marR="103480" marT="14373" marB="0"/>
                </a:tc>
                <a:extLst>
                  <a:ext uri="{0D108BD9-81ED-4DB2-BD59-A6C34878D82A}">
                    <a16:rowId xmlns:a16="http://schemas.microsoft.com/office/drawing/2014/main" xmlns="" val="689895125"/>
                  </a:ext>
                </a:extLst>
              </a:tr>
              <a:tr h="520336">
                <a:tc>
                  <a:txBody>
                    <a:bodyPr/>
                    <a:lstStyle/>
                    <a:p>
                      <a:pPr marL="0" marR="0" algn="r" fontAlgn="t">
                        <a:spcBef>
                          <a:spcPts val="0"/>
                        </a:spcBef>
                        <a:spcAft>
                          <a:spcPts val="0"/>
                        </a:spcAft>
                      </a:pPr>
                      <a:r>
                        <a:rPr lang="en-GB" sz="1800" b="0" u="none" strike="noStrike" dirty="0">
                          <a:effectLst/>
                        </a:rPr>
                        <a:t>Explanation of planned performance over the medium-term period</a:t>
                      </a:r>
                      <a:endParaRPr lang="en-GB" sz="2800" b="0" i="0" u="none" strike="noStrike" dirty="0">
                        <a:effectLst/>
                        <a:latin typeface="Arial" panose="020B0604020202020204" pitchFamily="34" charset="0"/>
                      </a:endParaRPr>
                    </a:p>
                  </a:txBody>
                  <a:tcPr marL="103480" marR="103480" marT="14373" marB="0"/>
                </a:tc>
                <a:extLst>
                  <a:ext uri="{0D108BD9-81ED-4DB2-BD59-A6C34878D82A}">
                    <a16:rowId xmlns:a16="http://schemas.microsoft.com/office/drawing/2014/main" xmlns="" val="1139765752"/>
                  </a:ext>
                </a:extLst>
              </a:tr>
              <a:tr h="684810">
                <a:tc>
                  <a:txBody>
                    <a:bodyPr/>
                    <a:lstStyle/>
                    <a:p>
                      <a:pPr marL="0" marR="0" algn="r" fontAlgn="t">
                        <a:spcBef>
                          <a:spcPts val="0"/>
                        </a:spcBef>
                        <a:spcAft>
                          <a:spcPts val="0"/>
                        </a:spcAft>
                      </a:pPr>
                      <a:endParaRPr lang="en-GB" sz="1800" b="1" u="none" strike="noStrike" dirty="0">
                        <a:effectLst/>
                      </a:endParaRPr>
                    </a:p>
                    <a:p>
                      <a:pPr marL="0" marR="0" algn="r" fontAlgn="t">
                        <a:spcBef>
                          <a:spcPts val="0"/>
                        </a:spcBef>
                        <a:spcAft>
                          <a:spcPts val="0"/>
                        </a:spcAft>
                      </a:pPr>
                      <a:r>
                        <a:rPr lang="en-GB" sz="1800" b="1" u="none" strike="noStrike" dirty="0">
                          <a:effectLst/>
                        </a:rPr>
                        <a:t>Target groups</a:t>
                      </a:r>
                      <a:endParaRPr lang="en-GB" sz="2800" b="1" i="0" u="none" strike="noStrike" dirty="0">
                        <a:effectLst/>
                        <a:latin typeface="Arial" panose="020B0604020202020204" pitchFamily="34" charset="0"/>
                      </a:endParaRPr>
                    </a:p>
                  </a:txBody>
                  <a:tcPr marL="103480" marR="103480" marT="14373" marB="0"/>
                </a:tc>
                <a:extLst>
                  <a:ext uri="{0D108BD9-81ED-4DB2-BD59-A6C34878D82A}">
                    <a16:rowId xmlns:a16="http://schemas.microsoft.com/office/drawing/2014/main" xmlns="" val="1416911654"/>
                  </a:ext>
                </a:extLst>
              </a:tr>
              <a:tr h="253526">
                <a:tc>
                  <a:txBody>
                    <a:bodyPr/>
                    <a:lstStyle/>
                    <a:p>
                      <a:pPr marL="0" marR="0">
                        <a:spcBef>
                          <a:spcPts val="0"/>
                        </a:spcBef>
                        <a:spcAft>
                          <a:spcPts val="0"/>
                        </a:spcAft>
                      </a:pPr>
                      <a:endParaRPr lang="en-US" sz="1800" b="1"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1326370148"/>
                  </a:ext>
                </a:extLst>
              </a:tr>
              <a:tr h="684810">
                <a:tc>
                  <a:txBody>
                    <a:bodyPr/>
                    <a:lstStyle/>
                    <a:p>
                      <a:pPr marL="0" marR="0">
                        <a:spcBef>
                          <a:spcPts val="0"/>
                        </a:spcBef>
                        <a:spcAft>
                          <a:spcPts val="0"/>
                        </a:spcAft>
                      </a:pPr>
                      <a:r>
                        <a:rPr lang="en-GB" sz="1800" b="1" u="none" strike="noStrike" kern="1200" dirty="0">
                          <a:solidFill>
                            <a:schemeClr val="tx1"/>
                          </a:solidFill>
                          <a:effectLst/>
                          <a:latin typeface="+mn-lt"/>
                          <a:ea typeface="+mn-ea"/>
                          <a:cs typeface="+mn-cs"/>
                        </a:rPr>
                        <a:t>PUBLIC ENTITIES AND NON-PROFIT ORGANISATIONS</a:t>
                      </a:r>
                      <a:endParaRPr lang="en-US" sz="1800" b="1"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770198323"/>
                  </a:ext>
                </a:extLst>
              </a:tr>
              <a:tr h="684810">
                <a:tc>
                  <a:txBody>
                    <a:bodyPr/>
                    <a:lstStyle/>
                    <a:p>
                      <a:pPr marL="0" marR="0">
                        <a:spcBef>
                          <a:spcPts val="0"/>
                        </a:spcBef>
                        <a:spcAft>
                          <a:spcPts val="0"/>
                        </a:spcAft>
                      </a:pPr>
                      <a:endParaRPr lang="en-US" sz="1800" b="1"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1978619236"/>
                  </a:ext>
                </a:extLst>
              </a:tr>
            </a:tbl>
          </a:graphicData>
        </a:graphic>
      </p:graphicFrame>
    </p:spTree>
    <p:extLst>
      <p:ext uri="{BB962C8B-B14F-4D97-AF65-F5344CB8AC3E}">
        <p14:creationId xmlns:p14="http://schemas.microsoft.com/office/powerpoint/2010/main" xmlns="" val="20956097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4">
            <a:extLst>
              <a:ext uri="{FF2B5EF4-FFF2-40B4-BE49-F238E27FC236}">
                <a16:creationId xmlns:a16="http://schemas.microsoft.com/office/drawing/2014/main" xmlns="" id="{8A94871E-96FC-4ADE-815B-41A636E34F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18C07159-3CCE-A7F4-2AB5-1021804C2C2C}"/>
              </a:ext>
            </a:extLst>
          </p:cNvPr>
          <p:cNvSpPr txBox="1">
            <a:spLocks/>
          </p:cNvSpPr>
          <p:nvPr/>
        </p:nvSpPr>
        <p:spPr>
          <a:xfrm>
            <a:off x="480060" y="320040"/>
            <a:ext cx="5019620" cy="3892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rgbClr val="F5981B"/>
                </a:solidFill>
                <a:latin typeface="Arial"/>
                <a:cs typeface="Arial"/>
              </a:rPr>
              <a:t>Programme</a:t>
            </a:r>
            <a:r>
              <a:rPr lang="en-US" sz="5700" kern="1200" dirty="0">
                <a:solidFill>
                  <a:schemeClr val="tx1"/>
                </a:solidFill>
                <a:latin typeface="+mj-lt"/>
                <a:ea typeface="+mj-ea"/>
                <a:cs typeface="+mj-cs"/>
              </a:rPr>
              <a:t> One</a:t>
            </a:r>
          </a:p>
        </p:txBody>
      </p:sp>
      <p:sp>
        <p:nvSpPr>
          <p:cNvPr id="32"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5921"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descr="Image">
            <a:extLst>
              <a:ext uri="{FF2B5EF4-FFF2-40B4-BE49-F238E27FC236}">
                <a16:creationId xmlns:a16="http://schemas.microsoft.com/office/drawing/2014/main" xmlns="" id="{22AFB1C6-86D3-68AF-8FC6-B01A049D3BC1}"/>
              </a:ext>
            </a:extLst>
          </p:cNvPr>
          <p:cNvPicPr>
            <a:picLocks noChangeAspect="1"/>
          </p:cNvPicPr>
          <p:nvPr/>
        </p:nvPicPr>
        <p:blipFill>
          <a:blip r:embed="rId2" cstate="print"/>
          <a:stretch>
            <a:fillRect/>
          </a:stretch>
        </p:blipFill>
        <p:spPr>
          <a:xfrm>
            <a:off x="5836158" y="3180478"/>
            <a:ext cx="3065526" cy="260569"/>
          </a:xfrm>
          <a:prstGeom prst="rect">
            <a:avLst/>
          </a:prstGeom>
        </p:spPr>
      </p:pic>
      <p:sp>
        <p:nvSpPr>
          <p:cNvPr id="3" name="TextBox 2">
            <a:extLst>
              <a:ext uri="{FF2B5EF4-FFF2-40B4-BE49-F238E27FC236}">
                <a16:creationId xmlns:a16="http://schemas.microsoft.com/office/drawing/2014/main" xmlns="" id="{19F4BE6B-1F59-A401-8BE6-DC141C8AFB7C}"/>
              </a:ext>
            </a:extLst>
          </p:cNvPr>
          <p:cNvSpPr txBox="1"/>
          <p:nvPr/>
        </p:nvSpPr>
        <p:spPr>
          <a:xfrm>
            <a:off x="3749601" y="4058223"/>
            <a:ext cx="45720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dirty="0"/>
              <a:t>Administration</a:t>
            </a:r>
          </a:p>
        </p:txBody>
      </p:sp>
      <p:sp>
        <p:nvSpPr>
          <p:cNvPr id="2" name="Slide Number Placeholder 1">
            <a:extLst>
              <a:ext uri="{FF2B5EF4-FFF2-40B4-BE49-F238E27FC236}">
                <a16:creationId xmlns:a16="http://schemas.microsoft.com/office/drawing/2014/main" xmlns="" id="{3894BFAA-8273-9FED-0738-5EBF34F66E28}"/>
              </a:ext>
            </a:extLst>
          </p:cNvPr>
          <p:cNvSpPr>
            <a:spLocks noGrp="1"/>
          </p:cNvSpPr>
          <p:nvPr>
            <p:ph type="sldNum" sz="quarter" idx="12"/>
          </p:nvPr>
        </p:nvSpPr>
        <p:spPr/>
        <p:txBody>
          <a:bodyPr/>
          <a:lstStyle/>
          <a:p>
            <a:fld id="{DA29E366-C59F-4931-AACC-96A9B8496996}" type="slidenum">
              <a:rPr lang="en-US" smtClean="0"/>
              <a:pPr/>
              <a:t>39</a:t>
            </a:fld>
            <a:endParaRPr lang="en-US" dirty="0"/>
          </a:p>
        </p:txBody>
      </p:sp>
    </p:spTree>
    <p:extLst>
      <p:ext uri="{BB962C8B-B14F-4D97-AF65-F5344CB8AC3E}">
        <p14:creationId xmlns:p14="http://schemas.microsoft.com/office/powerpoint/2010/main" xmlns="" val="9100617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4">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xmlns="" id="{4BD9015C-10A6-5E85-03EA-F8FBB4E8D6A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B6F15528-21DE-4FAA-801E-634DDDAF4B2B}" type="slidenum">
              <a:rPr lang="en-US">
                <a:solidFill>
                  <a:srgbClr val="FFFFFF"/>
                </a:solidFill>
              </a:rPr>
              <a:pPr defTabSz="914400">
                <a:spcAft>
                  <a:spcPts val="600"/>
                </a:spcAft>
              </a:pPr>
              <a:t>4</a:t>
            </a:fld>
            <a:endParaRPr lang="en-US" dirty="0">
              <a:solidFill>
                <a:srgbClr val="FFFFFF"/>
              </a:solidFill>
            </a:endParaRPr>
          </a:p>
        </p:txBody>
      </p:sp>
      <p:graphicFrame>
        <p:nvGraphicFramePr>
          <p:cNvPr id="5" name="Diagram 4">
            <a:extLst>
              <a:ext uri="{FF2B5EF4-FFF2-40B4-BE49-F238E27FC236}">
                <a16:creationId xmlns:a16="http://schemas.microsoft.com/office/drawing/2014/main" xmlns="" id="{2DC71E93-73CB-EFC1-48C6-1203CFF073FD}"/>
              </a:ext>
            </a:extLst>
          </p:cNvPr>
          <p:cNvGraphicFramePr/>
          <p:nvPr>
            <p:extLst>
              <p:ext uri="{D42A27DB-BD31-4B8C-83A1-F6EECF244321}">
                <p14:modId xmlns:p14="http://schemas.microsoft.com/office/powerpoint/2010/main" xmlns="" val="4037781762"/>
              </p:ext>
            </p:extLst>
          </p:nvPr>
        </p:nvGraphicFramePr>
        <p:xfrm>
          <a:off x="6694" y="0"/>
          <a:ext cx="9144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4673614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C665053A-2D26-6344-CB10-A98ADD43CB41}"/>
              </a:ext>
            </a:extLst>
          </p:cNvPr>
          <p:cNvSpPr txBox="1"/>
          <p:nvPr/>
        </p:nvSpPr>
        <p:spPr>
          <a:xfrm>
            <a:off x="628649" y="1929384"/>
            <a:ext cx="8013573" cy="4251960"/>
          </a:xfrm>
          <a:prstGeom prst="rect">
            <a:avLst/>
          </a:prstGeom>
        </p:spPr>
        <p:txBody>
          <a:bodyPr vert="horz" lIns="91440" tIns="45720" rIns="91440" bIns="45720" rtlCol="0">
            <a:normAutofit fontScale="92500" lnSpcReduction="10000"/>
          </a:bodyPr>
          <a:lstStyle/>
          <a:p>
            <a:pPr marR="0" defTabSz="914400">
              <a:lnSpc>
                <a:spcPct val="90000"/>
              </a:lnSpc>
              <a:spcBef>
                <a:spcPts val="0"/>
              </a:spcBef>
              <a:spcAft>
                <a:spcPts val="600"/>
              </a:spcAft>
              <a:tabLst>
                <a:tab pos="450215" algn="l"/>
              </a:tabLst>
            </a:pPr>
            <a:r>
              <a:rPr lang="en-US" sz="3600" b="1" dirty="0">
                <a:solidFill>
                  <a:srgbClr val="F5981B"/>
                </a:solidFill>
                <a:latin typeface="Arial"/>
                <a:ea typeface="+mj-ea"/>
                <a:cs typeface="Arial"/>
              </a:rPr>
              <a:t>PROGRAMME 1: ADMINISTRATION</a:t>
            </a:r>
          </a:p>
          <a:p>
            <a:pPr marR="0" indent="-228600" defTabSz="914400">
              <a:lnSpc>
                <a:spcPct val="90000"/>
              </a:lnSpc>
              <a:spcBef>
                <a:spcPts val="0"/>
              </a:spcBef>
              <a:spcAft>
                <a:spcPts val="600"/>
              </a:spcAft>
              <a:buFont typeface="Arial" panose="020B0604020202020204" pitchFamily="34" charset="0"/>
              <a:buChar char="•"/>
              <a:tabLst>
                <a:tab pos="450215" algn="l"/>
              </a:tabLst>
            </a:pPr>
            <a:endParaRPr lang="en-US" sz="1600" dirty="0">
              <a:effectLst/>
            </a:endParaRPr>
          </a:p>
          <a:p>
            <a:pPr marR="0" defTabSz="914400">
              <a:lnSpc>
                <a:spcPct val="90000"/>
              </a:lnSpc>
              <a:spcBef>
                <a:spcPts val="0"/>
              </a:spcBef>
              <a:spcAft>
                <a:spcPts val="600"/>
              </a:spcAft>
              <a:tabLst>
                <a:tab pos="450215" algn="l"/>
              </a:tabLst>
            </a:pPr>
            <a:r>
              <a:rPr lang="en-US" sz="1600" dirty="0">
                <a:effectLst/>
              </a:rPr>
              <a:t>The </a:t>
            </a:r>
            <a:r>
              <a:rPr lang="en-US" sz="1600" b="1" dirty="0">
                <a:effectLst/>
              </a:rPr>
              <a:t>purpose</a:t>
            </a:r>
            <a:r>
              <a:rPr lang="en-US" sz="1600" dirty="0">
                <a:effectLst/>
              </a:rPr>
              <a:t> of this programme is to provide strategic leadership, management, and support services to the Department.  It consists of the following sub-programmes.  </a:t>
            </a:r>
          </a:p>
          <a:p>
            <a:pPr marR="0" defTabSz="914400">
              <a:lnSpc>
                <a:spcPct val="90000"/>
              </a:lnSpc>
              <a:spcBef>
                <a:spcPts val="0"/>
              </a:spcBef>
              <a:spcAft>
                <a:spcPts val="600"/>
              </a:spcAft>
              <a:tabLst>
                <a:tab pos="450215" algn="l"/>
              </a:tabLst>
            </a:pPr>
            <a:endParaRPr lang="en-US" sz="1600" dirty="0">
              <a:effectLst/>
            </a:endParaRPr>
          </a:p>
          <a:p>
            <a:pPr marR="0" defTabSz="914400">
              <a:lnSpc>
                <a:spcPct val="90000"/>
              </a:lnSpc>
              <a:spcBef>
                <a:spcPts val="0"/>
              </a:spcBef>
              <a:spcAft>
                <a:spcPts val="600"/>
              </a:spcAft>
              <a:tabLst>
                <a:tab pos="450215" algn="l"/>
              </a:tabLst>
            </a:pPr>
            <a:r>
              <a:rPr lang="en-US" sz="1600" b="1" dirty="0">
                <a:effectLst/>
              </a:rPr>
              <a:t>Ministry </a:t>
            </a:r>
            <a:r>
              <a:rPr lang="en-US" sz="1600" dirty="0">
                <a:effectLst/>
              </a:rPr>
              <a:t>includes the Minister’s and Deputy Minister’s salaries, direct office support costs, travel costs and that of their staff, salaries of all advisory staff as well as residential and car allowances.</a:t>
            </a:r>
          </a:p>
          <a:p>
            <a:pPr marR="0" defTabSz="914400">
              <a:lnSpc>
                <a:spcPct val="90000"/>
              </a:lnSpc>
              <a:spcBef>
                <a:spcPts val="0"/>
              </a:spcBef>
              <a:spcAft>
                <a:spcPts val="600"/>
              </a:spcAft>
              <a:tabLst>
                <a:tab pos="450215" algn="l"/>
              </a:tabLst>
            </a:pPr>
            <a:r>
              <a:rPr lang="en-US" sz="1600" b="1" dirty="0">
                <a:effectLst/>
              </a:rPr>
              <a:t>Management </a:t>
            </a:r>
            <a:r>
              <a:rPr lang="en-US" sz="1600" dirty="0">
                <a:effectLst/>
              </a:rPr>
              <a:t>includes the costs of the Director-General, the programme manager of the Administration programme and Internal Audit.  </a:t>
            </a:r>
          </a:p>
          <a:p>
            <a:pPr marR="0" defTabSz="914400">
              <a:lnSpc>
                <a:spcPct val="90000"/>
              </a:lnSpc>
              <a:spcBef>
                <a:spcPts val="0"/>
              </a:spcBef>
              <a:spcAft>
                <a:spcPts val="600"/>
              </a:spcAft>
            </a:pPr>
            <a:r>
              <a:rPr lang="en-US" sz="1600" b="1" dirty="0">
                <a:effectLst/>
              </a:rPr>
              <a:t>Strategic Management and Planning </a:t>
            </a:r>
            <a:r>
              <a:rPr lang="en-US" sz="1600" dirty="0">
                <a:effectLst/>
              </a:rPr>
              <a:t>includes research and policy, monitoring and evaluation and strategic planning.</a:t>
            </a:r>
          </a:p>
          <a:p>
            <a:pPr marR="0" defTabSz="914400">
              <a:lnSpc>
                <a:spcPct val="90000"/>
              </a:lnSpc>
              <a:spcBef>
                <a:spcPts val="0"/>
              </a:spcBef>
              <a:spcAft>
                <a:spcPts val="600"/>
              </a:spcAft>
            </a:pPr>
            <a:r>
              <a:rPr lang="en-US" sz="1600" b="1" dirty="0">
                <a:effectLst/>
              </a:rPr>
              <a:t>Corporate Services </a:t>
            </a:r>
            <a:r>
              <a:rPr lang="en-US" sz="1600" dirty="0">
                <a:effectLst/>
              </a:rPr>
              <a:t>includes human resources, information technology; marketing and communication; risk management and legal services.</a:t>
            </a:r>
          </a:p>
          <a:p>
            <a:pPr marR="0" defTabSz="914400">
              <a:lnSpc>
                <a:spcPct val="90000"/>
              </a:lnSpc>
              <a:spcBef>
                <a:spcPts val="0"/>
              </a:spcBef>
              <a:spcAft>
                <a:spcPts val="600"/>
              </a:spcAft>
            </a:pPr>
            <a:r>
              <a:rPr lang="en-US" sz="1600" b="1" dirty="0">
                <a:effectLst/>
              </a:rPr>
              <a:t>Office of the Chief Financial Officer </a:t>
            </a:r>
            <a:r>
              <a:rPr lang="en-US" sz="1600" dirty="0">
                <a:effectLst/>
              </a:rPr>
              <a:t>includes management of the financial administration.</a:t>
            </a:r>
          </a:p>
          <a:p>
            <a:pPr marR="0" defTabSz="914400">
              <a:lnSpc>
                <a:spcPct val="90000"/>
              </a:lnSpc>
              <a:spcBef>
                <a:spcPts val="0"/>
              </a:spcBef>
              <a:spcAft>
                <a:spcPts val="600"/>
              </a:spcAft>
            </a:pPr>
            <a:r>
              <a:rPr lang="en-US" sz="1600" b="1" dirty="0">
                <a:effectLst/>
              </a:rPr>
              <a:t>Office Accommodation</a:t>
            </a:r>
            <a:r>
              <a:rPr lang="en-US" sz="1600" dirty="0">
                <a:effectLst/>
              </a:rPr>
              <a:t> includes activities and costs relating to office accommodation functions provided by the Administration programme.</a:t>
            </a:r>
          </a:p>
        </p:txBody>
      </p:sp>
      <p:sp>
        <p:nvSpPr>
          <p:cNvPr id="2" name="Slide Number Placeholder 1">
            <a:extLst>
              <a:ext uri="{FF2B5EF4-FFF2-40B4-BE49-F238E27FC236}">
                <a16:creationId xmlns:a16="http://schemas.microsoft.com/office/drawing/2014/main" xmlns="" id="{FC5D1788-19A4-67C6-5C0F-DA3C2F5C239F}"/>
              </a:ext>
            </a:extLst>
          </p:cNvPr>
          <p:cNvSpPr>
            <a:spLocks noGrp="1"/>
          </p:cNvSpPr>
          <p:nvPr>
            <p:ph type="sldNum" sz="quarter" idx="12"/>
          </p:nvPr>
        </p:nvSpPr>
        <p:spPr/>
        <p:txBody>
          <a:bodyPr/>
          <a:lstStyle/>
          <a:p>
            <a:fld id="{DA29E366-C59F-4931-AACC-96A9B8496996}" type="slidenum">
              <a:rPr lang="en-US" smtClean="0"/>
              <a:pPr/>
              <a:t>40</a:t>
            </a:fld>
            <a:endParaRPr lang="en-US" dirty="0"/>
          </a:p>
        </p:txBody>
      </p:sp>
    </p:spTree>
    <p:extLst>
      <p:ext uri="{BB962C8B-B14F-4D97-AF65-F5344CB8AC3E}">
        <p14:creationId xmlns:p14="http://schemas.microsoft.com/office/powerpoint/2010/main" xmlns="" val="1735000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1C67AF2F-466C-58D2-FEB3-3222202EFD46}"/>
              </a:ext>
            </a:extLst>
          </p:cNvPr>
          <p:cNvSpPr txBox="1"/>
          <p:nvPr/>
        </p:nvSpPr>
        <p:spPr>
          <a:xfrm>
            <a:off x="3844813" y="552091"/>
            <a:ext cx="4668251" cy="5431536"/>
          </a:xfrm>
          <a:prstGeom prst="rect">
            <a:avLst/>
          </a:prstGeom>
        </p:spPr>
        <p:txBody>
          <a:bodyPr vert="horz" lIns="91440" tIns="45720" rIns="91440" bIns="45720" rtlCol="0" anchor="ctr">
            <a:normAutofit fontScale="92500" lnSpcReduction="20000"/>
          </a:bodyPr>
          <a:lstStyle/>
          <a:p>
            <a:pPr defTabSz="914400">
              <a:lnSpc>
                <a:spcPct val="90000"/>
              </a:lnSpc>
              <a:spcAft>
                <a:spcPts val="600"/>
              </a:spcAft>
            </a:pPr>
            <a:r>
              <a:rPr lang="en-US" sz="3600" b="1" dirty="0">
                <a:solidFill>
                  <a:srgbClr val="F5981B"/>
                </a:solidFill>
                <a:latin typeface="Arial"/>
                <a:ea typeface="+mj-ea"/>
                <a:cs typeface="Arial"/>
              </a:rPr>
              <a:t>Key Programmes</a:t>
            </a:r>
          </a:p>
          <a:p>
            <a:pPr indent="-228600" defTabSz="914400">
              <a:lnSpc>
                <a:spcPct val="90000"/>
              </a:lnSpc>
              <a:spcAft>
                <a:spcPts val="600"/>
              </a:spcAft>
              <a:buFont typeface="Arial" panose="020B0604020202020204" pitchFamily="34" charset="0"/>
              <a:buChar char="•"/>
            </a:pPr>
            <a:r>
              <a:rPr lang="en-US" sz="1600" dirty="0"/>
              <a:t>Entity Reporting System.</a:t>
            </a:r>
          </a:p>
          <a:p>
            <a:pPr indent="-228600" defTabSz="914400">
              <a:lnSpc>
                <a:spcPct val="90000"/>
              </a:lnSpc>
              <a:spcAft>
                <a:spcPts val="600"/>
              </a:spcAft>
              <a:buFont typeface="Arial" panose="020B0604020202020204" pitchFamily="34" charset="0"/>
              <a:buChar char="•"/>
            </a:pPr>
            <a:r>
              <a:rPr lang="en-US" sz="1600" dirty="0"/>
              <a:t>Sport Information Management System.</a:t>
            </a:r>
          </a:p>
          <a:p>
            <a:pPr indent="-228600" defTabSz="914400">
              <a:lnSpc>
                <a:spcPct val="90000"/>
              </a:lnSpc>
              <a:spcAft>
                <a:spcPts val="600"/>
              </a:spcAft>
              <a:buFont typeface="Arial" panose="020B0604020202020204" pitchFamily="34" charset="0"/>
              <a:buChar char="•"/>
            </a:pPr>
            <a:r>
              <a:rPr lang="en-US" sz="1600" dirty="0"/>
              <a:t>Archivematica System for the National Archives.</a:t>
            </a:r>
          </a:p>
          <a:p>
            <a:pPr indent="-228600" defTabSz="914400">
              <a:lnSpc>
                <a:spcPct val="90000"/>
              </a:lnSpc>
              <a:spcAft>
                <a:spcPts val="600"/>
              </a:spcAft>
              <a:buFont typeface="Arial" panose="020B0604020202020204" pitchFamily="34" charset="0"/>
              <a:buChar char="•"/>
            </a:pPr>
            <a:r>
              <a:rPr lang="en-US" sz="1600" dirty="0"/>
              <a:t>DSAC Awareness Campaigns</a:t>
            </a:r>
          </a:p>
          <a:p>
            <a:pPr indent="-228600" defTabSz="914400">
              <a:lnSpc>
                <a:spcPct val="90000"/>
              </a:lnSpc>
              <a:spcAft>
                <a:spcPts val="600"/>
              </a:spcAft>
              <a:buFont typeface="Arial" panose="020B0604020202020204" pitchFamily="34" charset="0"/>
              <a:buChar char="•"/>
            </a:pPr>
            <a:r>
              <a:rPr lang="en-US" sz="1600" dirty="0"/>
              <a:t>Legislative drafting</a:t>
            </a:r>
          </a:p>
          <a:p>
            <a:pPr indent="-228600" defTabSz="914400">
              <a:lnSpc>
                <a:spcPct val="90000"/>
              </a:lnSpc>
              <a:spcAft>
                <a:spcPts val="600"/>
              </a:spcAft>
              <a:buFont typeface="Arial" panose="020B0604020202020204" pitchFamily="34" charset="0"/>
              <a:buChar char="•"/>
            </a:pPr>
            <a:r>
              <a:rPr lang="en-US" sz="1600" dirty="0"/>
              <a:t>Community/sectoral engagements - izimbizo</a:t>
            </a:r>
          </a:p>
          <a:p>
            <a:pPr indent="-228600" defTabSz="914400">
              <a:lnSpc>
                <a:spcPct val="90000"/>
              </a:lnSpc>
              <a:spcAft>
                <a:spcPts val="600"/>
              </a:spcAft>
              <a:buFont typeface="Arial" panose="020B0604020202020204" pitchFamily="34" charset="0"/>
              <a:buChar char="•"/>
            </a:pPr>
            <a:endParaRPr lang="en-US" sz="1600" dirty="0"/>
          </a:p>
          <a:p>
            <a:pPr defTabSz="914400">
              <a:lnSpc>
                <a:spcPct val="90000"/>
              </a:lnSpc>
              <a:spcAft>
                <a:spcPts val="600"/>
              </a:spcAft>
            </a:pPr>
            <a:r>
              <a:rPr lang="en-US" sz="3600" b="1" dirty="0">
                <a:solidFill>
                  <a:srgbClr val="F5981B"/>
                </a:solidFill>
                <a:latin typeface="Arial"/>
                <a:ea typeface="+mj-ea"/>
                <a:cs typeface="Arial"/>
              </a:rPr>
              <a:t>Highlights</a:t>
            </a:r>
          </a:p>
          <a:p>
            <a:pPr indent="-228600" defTabSz="914400">
              <a:lnSpc>
                <a:spcPct val="90000"/>
              </a:lnSpc>
              <a:spcAft>
                <a:spcPts val="600"/>
              </a:spcAft>
              <a:buFont typeface="Arial" panose="020B0604020202020204" pitchFamily="34" charset="0"/>
              <a:buChar char="•"/>
            </a:pPr>
            <a:r>
              <a:rPr lang="en-US" sz="1600" dirty="0"/>
              <a:t>Finalisation of the merger of the two former departments (SRSA&amp;DAC) and met compliance requirements i.e. Tabling of the APPs and ARs within the same period of the merger (2020/21).</a:t>
            </a:r>
          </a:p>
          <a:p>
            <a:pPr indent="-228600" defTabSz="914400">
              <a:lnSpc>
                <a:spcPct val="90000"/>
              </a:lnSpc>
              <a:spcAft>
                <a:spcPts val="600"/>
              </a:spcAft>
              <a:buFont typeface="Arial" panose="020B0604020202020204" pitchFamily="34" charset="0"/>
              <a:buChar char="•"/>
            </a:pPr>
            <a:r>
              <a:rPr lang="en-US" sz="1600" dirty="0"/>
              <a:t>Received unqualified audit opinion for 2020/21 &amp; 2021/22 financial years.</a:t>
            </a:r>
          </a:p>
          <a:p>
            <a:pPr indent="-228600" defTabSz="914400">
              <a:lnSpc>
                <a:spcPct val="90000"/>
              </a:lnSpc>
              <a:spcAft>
                <a:spcPts val="600"/>
              </a:spcAft>
              <a:buFont typeface="Arial" panose="020B0604020202020204" pitchFamily="34" charset="0"/>
              <a:buChar char="•"/>
            </a:pPr>
            <a:r>
              <a:rPr lang="en-US" sz="1600" dirty="0"/>
              <a:t>Organisational review process underway- Macro-structure in draft form.</a:t>
            </a:r>
          </a:p>
          <a:p>
            <a:pPr indent="-228600" defTabSz="914400">
              <a:lnSpc>
                <a:spcPct val="90000"/>
              </a:lnSpc>
              <a:spcAft>
                <a:spcPts val="600"/>
              </a:spcAft>
              <a:buFont typeface="Arial" panose="020B0604020202020204" pitchFamily="34" charset="0"/>
              <a:buChar char="•"/>
            </a:pPr>
            <a:r>
              <a:rPr lang="en-US" sz="1600" dirty="0"/>
              <a:t>10.19% of interns on the staff complement at 30th December 2022 – </a:t>
            </a:r>
            <a:r>
              <a:rPr lang="en-US" sz="1600" dirty="0">
                <a:solidFill>
                  <a:schemeClr val="accent2">
                    <a:lumMod val="75000"/>
                  </a:schemeClr>
                </a:solidFill>
              </a:rPr>
              <a:t>also in the 2023/24 APP</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t>100% payment of invoices paid within 30 days as at  30th December 2022 - </a:t>
            </a:r>
            <a:r>
              <a:rPr kumimoji="0" lang="en-US" sz="16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also in the 2023/24 APP</a:t>
            </a:r>
          </a:p>
          <a:p>
            <a:pPr indent="-228600" defTabSz="914400">
              <a:lnSpc>
                <a:spcPct val="90000"/>
              </a:lnSpc>
              <a:spcAft>
                <a:spcPts val="600"/>
              </a:spcAft>
              <a:buFont typeface="Arial" panose="020B0604020202020204" pitchFamily="34" charset="0"/>
              <a:buChar char="•"/>
            </a:pPr>
            <a:endParaRPr lang="en-US" sz="1600" dirty="0"/>
          </a:p>
        </p:txBody>
      </p:sp>
      <p:sp>
        <p:nvSpPr>
          <p:cNvPr id="2" name="Slide Number Placeholder 1">
            <a:extLst>
              <a:ext uri="{FF2B5EF4-FFF2-40B4-BE49-F238E27FC236}">
                <a16:creationId xmlns:a16="http://schemas.microsoft.com/office/drawing/2014/main" xmlns="" id="{BC7FA458-4DF2-1149-8945-B6EC95AA4518}"/>
              </a:ext>
            </a:extLst>
          </p:cNvPr>
          <p:cNvSpPr>
            <a:spLocks noGrp="1"/>
          </p:cNvSpPr>
          <p:nvPr>
            <p:ph type="sldNum" sz="quarter" idx="12"/>
          </p:nvPr>
        </p:nvSpPr>
        <p:spPr/>
        <p:txBody>
          <a:bodyPr/>
          <a:lstStyle/>
          <a:p>
            <a:fld id="{DA29E366-C59F-4931-AACC-96A9B8496996}" type="slidenum">
              <a:rPr lang="en-US" smtClean="0"/>
              <a:pPr/>
              <a:t>41</a:t>
            </a:fld>
            <a:endParaRPr lang="en-US" dirty="0"/>
          </a:p>
        </p:txBody>
      </p:sp>
    </p:spTree>
    <p:extLst>
      <p:ext uri="{BB962C8B-B14F-4D97-AF65-F5344CB8AC3E}">
        <p14:creationId xmlns:p14="http://schemas.microsoft.com/office/powerpoint/2010/main" xmlns="" val="2438757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2A54920D-1136-C54A-B043-F4379082E355}"/>
              </a:ext>
            </a:extLst>
          </p:cNvPr>
          <p:cNvSpPr txBox="1"/>
          <p:nvPr/>
        </p:nvSpPr>
        <p:spPr>
          <a:xfrm>
            <a:off x="835357" y="2960716"/>
            <a:ext cx="3271301" cy="238760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700" kern="1200" dirty="0">
                <a:solidFill>
                  <a:schemeClr val="tx1"/>
                </a:solidFill>
                <a:latin typeface="+mj-lt"/>
                <a:ea typeface="+mj-ea"/>
                <a:cs typeface="+mj-cs"/>
              </a:rPr>
              <a:t>Key programme</a:t>
            </a:r>
          </a:p>
        </p:txBody>
      </p:sp>
      <p:grpSp>
        <p:nvGrpSpPr>
          <p:cNvPr id="31" name="Group 30">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2984992"/>
            <a:ext cx="548639" cy="673460"/>
            <a:chOff x="3940602" y="308034"/>
            <a:chExt cx="2116791" cy="3428999"/>
          </a:xfrm>
          <a:solidFill>
            <a:schemeClr val="accent4"/>
          </a:solidFill>
        </p:grpSpPr>
        <p:sp>
          <p:nvSpPr>
            <p:cNvPr id="32" name="Rectangle 31">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46A4C694-D07C-EB7D-AF19-E00450945BB4}"/>
              </a:ext>
            </a:extLst>
          </p:cNvPr>
          <p:cNvGraphicFramePr>
            <a:graphicFrameLocks noGrp="1"/>
          </p:cNvGraphicFramePr>
          <p:nvPr>
            <p:extLst>
              <p:ext uri="{D42A27DB-BD31-4B8C-83A1-F6EECF244321}">
                <p14:modId xmlns:p14="http://schemas.microsoft.com/office/powerpoint/2010/main" xmlns="" val="2807978276"/>
              </p:ext>
            </p:extLst>
          </p:nvPr>
        </p:nvGraphicFramePr>
        <p:xfrm>
          <a:off x="4307532" y="666728"/>
          <a:ext cx="4152233" cy="5465791"/>
        </p:xfrm>
        <a:graphic>
          <a:graphicData uri="http://schemas.openxmlformats.org/drawingml/2006/table">
            <a:tbl>
              <a:tblPr firstRow="1" bandRow="1">
                <a:tableStyleId>{3B4B98B0-60AC-42C2-AFA5-B58CD77FA1E5}</a:tableStyleId>
              </a:tblPr>
              <a:tblGrid>
                <a:gridCol w="1710101">
                  <a:extLst>
                    <a:ext uri="{9D8B030D-6E8A-4147-A177-3AD203B41FA5}">
                      <a16:colId xmlns:a16="http://schemas.microsoft.com/office/drawing/2014/main" xmlns="" val="3252931871"/>
                    </a:ext>
                  </a:extLst>
                </a:gridCol>
                <a:gridCol w="2442132">
                  <a:extLst>
                    <a:ext uri="{9D8B030D-6E8A-4147-A177-3AD203B41FA5}">
                      <a16:colId xmlns:a16="http://schemas.microsoft.com/office/drawing/2014/main" xmlns="" val="2254075578"/>
                    </a:ext>
                  </a:extLst>
                </a:gridCol>
              </a:tblGrid>
              <a:tr h="5465791">
                <a:tc>
                  <a:txBody>
                    <a:bodyPr/>
                    <a:lstStyle/>
                    <a:p>
                      <a:pPr marL="0" marR="0">
                        <a:lnSpc>
                          <a:spcPct val="107000"/>
                        </a:lnSpc>
                        <a:spcBef>
                          <a:spcPts val="0"/>
                        </a:spcBef>
                        <a:spcAft>
                          <a:spcPts val="0"/>
                        </a:spcAft>
                      </a:pPr>
                      <a:r>
                        <a:rPr lang="en-GB" sz="1500" b="1" kern="1200" dirty="0">
                          <a:solidFill>
                            <a:srgbClr val="000000"/>
                          </a:solidFill>
                          <a:effectLst/>
                        </a:rPr>
                        <a:t>Governance and Oversight </a:t>
                      </a:r>
                      <a:endParaRPr lang="en-US" sz="2200" b="1" dirty="0">
                        <a:effectLst/>
                      </a:endParaRPr>
                    </a:p>
                    <a:p>
                      <a:pPr marL="0" marR="0">
                        <a:lnSpc>
                          <a:spcPct val="107000"/>
                        </a:lnSpc>
                        <a:spcBef>
                          <a:spcPts val="0"/>
                        </a:spcBef>
                        <a:spcAft>
                          <a:spcPts val="0"/>
                        </a:spcAft>
                      </a:pPr>
                      <a:r>
                        <a:rPr lang="en-GB" sz="1500" b="1" kern="1200" dirty="0">
                          <a:solidFill>
                            <a:srgbClr val="000000"/>
                          </a:solidFill>
                          <a:effectLst/>
                        </a:rPr>
                        <a:t>Fully constituted councils/</a:t>
                      </a:r>
                    </a:p>
                    <a:p>
                      <a:pPr marL="0" marR="0">
                        <a:lnSpc>
                          <a:spcPct val="107000"/>
                        </a:lnSpc>
                        <a:spcBef>
                          <a:spcPts val="0"/>
                        </a:spcBef>
                        <a:spcAft>
                          <a:spcPts val="0"/>
                        </a:spcAft>
                      </a:pPr>
                      <a:r>
                        <a:rPr lang="en-GB" sz="1500" b="1" kern="1200" dirty="0">
                          <a:solidFill>
                            <a:srgbClr val="000000"/>
                          </a:solidFill>
                          <a:effectLst/>
                        </a:rPr>
                        <a:t>boards of public entities</a:t>
                      </a:r>
                      <a:endParaRPr lang="en-US" sz="3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042" marR="37042" marT="18521" marB="18521"/>
                </a:tc>
                <a:tc>
                  <a:txBody>
                    <a:bodyPr/>
                    <a:lstStyle/>
                    <a:p>
                      <a:pPr marL="0" marR="0">
                        <a:lnSpc>
                          <a:spcPct val="107000"/>
                        </a:lnSpc>
                        <a:spcBef>
                          <a:spcPts val="0"/>
                        </a:spcBef>
                        <a:spcAft>
                          <a:spcPts val="0"/>
                        </a:spcAft>
                      </a:pPr>
                      <a:r>
                        <a:rPr lang="en-GB" sz="1000" b="0" kern="1200" dirty="0">
                          <a:solidFill>
                            <a:srgbClr val="000000"/>
                          </a:solidFill>
                          <a:effectLst/>
                        </a:rPr>
                        <a:t>The appointment of Councils/Boards of Public Entities is to ensure that there is Accounting Authority responsible for affairs of each institution as per enabling legislations. It is also to ensure that public entities comply with the principles of good governance. Selection is regulated by the applicable legislations and regulations per public entity. </a:t>
                      </a:r>
                    </a:p>
                    <a:p>
                      <a:pPr marL="0" marR="0">
                        <a:lnSpc>
                          <a:spcPct val="107000"/>
                        </a:lnSpc>
                        <a:spcBef>
                          <a:spcPts val="0"/>
                        </a:spcBef>
                        <a:spcAft>
                          <a:spcPts val="0"/>
                        </a:spcAft>
                      </a:pPr>
                      <a:endParaRPr lang="en-GB" sz="1000" b="0" kern="1200" dirty="0">
                        <a:solidFill>
                          <a:srgbClr val="000000"/>
                        </a:solidFill>
                        <a:effectLst/>
                      </a:endParaRPr>
                    </a:p>
                    <a:p>
                      <a:pPr marL="0" marR="0">
                        <a:lnSpc>
                          <a:spcPct val="107000"/>
                        </a:lnSpc>
                        <a:spcBef>
                          <a:spcPts val="0"/>
                        </a:spcBef>
                        <a:spcAft>
                          <a:spcPts val="0"/>
                        </a:spcAft>
                      </a:pPr>
                      <a:r>
                        <a:rPr lang="en-GB" sz="1000" b="0" kern="1200" dirty="0">
                          <a:solidFill>
                            <a:srgbClr val="000000"/>
                          </a:solidFill>
                          <a:effectLst/>
                        </a:rPr>
                        <a:t>Call for nominations are publicised publicly in the print and electronic media. Selection is made based on qualifications and experience serving in a governance structure. Some of the challenges experienced are that it becomes difficult to attract more experienced candidates to serve in these Councils/Boards due to the amount of remuneration paid to members. This situation is constantly monitored to deal with as it arises.</a:t>
                      </a:r>
                      <a:endParaRPr lang="en-US" sz="1500" b="0" dirty="0">
                        <a:effectLst/>
                      </a:endParaRPr>
                    </a:p>
                    <a:p>
                      <a:pPr marL="0" marR="0">
                        <a:lnSpc>
                          <a:spcPct val="107000"/>
                        </a:lnSpc>
                        <a:spcBef>
                          <a:spcPts val="0"/>
                        </a:spcBef>
                        <a:spcAft>
                          <a:spcPts val="0"/>
                        </a:spcAft>
                      </a:pPr>
                      <a:endParaRPr lang="en-GB" sz="1000" b="1" kern="1200" dirty="0">
                        <a:solidFill>
                          <a:srgbClr val="000000"/>
                        </a:solidFill>
                        <a:effectLst/>
                      </a:endParaRPr>
                    </a:p>
                    <a:p>
                      <a:pPr marL="0" marR="0">
                        <a:lnSpc>
                          <a:spcPct val="107000"/>
                        </a:lnSpc>
                        <a:spcBef>
                          <a:spcPts val="0"/>
                        </a:spcBef>
                        <a:spcAft>
                          <a:spcPts val="0"/>
                        </a:spcAft>
                      </a:pPr>
                      <a:r>
                        <a:rPr lang="en-GB" sz="1000" b="1" kern="1200" dirty="0">
                          <a:solidFill>
                            <a:srgbClr val="000000"/>
                          </a:solidFill>
                          <a:effectLst/>
                        </a:rPr>
                        <a:t>Deliverables for 2023/24</a:t>
                      </a:r>
                      <a:endParaRPr lang="en-US" sz="1500" b="1" dirty="0">
                        <a:effectLst/>
                      </a:endParaRPr>
                    </a:p>
                    <a:p>
                      <a:pPr marL="0" marR="0">
                        <a:lnSpc>
                          <a:spcPct val="107000"/>
                        </a:lnSpc>
                        <a:spcBef>
                          <a:spcPts val="0"/>
                        </a:spcBef>
                        <a:spcAft>
                          <a:spcPts val="0"/>
                        </a:spcAft>
                      </a:pPr>
                      <a:r>
                        <a:rPr lang="en-GB" sz="1000" b="0" kern="1200" dirty="0">
                          <a:solidFill>
                            <a:srgbClr val="000000"/>
                          </a:solidFill>
                          <a:effectLst/>
                        </a:rPr>
                        <a:t>Monitoring of public entities performance in terms of non-financial and financial performance. This is to ensure that entities contribute to the implementation of their mandate and by extension that of the Department. Unit also ensures that there is optimal and prudent use of financial resources allocated and that entities are properly managed. </a:t>
                      </a:r>
                    </a:p>
                    <a:p>
                      <a:pPr marL="0" marR="0">
                        <a:lnSpc>
                          <a:spcPct val="107000"/>
                        </a:lnSpc>
                        <a:spcBef>
                          <a:spcPts val="0"/>
                        </a:spcBef>
                        <a:spcAft>
                          <a:spcPts val="0"/>
                        </a:spcAft>
                      </a:pPr>
                      <a:r>
                        <a:rPr lang="en-GB" sz="1000" b="0" kern="1200" dirty="0">
                          <a:solidFill>
                            <a:srgbClr val="000000"/>
                          </a:solidFill>
                          <a:effectLst/>
                        </a:rPr>
                        <a:t>Functional Boards/Councils.</a:t>
                      </a:r>
                      <a:endParaRPr lang="en-US" sz="16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7042" marR="37042" marT="18521" marB="18521"/>
                </a:tc>
                <a:extLst>
                  <a:ext uri="{0D108BD9-81ED-4DB2-BD59-A6C34878D82A}">
                    <a16:rowId xmlns:a16="http://schemas.microsoft.com/office/drawing/2014/main" xmlns="" val="291920884"/>
                  </a:ext>
                </a:extLst>
              </a:tr>
            </a:tbl>
          </a:graphicData>
        </a:graphic>
      </p:graphicFrame>
      <p:sp>
        <p:nvSpPr>
          <p:cNvPr id="8" name="Slide Number Placeholder 7">
            <a:extLst>
              <a:ext uri="{FF2B5EF4-FFF2-40B4-BE49-F238E27FC236}">
                <a16:creationId xmlns:a16="http://schemas.microsoft.com/office/drawing/2014/main" xmlns="" id="{CFC09751-7486-75B6-DF1C-C0F1BC754522}"/>
              </a:ext>
            </a:extLst>
          </p:cNvPr>
          <p:cNvSpPr>
            <a:spLocks noGrp="1"/>
          </p:cNvSpPr>
          <p:nvPr>
            <p:ph type="sldNum" sz="quarter" idx="12"/>
          </p:nvPr>
        </p:nvSpPr>
        <p:spPr/>
        <p:txBody>
          <a:bodyPr/>
          <a:lstStyle/>
          <a:p>
            <a:fld id="{DA29E366-C59F-4931-AACC-96A9B8496996}" type="slidenum">
              <a:rPr lang="en-US" smtClean="0"/>
              <a:pPr/>
              <a:t>42</a:t>
            </a:fld>
            <a:endParaRPr lang="en-US" dirty="0"/>
          </a:p>
        </p:txBody>
      </p:sp>
    </p:spTree>
    <p:extLst>
      <p:ext uri="{BB962C8B-B14F-4D97-AF65-F5344CB8AC3E}">
        <p14:creationId xmlns:p14="http://schemas.microsoft.com/office/powerpoint/2010/main" xmlns="" val="3980579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3" name="Table 1"/>
          <p:cNvGraphicFramePr/>
          <p:nvPr>
            <p:extLst>
              <p:ext uri="{D42A27DB-BD31-4B8C-83A1-F6EECF244321}">
                <p14:modId xmlns:p14="http://schemas.microsoft.com/office/powerpoint/2010/main" xmlns="" val="352419867"/>
              </p:ext>
            </p:extLst>
          </p:nvPr>
        </p:nvGraphicFramePr>
        <p:xfrm>
          <a:off x="86320" y="1333500"/>
          <a:ext cx="8870761" cy="5392274"/>
        </p:xfrm>
        <a:graphic>
          <a:graphicData uri="http://schemas.openxmlformats.org/drawingml/2006/table">
            <a:tbl>
              <a:tblPr firstRow="1" firstCol="1" bandRow="1"/>
              <a:tblGrid>
                <a:gridCol w="2040744">
                  <a:extLst>
                    <a:ext uri="{9D8B030D-6E8A-4147-A177-3AD203B41FA5}">
                      <a16:colId xmlns:a16="http://schemas.microsoft.com/office/drawing/2014/main" xmlns="" val="20000"/>
                    </a:ext>
                  </a:extLst>
                </a:gridCol>
                <a:gridCol w="3873097">
                  <a:extLst>
                    <a:ext uri="{9D8B030D-6E8A-4147-A177-3AD203B41FA5}">
                      <a16:colId xmlns:a16="http://schemas.microsoft.com/office/drawing/2014/main" xmlns="" val="20001"/>
                    </a:ext>
                  </a:extLst>
                </a:gridCol>
                <a:gridCol w="2956920">
                  <a:extLst>
                    <a:ext uri="{9D8B030D-6E8A-4147-A177-3AD203B41FA5}">
                      <a16:colId xmlns:a16="http://schemas.microsoft.com/office/drawing/2014/main" xmlns="" val="20002"/>
                    </a:ext>
                  </a:extLst>
                </a:gridCol>
              </a:tblGrid>
              <a:tr h="379337">
                <a:tc>
                  <a:txBody>
                    <a:bodyPr/>
                    <a:lstStyle/>
                    <a:p>
                      <a:pPr algn="l">
                        <a:defRPr sz="1800" b="0">
                          <a:solidFill>
                            <a:srgbClr val="000000"/>
                          </a:solidFill>
                        </a:defRPr>
                      </a:pPr>
                      <a:r>
                        <a:rPr sz="1400" b="1" dirty="0">
                          <a:latin typeface="Arial"/>
                          <a:ea typeface="Arial"/>
                          <a:cs typeface="Arial"/>
                          <a:sym typeface="Arial"/>
                        </a:rPr>
                        <a:t>CAMPAIGN</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hueOff val="-1081314"/>
                        <a:satOff val="4338"/>
                        <a:lumOff val="-8931"/>
                      </a:schemeClr>
                    </a:solidFill>
                  </a:tcPr>
                </a:tc>
                <a:tc>
                  <a:txBody>
                    <a:bodyPr/>
                    <a:lstStyle/>
                    <a:p>
                      <a:pPr algn="l">
                        <a:defRPr sz="1800" b="0">
                          <a:solidFill>
                            <a:srgbClr val="000000"/>
                          </a:solidFill>
                        </a:defRPr>
                      </a:pPr>
                      <a:r>
                        <a:rPr sz="1400" b="1" dirty="0">
                          <a:latin typeface="Arial"/>
                          <a:ea typeface="Arial"/>
                          <a:cs typeface="Arial"/>
                          <a:sym typeface="Arial"/>
                        </a:rPr>
                        <a:t>DELIVERABLE</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hueOff val="-1081314"/>
                        <a:satOff val="4338"/>
                        <a:lumOff val="-8931"/>
                      </a:schemeClr>
                    </a:solidFill>
                  </a:tcPr>
                </a:tc>
                <a:tc>
                  <a:txBody>
                    <a:bodyPr/>
                    <a:lstStyle/>
                    <a:p>
                      <a:pPr algn="l">
                        <a:defRPr sz="1800" b="0">
                          <a:solidFill>
                            <a:srgbClr val="000000"/>
                          </a:solidFill>
                        </a:defRPr>
                      </a:pPr>
                      <a:r>
                        <a:rPr sz="1400" b="1" dirty="0">
                          <a:latin typeface="Arial"/>
                          <a:ea typeface="Arial"/>
                          <a:cs typeface="Arial"/>
                          <a:sym typeface="Arial"/>
                        </a:rPr>
                        <a:t>OUTPUT</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hueOff val="-1081314"/>
                        <a:satOff val="4338"/>
                        <a:lumOff val="-8931"/>
                      </a:schemeClr>
                    </a:solidFill>
                  </a:tcPr>
                </a:tc>
                <a:extLst>
                  <a:ext uri="{0D108BD9-81ED-4DB2-BD59-A6C34878D82A}">
                    <a16:rowId xmlns:a16="http://schemas.microsoft.com/office/drawing/2014/main" xmlns="" val="10000"/>
                  </a:ext>
                </a:extLst>
              </a:tr>
              <a:tr h="1553353">
                <a:tc>
                  <a:txBody>
                    <a:bodyPr/>
                    <a:lstStyle/>
                    <a:p>
                      <a:pPr algn="l" defTabSz="914400">
                        <a:defRPr sz="2000" b="0">
                          <a:solidFill>
                            <a:srgbClr val="000000"/>
                          </a:solidFill>
                          <a:latin typeface="Arial"/>
                          <a:ea typeface="Arial"/>
                          <a:cs typeface="Arial"/>
                          <a:sym typeface="Arial"/>
                        </a:defRPr>
                      </a:pPr>
                      <a:endParaRPr sz="1400" dirty="0"/>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457200">
                        <a:defRPr sz="2000">
                          <a:latin typeface="Arial"/>
                          <a:ea typeface="Arial"/>
                          <a:cs typeface="Arial"/>
                          <a:sym typeface="Arial"/>
                        </a:defRPr>
                      </a:pPr>
                      <a:r>
                        <a:rPr sz="1200" dirty="0"/>
                        <a:t>To </a:t>
                      </a:r>
                      <a:r>
                        <a:rPr sz="1200" b="1" u="sng" dirty="0"/>
                        <a:t>Educate &amp; Remind </a:t>
                      </a:r>
                      <a:r>
                        <a:rPr sz="1200" dirty="0"/>
                        <a:t>South Africans about the history and need to preserve the history of our country in the journey travelled to overcoming past unlawful adversities &amp; winning whilst building a cohesive nation! </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457200">
                        <a:defRPr sz="1800"/>
                      </a:pPr>
                      <a:r>
                        <a:rPr sz="1200" dirty="0">
                          <a:latin typeface="Arial"/>
                          <a:ea typeface="Arial"/>
                          <a:cs typeface="Arial"/>
                          <a:sym typeface="Arial"/>
                        </a:rPr>
                        <a:t>My National Day ATL (Above The Line) Advertising 
</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xmlns="" val="10001"/>
                  </a:ext>
                </a:extLst>
              </a:tr>
              <a:tr h="1378065">
                <a:tc>
                  <a:txBody>
                    <a:bodyPr/>
                    <a:lstStyle/>
                    <a:p>
                      <a:pPr algn="l" defTabSz="914400">
                        <a:defRPr sz="2000" b="0">
                          <a:solidFill>
                            <a:srgbClr val="000000"/>
                          </a:solidFill>
                          <a:latin typeface="Arial"/>
                          <a:ea typeface="Arial"/>
                          <a:cs typeface="Arial"/>
                          <a:sym typeface="Arial"/>
                        </a:defRPr>
                      </a:pPr>
                      <a:endParaRPr sz="1400" dirty="0"/>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457200">
                        <a:defRPr sz="2000">
                          <a:latin typeface="Arial"/>
                          <a:ea typeface="Arial"/>
                          <a:cs typeface="Arial"/>
                          <a:sym typeface="Arial"/>
                        </a:defRPr>
                      </a:pPr>
                      <a:r>
                        <a:rPr sz="1200" dirty="0"/>
                        <a:t>To </a:t>
                      </a:r>
                      <a:r>
                        <a:rPr sz="1200" b="1" dirty="0"/>
                        <a:t>Raise Awareness </a:t>
                      </a:r>
                      <a:r>
                        <a:rPr sz="1200" dirty="0"/>
                        <a:t>about the role men and boy-children CAN and MUST play in PREVENTING GBVF by protecting, caring and looking after women and girl-children.</a:t>
                      </a:r>
                    </a:p>
                    <a:p>
                      <a:pPr algn="l" defTabSz="457200">
                        <a:defRPr sz="2000">
                          <a:latin typeface="Arial"/>
                          <a:ea typeface="Arial"/>
                          <a:cs typeface="Arial"/>
                          <a:sym typeface="Arial"/>
                        </a:defRPr>
                      </a:pPr>
                      <a:endParaRPr sz="1200" dirty="0"/>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914400">
                        <a:defRPr sz="1800"/>
                      </a:pPr>
                      <a:r>
                        <a:rPr sz="1200" dirty="0">
                          <a:latin typeface="Arial"/>
                          <a:ea typeface="Arial"/>
                          <a:cs typeface="Arial"/>
                          <a:sym typeface="Arial"/>
                        </a:rPr>
                        <a:t>Golekane Active Citizenry ATL Awareness Drive
 </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xmlns="" val="10002"/>
                  </a:ext>
                </a:extLst>
              </a:tr>
              <a:tr h="1003064">
                <a:tc>
                  <a:txBody>
                    <a:bodyPr/>
                    <a:lstStyle/>
                    <a:p>
                      <a:pPr algn="l" defTabSz="914400">
                        <a:defRPr sz="2000" b="0">
                          <a:solidFill>
                            <a:srgbClr val="000000"/>
                          </a:solidFill>
                          <a:latin typeface="Arial"/>
                          <a:ea typeface="Arial"/>
                          <a:cs typeface="Arial"/>
                          <a:sym typeface="Arial"/>
                        </a:defRPr>
                      </a:pPr>
                      <a:endParaRPr sz="1400" dirty="0"/>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457200">
                        <a:defRPr sz="1000">
                          <a:latin typeface="Arial"/>
                          <a:ea typeface="Arial"/>
                          <a:cs typeface="Arial"/>
                          <a:sym typeface="Arial"/>
                        </a:defRPr>
                      </a:pPr>
                      <a:endParaRPr sz="1200" dirty="0"/>
                    </a:p>
                    <a:p>
                      <a:pPr algn="l" defTabSz="457200">
                        <a:tabLst>
                          <a:tab pos="1371600" algn="l"/>
                        </a:tabLst>
                        <a:defRPr sz="2000">
                          <a:uFill>
                            <a:solidFill>
                              <a:srgbClr val="000000"/>
                            </a:solidFill>
                          </a:uFill>
                          <a:latin typeface="Arial"/>
                          <a:ea typeface="Arial"/>
                          <a:cs typeface="Arial"/>
                          <a:sym typeface="Arial"/>
                        </a:defRPr>
                      </a:pPr>
                      <a:r>
                        <a:rPr sz="1200" dirty="0"/>
                        <a:t>To drive awareness, usage and observance of the patriotic pride towards SA’s national flag and national symbols </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914400">
                        <a:defRPr sz="1800"/>
                      </a:pPr>
                      <a:r>
                        <a:rPr sz="1200" dirty="0">
                          <a:latin typeface="Arial"/>
                          <a:ea typeface="Arial"/>
                          <a:cs typeface="Arial"/>
                          <a:sym typeface="Arial"/>
                        </a:rPr>
                        <a:t>I Am The Flag Campaign</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xmlns="" val="10003"/>
                  </a:ext>
                </a:extLst>
              </a:tr>
              <a:tr h="1078455">
                <a:tc>
                  <a:txBody>
                    <a:bodyPr/>
                    <a:lstStyle/>
                    <a:p>
                      <a:pPr algn="l" defTabSz="914400">
                        <a:defRPr sz="2000" b="0">
                          <a:solidFill>
                            <a:srgbClr val="000000"/>
                          </a:solidFill>
                          <a:latin typeface="Arial"/>
                          <a:ea typeface="Arial"/>
                          <a:cs typeface="Arial"/>
                          <a:sym typeface="Arial"/>
                        </a:defRPr>
                      </a:pPr>
                      <a:endParaRPr sz="1400" dirty="0"/>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2000">
                          <a:latin typeface="Arial"/>
                          <a:ea typeface="Arial"/>
                          <a:cs typeface="Arial"/>
                          <a:sym typeface="Arial"/>
                        </a:defRPr>
                      </a:pPr>
                      <a:r>
                        <a:rPr sz="1200" dirty="0"/>
                        <a:t>To get 27m South Africans exercising regularly by 2030 </a:t>
                      </a:r>
                      <a:endParaRPr sz="1200" b="1" u="sng" dirty="0">
                        <a:solidFill>
                          <a:srgbClr val="FF2600"/>
                        </a:solidFill>
                      </a:endParaRP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defTabSz="914400">
                        <a:defRPr sz="1800"/>
                      </a:pPr>
                      <a:r>
                        <a:rPr sz="1200" dirty="0">
                          <a:latin typeface="Arial"/>
                          <a:ea typeface="Arial"/>
                          <a:cs typeface="Arial"/>
                          <a:sym typeface="Arial"/>
                        </a:rPr>
                        <a:t>Virtual Gyms Weekly Drive </a:t>
                      </a:r>
                    </a:p>
                  </a:txBody>
                  <a:tcPr marL="35719" marR="35719" marT="35719" marB="35719"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xmlns="" val="10004"/>
                  </a:ext>
                </a:extLst>
              </a:tr>
            </a:tbl>
          </a:graphicData>
        </a:graphic>
      </p:graphicFrame>
      <p:pic>
        <p:nvPicPr>
          <p:cNvPr id="814" name="MY National Day logo.png" descr="MY National Day logo.png"/>
          <p:cNvPicPr>
            <a:picLocks noChangeAspect="1"/>
          </p:cNvPicPr>
          <p:nvPr/>
        </p:nvPicPr>
        <p:blipFill>
          <a:blip r:embed="rId2" cstate="print"/>
          <a:stretch>
            <a:fillRect/>
          </a:stretch>
        </p:blipFill>
        <p:spPr>
          <a:xfrm>
            <a:off x="211396" y="1957623"/>
            <a:ext cx="1849658" cy="1250741"/>
          </a:xfrm>
          <a:prstGeom prst="rect">
            <a:avLst/>
          </a:prstGeom>
          <a:ln w="12700">
            <a:miter lim="400000"/>
          </a:ln>
        </p:spPr>
      </p:pic>
      <p:sp>
        <p:nvSpPr>
          <p:cNvPr id="815" name="Rounded Rectangle"/>
          <p:cNvSpPr/>
          <p:nvPr/>
        </p:nvSpPr>
        <p:spPr>
          <a:xfrm>
            <a:off x="112024" y="3314844"/>
            <a:ext cx="1724931" cy="1096213"/>
          </a:xfrm>
          <a:prstGeom prst="roundRect">
            <a:avLst>
              <a:gd name="adj" fmla="val 18148"/>
            </a:avLst>
          </a:prstGeom>
          <a:solidFill>
            <a:srgbClr val="000000"/>
          </a:solidFill>
          <a:ln w="12700">
            <a:miter lim="400000"/>
          </a:ln>
        </p:spPr>
        <p:txBody>
          <a:bodyPr lIns="35719" tIns="35719" rIns="35719" bIns="35719" anchor="ctr"/>
          <a:lstStyle/>
          <a:p>
            <a:pPr algn="ctr" defTabSz="410751" hangingPunct="0">
              <a:defRPr sz="2200" b="0">
                <a:solidFill>
                  <a:srgbClr val="FFFFFF"/>
                </a:solidFill>
                <a:latin typeface="+mn-lt"/>
                <a:ea typeface="+mn-ea"/>
                <a:cs typeface="+mn-cs"/>
                <a:sym typeface="Helvetica Neue Medium"/>
              </a:defRPr>
            </a:pPr>
            <a:endParaRPr sz="1547" kern="0" dirty="0">
              <a:solidFill>
                <a:srgbClr val="FFFFFF"/>
              </a:solidFill>
              <a:latin typeface="Helvetica Neue Medium"/>
              <a:sym typeface="Helvetica Neue Medium"/>
            </a:endParaRPr>
          </a:p>
        </p:txBody>
      </p:sp>
      <p:pic>
        <p:nvPicPr>
          <p:cNvPr id="816" name="GolekaneSlides.png" descr="GolekaneSlides.png"/>
          <p:cNvPicPr>
            <a:picLocks noChangeAspect="1"/>
          </p:cNvPicPr>
          <p:nvPr/>
        </p:nvPicPr>
        <p:blipFill>
          <a:blip r:embed="rId3" cstate="print"/>
          <a:srcRect b="20785"/>
          <a:stretch>
            <a:fillRect/>
          </a:stretch>
        </p:blipFill>
        <p:spPr>
          <a:xfrm>
            <a:off x="112077" y="3524319"/>
            <a:ext cx="1724913" cy="768592"/>
          </a:xfrm>
          <a:prstGeom prst="rect">
            <a:avLst/>
          </a:prstGeom>
          <a:ln w="12700">
            <a:miter lim="400000"/>
          </a:ln>
        </p:spPr>
      </p:pic>
      <p:pic>
        <p:nvPicPr>
          <p:cNvPr id="817" name="PHOTO-2022-06-20-13-10-03.jpeg" descr="PHOTO-2022-06-20-13-10-03.jpeg"/>
          <p:cNvPicPr>
            <a:picLocks noChangeAspect="1"/>
          </p:cNvPicPr>
          <p:nvPr/>
        </p:nvPicPr>
        <p:blipFill>
          <a:blip r:embed="rId4" cstate="print"/>
          <a:stretch>
            <a:fillRect/>
          </a:stretch>
        </p:blipFill>
        <p:spPr>
          <a:xfrm>
            <a:off x="502982" y="4608787"/>
            <a:ext cx="943016" cy="943016"/>
          </a:xfrm>
          <a:prstGeom prst="rect">
            <a:avLst/>
          </a:prstGeom>
          <a:ln w="12700">
            <a:miter lim="400000"/>
          </a:ln>
        </p:spPr>
      </p:pic>
      <p:sp>
        <p:nvSpPr>
          <p:cNvPr id="818" name="DSAC AWARENESS CAMPAIGNS"/>
          <p:cNvSpPr txBox="1"/>
          <p:nvPr/>
        </p:nvSpPr>
        <p:spPr>
          <a:xfrm>
            <a:off x="352509" y="477507"/>
            <a:ext cx="8766404" cy="459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4000" u="sng">
                <a:latin typeface="Arial"/>
                <a:ea typeface="Arial"/>
                <a:cs typeface="Arial"/>
                <a:sym typeface="Arial"/>
              </a:defRPr>
            </a:lvl1pPr>
          </a:lstStyle>
          <a:p>
            <a:pPr defTabSz="914400">
              <a:lnSpc>
                <a:spcPct val="90000"/>
              </a:lnSpc>
              <a:spcAft>
                <a:spcPts val="600"/>
              </a:spcAft>
            </a:pPr>
            <a:r>
              <a:rPr lang="en-US" sz="2800" b="1" u="none" dirty="0">
                <a:solidFill>
                  <a:srgbClr val="F5981B"/>
                </a:solidFill>
                <a:ea typeface="+mj-ea"/>
              </a:rPr>
              <a:t>Key programme</a:t>
            </a:r>
            <a:endParaRPr sz="2800" b="1" u="none" dirty="0">
              <a:solidFill>
                <a:srgbClr val="F5981B"/>
              </a:solidFill>
              <a:ea typeface="+mj-ea"/>
            </a:endParaRPr>
          </a:p>
        </p:txBody>
      </p:sp>
      <p:pic>
        <p:nvPicPr>
          <p:cNvPr id="819" name="Artboard 5IC2BA_lgs.png" descr="Artboard 5IC2BA_lgs.png"/>
          <p:cNvPicPr>
            <a:picLocks noChangeAspect="1"/>
          </p:cNvPicPr>
          <p:nvPr/>
        </p:nvPicPr>
        <p:blipFill>
          <a:blip r:embed="rId5" cstate="print"/>
          <a:srcRect l="9933" t="25745" r="11942" b="15836"/>
          <a:stretch>
            <a:fillRect/>
          </a:stretch>
        </p:blipFill>
        <p:spPr>
          <a:xfrm>
            <a:off x="505705" y="5749404"/>
            <a:ext cx="1261055" cy="942962"/>
          </a:xfrm>
          <a:prstGeom prst="rect">
            <a:avLst/>
          </a:prstGeom>
          <a:ln w="12700">
            <a:miter lim="400000"/>
          </a:ln>
        </p:spPr>
      </p:pic>
      <p:sp>
        <p:nvSpPr>
          <p:cNvPr id="2" name="Slide Number Placeholder 1">
            <a:extLst>
              <a:ext uri="{FF2B5EF4-FFF2-40B4-BE49-F238E27FC236}">
                <a16:creationId xmlns:a16="http://schemas.microsoft.com/office/drawing/2014/main" xmlns="" id="{162D3930-BB82-EFCC-369F-DF5FA3190051}"/>
              </a:ext>
            </a:extLst>
          </p:cNvPr>
          <p:cNvSpPr>
            <a:spLocks noGrp="1"/>
          </p:cNvSpPr>
          <p:nvPr>
            <p:ph type="sldNum" sz="quarter" idx="2"/>
          </p:nvPr>
        </p:nvSpPr>
        <p:spPr/>
        <p:txBody>
          <a:bodyPr/>
          <a:lstStyle/>
          <a:p>
            <a:fld id="{86CB4B4D-7CA3-9044-876B-883B54F8677D}" type="slidenum">
              <a:rPr lang="en-US" smtClean="0"/>
              <a:pPr/>
              <a:t>43</a:t>
            </a:fld>
            <a:endParaRPr lang="en-US" dirty="0"/>
          </a:p>
        </p:txBody>
      </p:sp>
    </p:spTree>
    <p:extLst>
      <p:ext uri="{BB962C8B-B14F-4D97-AF65-F5344CB8AC3E}">
        <p14:creationId xmlns:p14="http://schemas.microsoft.com/office/powerpoint/2010/main" xmlns="" val="283979748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xmlns="" id="{0AB3A0FB-D1E9-DC66-B729-F0078906E390}"/>
              </a:ext>
            </a:extLst>
          </p:cNvPr>
          <p:cNvGraphicFramePr>
            <a:graphicFrameLocks noGrp="1"/>
          </p:cNvGraphicFramePr>
          <p:nvPr>
            <p:extLst>
              <p:ext uri="{D42A27DB-BD31-4B8C-83A1-F6EECF244321}">
                <p14:modId xmlns:p14="http://schemas.microsoft.com/office/powerpoint/2010/main" xmlns="" val="2152777650"/>
              </p:ext>
            </p:extLst>
          </p:nvPr>
        </p:nvGraphicFramePr>
        <p:xfrm>
          <a:off x="0" y="402771"/>
          <a:ext cx="9024257" cy="5127599"/>
        </p:xfrm>
        <a:graphic>
          <a:graphicData uri="http://schemas.openxmlformats.org/drawingml/2006/table">
            <a:tbl>
              <a:tblPr firstRow="1" firstCol="1" lastRow="1" lastCol="1" bandRow="1" bandCol="1">
                <a:tableStyleId>{5940675A-B579-460E-94D1-54222C63F5DA}</a:tableStyleId>
              </a:tblPr>
              <a:tblGrid>
                <a:gridCol w="1539696">
                  <a:extLst>
                    <a:ext uri="{9D8B030D-6E8A-4147-A177-3AD203B41FA5}">
                      <a16:colId xmlns:a16="http://schemas.microsoft.com/office/drawing/2014/main" xmlns="" val="866861135"/>
                    </a:ext>
                  </a:extLst>
                </a:gridCol>
                <a:gridCol w="1258593">
                  <a:extLst>
                    <a:ext uri="{9D8B030D-6E8A-4147-A177-3AD203B41FA5}">
                      <a16:colId xmlns:a16="http://schemas.microsoft.com/office/drawing/2014/main" xmlns="" val="3043462830"/>
                    </a:ext>
                  </a:extLst>
                </a:gridCol>
                <a:gridCol w="1598938">
                  <a:extLst>
                    <a:ext uri="{9D8B030D-6E8A-4147-A177-3AD203B41FA5}">
                      <a16:colId xmlns:a16="http://schemas.microsoft.com/office/drawing/2014/main" xmlns="" val="3486939629"/>
                    </a:ext>
                  </a:extLst>
                </a:gridCol>
                <a:gridCol w="454772">
                  <a:extLst>
                    <a:ext uri="{9D8B030D-6E8A-4147-A177-3AD203B41FA5}">
                      <a16:colId xmlns:a16="http://schemas.microsoft.com/office/drawing/2014/main" xmlns="" val="3540049187"/>
                    </a:ext>
                  </a:extLst>
                </a:gridCol>
                <a:gridCol w="454772">
                  <a:extLst>
                    <a:ext uri="{9D8B030D-6E8A-4147-A177-3AD203B41FA5}">
                      <a16:colId xmlns:a16="http://schemas.microsoft.com/office/drawing/2014/main" xmlns="" val="2649243551"/>
                    </a:ext>
                  </a:extLst>
                </a:gridCol>
                <a:gridCol w="454772">
                  <a:extLst>
                    <a:ext uri="{9D8B030D-6E8A-4147-A177-3AD203B41FA5}">
                      <a16:colId xmlns:a16="http://schemas.microsoft.com/office/drawing/2014/main" xmlns="" val="3842774112"/>
                    </a:ext>
                  </a:extLst>
                </a:gridCol>
                <a:gridCol w="652242">
                  <a:extLst>
                    <a:ext uri="{9D8B030D-6E8A-4147-A177-3AD203B41FA5}">
                      <a16:colId xmlns:a16="http://schemas.microsoft.com/office/drawing/2014/main" xmlns="" val="2777028349"/>
                    </a:ext>
                  </a:extLst>
                </a:gridCol>
                <a:gridCol w="454772">
                  <a:extLst>
                    <a:ext uri="{9D8B030D-6E8A-4147-A177-3AD203B41FA5}">
                      <a16:colId xmlns:a16="http://schemas.microsoft.com/office/drawing/2014/main" xmlns="" val="1473677499"/>
                    </a:ext>
                  </a:extLst>
                </a:gridCol>
                <a:gridCol w="358361">
                  <a:extLst>
                    <a:ext uri="{9D8B030D-6E8A-4147-A177-3AD203B41FA5}">
                      <a16:colId xmlns:a16="http://schemas.microsoft.com/office/drawing/2014/main" xmlns="" val="539979506"/>
                    </a:ext>
                  </a:extLst>
                </a:gridCol>
                <a:gridCol w="358361">
                  <a:extLst>
                    <a:ext uri="{9D8B030D-6E8A-4147-A177-3AD203B41FA5}">
                      <a16:colId xmlns:a16="http://schemas.microsoft.com/office/drawing/2014/main" xmlns="" val="2539151280"/>
                    </a:ext>
                  </a:extLst>
                </a:gridCol>
                <a:gridCol w="311539">
                  <a:extLst>
                    <a:ext uri="{9D8B030D-6E8A-4147-A177-3AD203B41FA5}">
                      <a16:colId xmlns:a16="http://schemas.microsoft.com/office/drawing/2014/main" xmlns="" val="2745407533"/>
                    </a:ext>
                  </a:extLst>
                </a:gridCol>
                <a:gridCol w="311539">
                  <a:extLst>
                    <a:ext uri="{9D8B030D-6E8A-4147-A177-3AD203B41FA5}">
                      <a16:colId xmlns:a16="http://schemas.microsoft.com/office/drawing/2014/main" xmlns="" val="1422930333"/>
                    </a:ext>
                  </a:extLst>
                </a:gridCol>
                <a:gridCol w="407950">
                  <a:extLst>
                    <a:ext uri="{9D8B030D-6E8A-4147-A177-3AD203B41FA5}">
                      <a16:colId xmlns:a16="http://schemas.microsoft.com/office/drawing/2014/main" xmlns="" val="3422973223"/>
                    </a:ext>
                  </a:extLst>
                </a:gridCol>
                <a:gridCol w="407950">
                  <a:extLst>
                    <a:ext uri="{9D8B030D-6E8A-4147-A177-3AD203B41FA5}">
                      <a16:colId xmlns:a16="http://schemas.microsoft.com/office/drawing/2014/main" xmlns="" val="2852380364"/>
                    </a:ext>
                  </a:extLst>
                </a:gridCol>
              </a:tblGrid>
              <a:tr h="204481">
                <a:tc rowSpan="3">
                  <a:txBody>
                    <a:bodyPr/>
                    <a:lstStyle/>
                    <a:p>
                      <a:pPr marL="0" marR="0">
                        <a:spcBef>
                          <a:spcPts val="0"/>
                        </a:spcBef>
                        <a:spcAft>
                          <a:spcPts val="0"/>
                        </a:spcAft>
                        <a:tabLst>
                          <a:tab pos="450215" algn="l"/>
                        </a:tabLst>
                      </a:pPr>
                      <a:r>
                        <a:rPr lang="en-US" sz="1050" b="1" dirty="0">
                          <a:effectLst/>
                        </a:rPr>
                        <a:t>Outcome</a:t>
                      </a:r>
                      <a:endParaRPr lang="en-US" sz="1200" b="1" dirty="0">
                        <a:effectLst/>
                      </a:endParaRPr>
                    </a:p>
                    <a:p>
                      <a:pPr marL="0" marR="0">
                        <a:spcBef>
                          <a:spcPts val="0"/>
                        </a:spcBef>
                        <a:spcAft>
                          <a:spcPts val="0"/>
                        </a:spcAft>
                        <a:tabLst>
                          <a:tab pos="450215" algn="l"/>
                        </a:tabLst>
                      </a:pPr>
                      <a:r>
                        <a:rPr lang="en-US" sz="1050" b="1" dirty="0">
                          <a:effectLst/>
                        </a:rPr>
                        <a:t> </a:t>
                      </a:r>
                      <a:endParaRPr lang="en-US" sz="1200" b="1" dirty="0">
                        <a:effectLst/>
                        <a:latin typeface="Arial MT"/>
                        <a:ea typeface="Arial MT"/>
                        <a:cs typeface="Arial MT"/>
                      </a:endParaRPr>
                    </a:p>
                  </a:txBody>
                  <a:tcPr marL="22684" marR="22684" marT="22684" marB="22684"/>
                </a:tc>
                <a:tc rowSpan="3">
                  <a:txBody>
                    <a:bodyPr/>
                    <a:lstStyle/>
                    <a:p>
                      <a:pPr marL="0" marR="0">
                        <a:spcBef>
                          <a:spcPts val="0"/>
                        </a:spcBef>
                        <a:spcAft>
                          <a:spcPts val="0"/>
                        </a:spcAft>
                        <a:tabLst>
                          <a:tab pos="450215" algn="l"/>
                        </a:tabLst>
                      </a:pPr>
                      <a:r>
                        <a:rPr lang="en-US" sz="1050" b="1" dirty="0">
                          <a:effectLst/>
                        </a:rPr>
                        <a:t>Outputs</a:t>
                      </a:r>
                      <a:endParaRPr lang="en-US" sz="1200" b="1" dirty="0">
                        <a:effectLst/>
                        <a:latin typeface="Arial MT"/>
                        <a:ea typeface="Arial MT"/>
                        <a:cs typeface="Arial MT"/>
                      </a:endParaRPr>
                    </a:p>
                  </a:txBody>
                  <a:tcPr marL="22684" marR="22684" marT="22684" marB="22684"/>
                </a:tc>
                <a:tc rowSpan="3">
                  <a:txBody>
                    <a:bodyPr/>
                    <a:lstStyle/>
                    <a:p>
                      <a:pPr marL="0" marR="0">
                        <a:spcBef>
                          <a:spcPts val="0"/>
                        </a:spcBef>
                        <a:spcAft>
                          <a:spcPts val="0"/>
                        </a:spcAft>
                        <a:tabLst>
                          <a:tab pos="450215" algn="l"/>
                        </a:tabLst>
                      </a:pPr>
                      <a:r>
                        <a:rPr lang="en-US" sz="1050" b="1" dirty="0">
                          <a:effectLst/>
                        </a:rPr>
                        <a:t>Output Indicators</a:t>
                      </a:r>
                      <a:endParaRPr lang="en-US" sz="1200" b="1" dirty="0">
                        <a:effectLst/>
                        <a:latin typeface="Arial MT"/>
                        <a:ea typeface="Arial MT"/>
                        <a:cs typeface="Arial MT"/>
                      </a:endParaRPr>
                    </a:p>
                  </a:txBody>
                  <a:tcPr marL="22684" marR="22684" marT="22684" marB="22684"/>
                </a:tc>
                <a:tc gridSpan="11">
                  <a:txBody>
                    <a:bodyPr/>
                    <a:lstStyle/>
                    <a:p>
                      <a:pPr marL="0" marR="0" algn="ctr">
                        <a:spcBef>
                          <a:spcPts val="0"/>
                        </a:spcBef>
                        <a:spcAft>
                          <a:spcPts val="0"/>
                        </a:spcAft>
                        <a:tabLst>
                          <a:tab pos="450215" algn="l"/>
                        </a:tabLst>
                      </a:pPr>
                      <a:r>
                        <a:rPr lang="en-US" sz="1050" dirty="0">
                          <a:effectLst/>
                        </a:rPr>
                        <a:t>Annual Targets</a:t>
                      </a:r>
                      <a:endParaRPr lang="en-US" sz="1200" dirty="0">
                        <a:effectLst/>
                        <a:latin typeface="Arial MT"/>
                        <a:ea typeface="Arial MT"/>
                        <a:cs typeface="Arial MT"/>
                      </a:endParaRPr>
                    </a:p>
                  </a:txBody>
                  <a:tcPr marL="22684" marR="22684" marT="22684" marB="2268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02041532"/>
                  </a:ext>
                </a:extLst>
              </a:tr>
              <a:tr h="287930">
                <a:tc vMerge="1">
                  <a:txBody>
                    <a:bodyPr/>
                    <a:lstStyle/>
                    <a:p>
                      <a:endParaRPr lang="en-US"/>
                    </a:p>
                  </a:txBody>
                  <a:tcPr/>
                </a:tc>
                <a:tc vMerge="1">
                  <a:txBody>
                    <a:bodyPr/>
                    <a:lstStyle/>
                    <a:p>
                      <a:endParaRPr lang="en-US"/>
                    </a:p>
                  </a:txBody>
                  <a:tcPr/>
                </a:tc>
                <a:tc vMerge="1">
                  <a:txBody>
                    <a:bodyPr/>
                    <a:lstStyle/>
                    <a:p>
                      <a:endParaRPr lang="en-US"/>
                    </a:p>
                  </a:txBody>
                  <a:tcPr/>
                </a:tc>
                <a:tc gridSpan="3">
                  <a:txBody>
                    <a:bodyPr/>
                    <a:lstStyle/>
                    <a:p>
                      <a:pPr marL="0" marR="0" algn="just">
                        <a:spcBef>
                          <a:spcPts val="0"/>
                        </a:spcBef>
                        <a:spcAft>
                          <a:spcPts val="0"/>
                        </a:spcAft>
                        <a:tabLst>
                          <a:tab pos="450215" algn="l"/>
                        </a:tabLst>
                      </a:pPr>
                      <a:r>
                        <a:rPr lang="en-US" sz="800" b="1" dirty="0">
                          <a:effectLst/>
                        </a:rPr>
                        <a:t>Audited Performance</a:t>
                      </a:r>
                      <a:endParaRPr lang="en-US" sz="1000" b="1" dirty="0">
                        <a:effectLst/>
                        <a:latin typeface="Arial MT"/>
                        <a:ea typeface="Arial MT"/>
                        <a:cs typeface="Arial MT"/>
                      </a:endParaRPr>
                    </a:p>
                  </a:txBody>
                  <a:tcPr marL="22684" marR="22684" marT="22684" marB="22684"/>
                </a:tc>
                <a:tc hMerge="1">
                  <a:txBody>
                    <a:bodyPr/>
                    <a:lstStyle/>
                    <a:p>
                      <a:endParaRPr lang="en-US"/>
                    </a:p>
                  </a:txBody>
                  <a:tcPr/>
                </a:tc>
                <a:tc hMerge="1">
                  <a:txBody>
                    <a:bodyPr/>
                    <a:lstStyle/>
                    <a:p>
                      <a:endParaRPr lang="en-US"/>
                    </a:p>
                  </a:txBody>
                  <a:tcPr/>
                </a:tc>
                <a:tc>
                  <a:txBody>
                    <a:bodyPr/>
                    <a:lstStyle/>
                    <a:p>
                      <a:pPr marL="0" marR="0" algn="just">
                        <a:spcBef>
                          <a:spcPts val="0"/>
                        </a:spcBef>
                        <a:spcAft>
                          <a:spcPts val="0"/>
                        </a:spcAft>
                        <a:tabLst>
                          <a:tab pos="450215" algn="l"/>
                        </a:tabLst>
                      </a:pPr>
                      <a:r>
                        <a:rPr lang="en-US" sz="800" b="1" dirty="0">
                          <a:effectLst/>
                        </a:rPr>
                        <a:t>Estimated Performance</a:t>
                      </a:r>
                      <a:endParaRPr lang="en-US" sz="1000" b="1" dirty="0">
                        <a:effectLst/>
                        <a:latin typeface="Arial MT"/>
                        <a:ea typeface="Arial MT"/>
                        <a:cs typeface="Arial MT"/>
                      </a:endParaRPr>
                    </a:p>
                  </a:txBody>
                  <a:tcPr marL="22684" marR="22684" marT="22684" marB="22684"/>
                </a:tc>
                <a:tc gridSpan="7">
                  <a:txBody>
                    <a:bodyPr/>
                    <a:lstStyle/>
                    <a:p>
                      <a:pPr marL="0" marR="0" algn="ctr">
                        <a:spcBef>
                          <a:spcPts val="0"/>
                        </a:spcBef>
                        <a:spcAft>
                          <a:spcPts val="0"/>
                        </a:spcAft>
                        <a:tabLst>
                          <a:tab pos="450215" algn="l"/>
                        </a:tabLst>
                      </a:pPr>
                      <a:r>
                        <a:rPr lang="en-US" sz="800" b="1" dirty="0">
                          <a:effectLst/>
                        </a:rPr>
                        <a:t>MTEF targets</a:t>
                      </a:r>
                      <a:endParaRPr lang="en-US" sz="1000" b="1" dirty="0">
                        <a:effectLst/>
                        <a:latin typeface="Arial MT"/>
                        <a:ea typeface="Arial MT"/>
                        <a:cs typeface="Arial MT"/>
                      </a:endParaRPr>
                    </a:p>
                  </a:txBody>
                  <a:tcPr marL="22684" marR="22684" marT="22684" marB="2268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12934016"/>
                  </a:ext>
                </a:extLst>
              </a:tr>
              <a:tr h="17855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tabLst>
                          <a:tab pos="450215" algn="l"/>
                        </a:tabLst>
                      </a:pPr>
                      <a:r>
                        <a:rPr lang="en-US" sz="800" b="1" dirty="0">
                          <a:effectLst/>
                        </a:rPr>
                        <a:t>2019/20</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2020/21</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2021/22</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2022/23</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2023/24</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Q1</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Q2</a:t>
                      </a:r>
                      <a:endParaRPr lang="en-US" sz="1000" b="1"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800" b="1" dirty="0">
                          <a:effectLst/>
                        </a:rPr>
                        <a:t>Q3</a:t>
                      </a:r>
                      <a:endParaRPr lang="en-US" sz="1000" b="1" dirty="0">
                        <a:effectLst/>
                        <a:latin typeface="Arial MT"/>
                        <a:ea typeface="Arial MT"/>
                        <a:cs typeface="Arial MT"/>
                      </a:endParaRPr>
                    </a:p>
                  </a:txBody>
                  <a:tcPr marL="0" marR="0" marT="0" marB="0"/>
                </a:tc>
                <a:tc>
                  <a:txBody>
                    <a:bodyPr/>
                    <a:lstStyle/>
                    <a:p>
                      <a:pPr marL="0" marR="0" algn="ctr">
                        <a:spcBef>
                          <a:spcPts val="0"/>
                        </a:spcBef>
                        <a:spcAft>
                          <a:spcPts val="0"/>
                        </a:spcAft>
                        <a:tabLst>
                          <a:tab pos="450215" algn="l"/>
                        </a:tabLst>
                      </a:pPr>
                      <a:r>
                        <a:rPr lang="en-US" sz="800" b="1" dirty="0">
                          <a:effectLst/>
                        </a:rPr>
                        <a:t>Q4</a:t>
                      </a:r>
                      <a:endParaRPr lang="en-US" sz="1000" b="1" dirty="0">
                        <a:effectLst/>
                        <a:latin typeface="Arial MT"/>
                        <a:ea typeface="Arial MT"/>
                        <a:cs typeface="Arial MT"/>
                      </a:endParaRPr>
                    </a:p>
                  </a:txBody>
                  <a:tcPr marL="0" marR="0" marT="0" marB="0"/>
                </a:tc>
                <a:tc>
                  <a:txBody>
                    <a:bodyPr/>
                    <a:lstStyle/>
                    <a:p>
                      <a:pPr marL="0" marR="0" algn="ctr">
                        <a:spcBef>
                          <a:spcPts val="0"/>
                        </a:spcBef>
                        <a:spcAft>
                          <a:spcPts val="0"/>
                        </a:spcAft>
                        <a:tabLst>
                          <a:tab pos="450215" algn="l"/>
                        </a:tabLst>
                      </a:pPr>
                      <a:r>
                        <a:rPr lang="en-US" sz="800" b="1" dirty="0">
                          <a:effectLst/>
                        </a:rPr>
                        <a:t>2024/25</a:t>
                      </a:r>
                      <a:endParaRPr lang="en-US" sz="1000" b="1" dirty="0">
                        <a:effectLst/>
                        <a:latin typeface="Arial MT"/>
                        <a:ea typeface="Arial MT"/>
                        <a:cs typeface="Arial MT"/>
                      </a:endParaRPr>
                    </a:p>
                  </a:txBody>
                  <a:tcPr marL="0" marR="0" marT="0" marB="0"/>
                </a:tc>
                <a:tc>
                  <a:txBody>
                    <a:bodyPr/>
                    <a:lstStyle/>
                    <a:p>
                      <a:pPr marL="0" marR="0" algn="ctr">
                        <a:spcBef>
                          <a:spcPts val="0"/>
                        </a:spcBef>
                        <a:spcAft>
                          <a:spcPts val="0"/>
                        </a:spcAft>
                        <a:tabLst>
                          <a:tab pos="450215" algn="l"/>
                        </a:tabLst>
                      </a:pPr>
                      <a:r>
                        <a:rPr lang="en-US" sz="800" b="1" dirty="0">
                          <a:effectLst/>
                        </a:rPr>
                        <a:t>2025/26</a:t>
                      </a:r>
                      <a:endParaRPr lang="en-US" sz="1000" b="1" dirty="0">
                        <a:effectLst/>
                        <a:latin typeface="Arial MT"/>
                        <a:ea typeface="Arial MT"/>
                        <a:cs typeface="Arial MT"/>
                      </a:endParaRPr>
                    </a:p>
                  </a:txBody>
                  <a:tcPr marL="0" marR="0" marT="0" marB="0"/>
                </a:tc>
                <a:extLst>
                  <a:ext uri="{0D108BD9-81ED-4DB2-BD59-A6C34878D82A}">
                    <a16:rowId xmlns:a16="http://schemas.microsoft.com/office/drawing/2014/main" xmlns="" val="1192303809"/>
                  </a:ext>
                </a:extLst>
              </a:tr>
              <a:tr h="204481">
                <a:tc gridSpan="14">
                  <a:txBody>
                    <a:bodyPr/>
                    <a:lstStyle/>
                    <a:p>
                      <a:pPr marL="0" marR="0" algn="just">
                        <a:spcBef>
                          <a:spcPts val="0"/>
                        </a:spcBef>
                        <a:spcAft>
                          <a:spcPts val="0"/>
                        </a:spcAft>
                        <a:tabLst>
                          <a:tab pos="450215" algn="l"/>
                        </a:tabLst>
                      </a:pPr>
                      <a:r>
                        <a:rPr lang="en-US" sz="1050" b="1" dirty="0">
                          <a:effectLst/>
                        </a:rPr>
                        <a:t>CORPORATE SERVICES</a:t>
                      </a:r>
                      <a:endParaRPr lang="en-US" sz="1200" b="1" dirty="0">
                        <a:effectLst/>
                        <a:latin typeface="Arial MT"/>
                        <a:ea typeface="Arial MT"/>
                        <a:cs typeface="Arial MT"/>
                      </a:endParaRPr>
                    </a:p>
                  </a:txBody>
                  <a:tcPr marL="22684" marR="22684" marT="22684" marB="22684">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44904308"/>
                  </a:ext>
                </a:extLst>
              </a:tr>
              <a:tr h="682420">
                <a:tc>
                  <a:txBody>
                    <a:bodyPr/>
                    <a:lstStyle/>
                    <a:p>
                      <a:pPr marL="0" marR="0">
                        <a:spcBef>
                          <a:spcPts val="0"/>
                        </a:spcBef>
                        <a:spcAft>
                          <a:spcPts val="0"/>
                        </a:spcAft>
                        <a:tabLst>
                          <a:tab pos="450215" algn="l"/>
                        </a:tabLst>
                      </a:pPr>
                      <a:r>
                        <a:rPr lang="en-US" sz="1050" dirty="0">
                          <a:effectLst/>
                        </a:rPr>
                        <a:t>Compliant and responsive governance</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Internship programme.</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ADMIN 1.1</a:t>
                      </a:r>
                      <a:endParaRPr lang="en-US" sz="1200" dirty="0">
                        <a:effectLst/>
                      </a:endParaRPr>
                    </a:p>
                    <a:p>
                      <a:pPr marL="0" marR="0">
                        <a:spcBef>
                          <a:spcPts val="0"/>
                        </a:spcBef>
                        <a:spcAft>
                          <a:spcPts val="0"/>
                        </a:spcAft>
                        <a:tabLst>
                          <a:tab pos="450215" algn="l"/>
                        </a:tabLst>
                      </a:pPr>
                      <a:r>
                        <a:rPr lang="en-US" sz="1050" dirty="0">
                          <a:effectLst/>
                        </a:rPr>
                        <a:t>Percentage of interns enrolled against funded posts</a:t>
                      </a:r>
                      <a:endParaRPr lang="en-US" sz="1200"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5,8%</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5,6%</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5%</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5%</a:t>
                      </a:r>
                      <a:endParaRPr lang="en-US" sz="1200" dirty="0">
                        <a:effectLst/>
                        <a:latin typeface="Arial MT"/>
                        <a:ea typeface="Arial MT"/>
                        <a:cs typeface="Arial MT"/>
                      </a:endParaRPr>
                    </a:p>
                  </a:txBody>
                  <a:tcPr marL="22684" marR="22684" marT="22684" marB="22684"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5%</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5%</a:t>
                      </a:r>
                      <a:endParaRPr lang="en-US" sz="1200" dirty="0">
                        <a:effectLst/>
                        <a:latin typeface="Arial MT"/>
                        <a:ea typeface="Arial MT"/>
                        <a:cs typeface="Arial MT"/>
                      </a:endParaRPr>
                    </a:p>
                  </a:txBody>
                  <a:tcPr marL="0" marR="0" marT="0" marB="0" anchor="ctr"/>
                </a:tc>
                <a:tc>
                  <a:txBody>
                    <a:bodyPr/>
                    <a:lstStyle/>
                    <a:p>
                      <a:pPr marL="0" marR="0" algn="ctr">
                        <a:spcBef>
                          <a:spcPts val="0"/>
                        </a:spcBef>
                        <a:spcAft>
                          <a:spcPts val="0"/>
                        </a:spcAft>
                        <a:tabLst>
                          <a:tab pos="450215" algn="l"/>
                        </a:tabLst>
                      </a:pPr>
                      <a:r>
                        <a:rPr lang="en-US" sz="1050" dirty="0">
                          <a:effectLst/>
                        </a:rPr>
                        <a:t>5%</a:t>
                      </a:r>
                      <a:endParaRPr lang="en-US" sz="1200" dirty="0">
                        <a:effectLst/>
                        <a:latin typeface="Arial MT"/>
                        <a:ea typeface="Arial MT"/>
                        <a:cs typeface="Arial MT"/>
                      </a:endParaRPr>
                    </a:p>
                  </a:txBody>
                  <a:tcPr marL="0" marR="0" marT="0" marB="0" anchor="ctr"/>
                </a:tc>
                <a:extLst>
                  <a:ext uri="{0D108BD9-81ED-4DB2-BD59-A6C34878D82A}">
                    <a16:rowId xmlns:a16="http://schemas.microsoft.com/office/drawing/2014/main" xmlns="" val="1769657609"/>
                  </a:ext>
                </a:extLst>
              </a:tr>
              <a:tr h="682420">
                <a:tc>
                  <a:txBody>
                    <a:bodyPr/>
                    <a:lstStyle/>
                    <a:p>
                      <a:pPr marL="0" marR="0">
                        <a:spcBef>
                          <a:spcPts val="0"/>
                        </a:spcBef>
                        <a:spcAft>
                          <a:spcPts val="0"/>
                        </a:spcAft>
                        <a:tabLst>
                          <a:tab pos="450215" algn="l"/>
                        </a:tabLst>
                      </a:pPr>
                      <a:r>
                        <a:rPr lang="en-US" sz="1050" dirty="0">
                          <a:effectLst/>
                        </a:rPr>
                        <a:t>Compliant and responsive governance</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Services modernized</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ADMIN 1.2</a:t>
                      </a:r>
                      <a:endParaRPr lang="en-US" sz="1200" dirty="0">
                        <a:effectLst/>
                      </a:endParaRPr>
                    </a:p>
                    <a:p>
                      <a:pPr marL="0" marR="0">
                        <a:spcBef>
                          <a:spcPts val="0"/>
                        </a:spcBef>
                        <a:spcAft>
                          <a:spcPts val="0"/>
                        </a:spcAft>
                        <a:tabLst>
                          <a:tab pos="450215" algn="l"/>
                        </a:tabLst>
                      </a:pPr>
                      <a:r>
                        <a:rPr lang="en-US" sz="1050" dirty="0">
                          <a:effectLst/>
                        </a:rPr>
                        <a:t>Number of prioritised manual services modernised</a:t>
                      </a:r>
                      <a:endParaRPr lang="en-US" sz="1200"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22684" marR="22684" marT="22684" marB="22684"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0" marR="0" marT="0" marB="0" anchor="ctr"/>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0" marR="0" marT="0" marB="0" anchor="ctr"/>
                </a:tc>
                <a:extLst>
                  <a:ext uri="{0D108BD9-81ED-4DB2-BD59-A6C34878D82A}">
                    <a16:rowId xmlns:a16="http://schemas.microsoft.com/office/drawing/2014/main" xmlns="" val="1470271672"/>
                  </a:ext>
                </a:extLst>
              </a:tr>
              <a:tr h="841733">
                <a:tc>
                  <a:txBody>
                    <a:bodyPr/>
                    <a:lstStyle/>
                    <a:p>
                      <a:pPr marL="0" marR="0">
                        <a:spcBef>
                          <a:spcPts val="0"/>
                        </a:spcBef>
                        <a:spcAft>
                          <a:spcPts val="0"/>
                        </a:spcAft>
                        <a:tabLst>
                          <a:tab pos="450215" algn="l"/>
                        </a:tabLst>
                      </a:pPr>
                      <a:r>
                        <a:rPr lang="en-US" sz="1050" dirty="0">
                          <a:effectLst/>
                        </a:rPr>
                        <a:t>Transformed, capable and professional sport, arts and culture sector</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SAC awareness campaigns</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ADMIN 1.3</a:t>
                      </a:r>
                      <a:endParaRPr lang="en-US" sz="1200" dirty="0">
                        <a:effectLst/>
                      </a:endParaRPr>
                    </a:p>
                    <a:p>
                      <a:pPr marL="0" marR="0">
                        <a:spcBef>
                          <a:spcPts val="0"/>
                        </a:spcBef>
                        <a:spcAft>
                          <a:spcPts val="0"/>
                        </a:spcAft>
                        <a:tabLst>
                          <a:tab pos="450215" algn="l"/>
                        </a:tabLst>
                      </a:pPr>
                      <a:r>
                        <a:rPr lang="en-US" sz="1050" dirty="0">
                          <a:effectLst/>
                        </a:rPr>
                        <a:t>Number of SAC awareness</a:t>
                      </a:r>
                      <a:endParaRPr lang="en-US" sz="1200" dirty="0">
                        <a:effectLst/>
                      </a:endParaRPr>
                    </a:p>
                    <a:p>
                      <a:pPr marL="0" marR="0">
                        <a:spcBef>
                          <a:spcPts val="0"/>
                        </a:spcBef>
                        <a:spcAft>
                          <a:spcPts val="0"/>
                        </a:spcAft>
                        <a:tabLst>
                          <a:tab pos="450215" algn="l"/>
                        </a:tabLst>
                      </a:pPr>
                      <a:r>
                        <a:rPr lang="en-US" sz="1050" dirty="0">
                          <a:effectLst/>
                        </a:rPr>
                        <a:t>campaigns activated to profile the work of the Department</a:t>
                      </a:r>
                      <a:endParaRPr lang="en-US" sz="1200"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1050" dirty="0">
                          <a:effectLst/>
                        </a:rPr>
                        <a:t>7</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4</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9</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4</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4</a:t>
                      </a:r>
                      <a:endParaRPr lang="en-US" sz="1200" dirty="0">
                        <a:effectLst/>
                        <a:latin typeface="Arial MT"/>
                        <a:ea typeface="Arial MT"/>
                        <a:cs typeface="Arial MT"/>
                      </a:endParaRPr>
                    </a:p>
                  </a:txBody>
                  <a:tcPr marL="22684" marR="22684" marT="22684" marB="22684"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4</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4</a:t>
                      </a:r>
                      <a:endParaRPr lang="en-US" sz="1200" dirty="0">
                        <a:effectLst/>
                        <a:latin typeface="Arial MT"/>
                        <a:ea typeface="Arial MT"/>
                        <a:cs typeface="Arial MT"/>
                      </a:endParaRPr>
                    </a:p>
                  </a:txBody>
                  <a:tcPr marL="0" marR="0" marT="0" marB="0" anchor="ctr"/>
                </a:tc>
                <a:tc>
                  <a:txBody>
                    <a:bodyPr/>
                    <a:lstStyle/>
                    <a:p>
                      <a:pPr marL="0" marR="0" algn="ctr">
                        <a:spcBef>
                          <a:spcPts val="0"/>
                        </a:spcBef>
                        <a:spcAft>
                          <a:spcPts val="0"/>
                        </a:spcAft>
                        <a:tabLst>
                          <a:tab pos="450215" algn="l"/>
                        </a:tabLst>
                      </a:pPr>
                      <a:r>
                        <a:rPr lang="en-US" sz="1050" dirty="0">
                          <a:effectLst/>
                        </a:rPr>
                        <a:t>4</a:t>
                      </a:r>
                      <a:endParaRPr lang="en-US" sz="1200" dirty="0">
                        <a:effectLst/>
                        <a:latin typeface="Arial MT"/>
                        <a:ea typeface="Arial MT"/>
                        <a:cs typeface="Arial MT"/>
                      </a:endParaRPr>
                    </a:p>
                  </a:txBody>
                  <a:tcPr marL="0" marR="0" marT="0" marB="0" anchor="ctr"/>
                </a:tc>
                <a:extLst>
                  <a:ext uri="{0D108BD9-81ED-4DB2-BD59-A6C34878D82A}">
                    <a16:rowId xmlns:a16="http://schemas.microsoft.com/office/drawing/2014/main" xmlns="" val="2477466873"/>
                  </a:ext>
                </a:extLst>
              </a:tr>
              <a:tr h="462466">
                <a:tc>
                  <a:txBody>
                    <a:bodyPr/>
                    <a:lstStyle/>
                    <a:p>
                      <a:pPr marL="0" marR="0">
                        <a:spcBef>
                          <a:spcPts val="0"/>
                        </a:spcBef>
                        <a:spcAft>
                          <a:spcPts val="0"/>
                        </a:spcAft>
                        <a:tabLst>
                          <a:tab pos="450215" algn="l"/>
                        </a:tabLst>
                      </a:pPr>
                      <a:r>
                        <a:rPr lang="en-US" sz="1050" dirty="0">
                          <a:effectLst/>
                        </a:rPr>
                        <a:t>Compliant and responsive governance</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Izimbizo hosted</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ADMIN 1.4 Number of Izimbizo held</a:t>
                      </a:r>
                      <a:endParaRPr lang="en-US" sz="1200"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1050" dirty="0">
                          <a:effectLst/>
                        </a:rPr>
                        <a:t>20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9</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9</a:t>
                      </a:r>
                      <a:endParaRPr lang="en-US" sz="1200" dirty="0">
                        <a:effectLst/>
                        <a:latin typeface="Arial MT"/>
                        <a:ea typeface="Arial MT"/>
                        <a:cs typeface="Arial MT"/>
                      </a:endParaRPr>
                    </a:p>
                  </a:txBody>
                  <a:tcPr marL="22684" marR="22684" marT="22684" marB="22684"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50" dirty="0">
                          <a:effectLst/>
                        </a:rPr>
                        <a:t>3</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3</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2</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9</a:t>
                      </a:r>
                      <a:endParaRPr lang="en-US" sz="1200" dirty="0">
                        <a:effectLst/>
                        <a:latin typeface="Arial MT"/>
                        <a:ea typeface="Arial MT"/>
                        <a:cs typeface="Arial MT"/>
                      </a:endParaRPr>
                    </a:p>
                  </a:txBody>
                  <a:tcPr marL="0" marR="0" marT="0" marB="0" anchor="ctr"/>
                </a:tc>
                <a:tc>
                  <a:txBody>
                    <a:bodyPr/>
                    <a:lstStyle/>
                    <a:p>
                      <a:pPr marL="0" marR="0" algn="ctr">
                        <a:spcBef>
                          <a:spcPts val="0"/>
                        </a:spcBef>
                        <a:spcAft>
                          <a:spcPts val="0"/>
                        </a:spcAft>
                        <a:tabLst>
                          <a:tab pos="450215" algn="l"/>
                        </a:tabLst>
                      </a:pPr>
                      <a:r>
                        <a:rPr lang="en-US" sz="1050" dirty="0">
                          <a:effectLst/>
                        </a:rPr>
                        <a:t>9</a:t>
                      </a:r>
                      <a:endParaRPr lang="en-US" sz="1200" dirty="0">
                        <a:effectLst/>
                        <a:latin typeface="Arial MT"/>
                        <a:ea typeface="Arial MT"/>
                        <a:cs typeface="Arial MT"/>
                      </a:endParaRPr>
                    </a:p>
                  </a:txBody>
                  <a:tcPr marL="0" marR="0" marT="0" marB="0" anchor="ctr"/>
                </a:tc>
                <a:extLst>
                  <a:ext uri="{0D108BD9-81ED-4DB2-BD59-A6C34878D82A}">
                    <a16:rowId xmlns:a16="http://schemas.microsoft.com/office/drawing/2014/main" xmlns="" val="2768588509"/>
                  </a:ext>
                </a:extLst>
              </a:tr>
              <a:tr h="204481">
                <a:tc gridSpan="14">
                  <a:txBody>
                    <a:bodyPr/>
                    <a:lstStyle/>
                    <a:p>
                      <a:pPr marL="0" marR="0" algn="ctr">
                        <a:spcBef>
                          <a:spcPts val="0"/>
                        </a:spcBef>
                        <a:spcAft>
                          <a:spcPts val="0"/>
                        </a:spcAft>
                        <a:tabLst>
                          <a:tab pos="450215" algn="l"/>
                        </a:tabLst>
                      </a:pPr>
                      <a:r>
                        <a:rPr lang="en-US" sz="1050" b="1" dirty="0">
                          <a:effectLst/>
                        </a:rPr>
                        <a:t>OFFICE OF THE CHIEF FINANCIAL OFFICER</a:t>
                      </a:r>
                      <a:endParaRPr lang="en-US" sz="1200" b="1" dirty="0">
                        <a:effectLst/>
                        <a:latin typeface="Arial MT"/>
                        <a:ea typeface="Arial MT"/>
                        <a:cs typeface="Arial MT"/>
                      </a:endParaRPr>
                    </a:p>
                  </a:txBody>
                  <a:tcPr marL="22684" marR="22684" marT="22684" marB="22684">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86857821"/>
                  </a:ext>
                </a:extLst>
              </a:tr>
              <a:tr h="682420">
                <a:tc>
                  <a:txBody>
                    <a:bodyPr/>
                    <a:lstStyle/>
                    <a:p>
                      <a:pPr marL="0" marR="0">
                        <a:spcBef>
                          <a:spcPts val="0"/>
                        </a:spcBef>
                        <a:spcAft>
                          <a:spcPts val="0"/>
                        </a:spcAft>
                        <a:tabLst>
                          <a:tab pos="450215" algn="l"/>
                        </a:tabLst>
                      </a:pPr>
                      <a:r>
                        <a:rPr lang="en-US" sz="1050" dirty="0">
                          <a:effectLst/>
                        </a:rPr>
                        <a:t>Compliant and responsive governance</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Valid invoices paid within 30 days</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ADMIN 1.5</a:t>
                      </a:r>
                      <a:endParaRPr lang="en-US" sz="1200" dirty="0">
                        <a:effectLst/>
                      </a:endParaRPr>
                    </a:p>
                    <a:p>
                      <a:pPr marL="0" marR="0">
                        <a:spcBef>
                          <a:spcPts val="0"/>
                        </a:spcBef>
                        <a:spcAft>
                          <a:spcPts val="0"/>
                        </a:spcAft>
                        <a:tabLst>
                          <a:tab pos="450215" algn="l"/>
                        </a:tabLst>
                      </a:pPr>
                      <a:r>
                        <a:rPr lang="en-US" sz="1050" dirty="0">
                          <a:effectLst/>
                        </a:rPr>
                        <a:t>Percentage of valid invoices paid within 30 days</a:t>
                      </a:r>
                      <a:endParaRPr lang="en-US" sz="1200"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1050" dirty="0">
                          <a:effectLst/>
                        </a:rPr>
                        <a:t>99,5%</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99,92%</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tc>
                <a:extLst>
                  <a:ext uri="{0D108BD9-81ED-4DB2-BD59-A6C34878D82A}">
                    <a16:rowId xmlns:a16="http://schemas.microsoft.com/office/drawing/2014/main" xmlns="" val="573006526"/>
                  </a:ext>
                </a:extLst>
              </a:tr>
              <a:tr h="682420">
                <a:tc>
                  <a:txBody>
                    <a:bodyPr/>
                    <a:lstStyle/>
                    <a:p>
                      <a:pPr marL="0" marR="0">
                        <a:spcBef>
                          <a:spcPts val="0"/>
                        </a:spcBef>
                        <a:spcAft>
                          <a:spcPts val="0"/>
                        </a:spcAft>
                        <a:tabLst>
                          <a:tab pos="450215" algn="l"/>
                        </a:tabLst>
                      </a:pPr>
                      <a:r>
                        <a:rPr lang="en-US" sz="1050" dirty="0">
                          <a:effectLst/>
                        </a:rPr>
                        <a:t>Compliant and responsive governance</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Fully constituted councils/boards of public entities</a:t>
                      </a:r>
                      <a:endParaRPr lang="en-US" sz="1200" dirty="0">
                        <a:effectLst/>
                        <a:latin typeface="Arial MT"/>
                        <a:ea typeface="Arial MT"/>
                        <a:cs typeface="Arial MT"/>
                      </a:endParaRPr>
                    </a:p>
                  </a:txBody>
                  <a:tcPr marL="22684" marR="22684" marT="22684" marB="22684"/>
                </a:tc>
                <a:tc>
                  <a:txBody>
                    <a:bodyPr/>
                    <a:lstStyle/>
                    <a:p>
                      <a:pPr marL="0" marR="0">
                        <a:spcBef>
                          <a:spcPts val="0"/>
                        </a:spcBef>
                        <a:spcAft>
                          <a:spcPts val="0"/>
                        </a:spcAft>
                        <a:tabLst>
                          <a:tab pos="450215" algn="l"/>
                        </a:tabLst>
                      </a:pPr>
                      <a:r>
                        <a:rPr lang="en-US" sz="1050" dirty="0">
                          <a:effectLst/>
                        </a:rPr>
                        <a:t>ADMIN 1.6</a:t>
                      </a:r>
                      <a:endParaRPr lang="en-US" sz="1200" dirty="0">
                        <a:effectLst/>
                      </a:endParaRPr>
                    </a:p>
                    <a:p>
                      <a:pPr marL="0" marR="0">
                        <a:spcBef>
                          <a:spcPts val="0"/>
                        </a:spcBef>
                        <a:spcAft>
                          <a:spcPts val="0"/>
                        </a:spcAft>
                        <a:tabLst>
                          <a:tab pos="450215" algn="l"/>
                        </a:tabLst>
                      </a:pPr>
                      <a:r>
                        <a:rPr lang="en-US" sz="1050" dirty="0">
                          <a:effectLst/>
                        </a:rPr>
                        <a:t>Percentage of councils/boards that are fully constituted</a:t>
                      </a:r>
                      <a:endParaRPr lang="en-US" sz="1200" dirty="0">
                        <a:effectLst/>
                        <a:latin typeface="Arial MT"/>
                        <a:ea typeface="Arial MT"/>
                        <a:cs typeface="Arial MT"/>
                      </a:endParaRPr>
                    </a:p>
                  </a:txBody>
                  <a:tcPr marL="22684" marR="22684" marT="22684" marB="22684"/>
                </a:tc>
                <a:tc>
                  <a:txBody>
                    <a:bodyPr/>
                    <a:lstStyle/>
                    <a:p>
                      <a:pPr marL="0" marR="0" algn="ctr">
                        <a:spcBef>
                          <a:spcPts val="0"/>
                        </a:spcBef>
                        <a:spcAft>
                          <a:spcPts val="0"/>
                        </a:spcAft>
                        <a:tabLst>
                          <a:tab pos="450215" algn="l"/>
                        </a:tabLst>
                      </a:pPr>
                      <a:r>
                        <a:rPr lang="en-US" sz="1050" dirty="0">
                          <a:effectLst/>
                        </a:rPr>
                        <a:t>NPI</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22684" marR="22684" marT="22684" marB="22684"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tc>
                <a:tc>
                  <a:txBody>
                    <a:bodyPr/>
                    <a:lstStyle/>
                    <a:p>
                      <a:pPr marL="0" marR="0" algn="ctr">
                        <a:spcBef>
                          <a:spcPts val="0"/>
                        </a:spcBef>
                        <a:spcAft>
                          <a:spcPts val="0"/>
                        </a:spcAft>
                        <a:tabLst>
                          <a:tab pos="450215" algn="l"/>
                        </a:tabLst>
                      </a:pPr>
                      <a:r>
                        <a:rPr lang="en-US" sz="1050" dirty="0">
                          <a:effectLst/>
                        </a:rPr>
                        <a:t>100%</a:t>
                      </a:r>
                      <a:endParaRPr lang="en-US" sz="1200" dirty="0">
                        <a:effectLst/>
                        <a:latin typeface="Arial MT"/>
                        <a:ea typeface="Arial MT"/>
                        <a:cs typeface="Arial MT"/>
                      </a:endParaRPr>
                    </a:p>
                  </a:txBody>
                  <a:tcPr marL="0" marR="0" marT="0" marB="0" anchor="ctr"/>
                </a:tc>
                <a:extLst>
                  <a:ext uri="{0D108BD9-81ED-4DB2-BD59-A6C34878D82A}">
                    <a16:rowId xmlns:a16="http://schemas.microsoft.com/office/drawing/2014/main" xmlns="" val="1174198808"/>
                  </a:ext>
                </a:extLst>
              </a:tr>
            </a:tbl>
          </a:graphicData>
        </a:graphic>
      </p:graphicFrame>
      <p:sp>
        <p:nvSpPr>
          <p:cNvPr id="2" name="Rectangle 1">
            <a:extLst>
              <a:ext uri="{FF2B5EF4-FFF2-40B4-BE49-F238E27FC236}">
                <a16:creationId xmlns:a16="http://schemas.microsoft.com/office/drawing/2014/main" xmlns="" id="{194FF6B8-CDCF-7E44-85ED-1E6768C640B6}"/>
              </a:ext>
            </a:extLst>
          </p:cNvPr>
          <p:cNvSpPr/>
          <p:nvPr/>
        </p:nvSpPr>
        <p:spPr>
          <a:xfrm>
            <a:off x="-69603" y="6154192"/>
            <a:ext cx="8942712" cy="76944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Performance Information Tables</a:t>
            </a:r>
          </a:p>
        </p:txBody>
      </p:sp>
      <p:sp>
        <p:nvSpPr>
          <p:cNvPr id="3" name="TextBox 2">
            <a:extLst>
              <a:ext uri="{FF2B5EF4-FFF2-40B4-BE49-F238E27FC236}">
                <a16:creationId xmlns:a16="http://schemas.microsoft.com/office/drawing/2014/main" xmlns="" id="{8297FECD-FE5E-1AA3-8F28-26B981E24A27}"/>
              </a:ext>
            </a:extLst>
          </p:cNvPr>
          <p:cNvSpPr txBox="1"/>
          <p:nvPr/>
        </p:nvSpPr>
        <p:spPr>
          <a:xfrm>
            <a:off x="193788" y="5617109"/>
            <a:ext cx="106764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1</a:t>
            </a:r>
          </a:p>
        </p:txBody>
      </p:sp>
    </p:spTree>
    <p:extLst>
      <p:ext uri="{BB962C8B-B14F-4D97-AF65-F5344CB8AC3E}">
        <p14:creationId xmlns:p14="http://schemas.microsoft.com/office/powerpoint/2010/main" xmlns="" val="354517130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A94871E-96FC-4ADE-815B-41A636E34F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xmlns="" id="{18C07159-3CCE-A7F4-2AB5-1021804C2C2C}"/>
              </a:ext>
            </a:extLst>
          </p:cNvPr>
          <p:cNvSpPr txBox="1">
            <a:spLocks/>
          </p:cNvSpPr>
          <p:nvPr/>
        </p:nvSpPr>
        <p:spPr>
          <a:xfrm>
            <a:off x="480060" y="320040"/>
            <a:ext cx="5019620" cy="3892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5981B"/>
                </a:solidFill>
                <a:effectLst/>
                <a:uLnTx/>
                <a:uFillTx/>
                <a:latin typeface="Arial"/>
                <a:ea typeface="+mj-ea"/>
                <a:cs typeface="Arial"/>
              </a:rPr>
              <a:t>Programme</a:t>
            </a:r>
            <a:r>
              <a:rPr kumimoji="0" lang="en-US" sz="5700" b="0" i="0" u="none" strike="noStrike" kern="1200" cap="none" spc="0" normalizeH="0" baseline="0" noProof="0" dirty="0">
                <a:ln>
                  <a:noFill/>
                </a:ln>
                <a:solidFill>
                  <a:prstClr val="black"/>
                </a:solidFill>
                <a:effectLst/>
                <a:uLnTx/>
                <a:uFillTx/>
                <a:latin typeface="Calibri Light" panose="020F0302020204030204"/>
                <a:ea typeface="+mj-ea"/>
                <a:cs typeface="+mj-cs"/>
              </a:rPr>
              <a:t> Two</a:t>
            </a:r>
          </a:p>
        </p:txBody>
      </p:sp>
      <p:sp>
        <p:nvSpPr>
          <p:cNvPr id="17"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5921"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descr="Image">
            <a:extLst>
              <a:ext uri="{FF2B5EF4-FFF2-40B4-BE49-F238E27FC236}">
                <a16:creationId xmlns:a16="http://schemas.microsoft.com/office/drawing/2014/main" xmlns="" id="{22AFB1C6-86D3-68AF-8FC6-B01A049D3BC1}"/>
              </a:ext>
            </a:extLst>
          </p:cNvPr>
          <p:cNvPicPr>
            <a:picLocks noChangeAspect="1"/>
          </p:cNvPicPr>
          <p:nvPr/>
        </p:nvPicPr>
        <p:blipFill>
          <a:blip r:embed="rId2" cstate="print"/>
          <a:stretch>
            <a:fillRect/>
          </a:stretch>
        </p:blipFill>
        <p:spPr>
          <a:xfrm>
            <a:off x="5836158" y="3180478"/>
            <a:ext cx="3065526" cy="260569"/>
          </a:xfrm>
          <a:prstGeom prst="rect">
            <a:avLst/>
          </a:prstGeom>
        </p:spPr>
      </p:pic>
      <p:sp>
        <p:nvSpPr>
          <p:cNvPr id="4" name="TextBox 3">
            <a:extLst>
              <a:ext uri="{FF2B5EF4-FFF2-40B4-BE49-F238E27FC236}">
                <a16:creationId xmlns:a16="http://schemas.microsoft.com/office/drawing/2014/main" xmlns="" id="{F663A18D-E76D-DF5D-126A-1E0C81A1DAC8}"/>
              </a:ext>
            </a:extLst>
          </p:cNvPr>
          <p:cNvSpPr txBox="1"/>
          <p:nvPr/>
        </p:nvSpPr>
        <p:spPr>
          <a:xfrm>
            <a:off x="3749601" y="4049079"/>
            <a:ext cx="45720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Arial" panose="020B0604020202020204" pitchFamily="34" charset="0"/>
              </a:rPr>
              <a:t>Recreation Development and Sport Promotion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xmlns="" id="{C72BDECD-3B95-31C1-B084-226DA1A6FF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7462069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9D28A67-7F7D-0C7F-1300-5A7D042FCB74}"/>
              </a:ext>
            </a:extLst>
          </p:cNvPr>
          <p:cNvSpPr txBox="1"/>
          <p:nvPr/>
        </p:nvSpPr>
        <p:spPr>
          <a:xfrm>
            <a:off x="3844814" y="0"/>
            <a:ext cx="5216890" cy="6857999"/>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tab pos="450215" algn="l"/>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Purpose: </a:t>
            </a:r>
            <a:r>
              <a:rPr lang="en-GB" sz="1600" b="0" i="0" u="none" strike="noStrike" baseline="0" dirty="0">
                <a:solidFill>
                  <a:srgbClr val="000000"/>
                </a:solidFill>
                <a:latin typeface="ArialMT"/>
              </a:rPr>
              <a:t>Support the provision of mass-participation opportunities, the development of elite athletes, and the regulation and maintenance of facilities.</a:t>
            </a:r>
          </a:p>
          <a:p>
            <a:pPr marL="0" marR="0" lvl="0" indent="0" algn="just" defTabSz="914400" rtl="0" eaLnBrk="1" fontAlgn="auto" latinLnBrk="0" hangingPunct="1">
              <a:lnSpc>
                <a:spcPct val="90000"/>
              </a:lnSpc>
              <a:spcBef>
                <a:spcPts val="0"/>
              </a:spcBef>
              <a:spcAft>
                <a:spcPts val="600"/>
              </a:spcAft>
              <a:buClrTx/>
              <a:buSzTx/>
              <a:buFontTx/>
              <a:buNone/>
              <a:tabLst>
                <a:tab pos="450215" algn="l"/>
              </a:tabLst>
              <a:defRPr/>
            </a:pPr>
            <a:endParaRPr lang="en-GB" sz="1600" b="0" i="0" u="none" strike="noStrike" baseline="0" dirty="0">
              <a:solidFill>
                <a:srgbClr val="000000"/>
              </a:solidFill>
              <a:latin typeface="ArialMT"/>
            </a:endParaRPr>
          </a:p>
          <a:p>
            <a:pPr algn="just"/>
            <a:r>
              <a:rPr lang="en-ZA" sz="1600" b="1" i="0" u="none" strike="noStrike" baseline="0" dirty="0">
                <a:solidFill>
                  <a:srgbClr val="000000"/>
                </a:solidFill>
                <a:latin typeface="Arial-BoldMT"/>
              </a:rPr>
              <a:t>SUB-PROGRAMMES</a:t>
            </a:r>
          </a:p>
          <a:p>
            <a:pPr algn="just"/>
            <a:endParaRPr lang="en-ZA" sz="1600" b="1" i="0" u="none" strike="noStrike" baseline="0" dirty="0">
              <a:solidFill>
                <a:srgbClr val="000000"/>
              </a:solidFill>
              <a:latin typeface="Arial-BoldMT"/>
            </a:endParaRPr>
          </a:p>
          <a:p>
            <a:pPr algn="just"/>
            <a:r>
              <a:rPr lang="en-GB" sz="1600" b="1" i="0" u="none" strike="noStrike" baseline="0" dirty="0">
                <a:solidFill>
                  <a:srgbClr val="000000"/>
                </a:solidFill>
                <a:latin typeface="Arial-BoldMT"/>
              </a:rPr>
              <a:t>Winning Nation </a:t>
            </a:r>
            <a:r>
              <a:rPr lang="en-GB" sz="1600" b="0" i="0" u="none" strike="noStrike" baseline="0" dirty="0">
                <a:solidFill>
                  <a:srgbClr val="000000"/>
                </a:solidFill>
                <a:latin typeface="ArialMT"/>
              </a:rPr>
              <a:t>supports the development of elite athletes.</a:t>
            </a:r>
          </a:p>
          <a:p>
            <a:pPr algn="just"/>
            <a:endParaRPr lang="en-GB" sz="1600" b="0" i="0" u="none" strike="noStrike" baseline="0" dirty="0">
              <a:solidFill>
                <a:srgbClr val="000000"/>
              </a:solidFill>
              <a:latin typeface="ArialMT"/>
            </a:endParaRPr>
          </a:p>
          <a:p>
            <a:pPr algn="just"/>
            <a:r>
              <a:rPr lang="en-GB" sz="1600" b="1" i="0" u="none" strike="noStrike" baseline="0" dirty="0">
                <a:solidFill>
                  <a:srgbClr val="000000"/>
                </a:solidFill>
                <a:latin typeface="Arial-BoldMT"/>
              </a:rPr>
              <a:t>Active Nation </a:t>
            </a:r>
            <a:r>
              <a:rPr lang="en-GB" sz="1600" b="0" i="0" u="none" strike="noStrike" baseline="0" dirty="0">
                <a:solidFill>
                  <a:srgbClr val="000000"/>
                </a:solidFill>
                <a:latin typeface="ArialMT"/>
              </a:rPr>
              <a:t>supports the provision of mass participation opportunities in sport and recreation.</a:t>
            </a:r>
          </a:p>
          <a:p>
            <a:pPr algn="just"/>
            <a:endParaRPr lang="en-GB" sz="1600" b="0" i="0" u="none" strike="noStrike" baseline="0" dirty="0">
              <a:solidFill>
                <a:srgbClr val="000000"/>
              </a:solidFill>
              <a:latin typeface="ArialMT"/>
            </a:endParaRPr>
          </a:p>
          <a:p>
            <a:pPr algn="just"/>
            <a:r>
              <a:rPr lang="en-GB" sz="1600" b="1" i="0" u="none" strike="noStrike" baseline="0" dirty="0">
                <a:solidFill>
                  <a:srgbClr val="000000"/>
                </a:solidFill>
                <a:latin typeface="Arial-BoldMT"/>
              </a:rPr>
              <a:t>Infrastructure Support </a:t>
            </a:r>
            <a:r>
              <a:rPr lang="en-GB" sz="1600" b="0" i="0" u="none" strike="noStrike" baseline="0" dirty="0">
                <a:solidFill>
                  <a:srgbClr val="000000"/>
                </a:solidFill>
                <a:latin typeface="ArialMT"/>
              </a:rPr>
              <a:t>regulates and manages the provision of sport and recreation, and arts and culture facilities. This subprogramme also provides technical support during the construction, repair and renovation of buildings belonging to public entities and other institutions in the sport, arts, and culture sector.</a:t>
            </a:r>
            <a:endPar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0F03A2D8-47B3-0913-24FB-A1EA7E8031B8}"/>
              </a:ext>
            </a:extLst>
          </p:cNvPr>
          <p:cNvSpPr txBox="1"/>
          <p:nvPr/>
        </p:nvSpPr>
        <p:spPr>
          <a:xfrm>
            <a:off x="3047519" y="442127"/>
            <a:ext cx="106764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2</a:t>
            </a:r>
          </a:p>
        </p:txBody>
      </p:sp>
      <p:sp>
        <p:nvSpPr>
          <p:cNvPr id="4" name="Slide Number Placeholder 3">
            <a:extLst>
              <a:ext uri="{FF2B5EF4-FFF2-40B4-BE49-F238E27FC236}">
                <a16:creationId xmlns:a16="http://schemas.microsoft.com/office/drawing/2014/main" xmlns="" id="{4CB2E884-83E6-CB70-E72F-0DFAB39F42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45156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5" name="Freeform: Shape 9">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xmlns="" id="{EBDFABAA-F6D4-30DB-856C-BDE36775FB37}"/>
              </a:ext>
            </a:extLst>
          </p:cNvPr>
          <p:cNvSpPr txBox="1">
            <a:spLocks/>
          </p:cNvSpPr>
          <p:nvPr/>
        </p:nvSpPr>
        <p:spPr>
          <a:xfrm>
            <a:off x="106326" y="1122363"/>
            <a:ext cx="2360427"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Programme</a:t>
            </a: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Two</a:t>
            </a: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xmlns="" id="{AC922831-A92E-7382-8FDD-F5F5CF5170AB}"/>
              </a:ext>
            </a:extLst>
          </p:cNvPr>
          <p:cNvGraphicFramePr>
            <a:graphicFrameLocks noGrp="1"/>
          </p:cNvGraphicFramePr>
          <p:nvPr>
            <p:extLst>
              <p:ext uri="{D42A27DB-BD31-4B8C-83A1-F6EECF244321}">
                <p14:modId xmlns:p14="http://schemas.microsoft.com/office/powerpoint/2010/main" xmlns="" val="259176017"/>
              </p:ext>
            </p:extLst>
          </p:nvPr>
        </p:nvGraphicFramePr>
        <p:xfrm>
          <a:off x="2573079" y="0"/>
          <a:ext cx="6570921" cy="6858000"/>
        </p:xfrm>
        <a:graphic>
          <a:graphicData uri="http://schemas.openxmlformats.org/drawingml/2006/table">
            <a:tbl>
              <a:tblPr firstRow="1" bandRow="1"/>
              <a:tblGrid>
                <a:gridCol w="2090747">
                  <a:extLst>
                    <a:ext uri="{9D8B030D-6E8A-4147-A177-3AD203B41FA5}">
                      <a16:colId xmlns:a16="http://schemas.microsoft.com/office/drawing/2014/main" xmlns="" val="4123154329"/>
                    </a:ext>
                  </a:extLst>
                </a:gridCol>
                <a:gridCol w="4480174">
                  <a:extLst>
                    <a:ext uri="{9D8B030D-6E8A-4147-A177-3AD203B41FA5}">
                      <a16:colId xmlns:a16="http://schemas.microsoft.com/office/drawing/2014/main" xmlns="" val="1069667955"/>
                    </a:ext>
                  </a:extLst>
                </a:gridCol>
              </a:tblGrid>
              <a:tr h="549035">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programmes/projects /focus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690837156"/>
                  </a:ext>
                </a:extLst>
              </a:tr>
              <a:tr h="2408117">
                <a:tc>
                  <a:txBody>
                    <a:bodyPr/>
                    <a:lstStyle/>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National </a:t>
                      </a:r>
                    </a:p>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School</a:t>
                      </a:r>
                    </a:p>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Sport Championships</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is the premier competition of School Sport, which is intended to ensure the Identification of Talent, Provide competitive opportunities to learners, showcase the talents of learners. It is scheduled for Autumn, Winter and Summer. It involves 15 Sporting Codes and 4 Indigenous Games. Annually we target 5000 learners in various age categories, gender, racial groups. It helps to build a pipeline for our high-performance sport and transformation.</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7065304"/>
                  </a:ext>
                </a:extLst>
              </a:tr>
              <a:tr h="1727456">
                <a:tc>
                  <a:txBody>
                    <a:bodyPr/>
                    <a:lstStyle/>
                    <a:p>
                      <a:pPr marL="0" marR="0">
                        <a:lnSpc>
                          <a:spcPct val="107000"/>
                        </a:lnSpc>
                        <a:spcBef>
                          <a:spcPts val="0"/>
                        </a:spcBef>
                        <a:spcAft>
                          <a:spcPts val="0"/>
                        </a:spcAft>
                      </a:pPr>
                      <a:r>
                        <a:rPr lang="en-ZA"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Provision of Sport Equipment </a:t>
                      </a:r>
                    </a:p>
                    <a:p>
                      <a:pPr marL="0" marR="0">
                        <a:lnSpc>
                          <a:spcPct val="107000"/>
                        </a:lnSpc>
                        <a:spcBef>
                          <a:spcPts val="0"/>
                        </a:spcBef>
                        <a:spcAft>
                          <a:spcPts val="0"/>
                        </a:spcAft>
                      </a:pPr>
                      <a:r>
                        <a:rPr lang="en-ZA"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Attire </a:t>
                      </a:r>
                    </a:p>
                    <a:p>
                      <a:pPr marL="0" marR="0">
                        <a:lnSpc>
                          <a:spcPct val="107000"/>
                        </a:lnSpc>
                        <a:spcBef>
                          <a:spcPts val="0"/>
                        </a:spcBef>
                        <a:spcAft>
                          <a:spcPts val="0"/>
                        </a:spcAft>
                      </a:pPr>
                      <a:r>
                        <a:rPr lang="en-ZA"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Schools</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ZA"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provision of sport equipment and attire is meant to enable participation of learners in sport. Previously disadvantaged schools have been limited from participation in sport due unavailability of sport equipment and attire. Annually 2500 schools are provided sport equipment and attire to encourage them to participate in sport.</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3523816"/>
                  </a:ext>
                </a:extLst>
              </a:tr>
              <a:tr h="2173392">
                <a:tc>
                  <a:txBody>
                    <a:bodyPr/>
                    <a:lstStyle/>
                    <a:p>
                      <a:pPr marL="0" marR="0">
                        <a:lnSpc>
                          <a:spcPct val="107000"/>
                        </a:lnSpc>
                        <a:spcBef>
                          <a:spcPts val="0"/>
                        </a:spcBef>
                        <a:spcAft>
                          <a:spcPts val="0"/>
                        </a:spcAft>
                      </a:pPr>
                      <a:r>
                        <a:rPr lang="en-ZA"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Indigenous </a:t>
                      </a:r>
                    </a:p>
                    <a:p>
                      <a:pPr marL="0" marR="0">
                        <a:lnSpc>
                          <a:spcPct val="107000"/>
                        </a:lnSpc>
                        <a:spcBef>
                          <a:spcPts val="0"/>
                        </a:spcBef>
                        <a:spcAft>
                          <a:spcPts val="0"/>
                        </a:spcAft>
                      </a:pPr>
                      <a:r>
                        <a:rPr lang="en-ZA"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Games </a:t>
                      </a:r>
                    </a:p>
                    <a:p>
                      <a:pPr marL="0" marR="0">
                        <a:lnSpc>
                          <a:spcPct val="107000"/>
                        </a:lnSpc>
                        <a:spcBef>
                          <a:spcPts val="0"/>
                        </a:spcBef>
                        <a:spcAft>
                          <a:spcPts val="0"/>
                        </a:spcAft>
                      </a:pPr>
                      <a:r>
                        <a:rPr lang="en-ZA"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Festival</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ZA" sz="13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annual festival celebrates South Africa’s varied indigenous games, with approximately 2 800 participants from all provinces embracing the African Renaissance and popular cultural activities.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festival sees nine provincial teams competing for four days, in nine codes, including kgati, morabaraba, ncuva, khokho, dibeke, Iintonga, diketo, jukskei and drie stokkies.</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159" marR="54159" marT="27079" marB="270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1318781"/>
                  </a:ext>
                </a:extLst>
              </a:tr>
            </a:tbl>
          </a:graphicData>
        </a:graphic>
      </p:graphicFrame>
      <p:sp>
        <p:nvSpPr>
          <p:cNvPr id="4" name="Slide Number Placeholder 3">
            <a:extLst>
              <a:ext uri="{FF2B5EF4-FFF2-40B4-BE49-F238E27FC236}">
                <a16:creationId xmlns:a16="http://schemas.microsoft.com/office/drawing/2014/main" xmlns="" id="{9ECE945D-9CF5-1A53-9CAE-FC533F05D8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78368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10">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4" name="Freeform: Shape 12">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D380B6-7BB0-EB5B-FEA6-60371634F6EF}"/>
              </a:ext>
            </a:extLst>
          </p:cNvPr>
          <p:cNvSpPr txBox="1"/>
          <p:nvPr/>
        </p:nvSpPr>
        <p:spPr>
          <a:xfrm>
            <a:off x="276605" y="1192702"/>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sp>
        <p:nvSpPr>
          <p:cNvPr id="2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3286363342"/>
              </p:ext>
            </p:extLst>
          </p:nvPr>
        </p:nvGraphicFramePr>
        <p:xfrm>
          <a:off x="3051544" y="40611"/>
          <a:ext cx="6022815" cy="6872355"/>
        </p:xfrm>
        <a:graphic>
          <a:graphicData uri="http://schemas.openxmlformats.org/drawingml/2006/table">
            <a:tbl>
              <a:tblPr firstRow="1" bandRow="1"/>
              <a:tblGrid>
                <a:gridCol w="1658679">
                  <a:extLst>
                    <a:ext uri="{9D8B030D-6E8A-4147-A177-3AD203B41FA5}">
                      <a16:colId xmlns:a16="http://schemas.microsoft.com/office/drawing/2014/main" xmlns="" val="2662187533"/>
                    </a:ext>
                  </a:extLst>
                </a:gridCol>
                <a:gridCol w="4364136">
                  <a:extLst>
                    <a:ext uri="{9D8B030D-6E8A-4147-A177-3AD203B41FA5}">
                      <a16:colId xmlns:a16="http://schemas.microsoft.com/office/drawing/2014/main" xmlns="" val="2809365526"/>
                    </a:ext>
                  </a:extLst>
                </a:gridCol>
              </a:tblGrid>
              <a:tr h="726650">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1866725">
                <a:tc>
                  <a:txBody>
                    <a:bodyPr/>
                    <a:lstStyle/>
                    <a:p>
                      <a:pPr marL="0" marR="0" algn="l">
                        <a:lnSpc>
                          <a:spcPct val="107000"/>
                        </a:lnSpc>
                        <a:spcBef>
                          <a:spcPts val="0"/>
                        </a:spcBef>
                        <a:spcAft>
                          <a:spcPts val="0"/>
                        </a:spcAft>
                      </a:pPr>
                      <a:r>
                        <a:rPr lang="en-GB"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Athletes supported through the scientific support programme</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Athlete Support Programme seeks to assist, through direct funding; those junior semi elite athletes who can compete for senior Provincial and National teams.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aim was to bridge the gap between OPEX and the Programmes for development athletes such as sport academies.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GB" sz="13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output has been pursued since 2016 when the policy was first approved. 80 athletes will be supported through this programme.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6678224"/>
                  </a:ext>
                </a:extLst>
              </a:tr>
              <a:tr h="4189262">
                <a:tc>
                  <a:txBody>
                    <a:bodyPr/>
                    <a:lstStyle/>
                    <a:p>
                      <a:pPr marL="0" marR="0" algn="l">
                        <a:lnSpc>
                          <a:spcPct val="107000"/>
                        </a:lnSpc>
                        <a:spcBef>
                          <a:spcPts val="0"/>
                        </a:spcBef>
                        <a:spcAft>
                          <a:spcPts val="0"/>
                        </a:spcAft>
                      </a:pPr>
                      <a:r>
                        <a:rPr lang="en-GB"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EPG Report on Transformation in Sport</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output has been pursued since 2012 after a National Sport and Recreation Indaba in November 2011 took a resolution that: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the objectives of the Transformation Charter are to be achieved there will be a need to monitor and evaluate the implementation thereof’. The main objective of Transformation is to ensure equitable access to sport participation opportunity to all South Africans, recognising the constitutional right to sport and harnessing the socio - economic benefits of sport based on a system embracing the values of respect for each other, fair and just behaviour, good governance and innovation embedded in the principle of: equitable resource distribution, elimination of inequalities, access to participation opportunity, skill and capability development at all level and all areas, empowerment of the individual and increased community involvement.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GB" sz="13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Monitor and evaluate progress made in terms of transformation in sport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9698803"/>
                  </a:ext>
                </a:extLst>
              </a:tr>
            </a:tbl>
          </a:graphicData>
        </a:graphic>
      </p:graphicFrame>
      <p:sp>
        <p:nvSpPr>
          <p:cNvPr id="2" name="Slide Number Placeholder 1">
            <a:extLst>
              <a:ext uri="{FF2B5EF4-FFF2-40B4-BE49-F238E27FC236}">
                <a16:creationId xmlns:a16="http://schemas.microsoft.com/office/drawing/2014/main" xmlns="" id="{45DBE316-418C-2BE4-B3A8-F89202BF68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1900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10">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4" name="Freeform: Shape 12">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D380B6-7BB0-EB5B-FEA6-60371634F6EF}"/>
              </a:ext>
            </a:extLst>
          </p:cNvPr>
          <p:cNvSpPr txBox="1"/>
          <p:nvPr/>
        </p:nvSpPr>
        <p:spPr>
          <a:xfrm>
            <a:off x="276605" y="1192702"/>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sp>
        <p:nvSpPr>
          <p:cNvPr id="2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1581350979"/>
              </p:ext>
            </p:extLst>
          </p:nvPr>
        </p:nvGraphicFramePr>
        <p:xfrm>
          <a:off x="3294126" y="1"/>
          <a:ext cx="5849874" cy="6333090"/>
        </p:xfrm>
        <a:graphic>
          <a:graphicData uri="http://schemas.openxmlformats.org/drawingml/2006/table">
            <a:tbl>
              <a:tblPr firstRow="1" bandRow="1"/>
              <a:tblGrid>
                <a:gridCol w="2339531">
                  <a:extLst>
                    <a:ext uri="{9D8B030D-6E8A-4147-A177-3AD203B41FA5}">
                      <a16:colId xmlns:a16="http://schemas.microsoft.com/office/drawing/2014/main" xmlns="" val="2662187533"/>
                    </a:ext>
                  </a:extLst>
                </a:gridCol>
                <a:gridCol w="3510343">
                  <a:extLst>
                    <a:ext uri="{9D8B030D-6E8A-4147-A177-3AD203B41FA5}">
                      <a16:colId xmlns:a16="http://schemas.microsoft.com/office/drawing/2014/main" xmlns="" val="2809365526"/>
                    </a:ext>
                  </a:extLst>
                </a:gridCol>
              </a:tblGrid>
              <a:tr h="471050">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1210102">
                <a:tc>
                  <a:txBody>
                    <a:bodyPr/>
                    <a:lstStyle/>
                    <a:p>
                      <a:r>
                        <a:rPr lang="en-US" sz="1600" b="1" dirty="0">
                          <a:latin typeface="Arial" panose="020B0604020202020204" pitchFamily="34" charset="0"/>
                          <a:cs typeface="Arial" panose="020B0604020202020204" pitchFamily="34" charset="0"/>
                        </a:rPr>
                        <a:t>District and Provincial Championships/</a:t>
                      </a:r>
                    </a:p>
                    <a:p>
                      <a:r>
                        <a:rPr lang="en-US" sz="1600" b="1" dirty="0">
                          <a:latin typeface="Arial" panose="020B0604020202020204" pitchFamily="34" charset="0"/>
                          <a:cs typeface="Arial" panose="020B0604020202020204" pitchFamily="34" charset="0"/>
                        </a:rPr>
                        <a:t>Tournament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200" dirty="0">
                          <a:latin typeface="Arial" panose="020B0604020202020204" pitchFamily="34" charset="0"/>
                          <a:cs typeface="Arial" panose="020B0604020202020204" pitchFamily="34" charset="0"/>
                        </a:rPr>
                        <a:t>These activities are largely meant to nurture</a:t>
                      </a:r>
                      <a:r>
                        <a:rPr lang="en-US" sz="1200" baseline="0" dirty="0">
                          <a:latin typeface="Arial" panose="020B0604020202020204" pitchFamily="34" charset="0"/>
                          <a:cs typeface="Arial" panose="020B0604020202020204" pitchFamily="34" charset="0"/>
                        </a:rPr>
                        <a:t> and identify the best talent within the districts and province. They are used by provinces to select a provincial team that will participate at the National Championships. We target over 75 000 learners annually to participate at the district tournaments.</a:t>
                      </a:r>
                      <a:endParaRPr lang="en-US" sz="12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6678224"/>
                  </a:ext>
                </a:extLst>
              </a:tr>
              <a:tr h="1774756">
                <a:tc>
                  <a:txBody>
                    <a:bodyPr/>
                    <a:lstStyle/>
                    <a:p>
                      <a:r>
                        <a:rPr lang="en-US" sz="1600" b="1" dirty="0">
                          <a:latin typeface="Arial" panose="020B0604020202020204" pitchFamily="34" charset="0"/>
                          <a:cs typeface="Arial" panose="020B0604020202020204" pitchFamily="34" charset="0"/>
                        </a:rPr>
                        <a:t>Integration of Sport,</a:t>
                      </a:r>
                      <a:r>
                        <a:rPr lang="en-US" sz="1600" b="1" baseline="0" dirty="0">
                          <a:latin typeface="Arial" panose="020B0604020202020204" pitchFamily="34" charset="0"/>
                          <a:cs typeface="Arial" panose="020B0604020202020204" pitchFamily="34" charset="0"/>
                        </a:rPr>
                        <a:t> Arts and Culture Plans</a:t>
                      </a:r>
                      <a:endParaRPr lang="en-US" sz="1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Arial" panose="020B0604020202020204" pitchFamily="34" charset="0"/>
                          <a:cs typeface="Arial" panose="020B0604020202020204" pitchFamily="34" charset="0"/>
                        </a:rPr>
                        <a:t>The MoU</a:t>
                      </a:r>
                      <a:r>
                        <a:rPr lang="en-US" sz="1200" baseline="0" dirty="0">
                          <a:latin typeface="Arial" panose="020B0604020202020204" pitchFamily="34" charset="0"/>
                          <a:cs typeface="Arial" panose="020B0604020202020204" pitchFamily="34" charset="0"/>
                        </a:rPr>
                        <a:t> is ready for sign-off, the integrated framework has brought all programmes being delivered by DSAC in partnership with the Department of Basic Education into one formal agreement. There are a number of programmes, that includes, Artist in Schools, School Sport, National Youth Camp, Spelling Bee, Choral Eisteddfod, Indigenous Games etc. </a:t>
                      </a:r>
                      <a:endParaRPr lang="en-US" sz="12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9698803"/>
                  </a:ext>
                </a:extLst>
              </a:tr>
              <a:tr h="2715684">
                <a:tc>
                  <a:txBody>
                    <a:bodyPr/>
                    <a:lstStyle/>
                    <a:p>
                      <a:r>
                        <a:rPr lang="en-ZA" sz="1600" b="1" dirty="0">
                          <a:latin typeface="Arial" panose="020B0604020202020204" pitchFamily="34" charset="0"/>
                          <a:cs typeface="Arial" panose="020B0604020202020204" pitchFamily="34" charset="0"/>
                        </a:rPr>
                        <a:t>Sport Ambassador’s Programme</a:t>
                      </a:r>
                      <a:endParaRPr lang="en-GB" sz="1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ZA" sz="1200" dirty="0">
                          <a:latin typeface="Arial" panose="020B0604020202020204" pitchFamily="34" charset="0"/>
                          <a:cs typeface="Arial" panose="020B0604020202020204" pitchFamily="34" charset="0"/>
                        </a:rPr>
                        <a:t>Former</a:t>
                      </a:r>
                      <a:r>
                        <a:rPr lang="en-ZA" sz="1200" baseline="0" dirty="0">
                          <a:latin typeface="Arial" panose="020B0604020202020204" pitchFamily="34" charset="0"/>
                          <a:cs typeface="Arial" panose="020B0604020202020204" pitchFamily="34" charset="0"/>
                        </a:rPr>
                        <a:t> professional players in Athletics, Football, Rugby, Netball including Boxing (Communities) will bring the necessary expertise and skills to help with the after-school programme for school sport. They have recruited to provide coaching, mentorship, administrative support and motivation within the school sport programme. Currently 21 Sport Ambassadors have been appointed by the Minister. They will also help set-up the School Sport Structures at a community level.</a:t>
                      </a:r>
                      <a:endParaRPr lang="en-GB" sz="12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4762079"/>
                  </a:ext>
                </a:extLst>
              </a:tr>
            </a:tbl>
          </a:graphicData>
        </a:graphic>
      </p:graphicFrame>
      <p:sp>
        <p:nvSpPr>
          <p:cNvPr id="2" name="Slide Number Placeholder 1">
            <a:extLst>
              <a:ext uri="{FF2B5EF4-FFF2-40B4-BE49-F238E27FC236}">
                <a16:creationId xmlns:a16="http://schemas.microsoft.com/office/drawing/2014/main" xmlns="" id="{9C7807EB-BD19-85BA-8F63-BAB42C78CB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61789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21EA7FA8-6652-4CC5-90F4-3D48CAC0C2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3A943EE8-3F8C-87BB-059C-DD7A83FD75D9}"/>
              </a:ext>
            </a:extLst>
          </p:cNvPr>
          <p:cNvSpPr>
            <a:spLocks noGrp="1"/>
          </p:cNvSpPr>
          <p:nvPr>
            <p:ph idx="1"/>
          </p:nvPr>
        </p:nvSpPr>
        <p:spPr>
          <a:xfrm>
            <a:off x="146553" y="393970"/>
            <a:ext cx="5220888" cy="6070060"/>
          </a:xfrm>
        </p:spPr>
        <p:txBody>
          <a:bodyPr>
            <a:normAutofit fontScale="70000" lnSpcReduction="20000"/>
          </a:bodyPr>
          <a:lstStyle/>
          <a:p>
            <a:pPr marL="0" indent="0">
              <a:buNone/>
            </a:pPr>
            <a:r>
              <a:rPr lang="en-US" sz="2600" dirty="0"/>
              <a:t>The Department is mandated amongst others to:</a:t>
            </a:r>
          </a:p>
          <a:p>
            <a:r>
              <a:rPr lang="en-US" sz="2600" dirty="0"/>
              <a:t>Provide leadership to the sport, arts, culture, and heritage sector to accelerate its transformation.</a:t>
            </a:r>
          </a:p>
          <a:p>
            <a:r>
              <a:rPr lang="en-US" sz="2600" dirty="0"/>
              <a:t>Provide an enabling policy, legislative and institutional framework to the SACH sector.</a:t>
            </a:r>
          </a:p>
          <a:p>
            <a:r>
              <a:rPr lang="en-US" sz="2600" dirty="0"/>
              <a:t>Promote participation in sport and recreation, arts and culture, and heritage.</a:t>
            </a:r>
          </a:p>
          <a:p>
            <a:r>
              <a:rPr lang="en-US" sz="2600" dirty="0"/>
              <a:t>Lead nation-building and social cohesion through social transformation.</a:t>
            </a:r>
          </a:p>
          <a:p>
            <a:r>
              <a:rPr lang="en-US" sz="2600" dirty="0"/>
              <a:t>Preserve, develop, protect, and promote the cultural, heritage, linguistic diversity, and legacy of South Africa.</a:t>
            </a:r>
          </a:p>
          <a:p>
            <a:r>
              <a:rPr lang="en-US" sz="2600" dirty="0"/>
              <a:t>Oversee the development and management of sport, arts, culture &amp; heritage in South Africa in consultation with provinces.</a:t>
            </a:r>
          </a:p>
          <a:p>
            <a:r>
              <a:rPr lang="en-US" sz="2600" dirty="0"/>
              <a:t>Support the development of talented athletes and creatives by providing them with opportunities to excel.</a:t>
            </a:r>
          </a:p>
          <a:p>
            <a:r>
              <a:rPr lang="en-US" sz="2600" dirty="0"/>
              <a:t>Support high performance athletes and creatives to achieve success at an international level.</a:t>
            </a:r>
          </a:p>
          <a:p>
            <a:r>
              <a:rPr lang="en-US" sz="2600" dirty="0"/>
              <a:t>Promote access to information through enhancement of key structures and systems.</a:t>
            </a:r>
          </a:p>
          <a:p>
            <a:endParaRPr lang="en-US" sz="1000" dirty="0"/>
          </a:p>
          <a:p>
            <a:endParaRPr lang="en-US" sz="1000" dirty="0"/>
          </a:p>
        </p:txBody>
      </p:sp>
      <p:pic>
        <p:nvPicPr>
          <p:cNvPr id="11" name="Picture 4" descr="One orange paper boat leading a group of white paper boats">
            <a:extLst>
              <a:ext uri="{FF2B5EF4-FFF2-40B4-BE49-F238E27FC236}">
                <a16:creationId xmlns:a16="http://schemas.microsoft.com/office/drawing/2014/main" xmlns="" id="{E750751F-594D-CB46-1BBC-66915C48F322}"/>
              </a:ext>
            </a:extLst>
          </p:cNvPr>
          <p:cNvPicPr>
            <a:picLocks noChangeAspect="1"/>
          </p:cNvPicPr>
          <p:nvPr/>
        </p:nvPicPr>
        <p:blipFill rotWithShape="1">
          <a:blip r:embed="rId2" cstate="print"/>
          <a:srcRect l="5551" r="31622" b="-3"/>
          <a:stretch/>
        </p:blipFill>
        <p:spPr>
          <a:xfrm>
            <a:off x="5742657" y="2223227"/>
            <a:ext cx="3366536"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6" name="Title 1">
            <a:extLst>
              <a:ext uri="{FF2B5EF4-FFF2-40B4-BE49-F238E27FC236}">
                <a16:creationId xmlns:a16="http://schemas.microsoft.com/office/drawing/2014/main" xmlns="" id="{8FDCCE13-F370-2A12-F713-7221D0827592}"/>
              </a:ext>
            </a:extLst>
          </p:cNvPr>
          <p:cNvSpPr txBox="1">
            <a:spLocks/>
          </p:cNvSpPr>
          <p:nvPr/>
        </p:nvSpPr>
        <p:spPr>
          <a:xfrm>
            <a:off x="5513993" y="0"/>
            <a:ext cx="3630007"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rgbClr val="F5981B"/>
                </a:solidFill>
                <a:latin typeface="Arial"/>
                <a:cs typeface="Arial"/>
              </a:rPr>
              <a:t>Mandate</a:t>
            </a:r>
          </a:p>
        </p:txBody>
      </p:sp>
      <p:sp>
        <p:nvSpPr>
          <p:cNvPr id="8" name="Slide Number Placeholder 7">
            <a:extLst>
              <a:ext uri="{FF2B5EF4-FFF2-40B4-BE49-F238E27FC236}">
                <a16:creationId xmlns:a16="http://schemas.microsoft.com/office/drawing/2014/main" xmlns="" id="{07412BD2-EA11-0DC9-C90F-95C11379CA59}"/>
              </a:ext>
            </a:extLst>
          </p:cNvPr>
          <p:cNvSpPr>
            <a:spLocks noGrp="1"/>
          </p:cNvSpPr>
          <p:nvPr>
            <p:ph type="sldNum" sz="quarter" idx="12"/>
          </p:nvPr>
        </p:nvSpPr>
        <p:spPr/>
        <p:txBody>
          <a:bodyPr/>
          <a:lstStyle/>
          <a:p>
            <a:fld id="{DA29E366-C59F-4931-AACC-96A9B8496996}" type="slidenum">
              <a:rPr lang="en-US" smtClean="0"/>
              <a:pPr/>
              <a:t>5</a:t>
            </a:fld>
            <a:endParaRPr lang="en-US" dirty="0"/>
          </a:p>
        </p:txBody>
      </p:sp>
    </p:spTree>
    <p:extLst>
      <p:ext uri="{BB962C8B-B14F-4D97-AF65-F5344CB8AC3E}">
        <p14:creationId xmlns:p14="http://schemas.microsoft.com/office/powerpoint/2010/main" xmlns="" val="1266325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10">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4" name="Freeform: Shape 12">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D380B6-7BB0-EB5B-FEA6-60371634F6EF}"/>
              </a:ext>
            </a:extLst>
          </p:cNvPr>
          <p:cNvSpPr txBox="1"/>
          <p:nvPr/>
        </p:nvSpPr>
        <p:spPr>
          <a:xfrm>
            <a:off x="276605" y="1192702"/>
            <a:ext cx="2700511"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sp>
        <p:nvSpPr>
          <p:cNvPr id="2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1281064328"/>
              </p:ext>
            </p:extLst>
          </p:nvPr>
        </p:nvGraphicFramePr>
        <p:xfrm>
          <a:off x="3136605" y="136524"/>
          <a:ext cx="6007395" cy="6703285"/>
        </p:xfrm>
        <a:graphic>
          <a:graphicData uri="http://schemas.openxmlformats.org/drawingml/2006/table">
            <a:tbl>
              <a:tblPr firstRow="1" bandRow="1"/>
              <a:tblGrid>
                <a:gridCol w="1770875">
                  <a:extLst>
                    <a:ext uri="{9D8B030D-6E8A-4147-A177-3AD203B41FA5}">
                      <a16:colId xmlns:a16="http://schemas.microsoft.com/office/drawing/2014/main" xmlns="" val="2662187533"/>
                    </a:ext>
                  </a:extLst>
                </a:gridCol>
                <a:gridCol w="4236520">
                  <a:extLst>
                    <a:ext uri="{9D8B030D-6E8A-4147-A177-3AD203B41FA5}">
                      <a16:colId xmlns:a16="http://schemas.microsoft.com/office/drawing/2014/main" xmlns="" val="2809365526"/>
                    </a:ext>
                  </a:extLst>
                </a:gridCol>
              </a:tblGrid>
              <a:tr h="429547">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4438192">
                <a:tc>
                  <a:txBody>
                    <a:bodyPr/>
                    <a:lstStyle/>
                    <a:p>
                      <a:r>
                        <a:rPr lang="en-US" sz="1300" b="1" dirty="0">
                          <a:latin typeface="Arial" panose="020B0604020202020204" pitchFamily="34" charset="0"/>
                          <a:cs typeface="Arial" panose="020B0604020202020204" pitchFamily="34" charset="0"/>
                        </a:rPr>
                        <a:t>Move for Health Commemoration Day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ase"/>
                      <a:r>
                        <a:rPr lang="en-ZA" sz="1300" b="0" i="0" kern="1200" dirty="0">
                          <a:solidFill>
                            <a:schemeClr val="tx1"/>
                          </a:solidFill>
                          <a:effectLst/>
                          <a:latin typeface="Arial" panose="020B0604020202020204" pitchFamily="34" charset="0"/>
                          <a:ea typeface="+mn-ea"/>
                          <a:cs typeface="Arial" panose="020B0604020202020204" pitchFamily="34" charset="0"/>
                        </a:rPr>
                        <a:t>The 10th May is commemorated internationally as an annual global initiative to promote physical activity and healthy lifestyles.  The World Health Organization (WHO) recognized the importance of this day which formally got underway on Saturday May 10, 2003, with broad links to communities around the world. The initiative was called for by WHO Member States and since then member States have been urged to celebrate a Move for Health Day each year to promote physical activity as essential for health and well-being. </a:t>
                      </a:r>
                    </a:p>
                    <a:p>
                      <a:pPr algn="l" fontAlgn="base"/>
                      <a:r>
                        <a:rPr lang="en-ZA" sz="1300" b="0" i="0" kern="1200" dirty="0">
                          <a:solidFill>
                            <a:schemeClr val="tx1"/>
                          </a:solidFill>
                          <a:effectLst/>
                          <a:latin typeface="Arial" panose="020B0604020202020204" pitchFamily="34" charset="0"/>
                          <a:ea typeface="+mn-ea"/>
                          <a:cs typeface="Arial" panose="020B0604020202020204" pitchFamily="34" charset="0"/>
                        </a:rPr>
                        <a:t>The main objectives of the “Move for Health” campaign are to:</a:t>
                      </a:r>
                    </a:p>
                    <a:p>
                      <a:pPr marL="285750" indent="-285750" algn="l" fontAlgn="base">
                        <a:buFont typeface="Arial" panose="020B0604020202020204" pitchFamily="34" charset="0"/>
                        <a:buChar char="•"/>
                      </a:pPr>
                      <a:r>
                        <a:rPr lang="en-ZA" sz="1300" b="0" i="0" kern="1200" dirty="0">
                          <a:solidFill>
                            <a:schemeClr val="tx1"/>
                          </a:solidFill>
                          <a:effectLst/>
                          <a:latin typeface="Arial" panose="020B0604020202020204" pitchFamily="34" charset="0"/>
                          <a:ea typeface="+mn-ea"/>
                          <a:cs typeface="Arial" panose="020B0604020202020204" pitchFamily="34" charset="0"/>
                        </a:rPr>
                        <a:t>Facilitate the development of sustained national and local physical activity initiatives, policies and programmes..</a:t>
                      </a:r>
                    </a:p>
                    <a:p>
                      <a:pPr marL="285750" indent="-285750" algn="l" fontAlgn="base">
                        <a:buFont typeface="Arial" panose="020B0604020202020204" pitchFamily="34" charset="0"/>
                        <a:buChar char="•"/>
                      </a:pPr>
                      <a:r>
                        <a:rPr lang="en-ZA" sz="1300" b="0" i="0" kern="1200" dirty="0">
                          <a:solidFill>
                            <a:schemeClr val="tx1"/>
                          </a:solidFill>
                          <a:effectLst/>
                          <a:latin typeface="Arial" panose="020B0604020202020204" pitchFamily="34" charset="0"/>
                          <a:ea typeface="+mn-ea"/>
                          <a:cs typeface="Arial" panose="020B0604020202020204" pitchFamily="34" charset="0"/>
                        </a:rPr>
                        <a:t>Increase population-wide participation in physical activity</a:t>
                      </a:r>
                    </a:p>
                    <a:p>
                      <a:pPr marL="285750" indent="-285750" algn="l" fontAlgn="base">
                        <a:buFont typeface="Arial" panose="020B0604020202020204" pitchFamily="34" charset="0"/>
                        <a:buChar char="•"/>
                      </a:pPr>
                      <a:r>
                        <a:rPr lang="en-ZA" sz="1300" b="0" i="0" kern="1200" dirty="0">
                          <a:solidFill>
                            <a:schemeClr val="tx1"/>
                          </a:solidFill>
                          <a:effectLst/>
                          <a:latin typeface="Arial" panose="020B0604020202020204" pitchFamily="34" charset="0"/>
                          <a:ea typeface="+mn-ea"/>
                          <a:cs typeface="Arial" panose="020B0604020202020204" pitchFamily="34" charset="0"/>
                        </a:rPr>
                        <a:t>Increase participation in physical activity through sport organisations, events and other socio-cultural forums. </a:t>
                      </a:r>
                    </a:p>
                    <a:p>
                      <a:pPr marL="0" indent="0" algn="l" fontAlgn="base">
                        <a:buFont typeface="Arial" panose="020B0604020202020204" pitchFamily="34" charset="0"/>
                        <a:buNone/>
                      </a:pPr>
                      <a:r>
                        <a:rPr lang="en-ZA" sz="1300" b="0" i="0" kern="1200" dirty="0">
                          <a:solidFill>
                            <a:schemeClr val="tx1"/>
                          </a:solidFill>
                          <a:effectLst/>
                          <a:latin typeface="Arial" panose="020B0604020202020204" pitchFamily="34" charset="0"/>
                          <a:ea typeface="+mn-ea"/>
                          <a:cs typeface="Arial" panose="020B0604020202020204" pitchFamily="34" charset="0"/>
                        </a:rPr>
                        <a:t>The event will be held on 10 May or a day close to it depending on circumstances ( e.g. clashes with other matters of priority)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6678224"/>
                  </a:ext>
                </a:extLst>
              </a:tr>
              <a:tr h="1618387">
                <a:tc>
                  <a:txBody>
                    <a:bodyPr/>
                    <a:lstStyle/>
                    <a:p>
                      <a:r>
                        <a:rPr lang="en-US" sz="1300" b="1" dirty="0">
                          <a:latin typeface="Arial" panose="020B0604020202020204" pitchFamily="34" charset="0"/>
                          <a:cs typeface="Arial" panose="020B0604020202020204" pitchFamily="34" charset="0"/>
                        </a:rPr>
                        <a:t>Nelson Mandela Sport, Arts and Culture Day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ZA" sz="1300" b="0" i="0" kern="1200" dirty="0">
                          <a:solidFill>
                            <a:schemeClr val="tx1"/>
                          </a:solidFill>
                          <a:effectLst/>
                          <a:latin typeface="Arial" panose="020B0604020202020204" pitchFamily="34" charset="0"/>
                          <a:ea typeface="+mn-ea"/>
                          <a:cs typeface="Arial" panose="020B0604020202020204" pitchFamily="34" charset="0"/>
                        </a:rPr>
                        <a:t>The</a:t>
                      </a:r>
                      <a:r>
                        <a:rPr lang="en-ZA" sz="1300" b="0" i="0" kern="1200" baseline="0" dirty="0">
                          <a:solidFill>
                            <a:schemeClr val="tx1"/>
                          </a:solidFill>
                          <a:effectLst/>
                          <a:latin typeface="Arial" panose="020B0604020202020204" pitchFamily="34" charset="0"/>
                          <a:ea typeface="+mn-ea"/>
                          <a:cs typeface="Arial" panose="020B0604020202020204" pitchFamily="34" charset="0"/>
                        </a:rPr>
                        <a:t> event is meant to </a:t>
                      </a:r>
                      <a:r>
                        <a:rPr lang="en-ZA" sz="1300" b="0" i="0" kern="1200" dirty="0">
                          <a:solidFill>
                            <a:schemeClr val="tx1"/>
                          </a:solidFill>
                          <a:effectLst/>
                          <a:latin typeface="Arial" panose="020B0604020202020204" pitchFamily="34" charset="0"/>
                          <a:ea typeface="+mn-ea"/>
                          <a:cs typeface="Arial" panose="020B0604020202020204" pitchFamily="34" charset="0"/>
                        </a:rPr>
                        <a:t>use</a:t>
                      </a:r>
                      <a:r>
                        <a:rPr lang="en-ZA" sz="1300" b="0" i="0" kern="1200" baseline="0" dirty="0">
                          <a:solidFill>
                            <a:schemeClr val="tx1"/>
                          </a:solidFill>
                          <a:effectLst/>
                          <a:latin typeface="Arial" panose="020B0604020202020204" pitchFamily="34" charset="0"/>
                          <a:ea typeface="+mn-ea"/>
                          <a:cs typeface="Arial" panose="020B0604020202020204" pitchFamily="34" charset="0"/>
                        </a:rPr>
                        <a:t> </a:t>
                      </a:r>
                      <a:r>
                        <a:rPr lang="en-ZA" sz="1300" b="0" i="0" kern="1200" dirty="0">
                          <a:solidFill>
                            <a:schemeClr val="tx1"/>
                          </a:solidFill>
                          <a:effectLst/>
                          <a:latin typeface="Arial" panose="020B0604020202020204" pitchFamily="34" charset="0"/>
                          <a:ea typeface="+mn-ea"/>
                          <a:cs typeface="Arial" panose="020B0604020202020204" pitchFamily="34" charset="0"/>
                        </a:rPr>
                        <a:t>the combined power of sport and arts to carry forward Madiba’s legacy of building a true rainbow nation, at peace with itself and the world.</a:t>
                      </a:r>
                      <a:r>
                        <a:rPr lang="en-ZA" sz="1300" b="0" i="0" kern="1200" baseline="0" dirty="0">
                          <a:solidFill>
                            <a:schemeClr val="tx1"/>
                          </a:solidFill>
                          <a:effectLst/>
                          <a:latin typeface="Arial" panose="020B0604020202020204" pitchFamily="34" charset="0"/>
                          <a:ea typeface="+mn-ea"/>
                          <a:cs typeface="Arial" panose="020B0604020202020204" pitchFamily="34" charset="0"/>
                        </a:rPr>
                        <a:t> </a:t>
                      </a:r>
                    </a:p>
                    <a:p>
                      <a:pPr algn="just"/>
                      <a:r>
                        <a:rPr lang="en-ZA" sz="1300" b="0" i="0" kern="1200" baseline="0" dirty="0">
                          <a:solidFill>
                            <a:schemeClr val="tx1"/>
                          </a:solidFill>
                          <a:effectLst/>
                          <a:latin typeface="Arial" panose="020B0604020202020204" pitchFamily="34" charset="0"/>
                          <a:ea typeface="+mn-ea"/>
                          <a:cs typeface="Arial" panose="020B0604020202020204" pitchFamily="34" charset="0"/>
                        </a:rPr>
                        <a:t>It plays an </a:t>
                      </a:r>
                      <a:r>
                        <a:rPr lang="en-ZA" sz="1300" b="0" i="0" kern="1200" dirty="0">
                          <a:solidFill>
                            <a:schemeClr val="tx1"/>
                          </a:solidFill>
                          <a:effectLst/>
                          <a:latin typeface="Arial" panose="020B0604020202020204" pitchFamily="34" charset="0"/>
                          <a:ea typeface="+mn-ea"/>
                          <a:cs typeface="Arial" panose="020B0604020202020204" pitchFamily="34" charset="0"/>
                        </a:rPr>
                        <a:t>important role in promoting reconciliation, nation building and social cohesion.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9698803"/>
                  </a:ext>
                </a:extLst>
              </a:tr>
            </a:tbl>
          </a:graphicData>
        </a:graphic>
      </p:graphicFrame>
      <p:sp>
        <p:nvSpPr>
          <p:cNvPr id="2" name="Slide Number Placeholder 1">
            <a:extLst>
              <a:ext uri="{FF2B5EF4-FFF2-40B4-BE49-F238E27FC236}">
                <a16:creationId xmlns:a16="http://schemas.microsoft.com/office/drawing/2014/main" xmlns="" id="{2885948E-B427-8DC2-D73F-14D072FC66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4053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D380B6-7BB0-EB5B-FEA6-60371634F6EF}"/>
              </a:ext>
            </a:extLst>
          </p:cNvPr>
          <p:cNvSpPr txBox="1"/>
          <p:nvPr/>
        </p:nvSpPr>
        <p:spPr>
          <a:xfrm>
            <a:off x="276605" y="1132412"/>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820456531"/>
              </p:ext>
            </p:extLst>
          </p:nvPr>
        </p:nvGraphicFramePr>
        <p:xfrm>
          <a:off x="3040911" y="136524"/>
          <a:ext cx="6018027" cy="6201290"/>
        </p:xfrm>
        <a:graphic>
          <a:graphicData uri="http://schemas.openxmlformats.org/drawingml/2006/table">
            <a:tbl>
              <a:tblPr firstRow="1" bandRow="1"/>
              <a:tblGrid>
                <a:gridCol w="1881963">
                  <a:extLst>
                    <a:ext uri="{9D8B030D-6E8A-4147-A177-3AD203B41FA5}">
                      <a16:colId xmlns:a16="http://schemas.microsoft.com/office/drawing/2014/main" xmlns="" val="2662187533"/>
                    </a:ext>
                  </a:extLst>
                </a:gridCol>
                <a:gridCol w="4136064">
                  <a:extLst>
                    <a:ext uri="{9D8B030D-6E8A-4147-A177-3AD203B41FA5}">
                      <a16:colId xmlns:a16="http://schemas.microsoft.com/office/drawing/2014/main" xmlns="" val="2809365526"/>
                    </a:ext>
                  </a:extLst>
                </a:gridCol>
              </a:tblGrid>
              <a:tr h="471050">
                <a:tc>
                  <a:txBody>
                    <a:bodyPr/>
                    <a:lstStyle/>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1210102">
                <a:tc>
                  <a:txBody>
                    <a:bodyPr/>
                    <a:lstStyle/>
                    <a:p>
                      <a:pPr algn="just"/>
                      <a:r>
                        <a:rPr lang="en-US" sz="1300" b="1" dirty="0">
                          <a:latin typeface="Arial" panose="020B0604020202020204" pitchFamily="34" charset="0"/>
                          <a:cs typeface="Arial" panose="020B0604020202020204" pitchFamily="34" charset="0"/>
                        </a:rPr>
                        <a:t>Big Walk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ZA" sz="1300" b="0" i="0" kern="1200" dirty="0">
                          <a:solidFill>
                            <a:schemeClr val="tx1"/>
                          </a:solidFill>
                          <a:effectLst/>
                          <a:latin typeface="Arial" panose="020B0604020202020204" pitchFamily="34" charset="0"/>
                          <a:ea typeface="+mn-ea"/>
                          <a:cs typeface="Arial" panose="020B0604020202020204" pitchFamily="34" charset="0"/>
                        </a:rPr>
                        <a:t>TAFISA</a:t>
                      </a:r>
                      <a:r>
                        <a:rPr lang="en-ZA" sz="1300" b="0" i="0" kern="1200" baseline="0" dirty="0">
                          <a:solidFill>
                            <a:schemeClr val="tx1"/>
                          </a:solidFill>
                          <a:effectLst/>
                          <a:latin typeface="Arial" panose="020B0604020202020204" pitchFamily="34" charset="0"/>
                          <a:ea typeface="+mn-ea"/>
                          <a:cs typeface="Arial" panose="020B0604020202020204" pitchFamily="34" charset="0"/>
                        </a:rPr>
                        <a:t> declared the first Sunday of October, as the World Walking Day. </a:t>
                      </a:r>
                    </a:p>
                    <a:p>
                      <a:pPr algn="just"/>
                      <a:endParaRPr lang="en-ZA" sz="1300" b="0" i="0" kern="1200" dirty="0">
                        <a:solidFill>
                          <a:schemeClr val="tx1"/>
                        </a:solidFill>
                        <a:effectLst/>
                        <a:latin typeface="Arial" panose="020B0604020202020204" pitchFamily="34" charset="0"/>
                        <a:ea typeface="+mn-ea"/>
                        <a:cs typeface="Arial" panose="020B0604020202020204" pitchFamily="34" charset="0"/>
                      </a:endParaRPr>
                    </a:p>
                    <a:p>
                      <a:pPr algn="just"/>
                      <a:r>
                        <a:rPr lang="en-ZA" sz="1300" b="0" i="0" kern="1200" dirty="0">
                          <a:solidFill>
                            <a:schemeClr val="tx1"/>
                          </a:solidFill>
                          <a:effectLst/>
                          <a:latin typeface="Arial" panose="020B0604020202020204" pitchFamily="34" charset="0"/>
                          <a:ea typeface="+mn-ea"/>
                          <a:cs typeface="Arial" panose="020B0604020202020204" pitchFamily="34" charset="0"/>
                        </a:rPr>
                        <a:t>This has provided a simple and fun way to be physically active and celebrate Sport for All against the global crisis of physical inactivity. Over three decades, millions of people hailing from over a hundred and sixty countries have made a habit of walking together on the first Sunday of October, turning it into “World Walking Day”. Annually Big</a:t>
                      </a:r>
                      <a:r>
                        <a:rPr lang="en-ZA" sz="1300" b="0" i="0" kern="1200" baseline="0" dirty="0">
                          <a:solidFill>
                            <a:schemeClr val="tx1"/>
                          </a:solidFill>
                          <a:effectLst/>
                          <a:latin typeface="Arial" panose="020B0604020202020204" pitchFamily="34" charset="0"/>
                          <a:ea typeface="+mn-ea"/>
                          <a:cs typeface="Arial" panose="020B0604020202020204" pitchFamily="34" charset="0"/>
                        </a:rPr>
                        <a:t> Walk attracts over 25 000 who participate in the event. </a:t>
                      </a:r>
                      <a:endParaRPr lang="en-GB" sz="13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6678224"/>
                  </a:ext>
                </a:extLst>
              </a:tr>
              <a:tr h="17747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latin typeface="Arial" panose="020B0604020202020204" pitchFamily="34" charset="0"/>
                          <a:cs typeface="Arial" panose="020B0604020202020204" pitchFamily="34" charset="0"/>
                        </a:rPr>
                        <a:t>National Youth Camp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r>
                        <a:rPr lang="en-ZA" sz="1300" b="1" i="0" kern="1200" dirty="0">
                          <a:solidFill>
                            <a:schemeClr val="tx1"/>
                          </a:solidFill>
                          <a:effectLst/>
                          <a:latin typeface="Arial" panose="020B0604020202020204" pitchFamily="34" charset="0"/>
                          <a:ea typeface="+mn-ea"/>
                          <a:cs typeface="Arial" panose="020B0604020202020204" pitchFamily="34" charset="0"/>
                        </a:rPr>
                        <a:t>NYC is the Department's legacy project</a:t>
                      </a:r>
                      <a:r>
                        <a:rPr lang="en-ZA" sz="1300" b="0" i="0" kern="1200" dirty="0">
                          <a:solidFill>
                            <a:schemeClr val="tx1"/>
                          </a:solidFill>
                          <a:effectLst/>
                          <a:latin typeface="Arial" panose="020B0604020202020204" pitchFamily="34" charset="0"/>
                          <a:ea typeface="+mn-ea"/>
                          <a:cs typeface="Arial" panose="020B0604020202020204" pitchFamily="34" charset="0"/>
                        </a:rPr>
                        <a:t>. This programme is designed to respond to the National priorities and to the plight of the youth in the country. It is also intended to promote activism, patriotism and social cohesion ,nation building and national identity among South African youth using sport and recreation as a catalyst. It also seeks to Address challenges of eliminating poverty, unemployment , illiteracy and other symptoms of under development. The objective is to eliminate racism , xenophobia , sexism and other aspects of intolerance, empower youth to make an active contribution towards sustainable economic environment through community projects.</a:t>
                      </a:r>
                    </a:p>
                    <a:p>
                      <a:pPr fontAlgn="base"/>
                      <a:endParaRPr lang="en-ZA" sz="1300" b="0" i="0" kern="1200" dirty="0">
                        <a:solidFill>
                          <a:schemeClr val="tx1"/>
                        </a:solidFill>
                        <a:effectLst/>
                        <a:latin typeface="Arial" panose="020B0604020202020204" pitchFamily="34" charset="0"/>
                        <a:ea typeface="+mn-ea"/>
                        <a:cs typeface="Arial" panose="020B0604020202020204" pitchFamily="34" charset="0"/>
                      </a:endParaRPr>
                    </a:p>
                    <a:p>
                      <a:pPr fontAlgn="base"/>
                      <a:r>
                        <a:rPr lang="en-ZA" sz="1300" b="0" i="0" kern="1200" dirty="0">
                          <a:solidFill>
                            <a:schemeClr val="tx1"/>
                          </a:solidFill>
                          <a:effectLst/>
                          <a:latin typeface="Arial" panose="020B0604020202020204" pitchFamily="34" charset="0"/>
                          <a:ea typeface="+mn-ea"/>
                          <a:cs typeface="Arial" panose="020B0604020202020204" pitchFamily="34" charset="0"/>
                        </a:rPr>
                        <a:t>Each province</a:t>
                      </a:r>
                      <a:r>
                        <a:rPr lang="en-ZA" sz="1300" b="0" i="0" kern="1200" baseline="0" dirty="0">
                          <a:solidFill>
                            <a:schemeClr val="tx1"/>
                          </a:solidFill>
                          <a:effectLst/>
                          <a:latin typeface="Arial" panose="020B0604020202020204" pitchFamily="34" charset="0"/>
                          <a:ea typeface="+mn-ea"/>
                          <a:cs typeface="Arial" panose="020B0604020202020204" pitchFamily="34" charset="0"/>
                        </a:rPr>
                        <a:t> brings a total of 120 learners from all of background to a week-long camp. A stratification criteria is prescribed.</a:t>
                      </a:r>
                      <a:endParaRPr lang="en-ZA" sz="1300" b="0" i="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9698803"/>
                  </a:ext>
                </a:extLst>
              </a:tr>
            </a:tbl>
          </a:graphicData>
        </a:graphic>
      </p:graphicFrame>
      <p:sp>
        <p:nvSpPr>
          <p:cNvPr id="2" name="Slide Number Placeholder 1">
            <a:extLst>
              <a:ext uri="{FF2B5EF4-FFF2-40B4-BE49-F238E27FC236}">
                <a16:creationId xmlns:a16="http://schemas.microsoft.com/office/drawing/2014/main" xmlns="" id="{F7E370C0-8AF9-4706-BCF4-A00786DE9E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957342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D380B6-7BB0-EB5B-FEA6-60371634F6EF}"/>
              </a:ext>
            </a:extLst>
          </p:cNvPr>
          <p:cNvSpPr txBox="1"/>
          <p:nvPr/>
        </p:nvSpPr>
        <p:spPr>
          <a:xfrm>
            <a:off x="276605" y="1192702"/>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516363583"/>
              </p:ext>
            </p:extLst>
          </p:nvPr>
        </p:nvGraphicFramePr>
        <p:xfrm>
          <a:off x="3017521" y="118680"/>
          <a:ext cx="5956358" cy="6729569"/>
        </p:xfrm>
        <a:graphic>
          <a:graphicData uri="http://schemas.openxmlformats.org/drawingml/2006/table">
            <a:tbl>
              <a:tblPr firstRow="1" bandRow="1"/>
              <a:tblGrid>
                <a:gridCol w="2064842">
                  <a:extLst>
                    <a:ext uri="{9D8B030D-6E8A-4147-A177-3AD203B41FA5}">
                      <a16:colId xmlns:a16="http://schemas.microsoft.com/office/drawing/2014/main" xmlns="" val="2662187533"/>
                    </a:ext>
                  </a:extLst>
                </a:gridCol>
                <a:gridCol w="3891516">
                  <a:extLst>
                    <a:ext uri="{9D8B030D-6E8A-4147-A177-3AD203B41FA5}">
                      <a16:colId xmlns:a16="http://schemas.microsoft.com/office/drawing/2014/main" xmlns="" val="2809365526"/>
                    </a:ext>
                  </a:extLst>
                </a:gridCol>
              </a:tblGrid>
              <a:tr h="486021">
                <a:tc>
                  <a:txBody>
                    <a:bodyPr/>
                    <a:lstStyle/>
                    <a:p>
                      <a:pPr marL="0" marR="0">
                        <a:lnSpc>
                          <a:spcPct val="107000"/>
                        </a:lnSpc>
                        <a:spcBef>
                          <a:spcPts val="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2751763">
                <a:tc>
                  <a:txBody>
                    <a:bodyPr/>
                    <a:lstStyle/>
                    <a:p>
                      <a:r>
                        <a:rPr lang="en-US" sz="1400" b="1" dirty="0">
                          <a:latin typeface="Arial" panose="020B0604020202020204" pitchFamily="34" charset="0"/>
                          <a:cs typeface="Arial" panose="020B0604020202020204" pitchFamily="34" charset="0"/>
                        </a:rPr>
                        <a:t>Andrew Mlangeni Golf Development Day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ZA" sz="1400" b="0" i="0" kern="1200" dirty="0">
                          <a:solidFill>
                            <a:schemeClr val="tx1"/>
                          </a:solidFill>
                          <a:effectLst/>
                          <a:latin typeface="Arial" panose="020B0604020202020204" pitchFamily="34" charset="0"/>
                          <a:ea typeface="+mn-ea"/>
                          <a:cs typeface="Arial" panose="020B0604020202020204" pitchFamily="34" charset="0"/>
                        </a:rPr>
                        <a:t>The annual programme, hosted by the National Department of Sport Arts</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and Culture in partnership with the June &amp; Andrew Mlangeni Foundation.</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The day aims to expose amateur golfers to</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a professional tournament and to give them the opportunity to</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play alongside professional golfers.</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The funds generated from</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this golf development day are channelled into programmes to</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honour the life of Andrew Mlangeni as a national hero of our</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people and a true embodiment of the philosophy of life-long</a:t>
                      </a:r>
                      <a:r>
                        <a:rPr lang="en-ZA" sz="1400" b="0" i="0" kern="1200" baseline="0" dirty="0">
                          <a:solidFill>
                            <a:schemeClr val="tx1"/>
                          </a:solidFill>
                          <a:effectLst/>
                          <a:latin typeface="Arial" panose="020B0604020202020204" pitchFamily="34" charset="0"/>
                          <a:ea typeface="+mn-ea"/>
                          <a:cs typeface="Arial" panose="020B0604020202020204" pitchFamily="34" charset="0"/>
                        </a:rPr>
                        <a:t> </a:t>
                      </a:r>
                      <a:r>
                        <a:rPr lang="en-ZA" sz="1400" b="0" i="0" kern="1200" dirty="0">
                          <a:solidFill>
                            <a:schemeClr val="tx1"/>
                          </a:solidFill>
                          <a:effectLst/>
                          <a:latin typeface="Arial" panose="020B0604020202020204" pitchFamily="34" charset="0"/>
                          <a:ea typeface="+mn-ea"/>
                          <a:cs typeface="Arial" panose="020B0604020202020204" pitchFamily="34" charset="0"/>
                        </a:rPr>
                        <a:t>participation in sport and recreation.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6678224"/>
                  </a:ext>
                </a:extLst>
              </a:tr>
              <a:tr h="3365013">
                <a:tc>
                  <a:txBody>
                    <a:bodyPr/>
                    <a:lstStyle/>
                    <a:p>
                      <a:r>
                        <a:rPr lang="en-US" sz="1400" b="1" dirty="0">
                          <a:latin typeface="Arial" panose="020B0604020202020204" pitchFamily="34" charset="0"/>
                          <a:cs typeface="Arial" panose="020B0604020202020204" pitchFamily="34" charset="0"/>
                        </a:rPr>
                        <a:t>Ministerial Outreach Programme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400" dirty="0">
                          <a:latin typeface="Arial" panose="020B0604020202020204" pitchFamily="34" charset="0"/>
                          <a:cs typeface="Arial" panose="020B0604020202020204" pitchFamily="34" charset="0"/>
                        </a:rPr>
                        <a:t>The Programme is meant to</a:t>
                      </a:r>
                      <a:r>
                        <a:rPr lang="en-US" sz="1400" baseline="0" dirty="0">
                          <a:latin typeface="Arial" panose="020B0604020202020204" pitchFamily="34" charset="0"/>
                          <a:cs typeface="Arial" panose="020B0604020202020204" pitchFamily="34" charset="0"/>
                        </a:rPr>
                        <a:t> provide a direct and targeted need in communities as the Ministry may deem necessary. Through these interventions, Community Clubs and Hubs, including sport organizations receive the ministerial support and intervention to advance sport and recreation in their communities. Each Province receives an allocation for the purpose of responding to the Ministry needs in their respective provinces. The outreach programme is linked to the handover of sports facilities to communities. Th number of events is dependent on amongst other, facilities completed to be handed over, and activities within the District Development Programme.</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9698803"/>
                  </a:ext>
                </a:extLst>
              </a:tr>
            </a:tbl>
          </a:graphicData>
        </a:graphic>
      </p:graphicFrame>
      <p:sp>
        <p:nvSpPr>
          <p:cNvPr id="2" name="Slide Number Placeholder 1">
            <a:extLst>
              <a:ext uri="{FF2B5EF4-FFF2-40B4-BE49-F238E27FC236}">
                <a16:creationId xmlns:a16="http://schemas.microsoft.com/office/drawing/2014/main" xmlns="" id="{FBFEC1B8-F5D2-E5B8-6BDD-31B2F2E72A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66133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D380B6-7BB0-EB5B-FEA6-60371634F6EF}"/>
              </a:ext>
            </a:extLst>
          </p:cNvPr>
          <p:cNvSpPr txBox="1"/>
          <p:nvPr/>
        </p:nvSpPr>
        <p:spPr>
          <a:xfrm>
            <a:off x="276605" y="1192702"/>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1588821351"/>
              </p:ext>
            </p:extLst>
          </p:nvPr>
        </p:nvGraphicFramePr>
        <p:xfrm>
          <a:off x="3017521" y="118680"/>
          <a:ext cx="5849874" cy="6122632"/>
        </p:xfrm>
        <a:graphic>
          <a:graphicData uri="http://schemas.openxmlformats.org/drawingml/2006/table">
            <a:tbl>
              <a:tblPr firstRow="1" bandRow="1"/>
              <a:tblGrid>
                <a:gridCol w="2339531">
                  <a:extLst>
                    <a:ext uri="{9D8B030D-6E8A-4147-A177-3AD203B41FA5}">
                      <a16:colId xmlns:a16="http://schemas.microsoft.com/office/drawing/2014/main" xmlns="" val="2662187533"/>
                    </a:ext>
                  </a:extLst>
                </a:gridCol>
                <a:gridCol w="3510343">
                  <a:extLst>
                    <a:ext uri="{9D8B030D-6E8A-4147-A177-3AD203B41FA5}">
                      <a16:colId xmlns:a16="http://schemas.microsoft.com/office/drawing/2014/main" xmlns="" val="2809365526"/>
                    </a:ext>
                  </a:extLst>
                </a:gridCol>
              </a:tblGrid>
              <a:tr h="548904">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1410104">
                <a:tc>
                  <a:txBody>
                    <a:bodyPr/>
                    <a:lstStyle/>
                    <a:p>
                      <a:r>
                        <a:rPr lang="en-GB" sz="1400" b="1" dirty="0">
                          <a:latin typeface="Arial" panose="020B0604020202020204" pitchFamily="34" charset="0"/>
                          <a:cs typeface="Arial" panose="020B0604020202020204" pitchFamily="34" charset="0"/>
                        </a:rPr>
                        <a:t>Athletes supported by Provincial Sports  and District</a:t>
                      </a:r>
                      <a:r>
                        <a:rPr lang="en-GB" sz="1400" b="1" baseline="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Academies </a:t>
                      </a:r>
                      <a:endParaRPr lang="en-US" sz="14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400" dirty="0">
                          <a:latin typeface="Arial" panose="020B0604020202020204" pitchFamily="34" charset="0"/>
                          <a:cs typeface="Arial" panose="020B0604020202020204" pitchFamily="34" charset="0"/>
                        </a:rPr>
                        <a:t>The</a:t>
                      </a:r>
                      <a:r>
                        <a:rPr lang="en-GB" sz="1400" baseline="0" dirty="0">
                          <a:latin typeface="Arial" panose="020B0604020202020204" pitchFamily="34" charset="0"/>
                          <a:cs typeface="Arial" panose="020B0604020202020204" pitchFamily="34" charset="0"/>
                        </a:rPr>
                        <a:t> programme focuses on supporting athletes with potential talent from various provincial sport structures. 3700 athletes will be supported.</a:t>
                      </a:r>
                      <a:endParaRPr lang="en-US" sz="14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6678224"/>
                  </a:ext>
                </a:extLst>
              </a:tr>
              <a:tr h="2068083">
                <a:tc>
                  <a:txBody>
                    <a:bodyPr/>
                    <a:lstStyle/>
                    <a:p>
                      <a:r>
                        <a:rPr lang="en-GB" sz="1400" b="1" dirty="0">
                          <a:latin typeface="Arial" panose="020B0604020202020204" pitchFamily="34" charset="0"/>
                          <a:cs typeface="Arial" panose="020B0604020202020204" pitchFamily="34" charset="0"/>
                        </a:rPr>
                        <a:t>Financial and Non</a:t>
                      </a:r>
                      <a:r>
                        <a:rPr lang="en-GB" sz="1400" b="1" baseline="0" dirty="0">
                          <a:latin typeface="Arial" panose="020B0604020202020204" pitchFamily="34" charset="0"/>
                          <a:cs typeface="Arial" panose="020B0604020202020204" pitchFamily="34" charset="0"/>
                        </a:rPr>
                        <a:t>-Financial Support Sport and Recreation Bodies</a:t>
                      </a:r>
                      <a:endParaRPr lang="en-US" sz="14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400" dirty="0">
                          <a:latin typeface="Arial" panose="020B0604020202020204" pitchFamily="34" charset="0"/>
                          <a:cs typeface="Arial" panose="020B0604020202020204" pitchFamily="34" charset="0"/>
                        </a:rPr>
                        <a:t>Ensure that sport and recreation bodies remain</a:t>
                      </a:r>
                      <a:r>
                        <a:rPr lang="en-GB" sz="1400" baseline="0" dirty="0">
                          <a:latin typeface="Arial" panose="020B0604020202020204" pitchFamily="34" charset="0"/>
                          <a:cs typeface="Arial" panose="020B0604020202020204" pitchFamily="34" charset="0"/>
                        </a:rPr>
                        <a:t> viable organizations and </a:t>
                      </a:r>
                      <a:r>
                        <a:rPr lang="en-GB" sz="1400" dirty="0">
                          <a:latin typeface="Arial" panose="020B0604020202020204" pitchFamily="34" charset="0"/>
                          <a:cs typeface="Arial" panose="020B0604020202020204" pitchFamily="34" charset="0"/>
                        </a:rPr>
                        <a:t>deliver programmes as per their mandate, achieve NSRP targets and transformation targets. Approximately 60 Sports Bodies will be beneficiaries </a:t>
                      </a:r>
                      <a:endParaRPr lang="en-US" sz="14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9698803"/>
                  </a:ext>
                </a:extLst>
              </a:tr>
              <a:tr h="2095541">
                <a:tc>
                  <a:txBody>
                    <a:bodyPr/>
                    <a:lstStyle/>
                    <a:p>
                      <a:r>
                        <a:rPr lang="en-GB" sz="1400" b="1" dirty="0">
                          <a:latin typeface="Arial" panose="020B0604020202020204" pitchFamily="34" charset="0"/>
                          <a:cs typeface="Arial" panose="020B0604020202020204" pitchFamily="34" charset="0"/>
                        </a:rPr>
                        <a:t>Major</a:t>
                      </a:r>
                      <a:r>
                        <a:rPr lang="en-GB" sz="1400" b="1" baseline="0" dirty="0">
                          <a:latin typeface="Arial" panose="020B0604020202020204" pitchFamily="34" charset="0"/>
                          <a:cs typeface="Arial" panose="020B0604020202020204" pitchFamily="34" charset="0"/>
                        </a:rPr>
                        <a:t> Sport Events and Inter-Governmental Support</a:t>
                      </a:r>
                      <a:endParaRPr lang="en-US" sz="14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Arial" panose="020B0604020202020204" pitchFamily="34" charset="0"/>
                          <a:cs typeface="Arial" panose="020B0604020202020204" pitchFamily="34" charset="0"/>
                        </a:rPr>
                        <a:t>Support is provided to Sports Bodies bidding for and Hosting  International  Sporting Events, like Management of Bidding and Hosting Applications</a:t>
                      </a:r>
                    </a:p>
                    <a:p>
                      <a:r>
                        <a:rPr lang="en-GB" sz="1400" baseline="0" dirty="0">
                          <a:latin typeface="Arial" panose="020B0604020202020204" pitchFamily="34" charset="0"/>
                          <a:cs typeface="Arial" panose="020B0604020202020204" pitchFamily="34" charset="0"/>
                        </a:rPr>
                        <a:t>Major Sport Event Support</a:t>
                      </a:r>
                    </a:p>
                    <a:p>
                      <a:r>
                        <a:rPr lang="en-GB" sz="1400" baseline="0" dirty="0">
                          <a:latin typeface="Arial" panose="020B0604020202020204" pitchFamily="34" charset="0"/>
                          <a:cs typeface="Arial" panose="020B0604020202020204" pitchFamily="34" charset="0"/>
                        </a:rPr>
                        <a:t>NATCCOM assistance</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Arial" panose="020B0604020202020204" pitchFamily="34" charset="0"/>
                          <a:cs typeface="Arial" panose="020B0604020202020204" pitchFamily="34" charset="0"/>
                        </a:rPr>
                        <a:t>Development/ finalisation of Sport Tourism Strategy (Bidding and Hosting Plan)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9168381"/>
                  </a:ext>
                </a:extLst>
              </a:tr>
            </a:tbl>
          </a:graphicData>
        </a:graphic>
      </p:graphicFrame>
      <p:sp>
        <p:nvSpPr>
          <p:cNvPr id="2" name="Slide Number Placeholder 1">
            <a:extLst>
              <a:ext uri="{FF2B5EF4-FFF2-40B4-BE49-F238E27FC236}">
                <a16:creationId xmlns:a16="http://schemas.microsoft.com/office/drawing/2014/main" xmlns="" id="{DAF16943-FE30-98CE-B7BC-D2DC0CD664F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66959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10">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4" name="Freeform: Shape 12">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D380B6-7BB0-EB5B-FEA6-60371634F6EF}"/>
              </a:ext>
            </a:extLst>
          </p:cNvPr>
          <p:cNvSpPr txBox="1"/>
          <p:nvPr/>
        </p:nvSpPr>
        <p:spPr>
          <a:xfrm>
            <a:off x="276605" y="1192702"/>
            <a:ext cx="301752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Light" panose="020F0302020204030204"/>
                <a:ea typeface="+mn-ea"/>
                <a:cs typeface="+mn-cs"/>
              </a:rPr>
              <a:t>Programme</a:t>
            </a:r>
            <a:r>
              <a:rPr kumimoji="0" lang="en-US" sz="4200" b="0" i="0" u="none" strike="noStrike" kern="1200" cap="none" spc="0" normalizeH="0" baseline="0" noProof="0" dirty="0">
                <a:ln>
                  <a:noFill/>
                </a:ln>
                <a:solidFill>
                  <a:prstClr val="black"/>
                </a:solidFill>
                <a:effectLst/>
                <a:uLnTx/>
                <a:uFillTx/>
                <a:latin typeface="Calibri Light" panose="020F0302020204030204"/>
                <a:ea typeface="+mn-ea"/>
                <a:cs typeface="+mn-cs"/>
              </a:rPr>
              <a:t> Two</a:t>
            </a:r>
          </a:p>
        </p:txBody>
      </p:sp>
      <p:sp>
        <p:nvSpPr>
          <p:cNvPr id="2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EA654C81-FEC2-93EF-90AA-03DB4C677388}"/>
              </a:ext>
            </a:extLst>
          </p:cNvPr>
          <p:cNvGraphicFramePr>
            <a:graphicFrameLocks noGrp="1"/>
          </p:cNvGraphicFramePr>
          <p:nvPr>
            <p:extLst>
              <p:ext uri="{D42A27DB-BD31-4B8C-83A1-F6EECF244321}">
                <p14:modId xmlns:p14="http://schemas.microsoft.com/office/powerpoint/2010/main" xmlns="" val="359200424"/>
              </p:ext>
            </p:extLst>
          </p:nvPr>
        </p:nvGraphicFramePr>
        <p:xfrm>
          <a:off x="2977116" y="-1"/>
          <a:ext cx="6166883" cy="6908287"/>
        </p:xfrm>
        <a:graphic>
          <a:graphicData uri="http://schemas.openxmlformats.org/drawingml/2006/table">
            <a:tbl>
              <a:tblPr firstRow="1" bandRow="1"/>
              <a:tblGrid>
                <a:gridCol w="2020186">
                  <a:extLst>
                    <a:ext uri="{9D8B030D-6E8A-4147-A177-3AD203B41FA5}">
                      <a16:colId xmlns:a16="http://schemas.microsoft.com/office/drawing/2014/main" xmlns="" val="2662187533"/>
                    </a:ext>
                  </a:extLst>
                </a:gridCol>
                <a:gridCol w="4146697">
                  <a:extLst>
                    <a:ext uri="{9D8B030D-6E8A-4147-A177-3AD203B41FA5}">
                      <a16:colId xmlns:a16="http://schemas.microsoft.com/office/drawing/2014/main" xmlns="" val="2809365526"/>
                    </a:ext>
                  </a:extLst>
                </a:gridCol>
              </a:tblGrid>
              <a:tr h="677431">
                <a:tc>
                  <a:txBody>
                    <a:bodyPr/>
                    <a:lstStyle/>
                    <a:p>
                      <a:pPr marL="0" marR="0">
                        <a:lnSpc>
                          <a:spcPct val="107000"/>
                        </a:lnSpc>
                        <a:spcBef>
                          <a:spcPts val="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programmes/projects /focus areas </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0829717"/>
                  </a:ext>
                </a:extLst>
              </a:tr>
              <a:tr h="2988108">
                <a:tc>
                  <a:txBody>
                    <a:bodyPr/>
                    <a:lstStyle/>
                    <a:p>
                      <a:pPr marL="0" marR="0" algn="l">
                        <a:lnSpc>
                          <a:spcPct val="107000"/>
                        </a:lnSpc>
                      </a:pPr>
                      <a:r>
                        <a:rPr lang="en-ZA"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MIG Funding, Provision of Technical and Management Support to Municipalities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ZA"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Allocation of funding from the ring-fenced Municipal Infrastructure Grant (MIG) to municipalities for construction and upgrading of sport and recreation facilities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ZA"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Provision of support and monitoring sport of infrastructure projects to ensure compliance with applicable Norms and Standards of DSAC on sport facilities, and value-earn for funding allocated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ZA"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Provision of sport facilities, especially in previously disadvantage areas, is an indispensable enabler for promotion, development and transformation of sport and recreation sector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444" marR="59444" marT="29722" marB="2972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32709166"/>
                  </a:ext>
                </a:extLst>
              </a:tr>
              <a:tr h="3192461">
                <a:tc>
                  <a:txBody>
                    <a:bodyPr/>
                    <a:lstStyle/>
                    <a:p>
                      <a:pPr marL="0" marR="0">
                        <a:lnSpc>
                          <a:spcPct val="107000"/>
                        </a:lnSpc>
                        <a:spcBef>
                          <a:spcPts val="0"/>
                        </a:spcBef>
                        <a:spcAft>
                          <a:spcPts val="0"/>
                        </a:spcAft>
                      </a:pPr>
                      <a:r>
                        <a:rPr lang="en-ZA"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Construction of Outdoor Gyms and Children Playparks</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ZA"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programme involve construction of at least 10 outdoor gyms of children play parks annually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ZA"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seeks to actualize a National Development Plan (NDP) directive that all settlements of the country must be provided with these facilities to promote physical activity and healthy lifestyles in communities. Upon completion, these facilities are managed and maintained by the municipalities as per MoU signed between municipalities and DSAC.  73 Outdoor gyms were installed since 2013 and 30 Outdoor gyms to be installed in the next 3 financial years, starting this current financial year.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9325711"/>
                  </a:ext>
                </a:extLst>
              </a:tr>
            </a:tbl>
          </a:graphicData>
        </a:graphic>
      </p:graphicFrame>
      <p:sp>
        <p:nvSpPr>
          <p:cNvPr id="2" name="Slide Number Placeholder 1">
            <a:extLst>
              <a:ext uri="{FF2B5EF4-FFF2-40B4-BE49-F238E27FC236}">
                <a16:creationId xmlns:a16="http://schemas.microsoft.com/office/drawing/2014/main" xmlns="" id="{91FEB27A-834C-6BD1-A325-C45C5DD9F61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9E366-C59F-4931-AACC-96A9B84969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70030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Freeform: Shape 10">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2C047A50-D17A-F7D8-2C22-538B86AF15EF}"/>
              </a:ext>
            </a:extLst>
          </p:cNvPr>
          <p:cNvSpPr txBox="1"/>
          <p:nvPr/>
        </p:nvSpPr>
        <p:spPr>
          <a:xfrm>
            <a:off x="74429" y="1122363"/>
            <a:ext cx="208398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Two</a:t>
            </a:r>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xmlns="" id="{CC2518CE-06A6-E9A7-81DC-70E5C42E0161}"/>
              </a:ext>
            </a:extLst>
          </p:cNvPr>
          <p:cNvGraphicFramePr>
            <a:graphicFrameLocks noGrp="1"/>
          </p:cNvGraphicFramePr>
          <p:nvPr>
            <p:extLst>
              <p:ext uri="{D42A27DB-BD31-4B8C-83A1-F6EECF244321}">
                <p14:modId xmlns:p14="http://schemas.microsoft.com/office/powerpoint/2010/main" xmlns="" val="3244138525"/>
              </p:ext>
            </p:extLst>
          </p:nvPr>
        </p:nvGraphicFramePr>
        <p:xfrm>
          <a:off x="2232838" y="0"/>
          <a:ext cx="6836734" cy="6741600"/>
        </p:xfrm>
        <a:graphic>
          <a:graphicData uri="http://schemas.openxmlformats.org/drawingml/2006/table">
            <a:tbl>
              <a:tblPr firstRow="1" bandRow="1"/>
              <a:tblGrid>
                <a:gridCol w="1701209">
                  <a:extLst>
                    <a:ext uri="{9D8B030D-6E8A-4147-A177-3AD203B41FA5}">
                      <a16:colId xmlns:a16="http://schemas.microsoft.com/office/drawing/2014/main" xmlns="" val="3133579858"/>
                    </a:ext>
                  </a:extLst>
                </a:gridCol>
                <a:gridCol w="5135525">
                  <a:extLst>
                    <a:ext uri="{9D8B030D-6E8A-4147-A177-3AD203B41FA5}">
                      <a16:colId xmlns:a16="http://schemas.microsoft.com/office/drawing/2014/main" xmlns="" val="3595120932"/>
                    </a:ext>
                  </a:extLst>
                </a:gridCol>
              </a:tblGrid>
              <a:tr h="974427">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 /focus areas </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001108527"/>
                  </a:ext>
                </a:extLst>
              </a:tr>
              <a:tr h="2090773">
                <a:tc>
                  <a:txBody>
                    <a:bodyPr/>
                    <a:lstStyle/>
                    <a:p>
                      <a:pPr marL="0" marR="0">
                        <a:lnSpc>
                          <a:spcPct val="107000"/>
                        </a:lnSpc>
                        <a:spcBef>
                          <a:spcPts val="0"/>
                        </a:spcBef>
                        <a:spcAft>
                          <a:spcPts val="0"/>
                        </a:spcAft>
                      </a:pPr>
                      <a:r>
                        <a:rPr lang="en-ZA"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Implementation of Capital Works Projects for Promotion, Preservation and Transformation of Heritage Landscape</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Construction/ Development of sites recognized to be of cultural and heritage significance under the Resistance and Liberation Heritage Routes, and Legacy programmes.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Sub-programmes works in collaboration with HPP as the sub-programme that is responsible for identification of such sites.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GB"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Some of the current major projects include construction of Dr. J.L. Dube Amphitheatre in Inanda, KZN, Sarah Baartman Centre of Remembrance in Hankey, Eastern Cape.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0771634"/>
                  </a:ext>
                </a:extLst>
              </a:tr>
              <a:tr h="3564835">
                <a:tc>
                  <a:txBody>
                    <a:bodyPr/>
                    <a:lstStyle/>
                    <a:p>
                      <a:pPr marL="0" marR="0">
                        <a:lnSpc>
                          <a:spcPct val="107000"/>
                        </a:lnSpc>
                        <a:spcBef>
                          <a:spcPts val="0"/>
                        </a:spcBef>
                        <a:spcAft>
                          <a:spcPts val="0"/>
                        </a:spcAft>
                      </a:pPr>
                      <a:r>
                        <a:rPr lang="en-ZA" sz="14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Capital Funding, Provision of Support and Monitoring (Public Entities)</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Implementation of DSAC mandate is also pursued through its Entities (28) Provision and maintenance of required infrastructure is critical to respective mandates of these Entities, including their accommodation. Funding is allocated through a process prescribed in DSAC infrastructure Policy and database of projects is provided through the User Asset Management Plan which is mandatory in term of Government Immovable Asset Management Act (GIAMA). Beyond funding DSAC provides both technical and project management support. Construction of new facility for National Archives and upgrading of the current is also a concurrent function between this sub-programme and Archives in HPP. </a:t>
                      </a:r>
                      <a:r>
                        <a:rPr lang="en-GB" sz="14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sub-programme also support capital works project for Community Arts Centres implemented by ACPD.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509" marR="54509" marT="27254" marB="2725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0713383"/>
                  </a:ext>
                </a:extLst>
              </a:tr>
            </a:tbl>
          </a:graphicData>
        </a:graphic>
      </p:graphicFrame>
      <p:sp>
        <p:nvSpPr>
          <p:cNvPr id="2" name="Slide Number Placeholder 1">
            <a:extLst>
              <a:ext uri="{FF2B5EF4-FFF2-40B4-BE49-F238E27FC236}">
                <a16:creationId xmlns:a16="http://schemas.microsoft.com/office/drawing/2014/main" xmlns="" id="{F05E767B-DC6E-3554-0BDC-3D5EA6D173AE}"/>
              </a:ext>
            </a:extLst>
          </p:cNvPr>
          <p:cNvSpPr>
            <a:spLocks noGrp="1"/>
          </p:cNvSpPr>
          <p:nvPr>
            <p:ph type="sldNum" sz="quarter" idx="12"/>
          </p:nvPr>
        </p:nvSpPr>
        <p:spPr/>
        <p:txBody>
          <a:bodyPr/>
          <a:lstStyle/>
          <a:p>
            <a:fld id="{DA29E366-C59F-4931-AACC-96A9B8496996}" type="slidenum">
              <a:rPr lang="en-US" smtClean="0"/>
              <a:pPr/>
              <a:t>55</a:t>
            </a:fld>
            <a:endParaRPr lang="en-US" dirty="0"/>
          </a:p>
        </p:txBody>
      </p:sp>
    </p:spTree>
    <p:extLst>
      <p:ext uri="{BB962C8B-B14F-4D97-AF65-F5344CB8AC3E}">
        <p14:creationId xmlns:p14="http://schemas.microsoft.com/office/powerpoint/2010/main" xmlns="" val="294905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ectangle 1">
            <a:extLst>
              <a:ext uri="{FF2B5EF4-FFF2-40B4-BE49-F238E27FC236}">
                <a16:creationId xmlns:a16="http://schemas.microsoft.com/office/drawing/2014/main" xmlns="" id="{D1389FBB-D36D-963D-E199-255015EF9247}"/>
              </a:ext>
            </a:extLst>
          </p:cNvPr>
          <p:cNvSpPr>
            <a:spLocks noChangeArrowheads="1"/>
          </p:cNvSpPr>
          <p:nvPr/>
        </p:nvSpPr>
        <p:spPr bwMode="auto">
          <a:xfrm>
            <a:off x="2055813" y="9382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 name="Table 1">
            <a:extLst>
              <a:ext uri="{FF2B5EF4-FFF2-40B4-BE49-F238E27FC236}">
                <a16:creationId xmlns:a16="http://schemas.microsoft.com/office/drawing/2014/main" xmlns="" id="{009448F8-8E2F-E977-2C39-8303DA78FE9A}"/>
              </a:ext>
            </a:extLst>
          </p:cNvPr>
          <p:cNvGraphicFramePr>
            <a:graphicFrameLocks noGrp="1"/>
          </p:cNvGraphicFramePr>
          <p:nvPr>
            <p:extLst>
              <p:ext uri="{D42A27DB-BD31-4B8C-83A1-F6EECF244321}">
                <p14:modId xmlns:p14="http://schemas.microsoft.com/office/powerpoint/2010/main" xmlns="" val="3505917724"/>
              </p:ext>
            </p:extLst>
          </p:nvPr>
        </p:nvGraphicFramePr>
        <p:xfrm>
          <a:off x="0" y="1010455"/>
          <a:ext cx="8915403" cy="3653752"/>
        </p:xfrm>
        <a:graphic>
          <a:graphicData uri="http://schemas.openxmlformats.org/drawingml/2006/table">
            <a:tbl>
              <a:tblPr firstRow="1" firstCol="1" lastRow="1" lastCol="1" bandRow="1" bandCol="1">
                <a:tableStyleId>{5940675A-B579-460E-94D1-54222C63F5DA}</a:tableStyleId>
              </a:tblPr>
              <a:tblGrid>
                <a:gridCol w="860653">
                  <a:extLst>
                    <a:ext uri="{9D8B030D-6E8A-4147-A177-3AD203B41FA5}">
                      <a16:colId xmlns:a16="http://schemas.microsoft.com/office/drawing/2014/main" xmlns="" val="1660650722"/>
                    </a:ext>
                  </a:extLst>
                </a:gridCol>
                <a:gridCol w="714852">
                  <a:extLst>
                    <a:ext uri="{9D8B030D-6E8A-4147-A177-3AD203B41FA5}">
                      <a16:colId xmlns:a16="http://schemas.microsoft.com/office/drawing/2014/main" xmlns="" val="768332563"/>
                    </a:ext>
                  </a:extLst>
                </a:gridCol>
                <a:gridCol w="155324">
                  <a:extLst>
                    <a:ext uri="{9D8B030D-6E8A-4147-A177-3AD203B41FA5}">
                      <a16:colId xmlns:a16="http://schemas.microsoft.com/office/drawing/2014/main" xmlns="" val="2103313548"/>
                    </a:ext>
                  </a:extLst>
                </a:gridCol>
                <a:gridCol w="1854753">
                  <a:extLst>
                    <a:ext uri="{9D8B030D-6E8A-4147-A177-3AD203B41FA5}">
                      <a16:colId xmlns:a16="http://schemas.microsoft.com/office/drawing/2014/main" xmlns="" val="2762712132"/>
                    </a:ext>
                  </a:extLst>
                </a:gridCol>
                <a:gridCol w="531680">
                  <a:extLst>
                    <a:ext uri="{9D8B030D-6E8A-4147-A177-3AD203B41FA5}">
                      <a16:colId xmlns:a16="http://schemas.microsoft.com/office/drawing/2014/main" xmlns="" val="4076113309"/>
                    </a:ext>
                  </a:extLst>
                </a:gridCol>
                <a:gridCol w="523186">
                  <a:extLst>
                    <a:ext uri="{9D8B030D-6E8A-4147-A177-3AD203B41FA5}">
                      <a16:colId xmlns:a16="http://schemas.microsoft.com/office/drawing/2014/main" xmlns="" val="1629974356"/>
                    </a:ext>
                  </a:extLst>
                </a:gridCol>
                <a:gridCol w="531680">
                  <a:extLst>
                    <a:ext uri="{9D8B030D-6E8A-4147-A177-3AD203B41FA5}">
                      <a16:colId xmlns:a16="http://schemas.microsoft.com/office/drawing/2014/main" xmlns="" val="1023202851"/>
                    </a:ext>
                  </a:extLst>
                </a:gridCol>
                <a:gridCol w="851594">
                  <a:extLst>
                    <a:ext uri="{9D8B030D-6E8A-4147-A177-3AD203B41FA5}">
                      <a16:colId xmlns:a16="http://schemas.microsoft.com/office/drawing/2014/main" xmlns="" val="1083604357"/>
                    </a:ext>
                  </a:extLst>
                </a:gridCol>
                <a:gridCol w="523186">
                  <a:extLst>
                    <a:ext uri="{9D8B030D-6E8A-4147-A177-3AD203B41FA5}">
                      <a16:colId xmlns:a16="http://schemas.microsoft.com/office/drawing/2014/main" xmlns="" val="2850969195"/>
                    </a:ext>
                  </a:extLst>
                </a:gridCol>
                <a:gridCol w="340298">
                  <a:extLst>
                    <a:ext uri="{9D8B030D-6E8A-4147-A177-3AD203B41FA5}">
                      <a16:colId xmlns:a16="http://schemas.microsoft.com/office/drawing/2014/main" xmlns="" val="2071191806"/>
                    </a:ext>
                  </a:extLst>
                </a:gridCol>
                <a:gridCol w="327275">
                  <a:extLst>
                    <a:ext uri="{9D8B030D-6E8A-4147-A177-3AD203B41FA5}">
                      <a16:colId xmlns:a16="http://schemas.microsoft.com/office/drawing/2014/main" xmlns="" val="160266678"/>
                    </a:ext>
                  </a:extLst>
                </a:gridCol>
                <a:gridCol w="327275">
                  <a:extLst>
                    <a:ext uri="{9D8B030D-6E8A-4147-A177-3AD203B41FA5}">
                      <a16:colId xmlns:a16="http://schemas.microsoft.com/office/drawing/2014/main" xmlns="" val="3792996606"/>
                    </a:ext>
                  </a:extLst>
                </a:gridCol>
                <a:gridCol w="327275">
                  <a:extLst>
                    <a:ext uri="{9D8B030D-6E8A-4147-A177-3AD203B41FA5}">
                      <a16:colId xmlns:a16="http://schemas.microsoft.com/office/drawing/2014/main" xmlns="" val="440771204"/>
                    </a:ext>
                  </a:extLst>
                </a:gridCol>
                <a:gridCol w="523186">
                  <a:extLst>
                    <a:ext uri="{9D8B030D-6E8A-4147-A177-3AD203B41FA5}">
                      <a16:colId xmlns:a16="http://schemas.microsoft.com/office/drawing/2014/main" xmlns="" val="2745392484"/>
                    </a:ext>
                  </a:extLst>
                </a:gridCol>
                <a:gridCol w="523186">
                  <a:extLst>
                    <a:ext uri="{9D8B030D-6E8A-4147-A177-3AD203B41FA5}">
                      <a16:colId xmlns:a16="http://schemas.microsoft.com/office/drawing/2014/main" xmlns="" val="1040335177"/>
                    </a:ext>
                  </a:extLst>
                </a:gridCol>
              </a:tblGrid>
              <a:tr h="231906">
                <a:tc>
                  <a:txBody>
                    <a:bodyPr/>
                    <a:lstStyle/>
                    <a:p>
                      <a:pPr marL="0" marR="0" algn="ctr" fontAlgn="t">
                        <a:spcBef>
                          <a:spcPts val="0"/>
                        </a:spcBef>
                        <a:spcAft>
                          <a:spcPts val="0"/>
                        </a:spcAft>
                        <a:tabLst>
                          <a:tab pos="450215" algn="l"/>
                        </a:tabLst>
                      </a:pPr>
                      <a:r>
                        <a:rPr lang="en-US" sz="1000" b="1" u="none" strike="noStrike" dirty="0">
                          <a:effectLst/>
                        </a:rPr>
                        <a:t>Outcome</a:t>
                      </a:r>
                      <a:endParaRPr lang="en-US" sz="1000" b="0" i="0" u="none" strike="noStrike" dirty="0">
                        <a:effectLst/>
                        <a:latin typeface="Arial" panose="020B0604020202020204" pitchFamily="34" charset="0"/>
                      </a:endParaRPr>
                    </a:p>
                  </a:txBody>
                  <a:tcPr marL="8330" marR="8330" marT="8330" marB="0"/>
                </a:tc>
                <a:tc>
                  <a:txBody>
                    <a:bodyPr/>
                    <a:lstStyle/>
                    <a:p>
                      <a:pPr marL="0" marR="0" algn="ctr" fontAlgn="t">
                        <a:spcBef>
                          <a:spcPts val="0"/>
                        </a:spcBef>
                        <a:spcAft>
                          <a:spcPts val="0"/>
                        </a:spcAft>
                      </a:pPr>
                      <a:r>
                        <a:rPr lang="en-US" sz="1000" b="1" u="none" strike="noStrike" dirty="0">
                          <a:effectLst/>
                        </a:rPr>
                        <a:t>Outputs</a:t>
                      </a:r>
                      <a:endParaRPr lang="en-US" sz="1000" b="0" i="0" u="none" strike="noStrike" dirty="0">
                        <a:effectLst/>
                        <a:latin typeface="Arial" panose="020B0604020202020204" pitchFamily="34" charset="0"/>
                      </a:endParaRPr>
                    </a:p>
                  </a:txBody>
                  <a:tcPr marL="8330" marR="8330" marT="8330" marB="0"/>
                </a:tc>
                <a:tc gridSpan="2">
                  <a:txBody>
                    <a:bodyPr/>
                    <a:lstStyle/>
                    <a:p>
                      <a:pPr marL="0" marR="0" algn="ctr" fontAlgn="t">
                        <a:spcBef>
                          <a:spcPts val="0"/>
                        </a:spcBef>
                        <a:spcAft>
                          <a:spcPts val="0"/>
                        </a:spcAft>
                      </a:pPr>
                      <a:r>
                        <a:rPr lang="en-US" sz="1000" b="1" u="none" strike="noStrike" dirty="0">
                          <a:effectLst/>
                        </a:rPr>
                        <a:t>Output Indicators</a:t>
                      </a:r>
                      <a:endParaRPr lang="en-US" sz="1000" b="0" i="0" u="none" strike="noStrike" dirty="0">
                        <a:effectLst/>
                        <a:latin typeface="Arial" panose="020B0604020202020204" pitchFamily="34" charset="0"/>
                      </a:endParaRPr>
                    </a:p>
                  </a:txBody>
                  <a:tcPr marL="8330" marR="8330" marT="8330" marB="0"/>
                </a:tc>
                <a:tc hMerge="1">
                  <a:txBody>
                    <a:bodyPr/>
                    <a:lstStyle/>
                    <a:p>
                      <a:pPr marL="0" marR="0" algn="ctr" fontAlgn="t">
                        <a:spcBef>
                          <a:spcPts val="0"/>
                        </a:spcBef>
                        <a:spcAft>
                          <a:spcPts val="0"/>
                        </a:spcAft>
                      </a:pPr>
                      <a:endParaRPr lang="en-US" sz="1000" b="0" i="0" u="none" strike="noStrike">
                        <a:effectLst/>
                        <a:latin typeface="Arial" panose="020B0604020202020204" pitchFamily="34" charset="0"/>
                      </a:endParaRPr>
                    </a:p>
                  </a:txBody>
                  <a:tcPr marL="8330" marR="8330" marT="8330" marB="0"/>
                </a:tc>
                <a:tc gridSpan="11">
                  <a:txBody>
                    <a:bodyPr/>
                    <a:lstStyle/>
                    <a:p>
                      <a:pPr marL="0" marR="0" algn="ctr" fontAlgn="t">
                        <a:spcBef>
                          <a:spcPts val="0"/>
                        </a:spcBef>
                        <a:spcAft>
                          <a:spcPts val="0"/>
                        </a:spcAft>
                      </a:pPr>
                      <a:r>
                        <a:rPr lang="en-US" sz="1000" b="1" u="none" strike="noStrike" dirty="0">
                          <a:effectLst/>
                        </a:rPr>
                        <a:t>Annual Targets</a:t>
                      </a:r>
                      <a:endParaRPr lang="en-US" sz="1000" b="0" i="0" u="none" strike="noStrike" dirty="0">
                        <a:effectLst/>
                        <a:latin typeface="Arial" panose="020B0604020202020204" pitchFamily="34" charset="0"/>
                      </a:endParaRPr>
                    </a:p>
                  </a:txBody>
                  <a:tcPr marL="79968" marR="79968" marT="39984" marB="3998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619151210"/>
                  </a:ext>
                </a:extLst>
              </a:tr>
              <a:tr h="292215">
                <a:tc rowSpan="2">
                  <a:txBody>
                    <a:bodyPr/>
                    <a:lstStyle/>
                    <a:p>
                      <a:pPr marL="0" marR="0" algn="l" fontAlgn="t">
                        <a:spcBef>
                          <a:spcPts val="0"/>
                        </a:spcBef>
                        <a:spcAft>
                          <a:spcPts val="0"/>
                        </a:spcAft>
                      </a:pPr>
                      <a:r>
                        <a:rPr lang="en-US" sz="1000" b="1" u="none" strike="noStrike" dirty="0">
                          <a:effectLst/>
                        </a:rPr>
                        <a:t> </a:t>
                      </a:r>
                      <a:endParaRPr lang="en-US" sz="1000" b="0" i="0" u="none" strike="noStrike" dirty="0">
                        <a:effectLst/>
                        <a:latin typeface="Arial" panose="020B0604020202020204" pitchFamily="34" charset="0"/>
                      </a:endParaRPr>
                    </a:p>
                  </a:txBody>
                  <a:tcPr marL="79968" marR="79968" marT="39984" marB="39984"/>
                </a:tc>
                <a:tc rowSpan="2">
                  <a:txBody>
                    <a:bodyPr/>
                    <a:lstStyle/>
                    <a:p>
                      <a:pPr marL="0" marR="0" algn="l" fontAlgn="t">
                        <a:spcBef>
                          <a:spcPts val="0"/>
                        </a:spcBef>
                        <a:spcAft>
                          <a:spcPts val="0"/>
                        </a:spcAft>
                      </a:pPr>
                      <a:r>
                        <a:rPr lang="en-US" sz="1000" b="1" u="none" strike="noStrike" dirty="0">
                          <a:effectLst/>
                        </a:rPr>
                        <a:t> </a:t>
                      </a:r>
                      <a:endParaRPr lang="en-US" sz="1000" b="0" i="0" u="none" strike="noStrike" dirty="0">
                        <a:effectLst/>
                        <a:latin typeface="Arial" panose="020B0604020202020204" pitchFamily="34" charset="0"/>
                      </a:endParaRPr>
                    </a:p>
                  </a:txBody>
                  <a:tcPr marL="79968" marR="79968" marT="39984" marB="39984"/>
                </a:tc>
                <a:tc rowSpan="2" gridSpan="2">
                  <a:txBody>
                    <a:bodyPr/>
                    <a:lstStyle/>
                    <a:p>
                      <a:pPr marL="0" marR="0" algn="l" fontAlgn="t">
                        <a:spcBef>
                          <a:spcPts val="0"/>
                        </a:spcBef>
                        <a:spcAft>
                          <a:spcPts val="0"/>
                        </a:spcAft>
                      </a:pPr>
                      <a:r>
                        <a:rPr lang="en-US" sz="1000" b="1" u="none" strike="noStrike" dirty="0">
                          <a:effectLst/>
                        </a:rPr>
                        <a:t> </a:t>
                      </a:r>
                      <a:endParaRPr lang="en-US" sz="1000" b="0" i="0" u="none" strike="noStrike" dirty="0">
                        <a:effectLst/>
                        <a:latin typeface="Arial" panose="020B0604020202020204" pitchFamily="34" charset="0"/>
                      </a:endParaRPr>
                    </a:p>
                  </a:txBody>
                  <a:tcPr marL="79968" marR="79968" marT="39984" marB="39984"/>
                </a:tc>
                <a:tc rowSpan="2" hMerge="1">
                  <a:txBody>
                    <a:bodyPr/>
                    <a:lstStyle/>
                    <a:p>
                      <a:pPr marL="0" marR="0" algn="l" fontAlgn="t">
                        <a:spcBef>
                          <a:spcPts val="0"/>
                        </a:spcBef>
                        <a:spcAft>
                          <a:spcPts val="0"/>
                        </a:spcAft>
                      </a:pPr>
                      <a:endParaRPr lang="en-US" sz="1000" b="0" i="0" u="none" strike="noStrike" dirty="0">
                        <a:effectLst/>
                        <a:latin typeface="Arial" panose="020B0604020202020204" pitchFamily="34" charset="0"/>
                      </a:endParaRPr>
                    </a:p>
                  </a:txBody>
                  <a:tcPr marL="79968" marR="79968" marT="39984" marB="39984"/>
                </a:tc>
                <a:tc gridSpan="3">
                  <a:txBody>
                    <a:bodyPr/>
                    <a:lstStyle/>
                    <a:p>
                      <a:pPr marL="0" marR="0" algn="ctr" fontAlgn="ctr">
                        <a:spcBef>
                          <a:spcPts val="0"/>
                        </a:spcBef>
                        <a:spcAft>
                          <a:spcPts val="0"/>
                        </a:spcAft>
                      </a:pPr>
                      <a:r>
                        <a:rPr lang="en-US" sz="900" b="1" u="none" strike="noStrike" dirty="0">
                          <a:effectLst/>
                        </a:rPr>
                        <a:t>Audited Performance</a:t>
                      </a:r>
                      <a:endParaRPr lang="en-US" sz="900" b="0" i="0" u="none" strike="noStrike" dirty="0">
                        <a:effectLst/>
                        <a:latin typeface="Arial" panose="020B0604020202020204" pitchFamily="34" charset="0"/>
                      </a:endParaRPr>
                    </a:p>
                  </a:txBody>
                  <a:tcPr marL="79968" marR="79968" marT="39984" marB="39984"/>
                </a:tc>
                <a:tc hMerge="1">
                  <a:txBody>
                    <a:bodyPr/>
                    <a:lstStyle/>
                    <a:p>
                      <a:endParaRPr lang="en-US"/>
                    </a:p>
                  </a:txBody>
                  <a:tcPr/>
                </a:tc>
                <a:tc hMerge="1">
                  <a:txBody>
                    <a:bodyPr/>
                    <a:lstStyle/>
                    <a:p>
                      <a:endParaRPr lang="en-US"/>
                    </a:p>
                  </a:txBody>
                  <a:tcPr/>
                </a:tc>
                <a:tc>
                  <a:txBody>
                    <a:bodyPr/>
                    <a:lstStyle/>
                    <a:p>
                      <a:pPr marL="0" marR="137160" algn="ctr" fontAlgn="ctr">
                        <a:lnSpc>
                          <a:spcPct val="105000"/>
                        </a:lnSpc>
                        <a:spcBef>
                          <a:spcPts val="155"/>
                        </a:spcBef>
                        <a:spcAft>
                          <a:spcPts val="0"/>
                        </a:spcAft>
                      </a:pPr>
                      <a:r>
                        <a:rPr lang="en-US" sz="900" b="1" u="none" strike="noStrike" dirty="0">
                          <a:effectLst/>
                        </a:rPr>
                        <a:t>Estimated Performance</a:t>
                      </a:r>
                      <a:endParaRPr lang="en-US" sz="900" b="0" i="0" u="none" strike="noStrike" dirty="0">
                        <a:effectLst/>
                        <a:latin typeface="Arial" panose="020B0604020202020204" pitchFamily="34" charset="0"/>
                      </a:endParaRPr>
                    </a:p>
                  </a:txBody>
                  <a:tcPr marL="8330" marR="8330" marT="8330" marB="0" anchor="ctr"/>
                </a:tc>
                <a:tc gridSpan="7">
                  <a:txBody>
                    <a:bodyPr/>
                    <a:lstStyle/>
                    <a:p>
                      <a:pPr marL="0" marR="0" algn="ctr" fontAlgn="ctr">
                        <a:spcBef>
                          <a:spcPts val="0"/>
                        </a:spcBef>
                        <a:spcAft>
                          <a:spcPts val="0"/>
                        </a:spcAft>
                      </a:pPr>
                      <a:r>
                        <a:rPr lang="en-US" sz="900" b="1" u="none" strike="noStrike" dirty="0">
                          <a:effectLst/>
                        </a:rPr>
                        <a:t>MTEF targets</a:t>
                      </a:r>
                      <a:endParaRPr lang="en-US" sz="900" b="0" i="0" u="none" strike="noStrike" dirty="0">
                        <a:effectLst/>
                        <a:latin typeface="Arial" panose="020B0604020202020204" pitchFamily="34" charset="0"/>
                      </a:endParaRPr>
                    </a:p>
                  </a:txBody>
                  <a:tcPr marL="79968" marR="79968" marT="39984" marB="3998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59217765"/>
                  </a:ext>
                </a:extLst>
              </a:tr>
              <a:tr h="130938">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64008" marR="0" algn="ctr" fontAlgn="t">
                        <a:spcBef>
                          <a:spcPts val="155"/>
                        </a:spcBef>
                        <a:spcAft>
                          <a:spcPts val="0"/>
                        </a:spcAft>
                      </a:pPr>
                      <a:r>
                        <a:rPr lang="en-US" sz="900" b="1" u="none" strike="noStrike" dirty="0">
                          <a:solidFill>
                            <a:srgbClr val="000000"/>
                          </a:solidFill>
                          <a:effectLst/>
                        </a:rPr>
                        <a:t>2019/20</a:t>
                      </a:r>
                      <a:endParaRPr lang="en-US" sz="900" b="0" i="0" u="none" strike="noStrike" dirty="0">
                        <a:effectLst/>
                        <a:latin typeface="Arial" panose="020B0604020202020204" pitchFamily="34" charset="0"/>
                      </a:endParaRPr>
                    </a:p>
                  </a:txBody>
                  <a:tcPr marL="8330" marR="8330" marT="8330" marB="0"/>
                </a:tc>
                <a:tc>
                  <a:txBody>
                    <a:bodyPr/>
                    <a:lstStyle/>
                    <a:p>
                      <a:pPr marL="54864" marR="0" algn="ctr" fontAlgn="t">
                        <a:spcBef>
                          <a:spcPts val="155"/>
                        </a:spcBef>
                        <a:spcAft>
                          <a:spcPts val="0"/>
                        </a:spcAft>
                      </a:pPr>
                      <a:r>
                        <a:rPr lang="en-US" sz="900" b="1" u="none" strike="noStrike" dirty="0">
                          <a:solidFill>
                            <a:srgbClr val="000000"/>
                          </a:solidFill>
                          <a:effectLst/>
                        </a:rPr>
                        <a:t>2020/21</a:t>
                      </a:r>
                      <a:endParaRPr lang="en-US" sz="900" b="0" i="0" u="none" strike="noStrike" dirty="0">
                        <a:effectLst/>
                        <a:latin typeface="Arial" panose="020B0604020202020204" pitchFamily="34" charset="0"/>
                      </a:endParaRPr>
                    </a:p>
                  </a:txBody>
                  <a:tcPr marL="8330" marR="8330" marT="8330" marB="0"/>
                </a:tc>
                <a:tc>
                  <a:txBody>
                    <a:bodyPr/>
                    <a:lstStyle/>
                    <a:p>
                      <a:pPr marL="64008" marR="0" algn="ctr" fontAlgn="t">
                        <a:spcBef>
                          <a:spcPts val="155"/>
                        </a:spcBef>
                        <a:spcAft>
                          <a:spcPts val="0"/>
                        </a:spcAft>
                      </a:pPr>
                      <a:r>
                        <a:rPr lang="en-US" sz="900" b="1" u="none" strike="noStrike" dirty="0">
                          <a:solidFill>
                            <a:srgbClr val="000000"/>
                          </a:solidFill>
                          <a:effectLst/>
                        </a:rPr>
                        <a:t>2021/22</a:t>
                      </a:r>
                      <a:endParaRPr lang="en-US" sz="900" b="0" i="0" u="none" strike="noStrike" dirty="0">
                        <a:effectLst/>
                        <a:latin typeface="Arial" panose="020B0604020202020204" pitchFamily="34" charset="0"/>
                      </a:endParaRPr>
                    </a:p>
                  </a:txBody>
                  <a:tcPr marL="8330" marR="8330" marT="8330" marB="0"/>
                </a:tc>
                <a:tc>
                  <a:txBody>
                    <a:bodyPr/>
                    <a:lstStyle/>
                    <a:p>
                      <a:pPr marL="0" marR="0" indent="54864" algn="ctr" fontAlgn="t">
                        <a:spcBef>
                          <a:spcPts val="155"/>
                        </a:spcBef>
                        <a:spcAft>
                          <a:spcPts val="0"/>
                        </a:spcAft>
                      </a:pPr>
                      <a:r>
                        <a:rPr lang="en-US" sz="900" b="1" u="none" strike="noStrike" dirty="0">
                          <a:solidFill>
                            <a:srgbClr val="000000"/>
                          </a:solidFill>
                          <a:effectLst/>
                        </a:rPr>
                        <a:t>2022/23</a:t>
                      </a:r>
                      <a:endParaRPr lang="en-US" sz="900" b="0" i="0" u="none" strike="noStrike" dirty="0">
                        <a:effectLst/>
                        <a:latin typeface="Arial" panose="020B0604020202020204" pitchFamily="34" charset="0"/>
                      </a:endParaRPr>
                    </a:p>
                  </a:txBody>
                  <a:tcPr marL="8330" marR="8330" marT="8330" marB="0"/>
                </a:tc>
                <a:tc>
                  <a:txBody>
                    <a:bodyPr/>
                    <a:lstStyle/>
                    <a:p>
                      <a:pPr marL="173736" marR="0" indent="-118872" algn="ctr" fontAlgn="t">
                        <a:spcBef>
                          <a:spcPts val="155"/>
                        </a:spcBef>
                        <a:spcAft>
                          <a:spcPts val="0"/>
                        </a:spcAft>
                      </a:pPr>
                      <a:r>
                        <a:rPr lang="en-US" sz="900" b="1" u="none" strike="noStrike" dirty="0">
                          <a:solidFill>
                            <a:srgbClr val="000000"/>
                          </a:solidFill>
                          <a:effectLst/>
                        </a:rPr>
                        <a:t>2023/24</a:t>
                      </a:r>
                      <a:endParaRPr lang="en-US" sz="900" b="0" i="0" u="none" strike="noStrike" dirty="0">
                        <a:effectLst/>
                        <a:latin typeface="Arial" panose="020B0604020202020204" pitchFamily="34" charset="0"/>
                      </a:endParaRPr>
                    </a:p>
                  </a:txBody>
                  <a:tcPr marL="8330" marR="8330" marT="8330" marB="0"/>
                </a:tc>
                <a:tc>
                  <a:txBody>
                    <a:bodyPr/>
                    <a:lstStyle/>
                    <a:p>
                      <a:pPr marL="283464" marR="0" indent="-173736" algn="ctr" fontAlgn="t">
                        <a:spcBef>
                          <a:spcPts val="155"/>
                        </a:spcBef>
                        <a:spcAft>
                          <a:spcPts val="0"/>
                        </a:spcAft>
                      </a:pPr>
                      <a:r>
                        <a:rPr lang="en-US" sz="900" b="1" u="none" strike="noStrike" dirty="0">
                          <a:effectLst/>
                        </a:rPr>
                        <a:t>Q1</a:t>
                      </a:r>
                      <a:endParaRPr lang="en-US" sz="900" b="0" i="0" u="none" strike="noStrike" dirty="0">
                        <a:effectLst/>
                        <a:latin typeface="Arial" panose="020B0604020202020204" pitchFamily="34" charset="0"/>
                      </a:endParaRPr>
                    </a:p>
                  </a:txBody>
                  <a:tcPr marL="8330" marR="8330" marT="8330" marB="0"/>
                </a:tc>
                <a:tc>
                  <a:txBody>
                    <a:bodyPr/>
                    <a:lstStyle/>
                    <a:p>
                      <a:pPr marL="54864" marR="0" algn="ctr" fontAlgn="t">
                        <a:spcBef>
                          <a:spcPts val="155"/>
                        </a:spcBef>
                        <a:spcAft>
                          <a:spcPts val="0"/>
                        </a:spcAft>
                      </a:pPr>
                      <a:r>
                        <a:rPr lang="en-US" sz="900" b="1" u="none" strike="noStrike" dirty="0">
                          <a:effectLst/>
                        </a:rPr>
                        <a:t>Q2</a:t>
                      </a:r>
                      <a:endParaRPr lang="en-US" sz="900" b="0" i="0" u="none" strike="noStrike" dirty="0">
                        <a:effectLst/>
                        <a:latin typeface="Arial" panose="020B0604020202020204" pitchFamily="34" charset="0"/>
                      </a:endParaRPr>
                    </a:p>
                  </a:txBody>
                  <a:tcPr marL="8330" marR="8330" marT="8330" marB="0"/>
                </a:tc>
                <a:tc>
                  <a:txBody>
                    <a:bodyPr/>
                    <a:lstStyle/>
                    <a:p>
                      <a:pPr marL="54864" marR="0" algn="ctr" fontAlgn="t">
                        <a:spcBef>
                          <a:spcPts val="155"/>
                        </a:spcBef>
                        <a:spcAft>
                          <a:spcPts val="0"/>
                        </a:spcAft>
                      </a:pPr>
                      <a:r>
                        <a:rPr lang="en-US" sz="900" b="1" u="none" strike="noStrike" dirty="0">
                          <a:effectLst/>
                        </a:rPr>
                        <a:t>Q3</a:t>
                      </a:r>
                      <a:endParaRPr lang="en-US" sz="900" b="0" i="0" u="none" strike="noStrike" dirty="0">
                        <a:effectLst/>
                        <a:latin typeface="Arial" panose="020B0604020202020204" pitchFamily="34" charset="0"/>
                      </a:endParaRPr>
                    </a:p>
                  </a:txBody>
                  <a:tcPr marL="8330" marR="8330" marT="8330" marB="0"/>
                </a:tc>
                <a:tc>
                  <a:txBody>
                    <a:bodyPr/>
                    <a:lstStyle/>
                    <a:p>
                      <a:pPr marL="54864" marR="0" algn="ctr" fontAlgn="t">
                        <a:spcBef>
                          <a:spcPts val="155"/>
                        </a:spcBef>
                        <a:spcAft>
                          <a:spcPts val="0"/>
                        </a:spcAft>
                      </a:pPr>
                      <a:r>
                        <a:rPr lang="en-US" sz="900" b="1" u="none" strike="noStrike" dirty="0">
                          <a:effectLst/>
                        </a:rPr>
                        <a:t>Q4</a:t>
                      </a:r>
                      <a:endParaRPr lang="en-US" sz="900" b="0" i="0" u="none" strike="noStrike" dirty="0">
                        <a:effectLst/>
                        <a:latin typeface="Arial" panose="020B0604020202020204" pitchFamily="34" charset="0"/>
                      </a:endParaRPr>
                    </a:p>
                  </a:txBody>
                  <a:tcPr marL="8330" marR="8330" marT="8330" marB="0"/>
                </a:tc>
                <a:tc>
                  <a:txBody>
                    <a:bodyPr/>
                    <a:lstStyle/>
                    <a:p>
                      <a:pPr marL="54864" marR="0" algn="ctr" fontAlgn="t">
                        <a:spcBef>
                          <a:spcPts val="155"/>
                        </a:spcBef>
                        <a:spcAft>
                          <a:spcPts val="0"/>
                        </a:spcAft>
                      </a:pPr>
                      <a:r>
                        <a:rPr lang="en-US" sz="900" b="1" u="none" strike="noStrike" dirty="0">
                          <a:effectLst/>
                        </a:rPr>
                        <a:t>2024/25</a:t>
                      </a:r>
                      <a:endParaRPr lang="en-US" sz="900" b="0" i="0" u="none" strike="noStrike" dirty="0">
                        <a:effectLst/>
                        <a:latin typeface="Arial" panose="020B0604020202020204" pitchFamily="34" charset="0"/>
                      </a:endParaRPr>
                    </a:p>
                  </a:txBody>
                  <a:tcPr marL="8330" marR="8330" marT="8330" marB="0"/>
                </a:tc>
                <a:tc>
                  <a:txBody>
                    <a:bodyPr/>
                    <a:lstStyle/>
                    <a:p>
                      <a:pPr marL="54864" marR="0" algn="ctr" fontAlgn="t">
                        <a:spcBef>
                          <a:spcPts val="155"/>
                        </a:spcBef>
                        <a:spcAft>
                          <a:spcPts val="0"/>
                        </a:spcAft>
                      </a:pPr>
                      <a:r>
                        <a:rPr lang="en-US" sz="900" b="1" u="none" strike="noStrike" dirty="0">
                          <a:effectLst/>
                        </a:rPr>
                        <a:t>2025/26</a:t>
                      </a:r>
                      <a:endParaRPr lang="en-US" sz="900" b="0" i="0" u="none" strike="noStrike" dirty="0">
                        <a:effectLst/>
                        <a:latin typeface="Arial" panose="020B0604020202020204" pitchFamily="34" charset="0"/>
                      </a:endParaRPr>
                    </a:p>
                  </a:txBody>
                  <a:tcPr marL="8330" marR="8330" marT="8330" marB="0"/>
                </a:tc>
                <a:extLst>
                  <a:ext uri="{0D108BD9-81ED-4DB2-BD59-A6C34878D82A}">
                    <a16:rowId xmlns:a16="http://schemas.microsoft.com/office/drawing/2014/main" xmlns="" val="1823480137"/>
                  </a:ext>
                </a:extLst>
              </a:tr>
              <a:tr h="231906">
                <a:tc gridSpan="15">
                  <a:txBody>
                    <a:bodyPr/>
                    <a:lstStyle/>
                    <a:p>
                      <a:pPr marL="45720" marR="0" algn="l" fontAlgn="t">
                        <a:spcBef>
                          <a:spcPts val="155"/>
                        </a:spcBef>
                        <a:spcAft>
                          <a:spcPts val="0"/>
                        </a:spcAft>
                      </a:pPr>
                      <a:r>
                        <a:rPr lang="en-US" sz="1000" b="1" u="none" strike="noStrike" dirty="0">
                          <a:effectLst/>
                        </a:rPr>
                        <a:t>WINNING</a:t>
                      </a:r>
                      <a:r>
                        <a:rPr lang="en-US" sz="1000" b="1" u="none" strike="noStrike" spc="-15" dirty="0">
                          <a:effectLst/>
                        </a:rPr>
                        <a:t> </a:t>
                      </a:r>
                      <a:r>
                        <a:rPr lang="en-US" sz="1000" b="1" u="none" strike="noStrike" dirty="0">
                          <a:effectLst/>
                        </a:rPr>
                        <a:t>NATION</a:t>
                      </a:r>
                      <a:endParaRPr lang="en-US" sz="1000" b="0" i="0" u="none" strike="noStrike" dirty="0">
                        <a:effectLst/>
                        <a:latin typeface="Arial" panose="020B0604020202020204" pitchFamily="34" charset="0"/>
                      </a:endParaRPr>
                    </a:p>
                  </a:txBody>
                  <a:tcPr marL="79968" marR="79968" marT="39984" marB="39984">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478404533"/>
                  </a:ext>
                </a:extLst>
              </a:tr>
              <a:tr h="1119879">
                <a:tc>
                  <a:txBody>
                    <a:bodyPr/>
                    <a:lstStyle/>
                    <a:p>
                      <a:pPr marL="45720" marR="0" algn="l" fontAlgn="t">
                        <a:lnSpc>
                          <a:spcPts val="1030"/>
                        </a:lnSpc>
                        <a:spcBef>
                          <a:spcPts val="100"/>
                        </a:spcBef>
                        <a:spcAft>
                          <a:spcPts val="0"/>
                        </a:spcAft>
                      </a:pPr>
                      <a:r>
                        <a:rPr lang="en-US" sz="1000" b="0" u="none" strike="noStrike" dirty="0">
                          <a:effectLst/>
                        </a:rPr>
                        <a:t>Transformed,</a:t>
                      </a:r>
                    </a:p>
                    <a:p>
                      <a:pPr marL="45720" marR="0" algn="l" fontAlgn="t">
                        <a:lnSpc>
                          <a:spcPts val="1030"/>
                        </a:lnSpc>
                        <a:spcBef>
                          <a:spcPts val="100"/>
                        </a:spcBef>
                        <a:spcAft>
                          <a:spcPts val="0"/>
                        </a:spcAft>
                      </a:pPr>
                      <a:r>
                        <a:rPr lang="en-US" sz="1000" b="0" u="none" strike="noStrike" dirty="0">
                          <a:effectLst/>
                        </a:rPr>
                        <a:t>capable and</a:t>
                      </a:r>
                    </a:p>
                    <a:p>
                      <a:pPr marL="45720" marR="0" algn="l" fontAlgn="t">
                        <a:lnSpc>
                          <a:spcPts val="1030"/>
                        </a:lnSpc>
                        <a:spcBef>
                          <a:spcPts val="100"/>
                        </a:spcBef>
                        <a:spcAft>
                          <a:spcPts val="0"/>
                        </a:spcAft>
                      </a:pPr>
                      <a:r>
                        <a:rPr lang="en-US" sz="1000" b="0" u="none" strike="noStrike" dirty="0">
                          <a:effectLst/>
                        </a:rPr>
                        <a:t>professional sport,</a:t>
                      </a:r>
                    </a:p>
                    <a:p>
                      <a:pPr marL="45720" marR="0" algn="l" fontAlgn="t">
                        <a:lnSpc>
                          <a:spcPts val="1030"/>
                        </a:lnSpc>
                        <a:spcBef>
                          <a:spcPts val="100"/>
                        </a:spcBef>
                        <a:spcAft>
                          <a:spcPts val="0"/>
                        </a:spcAft>
                      </a:pPr>
                      <a:r>
                        <a:rPr lang="en-US" sz="1000" b="0" u="none" strike="noStrike" dirty="0">
                          <a:effectLst/>
                        </a:rPr>
                        <a:t>arts and culture</a:t>
                      </a:r>
                    </a:p>
                    <a:p>
                      <a:pPr marL="45720" marR="0" algn="l" fontAlgn="t">
                        <a:lnSpc>
                          <a:spcPts val="1030"/>
                        </a:lnSpc>
                        <a:spcBef>
                          <a:spcPts val="100"/>
                        </a:spcBef>
                        <a:spcAft>
                          <a:spcPts val="0"/>
                        </a:spcAft>
                      </a:pPr>
                      <a:r>
                        <a:rPr lang="en-US" sz="1000" b="0" u="none" strike="noStrike" dirty="0">
                          <a:effectLst/>
                        </a:rPr>
                        <a:t>sector</a:t>
                      </a:r>
                    </a:p>
                    <a:p>
                      <a:pPr marL="45720" marR="0" algn="l" fontAlgn="t">
                        <a:lnSpc>
                          <a:spcPts val="1030"/>
                        </a:lnSpc>
                        <a:spcBef>
                          <a:spcPts val="0"/>
                        </a:spcBef>
                        <a:spcAft>
                          <a:spcPts val="0"/>
                        </a:spcAft>
                      </a:pPr>
                      <a:r>
                        <a:rPr lang="en-US" sz="1000" b="0" u="none" strike="noStrike" dirty="0">
                          <a:effectLst/>
                        </a:rPr>
                        <a:t> </a:t>
                      </a:r>
                      <a:endParaRPr lang="en-US" sz="1000" b="0" i="0" u="none" strike="noStrike" dirty="0">
                        <a:effectLst/>
                        <a:latin typeface="Arial" panose="020B0604020202020204" pitchFamily="34" charset="0"/>
                      </a:endParaRPr>
                    </a:p>
                  </a:txBody>
                  <a:tcPr marL="8330" marR="8330" marT="8330" marB="0"/>
                </a:tc>
                <a:tc gridSpan="2">
                  <a:txBody>
                    <a:bodyPr/>
                    <a:lstStyle/>
                    <a:p>
                      <a:pPr marL="45720" marR="0" algn="l" fontAlgn="t">
                        <a:lnSpc>
                          <a:spcPts val="1035"/>
                        </a:lnSpc>
                        <a:spcBef>
                          <a:spcPts val="0"/>
                        </a:spcBef>
                        <a:spcAft>
                          <a:spcPts val="0"/>
                        </a:spcAft>
                      </a:pPr>
                      <a:r>
                        <a:rPr lang="en-US" sz="1000" b="0" u="none" strike="noStrike" dirty="0">
                          <a:effectLst/>
                        </a:rPr>
                        <a:t>High-performance</a:t>
                      </a:r>
                    </a:p>
                    <a:p>
                      <a:pPr marL="45720" marR="0" algn="l" fontAlgn="t">
                        <a:lnSpc>
                          <a:spcPts val="1035"/>
                        </a:lnSpc>
                        <a:spcBef>
                          <a:spcPts val="0"/>
                        </a:spcBef>
                        <a:spcAft>
                          <a:spcPts val="0"/>
                        </a:spcAft>
                      </a:pPr>
                      <a:r>
                        <a:rPr lang="en-US" sz="1000" b="0" u="none" strike="noStrike" dirty="0">
                          <a:effectLst/>
                        </a:rPr>
                        <a:t>athletes supported.</a:t>
                      </a:r>
                    </a:p>
                    <a:p>
                      <a:pPr marL="45720" marR="0" algn="l" fontAlgn="t">
                        <a:lnSpc>
                          <a:spcPts val="1035"/>
                        </a:lnSpc>
                        <a:spcBef>
                          <a:spcPts val="0"/>
                        </a:spcBef>
                        <a:spcAft>
                          <a:spcPts val="0"/>
                        </a:spcAft>
                      </a:pPr>
                      <a:r>
                        <a:rPr lang="en-US" sz="1000" b="0" u="none" strike="noStrike" dirty="0">
                          <a:effectLst/>
                        </a:rPr>
                        <a:t> </a:t>
                      </a:r>
                      <a:endParaRPr lang="en-US" sz="1000" b="0" i="0" u="none" strike="noStrike" dirty="0">
                        <a:effectLst/>
                        <a:latin typeface="Arial" panose="020B0604020202020204" pitchFamily="34" charset="0"/>
                      </a:endParaRPr>
                    </a:p>
                  </a:txBody>
                  <a:tcPr marL="8330" marR="8330" marT="8330" marB="0"/>
                </a:tc>
                <a:tc hMerge="1">
                  <a:txBody>
                    <a:bodyPr/>
                    <a:lstStyle/>
                    <a:p>
                      <a:pPr marL="45720" marR="0" algn="l" fontAlgn="t">
                        <a:lnSpc>
                          <a:spcPts val="1030"/>
                        </a:lnSpc>
                        <a:spcBef>
                          <a:spcPts val="100"/>
                        </a:spcBef>
                        <a:spcAft>
                          <a:spcPts val="0"/>
                        </a:spcAft>
                      </a:pPr>
                      <a:r>
                        <a:rPr lang="en-US" sz="1000" b="0" u="none" strike="noStrike" dirty="0">
                          <a:effectLst/>
                        </a:rPr>
                        <a:t>RDSP 2.1 Number</a:t>
                      </a:r>
                    </a:p>
                    <a:p>
                      <a:pPr marL="45720" marR="0" algn="l" fontAlgn="t">
                        <a:lnSpc>
                          <a:spcPts val="1030"/>
                        </a:lnSpc>
                        <a:spcBef>
                          <a:spcPts val="100"/>
                        </a:spcBef>
                        <a:spcAft>
                          <a:spcPts val="0"/>
                        </a:spcAft>
                      </a:pPr>
                      <a:r>
                        <a:rPr lang="en-US" sz="1000" b="0" u="none" strike="noStrike" dirty="0">
                          <a:effectLst/>
                        </a:rPr>
                        <a:t>of athletes</a:t>
                      </a:r>
                    </a:p>
                    <a:p>
                      <a:pPr marL="45720" marR="0" algn="l" fontAlgn="t">
                        <a:lnSpc>
                          <a:spcPts val="1030"/>
                        </a:lnSpc>
                        <a:spcBef>
                          <a:spcPts val="100"/>
                        </a:spcBef>
                        <a:spcAft>
                          <a:spcPts val="0"/>
                        </a:spcAft>
                      </a:pPr>
                      <a:r>
                        <a:rPr lang="en-US" sz="1000" b="0" u="none" strike="noStrike" dirty="0">
                          <a:effectLst/>
                        </a:rPr>
                        <a:t>supported</a:t>
                      </a:r>
                    </a:p>
                    <a:p>
                      <a:pPr marL="45720" marR="0" algn="l" fontAlgn="t">
                        <a:lnSpc>
                          <a:spcPts val="1030"/>
                        </a:lnSpc>
                        <a:spcBef>
                          <a:spcPts val="100"/>
                        </a:spcBef>
                        <a:spcAft>
                          <a:spcPts val="0"/>
                        </a:spcAft>
                      </a:pPr>
                      <a:r>
                        <a:rPr lang="en-US" sz="1000" b="0" u="none" strike="noStrike" dirty="0">
                          <a:effectLst/>
                        </a:rPr>
                        <a:t>through the</a:t>
                      </a:r>
                    </a:p>
                    <a:p>
                      <a:pPr marL="45720" marR="0" algn="l" fontAlgn="t">
                        <a:lnSpc>
                          <a:spcPts val="1030"/>
                        </a:lnSpc>
                        <a:spcBef>
                          <a:spcPts val="100"/>
                        </a:spcBef>
                        <a:spcAft>
                          <a:spcPts val="0"/>
                        </a:spcAft>
                      </a:pPr>
                      <a:r>
                        <a:rPr lang="en-US" sz="1000" b="0" u="none" strike="noStrike" dirty="0">
                          <a:effectLst/>
                        </a:rPr>
                        <a:t>scientific support</a:t>
                      </a:r>
                    </a:p>
                    <a:p>
                      <a:pPr marL="45720" marR="0" algn="l" fontAlgn="t">
                        <a:lnSpc>
                          <a:spcPts val="1030"/>
                        </a:lnSpc>
                        <a:spcBef>
                          <a:spcPts val="100"/>
                        </a:spcBef>
                        <a:spcAft>
                          <a:spcPts val="0"/>
                        </a:spcAft>
                      </a:pPr>
                      <a:r>
                        <a:rPr lang="en-US" sz="1000" b="0" u="none" strike="noStrike" dirty="0">
                          <a:effectLst/>
                        </a:rPr>
                        <a:t>programme per year</a:t>
                      </a:r>
                    </a:p>
                    <a:p>
                      <a:pPr marL="45720" marR="0" algn="l" fontAlgn="t">
                        <a:lnSpc>
                          <a:spcPts val="1030"/>
                        </a:lnSpc>
                        <a:spcBef>
                          <a:spcPts val="100"/>
                        </a:spcBef>
                        <a:spcAft>
                          <a:spcPts val="0"/>
                        </a:spcAft>
                      </a:pPr>
                      <a:r>
                        <a:rPr lang="en-US" sz="1000" b="0" u="none" strike="noStrike" dirty="0">
                          <a:effectLst/>
                        </a:rPr>
                        <a:t>(MTSF: 80 + 40 + 80 + 80 + 80 = 360)</a:t>
                      </a:r>
                    </a:p>
                    <a:p>
                      <a:pPr marL="45720" marR="0" algn="l" fontAlgn="t">
                        <a:lnSpc>
                          <a:spcPts val="1035"/>
                        </a:lnSpc>
                        <a:spcBef>
                          <a:spcPts val="100"/>
                        </a:spcBef>
                        <a:spcAft>
                          <a:spcPts val="0"/>
                        </a:spcAft>
                      </a:pPr>
                      <a:r>
                        <a:rPr lang="en-US" sz="1000" b="0" u="none" strike="noStrike" dirty="0">
                          <a:effectLst/>
                        </a:rPr>
                        <a:t> </a:t>
                      </a:r>
                    </a:p>
                    <a:p>
                      <a:pPr marL="45720" marR="0" algn="l" fontAlgn="t">
                        <a:lnSpc>
                          <a:spcPts val="1035"/>
                        </a:lnSpc>
                        <a:spcBef>
                          <a:spcPts val="0"/>
                        </a:spcBef>
                        <a:spcAft>
                          <a:spcPts val="0"/>
                        </a:spcAft>
                      </a:pPr>
                      <a:r>
                        <a:rPr lang="en-US" sz="1000" b="1" u="none" strike="noStrike" dirty="0">
                          <a:effectLst/>
                        </a:rPr>
                        <a:t>(ENE: 80)</a:t>
                      </a:r>
                      <a:endParaRPr lang="en-US" sz="1000" b="0" i="0" u="none" strike="noStrike" dirty="0">
                        <a:effectLst/>
                        <a:latin typeface="Arial" panose="020B0604020202020204" pitchFamily="34" charset="0"/>
                      </a:endParaRPr>
                    </a:p>
                  </a:txBody>
                  <a:tcPr marL="8330" marR="8330" marT="8330" marB="0"/>
                </a:tc>
                <a:tc>
                  <a:txBody>
                    <a:bodyPr/>
                    <a:lstStyle/>
                    <a:p>
                      <a:pPr marL="45720" marR="0" algn="l" fontAlgn="t">
                        <a:lnSpc>
                          <a:spcPts val="1030"/>
                        </a:lnSpc>
                        <a:spcBef>
                          <a:spcPts val="100"/>
                        </a:spcBef>
                        <a:spcAft>
                          <a:spcPts val="0"/>
                        </a:spcAft>
                      </a:pPr>
                      <a:r>
                        <a:rPr lang="en-US" sz="1000" b="0" u="none" strike="noStrike" dirty="0">
                          <a:effectLst/>
                        </a:rPr>
                        <a:t>RDSP 2.1 Number</a:t>
                      </a:r>
                    </a:p>
                    <a:p>
                      <a:pPr marL="45720" marR="0" algn="l" fontAlgn="t">
                        <a:lnSpc>
                          <a:spcPts val="1030"/>
                        </a:lnSpc>
                        <a:spcBef>
                          <a:spcPts val="100"/>
                        </a:spcBef>
                        <a:spcAft>
                          <a:spcPts val="0"/>
                        </a:spcAft>
                      </a:pPr>
                      <a:r>
                        <a:rPr lang="en-US" sz="1000" b="0" u="none" strike="noStrike" dirty="0">
                          <a:effectLst/>
                        </a:rPr>
                        <a:t>of athletes supported</a:t>
                      </a:r>
                    </a:p>
                    <a:p>
                      <a:pPr marL="45720" marR="0" algn="l" fontAlgn="t">
                        <a:lnSpc>
                          <a:spcPts val="1030"/>
                        </a:lnSpc>
                        <a:spcBef>
                          <a:spcPts val="100"/>
                        </a:spcBef>
                        <a:spcAft>
                          <a:spcPts val="0"/>
                        </a:spcAft>
                      </a:pPr>
                      <a:r>
                        <a:rPr lang="en-US" sz="1000" b="0" u="none" strike="noStrike" dirty="0">
                          <a:effectLst/>
                        </a:rPr>
                        <a:t>through the scientific support</a:t>
                      </a:r>
                    </a:p>
                    <a:p>
                      <a:pPr marL="45720" marR="0" algn="l" fontAlgn="t">
                        <a:lnSpc>
                          <a:spcPts val="1030"/>
                        </a:lnSpc>
                        <a:spcBef>
                          <a:spcPts val="100"/>
                        </a:spcBef>
                        <a:spcAft>
                          <a:spcPts val="0"/>
                        </a:spcAft>
                      </a:pPr>
                      <a:r>
                        <a:rPr lang="en-US" sz="1000" b="0" u="none" strike="noStrike" dirty="0">
                          <a:effectLst/>
                        </a:rPr>
                        <a:t>programme per year</a:t>
                      </a:r>
                    </a:p>
                    <a:p>
                      <a:pPr marL="45720" marR="0" algn="l" fontAlgn="t">
                        <a:lnSpc>
                          <a:spcPts val="1030"/>
                        </a:lnSpc>
                        <a:spcBef>
                          <a:spcPts val="100"/>
                        </a:spcBef>
                        <a:spcAft>
                          <a:spcPts val="0"/>
                        </a:spcAft>
                      </a:pPr>
                      <a:endParaRPr lang="en-US" sz="1000" b="0" u="none" strike="noStrike" dirty="0">
                        <a:effectLst/>
                      </a:endParaRPr>
                    </a:p>
                    <a:p>
                      <a:pPr marL="45720" marR="0" algn="l" fontAlgn="t">
                        <a:lnSpc>
                          <a:spcPts val="1030"/>
                        </a:lnSpc>
                        <a:spcBef>
                          <a:spcPts val="100"/>
                        </a:spcBef>
                        <a:spcAft>
                          <a:spcPts val="0"/>
                        </a:spcAft>
                      </a:pPr>
                      <a:r>
                        <a:rPr lang="en-US" sz="1000" b="0" u="none" strike="noStrike" dirty="0">
                          <a:effectLst/>
                        </a:rPr>
                        <a:t>(MTSF: 80 + 40 + 80 + 80 + 80 = 360)</a:t>
                      </a:r>
                    </a:p>
                    <a:p>
                      <a:pPr marL="45720" marR="0" algn="l" fontAlgn="t">
                        <a:lnSpc>
                          <a:spcPts val="1035"/>
                        </a:lnSpc>
                        <a:spcBef>
                          <a:spcPts val="100"/>
                        </a:spcBef>
                        <a:spcAft>
                          <a:spcPts val="0"/>
                        </a:spcAft>
                      </a:pPr>
                      <a:r>
                        <a:rPr lang="en-US" sz="1000" b="0" u="none" strike="noStrike" dirty="0">
                          <a:effectLst/>
                        </a:rPr>
                        <a:t> </a:t>
                      </a:r>
                    </a:p>
                    <a:p>
                      <a:pPr marL="45720" marR="0" algn="l" fontAlgn="t">
                        <a:lnSpc>
                          <a:spcPts val="1035"/>
                        </a:lnSpc>
                        <a:spcBef>
                          <a:spcPts val="0"/>
                        </a:spcBef>
                        <a:spcAft>
                          <a:spcPts val="0"/>
                        </a:spcAft>
                      </a:pPr>
                      <a:r>
                        <a:rPr lang="en-US" sz="1000" b="1" u="none" strike="noStrike" dirty="0">
                          <a:effectLst/>
                        </a:rPr>
                        <a:t>(ENE: 80)</a:t>
                      </a:r>
                      <a:endParaRPr lang="en-US" sz="1000" b="0" i="0" u="none" strike="noStrike" dirty="0">
                        <a:effectLst/>
                        <a:latin typeface="Arial" panose="020B0604020202020204" pitchFamily="34" charset="0"/>
                      </a:endParaRPr>
                    </a:p>
                  </a:txBody>
                  <a:tcPr marL="8330" marR="8330" marT="8330" marB="0"/>
                </a:tc>
                <a:tc>
                  <a:txBody>
                    <a:bodyPr/>
                    <a:lstStyle/>
                    <a:p>
                      <a:pPr marL="0" marR="0" algn="ctr" fontAlgn="ctr">
                        <a:spcBef>
                          <a:spcPts val="0"/>
                        </a:spcBef>
                        <a:spcAft>
                          <a:spcPts val="0"/>
                        </a:spcAft>
                      </a:pPr>
                      <a:r>
                        <a:rPr lang="en-US" sz="1000" b="0" u="none" strike="noStrike" dirty="0">
                          <a:effectLst/>
                        </a:rPr>
                        <a:t>175</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40</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342</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80</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80</a:t>
                      </a:r>
                      <a:endParaRPr lang="en-US" sz="1000" b="0" i="0" u="none" strike="noStrike" dirty="0">
                        <a:effectLst/>
                        <a:latin typeface="Arial" panose="020B0604020202020204" pitchFamily="34" charset="0"/>
                      </a:endParaRPr>
                    </a:p>
                  </a:txBody>
                  <a:tcPr marL="8330" marR="8330" marT="8330" marB="0" anchor="ctr">
                    <a:solidFill>
                      <a:schemeClr val="accent4">
                        <a:lumMod val="60000"/>
                        <a:lumOff val="40000"/>
                      </a:schemeClr>
                    </a:solidFill>
                  </a:tcPr>
                </a:tc>
                <a:tc>
                  <a:txBody>
                    <a:bodyPr/>
                    <a:lstStyle/>
                    <a:p>
                      <a:pPr marL="0" marR="0" algn="ctr" fontAlgn="ctr">
                        <a:spcBef>
                          <a:spcPts val="0"/>
                        </a:spcBef>
                        <a:spcAft>
                          <a:spcPts val="0"/>
                        </a:spcAft>
                      </a:pPr>
                      <a:r>
                        <a:rPr lang="en-US" sz="1000" b="0" u="none" strike="noStrike" dirty="0">
                          <a:effectLst/>
                        </a:rPr>
                        <a:t>-</a:t>
                      </a:r>
                      <a:endParaRPr lang="en-US" sz="1000" b="0" i="0" u="none" strike="noStrike" dirty="0">
                        <a:effectLst/>
                        <a:latin typeface="Arial" panose="020B0604020202020204" pitchFamily="34" charset="0"/>
                      </a:endParaRP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Arial" panose="020B0604020202020204" pitchFamily="34" charset="0"/>
                        </a:rPr>
                        <a:t>40</a:t>
                      </a: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u="none" strike="noStrike" dirty="0">
                          <a:effectLst/>
                        </a:rPr>
                        <a:t>40</a:t>
                      </a:r>
                      <a:endParaRPr lang="en-US" sz="1000" b="0" i="0" u="none" strike="noStrike" dirty="0">
                        <a:effectLst/>
                        <a:latin typeface="Arial" panose="020B0604020202020204" pitchFamily="34" charset="0"/>
                      </a:endParaRP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Arial" panose="020B0604020202020204" pitchFamily="34" charset="0"/>
                        </a:rPr>
                        <a:t>-</a:t>
                      </a: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u="none" strike="noStrike" dirty="0">
                          <a:effectLst/>
                        </a:rPr>
                        <a:t>80</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80</a:t>
                      </a:r>
                      <a:endParaRPr lang="en-US" sz="1000" b="0" i="0" u="none" strike="noStrike" dirty="0">
                        <a:effectLst/>
                        <a:latin typeface="Arial" panose="020B0604020202020204" pitchFamily="34" charset="0"/>
                      </a:endParaRPr>
                    </a:p>
                  </a:txBody>
                  <a:tcPr marL="8330" marR="8330" marT="8330" marB="0" anchor="ctr"/>
                </a:tc>
                <a:extLst>
                  <a:ext uri="{0D108BD9-81ED-4DB2-BD59-A6C34878D82A}">
                    <a16:rowId xmlns:a16="http://schemas.microsoft.com/office/drawing/2014/main" xmlns="" val="2289658554"/>
                  </a:ext>
                </a:extLst>
              </a:tr>
              <a:tr h="1353118">
                <a:tc>
                  <a:txBody>
                    <a:bodyPr/>
                    <a:lstStyle/>
                    <a:p>
                      <a:pPr marL="45720" marR="0" algn="l" fontAlgn="t">
                        <a:spcBef>
                          <a:spcPts val="0"/>
                        </a:spcBef>
                        <a:spcAft>
                          <a:spcPts val="0"/>
                        </a:spcAft>
                      </a:pPr>
                      <a:r>
                        <a:rPr lang="en-US" sz="1000" b="0" u="none" strike="noStrike" dirty="0">
                          <a:effectLst/>
                        </a:rPr>
                        <a:t>Transformed,</a:t>
                      </a:r>
                    </a:p>
                    <a:p>
                      <a:pPr marL="45720" marR="0" algn="l" fontAlgn="t">
                        <a:spcBef>
                          <a:spcPts val="100"/>
                        </a:spcBef>
                        <a:spcAft>
                          <a:spcPts val="0"/>
                        </a:spcAft>
                      </a:pPr>
                      <a:r>
                        <a:rPr lang="en-US" sz="1000" b="0" u="none" strike="noStrike" dirty="0">
                          <a:effectLst/>
                        </a:rPr>
                        <a:t>capable and</a:t>
                      </a:r>
                    </a:p>
                    <a:p>
                      <a:pPr marL="45720" marR="0" algn="l" fontAlgn="t">
                        <a:spcBef>
                          <a:spcPts val="100"/>
                        </a:spcBef>
                        <a:spcAft>
                          <a:spcPts val="0"/>
                        </a:spcAft>
                      </a:pPr>
                      <a:r>
                        <a:rPr lang="en-US" sz="1000" b="0" u="none" strike="noStrike" dirty="0">
                          <a:effectLst/>
                        </a:rPr>
                        <a:t>professional sport,</a:t>
                      </a:r>
                    </a:p>
                    <a:p>
                      <a:pPr marL="45720" marR="0" algn="l" fontAlgn="t">
                        <a:spcBef>
                          <a:spcPts val="0"/>
                        </a:spcBef>
                        <a:spcAft>
                          <a:spcPts val="0"/>
                        </a:spcAft>
                      </a:pPr>
                      <a:r>
                        <a:rPr lang="en-US" sz="1000" b="0" u="none" strike="noStrike" dirty="0">
                          <a:effectLst/>
                        </a:rPr>
                        <a:t>arts and culture sector</a:t>
                      </a:r>
                      <a:endParaRPr lang="en-US" sz="1000" b="0" i="0" u="none" strike="noStrike" dirty="0">
                        <a:effectLst/>
                        <a:latin typeface="Arial" panose="020B0604020202020204" pitchFamily="34" charset="0"/>
                      </a:endParaRPr>
                    </a:p>
                  </a:txBody>
                  <a:tcPr marL="8330" marR="8330" marT="8330" marB="0"/>
                </a:tc>
                <a:tc gridSpan="2">
                  <a:txBody>
                    <a:bodyPr/>
                    <a:lstStyle/>
                    <a:p>
                      <a:pPr marL="45720" marR="0" algn="l" fontAlgn="t">
                        <a:lnSpc>
                          <a:spcPts val="1030"/>
                        </a:lnSpc>
                        <a:spcBef>
                          <a:spcPts val="100"/>
                        </a:spcBef>
                        <a:spcAft>
                          <a:spcPts val="0"/>
                        </a:spcAft>
                      </a:pPr>
                      <a:r>
                        <a:rPr lang="en-US" sz="1000" b="0" u="none" strike="noStrike" dirty="0">
                          <a:effectLst/>
                        </a:rPr>
                        <a:t>Talented athletes developed.</a:t>
                      </a:r>
                      <a:endParaRPr lang="en-US" sz="1000" b="0" i="0" u="none" strike="noStrike" dirty="0">
                        <a:effectLst/>
                        <a:latin typeface="Arial" panose="020B0604020202020204" pitchFamily="34" charset="0"/>
                      </a:endParaRPr>
                    </a:p>
                  </a:txBody>
                  <a:tcPr marL="8330" marR="8330" marT="8330" marB="0"/>
                </a:tc>
                <a:tc hMerge="1">
                  <a:txBody>
                    <a:bodyPr/>
                    <a:lstStyle/>
                    <a:p>
                      <a:pPr marL="45720" marR="0" algn="l" fontAlgn="t">
                        <a:lnSpc>
                          <a:spcPts val="1030"/>
                        </a:lnSpc>
                        <a:spcBef>
                          <a:spcPts val="100"/>
                        </a:spcBef>
                        <a:spcAft>
                          <a:spcPts val="0"/>
                        </a:spcAft>
                      </a:pPr>
                      <a:r>
                        <a:rPr lang="en-US" sz="1000" b="0" u="none" strike="noStrike">
                          <a:effectLst/>
                        </a:rPr>
                        <a:t>RDSP 2.2 Number</a:t>
                      </a:r>
                    </a:p>
                    <a:p>
                      <a:pPr marL="45720" marR="0" algn="l" fontAlgn="t">
                        <a:lnSpc>
                          <a:spcPts val="1030"/>
                        </a:lnSpc>
                        <a:spcBef>
                          <a:spcPts val="100"/>
                        </a:spcBef>
                        <a:spcAft>
                          <a:spcPts val="0"/>
                        </a:spcAft>
                      </a:pPr>
                      <a:r>
                        <a:rPr lang="en-US" sz="1000" b="0" u="none" strike="noStrike">
                          <a:effectLst/>
                        </a:rPr>
                        <a:t>of athletes</a:t>
                      </a:r>
                    </a:p>
                    <a:p>
                      <a:pPr marL="45720" marR="0" algn="l" fontAlgn="t">
                        <a:lnSpc>
                          <a:spcPts val="1030"/>
                        </a:lnSpc>
                        <a:spcBef>
                          <a:spcPts val="100"/>
                        </a:spcBef>
                        <a:spcAft>
                          <a:spcPts val="0"/>
                        </a:spcAft>
                      </a:pPr>
                      <a:r>
                        <a:rPr lang="en-US" sz="1000" b="0" u="none" strike="noStrike">
                          <a:effectLst/>
                        </a:rPr>
                        <a:t>supported by</a:t>
                      </a:r>
                    </a:p>
                    <a:p>
                      <a:pPr marL="45720" marR="0" algn="l" fontAlgn="t">
                        <a:lnSpc>
                          <a:spcPts val="1030"/>
                        </a:lnSpc>
                        <a:spcBef>
                          <a:spcPts val="100"/>
                        </a:spcBef>
                        <a:spcAft>
                          <a:spcPts val="0"/>
                        </a:spcAft>
                      </a:pPr>
                      <a:r>
                        <a:rPr lang="en-US" sz="1000" b="0" u="none" strike="noStrike">
                          <a:effectLst/>
                        </a:rPr>
                        <a:t>sports academies</a:t>
                      </a:r>
                    </a:p>
                    <a:p>
                      <a:pPr marL="45720" marR="0" algn="l" fontAlgn="t">
                        <a:lnSpc>
                          <a:spcPts val="1035"/>
                        </a:lnSpc>
                        <a:spcBef>
                          <a:spcPts val="100"/>
                        </a:spcBef>
                        <a:spcAft>
                          <a:spcPts val="0"/>
                        </a:spcAft>
                      </a:pPr>
                      <a:r>
                        <a:rPr lang="en-US" sz="1000" b="0" u="none" strike="noStrike">
                          <a:effectLst/>
                        </a:rPr>
                        <a:t> </a:t>
                      </a:r>
                    </a:p>
                    <a:p>
                      <a:pPr marL="45720" marR="0" algn="l" fontAlgn="t">
                        <a:lnSpc>
                          <a:spcPts val="1035"/>
                        </a:lnSpc>
                        <a:spcBef>
                          <a:spcPts val="100"/>
                        </a:spcBef>
                        <a:spcAft>
                          <a:spcPts val="0"/>
                        </a:spcAft>
                      </a:pPr>
                      <a:r>
                        <a:rPr lang="en-US" sz="1000" b="0" u="none" strike="noStrike">
                          <a:effectLst/>
                        </a:rPr>
                        <a:t>(MTSF:3 700 + 1 850 + 3 700 + 3 700 + 3 700 = 16 650)</a:t>
                      </a:r>
                    </a:p>
                    <a:p>
                      <a:pPr marL="45720" marR="0" algn="l" fontAlgn="t">
                        <a:lnSpc>
                          <a:spcPts val="1035"/>
                        </a:lnSpc>
                        <a:spcBef>
                          <a:spcPts val="100"/>
                        </a:spcBef>
                        <a:spcAft>
                          <a:spcPts val="0"/>
                        </a:spcAft>
                      </a:pPr>
                      <a:r>
                        <a:rPr lang="en-US" sz="1000" b="0" u="none" strike="noStrike">
                          <a:effectLst/>
                        </a:rPr>
                        <a:t> </a:t>
                      </a:r>
                    </a:p>
                    <a:p>
                      <a:pPr marL="45720" marR="0" algn="l" fontAlgn="t">
                        <a:lnSpc>
                          <a:spcPts val="1035"/>
                        </a:lnSpc>
                        <a:spcBef>
                          <a:spcPts val="100"/>
                        </a:spcBef>
                        <a:spcAft>
                          <a:spcPts val="0"/>
                        </a:spcAft>
                      </a:pPr>
                      <a:r>
                        <a:rPr lang="en-US" sz="1000" b="1" u="none" strike="noStrike">
                          <a:effectLst/>
                        </a:rPr>
                        <a:t>(ENE: 3 700)</a:t>
                      </a:r>
                      <a:endParaRPr lang="en-US" sz="1000" b="0" u="none" strike="noStrike">
                        <a:effectLst/>
                      </a:endParaRPr>
                    </a:p>
                    <a:p>
                      <a:pPr marL="45720" marR="0" algn="l" fontAlgn="t">
                        <a:lnSpc>
                          <a:spcPts val="1035"/>
                        </a:lnSpc>
                        <a:spcBef>
                          <a:spcPts val="100"/>
                        </a:spcBef>
                        <a:spcAft>
                          <a:spcPts val="0"/>
                        </a:spcAft>
                      </a:pPr>
                      <a:r>
                        <a:rPr lang="en-US" sz="1000" b="0" u="none" strike="noStrike">
                          <a:effectLst/>
                        </a:rPr>
                        <a:t> </a:t>
                      </a:r>
                    </a:p>
                    <a:p>
                      <a:pPr marL="45720" marR="0" algn="l" fontAlgn="t">
                        <a:lnSpc>
                          <a:spcPts val="1035"/>
                        </a:lnSpc>
                        <a:spcBef>
                          <a:spcPts val="0"/>
                        </a:spcBef>
                        <a:spcAft>
                          <a:spcPts val="0"/>
                        </a:spcAft>
                      </a:pPr>
                      <a:r>
                        <a:rPr lang="en-US" sz="1000" b="1" u="none" strike="noStrike">
                          <a:effectLst/>
                        </a:rPr>
                        <a:t>Standardised</a:t>
                      </a:r>
                      <a:endParaRPr lang="en-US" sz="1000" b="0" i="0" u="none" strike="noStrike">
                        <a:effectLst/>
                        <a:latin typeface="Arial" panose="020B0604020202020204" pitchFamily="34" charset="0"/>
                      </a:endParaRPr>
                    </a:p>
                  </a:txBody>
                  <a:tcPr marL="8330" marR="8330" marT="8330" marB="0"/>
                </a:tc>
                <a:tc>
                  <a:txBody>
                    <a:bodyPr/>
                    <a:lstStyle/>
                    <a:p>
                      <a:pPr marL="45720" marR="0" algn="l" fontAlgn="t">
                        <a:lnSpc>
                          <a:spcPts val="1030"/>
                        </a:lnSpc>
                        <a:spcBef>
                          <a:spcPts val="100"/>
                        </a:spcBef>
                        <a:spcAft>
                          <a:spcPts val="0"/>
                        </a:spcAft>
                      </a:pPr>
                      <a:r>
                        <a:rPr lang="en-US" sz="1000" b="0" u="none" strike="noStrike" dirty="0">
                          <a:effectLst/>
                        </a:rPr>
                        <a:t>RDSP 2.2 Number</a:t>
                      </a:r>
                    </a:p>
                    <a:p>
                      <a:pPr marL="45720" marR="0" algn="l" fontAlgn="t">
                        <a:lnSpc>
                          <a:spcPts val="1030"/>
                        </a:lnSpc>
                        <a:spcBef>
                          <a:spcPts val="100"/>
                        </a:spcBef>
                        <a:spcAft>
                          <a:spcPts val="0"/>
                        </a:spcAft>
                      </a:pPr>
                      <a:r>
                        <a:rPr lang="en-US" sz="1000" b="0" u="none" strike="noStrike" dirty="0">
                          <a:effectLst/>
                        </a:rPr>
                        <a:t>of athletes</a:t>
                      </a:r>
                    </a:p>
                    <a:p>
                      <a:pPr marL="45720" marR="0" algn="l" fontAlgn="t">
                        <a:lnSpc>
                          <a:spcPts val="1030"/>
                        </a:lnSpc>
                        <a:spcBef>
                          <a:spcPts val="100"/>
                        </a:spcBef>
                        <a:spcAft>
                          <a:spcPts val="0"/>
                        </a:spcAft>
                      </a:pPr>
                      <a:r>
                        <a:rPr lang="en-US" sz="1000" b="0" u="none" strike="noStrike" dirty="0">
                          <a:effectLst/>
                        </a:rPr>
                        <a:t>supported by</a:t>
                      </a:r>
                    </a:p>
                    <a:p>
                      <a:pPr marL="45720" marR="0" algn="l" fontAlgn="t">
                        <a:lnSpc>
                          <a:spcPts val="1030"/>
                        </a:lnSpc>
                        <a:spcBef>
                          <a:spcPts val="100"/>
                        </a:spcBef>
                        <a:spcAft>
                          <a:spcPts val="0"/>
                        </a:spcAft>
                      </a:pPr>
                      <a:r>
                        <a:rPr lang="en-US" sz="1000" b="0" u="none" strike="noStrike" dirty="0">
                          <a:effectLst/>
                        </a:rPr>
                        <a:t>sports academies</a:t>
                      </a:r>
                    </a:p>
                    <a:p>
                      <a:pPr marL="45720" marR="0" algn="l" fontAlgn="t">
                        <a:lnSpc>
                          <a:spcPts val="1035"/>
                        </a:lnSpc>
                        <a:spcBef>
                          <a:spcPts val="100"/>
                        </a:spcBef>
                        <a:spcAft>
                          <a:spcPts val="0"/>
                        </a:spcAft>
                      </a:pPr>
                      <a:r>
                        <a:rPr lang="en-US" sz="1000" b="0" u="none" strike="noStrike" dirty="0">
                          <a:effectLst/>
                        </a:rPr>
                        <a:t> </a:t>
                      </a:r>
                    </a:p>
                    <a:p>
                      <a:pPr marL="45720" marR="0" algn="l" fontAlgn="t">
                        <a:lnSpc>
                          <a:spcPts val="1035"/>
                        </a:lnSpc>
                        <a:spcBef>
                          <a:spcPts val="100"/>
                        </a:spcBef>
                        <a:spcAft>
                          <a:spcPts val="0"/>
                        </a:spcAft>
                      </a:pPr>
                      <a:r>
                        <a:rPr lang="en-US" sz="1000" b="0" u="none" strike="noStrike" dirty="0">
                          <a:effectLst/>
                        </a:rPr>
                        <a:t>(MTSF:3 700 + 1 850 + 3 700 + 3 700 + 3 700 = 16 650)</a:t>
                      </a:r>
                    </a:p>
                    <a:p>
                      <a:pPr marL="45720" marR="0" algn="l" fontAlgn="t">
                        <a:lnSpc>
                          <a:spcPts val="1035"/>
                        </a:lnSpc>
                        <a:spcBef>
                          <a:spcPts val="100"/>
                        </a:spcBef>
                        <a:spcAft>
                          <a:spcPts val="0"/>
                        </a:spcAft>
                      </a:pPr>
                      <a:r>
                        <a:rPr lang="en-US" sz="1000" b="0" u="none" strike="noStrike" dirty="0">
                          <a:effectLst/>
                        </a:rPr>
                        <a:t> </a:t>
                      </a:r>
                    </a:p>
                    <a:p>
                      <a:pPr marL="45720" marR="0" algn="l" fontAlgn="t">
                        <a:lnSpc>
                          <a:spcPts val="1035"/>
                        </a:lnSpc>
                        <a:spcBef>
                          <a:spcPts val="100"/>
                        </a:spcBef>
                        <a:spcAft>
                          <a:spcPts val="0"/>
                        </a:spcAft>
                      </a:pPr>
                      <a:r>
                        <a:rPr lang="en-US" sz="1000" b="1" u="none" strike="noStrike" dirty="0">
                          <a:effectLst/>
                        </a:rPr>
                        <a:t>(ENE: 3 700)</a:t>
                      </a:r>
                      <a:endParaRPr lang="en-US" sz="1000" b="0" u="none" strike="noStrike" dirty="0">
                        <a:effectLst/>
                      </a:endParaRPr>
                    </a:p>
                    <a:p>
                      <a:pPr marL="45720" marR="0" algn="l" fontAlgn="t">
                        <a:lnSpc>
                          <a:spcPts val="1035"/>
                        </a:lnSpc>
                        <a:spcBef>
                          <a:spcPts val="100"/>
                        </a:spcBef>
                        <a:spcAft>
                          <a:spcPts val="0"/>
                        </a:spcAft>
                      </a:pPr>
                      <a:r>
                        <a:rPr lang="en-US" sz="1000" b="0" u="none" strike="noStrike" dirty="0">
                          <a:effectLst/>
                        </a:rPr>
                        <a:t> </a:t>
                      </a:r>
                    </a:p>
                    <a:p>
                      <a:pPr marL="45720" marR="0" algn="l" fontAlgn="t">
                        <a:lnSpc>
                          <a:spcPts val="1035"/>
                        </a:lnSpc>
                        <a:spcBef>
                          <a:spcPts val="0"/>
                        </a:spcBef>
                        <a:spcAft>
                          <a:spcPts val="0"/>
                        </a:spcAft>
                      </a:pPr>
                      <a:r>
                        <a:rPr lang="en-US" sz="1000" b="1" u="none" strike="noStrike" dirty="0">
                          <a:effectLst/>
                        </a:rPr>
                        <a:t>Standardised</a:t>
                      </a:r>
                      <a:endParaRPr lang="en-US" sz="1000" b="0" i="0" u="none" strike="noStrike" dirty="0">
                        <a:effectLst/>
                        <a:latin typeface="Arial" panose="020B0604020202020204" pitchFamily="34" charset="0"/>
                      </a:endParaRPr>
                    </a:p>
                  </a:txBody>
                  <a:tcPr marL="8330" marR="8330" marT="8330" marB="0"/>
                </a:tc>
                <a:tc>
                  <a:txBody>
                    <a:bodyPr/>
                    <a:lstStyle/>
                    <a:p>
                      <a:pPr marL="0" marR="0" algn="ctr" fontAlgn="ctr">
                        <a:spcBef>
                          <a:spcPts val="0"/>
                        </a:spcBef>
                        <a:spcAft>
                          <a:spcPts val="0"/>
                        </a:spcAft>
                      </a:pPr>
                      <a:r>
                        <a:rPr lang="en-US" sz="1000" b="0" u="none" strike="noStrike" dirty="0">
                          <a:effectLst/>
                        </a:rPr>
                        <a:t>4174</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2 249</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8 859</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3 700</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3 700</a:t>
                      </a:r>
                      <a:endParaRPr lang="en-US" sz="1000" b="0" i="0" u="none" strike="noStrike" dirty="0">
                        <a:effectLst/>
                        <a:latin typeface="Arial" panose="020B0604020202020204" pitchFamily="34" charset="0"/>
                      </a:endParaRPr>
                    </a:p>
                  </a:txBody>
                  <a:tcPr marL="8330" marR="8330" marT="8330" marB="0" anchor="ctr">
                    <a:solidFill>
                      <a:schemeClr val="accent4">
                        <a:lumMod val="60000"/>
                        <a:lumOff val="40000"/>
                      </a:schemeClr>
                    </a:solidFill>
                  </a:tcPr>
                </a:tc>
                <a:tc>
                  <a:txBody>
                    <a:bodyPr/>
                    <a:lstStyle/>
                    <a:p>
                      <a:pPr marL="0" marR="0" algn="ctr" fontAlgn="ctr">
                        <a:spcBef>
                          <a:spcPts val="0"/>
                        </a:spcBef>
                        <a:spcAft>
                          <a:spcPts val="0"/>
                        </a:spcAft>
                      </a:pPr>
                      <a:r>
                        <a:rPr lang="en-US" sz="1000" b="0" u="none" strike="noStrike" dirty="0">
                          <a:effectLst/>
                        </a:rPr>
                        <a:t>500</a:t>
                      </a:r>
                      <a:endParaRPr lang="en-US" sz="1000" b="0" i="0" u="none" strike="noStrike" dirty="0">
                        <a:effectLst/>
                        <a:latin typeface="Arial" panose="020B0604020202020204" pitchFamily="34" charset="0"/>
                      </a:endParaRP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u="none" strike="noStrike" dirty="0">
                          <a:effectLst/>
                        </a:rPr>
                        <a:t>1000</a:t>
                      </a:r>
                      <a:endParaRPr lang="en-US" sz="1000" b="0" i="0" u="none" strike="noStrike" dirty="0">
                        <a:effectLst/>
                        <a:latin typeface="Arial" panose="020B0604020202020204" pitchFamily="34" charset="0"/>
                      </a:endParaRP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u="none" strike="noStrike" dirty="0">
                          <a:effectLst/>
                        </a:rPr>
                        <a:t>1200</a:t>
                      </a:r>
                      <a:endParaRPr lang="en-US" sz="1000" b="0" i="0" u="none" strike="noStrike" dirty="0">
                        <a:effectLst/>
                        <a:latin typeface="Arial" panose="020B0604020202020204" pitchFamily="34" charset="0"/>
                      </a:endParaRP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u="none" strike="noStrike" dirty="0">
                          <a:effectLst/>
                        </a:rPr>
                        <a:t>1000</a:t>
                      </a:r>
                      <a:endParaRPr lang="en-US" sz="1000" b="0" i="0" u="none" strike="noStrike" dirty="0">
                        <a:effectLst/>
                        <a:latin typeface="Arial" panose="020B0604020202020204" pitchFamily="34" charset="0"/>
                      </a:endParaRPr>
                    </a:p>
                  </a:txBody>
                  <a:tcPr marL="8330" marR="8330" marT="8330" marB="0" anchor="ctr">
                    <a:solidFill>
                      <a:schemeClr val="accent4">
                        <a:lumMod val="20000"/>
                        <a:lumOff val="80000"/>
                      </a:schemeClr>
                    </a:solidFill>
                  </a:tcPr>
                </a:tc>
                <a:tc>
                  <a:txBody>
                    <a:bodyPr/>
                    <a:lstStyle/>
                    <a:p>
                      <a:pPr marL="0" marR="0" algn="ctr" fontAlgn="ctr">
                        <a:spcBef>
                          <a:spcPts val="0"/>
                        </a:spcBef>
                        <a:spcAft>
                          <a:spcPts val="0"/>
                        </a:spcAft>
                      </a:pPr>
                      <a:r>
                        <a:rPr lang="en-US" sz="1000" b="0" u="none" strike="noStrike" dirty="0">
                          <a:effectLst/>
                        </a:rPr>
                        <a:t>3 700</a:t>
                      </a:r>
                      <a:endParaRPr lang="en-US" sz="1000" b="0" i="0" u="none" strike="noStrike" dirty="0">
                        <a:effectLst/>
                        <a:latin typeface="Arial" panose="020B0604020202020204" pitchFamily="34" charset="0"/>
                      </a:endParaRPr>
                    </a:p>
                  </a:txBody>
                  <a:tcPr marL="8330" marR="8330" marT="8330" marB="0" anchor="ctr"/>
                </a:tc>
                <a:tc>
                  <a:txBody>
                    <a:bodyPr/>
                    <a:lstStyle/>
                    <a:p>
                      <a:pPr marL="0" marR="0" algn="ctr" fontAlgn="ctr">
                        <a:spcBef>
                          <a:spcPts val="0"/>
                        </a:spcBef>
                        <a:spcAft>
                          <a:spcPts val="0"/>
                        </a:spcAft>
                      </a:pPr>
                      <a:r>
                        <a:rPr lang="en-US" sz="1000" b="0" u="none" strike="noStrike" dirty="0">
                          <a:effectLst/>
                        </a:rPr>
                        <a:t>3 700</a:t>
                      </a:r>
                      <a:endParaRPr lang="en-US" sz="1000" b="0" i="0" u="none" strike="noStrike" dirty="0">
                        <a:effectLst/>
                        <a:latin typeface="Arial" panose="020B0604020202020204" pitchFamily="34" charset="0"/>
                      </a:endParaRPr>
                    </a:p>
                  </a:txBody>
                  <a:tcPr marL="8330" marR="8330" marT="8330" marB="0" anchor="ctr"/>
                </a:tc>
                <a:extLst>
                  <a:ext uri="{0D108BD9-81ED-4DB2-BD59-A6C34878D82A}">
                    <a16:rowId xmlns:a16="http://schemas.microsoft.com/office/drawing/2014/main" xmlns="" val="2953702620"/>
                  </a:ext>
                </a:extLst>
              </a:tr>
            </a:tbl>
          </a:graphicData>
        </a:graphic>
      </p:graphicFrame>
      <p:sp>
        <p:nvSpPr>
          <p:cNvPr id="4" name="Rectangle 3">
            <a:extLst>
              <a:ext uri="{FF2B5EF4-FFF2-40B4-BE49-F238E27FC236}">
                <a16:creationId xmlns:a16="http://schemas.microsoft.com/office/drawing/2014/main" xmlns="" id="{F7C645CD-24F8-AD7B-C200-2C8E7FB4C33E}"/>
              </a:ext>
            </a:extLst>
          </p:cNvPr>
          <p:cNvSpPr/>
          <p:nvPr/>
        </p:nvSpPr>
        <p:spPr>
          <a:xfrm>
            <a:off x="99501" y="6088559"/>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Box 4">
            <a:extLst>
              <a:ext uri="{FF2B5EF4-FFF2-40B4-BE49-F238E27FC236}">
                <a16:creationId xmlns:a16="http://schemas.microsoft.com/office/drawing/2014/main" xmlns="" id="{C95BC4C0-A7FF-EF29-2584-BFC4BC0C5F5E}"/>
              </a:ext>
            </a:extLst>
          </p:cNvPr>
          <p:cNvSpPr txBox="1"/>
          <p:nvPr/>
        </p:nvSpPr>
        <p:spPr>
          <a:xfrm>
            <a:off x="411983" y="5474139"/>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2</a:t>
            </a:r>
          </a:p>
        </p:txBody>
      </p:sp>
      <p:sp>
        <p:nvSpPr>
          <p:cNvPr id="6" name="Slide Number Placeholder 5">
            <a:extLst>
              <a:ext uri="{FF2B5EF4-FFF2-40B4-BE49-F238E27FC236}">
                <a16:creationId xmlns:a16="http://schemas.microsoft.com/office/drawing/2014/main" xmlns="" id="{942A4745-9445-9290-2C11-062E07210D93}"/>
              </a:ext>
            </a:extLst>
          </p:cNvPr>
          <p:cNvSpPr>
            <a:spLocks noGrp="1"/>
          </p:cNvSpPr>
          <p:nvPr>
            <p:ph type="sldNum" sz="quarter" idx="12"/>
          </p:nvPr>
        </p:nvSpPr>
        <p:spPr/>
        <p:txBody>
          <a:bodyPr/>
          <a:lstStyle/>
          <a:p>
            <a:fld id="{DA29E366-C59F-4931-AACC-96A9B8496996}" type="slidenum">
              <a:rPr lang="en-US" smtClean="0"/>
              <a:pPr/>
              <a:t>56</a:t>
            </a:fld>
            <a:endParaRPr lang="en-US" dirty="0"/>
          </a:p>
        </p:txBody>
      </p:sp>
    </p:spTree>
    <p:extLst>
      <p:ext uri="{BB962C8B-B14F-4D97-AF65-F5344CB8AC3E}">
        <p14:creationId xmlns:p14="http://schemas.microsoft.com/office/powerpoint/2010/main" xmlns="" val="213421618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AEAFE429-A6D7-6B18-4088-7C487AE92773}"/>
              </a:ext>
            </a:extLst>
          </p:cNvPr>
          <p:cNvGraphicFramePr>
            <a:graphicFrameLocks noGrp="1"/>
          </p:cNvGraphicFramePr>
          <p:nvPr>
            <p:extLst>
              <p:ext uri="{D42A27DB-BD31-4B8C-83A1-F6EECF244321}">
                <p14:modId xmlns:p14="http://schemas.microsoft.com/office/powerpoint/2010/main" xmlns="" val="80335504"/>
              </p:ext>
            </p:extLst>
          </p:nvPr>
        </p:nvGraphicFramePr>
        <p:xfrm>
          <a:off x="200021" y="942422"/>
          <a:ext cx="8743960" cy="4252243"/>
        </p:xfrm>
        <a:graphic>
          <a:graphicData uri="http://schemas.openxmlformats.org/drawingml/2006/table">
            <a:tbl>
              <a:tblPr firstRow="1" firstCol="1" lastRow="1" lastCol="1" bandRow="1" bandCol="1">
                <a:tableStyleId>{5940675A-B579-460E-94D1-54222C63F5DA}</a:tableStyleId>
              </a:tblPr>
              <a:tblGrid>
                <a:gridCol w="1257079">
                  <a:extLst>
                    <a:ext uri="{9D8B030D-6E8A-4147-A177-3AD203B41FA5}">
                      <a16:colId xmlns:a16="http://schemas.microsoft.com/office/drawing/2014/main" xmlns="" val="1541585170"/>
                    </a:ext>
                  </a:extLst>
                </a:gridCol>
                <a:gridCol w="872093">
                  <a:extLst>
                    <a:ext uri="{9D8B030D-6E8A-4147-A177-3AD203B41FA5}">
                      <a16:colId xmlns:a16="http://schemas.microsoft.com/office/drawing/2014/main" xmlns="" val="367678418"/>
                    </a:ext>
                  </a:extLst>
                </a:gridCol>
                <a:gridCol w="1527616">
                  <a:extLst>
                    <a:ext uri="{9D8B030D-6E8A-4147-A177-3AD203B41FA5}">
                      <a16:colId xmlns:a16="http://schemas.microsoft.com/office/drawing/2014/main" xmlns="" val="3131277494"/>
                    </a:ext>
                  </a:extLst>
                </a:gridCol>
                <a:gridCol w="527583">
                  <a:extLst>
                    <a:ext uri="{9D8B030D-6E8A-4147-A177-3AD203B41FA5}">
                      <a16:colId xmlns:a16="http://schemas.microsoft.com/office/drawing/2014/main" xmlns="" val="1170413777"/>
                    </a:ext>
                  </a:extLst>
                </a:gridCol>
                <a:gridCol w="524791">
                  <a:extLst>
                    <a:ext uri="{9D8B030D-6E8A-4147-A177-3AD203B41FA5}">
                      <a16:colId xmlns:a16="http://schemas.microsoft.com/office/drawing/2014/main" xmlns="" val="1256869122"/>
                    </a:ext>
                  </a:extLst>
                </a:gridCol>
                <a:gridCol w="527583">
                  <a:extLst>
                    <a:ext uri="{9D8B030D-6E8A-4147-A177-3AD203B41FA5}">
                      <a16:colId xmlns:a16="http://schemas.microsoft.com/office/drawing/2014/main" xmlns="" val="2109009095"/>
                    </a:ext>
                  </a:extLst>
                </a:gridCol>
                <a:gridCol w="818124">
                  <a:extLst>
                    <a:ext uri="{9D8B030D-6E8A-4147-A177-3AD203B41FA5}">
                      <a16:colId xmlns:a16="http://schemas.microsoft.com/office/drawing/2014/main" xmlns="" val="3031429214"/>
                    </a:ext>
                  </a:extLst>
                </a:gridCol>
                <a:gridCol w="524791">
                  <a:extLst>
                    <a:ext uri="{9D8B030D-6E8A-4147-A177-3AD203B41FA5}">
                      <a16:colId xmlns:a16="http://schemas.microsoft.com/office/drawing/2014/main" xmlns="" val="2791640569"/>
                    </a:ext>
                  </a:extLst>
                </a:gridCol>
                <a:gridCol w="311479">
                  <a:extLst>
                    <a:ext uri="{9D8B030D-6E8A-4147-A177-3AD203B41FA5}">
                      <a16:colId xmlns:a16="http://schemas.microsoft.com/office/drawing/2014/main" xmlns="" val="4010938986"/>
                    </a:ext>
                  </a:extLst>
                </a:gridCol>
                <a:gridCol w="269607">
                  <a:extLst>
                    <a:ext uri="{9D8B030D-6E8A-4147-A177-3AD203B41FA5}">
                      <a16:colId xmlns:a16="http://schemas.microsoft.com/office/drawing/2014/main" xmlns="" val="1162632854"/>
                    </a:ext>
                  </a:extLst>
                </a:gridCol>
                <a:gridCol w="269607">
                  <a:extLst>
                    <a:ext uri="{9D8B030D-6E8A-4147-A177-3AD203B41FA5}">
                      <a16:colId xmlns:a16="http://schemas.microsoft.com/office/drawing/2014/main" xmlns="" val="2454887729"/>
                    </a:ext>
                  </a:extLst>
                </a:gridCol>
                <a:gridCol w="269607">
                  <a:extLst>
                    <a:ext uri="{9D8B030D-6E8A-4147-A177-3AD203B41FA5}">
                      <a16:colId xmlns:a16="http://schemas.microsoft.com/office/drawing/2014/main" xmlns="" val="2327686847"/>
                    </a:ext>
                  </a:extLst>
                </a:gridCol>
                <a:gridCol w="522000">
                  <a:extLst>
                    <a:ext uri="{9D8B030D-6E8A-4147-A177-3AD203B41FA5}">
                      <a16:colId xmlns:a16="http://schemas.microsoft.com/office/drawing/2014/main" xmlns="" val="134097069"/>
                    </a:ext>
                  </a:extLst>
                </a:gridCol>
                <a:gridCol w="522000">
                  <a:extLst>
                    <a:ext uri="{9D8B030D-6E8A-4147-A177-3AD203B41FA5}">
                      <a16:colId xmlns:a16="http://schemas.microsoft.com/office/drawing/2014/main" xmlns="" val="1323042426"/>
                    </a:ext>
                  </a:extLst>
                </a:gridCol>
              </a:tblGrid>
              <a:tr h="160787">
                <a:tc>
                  <a:txBody>
                    <a:bodyPr/>
                    <a:lstStyle/>
                    <a:p>
                      <a:pPr marL="0" marR="0" algn="ctr">
                        <a:spcBef>
                          <a:spcPts val="0"/>
                        </a:spcBef>
                        <a:spcAft>
                          <a:spcPts val="0"/>
                        </a:spcAft>
                        <a:tabLst>
                          <a:tab pos="450215" algn="l"/>
                        </a:tabLst>
                      </a:pPr>
                      <a:r>
                        <a:rPr lang="en-US" sz="1050" dirty="0">
                          <a:effectLst/>
                        </a:rPr>
                        <a:t>Outcome</a:t>
                      </a:r>
                      <a:endParaRPr lang="en-US" sz="1050" dirty="0">
                        <a:effectLst/>
                        <a:latin typeface="Arial MT"/>
                        <a:ea typeface="Arial MT"/>
                        <a:cs typeface="Arial MT"/>
                      </a:endParaRPr>
                    </a:p>
                  </a:txBody>
                  <a:tcPr marL="0" marR="0" marT="0" marB="0"/>
                </a:tc>
                <a:tc>
                  <a:txBody>
                    <a:bodyPr/>
                    <a:lstStyle/>
                    <a:p>
                      <a:r>
                        <a:rPr lang="en-US" sz="1050" dirty="0">
                          <a:effectLst/>
                        </a:rPr>
                        <a:t>Outputs</a:t>
                      </a:r>
                      <a:endParaRPr lang="en-US" dirty="0"/>
                    </a:p>
                  </a:txBody>
                  <a:tcPr marL="0" marR="0" marT="0" marB="0"/>
                </a:tc>
                <a:tc>
                  <a:txBody>
                    <a:bodyPr/>
                    <a:lstStyle/>
                    <a:p>
                      <a:pPr marL="0" marR="0" algn="ctr">
                        <a:spcBef>
                          <a:spcPts val="0"/>
                        </a:spcBef>
                        <a:spcAft>
                          <a:spcPts val="0"/>
                        </a:spcAft>
                      </a:pPr>
                      <a:r>
                        <a:rPr lang="en-US" sz="1050" dirty="0">
                          <a:effectLst/>
                        </a:rPr>
                        <a:t>Output Indicators</a:t>
                      </a:r>
                      <a:endParaRPr lang="en-US" sz="1050" dirty="0">
                        <a:effectLst/>
                        <a:latin typeface="Arial MT"/>
                        <a:ea typeface="Arial MT"/>
                        <a:cs typeface="Arial MT"/>
                      </a:endParaRPr>
                    </a:p>
                  </a:txBody>
                  <a:tcPr marL="0" marR="0" marT="0" marB="0"/>
                </a:tc>
                <a:tc gridSpan="11">
                  <a:txBody>
                    <a:bodyPr/>
                    <a:lstStyle/>
                    <a:p>
                      <a:pPr marL="0" marR="0" algn="ctr">
                        <a:spcBef>
                          <a:spcPts val="0"/>
                        </a:spcBef>
                        <a:spcAft>
                          <a:spcPts val="0"/>
                        </a:spcAft>
                      </a:pPr>
                      <a:r>
                        <a:rPr lang="en-US" sz="1050" dirty="0">
                          <a:effectLst/>
                        </a:rPr>
                        <a:t>Annual Targets</a:t>
                      </a:r>
                      <a:endParaRPr lang="en-US" sz="1050" dirty="0">
                        <a:effectLst/>
                        <a:latin typeface="Arial MT"/>
                        <a:ea typeface="Arial MT"/>
                        <a:cs typeface="Arial MT"/>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38125389"/>
                  </a:ext>
                </a:extLst>
              </a:tr>
              <a:tr h="298452">
                <a:tc rowSpan="2">
                  <a:txBody>
                    <a:bodyPr/>
                    <a:lstStyle/>
                    <a:p>
                      <a:pPr marL="0" marR="0">
                        <a:spcBef>
                          <a:spcPts val="0"/>
                        </a:spcBef>
                        <a:spcAft>
                          <a:spcPts val="0"/>
                        </a:spcAft>
                      </a:pPr>
                      <a:r>
                        <a:rPr lang="en-US" sz="1050" dirty="0">
                          <a:effectLst/>
                        </a:rPr>
                        <a:t> </a:t>
                      </a:r>
                      <a:endParaRPr lang="en-US" sz="1050" dirty="0">
                        <a:effectLst/>
                        <a:latin typeface="Arial MT"/>
                        <a:ea typeface="Arial MT"/>
                        <a:cs typeface="Arial MT"/>
                      </a:endParaRPr>
                    </a:p>
                  </a:txBody>
                  <a:tcPr marL="0" marR="0" marT="0" marB="0"/>
                </a:tc>
                <a:tc rowSpan="2">
                  <a:txBody>
                    <a:bodyPr/>
                    <a:lstStyle/>
                    <a:p>
                      <a:r>
                        <a:rPr lang="en-US" sz="1050" dirty="0">
                          <a:effectLst/>
                        </a:rPr>
                        <a:t> </a:t>
                      </a:r>
                      <a:endParaRPr lang="en-US" dirty="0"/>
                    </a:p>
                  </a:txBody>
                  <a:tcPr marL="0" marR="0" marT="0" marB="0"/>
                </a:tc>
                <a:tc rowSpan="2">
                  <a:txBody>
                    <a:bodyPr/>
                    <a:lstStyle/>
                    <a:p>
                      <a:pPr marL="0" marR="0">
                        <a:spcBef>
                          <a:spcPts val="0"/>
                        </a:spcBef>
                        <a:spcAft>
                          <a:spcPts val="0"/>
                        </a:spcAft>
                      </a:pPr>
                      <a:r>
                        <a:rPr lang="en-US" sz="1050" dirty="0">
                          <a:effectLst/>
                        </a:rPr>
                        <a:t> </a:t>
                      </a:r>
                      <a:endParaRPr lang="en-US" sz="1050" dirty="0">
                        <a:effectLst/>
                        <a:latin typeface="Arial MT"/>
                        <a:ea typeface="Arial MT"/>
                        <a:cs typeface="Arial MT"/>
                      </a:endParaRPr>
                    </a:p>
                  </a:txBody>
                  <a:tcPr marL="0" marR="0" marT="0" marB="0"/>
                </a:tc>
                <a:tc gridSpan="3">
                  <a:txBody>
                    <a:bodyPr/>
                    <a:lstStyle/>
                    <a:p>
                      <a:pPr marL="0" marR="0" algn="ctr">
                        <a:spcBef>
                          <a:spcPts val="0"/>
                        </a:spcBef>
                        <a:spcAft>
                          <a:spcPts val="0"/>
                        </a:spcAft>
                      </a:pPr>
                      <a:r>
                        <a:rPr lang="en-US" sz="1050" dirty="0">
                          <a:effectLst/>
                        </a:rPr>
                        <a:t>Audited Performance</a:t>
                      </a:r>
                      <a:endParaRPr lang="en-US" sz="1050" dirty="0">
                        <a:effectLst/>
                        <a:latin typeface="Arial MT"/>
                        <a:ea typeface="Arial MT"/>
                        <a:cs typeface="Arial MT"/>
                      </a:endParaRPr>
                    </a:p>
                  </a:txBody>
                  <a:tcPr marL="0" marR="0" marT="0" marB="0" anchor="ctr"/>
                </a:tc>
                <a:tc hMerge="1">
                  <a:txBody>
                    <a:bodyPr/>
                    <a:lstStyle/>
                    <a:p>
                      <a:endParaRPr lang="en-US"/>
                    </a:p>
                  </a:txBody>
                  <a:tcPr/>
                </a:tc>
                <a:tc hMerge="1">
                  <a:txBody>
                    <a:bodyPr/>
                    <a:lstStyle/>
                    <a:p>
                      <a:endParaRPr lang="en-US"/>
                    </a:p>
                  </a:txBody>
                  <a:tcPr/>
                </a:tc>
                <a:tc>
                  <a:txBody>
                    <a:bodyPr/>
                    <a:lstStyle/>
                    <a:p>
                      <a:pPr marL="0" marR="135255" algn="ctr">
                        <a:lnSpc>
                          <a:spcPct val="105000"/>
                        </a:lnSpc>
                        <a:spcBef>
                          <a:spcPts val="155"/>
                        </a:spcBef>
                        <a:spcAft>
                          <a:spcPts val="0"/>
                        </a:spcAft>
                      </a:pPr>
                      <a:r>
                        <a:rPr lang="en-US" sz="1000" dirty="0">
                          <a:effectLst/>
                        </a:rPr>
                        <a:t>Estimated Performance</a:t>
                      </a:r>
                      <a:endParaRPr lang="en-US" sz="1000" dirty="0">
                        <a:effectLst/>
                        <a:latin typeface="Arial MT"/>
                        <a:ea typeface="Arial MT"/>
                        <a:cs typeface="Arial MT"/>
                      </a:endParaRPr>
                    </a:p>
                  </a:txBody>
                  <a:tcPr marL="0" marR="0" marT="0" marB="0" anchor="ctr"/>
                </a:tc>
                <a:tc gridSpan="7">
                  <a:txBody>
                    <a:bodyPr/>
                    <a:lstStyle/>
                    <a:p>
                      <a:pPr marL="0" marR="0" algn="ctr">
                        <a:spcBef>
                          <a:spcPts val="0"/>
                        </a:spcBef>
                        <a:spcAft>
                          <a:spcPts val="0"/>
                        </a:spcAft>
                      </a:pPr>
                      <a:r>
                        <a:rPr lang="en-US" sz="1050" dirty="0">
                          <a:effectLst/>
                        </a:rPr>
                        <a:t>MTEF targets</a:t>
                      </a:r>
                      <a:endParaRPr lang="en-US" sz="1050" dirty="0">
                        <a:effectLst/>
                        <a:latin typeface="Arial MT"/>
                        <a:ea typeface="Arial MT"/>
                        <a:cs typeface="Arial MT"/>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42994148"/>
                  </a:ext>
                </a:extLst>
              </a:tr>
              <a:tr h="30553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60960" marR="0" algn="ctr">
                        <a:spcBef>
                          <a:spcPts val="155"/>
                        </a:spcBef>
                        <a:spcAft>
                          <a:spcPts val="0"/>
                        </a:spcAft>
                      </a:pPr>
                      <a:r>
                        <a:rPr lang="en-US" sz="1050" dirty="0">
                          <a:effectLst/>
                        </a:rPr>
                        <a:t>2019/20</a:t>
                      </a:r>
                      <a:endParaRPr lang="en-US" sz="1050" dirty="0">
                        <a:effectLst/>
                        <a:latin typeface="Arial MT"/>
                        <a:ea typeface="Arial MT"/>
                        <a:cs typeface="Arial MT"/>
                      </a:endParaRPr>
                    </a:p>
                  </a:txBody>
                  <a:tcPr marL="0" marR="0" marT="0" marB="0"/>
                </a:tc>
                <a:tc>
                  <a:txBody>
                    <a:bodyPr/>
                    <a:lstStyle/>
                    <a:p>
                      <a:pPr marL="57150" marR="0" algn="ctr">
                        <a:spcBef>
                          <a:spcPts val="155"/>
                        </a:spcBef>
                        <a:spcAft>
                          <a:spcPts val="0"/>
                        </a:spcAft>
                      </a:pPr>
                      <a:r>
                        <a:rPr lang="en-US" sz="1050" dirty="0">
                          <a:effectLst/>
                        </a:rPr>
                        <a:t>2020/21</a:t>
                      </a:r>
                      <a:endParaRPr lang="en-US" sz="1050" dirty="0">
                        <a:effectLst/>
                        <a:latin typeface="Arial MT"/>
                        <a:ea typeface="Arial MT"/>
                        <a:cs typeface="Arial MT"/>
                      </a:endParaRPr>
                    </a:p>
                  </a:txBody>
                  <a:tcPr marL="0" marR="0" marT="0" marB="0"/>
                </a:tc>
                <a:tc>
                  <a:txBody>
                    <a:bodyPr/>
                    <a:lstStyle/>
                    <a:p>
                      <a:pPr marL="60960" marR="0" algn="ctr">
                        <a:spcBef>
                          <a:spcPts val="155"/>
                        </a:spcBef>
                        <a:spcAft>
                          <a:spcPts val="0"/>
                        </a:spcAft>
                      </a:pPr>
                      <a:r>
                        <a:rPr lang="en-US" sz="1050" dirty="0">
                          <a:effectLst/>
                        </a:rPr>
                        <a:t>2021/22</a:t>
                      </a:r>
                      <a:endParaRPr lang="en-US" sz="1050" dirty="0">
                        <a:effectLst/>
                        <a:latin typeface="Arial MT"/>
                        <a:ea typeface="Arial MT"/>
                        <a:cs typeface="Arial MT"/>
                      </a:endParaRPr>
                    </a:p>
                  </a:txBody>
                  <a:tcPr marL="0" marR="0" marT="0" marB="0"/>
                </a:tc>
                <a:tc>
                  <a:txBody>
                    <a:bodyPr/>
                    <a:lstStyle/>
                    <a:p>
                      <a:pPr marL="0" marR="0" indent="53340" algn="ctr">
                        <a:spcBef>
                          <a:spcPts val="155"/>
                        </a:spcBef>
                        <a:spcAft>
                          <a:spcPts val="0"/>
                        </a:spcAft>
                      </a:pPr>
                      <a:r>
                        <a:rPr lang="en-US" sz="1050" dirty="0">
                          <a:effectLst/>
                        </a:rPr>
                        <a:t>2022/23</a:t>
                      </a:r>
                      <a:endParaRPr lang="en-US" sz="1050" dirty="0">
                        <a:effectLst/>
                        <a:latin typeface="Arial MT"/>
                        <a:ea typeface="Arial MT"/>
                        <a:cs typeface="Arial MT"/>
                      </a:endParaRPr>
                    </a:p>
                  </a:txBody>
                  <a:tcPr marL="0" marR="0" marT="0" marB="0"/>
                </a:tc>
                <a:tc>
                  <a:txBody>
                    <a:bodyPr/>
                    <a:lstStyle/>
                    <a:p>
                      <a:pPr marL="171450" marR="0" indent="-114300" algn="ctr">
                        <a:spcBef>
                          <a:spcPts val="155"/>
                        </a:spcBef>
                        <a:spcAft>
                          <a:spcPts val="0"/>
                        </a:spcAft>
                      </a:pPr>
                      <a:r>
                        <a:rPr lang="en-US" sz="1050" dirty="0">
                          <a:effectLst/>
                        </a:rPr>
                        <a:t>2023/24</a:t>
                      </a:r>
                      <a:endParaRPr lang="en-US" sz="1050" dirty="0">
                        <a:effectLst/>
                        <a:latin typeface="Arial MT"/>
                        <a:ea typeface="Arial MT"/>
                        <a:cs typeface="Arial MT"/>
                      </a:endParaRPr>
                    </a:p>
                  </a:txBody>
                  <a:tcPr marL="0" marR="0" marT="0" marB="0"/>
                </a:tc>
                <a:tc>
                  <a:txBody>
                    <a:bodyPr/>
                    <a:lstStyle/>
                    <a:p>
                      <a:pPr marL="285115" marR="0" indent="-174625" algn="ctr">
                        <a:spcBef>
                          <a:spcPts val="155"/>
                        </a:spcBef>
                        <a:spcAft>
                          <a:spcPts val="0"/>
                        </a:spcAft>
                      </a:pPr>
                      <a:r>
                        <a:rPr lang="en-US" sz="1050" dirty="0">
                          <a:effectLst/>
                        </a:rPr>
                        <a:t>Q1</a:t>
                      </a:r>
                      <a:endParaRPr lang="en-US" sz="1050" dirty="0">
                        <a:effectLst/>
                        <a:latin typeface="Arial MT"/>
                        <a:ea typeface="Arial MT"/>
                        <a:cs typeface="Arial MT"/>
                      </a:endParaRPr>
                    </a:p>
                  </a:txBody>
                  <a:tcPr marL="0" marR="0" marT="0" marB="0"/>
                </a:tc>
                <a:tc>
                  <a:txBody>
                    <a:bodyPr/>
                    <a:lstStyle/>
                    <a:p>
                      <a:pPr marL="53340" marR="0" algn="ctr">
                        <a:spcBef>
                          <a:spcPts val="155"/>
                        </a:spcBef>
                        <a:spcAft>
                          <a:spcPts val="0"/>
                        </a:spcAft>
                      </a:pPr>
                      <a:r>
                        <a:rPr lang="en-US" sz="1050" dirty="0">
                          <a:effectLst/>
                        </a:rPr>
                        <a:t>Q2</a:t>
                      </a:r>
                      <a:endParaRPr lang="en-US" sz="1050" dirty="0">
                        <a:effectLst/>
                        <a:latin typeface="Arial MT"/>
                        <a:ea typeface="Arial MT"/>
                        <a:cs typeface="Arial MT"/>
                      </a:endParaRPr>
                    </a:p>
                  </a:txBody>
                  <a:tcPr marL="0" marR="0" marT="0" marB="0"/>
                </a:tc>
                <a:tc>
                  <a:txBody>
                    <a:bodyPr/>
                    <a:lstStyle/>
                    <a:p>
                      <a:pPr marL="53340" marR="0" algn="ctr">
                        <a:spcBef>
                          <a:spcPts val="155"/>
                        </a:spcBef>
                        <a:spcAft>
                          <a:spcPts val="0"/>
                        </a:spcAft>
                      </a:pPr>
                      <a:r>
                        <a:rPr lang="en-US" sz="1050" dirty="0">
                          <a:effectLst/>
                        </a:rPr>
                        <a:t>Q3</a:t>
                      </a:r>
                      <a:endParaRPr lang="en-US" sz="1050" dirty="0">
                        <a:effectLst/>
                        <a:latin typeface="Arial MT"/>
                        <a:ea typeface="Arial MT"/>
                        <a:cs typeface="Arial MT"/>
                      </a:endParaRPr>
                    </a:p>
                  </a:txBody>
                  <a:tcPr marL="0" marR="0" marT="0" marB="0"/>
                </a:tc>
                <a:tc>
                  <a:txBody>
                    <a:bodyPr/>
                    <a:lstStyle/>
                    <a:p>
                      <a:pPr marL="53340" marR="0" algn="ctr">
                        <a:spcBef>
                          <a:spcPts val="155"/>
                        </a:spcBef>
                        <a:spcAft>
                          <a:spcPts val="0"/>
                        </a:spcAft>
                      </a:pPr>
                      <a:r>
                        <a:rPr lang="en-US" sz="1050" dirty="0">
                          <a:effectLst/>
                        </a:rPr>
                        <a:t>Q4</a:t>
                      </a:r>
                      <a:endParaRPr lang="en-US" sz="1050" dirty="0">
                        <a:effectLst/>
                        <a:latin typeface="Arial MT"/>
                        <a:ea typeface="Arial MT"/>
                        <a:cs typeface="Arial MT"/>
                      </a:endParaRPr>
                    </a:p>
                  </a:txBody>
                  <a:tcPr marL="0" marR="0" marT="0" marB="0"/>
                </a:tc>
                <a:tc>
                  <a:txBody>
                    <a:bodyPr/>
                    <a:lstStyle/>
                    <a:p>
                      <a:pPr marL="53340" marR="0" algn="ctr">
                        <a:spcBef>
                          <a:spcPts val="155"/>
                        </a:spcBef>
                        <a:spcAft>
                          <a:spcPts val="0"/>
                        </a:spcAft>
                      </a:pPr>
                      <a:r>
                        <a:rPr lang="en-US" sz="1050" dirty="0">
                          <a:effectLst/>
                        </a:rPr>
                        <a:t>2024/25</a:t>
                      </a:r>
                      <a:endParaRPr lang="en-US" sz="1050" dirty="0">
                        <a:effectLst/>
                        <a:latin typeface="Arial MT"/>
                        <a:ea typeface="Arial MT"/>
                        <a:cs typeface="Arial MT"/>
                      </a:endParaRPr>
                    </a:p>
                  </a:txBody>
                  <a:tcPr marL="0" marR="0" marT="0" marB="0"/>
                </a:tc>
                <a:tc>
                  <a:txBody>
                    <a:bodyPr/>
                    <a:lstStyle/>
                    <a:p>
                      <a:pPr marL="53340" marR="0" algn="ctr">
                        <a:spcBef>
                          <a:spcPts val="155"/>
                        </a:spcBef>
                        <a:spcAft>
                          <a:spcPts val="0"/>
                        </a:spcAft>
                      </a:pPr>
                      <a:r>
                        <a:rPr lang="en-US" sz="1050" dirty="0">
                          <a:effectLst/>
                        </a:rPr>
                        <a:t>2025/26</a:t>
                      </a:r>
                      <a:endParaRPr lang="en-US" sz="1050" dirty="0">
                        <a:effectLst/>
                        <a:latin typeface="Arial MT"/>
                        <a:ea typeface="Arial MT"/>
                        <a:cs typeface="Arial MT"/>
                      </a:endParaRPr>
                    </a:p>
                  </a:txBody>
                  <a:tcPr marL="0" marR="0" marT="0" marB="0"/>
                </a:tc>
                <a:extLst>
                  <a:ext uri="{0D108BD9-81ED-4DB2-BD59-A6C34878D82A}">
                    <a16:rowId xmlns:a16="http://schemas.microsoft.com/office/drawing/2014/main" xmlns="" val="4005678751"/>
                  </a:ext>
                </a:extLst>
              </a:tr>
              <a:tr h="213331">
                <a:tc gridSpan="14">
                  <a:txBody>
                    <a:bodyPr/>
                    <a:lstStyle/>
                    <a:p>
                      <a:pPr marL="49530" marR="0">
                        <a:spcBef>
                          <a:spcPts val="150"/>
                        </a:spcBef>
                        <a:spcAft>
                          <a:spcPts val="0"/>
                        </a:spcAft>
                      </a:pPr>
                      <a:r>
                        <a:rPr lang="en-US" sz="1050" dirty="0">
                          <a:effectLst/>
                        </a:rPr>
                        <a:t>ACTIVE</a:t>
                      </a:r>
                      <a:r>
                        <a:rPr lang="en-US" sz="1050" spc="50" dirty="0">
                          <a:effectLst/>
                        </a:rPr>
                        <a:t> </a:t>
                      </a:r>
                      <a:r>
                        <a:rPr lang="en-US" sz="1050" dirty="0">
                          <a:effectLst/>
                        </a:rPr>
                        <a:t>NATION</a:t>
                      </a:r>
                      <a:endParaRPr lang="en-US" sz="1050" dirty="0">
                        <a:effectLst/>
                        <a:latin typeface="Arial MT"/>
                        <a:ea typeface="Arial MT"/>
                        <a:cs typeface="Arial MT"/>
                      </a:endParaRPr>
                    </a:p>
                  </a:txBody>
                  <a:tcPr marL="0" marR="0"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93333389"/>
                  </a:ext>
                </a:extLst>
              </a:tr>
              <a:tr h="1697940">
                <a:tc>
                  <a:txBody>
                    <a:bodyPr/>
                    <a:lstStyle/>
                    <a:p>
                      <a:pPr marL="49530" marR="0">
                        <a:lnSpc>
                          <a:spcPts val="1020"/>
                        </a:lnSpc>
                        <a:spcBef>
                          <a:spcPts val="100"/>
                        </a:spcBef>
                        <a:spcAft>
                          <a:spcPts val="0"/>
                        </a:spcAft>
                      </a:pPr>
                      <a:r>
                        <a:rPr lang="en-US" sz="1050" dirty="0">
                          <a:effectLst/>
                        </a:rPr>
                        <a:t>A diverse, socially</a:t>
                      </a:r>
                    </a:p>
                    <a:p>
                      <a:pPr marL="49530" marR="0">
                        <a:lnSpc>
                          <a:spcPts val="1020"/>
                        </a:lnSpc>
                        <a:spcBef>
                          <a:spcPts val="100"/>
                        </a:spcBef>
                        <a:spcAft>
                          <a:spcPts val="0"/>
                        </a:spcAft>
                      </a:pPr>
                      <a:r>
                        <a:rPr lang="en-US" sz="1050" dirty="0">
                          <a:effectLst/>
                        </a:rPr>
                        <a:t>cohesive society</a:t>
                      </a:r>
                    </a:p>
                    <a:p>
                      <a:pPr marL="49530" marR="0">
                        <a:lnSpc>
                          <a:spcPts val="1020"/>
                        </a:lnSpc>
                        <a:spcBef>
                          <a:spcPts val="100"/>
                        </a:spcBef>
                        <a:spcAft>
                          <a:spcPts val="0"/>
                        </a:spcAft>
                      </a:pPr>
                      <a:r>
                        <a:rPr lang="en-US" sz="1050" dirty="0">
                          <a:effectLst/>
                        </a:rPr>
                        <a:t>with a common</a:t>
                      </a:r>
                    </a:p>
                    <a:p>
                      <a:pPr marL="49530" marR="0">
                        <a:lnSpc>
                          <a:spcPts val="1020"/>
                        </a:lnSpc>
                        <a:spcBef>
                          <a:spcPts val="0"/>
                        </a:spcBef>
                        <a:spcAft>
                          <a:spcPts val="0"/>
                        </a:spcAft>
                      </a:pPr>
                      <a:r>
                        <a:rPr lang="en-US" sz="1050" dirty="0">
                          <a:effectLst/>
                        </a:rPr>
                        <a:t>national identity</a:t>
                      </a:r>
                      <a:endParaRPr lang="en-US" sz="1050" dirty="0">
                        <a:effectLst/>
                        <a:latin typeface="Arial MT"/>
                        <a:ea typeface="Arial MT"/>
                        <a:cs typeface="Arial MT"/>
                      </a:endParaRPr>
                    </a:p>
                  </a:txBody>
                  <a:tcPr marL="0" marR="0" marT="0" marB="0"/>
                </a:tc>
                <a:tc>
                  <a:txBody>
                    <a:bodyPr/>
                    <a:lstStyle/>
                    <a:p>
                      <a:pPr marL="49530" marR="0">
                        <a:lnSpc>
                          <a:spcPts val="1020"/>
                        </a:lnSpc>
                        <a:spcBef>
                          <a:spcPts val="100"/>
                        </a:spcBef>
                        <a:spcAft>
                          <a:spcPts val="0"/>
                        </a:spcAft>
                      </a:pPr>
                      <a:r>
                        <a:rPr lang="en-US" sz="1050" dirty="0">
                          <a:effectLst/>
                        </a:rPr>
                        <a:t>Participation</a:t>
                      </a:r>
                    </a:p>
                    <a:p>
                      <a:pPr marL="49530" marR="0">
                        <a:lnSpc>
                          <a:spcPts val="1020"/>
                        </a:lnSpc>
                        <a:spcBef>
                          <a:spcPts val="100"/>
                        </a:spcBef>
                        <a:spcAft>
                          <a:spcPts val="0"/>
                        </a:spcAft>
                      </a:pPr>
                      <a:r>
                        <a:rPr lang="en-US" sz="1050" dirty="0">
                          <a:effectLst/>
                        </a:rPr>
                        <a:t>in sport and</a:t>
                      </a:r>
                    </a:p>
                    <a:p>
                      <a:pPr marL="49530" marR="0">
                        <a:lnSpc>
                          <a:spcPts val="1020"/>
                        </a:lnSpc>
                        <a:spcBef>
                          <a:spcPts val="100"/>
                        </a:spcBef>
                        <a:spcAft>
                          <a:spcPts val="0"/>
                        </a:spcAft>
                      </a:pPr>
                      <a:r>
                        <a:rPr lang="en-US" sz="1050" dirty="0">
                          <a:effectLst/>
                        </a:rPr>
                        <a:t>recreation.</a:t>
                      </a:r>
                      <a:endParaRPr lang="en-US" sz="1050" dirty="0"/>
                    </a:p>
                  </a:txBody>
                  <a:tcPr marL="0" marR="0" marT="0" marB="0"/>
                </a:tc>
                <a:tc>
                  <a:txBody>
                    <a:bodyPr/>
                    <a:lstStyle/>
                    <a:p>
                      <a:pPr marL="50165" marR="0">
                        <a:lnSpc>
                          <a:spcPct val="100000"/>
                        </a:lnSpc>
                        <a:spcBef>
                          <a:spcPts val="100"/>
                        </a:spcBef>
                        <a:spcAft>
                          <a:spcPts val="0"/>
                        </a:spcAft>
                      </a:pPr>
                      <a:r>
                        <a:rPr lang="en-US" sz="1000" dirty="0">
                          <a:effectLst/>
                        </a:rPr>
                        <a:t>RDSP</a:t>
                      </a:r>
                      <a:r>
                        <a:rPr lang="en-US" sz="1000" spc="35" dirty="0">
                          <a:effectLst/>
                        </a:rPr>
                        <a:t> </a:t>
                      </a:r>
                      <a:r>
                        <a:rPr lang="en-US" sz="1000" dirty="0">
                          <a:effectLst/>
                        </a:rPr>
                        <a:t>2.3</a:t>
                      </a:r>
                      <a:r>
                        <a:rPr lang="en-US" sz="1000" spc="40" dirty="0">
                          <a:effectLst/>
                        </a:rPr>
                        <a:t> </a:t>
                      </a:r>
                      <a:r>
                        <a:rPr lang="en-US" sz="1000" dirty="0">
                          <a:effectLst/>
                        </a:rPr>
                        <a:t>Number of people actively participating</a:t>
                      </a:r>
                    </a:p>
                    <a:p>
                      <a:pPr marL="50165" marR="0">
                        <a:lnSpc>
                          <a:spcPct val="100000"/>
                        </a:lnSpc>
                        <a:spcBef>
                          <a:spcPts val="100"/>
                        </a:spcBef>
                        <a:spcAft>
                          <a:spcPts val="0"/>
                        </a:spcAft>
                      </a:pPr>
                      <a:r>
                        <a:rPr lang="en-US" sz="1000" dirty="0">
                          <a:effectLst/>
                        </a:rPr>
                        <a:t>in organised sport and active recreation events</a:t>
                      </a:r>
                    </a:p>
                    <a:p>
                      <a:pPr marL="50165" marR="0">
                        <a:lnSpc>
                          <a:spcPct val="100000"/>
                        </a:lnSpc>
                        <a:spcBef>
                          <a:spcPts val="100"/>
                        </a:spcBef>
                        <a:spcAft>
                          <a:spcPts val="0"/>
                        </a:spcAft>
                      </a:pPr>
                      <a:r>
                        <a:rPr lang="en-US" sz="1000" dirty="0">
                          <a:effectLst/>
                        </a:rPr>
                        <a:t>(MTSF: 350 000 + 5 000 + 330 000 + 315 000 + 295 000 = 1 295 000)</a:t>
                      </a:r>
                    </a:p>
                    <a:p>
                      <a:pPr marL="0" marR="0">
                        <a:lnSpc>
                          <a:spcPct val="100000"/>
                        </a:lnSpc>
                        <a:spcBef>
                          <a:spcPts val="0"/>
                        </a:spcBef>
                        <a:spcAft>
                          <a:spcPts val="0"/>
                        </a:spcAft>
                      </a:pPr>
                      <a:r>
                        <a:rPr lang="en-US" sz="1000" dirty="0">
                          <a:effectLst/>
                        </a:rPr>
                        <a:t> </a:t>
                      </a:r>
                    </a:p>
                    <a:p>
                      <a:pPr marL="48895" marR="0">
                        <a:lnSpc>
                          <a:spcPct val="100000"/>
                        </a:lnSpc>
                        <a:spcBef>
                          <a:spcPts val="0"/>
                        </a:spcBef>
                        <a:spcAft>
                          <a:spcPts val="0"/>
                        </a:spcAft>
                      </a:pPr>
                      <a:r>
                        <a:rPr lang="en-US" sz="1000" dirty="0">
                          <a:effectLst/>
                        </a:rPr>
                        <a:t>(ENE:</a:t>
                      </a:r>
                      <a:r>
                        <a:rPr lang="en-US" sz="1000" spc="-15" dirty="0">
                          <a:effectLst/>
                        </a:rPr>
                        <a:t> </a:t>
                      </a:r>
                      <a:r>
                        <a:rPr lang="en-US" sz="1000" dirty="0">
                          <a:effectLst/>
                        </a:rPr>
                        <a:t>295 000)</a:t>
                      </a:r>
                      <a:endParaRPr lang="en-US" sz="1000" dirty="0">
                        <a:effectLst/>
                        <a:latin typeface="Arial MT"/>
                        <a:ea typeface="Arial MT"/>
                        <a:cs typeface="Arial MT"/>
                      </a:endParaRPr>
                    </a:p>
                  </a:txBody>
                  <a:tcPr marL="0" marR="0" marT="0" marB="0"/>
                </a:tc>
                <a:tc>
                  <a:txBody>
                    <a:bodyPr/>
                    <a:lstStyle/>
                    <a:p>
                      <a:pPr marL="0" marR="0" algn="ctr">
                        <a:spcBef>
                          <a:spcPts val="0"/>
                        </a:spcBef>
                        <a:spcAft>
                          <a:spcPts val="0"/>
                        </a:spcAft>
                      </a:pPr>
                      <a:r>
                        <a:rPr lang="en-US" sz="1050" dirty="0">
                          <a:effectLst/>
                        </a:rPr>
                        <a:t>462 592</a:t>
                      </a:r>
                      <a:endParaRPr lang="en-US" sz="1050" dirty="0">
                        <a:effectLst/>
                        <a:latin typeface="Arial MT"/>
                        <a:ea typeface="Arial MT"/>
                        <a:cs typeface="Arial MT"/>
                      </a:endParaRPr>
                    </a:p>
                  </a:txBody>
                  <a:tcPr marL="0" marR="0" marT="0" marB="0" anchor="ctr"/>
                </a:tc>
                <a:tc>
                  <a:txBody>
                    <a:bodyPr/>
                    <a:lstStyle/>
                    <a:p>
                      <a:pPr marL="0" marR="0" algn="ctr">
                        <a:spcBef>
                          <a:spcPts val="0"/>
                        </a:spcBef>
                        <a:spcAft>
                          <a:spcPts val="0"/>
                        </a:spcAft>
                      </a:pPr>
                      <a:r>
                        <a:rPr lang="en-US" sz="1050" dirty="0">
                          <a:effectLst/>
                        </a:rPr>
                        <a:t>58 439</a:t>
                      </a:r>
                      <a:endParaRPr lang="en-US" sz="1050" dirty="0">
                        <a:effectLst/>
                        <a:latin typeface="Arial MT"/>
                        <a:ea typeface="Arial MT"/>
                        <a:cs typeface="Arial MT"/>
                      </a:endParaRPr>
                    </a:p>
                  </a:txBody>
                  <a:tcPr marL="0" marR="0" marT="0" marB="0" anchor="ctr"/>
                </a:tc>
                <a:tc>
                  <a:txBody>
                    <a:bodyPr/>
                    <a:lstStyle/>
                    <a:p>
                      <a:pPr marL="0" marR="0" algn="ctr">
                        <a:spcBef>
                          <a:spcPts val="0"/>
                        </a:spcBef>
                        <a:spcAft>
                          <a:spcPts val="0"/>
                        </a:spcAft>
                      </a:pPr>
                      <a:r>
                        <a:rPr lang="en-US" sz="1050" dirty="0">
                          <a:effectLst/>
                        </a:rPr>
                        <a:t>332 053</a:t>
                      </a:r>
                      <a:endParaRPr lang="en-US" sz="1050" dirty="0">
                        <a:effectLst/>
                        <a:latin typeface="Arial MT"/>
                        <a:ea typeface="Arial MT"/>
                        <a:cs typeface="Arial MT"/>
                      </a:endParaRPr>
                    </a:p>
                  </a:txBody>
                  <a:tcPr marL="0" marR="0" marT="0" marB="0" anchor="ctr"/>
                </a:tc>
                <a:tc>
                  <a:txBody>
                    <a:bodyPr/>
                    <a:lstStyle/>
                    <a:p>
                      <a:pPr marL="0" marR="0" algn="ctr">
                        <a:spcBef>
                          <a:spcPts val="0"/>
                        </a:spcBef>
                        <a:spcAft>
                          <a:spcPts val="0"/>
                        </a:spcAft>
                      </a:pPr>
                      <a:r>
                        <a:rPr lang="en-US" sz="1050" dirty="0">
                          <a:effectLst/>
                        </a:rPr>
                        <a:t>315 000</a:t>
                      </a:r>
                      <a:endParaRPr lang="en-US" sz="1050" dirty="0">
                        <a:effectLst/>
                        <a:latin typeface="Arial MT"/>
                        <a:ea typeface="Arial MT"/>
                        <a:cs typeface="Arial MT"/>
                      </a:endParaRPr>
                    </a:p>
                  </a:txBody>
                  <a:tcPr marL="0" marR="0" marT="0" marB="0" anchor="ctr"/>
                </a:tc>
                <a:tc>
                  <a:txBody>
                    <a:bodyPr/>
                    <a:lstStyle/>
                    <a:p>
                      <a:pPr marL="0" marR="0" algn="ctr">
                        <a:spcBef>
                          <a:spcPts val="0"/>
                        </a:spcBef>
                        <a:spcAft>
                          <a:spcPts val="0"/>
                        </a:spcAft>
                      </a:pPr>
                      <a:r>
                        <a:rPr lang="en-US" sz="1050" dirty="0">
                          <a:effectLst/>
                        </a:rPr>
                        <a:t>295 000</a:t>
                      </a:r>
                      <a:endParaRPr lang="en-US" sz="105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0" algn="ctr">
                        <a:spcBef>
                          <a:spcPts val="0"/>
                        </a:spcBef>
                        <a:spcAft>
                          <a:spcPts val="0"/>
                        </a:spcAft>
                      </a:pP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pP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pP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pP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pPr>
                      <a:r>
                        <a:rPr lang="en-US" sz="1050" dirty="0">
                          <a:effectLst/>
                        </a:rPr>
                        <a:t>296 561</a:t>
                      </a:r>
                      <a:endParaRPr lang="en-US" sz="1050" dirty="0">
                        <a:effectLst/>
                        <a:latin typeface="Arial MT"/>
                        <a:ea typeface="Arial MT"/>
                        <a:cs typeface="Arial MT"/>
                      </a:endParaRPr>
                    </a:p>
                  </a:txBody>
                  <a:tcPr marL="0" marR="0" marT="0" marB="0" anchor="ctr"/>
                </a:tc>
                <a:tc>
                  <a:txBody>
                    <a:bodyPr/>
                    <a:lstStyle/>
                    <a:p>
                      <a:pPr marL="0" marR="0" algn="ctr">
                        <a:spcBef>
                          <a:spcPts val="0"/>
                        </a:spcBef>
                        <a:spcAft>
                          <a:spcPts val="0"/>
                        </a:spcAft>
                      </a:pPr>
                      <a:r>
                        <a:rPr lang="en-US" sz="1050" dirty="0">
                          <a:effectLst/>
                        </a:rPr>
                        <a:t>300 000</a:t>
                      </a:r>
                      <a:endParaRPr lang="en-US" sz="1050" dirty="0">
                        <a:effectLst/>
                        <a:latin typeface="Arial MT"/>
                        <a:ea typeface="Arial MT"/>
                        <a:cs typeface="Arial MT"/>
                      </a:endParaRPr>
                    </a:p>
                  </a:txBody>
                  <a:tcPr marL="0" marR="0" marT="0" marB="0" anchor="ctr"/>
                </a:tc>
                <a:extLst>
                  <a:ext uri="{0D108BD9-81ED-4DB2-BD59-A6C34878D82A}">
                    <a16:rowId xmlns:a16="http://schemas.microsoft.com/office/drawing/2014/main" xmlns="" val="1079785371"/>
                  </a:ext>
                </a:extLst>
              </a:tr>
              <a:tr h="1046604">
                <a:tc>
                  <a:txBody>
                    <a:bodyPr/>
                    <a:lstStyle/>
                    <a:p>
                      <a:pPr marL="50165" marR="0">
                        <a:lnSpc>
                          <a:spcPts val="1030"/>
                        </a:lnSpc>
                        <a:spcBef>
                          <a:spcPts val="100"/>
                        </a:spcBef>
                        <a:spcAft>
                          <a:spcPts val="0"/>
                        </a:spcAft>
                      </a:pPr>
                      <a:r>
                        <a:rPr lang="en-US" sz="1050" dirty="0">
                          <a:effectLst/>
                        </a:rPr>
                        <a:t>A diverse, socially cohesive society with a common national identity</a:t>
                      </a:r>
                      <a:endParaRPr lang="en-US" sz="1050" dirty="0">
                        <a:effectLst/>
                        <a:latin typeface="Arial MT"/>
                        <a:ea typeface="Arial MT"/>
                        <a:cs typeface="Arial MT"/>
                      </a:endParaRPr>
                    </a:p>
                  </a:txBody>
                  <a:tcPr marL="0" marR="0" marT="0" marB="0"/>
                </a:tc>
                <a:tc>
                  <a:txBody>
                    <a:bodyPr/>
                    <a:lstStyle/>
                    <a:p>
                      <a:pPr marL="50165" marR="0">
                        <a:lnSpc>
                          <a:spcPts val="1030"/>
                        </a:lnSpc>
                        <a:spcBef>
                          <a:spcPts val="100"/>
                        </a:spcBef>
                        <a:spcAft>
                          <a:spcPts val="0"/>
                        </a:spcAft>
                      </a:pPr>
                      <a:r>
                        <a:rPr lang="en-US" sz="1050" dirty="0">
                          <a:effectLst/>
                        </a:rPr>
                        <a:t>Sport and recreation promotion campaigns and events.</a:t>
                      </a:r>
                      <a:endParaRPr lang="en-US" sz="1050" dirty="0">
                        <a:effectLst/>
                        <a:latin typeface="Arial MT"/>
                        <a:ea typeface="Arial MT"/>
                        <a:cs typeface="Arial MT"/>
                      </a:endParaRPr>
                    </a:p>
                  </a:txBody>
                  <a:tcPr marL="0" marR="0" marT="0" marB="0"/>
                </a:tc>
                <a:tc>
                  <a:txBody>
                    <a:bodyPr/>
                    <a:lstStyle/>
                    <a:p>
                      <a:pPr marL="49530" marR="0">
                        <a:lnSpc>
                          <a:spcPct val="100000"/>
                        </a:lnSpc>
                        <a:spcBef>
                          <a:spcPts val="95"/>
                        </a:spcBef>
                        <a:spcAft>
                          <a:spcPts val="0"/>
                        </a:spcAft>
                      </a:pPr>
                      <a:r>
                        <a:rPr lang="en-US" sz="1000" dirty="0">
                          <a:effectLst/>
                        </a:rPr>
                        <a:t>RDSP</a:t>
                      </a:r>
                      <a:r>
                        <a:rPr lang="en-US" sz="1000" spc="-20" dirty="0">
                          <a:effectLst/>
                        </a:rPr>
                        <a:t> </a:t>
                      </a:r>
                      <a:r>
                        <a:rPr lang="en-US" sz="1000" dirty="0">
                          <a:effectLst/>
                        </a:rPr>
                        <a:t>2.4</a:t>
                      </a:r>
                    </a:p>
                    <a:p>
                      <a:pPr marL="49530" marR="0">
                        <a:lnSpc>
                          <a:spcPct val="100000"/>
                        </a:lnSpc>
                        <a:spcBef>
                          <a:spcPts val="95"/>
                        </a:spcBef>
                        <a:spcAft>
                          <a:spcPts val="0"/>
                        </a:spcAft>
                      </a:pPr>
                      <a:r>
                        <a:rPr lang="en-US" sz="1000" dirty="0">
                          <a:effectLst/>
                        </a:rPr>
                        <a:t>Number of sport and recreation promotion campaigns and events implemented.</a:t>
                      </a:r>
                    </a:p>
                    <a:p>
                      <a:pPr marL="49530" marR="0">
                        <a:lnSpc>
                          <a:spcPct val="100000"/>
                        </a:lnSpc>
                        <a:spcBef>
                          <a:spcPts val="95"/>
                        </a:spcBef>
                        <a:spcAft>
                          <a:spcPts val="0"/>
                        </a:spcAft>
                      </a:pPr>
                      <a:r>
                        <a:rPr lang="en-US" sz="1000" dirty="0">
                          <a:effectLst/>
                        </a:rPr>
                        <a:t> </a:t>
                      </a:r>
                    </a:p>
                    <a:p>
                      <a:pPr marL="49530" marR="0">
                        <a:lnSpc>
                          <a:spcPct val="100000"/>
                        </a:lnSpc>
                        <a:spcBef>
                          <a:spcPts val="95"/>
                        </a:spcBef>
                        <a:spcAft>
                          <a:spcPts val="0"/>
                        </a:spcAft>
                      </a:pPr>
                      <a:r>
                        <a:rPr lang="en-US" sz="1000" dirty="0">
                          <a:effectLst/>
                        </a:rPr>
                        <a:t>(MTSF: 8 + 2 + 8 + 8 + 8 = 34)</a:t>
                      </a:r>
                    </a:p>
                    <a:p>
                      <a:pPr marL="0" marR="0">
                        <a:lnSpc>
                          <a:spcPct val="100000"/>
                        </a:lnSpc>
                        <a:spcBef>
                          <a:spcPts val="45"/>
                        </a:spcBef>
                        <a:spcAft>
                          <a:spcPts val="0"/>
                        </a:spcAft>
                      </a:pPr>
                      <a:r>
                        <a:rPr lang="en-US" sz="1000" dirty="0">
                          <a:effectLst/>
                        </a:rPr>
                        <a:t> </a:t>
                      </a:r>
                    </a:p>
                    <a:p>
                      <a:pPr marL="49530" marR="0">
                        <a:lnSpc>
                          <a:spcPct val="100000"/>
                        </a:lnSpc>
                        <a:spcBef>
                          <a:spcPts val="5"/>
                        </a:spcBef>
                        <a:spcAft>
                          <a:spcPts val="0"/>
                        </a:spcAft>
                      </a:pPr>
                      <a:r>
                        <a:rPr lang="en-US" sz="1000" dirty="0">
                          <a:effectLst/>
                        </a:rPr>
                        <a:t>(ENE:</a:t>
                      </a:r>
                      <a:r>
                        <a:rPr lang="en-US" sz="1000" spc="20" dirty="0">
                          <a:effectLst/>
                        </a:rPr>
                        <a:t> </a:t>
                      </a:r>
                      <a:r>
                        <a:rPr lang="en-US" sz="1000" dirty="0">
                          <a:effectLst/>
                        </a:rPr>
                        <a:t>8)</a:t>
                      </a:r>
                      <a:endParaRPr lang="en-US" sz="1000" dirty="0">
                        <a:effectLst/>
                        <a:latin typeface="Arial MT"/>
                        <a:ea typeface="Arial MT"/>
                        <a:cs typeface="Arial MT"/>
                      </a:endParaRPr>
                    </a:p>
                  </a:txBody>
                  <a:tcPr marL="0" marR="0" marT="0" marB="0"/>
                </a:tc>
                <a:tc>
                  <a:txBody>
                    <a:bodyPr/>
                    <a:lstStyle/>
                    <a:p>
                      <a:pPr marL="0" marR="46990" algn="ctr">
                        <a:spcBef>
                          <a:spcPts val="0"/>
                        </a:spcBef>
                        <a:spcAft>
                          <a:spcPts val="0"/>
                        </a:spcAft>
                      </a:pPr>
                      <a:r>
                        <a:rPr lang="en-US" sz="1050" dirty="0">
                          <a:effectLst/>
                        </a:rPr>
                        <a:t>8</a:t>
                      </a:r>
                      <a:endParaRPr lang="en-US" sz="1050" dirty="0">
                        <a:effectLst/>
                        <a:latin typeface="Arial MT"/>
                        <a:ea typeface="Arial MT"/>
                        <a:cs typeface="Arial MT"/>
                      </a:endParaRPr>
                    </a:p>
                  </a:txBody>
                  <a:tcPr marL="0" marR="0" marT="0" marB="0" anchor="ctr"/>
                </a:tc>
                <a:tc>
                  <a:txBody>
                    <a:bodyPr/>
                    <a:lstStyle/>
                    <a:p>
                      <a:pPr marL="0" marR="46990" algn="ctr">
                        <a:spcBef>
                          <a:spcPts val="0"/>
                        </a:spcBef>
                        <a:spcAft>
                          <a:spcPts val="0"/>
                        </a:spcAft>
                      </a:pPr>
                      <a:r>
                        <a:rPr lang="en-US" sz="1050" dirty="0">
                          <a:effectLst/>
                        </a:rPr>
                        <a:t>3</a:t>
                      </a:r>
                      <a:endParaRPr lang="en-US" sz="1050" dirty="0">
                        <a:effectLst/>
                        <a:latin typeface="Arial MT"/>
                        <a:ea typeface="Arial MT"/>
                        <a:cs typeface="Arial MT"/>
                      </a:endParaRPr>
                    </a:p>
                  </a:txBody>
                  <a:tcPr marL="0" marR="0" marT="0" marB="0" anchor="ctr"/>
                </a:tc>
                <a:tc>
                  <a:txBody>
                    <a:bodyPr/>
                    <a:lstStyle/>
                    <a:p>
                      <a:pPr marL="0" marR="47625" algn="ctr">
                        <a:spcBef>
                          <a:spcPts val="0"/>
                        </a:spcBef>
                        <a:spcAft>
                          <a:spcPts val="0"/>
                        </a:spcAft>
                      </a:pPr>
                      <a:r>
                        <a:rPr lang="en-US" sz="1050" dirty="0">
                          <a:effectLst/>
                        </a:rPr>
                        <a:t>8</a:t>
                      </a:r>
                      <a:endParaRPr lang="en-US" sz="1050" dirty="0">
                        <a:effectLst/>
                        <a:latin typeface="Arial MT"/>
                        <a:ea typeface="Arial MT"/>
                        <a:cs typeface="Arial MT"/>
                      </a:endParaRPr>
                    </a:p>
                  </a:txBody>
                  <a:tcPr marL="0" marR="0" marT="0" marB="0" anchor="ctr"/>
                </a:tc>
                <a:tc>
                  <a:txBody>
                    <a:bodyPr/>
                    <a:lstStyle/>
                    <a:p>
                      <a:pPr marL="0" marR="47625" algn="ctr">
                        <a:spcBef>
                          <a:spcPts val="0"/>
                        </a:spcBef>
                        <a:spcAft>
                          <a:spcPts val="0"/>
                        </a:spcAft>
                      </a:pPr>
                      <a:r>
                        <a:rPr lang="en-US" sz="1050" dirty="0">
                          <a:effectLst/>
                        </a:rPr>
                        <a:t>8</a:t>
                      </a:r>
                      <a:endParaRPr lang="en-US" sz="105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50" dirty="0">
                          <a:effectLst/>
                        </a:rPr>
                        <a:t>8</a:t>
                      </a:r>
                      <a:endParaRPr lang="en-US" sz="105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260" algn="ctr">
                        <a:spcBef>
                          <a:spcPts val="0"/>
                        </a:spcBef>
                        <a:spcAft>
                          <a:spcPts val="0"/>
                        </a:spcAft>
                      </a:pPr>
                      <a:r>
                        <a:rPr lang="en-US" sz="1050" dirty="0">
                          <a:effectLst/>
                        </a:rPr>
                        <a:t>1</a:t>
                      </a: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50" dirty="0">
                          <a:effectLst/>
                        </a:rPr>
                        <a:t>2</a:t>
                      </a: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50" dirty="0">
                          <a:effectLst/>
                        </a:rPr>
                        <a:t>3</a:t>
                      </a: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50" dirty="0">
                          <a:effectLst/>
                        </a:rPr>
                        <a:t>2</a:t>
                      </a:r>
                      <a:endParaRPr lang="en-US" sz="105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50" dirty="0">
                          <a:effectLst/>
                        </a:rPr>
                        <a:t>8</a:t>
                      </a:r>
                      <a:endParaRPr lang="en-US" sz="105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50" dirty="0">
                          <a:effectLst/>
                        </a:rPr>
                        <a:t>8</a:t>
                      </a:r>
                      <a:endParaRPr lang="en-US" sz="1050" dirty="0">
                        <a:effectLst/>
                        <a:latin typeface="Arial MT"/>
                        <a:ea typeface="Arial MT"/>
                        <a:cs typeface="Arial MT"/>
                      </a:endParaRPr>
                    </a:p>
                  </a:txBody>
                  <a:tcPr marL="0" marR="0" marT="0" marB="0" anchor="ctr"/>
                </a:tc>
                <a:extLst>
                  <a:ext uri="{0D108BD9-81ED-4DB2-BD59-A6C34878D82A}">
                    <a16:rowId xmlns:a16="http://schemas.microsoft.com/office/drawing/2014/main" xmlns="" val="2986493271"/>
                  </a:ext>
                </a:extLst>
              </a:tr>
            </a:tbl>
          </a:graphicData>
        </a:graphic>
      </p:graphicFrame>
      <p:sp>
        <p:nvSpPr>
          <p:cNvPr id="3" name="Rectangle 2">
            <a:extLst>
              <a:ext uri="{FF2B5EF4-FFF2-40B4-BE49-F238E27FC236}">
                <a16:creationId xmlns:a16="http://schemas.microsoft.com/office/drawing/2014/main" xmlns="" id="{7912EC7B-31FF-748F-B964-2CA94D616FE7}"/>
              </a:ext>
            </a:extLst>
          </p:cNvPr>
          <p:cNvSpPr/>
          <p:nvPr/>
        </p:nvSpPr>
        <p:spPr>
          <a:xfrm>
            <a:off x="-107703" y="6088559"/>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C3AF472F-74BB-BE8D-62F5-6BD8FF6CCAC6}"/>
              </a:ext>
            </a:extLst>
          </p:cNvPr>
          <p:cNvSpPr txBox="1"/>
          <p:nvPr/>
        </p:nvSpPr>
        <p:spPr>
          <a:xfrm>
            <a:off x="200021" y="5457616"/>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2</a:t>
            </a:r>
          </a:p>
        </p:txBody>
      </p:sp>
      <p:sp>
        <p:nvSpPr>
          <p:cNvPr id="5" name="Slide Number Placeholder 4">
            <a:extLst>
              <a:ext uri="{FF2B5EF4-FFF2-40B4-BE49-F238E27FC236}">
                <a16:creationId xmlns:a16="http://schemas.microsoft.com/office/drawing/2014/main" xmlns="" id="{3225B966-0596-6E5C-8367-25FB9830D8FA}"/>
              </a:ext>
            </a:extLst>
          </p:cNvPr>
          <p:cNvSpPr>
            <a:spLocks noGrp="1"/>
          </p:cNvSpPr>
          <p:nvPr>
            <p:ph type="sldNum" sz="quarter" idx="12"/>
          </p:nvPr>
        </p:nvSpPr>
        <p:spPr/>
        <p:txBody>
          <a:bodyPr/>
          <a:lstStyle/>
          <a:p>
            <a:fld id="{DA29E366-C59F-4931-AACC-96A9B8496996}" type="slidenum">
              <a:rPr lang="en-US" smtClean="0"/>
              <a:pPr/>
              <a:t>57</a:t>
            </a:fld>
            <a:endParaRPr lang="en-US" dirty="0"/>
          </a:p>
        </p:txBody>
      </p:sp>
      <p:sp>
        <p:nvSpPr>
          <p:cNvPr id="6" name="Rectangle 5">
            <a:extLst>
              <a:ext uri="{FF2B5EF4-FFF2-40B4-BE49-F238E27FC236}">
                <a16:creationId xmlns:a16="http://schemas.microsoft.com/office/drawing/2014/main" xmlns="" id="{B39C36C7-B4F1-D7A9-0B34-CCEF6766D745}"/>
              </a:ext>
            </a:extLst>
          </p:cNvPr>
          <p:cNvSpPr/>
          <p:nvPr/>
        </p:nvSpPr>
        <p:spPr>
          <a:xfrm rot="16200000">
            <a:off x="6521419" y="2717893"/>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70 000</a:t>
            </a:r>
          </a:p>
        </p:txBody>
      </p:sp>
      <p:sp>
        <p:nvSpPr>
          <p:cNvPr id="8" name="Rectangle 7">
            <a:extLst>
              <a:ext uri="{FF2B5EF4-FFF2-40B4-BE49-F238E27FC236}">
                <a16:creationId xmlns:a16="http://schemas.microsoft.com/office/drawing/2014/main" xmlns="" id="{B147B9C7-FCCC-00FF-A9E4-F46A4E0015F9}"/>
              </a:ext>
            </a:extLst>
          </p:cNvPr>
          <p:cNvSpPr/>
          <p:nvPr/>
        </p:nvSpPr>
        <p:spPr>
          <a:xfrm rot="16200000">
            <a:off x="6824868" y="2778195"/>
            <a:ext cx="750750" cy="1308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75 000</a:t>
            </a:r>
          </a:p>
        </p:txBody>
      </p:sp>
      <p:sp>
        <p:nvSpPr>
          <p:cNvPr id="10" name="Rectangle 9">
            <a:extLst>
              <a:ext uri="{FF2B5EF4-FFF2-40B4-BE49-F238E27FC236}">
                <a16:creationId xmlns:a16="http://schemas.microsoft.com/office/drawing/2014/main" xmlns="" id="{6AF1C24E-0929-7130-DF2E-F1FAF5C068D1}"/>
              </a:ext>
            </a:extLst>
          </p:cNvPr>
          <p:cNvSpPr/>
          <p:nvPr/>
        </p:nvSpPr>
        <p:spPr>
          <a:xfrm rot="16200000">
            <a:off x="7111275" y="2778195"/>
            <a:ext cx="750750" cy="1308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75 000</a:t>
            </a:r>
          </a:p>
        </p:txBody>
      </p:sp>
      <p:sp>
        <p:nvSpPr>
          <p:cNvPr id="12" name="Rectangle 11">
            <a:extLst>
              <a:ext uri="{FF2B5EF4-FFF2-40B4-BE49-F238E27FC236}">
                <a16:creationId xmlns:a16="http://schemas.microsoft.com/office/drawing/2014/main" xmlns="" id="{96ACF061-3733-9807-CB43-5D7128B01155}"/>
              </a:ext>
            </a:extLst>
          </p:cNvPr>
          <p:cNvSpPr/>
          <p:nvPr/>
        </p:nvSpPr>
        <p:spPr>
          <a:xfrm rot="16200000">
            <a:off x="7397682" y="2778195"/>
            <a:ext cx="750750" cy="1308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75 000</a:t>
            </a:r>
          </a:p>
        </p:txBody>
      </p:sp>
    </p:spTree>
    <p:extLst>
      <p:ext uri="{BB962C8B-B14F-4D97-AF65-F5344CB8AC3E}">
        <p14:creationId xmlns:p14="http://schemas.microsoft.com/office/powerpoint/2010/main" xmlns="" val="375603166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B14284D8-9006-0B36-32CA-2B096FFBD5B1}"/>
              </a:ext>
            </a:extLst>
          </p:cNvPr>
          <p:cNvGraphicFramePr>
            <a:graphicFrameLocks noGrp="1"/>
          </p:cNvGraphicFramePr>
          <p:nvPr>
            <p:extLst>
              <p:ext uri="{D42A27DB-BD31-4B8C-83A1-F6EECF244321}">
                <p14:modId xmlns:p14="http://schemas.microsoft.com/office/powerpoint/2010/main" xmlns="" val="1912439043"/>
              </p:ext>
            </p:extLst>
          </p:nvPr>
        </p:nvGraphicFramePr>
        <p:xfrm>
          <a:off x="42400" y="41142"/>
          <a:ext cx="9056913" cy="6595288"/>
        </p:xfrm>
        <a:graphic>
          <a:graphicData uri="http://schemas.openxmlformats.org/drawingml/2006/table">
            <a:tbl>
              <a:tblPr firstRow="1" firstCol="1" lastRow="1" lastCol="1" bandRow="1" bandCol="1">
                <a:tableStyleId>{5940675A-B579-460E-94D1-54222C63F5DA}</a:tableStyleId>
              </a:tblPr>
              <a:tblGrid>
                <a:gridCol w="1011959">
                  <a:extLst>
                    <a:ext uri="{9D8B030D-6E8A-4147-A177-3AD203B41FA5}">
                      <a16:colId xmlns:a16="http://schemas.microsoft.com/office/drawing/2014/main" xmlns="" val="1541585170"/>
                    </a:ext>
                  </a:extLst>
                </a:gridCol>
                <a:gridCol w="993516">
                  <a:extLst>
                    <a:ext uri="{9D8B030D-6E8A-4147-A177-3AD203B41FA5}">
                      <a16:colId xmlns:a16="http://schemas.microsoft.com/office/drawing/2014/main" xmlns="" val="367678418"/>
                    </a:ext>
                  </a:extLst>
                </a:gridCol>
                <a:gridCol w="1419225">
                  <a:extLst>
                    <a:ext uri="{9D8B030D-6E8A-4147-A177-3AD203B41FA5}">
                      <a16:colId xmlns:a16="http://schemas.microsoft.com/office/drawing/2014/main" xmlns="" val="4260515889"/>
                    </a:ext>
                  </a:extLst>
                </a:gridCol>
                <a:gridCol w="666750">
                  <a:extLst>
                    <a:ext uri="{9D8B030D-6E8A-4147-A177-3AD203B41FA5}">
                      <a16:colId xmlns:a16="http://schemas.microsoft.com/office/drawing/2014/main" xmlns="" val="1170413777"/>
                    </a:ext>
                  </a:extLst>
                </a:gridCol>
                <a:gridCol w="554303">
                  <a:extLst>
                    <a:ext uri="{9D8B030D-6E8A-4147-A177-3AD203B41FA5}">
                      <a16:colId xmlns:a16="http://schemas.microsoft.com/office/drawing/2014/main" xmlns="" val="1256869122"/>
                    </a:ext>
                  </a:extLst>
                </a:gridCol>
                <a:gridCol w="529393">
                  <a:extLst>
                    <a:ext uri="{9D8B030D-6E8A-4147-A177-3AD203B41FA5}">
                      <a16:colId xmlns:a16="http://schemas.microsoft.com/office/drawing/2014/main" xmlns="" val="2109009095"/>
                    </a:ext>
                  </a:extLst>
                </a:gridCol>
                <a:gridCol w="573654">
                  <a:extLst>
                    <a:ext uri="{9D8B030D-6E8A-4147-A177-3AD203B41FA5}">
                      <a16:colId xmlns:a16="http://schemas.microsoft.com/office/drawing/2014/main" xmlns="" val="3031429214"/>
                    </a:ext>
                  </a:extLst>
                </a:gridCol>
                <a:gridCol w="504825">
                  <a:extLst>
                    <a:ext uri="{9D8B030D-6E8A-4147-A177-3AD203B41FA5}">
                      <a16:colId xmlns:a16="http://schemas.microsoft.com/office/drawing/2014/main" xmlns="" val="2791640569"/>
                    </a:ext>
                  </a:extLst>
                </a:gridCol>
                <a:gridCol w="533400">
                  <a:extLst>
                    <a:ext uri="{9D8B030D-6E8A-4147-A177-3AD203B41FA5}">
                      <a16:colId xmlns:a16="http://schemas.microsoft.com/office/drawing/2014/main" xmlns="" val="4010938986"/>
                    </a:ext>
                  </a:extLst>
                </a:gridCol>
                <a:gridCol w="430013">
                  <a:extLst>
                    <a:ext uri="{9D8B030D-6E8A-4147-A177-3AD203B41FA5}">
                      <a16:colId xmlns:a16="http://schemas.microsoft.com/office/drawing/2014/main" xmlns="" val="1162632854"/>
                    </a:ext>
                  </a:extLst>
                </a:gridCol>
                <a:gridCol w="412196">
                  <a:extLst>
                    <a:ext uri="{9D8B030D-6E8A-4147-A177-3AD203B41FA5}">
                      <a16:colId xmlns:a16="http://schemas.microsoft.com/office/drawing/2014/main" xmlns="" val="2454887729"/>
                    </a:ext>
                  </a:extLst>
                </a:gridCol>
                <a:gridCol w="424616">
                  <a:extLst>
                    <a:ext uri="{9D8B030D-6E8A-4147-A177-3AD203B41FA5}">
                      <a16:colId xmlns:a16="http://schemas.microsoft.com/office/drawing/2014/main" xmlns="" val="2327686847"/>
                    </a:ext>
                  </a:extLst>
                </a:gridCol>
                <a:gridCol w="459921">
                  <a:extLst>
                    <a:ext uri="{9D8B030D-6E8A-4147-A177-3AD203B41FA5}">
                      <a16:colId xmlns:a16="http://schemas.microsoft.com/office/drawing/2014/main" xmlns="" val="134097069"/>
                    </a:ext>
                  </a:extLst>
                </a:gridCol>
                <a:gridCol w="543142">
                  <a:extLst>
                    <a:ext uri="{9D8B030D-6E8A-4147-A177-3AD203B41FA5}">
                      <a16:colId xmlns:a16="http://schemas.microsoft.com/office/drawing/2014/main" xmlns="" val="1323042426"/>
                    </a:ext>
                  </a:extLst>
                </a:gridCol>
              </a:tblGrid>
              <a:tr h="215204">
                <a:tc gridSpan="14">
                  <a:txBody>
                    <a:bodyPr/>
                    <a:lstStyle/>
                    <a:p>
                      <a:pPr marL="49530" marR="0">
                        <a:spcBef>
                          <a:spcPts val="150"/>
                        </a:spcBef>
                        <a:spcAft>
                          <a:spcPts val="0"/>
                        </a:spcAft>
                      </a:pPr>
                      <a:r>
                        <a:rPr lang="en-US" sz="1050" b="1" dirty="0">
                          <a:solidFill>
                            <a:schemeClr val="tx1">
                              <a:lumMod val="75000"/>
                              <a:lumOff val="25000"/>
                            </a:schemeClr>
                          </a:solidFill>
                          <a:effectLst/>
                        </a:rPr>
                        <a:t>ACTIVE</a:t>
                      </a:r>
                      <a:r>
                        <a:rPr lang="en-US" sz="1050" b="1" spc="50" dirty="0">
                          <a:solidFill>
                            <a:schemeClr val="tx1">
                              <a:lumMod val="75000"/>
                              <a:lumOff val="25000"/>
                            </a:schemeClr>
                          </a:solidFill>
                          <a:effectLst/>
                        </a:rPr>
                        <a:t> </a:t>
                      </a:r>
                      <a:r>
                        <a:rPr lang="en-US" sz="1050" b="1" dirty="0">
                          <a:solidFill>
                            <a:schemeClr val="tx1">
                              <a:lumMod val="75000"/>
                              <a:lumOff val="25000"/>
                            </a:schemeClr>
                          </a:solidFill>
                          <a:effectLst/>
                        </a:rPr>
                        <a:t>NATION</a:t>
                      </a:r>
                      <a:endParaRPr lang="en-US" sz="1050" b="1" dirty="0">
                        <a:solidFill>
                          <a:schemeClr val="tx1">
                            <a:lumMod val="75000"/>
                            <a:lumOff val="25000"/>
                          </a:schemeClr>
                        </a:solidFill>
                        <a:effectLst/>
                        <a:latin typeface="Arial MT"/>
                        <a:ea typeface="Arial MT"/>
                        <a:cs typeface="Arial MT"/>
                      </a:endParaRPr>
                    </a:p>
                  </a:txBody>
                  <a:tcPr marL="100877" marR="52456" marT="52456" marB="52456">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93333389"/>
                  </a:ext>
                </a:extLst>
              </a:tr>
              <a:tr h="1218369">
                <a:tc>
                  <a:txBody>
                    <a:bodyPr/>
                    <a:lstStyle/>
                    <a:p>
                      <a:pPr marL="50165" marR="0">
                        <a:lnSpc>
                          <a:spcPts val="1030"/>
                        </a:lnSpc>
                        <a:spcBef>
                          <a:spcPts val="100"/>
                        </a:spcBef>
                        <a:spcAft>
                          <a:spcPts val="0"/>
                        </a:spcAft>
                      </a:pPr>
                      <a:r>
                        <a:rPr lang="en-US" sz="1050" b="0" dirty="0">
                          <a:solidFill>
                            <a:schemeClr val="tx1">
                              <a:lumMod val="75000"/>
                              <a:lumOff val="25000"/>
                            </a:schemeClr>
                          </a:solidFill>
                          <a:effectLst/>
                        </a:rPr>
                        <a:t>Transformed,</a:t>
                      </a:r>
                    </a:p>
                    <a:p>
                      <a:pPr marL="50165" marR="0">
                        <a:lnSpc>
                          <a:spcPts val="1030"/>
                        </a:lnSpc>
                        <a:spcBef>
                          <a:spcPts val="100"/>
                        </a:spcBef>
                        <a:spcAft>
                          <a:spcPts val="0"/>
                        </a:spcAft>
                      </a:pPr>
                      <a:r>
                        <a:rPr lang="en-US" sz="1050" b="0" dirty="0">
                          <a:solidFill>
                            <a:schemeClr val="tx1">
                              <a:lumMod val="75000"/>
                              <a:lumOff val="25000"/>
                            </a:schemeClr>
                          </a:solidFill>
                          <a:effectLst/>
                        </a:rPr>
                        <a:t>capable and</a:t>
                      </a:r>
                    </a:p>
                    <a:p>
                      <a:pPr marL="50165" marR="0">
                        <a:lnSpc>
                          <a:spcPts val="1030"/>
                        </a:lnSpc>
                        <a:spcBef>
                          <a:spcPts val="100"/>
                        </a:spcBef>
                        <a:spcAft>
                          <a:spcPts val="0"/>
                        </a:spcAft>
                      </a:pPr>
                      <a:r>
                        <a:rPr lang="en-US" sz="1050" b="0" dirty="0">
                          <a:solidFill>
                            <a:schemeClr val="tx1">
                              <a:lumMod val="75000"/>
                              <a:lumOff val="25000"/>
                            </a:schemeClr>
                          </a:solidFill>
                          <a:effectLst/>
                        </a:rPr>
                        <a:t>professional sport, arts, and culture sector</a:t>
                      </a:r>
                      <a:endParaRPr lang="en-US" sz="1050" b="0" dirty="0">
                        <a:solidFill>
                          <a:schemeClr val="tx1">
                            <a:lumMod val="75000"/>
                            <a:lumOff val="25000"/>
                          </a:schemeClr>
                        </a:solidFill>
                        <a:effectLst/>
                        <a:latin typeface="Arial MT"/>
                        <a:ea typeface="Arial MT"/>
                        <a:cs typeface="Arial MT"/>
                      </a:endParaRPr>
                    </a:p>
                  </a:txBody>
                  <a:tcPr marL="100877" marR="52456" marT="52456" marB="52456"/>
                </a:tc>
                <a:tc>
                  <a:txBody>
                    <a:bodyPr/>
                    <a:lstStyle/>
                    <a:p>
                      <a:pPr marL="49530" marR="0">
                        <a:lnSpc>
                          <a:spcPts val="1030"/>
                        </a:lnSpc>
                        <a:spcBef>
                          <a:spcPts val="100"/>
                        </a:spcBef>
                        <a:spcAft>
                          <a:spcPts val="0"/>
                        </a:spcAft>
                      </a:pPr>
                      <a:r>
                        <a:rPr lang="en-US" sz="1050" dirty="0">
                          <a:solidFill>
                            <a:schemeClr val="tx1">
                              <a:lumMod val="75000"/>
                              <a:lumOff val="25000"/>
                            </a:schemeClr>
                          </a:solidFill>
                          <a:effectLst/>
                        </a:rPr>
                        <a:t>Provision of sports equipment and attire.</a:t>
                      </a:r>
                      <a:endParaRPr lang="en-US" sz="1050" dirty="0">
                        <a:solidFill>
                          <a:schemeClr val="tx1">
                            <a:lumMod val="75000"/>
                            <a:lumOff val="25000"/>
                          </a:schemeClr>
                        </a:solidFill>
                        <a:effectLst/>
                        <a:latin typeface="Arial MT"/>
                        <a:ea typeface="Arial MT"/>
                        <a:cs typeface="Arial MT"/>
                      </a:endParaRPr>
                    </a:p>
                  </a:txBody>
                  <a:tcPr marL="100877" marR="52456" marT="52456" marB="52456"/>
                </a:tc>
                <a:tc>
                  <a:txBody>
                    <a:bodyPr/>
                    <a:lstStyle/>
                    <a:p>
                      <a:pPr marL="49530" marR="78740">
                        <a:lnSpc>
                          <a:spcPct val="100000"/>
                        </a:lnSpc>
                        <a:spcBef>
                          <a:spcPts val="90"/>
                        </a:spcBef>
                        <a:spcAft>
                          <a:spcPts val="0"/>
                        </a:spcAft>
                      </a:pPr>
                      <a:r>
                        <a:rPr lang="en-US" sz="1050" dirty="0">
                          <a:solidFill>
                            <a:schemeClr val="tx1">
                              <a:lumMod val="75000"/>
                              <a:lumOff val="25000"/>
                            </a:schemeClr>
                          </a:solidFill>
                          <a:effectLst/>
                        </a:rPr>
                        <a:t>RDSP</a:t>
                      </a:r>
                      <a:r>
                        <a:rPr lang="en-US" sz="1050" spc="70" dirty="0">
                          <a:solidFill>
                            <a:schemeClr val="tx1">
                              <a:lumMod val="75000"/>
                              <a:lumOff val="25000"/>
                            </a:schemeClr>
                          </a:solidFill>
                          <a:effectLst/>
                        </a:rPr>
                        <a:t> </a:t>
                      </a:r>
                      <a:r>
                        <a:rPr lang="en-US" sz="1050" dirty="0">
                          <a:solidFill>
                            <a:schemeClr val="tx1">
                              <a:lumMod val="75000"/>
                              <a:lumOff val="25000"/>
                            </a:schemeClr>
                          </a:solidFill>
                          <a:effectLst/>
                        </a:rPr>
                        <a:t>2.5</a:t>
                      </a:r>
                      <a:r>
                        <a:rPr lang="en-US" sz="1050" spc="75" dirty="0">
                          <a:solidFill>
                            <a:schemeClr val="tx1">
                              <a:lumMod val="75000"/>
                              <a:lumOff val="25000"/>
                            </a:schemeClr>
                          </a:solidFill>
                          <a:effectLst/>
                        </a:rPr>
                        <a:t> </a:t>
                      </a:r>
                      <a:endParaRPr lang="en-US" sz="1050" dirty="0">
                        <a:solidFill>
                          <a:schemeClr val="tx1">
                            <a:lumMod val="75000"/>
                            <a:lumOff val="25000"/>
                          </a:schemeClr>
                        </a:solidFill>
                        <a:effectLst/>
                      </a:endParaRPr>
                    </a:p>
                    <a:p>
                      <a:pPr marL="49530" marR="78740">
                        <a:lnSpc>
                          <a:spcPct val="100000"/>
                        </a:lnSpc>
                        <a:spcBef>
                          <a:spcPts val="90"/>
                        </a:spcBef>
                        <a:spcAft>
                          <a:spcPts val="0"/>
                        </a:spcAft>
                      </a:pPr>
                      <a:r>
                        <a:rPr lang="en-US" sz="1050" dirty="0">
                          <a:solidFill>
                            <a:schemeClr val="tx1">
                              <a:lumMod val="75000"/>
                              <a:lumOff val="25000"/>
                            </a:schemeClr>
                          </a:solidFill>
                          <a:effectLst/>
                        </a:rPr>
                        <a:t>Number of schools, hubs and clubs provided with equipment and/or attire as per the established norms and standards.</a:t>
                      </a:r>
                    </a:p>
                    <a:p>
                      <a:pPr marL="49530" marR="0">
                        <a:spcBef>
                          <a:spcPts val="875"/>
                        </a:spcBef>
                        <a:spcAft>
                          <a:spcPts val="0"/>
                        </a:spcAft>
                      </a:pPr>
                      <a:r>
                        <a:rPr lang="en-US" sz="1050" dirty="0">
                          <a:solidFill>
                            <a:schemeClr val="tx1">
                              <a:lumMod val="75000"/>
                              <a:lumOff val="25000"/>
                            </a:schemeClr>
                          </a:solidFill>
                          <a:effectLst/>
                        </a:rPr>
                        <a:t>(MTSF:</a:t>
                      </a:r>
                      <a:r>
                        <a:rPr lang="en-US" sz="1050" spc="190" dirty="0">
                          <a:solidFill>
                            <a:schemeClr val="tx1">
                              <a:lumMod val="75000"/>
                              <a:lumOff val="25000"/>
                            </a:schemeClr>
                          </a:solidFill>
                          <a:effectLst/>
                        </a:rPr>
                        <a:t> </a:t>
                      </a:r>
                      <a:r>
                        <a:rPr lang="en-US" sz="1050" dirty="0">
                          <a:solidFill>
                            <a:schemeClr val="tx1">
                              <a:lumMod val="75000"/>
                              <a:lumOff val="25000"/>
                            </a:schemeClr>
                          </a:solidFill>
                          <a:effectLst/>
                        </a:rPr>
                        <a:t>2</a:t>
                      </a:r>
                      <a:r>
                        <a:rPr lang="en-US" sz="1050" spc="-30" dirty="0">
                          <a:solidFill>
                            <a:schemeClr val="tx1">
                              <a:lumMod val="75000"/>
                              <a:lumOff val="25000"/>
                            </a:schemeClr>
                          </a:solidFill>
                          <a:effectLst/>
                        </a:rPr>
                        <a:t> </a:t>
                      </a:r>
                      <a:r>
                        <a:rPr lang="en-US" sz="1050" dirty="0">
                          <a:solidFill>
                            <a:schemeClr val="tx1">
                              <a:lumMod val="75000"/>
                              <a:lumOff val="25000"/>
                            </a:schemeClr>
                          </a:solidFill>
                          <a:effectLst/>
                        </a:rPr>
                        <a:t>500</a:t>
                      </a:r>
                      <a:r>
                        <a:rPr lang="en-US" sz="1050" spc="-30" dirty="0">
                          <a:solidFill>
                            <a:schemeClr val="tx1">
                              <a:lumMod val="75000"/>
                              <a:lumOff val="25000"/>
                            </a:schemeClr>
                          </a:solidFill>
                          <a:effectLst/>
                        </a:rPr>
                        <a:t> </a:t>
                      </a:r>
                      <a:r>
                        <a:rPr lang="en-US" sz="1050" dirty="0">
                          <a:solidFill>
                            <a:schemeClr val="tx1">
                              <a:lumMod val="75000"/>
                              <a:lumOff val="25000"/>
                            </a:schemeClr>
                          </a:solidFill>
                          <a:effectLst/>
                        </a:rPr>
                        <a:t>x</a:t>
                      </a:r>
                      <a:r>
                        <a:rPr lang="en-US" sz="1050" spc="-35" dirty="0">
                          <a:solidFill>
                            <a:schemeClr val="tx1">
                              <a:lumMod val="75000"/>
                              <a:lumOff val="25000"/>
                            </a:schemeClr>
                          </a:solidFill>
                          <a:effectLst/>
                        </a:rPr>
                        <a:t> </a:t>
                      </a:r>
                      <a:r>
                        <a:rPr lang="en-US" sz="1050" dirty="0">
                          <a:solidFill>
                            <a:schemeClr val="tx1">
                              <a:lumMod val="75000"/>
                              <a:lumOff val="25000"/>
                            </a:schemeClr>
                          </a:solidFill>
                          <a:effectLst/>
                        </a:rPr>
                        <a:t>5 =</a:t>
                      </a:r>
                      <a:r>
                        <a:rPr lang="en-US" sz="1050" spc="-25" dirty="0">
                          <a:solidFill>
                            <a:schemeClr val="tx1">
                              <a:lumMod val="75000"/>
                              <a:lumOff val="25000"/>
                            </a:schemeClr>
                          </a:solidFill>
                          <a:effectLst/>
                        </a:rPr>
                        <a:t> </a:t>
                      </a:r>
                      <a:r>
                        <a:rPr lang="en-US" sz="1050" dirty="0">
                          <a:solidFill>
                            <a:schemeClr val="tx1">
                              <a:lumMod val="75000"/>
                              <a:lumOff val="25000"/>
                            </a:schemeClr>
                          </a:solidFill>
                          <a:effectLst/>
                        </a:rPr>
                        <a:t>12</a:t>
                      </a:r>
                      <a:r>
                        <a:rPr lang="en-US" sz="1050" spc="-20" dirty="0">
                          <a:solidFill>
                            <a:schemeClr val="tx1">
                              <a:lumMod val="75000"/>
                              <a:lumOff val="25000"/>
                            </a:schemeClr>
                          </a:solidFill>
                          <a:effectLst/>
                        </a:rPr>
                        <a:t> </a:t>
                      </a:r>
                      <a:r>
                        <a:rPr lang="en-US" sz="1050" dirty="0">
                          <a:solidFill>
                            <a:schemeClr val="tx1">
                              <a:lumMod val="75000"/>
                              <a:lumOff val="25000"/>
                            </a:schemeClr>
                          </a:solidFill>
                          <a:effectLst/>
                        </a:rPr>
                        <a:t>500)</a:t>
                      </a:r>
                    </a:p>
                    <a:p>
                      <a:pPr marL="0" marR="0">
                        <a:spcBef>
                          <a:spcPts val="50"/>
                        </a:spcBef>
                        <a:spcAft>
                          <a:spcPts val="0"/>
                        </a:spcAft>
                      </a:pPr>
                      <a:r>
                        <a:rPr lang="en-US" sz="1050" dirty="0">
                          <a:solidFill>
                            <a:schemeClr val="tx1">
                              <a:lumMod val="75000"/>
                              <a:lumOff val="25000"/>
                            </a:schemeClr>
                          </a:solidFill>
                          <a:effectLst/>
                        </a:rPr>
                        <a:t> </a:t>
                      </a:r>
                    </a:p>
                    <a:p>
                      <a:pPr marL="49530" marR="0">
                        <a:spcBef>
                          <a:spcPts val="0"/>
                        </a:spcBef>
                        <a:spcAft>
                          <a:spcPts val="0"/>
                        </a:spcAft>
                      </a:pPr>
                      <a:r>
                        <a:rPr lang="en-US" sz="1050" dirty="0">
                          <a:solidFill>
                            <a:schemeClr val="tx1">
                              <a:lumMod val="75000"/>
                              <a:lumOff val="25000"/>
                            </a:schemeClr>
                          </a:solidFill>
                          <a:effectLst/>
                        </a:rPr>
                        <a:t>(ENE: 2 500)</a:t>
                      </a:r>
                    </a:p>
                    <a:p>
                      <a:pPr marL="49530" marR="0">
                        <a:spcBef>
                          <a:spcPts val="0"/>
                        </a:spcBef>
                        <a:spcAft>
                          <a:spcPts val="0"/>
                        </a:spcAft>
                      </a:pPr>
                      <a:r>
                        <a:rPr lang="en-US" sz="1050" dirty="0">
                          <a:solidFill>
                            <a:schemeClr val="tx1">
                              <a:lumMod val="75000"/>
                              <a:lumOff val="25000"/>
                            </a:schemeClr>
                          </a:solidFill>
                          <a:effectLst/>
                        </a:rPr>
                        <a:t> </a:t>
                      </a:r>
                    </a:p>
                    <a:p>
                      <a:pPr marL="49530" marR="0">
                        <a:spcBef>
                          <a:spcPts val="0"/>
                        </a:spcBef>
                        <a:spcAft>
                          <a:spcPts val="0"/>
                        </a:spcAft>
                      </a:pPr>
                      <a:r>
                        <a:rPr lang="en-US" sz="1050" dirty="0">
                          <a:solidFill>
                            <a:schemeClr val="tx1">
                              <a:lumMod val="75000"/>
                              <a:lumOff val="25000"/>
                            </a:schemeClr>
                          </a:solidFill>
                          <a:effectLst/>
                        </a:rPr>
                        <a:t>Standardised</a:t>
                      </a:r>
                      <a:endParaRPr lang="en-US" sz="1050" dirty="0">
                        <a:solidFill>
                          <a:schemeClr val="tx1">
                            <a:lumMod val="75000"/>
                            <a:lumOff val="25000"/>
                          </a:schemeClr>
                        </a:solidFill>
                        <a:effectLst/>
                        <a:latin typeface="Arial MT"/>
                        <a:ea typeface="Arial MT"/>
                        <a:cs typeface="Arial MT"/>
                      </a:endParaRPr>
                    </a:p>
                  </a:txBody>
                  <a:tcPr marL="100877" marR="52456" marT="52456" marB="52456"/>
                </a:tc>
                <a:tc>
                  <a:txBody>
                    <a:bodyPr/>
                    <a:lstStyle/>
                    <a:p>
                      <a:pPr marL="0" marR="47625" algn="ctr">
                        <a:spcBef>
                          <a:spcPts val="635"/>
                        </a:spcBef>
                        <a:spcAft>
                          <a:spcPts val="0"/>
                        </a:spcAft>
                      </a:pPr>
                      <a:r>
                        <a:rPr lang="en-US" sz="1050" b="0" dirty="0">
                          <a:solidFill>
                            <a:schemeClr val="tx1">
                              <a:lumMod val="75000"/>
                              <a:lumOff val="25000"/>
                            </a:schemeClr>
                          </a:solidFill>
                          <a:effectLst/>
                        </a:rPr>
                        <a:t>3</a:t>
                      </a:r>
                      <a:r>
                        <a:rPr lang="en-US" sz="1050" b="0" spc="-20" dirty="0">
                          <a:solidFill>
                            <a:schemeClr val="tx1">
                              <a:lumMod val="75000"/>
                              <a:lumOff val="25000"/>
                            </a:schemeClr>
                          </a:solidFill>
                          <a:effectLst/>
                        </a:rPr>
                        <a:t> </a:t>
                      </a:r>
                      <a:r>
                        <a:rPr lang="en-US" sz="1050" b="0" dirty="0">
                          <a:solidFill>
                            <a:schemeClr val="tx1">
                              <a:lumMod val="75000"/>
                              <a:lumOff val="25000"/>
                            </a:schemeClr>
                          </a:solidFill>
                          <a:effectLst/>
                        </a:rPr>
                        <a:t>762</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7625" algn="ctr">
                        <a:spcBef>
                          <a:spcPts val="635"/>
                        </a:spcBef>
                        <a:spcAft>
                          <a:spcPts val="0"/>
                        </a:spcAft>
                      </a:pPr>
                      <a:r>
                        <a:rPr lang="en-US" sz="1050" b="0" dirty="0">
                          <a:solidFill>
                            <a:schemeClr val="tx1">
                              <a:lumMod val="75000"/>
                              <a:lumOff val="25000"/>
                            </a:schemeClr>
                          </a:solidFill>
                          <a:effectLst/>
                        </a:rPr>
                        <a:t>3 936</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7625" algn="ctr">
                        <a:spcBef>
                          <a:spcPts val="635"/>
                        </a:spcBef>
                        <a:spcAft>
                          <a:spcPts val="0"/>
                        </a:spcAft>
                      </a:pPr>
                      <a:r>
                        <a:rPr lang="en-US" sz="1050" b="0" dirty="0">
                          <a:solidFill>
                            <a:schemeClr val="tx1">
                              <a:lumMod val="75000"/>
                              <a:lumOff val="25000"/>
                            </a:schemeClr>
                          </a:solidFill>
                          <a:effectLst/>
                        </a:rPr>
                        <a:t>4 732</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8260" algn="ctr">
                        <a:spcBef>
                          <a:spcPts val="635"/>
                        </a:spcBef>
                        <a:spcAft>
                          <a:spcPts val="0"/>
                        </a:spcAft>
                      </a:pPr>
                      <a:r>
                        <a:rPr lang="en-US" sz="1050" b="0" dirty="0">
                          <a:solidFill>
                            <a:schemeClr val="tx1">
                              <a:lumMod val="75000"/>
                              <a:lumOff val="25000"/>
                            </a:schemeClr>
                          </a:solidFill>
                          <a:effectLst/>
                        </a:rPr>
                        <a:t>2 500</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8260" algn="ctr">
                        <a:spcBef>
                          <a:spcPts val="635"/>
                        </a:spcBef>
                        <a:spcAft>
                          <a:spcPts val="0"/>
                        </a:spcAft>
                      </a:pPr>
                      <a:r>
                        <a:rPr lang="en-US" sz="900" b="0" dirty="0">
                          <a:solidFill>
                            <a:schemeClr val="tx1">
                              <a:lumMod val="75000"/>
                              <a:lumOff val="25000"/>
                            </a:schemeClr>
                          </a:solidFill>
                          <a:effectLst/>
                        </a:rPr>
                        <a:t>2 500</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60000"/>
                        <a:lumOff val="40000"/>
                      </a:schemeClr>
                    </a:solidFill>
                  </a:tcPr>
                </a:tc>
                <a:tc>
                  <a:txBody>
                    <a:bodyPr/>
                    <a:lstStyle/>
                    <a:p>
                      <a:pPr marL="0" marR="48260" algn="ctr">
                        <a:spcBef>
                          <a:spcPts val="635"/>
                        </a:spcBef>
                        <a:spcAft>
                          <a:spcPts val="0"/>
                        </a:spcAft>
                      </a:pPr>
                      <a:r>
                        <a:rPr lang="en-US" sz="900" b="0" dirty="0">
                          <a:solidFill>
                            <a:schemeClr val="tx1">
                              <a:lumMod val="75000"/>
                              <a:lumOff val="25000"/>
                            </a:schemeClr>
                          </a:solidFill>
                          <a:effectLst/>
                        </a:rPr>
                        <a:t>-</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35"/>
                        </a:spcBef>
                        <a:spcAft>
                          <a:spcPts val="0"/>
                        </a:spcAft>
                      </a:pPr>
                      <a:r>
                        <a:rPr lang="en-US" sz="900" b="0" dirty="0">
                          <a:solidFill>
                            <a:schemeClr val="tx1">
                              <a:lumMod val="75000"/>
                              <a:lumOff val="25000"/>
                            </a:schemeClr>
                          </a:solidFill>
                          <a:effectLst/>
                        </a:rPr>
                        <a:t>500</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35"/>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35"/>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35"/>
                        </a:spcBef>
                        <a:spcAft>
                          <a:spcPts val="0"/>
                        </a:spcAft>
                      </a:pPr>
                      <a:r>
                        <a:rPr lang="en-US" sz="900" b="0" dirty="0">
                          <a:solidFill>
                            <a:schemeClr val="tx1">
                              <a:lumMod val="75000"/>
                              <a:lumOff val="25000"/>
                            </a:schemeClr>
                          </a:solidFill>
                          <a:effectLst/>
                        </a:rPr>
                        <a:t>2 500</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bg1"/>
                    </a:solidFill>
                  </a:tcPr>
                </a:tc>
                <a:tc>
                  <a:txBody>
                    <a:bodyPr/>
                    <a:lstStyle/>
                    <a:p>
                      <a:pPr marL="0" marR="48895" algn="ctr">
                        <a:spcBef>
                          <a:spcPts val="635"/>
                        </a:spcBef>
                        <a:spcAft>
                          <a:spcPts val="0"/>
                        </a:spcAft>
                      </a:pPr>
                      <a:r>
                        <a:rPr lang="en-US" sz="900" b="0" dirty="0">
                          <a:solidFill>
                            <a:schemeClr val="tx1">
                              <a:lumMod val="75000"/>
                              <a:lumOff val="25000"/>
                            </a:schemeClr>
                          </a:solidFill>
                          <a:effectLst/>
                        </a:rPr>
                        <a:t>2 500</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tc>
                <a:extLst>
                  <a:ext uri="{0D108BD9-81ED-4DB2-BD59-A6C34878D82A}">
                    <a16:rowId xmlns:a16="http://schemas.microsoft.com/office/drawing/2014/main" xmlns="" val="3216020269"/>
                  </a:ext>
                </a:extLst>
              </a:tr>
              <a:tr h="606382">
                <a:tc>
                  <a:txBody>
                    <a:bodyPr/>
                    <a:lstStyle/>
                    <a:p>
                      <a:pPr marL="50165" marR="0">
                        <a:lnSpc>
                          <a:spcPts val="1030"/>
                        </a:lnSpc>
                        <a:spcBef>
                          <a:spcPts val="100"/>
                        </a:spcBef>
                        <a:spcAft>
                          <a:spcPts val="0"/>
                        </a:spcAft>
                      </a:pPr>
                      <a:r>
                        <a:rPr lang="en-US" sz="1050" b="0" dirty="0">
                          <a:solidFill>
                            <a:schemeClr val="tx1">
                              <a:lumMod val="75000"/>
                              <a:lumOff val="25000"/>
                            </a:schemeClr>
                          </a:solidFill>
                          <a:effectLst/>
                        </a:rPr>
                        <a:t>Transformed, capable and professional sport, arts, and culture sector</a:t>
                      </a:r>
                      <a:endParaRPr lang="en-US" sz="1050" b="0" dirty="0">
                        <a:solidFill>
                          <a:schemeClr val="tx1">
                            <a:lumMod val="75000"/>
                            <a:lumOff val="25000"/>
                          </a:schemeClr>
                        </a:solidFill>
                        <a:effectLst/>
                        <a:latin typeface="Arial MT"/>
                        <a:ea typeface="Arial MT"/>
                        <a:cs typeface="Arial MT"/>
                      </a:endParaRPr>
                    </a:p>
                  </a:txBody>
                  <a:tcPr marL="100877" marR="52456" marT="52456" marB="52456"/>
                </a:tc>
                <a:tc>
                  <a:txBody>
                    <a:bodyPr/>
                    <a:lstStyle/>
                    <a:p>
                      <a:pPr marL="50165" marR="176530">
                        <a:lnSpc>
                          <a:spcPts val="1030"/>
                        </a:lnSpc>
                        <a:spcBef>
                          <a:spcPts val="100"/>
                        </a:spcBef>
                        <a:spcAft>
                          <a:spcPts val="0"/>
                        </a:spcAft>
                      </a:pPr>
                      <a:r>
                        <a:rPr lang="en-US" sz="1050" dirty="0">
                          <a:solidFill>
                            <a:schemeClr val="tx1">
                              <a:lumMod val="75000"/>
                              <a:lumOff val="25000"/>
                            </a:schemeClr>
                          </a:solidFill>
                          <a:effectLst/>
                        </a:rPr>
                        <a:t>Talented athletes developed</a:t>
                      </a:r>
                      <a:endParaRPr lang="en-US" sz="1050" dirty="0">
                        <a:solidFill>
                          <a:schemeClr val="tx1">
                            <a:lumMod val="75000"/>
                            <a:lumOff val="25000"/>
                          </a:schemeClr>
                        </a:solidFill>
                        <a:effectLst/>
                        <a:latin typeface="Arial MT"/>
                        <a:ea typeface="Arial MT"/>
                        <a:cs typeface="Arial MT"/>
                      </a:endParaRPr>
                    </a:p>
                  </a:txBody>
                  <a:tcPr marL="100877" marR="52456" marT="52456" marB="52456"/>
                </a:tc>
                <a:tc>
                  <a:txBody>
                    <a:bodyPr/>
                    <a:lstStyle/>
                    <a:p>
                      <a:pPr marL="50165" marR="0">
                        <a:lnSpc>
                          <a:spcPts val="1030"/>
                        </a:lnSpc>
                        <a:spcBef>
                          <a:spcPts val="100"/>
                        </a:spcBef>
                        <a:spcAft>
                          <a:spcPts val="0"/>
                        </a:spcAft>
                      </a:pPr>
                      <a:r>
                        <a:rPr lang="en-US" sz="1050" dirty="0">
                          <a:solidFill>
                            <a:schemeClr val="tx1">
                              <a:lumMod val="75000"/>
                              <a:lumOff val="25000"/>
                            </a:schemeClr>
                          </a:solidFill>
                          <a:effectLst/>
                        </a:rPr>
                        <a:t>RDSP 2.6 Number of learners in</a:t>
                      </a:r>
                    </a:p>
                    <a:p>
                      <a:pPr marL="50165" marR="0">
                        <a:lnSpc>
                          <a:spcPts val="1030"/>
                        </a:lnSpc>
                        <a:spcBef>
                          <a:spcPts val="100"/>
                        </a:spcBef>
                        <a:spcAft>
                          <a:spcPts val="0"/>
                        </a:spcAft>
                      </a:pPr>
                      <a:r>
                        <a:rPr lang="en-US" sz="1050" dirty="0">
                          <a:solidFill>
                            <a:schemeClr val="tx1">
                              <a:lumMod val="75000"/>
                              <a:lumOff val="25000"/>
                            </a:schemeClr>
                          </a:solidFill>
                          <a:effectLst/>
                        </a:rPr>
                        <a:t>the National School Sport Championship per year.</a:t>
                      </a:r>
                    </a:p>
                    <a:p>
                      <a:pPr marL="50165" marR="0">
                        <a:lnSpc>
                          <a:spcPts val="1030"/>
                        </a:lnSpc>
                        <a:spcBef>
                          <a:spcPts val="100"/>
                        </a:spcBef>
                        <a:spcAft>
                          <a:spcPts val="0"/>
                        </a:spcAft>
                      </a:pPr>
                      <a:r>
                        <a:rPr lang="en-US" sz="1050" dirty="0">
                          <a:solidFill>
                            <a:schemeClr val="tx1">
                              <a:lumMod val="75000"/>
                              <a:lumOff val="25000"/>
                            </a:schemeClr>
                          </a:solidFill>
                          <a:effectLst/>
                        </a:rPr>
                        <a:t> </a:t>
                      </a:r>
                    </a:p>
                    <a:p>
                      <a:pPr marL="50165" marR="0">
                        <a:lnSpc>
                          <a:spcPts val="1030"/>
                        </a:lnSpc>
                        <a:spcBef>
                          <a:spcPts val="100"/>
                        </a:spcBef>
                        <a:spcAft>
                          <a:spcPts val="0"/>
                        </a:spcAft>
                      </a:pPr>
                      <a:r>
                        <a:rPr lang="en-US" sz="1050" dirty="0">
                          <a:solidFill>
                            <a:schemeClr val="tx1">
                              <a:lumMod val="75000"/>
                              <a:lumOff val="25000"/>
                            </a:schemeClr>
                          </a:solidFill>
                          <a:effectLst/>
                        </a:rPr>
                        <a:t>(MTSF: 5 000 x 4 = 20 000)</a:t>
                      </a:r>
                    </a:p>
                    <a:p>
                      <a:pPr marL="0" marR="0">
                        <a:spcBef>
                          <a:spcPts val="45"/>
                        </a:spcBef>
                        <a:spcAft>
                          <a:spcPts val="0"/>
                        </a:spcAft>
                      </a:pPr>
                      <a:r>
                        <a:rPr lang="en-US" sz="1050" dirty="0">
                          <a:solidFill>
                            <a:schemeClr val="tx1">
                              <a:lumMod val="75000"/>
                              <a:lumOff val="25000"/>
                            </a:schemeClr>
                          </a:solidFill>
                          <a:effectLst/>
                        </a:rPr>
                        <a:t> </a:t>
                      </a:r>
                    </a:p>
                    <a:p>
                      <a:pPr marL="48895" marR="0">
                        <a:spcBef>
                          <a:spcPts val="5"/>
                        </a:spcBef>
                        <a:spcAft>
                          <a:spcPts val="0"/>
                        </a:spcAft>
                      </a:pPr>
                      <a:r>
                        <a:rPr lang="en-US" sz="1050" dirty="0">
                          <a:solidFill>
                            <a:schemeClr val="tx1">
                              <a:lumMod val="75000"/>
                              <a:lumOff val="25000"/>
                            </a:schemeClr>
                          </a:solidFill>
                          <a:effectLst/>
                        </a:rPr>
                        <a:t>(ENE: 5 000)</a:t>
                      </a:r>
                      <a:endParaRPr lang="en-US" sz="1050" dirty="0">
                        <a:solidFill>
                          <a:schemeClr val="tx1">
                            <a:lumMod val="75000"/>
                            <a:lumOff val="25000"/>
                          </a:schemeClr>
                        </a:solidFill>
                        <a:effectLst/>
                        <a:latin typeface="Arial MT"/>
                        <a:ea typeface="Arial MT"/>
                        <a:cs typeface="Arial MT"/>
                      </a:endParaRPr>
                    </a:p>
                  </a:txBody>
                  <a:tcPr marL="100877" marR="52456" marT="52456" marB="52456"/>
                </a:tc>
                <a:tc>
                  <a:txBody>
                    <a:bodyPr/>
                    <a:lstStyle/>
                    <a:p>
                      <a:pPr marL="0" marR="47625" algn="ctr">
                        <a:spcBef>
                          <a:spcPts val="695"/>
                        </a:spcBef>
                        <a:spcAft>
                          <a:spcPts val="0"/>
                        </a:spcAft>
                      </a:pPr>
                      <a:r>
                        <a:rPr lang="en-US" sz="1050" b="0" dirty="0">
                          <a:solidFill>
                            <a:schemeClr val="tx1">
                              <a:lumMod val="75000"/>
                              <a:lumOff val="25000"/>
                            </a:schemeClr>
                          </a:solidFill>
                          <a:effectLst/>
                        </a:rPr>
                        <a:t>5</a:t>
                      </a:r>
                      <a:r>
                        <a:rPr lang="en-US" sz="1050" b="0" spc="-20" dirty="0">
                          <a:solidFill>
                            <a:schemeClr val="tx1">
                              <a:lumMod val="75000"/>
                              <a:lumOff val="25000"/>
                            </a:schemeClr>
                          </a:solidFill>
                          <a:effectLst/>
                        </a:rPr>
                        <a:t> </a:t>
                      </a:r>
                      <a:r>
                        <a:rPr lang="en-US" sz="1050" b="0" dirty="0">
                          <a:solidFill>
                            <a:schemeClr val="tx1">
                              <a:lumMod val="75000"/>
                              <a:lumOff val="25000"/>
                            </a:schemeClr>
                          </a:solidFill>
                          <a:effectLst/>
                        </a:rPr>
                        <a:t>408</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8260" algn="ctr">
                        <a:spcBef>
                          <a:spcPts val="695"/>
                        </a:spcBef>
                        <a:spcAft>
                          <a:spcPts val="0"/>
                        </a:spcAft>
                      </a:pPr>
                      <a:r>
                        <a:rPr lang="en-US" sz="1050" b="0" dirty="0">
                          <a:solidFill>
                            <a:schemeClr val="tx1">
                              <a:lumMod val="75000"/>
                              <a:lumOff val="25000"/>
                            </a:schemeClr>
                          </a:solidFill>
                          <a:effectLst/>
                        </a:rPr>
                        <a:t>0</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8260" algn="ctr">
                        <a:spcBef>
                          <a:spcPts val="695"/>
                        </a:spcBef>
                        <a:spcAft>
                          <a:spcPts val="0"/>
                        </a:spcAft>
                      </a:pPr>
                      <a:r>
                        <a:rPr lang="en-US" sz="1050" b="0" dirty="0">
                          <a:solidFill>
                            <a:schemeClr val="tx1">
                              <a:lumMod val="75000"/>
                              <a:lumOff val="25000"/>
                            </a:schemeClr>
                          </a:solidFill>
                          <a:effectLst/>
                        </a:rPr>
                        <a:t>2 309</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8260" algn="ctr">
                        <a:spcBef>
                          <a:spcPts val="695"/>
                        </a:spcBef>
                        <a:spcAft>
                          <a:spcPts val="0"/>
                        </a:spcAft>
                      </a:pPr>
                      <a:r>
                        <a:rPr lang="en-US" sz="1050" b="0" dirty="0">
                          <a:solidFill>
                            <a:schemeClr val="tx1">
                              <a:lumMod val="75000"/>
                              <a:lumOff val="25000"/>
                            </a:schemeClr>
                          </a:solidFill>
                          <a:effectLst/>
                        </a:rPr>
                        <a:t>5 000</a:t>
                      </a:r>
                      <a:endParaRPr lang="en-US" sz="1050" b="0" dirty="0">
                        <a:solidFill>
                          <a:schemeClr val="tx1">
                            <a:lumMod val="75000"/>
                            <a:lumOff val="25000"/>
                          </a:schemeClr>
                        </a:solidFill>
                        <a:effectLst/>
                        <a:latin typeface="Arial MT"/>
                        <a:ea typeface="Arial MT"/>
                        <a:cs typeface="Arial MT"/>
                      </a:endParaRPr>
                    </a:p>
                  </a:txBody>
                  <a:tcPr marL="100877" marR="52456" marT="52456" marB="52456" anchor="ctr"/>
                </a:tc>
                <a:tc>
                  <a:txBody>
                    <a:bodyPr/>
                    <a:lstStyle/>
                    <a:p>
                      <a:pPr marL="0" marR="48895" algn="ctr">
                        <a:spcBef>
                          <a:spcPts val="695"/>
                        </a:spcBef>
                        <a:spcAft>
                          <a:spcPts val="0"/>
                        </a:spcAft>
                      </a:pPr>
                      <a:r>
                        <a:rPr lang="en-US" sz="900" b="0" dirty="0">
                          <a:solidFill>
                            <a:schemeClr val="tx1">
                              <a:lumMod val="75000"/>
                              <a:lumOff val="25000"/>
                            </a:schemeClr>
                          </a:solidFill>
                          <a:effectLst/>
                        </a:rPr>
                        <a:t>5 000</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60000"/>
                        <a:lumOff val="40000"/>
                      </a:schemeClr>
                    </a:solidFill>
                  </a:tcPr>
                </a:tc>
                <a:tc>
                  <a:txBody>
                    <a:bodyPr/>
                    <a:lstStyle/>
                    <a:p>
                      <a:pPr marL="0" marR="48895" algn="ctr">
                        <a:spcBef>
                          <a:spcPts val="695"/>
                        </a:spcBef>
                        <a:spcAft>
                          <a:spcPts val="0"/>
                        </a:spcAft>
                      </a:pPr>
                      <a:r>
                        <a:rPr lang="en-US" sz="900" b="0" dirty="0">
                          <a:solidFill>
                            <a:schemeClr val="tx1">
                              <a:lumMod val="75000"/>
                              <a:lumOff val="25000"/>
                            </a:schemeClr>
                          </a:solidFill>
                          <a:effectLst/>
                        </a:rPr>
                        <a:t>-</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95"/>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95"/>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95"/>
                        </a:spcBef>
                        <a:spcAft>
                          <a:spcPts val="0"/>
                        </a:spcAft>
                      </a:pPr>
                      <a:r>
                        <a:rPr lang="en-US" sz="900" b="0" dirty="0">
                          <a:solidFill>
                            <a:schemeClr val="tx1">
                              <a:lumMod val="75000"/>
                              <a:lumOff val="25000"/>
                            </a:schemeClr>
                          </a:solidFill>
                          <a:effectLst/>
                        </a:rPr>
                        <a:t>-</a:t>
                      </a: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accent4">
                        <a:lumMod val="20000"/>
                        <a:lumOff val="80000"/>
                      </a:schemeClr>
                    </a:solidFill>
                  </a:tcPr>
                </a:tc>
                <a:tc>
                  <a:txBody>
                    <a:bodyPr/>
                    <a:lstStyle/>
                    <a:p>
                      <a:pPr marL="0" marR="48895" algn="ctr">
                        <a:spcBef>
                          <a:spcPts val="695"/>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solidFill>
                      <a:schemeClr val="bg1"/>
                    </a:solidFill>
                  </a:tcPr>
                </a:tc>
                <a:tc>
                  <a:txBody>
                    <a:bodyPr/>
                    <a:lstStyle/>
                    <a:p>
                      <a:pPr marL="0" marR="48895" algn="ctr">
                        <a:spcBef>
                          <a:spcPts val="695"/>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52456" marT="52456" marB="52456" anchor="ctr"/>
                </a:tc>
                <a:extLst>
                  <a:ext uri="{0D108BD9-81ED-4DB2-BD59-A6C34878D82A}">
                    <a16:rowId xmlns:a16="http://schemas.microsoft.com/office/drawing/2014/main" xmlns="" val="1090322959"/>
                  </a:ext>
                </a:extLst>
              </a:tr>
              <a:tr h="1151566">
                <a:tc>
                  <a:txBody>
                    <a:bodyPr/>
                    <a:lstStyle/>
                    <a:p>
                      <a:pPr marL="49530" marR="0">
                        <a:lnSpc>
                          <a:spcPct val="100000"/>
                        </a:lnSpc>
                        <a:spcBef>
                          <a:spcPts val="90"/>
                        </a:spcBef>
                        <a:spcAft>
                          <a:spcPts val="0"/>
                        </a:spcAft>
                      </a:pPr>
                      <a:r>
                        <a:rPr lang="en-US" sz="1050" b="0" dirty="0">
                          <a:solidFill>
                            <a:schemeClr val="tx1">
                              <a:lumMod val="75000"/>
                              <a:lumOff val="25000"/>
                            </a:schemeClr>
                          </a:solidFill>
                          <a:effectLst/>
                        </a:rPr>
                        <a:t>Transformed, capable and professional sport, arts and culture sector</a:t>
                      </a:r>
                      <a:endParaRPr lang="en-US" sz="1050" b="0" dirty="0">
                        <a:solidFill>
                          <a:schemeClr val="tx1">
                            <a:lumMod val="75000"/>
                            <a:lumOff val="25000"/>
                          </a:schemeClr>
                        </a:solidFill>
                        <a:effectLst/>
                        <a:latin typeface="Arial MT"/>
                        <a:ea typeface="Arial MT"/>
                        <a:cs typeface="Arial MT"/>
                      </a:endParaRPr>
                    </a:p>
                  </a:txBody>
                  <a:tcPr marL="100877" marR="60526" marT="60526" marB="60526"/>
                </a:tc>
                <a:tc>
                  <a:txBody>
                    <a:bodyPr/>
                    <a:lstStyle/>
                    <a:p>
                      <a:pPr marL="49530" marR="176530">
                        <a:lnSpc>
                          <a:spcPct val="100000"/>
                        </a:lnSpc>
                        <a:spcBef>
                          <a:spcPts val="90"/>
                        </a:spcBef>
                        <a:spcAft>
                          <a:spcPts val="0"/>
                        </a:spcAft>
                      </a:pPr>
                      <a:r>
                        <a:rPr lang="en-US" sz="1050" dirty="0">
                          <a:solidFill>
                            <a:schemeClr val="tx1">
                              <a:lumMod val="75000"/>
                              <a:lumOff val="25000"/>
                            </a:schemeClr>
                          </a:solidFill>
                          <a:effectLst/>
                        </a:rPr>
                        <a:t>Talented athletes developed</a:t>
                      </a:r>
                      <a:endParaRPr lang="en-US" sz="1050" dirty="0">
                        <a:solidFill>
                          <a:schemeClr val="tx1">
                            <a:lumMod val="75000"/>
                            <a:lumOff val="25000"/>
                          </a:schemeClr>
                        </a:solidFill>
                        <a:effectLst/>
                        <a:latin typeface="Arial MT"/>
                        <a:ea typeface="Arial MT"/>
                        <a:cs typeface="Arial MT"/>
                      </a:endParaRPr>
                    </a:p>
                  </a:txBody>
                  <a:tcPr marL="100877" marR="60526" marT="60526" marB="60526"/>
                </a:tc>
                <a:tc>
                  <a:txBody>
                    <a:bodyPr/>
                    <a:lstStyle/>
                    <a:p>
                      <a:pPr marL="49530" marR="78740">
                        <a:lnSpc>
                          <a:spcPct val="100000"/>
                        </a:lnSpc>
                        <a:spcBef>
                          <a:spcPts val="95"/>
                        </a:spcBef>
                        <a:spcAft>
                          <a:spcPts val="0"/>
                        </a:spcAft>
                      </a:pPr>
                      <a:r>
                        <a:rPr lang="en-US" sz="1050" dirty="0">
                          <a:solidFill>
                            <a:schemeClr val="tx1">
                              <a:lumMod val="75000"/>
                              <a:lumOff val="25000"/>
                            </a:schemeClr>
                          </a:solidFill>
                          <a:effectLst/>
                        </a:rPr>
                        <a:t>RDSP</a:t>
                      </a:r>
                      <a:r>
                        <a:rPr lang="en-US" sz="1050" spc="35" dirty="0">
                          <a:solidFill>
                            <a:schemeClr val="tx1">
                              <a:lumMod val="75000"/>
                              <a:lumOff val="25000"/>
                            </a:schemeClr>
                          </a:solidFill>
                          <a:effectLst/>
                        </a:rPr>
                        <a:t> </a:t>
                      </a:r>
                      <a:r>
                        <a:rPr lang="en-US" sz="1050" dirty="0">
                          <a:solidFill>
                            <a:schemeClr val="tx1">
                              <a:lumMod val="75000"/>
                              <a:lumOff val="25000"/>
                            </a:schemeClr>
                          </a:solidFill>
                          <a:effectLst/>
                        </a:rPr>
                        <a:t>2.7</a:t>
                      </a:r>
                      <a:r>
                        <a:rPr lang="en-US" sz="1050" spc="40" dirty="0">
                          <a:solidFill>
                            <a:schemeClr val="tx1">
                              <a:lumMod val="75000"/>
                              <a:lumOff val="25000"/>
                            </a:schemeClr>
                          </a:solidFill>
                          <a:effectLst/>
                        </a:rPr>
                        <a:t> </a:t>
                      </a:r>
                      <a:r>
                        <a:rPr lang="en-US" sz="1050" dirty="0">
                          <a:solidFill>
                            <a:schemeClr val="tx1">
                              <a:lumMod val="75000"/>
                              <a:lumOff val="25000"/>
                            </a:schemeClr>
                          </a:solidFill>
                          <a:effectLst/>
                        </a:rPr>
                        <a:t>Number of learners participating in the district school sport tournaments.</a:t>
                      </a:r>
                    </a:p>
                    <a:p>
                      <a:pPr marL="49530" marR="0">
                        <a:spcBef>
                          <a:spcPts val="855"/>
                        </a:spcBef>
                        <a:spcAft>
                          <a:spcPts val="0"/>
                        </a:spcAft>
                      </a:pPr>
                      <a:r>
                        <a:rPr lang="en-US" sz="1050" dirty="0">
                          <a:solidFill>
                            <a:schemeClr val="tx1">
                              <a:lumMod val="75000"/>
                              <a:lumOff val="25000"/>
                            </a:schemeClr>
                          </a:solidFill>
                          <a:effectLst/>
                        </a:rPr>
                        <a:t>(MTSF: 50 000 + 0 + 75 000 + 75 000 + 75 000</a:t>
                      </a:r>
                    </a:p>
                    <a:p>
                      <a:pPr marL="48895" marR="78740">
                        <a:lnSpc>
                          <a:spcPct val="100000"/>
                        </a:lnSpc>
                        <a:spcBef>
                          <a:spcPts val="90"/>
                        </a:spcBef>
                        <a:spcAft>
                          <a:spcPts val="0"/>
                        </a:spcAft>
                      </a:pPr>
                      <a:r>
                        <a:rPr lang="en-US" sz="1050" dirty="0">
                          <a:solidFill>
                            <a:schemeClr val="tx1">
                              <a:lumMod val="75000"/>
                              <a:lumOff val="25000"/>
                            </a:schemeClr>
                          </a:solidFill>
                          <a:effectLst/>
                        </a:rPr>
                        <a:t>= 275 000)</a:t>
                      </a:r>
                    </a:p>
                    <a:p>
                      <a:pPr marL="0" marR="0">
                        <a:spcBef>
                          <a:spcPts val="45"/>
                        </a:spcBef>
                        <a:spcAft>
                          <a:spcPts val="0"/>
                        </a:spcAft>
                      </a:pPr>
                      <a:r>
                        <a:rPr lang="en-US" sz="1050" dirty="0">
                          <a:solidFill>
                            <a:schemeClr val="tx1">
                              <a:lumMod val="75000"/>
                              <a:lumOff val="25000"/>
                            </a:schemeClr>
                          </a:solidFill>
                          <a:effectLst/>
                        </a:rPr>
                        <a:t> </a:t>
                      </a:r>
                    </a:p>
                    <a:p>
                      <a:pPr marL="48895" marR="78740">
                        <a:lnSpc>
                          <a:spcPct val="100000"/>
                        </a:lnSpc>
                        <a:spcBef>
                          <a:spcPts val="90"/>
                        </a:spcBef>
                        <a:spcAft>
                          <a:spcPts val="0"/>
                        </a:spcAft>
                      </a:pPr>
                      <a:r>
                        <a:rPr lang="en-US" sz="1050" dirty="0">
                          <a:solidFill>
                            <a:schemeClr val="tx1">
                              <a:lumMod val="75000"/>
                              <a:lumOff val="25000"/>
                            </a:schemeClr>
                          </a:solidFill>
                          <a:effectLst/>
                        </a:rPr>
                        <a:t>(ENE: 75 000)</a:t>
                      </a:r>
                    </a:p>
                    <a:p>
                      <a:pPr marL="48895" marR="78740">
                        <a:lnSpc>
                          <a:spcPct val="100000"/>
                        </a:lnSpc>
                        <a:spcBef>
                          <a:spcPts val="90"/>
                        </a:spcBef>
                        <a:spcAft>
                          <a:spcPts val="0"/>
                        </a:spcAft>
                      </a:pPr>
                      <a:r>
                        <a:rPr lang="en-US" sz="1050" dirty="0">
                          <a:solidFill>
                            <a:schemeClr val="tx1">
                              <a:lumMod val="75000"/>
                              <a:lumOff val="25000"/>
                            </a:schemeClr>
                          </a:solidFill>
                          <a:effectLst/>
                        </a:rPr>
                        <a:t> </a:t>
                      </a:r>
                    </a:p>
                    <a:p>
                      <a:pPr marL="48895" marR="78740">
                        <a:lnSpc>
                          <a:spcPct val="100000"/>
                        </a:lnSpc>
                        <a:spcBef>
                          <a:spcPts val="90"/>
                        </a:spcBef>
                        <a:spcAft>
                          <a:spcPts val="0"/>
                        </a:spcAft>
                      </a:pPr>
                      <a:r>
                        <a:rPr lang="en-US" sz="1050" dirty="0">
                          <a:solidFill>
                            <a:schemeClr val="tx1">
                              <a:lumMod val="75000"/>
                              <a:lumOff val="25000"/>
                            </a:schemeClr>
                          </a:solidFill>
                          <a:effectLst/>
                        </a:rPr>
                        <a:t>Standardised</a:t>
                      </a:r>
                      <a:endParaRPr lang="en-US" sz="1050" dirty="0">
                        <a:solidFill>
                          <a:schemeClr val="tx1">
                            <a:lumMod val="75000"/>
                            <a:lumOff val="25000"/>
                          </a:schemeClr>
                        </a:solidFill>
                        <a:effectLst/>
                        <a:latin typeface="Arial MT"/>
                        <a:ea typeface="Arial MT"/>
                        <a:cs typeface="Arial MT"/>
                      </a:endParaRPr>
                    </a:p>
                  </a:txBody>
                  <a:tcPr marL="100877" marR="60526" marT="60526" marB="60526"/>
                </a:tc>
                <a:tc>
                  <a:txBody>
                    <a:bodyPr/>
                    <a:lstStyle/>
                    <a:p>
                      <a:pPr marL="0" marR="0" algn="ctr">
                        <a:spcBef>
                          <a:spcPts val="0"/>
                        </a:spcBef>
                        <a:spcAft>
                          <a:spcPts val="0"/>
                        </a:spcAft>
                      </a:pPr>
                      <a:r>
                        <a:rPr lang="en-US" sz="1050" b="0" dirty="0">
                          <a:solidFill>
                            <a:schemeClr val="tx1">
                              <a:lumMod val="75000"/>
                              <a:lumOff val="25000"/>
                            </a:schemeClr>
                          </a:solidFill>
                          <a:effectLst/>
                        </a:rPr>
                        <a:t>164</a:t>
                      </a:r>
                      <a:r>
                        <a:rPr lang="en-US" sz="1050" b="0" spc="-15" dirty="0">
                          <a:solidFill>
                            <a:schemeClr val="tx1">
                              <a:lumMod val="75000"/>
                              <a:lumOff val="25000"/>
                            </a:schemeClr>
                          </a:solidFill>
                          <a:effectLst/>
                        </a:rPr>
                        <a:t> </a:t>
                      </a:r>
                      <a:r>
                        <a:rPr lang="en-US" sz="1050" b="0" dirty="0">
                          <a:solidFill>
                            <a:schemeClr val="tx1">
                              <a:lumMod val="75000"/>
                              <a:lumOff val="25000"/>
                            </a:schemeClr>
                          </a:solidFill>
                          <a:effectLst/>
                        </a:rPr>
                        <a:t>413</a:t>
                      </a:r>
                      <a:endParaRPr lang="en-US" sz="1050" b="0" dirty="0">
                        <a:solidFill>
                          <a:schemeClr val="tx1">
                            <a:lumMod val="75000"/>
                            <a:lumOff val="25000"/>
                          </a:schemeClr>
                        </a:solidFill>
                        <a:effectLst/>
                        <a:latin typeface="Arial MT"/>
                        <a:ea typeface="Arial MT"/>
                        <a:cs typeface="Arial MT"/>
                      </a:endParaRPr>
                    </a:p>
                  </a:txBody>
                  <a:tcPr marL="100877" marR="60526" marT="60526" marB="60526" anchor="ctr"/>
                </a:tc>
                <a:tc>
                  <a:txBody>
                    <a:bodyPr/>
                    <a:lstStyle/>
                    <a:p>
                      <a:pPr marL="0" marR="0" algn="ctr">
                        <a:spcBef>
                          <a:spcPts val="0"/>
                        </a:spcBef>
                        <a:spcAft>
                          <a:spcPts val="0"/>
                        </a:spcAft>
                      </a:pPr>
                      <a:r>
                        <a:rPr lang="en-US" sz="1050" b="0" dirty="0">
                          <a:solidFill>
                            <a:schemeClr val="tx1">
                              <a:lumMod val="75000"/>
                              <a:lumOff val="25000"/>
                            </a:schemeClr>
                          </a:solidFill>
                          <a:effectLst/>
                        </a:rPr>
                        <a:t>-</a:t>
                      </a:r>
                      <a:endParaRPr lang="en-US" sz="1050" b="0" dirty="0">
                        <a:solidFill>
                          <a:schemeClr val="tx1">
                            <a:lumMod val="75000"/>
                            <a:lumOff val="25000"/>
                          </a:schemeClr>
                        </a:solidFill>
                        <a:effectLst/>
                        <a:latin typeface="Arial MT"/>
                        <a:ea typeface="Arial MT"/>
                        <a:cs typeface="Arial MT"/>
                      </a:endParaRPr>
                    </a:p>
                  </a:txBody>
                  <a:tcPr marL="100877" marR="60526" marT="60526" marB="60526" anchor="ctr"/>
                </a:tc>
                <a:tc>
                  <a:txBody>
                    <a:bodyPr/>
                    <a:lstStyle/>
                    <a:p>
                      <a:pPr marL="0" marR="0" algn="ctr">
                        <a:spcBef>
                          <a:spcPts val="0"/>
                        </a:spcBef>
                        <a:spcAft>
                          <a:spcPts val="0"/>
                        </a:spcAft>
                      </a:pPr>
                      <a:endParaRPr lang="en-US" sz="1050" b="0" dirty="0">
                        <a:solidFill>
                          <a:schemeClr val="tx1">
                            <a:lumMod val="75000"/>
                            <a:lumOff val="25000"/>
                          </a:schemeClr>
                        </a:solidFill>
                        <a:effectLst/>
                        <a:latin typeface="Arial MT"/>
                        <a:ea typeface="Arial MT"/>
                        <a:cs typeface="Arial MT"/>
                      </a:endParaRPr>
                    </a:p>
                  </a:txBody>
                  <a:tcPr marL="100877" marR="60526" marT="60526" marB="60526" anchor="ctr"/>
                </a:tc>
                <a:tc>
                  <a:txBody>
                    <a:bodyPr/>
                    <a:lstStyle/>
                    <a:p>
                      <a:pPr marL="0" marR="0" algn="ctr">
                        <a:spcBef>
                          <a:spcPts val="0"/>
                        </a:spcBef>
                        <a:spcAft>
                          <a:spcPts val="0"/>
                        </a:spcAft>
                      </a:pPr>
                      <a:r>
                        <a:rPr lang="en-US" sz="1050" b="0" dirty="0">
                          <a:solidFill>
                            <a:schemeClr val="tx1">
                              <a:lumMod val="75000"/>
                              <a:lumOff val="25000"/>
                            </a:schemeClr>
                          </a:solidFill>
                          <a:effectLst/>
                        </a:rPr>
                        <a:t>75 000</a:t>
                      </a:r>
                      <a:endParaRPr lang="en-US" sz="1050" b="0" dirty="0">
                        <a:solidFill>
                          <a:schemeClr val="tx1">
                            <a:lumMod val="75000"/>
                            <a:lumOff val="25000"/>
                          </a:schemeClr>
                        </a:solidFill>
                        <a:effectLst/>
                        <a:latin typeface="Arial MT"/>
                        <a:ea typeface="Arial MT"/>
                        <a:cs typeface="Arial MT"/>
                      </a:endParaRPr>
                    </a:p>
                  </a:txBody>
                  <a:tcPr marL="100877" marR="60526" marT="60526" marB="60526" anchor="ctr"/>
                </a:tc>
                <a:tc>
                  <a:txBody>
                    <a:bodyPr/>
                    <a:lstStyle/>
                    <a:p>
                      <a:pPr marL="0" marR="0" algn="ctr">
                        <a:spcBef>
                          <a:spcPts val="0"/>
                        </a:spcBef>
                        <a:spcAft>
                          <a:spcPts val="0"/>
                        </a:spcAft>
                      </a:pPr>
                      <a:r>
                        <a:rPr lang="en-US" sz="900" b="0" dirty="0">
                          <a:solidFill>
                            <a:schemeClr val="tx1">
                              <a:lumMod val="75000"/>
                              <a:lumOff val="25000"/>
                            </a:schemeClr>
                          </a:solidFill>
                          <a:effectLst/>
                        </a:rPr>
                        <a:t>75 000</a:t>
                      </a: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solidFill>
                      <a:schemeClr val="accent4">
                        <a:lumMod val="60000"/>
                        <a:lumOff val="40000"/>
                      </a:schemeClr>
                    </a:solidFill>
                  </a:tcPr>
                </a:tc>
                <a:tc>
                  <a:txBody>
                    <a:bodyPr/>
                    <a:lstStyle/>
                    <a:p>
                      <a:pPr marL="0" marR="0" algn="ctr">
                        <a:spcBef>
                          <a:spcPts val="0"/>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solidFill>
                      <a:schemeClr val="accent4">
                        <a:lumMod val="20000"/>
                        <a:lumOff val="80000"/>
                      </a:schemeClr>
                    </a:solidFill>
                  </a:tcPr>
                </a:tc>
                <a:tc>
                  <a:txBody>
                    <a:bodyPr/>
                    <a:lstStyle/>
                    <a:p>
                      <a:pPr marL="0" marR="48895" algn="ctr">
                        <a:spcBef>
                          <a:spcPts val="0"/>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solidFill>
                      <a:schemeClr val="accent4">
                        <a:lumMod val="20000"/>
                        <a:lumOff val="80000"/>
                      </a:schemeClr>
                    </a:solidFill>
                  </a:tcPr>
                </a:tc>
                <a:tc>
                  <a:txBody>
                    <a:bodyPr/>
                    <a:lstStyle/>
                    <a:p>
                      <a:pPr marL="0" marR="48895" algn="ctr">
                        <a:spcBef>
                          <a:spcPts val="0"/>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solidFill>
                      <a:schemeClr val="accent4">
                        <a:lumMod val="20000"/>
                        <a:lumOff val="80000"/>
                      </a:schemeClr>
                    </a:solidFill>
                  </a:tcPr>
                </a:tc>
                <a:tc>
                  <a:txBody>
                    <a:bodyPr/>
                    <a:lstStyle/>
                    <a:p>
                      <a:pPr marL="0" marR="48895" algn="ctr">
                        <a:spcBef>
                          <a:spcPts val="0"/>
                        </a:spcBef>
                        <a:spcAft>
                          <a:spcPts val="0"/>
                        </a:spcAft>
                      </a:pPr>
                      <a:r>
                        <a:rPr lang="en-US" sz="900" b="0" dirty="0">
                          <a:solidFill>
                            <a:schemeClr val="tx1">
                              <a:lumMod val="75000"/>
                              <a:lumOff val="25000"/>
                            </a:schemeClr>
                          </a:solidFill>
                          <a:effectLst/>
                        </a:rPr>
                        <a:t> </a:t>
                      </a: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solidFill>
                      <a:schemeClr val="accent4">
                        <a:lumMod val="20000"/>
                        <a:lumOff val="80000"/>
                      </a:schemeClr>
                    </a:solidFill>
                  </a:tcPr>
                </a:tc>
                <a:tc>
                  <a:txBody>
                    <a:bodyPr/>
                    <a:lstStyle/>
                    <a:p>
                      <a:pPr marL="0" marR="48895" algn="ctr">
                        <a:spcBef>
                          <a:spcPts val="0"/>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solidFill>
                      <a:schemeClr val="bg1"/>
                    </a:solidFill>
                  </a:tcPr>
                </a:tc>
                <a:tc>
                  <a:txBody>
                    <a:bodyPr/>
                    <a:lstStyle/>
                    <a:p>
                      <a:pPr marL="0" marR="48895" algn="ctr">
                        <a:spcBef>
                          <a:spcPts val="0"/>
                        </a:spcBef>
                        <a:spcAft>
                          <a:spcPts val="0"/>
                        </a:spcAft>
                      </a:pPr>
                      <a:endParaRPr lang="en-US" sz="900" b="0" dirty="0">
                        <a:solidFill>
                          <a:schemeClr val="tx1">
                            <a:lumMod val="75000"/>
                            <a:lumOff val="25000"/>
                          </a:schemeClr>
                        </a:solidFill>
                        <a:effectLst/>
                        <a:latin typeface="Arial MT"/>
                        <a:ea typeface="Arial MT"/>
                        <a:cs typeface="Arial MT"/>
                      </a:endParaRPr>
                    </a:p>
                  </a:txBody>
                  <a:tcPr marL="100877" marR="60526" marT="60526" marB="60526" anchor="ctr"/>
                </a:tc>
                <a:extLst>
                  <a:ext uri="{0D108BD9-81ED-4DB2-BD59-A6C34878D82A}">
                    <a16:rowId xmlns:a16="http://schemas.microsoft.com/office/drawing/2014/main" xmlns="" val="2474039851"/>
                  </a:ext>
                </a:extLst>
              </a:tr>
            </a:tbl>
          </a:graphicData>
        </a:graphic>
      </p:graphicFrame>
      <p:sp>
        <p:nvSpPr>
          <p:cNvPr id="3" name="Rectangle 2">
            <a:extLst>
              <a:ext uri="{FF2B5EF4-FFF2-40B4-BE49-F238E27FC236}">
                <a16:creationId xmlns:a16="http://schemas.microsoft.com/office/drawing/2014/main" xmlns="" id="{E7E0635E-C86E-A197-A247-1678A0457BFA}"/>
              </a:ext>
            </a:extLst>
          </p:cNvPr>
          <p:cNvSpPr/>
          <p:nvPr/>
        </p:nvSpPr>
        <p:spPr>
          <a:xfrm>
            <a:off x="157744" y="6154192"/>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6912308C-8073-CFE9-7A9E-5E3B717E5BC3}"/>
              </a:ext>
            </a:extLst>
          </p:cNvPr>
          <p:cNvSpPr txBox="1"/>
          <p:nvPr/>
        </p:nvSpPr>
        <p:spPr>
          <a:xfrm>
            <a:off x="462224" y="5620767"/>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2</a:t>
            </a:r>
          </a:p>
        </p:txBody>
      </p:sp>
      <p:sp>
        <p:nvSpPr>
          <p:cNvPr id="5" name="Slide Number Placeholder 4">
            <a:extLst>
              <a:ext uri="{FF2B5EF4-FFF2-40B4-BE49-F238E27FC236}">
                <a16:creationId xmlns:a16="http://schemas.microsoft.com/office/drawing/2014/main" xmlns="" id="{825B2100-EE92-3856-F27F-5B30707FFCD3}"/>
              </a:ext>
            </a:extLst>
          </p:cNvPr>
          <p:cNvSpPr>
            <a:spLocks noGrp="1"/>
          </p:cNvSpPr>
          <p:nvPr>
            <p:ph type="sldNum" sz="quarter" idx="12"/>
          </p:nvPr>
        </p:nvSpPr>
        <p:spPr/>
        <p:txBody>
          <a:bodyPr/>
          <a:lstStyle/>
          <a:p>
            <a:fld id="{DA29E366-C59F-4931-AACC-96A9B8496996}" type="slidenum">
              <a:rPr lang="en-US" smtClean="0"/>
              <a:pPr/>
              <a:t>58</a:t>
            </a:fld>
            <a:endParaRPr lang="en-US" dirty="0"/>
          </a:p>
        </p:txBody>
      </p:sp>
      <p:sp>
        <p:nvSpPr>
          <p:cNvPr id="6" name="Rectangle 5">
            <a:extLst>
              <a:ext uri="{FF2B5EF4-FFF2-40B4-BE49-F238E27FC236}">
                <a16:creationId xmlns:a16="http://schemas.microsoft.com/office/drawing/2014/main" xmlns="" id="{898461F1-97C5-5A38-D911-03D09C4ECA5B}"/>
              </a:ext>
            </a:extLst>
          </p:cNvPr>
          <p:cNvSpPr/>
          <p:nvPr/>
        </p:nvSpPr>
        <p:spPr>
          <a:xfrm rot="16200000">
            <a:off x="4502121" y="5262484"/>
            <a:ext cx="861238" cy="25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101 740</a:t>
            </a:r>
          </a:p>
        </p:txBody>
      </p:sp>
      <p:sp>
        <p:nvSpPr>
          <p:cNvPr id="8" name="Rectangle 7">
            <a:extLst>
              <a:ext uri="{FF2B5EF4-FFF2-40B4-BE49-F238E27FC236}">
                <a16:creationId xmlns:a16="http://schemas.microsoft.com/office/drawing/2014/main" xmlns="" id="{99459A05-E41C-3B92-8F40-86DB99A657F2}"/>
              </a:ext>
            </a:extLst>
          </p:cNvPr>
          <p:cNvSpPr/>
          <p:nvPr/>
        </p:nvSpPr>
        <p:spPr>
          <a:xfrm rot="16200000">
            <a:off x="7056031" y="1460593"/>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1 000</a:t>
            </a:r>
          </a:p>
        </p:txBody>
      </p:sp>
      <p:sp>
        <p:nvSpPr>
          <p:cNvPr id="10" name="Rectangle 9">
            <a:extLst>
              <a:ext uri="{FF2B5EF4-FFF2-40B4-BE49-F238E27FC236}">
                <a16:creationId xmlns:a16="http://schemas.microsoft.com/office/drawing/2014/main" xmlns="" id="{18F76289-2BA2-DC94-C649-DD85EA36CE70}"/>
              </a:ext>
            </a:extLst>
          </p:cNvPr>
          <p:cNvSpPr/>
          <p:nvPr/>
        </p:nvSpPr>
        <p:spPr>
          <a:xfrm rot="16200000">
            <a:off x="7494182" y="1460592"/>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1 000</a:t>
            </a:r>
          </a:p>
        </p:txBody>
      </p:sp>
      <p:sp>
        <p:nvSpPr>
          <p:cNvPr id="12" name="Rectangle 11">
            <a:extLst>
              <a:ext uri="{FF2B5EF4-FFF2-40B4-BE49-F238E27FC236}">
                <a16:creationId xmlns:a16="http://schemas.microsoft.com/office/drawing/2014/main" xmlns="" id="{7482DC08-180D-6BD2-3FC0-0F85029C01CE}"/>
              </a:ext>
            </a:extLst>
          </p:cNvPr>
          <p:cNvSpPr/>
          <p:nvPr/>
        </p:nvSpPr>
        <p:spPr>
          <a:xfrm rot="16200000">
            <a:off x="6636931" y="3411611"/>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2 500</a:t>
            </a:r>
          </a:p>
        </p:txBody>
      </p:sp>
      <p:sp>
        <p:nvSpPr>
          <p:cNvPr id="13" name="Rectangle 12">
            <a:extLst>
              <a:ext uri="{FF2B5EF4-FFF2-40B4-BE49-F238E27FC236}">
                <a16:creationId xmlns:a16="http://schemas.microsoft.com/office/drawing/2014/main" xmlns="" id="{85A4F7F3-0845-63B7-997E-CF80EB00DD18}"/>
              </a:ext>
            </a:extLst>
          </p:cNvPr>
          <p:cNvSpPr/>
          <p:nvPr/>
        </p:nvSpPr>
        <p:spPr>
          <a:xfrm rot="16200000">
            <a:off x="7056030" y="3411611"/>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2 500</a:t>
            </a:r>
          </a:p>
        </p:txBody>
      </p:sp>
      <p:sp>
        <p:nvSpPr>
          <p:cNvPr id="14" name="Rectangle 13">
            <a:extLst>
              <a:ext uri="{FF2B5EF4-FFF2-40B4-BE49-F238E27FC236}">
                <a16:creationId xmlns:a16="http://schemas.microsoft.com/office/drawing/2014/main" xmlns="" id="{A0BF28EF-8E2F-EAC0-BC3E-A10E6EBF8093}"/>
              </a:ext>
            </a:extLst>
          </p:cNvPr>
          <p:cNvSpPr/>
          <p:nvPr/>
        </p:nvSpPr>
        <p:spPr>
          <a:xfrm rot="16200000">
            <a:off x="6664485" y="5262483"/>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30 000</a:t>
            </a:r>
          </a:p>
        </p:txBody>
      </p:sp>
      <p:sp>
        <p:nvSpPr>
          <p:cNvPr id="16" name="Rectangle 15">
            <a:extLst>
              <a:ext uri="{FF2B5EF4-FFF2-40B4-BE49-F238E27FC236}">
                <a16:creationId xmlns:a16="http://schemas.microsoft.com/office/drawing/2014/main" xmlns="" id="{8B292CEE-EB2A-C7AE-A40E-B53BBA374900}"/>
              </a:ext>
            </a:extLst>
          </p:cNvPr>
          <p:cNvSpPr/>
          <p:nvPr/>
        </p:nvSpPr>
        <p:spPr>
          <a:xfrm rot="16200000">
            <a:off x="7064405" y="5272190"/>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30 000</a:t>
            </a:r>
          </a:p>
        </p:txBody>
      </p:sp>
      <p:sp>
        <p:nvSpPr>
          <p:cNvPr id="17" name="Rectangle 16">
            <a:extLst>
              <a:ext uri="{FF2B5EF4-FFF2-40B4-BE49-F238E27FC236}">
                <a16:creationId xmlns:a16="http://schemas.microsoft.com/office/drawing/2014/main" xmlns="" id="{EB62FA26-9EBD-D942-FDEA-D1A0B76C5C7F}"/>
              </a:ext>
            </a:extLst>
          </p:cNvPr>
          <p:cNvSpPr/>
          <p:nvPr/>
        </p:nvSpPr>
        <p:spPr>
          <a:xfrm rot="16200000">
            <a:off x="7463174" y="5295380"/>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5 000</a:t>
            </a:r>
          </a:p>
        </p:txBody>
      </p:sp>
      <p:sp>
        <p:nvSpPr>
          <p:cNvPr id="18" name="Rectangle 17">
            <a:extLst>
              <a:ext uri="{FF2B5EF4-FFF2-40B4-BE49-F238E27FC236}">
                <a16:creationId xmlns:a16="http://schemas.microsoft.com/office/drawing/2014/main" xmlns="" id="{4AD21195-AF7E-0437-ABE3-A7CC97716D2B}"/>
              </a:ext>
            </a:extLst>
          </p:cNvPr>
          <p:cNvSpPr/>
          <p:nvPr/>
        </p:nvSpPr>
        <p:spPr>
          <a:xfrm rot="16200000">
            <a:off x="6128735" y="5295380"/>
            <a:ext cx="861238" cy="2578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10 000</a:t>
            </a:r>
          </a:p>
        </p:txBody>
      </p:sp>
      <p:sp>
        <p:nvSpPr>
          <p:cNvPr id="19" name="Rectangle 18">
            <a:extLst>
              <a:ext uri="{FF2B5EF4-FFF2-40B4-BE49-F238E27FC236}">
                <a16:creationId xmlns:a16="http://schemas.microsoft.com/office/drawing/2014/main" xmlns="" id="{3BFD915D-A99A-47CC-48E1-28E9D13DA151}"/>
              </a:ext>
            </a:extLst>
          </p:cNvPr>
          <p:cNvSpPr/>
          <p:nvPr/>
        </p:nvSpPr>
        <p:spPr>
          <a:xfrm rot="16200000">
            <a:off x="7863408" y="3458461"/>
            <a:ext cx="861238" cy="25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5 000</a:t>
            </a:r>
          </a:p>
        </p:txBody>
      </p:sp>
      <p:sp>
        <p:nvSpPr>
          <p:cNvPr id="20" name="Rectangle 19">
            <a:extLst>
              <a:ext uri="{FF2B5EF4-FFF2-40B4-BE49-F238E27FC236}">
                <a16:creationId xmlns:a16="http://schemas.microsoft.com/office/drawing/2014/main" xmlns="" id="{5C130489-FD59-EA8D-00AC-0592BE8D814A}"/>
              </a:ext>
            </a:extLst>
          </p:cNvPr>
          <p:cNvSpPr/>
          <p:nvPr/>
        </p:nvSpPr>
        <p:spPr>
          <a:xfrm rot="16200000">
            <a:off x="8411427" y="3411611"/>
            <a:ext cx="861238" cy="25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5 000</a:t>
            </a:r>
          </a:p>
        </p:txBody>
      </p:sp>
      <p:sp>
        <p:nvSpPr>
          <p:cNvPr id="21" name="Rectangle 20">
            <a:extLst>
              <a:ext uri="{FF2B5EF4-FFF2-40B4-BE49-F238E27FC236}">
                <a16:creationId xmlns:a16="http://schemas.microsoft.com/office/drawing/2014/main" xmlns="" id="{048625CD-841B-13FE-87BF-124E12EBBA2E}"/>
              </a:ext>
            </a:extLst>
          </p:cNvPr>
          <p:cNvSpPr/>
          <p:nvPr/>
        </p:nvSpPr>
        <p:spPr>
          <a:xfrm rot="16200000">
            <a:off x="7861943" y="5262482"/>
            <a:ext cx="861238" cy="25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75 000</a:t>
            </a:r>
          </a:p>
        </p:txBody>
      </p:sp>
      <p:sp>
        <p:nvSpPr>
          <p:cNvPr id="23" name="Rectangle 22">
            <a:extLst>
              <a:ext uri="{FF2B5EF4-FFF2-40B4-BE49-F238E27FC236}">
                <a16:creationId xmlns:a16="http://schemas.microsoft.com/office/drawing/2014/main" xmlns="" id="{2AA0975A-71FB-E2E7-BE3B-972AC5BFF5AD}"/>
              </a:ext>
            </a:extLst>
          </p:cNvPr>
          <p:cNvSpPr/>
          <p:nvPr/>
        </p:nvSpPr>
        <p:spPr>
          <a:xfrm rot="16200000">
            <a:off x="8411426" y="5178048"/>
            <a:ext cx="861238" cy="257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75 000</a:t>
            </a:r>
          </a:p>
        </p:txBody>
      </p:sp>
    </p:spTree>
    <p:extLst>
      <p:ext uri="{BB962C8B-B14F-4D97-AF65-F5344CB8AC3E}">
        <p14:creationId xmlns:p14="http://schemas.microsoft.com/office/powerpoint/2010/main" xmlns="" val="59035557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3" name="Table 2">
            <a:extLst>
              <a:ext uri="{FF2B5EF4-FFF2-40B4-BE49-F238E27FC236}">
                <a16:creationId xmlns:a16="http://schemas.microsoft.com/office/drawing/2014/main" xmlns="" id="{0C0BB01F-BA63-5720-97E6-8847FE65CC86}"/>
              </a:ext>
            </a:extLst>
          </p:cNvPr>
          <p:cNvGraphicFramePr>
            <a:graphicFrameLocks noGrp="1"/>
          </p:cNvGraphicFramePr>
          <p:nvPr>
            <p:extLst>
              <p:ext uri="{D42A27DB-BD31-4B8C-83A1-F6EECF244321}">
                <p14:modId xmlns:p14="http://schemas.microsoft.com/office/powerpoint/2010/main" xmlns="" val="4160307426"/>
              </p:ext>
            </p:extLst>
          </p:nvPr>
        </p:nvGraphicFramePr>
        <p:xfrm>
          <a:off x="171450" y="380463"/>
          <a:ext cx="8743954" cy="4703571"/>
        </p:xfrm>
        <a:graphic>
          <a:graphicData uri="http://schemas.openxmlformats.org/drawingml/2006/table">
            <a:tbl>
              <a:tblPr firstRow="1" firstCol="1" lastRow="1" lastCol="1" bandRow="1" bandCol="1">
                <a:tableStyleId>{5940675A-B579-460E-94D1-54222C63F5DA}</a:tableStyleId>
              </a:tblPr>
              <a:tblGrid>
                <a:gridCol w="1253131">
                  <a:extLst>
                    <a:ext uri="{9D8B030D-6E8A-4147-A177-3AD203B41FA5}">
                      <a16:colId xmlns:a16="http://schemas.microsoft.com/office/drawing/2014/main" xmlns="" val="1414847195"/>
                    </a:ext>
                  </a:extLst>
                </a:gridCol>
                <a:gridCol w="926008">
                  <a:extLst>
                    <a:ext uri="{9D8B030D-6E8A-4147-A177-3AD203B41FA5}">
                      <a16:colId xmlns:a16="http://schemas.microsoft.com/office/drawing/2014/main" xmlns="" val="2210319214"/>
                    </a:ext>
                  </a:extLst>
                </a:gridCol>
                <a:gridCol w="2630120">
                  <a:extLst>
                    <a:ext uri="{9D8B030D-6E8A-4147-A177-3AD203B41FA5}">
                      <a16:colId xmlns:a16="http://schemas.microsoft.com/office/drawing/2014/main" xmlns="" val="1010460636"/>
                    </a:ext>
                  </a:extLst>
                </a:gridCol>
                <a:gridCol w="288259">
                  <a:extLst>
                    <a:ext uri="{9D8B030D-6E8A-4147-A177-3AD203B41FA5}">
                      <a16:colId xmlns:a16="http://schemas.microsoft.com/office/drawing/2014/main" xmlns="" val="2995776962"/>
                    </a:ext>
                  </a:extLst>
                </a:gridCol>
                <a:gridCol w="288818">
                  <a:extLst>
                    <a:ext uri="{9D8B030D-6E8A-4147-A177-3AD203B41FA5}">
                      <a16:colId xmlns:a16="http://schemas.microsoft.com/office/drawing/2014/main" xmlns="" val="2873241951"/>
                    </a:ext>
                  </a:extLst>
                </a:gridCol>
                <a:gridCol w="362911">
                  <a:extLst>
                    <a:ext uri="{9D8B030D-6E8A-4147-A177-3AD203B41FA5}">
                      <a16:colId xmlns:a16="http://schemas.microsoft.com/office/drawing/2014/main" xmlns="" val="1173876647"/>
                    </a:ext>
                  </a:extLst>
                </a:gridCol>
                <a:gridCol w="288818">
                  <a:extLst>
                    <a:ext uri="{9D8B030D-6E8A-4147-A177-3AD203B41FA5}">
                      <a16:colId xmlns:a16="http://schemas.microsoft.com/office/drawing/2014/main" xmlns="" val="1677405157"/>
                    </a:ext>
                  </a:extLst>
                </a:gridCol>
                <a:gridCol w="331244">
                  <a:extLst>
                    <a:ext uri="{9D8B030D-6E8A-4147-A177-3AD203B41FA5}">
                      <a16:colId xmlns:a16="http://schemas.microsoft.com/office/drawing/2014/main" xmlns="" val="1313005095"/>
                    </a:ext>
                  </a:extLst>
                </a:gridCol>
                <a:gridCol w="382555">
                  <a:extLst>
                    <a:ext uri="{9D8B030D-6E8A-4147-A177-3AD203B41FA5}">
                      <a16:colId xmlns:a16="http://schemas.microsoft.com/office/drawing/2014/main" xmlns="" val="662511164"/>
                    </a:ext>
                  </a:extLst>
                </a:gridCol>
                <a:gridCol w="460766">
                  <a:extLst>
                    <a:ext uri="{9D8B030D-6E8A-4147-A177-3AD203B41FA5}">
                      <a16:colId xmlns:a16="http://schemas.microsoft.com/office/drawing/2014/main" xmlns="" val="792482768"/>
                    </a:ext>
                  </a:extLst>
                </a:gridCol>
                <a:gridCol w="289377">
                  <a:extLst>
                    <a:ext uri="{9D8B030D-6E8A-4147-A177-3AD203B41FA5}">
                      <a16:colId xmlns:a16="http://schemas.microsoft.com/office/drawing/2014/main" xmlns="" val="91307780"/>
                    </a:ext>
                  </a:extLst>
                </a:gridCol>
                <a:gridCol w="289378">
                  <a:extLst>
                    <a:ext uri="{9D8B030D-6E8A-4147-A177-3AD203B41FA5}">
                      <a16:colId xmlns:a16="http://schemas.microsoft.com/office/drawing/2014/main" xmlns="" val="25220350"/>
                    </a:ext>
                  </a:extLst>
                </a:gridCol>
                <a:gridCol w="289377">
                  <a:extLst>
                    <a:ext uri="{9D8B030D-6E8A-4147-A177-3AD203B41FA5}">
                      <a16:colId xmlns:a16="http://schemas.microsoft.com/office/drawing/2014/main" xmlns="" val="3841003441"/>
                    </a:ext>
                  </a:extLst>
                </a:gridCol>
                <a:gridCol w="663192">
                  <a:extLst>
                    <a:ext uri="{9D8B030D-6E8A-4147-A177-3AD203B41FA5}">
                      <a16:colId xmlns:a16="http://schemas.microsoft.com/office/drawing/2014/main" xmlns="" val="2343926823"/>
                    </a:ext>
                  </a:extLst>
                </a:gridCol>
              </a:tblGrid>
              <a:tr h="193254">
                <a:tc gridSpan="10">
                  <a:txBody>
                    <a:bodyPr/>
                    <a:lstStyle/>
                    <a:p>
                      <a:pPr marL="49530" marR="0">
                        <a:spcBef>
                          <a:spcPts val="145"/>
                        </a:spcBef>
                        <a:spcAft>
                          <a:spcPts val="0"/>
                        </a:spcAft>
                      </a:pPr>
                      <a:r>
                        <a:rPr lang="en-US" sz="1100" dirty="0">
                          <a:effectLst/>
                        </a:rPr>
                        <a:t>INFRASTRUCTURE</a:t>
                      </a:r>
                      <a:r>
                        <a:rPr lang="en-US" sz="1100" spc="-30" dirty="0">
                          <a:effectLst/>
                        </a:rPr>
                        <a:t> </a:t>
                      </a:r>
                      <a:r>
                        <a:rPr lang="en-US" sz="1100" dirty="0">
                          <a:effectLst/>
                        </a:rPr>
                        <a:t>SUPPORT</a:t>
                      </a:r>
                      <a:endParaRPr lang="en-US" sz="1100" dirty="0">
                        <a:effectLst/>
                        <a:latin typeface="Arial MT"/>
                        <a:ea typeface="Arial MT"/>
                        <a:cs typeface="Arial MT"/>
                      </a:endParaRPr>
                    </a:p>
                  </a:txBody>
                  <a:tcPr marL="0" marR="0"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49530" marR="0">
                        <a:spcBef>
                          <a:spcPts val="145"/>
                        </a:spcBef>
                        <a:spcAft>
                          <a:spcPts val="0"/>
                        </a:spcAft>
                      </a:pPr>
                      <a:r>
                        <a:rPr lang="en-US" sz="1100" dirty="0">
                          <a:effectLst/>
                        </a:rPr>
                        <a:t> </a:t>
                      </a:r>
                      <a:endParaRPr lang="en-US" sz="1100" dirty="0">
                        <a:effectLst/>
                        <a:latin typeface="Arial MT"/>
                        <a:ea typeface="Arial MT"/>
                        <a:cs typeface="Arial MT"/>
                      </a:endParaRPr>
                    </a:p>
                  </a:txBody>
                  <a:tcPr marL="0" marR="0" marT="0" marB="0"/>
                </a:tc>
                <a:tc>
                  <a:txBody>
                    <a:bodyPr/>
                    <a:lstStyle/>
                    <a:p>
                      <a:pPr marL="49530" marR="0">
                        <a:spcBef>
                          <a:spcPts val="145"/>
                        </a:spcBef>
                        <a:spcAft>
                          <a:spcPts val="0"/>
                        </a:spcAft>
                      </a:pPr>
                      <a:r>
                        <a:rPr lang="en-US" sz="1100" dirty="0">
                          <a:effectLst/>
                        </a:rPr>
                        <a:t> </a:t>
                      </a:r>
                      <a:endParaRPr lang="en-US" sz="1100" dirty="0">
                        <a:effectLst/>
                        <a:latin typeface="Arial MT"/>
                        <a:ea typeface="Arial MT"/>
                        <a:cs typeface="Arial MT"/>
                      </a:endParaRPr>
                    </a:p>
                  </a:txBody>
                  <a:tcPr marL="0" marR="0" marT="0" marB="0"/>
                </a:tc>
                <a:tc>
                  <a:txBody>
                    <a:bodyPr/>
                    <a:lstStyle/>
                    <a:p>
                      <a:pPr marL="49530" marR="0">
                        <a:spcBef>
                          <a:spcPts val="145"/>
                        </a:spcBef>
                        <a:spcAft>
                          <a:spcPts val="0"/>
                        </a:spcAft>
                      </a:pPr>
                      <a:r>
                        <a:rPr lang="en-US" sz="1100" dirty="0">
                          <a:effectLst/>
                        </a:rPr>
                        <a:t> </a:t>
                      </a:r>
                      <a:endParaRPr lang="en-US" sz="1100" dirty="0">
                        <a:effectLst/>
                        <a:latin typeface="Arial MT"/>
                        <a:ea typeface="Arial MT"/>
                        <a:cs typeface="Arial MT"/>
                      </a:endParaRPr>
                    </a:p>
                  </a:txBody>
                  <a:tcPr marL="0" marR="0" marT="0" marB="0"/>
                </a:tc>
                <a:tc>
                  <a:txBody>
                    <a:bodyPr/>
                    <a:lstStyle/>
                    <a:p>
                      <a:pPr marL="49530" marR="0">
                        <a:spcBef>
                          <a:spcPts val="145"/>
                        </a:spcBef>
                        <a:spcAft>
                          <a:spcPts val="0"/>
                        </a:spcAft>
                      </a:pPr>
                      <a:r>
                        <a:rPr lang="en-US" sz="1100" dirty="0">
                          <a:effectLst/>
                        </a:rPr>
                        <a:t> </a:t>
                      </a:r>
                      <a:endParaRPr lang="en-US" sz="1100" dirty="0">
                        <a:effectLst/>
                        <a:latin typeface="Arial MT"/>
                        <a:ea typeface="Arial MT"/>
                        <a:cs typeface="Arial MT"/>
                      </a:endParaRPr>
                    </a:p>
                  </a:txBody>
                  <a:tcPr marL="0" marR="0" marT="0" marB="0"/>
                </a:tc>
                <a:extLst>
                  <a:ext uri="{0D108BD9-81ED-4DB2-BD59-A6C34878D82A}">
                    <a16:rowId xmlns:a16="http://schemas.microsoft.com/office/drawing/2014/main" xmlns="" val="2006880171"/>
                  </a:ext>
                </a:extLst>
              </a:tr>
              <a:tr h="1492797">
                <a:tc>
                  <a:txBody>
                    <a:bodyPr/>
                    <a:lstStyle/>
                    <a:p>
                      <a:pPr marL="0" marR="0">
                        <a:spcBef>
                          <a:spcPts val="0"/>
                        </a:spcBef>
                        <a:spcAft>
                          <a:spcPts val="0"/>
                        </a:spcAft>
                      </a:pPr>
                      <a:r>
                        <a:rPr lang="en-US" sz="1100" dirty="0">
                          <a:effectLst/>
                        </a:rPr>
                        <a:t>Integrated and accessible SAC infrastructure and information</a:t>
                      </a:r>
                      <a:endParaRPr lang="en-US" sz="1100" dirty="0">
                        <a:effectLst/>
                        <a:latin typeface="Arial MT"/>
                        <a:ea typeface="Arial MT"/>
                        <a:cs typeface="Arial MT"/>
                      </a:endParaRPr>
                    </a:p>
                  </a:txBody>
                  <a:tcPr marL="0" marR="0" marT="0" marB="0"/>
                </a:tc>
                <a:tc>
                  <a:txBody>
                    <a:bodyPr/>
                    <a:lstStyle/>
                    <a:p>
                      <a:pPr marL="49530" marR="3175">
                        <a:spcBef>
                          <a:spcPts val="0"/>
                        </a:spcBef>
                        <a:spcAft>
                          <a:spcPts val="0"/>
                        </a:spcAft>
                      </a:pPr>
                      <a:r>
                        <a:rPr lang="en-US" sz="1100" dirty="0">
                          <a:effectLst/>
                        </a:rPr>
                        <a:t>Sports infrastructure projects</a:t>
                      </a:r>
                      <a:endParaRPr lang="en-US" sz="1100" dirty="0">
                        <a:effectLst/>
                        <a:latin typeface="Arial MT"/>
                        <a:ea typeface="Arial MT"/>
                        <a:cs typeface="Arial MT"/>
                      </a:endParaRPr>
                    </a:p>
                  </a:txBody>
                  <a:tcPr marL="0" marR="0" marT="0" marB="0"/>
                </a:tc>
                <a:tc>
                  <a:txBody>
                    <a:bodyPr/>
                    <a:lstStyle/>
                    <a:p>
                      <a:pPr marL="49530" marR="0">
                        <a:spcBef>
                          <a:spcPts val="0"/>
                        </a:spcBef>
                        <a:spcAft>
                          <a:spcPts val="0"/>
                        </a:spcAft>
                      </a:pPr>
                      <a:r>
                        <a:rPr lang="en-US" sz="1100" dirty="0">
                          <a:effectLst/>
                        </a:rPr>
                        <a:t>RDSP</a:t>
                      </a:r>
                      <a:r>
                        <a:rPr lang="en-US" sz="1100" spc="35" dirty="0">
                          <a:effectLst/>
                        </a:rPr>
                        <a:t> </a:t>
                      </a:r>
                      <a:r>
                        <a:rPr lang="en-US" sz="1100" dirty="0">
                          <a:effectLst/>
                        </a:rPr>
                        <a:t>2.8</a:t>
                      </a:r>
                      <a:r>
                        <a:rPr lang="en-US" sz="1100" spc="40" dirty="0">
                          <a:effectLst/>
                        </a:rPr>
                        <a:t> </a:t>
                      </a:r>
                      <a:r>
                        <a:rPr lang="en-US" sz="1100" dirty="0">
                          <a:effectLst/>
                        </a:rPr>
                        <a:t>Number of municipalities provided with technical and / or management support during construction.</a:t>
                      </a:r>
                    </a:p>
                    <a:p>
                      <a:pPr marL="49530" marR="135255">
                        <a:spcBef>
                          <a:spcPts val="0"/>
                        </a:spcBef>
                        <a:spcAft>
                          <a:spcPts val="0"/>
                        </a:spcAft>
                      </a:pPr>
                      <a:r>
                        <a:rPr lang="en-US" sz="1100" dirty="0">
                          <a:effectLst/>
                        </a:rPr>
                        <a:t> </a:t>
                      </a:r>
                    </a:p>
                    <a:p>
                      <a:pPr marL="49530" marR="135255">
                        <a:spcBef>
                          <a:spcPts val="0"/>
                        </a:spcBef>
                        <a:spcAft>
                          <a:spcPts val="0"/>
                        </a:spcAft>
                      </a:pPr>
                      <a:r>
                        <a:rPr lang="en-US" sz="1100" dirty="0">
                          <a:effectLst/>
                        </a:rPr>
                        <a:t>(MTSF: 40 + 35 + 50 + 50 + 50</a:t>
                      </a:r>
                    </a:p>
                    <a:p>
                      <a:pPr marL="49530" marR="135255">
                        <a:spcBef>
                          <a:spcPts val="0"/>
                        </a:spcBef>
                        <a:spcAft>
                          <a:spcPts val="0"/>
                        </a:spcAft>
                      </a:pPr>
                      <a:r>
                        <a:rPr lang="en-US" sz="1100" dirty="0">
                          <a:effectLst/>
                        </a:rPr>
                        <a:t>= 225)</a:t>
                      </a:r>
                    </a:p>
                    <a:p>
                      <a:pPr marL="0" marR="0">
                        <a:spcBef>
                          <a:spcPts val="50"/>
                        </a:spcBef>
                        <a:spcAft>
                          <a:spcPts val="0"/>
                        </a:spcAft>
                      </a:pPr>
                      <a:r>
                        <a:rPr lang="en-US" sz="1100" dirty="0">
                          <a:effectLst/>
                        </a:rPr>
                        <a:t> </a:t>
                      </a:r>
                    </a:p>
                    <a:p>
                      <a:pPr marL="48895" marR="0">
                        <a:spcBef>
                          <a:spcPts val="0"/>
                        </a:spcBef>
                        <a:spcAft>
                          <a:spcPts val="0"/>
                        </a:spcAft>
                      </a:pPr>
                      <a:r>
                        <a:rPr lang="en-US" sz="1100" dirty="0">
                          <a:effectLst/>
                        </a:rPr>
                        <a:t>(ENE:</a:t>
                      </a:r>
                      <a:r>
                        <a:rPr lang="en-US" sz="1100" spc="-50" dirty="0">
                          <a:effectLst/>
                        </a:rPr>
                        <a:t> </a:t>
                      </a:r>
                      <a:r>
                        <a:rPr lang="en-US" sz="1100" dirty="0">
                          <a:effectLst/>
                        </a:rPr>
                        <a:t>50)</a:t>
                      </a:r>
                      <a:endParaRPr lang="en-US" sz="1100" dirty="0">
                        <a:effectLst/>
                        <a:latin typeface="Arial MT"/>
                        <a:ea typeface="Arial MT"/>
                        <a:cs typeface="Arial MT"/>
                      </a:endParaRPr>
                    </a:p>
                  </a:txBody>
                  <a:tcPr marL="0" marR="0" marT="0" marB="0"/>
                </a:tc>
                <a:tc>
                  <a:txBody>
                    <a:bodyPr/>
                    <a:lstStyle/>
                    <a:p>
                      <a:pPr marL="0" marR="47625" algn="ctr">
                        <a:spcBef>
                          <a:spcPts val="630"/>
                        </a:spcBef>
                        <a:spcAft>
                          <a:spcPts val="0"/>
                        </a:spcAft>
                      </a:pPr>
                      <a:r>
                        <a:rPr lang="en-US" sz="1100" dirty="0">
                          <a:effectLst/>
                        </a:rPr>
                        <a:t>43</a:t>
                      </a:r>
                      <a:endParaRPr lang="en-US" sz="1100" dirty="0">
                        <a:effectLst/>
                        <a:latin typeface="Arial MT"/>
                        <a:ea typeface="Arial MT"/>
                        <a:cs typeface="Arial MT"/>
                      </a:endParaRPr>
                    </a:p>
                  </a:txBody>
                  <a:tcPr marL="0" marR="0" marT="0" marB="0" anchor="ctr"/>
                </a:tc>
                <a:tc>
                  <a:txBody>
                    <a:bodyPr/>
                    <a:lstStyle/>
                    <a:p>
                      <a:pPr marL="0" marR="48260" algn="ctr">
                        <a:spcBef>
                          <a:spcPts val="630"/>
                        </a:spcBef>
                        <a:spcAft>
                          <a:spcPts val="0"/>
                        </a:spcAft>
                      </a:pPr>
                      <a:r>
                        <a:rPr lang="en-US" sz="1100" dirty="0">
                          <a:effectLst/>
                        </a:rPr>
                        <a:t>35</a:t>
                      </a:r>
                      <a:endParaRPr lang="en-US" sz="1100" dirty="0">
                        <a:effectLst/>
                        <a:latin typeface="Arial MT"/>
                        <a:ea typeface="Arial MT"/>
                        <a:cs typeface="Arial MT"/>
                      </a:endParaRPr>
                    </a:p>
                  </a:txBody>
                  <a:tcPr marL="0" marR="0" marT="0" marB="0" anchor="ctr"/>
                </a:tc>
                <a:tc>
                  <a:txBody>
                    <a:bodyPr/>
                    <a:lstStyle/>
                    <a:p>
                      <a:pPr marL="0" marR="48260" algn="ctr">
                        <a:spcBef>
                          <a:spcPts val="630"/>
                        </a:spcBef>
                        <a:spcAft>
                          <a:spcPts val="0"/>
                        </a:spcAft>
                      </a:pPr>
                      <a:r>
                        <a:rPr lang="en-US" sz="1100" dirty="0">
                          <a:effectLst/>
                        </a:rPr>
                        <a:t>106</a:t>
                      </a:r>
                      <a:endParaRPr lang="en-US" sz="1100" dirty="0">
                        <a:effectLst/>
                        <a:latin typeface="Arial MT"/>
                        <a:ea typeface="Arial MT"/>
                        <a:cs typeface="Arial MT"/>
                      </a:endParaRPr>
                    </a:p>
                  </a:txBody>
                  <a:tcPr marL="0" marR="0" marT="0" marB="0" anchor="ctr"/>
                </a:tc>
                <a:tc>
                  <a:txBody>
                    <a:bodyPr/>
                    <a:lstStyle/>
                    <a:p>
                      <a:pPr marL="0" marR="48260" algn="ctr">
                        <a:spcBef>
                          <a:spcPts val="630"/>
                        </a:spcBef>
                        <a:spcAft>
                          <a:spcPts val="0"/>
                        </a:spcAft>
                      </a:pPr>
                      <a:r>
                        <a:rPr lang="en-US" sz="1100" dirty="0">
                          <a:effectLst/>
                        </a:rPr>
                        <a:t>50</a:t>
                      </a:r>
                      <a:endParaRPr lang="en-US" sz="1100" dirty="0">
                        <a:effectLst/>
                        <a:latin typeface="Arial MT"/>
                        <a:ea typeface="Arial MT"/>
                        <a:cs typeface="Arial MT"/>
                      </a:endParaRPr>
                    </a:p>
                  </a:txBody>
                  <a:tcPr marL="0" marR="0" marT="0" marB="0" anchor="ctr"/>
                </a:tc>
                <a:tc>
                  <a:txBody>
                    <a:bodyPr/>
                    <a:lstStyle/>
                    <a:p>
                      <a:pPr marL="0" marR="48895" algn="ctr">
                        <a:spcBef>
                          <a:spcPts val="630"/>
                        </a:spcBef>
                        <a:spcAft>
                          <a:spcPts val="0"/>
                        </a:spcAft>
                      </a:pPr>
                      <a:r>
                        <a:rPr lang="en-US" sz="1100" dirty="0">
                          <a:effectLst/>
                        </a:rPr>
                        <a:t>50</a:t>
                      </a:r>
                      <a:endParaRPr lang="en-US" sz="11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895" algn="ctr">
                        <a:spcBef>
                          <a:spcPts val="0"/>
                        </a:spcBef>
                        <a:spcAft>
                          <a:spcPts val="0"/>
                        </a:spcAft>
                      </a:pPr>
                      <a:r>
                        <a:rPr lang="en-US" sz="1100" dirty="0">
                          <a:effectLst/>
                        </a:rPr>
                        <a:t>50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100" dirty="0">
                          <a:effectLst/>
                        </a:rPr>
                        <a:t>50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630"/>
                        </a:spcBef>
                        <a:spcAft>
                          <a:spcPts val="0"/>
                        </a:spcAft>
                      </a:pPr>
                      <a:r>
                        <a:rPr lang="en-US" sz="1100" dirty="0">
                          <a:effectLst/>
                        </a:rPr>
                        <a:t>50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630"/>
                        </a:spcBef>
                        <a:spcAft>
                          <a:spcPts val="0"/>
                        </a:spcAft>
                      </a:pPr>
                      <a:r>
                        <a:rPr lang="en-US" sz="1100" dirty="0">
                          <a:effectLst/>
                        </a:rPr>
                        <a:t>50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630"/>
                        </a:spcBef>
                        <a:spcAft>
                          <a:spcPts val="0"/>
                        </a:spcAft>
                      </a:pPr>
                      <a:r>
                        <a:rPr lang="en-US" sz="1100" dirty="0">
                          <a:effectLst/>
                        </a:rPr>
                        <a:t>50</a:t>
                      </a:r>
                      <a:endParaRPr lang="en-US" sz="1100" dirty="0">
                        <a:effectLst/>
                        <a:latin typeface="Arial MT"/>
                        <a:ea typeface="Arial MT"/>
                        <a:cs typeface="Arial MT"/>
                      </a:endParaRPr>
                    </a:p>
                  </a:txBody>
                  <a:tcPr marL="0" marR="0" marT="0" marB="0" anchor="ctr"/>
                </a:tc>
                <a:tc>
                  <a:txBody>
                    <a:bodyPr/>
                    <a:lstStyle/>
                    <a:p>
                      <a:pPr marL="0" marR="48895" algn="ctr">
                        <a:spcBef>
                          <a:spcPts val="630"/>
                        </a:spcBef>
                        <a:spcAft>
                          <a:spcPts val="0"/>
                        </a:spcAft>
                      </a:pPr>
                      <a:r>
                        <a:rPr lang="en-US" sz="1100" dirty="0">
                          <a:effectLst/>
                        </a:rPr>
                        <a:t>50</a:t>
                      </a:r>
                      <a:endParaRPr lang="en-US" sz="1100" dirty="0">
                        <a:effectLst/>
                        <a:latin typeface="Arial MT"/>
                        <a:ea typeface="Arial MT"/>
                        <a:cs typeface="Arial MT"/>
                      </a:endParaRPr>
                    </a:p>
                  </a:txBody>
                  <a:tcPr marL="0" marR="0" marT="0" marB="0" anchor="ctr"/>
                </a:tc>
                <a:extLst>
                  <a:ext uri="{0D108BD9-81ED-4DB2-BD59-A6C34878D82A}">
                    <a16:rowId xmlns:a16="http://schemas.microsoft.com/office/drawing/2014/main" xmlns="" val="3400109026"/>
                  </a:ext>
                </a:extLst>
              </a:tr>
              <a:tr h="1320568">
                <a:tc>
                  <a:txBody>
                    <a:bodyPr/>
                    <a:lstStyle/>
                    <a:p>
                      <a:pPr marL="50165" marR="78740">
                        <a:lnSpc>
                          <a:spcPct val="100000"/>
                        </a:lnSpc>
                        <a:spcBef>
                          <a:spcPts val="10"/>
                        </a:spcBef>
                        <a:spcAft>
                          <a:spcPts val="0"/>
                        </a:spcAft>
                      </a:pPr>
                      <a:r>
                        <a:rPr lang="en-US" sz="1100" dirty="0">
                          <a:effectLst/>
                        </a:rPr>
                        <a:t>Integrated and accessible SAC infrastructure and information</a:t>
                      </a:r>
                      <a:endParaRPr lang="en-US" sz="1100" dirty="0">
                        <a:effectLst/>
                        <a:latin typeface="Arial MT"/>
                        <a:ea typeface="Arial MT"/>
                        <a:cs typeface="Arial MT"/>
                      </a:endParaRPr>
                    </a:p>
                  </a:txBody>
                  <a:tcPr marL="0" marR="0" marT="0" marB="0"/>
                </a:tc>
                <a:tc>
                  <a:txBody>
                    <a:bodyPr/>
                    <a:lstStyle/>
                    <a:p>
                      <a:pPr marL="50165" marR="78740">
                        <a:lnSpc>
                          <a:spcPct val="100000"/>
                        </a:lnSpc>
                        <a:spcBef>
                          <a:spcPts val="10"/>
                        </a:spcBef>
                        <a:spcAft>
                          <a:spcPts val="0"/>
                        </a:spcAft>
                      </a:pPr>
                      <a:r>
                        <a:rPr lang="en-US" sz="1100" dirty="0">
                          <a:effectLst/>
                        </a:rPr>
                        <a:t>Outdoor gyms and playparks.</a:t>
                      </a:r>
                      <a:endParaRPr lang="en-US" sz="1100" dirty="0">
                        <a:effectLst/>
                        <a:latin typeface="Arial MT"/>
                        <a:ea typeface="Arial MT"/>
                        <a:cs typeface="Arial MT"/>
                      </a:endParaRPr>
                    </a:p>
                  </a:txBody>
                  <a:tcPr marL="0" marR="0" marT="0" marB="0"/>
                </a:tc>
                <a:tc>
                  <a:txBody>
                    <a:bodyPr/>
                    <a:lstStyle/>
                    <a:p>
                      <a:pPr marL="50165" marR="78740">
                        <a:lnSpc>
                          <a:spcPct val="100000"/>
                        </a:lnSpc>
                        <a:spcBef>
                          <a:spcPts val="10"/>
                        </a:spcBef>
                        <a:spcAft>
                          <a:spcPts val="0"/>
                        </a:spcAft>
                      </a:pPr>
                      <a:r>
                        <a:rPr lang="en-US" sz="1100" dirty="0">
                          <a:effectLst/>
                        </a:rPr>
                        <a:t>RDSP 2.9</a:t>
                      </a:r>
                    </a:p>
                    <a:p>
                      <a:pPr marL="50165" marR="78740">
                        <a:lnSpc>
                          <a:spcPct val="100000"/>
                        </a:lnSpc>
                        <a:spcBef>
                          <a:spcPts val="10"/>
                        </a:spcBef>
                        <a:spcAft>
                          <a:spcPts val="0"/>
                        </a:spcAft>
                      </a:pPr>
                      <a:r>
                        <a:rPr lang="en-US" sz="1100" dirty="0">
                          <a:effectLst/>
                        </a:rPr>
                        <a:t>Number of community outdoor gyms and children’s play parks constructed</a:t>
                      </a:r>
                    </a:p>
                    <a:p>
                      <a:pPr marL="0" marR="0">
                        <a:spcBef>
                          <a:spcPts val="10"/>
                        </a:spcBef>
                        <a:spcAft>
                          <a:spcPts val="0"/>
                        </a:spcAft>
                      </a:pPr>
                      <a:r>
                        <a:rPr lang="en-US" sz="1100" dirty="0">
                          <a:effectLst/>
                        </a:rPr>
                        <a:t> </a:t>
                      </a:r>
                    </a:p>
                    <a:p>
                      <a:pPr marL="49530" marR="0">
                        <a:spcBef>
                          <a:spcPts val="0"/>
                        </a:spcBef>
                        <a:spcAft>
                          <a:spcPts val="0"/>
                        </a:spcAft>
                      </a:pPr>
                      <a:r>
                        <a:rPr lang="en-US" sz="1100" dirty="0">
                          <a:effectLst/>
                        </a:rPr>
                        <a:t>(MTSF:</a:t>
                      </a:r>
                      <a:r>
                        <a:rPr lang="en-US" sz="1100" spc="-10" dirty="0">
                          <a:effectLst/>
                        </a:rPr>
                        <a:t> </a:t>
                      </a:r>
                      <a:r>
                        <a:rPr lang="en-US" sz="1100" dirty="0">
                          <a:effectLst/>
                        </a:rPr>
                        <a:t>10</a:t>
                      </a:r>
                      <a:r>
                        <a:rPr lang="en-US" sz="1100" spc="-10" dirty="0">
                          <a:effectLst/>
                        </a:rPr>
                        <a:t> </a:t>
                      </a:r>
                      <a:r>
                        <a:rPr lang="en-US" sz="1100" dirty="0">
                          <a:effectLst/>
                        </a:rPr>
                        <a:t>X</a:t>
                      </a:r>
                      <a:r>
                        <a:rPr lang="en-US" sz="1100" spc="-5" dirty="0">
                          <a:effectLst/>
                        </a:rPr>
                        <a:t> </a:t>
                      </a:r>
                      <a:r>
                        <a:rPr lang="en-US" sz="1100" dirty="0">
                          <a:effectLst/>
                        </a:rPr>
                        <a:t>5</a:t>
                      </a:r>
                    </a:p>
                    <a:p>
                      <a:pPr marL="49530" marR="0">
                        <a:spcBef>
                          <a:spcPts val="15"/>
                        </a:spcBef>
                        <a:spcAft>
                          <a:spcPts val="0"/>
                        </a:spcAft>
                      </a:pPr>
                      <a:r>
                        <a:rPr lang="en-US" sz="1100" dirty="0">
                          <a:effectLst/>
                        </a:rPr>
                        <a:t>=</a:t>
                      </a:r>
                      <a:r>
                        <a:rPr lang="en-US" sz="1100" spc="-30" dirty="0">
                          <a:effectLst/>
                        </a:rPr>
                        <a:t> </a:t>
                      </a:r>
                      <a:r>
                        <a:rPr lang="en-US" sz="1100" dirty="0">
                          <a:effectLst/>
                        </a:rPr>
                        <a:t>50)</a:t>
                      </a:r>
                    </a:p>
                    <a:p>
                      <a:pPr marL="0" marR="0">
                        <a:spcBef>
                          <a:spcPts val="45"/>
                        </a:spcBef>
                        <a:spcAft>
                          <a:spcPts val="0"/>
                        </a:spcAft>
                      </a:pPr>
                      <a:r>
                        <a:rPr lang="en-US" sz="1100" dirty="0">
                          <a:effectLst/>
                        </a:rPr>
                        <a:t> </a:t>
                      </a:r>
                    </a:p>
                    <a:p>
                      <a:pPr marL="49530" marR="0">
                        <a:spcBef>
                          <a:spcPts val="0"/>
                        </a:spcBef>
                        <a:spcAft>
                          <a:spcPts val="0"/>
                        </a:spcAft>
                      </a:pPr>
                      <a:r>
                        <a:rPr lang="en-US" sz="1100" dirty="0">
                          <a:effectLst/>
                        </a:rPr>
                        <a:t>(ENE:</a:t>
                      </a:r>
                      <a:r>
                        <a:rPr lang="en-US" sz="1100" spc="-50" dirty="0">
                          <a:effectLst/>
                        </a:rPr>
                        <a:t> </a:t>
                      </a:r>
                      <a:r>
                        <a:rPr lang="en-US" sz="1100" dirty="0">
                          <a:effectLst/>
                        </a:rPr>
                        <a:t>10)</a:t>
                      </a:r>
                      <a:endParaRPr lang="en-US" sz="1100" dirty="0">
                        <a:effectLst/>
                        <a:latin typeface="Arial MT"/>
                        <a:ea typeface="Arial MT"/>
                        <a:cs typeface="Arial MT"/>
                      </a:endParaRPr>
                    </a:p>
                  </a:txBody>
                  <a:tcPr marL="0" marR="0" marT="0" marB="0"/>
                </a:tc>
                <a:tc>
                  <a:txBody>
                    <a:bodyPr/>
                    <a:lstStyle/>
                    <a:p>
                      <a:pPr marL="0" marR="46990"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tc>
                <a:tc>
                  <a:txBody>
                    <a:bodyPr/>
                    <a:lstStyle/>
                    <a:p>
                      <a:pPr marL="0" marR="46990"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tc>
                <a:tc>
                  <a:txBody>
                    <a:bodyPr/>
                    <a:lstStyle/>
                    <a:p>
                      <a:pPr marL="0" marR="47625" algn="ctr">
                        <a:spcBef>
                          <a:spcPts val="640"/>
                        </a:spcBef>
                        <a:spcAft>
                          <a:spcPts val="0"/>
                        </a:spcAft>
                      </a:pPr>
                      <a:r>
                        <a:rPr lang="en-US" sz="1100" dirty="0">
                          <a:effectLst/>
                        </a:rPr>
                        <a:t>6</a:t>
                      </a:r>
                      <a:endParaRPr lang="en-US" sz="1100" dirty="0">
                        <a:effectLst/>
                        <a:latin typeface="Arial MT"/>
                        <a:ea typeface="Arial MT"/>
                        <a:cs typeface="Arial MT"/>
                      </a:endParaRPr>
                    </a:p>
                  </a:txBody>
                  <a:tcPr marL="0" marR="0" marT="0" marB="0" anchor="ctr"/>
                </a:tc>
                <a:tc>
                  <a:txBody>
                    <a:bodyPr/>
                    <a:lstStyle/>
                    <a:p>
                      <a:pPr marL="0" marR="47625"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tc>
                <a:tc>
                  <a:txBody>
                    <a:bodyPr/>
                    <a:lstStyle/>
                    <a:p>
                      <a:pPr marL="0" marR="48260"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260" algn="ctr">
                        <a:spcBef>
                          <a:spcPts val="640"/>
                        </a:spcBef>
                        <a:spcAft>
                          <a:spcPts val="0"/>
                        </a:spcAft>
                      </a:pPr>
                      <a:r>
                        <a:rPr lang="en-US" sz="11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640"/>
                        </a:spcBef>
                        <a:spcAft>
                          <a:spcPts val="0"/>
                        </a:spcAft>
                      </a:pPr>
                      <a:r>
                        <a:rPr lang="en-US" sz="11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640"/>
                        </a:spcBef>
                        <a:spcAft>
                          <a:spcPts val="0"/>
                        </a:spcAft>
                      </a:pPr>
                      <a:r>
                        <a:rPr lang="en-US" sz="11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tc>
                <a:tc>
                  <a:txBody>
                    <a:bodyPr/>
                    <a:lstStyle/>
                    <a:p>
                      <a:pPr marL="0" marR="48260" algn="ctr">
                        <a:spcBef>
                          <a:spcPts val="640"/>
                        </a:spcBef>
                        <a:spcAft>
                          <a:spcPts val="0"/>
                        </a:spcAft>
                      </a:pPr>
                      <a:r>
                        <a:rPr lang="en-US" sz="1100" dirty="0">
                          <a:effectLst/>
                        </a:rPr>
                        <a:t>10</a:t>
                      </a:r>
                      <a:endParaRPr lang="en-US" sz="1100" dirty="0">
                        <a:effectLst/>
                        <a:latin typeface="Arial MT"/>
                        <a:ea typeface="Arial MT"/>
                        <a:cs typeface="Arial MT"/>
                      </a:endParaRPr>
                    </a:p>
                  </a:txBody>
                  <a:tcPr marL="0" marR="0" marT="0" marB="0" anchor="ctr"/>
                </a:tc>
                <a:extLst>
                  <a:ext uri="{0D108BD9-81ED-4DB2-BD59-A6C34878D82A}">
                    <a16:rowId xmlns:a16="http://schemas.microsoft.com/office/drawing/2014/main" xmlns="" val="3955897525"/>
                  </a:ext>
                </a:extLst>
              </a:tr>
              <a:tr h="1642658">
                <a:tc>
                  <a:txBody>
                    <a:bodyPr/>
                    <a:lstStyle/>
                    <a:p>
                      <a:pPr marL="50165" marR="78740">
                        <a:lnSpc>
                          <a:spcPct val="100000"/>
                        </a:lnSpc>
                        <a:spcBef>
                          <a:spcPts val="0"/>
                        </a:spcBef>
                        <a:spcAft>
                          <a:spcPts val="0"/>
                        </a:spcAft>
                      </a:pPr>
                      <a:r>
                        <a:rPr lang="en-US" sz="1100" dirty="0">
                          <a:effectLst/>
                        </a:rPr>
                        <a:t>Integrated and accessible SAC infrastructure and information</a:t>
                      </a:r>
                      <a:endParaRPr lang="en-US" sz="1100" dirty="0">
                        <a:effectLst/>
                        <a:latin typeface="Arial MT"/>
                        <a:ea typeface="Arial MT"/>
                        <a:cs typeface="Arial MT"/>
                      </a:endParaRPr>
                    </a:p>
                  </a:txBody>
                  <a:tcPr marL="0" marR="0" marT="0" marB="0"/>
                </a:tc>
                <a:tc>
                  <a:txBody>
                    <a:bodyPr/>
                    <a:lstStyle/>
                    <a:p>
                      <a:pPr marL="49530" marR="78740">
                        <a:lnSpc>
                          <a:spcPct val="100000"/>
                        </a:lnSpc>
                        <a:spcBef>
                          <a:spcPts val="0"/>
                        </a:spcBef>
                        <a:spcAft>
                          <a:spcPts val="0"/>
                        </a:spcAft>
                      </a:pPr>
                      <a:r>
                        <a:rPr lang="en-US" sz="1100" dirty="0">
                          <a:effectLst/>
                        </a:rPr>
                        <a:t>National heritage legacy facilities.</a:t>
                      </a:r>
                      <a:endParaRPr lang="en-US" sz="1100" dirty="0">
                        <a:effectLst/>
                        <a:latin typeface="Arial MT"/>
                        <a:ea typeface="Arial MT"/>
                        <a:cs typeface="Arial MT"/>
                      </a:endParaRPr>
                    </a:p>
                  </a:txBody>
                  <a:tcPr marL="0" marR="0" marT="0" marB="0"/>
                </a:tc>
                <a:tc>
                  <a:txBody>
                    <a:bodyPr/>
                    <a:lstStyle/>
                    <a:p>
                      <a:pPr marL="49530" marR="0">
                        <a:spcBef>
                          <a:spcPts val="0"/>
                        </a:spcBef>
                        <a:spcAft>
                          <a:spcPts val="0"/>
                        </a:spcAft>
                      </a:pPr>
                      <a:r>
                        <a:rPr lang="en-US" sz="1100" dirty="0">
                          <a:effectLst/>
                        </a:rPr>
                        <a:t>RDSP</a:t>
                      </a:r>
                      <a:r>
                        <a:rPr lang="en-US" sz="1100" spc="-15" dirty="0">
                          <a:effectLst/>
                        </a:rPr>
                        <a:t> </a:t>
                      </a:r>
                      <a:r>
                        <a:rPr lang="en-US" sz="1100" dirty="0">
                          <a:effectLst/>
                        </a:rPr>
                        <a:t>2.10</a:t>
                      </a:r>
                    </a:p>
                    <a:p>
                      <a:pPr marL="50165" marR="78740">
                        <a:lnSpc>
                          <a:spcPct val="100000"/>
                        </a:lnSpc>
                        <a:spcBef>
                          <a:spcPts val="0"/>
                        </a:spcBef>
                        <a:spcAft>
                          <a:spcPts val="0"/>
                        </a:spcAft>
                      </a:pPr>
                      <a:r>
                        <a:rPr lang="en-US" sz="1100" dirty="0">
                          <a:effectLst/>
                        </a:rPr>
                        <a:t>Number of heritage legacy facilities (including the Resistance and Liberation Heritage Route [RLHR] sites) developed and/or maintained to transform the national heritage landscape.</a:t>
                      </a:r>
                    </a:p>
                    <a:p>
                      <a:pPr marL="0" marR="0">
                        <a:spcBef>
                          <a:spcPts val="0"/>
                        </a:spcBef>
                        <a:spcAft>
                          <a:spcPts val="0"/>
                        </a:spcAft>
                      </a:pPr>
                      <a:r>
                        <a:rPr lang="en-US" sz="1100" dirty="0">
                          <a:effectLst/>
                        </a:rPr>
                        <a:t> </a:t>
                      </a:r>
                    </a:p>
                    <a:p>
                      <a:pPr marL="49530" marR="0">
                        <a:spcBef>
                          <a:spcPts val="0"/>
                        </a:spcBef>
                        <a:spcAft>
                          <a:spcPts val="0"/>
                        </a:spcAft>
                      </a:pPr>
                      <a:r>
                        <a:rPr lang="en-US" sz="1100" dirty="0">
                          <a:effectLst/>
                        </a:rPr>
                        <a:t>(MTSF:</a:t>
                      </a:r>
                      <a:r>
                        <a:rPr lang="en-US" sz="1100" spc="-35" dirty="0">
                          <a:effectLst/>
                        </a:rPr>
                        <a:t> </a:t>
                      </a:r>
                      <a:r>
                        <a:rPr lang="en-US" sz="1100" dirty="0">
                          <a:effectLst/>
                        </a:rPr>
                        <a:t>1</a:t>
                      </a:r>
                      <a:r>
                        <a:rPr lang="en-US" sz="1100" spc="-35" dirty="0">
                          <a:effectLst/>
                        </a:rPr>
                        <a:t> </a:t>
                      </a:r>
                      <a:r>
                        <a:rPr lang="en-US" sz="1100" dirty="0">
                          <a:effectLst/>
                        </a:rPr>
                        <a:t>+</a:t>
                      </a:r>
                      <a:r>
                        <a:rPr lang="en-US" sz="1100" spc="-35" dirty="0">
                          <a:effectLst/>
                        </a:rPr>
                        <a:t> </a:t>
                      </a:r>
                      <a:r>
                        <a:rPr lang="en-US" sz="1100" dirty="0">
                          <a:effectLst/>
                        </a:rPr>
                        <a:t>1</a:t>
                      </a:r>
                      <a:r>
                        <a:rPr lang="en-US" sz="1100" spc="-35" dirty="0">
                          <a:effectLst/>
                        </a:rPr>
                        <a:t> </a:t>
                      </a:r>
                      <a:r>
                        <a:rPr lang="en-US" sz="1100" dirty="0">
                          <a:effectLst/>
                        </a:rPr>
                        <a:t>+</a:t>
                      </a:r>
                      <a:r>
                        <a:rPr lang="en-US" sz="1100" spc="-35" dirty="0">
                          <a:effectLst/>
                        </a:rPr>
                        <a:t> </a:t>
                      </a:r>
                      <a:r>
                        <a:rPr lang="en-US" sz="1100" dirty="0">
                          <a:effectLst/>
                        </a:rPr>
                        <a:t>3 =</a:t>
                      </a:r>
                      <a:r>
                        <a:rPr lang="en-US" sz="1100" spc="-60" dirty="0">
                          <a:effectLst/>
                        </a:rPr>
                        <a:t> </a:t>
                      </a:r>
                      <a:r>
                        <a:rPr lang="en-US" sz="1100" dirty="0">
                          <a:effectLst/>
                        </a:rPr>
                        <a:t>5)</a:t>
                      </a:r>
                    </a:p>
                    <a:p>
                      <a:pPr marL="49530" marR="0">
                        <a:spcBef>
                          <a:spcPts val="0"/>
                        </a:spcBef>
                        <a:spcAft>
                          <a:spcPts val="0"/>
                        </a:spcAft>
                      </a:pPr>
                      <a:r>
                        <a:rPr lang="en-US" sz="1100" dirty="0">
                          <a:effectLst/>
                        </a:rPr>
                        <a:t> </a:t>
                      </a:r>
                    </a:p>
                    <a:p>
                      <a:pPr marL="49530" marR="0">
                        <a:spcBef>
                          <a:spcPts val="0"/>
                        </a:spcBef>
                        <a:spcAft>
                          <a:spcPts val="0"/>
                        </a:spcAft>
                      </a:pPr>
                      <a:r>
                        <a:rPr lang="en-US" sz="1100" dirty="0">
                          <a:effectLst/>
                        </a:rPr>
                        <a:t>(ENE = 3)</a:t>
                      </a:r>
                      <a:endParaRPr lang="en-US" sz="1100" dirty="0">
                        <a:effectLst/>
                        <a:latin typeface="Arial MT"/>
                        <a:ea typeface="Arial MT"/>
                        <a:cs typeface="Arial MT"/>
                      </a:endParaRPr>
                    </a:p>
                  </a:txBody>
                  <a:tcPr marL="0" marR="0" marT="0" marB="0"/>
                </a:tc>
                <a:tc>
                  <a:txBody>
                    <a:bodyPr/>
                    <a:lstStyle/>
                    <a:p>
                      <a:pPr marL="0" marR="47625" algn="ctr">
                        <a:spcBef>
                          <a:spcPts val="0"/>
                        </a:spcBef>
                        <a:spcAft>
                          <a:spcPts val="0"/>
                        </a:spcAft>
                      </a:pPr>
                      <a:r>
                        <a:rPr lang="en-US" sz="1100" dirty="0">
                          <a:effectLst/>
                        </a:rPr>
                        <a:t>1</a:t>
                      </a:r>
                      <a:endParaRPr lang="en-US" sz="1100" dirty="0">
                        <a:effectLst/>
                        <a:latin typeface="Arial MT"/>
                        <a:ea typeface="Arial MT"/>
                        <a:cs typeface="Arial MT"/>
                      </a:endParaRPr>
                    </a:p>
                  </a:txBody>
                  <a:tcPr marL="0" marR="0" marT="0" marB="0" anchor="ctr"/>
                </a:tc>
                <a:tc>
                  <a:txBody>
                    <a:bodyPr/>
                    <a:lstStyle/>
                    <a:p>
                      <a:pPr marL="0" marR="47625" algn="ctr">
                        <a:spcBef>
                          <a:spcPts val="0"/>
                        </a:spcBef>
                        <a:spcAft>
                          <a:spcPts val="0"/>
                        </a:spcAft>
                      </a:pPr>
                      <a:r>
                        <a:rPr lang="en-US" sz="1100" dirty="0">
                          <a:effectLst/>
                        </a:rPr>
                        <a:t>2</a:t>
                      </a:r>
                      <a:endParaRPr lang="en-US" sz="1100" dirty="0">
                        <a:effectLst/>
                        <a:latin typeface="Arial MT"/>
                        <a:ea typeface="Arial MT"/>
                        <a:cs typeface="Arial MT"/>
                      </a:endParaRPr>
                    </a:p>
                  </a:txBody>
                  <a:tcPr marL="0" marR="0" marT="0" marB="0" anchor="ctr"/>
                </a:tc>
                <a:tc>
                  <a:txBody>
                    <a:bodyPr/>
                    <a:lstStyle/>
                    <a:p>
                      <a:pPr marL="0" marR="0" algn="ctr">
                        <a:lnSpc>
                          <a:spcPct val="100000"/>
                        </a:lnSpc>
                        <a:spcBef>
                          <a:spcPts val="0"/>
                        </a:spcBef>
                        <a:spcAft>
                          <a:spcPts val="0"/>
                        </a:spcAft>
                      </a:pPr>
                      <a:r>
                        <a:rPr lang="en-US" sz="1100" dirty="0">
                          <a:effectLst/>
                        </a:rPr>
                        <a:t>0</a:t>
                      </a:r>
                      <a:endParaRPr lang="en-US" sz="1100" dirty="0">
                        <a:effectLst/>
                        <a:latin typeface="Arial MT"/>
                        <a:ea typeface="Arial MT"/>
                        <a:cs typeface="Arial MT"/>
                      </a:endParaRPr>
                    </a:p>
                  </a:txBody>
                  <a:tcPr marL="0" marR="0" marT="0" marB="0" anchor="ctr"/>
                </a:tc>
                <a:tc>
                  <a:txBody>
                    <a:bodyPr/>
                    <a:lstStyle/>
                    <a:p>
                      <a:pPr marL="0" marR="48260" algn="ctr">
                        <a:lnSpc>
                          <a:spcPct val="100000"/>
                        </a:lnSpc>
                        <a:spcBef>
                          <a:spcPts val="0"/>
                        </a:spcBef>
                        <a:spcAft>
                          <a:spcPts val="0"/>
                        </a:spcAft>
                      </a:pPr>
                      <a:r>
                        <a:rPr lang="en-US" sz="1100" dirty="0">
                          <a:effectLst/>
                        </a:rPr>
                        <a:t>3</a:t>
                      </a:r>
                      <a:endParaRPr lang="en-US" sz="11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100" dirty="0">
                          <a:effectLst/>
                        </a:rPr>
                        <a:t>3</a:t>
                      </a:r>
                      <a:endParaRPr lang="en-US" sz="11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134620" marR="57150" indent="322580" algn="ctr">
                        <a:lnSpc>
                          <a:spcPct val="100000"/>
                        </a:lnSpc>
                        <a:spcBef>
                          <a:spcPts val="0"/>
                        </a:spcBef>
                        <a:spcAft>
                          <a:spcPts val="0"/>
                        </a:spcAft>
                      </a:pPr>
                      <a:r>
                        <a:rPr lang="en-US" sz="11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pPr>
                      <a:r>
                        <a:rPr lang="en-US" sz="11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0" algn="ctr">
                        <a:spcBef>
                          <a:spcPts val="0"/>
                        </a:spcBef>
                        <a:spcAft>
                          <a:spcPts val="0"/>
                        </a:spcAft>
                      </a:pPr>
                      <a:r>
                        <a:rPr lang="en-US" sz="11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100" dirty="0">
                          <a:effectLst/>
                        </a:rPr>
                        <a:t>3</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100" dirty="0">
                          <a:effectLst/>
                        </a:rPr>
                        <a:t>3</a:t>
                      </a:r>
                      <a:endParaRPr lang="en-US" sz="1100" dirty="0">
                        <a:effectLst/>
                        <a:latin typeface="Arial MT"/>
                        <a:ea typeface="Arial MT"/>
                        <a:cs typeface="Arial MT"/>
                      </a:endParaRPr>
                    </a:p>
                  </a:txBody>
                  <a:tcPr marL="0" marR="0" marT="0" marB="0" anchor="ctr"/>
                </a:tc>
                <a:tc>
                  <a:txBody>
                    <a:bodyPr/>
                    <a:lstStyle/>
                    <a:p>
                      <a:pPr marL="134620" marR="48895" indent="374015" algn="ctr">
                        <a:lnSpc>
                          <a:spcPct val="100000"/>
                        </a:lnSpc>
                        <a:spcBef>
                          <a:spcPts val="0"/>
                        </a:spcBef>
                        <a:spcAft>
                          <a:spcPts val="0"/>
                        </a:spcAft>
                      </a:pPr>
                      <a:r>
                        <a:rPr lang="en-US" sz="1100" dirty="0">
                          <a:effectLst/>
                        </a:rPr>
                        <a:t>3</a:t>
                      </a:r>
                      <a:endParaRPr lang="en-US" sz="1100" dirty="0">
                        <a:effectLst/>
                        <a:latin typeface="Arial MT"/>
                        <a:ea typeface="Arial MT"/>
                        <a:cs typeface="Arial MT"/>
                      </a:endParaRPr>
                    </a:p>
                  </a:txBody>
                  <a:tcPr marL="0" marR="0" marT="0" marB="0" anchor="ctr"/>
                </a:tc>
                <a:extLst>
                  <a:ext uri="{0D108BD9-81ED-4DB2-BD59-A6C34878D82A}">
                    <a16:rowId xmlns:a16="http://schemas.microsoft.com/office/drawing/2014/main" xmlns="" val="3934118539"/>
                  </a:ext>
                </a:extLst>
              </a:tr>
            </a:tbl>
          </a:graphicData>
        </a:graphic>
      </p:graphicFrame>
      <p:sp>
        <p:nvSpPr>
          <p:cNvPr id="2" name="Rectangle 1">
            <a:extLst>
              <a:ext uri="{FF2B5EF4-FFF2-40B4-BE49-F238E27FC236}">
                <a16:creationId xmlns:a16="http://schemas.microsoft.com/office/drawing/2014/main" xmlns="" id="{B7C351E3-1762-4ADD-F810-14AB674BF2D0}"/>
              </a:ext>
            </a:extLst>
          </p:cNvPr>
          <p:cNvSpPr/>
          <p:nvPr/>
        </p:nvSpPr>
        <p:spPr>
          <a:xfrm>
            <a:off x="-2286" y="6022926"/>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D2A098BC-8C12-E03C-6E89-D21D490FB691}"/>
              </a:ext>
            </a:extLst>
          </p:cNvPr>
          <p:cNvSpPr txBox="1"/>
          <p:nvPr/>
        </p:nvSpPr>
        <p:spPr>
          <a:xfrm>
            <a:off x="301451" y="5391983"/>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2</a:t>
            </a:r>
          </a:p>
        </p:txBody>
      </p:sp>
      <p:sp>
        <p:nvSpPr>
          <p:cNvPr id="5" name="Slide Number Placeholder 4">
            <a:extLst>
              <a:ext uri="{FF2B5EF4-FFF2-40B4-BE49-F238E27FC236}">
                <a16:creationId xmlns:a16="http://schemas.microsoft.com/office/drawing/2014/main" xmlns="" id="{ABBA9EFB-6D50-1405-DBB3-EFD949CAE26D}"/>
              </a:ext>
            </a:extLst>
          </p:cNvPr>
          <p:cNvSpPr>
            <a:spLocks noGrp="1"/>
          </p:cNvSpPr>
          <p:nvPr>
            <p:ph type="sldNum" sz="quarter" idx="12"/>
          </p:nvPr>
        </p:nvSpPr>
        <p:spPr/>
        <p:txBody>
          <a:bodyPr/>
          <a:lstStyle/>
          <a:p>
            <a:fld id="{DA29E366-C59F-4931-AACC-96A9B8496996}" type="slidenum">
              <a:rPr lang="en-US" smtClean="0"/>
              <a:pPr/>
              <a:t>59</a:t>
            </a:fld>
            <a:endParaRPr lang="en-US" dirty="0"/>
          </a:p>
        </p:txBody>
      </p:sp>
    </p:spTree>
    <p:extLst>
      <p:ext uri="{BB962C8B-B14F-4D97-AF65-F5344CB8AC3E}">
        <p14:creationId xmlns:p14="http://schemas.microsoft.com/office/powerpoint/2010/main" xmlns="" val="29571009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359B130-D8E0-0EB1-69A7-B07A8B9B30DC}"/>
              </a:ext>
            </a:extLst>
          </p:cNvPr>
          <p:cNvSpPr>
            <a:spLocks noGrp="1"/>
          </p:cNvSpPr>
          <p:nvPr>
            <p:ph type="title"/>
          </p:nvPr>
        </p:nvSpPr>
        <p:spPr>
          <a:xfrm>
            <a:off x="5513993" y="0"/>
            <a:ext cx="3630007" cy="1807305"/>
          </a:xfrm>
        </p:spPr>
        <p:txBody>
          <a:bodyPr>
            <a:normAutofit/>
          </a:bodyPr>
          <a:lstStyle/>
          <a:p>
            <a:pPr algn="r"/>
            <a:r>
              <a:rPr lang="en-US" sz="3600" b="1" dirty="0">
                <a:solidFill>
                  <a:srgbClr val="F5981B"/>
                </a:solidFill>
                <a:latin typeface="Arial"/>
                <a:cs typeface="Arial"/>
              </a:rPr>
              <a:t>Mandate</a:t>
            </a:r>
          </a:p>
        </p:txBody>
      </p:sp>
      <p:pic>
        <p:nvPicPr>
          <p:cNvPr id="11" name="Picture 4" descr="One orange paper boat leading a group of white paper boats">
            <a:extLst>
              <a:ext uri="{FF2B5EF4-FFF2-40B4-BE49-F238E27FC236}">
                <a16:creationId xmlns:a16="http://schemas.microsoft.com/office/drawing/2014/main" xmlns="" id="{E750751F-594D-CB46-1BBC-66915C48F322}"/>
              </a:ext>
            </a:extLst>
          </p:cNvPr>
          <p:cNvPicPr>
            <a:picLocks noChangeAspect="1"/>
          </p:cNvPicPr>
          <p:nvPr/>
        </p:nvPicPr>
        <p:blipFill rotWithShape="1">
          <a:blip r:embed="rId2" cstate="print"/>
          <a:srcRect l="14639" r="40710"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xmlns="" id="{3A347B13-6A18-32C5-3238-FF0E37A40BB0}"/>
              </a:ext>
            </a:extLst>
          </p:cNvPr>
          <p:cNvSpPr>
            <a:spLocks noGrp="1"/>
          </p:cNvSpPr>
          <p:nvPr>
            <p:ph idx="1"/>
          </p:nvPr>
        </p:nvSpPr>
        <p:spPr>
          <a:xfrm>
            <a:off x="4710243" y="1507166"/>
            <a:ext cx="4336480" cy="5127097"/>
          </a:xfrm>
        </p:spPr>
        <p:txBody>
          <a:bodyPr>
            <a:normAutofit/>
          </a:bodyPr>
          <a:lstStyle/>
          <a:p>
            <a:pPr marL="0" indent="0">
              <a:buNone/>
            </a:pPr>
            <a:r>
              <a:rPr lang="en-US" sz="3600" b="1" dirty="0"/>
              <a:t>Vision</a:t>
            </a:r>
            <a:r>
              <a:rPr lang="en-US" dirty="0"/>
              <a:t>: “An active, creative, winning and socially cohesive nation”</a:t>
            </a:r>
          </a:p>
          <a:p>
            <a:endParaRPr lang="en-US" dirty="0"/>
          </a:p>
          <a:p>
            <a:pPr marL="0" indent="0">
              <a:buNone/>
            </a:pPr>
            <a:r>
              <a:rPr lang="en-US" sz="3600" b="1" dirty="0"/>
              <a:t>Mission</a:t>
            </a:r>
            <a:r>
              <a:rPr lang="en-US" dirty="0"/>
              <a:t>: “To provide an enabling environment for the Sport, Arts and Culture (SAC) Sector to foster an active, creative, winning and socially cohesive nation”</a:t>
            </a:r>
          </a:p>
          <a:p>
            <a:endParaRPr lang="en-US" sz="1700" dirty="0"/>
          </a:p>
        </p:txBody>
      </p:sp>
      <p:sp>
        <p:nvSpPr>
          <p:cNvPr id="4" name="Slide Number Placeholder 3">
            <a:extLst>
              <a:ext uri="{FF2B5EF4-FFF2-40B4-BE49-F238E27FC236}">
                <a16:creationId xmlns:a16="http://schemas.microsoft.com/office/drawing/2014/main" xmlns="" id="{333EE742-042D-1A7C-3019-4142BBF8C1B1}"/>
              </a:ext>
            </a:extLst>
          </p:cNvPr>
          <p:cNvSpPr>
            <a:spLocks noGrp="1"/>
          </p:cNvSpPr>
          <p:nvPr>
            <p:ph type="sldNum" sz="quarter" idx="12"/>
          </p:nvPr>
        </p:nvSpPr>
        <p:spPr/>
        <p:txBody>
          <a:bodyPr/>
          <a:lstStyle/>
          <a:p>
            <a:fld id="{DA29E366-C59F-4931-AACC-96A9B8496996}" type="slidenum">
              <a:rPr lang="en-US" smtClean="0"/>
              <a:pPr/>
              <a:t>6</a:t>
            </a:fld>
            <a:endParaRPr lang="en-US" dirty="0"/>
          </a:p>
        </p:txBody>
      </p:sp>
    </p:spTree>
    <p:extLst>
      <p:ext uri="{BB962C8B-B14F-4D97-AF65-F5344CB8AC3E}">
        <p14:creationId xmlns:p14="http://schemas.microsoft.com/office/powerpoint/2010/main" xmlns="" val="4041155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A94871E-96FC-4ADE-815B-41A636E34F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18C07159-3CCE-A7F4-2AB5-1021804C2C2C}"/>
              </a:ext>
            </a:extLst>
          </p:cNvPr>
          <p:cNvSpPr txBox="1">
            <a:spLocks/>
          </p:cNvSpPr>
          <p:nvPr/>
        </p:nvSpPr>
        <p:spPr>
          <a:xfrm>
            <a:off x="480060" y="320040"/>
            <a:ext cx="5019620" cy="3892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rgbClr val="F5981B"/>
                </a:solidFill>
                <a:latin typeface="Arial"/>
                <a:cs typeface="Arial"/>
              </a:rPr>
              <a:t>Programme</a:t>
            </a:r>
            <a:r>
              <a:rPr lang="en-US" sz="5700" kern="1200" dirty="0">
                <a:solidFill>
                  <a:schemeClr val="tx1"/>
                </a:solidFill>
                <a:latin typeface="+mj-lt"/>
                <a:ea typeface="+mj-ea"/>
                <a:cs typeface="+mj-cs"/>
              </a:rPr>
              <a:t> Three</a:t>
            </a:r>
          </a:p>
        </p:txBody>
      </p:sp>
      <p:sp>
        <p:nvSpPr>
          <p:cNvPr id="17"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5921"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descr="Image">
            <a:extLst>
              <a:ext uri="{FF2B5EF4-FFF2-40B4-BE49-F238E27FC236}">
                <a16:creationId xmlns:a16="http://schemas.microsoft.com/office/drawing/2014/main" xmlns="" id="{22AFB1C6-86D3-68AF-8FC6-B01A049D3BC1}"/>
              </a:ext>
            </a:extLst>
          </p:cNvPr>
          <p:cNvPicPr>
            <a:picLocks noChangeAspect="1"/>
          </p:cNvPicPr>
          <p:nvPr/>
        </p:nvPicPr>
        <p:blipFill>
          <a:blip r:embed="rId2" cstate="print"/>
          <a:stretch>
            <a:fillRect/>
          </a:stretch>
        </p:blipFill>
        <p:spPr>
          <a:xfrm>
            <a:off x="5836158" y="3180478"/>
            <a:ext cx="3065526" cy="260569"/>
          </a:xfrm>
          <a:prstGeom prst="rect">
            <a:avLst/>
          </a:prstGeom>
        </p:spPr>
      </p:pic>
      <p:sp>
        <p:nvSpPr>
          <p:cNvPr id="4" name="TextBox 3">
            <a:extLst>
              <a:ext uri="{FF2B5EF4-FFF2-40B4-BE49-F238E27FC236}">
                <a16:creationId xmlns:a16="http://schemas.microsoft.com/office/drawing/2014/main" xmlns="" id="{F663A18D-E76D-DF5D-126A-1E0C81A1DAC8}"/>
              </a:ext>
            </a:extLst>
          </p:cNvPr>
          <p:cNvSpPr txBox="1"/>
          <p:nvPr/>
        </p:nvSpPr>
        <p:spPr>
          <a:xfrm>
            <a:off x="3749601" y="4049079"/>
            <a:ext cx="45720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800" dirty="0">
                <a:effectLst/>
                <a:latin typeface="Arial Narrow" panose="020B0606020202030204" pitchFamily="34" charset="0"/>
                <a:ea typeface="Times New Roman" panose="02020603050405020304" pitchFamily="18" charset="0"/>
                <a:cs typeface="Arial" panose="020B0604020202020204" pitchFamily="34" charset="0"/>
              </a:rPr>
              <a:t>Arts and Culture Promotion and Development</a:t>
            </a:r>
            <a:endParaRPr lang="en-US" dirty="0"/>
          </a:p>
        </p:txBody>
      </p:sp>
      <p:sp>
        <p:nvSpPr>
          <p:cNvPr id="2" name="Slide Number Placeholder 1">
            <a:extLst>
              <a:ext uri="{FF2B5EF4-FFF2-40B4-BE49-F238E27FC236}">
                <a16:creationId xmlns:a16="http://schemas.microsoft.com/office/drawing/2014/main" xmlns="" id="{C72BDECD-3B95-31C1-B084-226DA1A6FFAB}"/>
              </a:ext>
            </a:extLst>
          </p:cNvPr>
          <p:cNvSpPr>
            <a:spLocks noGrp="1"/>
          </p:cNvSpPr>
          <p:nvPr>
            <p:ph type="sldNum" sz="quarter" idx="12"/>
          </p:nvPr>
        </p:nvSpPr>
        <p:spPr/>
        <p:txBody>
          <a:bodyPr/>
          <a:lstStyle/>
          <a:p>
            <a:fld id="{DA29E366-C59F-4931-AACC-96A9B8496996}" type="slidenum">
              <a:rPr lang="en-US" smtClean="0"/>
              <a:pPr/>
              <a:t>60</a:t>
            </a:fld>
            <a:endParaRPr lang="en-US" dirty="0"/>
          </a:p>
        </p:txBody>
      </p:sp>
    </p:spTree>
    <p:extLst>
      <p:ext uri="{BB962C8B-B14F-4D97-AF65-F5344CB8AC3E}">
        <p14:creationId xmlns:p14="http://schemas.microsoft.com/office/powerpoint/2010/main" xmlns="" val="36567110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79D28A67-7F7D-0C7F-1300-5A7D042FCB74}"/>
              </a:ext>
            </a:extLst>
          </p:cNvPr>
          <p:cNvSpPr txBox="1"/>
          <p:nvPr/>
        </p:nvSpPr>
        <p:spPr>
          <a:xfrm>
            <a:off x="3844813" y="0"/>
            <a:ext cx="5299187" cy="6857999"/>
          </a:xfrm>
          <a:prstGeom prst="rect">
            <a:avLst/>
          </a:prstGeom>
        </p:spPr>
        <p:txBody>
          <a:bodyPr vert="horz" lIns="91440" tIns="45720" rIns="91440" bIns="45720" rtlCol="0" anchor="ctr">
            <a:normAutofit fontScale="92500" lnSpcReduction="20000"/>
          </a:bodyPr>
          <a:lstStyle/>
          <a:p>
            <a:pPr marR="0" algn="just" defTabSz="914400">
              <a:lnSpc>
                <a:spcPct val="90000"/>
              </a:lnSpc>
              <a:spcBef>
                <a:spcPts val="0"/>
              </a:spcBef>
              <a:spcAft>
                <a:spcPts val="600"/>
              </a:spcAft>
              <a:tabLst>
                <a:tab pos="450215" algn="l"/>
              </a:tabLst>
            </a:pPr>
            <a:r>
              <a:rPr lang="en-US" sz="2400" b="1" dirty="0"/>
              <a:t>Purpose: </a:t>
            </a:r>
            <a:r>
              <a:rPr lang="en-US" sz="1600" dirty="0">
                <a:effectLst/>
              </a:rPr>
              <a:t>to promote and develop arts, culture, and languages, and implement the national social cohesion strategy.  </a:t>
            </a:r>
          </a:p>
          <a:p>
            <a:pPr marR="0" algn="just" defTabSz="914400">
              <a:lnSpc>
                <a:spcPct val="90000"/>
              </a:lnSpc>
              <a:spcBef>
                <a:spcPts val="0"/>
              </a:spcBef>
              <a:spcAft>
                <a:spcPts val="600"/>
              </a:spcAft>
              <a:tabLst>
                <a:tab pos="450215" algn="l"/>
              </a:tabLst>
            </a:pPr>
            <a:endParaRPr lang="en-US" sz="1600" dirty="0"/>
          </a:p>
          <a:p>
            <a:pPr marR="0" algn="just" defTabSz="914400">
              <a:lnSpc>
                <a:spcPct val="90000"/>
              </a:lnSpc>
              <a:spcBef>
                <a:spcPts val="0"/>
              </a:spcBef>
              <a:spcAft>
                <a:spcPts val="600"/>
              </a:spcAft>
              <a:tabLst>
                <a:tab pos="450215" algn="l"/>
              </a:tabLst>
            </a:pPr>
            <a:r>
              <a:rPr lang="en-US" sz="1600" dirty="0">
                <a:effectLst/>
              </a:rPr>
              <a:t>It is comprised of the following sub-programmes: </a:t>
            </a:r>
          </a:p>
          <a:p>
            <a:pPr marR="0" algn="just" defTabSz="914400">
              <a:lnSpc>
                <a:spcPct val="90000"/>
              </a:lnSpc>
              <a:spcBef>
                <a:spcPts val="0"/>
              </a:spcBef>
              <a:spcAft>
                <a:spcPts val="600"/>
              </a:spcAft>
            </a:pPr>
            <a:r>
              <a:rPr lang="en-US" sz="1600" b="1" dirty="0">
                <a:effectLst/>
              </a:rPr>
              <a:t>National Language Services</a:t>
            </a:r>
            <a:r>
              <a:rPr lang="en-US" sz="1600" dirty="0">
                <a:effectLst/>
              </a:rPr>
              <a:t> promotes the use and equal status of all official languages. This entails the development of language terminologies and human language technology, translation and editing services in all official languages, and the awarding of bursaries.</a:t>
            </a:r>
          </a:p>
          <a:p>
            <a:pPr marR="0" algn="just" defTabSz="914400">
              <a:lnSpc>
                <a:spcPct val="90000"/>
              </a:lnSpc>
              <a:spcBef>
                <a:spcPts val="0"/>
              </a:spcBef>
              <a:spcAft>
                <a:spcPts val="600"/>
              </a:spcAft>
            </a:pPr>
            <a:r>
              <a:rPr lang="en-US" sz="1600" b="1" dirty="0">
                <a:effectLst/>
              </a:rPr>
              <a:t>Cultural and Creative Industries Development</a:t>
            </a:r>
            <a:r>
              <a:rPr lang="en-US" sz="1600" dirty="0">
                <a:effectLst/>
              </a:rPr>
              <a:t> supports cultural and creative industries by developing strategies, implementing sector development programmes, supporting sector organisations’ programmes, and providing training support to arts and culture practitioners.</a:t>
            </a:r>
          </a:p>
          <a:p>
            <a:pPr marR="0" algn="just" defTabSz="914400">
              <a:lnSpc>
                <a:spcPct val="90000"/>
              </a:lnSpc>
              <a:spcBef>
                <a:spcPts val="0"/>
              </a:spcBef>
              <a:spcAft>
                <a:spcPts val="600"/>
              </a:spcAft>
            </a:pPr>
            <a:r>
              <a:rPr lang="en-US" sz="1600" b="1" dirty="0">
                <a:effectLst/>
              </a:rPr>
              <a:t>International Cooperation</a:t>
            </a:r>
            <a:r>
              <a:rPr lang="en-US" sz="1600" dirty="0">
                <a:effectLst/>
              </a:rPr>
              <a:t> assists in building continental and international relations for the promotion and development of South African sport, arts, culture, and heritage by actively participating and influencing decision-making in identified multilateral organisations and bilateral fora.</a:t>
            </a:r>
          </a:p>
          <a:p>
            <a:pPr marR="0" algn="just" defTabSz="914400">
              <a:lnSpc>
                <a:spcPct val="90000"/>
              </a:lnSpc>
              <a:spcBef>
                <a:spcPts val="0"/>
              </a:spcBef>
              <a:spcAft>
                <a:spcPts val="600"/>
              </a:spcAft>
            </a:pPr>
            <a:r>
              <a:rPr lang="en-US" sz="1600" b="1" dirty="0">
                <a:effectLst/>
              </a:rPr>
              <a:t>Social Cohesion and Nation Building</a:t>
            </a:r>
            <a:r>
              <a:rPr lang="en-US" sz="1600" dirty="0">
                <a:effectLst/>
              </a:rPr>
              <a:t> implements the national social cohesion strategy and brings targeted groups in arts, culture, and heritage, including arts and culture in schools, into the mainstream. This sub-programme is also responsible for the coordination of Priority 6 (social cohesion and safer communities) of the government’s 2019-2024 medium-term strategic framework.</a:t>
            </a:r>
          </a:p>
          <a:p>
            <a:pPr marR="0" algn="just" defTabSz="914400">
              <a:lnSpc>
                <a:spcPct val="90000"/>
              </a:lnSpc>
              <a:spcBef>
                <a:spcPts val="0"/>
              </a:spcBef>
              <a:spcAft>
                <a:spcPts val="600"/>
              </a:spcAft>
            </a:pPr>
            <a:r>
              <a:rPr lang="en-US" sz="1600" b="1" dirty="0">
                <a:effectLst/>
              </a:rPr>
              <a:t>Mzansi Golden Economy</a:t>
            </a:r>
            <a:r>
              <a:rPr lang="en-US" sz="1600" dirty="0">
                <a:effectLst/>
              </a:rPr>
              <a:t> seeks to create economic and job opportunities in the arts, culture, and heritage sector by supporting programmes designed to develop audiences, stimulate demand, increase market access, and develop skills.</a:t>
            </a:r>
          </a:p>
          <a:p>
            <a:pPr marR="0" algn="just" defTabSz="914400">
              <a:lnSpc>
                <a:spcPct val="90000"/>
              </a:lnSpc>
              <a:spcBef>
                <a:spcPts val="0"/>
              </a:spcBef>
              <a:spcAft>
                <a:spcPts val="600"/>
              </a:spcAft>
            </a:pPr>
            <a:r>
              <a:rPr lang="en-US" sz="1600" dirty="0">
                <a:effectLst/>
              </a:rPr>
              <a:t>The Department transfers funds to the </a:t>
            </a:r>
            <a:r>
              <a:rPr lang="en-US" sz="1600" b="1" dirty="0">
                <a:effectLst/>
              </a:rPr>
              <a:t>National Film and Video Foundation</a:t>
            </a:r>
            <a:r>
              <a:rPr lang="en-US" sz="1600" dirty="0">
                <a:effectLst/>
              </a:rPr>
              <a:t> in support of the development of skills, and local content and marketing South Africa’s film, audio-visual and digital media industry.</a:t>
            </a:r>
          </a:p>
        </p:txBody>
      </p:sp>
      <p:sp>
        <p:nvSpPr>
          <p:cNvPr id="2" name="TextBox 1">
            <a:extLst>
              <a:ext uri="{FF2B5EF4-FFF2-40B4-BE49-F238E27FC236}">
                <a16:creationId xmlns:a16="http://schemas.microsoft.com/office/drawing/2014/main" xmlns="" id="{0F03A2D8-47B3-0913-24FB-A1EA7E8031B8}"/>
              </a:ext>
            </a:extLst>
          </p:cNvPr>
          <p:cNvSpPr txBox="1"/>
          <p:nvPr/>
        </p:nvSpPr>
        <p:spPr>
          <a:xfrm>
            <a:off x="3047519" y="442127"/>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3</a:t>
            </a:r>
          </a:p>
        </p:txBody>
      </p:sp>
      <p:sp>
        <p:nvSpPr>
          <p:cNvPr id="4" name="Slide Number Placeholder 3">
            <a:extLst>
              <a:ext uri="{FF2B5EF4-FFF2-40B4-BE49-F238E27FC236}">
                <a16:creationId xmlns:a16="http://schemas.microsoft.com/office/drawing/2014/main" xmlns="" id="{4CB2E884-83E6-CB70-E72F-0DFAB39F4290}"/>
              </a:ext>
            </a:extLst>
          </p:cNvPr>
          <p:cNvSpPr>
            <a:spLocks noGrp="1"/>
          </p:cNvSpPr>
          <p:nvPr>
            <p:ph type="sldNum" sz="quarter" idx="12"/>
          </p:nvPr>
        </p:nvSpPr>
        <p:spPr/>
        <p:txBody>
          <a:bodyPr/>
          <a:lstStyle/>
          <a:p>
            <a:fld id="{DA29E366-C59F-4931-AACC-96A9B8496996}" type="slidenum">
              <a:rPr lang="en-US" smtClean="0"/>
              <a:pPr/>
              <a:t>61</a:t>
            </a:fld>
            <a:endParaRPr lang="en-US" dirty="0"/>
          </a:p>
        </p:txBody>
      </p:sp>
    </p:spTree>
    <p:extLst>
      <p:ext uri="{BB962C8B-B14F-4D97-AF65-F5344CB8AC3E}">
        <p14:creationId xmlns:p14="http://schemas.microsoft.com/office/powerpoint/2010/main" xmlns="" val="3417758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6A91C113-2D29-442A-5D8A-878A0908CF98}"/>
              </a:ext>
            </a:extLst>
          </p:cNvPr>
          <p:cNvSpPr txBox="1"/>
          <p:nvPr/>
        </p:nvSpPr>
        <p:spPr>
          <a:xfrm>
            <a:off x="7086598" y="2023110"/>
            <a:ext cx="2057401"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Three</a:t>
            </a:r>
          </a:p>
        </p:txBody>
      </p:sp>
      <p:sp>
        <p:nvSpPr>
          <p:cNvPr id="25" name="Rectangle 24">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xmlns="" id="{A0F99D7B-D262-5DAA-2F8D-F5BDB4EBA0AD}"/>
              </a:ext>
            </a:extLst>
          </p:cNvPr>
          <p:cNvGraphicFramePr>
            <a:graphicFrameLocks noGrp="1"/>
          </p:cNvGraphicFramePr>
          <p:nvPr>
            <p:extLst>
              <p:ext uri="{D42A27DB-BD31-4B8C-83A1-F6EECF244321}">
                <p14:modId xmlns:p14="http://schemas.microsoft.com/office/powerpoint/2010/main" xmlns="" val="777906797"/>
              </p:ext>
            </p:extLst>
          </p:nvPr>
        </p:nvGraphicFramePr>
        <p:xfrm>
          <a:off x="226562" y="65341"/>
          <a:ext cx="6860035" cy="6893757"/>
        </p:xfrm>
        <a:graphic>
          <a:graphicData uri="http://schemas.openxmlformats.org/drawingml/2006/table">
            <a:tbl>
              <a:tblPr firstRow="1" bandRow="1"/>
              <a:tblGrid>
                <a:gridCol w="1400219">
                  <a:extLst>
                    <a:ext uri="{9D8B030D-6E8A-4147-A177-3AD203B41FA5}">
                      <a16:colId xmlns:a16="http://schemas.microsoft.com/office/drawing/2014/main" xmlns="" val="401764099"/>
                    </a:ext>
                  </a:extLst>
                </a:gridCol>
                <a:gridCol w="5459816">
                  <a:extLst>
                    <a:ext uri="{9D8B030D-6E8A-4147-A177-3AD203B41FA5}">
                      <a16:colId xmlns:a16="http://schemas.microsoft.com/office/drawing/2014/main" xmlns="" val="1387888126"/>
                    </a:ext>
                  </a:extLst>
                </a:gridCol>
              </a:tblGrid>
              <a:tr h="609555">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a:t>
                      </a:r>
                    </a:p>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061" marR="53061" marT="26531" marB="2653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061" marR="53061" marT="26531" marB="2653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1614132403"/>
                  </a:ext>
                </a:extLst>
              </a:tr>
              <a:tr h="3132510">
                <a:tc>
                  <a:txBody>
                    <a:bodyPr/>
                    <a:lstStyle/>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Social </a:t>
                      </a:r>
                    </a:p>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Cohesion Advocates</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061" marR="53061" marT="26531" marB="2653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Social Cohesion Advocates are a group of distinguished persons from different sectors of society (e.g. Media, Business, Academia, Religion, Youth, etc.) who play a prominent role in promoting social cohesion in our country. </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Rationale &amp; justification</a:t>
                      </a:r>
                      <a:r>
                        <a:rPr lang="en-US"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SCAs taking forward the commitments made at the 2012 National Social Cohesion Summit and guiding our nation toward the noble vision of an integrated and inclusive South African society set forth in the National Development Plan.</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Deliverables</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least 20 Social Cohesion Advocates Platforms for 2023/2024 (As per the MTSF).</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Social Cohesion Advocates will continue to focus on: Promoting non-racialism, non-sexism, equality and human solidarity, and Promoting peaceful coexistence in communities.</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061" marR="53061" marT="26531" marB="2653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26358593"/>
                  </a:ext>
                </a:extLst>
              </a:tr>
              <a:tr h="3050594">
                <a:tc>
                  <a:txBody>
                    <a:bodyPr/>
                    <a:lstStyle/>
                    <a:p>
                      <a:pPr marL="0" marR="0">
                        <a:lnSpc>
                          <a:spcPct val="107000"/>
                        </a:lnSpc>
                        <a:spcBef>
                          <a:spcPts val="0"/>
                        </a:spcBef>
                        <a:spcAft>
                          <a:spcPts val="0"/>
                        </a:spcAft>
                      </a:pPr>
                      <a:r>
                        <a:rPr lang="en-US"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Community Conversations/ Dialogues</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061" marR="53061" marT="26531" marB="2653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Community conversations provide a dialogic platform for people from diverse backgrounds to come together in a conversation about how to bridge persistent socio-historical divisions, mainly entrenched along racial, cultural and ethnic identities.</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main assumption, which is part of the methodological approach, is the idea that levers for cohesion are located within the communities themselves instead of noble ideas from outside. In this regard, communities should engage in open and inclusive conversations that result in long-term solutions to their challenges.</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Deliverables</a:t>
                      </a:r>
                      <a:endParaRPr lang="en-US" sz="13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GB"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least 20 Community Conversations/ Dialogues for 2023/2024 (As per the MTSF).</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Diverse audience (in terms of race, social standings,  – contribute to creating a diverse society that acknowledges transformation.</a:t>
                      </a:r>
                      <a:endParaRPr lang="en-US"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061" marR="53061" marT="26531" marB="2653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4359658"/>
                  </a:ext>
                </a:extLst>
              </a:tr>
            </a:tbl>
          </a:graphicData>
        </a:graphic>
      </p:graphicFrame>
      <p:sp>
        <p:nvSpPr>
          <p:cNvPr id="2" name="Slide Number Placeholder 1">
            <a:extLst>
              <a:ext uri="{FF2B5EF4-FFF2-40B4-BE49-F238E27FC236}">
                <a16:creationId xmlns:a16="http://schemas.microsoft.com/office/drawing/2014/main" xmlns="" id="{9D0BF430-1D21-7A88-430E-884DAA6EBF33}"/>
              </a:ext>
            </a:extLst>
          </p:cNvPr>
          <p:cNvSpPr>
            <a:spLocks noGrp="1"/>
          </p:cNvSpPr>
          <p:nvPr>
            <p:ph type="sldNum" sz="quarter" idx="12"/>
          </p:nvPr>
        </p:nvSpPr>
        <p:spPr/>
        <p:txBody>
          <a:bodyPr/>
          <a:lstStyle/>
          <a:p>
            <a:fld id="{DA29E366-C59F-4931-AACC-96A9B8496996}" type="slidenum">
              <a:rPr lang="en-US" smtClean="0"/>
              <a:pPr/>
              <a:t>62</a:t>
            </a:fld>
            <a:endParaRPr lang="en-US" dirty="0"/>
          </a:p>
        </p:txBody>
      </p:sp>
    </p:spTree>
    <p:extLst>
      <p:ext uri="{BB962C8B-B14F-4D97-AF65-F5344CB8AC3E}">
        <p14:creationId xmlns:p14="http://schemas.microsoft.com/office/powerpoint/2010/main" xmlns="" val="2926195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8186837D-C0C1-09D1-E996-1466C6BFF7C5}"/>
              </a:ext>
            </a:extLst>
          </p:cNvPr>
          <p:cNvSpPr txBox="1"/>
          <p:nvPr/>
        </p:nvSpPr>
        <p:spPr>
          <a:xfrm>
            <a:off x="6950931" y="2023110"/>
            <a:ext cx="2193068"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Three</a:t>
            </a:r>
          </a:p>
        </p:txBody>
      </p:sp>
      <p:sp>
        <p:nvSpPr>
          <p:cNvPr id="11" name="Rectangle 10">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1612E718-A6F3-CED5-9CEA-2DF11A07F8A1}"/>
              </a:ext>
            </a:extLst>
          </p:cNvPr>
          <p:cNvGraphicFramePr>
            <a:graphicFrameLocks noGrp="1"/>
          </p:cNvGraphicFramePr>
          <p:nvPr>
            <p:extLst>
              <p:ext uri="{D42A27DB-BD31-4B8C-83A1-F6EECF244321}">
                <p14:modId xmlns:p14="http://schemas.microsoft.com/office/powerpoint/2010/main" xmlns="" val="3577501456"/>
              </p:ext>
            </p:extLst>
          </p:nvPr>
        </p:nvGraphicFramePr>
        <p:xfrm>
          <a:off x="418609" y="71591"/>
          <a:ext cx="5845433" cy="6219557"/>
        </p:xfrm>
        <a:graphic>
          <a:graphicData uri="http://schemas.openxmlformats.org/drawingml/2006/table">
            <a:tbl>
              <a:tblPr firstRow="1" bandRow="1"/>
              <a:tblGrid>
                <a:gridCol w="1516517">
                  <a:extLst>
                    <a:ext uri="{9D8B030D-6E8A-4147-A177-3AD203B41FA5}">
                      <a16:colId xmlns:a16="http://schemas.microsoft.com/office/drawing/2014/main" xmlns="" val="1370902233"/>
                    </a:ext>
                  </a:extLst>
                </a:gridCol>
                <a:gridCol w="4328916">
                  <a:extLst>
                    <a:ext uri="{9D8B030D-6E8A-4147-A177-3AD203B41FA5}">
                      <a16:colId xmlns:a16="http://schemas.microsoft.com/office/drawing/2014/main" xmlns="" val="144940208"/>
                    </a:ext>
                  </a:extLst>
                </a:gridCol>
              </a:tblGrid>
              <a:tr h="400930">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08418381"/>
                  </a:ext>
                </a:extLst>
              </a:tr>
              <a:tr h="2219600">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Moral Regeneration Movement</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Moral Regeneration Movement (MRM) is a national networking body that was launched in April 2002 </a:t>
                      </a:r>
                      <a:r>
                        <a:rPr lang="en-GB" sz="12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 coordinate and stimulate the vision and activities of all sectors of society aimed at countering anti-social attitudes and practices </a:t>
                      </a: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regenerate the fundamental moral and spiritual principles enshrined in the South African Constitution.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ZA" sz="1200" kern="1200" dirty="0">
                          <a:solidFill>
                            <a:srgbClr val="000000"/>
                          </a:solidFill>
                          <a:effectLst/>
                          <a:latin typeface="Arial" panose="020B0604020202020204" pitchFamily="34" charset="0"/>
                          <a:ea typeface="Times" panose="02020603050405020304" pitchFamily="18" charset="0"/>
                          <a:cs typeface="Times New Roman" panose="02020603050405020304" pitchFamily="18" charset="0"/>
                        </a:rPr>
                        <a:t>The Moral Regeneration Movement is a networking forum that facilitates, and coordinates initiatives aimed at moral/ethical renewal and transformation. Working with and through local structures in communities, the MRM seeks to promote local action and commitment from within the various communities and institutions.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Five Moral Regeneration Movement projects for 2023/2024 </a:t>
                      </a:r>
                    </a:p>
                    <a:p>
                      <a:pPr marL="0" marR="0">
                        <a:lnSpc>
                          <a:spcPct val="107000"/>
                        </a:lnSpc>
                        <a:spcBef>
                          <a:spcPts val="0"/>
                        </a:spcBef>
                        <a:spcAft>
                          <a:spcPts val="0"/>
                        </a:spcAft>
                      </a:pPr>
                      <a:r>
                        <a:rPr lang="en-GB"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 per MTSF) increase to 8 as per Minister’s delivery agreement.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6579583"/>
                  </a:ext>
                </a:extLst>
              </a:tr>
              <a:tr h="1613377">
                <a:tc>
                  <a:txBody>
                    <a:bodyPr/>
                    <a:lstStyle/>
                    <a:p>
                      <a:pPr marL="0" marR="0">
                        <a:lnSpc>
                          <a:spcPct val="107000"/>
                        </a:lnSpc>
                        <a:spcBef>
                          <a:spcPts val="0"/>
                        </a:spcBef>
                        <a:spcAft>
                          <a:spcPts val="0"/>
                        </a:spcAft>
                      </a:pPr>
                      <a:r>
                        <a:rPr lang="en-ZA"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Africa </a:t>
                      </a:r>
                    </a:p>
                    <a:p>
                      <a:pPr marL="0" marR="0">
                        <a:lnSpc>
                          <a:spcPct val="107000"/>
                        </a:lnSpc>
                        <a:spcBef>
                          <a:spcPts val="0"/>
                        </a:spcBef>
                        <a:spcAft>
                          <a:spcPts val="0"/>
                        </a:spcAft>
                      </a:pPr>
                      <a:r>
                        <a:rPr lang="en-ZA"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Month </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Z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Africa Month Programme is an initiative sponsored by South Africa for the African Union and officially adopted by the 5</a:t>
                      </a:r>
                      <a:r>
                        <a:rPr lang="en-ZA" sz="1200" kern="1200" baseline="30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a:t>
                      </a:r>
                      <a:r>
                        <a:rPr lang="en-Z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Pan African Cultural Congress (PACC). The initiative is meant to achieve solidarity and unity in the African Continent within the context and framework of Pan Africanisms and African Cultural Renaissance. The programme is aimed to advance the idea of decolonization and regeneration of the African continent and to promote AU Institution, its vision and its programmes  towards the attainment of “Africa we Want”.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ZA" sz="1200" b="1" u="sng"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deliverable</a:t>
                      </a:r>
                      <a:r>
                        <a:rPr lang="en-ZA"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ZA"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Schedule of events and activities developed and implemented in consultation with DSAC line function, the South African Missions Abroad and Strategic African Countries.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324174"/>
                  </a:ext>
                </a:extLst>
              </a:tr>
            </a:tbl>
          </a:graphicData>
        </a:graphic>
      </p:graphicFrame>
      <p:sp>
        <p:nvSpPr>
          <p:cNvPr id="3" name="Slide Number Placeholder 2">
            <a:extLst>
              <a:ext uri="{FF2B5EF4-FFF2-40B4-BE49-F238E27FC236}">
                <a16:creationId xmlns:a16="http://schemas.microsoft.com/office/drawing/2014/main" xmlns="" id="{C2308127-DA35-6769-D437-120DADBA53F9}"/>
              </a:ext>
            </a:extLst>
          </p:cNvPr>
          <p:cNvSpPr>
            <a:spLocks noGrp="1"/>
          </p:cNvSpPr>
          <p:nvPr>
            <p:ph type="sldNum" sz="quarter" idx="12"/>
          </p:nvPr>
        </p:nvSpPr>
        <p:spPr/>
        <p:txBody>
          <a:bodyPr/>
          <a:lstStyle/>
          <a:p>
            <a:fld id="{DA29E366-C59F-4931-AACC-96A9B8496996}" type="slidenum">
              <a:rPr lang="en-US" smtClean="0"/>
              <a:pPr/>
              <a:t>63</a:t>
            </a:fld>
            <a:endParaRPr lang="en-US" dirty="0"/>
          </a:p>
        </p:txBody>
      </p:sp>
    </p:spTree>
    <p:extLst>
      <p:ext uri="{BB962C8B-B14F-4D97-AF65-F5344CB8AC3E}">
        <p14:creationId xmlns:p14="http://schemas.microsoft.com/office/powerpoint/2010/main" xmlns="" val="2812694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8186837D-C0C1-09D1-E996-1466C6BFF7C5}"/>
              </a:ext>
            </a:extLst>
          </p:cNvPr>
          <p:cNvSpPr txBox="1"/>
          <p:nvPr/>
        </p:nvSpPr>
        <p:spPr>
          <a:xfrm>
            <a:off x="6950931" y="2023110"/>
            <a:ext cx="2193068"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Three</a:t>
            </a:r>
          </a:p>
        </p:txBody>
      </p:sp>
      <p:sp>
        <p:nvSpPr>
          <p:cNvPr id="11" name="Rectangle 10">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1612E718-A6F3-CED5-9CEA-2DF11A07F8A1}"/>
              </a:ext>
            </a:extLst>
          </p:cNvPr>
          <p:cNvGraphicFramePr>
            <a:graphicFrameLocks noGrp="1"/>
          </p:cNvGraphicFramePr>
          <p:nvPr>
            <p:extLst>
              <p:ext uri="{D42A27DB-BD31-4B8C-83A1-F6EECF244321}">
                <p14:modId xmlns:p14="http://schemas.microsoft.com/office/powerpoint/2010/main" xmlns="" val="461629676"/>
              </p:ext>
            </p:extLst>
          </p:nvPr>
        </p:nvGraphicFramePr>
        <p:xfrm>
          <a:off x="414118" y="1370108"/>
          <a:ext cx="5869724" cy="3428779"/>
        </p:xfrm>
        <a:graphic>
          <a:graphicData uri="http://schemas.openxmlformats.org/drawingml/2006/table">
            <a:tbl>
              <a:tblPr firstRow="1" bandRow="1"/>
              <a:tblGrid>
                <a:gridCol w="1649361">
                  <a:extLst>
                    <a:ext uri="{9D8B030D-6E8A-4147-A177-3AD203B41FA5}">
                      <a16:colId xmlns:a16="http://schemas.microsoft.com/office/drawing/2014/main" xmlns="" val="1370902233"/>
                    </a:ext>
                  </a:extLst>
                </a:gridCol>
                <a:gridCol w="4220363">
                  <a:extLst>
                    <a:ext uri="{9D8B030D-6E8A-4147-A177-3AD203B41FA5}">
                      <a16:colId xmlns:a16="http://schemas.microsoft.com/office/drawing/2014/main" xmlns="" val="144940208"/>
                    </a:ext>
                  </a:extLst>
                </a:gridCol>
              </a:tblGrid>
              <a:tr h="400930">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08418381"/>
                  </a:ext>
                </a:extLst>
              </a:tr>
              <a:tr h="1764934">
                <a:tc>
                  <a:txBody>
                    <a:bodyPr/>
                    <a:lstStyle/>
                    <a:p>
                      <a:pPr marL="0" marR="0">
                        <a:lnSpc>
                          <a:spcPct val="107000"/>
                        </a:lnSpc>
                        <a:spcBef>
                          <a:spcPts val="0"/>
                        </a:spcBef>
                        <a:spcAft>
                          <a:spcPts val="0"/>
                        </a:spcAft>
                      </a:pPr>
                      <a:r>
                        <a:rPr lang="en-ZA"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Cultural Seasons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ZA"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Cultural Seasons are means or mechanisms through which the country use to advance and implement cultural diplomacy. Cultural seasons promotes global, continental and regional integration. DSAC use Cultural Seasons to show case South Africa’s sport, arts, culture and heritage and to promote and expend global and intra Africa trade of cultural goods and services. DSAC use Africa Cultural Seasons to the implement the African Union Charter for African Cultural Renaissance and African Union Agenda 2063, which both elaborate on the importance of Africa’s total emancipation and development and call for Africa to unite in cultural diversity and African Renaissance through creative and cultural industries.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ZA" sz="1200" b="1" u="sng"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Key deliverable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ZA" sz="1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Host Cultural Season with Egypt and Zambia.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5039" marR="65039" marT="32520" marB="325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2217914"/>
                  </a:ext>
                </a:extLst>
              </a:tr>
            </a:tbl>
          </a:graphicData>
        </a:graphic>
      </p:graphicFrame>
      <p:sp>
        <p:nvSpPr>
          <p:cNvPr id="3" name="Slide Number Placeholder 2">
            <a:extLst>
              <a:ext uri="{FF2B5EF4-FFF2-40B4-BE49-F238E27FC236}">
                <a16:creationId xmlns:a16="http://schemas.microsoft.com/office/drawing/2014/main" xmlns="" id="{4A9CDB35-BD5A-7EF1-1667-D50CB64AABF1}"/>
              </a:ext>
            </a:extLst>
          </p:cNvPr>
          <p:cNvSpPr>
            <a:spLocks noGrp="1"/>
          </p:cNvSpPr>
          <p:nvPr>
            <p:ph type="sldNum" sz="quarter" idx="12"/>
          </p:nvPr>
        </p:nvSpPr>
        <p:spPr/>
        <p:txBody>
          <a:bodyPr/>
          <a:lstStyle/>
          <a:p>
            <a:fld id="{DA29E366-C59F-4931-AACC-96A9B8496996}" type="slidenum">
              <a:rPr lang="en-US" smtClean="0"/>
              <a:pPr/>
              <a:t>64</a:t>
            </a:fld>
            <a:endParaRPr lang="en-US" dirty="0"/>
          </a:p>
        </p:txBody>
      </p:sp>
    </p:spTree>
    <p:extLst>
      <p:ext uri="{BB962C8B-B14F-4D97-AF65-F5344CB8AC3E}">
        <p14:creationId xmlns:p14="http://schemas.microsoft.com/office/powerpoint/2010/main" xmlns="" val="3032067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2BFECD10-6F11-56FB-84D2-8BDBCF508846}"/>
              </a:ext>
            </a:extLst>
          </p:cNvPr>
          <p:cNvSpPr txBox="1"/>
          <p:nvPr/>
        </p:nvSpPr>
        <p:spPr>
          <a:xfrm>
            <a:off x="6950931" y="2023110"/>
            <a:ext cx="2193068"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Three</a:t>
            </a:r>
          </a:p>
        </p:txBody>
      </p:sp>
      <p:sp>
        <p:nvSpPr>
          <p:cNvPr id="13" name="Rectangle 12">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xmlns="" id="{471742A9-BD19-118D-6BD1-8B42FBACB7FF}"/>
              </a:ext>
            </a:extLst>
          </p:cNvPr>
          <p:cNvGraphicFramePr>
            <a:graphicFrameLocks noGrp="1"/>
          </p:cNvGraphicFramePr>
          <p:nvPr>
            <p:extLst>
              <p:ext uri="{D42A27DB-BD31-4B8C-83A1-F6EECF244321}">
                <p14:modId xmlns:p14="http://schemas.microsoft.com/office/powerpoint/2010/main" xmlns="" val="3184416716"/>
              </p:ext>
            </p:extLst>
          </p:nvPr>
        </p:nvGraphicFramePr>
        <p:xfrm>
          <a:off x="352826" y="188714"/>
          <a:ext cx="5935711" cy="6479936"/>
        </p:xfrm>
        <a:graphic>
          <a:graphicData uri="http://schemas.openxmlformats.org/drawingml/2006/table">
            <a:tbl>
              <a:tblPr firstRow="1" bandRow="1"/>
              <a:tblGrid>
                <a:gridCol w="1905769">
                  <a:extLst>
                    <a:ext uri="{9D8B030D-6E8A-4147-A177-3AD203B41FA5}">
                      <a16:colId xmlns:a16="http://schemas.microsoft.com/office/drawing/2014/main" xmlns="" val="1768728121"/>
                    </a:ext>
                  </a:extLst>
                </a:gridCol>
                <a:gridCol w="4029942">
                  <a:extLst>
                    <a:ext uri="{9D8B030D-6E8A-4147-A177-3AD203B41FA5}">
                      <a16:colId xmlns:a16="http://schemas.microsoft.com/office/drawing/2014/main" xmlns="" val="3505182200"/>
                    </a:ext>
                  </a:extLst>
                </a:gridCol>
              </a:tblGrid>
              <a:tr h="460970">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30" marR="70630" marT="35315" marB="353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30" marR="70630" marT="35315" marB="353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72164116"/>
                  </a:ext>
                </a:extLst>
              </a:tr>
              <a:tr h="1942366">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Terminology Coordination (TC)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607" marR="58607" marT="29303" marB="293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Terminology Coordination facilitates the development of terminology in all the official languages  in various subject fields.  </a:t>
                      </a:r>
                      <a:r>
                        <a:rPr lang="en-GB"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objective is to generate specialised terminologies in previously marginalised languages  and  coordinate terminology projects nationally to avoid duplication and ensure ease of access to the terminology lists by all South African citizens.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National Terminology Register is under development which will form the basis of a National Term Bank and Languages Archive.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 Terminology projects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Indigenous Plants and Animals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Road Safety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Information and Communication Technology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Engineering and Construction.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607" marR="58607" marT="29303" marB="293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6061322"/>
                  </a:ext>
                </a:extLst>
              </a:tr>
              <a:tr h="2514342">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Human Language Technologies (HLT)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607" marR="58607" marT="29303" marB="293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HLT facilitates the bridging of digital divides amongst South Africans by ensuring that language technologies assist them to access information and government services in their respective languages or language of choice.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multi-year HLT projects supported: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1.Applying voice computing technology to language literacy: March 2022 – June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2.Python and Neural NLP resources for South African languages: March 2022 – April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3.Extending the multilingual corpus of code-switched South African speech: Sep 2022 – 30 Oct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4.Digitalising the South African Sign language: April 2022 – June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5.Advancing South African Sign language for 4IR Technological development using place names: April 2022 – 30 June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6.Online platform for the immersive learning of isiZulu: April 2022 – June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607" marR="58607" marT="29303" marB="293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05918935"/>
                  </a:ext>
                </a:extLst>
              </a:tr>
            </a:tbl>
          </a:graphicData>
        </a:graphic>
      </p:graphicFrame>
      <p:sp>
        <p:nvSpPr>
          <p:cNvPr id="2" name="Slide Number Placeholder 1">
            <a:extLst>
              <a:ext uri="{FF2B5EF4-FFF2-40B4-BE49-F238E27FC236}">
                <a16:creationId xmlns:a16="http://schemas.microsoft.com/office/drawing/2014/main" xmlns="" id="{FD3DC9A4-25A1-DFB9-242E-0938F5601EF1}"/>
              </a:ext>
            </a:extLst>
          </p:cNvPr>
          <p:cNvSpPr>
            <a:spLocks noGrp="1"/>
          </p:cNvSpPr>
          <p:nvPr>
            <p:ph type="sldNum" sz="quarter" idx="12"/>
          </p:nvPr>
        </p:nvSpPr>
        <p:spPr/>
        <p:txBody>
          <a:bodyPr/>
          <a:lstStyle/>
          <a:p>
            <a:fld id="{DA29E366-C59F-4931-AACC-96A9B8496996}" type="slidenum">
              <a:rPr lang="en-US" smtClean="0"/>
              <a:pPr/>
              <a:t>65</a:t>
            </a:fld>
            <a:endParaRPr lang="en-US" dirty="0"/>
          </a:p>
        </p:txBody>
      </p:sp>
    </p:spTree>
    <p:extLst>
      <p:ext uri="{BB962C8B-B14F-4D97-AF65-F5344CB8AC3E}">
        <p14:creationId xmlns:p14="http://schemas.microsoft.com/office/powerpoint/2010/main" xmlns="" val="3521168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E01D0BFA-BC51-ECAD-5135-89C7CB1FCB41}"/>
              </a:ext>
            </a:extLst>
          </p:cNvPr>
          <p:cNvSpPr txBox="1"/>
          <p:nvPr/>
        </p:nvSpPr>
        <p:spPr>
          <a:xfrm>
            <a:off x="6950931" y="2023110"/>
            <a:ext cx="2193068"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Three</a:t>
            </a:r>
          </a:p>
        </p:txBody>
      </p:sp>
      <p:sp>
        <p:nvSpPr>
          <p:cNvPr id="11" name="Rectangle 10">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0213046E-4E07-E557-99C0-E19E5D91BA40}"/>
              </a:ext>
            </a:extLst>
          </p:cNvPr>
          <p:cNvGraphicFramePr>
            <a:graphicFrameLocks noGrp="1"/>
          </p:cNvGraphicFramePr>
          <p:nvPr>
            <p:extLst>
              <p:ext uri="{D42A27DB-BD31-4B8C-83A1-F6EECF244321}">
                <p14:modId xmlns:p14="http://schemas.microsoft.com/office/powerpoint/2010/main" xmlns="" val="1949194110"/>
              </p:ext>
            </p:extLst>
          </p:nvPr>
        </p:nvGraphicFramePr>
        <p:xfrm>
          <a:off x="404435" y="191543"/>
          <a:ext cx="5794346" cy="5675830"/>
        </p:xfrm>
        <a:graphic>
          <a:graphicData uri="http://schemas.openxmlformats.org/drawingml/2006/table">
            <a:tbl>
              <a:tblPr firstRow="1" bandRow="1"/>
              <a:tblGrid>
                <a:gridCol w="1943192">
                  <a:extLst>
                    <a:ext uri="{9D8B030D-6E8A-4147-A177-3AD203B41FA5}">
                      <a16:colId xmlns:a16="http://schemas.microsoft.com/office/drawing/2014/main" xmlns="" val="1596587724"/>
                    </a:ext>
                  </a:extLst>
                </a:gridCol>
                <a:gridCol w="3851154">
                  <a:extLst>
                    <a:ext uri="{9D8B030D-6E8A-4147-A177-3AD203B41FA5}">
                      <a16:colId xmlns:a16="http://schemas.microsoft.com/office/drawing/2014/main" xmlns="" val="1995036969"/>
                    </a:ext>
                  </a:extLst>
                </a:gridCol>
              </a:tblGrid>
              <a:tr h="410391">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6625" marR="76625" marT="38313" marB="38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6625" marR="76625" marT="38313" marB="38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415123508"/>
                  </a:ext>
                </a:extLst>
              </a:tr>
              <a:tr h="1810024">
                <a:tc>
                  <a:txBody>
                    <a:bodyPr/>
                    <a:lstStyle/>
                    <a:p>
                      <a:pPr marL="0" marR="0">
                        <a:lnSpc>
                          <a:spcPct val="107000"/>
                        </a:lnSpc>
                        <a:spcBef>
                          <a:spcPts val="0"/>
                        </a:spcBef>
                        <a:spcAft>
                          <a:spcPts val="0"/>
                        </a:spcAft>
                      </a:pPr>
                      <a:r>
                        <a:rPr lang="en-GB" sz="1600" b="1" kern="1200" dirty="0">
                          <a:effectLst/>
                          <a:latin typeface="Arial" panose="020B0604020202020204" pitchFamily="34" charset="0"/>
                          <a:ea typeface="Calibri" panose="020F0502020204030204" pitchFamily="34" charset="0"/>
                          <a:cs typeface="Times New Roman" panose="02020603050405020304" pitchFamily="18" charset="0"/>
                        </a:rPr>
                        <a:t>Cultural &amp; Creative Industries Development (CCID)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625" marR="76625" marT="38313" marB="38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The CCID develops policies, strategies and interventions through the following programmes: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Capacity building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International and Local Market Access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Support to sector organisations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Arts education and Training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Youth Development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Community Arts Development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Literary Arts Development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GBVF Intervention/Awareness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200" kern="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6625" marR="76625" marT="38313" marB="38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4612123"/>
                  </a:ext>
                </a:extLst>
              </a:tr>
              <a:tr h="1965157">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Mzansi Golden Economy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6625" marR="76625" marT="38313" marB="38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pPr>
                      <a:r>
                        <a:rPr lang="en-GB" sz="12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Impact: </a:t>
                      </a: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Through these interventions the Department has managed to invest in the creative economy, create an enabling environment for productivity and for the sector’s economic competitiveness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Job creation and opportunities: 12 534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Access to Markets and Audiences – (Annual participation in Provincial and National Flagships and International platforms, E.g. Venice Biennale, Edinburgh Festival, Gothenburg Book Fair, collaborating with practitioners around the world)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Research and development – current and live statistics of the performance of the CCID in the broader economy. (SACO Reports)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2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Strategic investments – Artbank, NAC, BASA, NFVF, Venture Capital.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6625" marR="76625" marT="38313" marB="383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0681584"/>
                  </a:ext>
                </a:extLst>
              </a:tr>
            </a:tbl>
          </a:graphicData>
        </a:graphic>
      </p:graphicFrame>
      <p:sp>
        <p:nvSpPr>
          <p:cNvPr id="3" name="Slide Number Placeholder 2">
            <a:extLst>
              <a:ext uri="{FF2B5EF4-FFF2-40B4-BE49-F238E27FC236}">
                <a16:creationId xmlns:a16="http://schemas.microsoft.com/office/drawing/2014/main" xmlns="" id="{A5A31E33-0E82-7F7A-EDAC-DCBADDA1D557}"/>
              </a:ext>
            </a:extLst>
          </p:cNvPr>
          <p:cNvSpPr>
            <a:spLocks noGrp="1"/>
          </p:cNvSpPr>
          <p:nvPr>
            <p:ph type="sldNum" sz="quarter" idx="12"/>
          </p:nvPr>
        </p:nvSpPr>
        <p:spPr/>
        <p:txBody>
          <a:bodyPr/>
          <a:lstStyle/>
          <a:p>
            <a:fld id="{DA29E366-C59F-4931-AACC-96A9B8496996}" type="slidenum">
              <a:rPr lang="en-US" smtClean="0"/>
              <a:pPr/>
              <a:t>66</a:t>
            </a:fld>
            <a:endParaRPr lang="en-US" dirty="0"/>
          </a:p>
        </p:txBody>
      </p:sp>
    </p:spTree>
    <p:extLst>
      <p:ext uri="{BB962C8B-B14F-4D97-AF65-F5344CB8AC3E}">
        <p14:creationId xmlns:p14="http://schemas.microsoft.com/office/powerpoint/2010/main" xmlns="" val="4172229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7D65E50E-ADDA-545E-127B-EB0C7D070879}"/>
              </a:ext>
            </a:extLst>
          </p:cNvPr>
          <p:cNvSpPr txBox="1"/>
          <p:nvPr/>
        </p:nvSpPr>
        <p:spPr>
          <a:xfrm>
            <a:off x="6950931" y="2023110"/>
            <a:ext cx="2062440"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kern="1200" dirty="0">
                <a:solidFill>
                  <a:schemeClr val="tx1"/>
                </a:solidFill>
                <a:latin typeface="+mj-lt"/>
                <a:ea typeface="+mj-ea"/>
                <a:cs typeface="+mj-cs"/>
              </a:rPr>
              <a:t>Programme</a:t>
            </a:r>
            <a:r>
              <a:rPr lang="en-US" sz="3200" kern="1200" dirty="0">
                <a:solidFill>
                  <a:schemeClr val="tx1"/>
                </a:solidFill>
                <a:latin typeface="+mj-lt"/>
                <a:ea typeface="+mj-ea"/>
                <a:cs typeface="+mj-cs"/>
              </a:rPr>
              <a:t> Three</a:t>
            </a:r>
          </a:p>
        </p:txBody>
      </p:sp>
      <p:sp>
        <p:nvSpPr>
          <p:cNvPr id="11" name="Rectangle 10">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8EC149C9-51F2-63E5-00EA-FB19E253968D}"/>
              </a:ext>
            </a:extLst>
          </p:cNvPr>
          <p:cNvGraphicFramePr>
            <a:graphicFrameLocks noGrp="1"/>
          </p:cNvGraphicFramePr>
          <p:nvPr>
            <p:extLst>
              <p:ext uri="{D42A27DB-BD31-4B8C-83A1-F6EECF244321}">
                <p14:modId xmlns:p14="http://schemas.microsoft.com/office/powerpoint/2010/main" xmlns="" val="1322217365"/>
              </p:ext>
            </p:extLst>
          </p:nvPr>
        </p:nvGraphicFramePr>
        <p:xfrm>
          <a:off x="404435" y="175793"/>
          <a:ext cx="5859607" cy="5914474"/>
        </p:xfrm>
        <a:graphic>
          <a:graphicData uri="http://schemas.openxmlformats.org/drawingml/2006/table">
            <a:tbl>
              <a:tblPr firstRow="1" bandRow="1"/>
              <a:tblGrid>
                <a:gridCol w="2297485">
                  <a:extLst>
                    <a:ext uri="{9D8B030D-6E8A-4147-A177-3AD203B41FA5}">
                      <a16:colId xmlns:a16="http://schemas.microsoft.com/office/drawing/2014/main" xmlns="" val="1127412942"/>
                    </a:ext>
                  </a:extLst>
                </a:gridCol>
                <a:gridCol w="3562122">
                  <a:extLst>
                    <a:ext uri="{9D8B030D-6E8A-4147-A177-3AD203B41FA5}">
                      <a16:colId xmlns:a16="http://schemas.microsoft.com/office/drawing/2014/main" xmlns="" val="2368075231"/>
                    </a:ext>
                  </a:extLst>
                </a:gridCol>
              </a:tblGrid>
              <a:tr h="397452">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 projects/focus areas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956277071"/>
                  </a:ext>
                </a:extLst>
              </a:tr>
              <a:tr h="1001752">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Local and International Market Access platforms supported.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target is informed by the need to improve the production, dissemination of local content exposure to relevant markets, as this is our cultural capital which helps to define our identity and our vantage point in the world, thus also contributing to social cohesion, nation-building and national pride. The need is further informed by ongoing and expanding markets.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2152776"/>
                  </a:ext>
                </a:extLst>
              </a:tr>
              <a:tr h="1151993">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Capacity Building projects supported.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target is strategic because it is geared towards providing training and requisite skills in the arts, to ensure that the sector is competitive and able to respond to the increasing demands, including those of the 4IR. This can not be an exhaustive target to due skills deficiencies in the sector, it is therefore retained. This is through Incubator Programs, Academy support programs, amongst others.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83904854"/>
                  </a:ext>
                </a:extLst>
              </a:tr>
              <a:tr h="1151993">
                <a:tc>
                  <a:txBody>
                    <a:bodyPr/>
                    <a:lstStyle/>
                    <a:p>
                      <a:pPr marL="0" marR="0">
                        <a:lnSpc>
                          <a:spcPct val="107000"/>
                        </a:lnSpc>
                        <a:spcBef>
                          <a:spcPts val="0"/>
                        </a:spcBef>
                        <a:spcAft>
                          <a:spcPts val="0"/>
                        </a:spcAft>
                      </a:pPr>
                      <a:r>
                        <a:rPr lang="en-GB" sz="16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Youth -focused Arts Development programmes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Given the crisis of ever-increasing triple challenges still facing many young people in South Africa, the target attempts to address them. It is also informed by the need to support youth development imperatives (access, skills, education, participation, opportunities, second chances) and set-asides programmes. Given the ongoing and increasing demands, the programs have been re-designed and re-focused.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6838219"/>
                  </a:ext>
                </a:extLst>
              </a:tr>
              <a:tr h="851511">
                <a:tc>
                  <a:txBody>
                    <a:bodyPr/>
                    <a:lstStyle/>
                    <a:p>
                      <a:pPr marL="0" marR="0">
                        <a:lnSpc>
                          <a:spcPct val="107000"/>
                        </a:lnSpc>
                        <a:spcBef>
                          <a:spcPts val="0"/>
                        </a:spcBef>
                        <a:spcAft>
                          <a:spcPts val="0"/>
                        </a:spcAft>
                      </a:pPr>
                      <a:r>
                        <a:rPr lang="en-GB" sz="1600" b="1" kern="1200" dirty="0">
                          <a:effectLst/>
                          <a:latin typeface="Arial" panose="020B0604020202020204" pitchFamily="34" charset="0"/>
                          <a:ea typeface="Calibri" panose="020F0502020204030204" pitchFamily="34" charset="0"/>
                          <a:cs typeface="Times New Roman" panose="02020603050405020304" pitchFamily="18" charset="0"/>
                        </a:rPr>
                        <a:t>Gender-based violence and Femicide Awareness projects support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kern="1200" dirty="0">
                          <a:effectLst/>
                          <a:latin typeface="Arial" panose="020B0604020202020204" pitchFamily="34" charset="0"/>
                          <a:ea typeface="Calibri" panose="020F0502020204030204" pitchFamily="34" charset="0"/>
                          <a:cs typeface="Times New Roman" panose="02020603050405020304" pitchFamily="18" charset="0"/>
                        </a:rPr>
                        <a:t>In response to the increasing pandemic of Gender-Based violence and Femicide in South Africa, the DSAC developed and supports awareness programme and strategies to change this social ill.  Additionally, the DSAC has a Wellness Programme for Artists and Athletes.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4209" marR="74209" marT="37105" marB="371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906412"/>
                  </a:ext>
                </a:extLst>
              </a:tr>
            </a:tbl>
          </a:graphicData>
        </a:graphic>
      </p:graphicFrame>
      <p:sp>
        <p:nvSpPr>
          <p:cNvPr id="3" name="Slide Number Placeholder 2">
            <a:extLst>
              <a:ext uri="{FF2B5EF4-FFF2-40B4-BE49-F238E27FC236}">
                <a16:creationId xmlns:a16="http://schemas.microsoft.com/office/drawing/2014/main" xmlns="" id="{9699327C-AE13-0FE0-A34B-8E6CC39019B0}"/>
              </a:ext>
            </a:extLst>
          </p:cNvPr>
          <p:cNvSpPr>
            <a:spLocks noGrp="1"/>
          </p:cNvSpPr>
          <p:nvPr>
            <p:ph type="sldNum" sz="quarter" idx="12"/>
          </p:nvPr>
        </p:nvSpPr>
        <p:spPr/>
        <p:txBody>
          <a:bodyPr/>
          <a:lstStyle/>
          <a:p>
            <a:fld id="{DA29E366-C59F-4931-AACC-96A9B8496996}" type="slidenum">
              <a:rPr lang="en-US" smtClean="0"/>
              <a:pPr/>
              <a:t>67</a:t>
            </a:fld>
            <a:endParaRPr lang="en-US" dirty="0"/>
          </a:p>
        </p:txBody>
      </p:sp>
    </p:spTree>
    <p:extLst>
      <p:ext uri="{BB962C8B-B14F-4D97-AF65-F5344CB8AC3E}">
        <p14:creationId xmlns:p14="http://schemas.microsoft.com/office/powerpoint/2010/main" xmlns="" val="1268280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262F83B1-0F7D-1A02-CCDB-D338F6DB9B0A}"/>
              </a:ext>
            </a:extLst>
          </p:cNvPr>
          <p:cNvPicPr>
            <a:picLocks noGrp="1" noChangeAspect="1"/>
          </p:cNvPicPr>
          <p:nvPr>
            <p:ph idx="1"/>
          </p:nvPr>
        </p:nvPicPr>
        <p:blipFill rotWithShape="1">
          <a:blip r:embed="rId2" cstate="print"/>
          <a:srcRect l="6510" t="4426" r="6777" b="17623"/>
          <a:stretch/>
        </p:blipFill>
        <p:spPr>
          <a:xfrm>
            <a:off x="7538" y="87086"/>
            <a:ext cx="9135319" cy="6585857"/>
          </a:xfrm>
          <a:prstGeom prst="rect">
            <a:avLst/>
          </a:prstGeom>
        </p:spPr>
      </p:pic>
      <p:sp>
        <p:nvSpPr>
          <p:cNvPr id="7" name="Slide Number Placeholder 6">
            <a:extLst>
              <a:ext uri="{FF2B5EF4-FFF2-40B4-BE49-F238E27FC236}">
                <a16:creationId xmlns:a16="http://schemas.microsoft.com/office/drawing/2014/main" xmlns="" id="{FA47702B-0BA0-CFEA-142A-965BD0434F2B}"/>
              </a:ext>
            </a:extLst>
          </p:cNvPr>
          <p:cNvSpPr>
            <a:spLocks noGrp="1"/>
          </p:cNvSpPr>
          <p:nvPr>
            <p:ph type="sldNum" sz="quarter" idx="12"/>
          </p:nvPr>
        </p:nvSpPr>
        <p:spPr/>
        <p:txBody>
          <a:bodyPr/>
          <a:lstStyle/>
          <a:p>
            <a:fld id="{DA29E366-C59F-4931-AACC-96A9B8496996}" type="slidenum">
              <a:rPr lang="en-US" smtClean="0"/>
              <a:pPr/>
              <a:t>68</a:t>
            </a:fld>
            <a:endParaRPr lang="en-US" dirty="0"/>
          </a:p>
        </p:txBody>
      </p:sp>
    </p:spTree>
    <p:extLst>
      <p:ext uri="{BB962C8B-B14F-4D97-AF65-F5344CB8AC3E}">
        <p14:creationId xmlns:p14="http://schemas.microsoft.com/office/powerpoint/2010/main" xmlns="" val="2735844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8AB76BF9-4ADC-52FA-4786-53B49E98B6AF}"/>
              </a:ext>
            </a:extLst>
          </p:cNvPr>
          <p:cNvGraphicFramePr>
            <a:graphicFrameLocks noGrp="1"/>
          </p:cNvGraphicFramePr>
          <p:nvPr>
            <p:extLst>
              <p:ext uri="{D42A27DB-BD31-4B8C-83A1-F6EECF244321}">
                <p14:modId xmlns:p14="http://schemas.microsoft.com/office/powerpoint/2010/main" xmlns="" val="3352313021"/>
              </p:ext>
            </p:extLst>
          </p:nvPr>
        </p:nvGraphicFramePr>
        <p:xfrm>
          <a:off x="198878" y="638175"/>
          <a:ext cx="8743957" cy="4400423"/>
        </p:xfrm>
        <a:graphic>
          <a:graphicData uri="http://schemas.openxmlformats.org/drawingml/2006/table">
            <a:tbl>
              <a:tblPr firstRow="1" firstCol="1" lastRow="1" lastCol="1" bandRow="1" bandCol="1">
                <a:tableStyleId>{5940675A-B579-460E-94D1-54222C63F5DA}</a:tableStyleId>
              </a:tblPr>
              <a:tblGrid>
                <a:gridCol w="1245021">
                  <a:extLst>
                    <a:ext uri="{9D8B030D-6E8A-4147-A177-3AD203B41FA5}">
                      <a16:colId xmlns:a16="http://schemas.microsoft.com/office/drawing/2014/main" xmlns="" val="2877816868"/>
                    </a:ext>
                  </a:extLst>
                </a:gridCol>
                <a:gridCol w="708827">
                  <a:extLst>
                    <a:ext uri="{9D8B030D-6E8A-4147-A177-3AD203B41FA5}">
                      <a16:colId xmlns:a16="http://schemas.microsoft.com/office/drawing/2014/main" xmlns="" val="3004815330"/>
                    </a:ext>
                  </a:extLst>
                </a:gridCol>
                <a:gridCol w="1909260">
                  <a:extLst>
                    <a:ext uri="{9D8B030D-6E8A-4147-A177-3AD203B41FA5}">
                      <a16:colId xmlns:a16="http://schemas.microsoft.com/office/drawing/2014/main" xmlns="" val="3398507754"/>
                    </a:ext>
                  </a:extLst>
                </a:gridCol>
                <a:gridCol w="401517">
                  <a:extLst>
                    <a:ext uri="{9D8B030D-6E8A-4147-A177-3AD203B41FA5}">
                      <a16:colId xmlns:a16="http://schemas.microsoft.com/office/drawing/2014/main" xmlns="" val="2217982818"/>
                    </a:ext>
                  </a:extLst>
                </a:gridCol>
                <a:gridCol w="439930">
                  <a:extLst>
                    <a:ext uri="{9D8B030D-6E8A-4147-A177-3AD203B41FA5}">
                      <a16:colId xmlns:a16="http://schemas.microsoft.com/office/drawing/2014/main" xmlns="" val="2573007200"/>
                    </a:ext>
                  </a:extLst>
                </a:gridCol>
                <a:gridCol w="439930">
                  <a:extLst>
                    <a:ext uri="{9D8B030D-6E8A-4147-A177-3AD203B41FA5}">
                      <a16:colId xmlns:a16="http://schemas.microsoft.com/office/drawing/2014/main" xmlns="" val="252399562"/>
                    </a:ext>
                  </a:extLst>
                </a:gridCol>
                <a:gridCol w="746327">
                  <a:extLst>
                    <a:ext uri="{9D8B030D-6E8A-4147-A177-3AD203B41FA5}">
                      <a16:colId xmlns:a16="http://schemas.microsoft.com/office/drawing/2014/main" xmlns="" val="1966697294"/>
                    </a:ext>
                  </a:extLst>
                </a:gridCol>
                <a:gridCol w="606390">
                  <a:extLst>
                    <a:ext uri="{9D8B030D-6E8A-4147-A177-3AD203B41FA5}">
                      <a16:colId xmlns:a16="http://schemas.microsoft.com/office/drawing/2014/main" xmlns="" val="3377715666"/>
                    </a:ext>
                  </a:extLst>
                </a:gridCol>
                <a:gridCol w="341381">
                  <a:extLst>
                    <a:ext uri="{9D8B030D-6E8A-4147-A177-3AD203B41FA5}">
                      <a16:colId xmlns:a16="http://schemas.microsoft.com/office/drawing/2014/main" xmlns="" val="2398856372"/>
                    </a:ext>
                  </a:extLst>
                </a:gridCol>
                <a:gridCol w="341838">
                  <a:extLst>
                    <a:ext uri="{9D8B030D-6E8A-4147-A177-3AD203B41FA5}">
                      <a16:colId xmlns:a16="http://schemas.microsoft.com/office/drawing/2014/main" xmlns="" val="3610083064"/>
                    </a:ext>
                  </a:extLst>
                </a:gridCol>
                <a:gridCol w="341838">
                  <a:extLst>
                    <a:ext uri="{9D8B030D-6E8A-4147-A177-3AD203B41FA5}">
                      <a16:colId xmlns:a16="http://schemas.microsoft.com/office/drawing/2014/main" xmlns="" val="3412634057"/>
                    </a:ext>
                  </a:extLst>
                </a:gridCol>
                <a:gridCol w="341838">
                  <a:extLst>
                    <a:ext uri="{9D8B030D-6E8A-4147-A177-3AD203B41FA5}">
                      <a16:colId xmlns:a16="http://schemas.microsoft.com/office/drawing/2014/main" xmlns="" val="1691566983"/>
                    </a:ext>
                  </a:extLst>
                </a:gridCol>
                <a:gridCol w="439930">
                  <a:extLst>
                    <a:ext uri="{9D8B030D-6E8A-4147-A177-3AD203B41FA5}">
                      <a16:colId xmlns:a16="http://schemas.microsoft.com/office/drawing/2014/main" xmlns="" val="2458044323"/>
                    </a:ext>
                  </a:extLst>
                </a:gridCol>
                <a:gridCol w="439930">
                  <a:extLst>
                    <a:ext uri="{9D8B030D-6E8A-4147-A177-3AD203B41FA5}">
                      <a16:colId xmlns:a16="http://schemas.microsoft.com/office/drawing/2014/main" xmlns="" val="3247596009"/>
                    </a:ext>
                  </a:extLst>
                </a:gridCol>
              </a:tblGrid>
              <a:tr h="136095">
                <a:tc rowSpan="3">
                  <a:txBody>
                    <a:bodyPr/>
                    <a:lstStyle/>
                    <a:p>
                      <a:pPr marL="0" marR="0">
                        <a:spcBef>
                          <a:spcPts val="0"/>
                        </a:spcBef>
                        <a:spcAft>
                          <a:spcPts val="0"/>
                        </a:spcAft>
                        <a:tabLst>
                          <a:tab pos="450215" algn="l"/>
                        </a:tabLst>
                      </a:pPr>
                      <a:r>
                        <a:rPr lang="en-US" sz="1000" dirty="0">
                          <a:effectLst/>
                        </a:rPr>
                        <a:t> </a:t>
                      </a:r>
                      <a:endParaRPr lang="en-US" sz="1100" dirty="0">
                        <a:effectLst/>
                      </a:endParaRPr>
                    </a:p>
                    <a:p>
                      <a:pPr marL="0" marR="0">
                        <a:spcBef>
                          <a:spcPts val="0"/>
                        </a:spcBef>
                        <a:spcAft>
                          <a:spcPts val="0"/>
                        </a:spcAft>
                        <a:tabLst>
                          <a:tab pos="450215" algn="l"/>
                        </a:tabLst>
                      </a:pPr>
                      <a:r>
                        <a:rPr lang="en-US" sz="1000" dirty="0">
                          <a:effectLst/>
                        </a:rPr>
                        <a:t>Outcome</a:t>
                      </a:r>
                      <a:endParaRPr lang="en-US" sz="1100" dirty="0">
                        <a:effectLst/>
                      </a:endParaRPr>
                    </a:p>
                    <a:p>
                      <a:pPr marL="236855" marR="0">
                        <a:spcBef>
                          <a:spcPts val="840"/>
                        </a:spcBef>
                        <a:spcAft>
                          <a:spcPts val="0"/>
                        </a:spcAft>
                      </a:pPr>
                      <a:r>
                        <a:rPr lang="en-US" sz="1000" dirty="0">
                          <a:effectLst/>
                        </a:rPr>
                        <a:t> </a:t>
                      </a:r>
                      <a:endParaRPr lang="en-US" sz="1100" dirty="0">
                        <a:effectLst/>
                        <a:latin typeface="Arial MT"/>
                        <a:ea typeface="Arial MT"/>
                        <a:cs typeface="Arial MT"/>
                      </a:endParaRPr>
                    </a:p>
                  </a:txBody>
                  <a:tcPr marL="0" marR="0" marT="0" marB="0"/>
                </a:tc>
                <a:tc rowSpan="3">
                  <a:txBody>
                    <a:bodyPr/>
                    <a:lstStyle/>
                    <a:p>
                      <a:pPr marL="270510" marR="0">
                        <a:spcBef>
                          <a:spcPts val="840"/>
                        </a:spcBef>
                        <a:spcAft>
                          <a:spcPts val="0"/>
                        </a:spcAft>
                      </a:pPr>
                      <a:r>
                        <a:rPr lang="en-US" sz="1000" dirty="0">
                          <a:effectLst/>
                        </a:rPr>
                        <a:t>Outputs</a:t>
                      </a:r>
                      <a:endParaRPr lang="en-US" sz="1100" dirty="0">
                        <a:effectLst/>
                        <a:latin typeface="Arial MT"/>
                        <a:ea typeface="Arial MT"/>
                        <a:cs typeface="Arial MT"/>
                      </a:endParaRPr>
                    </a:p>
                  </a:txBody>
                  <a:tcPr marL="0" marR="0" marT="0" marB="0"/>
                </a:tc>
                <a:tc rowSpan="3">
                  <a:txBody>
                    <a:bodyPr/>
                    <a:lstStyle/>
                    <a:p>
                      <a:pPr marL="0" marR="0" algn="ctr">
                        <a:spcBef>
                          <a:spcPts val="0"/>
                        </a:spcBef>
                        <a:spcAft>
                          <a:spcPts val="0"/>
                        </a:spcAft>
                      </a:pPr>
                      <a:r>
                        <a:rPr lang="en-US" sz="1000" dirty="0">
                          <a:effectLst/>
                        </a:rPr>
                        <a:t> </a:t>
                      </a:r>
                      <a:endParaRPr lang="en-US" sz="1100" dirty="0">
                        <a:effectLst/>
                      </a:endParaRPr>
                    </a:p>
                    <a:p>
                      <a:pPr marL="224790" marR="130175" indent="70485">
                        <a:lnSpc>
                          <a:spcPct val="105000"/>
                        </a:lnSpc>
                        <a:spcBef>
                          <a:spcPts val="0"/>
                        </a:spcBef>
                        <a:spcAft>
                          <a:spcPts val="0"/>
                        </a:spcAft>
                      </a:pPr>
                      <a:r>
                        <a:rPr lang="en-US" sz="1000" dirty="0">
                          <a:effectLst/>
                        </a:rPr>
                        <a:t>Output Indicators</a:t>
                      </a:r>
                      <a:endParaRPr lang="en-US" sz="1100" dirty="0">
                        <a:effectLst/>
                        <a:latin typeface="Arial MT"/>
                        <a:ea typeface="Arial MT"/>
                        <a:cs typeface="Arial MT"/>
                      </a:endParaRPr>
                    </a:p>
                  </a:txBody>
                  <a:tcPr marL="0" marR="0" marT="0" marB="0"/>
                </a:tc>
                <a:tc gridSpan="11">
                  <a:txBody>
                    <a:bodyPr/>
                    <a:lstStyle/>
                    <a:p>
                      <a:pPr marL="0" marR="57150" algn="ctr">
                        <a:spcBef>
                          <a:spcPts val="155"/>
                        </a:spcBef>
                        <a:spcAft>
                          <a:spcPts val="0"/>
                        </a:spcAft>
                      </a:pPr>
                      <a:r>
                        <a:rPr lang="en-US" sz="1000" dirty="0">
                          <a:effectLst/>
                        </a:rPr>
                        <a:t>Annual Targets</a:t>
                      </a:r>
                      <a:endParaRPr lang="en-US" sz="1100" dirty="0">
                        <a:effectLst/>
                        <a:latin typeface="Arial MT"/>
                        <a:ea typeface="Arial MT"/>
                        <a:cs typeface="Arial MT"/>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1693651"/>
                  </a:ext>
                </a:extLst>
              </a:tr>
              <a:tr h="267114">
                <a:tc vMerge="1">
                  <a:txBody>
                    <a:bodyPr/>
                    <a:lstStyle/>
                    <a:p>
                      <a:endParaRPr lang="en-US"/>
                    </a:p>
                  </a:txBody>
                  <a:tcPr/>
                </a:tc>
                <a:tc vMerge="1">
                  <a:txBody>
                    <a:bodyPr/>
                    <a:lstStyle/>
                    <a:p>
                      <a:endParaRPr lang="en-US"/>
                    </a:p>
                  </a:txBody>
                  <a:tcPr/>
                </a:tc>
                <a:tc vMerge="1">
                  <a:txBody>
                    <a:bodyPr/>
                    <a:lstStyle/>
                    <a:p>
                      <a:endParaRPr lang="en-US"/>
                    </a:p>
                  </a:txBody>
                  <a:tcPr/>
                </a:tc>
                <a:tc gridSpan="3">
                  <a:txBody>
                    <a:bodyPr/>
                    <a:lstStyle/>
                    <a:p>
                      <a:pPr marL="548640" marR="0" indent="156210" algn="ctr">
                        <a:spcBef>
                          <a:spcPts val="705"/>
                        </a:spcBef>
                        <a:spcAft>
                          <a:spcPts val="0"/>
                        </a:spcAft>
                      </a:pPr>
                      <a:r>
                        <a:rPr lang="en-US" sz="900" dirty="0">
                          <a:effectLst/>
                        </a:rPr>
                        <a:t>Audited Performance</a:t>
                      </a:r>
                      <a:endParaRPr lang="en-US" sz="900" dirty="0">
                        <a:effectLst/>
                        <a:latin typeface="Arial MT"/>
                        <a:ea typeface="Arial MT"/>
                        <a:cs typeface="Arial MT"/>
                      </a:endParaRPr>
                    </a:p>
                  </a:txBody>
                  <a:tcPr marL="0" marR="0" marT="0" marB="0"/>
                </a:tc>
                <a:tc hMerge="1">
                  <a:txBody>
                    <a:bodyPr/>
                    <a:lstStyle/>
                    <a:p>
                      <a:endParaRPr lang="en-US"/>
                    </a:p>
                  </a:txBody>
                  <a:tcPr/>
                </a:tc>
                <a:tc hMerge="1">
                  <a:txBody>
                    <a:bodyPr/>
                    <a:lstStyle/>
                    <a:p>
                      <a:endParaRPr lang="en-US"/>
                    </a:p>
                  </a:txBody>
                  <a:tcPr/>
                </a:tc>
                <a:tc>
                  <a:txBody>
                    <a:bodyPr/>
                    <a:lstStyle/>
                    <a:p>
                      <a:pPr marL="0" marR="135255" indent="73660" algn="ctr">
                        <a:lnSpc>
                          <a:spcPct val="105000"/>
                        </a:lnSpc>
                        <a:spcBef>
                          <a:spcPts val="155"/>
                        </a:spcBef>
                        <a:spcAft>
                          <a:spcPts val="0"/>
                        </a:spcAft>
                      </a:pPr>
                      <a:r>
                        <a:rPr lang="en-US" sz="900" dirty="0">
                          <a:effectLst/>
                        </a:rPr>
                        <a:t>Estimated </a:t>
                      </a:r>
                    </a:p>
                    <a:p>
                      <a:pPr marL="0" marR="135255" indent="73660" algn="ctr">
                        <a:lnSpc>
                          <a:spcPct val="105000"/>
                        </a:lnSpc>
                        <a:spcBef>
                          <a:spcPts val="155"/>
                        </a:spcBef>
                        <a:spcAft>
                          <a:spcPts val="0"/>
                        </a:spcAft>
                      </a:pPr>
                      <a:r>
                        <a:rPr lang="en-US" sz="900" dirty="0">
                          <a:effectLst/>
                        </a:rPr>
                        <a:t>Performance</a:t>
                      </a:r>
                      <a:endParaRPr lang="en-US" sz="900" dirty="0">
                        <a:effectLst/>
                        <a:latin typeface="Arial MT"/>
                        <a:ea typeface="Arial MT"/>
                        <a:cs typeface="Arial MT"/>
                      </a:endParaRPr>
                    </a:p>
                  </a:txBody>
                  <a:tcPr marL="0" marR="0" marT="0" marB="0"/>
                </a:tc>
                <a:tc gridSpan="7">
                  <a:txBody>
                    <a:bodyPr/>
                    <a:lstStyle/>
                    <a:p>
                      <a:pPr marL="0" marR="0" algn="ctr">
                        <a:spcBef>
                          <a:spcPts val="0"/>
                        </a:spcBef>
                        <a:spcAft>
                          <a:spcPts val="0"/>
                        </a:spcAft>
                      </a:pPr>
                      <a:r>
                        <a:rPr lang="en-US" sz="900" dirty="0">
                          <a:effectLst/>
                        </a:rPr>
                        <a:t> </a:t>
                      </a:r>
                    </a:p>
                    <a:p>
                      <a:pPr marL="0" marR="0" algn="ctr">
                        <a:spcBef>
                          <a:spcPts val="0"/>
                        </a:spcBef>
                        <a:spcAft>
                          <a:spcPts val="0"/>
                        </a:spcAft>
                      </a:pPr>
                      <a:r>
                        <a:rPr lang="en-US" sz="900" dirty="0">
                          <a:effectLst/>
                        </a:rPr>
                        <a:t>MTEF targets</a:t>
                      </a:r>
                      <a:endParaRPr lang="en-US" sz="900" dirty="0">
                        <a:effectLst/>
                        <a:latin typeface="Arial MT"/>
                        <a:ea typeface="Arial MT"/>
                        <a:cs typeface="Arial MT"/>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38648767"/>
                  </a:ext>
                </a:extLst>
              </a:tr>
              <a:tr h="1360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155"/>
                        </a:spcBef>
                        <a:spcAft>
                          <a:spcPts val="0"/>
                        </a:spcAft>
                      </a:pPr>
                      <a:r>
                        <a:rPr lang="en-US" sz="800" dirty="0">
                          <a:effectLst/>
                        </a:rPr>
                        <a:t>2019/20</a:t>
                      </a:r>
                      <a:endParaRPr lang="en-US" sz="800" dirty="0">
                        <a:effectLst/>
                        <a:latin typeface="Arial MT"/>
                        <a:ea typeface="Arial MT"/>
                        <a:cs typeface="Arial MT"/>
                      </a:endParaRPr>
                    </a:p>
                  </a:txBody>
                  <a:tcPr marL="0" marR="0" marT="0" marB="0"/>
                </a:tc>
                <a:tc>
                  <a:txBody>
                    <a:bodyPr/>
                    <a:lstStyle/>
                    <a:p>
                      <a:pPr marL="0" marR="0" indent="53340" algn="ctr">
                        <a:spcBef>
                          <a:spcPts val="155"/>
                        </a:spcBef>
                        <a:spcAft>
                          <a:spcPts val="0"/>
                        </a:spcAft>
                      </a:pPr>
                      <a:r>
                        <a:rPr lang="en-US" sz="800" dirty="0">
                          <a:effectLst/>
                        </a:rPr>
                        <a:t>2020/21</a:t>
                      </a:r>
                      <a:endParaRPr lang="en-US" sz="800" dirty="0">
                        <a:effectLst/>
                        <a:latin typeface="Arial MT"/>
                        <a:ea typeface="Arial MT"/>
                        <a:cs typeface="Arial MT"/>
                      </a:endParaRPr>
                    </a:p>
                  </a:txBody>
                  <a:tcPr marL="0" marR="0" marT="0" marB="0"/>
                </a:tc>
                <a:tc>
                  <a:txBody>
                    <a:bodyPr/>
                    <a:lstStyle/>
                    <a:p>
                      <a:pPr marL="285115" marR="0" indent="-231775" algn="ctr">
                        <a:spcBef>
                          <a:spcPts val="155"/>
                        </a:spcBef>
                        <a:spcAft>
                          <a:spcPts val="0"/>
                        </a:spcAft>
                      </a:pPr>
                      <a:r>
                        <a:rPr lang="en-US" sz="800" dirty="0">
                          <a:effectLst/>
                        </a:rPr>
                        <a:t>2021/22</a:t>
                      </a:r>
                      <a:endParaRPr lang="en-US" sz="800" dirty="0">
                        <a:effectLst/>
                        <a:latin typeface="Arial MT"/>
                        <a:ea typeface="Arial MT"/>
                        <a:cs typeface="Arial MT"/>
                      </a:endParaRPr>
                    </a:p>
                  </a:txBody>
                  <a:tcPr marL="0" marR="0" marT="0" marB="0"/>
                </a:tc>
                <a:tc>
                  <a:txBody>
                    <a:bodyPr/>
                    <a:lstStyle/>
                    <a:p>
                      <a:pPr marL="284480" marR="0" algn="ctr">
                        <a:spcBef>
                          <a:spcPts val="155"/>
                        </a:spcBef>
                        <a:spcAft>
                          <a:spcPts val="0"/>
                        </a:spcAft>
                      </a:pPr>
                      <a:r>
                        <a:rPr lang="en-US" sz="800" dirty="0">
                          <a:effectLst/>
                        </a:rPr>
                        <a:t>2022/23</a:t>
                      </a:r>
                      <a:endParaRPr lang="en-US" sz="800" dirty="0">
                        <a:effectLst/>
                        <a:latin typeface="Arial MT"/>
                        <a:ea typeface="Arial MT"/>
                        <a:cs typeface="Arial MT"/>
                      </a:endParaRPr>
                    </a:p>
                  </a:txBody>
                  <a:tcPr marL="0" marR="0" marT="0" marB="0"/>
                </a:tc>
                <a:tc>
                  <a:txBody>
                    <a:bodyPr/>
                    <a:lstStyle/>
                    <a:p>
                      <a:pPr marL="284480" marR="0" algn="ctr">
                        <a:spcBef>
                          <a:spcPts val="155"/>
                        </a:spcBef>
                        <a:spcAft>
                          <a:spcPts val="0"/>
                        </a:spcAft>
                      </a:pPr>
                      <a:r>
                        <a:rPr lang="en-US" sz="800" dirty="0">
                          <a:effectLst/>
                        </a:rPr>
                        <a:t>2023/24</a:t>
                      </a:r>
                      <a:endParaRPr lang="en-US" sz="800" dirty="0">
                        <a:effectLst/>
                        <a:latin typeface="Arial MT"/>
                        <a:ea typeface="Arial MT"/>
                        <a:cs typeface="Arial MT"/>
                      </a:endParaRPr>
                    </a:p>
                  </a:txBody>
                  <a:tcPr marL="0" marR="0" marT="0" marB="0"/>
                </a:tc>
                <a:tc>
                  <a:txBody>
                    <a:bodyPr/>
                    <a:lstStyle/>
                    <a:p>
                      <a:pPr marL="114300" marR="0" algn="ctr">
                        <a:spcBef>
                          <a:spcPts val="155"/>
                        </a:spcBef>
                        <a:spcAft>
                          <a:spcPts val="0"/>
                        </a:spcAft>
                      </a:pPr>
                      <a:r>
                        <a:rPr lang="en-US" sz="800" dirty="0">
                          <a:effectLst/>
                        </a:rPr>
                        <a:t>Q1</a:t>
                      </a:r>
                      <a:endParaRPr lang="en-US" sz="800" dirty="0">
                        <a:effectLst/>
                        <a:latin typeface="Arial MT"/>
                        <a:ea typeface="Arial MT"/>
                        <a:cs typeface="Arial MT"/>
                      </a:endParaRPr>
                    </a:p>
                  </a:txBody>
                  <a:tcPr marL="0" marR="0" marT="0" marB="0"/>
                </a:tc>
                <a:tc>
                  <a:txBody>
                    <a:bodyPr/>
                    <a:lstStyle/>
                    <a:p>
                      <a:pPr marL="675640" marR="0" indent="-622300" algn="ctr">
                        <a:spcBef>
                          <a:spcPts val="155"/>
                        </a:spcBef>
                        <a:spcAft>
                          <a:spcPts val="0"/>
                        </a:spcAft>
                      </a:pPr>
                      <a:r>
                        <a:rPr lang="en-US" sz="800" dirty="0">
                          <a:effectLst/>
                        </a:rPr>
                        <a:t>Q2</a:t>
                      </a:r>
                      <a:endParaRPr lang="en-US" sz="800" dirty="0">
                        <a:effectLst/>
                        <a:latin typeface="Arial MT"/>
                        <a:ea typeface="Arial MT"/>
                        <a:cs typeface="Arial MT"/>
                      </a:endParaRPr>
                    </a:p>
                  </a:txBody>
                  <a:tcPr marL="0" marR="0" marT="0" marB="0"/>
                </a:tc>
                <a:tc>
                  <a:txBody>
                    <a:bodyPr/>
                    <a:lstStyle/>
                    <a:p>
                      <a:pPr marL="675640" marR="0" indent="-622300" algn="ctr">
                        <a:spcBef>
                          <a:spcPts val="155"/>
                        </a:spcBef>
                        <a:spcAft>
                          <a:spcPts val="0"/>
                        </a:spcAft>
                      </a:pPr>
                      <a:r>
                        <a:rPr lang="en-US" sz="800" dirty="0">
                          <a:effectLst/>
                        </a:rPr>
                        <a:t>Q3</a:t>
                      </a:r>
                      <a:endParaRPr lang="en-US" sz="800" dirty="0">
                        <a:effectLst/>
                        <a:latin typeface="Arial MT"/>
                        <a:ea typeface="Arial MT"/>
                        <a:cs typeface="Arial MT"/>
                      </a:endParaRPr>
                    </a:p>
                  </a:txBody>
                  <a:tcPr marL="0" marR="0" marT="0" marB="0"/>
                </a:tc>
                <a:tc>
                  <a:txBody>
                    <a:bodyPr/>
                    <a:lstStyle/>
                    <a:p>
                      <a:pPr marL="675640" marR="0" indent="-622300" algn="ctr">
                        <a:spcBef>
                          <a:spcPts val="155"/>
                        </a:spcBef>
                        <a:spcAft>
                          <a:spcPts val="0"/>
                        </a:spcAft>
                      </a:pPr>
                      <a:r>
                        <a:rPr lang="en-US" sz="800" dirty="0">
                          <a:effectLst/>
                        </a:rPr>
                        <a:t>Q4</a:t>
                      </a:r>
                      <a:endParaRPr lang="en-US" sz="800" dirty="0">
                        <a:effectLst/>
                        <a:latin typeface="Arial MT"/>
                        <a:ea typeface="Arial MT"/>
                        <a:cs typeface="Arial MT"/>
                      </a:endParaRPr>
                    </a:p>
                  </a:txBody>
                  <a:tcPr marL="0" marR="0" marT="0" marB="0"/>
                </a:tc>
                <a:tc>
                  <a:txBody>
                    <a:bodyPr/>
                    <a:lstStyle/>
                    <a:p>
                      <a:pPr marL="675640" marR="0" indent="-622300" algn="ctr">
                        <a:spcBef>
                          <a:spcPts val="155"/>
                        </a:spcBef>
                        <a:spcAft>
                          <a:spcPts val="0"/>
                        </a:spcAft>
                      </a:pPr>
                      <a:r>
                        <a:rPr lang="en-US" sz="800" dirty="0">
                          <a:effectLst/>
                        </a:rPr>
                        <a:t>2024/25</a:t>
                      </a:r>
                      <a:endParaRPr lang="en-US" sz="800" dirty="0">
                        <a:effectLst/>
                        <a:latin typeface="Arial MT"/>
                        <a:ea typeface="Arial MT"/>
                        <a:cs typeface="Arial MT"/>
                      </a:endParaRPr>
                    </a:p>
                  </a:txBody>
                  <a:tcPr marL="0" marR="0" marT="0" marB="0"/>
                </a:tc>
                <a:tc>
                  <a:txBody>
                    <a:bodyPr/>
                    <a:lstStyle/>
                    <a:p>
                      <a:pPr marL="675640" marR="0" indent="-622300" algn="ctr">
                        <a:spcBef>
                          <a:spcPts val="155"/>
                        </a:spcBef>
                        <a:spcAft>
                          <a:spcPts val="0"/>
                        </a:spcAft>
                      </a:pPr>
                      <a:r>
                        <a:rPr lang="en-US" sz="800" dirty="0">
                          <a:effectLst/>
                        </a:rPr>
                        <a:t>2025/26</a:t>
                      </a:r>
                      <a:endParaRPr lang="en-US" sz="800" dirty="0">
                        <a:effectLst/>
                        <a:latin typeface="Arial MT"/>
                        <a:ea typeface="Arial MT"/>
                        <a:cs typeface="Arial MT"/>
                      </a:endParaRPr>
                    </a:p>
                  </a:txBody>
                  <a:tcPr marL="0" marR="0" marT="0" marB="0"/>
                </a:tc>
                <a:extLst>
                  <a:ext uri="{0D108BD9-81ED-4DB2-BD59-A6C34878D82A}">
                    <a16:rowId xmlns:a16="http://schemas.microsoft.com/office/drawing/2014/main" xmlns="" val="4075289902"/>
                  </a:ext>
                </a:extLst>
              </a:tr>
              <a:tr h="136095">
                <a:tc gridSpan="14">
                  <a:txBody>
                    <a:bodyPr/>
                    <a:lstStyle/>
                    <a:p>
                      <a:pPr marL="50165" marR="0">
                        <a:spcBef>
                          <a:spcPts val="155"/>
                        </a:spcBef>
                        <a:spcAft>
                          <a:spcPts val="0"/>
                        </a:spcAft>
                      </a:pPr>
                      <a:r>
                        <a:rPr lang="en-US" sz="1000" dirty="0">
                          <a:effectLst/>
                        </a:rPr>
                        <a:t>NATIONAL</a:t>
                      </a:r>
                      <a:r>
                        <a:rPr lang="en-US" sz="1000" spc="15" dirty="0">
                          <a:effectLst/>
                        </a:rPr>
                        <a:t> </a:t>
                      </a:r>
                      <a:r>
                        <a:rPr lang="en-US" sz="1000" dirty="0">
                          <a:effectLst/>
                        </a:rPr>
                        <a:t>LANGUAGE</a:t>
                      </a:r>
                      <a:r>
                        <a:rPr lang="en-US" sz="1000" spc="20" dirty="0">
                          <a:effectLst/>
                        </a:rPr>
                        <a:t> </a:t>
                      </a:r>
                      <a:r>
                        <a:rPr lang="en-US" sz="1000" dirty="0">
                          <a:effectLst/>
                        </a:rPr>
                        <a:t>SERVICES</a:t>
                      </a:r>
                      <a:endParaRPr lang="en-US" sz="1100" dirty="0">
                        <a:effectLst/>
                        <a:latin typeface="Arial MT"/>
                        <a:ea typeface="Arial MT"/>
                        <a:cs typeface="Arial MT"/>
                      </a:endParaRPr>
                    </a:p>
                  </a:txBody>
                  <a:tcPr marL="0" marR="0"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15655270"/>
                  </a:ext>
                </a:extLst>
              </a:tr>
              <a:tr h="803764">
                <a:tc>
                  <a:txBody>
                    <a:bodyPr/>
                    <a:lstStyle/>
                    <a:p>
                      <a:pPr marL="48895" marR="53975">
                        <a:lnSpc>
                          <a:spcPct val="100000"/>
                        </a:lnSpc>
                        <a:spcBef>
                          <a:spcPts val="90"/>
                        </a:spcBef>
                        <a:spcAft>
                          <a:spcPts val="0"/>
                        </a:spcAft>
                      </a:pPr>
                      <a:r>
                        <a:rPr lang="en-US" sz="1000" dirty="0">
                          <a:effectLst/>
                        </a:rPr>
                        <a:t>Integrated and accessible SAC infrastructure and information</a:t>
                      </a:r>
                      <a:endParaRPr lang="en-US" sz="11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Human Language Technology projects</a:t>
                      </a:r>
                      <a:endParaRPr lang="en-US" sz="11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ACPD 3.1 Number of multi-year human language technology projects supported.</a:t>
                      </a:r>
                      <a:endParaRPr lang="en-US" sz="1100" dirty="0">
                        <a:effectLst/>
                      </a:endParaRPr>
                    </a:p>
                    <a:p>
                      <a:pPr marL="0" marR="0">
                        <a:spcBef>
                          <a:spcPts val="5"/>
                        </a:spcBef>
                        <a:spcAft>
                          <a:spcPts val="0"/>
                        </a:spcAft>
                      </a:pPr>
                      <a:r>
                        <a:rPr lang="en-US" sz="1000" dirty="0">
                          <a:effectLst/>
                        </a:rPr>
                        <a:t> </a:t>
                      </a:r>
                      <a:endParaRPr lang="en-US" sz="1100" dirty="0">
                        <a:effectLst/>
                      </a:endParaRPr>
                    </a:p>
                    <a:p>
                      <a:pPr marL="49530" marR="0">
                        <a:spcBef>
                          <a:spcPts val="0"/>
                        </a:spcBef>
                        <a:spcAft>
                          <a:spcPts val="0"/>
                        </a:spcAft>
                      </a:pPr>
                      <a:r>
                        <a:rPr lang="en-US" sz="1000" dirty="0">
                          <a:effectLst/>
                        </a:rPr>
                        <a:t>MTSF:</a:t>
                      </a:r>
                      <a:r>
                        <a:rPr lang="en-US" sz="1000" spc="-40" dirty="0">
                          <a:effectLst/>
                        </a:rPr>
                        <a:t> </a:t>
                      </a:r>
                      <a:r>
                        <a:rPr lang="en-US" sz="1000" dirty="0">
                          <a:effectLst/>
                        </a:rPr>
                        <a:t>6</a:t>
                      </a:r>
                      <a:r>
                        <a:rPr lang="en-US" sz="1000" spc="-35" dirty="0">
                          <a:effectLst/>
                        </a:rPr>
                        <a:t> </a:t>
                      </a:r>
                      <a:r>
                        <a:rPr lang="en-US" sz="1000" dirty="0">
                          <a:effectLst/>
                        </a:rPr>
                        <a:t>+</a:t>
                      </a:r>
                      <a:r>
                        <a:rPr lang="en-US" sz="1000" spc="-40" dirty="0">
                          <a:effectLst/>
                        </a:rPr>
                        <a:t> </a:t>
                      </a:r>
                      <a:r>
                        <a:rPr lang="en-US" sz="1000" dirty="0">
                          <a:effectLst/>
                        </a:rPr>
                        <a:t>6</a:t>
                      </a:r>
                      <a:r>
                        <a:rPr lang="en-US" sz="1000" spc="-35" dirty="0">
                          <a:effectLst/>
                        </a:rPr>
                        <a:t> </a:t>
                      </a:r>
                      <a:r>
                        <a:rPr lang="en-US" sz="1000" dirty="0">
                          <a:effectLst/>
                        </a:rPr>
                        <a:t>+</a:t>
                      </a:r>
                      <a:r>
                        <a:rPr lang="en-US" sz="1000" spc="-40" dirty="0">
                          <a:effectLst/>
                        </a:rPr>
                        <a:t> </a:t>
                      </a:r>
                      <a:r>
                        <a:rPr lang="en-US" sz="1000" dirty="0">
                          <a:effectLst/>
                        </a:rPr>
                        <a:t>4 + </a:t>
                      </a:r>
                      <a:r>
                        <a:rPr lang="en-US" sz="1000" spc="-30" dirty="0">
                          <a:effectLst/>
                        </a:rPr>
                        <a:t>4 </a:t>
                      </a:r>
                      <a:r>
                        <a:rPr lang="en-US" sz="1000" dirty="0">
                          <a:effectLst/>
                        </a:rPr>
                        <a:t>+</a:t>
                      </a:r>
                      <a:r>
                        <a:rPr lang="en-US" sz="1000" spc="-25" dirty="0">
                          <a:effectLst/>
                        </a:rPr>
                        <a:t> </a:t>
                      </a:r>
                      <a:r>
                        <a:rPr lang="en-US" sz="1000" dirty="0">
                          <a:effectLst/>
                        </a:rPr>
                        <a:t>4</a:t>
                      </a:r>
                      <a:r>
                        <a:rPr lang="en-US" sz="1000" spc="-25" dirty="0">
                          <a:effectLst/>
                        </a:rPr>
                        <a:t> </a:t>
                      </a:r>
                      <a:r>
                        <a:rPr lang="en-US" sz="1000" dirty="0">
                          <a:effectLst/>
                        </a:rPr>
                        <a:t>=</a:t>
                      </a:r>
                      <a:r>
                        <a:rPr lang="en-US" sz="1000" spc="-25" dirty="0">
                          <a:effectLst/>
                        </a:rPr>
                        <a:t> </a:t>
                      </a:r>
                      <a:r>
                        <a:rPr lang="en-US" sz="1000" dirty="0">
                          <a:effectLst/>
                        </a:rPr>
                        <a:t>24)</a:t>
                      </a:r>
                      <a:endParaRPr lang="en-US" sz="1100" dirty="0">
                        <a:effectLst/>
                      </a:endParaRPr>
                    </a:p>
                    <a:p>
                      <a:pPr marL="49530" marR="0">
                        <a:spcBef>
                          <a:spcPts val="0"/>
                        </a:spcBef>
                        <a:spcAft>
                          <a:spcPts val="0"/>
                        </a:spcAft>
                      </a:pPr>
                      <a:r>
                        <a:rPr lang="en-US" sz="1000" dirty="0">
                          <a:effectLst/>
                        </a:rPr>
                        <a:t> </a:t>
                      </a:r>
                      <a:endParaRPr lang="en-US" sz="1100" dirty="0">
                        <a:effectLst/>
                      </a:endParaRPr>
                    </a:p>
                    <a:p>
                      <a:pPr marL="49530" marR="0">
                        <a:spcBef>
                          <a:spcPts val="70"/>
                        </a:spcBef>
                        <a:spcAft>
                          <a:spcPts val="0"/>
                        </a:spcAft>
                      </a:pPr>
                      <a:r>
                        <a:rPr lang="en-US" sz="1000" dirty="0">
                          <a:effectLst/>
                        </a:rPr>
                        <a:t>(ENE:</a:t>
                      </a:r>
                      <a:r>
                        <a:rPr lang="en-US" sz="1000" spc="20" dirty="0">
                          <a:effectLst/>
                        </a:rPr>
                        <a:t> </a:t>
                      </a:r>
                      <a:r>
                        <a:rPr lang="en-US" sz="1000" dirty="0">
                          <a:effectLst/>
                        </a:rPr>
                        <a:t>6)</a:t>
                      </a:r>
                      <a:endParaRPr lang="en-US" sz="1100" dirty="0">
                        <a:effectLst/>
                        <a:latin typeface="Arial MT"/>
                        <a:ea typeface="Arial MT"/>
                        <a:cs typeface="Arial MT"/>
                      </a:endParaRPr>
                    </a:p>
                  </a:txBody>
                  <a:tcPr marL="0" marR="0" marT="0" marB="0"/>
                </a:tc>
                <a:tc>
                  <a:txBody>
                    <a:bodyPr/>
                    <a:lstStyle/>
                    <a:p>
                      <a:pPr marL="0" marR="46990"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tc>
                <a:tc>
                  <a:txBody>
                    <a:bodyPr/>
                    <a:lstStyle/>
                    <a:p>
                      <a:pPr marL="0" marR="46990"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tc>
                <a:tc>
                  <a:txBody>
                    <a:bodyPr/>
                    <a:lstStyle/>
                    <a:p>
                      <a:pPr marL="0" marR="47625"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tc>
                <a:tc>
                  <a:txBody>
                    <a:bodyPr/>
                    <a:lstStyle/>
                    <a:p>
                      <a:pPr marL="0" marR="47625"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260" algn="ctr">
                        <a:spcBef>
                          <a:spcPts val="0"/>
                        </a:spcBef>
                        <a:spcAft>
                          <a:spcPts val="0"/>
                        </a:spcAft>
                      </a:pPr>
                      <a:r>
                        <a:rPr lang="en-US" sz="10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00" dirty="0">
                          <a:effectLst/>
                        </a:rPr>
                        <a:t>2</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00" dirty="0">
                          <a:effectLst/>
                        </a:rPr>
                        <a:t>3</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00" dirty="0">
                          <a:effectLst/>
                        </a:rPr>
                        <a:t>1</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260"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6</a:t>
                      </a:r>
                      <a:endParaRPr lang="en-US" sz="1100" dirty="0">
                        <a:effectLst/>
                        <a:latin typeface="Arial MT"/>
                        <a:ea typeface="Arial MT"/>
                        <a:cs typeface="Arial MT"/>
                      </a:endParaRPr>
                    </a:p>
                  </a:txBody>
                  <a:tcPr marL="0" marR="0" marT="0" marB="0" anchor="ctr"/>
                </a:tc>
                <a:extLst>
                  <a:ext uri="{0D108BD9-81ED-4DB2-BD59-A6C34878D82A}">
                    <a16:rowId xmlns:a16="http://schemas.microsoft.com/office/drawing/2014/main" xmlns="" val="3676230035"/>
                  </a:ext>
                </a:extLst>
              </a:tr>
              <a:tr h="584257">
                <a:tc>
                  <a:txBody>
                    <a:bodyPr/>
                    <a:lstStyle/>
                    <a:p>
                      <a:pPr marL="48895" marR="53975">
                        <a:lnSpc>
                          <a:spcPct val="100000"/>
                        </a:lnSpc>
                        <a:spcBef>
                          <a:spcPts val="90"/>
                        </a:spcBef>
                        <a:spcAft>
                          <a:spcPts val="0"/>
                        </a:spcAft>
                      </a:pPr>
                      <a:r>
                        <a:rPr lang="en-US" sz="1000" dirty="0">
                          <a:effectLst/>
                        </a:rPr>
                        <a:t>Integrated and accessible SAC infrastructure and information</a:t>
                      </a:r>
                      <a:endParaRPr lang="en-US" sz="11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Official languages promoted and developed</a:t>
                      </a:r>
                      <a:endParaRPr lang="en-US" sz="11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ACPD 3.2</a:t>
                      </a:r>
                      <a:endParaRPr lang="en-US" sz="1100" dirty="0">
                        <a:effectLst/>
                      </a:endParaRPr>
                    </a:p>
                    <a:p>
                      <a:pPr marL="48895" marR="53975">
                        <a:lnSpc>
                          <a:spcPct val="100000"/>
                        </a:lnSpc>
                        <a:spcBef>
                          <a:spcPts val="90"/>
                        </a:spcBef>
                        <a:spcAft>
                          <a:spcPts val="0"/>
                        </a:spcAft>
                      </a:pPr>
                      <a:r>
                        <a:rPr lang="en-US" sz="1000" dirty="0">
                          <a:effectLst/>
                        </a:rPr>
                        <a:t>Percentage of official documents received that are translated and / or edited.</a:t>
                      </a:r>
                      <a:endParaRPr lang="en-US" sz="1100" dirty="0">
                        <a:effectLst/>
                      </a:endParaRPr>
                    </a:p>
                    <a:p>
                      <a:pPr marL="49530" marR="131445">
                        <a:lnSpc>
                          <a:spcPct val="100000"/>
                        </a:lnSpc>
                        <a:spcBef>
                          <a:spcPts val="15"/>
                        </a:spcBef>
                        <a:spcAft>
                          <a:spcPts val="0"/>
                        </a:spcAft>
                      </a:pPr>
                      <a:r>
                        <a:rPr lang="en-US" sz="1000" dirty="0">
                          <a:effectLst/>
                        </a:rPr>
                        <a:t> </a:t>
                      </a:r>
                      <a:endParaRPr lang="en-US" sz="1100" dirty="0">
                        <a:effectLst/>
                      </a:endParaRPr>
                    </a:p>
                    <a:p>
                      <a:pPr marL="49530" marR="0">
                        <a:spcBef>
                          <a:spcPts val="0"/>
                        </a:spcBef>
                        <a:spcAft>
                          <a:spcPts val="0"/>
                        </a:spcAft>
                      </a:pPr>
                      <a:r>
                        <a:rPr lang="en-US" sz="1000" dirty="0">
                          <a:effectLst/>
                        </a:rPr>
                        <a:t>(MTSF: 100%)</a:t>
                      </a:r>
                      <a:endParaRPr lang="en-US" sz="1100" dirty="0">
                        <a:effectLst/>
                        <a:latin typeface="Arial MT"/>
                        <a:ea typeface="Arial MT"/>
                        <a:cs typeface="Arial MT"/>
                      </a:endParaRPr>
                    </a:p>
                  </a:txBody>
                  <a:tcPr marL="0" marR="0" marT="0" marB="0"/>
                </a:tc>
                <a:tc>
                  <a:txBody>
                    <a:bodyPr/>
                    <a:lstStyle/>
                    <a:p>
                      <a:pPr marL="0" marR="4762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tc>
                <a:tc>
                  <a:txBody>
                    <a:bodyPr/>
                    <a:lstStyle/>
                    <a:p>
                      <a:pPr marL="0" marR="4762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tc>
                <a:tc>
                  <a:txBody>
                    <a:bodyPr/>
                    <a:lstStyle/>
                    <a:p>
                      <a:pPr marL="0" marR="4762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tc>
                <a:tc>
                  <a:txBody>
                    <a:bodyPr/>
                    <a:lstStyle/>
                    <a:p>
                      <a:pPr marL="0" marR="48260"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tc>
                <a:tc>
                  <a:txBody>
                    <a:bodyPr/>
                    <a:lstStyle/>
                    <a:p>
                      <a:pPr marL="0" marR="48260"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260"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tc>
                <a:tc>
                  <a:txBody>
                    <a:bodyPr/>
                    <a:lstStyle/>
                    <a:p>
                      <a:pPr marL="0" marR="48895" algn="ctr">
                        <a:spcBef>
                          <a:spcPts val="5"/>
                        </a:spcBef>
                        <a:spcAft>
                          <a:spcPts val="0"/>
                        </a:spcAft>
                      </a:pPr>
                      <a:r>
                        <a:rPr lang="en-US" sz="1000" dirty="0">
                          <a:effectLst/>
                        </a:rPr>
                        <a:t>100%</a:t>
                      </a:r>
                      <a:endParaRPr lang="en-US" sz="1100" dirty="0">
                        <a:effectLst/>
                        <a:latin typeface="Arial MT"/>
                        <a:ea typeface="Arial MT"/>
                        <a:cs typeface="Arial MT"/>
                      </a:endParaRPr>
                    </a:p>
                  </a:txBody>
                  <a:tcPr marL="0" marR="0" marT="0" marB="0" anchor="ctr"/>
                </a:tc>
                <a:extLst>
                  <a:ext uri="{0D108BD9-81ED-4DB2-BD59-A6C34878D82A}">
                    <a16:rowId xmlns:a16="http://schemas.microsoft.com/office/drawing/2014/main" xmlns="" val="3824034807"/>
                  </a:ext>
                </a:extLst>
              </a:tr>
              <a:tr h="1041564">
                <a:tc>
                  <a:txBody>
                    <a:bodyPr/>
                    <a:lstStyle/>
                    <a:p>
                      <a:pPr marL="48895" marR="53975">
                        <a:lnSpc>
                          <a:spcPct val="100000"/>
                        </a:lnSpc>
                        <a:spcBef>
                          <a:spcPts val="90"/>
                        </a:spcBef>
                        <a:spcAft>
                          <a:spcPts val="0"/>
                        </a:spcAft>
                      </a:pPr>
                      <a:r>
                        <a:rPr lang="en-US" sz="1000" dirty="0">
                          <a:effectLst/>
                        </a:rPr>
                        <a:t>Transformed, capable and professional sport, arts and culture sector</a:t>
                      </a:r>
                      <a:endParaRPr lang="en-US" sz="11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Bursaries</a:t>
                      </a:r>
                      <a:endParaRPr lang="en-US" sz="1100" dirty="0">
                        <a:effectLst/>
                      </a:endParaRPr>
                    </a:p>
                    <a:p>
                      <a:pPr marL="48895" marR="53975">
                        <a:lnSpc>
                          <a:spcPct val="100000"/>
                        </a:lnSpc>
                        <a:spcBef>
                          <a:spcPts val="90"/>
                        </a:spcBef>
                        <a:spcAft>
                          <a:spcPts val="0"/>
                        </a:spcAft>
                      </a:pPr>
                      <a:r>
                        <a:rPr lang="en-US" sz="1000" dirty="0">
                          <a:effectLst/>
                        </a:rPr>
                        <a:t> </a:t>
                      </a:r>
                      <a:endParaRPr lang="en-US" sz="11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ACPD 3.3 Number of bursaries awarded for the development of qualified language practitioners per year.</a:t>
                      </a:r>
                      <a:endParaRPr lang="en-US" sz="1100" dirty="0">
                        <a:effectLst/>
                      </a:endParaRPr>
                    </a:p>
                    <a:p>
                      <a:pPr marL="48895" marR="0">
                        <a:lnSpc>
                          <a:spcPct val="105000"/>
                        </a:lnSpc>
                        <a:spcBef>
                          <a:spcPts val="150"/>
                        </a:spcBef>
                        <a:spcAft>
                          <a:spcPts val="0"/>
                        </a:spcAft>
                      </a:pPr>
                      <a:r>
                        <a:rPr lang="en-US" sz="1000" dirty="0">
                          <a:effectLst/>
                        </a:rPr>
                        <a:t> </a:t>
                      </a:r>
                      <a:endParaRPr lang="en-US" sz="1100" dirty="0">
                        <a:effectLst/>
                      </a:endParaRPr>
                    </a:p>
                    <a:p>
                      <a:pPr marL="48895" marR="0">
                        <a:lnSpc>
                          <a:spcPts val="1040"/>
                        </a:lnSpc>
                        <a:spcBef>
                          <a:spcPts val="0"/>
                        </a:spcBef>
                        <a:spcAft>
                          <a:spcPts val="0"/>
                        </a:spcAft>
                      </a:pPr>
                      <a:r>
                        <a:rPr lang="en-US" sz="1000" dirty="0">
                          <a:effectLst/>
                        </a:rPr>
                        <a:t>(MTSF:</a:t>
                      </a:r>
                      <a:r>
                        <a:rPr lang="en-US" sz="1000" spc="-40" dirty="0">
                          <a:effectLst/>
                        </a:rPr>
                        <a:t> </a:t>
                      </a:r>
                      <a:r>
                        <a:rPr lang="en-US" sz="1000" dirty="0">
                          <a:effectLst/>
                        </a:rPr>
                        <a:t>300</a:t>
                      </a:r>
                      <a:r>
                        <a:rPr lang="en-US" sz="1000" spc="-35" dirty="0">
                          <a:effectLst/>
                        </a:rPr>
                        <a:t> </a:t>
                      </a:r>
                      <a:r>
                        <a:rPr lang="en-US" sz="1000" dirty="0">
                          <a:effectLst/>
                        </a:rPr>
                        <a:t>+</a:t>
                      </a:r>
                      <a:r>
                        <a:rPr lang="en-US" sz="1000" spc="-35" dirty="0">
                          <a:effectLst/>
                        </a:rPr>
                        <a:t> </a:t>
                      </a:r>
                      <a:r>
                        <a:rPr lang="en-US" sz="1000" dirty="0">
                          <a:effectLst/>
                        </a:rPr>
                        <a:t>300 +</a:t>
                      </a:r>
                      <a:r>
                        <a:rPr lang="en-US" sz="1000" spc="-25" dirty="0">
                          <a:effectLst/>
                        </a:rPr>
                        <a:t> </a:t>
                      </a:r>
                      <a:r>
                        <a:rPr lang="en-US" sz="1000" dirty="0">
                          <a:effectLst/>
                        </a:rPr>
                        <a:t>250</a:t>
                      </a:r>
                      <a:r>
                        <a:rPr lang="en-US" sz="1000" spc="-20" dirty="0">
                          <a:effectLst/>
                        </a:rPr>
                        <a:t> </a:t>
                      </a:r>
                      <a:r>
                        <a:rPr lang="en-US" sz="1000" dirty="0">
                          <a:effectLst/>
                        </a:rPr>
                        <a:t>+</a:t>
                      </a:r>
                      <a:r>
                        <a:rPr lang="en-US" sz="1000" spc="-20" dirty="0">
                          <a:effectLst/>
                        </a:rPr>
                        <a:t> </a:t>
                      </a:r>
                      <a:r>
                        <a:rPr lang="en-US" sz="1000" dirty="0">
                          <a:effectLst/>
                        </a:rPr>
                        <a:t>250</a:t>
                      </a:r>
                      <a:r>
                        <a:rPr lang="en-US" sz="1000" spc="-20" dirty="0">
                          <a:effectLst/>
                        </a:rPr>
                        <a:t> </a:t>
                      </a:r>
                      <a:r>
                        <a:rPr lang="en-US" sz="1000" dirty="0">
                          <a:effectLst/>
                        </a:rPr>
                        <a:t>+</a:t>
                      </a:r>
                      <a:endParaRPr lang="en-US" sz="1100" dirty="0">
                        <a:effectLst/>
                      </a:endParaRPr>
                    </a:p>
                    <a:p>
                      <a:pPr marL="48895" marR="0">
                        <a:spcBef>
                          <a:spcPts val="10"/>
                        </a:spcBef>
                        <a:spcAft>
                          <a:spcPts val="0"/>
                        </a:spcAft>
                      </a:pPr>
                      <a:r>
                        <a:rPr lang="en-US" sz="1000" dirty="0">
                          <a:effectLst/>
                        </a:rPr>
                        <a:t>250</a:t>
                      </a:r>
                      <a:r>
                        <a:rPr lang="en-US" sz="1000" spc="-10" dirty="0">
                          <a:effectLst/>
                        </a:rPr>
                        <a:t> </a:t>
                      </a:r>
                      <a:r>
                        <a:rPr lang="en-US" sz="1000" dirty="0">
                          <a:effectLst/>
                        </a:rPr>
                        <a:t>=</a:t>
                      </a:r>
                      <a:r>
                        <a:rPr lang="en-US" sz="1000" spc="-5" dirty="0">
                          <a:effectLst/>
                        </a:rPr>
                        <a:t> </a:t>
                      </a:r>
                      <a:r>
                        <a:rPr lang="en-US" sz="1000" dirty="0">
                          <a:effectLst/>
                        </a:rPr>
                        <a:t>1350)</a:t>
                      </a:r>
                      <a:endParaRPr lang="en-US" sz="1100" dirty="0">
                        <a:effectLst/>
                      </a:endParaRPr>
                    </a:p>
                    <a:p>
                      <a:pPr marL="0" marR="0">
                        <a:spcBef>
                          <a:spcPts val="10"/>
                        </a:spcBef>
                        <a:spcAft>
                          <a:spcPts val="0"/>
                        </a:spcAft>
                      </a:pPr>
                      <a:r>
                        <a:rPr lang="en-US" sz="1100" dirty="0">
                          <a:effectLst/>
                        </a:rPr>
                        <a:t> </a:t>
                      </a:r>
                    </a:p>
                    <a:p>
                      <a:pPr marL="48895" marR="0">
                        <a:spcBef>
                          <a:spcPts val="0"/>
                        </a:spcBef>
                        <a:spcAft>
                          <a:spcPts val="0"/>
                        </a:spcAft>
                      </a:pPr>
                      <a:r>
                        <a:rPr lang="en-US" sz="1000" dirty="0">
                          <a:effectLst/>
                        </a:rPr>
                        <a:t>(ENE:</a:t>
                      </a:r>
                      <a:r>
                        <a:rPr lang="en-US" sz="1000" spc="95" dirty="0">
                          <a:effectLst/>
                        </a:rPr>
                        <a:t> </a:t>
                      </a:r>
                      <a:r>
                        <a:rPr lang="en-US" sz="1000" dirty="0">
                          <a:effectLst/>
                        </a:rPr>
                        <a:t>250)</a:t>
                      </a:r>
                      <a:endParaRPr lang="en-US" sz="1100" dirty="0">
                        <a:effectLst/>
                        <a:latin typeface="Arial MT"/>
                        <a:ea typeface="Arial MT"/>
                        <a:cs typeface="Arial MT"/>
                      </a:endParaRPr>
                    </a:p>
                  </a:txBody>
                  <a:tcPr marL="0" marR="0" marT="0" marB="0"/>
                </a:tc>
                <a:tc>
                  <a:txBody>
                    <a:bodyPr/>
                    <a:lstStyle/>
                    <a:p>
                      <a:pPr marL="0" marR="47625" algn="ctr">
                        <a:spcBef>
                          <a:spcPts val="0"/>
                        </a:spcBef>
                        <a:spcAft>
                          <a:spcPts val="0"/>
                        </a:spcAft>
                      </a:pPr>
                      <a:r>
                        <a:rPr lang="en-US" sz="1000" dirty="0">
                          <a:effectLst/>
                        </a:rPr>
                        <a:t>458 </a:t>
                      </a:r>
                      <a:endParaRPr lang="en-US" sz="11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486</a:t>
                      </a:r>
                      <a:endParaRPr lang="en-US" sz="11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301</a:t>
                      </a:r>
                      <a:endParaRPr lang="en-US" sz="11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250</a:t>
                      </a:r>
                      <a:endParaRPr lang="en-US" sz="11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250</a:t>
                      </a:r>
                      <a:endParaRPr lang="en-US" sz="11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895" algn="ctr">
                        <a:spcBef>
                          <a:spcPts val="0"/>
                        </a:spcBef>
                        <a:spcAft>
                          <a:spcPts val="0"/>
                        </a:spcAft>
                      </a:pPr>
                      <a:r>
                        <a:rPr lang="en-US" sz="10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250</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a:t>
                      </a:r>
                      <a:endParaRPr lang="en-US" sz="11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250</a:t>
                      </a:r>
                      <a:endParaRPr lang="en-US" sz="11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250</a:t>
                      </a:r>
                      <a:endParaRPr lang="en-US" sz="1100" dirty="0">
                        <a:effectLst/>
                        <a:latin typeface="Arial MT"/>
                        <a:ea typeface="Arial MT"/>
                        <a:cs typeface="Arial MT"/>
                      </a:endParaRPr>
                    </a:p>
                  </a:txBody>
                  <a:tcPr marL="0" marR="0" marT="0" marB="0" anchor="ctr"/>
                </a:tc>
                <a:extLst>
                  <a:ext uri="{0D108BD9-81ED-4DB2-BD59-A6C34878D82A}">
                    <a16:rowId xmlns:a16="http://schemas.microsoft.com/office/drawing/2014/main" xmlns="" val="2696139076"/>
                  </a:ext>
                </a:extLst>
              </a:tr>
            </a:tbl>
          </a:graphicData>
        </a:graphic>
      </p:graphicFrame>
      <p:sp>
        <p:nvSpPr>
          <p:cNvPr id="3" name="Rectangle 2">
            <a:extLst>
              <a:ext uri="{FF2B5EF4-FFF2-40B4-BE49-F238E27FC236}">
                <a16:creationId xmlns:a16="http://schemas.microsoft.com/office/drawing/2014/main" xmlns="" id="{8ED73535-F827-B5D7-79A9-1F782D0894D9}"/>
              </a:ext>
            </a:extLst>
          </p:cNvPr>
          <p:cNvSpPr/>
          <p:nvPr/>
        </p:nvSpPr>
        <p:spPr>
          <a:xfrm>
            <a:off x="99500" y="6088559"/>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50086832-3C28-E927-5EFA-1762B05F45FE}"/>
              </a:ext>
            </a:extLst>
          </p:cNvPr>
          <p:cNvSpPr txBox="1"/>
          <p:nvPr/>
        </p:nvSpPr>
        <p:spPr>
          <a:xfrm>
            <a:off x="334464" y="5676773"/>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3</a:t>
            </a:r>
          </a:p>
        </p:txBody>
      </p:sp>
      <p:sp>
        <p:nvSpPr>
          <p:cNvPr id="5" name="Slide Number Placeholder 4">
            <a:extLst>
              <a:ext uri="{FF2B5EF4-FFF2-40B4-BE49-F238E27FC236}">
                <a16:creationId xmlns:a16="http://schemas.microsoft.com/office/drawing/2014/main" xmlns="" id="{6C6BA795-6A57-2C9B-AFEC-9235D60CB095}"/>
              </a:ext>
            </a:extLst>
          </p:cNvPr>
          <p:cNvSpPr>
            <a:spLocks noGrp="1"/>
          </p:cNvSpPr>
          <p:nvPr>
            <p:ph type="sldNum" sz="quarter" idx="12"/>
          </p:nvPr>
        </p:nvSpPr>
        <p:spPr/>
        <p:txBody>
          <a:bodyPr/>
          <a:lstStyle/>
          <a:p>
            <a:fld id="{DA29E366-C59F-4931-AACC-96A9B8496996}" type="slidenum">
              <a:rPr lang="en-US" smtClean="0"/>
              <a:pPr/>
              <a:t>69</a:t>
            </a:fld>
            <a:endParaRPr lang="en-US" dirty="0"/>
          </a:p>
        </p:txBody>
      </p:sp>
    </p:spTree>
    <p:extLst>
      <p:ext uri="{BB962C8B-B14F-4D97-AF65-F5344CB8AC3E}">
        <p14:creationId xmlns:p14="http://schemas.microsoft.com/office/powerpoint/2010/main" xmlns="" val="167822665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ING">
            <a:extLst>
              <a:ext uri="{FF2B5EF4-FFF2-40B4-BE49-F238E27FC236}">
                <a16:creationId xmlns:a16="http://schemas.microsoft.com/office/drawing/2014/main" xmlns="" id="{48388237-2250-F548-9269-277C5DC96DB0}"/>
              </a:ext>
            </a:extLst>
          </p:cNvPr>
          <p:cNvSpPr txBox="1"/>
          <p:nvPr/>
        </p:nvSpPr>
        <p:spPr>
          <a:xfrm>
            <a:off x="630936" y="256032"/>
            <a:ext cx="7879842" cy="10149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a:defRPr sz="16600">
                <a:solidFill>
                  <a:srgbClr val="000000"/>
                </a:solidFill>
                <a:latin typeface="Gill Sans SemiBold"/>
                <a:ea typeface="Gill Sans SemiBold"/>
                <a:cs typeface="Gill Sans SemiBold"/>
                <a:sym typeface="Gill Sans SemiBold"/>
              </a:defRPr>
            </a:lvl1pPr>
          </a:lstStyle>
          <a:p>
            <a:pPr defTabSz="914400">
              <a:lnSpc>
                <a:spcPct val="90000"/>
              </a:lnSpc>
              <a:spcBef>
                <a:spcPct val="0"/>
              </a:spcBef>
              <a:spcAft>
                <a:spcPts val="600"/>
              </a:spcAft>
            </a:pPr>
            <a:r>
              <a:rPr lang="en-US" sz="4400" kern="1200" dirty="0">
                <a:solidFill>
                  <a:schemeClr val="tx1"/>
                </a:solidFill>
                <a:latin typeface="+mj-lt"/>
                <a:ea typeface="+mj-ea"/>
                <a:cs typeface="+mj-cs"/>
              </a:rPr>
              <a:t>Values</a:t>
            </a:r>
          </a:p>
        </p:txBody>
      </p:sp>
      <p:sp>
        <p:nvSpPr>
          <p:cNvPr id="12" name="Rectangle 11">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4" name="Content Placeholder 4">
            <a:extLst>
              <a:ext uri="{FF2B5EF4-FFF2-40B4-BE49-F238E27FC236}">
                <a16:creationId xmlns:a16="http://schemas.microsoft.com/office/drawing/2014/main" xmlns="" id="{C347240D-2275-4DD7-865F-185B87CF7F3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666" t="8706" r="15254" b="39172"/>
          <a:stretch/>
        </p:blipFill>
        <p:spPr>
          <a:xfrm>
            <a:off x="628650" y="2320312"/>
            <a:ext cx="7572907" cy="3569431"/>
          </a:xfrm>
          <a:prstGeom prst="rect">
            <a:avLst/>
          </a:prstGeom>
        </p:spPr>
      </p:pic>
    </p:spTree>
    <p:extLst>
      <p:ext uri="{BB962C8B-B14F-4D97-AF65-F5344CB8AC3E}">
        <p14:creationId xmlns:p14="http://schemas.microsoft.com/office/powerpoint/2010/main" xmlns="" val="213911176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3" name="Table 2">
            <a:extLst>
              <a:ext uri="{FF2B5EF4-FFF2-40B4-BE49-F238E27FC236}">
                <a16:creationId xmlns:a16="http://schemas.microsoft.com/office/drawing/2014/main" xmlns="" id="{F57A0DD9-0569-24A6-83C9-7D923DAC9389}"/>
              </a:ext>
            </a:extLst>
          </p:cNvPr>
          <p:cNvGraphicFramePr>
            <a:graphicFrameLocks noGrp="1"/>
          </p:cNvGraphicFramePr>
          <p:nvPr>
            <p:extLst>
              <p:ext uri="{D42A27DB-BD31-4B8C-83A1-F6EECF244321}">
                <p14:modId xmlns:p14="http://schemas.microsoft.com/office/powerpoint/2010/main" xmlns="" val="3641374468"/>
              </p:ext>
            </p:extLst>
          </p:nvPr>
        </p:nvGraphicFramePr>
        <p:xfrm>
          <a:off x="171450" y="1057276"/>
          <a:ext cx="8743957" cy="3303371"/>
        </p:xfrm>
        <a:graphic>
          <a:graphicData uri="http://schemas.openxmlformats.org/drawingml/2006/table">
            <a:tbl>
              <a:tblPr firstRow="1" firstCol="1" lastRow="1" lastCol="1" bandRow="1" bandCol="1">
                <a:tableStyleId>{5940675A-B579-460E-94D1-54222C63F5DA}</a:tableStyleId>
              </a:tblPr>
              <a:tblGrid>
                <a:gridCol w="1870026">
                  <a:extLst>
                    <a:ext uri="{9D8B030D-6E8A-4147-A177-3AD203B41FA5}">
                      <a16:colId xmlns:a16="http://schemas.microsoft.com/office/drawing/2014/main" xmlns="" val="3261696542"/>
                    </a:ext>
                  </a:extLst>
                </a:gridCol>
                <a:gridCol w="1206114">
                  <a:extLst>
                    <a:ext uri="{9D8B030D-6E8A-4147-A177-3AD203B41FA5}">
                      <a16:colId xmlns:a16="http://schemas.microsoft.com/office/drawing/2014/main" xmlns="" val="1222222365"/>
                    </a:ext>
                  </a:extLst>
                </a:gridCol>
                <a:gridCol w="2045716">
                  <a:extLst>
                    <a:ext uri="{9D8B030D-6E8A-4147-A177-3AD203B41FA5}">
                      <a16:colId xmlns:a16="http://schemas.microsoft.com/office/drawing/2014/main" xmlns="" val="1305301120"/>
                    </a:ext>
                  </a:extLst>
                </a:gridCol>
                <a:gridCol w="349501">
                  <a:extLst>
                    <a:ext uri="{9D8B030D-6E8A-4147-A177-3AD203B41FA5}">
                      <a16:colId xmlns:a16="http://schemas.microsoft.com/office/drawing/2014/main" xmlns="" val="1076719327"/>
                    </a:ext>
                  </a:extLst>
                </a:gridCol>
                <a:gridCol w="349500">
                  <a:extLst>
                    <a:ext uri="{9D8B030D-6E8A-4147-A177-3AD203B41FA5}">
                      <a16:colId xmlns:a16="http://schemas.microsoft.com/office/drawing/2014/main" xmlns="" val="392213937"/>
                    </a:ext>
                  </a:extLst>
                </a:gridCol>
                <a:gridCol w="349500">
                  <a:extLst>
                    <a:ext uri="{9D8B030D-6E8A-4147-A177-3AD203B41FA5}">
                      <a16:colId xmlns:a16="http://schemas.microsoft.com/office/drawing/2014/main" xmlns="" val="2057954895"/>
                    </a:ext>
                  </a:extLst>
                </a:gridCol>
                <a:gridCol w="350009">
                  <a:extLst>
                    <a:ext uri="{9D8B030D-6E8A-4147-A177-3AD203B41FA5}">
                      <a16:colId xmlns:a16="http://schemas.microsoft.com/office/drawing/2014/main" xmlns="" val="3283843137"/>
                    </a:ext>
                  </a:extLst>
                </a:gridCol>
                <a:gridCol w="350008">
                  <a:extLst>
                    <a:ext uri="{9D8B030D-6E8A-4147-A177-3AD203B41FA5}">
                      <a16:colId xmlns:a16="http://schemas.microsoft.com/office/drawing/2014/main" xmlns="" val="2181156347"/>
                    </a:ext>
                  </a:extLst>
                </a:gridCol>
                <a:gridCol w="256579">
                  <a:extLst>
                    <a:ext uri="{9D8B030D-6E8A-4147-A177-3AD203B41FA5}">
                      <a16:colId xmlns:a16="http://schemas.microsoft.com/office/drawing/2014/main" xmlns="" val="2598656823"/>
                    </a:ext>
                  </a:extLst>
                </a:gridCol>
                <a:gridCol w="282728">
                  <a:extLst>
                    <a:ext uri="{9D8B030D-6E8A-4147-A177-3AD203B41FA5}">
                      <a16:colId xmlns:a16="http://schemas.microsoft.com/office/drawing/2014/main" xmlns="" val="3464658537"/>
                    </a:ext>
                  </a:extLst>
                </a:gridCol>
                <a:gridCol w="282728">
                  <a:extLst>
                    <a:ext uri="{9D8B030D-6E8A-4147-A177-3AD203B41FA5}">
                      <a16:colId xmlns:a16="http://schemas.microsoft.com/office/drawing/2014/main" xmlns="" val="211985216"/>
                    </a:ext>
                  </a:extLst>
                </a:gridCol>
                <a:gridCol w="350516">
                  <a:extLst>
                    <a:ext uri="{9D8B030D-6E8A-4147-A177-3AD203B41FA5}">
                      <a16:colId xmlns:a16="http://schemas.microsoft.com/office/drawing/2014/main" xmlns="" val="2721143704"/>
                    </a:ext>
                  </a:extLst>
                </a:gridCol>
                <a:gridCol w="350516">
                  <a:extLst>
                    <a:ext uri="{9D8B030D-6E8A-4147-A177-3AD203B41FA5}">
                      <a16:colId xmlns:a16="http://schemas.microsoft.com/office/drawing/2014/main" xmlns="" val="2947052510"/>
                    </a:ext>
                  </a:extLst>
                </a:gridCol>
                <a:gridCol w="350516">
                  <a:extLst>
                    <a:ext uri="{9D8B030D-6E8A-4147-A177-3AD203B41FA5}">
                      <a16:colId xmlns:a16="http://schemas.microsoft.com/office/drawing/2014/main" xmlns="" val="3512404240"/>
                    </a:ext>
                  </a:extLst>
                </a:gridCol>
              </a:tblGrid>
              <a:tr h="346098">
                <a:tc gridSpan="14">
                  <a:txBody>
                    <a:bodyPr/>
                    <a:lstStyle/>
                    <a:p>
                      <a:pPr marL="50165" marR="0" algn="l">
                        <a:spcBef>
                          <a:spcPts val="155"/>
                        </a:spcBef>
                        <a:spcAft>
                          <a:spcPts val="0"/>
                        </a:spcAft>
                      </a:pPr>
                      <a:r>
                        <a:rPr lang="en-US" sz="1100" b="1" cap="none" spc="0" dirty="0">
                          <a:solidFill>
                            <a:schemeClr val="tx1"/>
                          </a:solidFill>
                          <a:effectLst/>
                        </a:rPr>
                        <a:t>CULTURAL AND CREATIVE INDUSTRIES DEVELOPMENT</a:t>
                      </a:r>
                      <a:endParaRPr lang="en-US" sz="1100" b="1" cap="none" spc="0" dirty="0">
                        <a:solidFill>
                          <a:schemeClr val="tx1"/>
                        </a:solidFill>
                        <a:effectLst/>
                        <a:latin typeface="Arial MT"/>
                        <a:ea typeface="Arial MT"/>
                        <a:cs typeface="Arial MT"/>
                      </a:endParaRPr>
                    </a:p>
                  </a:txBody>
                  <a:tcPr marL="51184" marR="36560" marT="73119" marB="73119" anchor="ctr">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02945977"/>
                  </a:ext>
                </a:extLst>
              </a:tr>
              <a:tr h="979799">
                <a:tc>
                  <a:txBody>
                    <a:bodyPr/>
                    <a:lstStyle/>
                    <a:p>
                      <a:pPr marL="48895" marR="53975">
                        <a:lnSpc>
                          <a:spcPct val="100000"/>
                        </a:lnSpc>
                        <a:spcBef>
                          <a:spcPts val="90"/>
                        </a:spcBef>
                        <a:spcAft>
                          <a:spcPts val="0"/>
                        </a:spcAft>
                      </a:pPr>
                      <a:r>
                        <a:rPr lang="en-US" sz="1000" b="0" cap="none" spc="0" dirty="0">
                          <a:solidFill>
                            <a:schemeClr val="tx1"/>
                          </a:solidFill>
                          <a:effectLst/>
                        </a:rPr>
                        <a:t>Increased market share of, and job opportunities in the sport, cultural and creative industries</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48895" marR="53975">
                        <a:lnSpc>
                          <a:spcPct val="100000"/>
                        </a:lnSpc>
                        <a:spcBef>
                          <a:spcPts val="90"/>
                        </a:spcBef>
                        <a:spcAft>
                          <a:spcPts val="0"/>
                        </a:spcAft>
                      </a:pPr>
                      <a:r>
                        <a:rPr lang="en-US" sz="1000" b="0" cap="none" spc="0" dirty="0">
                          <a:solidFill>
                            <a:schemeClr val="tx1"/>
                          </a:solidFill>
                          <a:effectLst/>
                        </a:rPr>
                        <a:t>Market access programmes.</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49530" marR="0">
                        <a:spcBef>
                          <a:spcPts val="100"/>
                        </a:spcBef>
                        <a:spcAft>
                          <a:spcPts val="0"/>
                        </a:spcAft>
                      </a:pPr>
                      <a:r>
                        <a:rPr lang="en-US" sz="1000" b="0" cap="none" spc="0" dirty="0">
                          <a:solidFill>
                            <a:schemeClr val="tx1"/>
                          </a:solidFill>
                          <a:effectLst/>
                        </a:rPr>
                        <a:t>ACPD 3.4</a:t>
                      </a:r>
                    </a:p>
                    <a:p>
                      <a:pPr marL="49530" marR="60325">
                        <a:lnSpc>
                          <a:spcPct val="100000"/>
                        </a:lnSpc>
                        <a:spcBef>
                          <a:spcPts val="10"/>
                        </a:spcBef>
                        <a:spcAft>
                          <a:spcPts val="0"/>
                        </a:spcAft>
                      </a:pPr>
                      <a:r>
                        <a:rPr lang="en-US" sz="1000" b="0" cap="none" spc="0" dirty="0">
                          <a:solidFill>
                            <a:schemeClr val="tx1"/>
                          </a:solidFill>
                          <a:effectLst/>
                        </a:rPr>
                        <a:t>Number of local and international market access platforms supported.</a:t>
                      </a:r>
                    </a:p>
                    <a:p>
                      <a:pPr marL="49530" marR="60325">
                        <a:lnSpc>
                          <a:spcPct val="100000"/>
                        </a:lnSpc>
                        <a:spcBef>
                          <a:spcPts val="10"/>
                        </a:spcBef>
                        <a:spcAft>
                          <a:spcPts val="0"/>
                        </a:spcAft>
                      </a:pPr>
                      <a:r>
                        <a:rPr lang="en-US" sz="1000" b="0" cap="none" spc="0" dirty="0">
                          <a:solidFill>
                            <a:schemeClr val="tx1"/>
                          </a:solidFill>
                          <a:effectLst/>
                        </a:rPr>
                        <a:t> </a:t>
                      </a:r>
                    </a:p>
                    <a:p>
                      <a:pPr marL="49530" marR="60325">
                        <a:lnSpc>
                          <a:spcPct val="100000"/>
                        </a:lnSpc>
                        <a:spcBef>
                          <a:spcPts val="10"/>
                        </a:spcBef>
                        <a:spcAft>
                          <a:spcPts val="0"/>
                        </a:spcAft>
                      </a:pPr>
                      <a:r>
                        <a:rPr lang="en-US" sz="1000" b="0" cap="none" spc="0" dirty="0">
                          <a:solidFill>
                            <a:schemeClr val="tx1"/>
                          </a:solidFill>
                          <a:effectLst/>
                        </a:rPr>
                        <a:t>(ENE: 15)</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0" marR="46990" algn="ctr">
                        <a:spcBef>
                          <a:spcPts val="0"/>
                        </a:spcBef>
                        <a:spcAft>
                          <a:spcPts val="0"/>
                        </a:spcAft>
                      </a:pPr>
                      <a:r>
                        <a:rPr lang="en-US" sz="1000" b="0" cap="none" spc="0" dirty="0">
                          <a:solidFill>
                            <a:schemeClr val="tx1"/>
                          </a:solidFill>
                          <a:effectLst/>
                        </a:rPr>
                        <a:t>12</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6990" algn="ctr">
                        <a:spcBef>
                          <a:spcPts val="0"/>
                        </a:spcBef>
                        <a:spcAft>
                          <a:spcPts val="0"/>
                        </a:spcAft>
                      </a:pPr>
                      <a:r>
                        <a:rPr lang="en-US" sz="1000" b="0" cap="none" spc="0" dirty="0">
                          <a:solidFill>
                            <a:schemeClr val="tx1"/>
                          </a:solidFill>
                          <a:effectLst/>
                        </a:rPr>
                        <a:t>6</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7625" algn="ctr">
                        <a:spcBef>
                          <a:spcPts val="0"/>
                        </a:spcBef>
                        <a:spcAft>
                          <a:spcPts val="0"/>
                        </a:spcAft>
                      </a:pPr>
                      <a:r>
                        <a:rPr lang="en-US" sz="1000" b="0" cap="none" spc="0" dirty="0">
                          <a:solidFill>
                            <a:schemeClr val="tx1"/>
                          </a:solidFill>
                          <a:effectLst/>
                        </a:rPr>
                        <a:t>12</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7625" algn="ctr">
                        <a:spcBef>
                          <a:spcPts val="0"/>
                        </a:spcBef>
                        <a:spcAft>
                          <a:spcPts val="0"/>
                        </a:spcAft>
                      </a:pPr>
                      <a:r>
                        <a:rPr lang="en-US" sz="1000" b="0" cap="none" spc="0" dirty="0">
                          <a:solidFill>
                            <a:schemeClr val="tx1"/>
                          </a:solidFill>
                          <a:effectLst/>
                        </a:rPr>
                        <a:t>15</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15</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60000"/>
                        <a:lumOff val="40000"/>
                      </a:schemeClr>
                    </a:solidFill>
                  </a:tcPr>
                </a:tc>
                <a:tc>
                  <a:txBody>
                    <a:bodyPr/>
                    <a:lstStyle/>
                    <a:p>
                      <a:pPr marL="0" marR="48260"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260" algn="ctr">
                        <a:spcBef>
                          <a:spcPts val="0"/>
                        </a:spcBef>
                        <a:spcAft>
                          <a:spcPts val="0"/>
                        </a:spcAft>
                      </a:pPr>
                      <a:r>
                        <a:rPr lang="en-US" sz="1000" b="0" cap="none" spc="0" dirty="0">
                          <a:solidFill>
                            <a:schemeClr val="tx1"/>
                          </a:solidFill>
                          <a:effectLst/>
                          <a:latin typeface="Arial MT"/>
                          <a:ea typeface="Arial MT"/>
                          <a:cs typeface="Arial MT"/>
                        </a:rPr>
                        <a:t>7</a:t>
                      </a:r>
                    </a:p>
                  </a:txBody>
                  <a:tcPr marL="51184" marR="36560" marT="0" marB="73119" anchor="ctr">
                    <a:solidFill>
                      <a:schemeClr val="accent4">
                        <a:lumMod val="20000"/>
                        <a:lumOff val="80000"/>
                      </a:schemeClr>
                    </a:solidFill>
                  </a:tcPr>
                </a:tc>
                <a:tc>
                  <a:txBody>
                    <a:bodyPr/>
                    <a:lstStyle/>
                    <a:p>
                      <a:pPr marL="0" marR="48260" algn="ctr">
                        <a:spcBef>
                          <a:spcPts val="0"/>
                        </a:spcBef>
                        <a:spcAft>
                          <a:spcPts val="0"/>
                        </a:spcAft>
                      </a:pPr>
                      <a:r>
                        <a:rPr lang="en-US" sz="1000" b="0" cap="none" spc="0" dirty="0">
                          <a:solidFill>
                            <a:schemeClr val="tx1"/>
                          </a:solidFill>
                          <a:effectLst/>
                          <a:latin typeface="Arial MT"/>
                          <a:ea typeface="Arial MT"/>
                          <a:cs typeface="Arial MT"/>
                        </a:rPr>
                        <a:t>8</a:t>
                      </a:r>
                    </a:p>
                  </a:txBody>
                  <a:tcPr marL="51184" marR="36560" marT="0" marB="73119" anchor="ctr">
                    <a:solidFill>
                      <a:schemeClr val="accent4">
                        <a:lumMod val="20000"/>
                        <a:lumOff val="80000"/>
                      </a:schemeClr>
                    </a:solidFill>
                  </a:tcPr>
                </a:tc>
                <a:tc>
                  <a:txBody>
                    <a:bodyPr/>
                    <a:lstStyle/>
                    <a:p>
                      <a:pPr marL="0" marR="48260" algn="ctr">
                        <a:spcBef>
                          <a:spcPts val="0"/>
                        </a:spcBef>
                        <a:spcAft>
                          <a:spcPts val="0"/>
                        </a:spcAft>
                      </a:pPr>
                      <a:r>
                        <a:rPr lang="en-US" sz="1000" b="0" cap="none" spc="0" dirty="0">
                          <a:solidFill>
                            <a:schemeClr val="tx1"/>
                          </a:solidFill>
                          <a:effectLst/>
                          <a:latin typeface="Arial MT"/>
                          <a:ea typeface="Arial MT"/>
                          <a:cs typeface="Arial MT"/>
                        </a:rPr>
                        <a:t>-</a:t>
                      </a:r>
                    </a:p>
                  </a:txBody>
                  <a:tcPr marL="51184" marR="36560" marT="0" marB="73119" anchor="ctr">
                    <a:solidFill>
                      <a:schemeClr val="accent4">
                        <a:lumMod val="20000"/>
                        <a:lumOff val="80000"/>
                      </a:schemeClr>
                    </a:solidFill>
                  </a:tcPr>
                </a:tc>
                <a:tc>
                  <a:txBody>
                    <a:bodyPr/>
                    <a:lstStyle/>
                    <a:p>
                      <a:pPr marL="0" marR="48260" algn="ctr">
                        <a:spcBef>
                          <a:spcPts val="0"/>
                        </a:spcBef>
                        <a:spcAft>
                          <a:spcPts val="0"/>
                        </a:spcAft>
                      </a:pPr>
                      <a:r>
                        <a:rPr lang="en-US" sz="1000" b="0" cap="none" spc="0" dirty="0">
                          <a:solidFill>
                            <a:schemeClr val="tx1"/>
                          </a:solidFill>
                          <a:effectLst/>
                        </a:rPr>
                        <a:t>15</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15</a:t>
                      </a:r>
                      <a:endParaRPr lang="en-US" sz="1000" b="0" cap="none" spc="0" dirty="0">
                        <a:solidFill>
                          <a:schemeClr val="tx1"/>
                        </a:solidFill>
                        <a:effectLst/>
                        <a:latin typeface="Arial MT"/>
                        <a:ea typeface="Arial MT"/>
                        <a:cs typeface="Arial MT"/>
                      </a:endParaRPr>
                    </a:p>
                  </a:txBody>
                  <a:tcPr marL="51184" marR="36560" marT="0" marB="73119" anchor="ctr"/>
                </a:tc>
                <a:extLst>
                  <a:ext uri="{0D108BD9-81ED-4DB2-BD59-A6C34878D82A}">
                    <a16:rowId xmlns:a16="http://schemas.microsoft.com/office/drawing/2014/main" xmlns="" val="2449442547"/>
                  </a:ext>
                </a:extLst>
              </a:tr>
              <a:tr h="687322">
                <a:tc>
                  <a:txBody>
                    <a:bodyPr/>
                    <a:lstStyle/>
                    <a:p>
                      <a:pPr marL="48895" marR="53975">
                        <a:lnSpc>
                          <a:spcPct val="100000"/>
                        </a:lnSpc>
                        <a:spcBef>
                          <a:spcPts val="90"/>
                        </a:spcBef>
                        <a:spcAft>
                          <a:spcPts val="0"/>
                        </a:spcAft>
                      </a:pPr>
                      <a:r>
                        <a:rPr lang="en-US" sz="1000" b="0" cap="none" spc="0" dirty="0">
                          <a:solidFill>
                            <a:schemeClr val="tx1"/>
                          </a:solidFill>
                          <a:effectLst/>
                        </a:rPr>
                        <a:t>Transformed, capable and professional sport, arts and culture sector</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48895" marR="53975">
                        <a:spcBef>
                          <a:spcPts val="90"/>
                        </a:spcBef>
                        <a:spcAft>
                          <a:spcPts val="0"/>
                        </a:spcAft>
                      </a:pPr>
                      <a:r>
                        <a:rPr lang="en-US" sz="1000" b="0" cap="none" spc="0" dirty="0">
                          <a:solidFill>
                            <a:schemeClr val="tx1"/>
                          </a:solidFill>
                          <a:effectLst/>
                        </a:rPr>
                        <a:t>Capacity building projects.</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0" marR="0">
                        <a:spcBef>
                          <a:spcPts val="0"/>
                        </a:spcBef>
                        <a:spcAft>
                          <a:spcPts val="0"/>
                        </a:spcAft>
                      </a:pPr>
                      <a:r>
                        <a:rPr lang="en-US" sz="1000" b="0" cap="none" spc="0" dirty="0">
                          <a:solidFill>
                            <a:schemeClr val="tx1"/>
                          </a:solidFill>
                          <a:effectLst/>
                        </a:rPr>
                        <a:t>ACPD 3.5 Number of capacity building projects supported.</a:t>
                      </a:r>
                    </a:p>
                    <a:p>
                      <a:pPr marL="0" marR="0">
                        <a:spcBef>
                          <a:spcPts val="0"/>
                        </a:spcBef>
                        <a:spcAft>
                          <a:spcPts val="0"/>
                        </a:spcAft>
                      </a:pPr>
                      <a:r>
                        <a:rPr lang="en-US" sz="1000" b="0" cap="none" spc="0" dirty="0">
                          <a:solidFill>
                            <a:schemeClr val="tx1"/>
                          </a:solidFill>
                          <a:effectLst/>
                        </a:rPr>
                        <a:t> </a:t>
                      </a:r>
                    </a:p>
                    <a:p>
                      <a:pPr marL="0" marR="0">
                        <a:spcBef>
                          <a:spcPts val="0"/>
                        </a:spcBef>
                        <a:spcAft>
                          <a:spcPts val="0"/>
                        </a:spcAft>
                      </a:pPr>
                      <a:r>
                        <a:rPr lang="en-US" sz="1000" b="0" cap="none" spc="0" dirty="0">
                          <a:solidFill>
                            <a:schemeClr val="tx1"/>
                          </a:solidFill>
                          <a:effectLst/>
                        </a:rPr>
                        <a:t>(ENE: 22)</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0" marR="47625" algn="ctr">
                        <a:spcBef>
                          <a:spcPts val="0"/>
                        </a:spcBef>
                        <a:spcAft>
                          <a:spcPts val="0"/>
                        </a:spcAft>
                      </a:pPr>
                      <a:r>
                        <a:rPr lang="en-US" sz="1000" b="0" cap="none" spc="0" dirty="0">
                          <a:solidFill>
                            <a:schemeClr val="tx1"/>
                          </a:solidFill>
                          <a:effectLst/>
                        </a:rPr>
                        <a:t>12</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7625" algn="ctr">
                        <a:spcBef>
                          <a:spcPts val="0"/>
                        </a:spcBef>
                        <a:spcAft>
                          <a:spcPts val="0"/>
                        </a:spcAft>
                      </a:pPr>
                      <a:r>
                        <a:rPr lang="en-US" sz="1000" b="0" cap="none" spc="0" dirty="0">
                          <a:solidFill>
                            <a:schemeClr val="tx1"/>
                          </a:solidFill>
                          <a:effectLst/>
                        </a:rPr>
                        <a:t>10</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7625" algn="ctr">
                        <a:spcBef>
                          <a:spcPts val="0"/>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22</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22</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60000"/>
                        <a:lumOff val="40000"/>
                      </a:schemeClr>
                    </a:solidFill>
                  </a:tcPr>
                </a:tc>
                <a:tc>
                  <a:txBody>
                    <a:bodyPr/>
                    <a:lstStyle/>
                    <a:p>
                      <a:pPr marL="0" marR="48260"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22</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22</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895" algn="ctr">
                        <a:spcBef>
                          <a:spcPts val="0"/>
                        </a:spcBef>
                        <a:spcAft>
                          <a:spcPts val="0"/>
                        </a:spcAft>
                      </a:pPr>
                      <a:r>
                        <a:rPr lang="en-US" sz="1000" b="0" cap="none" spc="0" dirty="0">
                          <a:solidFill>
                            <a:schemeClr val="tx1"/>
                          </a:solidFill>
                          <a:effectLst/>
                        </a:rPr>
                        <a:t>22</a:t>
                      </a:r>
                      <a:endParaRPr lang="en-US" sz="1000" b="0" cap="none" spc="0" dirty="0">
                        <a:solidFill>
                          <a:schemeClr val="tx1"/>
                        </a:solidFill>
                        <a:effectLst/>
                        <a:latin typeface="Arial MT"/>
                        <a:ea typeface="Arial MT"/>
                        <a:cs typeface="Arial MT"/>
                      </a:endParaRPr>
                    </a:p>
                  </a:txBody>
                  <a:tcPr marL="51184" marR="36560" marT="0" marB="73119" anchor="ctr"/>
                </a:tc>
                <a:extLst>
                  <a:ext uri="{0D108BD9-81ED-4DB2-BD59-A6C34878D82A}">
                    <a16:rowId xmlns:a16="http://schemas.microsoft.com/office/drawing/2014/main" xmlns="" val="1056485847"/>
                  </a:ext>
                </a:extLst>
              </a:tr>
              <a:tr h="1282432">
                <a:tc>
                  <a:txBody>
                    <a:bodyPr/>
                    <a:lstStyle/>
                    <a:p>
                      <a:pPr marL="48895" marR="53975">
                        <a:lnSpc>
                          <a:spcPct val="100000"/>
                        </a:lnSpc>
                        <a:spcBef>
                          <a:spcPts val="90"/>
                        </a:spcBef>
                        <a:spcAft>
                          <a:spcPts val="0"/>
                        </a:spcAft>
                      </a:pPr>
                      <a:r>
                        <a:rPr lang="en-US" sz="1000" b="0" cap="none" spc="0" dirty="0">
                          <a:solidFill>
                            <a:schemeClr val="tx1"/>
                          </a:solidFill>
                          <a:effectLst/>
                        </a:rPr>
                        <a:t>A diverse socially cohesive society with a common national identity</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48895" marR="53975">
                        <a:lnSpc>
                          <a:spcPct val="100000"/>
                        </a:lnSpc>
                        <a:spcBef>
                          <a:spcPts val="90"/>
                        </a:spcBef>
                        <a:spcAft>
                          <a:spcPts val="0"/>
                        </a:spcAft>
                      </a:pPr>
                      <a:r>
                        <a:rPr lang="en-US" sz="1000" b="0" cap="none" spc="0" dirty="0">
                          <a:solidFill>
                            <a:schemeClr val="tx1"/>
                          </a:solidFill>
                          <a:effectLst/>
                        </a:rPr>
                        <a:t>Provincial Community Arts Development Programmes.</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48895" marR="53975">
                        <a:lnSpc>
                          <a:spcPct val="100000"/>
                        </a:lnSpc>
                        <a:spcBef>
                          <a:spcPts val="90"/>
                        </a:spcBef>
                        <a:spcAft>
                          <a:spcPts val="0"/>
                        </a:spcAft>
                      </a:pPr>
                      <a:r>
                        <a:rPr lang="en-US" sz="1000" b="0" cap="none" spc="0" dirty="0">
                          <a:solidFill>
                            <a:schemeClr val="tx1"/>
                          </a:solidFill>
                          <a:effectLst/>
                        </a:rPr>
                        <a:t>ACPD 3.6</a:t>
                      </a:r>
                    </a:p>
                    <a:p>
                      <a:pPr marL="48895" marR="53975">
                        <a:lnSpc>
                          <a:spcPct val="100000"/>
                        </a:lnSpc>
                        <a:spcBef>
                          <a:spcPts val="90"/>
                        </a:spcBef>
                        <a:spcAft>
                          <a:spcPts val="0"/>
                        </a:spcAft>
                      </a:pPr>
                      <a:r>
                        <a:rPr lang="en-US" sz="1000" b="0" cap="none" spc="0" dirty="0">
                          <a:solidFill>
                            <a:schemeClr val="tx1"/>
                          </a:solidFill>
                          <a:effectLst/>
                        </a:rPr>
                        <a:t>Number of Provincial Community Arts Development Programmes implemented per year</a:t>
                      </a:r>
                    </a:p>
                    <a:p>
                      <a:pPr marL="48895" marR="0">
                        <a:spcBef>
                          <a:spcPts val="0"/>
                        </a:spcBef>
                        <a:spcAft>
                          <a:spcPts val="0"/>
                        </a:spcAft>
                      </a:pPr>
                      <a:r>
                        <a:rPr lang="en-US" sz="1000" b="0" cap="none" spc="0" dirty="0">
                          <a:solidFill>
                            <a:schemeClr val="tx1"/>
                          </a:solidFill>
                          <a:effectLst/>
                        </a:rPr>
                        <a:t>(MTSF: 9 x 5 = 45)</a:t>
                      </a:r>
                    </a:p>
                    <a:p>
                      <a:pPr marL="48895" marR="0">
                        <a:spcBef>
                          <a:spcPts val="0"/>
                        </a:spcBef>
                        <a:spcAft>
                          <a:spcPts val="0"/>
                        </a:spcAft>
                      </a:pPr>
                      <a:r>
                        <a:rPr lang="en-US" sz="1000" b="0" cap="none" spc="0" dirty="0">
                          <a:solidFill>
                            <a:schemeClr val="tx1"/>
                          </a:solidFill>
                          <a:effectLst/>
                        </a:rPr>
                        <a:t> </a:t>
                      </a:r>
                    </a:p>
                    <a:p>
                      <a:pPr marL="48895" marR="0">
                        <a:spcBef>
                          <a:spcPts val="0"/>
                        </a:spcBef>
                        <a:spcAft>
                          <a:spcPts val="0"/>
                        </a:spcAft>
                      </a:pPr>
                      <a:r>
                        <a:rPr lang="en-US" sz="1000" b="0" cap="none" spc="0" dirty="0">
                          <a:solidFill>
                            <a:schemeClr val="tx1"/>
                          </a:solidFill>
                          <a:effectLst/>
                        </a:rPr>
                        <a:t>(ENE: 9)</a:t>
                      </a:r>
                      <a:endParaRPr lang="en-US" sz="1000" b="0" cap="none" spc="0" dirty="0">
                        <a:solidFill>
                          <a:schemeClr val="tx1"/>
                        </a:solidFill>
                        <a:effectLst/>
                        <a:latin typeface="Arial MT"/>
                        <a:ea typeface="Arial MT"/>
                        <a:cs typeface="Arial MT"/>
                      </a:endParaRPr>
                    </a:p>
                  </a:txBody>
                  <a:tcPr marL="51184" marR="36560" marT="0" marB="73119"/>
                </a:tc>
                <a:tc>
                  <a:txBody>
                    <a:bodyPr/>
                    <a:lstStyle/>
                    <a:p>
                      <a:pPr marL="0" marR="47625" algn="ctr">
                        <a:spcBef>
                          <a:spcPts val="0"/>
                        </a:spcBef>
                        <a:spcAft>
                          <a:spcPts val="0"/>
                        </a:spcAft>
                      </a:pPr>
                      <a:r>
                        <a:rPr lang="en-US" sz="1000" b="0" cap="none" spc="0" dirty="0">
                          <a:solidFill>
                            <a:schemeClr val="tx1"/>
                          </a:solidFill>
                          <a:effectLst/>
                        </a:rPr>
                        <a:t>0</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8</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7</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260" algn="ctr">
                        <a:spcBef>
                          <a:spcPts val="0"/>
                        </a:spcBef>
                        <a:spcAft>
                          <a:spcPts val="0"/>
                        </a:spcAft>
                      </a:pPr>
                      <a:r>
                        <a:rPr lang="en-US" sz="1000" b="0" cap="none" spc="0" dirty="0">
                          <a:solidFill>
                            <a:schemeClr val="tx1"/>
                          </a:solidFill>
                          <a:effectLst/>
                        </a:rPr>
                        <a:t>9</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895" algn="ctr">
                        <a:spcBef>
                          <a:spcPts val="0"/>
                        </a:spcBef>
                        <a:spcAft>
                          <a:spcPts val="0"/>
                        </a:spcAft>
                      </a:pPr>
                      <a:r>
                        <a:rPr lang="en-US" sz="1000" b="0" cap="none" spc="0" dirty="0">
                          <a:solidFill>
                            <a:schemeClr val="tx1"/>
                          </a:solidFill>
                          <a:effectLst/>
                        </a:rPr>
                        <a:t>9</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60000"/>
                        <a:lumOff val="40000"/>
                      </a:schemeClr>
                    </a:solidFill>
                  </a:tcPr>
                </a:tc>
                <a:tc>
                  <a:txBody>
                    <a:bodyPr/>
                    <a:lstStyle/>
                    <a:p>
                      <a:pPr marL="0" marR="48895"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9</a:t>
                      </a:r>
                      <a:endParaRPr lang="en-US" sz="1000" b="0" cap="none" spc="0" dirty="0">
                        <a:solidFill>
                          <a:schemeClr val="tx1"/>
                        </a:solidFill>
                        <a:effectLst/>
                        <a:latin typeface="Arial MT"/>
                        <a:ea typeface="Arial MT"/>
                        <a:cs typeface="Arial MT"/>
                      </a:endParaRPr>
                    </a:p>
                  </a:txBody>
                  <a:tcPr marL="51184" marR="36560" marT="0" marB="73119" anchor="ctr">
                    <a:solidFill>
                      <a:schemeClr val="accent4">
                        <a:lumMod val="20000"/>
                        <a:lumOff val="80000"/>
                      </a:schemeClr>
                    </a:solidFill>
                  </a:tcPr>
                </a:tc>
                <a:tc>
                  <a:txBody>
                    <a:bodyPr/>
                    <a:lstStyle/>
                    <a:p>
                      <a:pPr marL="0" marR="48895" algn="ctr">
                        <a:spcBef>
                          <a:spcPts val="0"/>
                        </a:spcBef>
                        <a:spcAft>
                          <a:spcPts val="0"/>
                        </a:spcAft>
                      </a:pPr>
                      <a:r>
                        <a:rPr lang="en-US" sz="1000" b="0" cap="none" spc="0" dirty="0">
                          <a:solidFill>
                            <a:schemeClr val="tx1"/>
                          </a:solidFill>
                          <a:effectLst/>
                        </a:rPr>
                        <a:t>9</a:t>
                      </a:r>
                      <a:endParaRPr lang="en-US" sz="1000" b="0" cap="none" spc="0" dirty="0">
                        <a:solidFill>
                          <a:schemeClr val="tx1"/>
                        </a:solidFill>
                        <a:effectLst/>
                        <a:latin typeface="Arial MT"/>
                        <a:ea typeface="Arial MT"/>
                        <a:cs typeface="Arial MT"/>
                      </a:endParaRPr>
                    </a:p>
                  </a:txBody>
                  <a:tcPr marL="51184" marR="36560" marT="0" marB="73119" anchor="ctr"/>
                </a:tc>
                <a:tc>
                  <a:txBody>
                    <a:bodyPr/>
                    <a:lstStyle/>
                    <a:p>
                      <a:pPr marL="0" marR="48895" algn="ctr">
                        <a:spcBef>
                          <a:spcPts val="0"/>
                        </a:spcBef>
                        <a:spcAft>
                          <a:spcPts val="0"/>
                        </a:spcAft>
                      </a:pPr>
                      <a:r>
                        <a:rPr lang="en-US" sz="1000" b="0" cap="none" spc="0" dirty="0">
                          <a:solidFill>
                            <a:schemeClr val="tx1"/>
                          </a:solidFill>
                          <a:effectLst/>
                        </a:rPr>
                        <a:t>9</a:t>
                      </a:r>
                      <a:endParaRPr lang="en-US" sz="1000" b="0" cap="none" spc="0" dirty="0">
                        <a:solidFill>
                          <a:schemeClr val="tx1"/>
                        </a:solidFill>
                        <a:effectLst/>
                        <a:latin typeface="Arial MT"/>
                        <a:ea typeface="Arial MT"/>
                        <a:cs typeface="Arial MT"/>
                      </a:endParaRPr>
                    </a:p>
                  </a:txBody>
                  <a:tcPr marL="51184" marR="36560" marT="0" marB="73119" anchor="ctr"/>
                </a:tc>
                <a:extLst>
                  <a:ext uri="{0D108BD9-81ED-4DB2-BD59-A6C34878D82A}">
                    <a16:rowId xmlns:a16="http://schemas.microsoft.com/office/drawing/2014/main" xmlns="" val="1094519200"/>
                  </a:ext>
                </a:extLst>
              </a:tr>
            </a:tbl>
          </a:graphicData>
        </a:graphic>
      </p:graphicFrame>
      <p:sp>
        <p:nvSpPr>
          <p:cNvPr id="2" name="Rectangle 1">
            <a:extLst>
              <a:ext uri="{FF2B5EF4-FFF2-40B4-BE49-F238E27FC236}">
                <a16:creationId xmlns:a16="http://schemas.microsoft.com/office/drawing/2014/main" xmlns="" id="{3C9C3336-F463-4AF4-167C-00010AF72C66}"/>
              </a:ext>
            </a:extLst>
          </p:cNvPr>
          <p:cNvSpPr/>
          <p:nvPr/>
        </p:nvSpPr>
        <p:spPr>
          <a:xfrm>
            <a:off x="171450" y="6154192"/>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D046CCDF-98DC-F2C9-3D80-10EC1A237206}"/>
              </a:ext>
            </a:extLst>
          </p:cNvPr>
          <p:cNvSpPr txBox="1"/>
          <p:nvPr/>
        </p:nvSpPr>
        <p:spPr>
          <a:xfrm>
            <a:off x="434948" y="5593103"/>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3</a:t>
            </a:r>
          </a:p>
        </p:txBody>
      </p:sp>
      <p:sp>
        <p:nvSpPr>
          <p:cNvPr id="5" name="Slide Number Placeholder 4">
            <a:extLst>
              <a:ext uri="{FF2B5EF4-FFF2-40B4-BE49-F238E27FC236}">
                <a16:creationId xmlns:a16="http://schemas.microsoft.com/office/drawing/2014/main" xmlns="" id="{F1D20B1D-2AE6-1D92-6643-955ECA2A5ACC}"/>
              </a:ext>
            </a:extLst>
          </p:cNvPr>
          <p:cNvSpPr>
            <a:spLocks noGrp="1"/>
          </p:cNvSpPr>
          <p:nvPr>
            <p:ph type="sldNum" sz="quarter" idx="12"/>
          </p:nvPr>
        </p:nvSpPr>
        <p:spPr/>
        <p:txBody>
          <a:bodyPr/>
          <a:lstStyle/>
          <a:p>
            <a:fld id="{DA29E366-C59F-4931-AACC-96A9B8496996}" type="slidenum">
              <a:rPr lang="en-US" smtClean="0"/>
              <a:pPr/>
              <a:t>70</a:t>
            </a:fld>
            <a:endParaRPr lang="en-US" dirty="0"/>
          </a:p>
        </p:txBody>
      </p:sp>
    </p:spTree>
    <p:extLst>
      <p:ext uri="{BB962C8B-B14F-4D97-AF65-F5344CB8AC3E}">
        <p14:creationId xmlns:p14="http://schemas.microsoft.com/office/powerpoint/2010/main" xmlns="" val="384001190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A9DD7C90-525E-6DD4-92BC-DB1282BC88EE}"/>
              </a:ext>
            </a:extLst>
          </p:cNvPr>
          <p:cNvGraphicFramePr>
            <a:graphicFrameLocks noGrp="1"/>
          </p:cNvGraphicFramePr>
          <p:nvPr>
            <p:extLst>
              <p:ext uri="{D42A27DB-BD31-4B8C-83A1-F6EECF244321}">
                <p14:modId xmlns:p14="http://schemas.microsoft.com/office/powerpoint/2010/main" xmlns="" val="3022600916"/>
              </p:ext>
            </p:extLst>
          </p:nvPr>
        </p:nvGraphicFramePr>
        <p:xfrm>
          <a:off x="171450" y="1197429"/>
          <a:ext cx="8743956" cy="3277637"/>
        </p:xfrm>
        <a:graphic>
          <a:graphicData uri="http://schemas.openxmlformats.org/drawingml/2006/table">
            <a:tbl>
              <a:tblPr firstRow="1" firstCol="1" lastRow="1" lastCol="1" bandRow="1" bandCol="1">
                <a:tableStyleId>{5940675A-B579-460E-94D1-54222C63F5DA}</a:tableStyleId>
              </a:tblPr>
              <a:tblGrid>
                <a:gridCol w="1419726">
                  <a:extLst>
                    <a:ext uri="{9D8B030D-6E8A-4147-A177-3AD203B41FA5}">
                      <a16:colId xmlns:a16="http://schemas.microsoft.com/office/drawing/2014/main" xmlns="" val="2708243286"/>
                    </a:ext>
                  </a:extLst>
                </a:gridCol>
                <a:gridCol w="908513">
                  <a:extLst>
                    <a:ext uri="{9D8B030D-6E8A-4147-A177-3AD203B41FA5}">
                      <a16:colId xmlns:a16="http://schemas.microsoft.com/office/drawing/2014/main" xmlns="" val="1342340834"/>
                    </a:ext>
                  </a:extLst>
                </a:gridCol>
                <a:gridCol w="1465821">
                  <a:extLst>
                    <a:ext uri="{9D8B030D-6E8A-4147-A177-3AD203B41FA5}">
                      <a16:colId xmlns:a16="http://schemas.microsoft.com/office/drawing/2014/main" xmlns="" val="483573931"/>
                    </a:ext>
                  </a:extLst>
                </a:gridCol>
                <a:gridCol w="447870">
                  <a:extLst>
                    <a:ext uri="{9D8B030D-6E8A-4147-A177-3AD203B41FA5}">
                      <a16:colId xmlns:a16="http://schemas.microsoft.com/office/drawing/2014/main" xmlns="" val="1448920688"/>
                    </a:ext>
                  </a:extLst>
                </a:gridCol>
                <a:gridCol w="824630">
                  <a:extLst>
                    <a:ext uri="{9D8B030D-6E8A-4147-A177-3AD203B41FA5}">
                      <a16:colId xmlns:a16="http://schemas.microsoft.com/office/drawing/2014/main" xmlns="" val="4116036897"/>
                    </a:ext>
                  </a:extLst>
                </a:gridCol>
                <a:gridCol w="641238">
                  <a:extLst>
                    <a:ext uri="{9D8B030D-6E8A-4147-A177-3AD203B41FA5}">
                      <a16:colId xmlns:a16="http://schemas.microsoft.com/office/drawing/2014/main" xmlns="" val="2295519202"/>
                    </a:ext>
                  </a:extLst>
                </a:gridCol>
                <a:gridCol w="318119">
                  <a:extLst>
                    <a:ext uri="{9D8B030D-6E8A-4147-A177-3AD203B41FA5}">
                      <a16:colId xmlns:a16="http://schemas.microsoft.com/office/drawing/2014/main" xmlns="" val="1768628562"/>
                    </a:ext>
                  </a:extLst>
                </a:gridCol>
                <a:gridCol w="194483">
                  <a:extLst>
                    <a:ext uri="{9D8B030D-6E8A-4147-A177-3AD203B41FA5}">
                      <a16:colId xmlns:a16="http://schemas.microsoft.com/office/drawing/2014/main" xmlns="" val="1579963391"/>
                    </a:ext>
                  </a:extLst>
                </a:gridCol>
                <a:gridCol w="171423">
                  <a:extLst>
                    <a:ext uri="{9D8B030D-6E8A-4147-A177-3AD203B41FA5}">
                      <a16:colId xmlns:a16="http://schemas.microsoft.com/office/drawing/2014/main" xmlns="" val="4081123715"/>
                    </a:ext>
                  </a:extLst>
                </a:gridCol>
                <a:gridCol w="194483">
                  <a:extLst>
                    <a:ext uri="{9D8B030D-6E8A-4147-A177-3AD203B41FA5}">
                      <a16:colId xmlns:a16="http://schemas.microsoft.com/office/drawing/2014/main" xmlns="" val="2612177917"/>
                    </a:ext>
                  </a:extLst>
                </a:gridCol>
                <a:gridCol w="194483">
                  <a:extLst>
                    <a:ext uri="{9D8B030D-6E8A-4147-A177-3AD203B41FA5}">
                      <a16:colId xmlns:a16="http://schemas.microsoft.com/office/drawing/2014/main" xmlns="" val="2101925713"/>
                    </a:ext>
                  </a:extLst>
                </a:gridCol>
                <a:gridCol w="195039">
                  <a:extLst>
                    <a:ext uri="{9D8B030D-6E8A-4147-A177-3AD203B41FA5}">
                      <a16:colId xmlns:a16="http://schemas.microsoft.com/office/drawing/2014/main" xmlns="" val="114659152"/>
                    </a:ext>
                  </a:extLst>
                </a:gridCol>
                <a:gridCol w="884064">
                  <a:extLst>
                    <a:ext uri="{9D8B030D-6E8A-4147-A177-3AD203B41FA5}">
                      <a16:colId xmlns:a16="http://schemas.microsoft.com/office/drawing/2014/main" xmlns="" val="492671107"/>
                    </a:ext>
                  </a:extLst>
                </a:gridCol>
                <a:gridCol w="884064">
                  <a:extLst>
                    <a:ext uri="{9D8B030D-6E8A-4147-A177-3AD203B41FA5}">
                      <a16:colId xmlns:a16="http://schemas.microsoft.com/office/drawing/2014/main" xmlns="" val="2641401777"/>
                    </a:ext>
                  </a:extLst>
                </a:gridCol>
              </a:tblGrid>
              <a:tr h="1014974">
                <a:tc>
                  <a:txBody>
                    <a:bodyPr/>
                    <a:lstStyle/>
                    <a:p>
                      <a:pPr marL="48895" marR="53975">
                        <a:lnSpc>
                          <a:spcPct val="100000"/>
                        </a:lnSpc>
                        <a:spcBef>
                          <a:spcPts val="90"/>
                        </a:spcBef>
                        <a:spcAft>
                          <a:spcPts val="0"/>
                        </a:spcAft>
                      </a:pPr>
                      <a:r>
                        <a:rPr lang="en-US" sz="1000" dirty="0">
                          <a:effectLst/>
                        </a:rPr>
                        <a:t>A diverse socially cohesive society with a common national identity</a:t>
                      </a:r>
                      <a:endParaRPr lang="en-US" sz="1000" dirty="0">
                        <a:effectLst/>
                        <a:latin typeface="Arial MT"/>
                        <a:ea typeface="Arial MT"/>
                        <a:cs typeface="Arial MT"/>
                      </a:endParaRPr>
                    </a:p>
                  </a:txBody>
                  <a:tcPr marL="0" marR="0" marT="0" marB="0"/>
                </a:tc>
                <a:tc>
                  <a:txBody>
                    <a:bodyPr/>
                    <a:lstStyle/>
                    <a:p>
                      <a:pPr marL="48895" marR="53975">
                        <a:lnSpc>
                          <a:spcPct val="100000"/>
                        </a:lnSpc>
                        <a:spcBef>
                          <a:spcPts val="90"/>
                        </a:spcBef>
                        <a:spcAft>
                          <a:spcPts val="0"/>
                        </a:spcAft>
                      </a:pPr>
                      <a:r>
                        <a:rPr lang="en-US" sz="1000" dirty="0">
                          <a:effectLst/>
                        </a:rPr>
                        <a:t>Youth-focused arts development programmes.</a:t>
                      </a:r>
                      <a:endParaRPr lang="en-US" sz="1000" dirty="0">
                        <a:effectLst/>
                        <a:latin typeface="Arial MT"/>
                        <a:ea typeface="Arial MT"/>
                        <a:cs typeface="Arial MT"/>
                      </a:endParaRPr>
                    </a:p>
                  </a:txBody>
                  <a:tcPr marL="0" marR="0" marT="0" marB="0"/>
                </a:tc>
                <a:tc>
                  <a:txBody>
                    <a:bodyPr/>
                    <a:lstStyle/>
                    <a:p>
                      <a:pPr marL="48895" marR="0">
                        <a:spcBef>
                          <a:spcPts val="165"/>
                        </a:spcBef>
                        <a:spcAft>
                          <a:spcPts val="0"/>
                        </a:spcAft>
                      </a:pPr>
                      <a:r>
                        <a:rPr lang="en-US" sz="1000" dirty="0">
                          <a:effectLst/>
                        </a:rPr>
                        <a:t>ACPD</a:t>
                      </a:r>
                      <a:r>
                        <a:rPr lang="en-US" sz="1000" spc="35" dirty="0">
                          <a:effectLst/>
                        </a:rPr>
                        <a:t> </a:t>
                      </a:r>
                      <a:r>
                        <a:rPr lang="en-US" sz="1000" dirty="0">
                          <a:effectLst/>
                        </a:rPr>
                        <a:t>3.7</a:t>
                      </a:r>
                    </a:p>
                    <a:p>
                      <a:pPr marL="48895" marR="114935">
                        <a:lnSpc>
                          <a:spcPct val="100000"/>
                        </a:lnSpc>
                        <a:spcBef>
                          <a:spcPts val="15"/>
                        </a:spcBef>
                        <a:spcAft>
                          <a:spcPts val="0"/>
                        </a:spcAft>
                      </a:pPr>
                      <a:r>
                        <a:rPr lang="en-US" sz="1000" dirty="0">
                          <a:effectLst/>
                        </a:rPr>
                        <a:t>Number of youth focused arts development programmes financially supported.</a:t>
                      </a:r>
                    </a:p>
                    <a:p>
                      <a:pPr marL="48895" marR="114935">
                        <a:lnSpc>
                          <a:spcPct val="100000"/>
                        </a:lnSpc>
                        <a:spcBef>
                          <a:spcPts val="15"/>
                        </a:spcBef>
                        <a:spcAft>
                          <a:spcPts val="0"/>
                        </a:spcAft>
                      </a:pPr>
                      <a:r>
                        <a:rPr lang="en-US" sz="1000" dirty="0">
                          <a:effectLst/>
                        </a:rPr>
                        <a:t> </a:t>
                      </a:r>
                    </a:p>
                    <a:p>
                      <a:pPr marL="48895" marR="114935">
                        <a:lnSpc>
                          <a:spcPct val="100000"/>
                        </a:lnSpc>
                        <a:spcBef>
                          <a:spcPts val="15"/>
                        </a:spcBef>
                        <a:spcAft>
                          <a:spcPts val="0"/>
                        </a:spcAft>
                      </a:pPr>
                      <a:r>
                        <a:rPr lang="en-US" sz="1000" dirty="0">
                          <a:effectLst/>
                        </a:rPr>
                        <a:t>(ENE: 4)</a:t>
                      </a:r>
                      <a:endParaRPr lang="en-US" sz="1000" dirty="0">
                        <a:effectLst/>
                        <a:latin typeface="Arial MT"/>
                        <a:ea typeface="Arial MT"/>
                        <a:cs typeface="Arial MT"/>
                      </a:endParaRPr>
                    </a:p>
                  </a:txBody>
                  <a:tcPr marL="0" marR="0" marT="0" marB="0"/>
                </a:tc>
                <a:tc>
                  <a:txBody>
                    <a:bodyPr/>
                    <a:lstStyle/>
                    <a:p>
                      <a:pPr marL="48895" marR="114935" algn="ctr">
                        <a:lnSpc>
                          <a:spcPct val="100000"/>
                        </a:lnSpc>
                        <a:spcBef>
                          <a:spcPts val="15"/>
                        </a:spcBef>
                        <a:spcAft>
                          <a:spcPts val="0"/>
                        </a:spcAft>
                      </a:pPr>
                      <a:r>
                        <a:rPr lang="en-US" sz="1000" dirty="0">
                          <a:effectLst/>
                        </a:rPr>
                        <a:t>1</a:t>
                      </a:r>
                      <a:endParaRPr lang="en-US" sz="1000" dirty="0">
                        <a:effectLst/>
                        <a:latin typeface="Arial MT"/>
                        <a:ea typeface="Arial MT"/>
                        <a:cs typeface="Arial MT"/>
                      </a:endParaRPr>
                    </a:p>
                  </a:txBody>
                  <a:tcPr marL="0" marR="0" marT="0" marB="0" anchor="ctr"/>
                </a:tc>
                <a:tc>
                  <a:txBody>
                    <a:bodyPr/>
                    <a:lstStyle/>
                    <a:p>
                      <a:pPr marL="48895" marR="114935" algn="ctr">
                        <a:lnSpc>
                          <a:spcPct val="100000"/>
                        </a:lnSpc>
                        <a:spcBef>
                          <a:spcPts val="15"/>
                        </a:spcBef>
                        <a:spcAft>
                          <a:spcPts val="0"/>
                        </a:spcAft>
                      </a:pPr>
                      <a:r>
                        <a:rPr lang="en-US" sz="1000" dirty="0">
                          <a:effectLst/>
                        </a:rPr>
                        <a:t>2</a:t>
                      </a:r>
                      <a:endParaRPr lang="en-US" sz="10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4</a:t>
                      </a:r>
                      <a:endParaRPr lang="en-US" sz="10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4</a:t>
                      </a:r>
                      <a:endParaRPr lang="en-US" sz="10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4</a:t>
                      </a:r>
                      <a:endParaRPr lang="en-US" sz="10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895"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1</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1</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2</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4</a:t>
                      </a:r>
                      <a:endParaRPr lang="en-US" sz="10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4</a:t>
                      </a:r>
                      <a:endParaRPr lang="en-US" sz="1000" dirty="0">
                        <a:effectLst/>
                        <a:latin typeface="Arial MT"/>
                        <a:ea typeface="Arial MT"/>
                        <a:cs typeface="Arial MT"/>
                      </a:endParaRPr>
                    </a:p>
                  </a:txBody>
                  <a:tcPr marL="0" marR="0" marT="0" marB="0" anchor="ctr"/>
                </a:tc>
                <a:extLst>
                  <a:ext uri="{0D108BD9-81ED-4DB2-BD59-A6C34878D82A}">
                    <a16:rowId xmlns:a16="http://schemas.microsoft.com/office/drawing/2014/main" xmlns="" val="453726389"/>
                  </a:ext>
                </a:extLst>
              </a:tr>
              <a:tr h="859908">
                <a:tc>
                  <a:txBody>
                    <a:bodyPr/>
                    <a:lstStyle/>
                    <a:p>
                      <a:pPr marL="50165" marR="71755">
                        <a:lnSpc>
                          <a:spcPct val="100000"/>
                        </a:lnSpc>
                        <a:spcBef>
                          <a:spcPts val="100"/>
                        </a:spcBef>
                        <a:spcAft>
                          <a:spcPts val="0"/>
                        </a:spcAft>
                      </a:pPr>
                      <a:r>
                        <a:rPr lang="en-US" sz="1000" dirty="0">
                          <a:effectLst/>
                        </a:rPr>
                        <a:t>A diverse socially cohesive society with a common national identity</a:t>
                      </a:r>
                      <a:endParaRPr lang="en-US" sz="1000" dirty="0">
                        <a:effectLst/>
                        <a:latin typeface="Arial MT"/>
                        <a:ea typeface="Arial MT"/>
                        <a:cs typeface="Arial MT"/>
                      </a:endParaRPr>
                    </a:p>
                  </a:txBody>
                  <a:tcPr marL="0" marR="0" marT="0" marB="0"/>
                </a:tc>
                <a:tc>
                  <a:txBody>
                    <a:bodyPr/>
                    <a:lstStyle/>
                    <a:p>
                      <a:pPr marL="50165" marR="71755">
                        <a:lnSpc>
                          <a:spcPct val="100000"/>
                        </a:lnSpc>
                        <a:spcBef>
                          <a:spcPts val="100"/>
                        </a:spcBef>
                        <a:spcAft>
                          <a:spcPts val="0"/>
                        </a:spcAft>
                      </a:pPr>
                      <a:r>
                        <a:rPr lang="en-US" sz="1000" dirty="0">
                          <a:effectLst/>
                        </a:rPr>
                        <a:t>Gender Based Violence and Femicide projects.</a:t>
                      </a:r>
                      <a:endParaRPr lang="en-US" sz="1000" dirty="0">
                        <a:effectLst/>
                        <a:latin typeface="Arial MT"/>
                        <a:ea typeface="Arial MT"/>
                        <a:cs typeface="Arial MT"/>
                      </a:endParaRPr>
                    </a:p>
                  </a:txBody>
                  <a:tcPr marL="0" marR="0" marT="0" marB="0"/>
                </a:tc>
                <a:tc>
                  <a:txBody>
                    <a:bodyPr/>
                    <a:lstStyle/>
                    <a:p>
                      <a:pPr marL="50165" marR="71755">
                        <a:spcBef>
                          <a:spcPts val="100"/>
                        </a:spcBef>
                        <a:spcAft>
                          <a:spcPts val="0"/>
                        </a:spcAft>
                      </a:pPr>
                      <a:r>
                        <a:rPr lang="en-US" sz="1000" dirty="0">
                          <a:effectLst/>
                        </a:rPr>
                        <a:t>ACPD 3.8</a:t>
                      </a:r>
                    </a:p>
                    <a:p>
                      <a:pPr marL="50165" marR="167005">
                        <a:lnSpc>
                          <a:spcPct val="100000"/>
                        </a:lnSpc>
                        <a:spcBef>
                          <a:spcPts val="100"/>
                        </a:spcBef>
                        <a:spcAft>
                          <a:spcPts val="0"/>
                        </a:spcAft>
                      </a:pPr>
                      <a:r>
                        <a:rPr lang="en-US" sz="1000" dirty="0">
                          <a:effectLst/>
                        </a:rPr>
                        <a:t>Number of initiatives against gender-based violence and femicide financially supported.</a:t>
                      </a:r>
                      <a:endParaRPr lang="en-US" sz="1000" dirty="0">
                        <a:effectLst/>
                        <a:latin typeface="Arial MT"/>
                        <a:ea typeface="Arial MT"/>
                        <a:cs typeface="Arial MT"/>
                      </a:endParaRPr>
                    </a:p>
                  </a:txBody>
                  <a:tcPr marL="0" marR="0" marT="0" marB="0"/>
                </a:tc>
                <a:tc>
                  <a:txBody>
                    <a:bodyPr/>
                    <a:lstStyle/>
                    <a:p>
                      <a:pPr marL="50165" marR="167005" algn="ctr">
                        <a:lnSpc>
                          <a:spcPct val="100000"/>
                        </a:lnSpc>
                        <a:spcBef>
                          <a:spcPts val="100"/>
                        </a:spcBef>
                        <a:spcAft>
                          <a:spcPts val="0"/>
                        </a:spcAft>
                      </a:pPr>
                      <a:r>
                        <a:rPr lang="en-US" sz="1000" dirty="0">
                          <a:effectLst/>
                        </a:rPr>
                        <a:t>NPI</a:t>
                      </a:r>
                      <a:endParaRPr lang="en-US" sz="1000" dirty="0">
                        <a:effectLst/>
                        <a:latin typeface="Arial MT"/>
                        <a:ea typeface="Arial MT"/>
                        <a:cs typeface="Arial MT"/>
                      </a:endParaRPr>
                    </a:p>
                  </a:txBody>
                  <a:tcPr marL="0" marR="0" marT="0" marB="0" anchor="ctr"/>
                </a:tc>
                <a:tc>
                  <a:txBody>
                    <a:bodyPr/>
                    <a:lstStyle/>
                    <a:p>
                      <a:pPr marL="0" marR="167005" indent="0" algn="ctr">
                        <a:lnSpc>
                          <a:spcPct val="100000"/>
                        </a:lnSpc>
                        <a:spcBef>
                          <a:spcPts val="100"/>
                        </a:spcBef>
                        <a:spcAft>
                          <a:spcPts val="0"/>
                        </a:spcAft>
                      </a:pPr>
                      <a:r>
                        <a:rPr lang="en-US" sz="1000" dirty="0">
                          <a:effectLst/>
                        </a:rPr>
                        <a:t>1 programme</a:t>
                      </a:r>
                      <a:endParaRPr lang="en-US" sz="1000" dirty="0">
                        <a:effectLst/>
                        <a:latin typeface="Arial MT"/>
                        <a:ea typeface="Arial MT"/>
                        <a:cs typeface="Arial MT"/>
                      </a:endParaRPr>
                    </a:p>
                  </a:txBody>
                  <a:tcPr marL="0" marR="0" marT="0" marB="0" anchor="ctr"/>
                </a:tc>
                <a:tc>
                  <a:txBody>
                    <a:bodyPr/>
                    <a:lstStyle/>
                    <a:p>
                      <a:pPr marL="0" marR="48260" indent="0" algn="ctr">
                        <a:spcBef>
                          <a:spcPts val="0"/>
                        </a:spcBef>
                        <a:spcAft>
                          <a:spcPts val="0"/>
                        </a:spcAft>
                        <a:tabLst/>
                      </a:pPr>
                      <a:r>
                        <a:rPr lang="en-US" sz="1000" dirty="0">
                          <a:effectLst/>
                        </a:rPr>
                        <a:t>1 </a:t>
                      </a:r>
                      <a:r>
                        <a:rPr lang="en-US" sz="900" dirty="0">
                          <a:effectLst/>
                        </a:rPr>
                        <a:t>programme</a:t>
                      </a:r>
                      <a:endParaRPr lang="en-US" sz="1000" dirty="0">
                        <a:effectLst/>
                        <a:latin typeface="Arial MT"/>
                        <a:ea typeface="Arial MT"/>
                        <a:cs typeface="Arial MT"/>
                      </a:endParaRPr>
                    </a:p>
                  </a:txBody>
                  <a:tcPr marL="0" marR="0" marT="0" marB="0" anchor="ctr"/>
                </a:tc>
                <a:tc>
                  <a:txBody>
                    <a:bodyPr/>
                    <a:lstStyle/>
                    <a:p>
                      <a:pPr marL="58738" marR="48260" indent="-58738" algn="ctr">
                        <a:spcBef>
                          <a:spcPts val="0"/>
                        </a:spcBef>
                        <a:spcAft>
                          <a:spcPts val="0"/>
                        </a:spcAft>
                      </a:pPr>
                      <a:r>
                        <a:rPr lang="en-US" sz="1000" dirty="0">
                          <a:effectLst/>
                        </a:rPr>
                        <a:t>3</a:t>
                      </a:r>
                      <a:endParaRPr lang="en-US" sz="10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3</a:t>
                      </a:r>
                      <a:endParaRPr lang="en-US" sz="10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8895"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3</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8895" algn="ctr">
                        <a:spcBef>
                          <a:spcPts val="0"/>
                        </a:spcBef>
                        <a:spcAft>
                          <a:spcPts val="0"/>
                        </a:spcAft>
                      </a:pPr>
                      <a:r>
                        <a:rPr lang="en-US" sz="1000" dirty="0">
                          <a:effectLst/>
                        </a:rPr>
                        <a:t>3</a:t>
                      </a:r>
                      <a:endParaRPr lang="en-US" sz="10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3</a:t>
                      </a:r>
                      <a:endParaRPr lang="en-US" sz="1000" dirty="0">
                        <a:effectLst/>
                        <a:latin typeface="Arial MT"/>
                        <a:ea typeface="Arial MT"/>
                        <a:cs typeface="Arial MT"/>
                      </a:endParaRPr>
                    </a:p>
                  </a:txBody>
                  <a:tcPr marL="0" marR="0" marT="0" marB="0" anchor="ctr"/>
                </a:tc>
                <a:extLst>
                  <a:ext uri="{0D108BD9-81ED-4DB2-BD59-A6C34878D82A}">
                    <a16:rowId xmlns:a16="http://schemas.microsoft.com/office/drawing/2014/main" xmlns="" val="3381157949"/>
                  </a:ext>
                </a:extLst>
              </a:tr>
              <a:tr h="183555">
                <a:tc gridSpan="14">
                  <a:txBody>
                    <a:bodyPr/>
                    <a:lstStyle/>
                    <a:p>
                      <a:pPr marL="49530" marR="0" algn="ctr">
                        <a:spcBef>
                          <a:spcPts val="145"/>
                        </a:spcBef>
                        <a:spcAft>
                          <a:spcPts val="0"/>
                        </a:spcAft>
                      </a:pPr>
                      <a:r>
                        <a:rPr lang="en-US" sz="1000" dirty="0">
                          <a:effectLst/>
                        </a:rPr>
                        <a:t>INTERNATIONAL</a:t>
                      </a:r>
                      <a:r>
                        <a:rPr lang="en-US" sz="1000" spc="80" dirty="0">
                          <a:effectLst/>
                        </a:rPr>
                        <a:t> </a:t>
                      </a:r>
                      <a:r>
                        <a:rPr lang="en-US" sz="1000" dirty="0">
                          <a:effectLst/>
                        </a:rPr>
                        <a:t>COOPERATION</a:t>
                      </a:r>
                      <a:endParaRPr lang="en-US" sz="1000" dirty="0">
                        <a:effectLst/>
                        <a:latin typeface="Arial MT"/>
                        <a:ea typeface="Arial MT"/>
                        <a:cs typeface="Arial MT"/>
                      </a:endParaRPr>
                    </a:p>
                  </a:txBody>
                  <a:tcPr marL="0" marR="0"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52153639"/>
                  </a:ext>
                </a:extLst>
              </a:tr>
              <a:tr h="1014974">
                <a:tc>
                  <a:txBody>
                    <a:bodyPr/>
                    <a:lstStyle/>
                    <a:p>
                      <a:pPr marL="49530" marR="41910">
                        <a:lnSpc>
                          <a:spcPct val="100000"/>
                        </a:lnSpc>
                        <a:spcBef>
                          <a:spcPts val="90"/>
                        </a:spcBef>
                        <a:spcAft>
                          <a:spcPts val="0"/>
                        </a:spcAft>
                      </a:pPr>
                      <a:r>
                        <a:rPr lang="en-US" sz="1000" dirty="0">
                          <a:effectLst/>
                        </a:rPr>
                        <a:t>Increased market share of, and job opportunities in the sport, cultural and creative industries</a:t>
                      </a:r>
                      <a:endParaRPr lang="en-US" sz="1000" dirty="0">
                        <a:effectLst/>
                        <a:latin typeface="Arial MT"/>
                        <a:ea typeface="Arial MT"/>
                        <a:cs typeface="Arial MT"/>
                      </a:endParaRPr>
                    </a:p>
                  </a:txBody>
                  <a:tcPr marL="0" marR="0" marT="0" marB="0"/>
                </a:tc>
                <a:tc>
                  <a:txBody>
                    <a:bodyPr/>
                    <a:lstStyle/>
                    <a:p>
                      <a:pPr marL="48895" marR="121920">
                        <a:lnSpc>
                          <a:spcPct val="100000"/>
                        </a:lnSpc>
                        <a:spcBef>
                          <a:spcPts val="90"/>
                        </a:spcBef>
                        <a:spcAft>
                          <a:spcPts val="0"/>
                        </a:spcAft>
                        <a:tabLst>
                          <a:tab pos="121920" algn="l"/>
                        </a:tabLst>
                      </a:pPr>
                      <a:r>
                        <a:rPr lang="en-US" sz="1000" dirty="0">
                          <a:effectLst/>
                        </a:rPr>
                        <a:t>International Relations Strategy.</a:t>
                      </a:r>
                      <a:endParaRPr lang="en-US" sz="1000" dirty="0">
                        <a:effectLst/>
                        <a:latin typeface="Arial MT"/>
                        <a:ea typeface="Arial MT"/>
                        <a:cs typeface="Arial MT"/>
                      </a:endParaRPr>
                    </a:p>
                  </a:txBody>
                  <a:tcPr marL="0" marR="0" marT="0" marB="0"/>
                </a:tc>
                <a:tc>
                  <a:txBody>
                    <a:bodyPr/>
                    <a:lstStyle/>
                    <a:p>
                      <a:pPr marL="49530" marR="0">
                        <a:lnSpc>
                          <a:spcPct val="100000"/>
                        </a:lnSpc>
                        <a:spcBef>
                          <a:spcPts val="160"/>
                        </a:spcBef>
                        <a:spcAft>
                          <a:spcPts val="0"/>
                        </a:spcAft>
                      </a:pPr>
                      <a:r>
                        <a:rPr lang="en-US" sz="1000" dirty="0">
                          <a:effectLst/>
                        </a:rPr>
                        <a:t>ACPD 3.9 </a:t>
                      </a:r>
                    </a:p>
                    <a:p>
                      <a:pPr marL="49530" marR="0">
                        <a:lnSpc>
                          <a:spcPct val="100000"/>
                        </a:lnSpc>
                        <a:spcBef>
                          <a:spcPts val="160"/>
                        </a:spcBef>
                        <a:spcAft>
                          <a:spcPts val="0"/>
                        </a:spcAft>
                      </a:pPr>
                      <a:r>
                        <a:rPr lang="en-US" sz="1000" dirty="0">
                          <a:effectLst/>
                        </a:rPr>
                        <a:t>Number of International Relations Strategies developed. </a:t>
                      </a:r>
                    </a:p>
                    <a:p>
                      <a:pPr marL="48895" marR="53975">
                        <a:lnSpc>
                          <a:spcPct val="100000"/>
                        </a:lnSpc>
                        <a:spcBef>
                          <a:spcPts val="90"/>
                        </a:spcBef>
                        <a:spcAft>
                          <a:spcPts val="0"/>
                        </a:spcAft>
                      </a:pPr>
                      <a:r>
                        <a:rPr lang="en-US" sz="1000" dirty="0">
                          <a:effectLst/>
                        </a:rPr>
                        <a:t> </a:t>
                      </a:r>
                    </a:p>
                    <a:p>
                      <a:pPr marL="48895" marR="0">
                        <a:spcBef>
                          <a:spcPts val="65"/>
                        </a:spcBef>
                        <a:spcAft>
                          <a:spcPts val="0"/>
                        </a:spcAft>
                      </a:pPr>
                      <a:r>
                        <a:rPr lang="en-US" sz="1000" dirty="0">
                          <a:effectLst/>
                        </a:rPr>
                        <a:t> </a:t>
                      </a:r>
                      <a:endParaRPr lang="en-US" sz="1000" dirty="0">
                        <a:effectLst/>
                        <a:latin typeface="Arial MT"/>
                        <a:ea typeface="Arial MT"/>
                        <a:cs typeface="Arial MT"/>
                      </a:endParaRPr>
                    </a:p>
                  </a:txBody>
                  <a:tcPr marL="0" marR="0" marT="0" marB="0"/>
                </a:tc>
                <a:tc>
                  <a:txBody>
                    <a:bodyPr/>
                    <a:lstStyle/>
                    <a:p>
                      <a:pPr marL="48895" marR="0" algn="ctr">
                        <a:spcBef>
                          <a:spcPts val="65"/>
                        </a:spcBef>
                        <a:spcAft>
                          <a:spcPts val="0"/>
                        </a:spcAft>
                      </a:pPr>
                      <a:r>
                        <a:rPr lang="en-US" sz="1000" dirty="0">
                          <a:effectLst/>
                        </a:rPr>
                        <a:t>NPI</a:t>
                      </a:r>
                      <a:endParaRPr lang="en-US" sz="1000" dirty="0">
                        <a:effectLst/>
                        <a:latin typeface="Arial MT"/>
                        <a:ea typeface="Arial MT"/>
                        <a:cs typeface="Arial MT"/>
                      </a:endParaRPr>
                    </a:p>
                  </a:txBody>
                  <a:tcPr marL="0" marR="0" marT="0" marB="0" anchor="ctr"/>
                </a:tc>
                <a:tc>
                  <a:txBody>
                    <a:bodyPr/>
                    <a:lstStyle/>
                    <a:p>
                      <a:pPr marL="48895" marR="0" algn="ctr">
                        <a:spcBef>
                          <a:spcPts val="65"/>
                        </a:spcBef>
                        <a:spcAft>
                          <a:spcPts val="0"/>
                        </a:spcAft>
                      </a:pPr>
                      <a:r>
                        <a:rPr lang="en-US" sz="1000" dirty="0">
                          <a:effectLst/>
                        </a:rPr>
                        <a:t>NPI</a:t>
                      </a:r>
                      <a:endParaRPr lang="en-US" sz="1000" dirty="0">
                        <a:effectLst/>
                        <a:latin typeface="Arial MT"/>
                        <a:ea typeface="Arial MT"/>
                        <a:cs typeface="Arial MT"/>
                      </a:endParaRPr>
                    </a:p>
                  </a:txBody>
                  <a:tcPr marL="0" marR="0" marT="0" marB="0" anchor="ctr"/>
                </a:tc>
                <a:tc>
                  <a:txBody>
                    <a:bodyPr/>
                    <a:lstStyle/>
                    <a:p>
                      <a:pPr marL="0" marR="48260" algn="ctr">
                        <a:spcBef>
                          <a:spcPts val="0"/>
                        </a:spcBef>
                        <a:spcAft>
                          <a:spcPts val="0"/>
                        </a:spcAft>
                      </a:pPr>
                      <a:r>
                        <a:rPr lang="en-US" sz="1000" dirty="0">
                          <a:effectLst/>
                        </a:rPr>
                        <a:t>NPI</a:t>
                      </a:r>
                      <a:endParaRPr lang="en-US" sz="10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NPI</a:t>
                      </a:r>
                      <a:endParaRPr lang="en-US" sz="1000" dirty="0">
                        <a:effectLst/>
                        <a:latin typeface="Arial MT"/>
                        <a:ea typeface="Arial MT"/>
                        <a:cs typeface="Arial MT"/>
                      </a:endParaRPr>
                    </a:p>
                  </a:txBody>
                  <a:tcPr marL="0" marR="0" marT="0" marB="0" anchor="ctr"/>
                </a:tc>
                <a:tc>
                  <a:txBody>
                    <a:bodyPr/>
                    <a:lstStyle/>
                    <a:p>
                      <a:pPr marL="0" marR="48895" algn="ctr">
                        <a:spcBef>
                          <a:spcPts val="0"/>
                        </a:spcBef>
                        <a:spcAft>
                          <a:spcPts val="0"/>
                        </a:spcAft>
                      </a:pPr>
                      <a:r>
                        <a:rPr lang="en-US" sz="1000" dirty="0">
                          <a:effectLst/>
                        </a:rPr>
                        <a:t>1</a:t>
                      </a:r>
                      <a:endParaRPr lang="en-US" sz="1000" dirty="0">
                        <a:effectLst/>
                        <a:latin typeface="Arial MT"/>
                        <a:ea typeface="Arial MT"/>
                        <a:cs typeface="Arial MT"/>
                      </a:endParaRPr>
                    </a:p>
                  </a:txBody>
                  <a:tcPr marL="0" marR="0" marT="0" marB="0" anchor="ctr">
                    <a:solidFill>
                      <a:schemeClr val="accent4">
                        <a:lumMod val="60000"/>
                        <a:lumOff val="40000"/>
                      </a:schemeClr>
                    </a:solidFill>
                  </a:tcPr>
                </a:tc>
                <a:tc>
                  <a:txBody>
                    <a:bodyPr/>
                    <a:lstStyle/>
                    <a:p>
                      <a:pPr marL="0" marR="49530"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9530"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9530" algn="ctr">
                        <a:spcBef>
                          <a:spcPts val="0"/>
                        </a:spcBef>
                        <a:spcAft>
                          <a:spcPts val="0"/>
                        </a:spcAft>
                      </a:pPr>
                      <a:r>
                        <a:rPr lang="en-US" sz="1000" dirty="0">
                          <a:effectLst/>
                        </a:rPr>
                        <a:t>-</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9530" algn="ctr">
                        <a:spcBef>
                          <a:spcPts val="0"/>
                        </a:spcBef>
                        <a:spcAft>
                          <a:spcPts val="0"/>
                        </a:spcAft>
                      </a:pPr>
                      <a:r>
                        <a:rPr lang="en-US" sz="1000" dirty="0">
                          <a:effectLst/>
                        </a:rPr>
                        <a:t>1</a:t>
                      </a:r>
                      <a:endParaRPr lang="en-US" sz="10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0" marR="49530" algn="ctr">
                        <a:spcBef>
                          <a:spcPts val="0"/>
                        </a:spcBef>
                        <a:spcAft>
                          <a:spcPts val="0"/>
                        </a:spcAft>
                      </a:pPr>
                      <a:r>
                        <a:rPr lang="en-US" sz="1000" dirty="0">
                          <a:effectLst/>
                        </a:rPr>
                        <a:t>4 Progress reports on the implementation of the IR Strategy</a:t>
                      </a:r>
                    </a:p>
                    <a:p>
                      <a:pPr marL="0" marR="49530" algn="ctr">
                        <a:spcBef>
                          <a:spcPts val="0"/>
                        </a:spcBef>
                        <a:spcAft>
                          <a:spcPts val="0"/>
                        </a:spcAft>
                      </a:pPr>
                      <a:r>
                        <a:rPr lang="en-US" sz="1000" dirty="0">
                          <a:effectLst/>
                        </a:rPr>
                        <a:t> </a:t>
                      </a:r>
                      <a:endParaRPr lang="en-US" sz="1000" dirty="0">
                        <a:effectLst/>
                        <a:latin typeface="Arial MT"/>
                        <a:ea typeface="Arial MT"/>
                        <a:cs typeface="Arial MT"/>
                      </a:endParaRPr>
                    </a:p>
                  </a:txBody>
                  <a:tcPr marL="0" marR="0" marT="0" marB="0" anchor="ctr"/>
                </a:tc>
                <a:tc>
                  <a:txBody>
                    <a:bodyPr/>
                    <a:lstStyle/>
                    <a:p>
                      <a:pPr marL="0" marR="49530" algn="ctr">
                        <a:spcBef>
                          <a:spcPts val="0"/>
                        </a:spcBef>
                        <a:spcAft>
                          <a:spcPts val="0"/>
                        </a:spcAft>
                      </a:pPr>
                      <a:r>
                        <a:rPr lang="en-US" sz="1000" dirty="0">
                          <a:effectLst/>
                        </a:rPr>
                        <a:t>4 Progress reports on the implementation of the IR Strategy</a:t>
                      </a:r>
                    </a:p>
                    <a:p>
                      <a:pPr marL="0" marR="49530" algn="ctr">
                        <a:spcBef>
                          <a:spcPts val="0"/>
                        </a:spcBef>
                        <a:spcAft>
                          <a:spcPts val="0"/>
                        </a:spcAft>
                      </a:pPr>
                      <a:r>
                        <a:rPr lang="en-US" sz="1000" dirty="0">
                          <a:effectLst/>
                        </a:rPr>
                        <a:t> </a:t>
                      </a:r>
                      <a:endParaRPr lang="en-US" sz="1000" dirty="0">
                        <a:effectLst/>
                        <a:latin typeface="Arial MT"/>
                        <a:ea typeface="Arial MT"/>
                        <a:cs typeface="Arial MT"/>
                      </a:endParaRPr>
                    </a:p>
                  </a:txBody>
                  <a:tcPr marL="0" marR="0" marT="0" marB="0" anchor="ctr"/>
                </a:tc>
                <a:extLst>
                  <a:ext uri="{0D108BD9-81ED-4DB2-BD59-A6C34878D82A}">
                    <a16:rowId xmlns:a16="http://schemas.microsoft.com/office/drawing/2014/main" xmlns="" val="2645918920"/>
                  </a:ext>
                </a:extLst>
              </a:tr>
            </a:tbl>
          </a:graphicData>
        </a:graphic>
      </p:graphicFrame>
      <p:sp>
        <p:nvSpPr>
          <p:cNvPr id="3" name="Rectangle 2">
            <a:extLst>
              <a:ext uri="{FF2B5EF4-FFF2-40B4-BE49-F238E27FC236}">
                <a16:creationId xmlns:a16="http://schemas.microsoft.com/office/drawing/2014/main" xmlns="" id="{C2F95D02-B9AA-F3A2-C295-AECB08D2713F}"/>
              </a:ext>
            </a:extLst>
          </p:cNvPr>
          <p:cNvSpPr/>
          <p:nvPr/>
        </p:nvSpPr>
        <p:spPr>
          <a:xfrm>
            <a:off x="-27306" y="6088559"/>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ABBB749E-78C7-E3BF-15B1-94D7B5C9ECD0}"/>
              </a:ext>
            </a:extLst>
          </p:cNvPr>
          <p:cNvSpPr txBox="1"/>
          <p:nvPr/>
        </p:nvSpPr>
        <p:spPr>
          <a:xfrm>
            <a:off x="374658" y="5580727"/>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3</a:t>
            </a:r>
          </a:p>
        </p:txBody>
      </p:sp>
      <p:sp>
        <p:nvSpPr>
          <p:cNvPr id="5" name="Slide Number Placeholder 4">
            <a:extLst>
              <a:ext uri="{FF2B5EF4-FFF2-40B4-BE49-F238E27FC236}">
                <a16:creationId xmlns:a16="http://schemas.microsoft.com/office/drawing/2014/main" xmlns="" id="{7E4BBE87-4E49-8FDB-11ED-6E3578F1A69A}"/>
              </a:ext>
            </a:extLst>
          </p:cNvPr>
          <p:cNvSpPr>
            <a:spLocks noGrp="1"/>
          </p:cNvSpPr>
          <p:nvPr>
            <p:ph type="sldNum" sz="quarter" idx="12"/>
          </p:nvPr>
        </p:nvSpPr>
        <p:spPr/>
        <p:txBody>
          <a:bodyPr/>
          <a:lstStyle/>
          <a:p>
            <a:fld id="{DA29E366-C59F-4931-AACC-96A9B8496996}" type="slidenum">
              <a:rPr lang="en-US" smtClean="0"/>
              <a:pPr/>
              <a:t>71</a:t>
            </a:fld>
            <a:endParaRPr lang="en-US" dirty="0"/>
          </a:p>
        </p:txBody>
      </p:sp>
    </p:spTree>
    <p:extLst>
      <p:ext uri="{BB962C8B-B14F-4D97-AF65-F5344CB8AC3E}">
        <p14:creationId xmlns:p14="http://schemas.microsoft.com/office/powerpoint/2010/main" xmlns="" val="380299268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395BABEB-D451-89AD-BC6A-21CB53B5117E}"/>
              </a:ext>
            </a:extLst>
          </p:cNvPr>
          <p:cNvGraphicFramePr>
            <a:graphicFrameLocks noGrp="1"/>
          </p:cNvGraphicFramePr>
          <p:nvPr>
            <p:extLst>
              <p:ext uri="{D42A27DB-BD31-4B8C-83A1-F6EECF244321}">
                <p14:modId xmlns:p14="http://schemas.microsoft.com/office/powerpoint/2010/main" xmlns="" val="3643084928"/>
              </p:ext>
            </p:extLst>
          </p:nvPr>
        </p:nvGraphicFramePr>
        <p:xfrm>
          <a:off x="0" y="187043"/>
          <a:ext cx="9141714" cy="5107329"/>
        </p:xfrm>
        <a:graphic>
          <a:graphicData uri="http://schemas.openxmlformats.org/drawingml/2006/table">
            <a:tbl>
              <a:tblPr firstRow="1" firstCol="1" lastRow="1" lastCol="1" bandRow="1" bandCol="1">
                <a:tableStyleId>{5940675A-B579-460E-94D1-54222C63F5DA}</a:tableStyleId>
              </a:tblPr>
              <a:tblGrid>
                <a:gridCol w="1133242">
                  <a:extLst>
                    <a:ext uri="{9D8B030D-6E8A-4147-A177-3AD203B41FA5}">
                      <a16:colId xmlns:a16="http://schemas.microsoft.com/office/drawing/2014/main" xmlns="" val="609040465"/>
                    </a:ext>
                  </a:extLst>
                </a:gridCol>
                <a:gridCol w="1152949">
                  <a:extLst>
                    <a:ext uri="{9D8B030D-6E8A-4147-A177-3AD203B41FA5}">
                      <a16:colId xmlns:a16="http://schemas.microsoft.com/office/drawing/2014/main" xmlns="" val="1326591210"/>
                    </a:ext>
                  </a:extLst>
                </a:gridCol>
                <a:gridCol w="2276336">
                  <a:extLst>
                    <a:ext uri="{9D8B030D-6E8A-4147-A177-3AD203B41FA5}">
                      <a16:colId xmlns:a16="http://schemas.microsoft.com/office/drawing/2014/main" xmlns="" val="3571112515"/>
                    </a:ext>
                  </a:extLst>
                </a:gridCol>
                <a:gridCol w="896739">
                  <a:extLst>
                    <a:ext uri="{9D8B030D-6E8A-4147-A177-3AD203B41FA5}">
                      <a16:colId xmlns:a16="http://schemas.microsoft.com/office/drawing/2014/main" xmlns="" val="1448357590"/>
                    </a:ext>
                  </a:extLst>
                </a:gridCol>
                <a:gridCol w="601111">
                  <a:extLst>
                    <a:ext uri="{9D8B030D-6E8A-4147-A177-3AD203B41FA5}">
                      <a16:colId xmlns:a16="http://schemas.microsoft.com/office/drawing/2014/main" xmlns="" val="1918739855"/>
                    </a:ext>
                  </a:extLst>
                </a:gridCol>
                <a:gridCol w="463151">
                  <a:extLst>
                    <a:ext uri="{9D8B030D-6E8A-4147-A177-3AD203B41FA5}">
                      <a16:colId xmlns:a16="http://schemas.microsoft.com/office/drawing/2014/main" xmlns="" val="3295488952"/>
                    </a:ext>
                  </a:extLst>
                </a:gridCol>
                <a:gridCol w="394170">
                  <a:extLst>
                    <a:ext uri="{9D8B030D-6E8A-4147-A177-3AD203B41FA5}">
                      <a16:colId xmlns:a16="http://schemas.microsoft.com/office/drawing/2014/main" xmlns="" val="2209335587"/>
                    </a:ext>
                  </a:extLst>
                </a:gridCol>
                <a:gridCol w="404025">
                  <a:extLst>
                    <a:ext uri="{9D8B030D-6E8A-4147-A177-3AD203B41FA5}">
                      <a16:colId xmlns:a16="http://schemas.microsoft.com/office/drawing/2014/main" xmlns="" val="758206156"/>
                    </a:ext>
                  </a:extLst>
                </a:gridCol>
                <a:gridCol w="315337">
                  <a:extLst>
                    <a:ext uri="{9D8B030D-6E8A-4147-A177-3AD203B41FA5}">
                      <a16:colId xmlns:a16="http://schemas.microsoft.com/office/drawing/2014/main" xmlns="" val="2562829362"/>
                    </a:ext>
                  </a:extLst>
                </a:gridCol>
                <a:gridCol w="236503">
                  <a:extLst>
                    <a:ext uri="{9D8B030D-6E8A-4147-A177-3AD203B41FA5}">
                      <a16:colId xmlns:a16="http://schemas.microsoft.com/office/drawing/2014/main" xmlns="" val="1105373060"/>
                    </a:ext>
                  </a:extLst>
                </a:gridCol>
                <a:gridCol w="246356">
                  <a:extLst>
                    <a:ext uri="{9D8B030D-6E8A-4147-A177-3AD203B41FA5}">
                      <a16:colId xmlns:a16="http://schemas.microsoft.com/office/drawing/2014/main" xmlns="" val="521961303"/>
                    </a:ext>
                  </a:extLst>
                </a:gridCol>
                <a:gridCol w="285775">
                  <a:extLst>
                    <a:ext uri="{9D8B030D-6E8A-4147-A177-3AD203B41FA5}">
                      <a16:colId xmlns:a16="http://schemas.microsoft.com/office/drawing/2014/main" xmlns="" val="3667999399"/>
                    </a:ext>
                  </a:extLst>
                </a:gridCol>
                <a:gridCol w="246356">
                  <a:extLst>
                    <a:ext uri="{9D8B030D-6E8A-4147-A177-3AD203B41FA5}">
                      <a16:colId xmlns:a16="http://schemas.microsoft.com/office/drawing/2014/main" xmlns="" val="329834983"/>
                    </a:ext>
                  </a:extLst>
                </a:gridCol>
                <a:gridCol w="489664">
                  <a:extLst>
                    <a:ext uri="{9D8B030D-6E8A-4147-A177-3AD203B41FA5}">
                      <a16:colId xmlns:a16="http://schemas.microsoft.com/office/drawing/2014/main" xmlns="" val="3533102882"/>
                    </a:ext>
                  </a:extLst>
                </a:gridCol>
              </a:tblGrid>
              <a:tr h="241401">
                <a:tc gridSpan="14">
                  <a:txBody>
                    <a:bodyPr/>
                    <a:lstStyle/>
                    <a:p>
                      <a:pPr marL="50165" marR="0" algn="l">
                        <a:spcBef>
                          <a:spcPts val="155"/>
                        </a:spcBef>
                        <a:spcAft>
                          <a:spcPts val="0"/>
                        </a:spcAft>
                      </a:pPr>
                      <a:r>
                        <a:rPr lang="en-US" sz="1050" b="0" cap="none" spc="0" dirty="0">
                          <a:solidFill>
                            <a:schemeClr val="tx1"/>
                          </a:solidFill>
                          <a:effectLst/>
                        </a:rPr>
                        <a:t>SOCIAL COHESION AND NATION BUILDING</a:t>
                      </a:r>
                      <a:endParaRPr lang="en-US" sz="1050" b="0" cap="none" spc="0" dirty="0">
                        <a:solidFill>
                          <a:schemeClr val="tx1"/>
                        </a:solidFill>
                        <a:effectLst/>
                        <a:latin typeface="Arial MT"/>
                        <a:ea typeface="Arial MT"/>
                        <a:cs typeface="Arial MT"/>
                      </a:endParaRPr>
                    </a:p>
                  </a:txBody>
                  <a:tcPr marL="0" marR="0" marT="40882" marB="40882" anchor="ctr">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01728238"/>
                  </a:ext>
                </a:extLst>
              </a:tr>
              <a:tr h="563024">
                <a:tc>
                  <a:txBody>
                    <a:bodyPr/>
                    <a:lstStyle/>
                    <a:p>
                      <a:pPr marL="50165" marR="167005">
                        <a:lnSpc>
                          <a:spcPct val="96000"/>
                        </a:lnSpc>
                        <a:spcBef>
                          <a:spcPts val="125"/>
                        </a:spcBef>
                        <a:spcAft>
                          <a:spcPts val="0"/>
                        </a:spcAft>
                      </a:pPr>
                      <a:r>
                        <a:rPr lang="en-US" sz="1050" b="0" cap="none" spc="0" dirty="0">
                          <a:solidFill>
                            <a:schemeClr val="tx1"/>
                          </a:solidFill>
                          <a:effectLst/>
                        </a:rPr>
                        <a:t>A diverse socially cohesive society with a common national identity</a:t>
                      </a:r>
                      <a:endParaRPr lang="en-US" sz="1050" b="0" cap="none" spc="0" dirty="0">
                        <a:solidFill>
                          <a:schemeClr val="tx1"/>
                        </a:solidFill>
                        <a:effectLst/>
                        <a:latin typeface="Arial MT"/>
                        <a:ea typeface="Arial MT"/>
                        <a:cs typeface="Arial MT"/>
                      </a:endParaRPr>
                    </a:p>
                  </a:txBody>
                  <a:tcPr marL="0" marR="0" marT="40882" marB="40882"/>
                </a:tc>
                <a:tc>
                  <a:txBody>
                    <a:bodyPr/>
                    <a:lstStyle/>
                    <a:p>
                      <a:pPr marL="50165" marR="66675">
                        <a:lnSpc>
                          <a:spcPct val="96000"/>
                        </a:lnSpc>
                        <a:spcBef>
                          <a:spcPts val="125"/>
                        </a:spcBef>
                        <a:spcAft>
                          <a:spcPts val="0"/>
                        </a:spcAft>
                      </a:pPr>
                      <a:r>
                        <a:rPr lang="en-US" sz="1100" b="0" cap="none" spc="0" dirty="0">
                          <a:solidFill>
                            <a:schemeClr val="tx1"/>
                          </a:solidFill>
                          <a:effectLst/>
                        </a:rPr>
                        <a:t>Moral Regeneration Movement projects.</a:t>
                      </a:r>
                      <a:endParaRPr lang="en-US" sz="1100" b="0" cap="none" spc="0" dirty="0">
                        <a:solidFill>
                          <a:schemeClr val="tx1"/>
                        </a:solidFill>
                        <a:effectLst/>
                        <a:latin typeface="Arial MT"/>
                        <a:ea typeface="Arial MT"/>
                        <a:cs typeface="Arial MT"/>
                      </a:endParaRPr>
                    </a:p>
                  </a:txBody>
                  <a:tcPr marL="0" marR="0" marT="40882" marB="40882"/>
                </a:tc>
                <a:tc>
                  <a:txBody>
                    <a:bodyPr/>
                    <a:lstStyle/>
                    <a:p>
                      <a:pPr marL="49530" marR="0">
                        <a:lnSpc>
                          <a:spcPct val="100000"/>
                        </a:lnSpc>
                        <a:spcBef>
                          <a:spcPts val="160"/>
                        </a:spcBef>
                        <a:spcAft>
                          <a:spcPts val="0"/>
                        </a:spcAft>
                      </a:pPr>
                      <a:r>
                        <a:rPr lang="en-US" sz="1000" b="0" cap="none" spc="0" dirty="0">
                          <a:solidFill>
                            <a:schemeClr val="tx1"/>
                          </a:solidFill>
                          <a:effectLst/>
                        </a:rPr>
                        <a:t>ACPD 3.10 Number of moral regeneration projects supported by Government </a:t>
                      </a:r>
                    </a:p>
                    <a:p>
                      <a:pPr marL="49530" marR="74930">
                        <a:lnSpc>
                          <a:spcPct val="96000"/>
                        </a:lnSpc>
                        <a:spcBef>
                          <a:spcPts val="10"/>
                        </a:spcBef>
                        <a:spcAft>
                          <a:spcPts val="0"/>
                        </a:spcAft>
                      </a:pPr>
                      <a:r>
                        <a:rPr lang="en-US" sz="1000" b="0" cap="none" spc="0" dirty="0">
                          <a:solidFill>
                            <a:schemeClr val="tx1"/>
                          </a:solidFill>
                          <a:effectLst/>
                        </a:rPr>
                        <a:t> </a:t>
                      </a:r>
                    </a:p>
                    <a:p>
                      <a:pPr marL="49530" marR="74930">
                        <a:lnSpc>
                          <a:spcPct val="96000"/>
                        </a:lnSpc>
                        <a:spcBef>
                          <a:spcPts val="10"/>
                        </a:spcBef>
                        <a:spcAft>
                          <a:spcPts val="0"/>
                        </a:spcAft>
                      </a:pPr>
                      <a:r>
                        <a:rPr lang="en-US" sz="1000" b="0" cap="none" spc="0" dirty="0">
                          <a:solidFill>
                            <a:schemeClr val="tx1"/>
                          </a:solidFill>
                          <a:effectLst/>
                        </a:rPr>
                        <a:t>(MTSF: 5 projects pa)</a:t>
                      </a:r>
                      <a:endParaRPr lang="en-US" sz="1000" b="0" cap="none" spc="0" dirty="0">
                        <a:solidFill>
                          <a:schemeClr val="tx1"/>
                        </a:solidFill>
                        <a:effectLst/>
                        <a:latin typeface="Arial MT"/>
                        <a:ea typeface="Arial MT"/>
                        <a:cs typeface="Arial MT"/>
                      </a:endParaRPr>
                    </a:p>
                  </a:txBody>
                  <a:tcPr marL="0" marR="0" marT="40882" marB="40882"/>
                </a:tc>
                <a:tc>
                  <a:txBody>
                    <a:bodyPr/>
                    <a:lstStyle/>
                    <a:p>
                      <a:pPr marL="0" marR="46990" algn="ctr">
                        <a:spcBef>
                          <a:spcPts val="0"/>
                        </a:spcBef>
                        <a:spcAft>
                          <a:spcPts val="0"/>
                        </a:spcAft>
                      </a:pPr>
                      <a:r>
                        <a:rPr lang="en-US" sz="1050" b="0" cap="none" spc="0" dirty="0">
                          <a:solidFill>
                            <a:schemeClr val="tx1"/>
                          </a:solidFill>
                          <a:effectLst/>
                        </a:rPr>
                        <a:t>1 Programme</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46990" algn="ctr">
                        <a:spcBef>
                          <a:spcPts val="0"/>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7625" algn="ctr">
                        <a:spcBef>
                          <a:spcPts val="0"/>
                        </a:spcBef>
                        <a:spcAft>
                          <a:spcPts val="0"/>
                        </a:spcAft>
                      </a:pPr>
                      <a:r>
                        <a:rPr lang="en-US" sz="1050" b="0" cap="none" spc="0" dirty="0">
                          <a:solidFill>
                            <a:schemeClr val="tx1"/>
                          </a:solidFill>
                          <a:effectLst/>
                        </a:rPr>
                        <a:t>0</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47625" algn="ctr">
                        <a:spcBef>
                          <a:spcPts val="0"/>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0"/>
                        </a:spcBef>
                        <a:spcAft>
                          <a:spcPts val="0"/>
                        </a:spcAft>
                      </a:pPr>
                      <a:r>
                        <a:rPr lang="en-US" sz="1050" b="0" cap="none" spc="0" dirty="0">
                          <a:solidFill>
                            <a:schemeClr val="tx1"/>
                          </a:solidFill>
                          <a:effectLst/>
                        </a:rPr>
                        <a:t>5</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60000"/>
                        <a:lumOff val="40000"/>
                      </a:schemeClr>
                    </a:solidFill>
                  </a:tcPr>
                </a:tc>
                <a:tc>
                  <a:txBody>
                    <a:bodyPr/>
                    <a:lstStyle/>
                    <a:p>
                      <a:pPr marL="0" marR="48260"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260" algn="ctr">
                        <a:spcBef>
                          <a:spcPts val="0"/>
                        </a:spcBef>
                        <a:spcAft>
                          <a:spcPts val="0"/>
                        </a:spcAft>
                      </a:pPr>
                      <a:r>
                        <a:rPr lang="en-US" sz="1050" b="0" cap="none" spc="0" dirty="0">
                          <a:solidFill>
                            <a:schemeClr val="tx1"/>
                          </a:solidFill>
                          <a:effectLst/>
                        </a:rPr>
                        <a:t>-</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260" algn="ctr">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260" algn="ctr">
                        <a:spcBef>
                          <a:spcPts val="0"/>
                        </a:spcBef>
                        <a:spcAft>
                          <a:spcPts val="0"/>
                        </a:spcAft>
                      </a:pPr>
                      <a:r>
                        <a:rPr lang="en-US" sz="1050" b="0" cap="none" spc="0" dirty="0">
                          <a:solidFill>
                            <a:schemeClr val="tx1"/>
                          </a:solidFill>
                          <a:effectLst/>
                        </a:rPr>
                        <a:t>5</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260" algn="ctr">
                        <a:spcBef>
                          <a:spcPts val="0"/>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0"/>
                        </a:spcBef>
                        <a:spcAft>
                          <a:spcPts val="0"/>
                        </a:spcAft>
                      </a:pPr>
                      <a:r>
                        <a:rPr lang="en-US" sz="1050" b="0" cap="none" spc="0" dirty="0">
                          <a:solidFill>
                            <a:schemeClr val="tx1"/>
                          </a:solidFill>
                          <a:effectLst/>
                        </a:rPr>
                        <a:t>5</a:t>
                      </a:r>
                      <a:endParaRPr lang="en-US" sz="1050" b="0" cap="none" spc="0" dirty="0">
                        <a:solidFill>
                          <a:schemeClr val="tx1"/>
                        </a:solidFill>
                        <a:effectLst/>
                        <a:latin typeface="Arial MT"/>
                        <a:ea typeface="Arial MT"/>
                        <a:cs typeface="Arial MT"/>
                      </a:endParaRPr>
                    </a:p>
                  </a:txBody>
                  <a:tcPr marL="0" marR="0" marT="40882" marB="40882" anchor="ctr"/>
                </a:tc>
                <a:extLst>
                  <a:ext uri="{0D108BD9-81ED-4DB2-BD59-A6C34878D82A}">
                    <a16:rowId xmlns:a16="http://schemas.microsoft.com/office/drawing/2014/main" xmlns="" val="1479821613"/>
                  </a:ext>
                </a:extLst>
              </a:tr>
              <a:tr h="1293956">
                <a:tc>
                  <a:txBody>
                    <a:bodyPr/>
                    <a:lstStyle/>
                    <a:p>
                      <a:pPr marL="50165" marR="167005">
                        <a:lnSpc>
                          <a:spcPct val="96000"/>
                        </a:lnSpc>
                        <a:spcBef>
                          <a:spcPts val="130"/>
                        </a:spcBef>
                        <a:spcAft>
                          <a:spcPts val="0"/>
                        </a:spcAft>
                      </a:pPr>
                      <a:r>
                        <a:rPr lang="en-US" sz="1050" b="0" cap="none" spc="0" dirty="0">
                          <a:solidFill>
                            <a:schemeClr val="tx1"/>
                          </a:solidFill>
                          <a:effectLst/>
                        </a:rPr>
                        <a:t>A diverse socially cohesive society with a common national identity</a:t>
                      </a:r>
                      <a:endParaRPr lang="en-US" sz="1050" b="0" cap="none" spc="0" dirty="0">
                        <a:solidFill>
                          <a:schemeClr val="tx1"/>
                        </a:solidFill>
                        <a:effectLst/>
                        <a:latin typeface="Arial MT"/>
                        <a:ea typeface="Arial MT"/>
                        <a:cs typeface="Arial MT"/>
                      </a:endParaRPr>
                    </a:p>
                  </a:txBody>
                  <a:tcPr marL="0" marR="0" marT="40882" marB="40882"/>
                </a:tc>
                <a:tc>
                  <a:txBody>
                    <a:bodyPr/>
                    <a:lstStyle/>
                    <a:p>
                      <a:pPr marL="49530" marR="0">
                        <a:lnSpc>
                          <a:spcPct val="100000"/>
                        </a:lnSpc>
                        <a:spcBef>
                          <a:spcPts val="160"/>
                        </a:spcBef>
                        <a:spcAft>
                          <a:spcPts val="0"/>
                        </a:spcAft>
                      </a:pPr>
                      <a:r>
                        <a:rPr lang="en-US" sz="1100" b="0" cap="none" spc="0" dirty="0">
                          <a:solidFill>
                            <a:schemeClr val="tx1"/>
                          </a:solidFill>
                          <a:effectLst/>
                        </a:rPr>
                        <a:t>Community conversations.</a:t>
                      </a:r>
                      <a:endParaRPr lang="en-US" sz="1100" b="0" cap="none" spc="0" dirty="0">
                        <a:solidFill>
                          <a:schemeClr val="tx1"/>
                        </a:solidFill>
                        <a:effectLst/>
                        <a:latin typeface="Arial MT"/>
                        <a:ea typeface="Arial MT"/>
                        <a:cs typeface="Arial MT"/>
                      </a:endParaRPr>
                    </a:p>
                  </a:txBody>
                  <a:tcPr marL="0" marR="0" marT="40882" marB="40882"/>
                </a:tc>
                <a:tc>
                  <a:txBody>
                    <a:bodyPr/>
                    <a:lstStyle/>
                    <a:p>
                      <a:pPr marL="49530" marR="0">
                        <a:lnSpc>
                          <a:spcPct val="100000"/>
                        </a:lnSpc>
                        <a:spcBef>
                          <a:spcPts val="160"/>
                        </a:spcBef>
                        <a:spcAft>
                          <a:spcPts val="0"/>
                        </a:spcAft>
                      </a:pPr>
                      <a:r>
                        <a:rPr lang="en-US" sz="1000" b="0" cap="none" spc="0" dirty="0">
                          <a:solidFill>
                            <a:schemeClr val="tx1"/>
                          </a:solidFill>
                          <a:effectLst/>
                        </a:rPr>
                        <a:t>ACPD 3.11 </a:t>
                      </a:r>
                    </a:p>
                    <a:p>
                      <a:pPr marL="49530" marR="0">
                        <a:lnSpc>
                          <a:spcPct val="100000"/>
                        </a:lnSpc>
                        <a:spcBef>
                          <a:spcPts val="160"/>
                        </a:spcBef>
                        <a:spcAft>
                          <a:spcPts val="0"/>
                        </a:spcAft>
                      </a:pPr>
                      <a:r>
                        <a:rPr lang="en-US" sz="1000" b="0" cap="none" spc="0" dirty="0">
                          <a:solidFill>
                            <a:schemeClr val="tx1"/>
                          </a:solidFill>
                          <a:effectLst/>
                        </a:rPr>
                        <a:t>Number of community conversations</a:t>
                      </a:r>
                    </a:p>
                    <a:p>
                      <a:pPr marL="49530" marR="0">
                        <a:lnSpc>
                          <a:spcPct val="100000"/>
                        </a:lnSpc>
                        <a:spcBef>
                          <a:spcPts val="160"/>
                        </a:spcBef>
                        <a:spcAft>
                          <a:spcPts val="0"/>
                        </a:spcAft>
                      </a:pPr>
                      <a:r>
                        <a:rPr lang="en-US" sz="1000" b="0" cap="none" spc="0" dirty="0">
                          <a:solidFill>
                            <a:schemeClr val="tx1"/>
                          </a:solidFill>
                          <a:effectLst/>
                        </a:rPr>
                        <a:t>/ dialogues implemented to foster social interaction per    year.</a:t>
                      </a:r>
                    </a:p>
                    <a:p>
                      <a:pPr marL="49530" marR="254000">
                        <a:lnSpc>
                          <a:spcPct val="100000"/>
                        </a:lnSpc>
                        <a:spcBef>
                          <a:spcPts val="15"/>
                        </a:spcBef>
                        <a:spcAft>
                          <a:spcPts val="0"/>
                        </a:spcAft>
                      </a:pPr>
                      <a:r>
                        <a:rPr lang="en-US" sz="1000" b="0" cap="none" spc="0" dirty="0">
                          <a:solidFill>
                            <a:schemeClr val="tx1"/>
                          </a:solidFill>
                          <a:effectLst/>
                        </a:rPr>
                        <a:t> (MTSF: 9 + 10 + 20 + 20 + 20 = 79)</a:t>
                      </a:r>
                    </a:p>
                    <a:p>
                      <a:pPr marL="0" marR="0">
                        <a:spcBef>
                          <a:spcPts val="20"/>
                        </a:spcBef>
                        <a:spcAft>
                          <a:spcPts val="0"/>
                        </a:spcAft>
                      </a:pPr>
                      <a:r>
                        <a:rPr lang="en-US" sz="1000" b="0" cap="none" spc="0" dirty="0">
                          <a:solidFill>
                            <a:schemeClr val="tx1"/>
                          </a:solidFill>
                          <a:effectLst/>
                        </a:rPr>
                        <a:t> (ENE = 20)</a:t>
                      </a:r>
                    </a:p>
                    <a:p>
                      <a:pPr marL="49530" marR="0">
                        <a:spcBef>
                          <a:spcPts val="0"/>
                        </a:spcBef>
                        <a:spcAft>
                          <a:spcPts val="0"/>
                        </a:spcAft>
                      </a:pPr>
                      <a:r>
                        <a:rPr lang="en-US" sz="1000" b="0" cap="none" spc="0" dirty="0">
                          <a:solidFill>
                            <a:schemeClr val="tx1"/>
                          </a:solidFill>
                          <a:effectLst/>
                        </a:rPr>
                        <a:t>Standardised</a:t>
                      </a:r>
                      <a:endParaRPr lang="en-US" sz="1000" b="0" cap="none" spc="0" dirty="0">
                        <a:solidFill>
                          <a:schemeClr val="tx1"/>
                        </a:solidFill>
                        <a:effectLst/>
                        <a:latin typeface="Arial MT"/>
                        <a:ea typeface="Arial MT"/>
                        <a:cs typeface="Arial MT"/>
                      </a:endParaRPr>
                    </a:p>
                  </a:txBody>
                  <a:tcPr marL="0" marR="0" marT="40882" marB="40882"/>
                </a:tc>
                <a:tc>
                  <a:txBody>
                    <a:bodyPr/>
                    <a:lstStyle/>
                    <a:p>
                      <a:pPr marL="0" marR="47625" algn="ctr">
                        <a:spcBef>
                          <a:spcPts val="605"/>
                        </a:spcBef>
                        <a:spcAft>
                          <a:spcPts val="0"/>
                        </a:spcAft>
                      </a:pPr>
                      <a:r>
                        <a:rPr lang="en-US" sz="1000" b="0" cap="none" spc="0" dirty="0">
                          <a:solidFill>
                            <a:schemeClr val="tx1"/>
                          </a:solidFill>
                          <a:effectLst/>
                        </a:rPr>
                        <a:t>9</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7625" algn="ctr">
                        <a:spcBef>
                          <a:spcPts val="605"/>
                        </a:spcBef>
                        <a:spcAft>
                          <a:spcPts val="0"/>
                        </a:spcAft>
                      </a:pPr>
                      <a:r>
                        <a:rPr lang="en-US" sz="1000" b="0" cap="none" spc="0" dirty="0">
                          <a:solidFill>
                            <a:schemeClr val="tx1"/>
                          </a:solidFill>
                          <a:effectLst/>
                        </a:rPr>
                        <a:t>10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7625" algn="ctr">
                        <a:spcBef>
                          <a:spcPts val="605"/>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605"/>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605"/>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60000"/>
                        <a:lumOff val="40000"/>
                      </a:schemeClr>
                    </a:solidFill>
                  </a:tcPr>
                </a:tc>
                <a:tc>
                  <a:txBody>
                    <a:bodyPr/>
                    <a:lstStyle/>
                    <a:p>
                      <a:pPr marL="0" marR="48260" algn="ctr">
                        <a:spcBef>
                          <a:spcPts val="605"/>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895" algn="ctr">
                        <a:spcBef>
                          <a:spcPts val="605"/>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895" algn="ctr">
                        <a:spcBef>
                          <a:spcPts val="605"/>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895" algn="ctr">
                        <a:spcBef>
                          <a:spcPts val="605"/>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8895" algn="ctr">
                        <a:spcBef>
                          <a:spcPts val="605"/>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895" algn="ctr">
                        <a:spcBef>
                          <a:spcPts val="605"/>
                        </a:spcBef>
                        <a:spcAft>
                          <a:spcPts val="0"/>
                        </a:spcAft>
                      </a:pPr>
                      <a:r>
                        <a:rPr lang="en-US" sz="1050" b="0" cap="none" spc="0" dirty="0">
                          <a:solidFill>
                            <a:schemeClr val="tx1"/>
                          </a:solidFill>
                          <a:effectLst/>
                        </a:rPr>
                        <a:t>20</a:t>
                      </a:r>
                      <a:endParaRPr lang="en-US" sz="1050" b="0" cap="none" spc="0" dirty="0">
                        <a:solidFill>
                          <a:schemeClr val="tx1"/>
                        </a:solidFill>
                        <a:effectLst/>
                        <a:latin typeface="Arial MT"/>
                        <a:ea typeface="Arial MT"/>
                        <a:cs typeface="Arial MT"/>
                      </a:endParaRPr>
                    </a:p>
                  </a:txBody>
                  <a:tcPr marL="0" marR="0" marT="40882" marB="40882" anchor="ctr"/>
                </a:tc>
                <a:extLst>
                  <a:ext uri="{0D108BD9-81ED-4DB2-BD59-A6C34878D82A}">
                    <a16:rowId xmlns:a16="http://schemas.microsoft.com/office/drawing/2014/main" xmlns="" val="2477979299"/>
                  </a:ext>
                </a:extLst>
              </a:tr>
              <a:tr h="974690">
                <a:tc>
                  <a:txBody>
                    <a:bodyPr/>
                    <a:lstStyle/>
                    <a:p>
                      <a:pPr marL="49530" marR="167640">
                        <a:lnSpc>
                          <a:spcPct val="96000"/>
                        </a:lnSpc>
                        <a:spcBef>
                          <a:spcPts val="140"/>
                        </a:spcBef>
                        <a:spcAft>
                          <a:spcPts val="0"/>
                        </a:spcAft>
                      </a:pPr>
                      <a:r>
                        <a:rPr lang="en-US" sz="1050" b="0" cap="none" spc="0" dirty="0">
                          <a:solidFill>
                            <a:schemeClr val="tx1"/>
                          </a:solidFill>
                          <a:effectLst/>
                        </a:rPr>
                        <a:t>A diverse socially cohesive society with a common national identity</a:t>
                      </a:r>
                      <a:endParaRPr lang="en-US" sz="1050" b="0" cap="none" spc="0" dirty="0">
                        <a:solidFill>
                          <a:schemeClr val="tx1"/>
                        </a:solidFill>
                        <a:effectLst/>
                        <a:latin typeface="Arial MT"/>
                        <a:ea typeface="Arial MT"/>
                        <a:cs typeface="Arial MT"/>
                      </a:endParaRPr>
                    </a:p>
                  </a:txBody>
                  <a:tcPr marL="0" marR="0" marT="40882" marB="40882"/>
                </a:tc>
                <a:tc>
                  <a:txBody>
                    <a:bodyPr/>
                    <a:lstStyle/>
                    <a:p>
                      <a:pPr marL="48895" marR="55880">
                        <a:lnSpc>
                          <a:spcPct val="96000"/>
                        </a:lnSpc>
                        <a:spcBef>
                          <a:spcPts val="140"/>
                        </a:spcBef>
                        <a:spcAft>
                          <a:spcPts val="0"/>
                        </a:spcAft>
                      </a:pPr>
                      <a:r>
                        <a:rPr lang="en-US" sz="1100" b="0" cap="none" spc="0" dirty="0">
                          <a:solidFill>
                            <a:schemeClr val="tx1"/>
                          </a:solidFill>
                          <a:effectLst/>
                        </a:rPr>
                        <a:t>Advocacy platforms on social cohesion.</a:t>
                      </a:r>
                      <a:endParaRPr lang="en-US" sz="1100" b="0" cap="none" spc="0" dirty="0">
                        <a:solidFill>
                          <a:schemeClr val="tx1"/>
                        </a:solidFill>
                        <a:effectLst/>
                        <a:latin typeface="Arial MT"/>
                        <a:ea typeface="Arial MT"/>
                        <a:cs typeface="Arial MT"/>
                      </a:endParaRPr>
                    </a:p>
                  </a:txBody>
                  <a:tcPr marL="0" marR="0" marT="40882" marB="40882"/>
                </a:tc>
                <a:tc>
                  <a:txBody>
                    <a:bodyPr/>
                    <a:lstStyle/>
                    <a:p>
                      <a:pPr marL="48895" marR="0">
                        <a:spcBef>
                          <a:spcPts val="170"/>
                        </a:spcBef>
                        <a:spcAft>
                          <a:spcPts val="0"/>
                        </a:spcAft>
                      </a:pPr>
                      <a:r>
                        <a:rPr lang="en-US" sz="1000" b="0" cap="none" spc="0" dirty="0">
                          <a:solidFill>
                            <a:schemeClr val="tx1"/>
                          </a:solidFill>
                          <a:effectLst/>
                        </a:rPr>
                        <a:t>ACPD 3.12</a:t>
                      </a:r>
                    </a:p>
                    <a:p>
                      <a:pPr marL="48895" marR="43180">
                        <a:lnSpc>
                          <a:spcPct val="100000"/>
                        </a:lnSpc>
                        <a:spcBef>
                          <a:spcPts val="15"/>
                        </a:spcBef>
                        <a:spcAft>
                          <a:spcPts val="0"/>
                        </a:spcAft>
                      </a:pPr>
                      <a:r>
                        <a:rPr lang="en-US" sz="1000" b="0" cap="none" spc="0" dirty="0">
                          <a:solidFill>
                            <a:schemeClr val="tx1"/>
                          </a:solidFill>
                          <a:effectLst/>
                        </a:rPr>
                        <a:t>Number of advocacy platforms on social cohesion implemented by social cohesion advocates.</a:t>
                      </a:r>
                    </a:p>
                    <a:p>
                      <a:pPr marL="48895" marR="43180">
                        <a:lnSpc>
                          <a:spcPct val="100000"/>
                        </a:lnSpc>
                        <a:spcBef>
                          <a:spcPts val="15"/>
                        </a:spcBef>
                        <a:spcAft>
                          <a:spcPts val="0"/>
                        </a:spcAft>
                      </a:pPr>
                      <a:r>
                        <a:rPr lang="en-US" sz="1000" b="0" cap="none" spc="0" dirty="0">
                          <a:solidFill>
                            <a:schemeClr val="tx1"/>
                          </a:solidFill>
                          <a:effectLst/>
                        </a:rPr>
                        <a:t>(MTSF: 20 + 15 + 20 + 20 + 20 = 95)</a:t>
                      </a:r>
                    </a:p>
                    <a:p>
                      <a:pPr marL="0" marR="0">
                        <a:spcBef>
                          <a:spcPts val="20"/>
                        </a:spcBef>
                        <a:spcAft>
                          <a:spcPts val="0"/>
                        </a:spcAft>
                      </a:pPr>
                      <a:r>
                        <a:rPr lang="en-US" sz="1000" b="0" cap="none" spc="0" dirty="0">
                          <a:solidFill>
                            <a:schemeClr val="tx1"/>
                          </a:solidFill>
                          <a:effectLst/>
                        </a:rPr>
                        <a:t> (ENE: 20)</a:t>
                      </a:r>
                      <a:endParaRPr lang="en-US" sz="1000" b="0" cap="none" spc="0" dirty="0">
                        <a:solidFill>
                          <a:schemeClr val="tx1"/>
                        </a:solidFill>
                        <a:effectLst/>
                        <a:latin typeface="Arial MT"/>
                        <a:ea typeface="Arial MT"/>
                        <a:cs typeface="Arial MT"/>
                      </a:endParaRPr>
                    </a:p>
                  </a:txBody>
                  <a:tcPr marL="0" marR="0" marT="40882" marB="40882"/>
                </a:tc>
                <a:tc>
                  <a:txBody>
                    <a:bodyPr/>
                    <a:lstStyle/>
                    <a:p>
                      <a:pPr marL="0" marR="48260" algn="ctr">
                        <a:spcBef>
                          <a:spcPts val="0"/>
                        </a:spcBef>
                        <a:spcAft>
                          <a:spcPts val="0"/>
                        </a:spcAft>
                      </a:pPr>
                      <a:r>
                        <a:rPr lang="en-US" sz="1050" b="0" cap="none" spc="0" dirty="0">
                          <a:solidFill>
                            <a:schemeClr val="tx1"/>
                          </a:solidFill>
                          <a:effectLst/>
                        </a:rPr>
                        <a:t>20</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0"/>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0"/>
                        </a:spcBef>
                        <a:spcAft>
                          <a:spcPts val="0"/>
                        </a:spcAft>
                      </a:pPr>
                      <a:r>
                        <a:rPr lang="en-US" sz="1050" b="0" cap="none" spc="0" dirty="0">
                          <a:solidFill>
                            <a:schemeClr val="tx1"/>
                          </a:solidFill>
                          <a:effectLst/>
                        </a:rPr>
                        <a:t>47</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48895" algn="ctr">
                        <a:spcBef>
                          <a:spcPts val="0"/>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8895" algn="ctr">
                        <a:spcBef>
                          <a:spcPts val="0"/>
                        </a:spcBef>
                        <a:spcAft>
                          <a:spcPts val="0"/>
                        </a:spcAft>
                      </a:pPr>
                      <a:r>
                        <a:rPr lang="en-US" sz="1050" b="0" cap="none" spc="0" dirty="0">
                          <a:solidFill>
                            <a:schemeClr val="tx1"/>
                          </a:solidFill>
                          <a:effectLst/>
                        </a:rPr>
                        <a:t>20</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60000"/>
                        <a:lumOff val="40000"/>
                      </a:schemeClr>
                    </a:solidFill>
                  </a:tcPr>
                </a:tc>
                <a:tc>
                  <a:txBody>
                    <a:bodyPr/>
                    <a:lstStyle/>
                    <a:p>
                      <a:pPr marL="0" marR="49530" algn="ctr">
                        <a:spcBef>
                          <a:spcPts val="0"/>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9530" algn="ctr">
                        <a:spcBef>
                          <a:spcPts val="0"/>
                        </a:spcBef>
                        <a:spcAft>
                          <a:spcPts val="0"/>
                        </a:spcAft>
                      </a:pPr>
                      <a:r>
                        <a:rPr lang="en-US" sz="1050" b="0" cap="none" spc="0" dirty="0">
                          <a:solidFill>
                            <a:schemeClr val="tx1"/>
                          </a:solidFill>
                          <a:effectLst/>
                        </a:rPr>
                        <a:t>5</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9530" algn="ctr">
                        <a:spcBef>
                          <a:spcPts val="0"/>
                        </a:spcBef>
                        <a:spcAft>
                          <a:spcPts val="0"/>
                        </a:spcAft>
                      </a:pPr>
                      <a:r>
                        <a:rPr lang="en-US" sz="1000" b="0" cap="none" spc="0" dirty="0">
                          <a:solidFill>
                            <a:schemeClr val="tx1"/>
                          </a:solidFill>
                          <a:effectLst/>
                        </a:rPr>
                        <a:t>5</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9530" algn="ctr">
                        <a:spcBef>
                          <a:spcPts val="0"/>
                        </a:spcBef>
                        <a:spcAft>
                          <a:spcPts val="0"/>
                        </a:spcAft>
                      </a:pPr>
                      <a:r>
                        <a:rPr lang="en-US" sz="1050" b="0" cap="none" spc="0" dirty="0">
                          <a:solidFill>
                            <a:schemeClr val="tx1"/>
                          </a:solidFill>
                          <a:effectLst/>
                        </a:rPr>
                        <a:t>5</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49530" algn="ctr">
                        <a:spcBef>
                          <a:spcPts val="0"/>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49530" algn="ctr">
                        <a:spcBef>
                          <a:spcPts val="0"/>
                        </a:spcBef>
                        <a:spcAft>
                          <a:spcPts val="0"/>
                        </a:spcAft>
                      </a:pPr>
                      <a:r>
                        <a:rPr lang="en-US" sz="1050" b="0" cap="none" spc="0" dirty="0">
                          <a:solidFill>
                            <a:schemeClr val="tx1"/>
                          </a:solidFill>
                          <a:effectLst/>
                        </a:rPr>
                        <a:t>20</a:t>
                      </a:r>
                      <a:endParaRPr lang="en-US" sz="1050" b="0" cap="none" spc="0" dirty="0">
                        <a:solidFill>
                          <a:schemeClr val="tx1"/>
                        </a:solidFill>
                        <a:effectLst/>
                        <a:latin typeface="Arial MT"/>
                        <a:ea typeface="Arial MT"/>
                        <a:cs typeface="Arial MT"/>
                      </a:endParaRPr>
                    </a:p>
                  </a:txBody>
                  <a:tcPr marL="0" marR="0" marT="40882" marB="40882" anchor="ctr"/>
                </a:tc>
                <a:extLst>
                  <a:ext uri="{0D108BD9-81ED-4DB2-BD59-A6C34878D82A}">
                    <a16:rowId xmlns:a16="http://schemas.microsoft.com/office/drawing/2014/main" xmlns="" val="1526669963"/>
                  </a:ext>
                </a:extLst>
              </a:tr>
              <a:tr h="689159">
                <a:tc>
                  <a:txBody>
                    <a:bodyPr/>
                    <a:lstStyle/>
                    <a:p>
                      <a:pPr marL="50165" marR="71755">
                        <a:lnSpc>
                          <a:spcPct val="100000"/>
                        </a:lnSpc>
                        <a:spcBef>
                          <a:spcPts val="100"/>
                        </a:spcBef>
                        <a:spcAft>
                          <a:spcPts val="0"/>
                        </a:spcAft>
                      </a:pPr>
                      <a:r>
                        <a:rPr lang="en-US" sz="1050" b="0" cap="none" spc="0" dirty="0">
                          <a:solidFill>
                            <a:schemeClr val="tx1"/>
                          </a:solidFill>
                          <a:effectLst/>
                        </a:rPr>
                        <a:t>A diverse socially cohesive society with a common national identity</a:t>
                      </a:r>
                      <a:endParaRPr lang="en-US" sz="1050" b="0" cap="none" spc="0" dirty="0">
                        <a:solidFill>
                          <a:schemeClr val="tx1"/>
                        </a:solidFill>
                        <a:effectLst/>
                        <a:latin typeface="Arial MT"/>
                        <a:ea typeface="Arial MT"/>
                        <a:cs typeface="Arial MT"/>
                      </a:endParaRPr>
                    </a:p>
                  </a:txBody>
                  <a:tcPr marL="0" marR="0" marT="40882" marB="40882"/>
                </a:tc>
                <a:tc>
                  <a:txBody>
                    <a:bodyPr/>
                    <a:lstStyle/>
                    <a:p>
                      <a:pPr marL="50165" marR="71755">
                        <a:lnSpc>
                          <a:spcPct val="100000"/>
                        </a:lnSpc>
                        <a:spcBef>
                          <a:spcPts val="100"/>
                        </a:spcBef>
                        <a:spcAft>
                          <a:spcPts val="0"/>
                        </a:spcAft>
                      </a:pPr>
                      <a:r>
                        <a:rPr lang="en-US" sz="1100" b="0" cap="none" spc="0" dirty="0">
                          <a:solidFill>
                            <a:schemeClr val="tx1"/>
                          </a:solidFill>
                          <a:effectLst/>
                        </a:rPr>
                        <a:t>Target Groups programmes.</a:t>
                      </a:r>
                      <a:endParaRPr lang="en-US" sz="1100" b="0" cap="none" spc="0" dirty="0">
                        <a:solidFill>
                          <a:schemeClr val="tx1"/>
                        </a:solidFill>
                        <a:effectLst/>
                        <a:latin typeface="Arial MT"/>
                        <a:ea typeface="Arial MT"/>
                        <a:cs typeface="Arial MT"/>
                      </a:endParaRPr>
                    </a:p>
                  </a:txBody>
                  <a:tcPr marL="0" marR="0" marT="40882" marB="40882"/>
                </a:tc>
                <a:tc>
                  <a:txBody>
                    <a:bodyPr/>
                    <a:lstStyle/>
                    <a:p>
                      <a:pPr marL="50165" marR="71755">
                        <a:lnSpc>
                          <a:spcPct val="100000"/>
                        </a:lnSpc>
                        <a:spcBef>
                          <a:spcPts val="100"/>
                        </a:spcBef>
                        <a:spcAft>
                          <a:spcPts val="0"/>
                        </a:spcAft>
                      </a:pPr>
                      <a:r>
                        <a:rPr lang="en-US" sz="1000" b="0" cap="none" spc="0" dirty="0">
                          <a:solidFill>
                            <a:schemeClr val="tx1"/>
                          </a:solidFill>
                          <a:effectLst/>
                        </a:rPr>
                        <a:t>ACPD 3.13 Number of projects through which target groups are supported</a:t>
                      </a:r>
                      <a:endParaRPr lang="en-US" sz="1000" b="0" cap="none" spc="0" dirty="0">
                        <a:solidFill>
                          <a:schemeClr val="tx1"/>
                        </a:solidFill>
                        <a:effectLst/>
                        <a:latin typeface="Arial MT"/>
                        <a:ea typeface="Arial MT"/>
                        <a:cs typeface="Arial MT"/>
                      </a:endParaRPr>
                    </a:p>
                  </a:txBody>
                  <a:tcPr marL="0" marR="0" marT="40882" marB="40882"/>
                </a:tc>
                <a:tc>
                  <a:txBody>
                    <a:bodyPr/>
                    <a:lstStyle/>
                    <a:p>
                      <a:pPr marL="0" marR="0" indent="-10160" algn="ctr">
                        <a:spcBef>
                          <a:spcPts val="0"/>
                        </a:spcBef>
                        <a:spcAft>
                          <a:spcPts val="0"/>
                        </a:spcAft>
                        <a:tabLst>
                          <a:tab pos="450215" algn="l"/>
                        </a:tabLst>
                      </a:pPr>
                      <a:r>
                        <a:rPr lang="en-US" sz="1000" b="0" cap="none" spc="0" dirty="0">
                          <a:solidFill>
                            <a:schemeClr val="tx1"/>
                          </a:solidFill>
                          <a:effectLst/>
                        </a:rPr>
                        <a:t>NPI *</a:t>
                      </a:r>
                    </a:p>
                    <a:p>
                      <a:pPr marL="0" marR="0" algn="ctr">
                        <a:spcBef>
                          <a:spcPts val="0"/>
                        </a:spcBef>
                        <a:spcAft>
                          <a:spcPts val="0"/>
                        </a:spcAft>
                        <a:tabLst>
                          <a:tab pos="450215" algn="l"/>
                        </a:tabLst>
                      </a:pPr>
                      <a:r>
                        <a:rPr lang="en-US" sz="1000" b="0" cap="none" spc="0" dirty="0">
                          <a:solidFill>
                            <a:schemeClr val="tx1"/>
                          </a:solidFill>
                          <a:effectLst/>
                        </a:rPr>
                        <a:t>*Previous</a:t>
                      </a:r>
                    </a:p>
                    <a:p>
                      <a:pPr marL="0" marR="0" algn="ctr">
                        <a:spcBef>
                          <a:spcPts val="0"/>
                        </a:spcBef>
                        <a:spcAft>
                          <a:spcPts val="0"/>
                        </a:spcAft>
                        <a:tabLst>
                          <a:tab pos="450215" algn="l"/>
                        </a:tabLst>
                      </a:pPr>
                      <a:r>
                        <a:rPr lang="en-US" sz="1000" b="0" cap="none" spc="0" dirty="0">
                          <a:solidFill>
                            <a:schemeClr val="tx1"/>
                          </a:solidFill>
                          <a:effectLst/>
                        </a:rPr>
                        <a:t>indicator was</a:t>
                      </a:r>
                    </a:p>
                    <a:p>
                      <a:pPr marL="0" marR="0" algn="ctr">
                        <a:spcBef>
                          <a:spcPts val="0"/>
                        </a:spcBef>
                        <a:spcAft>
                          <a:spcPts val="0"/>
                        </a:spcAft>
                        <a:tabLst>
                          <a:tab pos="450215" algn="l"/>
                        </a:tabLst>
                      </a:pPr>
                      <a:r>
                        <a:rPr lang="en-US" sz="1000" b="0" cap="none" spc="0" dirty="0">
                          <a:solidFill>
                            <a:schemeClr val="tx1"/>
                          </a:solidFill>
                          <a:effectLst/>
                        </a:rPr>
                        <a:t>structured</a:t>
                      </a:r>
                    </a:p>
                    <a:p>
                      <a:pPr marL="0" marR="0" algn="ctr">
                        <a:spcBef>
                          <a:spcPts val="0"/>
                        </a:spcBef>
                        <a:spcAft>
                          <a:spcPts val="0"/>
                        </a:spcAft>
                        <a:tabLst>
                          <a:tab pos="450215" algn="l"/>
                        </a:tabLst>
                      </a:pPr>
                      <a:r>
                        <a:rPr lang="en-US" sz="1000" b="0" cap="none" spc="0" dirty="0">
                          <a:solidFill>
                            <a:schemeClr val="tx1"/>
                          </a:solidFill>
                          <a:effectLst/>
                        </a:rPr>
                        <a:t>differently </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tabLst>
                          <a:tab pos="450215" algn="l"/>
                        </a:tabLst>
                      </a:pPr>
                      <a:r>
                        <a:rPr lang="en-US" sz="1000" b="0" cap="none" spc="0" dirty="0">
                          <a:solidFill>
                            <a:schemeClr val="tx1"/>
                          </a:solidFill>
                          <a:effectLst/>
                        </a:rPr>
                        <a:t>NPI *</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tabLst>
                          <a:tab pos="450215" algn="l"/>
                        </a:tabLst>
                      </a:pPr>
                      <a:r>
                        <a:rPr lang="en-US" sz="1000" b="0" cap="none" spc="0" dirty="0">
                          <a:solidFill>
                            <a:schemeClr val="tx1"/>
                          </a:solidFill>
                          <a:effectLst/>
                        </a:rPr>
                        <a:t>NPI *</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tabLst>
                          <a:tab pos="450215" algn="l"/>
                        </a:tabLst>
                      </a:pPr>
                      <a:r>
                        <a:rPr lang="en-US" sz="1000" b="0" cap="none" spc="0" dirty="0">
                          <a:solidFill>
                            <a:schemeClr val="tx1"/>
                          </a:solidFill>
                          <a:effectLst/>
                        </a:rPr>
                        <a:t>8</a:t>
                      </a:r>
                    </a:p>
                    <a:p>
                      <a:pPr marL="0" marR="0" algn="ctr">
                        <a:spcBef>
                          <a:spcPts val="0"/>
                        </a:spcBef>
                        <a:spcAft>
                          <a:spcPts val="0"/>
                        </a:spcAft>
                        <a:tabLst>
                          <a:tab pos="450215" algn="l"/>
                        </a:tabLst>
                      </a:pPr>
                      <a:r>
                        <a:rPr lang="en-US" sz="1000" b="0" cap="none" spc="0" dirty="0">
                          <a:solidFill>
                            <a:schemeClr val="tx1"/>
                          </a:solidFill>
                          <a:effectLst/>
                        </a:rPr>
                        <a:t> </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tabLst>
                          <a:tab pos="450215" algn="l"/>
                        </a:tabLst>
                      </a:pPr>
                      <a:r>
                        <a:rPr lang="en-US" sz="1000" b="0" cap="none" spc="0" dirty="0">
                          <a:solidFill>
                            <a:schemeClr val="tx1"/>
                          </a:solidFill>
                          <a:effectLst/>
                        </a:rPr>
                        <a:t>8</a:t>
                      </a:r>
                    </a:p>
                    <a:p>
                      <a:pPr marL="0" marR="0" algn="ctr">
                        <a:spcBef>
                          <a:spcPts val="0"/>
                        </a:spcBef>
                        <a:spcAft>
                          <a:spcPts val="0"/>
                        </a:spcAft>
                        <a:tabLst>
                          <a:tab pos="450215" algn="l"/>
                        </a:tabLst>
                      </a:pPr>
                      <a:r>
                        <a:rPr lang="en-US" sz="1000" b="0" cap="none" spc="0" dirty="0">
                          <a:solidFill>
                            <a:schemeClr val="tx1"/>
                          </a:solidFill>
                          <a:effectLst/>
                        </a:rPr>
                        <a:t> </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60000"/>
                        <a:lumOff val="40000"/>
                      </a:schemeClr>
                    </a:solidFill>
                  </a:tcPr>
                </a:tc>
                <a:tc>
                  <a:txBody>
                    <a:bodyPr/>
                    <a:lstStyle/>
                    <a:p>
                      <a:pPr marL="0" marR="0" algn="ctr">
                        <a:spcBef>
                          <a:spcPts val="0"/>
                        </a:spcBef>
                        <a:spcAft>
                          <a:spcPts val="0"/>
                        </a:spcAft>
                        <a:tabLst>
                          <a:tab pos="450215" algn="l"/>
                        </a:tabLs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00" b="0" cap="none" spc="0" dirty="0">
                          <a:solidFill>
                            <a:schemeClr val="tx1"/>
                          </a:solidFill>
                          <a:effectLst/>
                        </a:rPr>
                        <a:t>8    </a:t>
                      </a:r>
                      <a:endParaRPr lang="en-US" sz="100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0" algn="ctr">
                        <a:spcBef>
                          <a:spcPts val="0"/>
                        </a:spcBef>
                        <a:spcAft>
                          <a:spcPts val="0"/>
                        </a:spcAft>
                        <a:tabLst>
                          <a:tab pos="450215" algn="l"/>
                        </a:tabLst>
                      </a:pPr>
                      <a:r>
                        <a:rPr lang="en-US" sz="1000" b="0" cap="none" spc="0" dirty="0">
                          <a:solidFill>
                            <a:schemeClr val="tx1"/>
                          </a:solidFill>
                          <a:effectLst/>
                        </a:rPr>
                        <a:t>8</a:t>
                      </a:r>
                      <a:endParaRPr lang="en-US" sz="100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tabLst>
                          <a:tab pos="450215" algn="l"/>
                        </a:tabLst>
                      </a:pPr>
                      <a:r>
                        <a:rPr lang="en-US" sz="1050" b="0" cap="none" spc="0" dirty="0">
                          <a:solidFill>
                            <a:schemeClr val="tx1"/>
                          </a:solidFill>
                          <a:effectLst/>
                        </a:rPr>
                        <a:t>8</a:t>
                      </a:r>
                      <a:endParaRPr lang="en-US" sz="1050" b="0" cap="none" spc="0" dirty="0">
                        <a:solidFill>
                          <a:schemeClr val="tx1"/>
                        </a:solidFill>
                        <a:effectLst/>
                        <a:latin typeface="Arial MT"/>
                        <a:ea typeface="Arial MT"/>
                        <a:cs typeface="Arial MT"/>
                      </a:endParaRPr>
                    </a:p>
                  </a:txBody>
                  <a:tcPr marL="0" marR="0" marT="40882" marB="40882" anchor="ctr"/>
                </a:tc>
                <a:extLst>
                  <a:ext uri="{0D108BD9-81ED-4DB2-BD59-A6C34878D82A}">
                    <a16:rowId xmlns:a16="http://schemas.microsoft.com/office/drawing/2014/main" xmlns="" val="543769942"/>
                  </a:ext>
                </a:extLst>
              </a:tr>
              <a:tr h="666446">
                <a:tc>
                  <a:txBody>
                    <a:bodyPr/>
                    <a:lstStyle/>
                    <a:p>
                      <a:pPr marL="50165" marR="167005">
                        <a:lnSpc>
                          <a:spcPct val="100000"/>
                        </a:lnSpc>
                        <a:spcBef>
                          <a:spcPts val="100"/>
                        </a:spcBef>
                        <a:spcAft>
                          <a:spcPts val="0"/>
                        </a:spcAft>
                      </a:pPr>
                      <a:r>
                        <a:rPr lang="en-US" sz="1050" b="0" cap="none" spc="0" dirty="0">
                          <a:solidFill>
                            <a:schemeClr val="tx1"/>
                          </a:solidFill>
                          <a:effectLst/>
                        </a:rPr>
                        <a:t>A diverse socially cohesive society with a common national identity</a:t>
                      </a:r>
                      <a:endParaRPr lang="en-US" sz="1050" b="0" cap="none" spc="0" dirty="0">
                        <a:solidFill>
                          <a:schemeClr val="tx1"/>
                        </a:solidFill>
                        <a:effectLst/>
                        <a:latin typeface="Arial MT"/>
                        <a:ea typeface="Arial MT"/>
                        <a:cs typeface="Arial MT"/>
                      </a:endParaRPr>
                    </a:p>
                  </a:txBody>
                  <a:tcPr marL="0" marR="0" marT="40882" marB="40882"/>
                </a:tc>
                <a:tc>
                  <a:txBody>
                    <a:bodyPr/>
                    <a:lstStyle/>
                    <a:p>
                      <a:pPr marL="50165" marR="71755">
                        <a:lnSpc>
                          <a:spcPct val="100000"/>
                        </a:lnSpc>
                        <a:spcBef>
                          <a:spcPts val="100"/>
                        </a:spcBef>
                        <a:spcAft>
                          <a:spcPts val="0"/>
                        </a:spcAft>
                      </a:pPr>
                      <a:r>
                        <a:rPr lang="en-US" sz="1100" b="0" cap="none" spc="0" dirty="0">
                          <a:solidFill>
                            <a:schemeClr val="tx1"/>
                          </a:solidFill>
                          <a:effectLst/>
                        </a:rPr>
                        <a:t>National days’ celebrations.</a:t>
                      </a:r>
                      <a:endParaRPr lang="en-US" sz="1100" b="0" cap="none" spc="0" dirty="0">
                        <a:solidFill>
                          <a:schemeClr val="tx1"/>
                        </a:solidFill>
                        <a:effectLst/>
                        <a:latin typeface="Arial MT"/>
                        <a:ea typeface="Arial MT"/>
                        <a:cs typeface="Arial MT"/>
                      </a:endParaRPr>
                    </a:p>
                  </a:txBody>
                  <a:tcPr marL="0" marR="0" marT="40882" marB="40882"/>
                </a:tc>
                <a:tc>
                  <a:txBody>
                    <a:bodyPr/>
                    <a:lstStyle/>
                    <a:p>
                      <a:pPr marL="50165" marR="71755">
                        <a:spcBef>
                          <a:spcPts val="100"/>
                        </a:spcBef>
                        <a:spcAft>
                          <a:spcPts val="0"/>
                        </a:spcAft>
                      </a:pPr>
                      <a:r>
                        <a:rPr lang="en-US" sz="1050" b="0" cap="none" spc="0" dirty="0">
                          <a:solidFill>
                            <a:schemeClr val="tx1"/>
                          </a:solidFill>
                          <a:effectLst/>
                        </a:rPr>
                        <a:t>ACPD 3.14 Number of National Days’ celebrations held.</a:t>
                      </a:r>
                    </a:p>
                    <a:p>
                      <a:pPr marL="50165" marR="71755">
                        <a:spcBef>
                          <a:spcPts val="100"/>
                        </a:spcBef>
                        <a:spcAft>
                          <a:spcPts val="0"/>
                        </a:spcAft>
                      </a:pPr>
                      <a:r>
                        <a:rPr lang="en-US" sz="1050" b="0" cap="none" spc="0" dirty="0">
                          <a:solidFill>
                            <a:schemeClr val="tx1"/>
                          </a:solidFill>
                          <a:effectLst/>
                        </a:rPr>
                        <a:t> (ENE = 6)</a:t>
                      </a:r>
                      <a:endParaRPr lang="en-US" sz="1050" b="0" cap="none" spc="0" dirty="0">
                        <a:solidFill>
                          <a:schemeClr val="tx1"/>
                        </a:solidFill>
                        <a:effectLst/>
                        <a:latin typeface="Arial MT"/>
                        <a:ea typeface="Arial MT"/>
                        <a:cs typeface="Arial MT"/>
                      </a:endParaRPr>
                    </a:p>
                  </a:txBody>
                  <a:tcPr marL="0" marR="0" marT="40882" marB="40882"/>
                </a:tc>
                <a:tc>
                  <a:txBody>
                    <a:bodyPr/>
                    <a:lstStyle/>
                    <a:p>
                      <a:pPr marL="0" marR="0" algn="ctr">
                        <a:spcBef>
                          <a:spcPts val="0"/>
                        </a:spcBef>
                        <a:spcAft>
                          <a:spcPts val="0"/>
                        </a:spcAft>
                      </a:pPr>
                      <a:r>
                        <a:rPr lang="en-US" sz="1050" b="0" cap="none" spc="0" dirty="0">
                          <a:solidFill>
                            <a:schemeClr val="tx1"/>
                          </a:solidFill>
                          <a:effectLst/>
                        </a:rPr>
                        <a:t>7</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pPr>
                      <a:r>
                        <a:rPr lang="en-US" sz="1050" b="0" cap="none" spc="0" dirty="0">
                          <a:solidFill>
                            <a:schemeClr val="tx1"/>
                          </a:solidFill>
                          <a:effectLst/>
                        </a:rPr>
                        <a:t>-</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48260" algn="ctr">
                        <a:spcBef>
                          <a:spcPts val="0"/>
                        </a:spcBef>
                        <a:spcAft>
                          <a:spcPts val="0"/>
                        </a:spcAft>
                      </a:pPr>
                      <a:r>
                        <a:rPr lang="en-US" sz="1050" b="0" cap="none" spc="0" dirty="0">
                          <a:solidFill>
                            <a:schemeClr val="tx1"/>
                          </a:solidFill>
                          <a:effectLst/>
                        </a:rPr>
                        <a:t>-</a:t>
                      </a:r>
                      <a:endParaRPr lang="en-US" sz="1050" b="0" cap="none" spc="0" dirty="0">
                        <a:solidFill>
                          <a:schemeClr val="tx1"/>
                        </a:solidFill>
                        <a:effectLst/>
                        <a:latin typeface="Arial MT"/>
                        <a:ea typeface="Arial MT"/>
                        <a:cs typeface="Arial MT"/>
                      </a:endParaRPr>
                    </a:p>
                  </a:txBody>
                  <a:tcPr marL="5497" marR="5497" marT="40882" marB="40882" anchor="ctr"/>
                </a:tc>
                <a:tc>
                  <a:txBody>
                    <a:bodyPr/>
                    <a:lstStyle/>
                    <a:p>
                      <a:pPr marL="0" marR="48260" algn="ctr">
                        <a:spcBef>
                          <a:spcPts val="0"/>
                        </a:spcBef>
                        <a:spcAft>
                          <a:spcPts val="0"/>
                        </a:spcAft>
                      </a:pPr>
                      <a:r>
                        <a:rPr lang="en-US" sz="1050" b="0" cap="none" spc="0" dirty="0">
                          <a:solidFill>
                            <a:schemeClr val="tx1"/>
                          </a:solidFill>
                          <a:effectLst/>
                        </a:rPr>
                        <a:t>6</a:t>
                      </a:r>
                      <a:endParaRPr lang="en-US" sz="1050" b="0" cap="none" spc="0" dirty="0">
                        <a:solidFill>
                          <a:schemeClr val="tx1"/>
                        </a:solidFill>
                        <a:effectLst/>
                        <a:latin typeface="Arial MT"/>
                        <a:ea typeface="Arial MT"/>
                        <a:cs typeface="Arial MT"/>
                      </a:endParaRPr>
                    </a:p>
                  </a:txBody>
                  <a:tcPr marL="5497" marR="5497" marT="40882" marB="40882" anchor="ctr"/>
                </a:tc>
                <a:tc>
                  <a:txBody>
                    <a:bodyPr/>
                    <a:lstStyle/>
                    <a:p>
                      <a:pPr marL="0" marR="0" algn="ctr">
                        <a:spcBef>
                          <a:spcPts val="0"/>
                        </a:spcBef>
                        <a:spcAft>
                          <a:spcPts val="0"/>
                        </a:spcAft>
                      </a:pPr>
                      <a:r>
                        <a:rPr lang="en-US" sz="1050" b="0" cap="none" spc="0" dirty="0">
                          <a:solidFill>
                            <a:schemeClr val="tx1"/>
                          </a:solidFill>
                          <a:effectLst/>
                        </a:rPr>
                        <a:t>6</a:t>
                      </a:r>
                      <a:endParaRPr lang="en-US" sz="1050" b="0" cap="none" spc="0" dirty="0">
                        <a:solidFill>
                          <a:schemeClr val="tx1"/>
                        </a:solidFill>
                        <a:effectLst/>
                        <a:latin typeface="Arial MT"/>
                        <a:ea typeface="Arial MT"/>
                        <a:cs typeface="Arial MT"/>
                      </a:endParaRPr>
                    </a:p>
                  </a:txBody>
                  <a:tcPr marL="5497" marR="5497" marT="40882" marB="40882" anchor="ctr">
                    <a:solidFill>
                      <a:schemeClr val="accent4">
                        <a:lumMod val="60000"/>
                        <a:lumOff val="40000"/>
                      </a:schemeClr>
                    </a:solidFill>
                  </a:tcPr>
                </a:tc>
                <a:tc>
                  <a:txBody>
                    <a:bodyPr/>
                    <a:lstStyle/>
                    <a:p>
                      <a:pPr marL="0" marR="0" algn="ctr">
                        <a:spcBef>
                          <a:spcPts val="50"/>
                        </a:spcBef>
                        <a:spcAft>
                          <a:spcPts val="0"/>
                        </a:spcAft>
                      </a:pPr>
                      <a:r>
                        <a:rPr lang="en-US" sz="1050" b="0" cap="none" spc="0" dirty="0">
                          <a:solidFill>
                            <a:schemeClr val="tx1"/>
                          </a:solidFill>
                          <a:effectLst/>
                        </a:rPr>
                        <a:t>2</a:t>
                      </a:r>
                      <a:endParaRPr lang="en-US" sz="1050" b="0" cap="none" spc="0" dirty="0">
                        <a:solidFill>
                          <a:schemeClr val="tx1"/>
                        </a:solidFill>
                        <a:effectLst/>
                        <a:latin typeface="Arial MT"/>
                        <a:ea typeface="Arial MT"/>
                        <a:cs typeface="Arial MT"/>
                      </a:endParaRPr>
                    </a:p>
                  </a:txBody>
                  <a:tcPr marL="5497" marR="5497" marT="40882" marB="40882" anchor="ctr">
                    <a:solidFill>
                      <a:schemeClr val="accent4">
                        <a:lumMod val="20000"/>
                        <a:lumOff val="80000"/>
                      </a:schemeClr>
                    </a:solidFill>
                  </a:tcPr>
                </a:tc>
                <a:tc>
                  <a:txBody>
                    <a:bodyPr/>
                    <a:lstStyle/>
                    <a:p>
                      <a:pPr marL="0" marR="0" algn="ctr">
                        <a:spcBef>
                          <a:spcPts val="0"/>
                        </a:spcBef>
                        <a:spcAft>
                          <a:spcPts val="0"/>
                        </a:spcAft>
                      </a:pPr>
                      <a:r>
                        <a:rPr lang="en-US" sz="1050" b="0" cap="none" spc="0" dirty="0">
                          <a:solidFill>
                            <a:schemeClr val="tx1"/>
                          </a:solidFill>
                          <a:effectLst/>
                        </a:rPr>
                        <a:t>2</a:t>
                      </a:r>
                      <a:endParaRPr lang="en-US" sz="1050" b="0" cap="none" spc="0" dirty="0">
                        <a:solidFill>
                          <a:schemeClr val="tx1"/>
                        </a:solidFill>
                        <a:effectLst/>
                        <a:latin typeface="Arial MT"/>
                        <a:ea typeface="Arial MT"/>
                        <a:cs typeface="Arial MT"/>
                      </a:endParaRPr>
                    </a:p>
                  </a:txBody>
                  <a:tcPr marL="5497" marR="5497" marT="40882" marB="40882" anchor="ctr">
                    <a:solidFill>
                      <a:schemeClr val="accent4">
                        <a:lumMod val="20000"/>
                        <a:lumOff val="80000"/>
                      </a:schemeClr>
                    </a:solidFill>
                  </a:tcPr>
                </a:tc>
                <a:tc>
                  <a:txBody>
                    <a:bodyPr/>
                    <a:lstStyle/>
                    <a:p>
                      <a:pPr marL="0" marR="0" algn="ctr">
                        <a:spcBef>
                          <a:spcPts val="0"/>
                        </a:spcBef>
                        <a:spcAft>
                          <a:spcPts val="0"/>
                        </a:spcAft>
                      </a:pPr>
                      <a:r>
                        <a:rPr lang="en-US" sz="1050" b="0" cap="none" spc="0" dirty="0">
                          <a:solidFill>
                            <a:schemeClr val="tx1"/>
                          </a:solidFill>
                          <a:effectLst/>
                        </a:rPr>
                        <a:t>1</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0" algn="ctr">
                        <a:spcBef>
                          <a:spcPts val="0"/>
                        </a:spcBef>
                        <a:spcAft>
                          <a:spcPts val="0"/>
                        </a:spcAft>
                      </a:pPr>
                      <a:r>
                        <a:rPr lang="en-US" sz="1050" b="0" cap="none" spc="0" dirty="0">
                          <a:solidFill>
                            <a:schemeClr val="tx1"/>
                          </a:solidFill>
                          <a:effectLst/>
                        </a:rPr>
                        <a:t>1</a:t>
                      </a:r>
                      <a:endParaRPr lang="en-US" sz="1050" b="0" cap="none" spc="0" dirty="0">
                        <a:solidFill>
                          <a:schemeClr val="tx1"/>
                        </a:solidFill>
                        <a:effectLst/>
                        <a:latin typeface="Arial MT"/>
                        <a:ea typeface="Arial MT"/>
                        <a:cs typeface="Arial MT"/>
                      </a:endParaRPr>
                    </a:p>
                  </a:txBody>
                  <a:tcPr marL="0" marR="0" marT="40882" marB="40882" anchor="ctr">
                    <a:solidFill>
                      <a:schemeClr val="accent4">
                        <a:lumMod val="20000"/>
                        <a:lumOff val="80000"/>
                      </a:schemeClr>
                    </a:solidFill>
                  </a:tcPr>
                </a:tc>
                <a:tc>
                  <a:txBody>
                    <a:bodyPr/>
                    <a:lstStyle/>
                    <a:p>
                      <a:pPr marL="0" marR="0" algn="ctr">
                        <a:spcBef>
                          <a:spcPts val="0"/>
                        </a:spcBef>
                        <a:spcAft>
                          <a:spcPts val="0"/>
                        </a:spcAft>
                      </a:pPr>
                      <a:r>
                        <a:rPr lang="en-US" sz="1050" b="0" cap="none" spc="0" dirty="0">
                          <a:solidFill>
                            <a:schemeClr val="tx1"/>
                          </a:solidFill>
                          <a:effectLst/>
                        </a:rPr>
                        <a:t>6</a:t>
                      </a:r>
                      <a:endParaRPr lang="en-US" sz="1050" b="0" cap="none" spc="0" dirty="0">
                        <a:solidFill>
                          <a:schemeClr val="tx1"/>
                        </a:solidFill>
                        <a:effectLst/>
                        <a:latin typeface="Arial MT"/>
                        <a:ea typeface="Arial MT"/>
                        <a:cs typeface="Arial MT"/>
                      </a:endParaRPr>
                    </a:p>
                  </a:txBody>
                  <a:tcPr marL="0" marR="0" marT="40882" marB="40882" anchor="ctr"/>
                </a:tc>
                <a:tc>
                  <a:txBody>
                    <a:bodyPr/>
                    <a:lstStyle/>
                    <a:p>
                      <a:pPr marL="0" marR="0" algn="ctr">
                        <a:spcBef>
                          <a:spcPts val="0"/>
                        </a:spcBef>
                        <a:spcAft>
                          <a:spcPts val="0"/>
                        </a:spcAft>
                      </a:pPr>
                      <a:r>
                        <a:rPr lang="en-US" sz="1050" b="0" cap="none" spc="0" dirty="0">
                          <a:solidFill>
                            <a:schemeClr val="tx1"/>
                          </a:solidFill>
                          <a:effectLst/>
                        </a:rPr>
                        <a:t>6</a:t>
                      </a:r>
                      <a:endParaRPr lang="en-US" sz="1050" b="0" cap="none" spc="0" dirty="0">
                        <a:solidFill>
                          <a:schemeClr val="tx1"/>
                        </a:solidFill>
                        <a:effectLst/>
                        <a:latin typeface="Arial MT"/>
                        <a:ea typeface="Arial MT"/>
                        <a:cs typeface="Arial MT"/>
                      </a:endParaRPr>
                    </a:p>
                  </a:txBody>
                  <a:tcPr marL="0" marR="0" marT="40882" marB="40882" anchor="ctr"/>
                </a:tc>
                <a:extLst>
                  <a:ext uri="{0D108BD9-81ED-4DB2-BD59-A6C34878D82A}">
                    <a16:rowId xmlns:a16="http://schemas.microsoft.com/office/drawing/2014/main" xmlns="" val="3333738901"/>
                  </a:ext>
                </a:extLst>
              </a:tr>
            </a:tbl>
          </a:graphicData>
        </a:graphic>
      </p:graphicFrame>
      <p:sp>
        <p:nvSpPr>
          <p:cNvPr id="3" name="Rectangle 2">
            <a:extLst>
              <a:ext uri="{FF2B5EF4-FFF2-40B4-BE49-F238E27FC236}">
                <a16:creationId xmlns:a16="http://schemas.microsoft.com/office/drawing/2014/main" xmlns="" id="{7DFAEBC9-CA2F-ABA8-F09C-E95338302758}"/>
              </a:ext>
            </a:extLst>
          </p:cNvPr>
          <p:cNvSpPr/>
          <p:nvPr/>
        </p:nvSpPr>
        <p:spPr>
          <a:xfrm>
            <a:off x="119742" y="6088559"/>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9AAD7635-8677-8429-6312-91E07A28F416}"/>
              </a:ext>
            </a:extLst>
          </p:cNvPr>
          <p:cNvSpPr txBox="1"/>
          <p:nvPr/>
        </p:nvSpPr>
        <p:spPr>
          <a:xfrm>
            <a:off x="354562" y="5932547"/>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3</a:t>
            </a:r>
          </a:p>
        </p:txBody>
      </p:sp>
      <p:sp>
        <p:nvSpPr>
          <p:cNvPr id="5" name="Slide Number Placeholder 4">
            <a:extLst>
              <a:ext uri="{FF2B5EF4-FFF2-40B4-BE49-F238E27FC236}">
                <a16:creationId xmlns:a16="http://schemas.microsoft.com/office/drawing/2014/main" xmlns="" id="{7BAE275E-0A0D-2668-6E12-D6A50C1EB3C4}"/>
              </a:ext>
            </a:extLst>
          </p:cNvPr>
          <p:cNvSpPr>
            <a:spLocks noGrp="1"/>
          </p:cNvSpPr>
          <p:nvPr>
            <p:ph type="sldNum" sz="quarter" idx="12"/>
          </p:nvPr>
        </p:nvSpPr>
        <p:spPr/>
        <p:txBody>
          <a:bodyPr/>
          <a:lstStyle/>
          <a:p>
            <a:fld id="{DA29E366-C59F-4931-AACC-96A9B8496996}" type="slidenum">
              <a:rPr lang="en-US" smtClean="0"/>
              <a:pPr/>
              <a:t>72</a:t>
            </a:fld>
            <a:endParaRPr lang="en-US" dirty="0"/>
          </a:p>
        </p:txBody>
      </p:sp>
    </p:spTree>
    <p:extLst>
      <p:ext uri="{BB962C8B-B14F-4D97-AF65-F5344CB8AC3E}">
        <p14:creationId xmlns:p14="http://schemas.microsoft.com/office/powerpoint/2010/main" xmlns="" val="178392734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432C5570-2015-C940-1758-D9CBD711C31D}"/>
              </a:ext>
            </a:extLst>
          </p:cNvPr>
          <p:cNvGraphicFramePr>
            <a:graphicFrameLocks noGrp="1"/>
          </p:cNvGraphicFramePr>
          <p:nvPr>
            <p:extLst>
              <p:ext uri="{D42A27DB-BD31-4B8C-83A1-F6EECF244321}">
                <p14:modId xmlns:p14="http://schemas.microsoft.com/office/powerpoint/2010/main" xmlns="" val="13775671"/>
              </p:ext>
            </p:extLst>
          </p:nvPr>
        </p:nvGraphicFramePr>
        <p:xfrm>
          <a:off x="85725" y="110203"/>
          <a:ext cx="8970264" cy="5093959"/>
        </p:xfrm>
        <a:graphic>
          <a:graphicData uri="http://schemas.openxmlformats.org/drawingml/2006/table">
            <a:tbl>
              <a:tblPr firstRow="1" firstCol="1" lastRow="1" lastCol="1" bandRow="1" bandCol="1">
                <a:tableStyleId>{5940675A-B579-460E-94D1-54222C63F5DA}</a:tableStyleId>
              </a:tblPr>
              <a:tblGrid>
                <a:gridCol w="1570511">
                  <a:extLst>
                    <a:ext uri="{9D8B030D-6E8A-4147-A177-3AD203B41FA5}">
                      <a16:colId xmlns:a16="http://schemas.microsoft.com/office/drawing/2014/main" xmlns="" val="3337010585"/>
                    </a:ext>
                  </a:extLst>
                </a:gridCol>
                <a:gridCol w="1107717">
                  <a:extLst>
                    <a:ext uri="{9D8B030D-6E8A-4147-A177-3AD203B41FA5}">
                      <a16:colId xmlns:a16="http://schemas.microsoft.com/office/drawing/2014/main" xmlns="" val="2791854795"/>
                    </a:ext>
                  </a:extLst>
                </a:gridCol>
                <a:gridCol w="2075720">
                  <a:extLst>
                    <a:ext uri="{9D8B030D-6E8A-4147-A177-3AD203B41FA5}">
                      <a16:colId xmlns:a16="http://schemas.microsoft.com/office/drawing/2014/main" xmlns="" val="1235765527"/>
                    </a:ext>
                  </a:extLst>
                </a:gridCol>
                <a:gridCol w="339299">
                  <a:extLst>
                    <a:ext uri="{9D8B030D-6E8A-4147-A177-3AD203B41FA5}">
                      <a16:colId xmlns:a16="http://schemas.microsoft.com/office/drawing/2014/main" xmlns="" val="1333265376"/>
                    </a:ext>
                  </a:extLst>
                </a:gridCol>
                <a:gridCol w="419136">
                  <a:extLst>
                    <a:ext uri="{9D8B030D-6E8A-4147-A177-3AD203B41FA5}">
                      <a16:colId xmlns:a16="http://schemas.microsoft.com/office/drawing/2014/main" xmlns="" val="1050515629"/>
                    </a:ext>
                  </a:extLst>
                </a:gridCol>
                <a:gridCol w="379218">
                  <a:extLst>
                    <a:ext uri="{9D8B030D-6E8A-4147-A177-3AD203B41FA5}">
                      <a16:colId xmlns:a16="http://schemas.microsoft.com/office/drawing/2014/main" xmlns="" val="4145887487"/>
                    </a:ext>
                  </a:extLst>
                </a:gridCol>
                <a:gridCol w="359260">
                  <a:extLst>
                    <a:ext uri="{9D8B030D-6E8A-4147-A177-3AD203B41FA5}">
                      <a16:colId xmlns:a16="http://schemas.microsoft.com/office/drawing/2014/main" xmlns="" val="4245809091"/>
                    </a:ext>
                  </a:extLst>
                </a:gridCol>
                <a:gridCol w="379218">
                  <a:extLst>
                    <a:ext uri="{9D8B030D-6E8A-4147-A177-3AD203B41FA5}">
                      <a16:colId xmlns:a16="http://schemas.microsoft.com/office/drawing/2014/main" xmlns="" val="3568631659"/>
                    </a:ext>
                  </a:extLst>
                </a:gridCol>
                <a:gridCol w="406667">
                  <a:extLst>
                    <a:ext uri="{9D8B030D-6E8A-4147-A177-3AD203B41FA5}">
                      <a16:colId xmlns:a16="http://schemas.microsoft.com/office/drawing/2014/main" xmlns="" val="1706648947"/>
                    </a:ext>
                  </a:extLst>
                </a:gridCol>
                <a:gridCol w="301557">
                  <a:extLst>
                    <a:ext uri="{9D8B030D-6E8A-4147-A177-3AD203B41FA5}">
                      <a16:colId xmlns:a16="http://schemas.microsoft.com/office/drawing/2014/main" xmlns="" val="3815685872"/>
                    </a:ext>
                  </a:extLst>
                </a:gridCol>
                <a:gridCol w="350196">
                  <a:extLst>
                    <a:ext uri="{9D8B030D-6E8A-4147-A177-3AD203B41FA5}">
                      <a16:colId xmlns:a16="http://schemas.microsoft.com/office/drawing/2014/main" xmlns="" val="942368696"/>
                    </a:ext>
                  </a:extLst>
                </a:gridCol>
                <a:gridCol w="408562">
                  <a:extLst>
                    <a:ext uri="{9D8B030D-6E8A-4147-A177-3AD203B41FA5}">
                      <a16:colId xmlns:a16="http://schemas.microsoft.com/office/drawing/2014/main" xmlns="" val="3307384482"/>
                    </a:ext>
                  </a:extLst>
                </a:gridCol>
                <a:gridCol w="408561">
                  <a:extLst>
                    <a:ext uri="{9D8B030D-6E8A-4147-A177-3AD203B41FA5}">
                      <a16:colId xmlns:a16="http://schemas.microsoft.com/office/drawing/2014/main" xmlns="" val="1839979338"/>
                    </a:ext>
                  </a:extLst>
                </a:gridCol>
                <a:gridCol w="464642">
                  <a:extLst>
                    <a:ext uri="{9D8B030D-6E8A-4147-A177-3AD203B41FA5}">
                      <a16:colId xmlns:a16="http://schemas.microsoft.com/office/drawing/2014/main" xmlns="" val="149217069"/>
                    </a:ext>
                  </a:extLst>
                </a:gridCol>
              </a:tblGrid>
              <a:tr h="181286">
                <a:tc gridSpan="14">
                  <a:txBody>
                    <a:bodyPr/>
                    <a:lstStyle/>
                    <a:p>
                      <a:pPr marL="0" marR="0">
                        <a:spcBef>
                          <a:spcPts val="0"/>
                        </a:spcBef>
                        <a:spcAft>
                          <a:spcPts val="0"/>
                        </a:spcAft>
                      </a:pPr>
                      <a:r>
                        <a:rPr lang="en-US" sz="1000" dirty="0">
                          <a:effectLst/>
                        </a:rPr>
                        <a:t>MZANSI GOLDEN ECONOMY</a:t>
                      </a:r>
                      <a:endParaRPr lang="en-US" sz="1200" dirty="0">
                        <a:effectLst/>
                        <a:latin typeface="Arial MT"/>
                        <a:ea typeface="Arial MT"/>
                        <a:cs typeface="Arial MT"/>
                      </a:endParaRPr>
                    </a:p>
                  </a:txBody>
                  <a:tcPr marL="0" marR="0"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dirty="0">
                        <a:effectLst/>
                        <a:latin typeface="Arial MT"/>
                        <a:ea typeface="Arial MT"/>
                        <a:cs typeface="Arial MT"/>
                      </a:endParaRPr>
                    </a:p>
                  </a:txBody>
                  <a:tcPr marL="0" marR="0" marT="0" marB="0">
                    <a:solidFill>
                      <a:schemeClr val="accent2">
                        <a:lumMod val="40000"/>
                        <a:lumOff val="60000"/>
                      </a:schemeClr>
                    </a:solidFill>
                  </a:tcPr>
                </a:tc>
                <a:extLst>
                  <a:ext uri="{0D108BD9-81ED-4DB2-BD59-A6C34878D82A}">
                    <a16:rowId xmlns:a16="http://schemas.microsoft.com/office/drawing/2014/main" xmlns="" val="1412817037"/>
                  </a:ext>
                </a:extLst>
              </a:tr>
              <a:tr h="1729060">
                <a:tc>
                  <a:txBody>
                    <a:bodyPr/>
                    <a:lstStyle/>
                    <a:p>
                      <a:pPr marL="50165" marR="167005">
                        <a:lnSpc>
                          <a:spcPct val="100000"/>
                        </a:lnSpc>
                        <a:spcBef>
                          <a:spcPts val="100"/>
                        </a:spcBef>
                        <a:spcAft>
                          <a:spcPts val="0"/>
                        </a:spcAft>
                      </a:pPr>
                      <a:r>
                        <a:rPr lang="en-US" sz="1000" dirty="0">
                          <a:effectLst/>
                        </a:rPr>
                        <a:t>Increased market share of, and job opportunities in the sport, cultural and creative industries</a:t>
                      </a:r>
                      <a:endParaRPr lang="en-US" sz="1200" dirty="0">
                        <a:effectLst/>
                        <a:latin typeface="Arial MT"/>
                        <a:ea typeface="Arial MT"/>
                        <a:cs typeface="Arial MT"/>
                      </a:endParaRPr>
                    </a:p>
                  </a:txBody>
                  <a:tcPr marL="0" marR="0" marT="0" marB="0"/>
                </a:tc>
                <a:tc>
                  <a:txBody>
                    <a:bodyPr/>
                    <a:lstStyle/>
                    <a:p>
                      <a:pPr marL="50165" marR="167005">
                        <a:lnSpc>
                          <a:spcPct val="100000"/>
                        </a:lnSpc>
                        <a:spcBef>
                          <a:spcPts val="100"/>
                        </a:spcBef>
                        <a:spcAft>
                          <a:spcPts val="0"/>
                        </a:spcAft>
                      </a:pPr>
                      <a:r>
                        <a:rPr lang="en-US" sz="1000" dirty="0">
                          <a:effectLst/>
                        </a:rPr>
                        <a:t>Mzansi Golden Economy programme.</a:t>
                      </a:r>
                      <a:endParaRPr lang="en-US" sz="1200" dirty="0">
                        <a:effectLst/>
                        <a:latin typeface="Arial MT"/>
                        <a:ea typeface="Arial MT"/>
                        <a:cs typeface="Arial MT"/>
                      </a:endParaRPr>
                    </a:p>
                  </a:txBody>
                  <a:tcPr marL="0" marR="0" marT="0" marB="0"/>
                </a:tc>
                <a:tc>
                  <a:txBody>
                    <a:bodyPr/>
                    <a:lstStyle/>
                    <a:p>
                      <a:pPr marL="50165" marR="71755">
                        <a:lnSpc>
                          <a:spcPct val="100000"/>
                        </a:lnSpc>
                        <a:spcBef>
                          <a:spcPts val="100"/>
                        </a:spcBef>
                        <a:spcAft>
                          <a:spcPts val="0"/>
                        </a:spcAft>
                      </a:pPr>
                      <a:r>
                        <a:rPr lang="en-US" sz="1000" dirty="0">
                          <a:effectLst/>
                        </a:rPr>
                        <a:t>ACPD 3.15</a:t>
                      </a:r>
                      <a:endParaRPr lang="en-US" sz="1200" dirty="0">
                        <a:effectLst/>
                      </a:endParaRPr>
                    </a:p>
                    <a:p>
                      <a:pPr marL="50165" marR="71755">
                        <a:lnSpc>
                          <a:spcPct val="100000"/>
                        </a:lnSpc>
                        <a:spcBef>
                          <a:spcPts val="100"/>
                        </a:spcBef>
                        <a:spcAft>
                          <a:spcPts val="0"/>
                        </a:spcAft>
                      </a:pPr>
                      <a:r>
                        <a:rPr lang="en-US" sz="1000" dirty="0">
                          <a:effectLst/>
                        </a:rPr>
                        <a:t>Number of projects in the creative industry supported through the Mzansi Golden Economy programme </a:t>
                      </a:r>
                      <a:endParaRPr lang="en-US" sz="1200" dirty="0">
                        <a:effectLst/>
                      </a:endParaRPr>
                    </a:p>
                    <a:p>
                      <a:pPr marL="50165" marR="71755">
                        <a:lnSpc>
                          <a:spcPct val="100000"/>
                        </a:lnSpc>
                        <a:spcBef>
                          <a:spcPts val="100"/>
                        </a:spcBef>
                        <a:spcAft>
                          <a:spcPts val="0"/>
                        </a:spcAft>
                      </a:pPr>
                      <a:r>
                        <a:rPr lang="en-US" sz="1000" dirty="0">
                          <a:effectLst/>
                        </a:rPr>
                        <a:t> </a:t>
                      </a:r>
                      <a:endParaRPr lang="en-US" sz="1200" dirty="0">
                        <a:effectLst/>
                      </a:endParaRPr>
                    </a:p>
                    <a:p>
                      <a:pPr marL="50165" marR="71755">
                        <a:lnSpc>
                          <a:spcPct val="100000"/>
                        </a:lnSpc>
                        <a:spcBef>
                          <a:spcPts val="100"/>
                        </a:spcBef>
                        <a:spcAft>
                          <a:spcPts val="0"/>
                        </a:spcAft>
                      </a:pPr>
                      <a:r>
                        <a:rPr lang="en-US" sz="1000" dirty="0">
                          <a:effectLst/>
                        </a:rPr>
                        <a:t>(MTSF: 70 + 12 + 67 + 67 + 67 = 283)</a:t>
                      </a:r>
                      <a:endParaRPr lang="en-US" sz="1200" dirty="0">
                        <a:effectLst/>
                      </a:endParaRPr>
                    </a:p>
                    <a:p>
                      <a:pPr marL="0" marR="0">
                        <a:spcBef>
                          <a:spcPts val="5"/>
                        </a:spcBef>
                        <a:spcAft>
                          <a:spcPts val="0"/>
                        </a:spcAft>
                      </a:pPr>
                      <a:r>
                        <a:rPr lang="en-US" sz="1200" dirty="0">
                          <a:effectLst/>
                        </a:rPr>
                        <a:t> </a:t>
                      </a:r>
                    </a:p>
                    <a:p>
                      <a:pPr marL="50165" marR="71755">
                        <a:spcBef>
                          <a:spcPts val="100"/>
                        </a:spcBef>
                        <a:spcAft>
                          <a:spcPts val="0"/>
                        </a:spcAft>
                      </a:pPr>
                      <a:r>
                        <a:rPr lang="en-US" sz="1000" dirty="0">
                          <a:effectLst/>
                        </a:rPr>
                        <a:t>(ENE: 90)</a:t>
                      </a:r>
                      <a:endParaRPr lang="en-US" sz="1200" dirty="0">
                        <a:effectLst/>
                        <a:latin typeface="Arial MT"/>
                        <a:ea typeface="Arial MT"/>
                        <a:cs typeface="Arial MT"/>
                      </a:endParaRPr>
                    </a:p>
                  </a:txBody>
                  <a:tcPr marL="0" marR="0" marT="0" marB="0"/>
                </a:tc>
                <a:tc>
                  <a:txBody>
                    <a:bodyPr/>
                    <a:lstStyle/>
                    <a:p>
                      <a:pPr marL="50165" marR="71755" algn="ctr">
                        <a:spcBef>
                          <a:spcPts val="100"/>
                        </a:spcBef>
                        <a:spcAft>
                          <a:spcPts val="0"/>
                        </a:spcAft>
                      </a:pPr>
                      <a:r>
                        <a:rPr lang="en-US" sz="1000" dirty="0">
                          <a:effectLst/>
                        </a:rPr>
                        <a:t>71</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13</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68</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67</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90</a:t>
                      </a:r>
                      <a:endParaRPr lang="en-US" sz="1200" dirty="0">
                        <a:effectLst/>
                        <a:latin typeface="Arial MT"/>
                        <a:ea typeface="Arial MT"/>
                        <a:cs typeface="Arial MT"/>
                      </a:endParaRPr>
                    </a:p>
                  </a:txBody>
                  <a:tcPr marL="9302" marR="9302" marT="4491" marB="4491" anchor="ctr">
                    <a:solidFill>
                      <a:schemeClr val="accent4">
                        <a:lumMod val="60000"/>
                        <a:lumOff val="40000"/>
                      </a:schemeClr>
                    </a:solidFill>
                  </a:tcPr>
                </a:tc>
                <a:tc>
                  <a:txBody>
                    <a:bodyPr/>
                    <a:lstStyle/>
                    <a:p>
                      <a:pPr marL="50165" marR="71755" algn="ctr">
                        <a:spcBef>
                          <a:spcPts val="100"/>
                        </a:spcBef>
                        <a:spcAft>
                          <a:spcPts val="0"/>
                        </a:spcAft>
                      </a:pPr>
                      <a:r>
                        <a:rPr lang="en-US" sz="1000" dirty="0">
                          <a:effectLst/>
                        </a:rPr>
                        <a:t>9</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11</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18</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52</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90</a:t>
                      </a:r>
                      <a:endParaRPr lang="en-US" sz="1200" dirty="0">
                        <a:effectLst/>
                        <a:latin typeface="Arial MT"/>
                        <a:ea typeface="Arial MT"/>
                        <a:cs typeface="Arial MT"/>
                      </a:endParaRPr>
                    </a:p>
                  </a:txBody>
                  <a:tcPr marL="0" marR="0" marT="0" marB="0" anchor="ctr">
                    <a:solidFill>
                      <a:schemeClr val="bg1"/>
                    </a:solidFill>
                  </a:tcPr>
                </a:tc>
                <a:tc>
                  <a:txBody>
                    <a:bodyPr/>
                    <a:lstStyle/>
                    <a:p>
                      <a:pPr marL="50165" marR="71755" algn="ctr">
                        <a:spcBef>
                          <a:spcPts val="100"/>
                        </a:spcBef>
                        <a:spcAft>
                          <a:spcPts val="0"/>
                        </a:spcAft>
                      </a:pPr>
                      <a:r>
                        <a:rPr lang="en-US" sz="1000" dirty="0">
                          <a:effectLst/>
                        </a:rPr>
                        <a:t>90</a:t>
                      </a:r>
                      <a:endParaRPr lang="en-US" sz="1200" dirty="0">
                        <a:effectLst/>
                        <a:latin typeface="Arial MT"/>
                        <a:ea typeface="Arial MT"/>
                        <a:cs typeface="Arial MT"/>
                      </a:endParaRPr>
                    </a:p>
                  </a:txBody>
                  <a:tcPr marL="0" marR="0" marT="0" marB="0" anchor="ctr">
                    <a:solidFill>
                      <a:schemeClr val="bg1"/>
                    </a:solidFill>
                  </a:tcPr>
                </a:tc>
                <a:extLst>
                  <a:ext uri="{0D108BD9-81ED-4DB2-BD59-A6C34878D82A}">
                    <a16:rowId xmlns:a16="http://schemas.microsoft.com/office/drawing/2014/main" xmlns="" val="3131981926"/>
                  </a:ext>
                </a:extLst>
              </a:tr>
              <a:tr h="834436">
                <a:tc>
                  <a:txBody>
                    <a:bodyPr/>
                    <a:lstStyle/>
                    <a:p>
                      <a:pPr marL="50165" marR="167005">
                        <a:lnSpc>
                          <a:spcPct val="100000"/>
                        </a:lnSpc>
                        <a:spcBef>
                          <a:spcPts val="100"/>
                        </a:spcBef>
                        <a:spcAft>
                          <a:spcPts val="0"/>
                        </a:spcAft>
                      </a:pPr>
                      <a:r>
                        <a:rPr lang="en-US" sz="1000" dirty="0">
                          <a:effectLst/>
                        </a:rPr>
                        <a:t>Transformed, capable and professional sport, arts and culture sector.</a:t>
                      </a:r>
                      <a:endParaRPr lang="en-US" sz="1200" dirty="0">
                        <a:effectLst/>
                        <a:latin typeface="Arial MT"/>
                        <a:ea typeface="Arial MT"/>
                        <a:cs typeface="Arial MT"/>
                      </a:endParaRPr>
                    </a:p>
                  </a:txBody>
                  <a:tcPr marL="0" marR="0" marT="0" marB="0"/>
                </a:tc>
                <a:tc>
                  <a:txBody>
                    <a:bodyPr/>
                    <a:lstStyle/>
                    <a:p>
                      <a:pPr marL="50165" marR="167005">
                        <a:lnSpc>
                          <a:spcPct val="100000"/>
                        </a:lnSpc>
                        <a:spcBef>
                          <a:spcPts val="100"/>
                        </a:spcBef>
                        <a:spcAft>
                          <a:spcPts val="0"/>
                        </a:spcAft>
                      </a:pPr>
                      <a:r>
                        <a:rPr lang="en-US" sz="1000" dirty="0">
                          <a:effectLst/>
                        </a:rPr>
                        <a:t>Artists placed in schools.</a:t>
                      </a:r>
                      <a:endParaRPr lang="en-US" sz="1200" dirty="0">
                        <a:effectLst/>
                        <a:latin typeface="Arial MT"/>
                        <a:ea typeface="Arial MT"/>
                        <a:cs typeface="Arial MT"/>
                      </a:endParaRPr>
                    </a:p>
                  </a:txBody>
                  <a:tcPr marL="0" marR="0" marT="0" marB="0"/>
                </a:tc>
                <a:tc>
                  <a:txBody>
                    <a:bodyPr/>
                    <a:lstStyle/>
                    <a:p>
                      <a:pPr marL="49530" marR="0">
                        <a:spcBef>
                          <a:spcPts val="95"/>
                        </a:spcBef>
                        <a:spcAft>
                          <a:spcPts val="0"/>
                        </a:spcAft>
                      </a:pPr>
                      <a:r>
                        <a:rPr lang="en-US" sz="1000" dirty="0">
                          <a:effectLst/>
                        </a:rPr>
                        <a:t>ACPD 3.16</a:t>
                      </a:r>
                      <a:endParaRPr lang="en-US" sz="1200" dirty="0">
                        <a:effectLst/>
                      </a:endParaRPr>
                    </a:p>
                    <a:p>
                      <a:pPr marL="49530" marR="78740">
                        <a:lnSpc>
                          <a:spcPct val="100000"/>
                        </a:lnSpc>
                        <a:spcBef>
                          <a:spcPts val="10"/>
                        </a:spcBef>
                        <a:spcAft>
                          <a:spcPts val="0"/>
                        </a:spcAft>
                      </a:pPr>
                      <a:r>
                        <a:rPr lang="en-US" sz="1000" dirty="0">
                          <a:effectLst/>
                        </a:rPr>
                        <a:t>Number of artists placed in schools per year.</a:t>
                      </a:r>
                      <a:endParaRPr lang="en-US" sz="1200" dirty="0">
                        <a:effectLst/>
                      </a:endParaRPr>
                    </a:p>
                    <a:p>
                      <a:pPr marL="49530" marR="78740">
                        <a:lnSpc>
                          <a:spcPct val="100000"/>
                        </a:lnSpc>
                        <a:spcBef>
                          <a:spcPts val="10"/>
                        </a:spcBef>
                        <a:spcAft>
                          <a:spcPts val="0"/>
                        </a:spcAft>
                      </a:pPr>
                      <a:r>
                        <a:rPr lang="en-US" sz="1000" dirty="0">
                          <a:effectLst/>
                        </a:rPr>
                        <a:t> </a:t>
                      </a:r>
                      <a:endParaRPr lang="en-US" sz="1200" dirty="0">
                        <a:effectLst/>
                      </a:endParaRPr>
                    </a:p>
                    <a:p>
                      <a:pPr marL="50165" marR="71755">
                        <a:spcBef>
                          <a:spcPts val="100"/>
                        </a:spcBef>
                        <a:spcAft>
                          <a:spcPts val="0"/>
                        </a:spcAft>
                      </a:pPr>
                      <a:r>
                        <a:rPr lang="en-US" sz="1000" dirty="0">
                          <a:effectLst/>
                        </a:rPr>
                        <a:t>(ENE: 340)</a:t>
                      </a:r>
                      <a:endParaRPr lang="en-US" sz="1200" dirty="0">
                        <a:effectLst/>
                        <a:latin typeface="Arial MT"/>
                        <a:ea typeface="Arial MT"/>
                        <a:cs typeface="Arial MT"/>
                      </a:endParaRPr>
                    </a:p>
                  </a:txBody>
                  <a:tcPr marL="0" marR="0" marT="0" marB="0"/>
                </a:tc>
                <a:tc>
                  <a:txBody>
                    <a:bodyPr/>
                    <a:lstStyle/>
                    <a:p>
                      <a:pPr marL="50165" marR="71755" algn="ctr">
                        <a:spcBef>
                          <a:spcPts val="100"/>
                        </a:spcBef>
                        <a:spcAft>
                          <a:spcPts val="0"/>
                        </a:spcAft>
                      </a:pPr>
                      <a:r>
                        <a:rPr lang="en-US" sz="1000" dirty="0">
                          <a:effectLst/>
                        </a:rPr>
                        <a:t>382</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0</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325</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300</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340</a:t>
                      </a:r>
                      <a:endParaRPr lang="en-US" sz="1200" dirty="0">
                        <a:effectLst/>
                        <a:latin typeface="Arial MT"/>
                        <a:ea typeface="Arial MT"/>
                        <a:cs typeface="Arial MT"/>
                      </a:endParaRPr>
                    </a:p>
                  </a:txBody>
                  <a:tcPr marL="9302" marR="9302" marT="4491" marB="4491" anchor="ctr">
                    <a:solidFill>
                      <a:schemeClr val="accent4">
                        <a:lumMod val="60000"/>
                        <a:lumOff val="4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340</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340</a:t>
                      </a:r>
                      <a:endParaRPr lang="en-US" sz="1200" dirty="0">
                        <a:effectLst/>
                        <a:latin typeface="Arial MT"/>
                        <a:ea typeface="Arial MT"/>
                        <a:cs typeface="Arial MT"/>
                      </a:endParaRPr>
                    </a:p>
                  </a:txBody>
                  <a:tcPr marL="0" marR="0" marT="0" marB="0" anchor="ctr">
                    <a:solidFill>
                      <a:schemeClr val="bg1"/>
                    </a:solidFill>
                  </a:tcPr>
                </a:tc>
                <a:tc>
                  <a:txBody>
                    <a:bodyPr/>
                    <a:lstStyle/>
                    <a:p>
                      <a:pPr marL="50165" marR="71755" algn="ctr">
                        <a:spcBef>
                          <a:spcPts val="100"/>
                        </a:spcBef>
                        <a:spcAft>
                          <a:spcPts val="0"/>
                        </a:spcAft>
                      </a:pPr>
                      <a:r>
                        <a:rPr lang="en-US" sz="1000" dirty="0">
                          <a:effectLst/>
                        </a:rPr>
                        <a:t>340</a:t>
                      </a:r>
                      <a:endParaRPr lang="en-US" sz="1200" dirty="0">
                        <a:effectLst/>
                        <a:latin typeface="Arial MT"/>
                        <a:ea typeface="Arial MT"/>
                        <a:cs typeface="Arial MT"/>
                      </a:endParaRPr>
                    </a:p>
                  </a:txBody>
                  <a:tcPr marL="0" marR="0" marT="0" marB="0" anchor="ctr">
                    <a:solidFill>
                      <a:schemeClr val="bg1"/>
                    </a:solidFill>
                  </a:tcPr>
                </a:tc>
                <a:extLst>
                  <a:ext uri="{0D108BD9-81ED-4DB2-BD59-A6C34878D82A}">
                    <a16:rowId xmlns:a16="http://schemas.microsoft.com/office/drawing/2014/main" xmlns="" val="3810328933"/>
                  </a:ext>
                </a:extLst>
              </a:tr>
              <a:tr h="834436">
                <a:tc>
                  <a:txBody>
                    <a:bodyPr/>
                    <a:lstStyle/>
                    <a:p>
                      <a:pPr marL="50165" marR="167005">
                        <a:lnSpc>
                          <a:spcPct val="100000"/>
                        </a:lnSpc>
                        <a:spcBef>
                          <a:spcPts val="100"/>
                        </a:spcBef>
                        <a:spcAft>
                          <a:spcPts val="0"/>
                        </a:spcAft>
                      </a:pPr>
                      <a:r>
                        <a:rPr lang="en-US" sz="1000" dirty="0">
                          <a:effectLst/>
                        </a:rPr>
                        <a:t>Integrated and accessible SAC infrastructure and information.</a:t>
                      </a:r>
                      <a:endParaRPr lang="en-US" sz="1200" dirty="0">
                        <a:effectLst/>
                        <a:latin typeface="Arial MT"/>
                        <a:ea typeface="Arial MT"/>
                        <a:cs typeface="Arial MT"/>
                      </a:endParaRPr>
                    </a:p>
                  </a:txBody>
                  <a:tcPr marL="0" marR="0" marT="0" marB="0"/>
                </a:tc>
                <a:tc>
                  <a:txBody>
                    <a:bodyPr/>
                    <a:lstStyle/>
                    <a:p>
                      <a:pPr marL="50165" marR="167005">
                        <a:lnSpc>
                          <a:spcPct val="100000"/>
                        </a:lnSpc>
                        <a:spcBef>
                          <a:spcPts val="100"/>
                        </a:spcBef>
                        <a:spcAft>
                          <a:spcPts val="0"/>
                        </a:spcAft>
                      </a:pPr>
                      <a:r>
                        <a:rPr lang="en-US" sz="1000" dirty="0">
                          <a:effectLst/>
                        </a:rPr>
                        <a:t>SACO research reports.</a:t>
                      </a:r>
                      <a:endParaRPr lang="en-US" sz="1200" dirty="0">
                        <a:effectLst/>
                        <a:latin typeface="Arial MT"/>
                        <a:ea typeface="Arial MT"/>
                        <a:cs typeface="Arial MT"/>
                      </a:endParaRPr>
                    </a:p>
                  </a:txBody>
                  <a:tcPr marL="0" marR="0" marT="0" marB="0"/>
                </a:tc>
                <a:tc>
                  <a:txBody>
                    <a:bodyPr/>
                    <a:lstStyle/>
                    <a:p>
                      <a:pPr marL="48895" marR="0">
                        <a:spcBef>
                          <a:spcPts val="95"/>
                        </a:spcBef>
                        <a:spcAft>
                          <a:spcPts val="0"/>
                        </a:spcAft>
                      </a:pPr>
                      <a:r>
                        <a:rPr lang="en-US" sz="1000" dirty="0">
                          <a:effectLst/>
                        </a:rPr>
                        <a:t>ACPD 3.17</a:t>
                      </a:r>
                      <a:endParaRPr lang="en-US" sz="1200" dirty="0">
                        <a:effectLst/>
                      </a:endParaRPr>
                    </a:p>
                    <a:p>
                      <a:pPr marL="48895" marR="55245">
                        <a:lnSpc>
                          <a:spcPct val="100000"/>
                        </a:lnSpc>
                        <a:spcBef>
                          <a:spcPts val="10"/>
                        </a:spcBef>
                        <a:spcAft>
                          <a:spcPts val="0"/>
                        </a:spcAft>
                      </a:pPr>
                      <a:r>
                        <a:rPr lang="en-US" sz="1000" dirty="0">
                          <a:effectLst/>
                        </a:rPr>
                        <a:t>Number of reports produced by SACO.</a:t>
                      </a:r>
                      <a:endParaRPr lang="en-US" sz="1200" dirty="0">
                        <a:effectLst/>
                      </a:endParaRPr>
                    </a:p>
                    <a:p>
                      <a:pPr marL="48895" marR="55245">
                        <a:lnSpc>
                          <a:spcPct val="100000"/>
                        </a:lnSpc>
                        <a:spcBef>
                          <a:spcPts val="10"/>
                        </a:spcBef>
                        <a:spcAft>
                          <a:spcPts val="0"/>
                        </a:spcAft>
                      </a:pPr>
                      <a:r>
                        <a:rPr lang="en-US" sz="1000" dirty="0">
                          <a:effectLst/>
                        </a:rPr>
                        <a:t> </a:t>
                      </a:r>
                      <a:endParaRPr lang="en-US" sz="1200" dirty="0">
                        <a:effectLst/>
                      </a:endParaRPr>
                    </a:p>
                    <a:p>
                      <a:pPr marL="50165" marR="71755">
                        <a:spcBef>
                          <a:spcPts val="100"/>
                        </a:spcBef>
                        <a:spcAft>
                          <a:spcPts val="0"/>
                        </a:spcAft>
                      </a:pPr>
                      <a:r>
                        <a:rPr lang="en-US" sz="1000" dirty="0">
                          <a:effectLst/>
                        </a:rPr>
                        <a:t>(ENE: 16)</a:t>
                      </a:r>
                      <a:endParaRPr lang="en-US" sz="1200" dirty="0">
                        <a:effectLst/>
                        <a:latin typeface="Arial MT"/>
                        <a:ea typeface="Arial MT"/>
                        <a:cs typeface="Arial MT"/>
                      </a:endParaRPr>
                    </a:p>
                  </a:txBody>
                  <a:tcPr marL="0" marR="0" marT="0" marB="0"/>
                </a:tc>
                <a:tc>
                  <a:txBody>
                    <a:bodyPr/>
                    <a:lstStyle/>
                    <a:p>
                      <a:pPr marL="50165" marR="71755" algn="ctr">
                        <a:spcBef>
                          <a:spcPts val="100"/>
                        </a:spcBef>
                        <a:spcAft>
                          <a:spcPts val="0"/>
                        </a:spcAft>
                      </a:pPr>
                      <a:r>
                        <a:rPr lang="en-US" sz="1000" dirty="0">
                          <a:effectLst/>
                        </a:rPr>
                        <a:t>37</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13</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21</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16</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16</a:t>
                      </a:r>
                      <a:endParaRPr lang="en-US" sz="1200" dirty="0">
                        <a:effectLst/>
                        <a:latin typeface="Arial MT"/>
                        <a:ea typeface="Arial MT"/>
                        <a:cs typeface="Arial MT"/>
                      </a:endParaRPr>
                    </a:p>
                  </a:txBody>
                  <a:tcPr marL="9302" marR="9302" marT="4491" marB="4491" anchor="ctr">
                    <a:solidFill>
                      <a:schemeClr val="accent4">
                        <a:lumMod val="60000"/>
                        <a:lumOff val="4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16</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16</a:t>
                      </a:r>
                      <a:endParaRPr lang="en-US" sz="1200" dirty="0">
                        <a:effectLst/>
                        <a:latin typeface="Arial MT"/>
                        <a:ea typeface="Arial MT"/>
                        <a:cs typeface="Arial MT"/>
                      </a:endParaRPr>
                    </a:p>
                  </a:txBody>
                  <a:tcPr marL="0" marR="0" marT="0" marB="0" anchor="ctr">
                    <a:solidFill>
                      <a:schemeClr val="bg1"/>
                    </a:solidFill>
                  </a:tcPr>
                </a:tc>
                <a:tc>
                  <a:txBody>
                    <a:bodyPr/>
                    <a:lstStyle/>
                    <a:p>
                      <a:pPr marL="50165" marR="71755" algn="ctr">
                        <a:spcBef>
                          <a:spcPts val="100"/>
                        </a:spcBef>
                        <a:spcAft>
                          <a:spcPts val="0"/>
                        </a:spcAft>
                      </a:pPr>
                      <a:r>
                        <a:rPr lang="en-US" sz="1000" dirty="0">
                          <a:effectLst/>
                        </a:rPr>
                        <a:t>16</a:t>
                      </a:r>
                      <a:endParaRPr lang="en-US" sz="1200" dirty="0">
                        <a:effectLst/>
                        <a:latin typeface="Arial MT"/>
                        <a:ea typeface="Arial MT"/>
                        <a:cs typeface="Arial MT"/>
                      </a:endParaRPr>
                    </a:p>
                  </a:txBody>
                  <a:tcPr marL="0" marR="0" marT="0" marB="0" anchor="ctr">
                    <a:solidFill>
                      <a:schemeClr val="bg1"/>
                    </a:solidFill>
                  </a:tcPr>
                </a:tc>
                <a:extLst>
                  <a:ext uri="{0D108BD9-81ED-4DB2-BD59-A6C34878D82A}">
                    <a16:rowId xmlns:a16="http://schemas.microsoft.com/office/drawing/2014/main" xmlns="" val="2625072244"/>
                  </a:ext>
                </a:extLst>
              </a:tr>
              <a:tr h="181286">
                <a:tc gridSpan="14">
                  <a:txBody>
                    <a:bodyPr/>
                    <a:lstStyle/>
                    <a:p>
                      <a:pPr marL="0" marR="0" algn="ctr">
                        <a:spcBef>
                          <a:spcPts val="0"/>
                        </a:spcBef>
                        <a:spcAft>
                          <a:spcPts val="0"/>
                        </a:spcAft>
                      </a:pPr>
                      <a:r>
                        <a:rPr lang="en-US" sz="1000" dirty="0">
                          <a:effectLst/>
                        </a:rPr>
                        <a:t>NATIONAL FILM AND VIDEO FOUNDATION</a:t>
                      </a:r>
                      <a:endParaRPr lang="en-US" sz="1200" dirty="0">
                        <a:effectLst/>
                        <a:latin typeface="Arial MT"/>
                        <a:ea typeface="Arial MT"/>
                        <a:cs typeface="Arial MT"/>
                      </a:endParaRPr>
                    </a:p>
                  </a:txBody>
                  <a:tcPr marL="0" marR="0"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dirty="0">
                        <a:effectLst/>
                        <a:latin typeface="Arial MT"/>
                        <a:ea typeface="Arial MT"/>
                        <a:cs typeface="Arial MT"/>
                      </a:endParaRPr>
                    </a:p>
                  </a:txBody>
                  <a:tcPr marL="0" marR="0" marT="0" marB="0">
                    <a:solidFill>
                      <a:schemeClr val="accent2">
                        <a:lumMod val="40000"/>
                        <a:lumOff val="60000"/>
                      </a:schemeClr>
                    </a:solidFill>
                  </a:tcPr>
                </a:tc>
                <a:extLst>
                  <a:ext uri="{0D108BD9-81ED-4DB2-BD59-A6C34878D82A}">
                    <a16:rowId xmlns:a16="http://schemas.microsoft.com/office/drawing/2014/main" xmlns="" val="1741861378"/>
                  </a:ext>
                </a:extLst>
              </a:tr>
              <a:tr h="1333455">
                <a:tc>
                  <a:txBody>
                    <a:bodyPr/>
                    <a:lstStyle/>
                    <a:p>
                      <a:pPr marL="50165" marR="167005">
                        <a:lnSpc>
                          <a:spcPct val="100000"/>
                        </a:lnSpc>
                        <a:spcBef>
                          <a:spcPts val="100"/>
                        </a:spcBef>
                        <a:spcAft>
                          <a:spcPts val="0"/>
                        </a:spcAft>
                      </a:pPr>
                      <a:r>
                        <a:rPr lang="en-US" sz="1000" dirty="0">
                          <a:effectLst/>
                        </a:rPr>
                        <a:t>Increased market share of, and job opportunities in the sport, cultural and creative industries</a:t>
                      </a:r>
                      <a:endParaRPr lang="en-US" sz="1200" dirty="0">
                        <a:effectLst/>
                        <a:latin typeface="Arial MT"/>
                        <a:ea typeface="Arial MT"/>
                        <a:cs typeface="Arial MT"/>
                      </a:endParaRPr>
                    </a:p>
                  </a:txBody>
                  <a:tcPr marL="0" marR="0" marT="0" marB="0"/>
                </a:tc>
                <a:tc>
                  <a:txBody>
                    <a:bodyPr/>
                    <a:lstStyle/>
                    <a:p>
                      <a:pPr marL="50165" marR="167005">
                        <a:lnSpc>
                          <a:spcPct val="100000"/>
                        </a:lnSpc>
                        <a:spcBef>
                          <a:spcPts val="100"/>
                        </a:spcBef>
                        <a:spcAft>
                          <a:spcPts val="0"/>
                        </a:spcAft>
                      </a:pPr>
                      <a:r>
                        <a:rPr lang="en-US" sz="1000" dirty="0">
                          <a:effectLst/>
                        </a:rPr>
                        <a:t>Films and documentaries.</a:t>
                      </a:r>
                      <a:endParaRPr lang="en-US" sz="1200" dirty="0">
                        <a:effectLst/>
                        <a:latin typeface="Arial MT"/>
                        <a:ea typeface="Arial MT"/>
                        <a:cs typeface="Arial MT"/>
                      </a:endParaRPr>
                    </a:p>
                  </a:txBody>
                  <a:tcPr marL="0" marR="0" marT="0" marB="0"/>
                </a:tc>
                <a:tc>
                  <a:txBody>
                    <a:bodyPr/>
                    <a:lstStyle/>
                    <a:p>
                      <a:pPr marL="48895" marR="0">
                        <a:spcBef>
                          <a:spcPts val="90"/>
                        </a:spcBef>
                        <a:spcAft>
                          <a:spcPts val="0"/>
                        </a:spcAft>
                      </a:pPr>
                      <a:r>
                        <a:rPr lang="en-US" sz="1000" dirty="0">
                          <a:effectLst/>
                        </a:rPr>
                        <a:t>ACPD 3.18</a:t>
                      </a:r>
                      <a:endParaRPr lang="en-US" sz="1200" dirty="0">
                        <a:effectLst/>
                      </a:endParaRPr>
                    </a:p>
                    <a:p>
                      <a:pPr marL="48895" marR="78740">
                        <a:lnSpc>
                          <a:spcPct val="100000"/>
                        </a:lnSpc>
                        <a:spcBef>
                          <a:spcPts val="10"/>
                        </a:spcBef>
                        <a:spcAft>
                          <a:spcPts val="0"/>
                        </a:spcAft>
                      </a:pPr>
                      <a:r>
                        <a:rPr lang="en-US" sz="1000" dirty="0">
                          <a:effectLst/>
                        </a:rPr>
                        <a:t>Number of films and documentaries supported telling stories of the history of liberation, and heritage importance.</a:t>
                      </a:r>
                      <a:endParaRPr lang="en-US" sz="1200" dirty="0">
                        <a:effectLst/>
                      </a:endParaRPr>
                    </a:p>
                    <a:p>
                      <a:pPr marL="48895" marR="131445">
                        <a:lnSpc>
                          <a:spcPct val="101000"/>
                        </a:lnSpc>
                        <a:spcBef>
                          <a:spcPts val="10"/>
                        </a:spcBef>
                        <a:spcAft>
                          <a:spcPts val="0"/>
                        </a:spcAft>
                      </a:pPr>
                      <a:r>
                        <a:rPr lang="en-US" sz="1000" dirty="0">
                          <a:effectLst/>
                        </a:rPr>
                        <a:t> </a:t>
                      </a:r>
                      <a:endParaRPr lang="en-US" sz="1200" dirty="0">
                        <a:effectLst/>
                      </a:endParaRPr>
                    </a:p>
                    <a:p>
                      <a:pPr marL="50165" marR="71755">
                        <a:spcBef>
                          <a:spcPts val="100"/>
                        </a:spcBef>
                        <a:spcAft>
                          <a:spcPts val="0"/>
                        </a:spcAft>
                      </a:pPr>
                      <a:r>
                        <a:rPr lang="en-US" sz="1000" dirty="0">
                          <a:effectLst/>
                        </a:rPr>
                        <a:t>(MTSF: 30)</a:t>
                      </a:r>
                      <a:endParaRPr lang="en-US" sz="1200" dirty="0">
                        <a:effectLst/>
                        <a:latin typeface="Arial MT"/>
                        <a:ea typeface="Arial MT"/>
                        <a:cs typeface="Arial MT"/>
                      </a:endParaRPr>
                    </a:p>
                  </a:txBody>
                  <a:tcPr marL="0" marR="0" marT="0" marB="0"/>
                </a:tc>
                <a:tc>
                  <a:txBody>
                    <a:bodyPr/>
                    <a:lstStyle/>
                    <a:p>
                      <a:pPr marL="50165" marR="71755" algn="ctr">
                        <a:spcBef>
                          <a:spcPts val="100"/>
                        </a:spcBef>
                        <a:spcAft>
                          <a:spcPts val="0"/>
                        </a:spcAft>
                      </a:pPr>
                      <a:r>
                        <a:rPr lang="en-US" sz="1000" dirty="0">
                          <a:effectLst/>
                        </a:rPr>
                        <a:t>NPI</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NPI</a:t>
                      </a:r>
                      <a:endParaRPr lang="en-US" sz="1200" dirty="0">
                        <a:effectLst/>
                        <a:latin typeface="Arial MT"/>
                        <a:ea typeface="Arial MT"/>
                        <a:cs typeface="Arial MT"/>
                      </a:endParaRPr>
                    </a:p>
                  </a:txBody>
                  <a:tcPr marL="0" marR="0" marT="0" marB="0" anchor="ctr"/>
                </a:tc>
                <a:tc>
                  <a:txBody>
                    <a:bodyPr/>
                    <a:lstStyle/>
                    <a:p>
                      <a:pPr marL="50165" marR="71755" algn="ctr">
                        <a:spcBef>
                          <a:spcPts val="100"/>
                        </a:spcBef>
                        <a:spcAft>
                          <a:spcPts val="0"/>
                        </a:spcAft>
                      </a:pPr>
                      <a:r>
                        <a:rPr lang="en-US" sz="1000" dirty="0">
                          <a:effectLst/>
                        </a:rPr>
                        <a:t>10</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10</a:t>
                      </a:r>
                      <a:endParaRPr lang="en-US" sz="1200" dirty="0">
                        <a:effectLst/>
                        <a:latin typeface="Arial MT"/>
                        <a:ea typeface="Arial MT"/>
                        <a:cs typeface="Arial MT"/>
                      </a:endParaRPr>
                    </a:p>
                  </a:txBody>
                  <a:tcPr marL="9302" marR="9302" marT="4491" marB="4491" anchor="ctr"/>
                </a:tc>
                <a:tc>
                  <a:txBody>
                    <a:bodyPr/>
                    <a:lstStyle/>
                    <a:p>
                      <a:pPr marL="50165" marR="71755" algn="ctr">
                        <a:spcBef>
                          <a:spcPts val="100"/>
                        </a:spcBef>
                        <a:spcAft>
                          <a:spcPts val="0"/>
                        </a:spcAft>
                      </a:pPr>
                      <a:r>
                        <a:rPr lang="en-US" sz="1000" dirty="0">
                          <a:effectLst/>
                        </a:rPr>
                        <a:t>10</a:t>
                      </a:r>
                      <a:endParaRPr lang="en-US" sz="1200" dirty="0">
                        <a:effectLst/>
                        <a:latin typeface="Arial MT"/>
                        <a:ea typeface="Arial MT"/>
                        <a:cs typeface="Arial MT"/>
                      </a:endParaRPr>
                    </a:p>
                  </a:txBody>
                  <a:tcPr marL="9302" marR="9302" marT="4491" marB="4491" anchor="ctr">
                    <a:solidFill>
                      <a:schemeClr val="accent4">
                        <a:lumMod val="60000"/>
                        <a:lumOff val="4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9302" marR="9302" marT="4491" marB="4491"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10</a:t>
                      </a:r>
                      <a:endParaRPr lang="en-US" sz="1200" dirty="0">
                        <a:effectLst/>
                        <a:latin typeface="Arial MT"/>
                        <a:ea typeface="Arial MT"/>
                        <a:cs typeface="Arial MT"/>
                      </a:endParaRPr>
                    </a:p>
                  </a:txBody>
                  <a:tcPr marL="0" marR="0" marT="0" marB="0" anchor="ctr">
                    <a:solidFill>
                      <a:schemeClr val="accent4">
                        <a:lumMod val="20000"/>
                        <a:lumOff val="80000"/>
                      </a:schemeClr>
                    </a:solidFill>
                  </a:tcPr>
                </a:tc>
                <a:tc>
                  <a:txBody>
                    <a:bodyPr/>
                    <a:lstStyle/>
                    <a:p>
                      <a:pPr marL="50165" marR="71755" algn="ctr">
                        <a:spcBef>
                          <a:spcPts val="100"/>
                        </a:spcBef>
                        <a:spcAft>
                          <a:spcPts val="0"/>
                        </a:spcAft>
                      </a:pPr>
                      <a:r>
                        <a:rPr lang="en-US" sz="1000" dirty="0">
                          <a:effectLst/>
                        </a:rPr>
                        <a:t>10</a:t>
                      </a:r>
                      <a:endParaRPr lang="en-US" sz="1200" dirty="0">
                        <a:effectLst/>
                        <a:latin typeface="Arial MT"/>
                        <a:ea typeface="Arial MT"/>
                        <a:cs typeface="Arial MT"/>
                      </a:endParaRPr>
                    </a:p>
                  </a:txBody>
                  <a:tcPr marL="0" marR="0" marT="0" marB="0" anchor="ctr">
                    <a:solidFill>
                      <a:schemeClr val="bg1"/>
                    </a:solidFill>
                  </a:tcPr>
                </a:tc>
                <a:tc>
                  <a:txBody>
                    <a:bodyPr/>
                    <a:lstStyle/>
                    <a:p>
                      <a:pPr marL="50165" marR="71755" algn="ctr">
                        <a:spcBef>
                          <a:spcPts val="100"/>
                        </a:spcBef>
                        <a:spcAft>
                          <a:spcPts val="0"/>
                        </a:spcAft>
                      </a:pPr>
                      <a:r>
                        <a:rPr lang="en-US" sz="1000" dirty="0">
                          <a:effectLst/>
                        </a:rPr>
                        <a:t>10</a:t>
                      </a:r>
                      <a:endParaRPr lang="en-US" sz="1200" dirty="0">
                        <a:effectLst/>
                        <a:latin typeface="Arial MT"/>
                        <a:ea typeface="Arial MT"/>
                        <a:cs typeface="Arial MT"/>
                      </a:endParaRPr>
                    </a:p>
                  </a:txBody>
                  <a:tcPr marL="0" marR="0" marT="0" marB="0" anchor="ctr">
                    <a:solidFill>
                      <a:schemeClr val="bg1"/>
                    </a:solidFill>
                  </a:tcPr>
                </a:tc>
                <a:extLst>
                  <a:ext uri="{0D108BD9-81ED-4DB2-BD59-A6C34878D82A}">
                    <a16:rowId xmlns:a16="http://schemas.microsoft.com/office/drawing/2014/main" xmlns="" val="36931938"/>
                  </a:ext>
                </a:extLst>
              </a:tr>
            </a:tbl>
          </a:graphicData>
        </a:graphic>
      </p:graphicFrame>
      <p:sp>
        <p:nvSpPr>
          <p:cNvPr id="3" name="Rectangle 2">
            <a:extLst>
              <a:ext uri="{FF2B5EF4-FFF2-40B4-BE49-F238E27FC236}">
                <a16:creationId xmlns:a16="http://schemas.microsoft.com/office/drawing/2014/main" xmlns="" id="{428A631F-1D34-945B-395E-E277364D7C11}"/>
              </a:ext>
            </a:extLst>
          </p:cNvPr>
          <p:cNvSpPr/>
          <p:nvPr/>
        </p:nvSpPr>
        <p:spPr>
          <a:xfrm>
            <a:off x="99501" y="6159990"/>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E3E7D8AC-9363-D237-A9B5-F4710225601C}"/>
              </a:ext>
            </a:extLst>
          </p:cNvPr>
          <p:cNvSpPr txBox="1"/>
          <p:nvPr/>
        </p:nvSpPr>
        <p:spPr>
          <a:xfrm>
            <a:off x="455045" y="5653593"/>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3</a:t>
            </a:r>
          </a:p>
        </p:txBody>
      </p:sp>
      <p:sp>
        <p:nvSpPr>
          <p:cNvPr id="5" name="Slide Number Placeholder 4">
            <a:extLst>
              <a:ext uri="{FF2B5EF4-FFF2-40B4-BE49-F238E27FC236}">
                <a16:creationId xmlns:a16="http://schemas.microsoft.com/office/drawing/2014/main" xmlns="" id="{E80D6B2F-6AAD-97B9-8617-79B8A5126F93}"/>
              </a:ext>
            </a:extLst>
          </p:cNvPr>
          <p:cNvSpPr>
            <a:spLocks noGrp="1"/>
          </p:cNvSpPr>
          <p:nvPr>
            <p:ph type="sldNum" sz="quarter" idx="12"/>
          </p:nvPr>
        </p:nvSpPr>
        <p:spPr/>
        <p:txBody>
          <a:bodyPr/>
          <a:lstStyle/>
          <a:p>
            <a:fld id="{DA29E366-C59F-4931-AACC-96A9B8496996}" type="slidenum">
              <a:rPr lang="en-US" smtClean="0"/>
              <a:pPr/>
              <a:t>73</a:t>
            </a:fld>
            <a:endParaRPr lang="en-US" dirty="0"/>
          </a:p>
        </p:txBody>
      </p:sp>
    </p:spTree>
    <p:extLst>
      <p:ext uri="{BB962C8B-B14F-4D97-AF65-F5344CB8AC3E}">
        <p14:creationId xmlns:p14="http://schemas.microsoft.com/office/powerpoint/2010/main" xmlns="" val="150010499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A94871E-96FC-4ADE-815B-41A636E34F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18C07159-3CCE-A7F4-2AB5-1021804C2C2C}"/>
              </a:ext>
            </a:extLst>
          </p:cNvPr>
          <p:cNvSpPr txBox="1">
            <a:spLocks/>
          </p:cNvSpPr>
          <p:nvPr/>
        </p:nvSpPr>
        <p:spPr>
          <a:xfrm>
            <a:off x="480060" y="320040"/>
            <a:ext cx="5019620" cy="3892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rgbClr val="F5981B"/>
                </a:solidFill>
                <a:latin typeface="Arial"/>
                <a:cs typeface="Arial"/>
              </a:rPr>
              <a:t>Programme</a:t>
            </a:r>
            <a:r>
              <a:rPr lang="en-US" sz="5700" kern="1200" dirty="0">
                <a:solidFill>
                  <a:schemeClr val="tx1"/>
                </a:solidFill>
                <a:latin typeface="+mj-lt"/>
                <a:ea typeface="+mj-ea"/>
                <a:cs typeface="+mj-cs"/>
              </a:rPr>
              <a:t> Four</a:t>
            </a:r>
          </a:p>
        </p:txBody>
      </p:sp>
      <p:sp>
        <p:nvSpPr>
          <p:cNvPr id="17"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5921"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descr="Image">
            <a:extLst>
              <a:ext uri="{FF2B5EF4-FFF2-40B4-BE49-F238E27FC236}">
                <a16:creationId xmlns:a16="http://schemas.microsoft.com/office/drawing/2014/main" xmlns="" id="{22AFB1C6-86D3-68AF-8FC6-B01A049D3BC1}"/>
              </a:ext>
            </a:extLst>
          </p:cNvPr>
          <p:cNvPicPr>
            <a:picLocks noChangeAspect="1"/>
          </p:cNvPicPr>
          <p:nvPr/>
        </p:nvPicPr>
        <p:blipFill>
          <a:blip r:embed="rId2" cstate="print"/>
          <a:stretch>
            <a:fillRect/>
          </a:stretch>
        </p:blipFill>
        <p:spPr>
          <a:xfrm>
            <a:off x="5836158" y="3180478"/>
            <a:ext cx="3065526" cy="260569"/>
          </a:xfrm>
          <a:prstGeom prst="rect">
            <a:avLst/>
          </a:prstGeom>
        </p:spPr>
      </p:pic>
      <p:sp>
        <p:nvSpPr>
          <p:cNvPr id="2" name="TextBox 1">
            <a:extLst>
              <a:ext uri="{FF2B5EF4-FFF2-40B4-BE49-F238E27FC236}">
                <a16:creationId xmlns:a16="http://schemas.microsoft.com/office/drawing/2014/main" xmlns="" id="{44D7894D-90D9-C24B-7973-BEFC7072E38E}"/>
              </a:ext>
            </a:extLst>
          </p:cNvPr>
          <p:cNvSpPr txBox="1"/>
          <p:nvPr/>
        </p:nvSpPr>
        <p:spPr>
          <a:xfrm>
            <a:off x="3718613" y="4049079"/>
            <a:ext cx="45720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dirty="0"/>
              <a:t>Heritage Promotion and Preservation</a:t>
            </a:r>
          </a:p>
        </p:txBody>
      </p:sp>
      <p:sp>
        <p:nvSpPr>
          <p:cNvPr id="3" name="Slide Number Placeholder 2">
            <a:extLst>
              <a:ext uri="{FF2B5EF4-FFF2-40B4-BE49-F238E27FC236}">
                <a16:creationId xmlns:a16="http://schemas.microsoft.com/office/drawing/2014/main" xmlns="" id="{DD418D0F-9585-2857-24BF-B65643A353F9}"/>
              </a:ext>
            </a:extLst>
          </p:cNvPr>
          <p:cNvSpPr>
            <a:spLocks noGrp="1"/>
          </p:cNvSpPr>
          <p:nvPr>
            <p:ph type="sldNum" sz="quarter" idx="12"/>
          </p:nvPr>
        </p:nvSpPr>
        <p:spPr/>
        <p:txBody>
          <a:bodyPr/>
          <a:lstStyle/>
          <a:p>
            <a:fld id="{DA29E366-C59F-4931-AACC-96A9B8496996}" type="slidenum">
              <a:rPr lang="en-US" smtClean="0"/>
              <a:pPr/>
              <a:t>74</a:t>
            </a:fld>
            <a:endParaRPr lang="en-US" dirty="0"/>
          </a:p>
        </p:txBody>
      </p:sp>
    </p:spTree>
    <p:extLst>
      <p:ext uri="{BB962C8B-B14F-4D97-AF65-F5344CB8AC3E}">
        <p14:creationId xmlns:p14="http://schemas.microsoft.com/office/powerpoint/2010/main" xmlns="" val="28575395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1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32664CAD-E81B-63A7-F6D2-D6B961DF9D5E}"/>
              </a:ext>
            </a:extLst>
          </p:cNvPr>
          <p:cNvSpPr txBox="1"/>
          <p:nvPr/>
        </p:nvSpPr>
        <p:spPr>
          <a:xfrm>
            <a:off x="515125" y="1153572"/>
            <a:ext cx="2400300"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dirty="0">
                <a:solidFill>
                  <a:srgbClr val="FFFFFF"/>
                </a:solidFill>
                <a:latin typeface="+mj-lt"/>
                <a:ea typeface="+mj-ea"/>
                <a:cs typeface="+mj-cs"/>
              </a:rPr>
              <a:t>Purpose</a:t>
            </a:r>
          </a:p>
        </p:txBody>
      </p:sp>
      <p:sp>
        <p:nvSpPr>
          <p:cNvPr id="28" name="Arc 2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741E9825-116F-A343-915F-6FF77B997E6C}"/>
              </a:ext>
            </a:extLst>
          </p:cNvPr>
          <p:cNvSpPr txBox="1"/>
          <p:nvPr/>
        </p:nvSpPr>
        <p:spPr>
          <a:xfrm>
            <a:off x="3137497" y="190918"/>
            <a:ext cx="5762101" cy="6581671"/>
          </a:xfrm>
          <a:prstGeom prst="rect">
            <a:avLst/>
          </a:prstGeom>
        </p:spPr>
        <p:txBody>
          <a:bodyPr vert="horz" lIns="91440" tIns="45720" rIns="91440" bIns="45720" rtlCol="0" anchor="ctr">
            <a:normAutofit fontScale="85000" lnSpcReduction="20000"/>
          </a:bodyPr>
          <a:lstStyle/>
          <a:p>
            <a:pPr algn="just" defTabSz="914400">
              <a:spcAft>
                <a:spcPts val="600"/>
              </a:spcAft>
              <a:tabLst>
                <a:tab pos="270129" algn="l"/>
              </a:tabLst>
            </a:pPr>
            <a:r>
              <a:rPr lang="en-US" sz="1600" dirty="0"/>
              <a:t>The </a:t>
            </a:r>
            <a:r>
              <a:rPr lang="en-US" sz="1600" b="1" dirty="0"/>
              <a:t>purpose</a:t>
            </a:r>
            <a:r>
              <a:rPr lang="en-US" sz="1600" dirty="0"/>
              <a:t> of this Programme is to preserve and promote South African heritage, including archival and heraldic heritage; oversee and transfer funds to libraries.  It is comprised of the following sub-programmes: </a:t>
            </a:r>
          </a:p>
          <a:p>
            <a:pPr algn="just" defTabSz="914400">
              <a:spcAft>
                <a:spcPts val="600"/>
              </a:spcAft>
              <a:tabLst>
                <a:tab pos="270129" algn="l"/>
              </a:tabLst>
            </a:pPr>
            <a:endParaRPr lang="en-US" sz="1600" dirty="0"/>
          </a:p>
          <a:p>
            <a:pPr algn="just" defTabSz="914400">
              <a:spcAft>
                <a:spcPts val="600"/>
              </a:spcAft>
            </a:pPr>
            <a:r>
              <a:rPr lang="en-US" sz="1600" b="1" dirty="0"/>
              <a:t>Heritage Promotion</a:t>
            </a:r>
            <a:r>
              <a:rPr lang="en-US" sz="1600" dirty="0"/>
              <a:t> supports a range of heritage initiatives and projects, such as the transformation of the heritage landscape through the conceptualisation, equipping and operationalisation of legacy projects ; the Funding of Heritage Institutions ( Museums, National Heritage Council and South African Heritage Resources Agency); the documentation of South Africa’s indigenous knowledge through the writing of books on living human treasures and the compilation of a national register of South Africa’s indigenous knowledge systems assisted by the Indigenous Knowledge Authentication Panel; leading the transformation of the heritage landscape through resistance and liberation heritage route and the relocation of statues; the Bureau of Heraldry, which registers symbols, popularises national symbols through public awareness campaigns, coordinates the National Orders Awards Ceremony; develops and reviews heritage policies and legislation for the preservation, conservation and management of South African heritage.  </a:t>
            </a:r>
          </a:p>
          <a:p>
            <a:pPr algn="just" defTabSz="914400">
              <a:spcAft>
                <a:spcPts val="600"/>
              </a:spcAft>
            </a:pPr>
            <a:endParaRPr lang="en-US" sz="1600" dirty="0"/>
          </a:p>
          <a:p>
            <a:pPr algn="just" defTabSz="914400">
              <a:spcAft>
                <a:spcPts val="600"/>
              </a:spcAft>
            </a:pPr>
            <a:r>
              <a:rPr lang="en-US" sz="1600" b="1" dirty="0"/>
              <a:t>National Archive Services</a:t>
            </a:r>
            <a:r>
              <a:rPr lang="en-US" sz="1600" dirty="0"/>
              <a:t> acquires, preserves, manages, and makes accessible records with enduring value. </a:t>
            </a:r>
          </a:p>
          <a:p>
            <a:pPr algn="just" defTabSz="914400">
              <a:spcAft>
                <a:spcPts val="600"/>
              </a:spcAft>
            </a:pPr>
            <a:endParaRPr lang="en-US" sz="1600" dirty="0"/>
          </a:p>
          <a:p>
            <a:pPr algn="just" defTabSz="914400">
              <a:spcAft>
                <a:spcPts val="600"/>
              </a:spcAft>
            </a:pPr>
            <a:r>
              <a:rPr lang="en-US" sz="1600" b="1" dirty="0"/>
              <a:t>Public Library Services</a:t>
            </a:r>
            <a:r>
              <a:rPr lang="en-US" sz="1600" dirty="0"/>
              <a:t> transfers funds to provincial Departments for conditional allocations to community library services for constructing and upgrading libraries, hiring personnel, and purchasing library materials.</a:t>
            </a:r>
          </a:p>
          <a:p>
            <a:pPr algn="just" defTabSz="914400">
              <a:spcAft>
                <a:spcPts val="600"/>
              </a:spcAft>
            </a:pPr>
            <a:endParaRPr lang="en-US" sz="1600" dirty="0"/>
          </a:p>
          <a:p>
            <a:pPr algn="just" defTabSz="914400">
              <a:spcAft>
                <a:spcPts val="600"/>
              </a:spcAft>
            </a:pPr>
            <a:r>
              <a:rPr lang="en-US" sz="1600" dirty="0"/>
              <a:t>The Department provides secretarial services to the </a:t>
            </a:r>
            <a:r>
              <a:rPr lang="en-US" sz="1600" b="1" dirty="0"/>
              <a:t>South African Geographical Names Council</a:t>
            </a:r>
            <a:r>
              <a:rPr lang="en-US" sz="1600" dirty="0"/>
              <a:t>, an advisory body that facilitates name changes by consulting with communities to advise the Minister of Sport, Arts and Culture.</a:t>
            </a:r>
            <a:endParaRPr lang="en-US" sz="1600" dirty="0">
              <a:effectLst/>
            </a:endParaRPr>
          </a:p>
        </p:txBody>
      </p:sp>
      <p:sp>
        <p:nvSpPr>
          <p:cNvPr id="4" name="TextBox 3">
            <a:extLst>
              <a:ext uri="{FF2B5EF4-FFF2-40B4-BE49-F238E27FC236}">
                <a16:creationId xmlns:a16="http://schemas.microsoft.com/office/drawing/2014/main" xmlns="" id="{B6AB48D9-694D-EE1F-A76A-28286B2CC2E7}"/>
              </a:ext>
            </a:extLst>
          </p:cNvPr>
          <p:cNvSpPr txBox="1"/>
          <p:nvPr/>
        </p:nvSpPr>
        <p:spPr>
          <a:xfrm>
            <a:off x="173691" y="2466090"/>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4</a:t>
            </a:r>
          </a:p>
        </p:txBody>
      </p:sp>
      <p:sp>
        <p:nvSpPr>
          <p:cNvPr id="5" name="Slide Number Placeholder 4">
            <a:extLst>
              <a:ext uri="{FF2B5EF4-FFF2-40B4-BE49-F238E27FC236}">
                <a16:creationId xmlns:a16="http://schemas.microsoft.com/office/drawing/2014/main" xmlns="" id="{4953465B-BBAB-5C10-22F0-576F7FE9983B}"/>
              </a:ext>
            </a:extLst>
          </p:cNvPr>
          <p:cNvSpPr>
            <a:spLocks noGrp="1"/>
          </p:cNvSpPr>
          <p:nvPr>
            <p:ph type="sldNum" sz="quarter" idx="12"/>
          </p:nvPr>
        </p:nvSpPr>
        <p:spPr/>
        <p:txBody>
          <a:bodyPr/>
          <a:lstStyle/>
          <a:p>
            <a:fld id="{DA29E366-C59F-4931-AACC-96A9B8496996}" type="slidenum">
              <a:rPr lang="en-US" smtClean="0"/>
              <a:pPr/>
              <a:t>75</a:t>
            </a:fld>
            <a:endParaRPr lang="en-US" dirty="0"/>
          </a:p>
        </p:txBody>
      </p:sp>
    </p:spTree>
    <p:extLst>
      <p:ext uri="{BB962C8B-B14F-4D97-AF65-F5344CB8AC3E}">
        <p14:creationId xmlns:p14="http://schemas.microsoft.com/office/powerpoint/2010/main" xmlns="" val="75717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C4F06115-4682-A8C0-D780-01C2B3D69426}"/>
              </a:ext>
            </a:extLst>
          </p:cNvPr>
          <p:cNvSpPr txBox="1"/>
          <p:nvPr/>
        </p:nvSpPr>
        <p:spPr>
          <a:xfrm>
            <a:off x="479160" y="417576"/>
            <a:ext cx="8182230" cy="124939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5700" dirty="0">
                <a:latin typeface="+mj-lt"/>
                <a:ea typeface="+mj-ea"/>
                <a:cs typeface="+mj-cs"/>
              </a:rPr>
              <a:t>Programme Four</a:t>
            </a:r>
            <a:endParaRPr lang="en-US" sz="57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xmlns=""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E52EFB9D-88C6-B126-C7B5-2CD815E8A1A7}"/>
              </a:ext>
            </a:extLst>
          </p:cNvPr>
          <p:cNvGraphicFramePr>
            <a:graphicFrameLocks noGrp="1"/>
          </p:cNvGraphicFramePr>
          <p:nvPr>
            <p:extLst>
              <p:ext uri="{D42A27DB-BD31-4B8C-83A1-F6EECF244321}">
                <p14:modId xmlns:p14="http://schemas.microsoft.com/office/powerpoint/2010/main" xmlns="" val="2060500598"/>
              </p:ext>
            </p:extLst>
          </p:nvPr>
        </p:nvGraphicFramePr>
        <p:xfrm>
          <a:off x="1024927" y="2633472"/>
          <a:ext cx="7091861" cy="3586354"/>
        </p:xfrm>
        <a:graphic>
          <a:graphicData uri="http://schemas.openxmlformats.org/drawingml/2006/table">
            <a:tbl>
              <a:tblPr firstRow="1" bandRow="1"/>
              <a:tblGrid>
                <a:gridCol w="2285134">
                  <a:extLst>
                    <a:ext uri="{9D8B030D-6E8A-4147-A177-3AD203B41FA5}">
                      <a16:colId xmlns:a16="http://schemas.microsoft.com/office/drawing/2014/main" xmlns="" val="1159849940"/>
                    </a:ext>
                  </a:extLst>
                </a:gridCol>
                <a:gridCol w="4806727">
                  <a:extLst>
                    <a:ext uri="{9D8B030D-6E8A-4147-A177-3AD203B41FA5}">
                      <a16:colId xmlns:a16="http://schemas.microsoft.com/office/drawing/2014/main" xmlns="" val="2264004200"/>
                    </a:ext>
                  </a:extLst>
                </a:gridCol>
              </a:tblGrid>
              <a:tr h="235969">
                <a:tc>
                  <a:txBody>
                    <a:bodyPr/>
                    <a:lstStyle/>
                    <a:p>
                      <a:pPr marL="0" marR="0">
                        <a:lnSpc>
                          <a:spcPct val="107000"/>
                        </a:lnSpc>
                        <a:spcBef>
                          <a:spcPts val="0"/>
                        </a:spcBef>
                        <a:spcAft>
                          <a:spcPts val="0"/>
                        </a:spcAft>
                      </a:pP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programmes/projects/focus areas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94" marR="70694" marT="35348" marB="353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9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94" marR="70694" marT="35348" marB="353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1915560860"/>
                  </a:ext>
                </a:extLst>
              </a:tr>
              <a:tr h="1768477">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National symbols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94" marR="70694" marT="35348" marB="353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GB"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Promote national symbols towards fostering unity in diversity, social cohesion, national identity, nation building and patriotism.</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GB" sz="11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Deliverables for 2023/24</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 Public awareness activations on the “I am the Flag” Campaign to promote the national flag,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flags provided to schools (new requests and replenishing) to compliment the learning area associated with national symbols,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workshops to advance knowledge among citizens on National Symbols, including the Flag.</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94" marR="70694" marT="35348" marB="353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6365615"/>
                  </a:ext>
                </a:extLst>
              </a:tr>
              <a:tr h="1581908">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Geographical Names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94" marR="70694" marT="35348" marB="353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Publishing in the Government Gazette a list of geographical names approved by the Minister to promote transformation of the heritage landscape through geographical names standardization.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Reclaiming removed geographical names, renaming spaces to names of anticolonial anti-apartheid heroes, moments and events, correcting founding myths and decolonizing the geographical names landscape.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Deliverables for 2023/24</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gazettes published.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0694" marR="70694" marT="35348" marB="3534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3356016"/>
                  </a:ext>
                </a:extLst>
              </a:tr>
            </a:tbl>
          </a:graphicData>
        </a:graphic>
      </p:graphicFrame>
      <p:sp>
        <p:nvSpPr>
          <p:cNvPr id="4" name="Slide Number Placeholder 3">
            <a:extLst>
              <a:ext uri="{FF2B5EF4-FFF2-40B4-BE49-F238E27FC236}">
                <a16:creationId xmlns:a16="http://schemas.microsoft.com/office/drawing/2014/main" xmlns="" id="{A6EE2065-6A66-CE2D-BEF3-6A67F582C203}"/>
              </a:ext>
            </a:extLst>
          </p:cNvPr>
          <p:cNvSpPr>
            <a:spLocks noGrp="1"/>
          </p:cNvSpPr>
          <p:nvPr>
            <p:ph type="sldNum" sz="quarter" idx="12"/>
          </p:nvPr>
        </p:nvSpPr>
        <p:spPr/>
        <p:txBody>
          <a:bodyPr/>
          <a:lstStyle/>
          <a:p>
            <a:fld id="{DA29E366-C59F-4931-AACC-96A9B8496996}" type="slidenum">
              <a:rPr lang="en-US" smtClean="0"/>
              <a:pPr/>
              <a:t>76</a:t>
            </a:fld>
            <a:endParaRPr lang="en-US" dirty="0"/>
          </a:p>
        </p:txBody>
      </p:sp>
    </p:spTree>
    <p:extLst>
      <p:ext uri="{BB962C8B-B14F-4D97-AF65-F5344CB8AC3E}">
        <p14:creationId xmlns:p14="http://schemas.microsoft.com/office/powerpoint/2010/main" xmlns="" val="3172683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9AA0FF5F-391D-8EE4-B465-CBE60366FB00}"/>
              </a:ext>
            </a:extLst>
          </p:cNvPr>
          <p:cNvSpPr txBox="1"/>
          <p:nvPr/>
        </p:nvSpPr>
        <p:spPr>
          <a:xfrm>
            <a:off x="479160" y="417576"/>
            <a:ext cx="8182230" cy="124939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5700" kern="1200" dirty="0">
                <a:solidFill>
                  <a:schemeClr val="tx1"/>
                </a:solidFill>
                <a:latin typeface="+mj-lt"/>
                <a:ea typeface="+mj-ea"/>
                <a:cs typeface="+mj-cs"/>
              </a:rPr>
              <a:t>Programme Four</a:t>
            </a:r>
          </a:p>
        </p:txBody>
      </p:sp>
      <p:sp>
        <p:nvSpPr>
          <p:cNvPr id="10" name="sketch line">
            <a:extLst>
              <a:ext uri="{FF2B5EF4-FFF2-40B4-BE49-F238E27FC236}">
                <a16:creationId xmlns:a16="http://schemas.microsoft.com/office/drawing/2014/main" xmlns=""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FF09ED99-7752-AECE-4269-743677AA5233}"/>
              </a:ext>
            </a:extLst>
          </p:cNvPr>
          <p:cNvGraphicFramePr>
            <a:graphicFrameLocks noGrp="1"/>
          </p:cNvGraphicFramePr>
          <p:nvPr>
            <p:extLst>
              <p:ext uri="{D42A27DB-BD31-4B8C-83A1-F6EECF244321}">
                <p14:modId xmlns:p14="http://schemas.microsoft.com/office/powerpoint/2010/main" xmlns="" val="3943510559"/>
              </p:ext>
            </p:extLst>
          </p:nvPr>
        </p:nvGraphicFramePr>
        <p:xfrm>
          <a:off x="241159" y="2027585"/>
          <a:ext cx="8832501" cy="4665167"/>
        </p:xfrm>
        <a:graphic>
          <a:graphicData uri="http://schemas.openxmlformats.org/drawingml/2006/table">
            <a:tbl>
              <a:tblPr firstRow="1" bandRow="1"/>
              <a:tblGrid>
                <a:gridCol w="3406729">
                  <a:extLst>
                    <a:ext uri="{9D8B030D-6E8A-4147-A177-3AD203B41FA5}">
                      <a16:colId xmlns:a16="http://schemas.microsoft.com/office/drawing/2014/main" xmlns="" val="2553348597"/>
                    </a:ext>
                  </a:extLst>
                </a:gridCol>
                <a:gridCol w="5425772">
                  <a:extLst>
                    <a:ext uri="{9D8B030D-6E8A-4147-A177-3AD203B41FA5}">
                      <a16:colId xmlns:a16="http://schemas.microsoft.com/office/drawing/2014/main" xmlns="" val="2895166990"/>
                    </a:ext>
                  </a:extLst>
                </a:gridCol>
              </a:tblGrid>
              <a:tr h="227366">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programmes/projects/focus areas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117" marR="68117" marT="34059" marB="340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117" marR="68117" marT="34059" marB="340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00030330"/>
                  </a:ext>
                </a:extLst>
              </a:tr>
              <a:tr h="1610345">
                <a:tc>
                  <a:txBody>
                    <a:bodyPr/>
                    <a:lstStyle/>
                    <a:p>
                      <a:pPr marL="0" marR="0">
                        <a:lnSpc>
                          <a:spcPct val="107000"/>
                        </a:lnSpc>
                        <a:spcBef>
                          <a:spcPts val="0"/>
                        </a:spcBef>
                        <a:spcAft>
                          <a:spcPts val="0"/>
                        </a:spcAft>
                      </a:pPr>
                      <a:r>
                        <a:rPr lang="en-ZA"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Conceptualize, equip and operationalize legacy projects to transform the heritage landscape</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117" marR="68117" marT="34059" marB="340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ZA"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Conceptualize, design, research, collect, install and present objects, exhibitions and information in various forms in newly created museums.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ZA"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Equip these museums with operational tools such as furniture, information technology, etc. whilst they are either under construction or where construction has been finalized.</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ZA"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Install monuments, statues, memorials in public spaces formerly exclusive to some population groups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ZA"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Correct founding myths and decolonize iconography in public spaces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ZA" sz="11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Deliverables for 2023/24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ZA"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Conceptualise, design, develop and install OR Tambo Garden of Remembrance statue and bust, Charlotte Maxeke Statue, Archie Gumede Statue Winnie Mandela Clinic exhibition and, Sarah Baartman Exhibition. Operationalise Liliesleaf Museum.</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117" marR="68117" marT="34059" marB="340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1472277"/>
                  </a:ext>
                </a:extLst>
              </a:tr>
              <a:tr h="1748643">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Monitoring Implementation of the Resistance and Liberation Heritage Route</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117" marR="68117" marT="34059" marB="340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Resistance and Liberation Heritage Route recognizes  communities, icons, places/sites, and record epoch-making stories which had a significant impact on the South Africa’s struggle against colonialism and for liberation.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Programme is part of the UNESCO and AU Programme of the African Liberation Heritage Programme “Roads to Independence”.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DSAC with the Provinces and the National Heritage Council (NHC) as implementing agency develop RLHR sites and alternative forms of memorialization to preserve, protect and promote our resistance and liberation heritage.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DSAC monitors the implementation progress on the RLHR through progress reports against implementation plans from the NHC and reports to cabinet bi-annually.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Deliverables for 2023/24</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reports</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117" marR="68117" marT="34059" marB="340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136672"/>
                  </a:ext>
                </a:extLst>
              </a:tr>
            </a:tbl>
          </a:graphicData>
        </a:graphic>
      </p:graphicFrame>
      <p:sp>
        <p:nvSpPr>
          <p:cNvPr id="4" name="Slide Number Placeholder 3">
            <a:extLst>
              <a:ext uri="{FF2B5EF4-FFF2-40B4-BE49-F238E27FC236}">
                <a16:creationId xmlns:a16="http://schemas.microsoft.com/office/drawing/2014/main" xmlns="" id="{4CB8EB19-34EE-D3AC-F3EC-2F769861B828}"/>
              </a:ext>
            </a:extLst>
          </p:cNvPr>
          <p:cNvSpPr>
            <a:spLocks noGrp="1"/>
          </p:cNvSpPr>
          <p:nvPr>
            <p:ph type="sldNum" sz="quarter" idx="12"/>
          </p:nvPr>
        </p:nvSpPr>
        <p:spPr/>
        <p:txBody>
          <a:bodyPr/>
          <a:lstStyle/>
          <a:p>
            <a:fld id="{DA29E366-C59F-4931-AACC-96A9B8496996}" type="slidenum">
              <a:rPr lang="en-US" smtClean="0"/>
              <a:pPr/>
              <a:t>77</a:t>
            </a:fld>
            <a:endParaRPr lang="en-US" dirty="0"/>
          </a:p>
        </p:txBody>
      </p:sp>
    </p:spTree>
    <p:extLst>
      <p:ext uri="{BB962C8B-B14F-4D97-AF65-F5344CB8AC3E}">
        <p14:creationId xmlns:p14="http://schemas.microsoft.com/office/powerpoint/2010/main" xmlns="" val="28546357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B91AA9CB-CA97-4BB7-5938-63AA47757A18}"/>
              </a:ext>
            </a:extLst>
          </p:cNvPr>
          <p:cNvSpPr txBox="1"/>
          <p:nvPr/>
        </p:nvSpPr>
        <p:spPr>
          <a:xfrm>
            <a:off x="479160" y="417576"/>
            <a:ext cx="8182230" cy="124939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5700" kern="1200" dirty="0">
                <a:solidFill>
                  <a:schemeClr val="tx1"/>
                </a:solidFill>
                <a:latin typeface="+mj-lt"/>
                <a:ea typeface="+mj-ea"/>
                <a:cs typeface="+mj-cs"/>
              </a:rPr>
              <a:t>Programme Four</a:t>
            </a:r>
          </a:p>
        </p:txBody>
      </p:sp>
      <p:sp>
        <p:nvSpPr>
          <p:cNvPr id="10" name="sketch line">
            <a:extLst>
              <a:ext uri="{FF2B5EF4-FFF2-40B4-BE49-F238E27FC236}">
                <a16:creationId xmlns:a16="http://schemas.microsoft.com/office/drawing/2014/main" xmlns=""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xmlns="" id="{9D712B5D-DB86-56C3-7ED9-E3FEC93B55A5}"/>
              </a:ext>
            </a:extLst>
          </p:cNvPr>
          <p:cNvGraphicFramePr>
            <a:graphicFrameLocks noGrp="1"/>
          </p:cNvGraphicFramePr>
          <p:nvPr>
            <p:extLst>
              <p:ext uri="{D42A27DB-BD31-4B8C-83A1-F6EECF244321}">
                <p14:modId xmlns:p14="http://schemas.microsoft.com/office/powerpoint/2010/main" xmlns="" val="3826651242"/>
              </p:ext>
            </p:extLst>
          </p:nvPr>
        </p:nvGraphicFramePr>
        <p:xfrm>
          <a:off x="178580" y="1871227"/>
          <a:ext cx="8783390" cy="5123456"/>
        </p:xfrm>
        <a:graphic>
          <a:graphicData uri="http://schemas.openxmlformats.org/drawingml/2006/table">
            <a:tbl>
              <a:tblPr firstRow="1" bandRow="1"/>
              <a:tblGrid>
                <a:gridCol w="2864417">
                  <a:extLst>
                    <a:ext uri="{9D8B030D-6E8A-4147-A177-3AD203B41FA5}">
                      <a16:colId xmlns:a16="http://schemas.microsoft.com/office/drawing/2014/main" xmlns="" val="374277762"/>
                    </a:ext>
                  </a:extLst>
                </a:gridCol>
                <a:gridCol w="5918973">
                  <a:extLst>
                    <a:ext uri="{9D8B030D-6E8A-4147-A177-3AD203B41FA5}">
                      <a16:colId xmlns:a16="http://schemas.microsoft.com/office/drawing/2014/main" xmlns="" val="1632895095"/>
                    </a:ext>
                  </a:extLst>
                </a:gridCol>
              </a:tblGrid>
              <a:tr h="0">
                <a:tc>
                  <a:txBody>
                    <a:bodyPr/>
                    <a:lstStyle/>
                    <a:p>
                      <a:pPr marL="0" marR="0">
                        <a:lnSpc>
                          <a:spcPct val="107000"/>
                        </a:lnSpc>
                        <a:spcBef>
                          <a:spcPts val="0"/>
                        </a:spcBef>
                        <a:spcAft>
                          <a:spcPts val="0"/>
                        </a:spcAft>
                      </a:pPr>
                      <a:r>
                        <a:rPr lang="en-US" sz="105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Key programmes/projects/focus areas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12" marR="53812" marT="26906" marB="26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0"/>
                        </a:spcAft>
                      </a:pPr>
                      <a:r>
                        <a:rPr lang="en-US" sz="105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description – Rationale &amp; justification – Deliverables for 2023/24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12" marR="53812" marT="26906" marB="26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909281778"/>
                  </a:ext>
                </a:extLst>
              </a:tr>
              <a:tr h="1483596">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Records digitised / Provide access to information</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740" marR="46740" marT="23370" marB="233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More than 90% of archival records are not digitised. This delays online access to record. Digitisation is an ongoing process based on the extent of archival records preserved at the National Archives.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Online access to records will be enhanced in line with 4IR if archival records are digitised. There is a need to allocate resources in order to fulfil the mandate of the Constitution and that of the NARSSA Act with regards to access to information.</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output has been pursued for a period of 4 years. NARSSA has to date digitised the Rivonia Trial Dictabelts, CODESA and Multiparty Negotiating Forum Collections, and these are available online. Currently the Treason Trial and TRC collections (dictabelts and paper records) are being digitised and will soon be uploaded on the NARSSA website.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 Records are to be digitised as per APP.</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30 000 Paper records digitised as per the Operation Plan.</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740" marR="46740" marT="23370" marB="233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16925677"/>
                  </a:ext>
                </a:extLst>
              </a:tr>
              <a:tr h="1265087">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Newly built and/or modular libraries supported financially / Provide access to information and infrastructure</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740" marR="46740" marT="23370" marB="233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defTabSz="963613">
                        <a:lnSpc>
                          <a:spcPct val="107000"/>
                        </a:lnSpc>
                        <a:spcBef>
                          <a:spcPts val="0"/>
                        </a:spcBef>
                        <a:spcAft>
                          <a:spcPts val="0"/>
                        </a:spcAft>
                        <a:tabLs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Transfer  funds  to provincial departments  for conditional grant allocations to community library  services for constructing and upgrading libraries, purchasing of library materials in all formats including material for the blind and visually impaired, ICT etc. </a:t>
                      </a:r>
                    </a:p>
                    <a:p>
                      <a:pPr marL="0" marR="0" defTabSz="963613">
                        <a:lnSpc>
                          <a:spcPct val="107000"/>
                        </a:lnSpc>
                        <a:spcBef>
                          <a:spcPts val="0"/>
                        </a:spcBef>
                        <a:spcAft>
                          <a:spcPts val="0"/>
                        </a:spcAft>
                        <a:tabLst/>
                      </a:pP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funding has been made available since 2007 to transform urban and rural community library infrastructure, facilities and services at provincial level. To date 238 new libraries have been built and 670 existing facilities have been upgraded. However, there is still a need to provide more services in order to close the gaps and address the inequalities of the past.</a:t>
                      </a:r>
                    </a:p>
                    <a:p>
                      <a:pPr marL="0" marR="0" algn="just">
                        <a:lnSpc>
                          <a:spcPct val="107000"/>
                        </a:lnSpc>
                        <a:spcBef>
                          <a:spcPts val="0"/>
                        </a:spcBef>
                        <a:spcAft>
                          <a:spcPts val="0"/>
                        </a:spcAft>
                      </a:pP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provision of access to information enables the society to gain access to knowledge that will improve their socio-economic status. Libraries promote literacy and support lifelong learning, creates a culture of reading and improves the quality education.</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 libraries financially supported.</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740" marR="46740" marT="23370" marB="233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307694"/>
                  </a:ext>
                </a:extLst>
              </a:tr>
              <a:tr h="405577">
                <a:tc>
                  <a:txBody>
                    <a:bodyPr/>
                    <a:lstStyle/>
                    <a:p>
                      <a:pPr marL="0" marR="0">
                        <a:lnSpc>
                          <a:spcPct val="107000"/>
                        </a:lnSpc>
                        <a:spcBef>
                          <a:spcPts val="0"/>
                        </a:spcBef>
                        <a:spcAft>
                          <a:spcPts val="0"/>
                        </a:spcAft>
                      </a:pPr>
                      <a:r>
                        <a:rPr lang="en-US"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Heritage bursaries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264" marR="61264" marT="30632" marB="306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DSAC awards heritage bursaries to deserving students in order to bridge the skills gap within the heritage sector. From 2023/2024 financial year, the DSAC will be placing qualified unemployed heritage graduates at the DSAC institutions to equip them with work or practical experience.     </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264" marR="61264" marT="30632" marB="306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32819790"/>
                  </a:ext>
                </a:extLst>
              </a:tr>
            </a:tbl>
          </a:graphicData>
        </a:graphic>
      </p:graphicFrame>
      <p:sp>
        <p:nvSpPr>
          <p:cNvPr id="4" name="Slide Number Placeholder 3">
            <a:extLst>
              <a:ext uri="{FF2B5EF4-FFF2-40B4-BE49-F238E27FC236}">
                <a16:creationId xmlns:a16="http://schemas.microsoft.com/office/drawing/2014/main" xmlns="" id="{E41D2604-FF82-3367-0EC3-FE17C5216945}"/>
              </a:ext>
            </a:extLst>
          </p:cNvPr>
          <p:cNvSpPr>
            <a:spLocks noGrp="1"/>
          </p:cNvSpPr>
          <p:nvPr>
            <p:ph type="sldNum" sz="quarter" idx="12"/>
          </p:nvPr>
        </p:nvSpPr>
        <p:spPr/>
        <p:txBody>
          <a:bodyPr/>
          <a:lstStyle/>
          <a:p>
            <a:fld id="{DA29E366-C59F-4931-AACC-96A9B8496996}" type="slidenum">
              <a:rPr lang="en-US" smtClean="0"/>
              <a:pPr/>
              <a:t>78</a:t>
            </a:fld>
            <a:endParaRPr lang="en-US" dirty="0"/>
          </a:p>
        </p:txBody>
      </p:sp>
    </p:spTree>
    <p:extLst>
      <p:ext uri="{BB962C8B-B14F-4D97-AF65-F5344CB8AC3E}">
        <p14:creationId xmlns:p14="http://schemas.microsoft.com/office/powerpoint/2010/main" xmlns="" val="938371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43D7A951-C17F-91EB-6243-C8131075BC8E}"/>
              </a:ext>
            </a:extLst>
          </p:cNvPr>
          <p:cNvGraphicFramePr>
            <a:graphicFrameLocks noGrp="1"/>
          </p:cNvGraphicFramePr>
          <p:nvPr>
            <p:extLst>
              <p:ext uri="{D42A27DB-BD31-4B8C-83A1-F6EECF244321}">
                <p14:modId xmlns:p14="http://schemas.microsoft.com/office/powerpoint/2010/main" xmlns="" val="2989685621"/>
              </p:ext>
            </p:extLst>
          </p:nvPr>
        </p:nvGraphicFramePr>
        <p:xfrm>
          <a:off x="198878" y="708500"/>
          <a:ext cx="8743958" cy="4441571"/>
        </p:xfrm>
        <a:graphic>
          <a:graphicData uri="http://schemas.openxmlformats.org/drawingml/2006/table">
            <a:tbl>
              <a:tblPr firstRow="1" firstCol="1" lastRow="1" lastCol="1" bandRow="1" bandCol="1">
                <a:tableStyleId>{5940675A-B579-460E-94D1-54222C63F5DA}</a:tableStyleId>
              </a:tblPr>
              <a:tblGrid>
                <a:gridCol w="1445685">
                  <a:extLst>
                    <a:ext uri="{9D8B030D-6E8A-4147-A177-3AD203B41FA5}">
                      <a16:colId xmlns:a16="http://schemas.microsoft.com/office/drawing/2014/main" xmlns="" val="1263570043"/>
                    </a:ext>
                  </a:extLst>
                </a:gridCol>
                <a:gridCol w="875808">
                  <a:extLst>
                    <a:ext uri="{9D8B030D-6E8A-4147-A177-3AD203B41FA5}">
                      <a16:colId xmlns:a16="http://schemas.microsoft.com/office/drawing/2014/main" xmlns="" val="655883390"/>
                    </a:ext>
                  </a:extLst>
                </a:gridCol>
                <a:gridCol w="1600770">
                  <a:extLst>
                    <a:ext uri="{9D8B030D-6E8A-4147-A177-3AD203B41FA5}">
                      <a16:colId xmlns:a16="http://schemas.microsoft.com/office/drawing/2014/main" xmlns="" val="3758646799"/>
                    </a:ext>
                  </a:extLst>
                </a:gridCol>
                <a:gridCol w="503866">
                  <a:extLst>
                    <a:ext uri="{9D8B030D-6E8A-4147-A177-3AD203B41FA5}">
                      <a16:colId xmlns:a16="http://schemas.microsoft.com/office/drawing/2014/main" xmlns="" val="611205018"/>
                    </a:ext>
                  </a:extLst>
                </a:gridCol>
                <a:gridCol w="503431">
                  <a:extLst>
                    <a:ext uri="{9D8B030D-6E8A-4147-A177-3AD203B41FA5}">
                      <a16:colId xmlns:a16="http://schemas.microsoft.com/office/drawing/2014/main" xmlns="" val="1811576893"/>
                    </a:ext>
                  </a:extLst>
                </a:gridCol>
                <a:gridCol w="502996">
                  <a:extLst>
                    <a:ext uri="{9D8B030D-6E8A-4147-A177-3AD203B41FA5}">
                      <a16:colId xmlns:a16="http://schemas.microsoft.com/office/drawing/2014/main" xmlns="" val="717735139"/>
                    </a:ext>
                  </a:extLst>
                </a:gridCol>
                <a:gridCol w="578689">
                  <a:extLst>
                    <a:ext uri="{9D8B030D-6E8A-4147-A177-3AD203B41FA5}">
                      <a16:colId xmlns:a16="http://schemas.microsoft.com/office/drawing/2014/main" xmlns="" val="2913114125"/>
                    </a:ext>
                  </a:extLst>
                </a:gridCol>
                <a:gridCol w="502561">
                  <a:extLst>
                    <a:ext uri="{9D8B030D-6E8A-4147-A177-3AD203B41FA5}">
                      <a16:colId xmlns:a16="http://schemas.microsoft.com/office/drawing/2014/main" xmlns="" val="1608629126"/>
                    </a:ext>
                  </a:extLst>
                </a:gridCol>
                <a:gridCol w="306802">
                  <a:extLst>
                    <a:ext uri="{9D8B030D-6E8A-4147-A177-3AD203B41FA5}">
                      <a16:colId xmlns:a16="http://schemas.microsoft.com/office/drawing/2014/main" xmlns="" val="2380947579"/>
                    </a:ext>
                  </a:extLst>
                </a:gridCol>
                <a:gridCol w="306366">
                  <a:extLst>
                    <a:ext uri="{9D8B030D-6E8A-4147-A177-3AD203B41FA5}">
                      <a16:colId xmlns:a16="http://schemas.microsoft.com/office/drawing/2014/main" xmlns="" val="2984219866"/>
                    </a:ext>
                  </a:extLst>
                </a:gridCol>
                <a:gridCol w="154718">
                  <a:extLst>
                    <a:ext uri="{9D8B030D-6E8A-4147-A177-3AD203B41FA5}">
                      <a16:colId xmlns:a16="http://schemas.microsoft.com/office/drawing/2014/main" xmlns="" val="2746162202"/>
                    </a:ext>
                  </a:extLst>
                </a:gridCol>
                <a:gridCol w="151648">
                  <a:extLst>
                    <a:ext uri="{9D8B030D-6E8A-4147-A177-3AD203B41FA5}">
                      <a16:colId xmlns:a16="http://schemas.microsoft.com/office/drawing/2014/main" xmlns="" val="78847123"/>
                    </a:ext>
                  </a:extLst>
                </a:gridCol>
                <a:gridCol w="169365">
                  <a:extLst>
                    <a:ext uri="{9D8B030D-6E8A-4147-A177-3AD203B41FA5}">
                      <a16:colId xmlns:a16="http://schemas.microsoft.com/office/drawing/2014/main" xmlns="" val="567588539"/>
                    </a:ext>
                  </a:extLst>
                </a:gridCol>
                <a:gridCol w="137001">
                  <a:extLst>
                    <a:ext uri="{9D8B030D-6E8A-4147-A177-3AD203B41FA5}">
                      <a16:colId xmlns:a16="http://schemas.microsoft.com/office/drawing/2014/main" xmlns="" val="169958534"/>
                    </a:ext>
                  </a:extLst>
                </a:gridCol>
                <a:gridCol w="154829">
                  <a:extLst>
                    <a:ext uri="{9D8B030D-6E8A-4147-A177-3AD203B41FA5}">
                      <a16:colId xmlns:a16="http://schemas.microsoft.com/office/drawing/2014/main" xmlns="" val="2250189534"/>
                    </a:ext>
                  </a:extLst>
                </a:gridCol>
                <a:gridCol w="347297">
                  <a:extLst>
                    <a:ext uri="{9D8B030D-6E8A-4147-A177-3AD203B41FA5}">
                      <a16:colId xmlns:a16="http://schemas.microsoft.com/office/drawing/2014/main" xmlns="" val="4163353779"/>
                    </a:ext>
                  </a:extLst>
                </a:gridCol>
                <a:gridCol w="502126">
                  <a:extLst>
                    <a:ext uri="{9D8B030D-6E8A-4147-A177-3AD203B41FA5}">
                      <a16:colId xmlns:a16="http://schemas.microsoft.com/office/drawing/2014/main" xmlns="" val="4067965438"/>
                    </a:ext>
                  </a:extLst>
                </a:gridCol>
              </a:tblGrid>
              <a:tr h="129463">
                <a:tc rowSpan="3">
                  <a:txBody>
                    <a:bodyPr/>
                    <a:lstStyle/>
                    <a:p>
                      <a:pPr marL="0" marR="0">
                        <a:spcBef>
                          <a:spcPts val="0"/>
                        </a:spcBef>
                        <a:spcAft>
                          <a:spcPts val="0"/>
                        </a:spcAft>
                      </a:pPr>
                      <a:r>
                        <a:rPr lang="en-US" sz="1200" dirty="0">
                          <a:effectLst/>
                        </a:rPr>
                        <a:t> </a:t>
                      </a:r>
                    </a:p>
                    <a:p>
                      <a:pPr marL="228600" marR="0">
                        <a:spcBef>
                          <a:spcPts val="840"/>
                        </a:spcBef>
                        <a:spcAft>
                          <a:spcPts val="0"/>
                        </a:spcAft>
                      </a:pPr>
                      <a:r>
                        <a:rPr lang="en-US" sz="1100" dirty="0">
                          <a:effectLst/>
                        </a:rPr>
                        <a:t>Outcome</a:t>
                      </a:r>
                      <a:endParaRPr lang="en-US" sz="1200" dirty="0">
                        <a:effectLst/>
                        <a:latin typeface="Arial MT"/>
                        <a:ea typeface="Arial MT"/>
                        <a:cs typeface="Arial MT"/>
                      </a:endParaRPr>
                    </a:p>
                  </a:txBody>
                  <a:tcPr marL="0" marR="11857" marT="0" marB="0"/>
                </a:tc>
                <a:tc rowSpan="3">
                  <a:txBody>
                    <a:bodyPr/>
                    <a:lstStyle/>
                    <a:p>
                      <a:pPr marL="0" marR="0">
                        <a:spcBef>
                          <a:spcPts val="0"/>
                        </a:spcBef>
                        <a:spcAft>
                          <a:spcPts val="0"/>
                        </a:spcAft>
                      </a:pPr>
                      <a:r>
                        <a:rPr lang="en-US" sz="1200" dirty="0">
                          <a:effectLst/>
                        </a:rPr>
                        <a:t> </a:t>
                      </a:r>
                    </a:p>
                    <a:p>
                      <a:pPr marL="270510" marR="0">
                        <a:spcBef>
                          <a:spcPts val="840"/>
                        </a:spcBef>
                        <a:spcAft>
                          <a:spcPts val="0"/>
                        </a:spcAft>
                      </a:pPr>
                      <a:r>
                        <a:rPr lang="en-US" sz="1100" dirty="0">
                          <a:effectLst/>
                        </a:rPr>
                        <a:t>Outputs</a:t>
                      </a:r>
                      <a:endParaRPr lang="en-US" sz="1200" dirty="0">
                        <a:effectLst/>
                        <a:latin typeface="Arial MT"/>
                        <a:ea typeface="Arial MT"/>
                        <a:cs typeface="Arial MT"/>
                      </a:endParaRPr>
                    </a:p>
                  </a:txBody>
                  <a:tcPr marL="0" marR="11857" marT="0" marB="0"/>
                </a:tc>
                <a:tc rowSpan="3">
                  <a:txBody>
                    <a:bodyPr/>
                    <a:lstStyle/>
                    <a:p>
                      <a:pPr marL="0" marR="0">
                        <a:spcBef>
                          <a:spcPts val="0"/>
                        </a:spcBef>
                        <a:spcAft>
                          <a:spcPts val="0"/>
                        </a:spcAft>
                      </a:pPr>
                      <a:r>
                        <a:rPr lang="en-US" sz="2000" dirty="0">
                          <a:effectLst/>
                        </a:rPr>
                        <a:t> </a:t>
                      </a:r>
                      <a:endParaRPr lang="en-US" sz="1200" dirty="0">
                        <a:effectLst/>
                      </a:endParaRPr>
                    </a:p>
                    <a:p>
                      <a:pPr marL="53340" marR="7620">
                        <a:lnSpc>
                          <a:spcPct val="105000"/>
                        </a:lnSpc>
                        <a:spcBef>
                          <a:spcPts val="0"/>
                        </a:spcBef>
                        <a:spcAft>
                          <a:spcPts val="0"/>
                        </a:spcAft>
                      </a:pPr>
                      <a:r>
                        <a:rPr lang="en-US" sz="1100" dirty="0">
                          <a:effectLst/>
                        </a:rPr>
                        <a:t>Output</a:t>
                      </a:r>
                      <a:r>
                        <a:rPr lang="en-US" sz="1100" spc="5" dirty="0">
                          <a:effectLst/>
                        </a:rPr>
                        <a:t> </a:t>
                      </a:r>
                      <a:r>
                        <a:rPr lang="en-US" sz="1100" dirty="0">
                          <a:effectLst/>
                        </a:rPr>
                        <a:t>Indicators</a:t>
                      </a:r>
                      <a:endParaRPr lang="en-US" sz="1200" dirty="0">
                        <a:effectLst/>
                        <a:latin typeface="Arial MT"/>
                        <a:ea typeface="Arial MT"/>
                        <a:cs typeface="Arial MT"/>
                      </a:endParaRPr>
                    </a:p>
                  </a:txBody>
                  <a:tcPr marL="0" marR="11857" marT="0" marB="0"/>
                </a:tc>
                <a:tc gridSpan="14">
                  <a:txBody>
                    <a:bodyPr/>
                    <a:lstStyle/>
                    <a:p>
                      <a:pPr marL="53340" marR="0" algn="ctr">
                        <a:spcBef>
                          <a:spcPts val="155"/>
                        </a:spcBef>
                        <a:spcAft>
                          <a:spcPts val="0"/>
                        </a:spcAft>
                      </a:pPr>
                      <a:r>
                        <a:rPr lang="en-US" sz="1100" spc="-15" dirty="0">
                          <a:effectLst/>
                        </a:rPr>
                        <a:t>Annual</a:t>
                      </a:r>
                      <a:r>
                        <a:rPr lang="en-US" sz="1100" spc="-60" dirty="0">
                          <a:effectLst/>
                        </a:rPr>
                        <a:t> </a:t>
                      </a:r>
                      <a:r>
                        <a:rPr lang="en-US" sz="1100" spc="-10" dirty="0">
                          <a:effectLst/>
                        </a:rPr>
                        <a:t>Targets</a:t>
                      </a:r>
                      <a:endParaRPr lang="en-US" sz="1200" dirty="0">
                        <a:effectLst/>
                        <a:latin typeface="Arial MT"/>
                        <a:ea typeface="Arial MT"/>
                        <a:cs typeface="Arial MT"/>
                      </a:endParaRPr>
                    </a:p>
                  </a:txBody>
                  <a:tcPr marL="0" marR="11857"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031459256"/>
                  </a:ext>
                </a:extLst>
              </a:tr>
              <a:tr h="236695">
                <a:tc vMerge="1">
                  <a:txBody>
                    <a:bodyPr/>
                    <a:lstStyle/>
                    <a:p>
                      <a:endParaRPr lang="en-US"/>
                    </a:p>
                  </a:txBody>
                  <a:tcPr/>
                </a:tc>
                <a:tc vMerge="1">
                  <a:txBody>
                    <a:bodyPr/>
                    <a:lstStyle/>
                    <a:p>
                      <a:endParaRPr lang="en-US"/>
                    </a:p>
                  </a:txBody>
                  <a:tcPr/>
                </a:tc>
                <a:tc vMerge="1">
                  <a:txBody>
                    <a:bodyPr/>
                    <a:lstStyle/>
                    <a:p>
                      <a:endParaRPr lang="en-US"/>
                    </a:p>
                  </a:txBody>
                  <a:tcPr/>
                </a:tc>
                <a:tc gridSpan="3">
                  <a:txBody>
                    <a:bodyPr/>
                    <a:lstStyle/>
                    <a:p>
                      <a:pPr marL="704850" marR="0">
                        <a:spcBef>
                          <a:spcPts val="705"/>
                        </a:spcBef>
                        <a:spcAft>
                          <a:spcPts val="0"/>
                        </a:spcAft>
                      </a:pPr>
                      <a:r>
                        <a:rPr lang="en-US" sz="800" dirty="0">
                          <a:effectLst/>
                        </a:rPr>
                        <a:t>Audited/Actual</a:t>
                      </a:r>
                      <a:r>
                        <a:rPr lang="en-US" sz="800" spc="30" dirty="0">
                          <a:effectLst/>
                        </a:rPr>
                        <a:t> </a:t>
                      </a:r>
                      <a:r>
                        <a:rPr lang="en-US" sz="800" dirty="0">
                          <a:effectLst/>
                        </a:rPr>
                        <a:t>Performance</a:t>
                      </a:r>
                      <a:endParaRPr lang="en-US" sz="800" dirty="0">
                        <a:effectLst/>
                        <a:latin typeface="Arial MT"/>
                        <a:ea typeface="Arial MT"/>
                        <a:cs typeface="Arial MT"/>
                      </a:endParaRPr>
                    </a:p>
                  </a:txBody>
                  <a:tcPr marL="0" marR="11857" marT="0" marB="0"/>
                </a:tc>
                <a:tc hMerge="1">
                  <a:txBody>
                    <a:bodyPr/>
                    <a:lstStyle/>
                    <a:p>
                      <a:endParaRPr lang="en-US"/>
                    </a:p>
                  </a:txBody>
                  <a:tcPr/>
                </a:tc>
                <a:tc hMerge="1">
                  <a:txBody>
                    <a:bodyPr/>
                    <a:lstStyle/>
                    <a:p>
                      <a:endParaRPr lang="en-US"/>
                    </a:p>
                  </a:txBody>
                  <a:tcPr/>
                </a:tc>
                <a:tc>
                  <a:txBody>
                    <a:bodyPr/>
                    <a:lstStyle/>
                    <a:p>
                      <a:pPr marL="0" marR="0">
                        <a:lnSpc>
                          <a:spcPct val="105000"/>
                        </a:lnSpc>
                        <a:spcBef>
                          <a:spcPts val="155"/>
                        </a:spcBef>
                        <a:spcAft>
                          <a:spcPts val="0"/>
                        </a:spcAft>
                      </a:pPr>
                      <a:r>
                        <a:rPr lang="en-US" sz="800" dirty="0">
                          <a:effectLst/>
                        </a:rPr>
                        <a:t>Estimated</a:t>
                      </a:r>
                      <a:r>
                        <a:rPr lang="en-US" sz="800" spc="5" dirty="0">
                          <a:effectLst/>
                        </a:rPr>
                        <a:t> </a:t>
                      </a:r>
                      <a:r>
                        <a:rPr lang="en-US" sz="800" dirty="0">
                          <a:effectLst/>
                        </a:rPr>
                        <a:t>Performance</a:t>
                      </a:r>
                      <a:endParaRPr lang="en-US" sz="800" dirty="0">
                        <a:effectLst/>
                        <a:latin typeface="Arial MT"/>
                        <a:ea typeface="Arial MT"/>
                        <a:cs typeface="Arial MT"/>
                      </a:endParaRPr>
                    </a:p>
                  </a:txBody>
                  <a:tcPr marL="0" marR="11857" marT="0" marB="0"/>
                </a:tc>
                <a:tc gridSpan="10">
                  <a:txBody>
                    <a:bodyPr/>
                    <a:lstStyle/>
                    <a:p>
                      <a:pPr marL="0" marR="0">
                        <a:spcBef>
                          <a:spcPts val="0"/>
                        </a:spcBef>
                        <a:spcAft>
                          <a:spcPts val="0"/>
                        </a:spcAft>
                      </a:pPr>
                      <a:r>
                        <a:rPr lang="en-US" sz="800" spc="-15" dirty="0">
                          <a:effectLst/>
                        </a:rPr>
                        <a:t>MTEF Targets</a:t>
                      </a:r>
                      <a:endParaRPr lang="en-US" sz="800" dirty="0">
                        <a:effectLst/>
                        <a:latin typeface="Arial MT"/>
                        <a:ea typeface="Arial MT"/>
                        <a:cs typeface="Arial MT"/>
                      </a:endParaRPr>
                    </a:p>
                  </a:txBody>
                  <a:tcPr marL="0" marR="11857"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050829254"/>
                  </a:ext>
                </a:extLst>
              </a:tr>
              <a:tr h="12946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81280" marR="79375" algn="ctr">
                        <a:spcBef>
                          <a:spcPts val="155"/>
                        </a:spcBef>
                        <a:spcAft>
                          <a:spcPts val="0"/>
                        </a:spcAft>
                      </a:pPr>
                      <a:r>
                        <a:rPr lang="en-US" sz="800" dirty="0">
                          <a:effectLst/>
                        </a:rPr>
                        <a:t>2019/20</a:t>
                      </a:r>
                      <a:endParaRPr lang="en-US" sz="800" dirty="0">
                        <a:effectLst/>
                        <a:latin typeface="Arial MT"/>
                        <a:ea typeface="Arial MT"/>
                        <a:cs typeface="Arial MT"/>
                      </a:endParaRPr>
                    </a:p>
                  </a:txBody>
                  <a:tcPr marL="0" marR="11857" marT="0" marB="0"/>
                </a:tc>
                <a:tc>
                  <a:txBody>
                    <a:bodyPr/>
                    <a:lstStyle/>
                    <a:p>
                      <a:pPr marL="80645" marR="79375" algn="ctr">
                        <a:spcBef>
                          <a:spcPts val="155"/>
                        </a:spcBef>
                        <a:spcAft>
                          <a:spcPts val="0"/>
                        </a:spcAft>
                      </a:pPr>
                      <a:r>
                        <a:rPr lang="en-US" sz="800" dirty="0">
                          <a:effectLst/>
                        </a:rPr>
                        <a:t>2020/21</a:t>
                      </a:r>
                      <a:endParaRPr lang="en-US" sz="800" dirty="0">
                        <a:effectLst/>
                        <a:latin typeface="Arial MT"/>
                        <a:ea typeface="Arial MT"/>
                        <a:cs typeface="Arial MT"/>
                      </a:endParaRPr>
                    </a:p>
                  </a:txBody>
                  <a:tcPr marL="0" marR="11857" marT="0" marB="0"/>
                </a:tc>
                <a:tc>
                  <a:txBody>
                    <a:bodyPr/>
                    <a:lstStyle/>
                    <a:p>
                      <a:pPr marL="80010" marR="79375" algn="ctr">
                        <a:spcBef>
                          <a:spcPts val="155"/>
                        </a:spcBef>
                        <a:spcAft>
                          <a:spcPts val="0"/>
                        </a:spcAft>
                      </a:pPr>
                      <a:r>
                        <a:rPr lang="en-US" sz="800" dirty="0">
                          <a:effectLst/>
                        </a:rPr>
                        <a:t>2021/22</a:t>
                      </a:r>
                      <a:endParaRPr lang="en-US" sz="800" dirty="0">
                        <a:effectLst/>
                        <a:latin typeface="Arial MT"/>
                        <a:ea typeface="Arial MT"/>
                        <a:cs typeface="Arial MT"/>
                      </a:endParaRPr>
                    </a:p>
                  </a:txBody>
                  <a:tcPr marL="0" marR="11857" marT="0" marB="0"/>
                </a:tc>
                <a:tc>
                  <a:txBody>
                    <a:bodyPr/>
                    <a:lstStyle/>
                    <a:p>
                      <a:pPr marL="80010" marR="79375" algn="ctr">
                        <a:spcBef>
                          <a:spcPts val="155"/>
                        </a:spcBef>
                        <a:spcAft>
                          <a:spcPts val="0"/>
                        </a:spcAft>
                      </a:pPr>
                      <a:r>
                        <a:rPr lang="en-US" sz="800" dirty="0">
                          <a:effectLst/>
                        </a:rPr>
                        <a:t>2022/23</a:t>
                      </a:r>
                      <a:endParaRPr lang="en-US" sz="800" dirty="0">
                        <a:effectLst/>
                        <a:latin typeface="Arial MT"/>
                        <a:ea typeface="Arial MT"/>
                        <a:cs typeface="Arial MT"/>
                      </a:endParaRPr>
                    </a:p>
                  </a:txBody>
                  <a:tcPr marL="0" marR="11857" marT="0" marB="0"/>
                </a:tc>
                <a:tc>
                  <a:txBody>
                    <a:bodyPr/>
                    <a:lstStyle/>
                    <a:p>
                      <a:pPr marL="79375" marR="79375" algn="ctr">
                        <a:spcBef>
                          <a:spcPts val="155"/>
                        </a:spcBef>
                        <a:spcAft>
                          <a:spcPts val="0"/>
                        </a:spcAft>
                      </a:pPr>
                      <a:r>
                        <a:rPr lang="en-US" sz="800" dirty="0">
                          <a:effectLst/>
                        </a:rPr>
                        <a:t>2023/24</a:t>
                      </a:r>
                      <a:endParaRPr lang="en-US" sz="800" dirty="0">
                        <a:effectLst/>
                        <a:latin typeface="Arial MT"/>
                        <a:ea typeface="Arial MT"/>
                        <a:cs typeface="Arial MT"/>
                      </a:endParaRPr>
                    </a:p>
                  </a:txBody>
                  <a:tcPr marL="0" marR="11857" marT="0" marB="0"/>
                </a:tc>
                <a:tc>
                  <a:txBody>
                    <a:bodyPr/>
                    <a:lstStyle/>
                    <a:p>
                      <a:pPr marL="79375" marR="79375" algn="ctr">
                        <a:spcBef>
                          <a:spcPts val="155"/>
                        </a:spcBef>
                        <a:spcAft>
                          <a:spcPts val="0"/>
                        </a:spcAft>
                      </a:pPr>
                      <a:r>
                        <a:rPr lang="en-US" sz="800" dirty="0">
                          <a:effectLst/>
                        </a:rPr>
                        <a:t>Q1</a:t>
                      </a:r>
                      <a:endParaRPr lang="en-US" sz="800" dirty="0">
                        <a:effectLst/>
                        <a:latin typeface="Arial MT"/>
                        <a:ea typeface="Arial MT"/>
                        <a:cs typeface="Arial MT"/>
                      </a:endParaRPr>
                    </a:p>
                  </a:txBody>
                  <a:tcPr marL="0" marR="11857" marT="0" marB="0"/>
                </a:tc>
                <a:tc>
                  <a:txBody>
                    <a:bodyPr/>
                    <a:lstStyle/>
                    <a:p>
                      <a:pPr marL="78740" marR="79375" algn="ctr">
                        <a:spcBef>
                          <a:spcPts val="155"/>
                        </a:spcBef>
                        <a:spcAft>
                          <a:spcPts val="0"/>
                        </a:spcAft>
                      </a:pPr>
                      <a:r>
                        <a:rPr lang="en-US" sz="800" dirty="0">
                          <a:effectLst/>
                        </a:rPr>
                        <a:t>Q2</a:t>
                      </a:r>
                      <a:endParaRPr lang="en-US" sz="800" dirty="0">
                        <a:effectLst/>
                        <a:latin typeface="Arial MT"/>
                        <a:ea typeface="Arial MT"/>
                        <a:cs typeface="Arial MT"/>
                      </a:endParaRPr>
                    </a:p>
                  </a:txBody>
                  <a:tcPr marL="0" marR="11857" marT="0" marB="0"/>
                </a:tc>
                <a:tc gridSpan="2">
                  <a:txBody>
                    <a:bodyPr/>
                    <a:lstStyle/>
                    <a:p>
                      <a:pPr marL="78740" marR="79375" algn="ctr">
                        <a:spcBef>
                          <a:spcPts val="155"/>
                        </a:spcBef>
                        <a:spcAft>
                          <a:spcPts val="0"/>
                        </a:spcAft>
                      </a:pPr>
                      <a:r>
                        <a:rPr lang="en-US" sz="800" dirty="0">
                          <a:effectLst/>
                        </a:rPr>
                        <a:t>Q3</a:t>
                      </a:r>
                      <a:endParaRPr lang="en-US" sz="800" dirty="0">
                        <a:effectLst/>
                        <a:latin typeface="Arial MT"/>
                        <a:ea typeface="Arial MT"/>
                        <a:cs typeface="Arial MT"/>
                      </a:endParaRPr>
                    </a:p>
                  </a:txBody>
                  <a:tcPr marL="0" marR="11857" marT="0" marB="0"/>
                </a:tc>
                <a:tc hMerge="1">
                  <a:txBody>
                    <a:bodyPr/>
                    <a:lstStyle/>
                    <a:p>
                      <a:pPr marL="78740" marR="79375" algn="ctr">
                        <a:spcBef>
                          <a:spcPts val="155"/>
                        </a:spcBef>
                        <a:spcAft>
                          <a:spcPts val="0"/>
                        </a:spcAft>
                      </a:pPr>
                      <a:endParaRPr lang="en-US" sz="900">
                        <a:effectLst/>
                        <a:latin typeface="Arial MT"/>
                        <a:ea typeface="Arial MT"/>
                        <a:cs typeface="Arial MT"/>
                      </a:endParaRPr>
                    </a:p>
                  </a:txBody>
                  <a:tcPr marL="0" marR="11857" marT="0" marB="0"/>
                </a:tc>
                <a:tc gridSpan="2">
                  <a:txBody>
                    <a:bodyPr/>
                    <a:lstStyle/>
                    <a:p>
                      <a:pPr marL="78740" marR="79375" algn="ctr">
                        <a:spcBef>
                          <a:spcPts val="155"/>
                        </a:spcBef>
                        <a:spcAft>
                          <a:spcPts val="0"/>
                        </a:spcAft>
                      </a:pPr>
                      <a:r>
                        <a:rPr lang="en-US" sz="800" dirty="0">
                          <a:effectLst/>
                        </a:rPr>
                        <a:t>Q4</a:t>
                      </a:r>
                      <a:endParaRPr lang="en-US" sz="800" dirty="0">
                        <a:effectLst/>
                        <a:latin typeface="Arial MT"/>
                        <a:ea typeface="Arial MT"/>
                        <a:cs typeface="Arial MT"/>
                      </a:endParaRPr>
                    </a:p>
                  </a:txBody>
                  <a:tcPr marL="0" marR="11857" marT="0" marB="0"/>
                </a:tc>
                <a:tc hMerge="1">
                  <a:txBody>
                    <a:bodyPr/>
                    <a:lstStyle/>
                    <a:p>
                      <a:pPr marL="78740" marR="79375" algn="ctr">
                        <a:spcBef>
                          <a:spcPts val="155"/>
                        </a:spcBef>
                        <a:spcAft>
                          <a:spcPts val="0"/>
                        </a:spcAft>
                      </a:pPr>
                      <a:endParaRPr lang="en-US" sz="900" dirty="0">
                        <a:effectLst/>
                        <a:latin typeface="Arial MT"/>
                        <a:ea typeface="Arial MT"/>
                        <a:cs typeface="Arial MT"/>
                      </a:endParaRPr>
                    </a:p>
                  </a:txBody>
                  <a:tcPr marL="0" marR="11857" marT="0" marB="0"/>
                </a:tc>
                <a:tc gridSpan="2">
                  <a:txBody>
                    <a:bodyPr/>
                    <a:lstStyle/>
                    <a:p>
                      <a:pPr marL="78740" marR="79375" algn="ctr">
                        <a:spcBef>
                          <a:spcPts val="155"/>
                        </a:spcBef>
                        <a:spcAft>
                          <a:spcPts val="0"/>
                        </a:spcAft>
                      </a:pPr>
                      <a:r>
                        <a:rPr lang="en-US" sz="800" dirty="0">
                          <a:effectLst/>
                        </a:rPr>
                        <a:t>2024/25</a:t>
                      </a:r>
                      <a:endParaRPr lang="en-US" sz="800" dirty="0">
                        <a:effectLst/>
                        <a:latin typeface="Arial MT"/>
                        <a:ea typeface="Arial MT"/>
                        <a:cs typeface="Arial MT"/>
                      </a:endParaRPr>
                    </a:p>
                  </a:txBody>
                  <a:tcPr marL="0" marR="11857" marT="0" marB="0"/>
                </a:tc>
                <a:tc hMerge="1">
                  <a:txBody>
                    <a:bodyPr/>
                    <a:lstStyle/>
                    <a:p>
                      <a:pPr marL="78740" marR="79375" algn="ctr">
                        <a:spcBef>
                          <a:spcPts val="155"/>
                        </a:spcBef>
                        <a:spcAft>
                          <a:spcPts val="0"/>
                        </a:spcAft>
                      </a:pPr>
                      <a:endParaRPr lang="en-US" sz="900" dirty="0">
                        <a:effectLst/>
                        <a:latin typeface="Arial MT"/>
                        <a:ea typeface="Arial MT"/>
                        <a:cs typeface="Arial MT"/>
                      </a:endParaRPr>
                    </a:p>
                  </a:txBody>
                  <a:tcPr marL="0" marR="11857" marT="0" marB="0"/>
                </a:tc>
                <a:tc>
                  <a:txBody>
                    <a:bodyPr/>
                    <a:lstStyle/>
                    <a:p>
                      <a:pPr marL="78740" marR="79375" algn="ctr">
                        <a:spcBef>
                          <a:spcPts val="155"/>
                        </a:spcBef>
                        <a:spcAft>
                          <a:spcPts val="0"/>
                        </a:spcAft>
                      </a:pPr>
                      <a:r>
                        <a:rPr lang="en-US" sz="800" dirty="0">
                          <a:effectLst/>
                        </a:rPr>
                        <a:t>2025/26</a:t>
                      </a:r>
                      <a:endParaRPr lang="en-US" sz="800" dirty="0">
                        <a:effectLst/>
                        <a:latin typeface="Arial MT"/>
                        <a:ea typeface="Arial MT"/>
                        <a:cs typeface="Arial MT"/>
                      </a:endParaRPr>
                    </a:p>
                  </a:txBody>
                  <a:tcPr marL="0" marR="11857" marT="0" marB="0"/>
                </a:tc>
                <a:extLst>
                  <a:ext uri="{0D108BD9-81ED-4DB2-BD59-A6C34878D82A}">
                    <a16:rowId xmlns:a16="http://schemas.microsoft.com/office/drawing/2014/main" xmlns="" val="649601587"/>
                  </a:ext>
                </a:extLst>
              </a:tr>
              <a:tr h="129463">
                <a:tc gridSpan="17">
                  <a:txBody>
                    <a:bodyPr/>
                    <a:lstStyle/>
                    <a:p>
                      <a:pPr marL="0" marR="0">
                        <a:spcBef>
                          <a:spcPts val="0"/>
                        </a:spcBef>
                        <a:spcAft>
                          <a:spcPts val="0"/>
                        </a:spcAft>
                      </a:pPr>
                      <a:r>
                        <a:rPr lang="en-US" sz="1100" dirty="0">
                          <a:effectLst/>
                        </a:rPr>
                        <a:t>HERITAGE PROMOTION</a:t>
                      </a:r>
                      <a:endParaRPr lang="en-US" sz="1200" dirty="0">
                        <a:effectLst/>
                        <a:latin typeface="Arial MT"/>
                        <a:ea typeface="Arial MT"/>
                        <a:cs typeface="Arial MT"/>
                      </a:endParaRPr>
                    </a:p>
                  </a:txBody>
                  <a:tcPr marL="0" marR="11857" marT="0" marB="0">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86483657"/>
                  </a:ext>
                </a:extLst>
              </a:tr>
              <a:tr h="427016">
                <a:tc>
                  <a:txBody>
                    <a:bodyPr/>
                    <a:lstStyle/>
                    <a:p>
                      <a:pPr marL="50165" marR="0">
                        <a:lnSpc>
                          <a:spcPct val="100000"/>
                        </a:lnSpc>
                        <a:spcBef>
                          <a:spcPts val="100"/>
                        </a:spcBef>
                        <a:spcAft>
                          <a:spcPts val="0"/>
                        </a:spcAft>
                      </a:pPr>
                      <a:r>
                        <a:rPr lang="en-US" sz="1100" dirty="0">
                          <a:effectLst/>
                        </a:rPr>
                        <a:t>Transformed, capable and professional sport, arts and culture sector</a:t>
                      </a:r>
                      <a:endParaRPr lang="en-US" sz="1200" dirty="0">
                        <a:effectLst/>
                        <a:latin typeface="Arial MT"/>
                        <a:ea typeface="Arial MT"/>
                        <a:cs typeface="Arial MT"/>
                      </a:endParaRPr>
                    </a:p>
                  </a:txBody>
                  <a:tcPr marL="0" marR="11857" marT="0" marB="0"/>
                </a:tc>
                <a:tc>
                  <a:txBody>
                    <a:bodyPr/>
                    <a:lstStyle/>
                    <a:p>
                      <a:pPr marL="50165" marR="0">
                        <a:spcBef>
                          <a:spcPts val="100"/>
                        </a:spcBef>
                        <a:spcAft>
                          <a:spcPts val="0"/>
                        </a:spcAft>
                      </a:pPr>
                      <a:r>
                        <a:rPr lang="en-US" sz="1100" dirty="0">
                          <a:effectLst/>
                        </a:rPr>
                        <a:t>Bursaries.</a:t>
                      </a:r>
                      <a:endParaRPr lang="en-US" sz="1200" dirty="0">
                        <a:effectLst/>
                        <a:latin typeface="Arial MT"/>
                        <a:ea typeface="Arial MT"/>
                        <a:cs typeface="Arial MT"/>
                      </a:endParaRPr>
                    </a:p>
                  </a:txBody>
                  <a:tcPr marL="0" marR="11857" marT="0" marB="0"/>
                </a:tc>
                <a:tc>
                  <a:txBody>
                    <a:bodyPr/>
                    <a:lstStyle/>
                    <a:p>
                      <a:pPr marL="49530" marR="78740">
                        <a:lnSpc>
                          <a:spcPct val="105000"/>
                        </a:lnSpc>
                        <a:spcBef>
                          <a:spcPts val="155"/>
                        </a:spcBef>
                        <a:spcAft>
                          <a:spcPts val="0"/>
                        </a:spcAft>
                      </a:pPr>
                      <a:r>
                        <a:rPr lang="en-US" sz="1100" dirty="0">
                          <a:effectLst/>
                        </a:rPr>
                        <a:t>HPP 4.1 Number of students awarded with heritage bursaries per year.</a:t>
                      </a:r>
                      <a:endParaRPr lang="en-US" sz="1200" dirty="0">
                        <a:effectLst/>
                      </a:endParaRPr>
                    </a:p>
                    <a:p>
                      <a:pPr marL="49530" marR="0">
                        <a:spcBef>
                          <a:spcPts val="865"/>
                        </a:spcBef>
                        <a:spcAft>
                          <a:spcPts val="0"/>
                        </a:spcAft>
                      </a:pPr>
                      <a:r>
                        <a:rPr lang="en-US" sz="1100" dirty="0">
                          <a:effectLst/>
                        </a:rPr>
                        <a:t>(ENE:</a:t>
                      </a:r>
                      <a:r>
                        <a:rPr lang="en-US" sz="1100" spc="-55" dirty="0">
                          <a:effectLst/>
                        </a:rPr>
                        <a:t> </a:t>
                      </a:r>
                      <a:r>
                        <a:rPr lang="en-US" sz="1100" dirty="0">
                          <a:effectLst/>
                        </a:rPr>
                        <a:t>45)</a:t>
                      </a:r>
                      <a:endParaRPr lang="en-US" sz="1200" dirty="0">
                        <a:effectLst/>
                        <a:latin typeface="Arial MT"/>
                        <a:ea typeface="Arial MT"/>
                        <a:cs typeface="Arial MT"/>
                      </a:endParaRPr>
                    </a:p>
                  </a:txBody>
                  <a:tcPr marL="0" marR="11857" marT="0" marB="0"/>
                </a:tc>
                <a:tc>
                  <a:txBody>
                    <a:bodyPr/>
                    <a:lstStyle/>
                    <a:p>
                      <a:pPr marL="80645" marR="79375" algn="ctr">
                        <a:spcBef>
                          <a:spcPts val="0"/>
                        </a:spcBef>
                        <a:spcAft>
                          <a:spcPts val="0"/>
                        </a:spcAft>
                      </a:pPr>
                      <a:r>
                        <a:rPr lang="en-US" sz="1100" dirty="0">
                          <a:effectLst/>
                        </a:rPr>
                        <a:t>66</a:t>
                      </a:r>
                      <a:endParaRPr lang="en-US" sz="1200" dirty="0">
                        <a:effectLst/>
                        <a:latin typeface="Arial MT"/>
                        <a:ea typeface="Arial MT"/>
                        <a:cs typeface="Arial MT"/>
                      </a:endParaRPr>
                    </a:p>
                  </a:txBody>
                  <a:tcPr marL="0" marR="11857" marT="0" marB="0" anchor="ctr"/>
                </a:tc>
                <a:tc>
                  <a:txBody>
                    <a:bodyPr/>
                    <a:lstStyle/>
                    <a:p>
                      <a:pPr marL="80010" marR="79375" algn="ctr">
                        <a:spcBef>
                          <a:spcPts val="0"/>
                        </a:spcBef>
                        <a:spcAft>
                          <a:spcPts val="0"/>
                        </a:spcAft>
                      </a:pPr>
                      <a:r>
                        <a:rPr lang="en-US" sz="1100" dirty="0">
                          <a:effectLst/>
                        </a:rPr>
                        <a:t>70</a:t>
                      </a:r>
                      <a:endParaRPr lang="en-US" sz="1200" dirty="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61</a:t>
                      </a:r>
                      <a:endParaRPr lang="en-US" sz="1200" dirty="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45</a:t>
                      </a:r>
                      <a:endParaRPr lang="en-US" sz="1200" dirty="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45</a:t>
                      </a:r>
                      <a:endParaRPr lang="en-US" sz="1200" dirty="0">
                        <a:effectLst/>
                        <a:latin typeface="Arial MT"/>
                        <a:ea typeface="Arial MT"/>
                        <a:cs typeface="Arial MT"/>
                      </a:endParaRPr>
                    </a:p>
                  </a:txBody>
                  <a:tcPr marL="0" marR="11857" marT="0" marB="0" anchor="ctr">
                    <a:solidFill>
                      <a:schemeClr val="accent4">
                        <a:lumMod val="60000"/>
                        <a:lumOff val="40000"/>
                      </a:schemeClr>
                    </a:solidFill>
                  </a:tcPr>
                </a:tc>
                <a:tc>
                  <a:txBody>
                    <a:bodyPr/>
                    <a:lstStyle/>
                    <a:p>
                      <a:pPr marL="78740" marR="79375" algn="ctr">
                        <a:spcBef>
                          <a:spcPts val="0"/>
                        </a:spcBef>
                        <a:spcAft>
                          <a:spcPts val="0"/>
                        </a:spcAft>
                      </a:pPr>
                      <a:r>
                        <a:rPr lang="en-US" sz="1100" dirty="0">
                          <a:effectLst/>
                        </a:rPr>
                        <a:t>-</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marL="79375" marR="79375" algn="ctr">
                        <a:spcBef>
                          <a:spcPts val="0"/>
                        </a:spcBef>
                        <a:spcAft>
                          <a:spcPts val="0"/>
                        </a:spcAft>
                      </a:pPr>
                      <a:r>
                        <a:rPr lang="en-US" sz="1100" dirty="0">
                          <a:effectLst/>
                        </a:rPr>
                        <a:t>45</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hMerge="1">
                  <a:txBody>
                    <a:bodyPr/>
                    <a:lstStyle/>
                    <a:p>
                      <a:pPr marL="79375" marR="79375" algn="ctr">
                        <a:spcBef>
                          <a:spcPts val="0"/>
                        </a:spcBef>
                        <a:spcAft>
                          <a:spcPts val="0"/>
                        </a:spcAft>
                      </a:pPr>
                      <a:r>
                        <a:rPr lang="en-US" sz="1100" dirty="0">
                          <a:effectLst/>
                        </a:rPr>
                        <a:t>-</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algn="ctr"/>
                      <a:r>
                        <a:rPr lang="en-US" sz="1100" dirty="0">
                          <a:effectLst/>
                        </a:rPr>
                        <a:t>-</a:t>
                      </a:r>
                      <a:endParaRPr lang="en-US" dirty="0"/>
                    </a:p>
                  </a:txBody>
                  <a:tcPr marL="0" marR="11857" marT="0" marB="0" anchor="ctr">
                    <a:solidFill>
                      <a:schemeClr val="accent4">
                        <a:lumMod val="20000"/>
                        <a:lumOff val="80000"/>
                      </a:schemeClr>
                    </a:solidFill>
                  </a:tcPr>
                </a:tc>
                <a:tc hMerge="1">
                  <a:txBody>
                    <a:bodyPr/>
                    <a:lstStyle/>
                    <a:p>
                      <a:pPr marL="79375" marR="79375" algn="ctr">
                        <a:spcBef>
                          <a:spcPts val="0"/>
                        </a:spcBef>
                        <a:spcAft>
                          <a:spcPts val="0"/>
                        </a:spcAft>
                      </a:pPr>
                      <a:r>
                        <a:rPr lang="en-US" sz="1100" dirty="0">
                          <a:effectLst/>
                        </a:rPr>
                        <a:t>-</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algn="ctr"/>
                      <a:r>
                        <a:rPr lang="en-US" sz="1100" dirty="0">
                          <a:effectLst/>
                        </a:rPr>
                        <a:t>-</a:t>
                      </a:r>
                      <a:endParaRPr lang="en-US" dirty="0"/>
                    </a:p>
                  </a:txBody>
                  <a:tcPr marL="0" marR="11857" marT="0" marB="0" anchor="ctr">
                    <a:solidFill>
                      <a:schemeClr val="accent4">
                        <a:lumMod val="20000"/>
                        <a:lumOff val="80000"/>
                      </a:schemeClr>
                    </a:solidFill>
                  </a:tcPr>
                </a:tc>
                <a:tc hMerge="1">
                  <a:txBody>
                    <a:bodyPr/>
                    <a:lstStyle/>
                    <a:p>
                      <a:pPr marL="79375" marR="79375" algn="ctr">
                        <a:spcBef>
                          <a:spcPts val="0"/>
                        </a:spcBef>
                        <a:spcAft>
                          <a:spcPts val="0"/>
                        </a:spcAft>
                      </a:pPr>
                      <a:r>
                        <a:rPr lang="en-US" sz="1100">
                          <a:effectLst/>
                        </a:rPr>
                        <a:t>45</a:t>
                      </a:r>
                      <a:endParaRPr lang="en-US" sz="120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45</a:t>
                      </a:r>
                      <a:endParaRPr lang="en-US" sz="1200" dirty="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45</a:t>
                      </a:r>
                      <a:endParaRPr lang="en-US" sz="1200" dirty="0">
                        <a:effectLst/>
                        <a:latin typeface="Arial MT"/>
                        <a:ea typeface="Arial MT"/>
                        <a:cs typeface="Arial MT"/>
                      </a:endParaRPr>
                    </a:p>
                  </a:txBody>
                  <a:tcPr marL="0" marR="11857" marT="0" marB="0" anchor="ctr"/>
                </a:tc>
                <a:extLst>
                  <a:ext uri="{0D108BD9-81ED-4DB2-BD59-A6C34878D82A}">
                    <a16:rowId xmlns:a16="http://schemas.microsoft.com/office/drawing/2014/main" xmlns="" val="3546071105"/>
                  </a:ext>
                </a:extLst>
              </a:tr>
              <a:tr h="524461">
                <a:tc>
                  <a:txBody>
                    <a:bodyPr/>
                    <a:lstStyle/>
                    <a:p>
                      <a:pPr marL="49530" marR="0">
                        <a:lnSpc>
                          <a:spcPct val="100000"/>
                        </a:lnSpc>
                        <a:spcBef>
                          <a:spcPts val="100"/>
                        </a:spcBef>
                        <a:spcAft>
                          <a:spcPts val="0"/>
                        </a:spcAft>
                      </a:pPr>
                      <a:r>
                        <a:rPr lang="en-US" sz="1100" dirty="0">
                          <a:effectLst/>
                        </a:rPr>
                        <a:t>A diverse socially cohesive society with a common national identity.</a:t>
                      </a:r>
                      <a:endParaRPr lang="en-US" sz="1200" dirty="0">
                        <a:effectLst/>
                        <a:latin typeface="Arial MT"/>
                        <a:ea typeface="Arial MT"/>
                        <a:cs typeface="Arial MT"/>
                      </a:endParaRPr>
                    </a:p>
                  </a:txBody>
                  <a:tcPr marL="0" marR="11857" marT="0" marB="0"/>
                </a:tc>
                <a:tc>
                  <a:txBody>
                    <a:bodyPr/>
                    <a:lstStyle/>
                    <a:p>
                      <a:pPr marL="49530" marR="0">
                        <a:lnSpc>
                          <a:spcPct val="100000"/>
                        </a:lnSpc>
                        <a:spcBef>
                          <a:spcPts val="95"/>
                        </a:spcBef>
                        <a:spcAft>
                          <a:spcPts val="0"/>
                        </a:spcAft>
                      </a:pPr>
                      <a:r>
                        <a:rPr lang="en-US" sz="1100" dirty="0">
                          <a:effectLst/>
                        </a:rPr>
                        <a:t>Books documenting Living Human Treasures.</a:t>
                      </a:r>
                      <a:endParaRPr lang="en-US" sz="1200" dirty="0">
                        <a:effectLst/>
                        <a:latin typeface="Arial MT"/>
                        <a:ea typeface="Arial MT"/>
                        <a:cs typeface="Arial MT"/>
                      </a:endParaRPr>
                    </a:p>
                  </a:txBody>
                  <a:tcPr marL="0" marR="11857" marT="0" marB="0"/>
                </a:tc>
                <a:tc>
                  <a:txBody>
                    <a:bodyPr/>
                    <a:lstStyle/>
                    <a:p>
                      <a:pPr marL="49530" marR="60325">
                        <a:lnSpc>
                          <a:spcPct val="100000"/>
                        </a:lnSpc>
                        <a:spcBef>
                          <a:spcPts val="95"/>
                        </a:spcBef>
                        <a:spcAft>
                          <a:spcPts val="0"/>
                        </a:spcAft>
                      </a:pPr>
                      <a:r>
                        <a:rPr lang="en-US" sz="1100" dirty="0">
                          <a:effectLst/>
                        </a:rPr>
                        <a:t>HPP 4.2 Number of books documenting Living Human Treasures published.</a:t>
                      </a:r>
                      <a:endParaRPr lang="en-US" sz="1200" dirty="0">
                        <a:effectLst/>
                      </a:endParaRPr>
                    </a:p>
                    <a:p>
                      <a:pPr marL="0" marR="0">
                        <a:spcBef>
                          <a:spcPts val="50"/>
                        </a:spcBef>
                        <a:spcAft>
                          <a:spcPts val="0"/>
                        </a:spcAft>
                      </a:pPr>
                      <a:r>
                        <a:rPr lang="en-US" sz="1000" dirty="0">
                          <a:effectLst/>
                        </a:rPr>
                        <a:t> </a:t>
                      </a:r>
                      <a:endParaRPr lang="en-US" sz="1200" dirty="0">
                        <a:effectLst/>
                      </a:endParaRPr>
                    </a:p>
                    <a:p>
                      <a:pPr marL="49530" marR="0">
                        <a:spcBef>
                          <a:spcPts val="0"/>
                        </a:spcBef>
                        <a:spcAft>
                          <a:spcPts val="0"/>
                        </a:spcAft>
                      </a:pPr>
                      <a:r>
                        <a:rPr lang="en-US" sz="1100" dirty="0">
                          <a:effectLst/>
                        </a:rPr>
                        <a:t>(ENE:</a:t>
                      </a:r>
                      <a:r>
                        <a:rPr lang="en-US" sz="1100" spc="20" dirty="0">
                          <a:effectLst/>
                        </a:rPr>
                        <a:t> </a:t>
                      </a:r>
                      <a:r>
                        <a:rPr lang="en-US" sz="1100" dirty="0">
                          <a:effectLst/>
                        </a:rPr>
                        <a:t>5)</a:t>
                      </a:r>
                      <a:endParaRPr lang="en-US" sz="1200" dirty="0">
                        <a:effectLst/>
                        <a:latin typeface="Arial MT"/>
                        <a:ea typeface="Arial MT"/>
                        <a:cs typeface="Arial MT"/>
                      </a:endParaRPr>
                    </a:p>
                  </a:txBody>
                  <a:tcPr marL="0" marR="11857" marT="0" marB="0"/>
                </a:tc>
                <a:tc>
                  <a:txBody>
                    <a:bodyPr/>
                    <a:lstStyle/>
                    <a:p>
                      <a:pPr marL="0" marR="0" algn="ctr">
                        <a:spcBef>
                          <a:spcPts val="0"/>
                        </a:spcBef>
                        <a:spcAft>
                          <a:spcPts val="0"/>
                        </a:spcAft>
                      </a:pPr>
                      <a:r>
                        <a:rPr lang="en-US" sz="1100" dirty="0">
                          <a:effectLst/>
                        </a:rPr>
                        <a:t>2</a:t>
                      </a:r>
                      <a:endParaRPr lang="en-US" sz="1200" dirty="0">
                        <a:effectLst/>
                        <a:latin typeface="Arial MT"/>
                        <a:ea typeface="Arial MT"/>
                        <a:cs typeface="Arial MT"/>
                      </a:endParaRPr>
                    </a:p>
                  </a:txBody>
                  <a:tcPr marL="0" marR="11857" marT="0" marB="0" anchor="ctr"/>
                </a:tc>
                <a:tc>
                  <a:txBody>
                    <a:bodyPr/>
                    <a:lstStyle/>
                    <a:p>
                      <a:pPr marL="0" marR="0" algn="ctr">
                        <a:spcBef>
                          <a:spcPts val="0"/>
                        </a:spcBef>
                        <a:spcAft>
                          <a:spcPts val="0"/>
                        </a:spcAft>
                      </a:pPr>
                      <a:r>
                        <a:rPr lang="en-US" sz="1100" dirty="0">
                          <a:effectLst/>
                        </a:rPr>
                        <a:t>2</a:t>
                      </a:r>
                      <a:endParaRPr lang="en-US" sz="1200" dirty="0">
                        <a:effectLst/>
                        <a:latin typeface="Arial MT"/>
                        <a:ea typeface="Arial MT"/>
                        <a:cs typeface="Arial MT"/>
                      </a:endParaRPr>
                    </a:p>
                  </a:txBody>
                  <a:tcPr marL="0" marR="11857" marT="0" marB="0" anchor="ctr"/>
                </a:tc>
                <a:tc>
                  <a:txBody>
                    <a:bodyPr/>
                    <a:lstStyle/>
                    <a:p>
                      <a:pPr marL="0" marR="0" algn="ctr">
                        <a:spcBef>
                          <a:spcPts val="0"/>
                        </a:spcBef>
                        <a:spcAft>
                          <a:spcPts val="0"/>
                        </a:spcAft>
                      </a:pPr>
                      <a:r>
                        <a:rPr lang="en-US" sz="1100" dirty="0">
                          <a:effectLst/>
                        </a:rPr>
                        <a:t>6</a:t>
                      </a:r>
                      <a:endParaRPr lang="en-US" sz="1200" dirty="0">
                        <a:effectLst/>
                        <a:latin typeface="Arial MT"/>
                        <a:ea typeface="Arial MT"/>
                        <a:cs typeface="Arial MT"/>
                      </a:endParaRPr>
                    </a:p>
                  </a:txBody>
                  <a:tcPr marL="0" marR="11857" marT="0" marB="0" anchor="ctr"/>
                </a:tc>
                <a:tc>
                  <a:txBody>
                    <a:bodyPr/>
                    <a:lstStyle/>
                    <a:p>
                      <a:pPr marL="0" marR="635" algn="ctr">
                        <a:spcBef>
                          <a:spcPts val="0"/>
                        </a:spcBef>
                        <a:spcAft>
                          <a:spcPts val="0"/>
                        </a:spcAft>
                      </a:pPr>
                      <a:r>
                        <a:rPr lang="en-US" sz="1100" dirty="0">
                          <a:effectLst/>
                        </a:rPr>
                        <a:t>5</a:t>
                      </a:r>
                      <a:endParaRPr lang="en-US" sz="1200" dirty="0">
                        <a:effectLst/>
                        <a:latin typeface="Arial MT"/>
                        <a:ea typeface="Arial MT"/>
                        <a:cs typeface="Arial MT"/>
                      </a:endParaRPr>
                    </a:p>
                  </a:txBody>
                  <a:tcPr marL="0" marR="11857" marT="0" marB="0" anchor="ctr"/>
                </a:tc>
                <a:tc>
                  <a:txBody>
                    <a:bodyPr/>
                    <a:lstStyle/>
                    <a:p>
                      <a:pPr marL="0" marR="0" algn="ctr">
                        <a:spcBef>
                          <a:spcPts val="0"/>
                        </a:spcBef>
                        <a:spcAft>
                          <a:spcPts val="0"/>
                        </a:spcAft>
                      </a:pPr>
                      <a:r>
                        <a:rPr lang="en-US" sz="1100" dirty="0">
                          <a:effectLst/>
                        </a:rPr>
                        <a:t>5</a:t>
                      </a:r>
                      <a:endParaRPr lang="en-US" sz="1200" dirty="0">
                        <a:effectLst/>
                        <a:latin typeface="Arial MT"/>
                        <a:ea typeface="Arial MT"/>
                        <a:cs typeface="Arial MT"/>
                      </a:endParaRPr>
                    </a:p>
                  </a:txBody>
                  <a:tcPr marL="0" marR="11857" marT="0" marB="0" anchor="ctr">
                    <a:solidFill>
                      <a:schemeClr val="accent4">
                        <a:lumMod val="60000"/>
                        <a:lumOff val="40000"/>
                      </a:schemeClr>
                    </a:solidFill>
                  </a:tcPr>
                </a:tc>
                <a:tc>
                  <a:txBody>
                    <a:bodyPr/>
                    <a:lstStyle/>
                    <a:p>
                      <a:pPr marL="0" marR="635" algn="ctr">
                        <a:spcBef>
                          <a:spcPts val="0"/>
                        </a:spcBef>
                        <a:spcAft>
                          <a:spcPts val="0"/>
                        </a:spcAft>
                      </a:pPr>
                      <a:r>
                        <a:rPr lang="en-US" sz="1100" dirty="0">
                          <a:effectLst/>
                        </a:rPr>
                        <a:t>-</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marL="0" marR="635" algn="ctr">
                        <a:spcBef>
                          <a:spcPts val="0"/>
                        </a:spcBef>
                        <a:spcAft>
                          <a:spcPts val="0"/>
                        </a:spcAft>
                      </a:pPr>
                      <a:r>
                        <a:rPr lang="en-US" sz="1100" dirty="0">
                          <a:effectLst/>
                        </a:rPr>
                        <a:t>-</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hMerge="1">
                  <a:txBody>
                    <a:bodyPr/>
                    <a:lstStyle/>
                    <a:p>
                      <a:pPr marL="0" marR="635" algn="ctr">
                        <a:spcBef>
                          <a:spcPts val="0"/>
                        </a:spcBef>
                        <a:spcAft>
                          <a:spcPts val="0"/>
                        </a:spcAft>
                      </a:pPr>
                      <a:r>
                        <a:rPr lang="en-US" sz="1100" dirty="0">
                          <a:effectLst/>
                        </a:rPr>
                        <a:t>-</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algn="ctr"/>
                      <a:r>
                        <a:rPr lang="en-US" sz="1100" dirty="0">
                          <a:effectLst/>
                        </a:rPr>
                        <a:t>-</a:t>
                      </a:r>
                      <a:endParaRPr lang="en-US" dirty="0"/>
                    </a:p>
                  </a:txBody>
                  <a:tcPr marL="0" marR="11857" marT="0" marB="0" anchor="ctr">
                    <a:solidFill>
                      <a:schemeClr val="accent4">
                        <a:lumMod val="20000"/>
                        <a:lumOff val="80000"/>
                      </a:schemeClr>
                    </a:solidFill>
                  </a:tcPr>
                </a:tc>
                <a:tc hMerge="1">
                  <a:txBody>
                    <a:bodyPr/>
                    <a:lstStyle/>
                    <a:p>
                      <a:pPr marL="0" marR="635" algn="ctr">
                        <a:spcBef>
                          <a:spcPts val="0"/>
                        </a:spcBef>
                        <a:spcAft>
                          <a:spcPts val="0"/>
                        </a:spcAft>
                      </a:pPr>
                      <a:r>
                        <a:rPr lang="en-US" sz="1100">
                          <a:effectLst/>
                        </a:rPr>
                        <a:t>5</a:t>
                      </a:r>
                      <a:endParaRPr lang="en-US" sz="120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algn="ctr"/>
                      <a:r>
                        <a:rPr lang="en-US" sz="1100" dirty="0">
                          <a:effectLst/>
                        </a:rPr>
                        <a:t>5</a:t>
                      </a:r>
                      <a:endParaRPr lang="en-US" dirty="0"/>
                    </a:p>
                  </a:txBody>
                  <a:tcPr marL="0" marR="11857" marT="0" marB="0" anchor="ctr">
                    <a:solidFill>
                      <a:schemeClr val="accent4">
                        <a:lumMod val="20000"/>
                        <a:lumOff val="80000"/>
                      </a:schemeClr>
                    </a:solidFill>
                  </a:tcPr>
                </a:tc>
                <a:tc hMerge="1">
                  <a:txBody>
                    <a:bodyPr/>
                    <a:lstStyle/>
                    <a:p>
                      <a:pPr marL="0" marR="635" algn="ctr">
                        <a:spcBef>
                          <a:spcPts val="0"/>
                        </a:spcBef>
                        <a:spcAft>
                          <a:spcPts val="0"/>
                        </a:spcAft>
                      </a:pPr>
                      <a:r>
                        <a:rPr lang="en-US" sz="1100">
                          <a:effectLst/>
                        </a:rPr>
                        <a:t>5</a:t>
                      </a:r>
                      <a:endParaRPr lang="en-US" sz="1200">
                        <a:effectLst/>
                        <a:latin typeface="Arial MT"/>
                        <a:ea typeface="Arial MT"/>
                        <a:cs typeface="Arial MT"/>
                      </a:endParaRPr>
                    </a:p>
                  </a:txBody>
                  <a:tcPr marL="0" marR="11857" marT="0" marB="0" anchor="ctr"/>
                </a:tc>
                <a:tc>
                  <a:txBody>
                    <a:bodyPr/>
                    <a:lstStyle/>
                    <a:p>
                      <a:pPr marL="0" marR="635" algn="ctr">
                        <a:spcBef>
                          <a:spcPts val="0"/>
                        </a:spcBef>
                        <a:spcAft>
                          <a:spcPts val="0"/>
                        </a:spcAft>
                      </a:pPr>
                      <a:r>
                        <a:rPr lang="en-US" sz="1100" dirty="0">
                          <a:effectLst/>
                        </a:rPr>
                        <a:t>5</a:t>
                      </a:r>
                      <a:endParaRPr lang="en-US" sz="1200" dirty="0">
                        <a:effectLst/>
                        <a:latin typeface="Arial MT"/>
                        <a:ea typeface="Arial MT"/>
                        <a:cs typeface="Arial MT"/>
                      </a:endParaRPr>
                    </a:p>
                  </a:txBody>
                  <a:tcPr marL="0" marR="11857" marT="0" marB="0" anchor="ctr"/>
                </a:tc>
                <a:tc>
                  <a:txBody>
                    <a:bodyPr/>
                    <a:lstStyle/>
                    <a:p>
                      <a:pPr marL="0" marR="635" algn="ctr">
                        <a:spcBef>
                          <a:spcPts val="0"/>
                        </a:spcBef>
                        <a:spcAft>
                          <a:spcPts val="0"/>
                        </a:spcAft>
                      </a:pPr>
                      <a:r>
                        <a:rPr lang="en-US" sz="1100" dirty="0">
                          <a:effectLst/>
                        </a:rPr>
                        <a:t>5</a:t>
                      </a:r>
                      <a:endParaRPr lang="en-US" sz="1200" dirty="0">
                        <a:effectLst/>
                        <a:latin typeface="Arial MT"/>
                        <a:ea typeface="Arial MT"/>
                        <a:cs typeface="Arial MT"/>
                      </a:endParaRPr>
                    </a:p>
                  </a:txBody>
                  <a:tcPr marL="0" marR="11857" marT="0" marB="0" anchor="ctr"/>
                </a:tc>
                <a:extLst>
                  <a:ext uri="{0D108BD9-81ED-4DB2-BD59-A6C34878D82A}">
                    <a16:rowId xmlns:a16="http://schemas.microsoft.com/office/drawing/2014/main" xmlns="" val="2189943384"/>
                  </a:ext>
                </a:extLst>
              </a:tr>
              <a:tr h="834195">
                <a:tc>
                  <a:txBody>
                    <a:bodyPr/>
                    <a:lstStyle/>
                    <a:p>
                      <a:pPr marL="49530" marR="167640">
                        <a:lnSpc>
                          <a:spcPct val="100000"/>
                        </a:lnSpc>
                        <a:spcBef>
                          <a:spcPts val="95"/>
                        </a:spcBef>
                        <a:spcAft>
                          <a:spcPts val="0"/>
                        </a:spcAft>
                      </a:pPr>
                      <a:r>
                        <a:rPr lang="en-US" sz="1100" dirty="0">
                          <a:effectLst/>
                        </a:rPr>
                        <a:t>A diverse socially cohesive society with a common national identity</a:t>
                      </a:r>
                      <a:endParaRPr lang="en-US" sz="1200" dirty="0">
                        <a:effectLst/>
                        <a:latin typeface="Arial MT"/>
                        <a:ea typeface="Arial MT"/>
                        <a:cs typeface="Arial MT"/>
                      </a:endParaRPr>
                    </a:p>
                  </a:txBody>
                  <a:tcPr marL="0" marR="11857" marT="0" marB="0"/>
                </a:tc>
                <a:tc>
                  <a:txBody>
                    <a:bodyPr/>
                    <a:lstStyle/>
                    <a:p>
                      <a:pPr marL="48895" marR="191770">
                        <a:lnSpc>
                          <a:spcPct val="100000"/>
                        </a:lnSpc>
                        <a:spcBef>
                          <a:spcPts val="95"/>
                        </a:spcBef>
                        <a:spcAft>
                          <a:spcPts val="0"/>
                        </a:spcAft>
                      </a:pPr>
                      <a:r>
                        <a:rPr lang="en-US" sz="1100" dirty="0">
                          <a:effectLst/>
                        </a:rPr>
                        <a:t>“I am the Flag”</a:t>
                      </a:r>
                      <a:endParaRPr lang="en-US" sz="1200" dirty="0">
                        <a:effectLst/>
                      </a:endParaRPr>
                    </a:p>
                    <a:p>
                      <a:pPr marL="48895" marR="191770">
                        <a:lnSpc>
                          <a:spcPct val="100000"/>
                        </a:lnSpc>
                        <a:spcBef>
                          <a:spcPts val="95"/>
                        </a:spcBef>
                        <a:spcAft>
                          <a:spcPts val="0"/>
                        </a:spcAft>
                      </a:pPr>
                      <a:r>
                        <a:rPr lang="en-US" sz="1100" dirty="0">
                          <a:effectLst/>
                        </a:rPr>
                        <a:t>Campaign.</a:t>
                      </a:r>
                      <a:endParaRPr lang="en-US" sz="1200" dirty="0">
                        <a:effectLst/>
                        <a:latin typeface="Arial MT"/>
                        <a:ea typeface="Arial MT"/>
                        <a:cs typeface="Arial MT"/>
                      </a:endParaRPr>
                    </a:p>
                  </a:txBody>
                  <a:tcPr marL="0" marR="11857" marT="0" marB="0"/>
                </a:tc>
                <a:tc>
                  <a:txBody>
                    <a:bodyPr/>
                    <a:lstStyle/>
                    <a:p>
                      <a:pPr marL="48895" marR="60325">
                        <a:lnSpc>
                          <a:spcPct val="100000"/>
                        </a:lnSpc>
                        <a:spcBef>
                          <a:spcPts val="95"/>
                        </a:spcBef>
                        <a:spcAft>
                          <a:spcPts val="0"/>
                        </a:spcAft>
                      </a:pPr>
                      <a:r>
                        <a:rPr lang="en-US" sz="1100" dirty="0">
                          <a:effectLst/>
                        </a:rPr>
                        <a:t>HPP 4.3 Number of public awareness activations on the “I am the Flag”</a:t>
                      </a:r>
                      <a:endParaRPr lang="en-US" sz="1200" dirty="0">
                        <a:effectLst/>
                      </a:endParaRPr>
                    </a:p>
                    <a:p>
                      <a:pPr marL="48895" marR="0">
                        <a:spcBef>
                          <a:spcPts val="10"/>
                        </a:spcBef>
                        <a:spcAft>
                          <a:spcPts val="0"/>
                        </a:spcAft>
                      </a:pPr>
                      <a:r>
                        <a:rPr lang="en-US" sz="1100" dirty="0">
                          <a:effectLst/>
                        </a:rPr>
                        <a:t>Campaign</a:t>
                      </a:r>
                      <a:endParaRPr lang="en-US" sz="1200" dirty="0">
                        <a:effectLst/>
                      </a:endParaRPr>
                    </a:p>
                    <a:p>
                      <a:pPr marL="48895" marR="0">
                        <a:spcBef>
                          <a:spcPts val="865"/>
                        </a:spcBef>
                        <a:spcAft>
                          <a:spcPts val="0"/>
                        </a:spcAft>
                      </a:pPr>
                      <a:r>
                        <a:rPr lang="en-US" sz="1100" dirty="0">
                          <a:effectLst/>
                        </a:rPr>
                        <a:t>(MTSF: 0 + 0 + 20 + 20 + 20 = 60)</a:t>
                      </a:r>
                      <a:endParaRPr lang="en-US" sz="1200" dirty="0">
                        <a:effectLst/>
                      </a:endParaRPr>
                    </a:p>
                    <a:p>
                      <a:pPr marL="48895" marR="0">
                        <a:spcBef>
                          <a:spcPts val="15"/>
                        </a:spcBef>
                        <a:spcAft>
                          <a:spcPts val="0"/>
                        </a:spcAft>
                      </a:pPr>
                      <a:r>
                        <a:rPr lang="en-US" sz="1100" dirty="0">
                          <a:effectLst/>
                        </a:rPr>
                        <a:t>(ENE = 20)</a:t>
                      </a:r>
                      <a:endParaRPr lang="en-US" sz="1200" dirty="0">
                        <a:effectLst/>
                      </a:endParaRPr>
                    </a:p>
                    <a:p>
                      <a:pPr marL="48895" marR="0">
                        <a:spcBef>
                          <a:spcPts val="15"/>
                        </a:spcBef>
                        <a:spcAft>
                          <a:spcPts val="0"/>
                        </a:spcAft>
                      </a:pPr>
                      <a:r>
                        <a:rPr lang="en-US" sz="1100" dirty="0">
                          <a:effectLst/>
                        </a:rPr>
                        <a:t> </a:t>
                      </a:r>
                      <a:endParaRPr lang="en-US" sz="1200" dirty="0">
                        <a:effectLst/>
                      </a:endParaRPr>
                    </a:p>
                    <a:p>
                      <a:pPr marL="48895" marR="0">
                        <a:spcBef>
                          <a:spcPts val="15"/>
                        </a:spcBef>
                        <a:spcAft>
                          <a:spcPts val="0"/>
                        </a:spcAft>
                      </a:pPr>
                      <a:r>
                        <a:rPr lang="en-US" sz="1100" dirty="0">
                          <a:effectLst/>
                        </a:rPr>
                        <a:t>Standardised</a:t>
                      </a:r>
                      <a:endParaRPr lang="en-US" sz="1200" dirty="0">
                        <a:effectLst/>
                        <a:latin typeface="Arial MT"/>
                        <a:ea typeface="Arial MT"/>
                        <a:cs typeface="Arial MT"/>
                      </a:endParaRPr>
                    </a:p>
                  </a:txBody>
                  <a:tcPr marL="0" marR="11857" marT="0" marB="0"/>
                </a:tc>
                <a:tc>
                  <a:txBody>
                    <a:bodyPr/>
                    <a:lstStyle/>
                    <a:p>
                      <a:pPr marL="79375" marR="79375" algn="ctr">
                        <a:spcBef>
                          <a:spcPts val="0"/>
                        </a:spcBef>
                        <a:spcAft>
                          <a:spcPts val="0"/>
                        </a:spcAft>
                      </a:pPr>
                      <a:r>
                        <a:rPr lang="en-US" sz="1100" dirty="0">
                          <a:effectLst/>
                        </a:rPr>
                        <a:t>NPI</a:t>
                      </a:r>
                      <a:endParaRPr lang="en-US" sz="1200" dirty="0">
                        <a:effectLst/>
                        <a:latin typeface="Arial MT"/>
                        <a:ea typeface="Arial MT"/>
                        <a:cs typeface="Arial MT"/>
                      </a:endParaRPr>
                    </a:p>
                  </a:txBody>
                  <a:tcPr marL="0" marR="11857" marT="0" marB="0" anchor="ctr"/>
                </a:tc>
                <a:tc>
                  <a:txBody>
                    <a:bodyPr/>
                    <a:lstStyle/>
                    <a:p>
                      <a:pPr marL="78740" marR="79375" algn="ctr">
                        <a:spcBef>
                          <a:spcPts val="0"/>
                        </a:spcBef>
                        <a:spcAft>
                          <a:spcPts val="0"/>
                        </a:spcAft>
                      </a:pPr>
                      <a:r>
                        <a:rPr lang="en-US" sz="1100" dirty="0">
                          <a:effectLst/>
                        </a:rPr>
                        <a:t>NPI</a:t>
                      </a:r>
                      <a:endParaRPr lang="en-US" sz="1200" dirty="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37</a:t>
                      </a:r>
                      <a:endParaRPr lang="en-US" sz="1200" dirty="0">
                        <a:effectLst/>
                        <a:latin typeface="Arial MT"/>
                        <a:ea typeface="Arial MT"/>
                        <a:cs typeface="Arial MT"/>
                      </a:endParaRPr>
                    </a:p>
                  </a:txBody>
                  <a:tcPr marL="0" marR="11857" marT="0" marB="0" anchor="ctr"/>
                </a:tc>
                <a:tc>
                  <a:txBody>
                    <a:bodyPr/>
                    <a:lstStyle/>
                    <a:p>
                      <a:pPr marL="79375" marR="79375" algn="ctr">
                        <a:spcBef>
                          <a:spcPts val="0"/>
                        </a:spcBef>
                        <a:spcAft>
                          <a:spcPts val="0"/>
                        </a:spcAft>
                      </a:pPr>
                      <a:r>
                        <a:rPr lang="en-US" sz="1100" dirty="0">
                          <a:effectLst/>
                        </a:rPr>
                        <a:t>20</a:t>
                      </a:r>
                      <a:endParaRPr lang="en-US" sz="1200" dirty="0">
                        <a:effectLst/>
                        <a:latin typeface="Arial MT"/>
                        <a:ea typeface="Arial MT"/>
                        <a:cs typeface="Arial MT"/>
                      </a:endParaRPr>
                    </a:p>
                  </a:txBody>
                  <a:tcPr marL="0" marR="11857" marT="0" marB="0" anchor="ctr"/>
                </a:tc>
                <a:tc>
                  <a:txBody>
                    <a:bodyPr/>
                    <a:lstStyle/>
                    <a:p>
                      <a:pPr marL="78740" marR="79375" algn="ctr">
                        <a:spcBef>
                          <a:spcPts val="0"/>
                        </a:spcBef>
                        <a:spcAft>
                          <a:spcPts val="0"/>
                        </a:spcAft>
                      </a:pPr>
                      <a:r>
                        <a:rPr lang="en-US" sz="1100" dirty="0">
                          <a:effectLst/>
                        </a:rPr>
                        <a:t>20</a:t>
                      </a:r>
                      <a:endParaRPr lang="en-US" sz="1200" dirty="0">
                        <a:effectLst/>
                        <a:latin typeface="Arial MT"/>
                        <a:ea typeface="Arial MT"/>
                        <a:cs typeface="Arial MT"/>
                      </a:endParaRPr>
                    </a:p>
                  </a:txBody>
                  <a:tcPr marL="0" marR="11857" marT="0" marB="0" anchor="ctr">
                    <a:solidFill>
                      <a:schemeClr val="accent4">
                        <a:lumMod val="60000"/>
                        <a:lumOff val="40000"/>
                      </a:schemeClr>
                    </a:solidFill>
                  </a:tcPr>
                </a:tc>
                <a:tc>
                  <a:txBody>
                    <a:bodyPr/>
                    <a:lstStyle/>
                    <a:p>
                      <a:pPr marL="78105" marR="79375" algn="ctr">
                        <a:spcBef>
                          <a:spcPts val="0"/>
                        </a:spcBef>
                        <a:spcAft>
                          <a:spcPts val="0"/>
                        </a:spcAft>
                      </a:pPr>
                      <a:r>
                        <a:rPr lang="en-US" sz="1100" dirty="0">
                          <a:effectLst/>
                        </a:rPr>
                        <a:t>6</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marL="78105" marR="79375" algn="ctr">
                        <a:spcBef>
                          <a:spcPts val="0"/>
                        </a:spcBef>
                        <a:spcAft>
                          <a:spcPts val="0"/>
                        </a:spcAft>
                      </a:pPr>
                      <a:r>
                        <a:rPr lang="en-US" sz="1100" dirty="0">
                          <a:effectLst/>
                        </a:rPr>
                        <a:t>6</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hMerge="1">
                  <a:txBody>
                    <a:bodyPr/>
                    <a:lstStyle/>
                    <a:p>
                      <a:pPr marL="78105" marR="79375" algn="ctr">
                        <a:spcBef>
                          <a:spcPts val="0"/>
                        </a:spcBef>
                        <a:spcAft>
                          <a:spcPts val="0"/>
                        </a:spcAft>
                      </a:pPr>
                      <a:r>
                        <a:rPr lang="en-US" sz="1100" dirty="0">
                          <a:effectLst/>
                        </a:rPr>
                        <a:t>4</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algn="ctr"/>
                      <a:r>
                        <a:rPr lang="en-US" sz="1100" dirty="0">
                          <a:effectLst/>
                        </a:rPr>
                        <a:t>4</a:t>
                      </a:r>
                      <a:endParaRPr lang="en-US" dirty="0"/>
                    </a:p>
                  </a:txBody>
                  <a:tcPr marL="0" marR="11857" marT="0" marB="0" anchor="ctr">
                    <a:solidFill>
                      <a:schemeClr val="accent4">
                        <a:lumMod val="20000"/>
                        <a:lumOff val="80000"/>
                      </a:schemeClr>
                    </a:solidFill>
                  </a:tcPr>
                </a:tc>
                <a:tc hMerge="1">
                  <a:txBody>
                    <a:bodyPr/>
                    <a:lstStyle/>
                    <a:p>
                      <a:pPr marL="78105" marR="79375" algn="ctr">
                        <a:spcBef>
                          <a:spcPts val="0"/>
                        </a:spcBef>
                        <a:spcAft>
                          <a:spcPts val="0"/>
                        </a:spcAft>
                      </a:pPr>
                      <a:r>
                        <a:rPr lang="en-US" sz="1100" dirty="0">
                          <a:effectLst/>
                        </a:rPr>
                        <a:t>4</a:t>
                      </a:r>
                      <a:endParaRPr lang="en-US" sz="1200" dirty="0">
                        <a:effectLst/>
                        <a:latin typeface="Arial MT"/>
                        <a:ea typeface="Arial MT"/>
                        <a:cs typeface="Arial MT"/>
                      </a:endParaRPr>
                    </a:p>
                  </a:txBody>
                  <a:tcPr marL="0" marR="11857" marT="0" marB="0" anchor="ctr">
                    <a:solidFill>
                      <a:schemeClr val="accent4">
                        <a:lumMod val="20000"/>
                        <a:lumOff val="80000"/>
                      </a:schemeClr>
                    </a:solidFill>
                  </a:tcPr>
                </a:tc>
                <a:tc gridSpan="2">
                  <a:txBody>
                    <a:bodyPr/>
                    <a:lstStyle/>
                    <a:p>
                      <a:pPr algn="ctr"/>
                      <a:r>
                        <a:rPr lang="en-US" sz="1100" dirty="0">
                          <a:effectLst/>
                        </a:rPr>
                        <a:t>4</a:t>
                      </a:r>
                      <a:endParaRPr lang="en-US" dirty="0"/>
                    </a:p>
                  </a:txBody>
                  <a:tcPr marL="0" marR="11857" marT="0" marB="0" anchor="ctr">
                    <a:solidFill>
                      <a:schemeClr val="accent4">
                        <a:lumMod val="20000"/>
                        <a:lumOff val="80000"/>
                      </a:schemeClr>
                    </a:solidFill>
                  </a:tcPr>
                </a:tc>
                <a:tc hMerge="1">
                  <a:txBody>
                    <a:bodyPr/>
                    <a:lstStyle/>
                    <a:p>
                      <a:pPr marL="78105" marR="79375" algn="ctr">
                        <a:spcBef>
                          <a:spcPts val="0"/>
                        </a:spcBef>
                        <a:spcAft>
                          <a:spcPts val="0"/>
                        </a:spcAft>
                      </a:pPr>
                      <a:r>
                        <a:rPr lang="en-US" sz="1100" dirty="0">
                          <a:effectLst/>
                        </a:rPr>
                        <a:t>20</a:t>
                      </a:r>
                      <a:endParaRPr lang="en-US" sz="1200" dirty="0">
                        <a:effectLst/>
                        <a:latin typeface="Arial MT"/>
                        <a:ea typeface="Arial MT"/>
                        <a:cs typeface="Arial MT"/>
                      </a:endParaRPr>
                    </a:p>
                  </a:txBody>
                  <a:tcPr marL="0" marR="11857" marT="0" marB="0" anchor="ctr"/>
                </a:tc>
                <a:tc>
                  <a:txBody>
                    <a:bodyPr/>
                    <a:lstStyle/>
                    <a:p>
                      <a:pPr marL="78105" marR="79375" algn="ctr">
                        <a:spcBef>
                          <a:spcPts val="0"/>
                        </a:spcBef>
                        <a:spcAft>
                          <a:spcPts val="0"/>
                        </a:spcAft>
                      </a:pPr>
                      <a:r>
                        <a:rPr lang="en-US" sz="1100" dirty="0">
                          <a:effectLst/>
                        </a:rPr>
                        <a:t>20</a:t>
                      </a:r>
                      <a:endParaRPr lang="en-US" sz="1200" dirty="0">
                        <a:effectLst/>
                        <a:latin typeface="Arial MT"/>
                        <a:ea typeface="Arial MT"/>
                        <a:cs typeface="Arial MT"/>
                      </a:endParaRPr>
                    </a:p>
                  </a:txBody>
                  <a:tcPr marL="0" marR="11857" marT="0" marB="0" anchor="ctr"/>
                </a:tc>
                <a:tc>
                  <a:txBody>
                    <a:bodyPr/>
                    <a:lstStyle/>
                    <a:p>
                      <a:pPr marL="78105" marR="79375" algn="ctr">
                        <a:spcBef>
                          <a:spcPts val="0"/>
                        </a:spcBef>
                        <a:spcAft>
                          <a:spcPts val="0"/>
                        </a:spcAft>
                      </a:pPr>
                      <a:r>
                        <a:rPr lang="en-US" sz="1100" dirty="0">
                          <a:effectLst/>
                        </a:rPr>
                        <a:t>20</a:t>
                      </a:r>
                      <a:endParaRPr lang="en-US" sz="1200" dirty="0">
                        <a:effectLst/>
                        <a:latin typeface="Arial MT"/>
                        <a:ea typeface="Arial MT"/>
                        <a:cs typeface="Arial MT"/>
                      </a:endParaRPr>
                    </a:p>
                  </a:txBody>
                  <a:tcPr marL="0" marR="11857" marT="0" marB="0" anchor="ctr"/>
                </a:tc>
                <a:extLst>
                  <a:ext uri="{0D108BD9-81ED-4DB2-BD59-A6C34878D82A}">
                    <a16:rowId xmlns:a16="http://schemas.microsoft.com/office/drawing/2014/main" xmlns="" val="3124026453"/>
                  </a:ext>
                </a:extLst>
              </a:tr>
            </a:tbl>
          </a:graphicData>
        </a:graphic>
      </p:graphicFrame>
      <p:sp>
        <p:nvSpPr>
          <p:cNvPr id="3" name="Rectangle 2">
            <a:extLst>
              <a:ext uri="{FF2B5EF4-FFF2-40B4-BE49-F238E27FC236}">
                <a16:creationId xmlns:a16="http://schemas.microsoft.com/office/drawing/2014/main" xmlns="" id="{A725D8EB-2865-819A-DE02-9A8DCD657FC0}"/>
              </a:ext>
            </a:extLst>
          </p:cNvPr>
          <p:cNvSpPr/>
          <p:nvPr/>
        </p:nvSpPr>
        <p:spPr>
          <a:xfrm>
            <a:off x="124" y="6149500"/>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0DB67F33-A5D5-439D-4DFE-D0E4B101E7AD}"/>
              </a:ext>
            </a:extLst>
          </p:cNvPr>
          <p:cNvSpPr txBox="1"/>
          <p:nvPr/>
        </p:nvSpPr>
        <p:spPr>
          <a:xfrm>
            <a:off x="344513" y="5742464"/>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4</a:t>
            </a:r>
          </a:p>
        </p:txBody>
      </p:sp>
      <p:sp>
        <p:nvSpPr>
          <p:cNvPr id="5" name="Slide Number Placeholder 4">
            <a:extLst>
              <a:ext uri="{FF2B5EF4-FFF2-40B4-BE49-F238E27FC236}">
                <a16:creationId xmlns:a16="http://schemas.microsoft.com/office/drawing/2014/main" xmlns="" id="{F7FDA744-D251-1DE6-42E3-9C74113A6657}"/>
              </a:ext>
            </a:extLst>
          </p:cNvPr>
          <p:cNvSpPr>
            <a:spLocks noGrp="1"/>
          </p:cNvSpPr>
          <p:nvPr>
            <p:ph type="sldNum" sz="quarter" idx="12"/>
          </p:nvPr>
        </p:nvSpPr>
        <p:spPr/>
        <p:txBody>
          <a:bodyPr/>
          <a:lstStyle/>
          <a:p>
            <a:fld id="{DA29E366-C59F-4931-AACC-96A9B8496996}" type="slidenum">
              <a:rPr lang="en-US" smtClean="0"/>
              <a:pPr/>
              <a:t>79</a:t>
            </a:fld>
            <a:endParaRPr lang="en-US" dirty="0"/>
          </a:p>
        </p:txBody>
      </p:sp>
    </p:spTree>
    <p:extLst>
      <p:ext uri="{BB962C8B-B14F-4D97-AF65-F5344CB8AC3E}">
        <p14:creationId xmlns:p14="http://schemas.microsoft.com/office/powerpoint/2010/main" xmlns="" val="278037375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B7BD7FCF-A254-4A97-A15C-319B676226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xmlns="" id="{BD197812-648A-59AC-0BDA-AA0C771B29C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3166" r="4351" b="21635"/>
          <a:stretch/>
        </p:blipFill>
        <p:spPr>
          <a:xfrm>
            <a:off x="3835337" y="384653"/>
            <a:ext cx="5308663" cy="5899150"/>
          </a:xfrm>
          <a:prstGeom prst="rect">
            <a:avLst/>
          </a:prstGeom>
        </p:spPr>
      </p:pic>
      <p:sp>
        <p:nvSpPr>
          <p:cNvPr id="23" name="Freeform: Shape 22">
            <a:extLst>
              <a:ext uri="{FF2B5EF4-FFF2-40B4-BE49-F238E27FC236}">
                <a16:creationId xmlns:a16="http://schemas.microsoft.com/office/drawing/2014/main" xmlns="" id="{52FFAF72-6204-4676-9C6F-9A4CC4D918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5CD21CD0-5A96-528F-ED0B-94903C791A94}"/>
              </a:ext>
            </a:extLst>
          </p:cNvPr>
          <p:cNvSpPr>
            <a:spLocks noGrp="1"/>
          </p:cNvSpPr>
          <p:nvPr>
            <p:ph type="title"/>
          </p:nvPr>
        </p:nvSpPr>
        <p:spPr>
          <a:xfrm>
            <a:off x="482601" y="643467"/>
            <a:ext cx="3465438" cy="4567137"/>
          </a:xfrm>
        </p:spPr>
        <p:txBody>
          <a:bodyPr vert="horz" lIns="91440" tIns="45720" rIns="91440" bIns="45720" rtlCol="0" anchor="b">
            <a:normAutofit/>
          </a:bodyPr>
          <a:lstStyle/>
          <a:p>
            <a:r>
              <a:rPr lang="en-US" sz="3600" b="1" dirty="0">
                <a:solidFill>
                  <a:srgbClr val="F5981B"/>
                </a:solidFill>
                <a:latin typeface="Arial"/>
                <a:cs typeface="Arial"/>
              </a:rPr>
              <a:t>Government Priorities – DSAC Outcomes</a:t>
            </a:r>
          </a:p>
        </p:txBody>
      </p:sp>
      <p:sp>
        <p:nvSpPr>
          <p:cNvPr id="4" name="Slide Number Placeholder 3">
            <a:extLst>
              <a:ext uri="{FF2B5EF4-FFF2-40B4-BE49-F238E27FC236}">
                <a16:creationId xmlns:a16="http://schemas.microsoft.com/office/drawing/2014/main" xmlns="" id="{2D7BDD8E-3987-3DBC-4A15-6B1884264CE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defRPr/>
            </a:pPr>
            <a:fld id="{B6F15528-21DE-4FAA-801E-634DDDAF4B2B}" type="slidenum">
              <a:rPr lang="en-US" smtClean="0"/>
              <a:pPr defTabSz="914400">
                <a:spcAft>
                  <a:spcPts val="600"/>
                </a:spcAft>
                <a:defRPr/>
              </a:pPr>
              <a:t>8</a:t>
            </a:fld>
            <a:endParaRPr lang="en-US" dirty="0"/>
          </a:p>
        </p:txBody>
      </p:sp>
    </p:spTree>
    <p:extLst>
      <p:ext uri="{BB962C8B-B14F-4D97-AF65-F5344CB8AC3E}">
        <p14:creationId xmlns:p14="http://schemas.microsoft.com/office/powerpoint/2010/main" xmlns="" val="81302471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9">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C2AF157D-AB52-3D75-84DF-BA6C1CA57E36}"/>
              </a:ext>
            </a:extLst>
          </p:cNvPr>
          <p:cNvGraphicFramePr>
            <a:graphicFrameLocks noGrp="1"/>
          </p:cNvGraphicFramePr>
          <p:nvPr>
            <p:extLst>
              <p:ext uri="{D42A27DB-BD31-4B8C-83A1-F6EECF244321}">
                <p14:modId xmlns:p14="http://schemas.microsoft.com/office/powerpoint/2010/main" xmlns="" val="2453109394"/>
              </p:ext>
            </p:extLst>
          </p:nvPr>
        </p:nvGraphicFramePr>
        <p:xfrm>
          <a:off x="171450" y="1163122"/>
          <a:ext cx="8743957" cy="3426612"/>
        </p:xfrm>
        <a:graphic>
          <a:graphicData uri="http://schemas.openxmlformats.org/drawingml/2006/table">
            <a:tbl>
              <a:tblPr firstRow="1" firstCol="1" lastRow="1" lastCol="1" bandRow="1" bandCol="1">
                <a:tableStyleId>{5940675A-B579-460E-94D1-54222C63F5DA}</a:tableStyleId>
              </a:tblPr>
              <a:tblGrid>
                <a:gridCol w="1481868">
                  <a:extLst>
                    <a:ext uri="{9D8B030D-6E8A-4147-A177-3AD203B41FA5}">
                      <a16:colId xmlns:a16="http://schemas.microsoft.com/office/drawing/2014/main" xmlns="" val="3313150489"/>
                    </a:ext>
                  </a:extLst>
                </a:gridCol>
                <a:gridCol w="901670">
                  <a:extLst>
                    <a:ext uri="{9D8B030D-6E8A-4147-A177-3AD203B41FA5}">
                      <a16:colId xmlns:a16="http://schemas.microsoft.com/office/drawing/2014/main" xmlns="" val="3256412904"/>
                    </a:ext>
                  </a:extLst>
                </a:gridCol>
                <a:gridCol w="1690441">
                  <a:extLst>
                    <a:ext uri="{9D8B030D-6E8A-4147-A177-3AD203B41FA5}">
                      <a16:colId xmlns:a16="http://schemas.microsoft.com/office/drawing/2014/main" xmlns="" val="2350339272"/>
                    </a:ext>
                  </a:extLst>
                </a:gridCol>
                <a:gridCol w="563376">
                  <a:extLst>
                    <a:ext uri="{9D8B030D-6E8A-4147-A177-3AD203B41FA5}">
                      <a16:colId xmlns:a16="http://schemas.microsoft.com/office/drawing/2014/main" xmlns="" val="1142485728"/>
                    </a:ext>
                  </a:extLst>
                </a:gridCol>
                <a:gridCol w="408094">
                  <a:extLst>
                    <a:ext uri="{9D8B030D-6E8A-4147-A177-3AD203B41FA5}">
                      <a16:colId xmlns:a16="http://schemas.microsoft.com/office/drawing/2014/main" xmlns="" val="1916884809"/>
                    </a:ext>
                  </a:extLst>
                </a:gridCol>
                <a:gridCol w="460205">
                  <a:extLst>
                    <a:ext uri="{9D8B030D-6E8A-4147-A177-3AD203B41FA5}">
                      <a16:colId xmlns:a16="http://schemas.microsoft.com/office/drawing/2014/main" xmlns="" val="3645918909"/>
                    </a:ext>
                  </a:extLst>
                </a:gridCol>
                <a:gridCol w="288267">
                  <a:extLst>
                    <a:ext uri="{9D8B030D-6E8A-4147-A177-3AD203B41FA5}">
                      <a16:colId xmlns:a16="http://schemas.microsoft.com/office/drawing/2014/main" xmlns="" val="1601579912"/>
                    </a:ext>
                  </a:extLst>
                </a:gridCol>
                <a:gridCol w="519376">
                  <a:extLst>
                    <a:ext uri="{9D8B030D-6E8A-4147-A177-3AD203B41FA5}">
                      <a16:colId xmlns:a16="http://schemas.microsoft.com/office/drawing/2014/main" xmlns="" val="2566197334"/>
                    </a:ext>
                  </a:extLst>
                </a:gridCol>
                <a:gridCol w="378586">
                  <a:extLst>
                    <a:ext uri="{9D8B030D-6E8A-4147-A177-3AD203B41FA5}">
                      <a16:colId xmlns:a16="http://schemas.microsoft.com/office/drawing/2014/main" xmlns="" val="4163110041"/>
                    </a:ext>
                  </a:extLst>
                </a:gridCol>
                <a:gridCol w="378131">
                  <a:extLst>
                    <a:ext uri="{9D8B030D-6E8A-4147-A177-3AD203B41FA5}">
                      <a16:colId xmlns:a16="http://schemas.microsoft.com/office/drawing/2014/main" xmlns="" val="83022154"/>
                    </a:ext>
                  </a:extLst>
                </a:gridCol>
                <a:gridCol w="378131">
                  <a:extLst>
                    <a:ext uri="{9D8B030D-6E8A-4147-A177-3AD203B41FA5}">
                      <a16:colId xmlns:a16="http://schemas.microsoft.com/office/drawing/2014/main" xmlns="" val="196461280"/>
                    </a:ext>
                  </a:extLst>
                </a:gridCol>
                <a:gridCol w="378131">
                  <a:extLst>
                    <a:ext uri="{9D8B030D-6E8A-4147-A177-3AD203B41FA5}">
                      <a16:colId xmlns:a16="http://schemas.microsoft.com/office/drawing/2014/main" xmlns="" val="2719473844"/>
                    </a:ext>
                  </a:extLst>
                </a:gridCol>
                <a:gridCol w="458840">
                  <a:extLst>
                    <a:ext uri="{9D8B030D-6E8A-4147-A177-3AD203B41FA5}">
                      <a16:colId xmlns:a16="http://schemas.microsoft.com/office/drawing/2014/main" xmlns="" val="3443588805"/>
                    </a:ext>
                  </a:extLst>
                </a:gridCol>
                <a:gridCol w="458841">
                  <a:extLst>
                    <a:ext uri="{9D8B030D-6E8A-4147-A177-3AD203B41FA5}">
                      <a16:colId xmlns:a16="http://schemas.microsoft.com/office/drawing/2014/main" xmlns="" val="2112883024"/>
                    </a:ext>
                  </a:extLst>
                </a:gridCol>
              </a:tblGrid>
              <a:tr h="803182">
                <a:tc>
                  <a:txBody>
                    <a:bodyPr/>
                    <a:lstStyle/>
                    <a:p>
                      <a:pPr marL="48895" marR="168275">
                        <a:lnSpc>
                          <a:spcPct val="100000"/>
                        </a:lnSpc>
                        <a:spcBef>
                          <a:spcPts val="95"/>
                        </a:spcBef>
                        <a:spcAft>
                          <a:spcPts val="0"/>
                        </a:spcAft>
                      </a:pPr>
                      <a:r>
                        <a:rPr lang="en-US" sz="1000" b="0" cap="none" spc="0" dirty="0">
                          <a:solidFill>
                            <a:schemeClr val="tx1"/>
                          </a:solidFill>
                          <a:effectLst/>
                        </a:rPr>
                        <a:t>A diverse socially cohesive society with a common national identity</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48895" marR="191770">
                        <a:lnSpc>
                          <a:spcPct val="100000"/>
                        </a:lnSpc>
                        <a:spcBef>
                          <a:spcPts val="95"/>
                        </a:spcBef>
                        <a:spcAft>
                          <a:spcPts val="0"/>
                        </a:spcAft>
                      </a:pPr>
                      <a:r>
                        <a:rPr lang="en-US" sz="1000" b="0" cap="none" spc="0" dirty="0">
                          <a:solidFill>
                            <a:schemeClr val="tx1"/>
                          </a:solidFill>
                          <a:effectLst/>
                        </a:rPr>
                        <a:t>Flags provided to schools.</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48260" marR="62230">
                        <a:lnSpc>
                          <a:spcPct val="100000"/>
                        </a:lnSpc>
                        <a:spcBef>
                          <a:spcPts val="95"/>
                        </a:spcBef>
                        <a:spcAft>
                          <a:spcPts val="0"/>
                        </a:spcAft>
                      </a:pPr>
                      <a:r>
                        <a:rPr lang="en-US" sz="1000" b="0" cap="none" spc="0" dirty="0">
                          <a:solidFill>
                            <a:schemeClr val="tx1"/>
                          </a:solidFill>
                          <a:effectLst/>
                        </a:rPr>
                        <a:t>HPP 4.4 Number of flags provided to schools.</a:t>
                      </a:r>
                    </a:p>
                    <a:p>
                      <a:pPr marL="48260" marR="0">
                        <a:spcBef>
                          <a:spcPts val="855"/>
                        </a:spcBef>
                        <a:spcAft>
                          <a:spcPts val="0"/>
                        </a:spcAft>
                      </a:pPr>
                      <a:r>
                        <a:rPr lang="en-US" sz="1000" b="0" cap="none" spc="0" dirty="0">
                          <a:solidFill>
                            <a:schemeClr val="tx1"/>
                          </a:solidFill>
                          <a:effectLst/>
                        </a:rPr>
                        <a:t>(MTSF:1 300)</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78740" marR="79375" algn="ctr">
                        <a:spcBef>
                          <a:spcPts val="0"/>
                        </a:spcBef>
                        <a:spcAft>
                          <a:spcPts val="0"/>
                        </a:spcAft>
                      </a:pPr>
                      <a:r>
                        <a:rPr lang="en-US" sz="1000" b="0" cap="none" spc="0" dirty="0">
                          <a:solidFill>
                            <a:schemeClr val="tx1"/>
                          </a:solidFill>
                          <a:effectLst/>
                        </a:rPr>
                        <a:t>1 004</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79375" marR="79375" algn="ctr">
                        <a:spcBef>
                          <a:spcPts val="0"/>
                        </a:spcBef>
                        <a:spcAft>
                          <a:spcPts val="0"/>
                        </a:spcAft>
                      </a:pPr>
                      <a:r>
                        <a:rPr lang="en-US" sz="1000" b="0" cap="none" spc="0" dirty="0">
                          <a:solidFill>
                            <a:schemeClr val="tx1"/>
                          </a:solidFill>
                          <a:effectLst/>
                        </a:rPr>
                        <a:t>0</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78740" marR="79375" algn="ctr">
                        <a:spcBef>
                          <a:spcPts val="0"/>
                        </a:spcBef>
                        <a:spcAft>
                          <a:spcPts val="0"/>
                        </a:spcAft>
                      </a:pPr>
                      <a:r>
                        <a:rPr lang="en-US" sz="1000" b="0" cap="none" spc="0" dirty="0">
                          <a:solidFill>
                            <a:schemeClr val="tx1"/>
                          </a:solidFill>
                          <a:effectLst/>
                        </a:rPr>
                        <a:t>125</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0" marR="1270" algn="ctr">
                        <a:spcBef>
                          <a:spcPts val="0"/>
                        </a:spcBef>
                        <a:spcAft>
                          <a:spcPts val="0"/>
                        </a:spcAft>
                      </a:pPr>
                      <a:r>
                        <a:rPr lang="en-US" sz="1000" b="0" cap="none" spc="0" dirty="0">
                          <a:solidFill>
                            <a:schemeClr val="tx1"/>
                          </a:solidFill>
                          <a:effectLst/>
                        </a:rPr>
                        <a:t>100</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78105" marR="79375" algn="ctr">
                        <a:spcBef>
                          <a:spcPts val="0"/>
                        </a:spcBef>
                        <a:spcAft>
                          <a:spcPts val="0"/>
                        </a:spcAft>
                      </a:pPr>
                      <a:r>
                        <a:rPr lang="en-US" sz="1000" b="0" cap="none" spc="0" dirty="0">
                          <a:solidFill>
                            <a:schemeClr val="tx1"/>
                          </a:solidFill>
                          <a:effectLst/>
                        </a:rPr>
                        <a:t>100</a:t>
                      </a:r>
                      <a:endParaRPr lang="en-US" sz="1000" b="0" cap="none" spc="0" dirty="0">
                        <a:solidFill>
                          <a:schemeClr val="tx1"/>
                        </a:solidFill>
                        <a:effectLst/>
                        <a:latin typeface="Arial MT"/>
                        <a:ea typeface="Arial MT"/>
                        <a:cs typeface="Arial MT"/>
                      </a:endParaRPr>
                    </a:p>
                  </a:txBody>
                  <a:tcPr marL="0" marR="14825" marT="13095" marB="65477" anchor="b">
                    <a:solidFill>
                      <a:schemeClr val="accent4">
                        <a:lumMod val="60000"/>
                        <a:lumOff val="40000"/>
                      </a:schemeClr>
                    </a:solidFill>
                  </a:tcPr>
                </a:tc>
                <a:tc>
                  <a:txBody>
                    <a:bodyPr/>
                    <a:lstStyle/>
                    <a:p>
                      <a:pPr marL="77470" marR="79375" algn="ctr">
                        <a:spcBef>
                          <a:spcPts val="0"/>
                        </a:spcBef>
                        <a:spcAft>
                          <a:spcPts val="0"/>
                        </a:spcAft>
                      </a:pPr>
                      <a:r>
                        <a:rPr lang="en-US" sz="1000" b="0" cap="none" spc="0" dirty="0">
                          <a:solidFill>
                            <a:schemeClr val="tx1"/>
                          </a:solidFill>
                          <a:effectLst/>
                        </a:rPr>
                        <a:t>30</a:t>
                      </a:r>
                      <a:endParaRPr lang="en-US" sz="1000" b="0" cap="none" spc="0" dirty="0">
                        <a:solidFill>
                          <a:schemeClr val="tx1"/>
                        </a:solidFill>
                        <a:effectLst/>
                        <a:latin typeface="Arial MT"/>
                        <a:ea typeface="Arial MT"/>
                        <a:cs typeface="Arial MT"/>
                      </a:endParaRPr>
                    </a:p>
                  </a:txBody>
                  <a:tcPr marL="0" marR="14825" marT="13095" marB="65477" anchor="b">
                    <a:solidFill>
                      <a:schemeClr val="accent4">
                        <a:lumMod val="20000"/>
                        <a:lumOff val="80000"/>
                      </a:schemeClr>
                    </a:solidFill>
                  </a:tcPr>
                </a:tc>
                <a:tc>
                  <a:txBody>
                    <a:bodyPr/>
                    <a:lstStyle/>
                    <a:p>
                      <a:pPr marL="76835" marR="79375" algn="ctr">
                        <a:spcBef>
                          <a:spcPts val="0"/>
                        </a:spcBef>
                        <a:spcAft>
                          <a:spcPts val="0"/>
                        </a:spcAft>
                      </a:pPr>
                      <a:r>
                        <a:rPr lang="en-US" sz="1000" b="0" cap="none" spc="0" dirty="0">
                          <a:solidFill>
                            <a:schemeClr val="tx1"/>
                          </a:solidFill>
                          <a:effectLst/>
                        </a:rPr>
                        <a:t>30</a:t>
                      </a:r>
                      <a:endParaRPr lang="en-US" sz="1000" b="0" cap="none" spc="0" dirty="0">
                        <a:solidFill>
                          <a:schemeClr val="tx1"/>
                        </a:solidFill>
                        <a:effectLst/>
                        <a:latin typeface="Arial MT"/>
                        <a:ea typeface="Arial MT"/>
                        <a:cs typeface="Arial MT"/>
                      </a:endParaRPr>
                    </a:p>
                  </a:txBody>
                  <a:tcPr marL="0" marR="14825" marT="13095" marB="65477" anchor="b">
                    <a:solidFill>
                      <a:schemeClr val="accent4">
                        <a:lumMod val="20000"/>
                        <a:lumOff val="80000"/>
                      </a:schemeClr>
                    </a:solidFill>
                  </a:tcPr>
                </a:tc>
                <a:tc>
                  <a:txBody>
                    <a:bodyPr/>
                    <a:lstStyle/>
                    <a:p>
                      <a:pPr marL="76835" marR="79375" algn="ctr">
                        <a:spcBef>
                          <a:spcPts val="0"/>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14825" marT="13095" marB="65477" anchor="b">
                    <a:solidFill>
                      <a:schemeClr val="accent4">
                        <a:lumMod val="20000"/>
                        <a:lumOff val="80000"/>
                      </a:schemeClr>
                    </a:solidFill>
                  </a:tcPr>
                </a:tc>
                <a:tc>
                  <a:txBody>
                    <a:bodyPr/>
                    <a:lstStyle/>
                    <a:p>
                      <a:pPr marL="76835" marR="79375" algn="ctr">
                        <a:spcBef>
                          <a:spcPts val="0"/>
                        </a:spcBef>
                        <a:spcAft>
                          <a:spcPts val="0"/>
                        </a:spcAft>
                      </a:pPr>
                      <a:r>
                        <a:rPr lang="en-US" sz="1000" b="0" cap="none" spc="0" dirty="0">
                          <a:solidFill>
                            <a:schemeClr val="tx1"/>
                          </a:solidFill>
                          <a:effectLst/>
                        </a:rPr>
                        <a:t>20</a:t>
                      </a:r>
                      <a:endParaRPr lang="en-US" sz="1000" b="0" cap="none" spc="0" dirty="0">
                        <a:solidFill>
                          <a:schemeClr val="tx1"/>
                        </a:solidFill>
                        <a:effectLst/>
                        <a:latin typeface="Arial MT"/>
                        <a:ea typeface="Arial MT"/>
                        <a:cs typeface="Arial MT"/>
                      </a:endParaRPr>
                    </a:p>
                  </a:txBody>
                  <a:tcPr marL="0" marR="14825" marT="13095" marB="65477" anchor="b">
                    <a:solidFill>
                      <a:schemeClr val="accent4">
                        <a:lumMod val="20000"/>
                        <a:lumOff val="80000"/>
                      </a:schemeClr>
                    </a:solidFill>
                  </a:tcPr>
                </a:tc>
                <a:tc>
                  <a:txBody>
                    <a:bodyPr/>
                    <a:lstStyle/>
                    <a:p>
                      <a:pPr marL="76835" marR="79375" algn="ctr">
                        <a:spcBef>
                          <a:spcPts val="0"/>
                        </a:spcBef>
                        <a:spcAft>
                          <a:spcPts val="0"/>
                        </a:spcAft>
                      </a:pPr>
                      <a:r>
                        <a:rPr lang="en-US" sz="1000" b="0" cap="none" spc="0" dirty="0">
                          <a:solidFill>
                            <a:schemeClr val="tx1"/>
                          </a:solidFill>
                          <a:effectLst/>
                        </a:rPr>
                        <a:t>100</a:t>
                      </a:r>
                      <a:endParaRPr lang="en-US" sz="1000" b="0" cap="none" spc="0" dirty="0">
                        <a:solidFill>
                          <a:schemeClr val="tx1"/>
                        </a:solidFill>
                        <a:effectLst/>
                        <a:latin typeface="Arial MT"/>
                        <a:ea typeface="Arial MT"/>
                        <a:cs typeface="Arial MT"/>
                      </a:endParaRPr>
                    </a:p>
                  </a:txBody>
                  <a:tcPr marL="0" marR="14825" marT="13095" marB="65477" anchor="b"/>
                </a:tc>
                <a:tc>
                  <a:txBody>
                    <a:bodyPr/>
                    <a:lstStyle/>
                    <a:p>
                      <a:pPr marL="76835" marR="79375" algn="ctr">
                        <a:spcBef>
                          <a:spcPts val="0"/>
                        </a:spcBef>
                        <a:spcAft>
                          <a:spcPts val="0"/>
                        </a:spcAft>
                      </a:pPr>
                      <a:r>
                        <a:rPr lang="en-US" sz="1000" b="0" cap="none" spc="0" dirty="0">
                          <a:solidFill>
                            <a:schemeClr val="tx1"/>
                          </a:solidFill>
                          <a:effectLst/>
                        </a:rPr>
                        <a:t>100</a:t>
                      </a:r>
                      <a:endParaRPr lang="en-US" sz="1000" b="0" cap="none" spc="0" dirty="0">
                        <a:solidFill>
                          <a:schemeClr val="tx1"/>
                        </a:solidFill>
                        <a:effectLst/>
                        <a:latin typeface="Arial MT"/>
                        <a:ea typeface="Arial MT"/>
                        <a:cs typeface="Arial MT"/>
                      </a:endParaRPr>
                    </a:p>
                  </a:txBody>
                  <a:tcPr marL="0" marR="14825" marT="13095" marB="65477" anchor="b"/>
                </a:tc>
                <a:extLst>
                  <a:ext uri="{0D108BD9-81ED-4DB2-BD59-A6C34878D82A}">
                    <a16:rowId xmlns:a16="http://schemas.microsoft.com/office/drawing/2014/main" xmlns="" val="111863685"/>
                  </a:ext>
                </a:extLst>
              </a:tr>
              <a:tr h="809730">
                <a:tc>
                  <a:txBody>
                    <a:bodyPr/>
                    <a:lstStyle/>
                    <a:p>
                      <a:pPr marL="50165" marR="167005">
                        <a:lnSpc>
                          <a:spcPct val="100000"/>
                        </a:lnSpc>
                        <a:spcBef>
                          <a:spcPts val="95"/>
                        </a:spcBef>
                        <a:spcAft>
                          <a:spcPts val="0"/>
                        </a:spcAft>
                      </a:pPr>
                      <a:r>
                        <a:rPr lang="en-US" sz="1000" b="0" cap="none" spc="0" dirty="0">
                          <a:solidFill>
                            <a:schemeClr val="tx1"/>
                          </a:solidFill>
                          <a:effectLst/>
                        </a:rPr>
                        <a:t>A diverse socially cohesive society with a common national identity</a:t>
                      </a:r>
                      <a:endParaRPr lang="en-US" sz="1000" b="0" cap="none" spc="0" dirty="0">
                        <a:solidFill>
                          <a:schemeClr val="tx1"/>
                        </a:solidFill>
                        <a:effectLst/>
                        <a:latin typeface="Arial MT"/>
                        <a:ea typeface="Arial MT"/>
                        <a:cs typeface="Arial MT"/>
                      </a:endParaRPr>
                    </a:p>
                  </a:txBody>
                  <a:tcPr marL="0" marR="14825" marT="19643" marB="65477"/>
                </a:tc>
                <a:tc>
                  <a:txBody>
                    <a:bodyPr/>
                    <a:lstStyle/>
                    <a:p>
                      <a:pPr marL="50165" marR="190500">
                        <a:lnSpc>
                          <a:spcPct val="100000"/>
                        </a:lnSpc>
                        <a:spcBef>
                          <a:spcPts val="95"/>
                        </a:spcBef>
                        <a:spcAft>
                          <a:spcPts val="0"/>
                        </a:spcAft>
                      </a:pPr>
                      <a:r>
                        <a:rPr lang="en-US" sz="1000" b="0" cap="none" spc="0" dirty="0">
                          <a:solidFill>
                            <a:schemeClr val="tx1"/>
                          </a:solidFill>
                          <a:effectLst/>
                        </a:rPr>
                        <a:t>National symbols workshops.</a:t>
                      </a:r>
                      <a:endParaRPr lang="en-US" sz="1000" b="0" cap="none" spc="0" dirty="0">
                        <a:solidFill>
                          <a:schemeClr val="tx1"/>
                        </a:solidFill>
                        <a:effectLst/>
                        <a:latin typeface="Arial MT"/>
                        <a:ea typeface="Arial MT"/>
                        <a:cs typeface="Arial MT"/>
                      </a:endParaRPr>
                    </a:p>
                  </a:txBody>
                  <a:tcPr marL="0" marR="14825" marT="19643" marB="65477"/>
                </a:tc>
                <a:tc>
                  <a:txBody>
                    <a:bodyPr/>
                    <a:lstStyle/>
                    <a:p>
                      <a:pPr marL="49530" marR="100965">
                        <a:lnSpc>
                          <a:spcPct val="100000"/>
                        </a:lnSpc>
                        <a:spcBef>
                          <a:spcPts val="95"/>
                        </a:spcBef>
                        <a:spcAft>
                          <a:spcPts val="0"/>
                        </a:spcAft>
                      </a:pPr>
                      <a:r>
                        <a:rPr lang="en-US" sz="1000" b="0" cap="none" spc="0" dirty="0">
                          <a:solidFill>
                            <a:schemeClr val="tx1"/>
                          </a:solidFill>
                          <a:effectLst/>
                        </a:rPr>
                        <a:t>HPP 4.5 Number of workshops hosted to advance knowledge of National Symbols.</a:t>
                      </a:r>
                    </a:p>
                    <a:p>
                      <a:pPr marL="49530" marR="100965">
                        <a:lnSpc>
                          <a:spcPct val="100000"/>
                        </a:lnSpc>
                        <a:spcBef>
                          <a:spcPts val="95"/>
                        </a:spcBef>
                        <a:spcAft>
                          <a:spcPts val="0"/>
                        </a:spcAft>
                      </a:pPr>
                      <a:r>
                        <a:rPr lang="en-US" sz="1000" b="0" cap="none" spc="0" dirty="0">
                          <a:solidFill>
                            <a:schemeClr val="tx1"/>
                          </a:solidFill>
                          <a:effectLst/>
                        </a:rPr>
                        <a:t> </a:t>
                      </a:r>
                    </a:p>
                    <a:p>
                      <a:pPr marL="49530" marR="100965">
                        <a:lnSpc>
                          <a:spcPct val="100000"/>
                        </a:lnSpc>
                        <a:spcBef>
                          <a:spcPts val="95"/>
                        </a:spcBef>
                        <a:spcAft>
                          <a:spcPts val="0"/>
                        </a:spcAft>
                      </a:pPr>
                      <a:r>
                        <a:rPr lang="en-US" sz="1000" b="0" cap="none" spc="0" dirty="0">
                          <a:solidFill>
                            <a:schemeClr val="tx1"/>
                          </a:solidFill>
                          <a:effectLst/>
                        </a:rPr>
                        <a:t>(ENE = 10)</a:t>
                      </a:r>
                      <a:endParaRPr lang="en-US" sz="1000" b="0" cap="none" spc="0" dirty="0">
                        <a:solidFill>
                          <a:schemeClr val="tx1"/>
                        </a:solidFill>
                        <a:effectLst/>
                        <a:latin typeface="Arial MT"/>
                        <a:ea typeface="Arial MT"/>
                        <a:cs typeface="Arial MT"/>
                      </a:endParaRPr>
                    </a:p>
                  </a:txBody>
                  <a:tcPr marL="32738" marR="14825" marT="19643" marB="65477"/>
                </a:tc>
                <a:tc>
                  <a:txBody>
                    <a:bodyPr/>
                    <a:lstStyle/>
                    <a:p>
                      <a:pPr marL="80010" marR="79375" algn="ctr">
                        <a:spcBef>
                          <a:spcPts val="0"/>
                        </a:spcBef>
                        <a:spcAft>
                          <a:spcPts val="0"/>
                        </a:spcAft>
                      </a:pPr>
                      <a:r>
                        <a:rPr lang="en-US" sz="1000" b="0" cap="none" spc="0" dirty="0">
                          <a:solidFill>
                            <a:schemeClr val="tx1"/>
                          </a:solidFill>
                          <a:effectLst/>
                        </a:rPr>
                        <a:t>NPI</a:t>
                      </a:r>
                      <a:endParaRPr lang="en-US" sz="1000" b="0" cap="none" spc="0" dirty="0">
                        <a:solidFill>
                          <a:schemeClr val="tx1"/>
                        </a:solidFill>
                        <a:effectLst/>
                        <a:latin typeface="Arial MT"/>
                        <a:ea typeface="Arial MT"/>
                        <a:cs typeface="Arial MT"/>
                      </a:endParaRPr>
                    </a:p>
                  </a:txBody>
                  <a:tcPr marL="0" marR="14825" marT="19643" marB="65477" anchor="ctr"/>
                </a:tc>
                <a:tc>
                  <a:txBody>
                    <a:bodyPr/>
                    <a:lstStyle/>
                    <a:p>
                      <a:pPr marL="80010" marR="79375" algn="ctr">
                        <a:spcBef>
                          <a:spcPts val="0"/>
                        </a:spcBef>
                        <a:spcAft>
                          <a:spcPts val="0"/>
                        </a:spcAft>
                      </a:pPr>
                      <a:r>
                        <a:rPr lang="en-US" sz="1000" b="0" cap="none" spc="0" dirty="0">
                          <a:solidFill>
                            <a:schemeClr val="tx1"/>
                          </a:solidFill>
                          <a:effectLst/>
                        </a:rPr>
                        <a:t>0</a:t>
                      </a:r>
                      <a:endParaRPr lang="en-US" sz="1000" b="0" cap="none" spc="0" dirty="0">
                        <a:solidFill>
                          <a:schemeClr val="tx1"/>
                        </a:solidFill>
                        <a:effectLst/>
                        <a:latin typeface="Arial MT"/>
                        <a:ea typeface="Arial MT"/>
                        <a:cs typeface="Arial MT"/>
                      </a:endParaRPr>
                    </a:p>
                  </a:txBody>
                  <a:tcPr marL="32738" marR="14825" marT="19643" marB="65477" anchor="ctr"/>
                </a:tc>
                <a:tc>
                  <a:txBody>
                    <a:bodyPr/>
                    <a:lstStyle/>
                    <a:p>
                      <a:pPr marL="79375" marR="79375" algn="ctr">
                        <a:spcBef>
                          <a:spcPts val="0"/>
                        </a:spcBef>
                        <a:spcAft>
                          <a:spcPts val="0"/>
                        </a:spcAft>
                      </a:pPr>
                      <a:r>
                        <a:rPr lang="en-US" sz="1000" b="0" cap="none" spc="0" dirty="0">
                          <a:solidFill>
                            <a:schemeClr val="tx1"/>
                          </a:solidFill>
                          <a:effectLst/>
                        </a:rPr>
                        <a:t>23</a:t>
                      </a:r>
                      <a:endParaRPr lang="en-US" sz="1000" b="0" cap="none" spc="0" dirty="0">
                        <a:solidFill>
                          <a:schemeClr val="tx1"/>
                        </a:solidFill>
                        <a:effectLst/>
                        <a:latin typeface="Arial MT"/>
                        <a:ea typeface="Arial MT"/>
                        <a:cs typeface="Arial MT"/>
                      </a:endParaRPr>
                    </a:p>
                  </a:txBody>
                  <a:tcPr marL="0" marR="14825" marT="19643" marB="65477" anchor="ctr"/>
                </a:tc>
                <a:tc>
                  <a:txBody>
                    <a:bodyPr/>
                    <a:lstStyle/>
                    <a:p>
                      <a:pPr marL="0" marR="0" algn="ctr">
                        <a:spcBef>
                          <a:spcPts val="0"/>
                        </a:spcBef>
                        <a:spcAft>
                          <a:spcPts val="0"/>
                        </a:spcAft>
                      </a:pPr>
                      <a:r>
                        <a:rPr lang="en-US" sz="1000" b="0" cap="none" spc="0" dirty="0">
                          <a:solidFill>
                            <a:schemeClr val="tx1"/>
                          </a:solidFill>
                          <a:effectLst/>
                        </a:rPr>
                        <a:t>10</a:t>
                      </a:r>
                      <a:endParaRPr lang="en-US" sz="1000" b="0" cap="none" spc="0" dirty="0">
                        <a:solidFill>
                          <a:schemeClr val="tx1"/>
                        </a:solidFill>
                        <a:effectLst/>
                        <a:latin typeface="Arial MT"/>
                        <a:ea typeface="Arial MT"/>
                        <a:cs typeface="Arial MT"/>
                      </a:endParaRPr>
                    </a:p>
                  </a:txBody>
                  <a:tcPr marL="32738" marR="14825" marT="19643" marB="65477" anchor="ctr"/>
                </a:tc>
                <a:tc>
                  <a:txBody>
                    <a:bodyPr/>
                    <a:lstStyle/>
                    <a:p>
                      <a:pPr marL="79375" marR="79375" algn="ctr">
                        <a:spcBef>
                          <a:spcPts val="0"/>
                        </a:spcBef>
                        <a:spcAft>
                          <a:spcPts val="0"/>
                        </a:spcAft>
                      </a:pPr>
                      <a:r>
                        <a:rPr lang="en-US" sz="1000" b="0" cap="none" spc="0" dirty="0">
                          <a:solidFill>
                            <a:schemeClr val="tx1"/>
                          </a:solidFill>
                          <a:effectLst/>
                        </a:rPr>
                        <a:t>10</a:t>
                      </a:r>
                      <a:endParaRPr lang="en-US" sz="1000" b="0" cap="none" spc="0" dirty="0">
                        <a:solidFill>
                          <a:schemeClr val="tx1"/>
                        </a:solidFill>
                        <a:effectLst/>
                        <a:latin typeface="Arial MT"/>
                        <a:ea typeface="Arial MT"/>
                        <a:cs typeface="Arial MT"/>
                      </a:endParaRPr>
                    </a:p>
                  </a:txBody>
                  <a:tcPr marL="0" marR="14825" marT="19643" marB="65477" anchor="ctr">
                    <a:solidFill>
                      <a:schemeClr val="accent4">
                        <a:lumMod val="60000"/>
                        <a:lumOff val="40000"/>
                      </a:schemeClr>
                    </a:solidFill>
                  </a:tcPr>
                </a:tc>
                <a:tc>
                  <a:txBody>
                    <a:bodyPr/>
                    <a:lstStyle/>
                    <a:p>
                      <a:pPr marL="78740" marR="79375" algn="ctr">
                        <a:spcBef>
                          <a:spcPts val="0"/>
                        </a:spcBef>
                        <a:spcAft>
                          <a:spcPts val="0"/>
                        </a:spcAft>
                      </a:pPr>
                      <a:r>
                        <a:rPr lang="en-US" sz="1000" b="0" cap="none" spc="0" dirty="0">
                          <a:solidFill>
                            <a:schemeClr val="tx1"/>
                          </a:solidFill>
                          <a:effectLst/>
                        </a:rPr>
                        <a:t>2</a:t>
                      </a:r>
                      <a:endParaRPr lang="en-US" sz="1000" b="0" cap="none" spc="0" dirty="0">
                        <a:solidFill>
                          <a:schemeClr val="tx1"/>
                        </a:solidFill>
                        <a:effectLst/>
                        <a:latin typeface="Arial MT"/>
                        <a:ea typeface="Arial MT"/>
                        <a:cs typeface="Arial MT"/>
                      </a:endParaRPr>
                    </a:p>
                  </a:txBody>
                  <a:tcPr marL="32738" marR="14825" marT="19643" marB="65477" anchor="ctr">
                    <a:solidFill>
                      <a:schemeClr val="accent4">
                        <a:lumMod val="20000"/>
                        <a:lumOff val="80000"/>
                      </a:schemeClr>
                    </a:solidFill>
                  </a:tcPr>
                </a:tc>
                <a:tc>
                  <a:txBody>
                    <a:bodyPr/>
                    <a:lstStyle/>
                    <a:p>
                      <a:pPr marL="79375" marR="79375" algn="ctr">
                        <a:spcBef>
                          <a:spcPts val="0"/>
                        </a:spcBef>
                        <a:spcAft>
                          <a:spcPts val="0"/>
                        </a:spcAft>
                      </a:pPr>
                      <a:r>
                        <a:rPr lang="en-US" sz="1000" b="0" cap="none" spc="0" dirty="0">
                          <a:solidFill>
                            <a:schemeClr val="tx1"/>
                          </a:solidFill>
                          <a:effectLst/>
                        </a:rPr>
                        <a:t>3</a:t>
                      </a:r>
                      <a:endParaRPr lang="en-US" sz="1000" b="0" cap="none" spc="0" dirty="0">
                        <a:solidFill>
                          <a:schemeClr val="tx1"/>
                        </a:solidFill>
                        <a:effectLst/>
                        <a:latin typeface="Arial MT"/>
                        <a:ea typeface="Arial MT"/>
                        <a:cs typeface="Arial MT"/>
                      </a:endParaRPr>
                    </a:p>
                  </a:txBody>
                  <a:tcPr marL="0" marR="14825" marT="19643" marB="65477" anchor="ctr">
                    <a:solidFill>
                      <a:schemeClr val="accent4">
                        <a:lumMod val="20000"/>
                        <a:lumOff val="80000"/>
                      </a:schemeClr>
                    </a:solidFill>
                  </a:tcPr>
                </a:tc>
                <a:tc>
                  <a:txBody>
                    <a:bodyPr/>
                    <a:lstStyle/>
                    <a:p>
                      <a:pPr marL="79375" marR="79375" algn="ctr">
                        <a:spcBef>
                          <a:spcPts val="0"/>
                        </a:spcBef>
                        <a:spcAft>
                          <a:spcPts val="0"/>
                        </a:spcAft>
                      </a:pPr>
                      <a:r>
                        <a:rPr lang="en-US" sz="1000" b="0" cap="none" spc="0" dirty="0">
                          <a:solidFill>
                            <a:schemeClr val="tx1"/>
                          </a:solidFill>
                          <a:effectLst/>
                        </a:rPr>
                        <a:t>3</a:t>
                      </a:r>
                      <a:endParaRPr lang="en-US" sz="1000" b="0" cap="none" spc="0" dirty="0">
                        <a:solidFill>
                          <a:schemeClr val="tx1"/>
                        </a:solidFill>
                        <a:effectLst/>
                        <a:latin typeface="Arial MT"/>
                        <a:ea typeface="Arial MT"/>
                        <a:cs typeface="Arial MT"/>
                      </a:endParaRPr>
                    </a:p>
                  </a:txBody>
                  <a:tcPr marL="32738" marR="14825" marT="19643" marB="65477" anchor="ctr">
                    <a:solidFill>
                      <a:schemeClr val="accent4">
                        <a:lumMod val="20000"/>
                        <a:lumOff val="80000"/>
                      </a:schemeClr>
                    </a:solidFill>
                  </a:tcPr>
                </a:tc>
                <a:tc>
                  <a:txBody>
                    <a:bodyPr/>
                    <a:lstStyle/>
                    <a:p>
                      <a:pPr marL="79375" marR="79375" algn="ctr">
                        <a:spcBef>
                          <a:spcPts val="0"/>
                        </a:spcBef>
                        <a:spcAft>
                          <a:spcPts val="0"/>
                        </a:spcAft>
                      </a:pPr>
                      <a:r>
                        <a:rPr lang="en-US" sz="1000" b="0" cap="none" spc="0" dirty="0">
                          <a:solidFill>
                            <a:schemeClr val="tx1"/>
                          </a:solidFill>
                          <a:effectLst/>
                        </a:rPr>
                        <a:t>2</a:t>
                      </a:r>
                      <a:endParaRPr lang="en-US" sz="1000" b="0" cap="none" spc="0" dirty="0">
                        <a:solidFill>
                          <a:schemeClr val="tx1"/>
                        </a:solidFill>
                        <a:effectLst/>
                        <a:latin typeface="Arial MT"/>
                        <a:ea typeface="Arial MT"/>
                        <a:cs typeface="Arial MT"/>
                      </a:endParaRPr>
                    </a:p>
                  </a:txBody>
                  <a:tcPr marL="0" marR="14825" marT="19643" marB="65477" anchor="ctr">
                    <a:solidFill>
                      <a:schemeClr val="accent4">
                        <a:lumMod val="20000"/>
                        <a:lumOff val="80000"/>
                      </a:schemeClr>
                    </a:solidFill>
                  </a:tcPr>
                </a:tc>
                <a:tc>
                  <a:txBody>
                    <a:bodyPr/>
                    <a:lstStyle/>
                    <a:p>
                      <a:pPr marL="79375" marR="79375" algn="ctr">
                        <a:spcBef>
                          <a:spcPts val="0"/>
                        </a:spcBef>
                        <a:spcAft>
                          <a:spcPts val="0"/>
                        </a:spcAft>
                      </a:pPr>
                      <a:r>
                        <a:rPr lang="en-US" sz="1000" b="0" cap="none" spc="0" dirty="0">
                          <a:solidFill>
                            <a:schemeClr val="tx1"/>
                          </a:solidFill>
                          <a:effectLst/>
                        </a:rPr>
                        <a:t>10</a:t>
                      </a:r>
                      <a:endParaRPr lang="en-US" sz="1000" b="0" cap="none" spc="0" dirty="0">
                        <a:solidFill>
                          <a:schemeClr val="tx1"/>
                        </a:solidFill>
                        <a:effectLst/>
                        <a:latin typeface="Arial MT"/>
                        <a:ea typeface="Arial MT"/>
                        <a:cs typeface="Arial MT"/>
                      </a:endParaRPr>
                    </a:p>
                  </a:txBody>
                  <a:tcPr marL="32738" marR="14825" marT="19643" marB="65477" anchor="ctr"/>
                </a:tc>
                <a:tc>
                  <a:txBody>
                    <a:bodyPr/>
                    <a:lstStyle/>
                    <a:p>
                      <a:pPr marL="79375" marR="79375" algn="ctr">
                        <a:spcBef>
                          <a:spcPts val="0"/>
                        </a:spcBef>
                        <a:spcAft>
                          <a:spcPts val="0"/>
                        </a:spcAft>
                      </a:pPr>
                      <a:r>
                        <a:rPr lang="en-US" sz="1000" b="0" cap="none" spc="0" dirty="0">
                          <a:solidFill>
                            <a:schemeClr val="tx1"/>
                          </a:solidFill>
                          <a:effectLst/>
                        </a:rPr>
                        <a:t>10</a:t>
                      </a:r>
                      <a:endParaRPr lang="en-US" sz="1000" b="0" cap="none" spc="0" dirty="0">
                        <a:solidFill>
                          <a:schemeClr val="tx1"/>
                        </a:solidFill>
                        <a:effectLst/>
                        <a:latin typeface="Arial MT"/>
                        <a:ea typeface="Arial MT"/>
                        <a:cs typeface="Arial MT"/>
                      </a:endParaRPr>
                    </a:p>
                  </a:txBody>
                  <a:tcPr marL="0" marR="14825" marT="19643" marB="65477" anchor="ctr"/>
                </a:tc>
                <a:extLst>
                  <a:ext uri="{0D108BD9-81ED-4DB2-BD59-A6C34878D82A}">
                    <a16:rowId xmlns:a16="http://schemas.microsoft.com/office/drawing/2014/main" xmlns="" val="2282473684"/>
                  </a:ext>
                </a:extLst>
              </a:tr>
              <a:tr h="809730">
                <a:tc>
                  <a:txBody>
                    <a:bodyPr/>
                    <a:lstStyle/>
                    <a:p>
                      <a:pPr marL="49530" marR="0">
                        <a:lnSpc>
                          <a:spcPct val="100000"/>
                        </a:lnSpc>
                        <a:spcBef>
                          <a:spcPts val="0"/>
                        </a:spcBef>
                        <a:spcAft>
                          <a:spcPts val="0"/>
                        </a:spcAft>
                      </a:pPr>
                      <a:r>
                        <a:rPr lang="en-US" sz="1000" b="0" cap="none" spc="0" dirty="0">
                          <a:solidFill>
                            <a:schemeClr val="tx1"/>
                          </a:solidFill>
                          <a:effectLst/>
                        </a:rPr>
                        <a:t>Integrated and accessible SAC infrastructure and information</a:t>
                      </a:r>
                      <a:endParaRPr lang="en-US" sz="1000" b="0" cap="none" spc="0" dirty="0">
                        <a:solidFill>
                          <a:schemeClr val="tx1"/>
                        </a:solidFill>
                        <a:effectLst/>
                        <a:latin typeface="Arial MT"/>
                        <a:ea typeface="Arial MT"/>
                        <a:cs typeface="Arial MT"/>
                      </a:endParaRPr>
                    </a:p>
                  </a:txBody>
                  <a:tcPr marL="0" marR="14825" marT="19643" marB="65477"/>
                </a:tc>
                <a:tc>
                  <a:txBody>
                    <a:bodyPr/>
                    <a:lstStyle/>
                    <a:p>
                      <a:pPr marL="49530" marR="0">
                        <a:lnSpc>
                          <a:spcPct val="100000"/>
                        </a:lnSpc>
                        <a:spcBef>
                          <a:spcPts val="0"/>
                        </a:spcBef>
                        <a:spcAft>
                          <a:spcPts val="0"/>
                        </a:spcAft>
                      </a:pPr>
                      <a:r>
                        <a:rPr lang="en-US" sz="1000" b="0" cap="none" spc="0" dirty="0">
                          <a:solidFill>
                            <a:schemeClr val="tx1"/>
                          </a:solidFill>
                          <a:effectLst/>
                        </a:rPr>
                        <a:t>Heritage legacy projects</a:t>
                      </a:r>
                      <a:endParaRPr lang="en-US" sz="1000" b="0" cap="none" spc="0" dirty="0">
                        <a:solidFill>
                          <a:schemeClr val="tx1"/>
                        </a:solidFill>
                        <a:effectLst/>
                        <a:latin typeface="Arial MT"/>
                        <a:ea typeface="Arial MT"/>
                        <a:cs typeface="Arial MT"/>
                      </a:endParaRPr>
                    </a:p>
                  </a:txBody>
                  <a:tcPr marL="0" marR="14825" marT="19643" marB="65477"/>
                </a:tc>
                <a:tc>
                  <a:txBody>
                    <a:bodyPr/>
                    <a:lstStyle/>
                    <a:p>
                      <a:pPr marL="49530" marR="78740">
                        <a:lnSpc>
                          <a:spcPct val="105000"/>
                        </a:lnSpc>
                        <a:spcBef>
                          <a:spcPts val="0"/>
                        </a:spcBef>
                        <a:spcAft>
                          <a:spcPts val="0"/>
                        </a:spcAft>
                      </a:pPr>
                      <a:r>
                        <a:rPr lang="en-US" sz="1000" b="0" cap="none" spc="0" dirty="0">
                          <a:solidFill>
                            <a:schemeClr val="tx1"/>
                          </a:solidFill>
                          <a:effectLst/>
                        </a:rPr>
                        <a:t>HPP 4.6 Number of heritage legacy projects where exhibition content is developed.</a:t>
                      </a:r>
                    </a:p>
                    <a:p>
                      <a:pPr marL="49530" marR="0">
                        <a:spcBef>
                          <a:spcPts val="0"/>
                        </a:spcBef>
                        <a:spcAft>
                          <a:spcPts val="0"/>
                        </a:spcAft>
                      </a:pPr>
                      <a:r>
                        <a:rPr lang="en-US" sz="1000" b="0" cap="none" spc="0" dirty="0">
                          <a:solidFill>
                            <a:schemeClr val="tx1"/>
                          </a:solidFill>
                          <a:effectLst/>
                        </a:rPr>
                        <a:t>(ENE: 2)</a:t>
                      </a:r>
                      <a:endParaRPr lang="en-US" sz="1000" b="0" cap="none" spc="0" dirty="0">
                        <a:solidFill>
                          <a:schemeClr val="tx1"/>
                        </a:solidFill>
                        <a:effectLst/>
                        <a:latin typeface="Arial MT"/>
                        <a:ea typeface="Arial MT"/>
                        <a:cs typeface="Arial MT"/>
                      </a:endParaRPr>
                    </a:p>
                  </a:txBody>
                  <a:tcPr marL="32738" marR="14825" marT="19643" marB="65477"/>
                </a:tc>
                <a:tc>
                  <a:txBody>
                    <a:bodyPr/>
                    <a:lstStyle/>
                    <a:p>
                      <a:pPr marL="79375" marR="79375" algn="ctr">
                        <a:spcBef>
                          <a:spcPts val="0"/>
                        </a:spcBef>
                        <a:spcAft>
                          <a:spcPts val="0"/>
                        </a:spcAft>
                      </a:pPr>
                      <a:r>
                        <a:rPr lang="en-US" sz="1000" b="0" cap="none" spc="0" dirty="0">
                          <a:solidFill>
                            <a:schemeClr val="tx1"/>
                          </a:solidFill>
                          <a:effectLst/>
                        </a:rPr>
                        <a:t>NPI</a:t>
                      </a:r>
                      <a:endParaRPr lang="en-US" sz="1000" b="0" cap="none" spc="0" dirty="0">
                        <a:solidFill>
                          <a:schemeClr val="tx1"/>
                        </a:solidFill>
                        <a:effectLst/>
                        <a:latin typeface="Arial MT"/>
                        <a:ea typeface="Arial MT"/>
                        <a:cs typeface="Arial MT"/>
                      </a:endParaRPr>
                    </a:p>
                  </a:txBody>
                  <a:tcPr marL="0" marR="14825" marT="19643" marB="65477" anchor="ctr"/>
                </a:tc>
                <a:tc>
                  <a:txBody>
                    <a:bodyPr/>
                    <a:lstStyle/>
                    <a:p>
                      <a:pPr marL="79375" marR="79375" algn="ctr">
                        <a:spcBef>
                          <a:spcPts val="0"/>
                        </a:spcBef>
                        <a:spcAft>
                          <a:spcPts val="0"/>
                        </a:spcAft>
                      </a:pPr>
                      <a:r>
                        <a:rPr lang="en-US" sz="1000" b="0" cap="none" spc="0" dirty="0">
                          <a:solidFill>
                            <a:schemeClr val="tx1"/>
                          </a:solidFill>
                          <a:effectLst/>
                        </a:rPr>
                        <a:t>0</a:t>
                      </a:r>
                      <a:endParaRPr lang="en-US" sz="1000" b="0" cap="none" spc="0" dirty="0">
                        <a:solidFill>
                          <a:schemeClr val="tx1"/>
                        </a:solidFill>
                        <a:effectLst/>
                        <a:latin typeface="Arial MT"/>
                        <a:ea typeface="Arial MT"/>
                        <a:cs typeface="Arial MT"/>
                      </a:endParaRPr>
                    </a:p>
                  </a:txBody>
                  <a:tcPr marL="32738" marR="14825" marT="19643" marB="65477" anchor="ctr"/>
                </a:tc>
                <a:tc>
                  <a:txBody>
                    <a:bodyPr/>
                    <a:lstStyle/>
                    <a:p>
                      <a:pPr marL="79375" marR="79375" algn="ctr">
                        <a:spcBef>
                          <a:spcPts val="0"/>
                        </a:spcBef>
                        <a:spcAft>
                          <a:spcPts val="0"/>
                        </a:spcAft>
                      </a:pPr>
                      <a:r>
                        <a:rPr lang="en-US" sz="1000" b="0" cap="none" spc="0" dirty="0">
                          <a:solidFill>
                            <a:schemeClr val="tx1"/>
                          </a:solidFill>
                          <a:effectLst/>
                        </a:rPr>
                        <a:t>1</a:t>
                      </a:r>
                      <a:endParaRPr lang="en-US" sz="1000" b="0" cap="none" spc="0" dirty="0">
                        <a:solidFill>
                          <a:schemeClr val="tx1"/>
                        </a:solidFill>
                        <a:effectLst/>
                        <a:latin typeface="Arial MT"/>
                        <a:ea typeface="Arial MT"/>
                        <a:cs typeface="Arial MT"/>
                      </a:endParaRPr>
                    </a:p>
                  </a:txBody>
                  <a:tcPr marL="0" marR="14825" marT="19643" marB="65477" anchor="ctr"/>
                </a:tc>
                <a:tc>
                  <a:txBody>
                    <a:bodyPr/>
                    <a:lstStyle/>
                    <a:p>
                      <a:pPr marL="27305" marR="0" algn="ctr">
                        <a:spcBef>
                          <a:spcPts val="0"/>
                        </a:spcBef>
                        <a:spcAft>
                          <a:spcPts val="0"/>
                        </a:spcAft>
                      </a:pPr>
                      <a:r>
                        <a:rPr lang="en-US" sz="1000" b="0" cap="none" spc="0" dirty="0">
                          <a:solidFill>
                            <a:schemeClr val="tx1"/>
                          </a:solidFill>
                          <a:effectLst/>
                        </a:rPr>
                        <a:t>3</a:t>
                      </a:r>
                      <a:endParaRPr lang="en-US" sz="1000" b="0" cap="none" spc="0" dirty="0">
                        <a:solidFill>
                          <a:schemeClr val="tx1"/>
                        </a:solidFill>
                        <a:effectLst/>
                        <a:latin typeface="Arial MT"/>
                        <a:ea typeface="Arial MT"/>
                        <a:cs typeface="Arial MT"/>
                      </a:endParaRPr>
                    </a:p>
                  </a:txBody>
                  <a:tcPr marL="32738" marR="14825" marT="19643" marB="65477" anchor="ctr"/>
                </a:tc>
                <a:tc>
                  <a:txBody>
                    <a:bodyPr/>
                    <a:lstStyle/>
                    <a:p>
                      <a:pPr marL="38100" marR="37465" algn="ctr">
                        <a:lnSpc>
                          <a:spcPct val="100000"/>
                        </a:lnSpc>
                        <a:spcBef>
                          <a:spcPts val="0"/>
                        </a:spcBef>
                        <a:spcAft>
                          <a:spcPts val="0"/>
                        </a:spcAft>
                      </a:pPr>
                      <a:r>
                        <a:rPr lang="en-US" sz="1000" b="0" cap="none" spc="0" dirty="0">
                          <a:solidFill>
                            <a:schemeClr val="tx1"/>
                          </a:solidFill>
                          <a:effectLst/>
                        </a:rPr>
                        <a:t>2</a:t>
                      </a:r>
                      <a:endParaRPr lang="en-US" sz="1000" b="0" cap="none" spc="0" dirty="0">
                        <a:solidFill>
                          <a:schemeClr val="tx1"/>
                        </a:solidFill>
                        <a:effectLst/>
                        <a:latin typeface="Arial MT"/>
                        <a:ea typeface="Arial MT"/>
                        <a:cs typeface="Arial MT"/>
                      </a:endParaRPr>
                    </a:p>
                  </a:txBody>
                  <a:tcPr marL="0" marR="14825" marT="19643" marB="65477" anchor="ctr">
                    <a:solidFill>
                      <a:schemeClr val="accent4">
                        <a:lumMod val="60000"/>
                        <a:lumOff val="40000"/>
                      </a:schemeClr>
                    </a:solidFill>
                  </a:tcPr>
                </a:tc>
                <a:tc>
                  <a:txBody>
                    <a:bodyPr/>
                    <a:lstStyle/>
                    <a:p>
                      <a:pPr marL="38100" marR="37465" algn="ctr">
                        <a:lnSpc>
                          <a:spcPct val="100000"/>
                        </a:lnSpc>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32738" marR="14825" marT="19643" marB="65477" anchor="ctr">
                    <a:solidFill>
                      <a:schemeClr val="accent4">
                        <a:lumMod val="20000"/>
                        <a:lumOff val="80000"/>
                      </a:schemeClr>
                    </a:solidFill>
                  </a:tcPr>
                </a:tc>
                <a:tc>
                  <a:txBody>
                    <a:bodyPr/>
                    <a:lstStyle/>
                    <a:p>
                      <a:pPr marL="177800" marR="60960" indent="-635" algn="ctr">
                        <a:lnSpc>
                          <a:spcPct val="100000"/>
                        </a:lnSpc>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0" marR="14825" marT="19643" marB="65477" anchor="ctr">
                    <a:solidFill>
                      <a:schemeClr val="accent4">
                        <a:lumMod val="20000"/>
                        <a:lumOff val="80000"/>
                      </a:schemeClr>
                    </a:solidFill>
                  </a:tcPr>
                </a:tc>
                <a:tc>
                  <a:txBody>
                    <a:bodyPr/>
                    <a:lstStyle/>
                    <a:p>
                      <a:pPr marL="177800" marR="60960" indent="-635" algn="ctr">
                        <a:lnSpc>
                          <a:spcPct val="100000"/>
                        </a:lnSpc>
                        <a:spcBef>
                          <a:spcPts val="0"/>
                        </a:spcBef>
                        <a:spcAft>
                          <a:spcPts val="0"/>
                        </a:spcAft>
                      </a:pPr>
                      <a:r>
                        <a:rPr lang="en-US" sz="1000" b="0" cap="none" spc="0" dirty="0">
                          <a:solidFill>
                            <a:schemeClr val="tx1"/>
                          </a:solidFill>
                          <a:effectLst/>
                        </a:rPr>
                        <a:t>-</a:t>
                      </a:r>
                      <a:endParaRPr lang="en-US" sz="1000" b="0" cap="none" spc="0" dirty="0">
                        <a:solidFill>
                          <a:schemeClr val="tx1"/>
                        </a:solidFill>
                        <a:effectLst/>
                        <a:latin typeface="Arial MT"/>
                        <a:ea typeface="Arial MT"/>
                        <a:cs typeface="Arial MT"/>
                      </a:endParaRPr>
                    </a:p>
                  </a:txBody>
                  <a:tcPr marL="32738" marR="14825" marT="19643" marB="65477" anchor="ctr">
                    <a:solidFill>
                      <a:schemeClr val="accent4">
                        <a:lumMod val="20000"/>
                        <a:lumOff val="80000"/>
                      </a:schemeClr>
                    </a:solidFill>
                  </a:tcPr>
                </a:tc>
                <a:tc>
                  <a:txBody>
                    <a:bodyPr/>
                    <a:lstStyle/>
                    <a:p>
                      <a:pPr marL="177800" marR="60960" indent="-635" algn="ctr">
                        <a:lnSpc>
                          <a:spcPct val="100000"/>
                        </a:lnSpc>
                        <a:spcBef>
                          <a:spcPts val="0"/>
                        </a:spcBef>
                        <a:spcAft>
                          <a:spcPts val="0"/>
                        </a:spcAft>
                      </a:pPr>
                      <a:r>
                        <a:rPr lang="en-US" sz="1000" b="0" cap="none" spc="0" dirty="0">
                          <a:solidFill>
                            <a:schemeClr val="tx1"/>
                          </a:solidFill>
                          <a:effectLst/>
                        </a:rPr>
                        <a:t>2</a:t>
                      </a:r>
                      <a:endParaRPr lang="en-US" sz="1000" b="0" cap="none" spc="0" dirty="0">
                        <a:solidFill>
                          <a:schemeClr val="tx1"/>
                        </a:solidFill>
                        <a:effectLst/>
                        <a:latin typeface="Arial MT"/>
                        <a:ea typeface="Arial MT"/>
                        <a:cs typeface="Arial MT"/>
                      </a:endParaRPr>
                    </a:p>
                  </a:txBody>
                  <a:tcPr marL="0" marR="14825" marT="19643" marB="65477" anchor="ctr">
                    <a:solidFill>
                      <a:schemeClr val="accent4">
                        <a:lumMod val="20000"/>
                        <a:lumOff val="80000"/>
                      </a:schemeClr>
                    </a:solidFill>
                  </a:tcPr>
                </a:tc>
                <a:tc>
                  <a:txBody>
                    <a:bodyPr/>
                    <a:lstStyle/>
                    <a:p>
                      <a:pPr marL="177800" marR="60960" indent="-635" algn="ctr">
                        <a:lnSpc>
                          <a:spcPct val="100000"/>
                        </a:lnSpc>
                        <a:spcBef>
                          <a:spcPts val="0"/>
                        </a:spcBef>
                        <a:spcAft>
                          <a:spcPts val="0"/>
                        </a:spcAft>
                      </a:pPr>
                      <a:r>
                        <a:rPr lang="en-US" sz="1000" b="0" cap="none" spc="0" dirty="0">
                          <a:solidFill>
                            <a:schemeClr val="tx1"/>
                          </a:solidFill>
                          <a:effectLst/>
                        </a:rPr>
                        <a:t>3</a:t>
                      </a:r>
                      <a:endParaRPr lang="en-US" sz="1000" b="0" cap="none" spc="0" dirty="0">
                        <a:solidFill>
                          <a:schemeClr val="tx1"/>
                        </a:solidFill>
                        <a:effectLst/>
                        <a:latin typeface="Arial MT"/>
                        <a:ea typeface="Arial MT"/>
                        <a:cs typeface="Arial MT"/>
                      </a:endParaRPr>
                    </a:p>
                  </a:txBody>
                  <a:tcPr marL="32738" marR="14825" marT="19643" marB="65477" anchor="ctr"/>
                </a:tc>
                <a:tc>
                  <a:txBody>
                    <a:bodyPr/>
                    <a:lstStyle/>
                    <a:p>
                      <a:pPr marL="177800" marR="60960" indent="-635" algn="ctr">
                        <a:lnSpc>
                          <a:spcPct val="100000"/>
                        </a:lnSpc>
                        <a:spcBef>
                          <a:spcPts val="0"/>
                        </a:spcBef>
                        <a:spcAft>
                          <a:spcPts val="0"/>
                        </a:spcAft>
                      </a:pPr>
                      <a:r>
                        <a:rPr lang="en-US" sz="1000" b="0" cap="none" spc="0" dirty="0">
                          <a:solidFill>
                            <a:schemeClr val="tx1"/>
                          </a:solidFill>
                          <a:effectLst/>
                        </a:rPr>
                        <a:t>3</a:t>
                      </a:r>
                      <a:endParaRPr lang="en-US" sz="1000" b="0" cap="none" spc="0" dirty="0">
                        <a:solidFill>
                          <a:schemeClr val="tx1"/>
                        </a:solidFill>
                        <a:effectLst/>
                        <a:latin typeface="Arial MT"/>
                        <a:ea typeface="Arial MT"/>
                        <a:cs typeface="Arial MT"/>
                      </a:endParaRPr>
                    </a:p>
                  </a:txBody>
                  <a:tcPr marL="0" marR="14825" marT="19643" marB="65477" anchor="ctr"/>
                </a:tc>
                <a:extLst>
                  <a:ext uri="{0D108BD9-81ED-4DB2-BD59-A6C34878D82A}">
                    <a16:rowId xmlns:a16="http://schemas.microsoft.com/office/drawing/2014/main" xmlns="" val="477771975"/>
                  </a:ext>
                </a:extLst>
              </a:tr>
              <a:tr h="661316">
                <a:tc>
                  <a:txBody>
                    <a:bodyPr/>
                    <a:lstStyle/>
                    <a:p>
                      <a:pPr marL="50165" marR="0">
                        <a:lnSpc>
                          <a:spcPct val="100000"/>
                        </a:lnSpc>
                        <a:spcBef>
                          <a:spcPts val="90"/>
                        </a:spcBef>
                        <a:spcAft>
                          <a:spcPts val="0"/>
                        </a:spcAft>
                      </a:pPr>
                      <a:r>
                        <a:rPr lang="en-US" sz="1000" b="0" cap="none" spc="0" dirty="0">
                          <a:solidFill>
                            <a:schemeClr val="tx1"/>
                          </a:solidFill>
                          <a:effectLst/>
                        </a:rPr>
                        <a:t>Integrated and accessible SAC infrastructure and information</a:t>
                      </a:r>
                      <a:endParaRPr lang="en-US" sz="1000" b="0" cap="none" spc="0" dirty="0">
                        <a:solidFill>
                          <a:schemeClr val="tx1"/>
                        </a:solidFill>
                        <a:effectLst/>
                        <a:latin typeface="Arial MT"/>
                        <a:ea typeface="Arial MT"/>
                        <a:cs typeface="Arial MT"/>
                      </a:endParaRPr>
                    </a:p>
                  </a:txBody>
                  <a:tcPr marL="0" marR="32738" marT="13095" marB="98215"/>
                </a:tc>
                <a:tc>
                  <a:txBody>
                    <a:bodyPr/>
                    <a:lstStyle/>
                    <a:p>
                      <a:pPr marL="49530" marR="0">
                        <a:lnSpc>
                          <a:spcPct val="100000"/>
                        </a:lnSpc>
                        <a:spcBef>
                          <a:spcPts val="85"/>
                        </a:spcBef>
                        <a:spcAft>
                          <a:spcPts val="0"/>
                        </a:spcAft>
                      </a:pPr>
                      <a:r>
                        <a:rPr lang="en-US" sz="1000" b="0" cap="none" spc="0" dirty="0">
                          <a:solidFill>
                            <a:schemeClr val="tx1"/>
                          </a:solidFill>
                          <a:effectLst/>
                        </a:rPr>
                        <a:t>Resistance and Liberation Heritage Route sites</a:t>
                      </a:r>
                      <a:endParaRPr lang="en-US" sz="1000" b="0" cap="none" spc="0" dirty="0">
                        <a:solidFill>
                          <a:schemeClr val="tx1"/>
                        </a:solidFill>
                        <a:effectLst/>
                        <a:latin typeface="Arial MT"/>
                        <a:ea typeface="Arial MT"/>
                        <a:cs typeface="Arial MT"/>
                      </a:endParaRPr>
                    </a:p>
                  </a:txBody>
                  <a:tcPr marL="0" marR="32738" marT="13095" marB="98215"/>
                </a:tc>
                <a:tc>
                  <a:txBody>
                    <a:bodyPr/>
                    <a:lstStyle/>
                    <a:p>
                      <a:pPr marL="49530" marR="53340">
                        <a:lnSpc>
                          <a:spcPct val="100000"/>
                        </a:lnSpc>
                        <a:spcBef>
                          <a:spcPts val="85"/>
                        </a:spcBef>
                        <a:spcAft>
                          <a:spcPts val="0"/>
                        </a:spcAft>
                      </a:pPr>
                      <a:r>
                        <a:rPr lang="en-US" sz="1000" b="0" cap="none" spc="0" dirty="0">
                          <a:solidFill>
                            <a:schemeClr val="tx1"/>
                          </a:solidFill>
                          <a:effectLst/>
                        </a:rPr>
                        <a:t>HPP 4.7 Number of progress reports   on resistance and liberation heritage route sites received and analysed. </a:t>
                      </a:r>
                      <a:endParaRPr lang="en-US" sz="1000" b="0" cap="none" spc="0" dirty="0">
                        <a:solidFill>
                          <a:schemeClr val="tx1"/>
                        </a:solidFill>
                        <a:effectLst/>
                        <a:latin typeface="Arial MT"/>
                        <a:ea typeface="Arial MT"/>
                        <a:cs typeface="Arial MT"/>
                      </a:endParaRPr>
                    </a:p>
                  </a:txBody>
                  <a:tcPr marL="0" marR="32738" marT="13095" marB="98215"/>
                </a:tc>
                <a:tc>
                  <a:txBody>
                    <a:bodyPr/>
                    <a:lstStyle/>
                    <a:p>
                      <a:pPr marL="80010" marR="79375" algn="ctr">
                        <a:spcBef>
                          <a:spcPts val="0"/>
                        </a:spcBef>
                        <a:spcAft>
                          <a:spcPts val="0"/>
                        </a:spcAft>
                      </a:pPr>
                      <a:r>
                        <a:rPr lang="en-US" sz="1000" b="0" cap="none" spc="0" dirty="0">
                          <a:solidFill>
                            <a:schemeClr val="tx1"/>
                          </a:solidFill>
                          <a:effectLst/>
                        </a:rPr>
                        <a:t>NPI</a:t>
                      </a:r>
                      <a:endParaRPr lang="en-US" sz="1000" b="0" cap="none" spc="0" dirty="0">
                        <a:solidFill>
                          <a:schemeClr val="tx1"/>
                        </a:solidFill>
                        <a:effectLst/>
                        <a:latin typeface="Arial MT"/>
                        <a:ea typeface="Arial MT"/>
                        <a:cs typeface="Arial MT"/>
                      </a:endParaRPr>
                    </a:p>
                  </a:txBody>
                  <a:tcPr marL="0" marR="32738" marT="13095" marB="98215" anchor="ctr"/>
                </a:tc>
                <a:tc>
                  <a:txBody>
                    <a:bodyPr/>
                    <a:lstStyle/>
                    <a:p>
                      <a:pPr marL="79375" marR="79375" algn="ctr">
                        <a:spcBef>
                          <a:spcPts val="0"/>
                        </a:spcBef>
                        <a:spcAft>
                          <a:spcPts val="0"/>
                        </a:spcAft>
                      </a:pPr>
                      <a:r>
                        <a:rPr lang="en-US" sz="1000" b="0" cap="none" spc="0" dirty="0">
                          <a:solidFill>
                            <a:schemeClr val="tx1"/>
                          </a:solidFill>
                          <a:effectLst/>
                        </a:rPr>
                        <a:t>NPI</a:t>
                      </a:r>
                      <a:endParaRPr lang="en-US" sz="1000" b="0" cap="none" spc="0" dirty="0">
                        <a:solidFill>
                          <a:schemeClr val="tx1"/>
                        </a:solidFill>
                        <a:effectLst/>
                        <a:latin typeface="Arial MT"/>
                        <a:ea typeface="Arial MT"/>
                        <a:cs typeface="Arial MT"/>
                      </a:endParaRPr>
                    </a:p>
                  </a:txBody>
                  <a:tcPr marL="0" marR="32738" marT="13095" marB="98215" anchor="ctr"/>
                </a:tc>
                <a:tc>
                  <a:txBody>
                    <a:bodyPr/>
                    <a:lstStyle/>
                    <a:p>
                      <a:pPr marL="79375" marR="79375" algn="ctr">
                        <a:spcBef>
                          <a:spcPts val="0"/>
                        </a:spcBef>
                        <a:spcAft>
                          <a:spcPts val="0"/>
                        </a:spcAft>
                      </a:pPr>
                      <a:r>
                        <a:rPr lang="en-US" sz="1000" b="0" cap="none" spc="0" dirty="0">
                          <a:solidFill>
                            <a:schemeClr val="tx1"/>
                          </a:solidFill>
                          <a:effectLst/>
                        </a:rPr>
                        <a:t>1</a:t>
                      </a:r>
                      <a:endParaRPr lang="en-US" sz="1000" b="0" cap="none" spc="0" dirty="0">
                        <a:solidFill>
                          <a:schemeClr val="tx1"/>
                        </a:solidFill>
                        <a:effectLst/>
                        <a:latin typeface="Arial MT"/>
                        <a:ea typeface="Arial MT"/>
                        <a:cs typeface="Arial MT"/>
                      </a:endParaRPr>
                    </a:p>
                  </a:txBody>
                  <a:tcPr marL="0" marR="32738" marT="13095" marB="98215" anchor="ctr"/>
                </a:tc>
                <a:tc>
                  <a:txBody>
                    <a:bodyPr/>
                    <a:lstStyle/>
                    <a:p>
                      <a:pPr marL="0" marR="0" algn="ctr">
                        <a:spcBef>
                          <a:spcPts val="0"/>
                        </a:spcBef>
                        <a:spcAft>
                          <a:spcPts val="0"/>
                        </a:spcAft>
                      </a:pPr>
                      <a:r>
                        <a:rPr lang="en-US" sz="1000" b="0" cap="none" spc="0" dirty="0">
                          <a:solidFill>
                            <a:schemeClr val="tx1"/>
                          </a:solidFill>
                          <a:effectLst/>
                        </a:rPr>
                        <a:t>2</a:t>
                      </a:r>
                      <a:endParaRPr lang="en-US" sz="1000" b="0" cap="none" spc="0" dirty="0">
                        <a:solidFill>
                          <a:schemeClr val="tx1"/>
                        </a:solidFill>
                        <a:effectLst/>
                        <a:latin typeface="Arial MT"/>
                        <a:ea typeface="Arial MT"/>
                        <a:cs typeface="Arial MT"/>
                      </a:endParaRPr>
                    </a:p>
                  </a:txBody>
                  <a:tcPr marL="0" marR="32738" marT="13095" marB="98215" anchor="ctr"/>
                </a:tc>
                <a:tc>
                  <a:txBody>
                    <a:bodyPr/>
                    <a:lstStyle/>
                    <a:p>
                      <a:pPr marL="0" marR="0" algn="ctr">
                        <a:spcBef>
                          <a:spcPts val="0"/>
                        </a:spcBef>
                        <a:spcAft>
                          <a:spcPts val="0"/>
                        </a:spcAft>
                      </a:pPr>
                      <a:r>
                        <a:rPr lang="en-US" sz="1000" b="0" cap="none" spc="0" dirty="0">
                          <a:solidFill>
                            <a:schemeClr val="tx1"/>
                          </a:solidFill>
                          <a:effectLst/>
                        </a:rPr>
                        <a:t>4</a:t>
                      </a:r>
                      <a:endParaRPr lang="en-US" sz="1000" b="0" cap="none" spc="0" dirty="0">
                        <a:solidFill>
                          <a:schemeClr val="tx1"/>
                        </a:solidFill>
                        <a:effectLst/>
                        <a:latin typeface="Arial MT"/>
                        <a:ea typeface="Arial MT"/>
                        <a:cs typeface="Arial MT"/>
                      </a:endParaRPr>
                    </a:p>
                  </a:txBody>
                  <a:tcPr marL="0" marR="32738" marT="13095" marB="98215" anchor="ctr">
                    <a:solidFill>
                      <a:schemeClr val="accent4">
                        <a:lumMod val="60000"/>
                        <a:lumOff val="40000"/>
                      </a:schemeClr>
                    </a:solidFill>
                  </a:tcPr>
                </a:tc>
                <a:tc>
                  <a:txBody>
                    <a:bodyPr/>
                    <a:lstStyle/>
                    <a:p>
                      <a:pPr marL="0" marR="0" algn="ctr">
                        <a:spcBef>
                          <a:spcPts val="0"/>
                        </a:spcBef>
                        <a:spcAft>
                          <a:spcPts val="0"/>
                        </a:spcAft>
                      </a:pPr>
                      <a:r>
                        <a:rPr lang="en-US" sz="1000" b="0" cap="none" spc="0" dirty="0">
                          <a:solidFill>
                            <a:schemeClr val="tx1"/>
                          </a:solidFill>
                          <a:effectLst/>
                        </a:rPr>
                        <a:t>1</a:t>
                      </a:r>
                      <a:endParaRPr lang="en-US" sz="1000" b="0" cap="none" spc="0" dirty="0">
                        <a:solidFill>
                          <a:schemeClr val="tx1"/>
                        </a:solidFill>
                        <a:effectLst/>
                        <a:latin typeface="Arial MT"/>
                        <a:ea typeface="Arial MT"/>
                        <a:cs typeface="Arial MT"/>
                      </a:endParaRPr>
                    </a:p>
                  </a:txBody>
                  <a:tcPr marL="0" marR="32738" marT="13095" marB="98215" anchor="ctr">
                    <a:solidFill>
                      <a:schemeClr val="accent4">
                        <a:lumMod val="20000"/>
                        <a:lumOff val="80000"/>
                      </a:schemeClr>
                    </a:solidFill>
                  </a:tcPr>
                </a:tc>
                <a:tc>
                  <a:txBody>
                    <a:bodyPr/>
                    <a:lstStyle/>
                    <a:p>
                      <a:pPr marL="0" marR="0" algn="ctr">
                        <a:spcBef>
                          <a:spcPts val="0"/>
                        </a:spcBef>
                        <a:spcAft>
                          <a:spcPts val="0"/>
                        </a:spcAft>
                      </a:pPr>
                      <a:r>
                        <a:rPr lang="en-US" sz="1000" b="0" cap="none" spc="0" dirty="0">
                          <a:solidFill>
                            <a:schemeClr val="tx1"/>
                          </a:solidFill>
                          <a:effectLst/>
                        </a:rPr>
                        <a:t>1</a:t>
                      </a:r>
                      <a:endParaRPr lang="en-US" sz="1000" b="0" cap="none" spc="0" dirty="0">
                        <a:solidFill>
                          <a:schemeClr val="tx1"/>
                        </a:solidFill>
                        <a:effectLst/>
                        <a:latin typeface="Arial MT"/>
                        <a:ea typeface="Arial MT"/>
                        <a:cs typeface="Arial MT"/>
                      </a:endParaRPr>
                    </a:p>
                  </a:txBody>
                  <a:tcPr marL="0" marR="32738" marT="13095" marB="98215" anchor="ctr">
                    <a:solidFill>
                      <a:schemeClr val="accent4">
                        <a:lumMod val="20000"/>
                        <a:lumOff val="80000"/>
                      </a:schemeClr>
                    </a:solidFill>
                  </a:tcPr>
                </a:tc>
                <a:tc>
                  <a:txBody>
                    <a:bodyPr/>
                    <a:lstStyle/>
                    <a:p>
                      <a:pPr marL="0" marR="0" algn="ctr">
                        <a:spcBef>
                          <a:spcPts val="0"/>
                        </a:spcBef>
                        <a:spcAft>
                          <a:spcPts val="0"/>
                        </a:spcAft>
                      </a:pPr>
                      <a:r>
                        <a:rPr lang="en-US" sz="1000" b="0" cap="none" spc="0" dirty="0">
                          <a:solidFill>
                            <a:schemeClr val="tx1"/>
                          </a:solidFill>
                          <a:effectLst/>
                        </a:rPr>
                        <a:t>1</a:t>
                      </a:r>
                      <a:endParaRPr lang="en-US" sz="1000" b="0" cap="none" spc="0" dirty="0">
                        <a:solidFill>
                          <a:schemeClr val="tx1"/>
                        </a:solidFill>
                        <a:effectLst/>
                        <a:latin typeface="Arial MT"/>
                        <a:ea typeface="Arial MT"/>
                        <a:cs typeface="Arial MT"/>
                      </a:endParaRPr>
                    </a:p>
                  </a:txBody>
                  <a:tcPr marL="0" marR="32738" marT="13095" marB="98215" anchor="ctr">
                    <a:solidFill>
                      <a:schemeClr val="accent4">
                        <a:lumMod val="20000"/>
                        <a:lumOff val="80000"/>
                      </a:schemeClr>
                    </a:solidFill>
                  </a:tcPr>
                </a:tc>
                <a:tc>
                  <a:txBody>
                    <a:bodyPr/>
                    <a:lstStyle/>
                    <a:p>
                      <a:pPr marL="0" marR="0" algn="ctr">
                        <a:spcBef>
                          <a:spcPts val="0"/>
                        </a:spcBef>
                        <a:spcAft>
                          <a:spcPts val="0"/>
                        </a:spcAft>
                      </a:pPr>
                      <a:r>
                        <a:rPr lang="en-US" sz="1000" b="0" cap="none" spc="0" dirty="0">
                          <a:solidFill>
                            <a:schemeClr val="tx1"/>
                          </a:solidFill>
                          <a:effectLst/>
                        </a:rPr>
                        <a:t>1</a:t>
                      </a:r>
                      <a:endParaRPr lang="en-US" sz="1000" b="0" cap="none" spc="0" dirty="0">
                        <a:solidFill>
                          <a:schemeClr val="tx1"/>
                        </a:solidFill>
                        <a:effectLst/>
                        <a:latin typeface="Arial MT"/>
                        <a:ea typeface="Arial MT"/>
                        <a:cs typeface="Arial MT"/>
                      </a:endParaRPr>
                    </a:p>
                  </a:txBody>
                  <a:tcPr marL="0" marR="32738" marT="13095" marB="98215" anchor="ctr">
                    <a:solidFill>
                      <a:schemeClr val="accent4">
                        <a:lumMod val="20000"/>
                        <a:lumOff val="80000"/>
                      </a:schemeClr>
                    </a:solidFill>
                  </a:tcPr>
                </a:tc>
                <a:tc>
                  <a:txBody>
                    <a:bodyPr/>
                    <a:lstStyle/>
                    <a:p>
                      <a:pPr marL="0" marR="0" algn="ctr">
                        <a:spcBef>
                          <a:spcPts val="0"/>
                        </a:spcBef>
                        <a:spcAft>
                          <a:spcPts val="0"/>
                        </a:spcAft>
                      </a:pPr>
                      <a:r>
                        <a:rPr lang="en-US" sz="1000" b="0" cap="none" spc="0" dirty="0">
                          <a:solidFill>
                            <a:schemeClr val="tx1"/>
                          </a:solidFill>
                          <a:effectLst/>
                        </a:rPr>
                        <a:t>4</a:t>
                      </a:r>
                      <a:endParaRPr lang="en-US" sz="1000" b="0" cap="none" spc="0" dirty="0">
                        <a:solidFill>
                          <a:schemeClr val="tx1"/>
                        </a:solidFill>
                        <a:effectLst/>
                        <a:latin typeface="Arial MT"/>
                        <a:ea typeface="Arial MT"/>
                        <a:cs typeface="Arial MT"/>
                      </a:endParaRPr>
                    </a:p>
                  </a:txBody>
                  <a:tcPr marL="0" marR="32738" marT="13095" marB="98215" anchor="ctr"/>
                </a:tc>
                <a:tc>
                  <a:txBody>
                    <a:bodyPr/>
                    <a:lstStyle/>
                    <a:p>
                      <a:pPr marL="0" marR="0" algn="ctr">
                        <a:spcBef>
                          <a:spcPts val="0"/>
                        </a:spcBef>
                        <a:spcAft>
                          <a:spcPts val="0"/>
                        </a:spcAft>
                      </a:pPr>
                      <a:r>
                        <a:rPr lang="en-US" sz="1000" b="0" cap="none" spc="0" dirty="0">
                          <a:solidFill>
                            <a:schemeClr val="tx1"/>
                          </a:solidFill>
                          <a:effectLst/>
                        </a:rPr>
                        <a:t>4</a:t>
                      </a:r>
                      <a:endParaRPr lang="en-US" sz="1000" b="0" cap="none" spc="0" dirty="0">
                        <a:solidFill>
                          <a:schemeClr val="tx1"/>
                        </a:solidFill>
                        <a:effectLst/>
                        <a:latin typeface="Arial MT"/>
                        <a:ea typeface="Arial MT"/>
                        <a:cs typeface="Arial MT"/>
                      </a:endParaRPr>
                    </a:p>
                  </a:txBody>
                  <a:tcPr marL="0" marR="32738" marT="13095" marB="98215" anchor="ctr"/>
                </a:tc>
                <a:extLst>
                  <a:ext uri="{0D108BD9-81ED-4DB2-BD59-A6C34878D82A}">
                    <a16:rowId xmlns:a16="http://schemas.microsoft.com/office/drawing/2014/main" xmlns="" val="24447879"/>
                  </a:ext>
                </a:extLst>
              </a:tr>
            </a:tbl>
          </a:graphicData>
        </a:graphic>
      </p:graphicFrame>
      <p:sp>
        <p:nvSpPr>
          <p:cNvPr id="3" name="Rectangle 2">
            <a:extLst>
              <a:ext uri="{FF2B5EF4-FFF2-40B4-BE49-F238E27FC236}">
                <a16:creationId xmlns:a16="http://schemas.microsoft.com/office/drawing/2014/main" xmlns="" id="{5B8FB8F4-2CFF-7C81-C266-41A6C8EEC030}"/>
              </a:ext>
            </a:extLst>
          </p:cNvPr>
          <p:cNvSpPr/>
          <p:nvPr/>
        </p:nvSpPr>
        <p:spPr>
          <a:xfrm>
            <a:off x="-27305" y="6154192"/>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xmlns="" id="{1CD418F8-478D-5C54-8242-1FD3C4A88235}"/>
              </a:ext>
            </a:extLst>
          </p:cNvPr>
          <p:cNvSpPr txBox="1"/>
          <p:nvPr/>
        </p:nvSpPr>
        <p:spPr>
          <a:xfrm>
            <a:off x="344513" y="5742464"/>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4</a:t>
            </a:r>
          </a:p>
        </p:txBody>
      </p:sp>
      <p:sp>
        <p:nvSpPr>
          <p:cNvPr id="5" name="Slide Number Placeholder 4">
            <a:extLst>
              <a:ext uri="{FF2B5EF4-FFF2-40B4-BE49-F238E27FC236}">
                <a16:creationId xmlns:a16="http://schemas.microsoft.com/office/drawing/2014/main" xmlns="" id="{93DDC9E4-7106-25EF-EC59-148CEC172BB8}"/>
              </a:ext>
            </a:extLst>
          </p:cNvPr>
          <p:cNvSpPr>
            <a:spLocks noGrp="1"/>
          </p:cNvSpPr>
          <p:nvPr>
            <p:ph type="sldNum" sz="quarter" idx="12"/>
          </p:nvPr>
        </p:nvSpPr>
        <p:spPr/>
        <p:txBody>
          <a:bodyPr/>
          <a:lstStyle/>
          <a:p>
            <a:fld id="{DA29E366-C59F-4931-AACC-96A9B8496996}" type="slidenum">
              <a:rPr lang="en-US" smtClean="0"/>
              <a:pPr/>
              <a:t>80</a:t>
            </a:fld>
            <a:endParaRPr lang="en-US" dirty="0"/>
          </a:p>
        </p:txBody>
      </p:sp>
    </p:spTree>
    <p:extLst>
      <p:ext uri="{BB962C8B-B14F-4D97-AF65-F5344CB8AC3E}">
        <p14:creationId xmlns:p14="http://schemas.microsoft.com/office/powerpoint/2010/main" xmlns="" val="100670751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6">
            <a:extLst>
              <a:ext uri="{FF2B5EF4-FFF2-40B4-BE49-F238E27FC236}">
                <a16:creationId xmlns:a16="http://schemas.microsoft.com/office/drawing/2014/main" xmlns=""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28">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xmlns="" id="{1E663F1B-1D78-307B-1307-53F367281BA1}"/>
              </a:ext>
            </a:extLst>
          </p:cNvPr>
          <p:cNvGraphicFramePr>
            <a:graphicFrameLocks noGrp="1"/>
          </p:cNvGraphicFramePr>
          <p:nvPr>
            <p:extLst>
              <p:ext uri="{D42A27DB-BD31-4B8C-83A1-F6EECF244321}">
                <p14:modId xmlns:p14="http://schemas.microsoft.com/office/powerpoint/2010/main" xmlns="" val="1050664148"/>
              </p:ext>
            </p:extLst>
          </p:nvPr>
        </p:nvGraphicFramePr>
        <p:xfrm>
          <a:off x="0" y="1314001"/>
          <a:ext cx="9141713" cy="3287021"/>
        </p:xfrm>
        <a:graphic>
          <a:graphicData uri="http://schemas.openxmlformats.org/drawingml/2006/table">
            <a:tbl>
              <a:tblPr firstRow="1" firstCol="1" lastRow="1" lastCol="1" bandRow="1" bandCol="1"/>
              <a:tblGrid>
                <a:gridCol w="1493157">
                  <a:extLst>
                    <a:ext uri="{9D8B030D-6E8A-4147-A177-3AD203B41FA5}">
                      <a16:colId xmlns:a16="http://schemas.microsoft.com/office/drawing/2014/main" xmlns="" val="703011731"/>
                    </a:ext>
                  </a:extLst>
                </a:gridCol>
                <a:gridCol w="1053626">
                  <a:extLst>
                    <a:ext uri="{9D8B030D-6E8A-4147-A177-3AD203B41FA5}">
                      <a16:colId xmlns:a16="http://schemas.microsoft.com/office/drawing/2014/main" xmlns="" val="2734502390"/>
                    </a:ext>
                  </a:extLst>
                </a:gridCol>
                <a:gridCol w="1686778">
                  <a:extLst>
                    <a:ext uri="{9D8B030D-6E8A-4147-A177-3AD203B41FA5}">
                      <a16:colId xmlns:a16="http://schemas.microsoft.com/office/drawing/2014/main" xmlns="" val="2162330494"/>
                    </a:ext>
                  </a:extLst>
                </a:gridCol>
                <a:gridCol w="779732">
                  <a:extLst>
                    <a:ext uri="{9D8B030D-6E8A-4147-A177-3AD203B41FA5}">
                      <a16:colId xmlns:a16="http://schemas.microsoft.com/office/drawing/2014/main" xmlns="" val="3176600259"/>
                    </a:ext>
                  </a:extLst>
                </a:gridCol>
                <a:gridCol w="819303">
                  <a:extLst>
                    <a:ext uri="{9D8B030D-6E8A-4147-A177-3AD203B41FA5}">
                      <a16:colId xmlns:a16="http://schemas.microsoft.com/office/drawing/2014/main" xmlns="" val="3529667542"/>
                    </a:ext>
                  </a:extLst>
                </a:gridCol>
                <a:gridCol w="468808">
                  <a:extLst>
                    <a:ext uri="{9D8B030D-6E8A-4147-A177-3AD203B41FA5}">
                      <a16:colId xmlns:a16="http://schemas.microsoft.com/office/drawing/2014/main" xmlns="" val="757039536"/>
                    </a:ext>
                  </a:extLst>
                </a:gridCol>
                <a:gridCol w="468808">
                  <a:extLst>
                    <a:ext uri="{9D8B030D-6E8A-4147-A177-3AD203B41FA5}">
                      <a16:colId xmlns:a16="http://schemas.microsoft.com/office/drawing/2014/main" xmlns="" val="2622908610"/>
                    </a:ext>
                  </a:extLst>
                </a:gridCol>
                <a:gridCol w="395317">
                  <a:extLst>
                    <a:ext uri="{9D8B030D-6E8A-4147-A177-3AD203B41FA5}">
                      <a16:colId xmlns:a16="http://schemas.microsoft.com/office/drawing/2014/main" xmlns="" val="3692629"/>
                    </a:ext>
                  </a:extLst>
                </a:gridCol>
                <a:gridCol w="259642">
                  <a:extLst>
                    <a:ext uri="{9D8B030D-6E8A-4147-A177-3AD203B41FA5}">
                      <a16:colId xmlns:a16="http://schemas.microsoft.com/office/drawing/2014/main" xmlns="" val="804311693"/>
                    </a:ext>
                  </a:extLst>
                </a:gridCol>
                <a:gridCol w="259642">
                  <a:extLst>
                    <a:ext uri="{9D8B030D-6E8A-4147-A177-3AD203B41FA5}">
                      <a16:colId xmlns:a16="http://schemas.microsoft.com/office/drawing/2014/main" xmlns="" val="2638739735"/>
                    </a:ext>
                  </a:extLst>
                </a:gridCol>
                <a:gridCol w="259642">
                  <a:extLst>
                    <a:ext uri="{9D8B030D-6E8A-4147-A177-3AD203B41FA5}">
                      <a16:colId xmlns:a16="http://schemas.microsoft.com/office/drawing/2014/main" xmlns="" val="2292873615"/>
                    </a:ext>
                  </a:extLst>
                </a:gridCol>
                <a:gridCol w="259642">
                  <a:extLst>
                    <a:ext uri="{9D8B030D-6E8A-4147-A177-3AD203B41FA5}">
                      <a16:colId xmlns:a16="http://schemas.microsoft.com/office/drawing/2014/main" xmlns="" val="1913262885"/>
                    </a:ext>
                  </a:extLst>
                </a:gridCol>
                <a:gridCol w="468808">
                  <a:extLst>
                    <a:ext uri="{9D8B030D-6E8A-4147-A177-3AD203B41FA5}">
                      <a16:colId xmlns:a16="http://schemas.microsoft.com/office/drawing/2014/main" xmlns="" val="1692131573"/>
                    </a:ext>
                  </a:extLst>
                </a:gridCol>
                <a:gridCol w="468808">
                  <a:extLst>
                    <a:ext uri="{9D8B030D-6E8A-4147-A177-3AD203B41FA5}">
                      <a16:colId xmlns:a16="http://schemas.microsoft.com/office/drawing/2014/main" xmlns="" val="496844186"/>
                    </a:ext>
                  </a:extLst>
                </a:gridCol>
              </a:tblGrid>
              <a:tr h="229195">
                <a:tc gridSpan="14">
                  <a:txBody>
                    <a:bodyPr/>
                    <a:lstStyle/>
                    <a:p>
                      <a:pPr marL="0" marR="0" algn="l" fontAlgn="t">
                        <a:spcBef>
                          <a:spcPts val="0"/>
                        </a:spcBef>
                        <a:spcAft>
                          <a:spcPts val="0"/>
                        </a:spcAft>
                      </a:pP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NATIONAL</a:t>
                      </a:r>
                      <a:r>
                        <a:rPr lang="en-US" sz="1000" b="1" i="0" u="none" strike="noStrike" spc="5"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ARCHIVES</a:t>
                      </a:r>
                      <a:r>
                        <a:rPr lang="en-US" sz="1000" b="1" i="0" u="none" strike="noStrike" spc="10"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SERVICES</a:t>
                      </a:r>
                      <a:endParaRPr lang="en-US" sz="1800" b="0" i="0" u="none" strike="noStrike" dirty="0">
                        <a:effectLst/>
                        <a:latin typeface="Arial" panose="020B0604020202020204" pitchFamily="34" charset="0"/>
                      </a:endParaRPr>
                    </a:p>
                  </a:txBody>
                  <a:tcPr marL="68276" marR="68276" marT="34138" marB="3413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42140550"/>
                  </a:ext>
                </a:extLst>
              </a:tr>
              <a:tr h="697932">
                <a:tc>
                  <a:txBody>
                    <a:bodyPr/>
                    <a:lstStyle/>
                    <a:p>
                      <a:pPr marL="45720" marR="0" algn="l" fontAlgn="t">
                        <a:spcBef>
                          <a:spcPts val="9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Integrated and accessible SAC infrastructure and information</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marR="0" algn="l" fontAlgn="t">
                        <a:spcBef>
                          <a:spcPts val="8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Records digitised.</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marR="54864" algn="l" fontAlgn="t">
                        <a:spcBef>
                          <a:spcPts val="8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HPP 4.8 Number of records digitised</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463 Dictabelts</a:t>
                      </a:r>
                      <a:endParaRPr lang="en-US" sz="1800" b="0" i="0" u="none" strike="noStrike" dirty="0">
                        <a:effectLst/>
                        <a:latin typeface="Arial" panose="020B0604020202020204" pitchFamily="34" charset="0"/>
                      </a:endParaRPr>
                    </a:p>
                    <a:p>
                      <a:pPr marL="82296" marR="82296" algn="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 </a:t>
                      </a:r>
                      <a:endParaRPr lang="en-US" sz="1800" b="0" i="0" u="none" strike="noStrike" dirty="0">
                        <a:effectLst/>
                        <a:latin typeface="Arial" panose="020B0604020202020204" pitchFamily="34" charset="0"/>
                      </a:endParaRPr>
                    </a:p>
                    <a:p>
                      <a:pPr marL="82296" marR="82296" algn="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314 audio tapes</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60 treason trial dictabelts</a:t>
                      </a:r>
                      <a:endParaRPr lang="en-US" sz="1800" b="0" i="0" u="none" strike="noStrike" dirty="0">
                        <a:effectLst/>
                        <a:latin typeface="Arial" panose="020B0604020202020204" pitchFamily="34" charset="0"/>
                      </a:endParaRPr>
                    </a:p>
                    <a:p>
                      <a:pPr marL="82296" marR="82296" algn="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_</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0"/>
                        </a:spcBef>
                        <a:spcAft>
                          <a:spcPts val="0"/>
                        </a:spcAft>
                      </a:pPr>
                      <a:r>
                        <a:rPr lang="en-US" sz="1000" b="0" i="0" u="none" strike="noStrike" dirty="0">
                          <a:solidFill>
                            <a:srgbClr val="000000"/>
                          </a:solidFill>
                          <a:effectLst/>
                          <a:latin typeface="Tahoma" panose="020B0604030504040204" pitchFamily="34" charset="0"/>
                          <a:ea typeface="Tahoma" panose="020B0604030504040204" pitchFamily="34" charset="0"/>
                          <a:cs typeface="Arial MT"/>
                        </a:rPr>
                        <a:t>476</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240</a:t>
                      </a:r>
                      <a:endParaRPr lang="en-US" sz="1800" b="0" i="0" u="none" strike="noStrike" dirty="0">
                        <a:effectLst/>
                        <a:latin typeface="Arial" panose="020B0604020202020204" pitchFamily="34" charset="0"/>
                      </a:endParaRPr>
                    </a:p>
                    <a:p>
                      <a:pPr marL="0" marR="0" algn="ctr" fontAlgn="ctr">
                        <a:spcBef>
                          <a:spcPts val="0"/>
                        </a:spcBef>
                        <a:spcAft>
                          <a:spcPts val="0"/>
                        </a:spcAft>
                      </a:pPr>
                      <a:r>
                        <a:rPr lang="en-US" sz="1000" b="0" i="0" u="none" strike="noStrike" dirty="0">
                          <a:effectLst/>
                          <a:latin typeface="Tahoma" panose="020B0604030504040204" pitchFamily="34" charset="0"/>
                          <a:ea typeface="Arial MT"/>
                          <a:cs typeface="Arial MT"/>
                        </a:rPr>
                        <a:t> </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2296" algn="ct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300</a:t>
                      </a:r>
                      <a:endParaRPr lang="en-US" sz="1800" b="0" i="0" u="none" strike="noStrike" dirty="0">
                        <a:effectLst/>
                        <a:latin typeface="Arial" panose="020B0604020202020204" pitchFamily="34" charset="0"/>
                      </a:endParaRPr>
                    </a:p>
                    <a:p>
                      <a:pPr marL="0" marR="0" algn="ctr" fontAlgn="ctr">
                        <a:spcBef>
                          <a:spcPts val="0"/>
                        </a:spcBef>
                        <a:spcAft>
                          <a:spcPts val="0"/>
                        </a:spcAft>
                      </a:pPr>
                      <a:r>
                        <a:rPr lang="en-US" sz="1000" b="0" i="0" u="none" strike="noStrike" dirty="0">
                          <a:effectLst/>
                          <a:latin typeface="Tahoma" panose="020B0604030504040204" pitchFamily="34" charset="0"/>
                          <a:ea typeface="Arial MT"/>
                          <a:cs typeface="Arial MT"/>
                        </a:rPr>
                        <a:t> </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28575" cap="flat" cmpd="sng" algn="ctr">
                      <a:solidFill>
                        <a:srgbClr val="33373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75</a:t>
                      </a:r>
                      <a:endParaRPr lang="en-US" sz="1800" b="0" i="0" u="none" strike="noStrike" dirty="0">
                        <a:effectLst/>
                        <a:latin typeface="Arial" panose="020B0604020202020204" pitchFamily="34" charset="0"/>
                      </a:endParaRPr>
                    </a:p>
                  </a:txBody>
                  <a:tcPr marL="7112" marR="34138" marT="7112" marB="0" anchor="ctr">
                    <a:lnL w="28575" cap="flat" cmpd="sng" algn="ctr">
                      <a:solidFill>
                        <a:srgbClr val="33373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75</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75</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75</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28575" cap="flat" cmpd="sng" algn="ctr">
                      <a:solidFill>
                        <a:srgbClr val="33373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2296" marR="82296" algn="ctr" fontAlgn="ctr">
                        <a:spcBef>
                          <a:spcPts val="15"/>
                        </a:spcBef>
                        <a:spcAft>
                          <a:spcPts val="0"/>
                        </a:spcAft>
                      </a:pPr>
                      <a:r>
                        <a:rPr lang="en-US" sz="1000" b="0" i="0" u="none" strike="noStrike" dirty="0">
                          <a:solidFill>
                            <a:srgbClr val="000000"/>
                          </a:solidFill>
                          <a:effectLst/>
                          <a:latin typeface="Tahoma" panose="020B0604030504040204" pitchFamily="34" charset="0"/>
                          <a:ea typeface="Tahoma" panose="020B0604030504040204" pitchFamily="34" charset="0"/>
                          <a:cs typeface="Arial MT"/>
                        </a:rPr>
                        <a:t>360</a:t>
                      </a:r>
                      <a:endParaRPr lang="en-US" sz="1800" b="0" i="0" u="none" strike="noStrike" dirty="0">
                        <a:effectLst/>
                        <a:latin typeface="Arial" panose="020B0604020202020204" pitchFamily="34" charset="0"/>
                      </a:endParaRPr>
                    </a:p>
                    <a:p>
                      <a:pPr marL="0" marR="0" algn="ctr" fontAlgn="ctr">
                        <a:spcBef>
                          <a:spcPts val="0"/>
                        </a:spcBef>
                        <a:spcAft>
                          <a:spcPts val="0"/>
                        </a:spcAft>
                      </a:pPr>
                      <a:r>
                        <a:rPr lang="en-US" sz="1000" b="0" i="0" u="none" strike="noStrike" dirty="0">
                          <a:effectLst/>
                          <a:latin typeface="Tahoma" panose="020B0604030504040204" pitchFamily="34" charset="0"/>
                          <a:ea typeface="Arial MT"/>
                          <a:cs typeface="Arial MT"/>
                        </a:rPr>
                        <a:t> </a:t>
                      </a:r>
                      <a:endParaRPr lang="en-US" sz="1800" b="0" i="0" u="none" strike="noStrike" dirty="0">
                        <a:effectLst/>
                        <a:latin typeface="Arial" panose="020B0604020202020204" pitchFamily="34" charset="0"/>
                      </a:endParaRPr>
                    </a:p>
                  </a:txBody>
                  <a:tcPr marL="7112" marR="34138" marT="7112" marB="0" anchor="ctr">
                    <a:lnL w="28575" cap="flat" cmpd="sng" algn="ctr">
                      <a:solidFill>
                        <a:srgbClr val="33373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15"/>
                        </a:spcBef>
                        <a:spcAft>
                          <a:spcPts val="0"/>
                        </a:spcAft>
                      </a:pPr>
                      <a:r>
                        <a:rPr lang="en-US" sz="1000" b="0" i="0" u="none" strike="noStrike" dirty="0">
                          <a:solidFill>
                            <a:srgbClr val="000000"/>
                          </a:solidFill>
                          <a:effectLst/>
                          <a:latin typeface="Tahoma" panose="020B0604030504040204" pitchFamily="34" charset="0"/>
                          <a:ea typeface="Tahoma" panose="020B0604030504040204" pitchFamily="34" charset="0"/>
                          <a:cs typeface="Arial MT"/>
                        </a:rPr>
                        <a:t>400</a:t>
                      </a:r>
                      <a:endParaRPr lang="en-US" sz="1800" b="0" i="0" u="none" strike="noStrike" dirty="0">
                        <a:effectLst/>
                        <a:latin typeface="Arial" panose="020B0604020202020204" pitchFamily="34" charset="0"/>
                      </a:endParaRPr>
                    </a:p>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 </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1699399"/>
                  </a:ext>
                </a:extLst>
              </a:tr>
              <a:tr h="229195">
                <a:tc gridSpan="14">
                  <a:txBody>
                    <a:bodyPr/>
                    <a:lstStyle/>
                    <a:p>
                      <a:pPr marL="82296" marR="82296" algn="ctr" fontAlgn="t">
                        <a:spcBef>
                          <a:spcPts val="15"/>
                        </a:spcBef>
                        <a:spcAft>
                          <a:spcPts val="0"/>
                        </a:spcAft>
                      </a:pP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PUBLIC</a:t>
                      </a:r>
                      <a:r>
                        <a:rPr lang="en-US" sz="1000" b="1" i="0" u="none" strike="noStrike" spc="-65"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LIBRARY</a:t>
                      </a:r>
                      <a:r>
                        <a:rPr lang="en-US" sz="1000" b="1" i="0" u="none" strike="noStrike" spc="-65"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SERVICES</a:t>
                      </a:r>
                      <a:endParaRPr lang="en-US" sz="1800" b="0" i="0" u="none" strike="noStrike" dirty="0">
                        <a:effectLst/>
                        <a:latin typeface="Arial" panose="020B0604020202020204" pitchFamily="34" charset="0"/>
                      </a:endParaRPr>
                    </a:p>
                  </a:txBody>
                  <a:tcPr marL="68276" marR="68276" marT="34138" marB="3413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507946595"/>
                  </a:ext>
                </a:extLst>
              </a:tr>
              <a:tr h="665489">
                <a:tc>
                  <a:txBody>
                    <a:bodyPr/>
                    <a:lstStyle/>
                    <a:p>
                      <a:pPr marL="45720" marR="0" algn="l" fontAlgn="t">
                        <a:spcBef>
                          <a:spcPts val="9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Integrated and accessible SAC infrastructure and information</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marR="0" algn="l" fontAlgn="t">
                        <a:spcBef>
                          <a:spcPts val="8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Libraries.</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marR="0" algn="l" fontAlgn="t">
                        <a:spcBef>
                          <a:spcPts val="0"/>
                        </a:spcBef>
                        <a:spcAft>
                          <a:spcPts val="0"/>
                        </a:spcAft>
                      </a:pPr>
                      <a:r>
                        <a:rPr lang="en-US" sz="1000" b="0" i="0" u="none" strike="noStrike" dirty="0">
                          <a:effectLst/>
                          <a:latin typeface="Arial" panose="020B0604020202020204" pitchFamily="34" charset="0"/>
                          <a:ea typeface="Tahoma" panose="020B0604030504040204" pitchFamily="34" charset="0"/>
                          <a:cs typeface="Tahoma" panose="020B0604030504040204" pitchFamily="34" charset="0"/>
                        </a:rPr>
                        <a:t>HPP 4.9 </a:t>
                      </a:r>
                      <a:r>
                        <a:rPr lang="en-US" sz="1000" b="0" i="0" u="none" strike="noStrike" dirty="0">
                          <a:effectLst/>
                          <a:latin typeface="Tahoma" panose="020B0604030504040204" pitchFamily="34" charset="0"/>
                          <a:ea typeface="Tahoma" panose="020B0604030504040204" pitchFamily="34" charset="0"/>
                          <a:cs typeface="Arial MT"/>
                        </a:rPr>
                        <a:t>Number of libraries financially supported per year.</a:t>
                      </a:r>
                      <a:endParaRPr lang="en-US" sz="1800" b="0" i="0" u="none" strike="noStrike" dirty="0">
                        <a:effectLst/>
                        <a:latin typeface="Arial" panose="020B0604020202020204" pitchFamily="34" charset="0"/>
                      </a:endParaRPr>
                    </a:p>
                    <a:p>
                      <a:pPr marL="45720" marR="0" algn="l" fontAlgn="t">
                        <a:spcBef>
                          <a:spcPts val="865"/>
                        </a:spcBef>
                        <a:spcAft>
                          <a:spcPts val="0"/>
                        </a:spcAft>
                      </a:pP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(ENE:</a:t>
                      </a:r>
                      <a:r>
                        <a:rPr lang="en-US" sz="1000" b="1" i="0" u="none" strike="noStrike" spc="-55"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32)</a:t>
                      </a:r>
                      <a:endParaRPr lang="en-US" sz="1800" b="0" i="0" u="none" strike="noStrike" dirty="0">
                        <a:effectLst/>
                        <a:latin typeface="Arial" panose="020B0604020202020204" pitchFamily="34" charset="0"/>
                      </a:endParaRPr>
                    </a:p>
                    <a:p>
                      <a:pPr marL="45720" marR="54864" algn="l" fontAlgn="t">
                        <a:spcBef>
                          <a:spcPts val="85"/>
                        </a:spcBef>
                        <a:spcAft>
                          <a:spcPts val="0"/>
                        </a:spcAft>
                      </a:pPr>
                      <a:r>
                        <a:rPr lang="en-US" sz="1000" b="1" i="0" u="none" strike="noStrike" dirty="0">
                          <a:effectLst/>
                          <a:latin typeface="Trebuchet MS" panose="020B0603020202020204" pitchFamily="34" charset="0"/>
                          <a:ea typeface="Arial MT"/>
                          <a:cs typeface="Arial MT"/>
                        </a:rPr>
                        <a:t>Standardised</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36</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33</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0"/>
                        </a:spcBef>
                        <a:spcAft>
                          <a:spcPts val="0"/>
                        </a:spcAft>
                      </a:pPr>
                      <a:r>
                        <a:rPr lang="en-US" sz="1000" b="0" i="0" u="none" strike="noStrike" dirty="0">
                          <a:solidFill>
                            <a:srgbClr val="000000"/>
                          </a:solidFill>
                          <a:effectLst/>
                          <a:latin typeface="Tahoma" panose="020B0604030504040204" pitchFamily="34" charset="0"/>
                          <a:ea typeface="Tahoma" panose="020B0604030504040204" pitchFamily="34" charset="0"/>
                          <a:cs typeface="Arial MT"/>
                        </a:rPr>
                        <a:t>34</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29</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2296" algn="ct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32</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28575" cap="flat" cmpd="sng" algn="ctr">
                      <a:solidFill>
                        <a:srgbClr val="33373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32</a:t>
                      </a:r>
                      <a:endParaRPr lang="en-US" sz="1800" b="0" i="0" u="none" strike="noStrike" dirty="0">
                        <a:effectLst/>
                        <a:latin typeface="Arial" panose="020B0604020202020204" pitchFamily="34" charset="0"/>
                      </a:endParaRPr>
                    </a:p>
                  </a:txBody>
                  <a:tcPr marL="7112" marR="34138" marT="7112" marB="0" anchor="ctr">
                    <a:lnL w="28575" cap="flat" cmpd="sng" algn="ctr">
                      <a:solidFill>
                        <a:srgbClr val="33373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32</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32</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32</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28575" cap="flat" cmpd="sng" algn="ctr">
                      <a:solidFill>
                        <a:srgbClr val="33373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2296" marR="82296" algn="ctr" fontAlgn="ctr">
                        <a:spcBef>
                          <a:spcPts val="1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35</a:t>
                      </a:r>
                      <a:endParaRPr lang="en-US" sz="1800" b="0" i="0" u="none" strike="noStrike" dirty="0">
                        <a:effectLst/>
                        <a:latin typeface="Arial" panose="020B0604020202020204" pitchFamily="34" charset="0"/>
                      </a:endParaRPr>
                    </a:p>
                  </a:txBody>
                  <a:tcPr marL="7112" marR="34138" marT="7112" marB="0" anchor="ctr">
                    <a:lnL w="28575" cap="flat" cmpd="sng" algn="ctr">
                      <a:solidFill>
                        <a:srgbClr val="33373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1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38</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3413718"/>
                  </a:ext>
                </a:extLst>
              </a:tr>
              <a:tr h="229195">
                <a:tc gridSpan="14">
                  <a:txBody>
                    <a:bodyPr/>
                    <a:lstStyle/>
                    <a:p>
                      <a:pPr marL="82296" marR="82296" algn="ctr" fontAlgn="t">
                        <a:spcBef>
                          <a:spcPts val="15"/>
                        </a:spcBef>
                        <a:spcAft>
                          <a:spcPts val="0"/>
                        </a:spcAft>
                      </a:pP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SOUTH</a:t>
                      </a:r>
                      <a:r>
                        <a:rPr lang="en-US" sz="1000" b="1" i="0" u="none" strike="noStrike" spc="95"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AFRICAN</a:t>
                      </a:r>
                      <a:r>
                        <a:rPr lang="en-US" sz="1000" b="1" i="0" u="none" strike="noStrike" spc="100"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GEOGRAPHICAL</a:t>
                      </a:r>
                      <a:r>
                        <a:rPr lang="en-US" sz="1000" b="1" i="0" u="none" strike="noStrike" spc="95"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NAMES</a:t>
                      </a:r>
                      <a:r>
                        <a:rPr lang="en-US" sz="1000" b="1" i="0" u="none" strike="noStrike" spc="100" dirty="0">
                          <a:effectLst/>
                          <a:latin typeface="Trebuchet MS" panose="020B0603020202020204" pitchFamily="34" charset="0"/>
                          <a:ea typeface="Tahoma" panose="020B0604030504040204" pitchFamily="34" charset="0"/>
                          <a:cs typeface="Tahoma" panose="020B0604030504040204" pitchFamily="34" charset="0"/>
                        </a:rPr>
                        <a:t> </a:t>
                      </a:r>
                      <a:r>
                        <a:rPr lang="en-US" sz="1000" b="1" i="0" u="none" strike="noStrike" dirty="0">
                          <a:effectLst/>
                          <a:latin typeface="Trebuchet MS" panose="020B0603020202020204" pitchFamily="34" charset="0"/>
                          <a:ea typeface="Tahoma" panose="020B0604030504040204" pitchFamily="34" charset="0"/>
                          <a:cs typeface="Tahoma" panose="020B0604030504040204" pitchFamily="34" charset="0"/>
                        </a:rPr>
                        <a:t>COUNCIL</a:t>
                      </a:r>
                      <a:endParaRPr lang="en-US" sz="1800" b="0" i="0" u="none" strike="noStrike" dirty="0">
                        <a:effectLst/>
                        <a:latin typeface="Arial" panose="020B0604020202020204" pitchFamily="34" charset="0"/>
                      </a:endParaRPr>
                    </a:p>
                  </a:txBody>
                  <a:tcPr marL="68276" marR="68276" marT="34138" marB="3413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92640078"/>
                  </a:ext>
                </a:extLst>
              </a:tr>
              <a:tr h="687118">
                <a:tc>
                  <a:txBody>
                    <a:bodyPr/>
                    <a:lstStyle/>
                    <a:p>
                      <a:pPr marL="45720" marR="0" algn="l" fontAlgn="t">
                        <a:spcBef>
                          <a:spcPts val="9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A diverse socially cohesive society with a common national identity</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 marR="0" algn="l" fontAlgn="t">
                        <a:spcBef>
                          <a:spcPts val="9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Transformed and standardised</a:t>
                      </a:r>
                      <a:endParaRPr lang="en-US" sz="1800" b="0" i="0" u="none" strike="noStrike" dirty="0">
                        <a:effectLst/>
                        <a:latin typeface="Arial" panose="020B0604020202020204" pitchFamily="34" charset="0"/>
                      </a:endParaRPr>
                    </a:p>
                    <a:p>
                      <a:pPr marL="45720" marR="0" algn="l" fontAlgn="t">
                        <a:spcBef>
                          <a:spcPts val="8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geographical names.</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000" b="0" i="0" u="none" strike="noStrike" dirty="0">
                          <a:effectLst/>
                          <a:latin typeface="Arial" panose="020B0604020202020204" pitchFamily="34" charset="0"/>
                          <a:ea typeface="Tahoma" panose="020B0604030504040204" pitchFamily="34" charset="0"/>
                          <a:cs typeface="Tahoma" panose="020B0604030504040204" pitchFamily="34" charset="0"/>
                        </a:rPr>
                        <a:t>HPP 4.10 </a:t>
                      </a:r>
                      <a:r>
                        <a:rPr lang="en-US" sz="1000" b="0" i="0" u="none" strike="noStrike" dirty="0">
                          <a:effectLst/>
                          <a:latin typeface="Tahoma" panose="020B0604030504040204" pitchFamily="34" charset="0"/>
                          <a:ea typeface="Tahoma" panose="020B0604030504040204" pitchFamily="34" charset="0"/>
                          <a:cs typeface="Arial MT"/>
                        </a:rPr>
                        <a:t>Number of Gazette notices on standardised geographical names published</a:t>
                      </a:r>
                      <a:r>
                        <a:rPr lang="en-US" sz="1000" b="0" i="0" u="none" strike="noStrike" dirty="0">
                          <a:effectLst/>
                          <a:latin typeface="Arial" panose="020B0604020202020204" pitchFamily="34" charset="0"/>
                          <a:ea typeface="Tahoma" panose="020B0604030504040204" pitchFamily="34" charset="0"/>
                          <a:cs typeface="Tahoma" panose="020B0604030504040204" pitchFamily="34" charset="0"/>
                        </a:rPr>
                        <a:t>.</a:t>
                      </a:r>
                      <a:endParaRPr lang="en-US" sz="1800" b="0" i="0" u="none" strike="noStrike" dirty="0">
                        <a:effectLst/>
                        <a:latin typeface="Arial" panose="020B0604020202020204" pitchFamily="34" charset="0"/>
                      </a:endParaRPr>
                    </a:p>
                    <a:p>
                      <a:pPr marL="0" marR="0" algn="l" fontAlgn="t">
                        <a:spcBef>
                          <a:spcPts val="0"/>
                        </a:spcBef>
                        <a:spcAft>
                          <a:spcPts val="0"/>
                        </a:spcAft>
                      </a:pPr>
                      <a:r>
                        <a:rPr lang="en-US" sz="1000" b="0" i="0" u="none" strike="noStrike" dirty="0">
                          <a:effectLst/>
                          <a:latin typeface="Arial" panose="020B0604020202020204" pitchFamily="34" charset="0"/>
                          <a:ea typeface="Tahoma" panose="020B0604030504040204" pitchFamily="34" charset="0"/>
                          <a:cs typeface="Tahoma" panose="020B0604030504040204" pitchFamily="34" charset="0"/>
                        </a:rPr>
                        <a:t> </a:t>
                      </a:r>
                      <a:endParaRPr lang="en-US" sz="1800" b="0" i="0" u="none" strike="noStrike" dirty="0">
                        <a:effectLst/>
                        <a:latin typeface="Arial" panose="020B0604020202020204" pitchFamily="34" charset="0"/>
                      </a:endParaRPr>
                    </a:p>
                    <a:p>
                      <a:pPr marL="45720" marR="0" algn="l" fontAlgn="t">
                        <a:spcBef>
                          <a:spcPts val="0"/>
                        </a:spcBef>
                        <a:spcAft>
                          <a:spcPts val="0"/>
                        </a:spcAft>
                      </a:pPr>
                      <a:r>
                        <a:rPr lang="en-US" sz="1000" b="0" i="1" u="none" strike="noStrike" dirty="0">
                          <a:effectLst/>
                          <a:latin typeface="Trebuchet MS" panose="020B0603020202020204" pitchFamily="34" charset="0"/>
                          <a:ea typeface="Tahoma" panose="020B0604030504040204" pitchFamily="34" charset="0"/>
                          <a:cs typeface="Tahoma" panose="020B0604030504040204" pitchFamily="34" charset="0"/>
                        </a:rPr>
                        <a:t>(ENE:</a:t>
                      </a:r>
                      <a:r>
                        <a:rPr lang="en-US" sz="1000" b="0" i="1" u="none" strike="noStrike" spc="20" dirty="0">
                          <a:effectLst/>
                          <a:latin typeface="Trebuchet MS" panose="020B0603020202020204" pitchFamily="34" charset="0"/>
                          <a:ea typeface="Tahoma" panose="020B0604030504040204" pitchFamily="34" charset="0"/>
                          <a:cs typeface="Tahoma" panose="020B0604030504040204" pitchFamily="34" charset="0"/>
                        </a:rPr>
                        <a:t> </a:t>
                      </a:r>
                      <a:r>
                        <a:rPr lang="en-US" sz="1000" b="0" i="1" u="none" strike="noStrike" dirty="0">
                          <a:effectLst/>
                          <a:latin typeface="Trebuchet MS" panose="020B0603020202020204" pitchFamily="34" charset="0"/>
                          <a:ea typeface="Tahoma" panose="020B0604030504040204" pitchFamily="34" charset="0"/>
                          <a:cs typeface="Tahoma" panose="020B0604030504040204" pitchFamily="34" charset="0"/>
                        </a:rPr>
                        <a:t>3)</a:t>
                      </a:r>
                      <a:endParaRPr lang="en-US" sz="1800" b="0" i="0" u="none" strike="noStrike" dirty="0">
                        <a:effectLst/>
                        <a:latin typeface="Arial" panose="020B0604020202020204" pitchFamily="34" charset="0"/>
                      </a:endParaRPr>
                    </a:p>
                  </a:txBody>
                  <a:tcPr marL="7112" marR="34138" marT="711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0</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0"/>
                        </a:spcBef>
                        <a:spcAft>
                          <a:spcPts val="0"/>
                        </a:spcAft>
                      </a:pPr>
                      <a:r>
                        <a:rPr lang="en-US" sz="1000" b="0" i="0" u="none" strike="noStrike" dirty="0">
                          <a:solidFill>
                            <a:srgbClr val="000000"/>
                          </a:solidFill>
                          <a:effectLst/>
                          <a:latin typeface="Tahoma" panose="020B0604030504040204" pitchFamily="34" charset="0"/>
                          <a:ea typeface="Tahoma" panose="020B0604030504040204" pitchFamily="34" charset="0"/>
                          <a:cs typeface="Arial MT"/>
                        </a:rPr>
                        <a:t>4</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2296" algn="ctr" fontAlgn="ctr">
                        <a:spcBef>
                          <a:spcPts val="10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28575" cap="flat" cmpd="sng" algn="ctr">
                      <a:solidFill>
                        <a:srgbClr val="33373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a:t>
                      </a:r>
                      <a:endParaRPr lang="en-US" sz="1800" b="0" i="0" u="none" strike="noStrike" dirty="0">
                        <a:effectLst/>
                        <a:latin typeface="Arial" panose="020B0604020202020204" pitchFamily="34" charset="0"/>
                      </a:endParaRPr>
                    </a:p>
                  </a:txBody>
                  <a:tcPr marL="7112" marR="34138" marT="7112" marB="0" anchor="ctr">
                    <a:lnL w="28575" cap="flat" cmpd="sng" algn="ctr">
                      <a:solidFill>
                        <a:srgbClr val="333733"/>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333733"/>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1</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28575" cap="flat" cmpd="sng" algn="ctr">
                      <a:solidFill>
                        <a:srgbClr val="333733"/>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1</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333733"/>
                      </a:solidFill>
                      <a:prstDash val="solid"/>
                      <a:round/>
                      <a:headEnd type="none" w="med" len="med"/>
                      <a:tailEnd type="none" w="med" len="med"/>
                    </a:lnB>
                    <a:solidFill>
                      <a:schemeClr val="accent4">
                        <a:lumMod val="20000"/>
                        <a:lumOff val="80000"/>
                      </a:schemeClr>
                    </a:solidFill>
                  </a:tcPr>
                </a:tc>
                <a:tc>
                  <a:txBody>
                    <a:bodyPr/>
                    <a:lstStyle/>
                    <a:p>
                      <a:pPr marL="0" marR="0" algn="ctr" fontAlgn="ctr">
                        <a:spcBef>
                          <a:spcPts val="0"/>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1</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333733"/>
                      </a:solidFill>
                      <a:prstDash val="solid"/>
                      <a:round/>
                      <a:headEnd type="none" w="med" len="med"/>
                      <a:tailEnd type="none" w="med" len="med"/>
                    </a:lnB>
                    <a:solidFill>
                      <a:schemeClr val="accent4">
                        <a:lumMod val="20000"/>
                        <a:lumOff val="80000"/>
                      </a:schemeClr>
                    </a:solidFill>
                  </a:tcPr>
                </a:tc>
                <a:tc>
                  <a:txBody>
                    <a:bodyPr/>
                    <a:lstStyle/>
                    <a:p>
                      <a:pPr marL="82296" marR="82296" algn="ctr" fontAlgn="ctr">
                        <a:spcBef>
                          <a:spcPts val="1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296" marR="82296" algn="ctr" fontAlgn="ctr">
                        <a:spcBef>
                          <a:spcPts val="15"/>
                        </a:spcBef>
                        <a:spcAft>
                          <a:spcPts val="0"/>
                        </a:spcAft>
                      </a:pPr>
                      <a:r>
                        <a:rPr lang="en-US" sz="1000" b="0" i="0" u="none" strike="noStrike" dirty="0">
                          <a:effectLst/>
                          <a:latin typeface="Tahoma" panose="020B0604030504040204" pitchFamily="34" charset="0"/>
                          <a:ea typeface="Tahoma" panose="020B0604030504040204" pitchFamily="34" charset="0"/>
                          <a:cs typeface="Arial MT"/>
                        </a:rPr>
                        <a:t>3</a:t>
                      </a:r>
                      <a:endParaRPr lang="en-US" sz="1800" b="0" i="0" u="none" strike="noStrike" dirty="0">
                        <a:effectLst/>
                        <a:latin typeface="Arial" panose="020B0604020202020204" pitchFamily="34" charset="0"/>
                      </a:endParaRPr>
                    </a:p>
                  </a:txBody>
                  <a:tcPr marL="7112" marR="34138" marT="71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1142373"/>
                  </a:ext>
                </a:extLst>
              </a:tr>
            </a:tbl>
          </a:graphicData>
        </a:graphic>
      </p:graphicFrame>
      <p:sp>
        <p:nvSpPr>
          <p:cNvPr id="4" name="Rectangle 3">
            <a:extLst>
              <a:ext uri="{FF2B5EF4-FFF2-40B4-BE49-F238E27FC236}">
                <a16:creationId xmlns:a16="http://schemas.microsoft.com/office/drawing/2014/main" xmlns="" id="{48B6E011-20F7-6834-6DE6-549F370F00BA}"/>
              </a:ext>
            </a:extLst>
          </p:cNvPr>
          <p:cNvSpPr/>
          <p:nvPr/>
        </p:nvSpPr>
        <p:spPr>
          <a:xfrm>
            <a:off x="-107703" y="6088559"/>
            <a:ext cx="8942712" cy="769441"/>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Performance Information Tables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3" name="TextBox 2">
            <a:extLst>
              <a:ext uri="{FF2B5EF4-FFF2-40B4-BE49-F238E27FC236}">
                <a16:creationId xmlns:a16="http://schemas.microsoft.com/office/drawing/2014/main" xmlns="" id="{3D13D9AB-9BD4-1303-F664-59F41D267485}"/>
              </a:ext>
            </a:extLst>
          </p:cNvPr>
          <p:cNvSpPr txBox="1"/>
          <p:nvPr/>
        </p:nvSpPr>
        <p:spPr>
          <a:xfrm>
            <a:off x="233982" y="5711993"/>
            <a:ext cx="1067640"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rPr>
              <a:t>4</a:t>
            </a:r>
          </a:p>
        </p:txBody>
      </p:sp>
      <p:sp>
        <p:nvSpPr>
          <p:cNvPr id="5" name="Slide Number Placeholder 4">
            <a:extLst>
              <a:ext uri="{FF2B5EF4-FFF2-40B4-BE49-F238E27FC236}">
                <a16:creationId xmlns:a16="http://schemas.microsoft.com/office/drawing/2014/main" xmlns="" id="{3C5704F8-6343-D365-5200-BDCB86A48A61}"/>
              </a:ext>
            </a:extLst>
          </p:cNvPr>
          <p:cNvSpPr>
            <a:spLocks noGrp="1"/>
          </p:cNvSpPr>
          <p:nvPr>
            <p:ph type="sldNum" sz="quarter" idx="12"/>
          </p:nvPr>
        </p:nvSpPr>
        <p:spPr/>
        <p:txBody>
          <a:bodyPr/>
          <a:lstStyle/>
          <a:p>
            <a:fld id="{DA29E366-C59F-4931-AACC-96A9B8496996}" type="slidenum">
              <a:rPr lang="en-US" smtClean="0"/>
              <a:pPr/>
              <a:t>81</a:t>
            </a:fld>
            <a:endParaRPr lang="en-US" dirty="0"/>
          </a:p>
        </p:txBody>
      </p:sp>
    </p:spTree>
    <p:extLst>
      <p:ext uri="{BB962C8B-B14F-4D97-AF65-F5344CB8AC3E}">
        <p14:creationId xmlns:p14="http://schemas.microsoft.com/office/powerpoint/2010/main" xmlns="" val="269907097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extLst>
              <a:ext uri="{28A0092B-C50C-407E-A947-70E740481C1C}">
                <a14:useLocalDpi xmlns:a14="http://schemas.microsoft.com/office/drawing/2010/main" xmlns="" val="0"/>
              </a:ext>
            </a:extLst>
          </a:blip>
          <a:srcRect r="10325"/>
          <a:stretch/>
        </p:blipFill>
        <p:spPr>
          <a:xfrm flipH="1">
            <a:off x="0" y="1122301"/>
            <a:ext cx="9144000" cy="5750526"/>
          </a:xfrm>
          <a:prstGeom prst="rect">
            <a:avLst/>
          </a:prstGeom>
        </p:spPr>
      </p:pic>
      <p:sp>
        <p:nvSpPr>
          <p:cNvPr id="2" name="TextBox 1">
            <a:extLst>
              <a:ext uri="{FF2B5EF4-FFF2-40B4-BE49-F238E27FC236}">
                <a16:creationId xmlns:a16="http://schemas.microsoft.com/office/drawing/2014/main" xmlns="" id="{1F81F534-384B-0E40-761F-A52FD537A24B}"/>
              </a:ext>
            </a:extLst>
          </p:cNvPr>
          <p:cNvSpPr txBox="1"/>
          <p:nvPr/>
        </p:nvSpPr>
        <p:spPr>
          <a:xfrm>
            <a:off x="306801" y="4058125"/>
            <a:ext cx="3604497" cy="972836"/>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300" kern="1200" dirty="0">
                <a:solidFill>
                  <a:srgbClr val="000000"/>
                </a:solidFill>
                <a:latin typeface="+mj-lt"/>
                <a:ea typeface="+mj-ea"/>
                <a:cs typeface="+mj-cs"/>
              </a:rPr>
              <a:t>Targeted groups</a:t>
            </a:r>
          </a:p>
        </p:txBody>
      </p:sp>
      <p:sp>
        <p:nvSpPr>
          <p:cNvPr id="25"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6" name="Graphic 5" descr="Users">
            <a:extLst>
              <a:ext uri="{FF2B5EF4-FFF2-40B4-BE49-F238E27FC236}">
                <a16:creationId xmlns:a16="http://schemas.microsoft.com/office/drawing/2014/main" xmlns="" id="{D727719C-134E-E534-B3D8-122012D32BE6}"/>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424681" y="2708150"/>
            <a:ext cx="3463967" cy="3463967"/>
          </a:xfrm>
          <a:prstGeom prst="rect">
            <a:avLst/>
          </a:prstGeom>
        </p:spPr>
      </p:pic>
      <p:sp>
        <p:nvSpPr>
          <p:cNvPr id="3" name="Slide Number Placeholder 2">
            <a:extLst>
              <a:ext uri="{FF2B5EF4-FFF2-40B4-BE49-F238E27FC236}">
                <a16:creationId xmlns:a16="http://schemas.microsoft.com/office/drawing/2014/main" xmlns="" id="{81F5D863-C9CE-18EC-13E0-9EA7F6610A21}"/>
              </a:ext>
            </a:extLst>
          </p:cNvPr>
          <p:cNvSpPr>
            <a:spLocks noGrp="1"/>
          </p:cNvSpPr>
          <p:nvPr>
            <p:ph type="sldNum" sz="quarter" idx="12"/>
          </p:nvPr>
        </p:nvSpPr>
        <p:spPr/>
        <p:txBody>
          <a:bodyPr/>
          <a:lstStyle/>
          <a:p>
            <a:fld id="{DA29E366-C59F-4931-AACC-96A9B8496996}" type="slidenum">
              <a:rPr lang="en-US" smtClean="0"/>
              <a:pPr/>
              <a:t>82</a:t>
            </a:fld>
            <a:endParaRPr lang="en-US" dirty="0"/>
          </a:p>
        </p:txBody>
      </p:sp>
    </p:spTree>
    <p:extLst>
      <p:ext uri="{BB962C8B-B14F-4D97-AF65-F5344CB8AC3E}">
        <p14:creationId xmlns:p14="http://schemas.microsoft.com/office/powerpoint/2010/main" xmlns="" val="211244420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83</a:t>
            </a:fld>
            <a:endParaRPr lang="en-US" dirty="0"/>
          </a:p>
        </p:txBody>
      </p:sp>
      <p:pic>
        <p:nvPicPr>
          <p:cNvPr id="4" name="Picture 3" descr="Diagram&#10;&#10;Description automatically generated with low confidence">
            <a:extLst>
              <a:ext uri="{FF2B5EF4-FFF2-40B4-BE49-F238E27FC236}">
                <a16:creationId xmlns:a16="http://schemas.microsoft.com/office/drawing/2014/main" xmlns="" id="{A838AFF8-8C97-0134-43D2-1E8939A39CB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5178"/>
            <a:ext cx="9144000" cy="6467644"/>
          </a:xfrm>
          <a:prstGeom prst="rect">
            <a:avLst/>
          </a:prstGeom>
        </p:spPr>
      </p:pic>
    </p:spTree>
    <p:extLst>
      <p:ext uri="{BB962C8B-B14F-4D97-AF65-F5344CB8AC3E}">
        <p14:creationId xmlns:p14="http://schemas.microsoft.com/office/powerpoint/2010/main" xmlns="" val="3125018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84</a:t>
            </a:fld>
            <a:endParaRPr lang="en-US" dirty="0"/>
          </a:p>
        </p:txBody>
      </p:sp>
      <p:pic>
        <p:nvPicPr>
          <p:cNvPr id="4" name="Picture 3" descr="Graphical user interface, text&#10;&#10;Description automatically generated">
            <a:extLst>
              <a:ext uri="{FF2B5EF4-FFF2-40B4-BE49-F238E27FC236}">
                <a16:creationId xmlns:a16="http://schemas.microsoft.com/office/drawing/2014/main" xmlns="" id="{499DF5DB-3F1D-09C1-9BEA-31433EB06AC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090"/>
            <a:ext cx="9144000" cy="6465819"/>
          </a:xfrm>
          <a:prstGeom prst="rect">
            <a:avLst/>
          </a:prstGeom>
        </p:spPr>
      </p:pic>
    </p:spTree>
    <p:extLst>
      <p:ext uri="{BB962C8B-B14F-4D97-AF65-F5344CB8AC3E}">
        <p14:creationId xmlns:p14="http://schemas.microsoft.com/office/powerpoint/2010/main" xmlns="" val="1544596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85</a:t>
            </a:fld>
            <a:endParaRPr lang="en-US" dirty="0"/>
          </a:p>
        </p:txBody>
      </p:sp>
      <p:pic>
        <p:nvPicPr>
          <p:cNvPr id="4" name="Picture 3" descr="Text&#10;&#10;Description automatically generated with medium confidence">
            <a:extLst>
              <a:ext uri="{FF2B5EF4-FFF2-40B4-BE49-F238E27FC236}">
                <a16:creationId xmlns:a16="http://schemas.microsoft.com/office/drawing/2014/main" xmlns="" id="{B485D935-3602-653B-47A5-B5B23EDCBBE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090"/>
            <a:ext cx="9144000" cy="6465819"/>
          </a:xfrm>
          <a:prstGeom prst="rect">
            <a:avLst/>
          </a:prstGeom>
        </p:spPr>
      </p:pic>
    </p:spTree>
    <p:extLst>
      <p:ext uri="{BB962C8B-B14F-4D97-AF65-F5344CB8AC3E}">
        <p14:creationId xmlns:p14="http://schemas.microsoft.com/office/powerpoint/2010/main" xmlns="" val="42622616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86</a:t>
            </a:fld>
            <a:endParaRPr lang="en-US" dirty="0"/>
          </a:p>
        </p:txBody>
      </p:sp>
      <p:pic>
        <p:nvPicPr>
          <p:cNvPr id="4" name="Picture 3" descr="A picture containing website&#10;&#10;Description automatically generated">
            <a:extLst>
              <a:ext uri="{FF2B5EF4-FFF2-40B4-BE49-F238E27FC236}">
                <a16:creationId xmlns:a16="http://schemas.microsoft.com/office/drawing/2014/main" xmlns="" id="{F8FC17EE-CB40-01EB-F5BC-F53D0D13F34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090"/>
            <a:ext cx="9144000" cy="6465819"/>
          </a:xfrm>
          <a:prstGeom prst="rect">
            <a:avLst/>
          </a:prstGeom>
        </p:spPr>
      </p:pic>
    </p:spTree>
    <p:extLst>
      <p:ext uri="{BB962C8B-B14F-4D97-AF65-F5344CB8AC3E}">
        <p14:creationId xmlns:p14="http://schemas.microsoft.com/office/powerpoint/2010/main" xmlns="" val="13993855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87</a:t>
            </a:fld>
            <a:endParaRPr lang="en-US" dirty="0"/>
          </a:p>
        </p:txBody>
      </p:sp>
      <p:pic>
        <p:nvPicPr>
          <p:cNvPr id="4" name="Picture 3" descr="A picture containing application&#10;&#10;Description automatically generated">
            <a:extLst>
              <a:ext uri="{FF2B5EF4-FFF2-40B4-BE49-F238E27FC236}">
                <a16:creationId xmlns:a16="http://schemas.microsoft.com/office/drawing/2014/main" xmlns="" id="{DA875D95-8660-E658-EAD7-AF8C3DA77EB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186"/>
            <a:ext cx="9144000" cy="6465627"/>
          </a:xfrm>
          <a:prstGeom prst="rect">
            <a:avLst/>
          </a:prstGeom>
        </p:spPr>
      </p:pic>
    </p:spTree>
    <p:extLst>
      <p:ext uri="{BB962C8B-B14F-4D97-AF65-F5344CB8AC3E}">
        <p14:creationId xmlns:p14="http://schemas.microsoft.com/office/powerpoint/2010/main" xmlns="" val="20190363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88</a:t>
            </a:fld>
            <a:endParaRPr lang="en-US" dirty="0"/>
          </a:p>
        </p:txBody>
      </p:sp>
      <p:pic>
        <p:nvPicPr>
          <p:cNvPr id="4" name="Picture 3" descr="Timeline&#10;&#10;Description automatically generated">
            <a:extLst>
              <a:ext uri="{FF2B5EF4-FFF2-40B4-BE49-F238E27FC236}">
                <a16:creationId xmlns:a16="http://schemas.microsoft.com/office/drawing/2014/main" xmlns="" id="{DFCCEF7A-0038-DFCC-C423-E8428AE59DE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7192"/>
            <a:ext cx="9144000" cy="6463616"/>
          </a:xfrm>
          <a:prstGeom prst="rect">
            <a:avLst/>
          </a:prstGeom>
        </p:spPr>
      </p:pic>
    </p:spTree>
    <p:extLst>
      <p:ext uri="{BB962C8B-B14F-4D97-AF65-F5344CB8AC3E}">
        <p14:creationId xmlns:p14="http://schemas.microsoft.com/office/powerpoint/2010/main" xmlns="" val="36421096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89</a:t>
            </a:fld>
            <a:endParaRPr lang="en-US" dirty="0"/>
          </a:p>
        </p:txBody>
      </p:sp>
      <p:pic>
        <p:nvPicPr>
          <p:cNvPr id="4" name="Picture 3" descr="Graphical user interface&#10;&#10;Description automatically generated">
            <a:extLst>
              <a:ext uri="{FF2B5EF4-FFF2-40B4-BE49-F238E27FC236}">
                <a16:creationId xmlns:a16="http://schemas.microsoft.com/office/drawing/2014/main" xmlns="" id="{629E6E5D-A568-3051-DC5C-374373FBE0E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7192"/>
            <a:ext cx="9144000" cy="6463616"/>
          </a:xfrm>
          <a:prstGeom prst="rect">
            <a:avLst/>
          </a:prstGeom>
        </p:spPr>
      </p:pic>
    </p:spTree>
    <p:extLst>
      <p:ext uri="{BB962C8B-B14F-4D97-AF65-F5344CB8AC3E}">
        <p14:creationId xmlns:p14="http://schemas.microsoft.com/office/powerpoint/2010/main" xmlns="" val="62169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55A2079-FA98-4876-80F0-72364A7D2E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5F6A12BD-2263-4899-980C-1DA6C693DCCD}"/>
              </a:ext>
            </a:extLst>
          </p:cNvPr>
          <p:cNvSpPr txBox="1"/>
          <p:nvPr/>
        </p:nvSpPr>
        <p:spPr>
          <a:xfrm>
            <a:off x="627506" y="193118"/>
            <a:ext cx="7886700" cy="113349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100" b="1" kern="1200" dirty="0">
                <a:solidFill>
                  <a:schemeClr val="tx1"/>
                </a:solidFill>
                <a:latin typeface="+mj-lt"/>
                <a:ea typeface="+mj-ea"/>
                <a:cs typeface="+mj-cs"/>
              </a:rPr>
              <a:t>Measuring Outcomes – </a:t>
            </a:r>
          </a:p>
          <a:p>
            <a:pPr defTabSz="914400">
              <a:lnSpc>
                <a:spcPct val="90000"/>
              </a:lnSpc>
              <a:spcBef>
                <a:spcPct val="0"/>
              </a:spcBef>
              <a:spcAft>
                <a:spcPts val="600"/>
              </a:spcAft>
            </a:pPr>
            <a:r>
              <a:rPr lang="en-US" sz="2100" b="1" i="1" kern="1200" dirty="0">
                <a:solidFill>
                  <a:schemeClr val="tx1"/>
                </a:solidFill>
                <a:latin typeface="+mj-lt"/>
                <a:ea typeface="+mj-ea"/>
                <a:cs typeface="+mj-cs"/>
              </a:rPr>
              <a:t>Increased market share of, and job opportunities created in sport, cultural and creative industries.</a:t>
            </a:r>
          </a:p>
        </p:txBody>
      </p:sp>
      <p:graphicFrame>
        <p:nvGraphicFramePr>
          <p:cNvPr id="5" name="Table 4">
            <a:extLst>
              <a:ext uri="{FF2B5EF4-FFF2-40B4-BE49-F238E27FC236}">
                <a16:creationId xmlns:a16="http://schemas.microsoft.com/office/drawing/2014/main" xmlns="" id="{F2FB8C0A-5BB1-4922-B83E-94642651B31C}"/>
              </a:ext>
            </a:extLst>
          </p:cNvPr>
          <p:cNvGraphicFramePr>
            <a:graphicFrameLocks noGrp="1"/>
          </p:cNvGraphicFramePr>
          <p:nvPr>
            <p:extLst>
              <p:ext uri="{D42A27DB-BD31-4B8C-83A1-F6EECF244321}">
                <p14:modId xmlns:p14="http://schemas.microsoft.com/office/powerpoint/2010/main" xmlns="" val="1166387538"/>
              </p:ext>
            </p:extLst>
          </p:nvPr>
        </p:nvGraphicFramePr>
        <p:xfrm>
          <a:off x="0" y="1298045"/>
          <a:ext cx="9066914" cy="4156457"/>
        </p:xfrm>
        <a:graphic>
          <a:graphicData uri="http://schemas.openxmlformats.org/drawingml/2006/table">
            <a:tbl>
              <a:tblPr firstRow="1" firstCol="1" bandRow="1">
                <a:tableStyleId>{0505E3EF-67EA-436B-97B2-0124C06EBD24}</a:tableStyleId>
              </a:tblPr>
              <a:tblGrid>
                <a:gridCol w="4508205">
                  <a:extLst>
                    <a:ext uri="{9D8B030D-6E8A-4147-A177-3AD203B41FA5}">
                      <a16:colId xmlns:a16="http://schemas.microsoft.com/office/drawing/2014/main" xmlns="" val="2733054402"/>
                    </a:ext>
                  </a:extLst>
                </a:gridCol>
                <a:gridCol w="1567089">
                  <a:extLst>
                    <a:ext uri="{9D8B030D-6E8A-4147-A177-3AD203B41FA5}">
                      <a16:colId xmlns:a16="http://schemas.microsoft.com/office/drawing/2014/main" xmlns="" val="1501523415"/>
                    </a:ext>
                  </a:extLst>
                </a:gridCol>
                <a:gridCol w="1379766">
                  <a:extLst>
                    <a:ext uri="{9D8B030D-6E8A-4147-A177-3AD203B41FA5}">
                      <a16:colId xmlns:a16="http://schemas.microsoft.com/office/drawing/2014/main" xmlns="" val="1709349343"/>
                    </a:ext>
                  </a:extLst>
                </a:gridCol>
                <a:gridCol w="1611854">
                  <a:extLst>
                    <a:ext uri="{9D8B030D-6E8A-4147-A177-3AD203B41FA5}">
                      <a16:colId xmlns:a16="http://schemas.microsoft.com/office/drawing/2014/main" xmlns="" val="3895785844"/>
                    </a:ext>
                  </a:extLst>
                </a:gridCol>
              </a:tblGrid>
              <a:tr h="435825">
                <a:tc>
                  <a:txBody>
                    <a:bodyPr/>
                    <a:lstStyle/>
                    <a:p>
                      <a:pPr>
                        <a:lnSpc>
                          <a:spcPct val="115000"/>
                        </a:lnSpc>
                        <a:spcBef>
                          <a:spcPts val="660"/>
                        </a:spcBef>
                        <a:spcAft>
                          <a:spcPts val="0"/>
                        </a:spcAft>
                        <a:tabLst>
                          <a:tab pos="528955" algn="l"/>
                        </a:tabLst>
                      </a:pPr>
                      <a:r>
                        <a:rPr lang="en-ZA" sz="1100" dirty="0">
                          <a:solidFill>
                            <a:schemeClr val="bg1"/>
                          </a:solidFill>
                          <a:effectLst/>
                          <a:latin typeface="Arial" panose="020B0604020202020204" pitchFamily="34" charset="0"/>
                          <a:cs typeface="Arial" panose="020B0604020202020204" pitchFamily="34" charset="0"/>
                        </a:rPr>
                        <a:t>OUTCOME INDICATOR</a:t>
                      </a:r>
                      <a:endParaRPr lang="en-ZA"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solidFill>
                      <a:srgbClr val="BB8C43"/>
                    </a:solidFill>
                  </a:tcPr>
                </a:tc>
                <a:tc>
                  <a:txBody>
                    <a:bodyPr/>
                    <a:lstStyle/>
                    <a:p>
                      <a:pPr algn="ctr">
                        <a:lnSpc>
                          <a:spcPct val="115000"/>
                        </a:lnSpc>
                        <a:spcBef>
                          <a:spcPts val="660"/>
                        </a:spcBef>
                        <a:spcAft>
                          <a:spcPts val="0"/>
                        </a:spcAft>
                        <a:tabLst>
                          <a:tab pos="528955" algn="l"/>
                        </a:tabLst>
                      </a:pPr>
                      <a:r>
                        <a:rPr lang="en-ZA" sz="1100" dirty="0">
                          <a:solidFill>
                            <a:schemeClr val="bg1"/>
                          </a:solidFill>
                          <a:effectLst/>
                          <a:latin typeface="Arial" panose="020B0604020202020204" pitchFamily="34" charset="0"/>
                          <a:cs typeface="Arial" panose="020B0604020202020204" pitchFamily="34" charset="0"/>
                        </a:rPr>
                        <a:t>BASELINE</a:t>
                      </a:r>
                      <a:endParaRPr lang="en-ZA"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solidFill>
                      <a:srgbClr val="BB8C43"/>
                    </a:solidFill>
                  </a:tcPr>
                </a:tc>
                <a:tc>
                  <a:txBody>
                    <a:bodyPr/>
                    <a:lstStyle/>
                    <a:p>
                      <a:pPr algn="ctr">
                        <a:lnSpc>
                          <a:spcPct val="115000"/>
                        </a:lnSpc>
                        <a:spcBef>
                          <a:spcPts val="660"/>
                        </a:spcBef>
                        <a:spcAft>
                          <a:spcPts val="0"/>
                        </a:spcAft>
                        <a:tabLst>
                          <a:tab pos="528955" algn="l"/>
                        </a:tabLst>
                      </a:pPr>
                      <a:r>
                        <a:rPr lang="en-ZA" sz="1100" dirty="0">
                          <a:solidFill>
                            <a:schemeClr val="bg1"/>
                          </a:solidFill>
                          <a:effectLst/>
                          <a:latin typeface="Arial" panose="020B0604020202020204" pitchFamily="34" charset="0"/>
                          <a:cs typeface="Arial" panose="020B0604020202020204" pitchFamily="34" charset="0"/>
                        </a:rPr>
                        <a:t>FIVE-YEAR TARGET</a:t>
                      </a:r>
                      <a:endParaRPr lang="en-ZA"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solidFill>
                      <a:srgbClr val="BB8C43"/>
                    </a:solidFill>
                  </a:tcPr>
                </a:tc>
                <a:tc>
                  <a:txBody>
                    <a:bodyPr/>
                    <a:lstStyle/>
                    <a:p>
                      <a:pPr algn="ctr">
                        <a:lnSpc>
                          <a:spcPct val="115000"/>
                        </a:lnSpc>
                        <a:spcBef>
                          <a:spcPts val="660"/>
                        </a:spcBef>
                        <a:spcAft>
                          <a:spcPts val="0"/>
                        </a:spcAft>
                        <a:tabLst>
                          <a:tab pos="528955" algn="l"/>
                        </a:tabLst>
                      </a:pPr>
                      <a:r>
                        <a:rPr lang="en-ZA" sz="1100" dirty="0">
                          <a:solidFill>
                            <a:schemeClr val="bg1"/>
                          </a:solidFill>
                          <a:effectLst/>
                          <a:latin typeface="Arial" panose="020B0604020202020204" pitchFamily="34" charset="0"/>
                          <a:cs typeface="Arial" panose="020B0604020202020204" pitchFamily="34" charset="0"/>
                        </a:rPr>
                        <a:t>SOURCE OF INFORMATION</a:t>
                      </a:r>
                      <a:endParaRPr lang="en-ZA"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solidFill>
                      <a:srgbClr val="BB8C43"/>
                    </a:solidFill>
                  </a:tcPr>
                </a:tc>
                <a:extLst>
                  <a:ext uri="{0D108BD9-81ED-4DB2-BD59-A6C34878D82A}">
                    <a16:rowId xmlns:a16="http://schemas.microsoft.com/office/drawing/2014/main" xmlns="" val="2285268500"/>
                  </a:ext>
                </a:extLst>
              </a:tr>
              <a:tr h="645625">
                <a:tc>
                  <a:txBody>
                    <a:bodyPr/>
                    <a:lstStyle/>
                    <a:p>
                      <a:pP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CCI growth index</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Aft>
                          <a:spcPts val="0"/>
                        </a:spcAft>
                        <a:tabLst>
                          <a:tab pos="528955" algn="l"/>
                        </a:tabLst>
                      </a:pPr>
                      <a:r>
                        <a:rPr lang="en-ZA" sz="1100" dirty="0">
                          <a:effectLst/>
                          <a:latin typeface="Arial" panose="020B0604020202020204" pitchFamily="34" charset="0"/>
                          <a:cs typeface="Arial" panose="020B0604020202020204" pitchFamily="34" charset="0"/>
                        </a:rPr>
                        <a:t>4.9%</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5%</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nSpc>
                          <a:spcPct val="100000"/>
                        </a:lnSpc>
                        <a:spcAft>
                          <a:spcPts val="800"/>
                        </a:spcAft>
                        <a:tabLst>
                          <a:tab pos="290195" algn="l"/>
                        </a:tabLst>
                      </a:pPr>
                      <a:r>
                        <a:rPr lang="en-ZA" sz="1100" dirty="0">
                          <a:effectLst/>
                          <a:latin typeface="Arial" panose="020B0604020202020204" pitchFamily="34" charset="0"/>
                          <a:cs typeface="Arial" panose="020B0604020202020204" pitchFamily="34" charset="0"/>
                        </a:rPr>
                        <a:t>SACO; StatsSA – Annual Financial Statistics; Updated Social Accounting Matrix</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extLst>
                  <a:ext uri="{0D108BD9-81ED-4DB2-BD59-A6C34878D82A}">
                    <a16:rowId xmlns:a16="http://schemas.microsoft.com/office/drawing/2014/main" xmlns="" val="1242078036"/>
                  </a:ext>
                </a:extLst>
              </a:tr>
              <a:tr h="473457">
                <a:tc>
                  <a:txBody>
                    <a:bodyPr/>
                    <a:lstStyle/>
                    <a:p>
                      <a:pP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Exports of cultural goods and services as a percentage of all exports.</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Aft>
                          <a:spcPts val="0"/>
                        </a:spcAft>
                        <a:tabLst>
                          <a:tab pos="528955" algn="l"/>
                        </a:tabLst>
                      </a:pPr>
                      <a:r>
                        <a:rPr lang="en-ZA" sz="1100" dirty="0">
                          <a:effectLst/>
                          <a:latin typeface="Arial" panose="020B0604020202020204" pitchFamily="34" charset="0"/>
                          <a:cs typeface="Arial" panose="020B0604020202020204" pitchFamily="34" charset="0"/>
                        </a:rPr>
                        <a:t>-0.45%</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0.6%</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nSpc>
                          <a:spcPct val="100000"/>
                        </a:lnSpc>
                        <a:spcAft>
                          <a:spcPts val="800"/>
                        </a:spcAft>
                        <a:tabLst>
                          <a:tab pos="290195" algn="l"/>
                        </a:tabLst>
                      </a:pPr>
                      <a:r>
                        <a:rPr lang="en-ZA" sz="1100" dirty="0">
                          <a:effectLst/>
                          <a:latin typeface="Arial" panose="020B0604020202020204" pitchFamily="34" charset="0"/>
                          <a:cs typeface="Arial" panose="020B0604020202020204" pitchFamily="34" charset="0"/>
                        </a:rPr>
                        <a:t>SACO; SARS Customs and Excise Database</a:t>
                      </a:r>
                      <a:endParaRPr lang="en-ZA" sz="1100" b="1" dirty="0">
                        <a:effectLst/>
                        <a:latin typeface="Arial" panose="020B0604020202020204" pitchFamily="34" charset="0"/>
                        <a:cs typeface="Arial" panose="020B0604020202020204" pitchFamily="34" charset="0"/>
                      </a:endParaRPr>
                    </a:p>
                  </a:txBody>
                  <a:tcPr marL="15896" marR="15896" marT="5545" marB="0" anchor="ctr"/>
                </a:tc>
                <a:extLst>
                  <a:ext uri="{0D108BD9-81ED-4DB2-BD59-A6C34878D82A}">
                    <a16:rowId xmlns:a16="http://schemas.microsoft.com/office/drawing/2014/main" xmlns="" val="195107179"/>
                  </a:ext>
                </a:extLst>
              </a:tr>
              <a:tr h="508075">
                <a:tc>
                  <a:txBody>
                    <a:bodyPr/>
                    <a:lstStyle/>
                    <a:p>
                      <a:pP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Percentage of Gross Domestic Product attributable to private and formal cultural production.</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Aft>
                          <a:spcPts val="0"/>
                        </a:spcAft>
                        <a:tabLst>
                          <a:tab pos="528955" algn="l"/>
                        </a:tabLst>
                      </a:pPr>
                      <a:r>
                        <a:rPr lang="en-ZA" sz="1100" dirty="0">
                          <a:effectLst/>
                          <a:latin typeface="Arial" panose="020B0604020202020204" pitchFamily="34" charset="0"/>
                          <a:cs typeface="Arial" panose="020B0604020202020204" pitchFamily="34" charset="0"/>
                        </a:rPr>
                        <a:t>1.7%</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2%</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nSpc>
                          <a:spcPct val="100000"/>
                        </a:lnSpc>
                        <a:spcAft>
                          <a:spcPts val="0"/>
                        </a:spcAft>
                        <a:tabLst>
                          <a:tab pos="528955" algn="l"/>
                        </a:tabLst>
                      </a:pPr>
                      <a:r>
                        <a:rPr lang="en-ZA" sz="1100" dirty="0">
                          <a:effectLst/>
                          <a:latin typeface="Arial" panose="020B0604020202020204" pitchFamily="34" charset="0"/>
                          <a:cs typeface="Arial" panose="020B0604020202020204" pitchFamily="34" charset="0"/>
                        </a:rPr>
                        <a:t>SACO; StatsSA</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extLst>
                  <a:ext uri="{0D108BD9-81ED-4DB2-BD59-A6C34878D82A}">
                    <a16:rowId xmlns:a16="http://schemas.microsoft.com/office/drawing/2014/main" xmlns="" val="1597860599"/>
                  </a:ext>
                </a:extLst>
              </a:tr>
              <a:tr h="675749">
                <a:tc>
                  <a:txBody>
                    <a:bodyPr/>
                    <a:lstStyle/>
                    <a:p>
                      <a:pP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Number of people employed in the cultural and creative sectors and cultural occupations as a percentage of overall employment for the latest year.</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Aft>
                          <a:spcPts val="0"/>
                        </a:spcAft>
                        <a:tabLst>
                          <a:tab pos="528955" algn="l"/>
                        </a:tabLst>
                      </a:pPr>
                      <a:r>
                        <a:rPr lang="en-ZA" sz="1100" dirty="0">
                          <a:effectLst/>
                          <a:latin typeface="Arial" panose="020B0604020202020204" pitchFamily="34" charset="0"/>
                          <a:cs typeface="Arial" panose="020B0604020202020204" pitchFamily="34" charset="0"/>
                        </a:rPr>
                        <a:t>2.52%</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4%</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l">
                        <a:lnSpc>
                          <a:spcPct val="100000"/>
                        </a:lnSpc>
                        <a:spcAft>
                          <a:spcPts val="0"/>
                        </a:spcAft>
                        <a:tabLst>
                          <a:tab pos="528955" algn="l"/>
                        </a:tabLst>
                      </a:pPr>
                      <a:r>
                        <a:rPr lang="en-ZA" sz="1100" dirty="0">
                          <a:effectLst/>
                          <a:latin typeface="Arial" panose="020B0604020202020204" pitchFamily="34" charset="0"/>
                          <a:cs typeface="Arial" panose="020B0604020202020204" pitchFamily="34" charset="0"/>
                        </a:rPr>
                        <a:t>SACO; Employment Survey - StatsSA</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extLst>
                  <a:ext uri="{0D108BD9-81ED-4DB2-BD59-A6C34878D82A}">
                    <a16:rowId xmlns:a16="http://schemas.microsoft.com/office/drawing/2014/main" xmlns="" val="358147734"/>
                  </a:ext>
                </a:extLst>
              </a:tr>
              <a:tr h="357946">
                <a:tc>
                  <a:txBody>
                    <a:bodyPr/>
                    <a:lstStyle/>
                    <a:p>
                      <a:pP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 of Broad-Based Economic Empowerment (BBBEE) procurement spend</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78%</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70%</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l">
                        <a:lnSpc>
                          <a:spcPct val="100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DSAC Annual Report</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extLst>
                  <a:ext uri="{0D108BD9-81ED-4DB2-BD59-A6C34878D82A}">
                    <a16:rowId xmlns:a16="http://schemas.microsoft.com/office/drawing/2014/main" xmlns="" val="154830891"/>
                  </a:ext>
                </a:extLst>
              </a:tr>
              <a:tr h="1012512">
                <a:tc>
                  <a:txBody>
                    <a:bodyPr/>
                    <a:lstStyle/>
                    <a:p>
                      <a:pPr marL="27305">
                        <a:lnSpc>
                          <a:spcPct val="107000"/>
                        </a:lnSpc>
                        <a:spcAft>
                          <a:spcPts val="0"/>
                        </a:spcAft>
                      </a:pPr>
                      <a:r>
                        <a:rPr lang="en-ZA" sz="1100" dirty="0">
                          <a:effectLst/>
                          <a:latin typeface="Arial" panose="020B0604020202020204" pitchFamily="34" charset="0"/>
                          <a:cs typeface="Arial" panose="020B0604020202020204" pitchFamily="34" charset="0"/>
                        </a:rPr>
                        <a:t>% employment equity </a:t>
                      </a:r>
                      <a:r>
                        <a:rPr lang="en-ZA" sz="1100" baseline="0" dirty="0">
                          <a:effectLst/>
                          <a:latin typeface="Arial" panose="020B0604020202020204" pitchFamily="34" charset="0"/>
                          <a:cs typeface="Arial" panose="020B0604020202020204" pitchFamily="34" charset="0"/>
                        </a:rPr>
                        <a:t> </a:t>
                      </a:r>
                    </a:p>
                    <a:p>
                      <a:pPr marL="27305">
                        <a:lnSpc>
                          <a:spcPct val="107000"/>
                        </a:lnSpc>
                        <a:spcAft>
                          <a:spcPts val="0"/>
                        </a:spcAft>
                      </a:pPr>
                      <a:r>
                        <a:rPr lang="en-ZA" sz="1100" dirty="0">
                          <a:effectLst/>
                          <a:latin typeface="Arial" panose="020B0604020202020204" pitchFamily="34" charset="0"/>
                          <a:cs typeface="Arial" panose="020B0604020202020204" pitchFamily="34" charset="0"/>
                        </a:rPr>
                        <a:t>These targets are the minimum expected – a higher percentage equity is more favourable</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Aft>
                          <a:spcPts val="0"/>
                        </a:spcAft>
                        <a:tabLst>
                          <a:tab pos="528955" algn="l"/>
                        </a:tabLst>
                      </a:pPr>
                      <a:r>
                        <a:rPr lang="en-ZA" sz="1100" dirty="0">
                          <a:effectLst/>
                          <a:latin typeface="Arial" panose="020B0604020202020204" pitchFamily="34" charset="0"/>
                          <a:cs typeface="Arial" panose="020B0604020202020204" pitchFamily="34" charset="0"/>
                        </a:rPr>
                        <a:t>45% woman at senior management service (SMS) level;</a:t>
                      </a:r>
                      <a:r>
                        <a:rPr lang="en-ZA" sz="1100" baseline="0" dirty="0">
                          <a:effectLst/>
                          <a:latin typeface="Arial" panose="020B0604020202020204" pitchFamily="34" charset="0"/>
                          <a:cs typeface="Arial" panose="020B0604020202020204" pitchFamily="34" charset="0"/>
                        </a:rPr>
                        <a:t> </a:t>
                      </a:r>
                      <a:r>
                        <a:rPr lang="en-ZA" sz="1100" dirty="0">
                          <a:effectLst/>
                          <a:latin typeface="Arial" panose="020B0604020202020204" pitchFamily="34" charset="0"/>
                          <a:cs typeface="Arial" panose="020B0604020202020204" pitchFamily="34" charset="0"/>
                        </a:rPr>
                        <a:t>2.1% people with disabilities</a:t>
                      </a:r>
                      <a:r>
                        <a:rPr lang="en-ZA" sz="1100" dirty="0">
                          <a:effectLst/>
                          <a:highlight>
                            <a:srgbClr val="FFFF00"/>
                          </a:highlight>
                          <a:latin typeface="Arial" panose="020B0604020202020204" pitchFamily="34" charset="0"/>
                          <a:cs typeface="Arial" panose="020B0604020202020204" pitchFamily="34" charset="0"/>
                        </a:rPr>
                        <a:t> </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tc>
                  <a:txBody>
                    <a:bodyPr/>
                    <a:lstStyle/>
                    <a:p>
                      <a:pPr algn="ctr">
                        <a:lnSpc>
                          <a:spcPct val="115000"/>
                        </a:lnSpc>
                        <a:spcAft>
                          <a:spcPts val="0"/>
                        </a:spcAft>
                        <a:tabLst>
                          <a:tab pos="528955" algn="l"/>
                        </a:tabLst>
                      </a:pPr>
                      <a:r>
                        <a:rPr lang="en-ZA" sz="1100" dirty="0">
                          <a:effectLst/>
                          <a:latin typeface="Arial" panose="020B0604020202020204" pitchFamily="34" charset="0"/>
                          <a:cs typeface="Arial" panose="020B0604020202020204" pitchFamily="34" charset="0"/>
                        </a:rPr>
                        <a:t>50% woman at senior management service (SMS) level;</a:t>
                      </a:r>
                      <a:r>
                        <a:rPr lang="en-ZA" sz="1100" baseline="0" dirty="0">
                          <a:effectLst/>
                          <a:latin typeface="Arial" panose="020B0604020202020204" pitchFamily="34" charset="0"/>
                          <a:cs typeface="Arial" panose="020B0604020202020204" pitchFamily="34" charset="0"/>
                        </a:rPr>
                        <a:t> </a:t>
                      </a:r>
                      <a:r>
                        <a:rPr lang="en-ZA" sz="1100" dirty="0">
                          <a:effectLst/>
                          <a:latin typeface="Arial" panose="020B0604020202020204" pitchFamily="34" charset="0"/>
                          <a:cs typeface="Arial" panose="020B0604020202020204" pitchFamily="34" charset="0"/>
                        </a:rPr>
                        <a:t>2% people with disabilities</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tc>
                <a:tc>
                  <a:txBody>
                    <a:bodyPr/>
                    <a:lstStyle/>
                    <a:p>
                      <a:pPr algn="l">
                        <a:lnSpc>
                          <a:spcPct val="100000"/>
                        </a:lnSpc>
                        <a:spcBef>
                          <a:spcPts val="660"/>
                        </a:spcBef>
                        <a:spcAft>
                          <a:spcPts val="0"/>
                        </a:spcAft>
                        <a:tabLst>
                          <a:tab pos="528955" algn="l"/>
                        </a:tabLst>
                      </a:pPr>
                      <a:r>
                        <a:rPr lang="en-ZA" sz="1100" dirty="0">
                          <a:effectLst/>
                          <a:latin typeface="Arial" panose="020B0604020202020204" pitchFamily="34" charset="0"/>
                          <a:cs typeface="Arial" panose="020B0604020202020204" pitchFamily="34" charset="0"/>
                        </a:rPr>
                        <a:t>DSAC Annual Report</a:t>
                      </a:r>
                      <a:endParaRPr lang="en-ZA" sz="1100" b="1" dirty="0">
                        <a:effectLst/>
                        <a:latin typeface="Arial" panose="020B0604020202020204" pitchFamily="34" charset="0"/>
                        <a:ea typeface="Calibri" panose="020F0502020204030204" pitchFamily="34" charset="0"/>
                        <a:cs typeface="Arial" panose="020B0604020202020204" pitchFamily="34" charset="0"/>
                      </a:endParaRPr>
                    </a:p>
                  </a:txBody>
                  <a:tcPr marL="15896" marR="15896" marT="5545" marB="0" anchor="ctr"/>
                </a:tc>
                <a:extLst>
                  <a:ext uri="{0D108BD9-81ED-4DB2-BD59-A6C34878D82A}">
                    <a16:rowId xmlns:a16="http://schemas.microsoft.com/office/drawing/2014/main" xmlns="" val="4135216137"/>
                  </a:ext>
                </a:extLst>
              </a:tr>
            </a:tbl>
          </a:graphicData>
        </a:graphic>
      </p:graphicFrame>
      <p:sp>
        <p:nvSpPr>
          <p:cNvPr id="7" name="Slide Number Placeholder 3">
            <a:extLst>
              <a:ext uri="{FF2B5EF4-FFF2-40B4-BE49-F238E27FC236}">
                <a16:creationId xmlns:a16="http://schemas.microsoft.com/office/drawing/2014/main" xmlns="" id="{E95A9621-E846-4CE3-987C-7BBB1E2DC39B}"/>
              </a:ext>
            </a:extLst>
          </p:cNvPr>
          <p:cNvSpPr txBox="1">
            <a:spLocks/>
          </p:cNvSpPr>
          <p:nvPr/>
        </p:nvSpPr>
        <p:spPr>
          <a:xfrm>
            <a:off x="8117714" y="5621134"/>
            <a:ext cx="397636" cy="24898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defTabSz="589788" hangingPunct="1">
              <a:spcAft>
                <a:spcPts val="600"/>
              </a:spcAft>
            </a:pPr>
            <a:r>
              <a:rPr kumimoji="0" lang="en-ZA" sz="774" b="1" i="0" u="none" strike="noStrike" kern="1200" cap="none" spc="0" normalizeH="0" baseline="0" dirty="0">
                <a:ln>
                  <a:noFill/>
                </a:ln>
                <a:solidFill>
                  <a:srgbClr val="5E5E5E"/>
                </a:solidFill>
                <a:effectLst/>
                <a:uFillTx/>
                <a:latin typeface="+mj-lt"/>
                <a:ea typeface="+mn-ea"/>
                <a:cs typeface="+mn-cs"/>
                <a:sym typeface="Helvetica Neue"/>
              </a:rPr>
              <a:t>13</a:t>
            </a:r>
            <a:endParaRPr lang="en-ZA" sz="900" b="1" dirty="0">
              <a:ea typeface="+mn-ea"/>
              <a:cs typeface="+mn-cs"/>
            </a:endParaRPr>
          </a:p>
        </p:txBody>
      </p:sp>
    </p:spTree>
    <p:extLst>
      <p:ext uri="{BB962C8B-B14F-4D97-AF65-F5344CB8AC3E}">
        <p14:creationId xmlns:p14="http://schemas.microsoft.com/office/powerpoint/2010/main" xmlns="" val="2520506925"/>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90</a:t>
            </a:fld>
            <a:endParaRPr lang="en-US" dirty="0"/>
          </a:p>
        </p:txBody>
      </p:sp>
      <p:pic>
        <p:nvPicPr>
          <p:cNvPr id="4" name="Picture 3" descr="A picture containing timeline&#10;&#10;Description automatically generated">
            <a:extLst>
              <a:ext uri="{FF2B5EF4-FFF2-40B4-BE49-F238E27FC236}">
                <a16:creationId xmlns:a16="http://schemas.microsoft.com/office/drawing/2014/main" xmlns="" id="{10BEEEE1-BAEA-883F-319F-843171DC74C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7192"/>
            <a:ext cx="9144000" cy="6463616"/>
          </a:xfrm>
          <a:prstGeom prst="rect">
            <a:avLst/>
          </a:prstGeom>
        </p:spPr>
      </p:pic>
    </p:spTree>
    <p:extLst>
      <p:ext uri="{BB962C8B-B14F-4D97-AF65-F5344CB8AC3E}">
        <p14:creationId xmlns:p14="http://schemas.microsoft.com/office/powerpoint/2010/main" xmlns="" val="2865669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91</a:t>
            </a:fld>
            <a:endParaRPr lang="en-US" dirty="0"/>
          </a:p>
        </p:txBody>
      </p:sp>
      <p:pic>
        <p:nvPicPr>
          <p:cNvPr id="4" name="Picture 3" descr="A picture containing text, book&#10;&#10;Description automatically generated">
            <a:extLst>
              <a:ext uri="{FF2B5EF4-FFF2-40B4-BE49-F238E27FC236}">
                <a16:creationId xmlns:a16="http://schemas.microsoft.com/office/drawing/2014/main" xmlns="" id="{725D8DF5-4FE0-8EA8-1B58-C8DB583CD79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873"/>
            <a:ext cx="9144000" cy="6464253"/>
          </a:xfrm>
          <a:prstGeom prst="rect">
            <a:avLst/>
          </a:prstGeom>
        </p:spPr>
      </p:pic>
    </p:spTree>
    <p:extLst>
      <p:ext uri="{BB962C8B-B14F-4D97-AF65-F5344CB8AC3E}">
        <p14:creationId xmlns:p14="http://schemas.microsoft.com/office/powerpoint/2010/main" xmlns="" val="13066532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92</a:t>
            </a:fld>
            <a:endParaRPr lang="en-US" dirty="0"/>
          </a:p>
        </p:txBody>
      </p:sp>
      <p:pic>
        <p:nvPicPr>
          <p:cNvPr id="4" name="Picture 3" descr="A picture containing text, book&#10;&#10;Description automatically generated">
            <a:extLst>
              <a:ext uri="{FF2B5EF4-FFF2-40B4-BE49-F238E27FC236}">
                <a16:creationId xmlns:a16="http://schemas.microsoft.com/office/drawing/2014/main" xmlns="" id="{666E5150-5BDD-6E80-A5D5-0C26AD9603C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7874"/>
            <a:ext cx="9144000" cy="6462251"/>
          </a:xfrm>
          <a:prstGeom prst="rect">
            <a:avLst/>
          </a:prstGeom>
        </p:spPr>
      </p:pic>
    </p:spTree>
    <p:extLst>
      <p:ext uri="{BB962C8B-B14F-4D97-AF65-F5344CB8AC3E}">
        <p14:creationId xmlns:p14="http://schemas.microsoft.com/office/powerpoint/2010/main" xmlns="" val="28874029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93</a:t>
            </a:fld>
            <a:endParaRPr lang="en-US" dirty="0"/>
          </a:p>
        </p:txBody>
      </p:sp>
      <p:pic>
        <p:nvPicPr>
          <p:cNvPr id="4" name="Picture 3" descr="Diagram&#10;&#10;Description automatically generated">
            <a:extLst>
              <a:ext uri="{FF2B5EF4-FFF2-40B4-BE49-F238E27FC236}">
                <a16:creationId xmlns:a16="http://schemas.microsoft.com/office/drawing/2014/main" xmlns="" id="{BBEAE9E8-6DB8-83BB-DAAF-AD3CF8B8A1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7874"/>
            <a:ext cx="9144000" cy="6462251"/>
          </a:xfrm>
          <a:prstGeom prst="rect">
            <a:avLst/>
          </a:prstGeom>
        </p:spPr>
      </p:pic>
    </p:spTree>
    <p:extLst>
      <p:ext uri="{BB962C8B-B14F-4D97-AF65-F5344CB8AC3E}">
        <p14:creationId xmlns:p14="http://schemas.microsoft.com/office/powerpoint/2010/main" xmlns="" val="3795077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94</a:t>
            </a:fld>
            <a:endParaRPr lang="en-US" dirty="0"/>
          </a:p>
        </p:txBody>
      </p:sp>
      <p:pic>
        <p:nvPicPr>
          <p:cNvPr id="4" name="Picture 3" descr="Diagram&#10;&#10;Description automatically generated">
            <a:extLst>
              <a:ext uri="{FF2B5EF4-FFF2-40B4-BE49-F238E27FC236}">
                <a16:creationId xmlns:a16="http://schemas.microsoft.com/office/drawing/2014/main" xmlns="" id="{AA14C2DA-4233-8ACA-EA96-03B9909F1E4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873"/>
            <a:ext cx="9144000" cy="6464253"/>
          </a:xfrm>
          <a:prstGeom prst="rect">
            <a:avLst/>
          </a:prstGeom>
        </p:spPr>
      </p:pic>
    </p:spTree>
    <p:extLst>
      <p:ext uri="{BB962C8B-B14F-4D97-AF65-F5344CB8AC3E}">
        <p14:creationId xmlns:p14="http://schemas.microsoft.com/office/powerpoint/2010/main" xmlns="" val="38565904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55E5088-8346-966A-4442-BC66993B9440}"/>
              </a:ext>
            </a:extLst>
          </p:cNvPr>
          <p:cNvSpPr>
            <a:spLocks noGrp="1"/>
          </p:cNvSpPr>
          <p:nvPr>
            <p:ph type="sldNum" sz="quarter" idx="12"/>
          </p:nvPr>
        </p:nvSpPr>
        <p:spPr/>
        <p:txBody>
          <a:bodyPr/>
          <a:lstStyle/>
          <a:p>
            <a:fld id="{DA29E366-C59F-4931-AACC-96A9B8496996}" type="slidenum">
              <a:rPr lang="en-US" smtClean="0"/>
              <a:pPr/>
              <a:t>95</a:t>
            </a:fld>
            <a:endParaRPr lang="en-US" dirty="0"/>
          </a:p>
        </p:txBody>
      </p:sp>
      <p:pic>
        <p:nvPicPr>
          <p:cNvPr id="4" name="Picture 3" descr="Timeline&#10;&#10;Description automatically generated with medium confidence">
            <a:extLst>
              <a:ext uri="{FF2B5EF4-FFF2-40B4-BE49-F238E27FC236}">
                <a16:creationId xmlns:a16="http://schemas.microsoft.com/office/drawing/2014/main" xmlns="" id="{E8D1C118-775D-8F02-8105-44C29FB4151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144"/>
            <a:ext cx="9144000" cy="6465711"/>
          </a:xfrm>
          <a:prstGeom prst="rect">
            <a:avLst/>
          </a:prstGeom>
        </p:spPr>
      </p:pic>
    </p:spTree>
    <p:extLst>
      <p:ext uri="{BB962C8B-B14F-4D97-AF65-F5344CB8AC3E}">
        <p14:creationId xmlns:p14="http://schemas.microsoft.com/office/powerpoint/2010/main" xmlns="" val="171174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1AF5D10-E788-5EB9-BF06-15A5E52B5030}"/>
              </a:ext>
            </a:extLst>
          </p:cNvPr>
          <p:cNvSpPr>
            <a:spLocks noGrp="1"/>
          </p:cNvSpPr>
          <p:nvPr>
            <p:ph type="sldNum" sz="quarter" idx="12"/>
          </p:nvPr>
        </p:nvSpPr>
        <p:spPr/>
        <p:txBody>
          <a:bodyPr/>
          <a:lstStyle/>
          <a:p>
            <a:fld id="{DA29E366-C59F-4931-AACC-96A9B8496996}" type="slidenum">
              <a:rPr lang="en-US" smtClean="0"/>
              <a:pPr/>
              <a:t>96</a:t>
            </a:fld>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xmlns="" id="{597356C4-F163-07B6-A8E9-DEC40097ADA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144"/>
            <a:ext cx="9144000" cy="6465711"/>
          </a:xfrm>
          <a:prstGeom prst="rect">
            <a:avLst/>
          </a:prstGeom>
        </p:spPr>
      </p:pic>
    </p:spTree>
    <p:extLst>
      <p:ext uri="{BB962C8B-B14F-4D97-AF65-F5344CB8AC3E}">
        <p14:creationId xmlns:p14="http://schemas.microsoft.com/office/powerpoint/2010/main" xmlns="" val="2333699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85544AA-A856-357D-1AB4-D192CDCE3DB6}"/>
              </a:ext>
            </a:extLst>
          </p:cNvPr>
          <p:cNvSpPr>
            <a:spLocks noGrp="1"/>
          </p:cNvSpPr>
          <p:nvPr>
            <p:ph type="sldNum" sz="quarter" idx="12"/>
          </p:nvPr>
        </p:nvSpPr>
        <p:spPr/>
        <p:txBody>
          <a:bodyPr/>
          <a:lstStyle/>
          <a:p>
            <a:fld id="{DA29E366-C59F-4931-AACC-96A9B8496996}" type="slidenum">
              <a:rPr lang="en-US" smtClean="0"/>
              <a:pPr/>
              <a:t>97</a:t>
            </a:fld>
            <a:endParaRPr lang="en-US" dirty="0"/>
          </a:p>
        </p:txBody>
      </p:sp>
      <p:pic>
        <p:nvPicPr>
          <p:cNvPr id="4" name="Picture 3" descr="A screenshot of a video game&#10;&#10;Description automatically generated">
            <a:extLst>
              <a:ext uri="{FF2B5EF4-FFF2-40B4-BE49-F238E27FC236}">
                <a16:creationId xmlns:a16="http://schemas.microsoft.com/office/drawing/2014/main" xmlns="" id="{08B3ABBC-603D-CA9B-3CB1-BAD8A41FC63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144"/>
            <a:ext cx="9144000" cy="6465711"/>
          </a:xfrm>
          <a:prstGeom prst="rect">
            <a:avLst/>
          </a:prstGeom>
        </p:spPr>
      </p:pic>
    </p:spTree>
    <p:extLst>
      <p:ext uri="{BB962C8B-B14F-4D97-AF65-F5344CB8AC3E}">
        <p14:creationId xmlns:p14="http://schemas.microsoft.com/office/powerpoint/2010/main" xmlns="" val="36518726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8D0D22A-181D-CCF6-9EC3-78AD532D9523}"/>
              </a:ext>
            </a:extLst>
          </p:cNvPr>
          <p:cNvSpPr>
            <a:spLocks noGrp="1"/>
          </p:cNvSpPr>
          <p:nvPr>
            <p:ph type="sldNum" sz="quarter" idx="12"/>
          </p:nvPr>
        </p:nvSpPr>
        <p:spPr/>
        <p:txBody>
          <a:bodyPr/>
          <a:lstStyle/>
          <a:p>
            <a:fld id="{DA29E366-C59F-4931-AACC-96A9B8496996}" type="slidenum">
              <a:rPr lang="en-US" smtClean="0"/>
              <a:pPr/>
              <a:t>98</a:t>
            </a:fld>
            <a:endParaRPr lang="en-US" dirty="0"/>
          </a:p>
        </p:txBody>
      </p:sp>
      <p:pic>
        <p:nvPicPr>
          <p:cNvPr id="4" name="Picture 3" descr="Graphical user interface&#10;&#10;Description automatically generated">
            <a:extLst>
              <a:ext uri="{FF2B5EF4-FFF2-40B4-BE49-F238E27FC236}">
                <a16:creationId xmlns:a16="http://schemas.microsoft.com/office/drawing/2014/main" xmlns="" id="{A6BED9A6-D016-A098-68D4-45707CA103E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6144"/>
            <a:ext cx="9144000" cy="6465711"/>
          </a:xfrm>
          <a:prstGeom prst="rect">
            <a:avLst/>
          </a:prstGeom>
        </p:spPr>
      </p:pic>
    </p:spTree>
    <p:extLst>
      <p:ext uri="{BB962C8B-B14F-4D97-AF65-F5344CB8AC3E}">
        <p14:creationId xmlns:p14="http://schemas.microsoft.com/office/powerpoint/2010/main" xmlns="" val="5171717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9730D3E-5290-7469-CFE2-17633AEA2975}"/>
              </a:ext>
            </a:extLst>
          </p:cNvPr>
          <p:cNvSpPr txBox="1"/>
          <p:nvPr/>
        </p:nvSpPr>
        <p:spPr>
          <a:xfrm>
            <a:off x="628650" y="171162"/>
            <a:ext cx="2130136" cy="2371148"/>
          </a:xfrm>
          <a:prstGeom prst="rect">
            <a:avLst/>
          </a:prstGeom>
        </p:spPr>
        <p:txBody>
          <a:bodyPr vert="horz" lIns="91440" tIns="45720" rIns="91440" bIns="45720" rtlCol="0" anchor="ctr">
            <a:normAutofit/>
          </a:bodyPr>
          <a:lstStyle/>
          <a:p>
            <a:pPr marL="0" marR="0" defTabSz="914400">
              <a:lnSpc>
                <a:spcPct val="90000"/>
              </a:lnSpc>
              <a:spcBef>
                <a:spcPct val="0"/>
              </a:spcBef>
              <a:spcAft>
                <a:spcPts val="600"/>
              </a:spcAft>
            </a:pPr>
            <a:r>
              <a:rPr lang="en-US" sz="2800" b="1" kern="1200" cap="none" spc="0" dirty="0">
                <a:solidFill>
                  <a:srgbClr val="FFFFFF"/>
                </a:solidFill>
                <a:effectLst/>
                <a:latin typeface="+mj-lt"/>
                <a:ea typeface="+mj-ea"/>
                <a:cs typeface="+mj-cs"/>
              </a:rPr>
              <a:t>ANNEXURE D:District Development Model </a:t>
            </a:r>
          </a:p>
        </p:txBody>
      </p:sp>
      <p:sp>
        <p:nvSpPr>
          <p:cNvPr id="4" name="Slide Number Placeholder 3">
            <a:extLst>
              <a:ext uri="{FF2B5EF4-FFF2-40B4-BE49-F238E27FC236}">
                <a16:creationId xmlns:a16="http://schemas.microsoft.com/office/drawing/2014/main" xmlns="" id="{549810E7-CF40-BD30-AF8E-B57D80B66933}"/>
              </a:ext>
            </a:extLst>
          </p:cNvPr>
          <p:cNvSpPr>
            <a:spLocks noGrp="1"/>
          </p:cNvSpPr>
          <p:nvPr>
            <p:ph type="sldNum" sz="quarter" idx="12"/>
          </p:nvPr>
        </p:nvSpPr>
        <p:spPr>
          <a:xfrm>
            <a:off x="8194857" y="6356350"/>
            <a:ext cx="469082" cy="365125"/>
          </a:xfrm>
          <a:noFill/>
        </p:spPr>
        <p:txBody>
          <a:bodyPr vert="horz" lIns="91440" tIns="45720" rIns="91440" bIns="45720" rtlCol="0" anchor="ctr">
            <a:normAutofit/>
          </a:bodyPr>
          <a:lstStyle/>
          <a:p>
            <a:pPr algn="l" defTabSz="914400">
              <a:spcAft>
                <a:spcPts val="600"/>
              </a:spcAft>
            </a:pPr>
            <a:fld id="{DA29E366-C59F-4931-AACC-96A9B8496996}" type="slidenum">
              <a:rPr lang="en-US" smtClean="0"/>
              <a:pPr algn="l" defTabSz="914400">
                <a:spcAft>
                  <a:spcPts val="600"/>
                </a:spcAft>
              </a:pPr>
              <a:t>99</a:t>
            </a:fld>
            <a:endParaRPr lang="en-US" dirty="0"/>
          </a:p>
        </p:txBody>
      </p:sp>
      <p:pic>
        <p:nvPicPr>
          <p:cNvPr id="5" name="Picture 4">
            <a:extLst>
              <a:ext uri="{FF2B5EF4-FFF2-40B4-BE49-F238E27FC236}">
                <a16:creationId xmlns:a16="http://schemas.microsoft.com/office/drawing/2014/main" xmlns="" id="{D961EC4F-88FB-0D45-7FC5-568F305A0F18}"/>
              </a:ext>
            </a:extLst>
          </p:cNvPr>
          <p:cNvPicPr>
            <a:picLocks noChangeAspect="1"/>
          </p:cNvPicPr>
          <p:nvPr/>
        </p:nvPicPr>
        <p:blipFill>
          <a:blip r:embed="rId2" cstate="print"/>
          <a:stretch>
            <a:fillRect/>
          </a:stretch>
        </p:blipFill>
        <p:spPr>
          <a:xfrm>
            <a:off x="1742979" y="0"/>
            <a:ext cx="7401022" cy="6858000"/>
          </a:xfrm>
          <a:prstGeom prst="rect">
            <a:avLst/>
          </a:prstGeom>
        </p:spPr>
      </p:pic>
      <p:sp>
        <p:nvSpPr>
          <p:cNvPr id="10" name="TextBox 9">
            <a:extLst>
              <a:ext uri="{FF2B5EF4-FFF2-40B4-BE49-F238E27FC236}">
                <a16:creationId xmlns:a16="http://schemas.microsoft.com/office/drawing/2014/main" xmlns="" id="{F6D311A1-DC2E-1706-A320-408DF075F7C5}"/>
              </a:ext>
            </a:extLst>
          </p:cNvPr>
          <p:cNvSpPr txBox="1"/>
          <p:nvPr/>
        </p:nvSpPr>
        <p:spPr>
          <a:xfrm rot="16200000">
            <a:off x="-2827961" y="3136613"/>
            <a:ext cx="6858000" cy="584775"/>
          </a:xfrm>
          <a:prstGeom prst="rect">
            <a:avLst/>
          </a:prstGeom>
          <a:noFill/>
        </p:spPr>
        <p:txBody>
          <a:bodyPr wrap="square" rtlCol="0">
            <a:spAutoFit/>
          </a:bodyPr>
          <a:lstStyle/>
          <a:p>
            <a:r>
              <a:rPr lang="en-US" sz="3200" dirty="0"/>
              <a:t>Public entities reporting to the Minister</a:t>
            </a:r>
          </a:p>
        </p:txBody>
      </p:sp>
    </p:spTree>
    <p:extLst>
      <p:ext uri="{BB962C8B-B14F-4D97-AF65-F5344CB8AC3E}">
        <p14:creationId xmlns:p14="http://schemas.microsoft.com/office/powerpoint/2010/main" xmlns="" val="9187508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Facet</Template>
  <TotalTime>5992</TotalTime>
  <Words>12217</Words>
  <Application>Microsoft Office PowerPoint</Application>
  <PresentationFormat>On-screen Show (4:3)</PresentationFormat>
  <Paragraphs>2683</Paragraphs>
  <Slides>131</Slides>
  <Notes>1</Notes>
  <HiddenSlides>0</HiddenSlides>
  <MMClips>0</MMClips>
  <ScaleCrop>false</ScaleCrop>
  <HeadingPairs>
    <vt:vector size="4" baseType="variant">
      <vt:variant>
        <vt:lpstr>Theme</vt:lpstr>
      </vt:variant>
      <vt:variant>
        <vt:i4>3</vt:i4>
      </vt:variant>
      <vt:variant>
        <vt:lpstr>Slide Titles</vt:lpstr>
      </vt:variant>
      <vt:variant>
        <vt:i4>131</vt:i4>
      </vt:variant>
    </vt:vector>
  </HeadingPairs>
  <TitlesOfParts>
    <vt:vector size="134" baseType="lpstr">
      <vt:lpstr>Office Theme</vt:lpstr>
      <vt:lpstr>1_Office Theme</vt:lpstr>
      <vt:lpstr>2_Office Theme</vt:lpstr>
      <vt:lpstr>Slide 1</vt:lpstr>
      <vt:lpstr>What Guides our Planning?  2020-2025 Strategic Plan  2023-2024 Annual Performance Plan  Core Outputs in 2023/24 APP  Our National Footprint – the DDM Model  Budget Allocation </vt:lpstr>
      <vt:lpstr>Slide 3</vt:lpstr>
      <vt:lpstr>Slide 4</vt:lpstr>
      <vt:lpstr>Slide 5</vt:lpstr>
      <vt:lpstr>Mandate</vt:lpstr>
      <vt:lpstr>Slide 7</vt:lpstr>
      <vt:lpstr>Government Priorities – DSAC Outcomes</vt:lpstr>
      <vt:lpstr>Slide 9</vt:lpstr>
      <vt:lpstr>Slide 10</vt:lpstr>
      <vt:lpstr>Slide 11</vt:lpstr>
      <vt:lpstr>Slide 12</vt:lpstr>
      <vt:lpstr>Slide Title</vt:lpstr>
      <vt:lpstr>Slide 14</vt:lpstr>
      <vt:lpstr>Structure of APP</vt:lpstr>
      <vt:lpstr>PART A: OUR MANDATE</vt:lpstr>
      <vt:lpstr>Slide 17</vt:lpstr>
      <vt:lpstr>Slide 18</vt:lpstr>
      <vt:lpstr>Slide 19</vt:lpstr>
      <vt:lpstr>Slide 20</vt:lpstr>
      <vt:lpstr>PART B: OUR STRATEGIC FOCUS </vt:lpstr>
      <vt:lpstr>Slide 22</vt:lpstr>
      <vt:lpstr>Slide 23</vt:lpstr>
      <vt:lpstr>Human Resources</vt:lpstr>
      <vt:lpstr>Core Projects of DSAC – 2023/24</vt:lpstr>
      <vt:lpstr>Slide 26</vt:lpstr>
      <vt:lpstr>Economic contribution</vt:lpstr>
      <vt:lpstr> Job opportunities provided  The SACH seen as “new gold” which has the potential to increase economic growth and create jobs in South Africa. Response - MGE</vt:lpstr>
      <vt:lpstr>Slide 29</vt:lpstr>
      <vt:lpstr>Social Cohesion ________   DSAC with its various partners and stakeholders are reviewing the Social Cohesion Strategy to refocus efforts and improve the response to what the NDP calls for.   - worrying trust-deficit trends  </vt:lpstr>
      <vt:lpstr>The Social Cohesion and Nation Building Compact </vt:lpstr>
      <vt:lpstr>Slide 32</vt:lpstr>
      <vt:lpstr>Slide 33</vt:lpstr>
      <vt:lpstr>Capacity building</vt:lpstr>
      <vt:lpstr>Slide 35</vt:lpstr>
      <vt:lpstr>Infrastructure </vt:lpstr>
      <vt:lpstr>Slide 37</vt:lpstr>
      <vt:lpstr>PART C: MEASURING OUR PERFORMANCE </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Part D: TECHNICAL INDICATORS DESCRIPTIONS </vt:lpstr>
      <vt:lpstr>Slide 106</vt:lpstr>
      <vt:lpstr>PART E: ANNEXURES TO THE ANNUAL PERFORMANCE PLAN  </vt:lpstr>
      <vt:lpstr>ANNEXURE A: Amendments to the Strategic Plan </vt:lpstr>
      <vt:lpstr>Slide 109</vt:lpstr>
      <vt:lpstr>Slide 110</vt:lpstr>
      <vt:lpstr>Slide 111</vt:lpstr>
      <vt:lpstr>Slide 112</vt:lpstr>
      <vt:lpstr>Slide 113</vt:lpstr>
      <vt:lpstr>FINANCIAL RESOURCES </vt:lpstr>
      <vt:lpstr>2023 MTEF APPROPRIATION </vt:lpstr>
      <vt:lpstr>SUMMARY OF BUDGET PER PROGRAMME 2023/24</vt:lpstr>
      <vt:lpstr>SUMMARY OF BUDGET PER ECONOMIC CLASSIFICATION</vt:lpstr>
      <vt:lpstr>Summary of Budget per Economic Classification </vt:lpstr>
      <vt:lpstr>Summary of Budget per Economic Classification</vt:lpstr>
      <vt:lpstr>Summary of Budget per Economic Classification</vt:lpstr>
      <vt:lpstr>Slide 121</vt:lpstr>
      <vt:lpstr>2023/24: HOW FUNDS WILL BE SPENT</vt:lpstr>
      <vt:lpstr>2023/24: HOW FUNDS WILL BE SPENT</vt:lpstr>
      <vt:lpstr>2023 MTEF Earmarked Funds</vt:lpstr>
      <vt:lpstr>2023 MTEF Earmarked Funds</vt:lpstr>
      <vt:lpstr>2023 MTEF Earmarked Funds</vt:lpstr>
      <vt:lpstr>CONDITIONAL GRANTS ALLOCATION FOR 2023/24</vt:lpstr>
      <vt:lpstr>Conditional Grant: Community library services grant 2023/24</vt:lpstr>
      <vt:lpstr>Conditional Grant: Mass Participation and Sport Development Grant 2023/24</vt:lpstr>
      <vt:lpstr>Slide 130</vt:lpstr>
      <vt:lpstr>Slide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Appelcryn</dc:creator>
  <cp:lastModifiedBy>USER</cp:lastModifiedBy>
  <cp:revision>38</cp:revision>
  <dcterms:created xsi:type="dcterms:W3CDTF">2022-11-08T09:46:05Z</dcterms:created>
  <dcterms:modified xsi:type="dcterms:W3CDTF">2023-05-03T09:31:45Z</dcterms:modified>
</cp:coreProperties>
</file>