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4" r:id="rId3"/>
    <p:sldId id="267" r:id="rId4"/>
    <p:sldId id="587" r:id="rId5"/>
    <p:sldId id="596" r:id="rId6"/>
    <p:sldId id="597" r:id="rId7"/>
    <p:sldId id="598" r:id="rId8"/>
    <p:sldId id="600" r:id="rId9"/>
    <p:sldId id="606" r:id="rId10"/>
    <p:sldId id="618" r:id="rId11"/>
    <p:sldId id="61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5DE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137"/>
    <p:restoredTop sz="91079"/>
  </p:normalViewPr>
  <p:slideViewPr>
    <p:cSldViewPr snapToGrid="0" snapToObjects="1">
      <p:cViewPr>
        <p:scale>
          <a:sx n="108" d="100"/>
          <a:sy n="108" d="100"/>
        </p:scale>
        <p:origin x="462" y="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159BF-F615-2341-AF44-EC1495957748}" type="datetimeFigureOut">
              <a:rPr lang="en-US" smtClean="0"/>
              <a:pPr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CA58B4-DBB8-E645-8D20-37D88FDC13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9944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A58B4-DBB8-E645-8D20-37D88FDC132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8756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xmlns="" val="1621993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2" name="Google Shape;1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that indigenous knowledge of the sea / My grandfather knew the water; he respected the water / You learn your water </a:t>
            </a:r>
          </a:p>
          <a:p>
            <a:r>
              <a:rPr lang="en-US" dirty="0"/>
              <a:t>We know the fish and their patterns</a:t>
            </a:r>
          </a:p>
          <a:p>
            <a:r>
              <a:rPr lang="en-US" dirty="0"/>
              <a:t>We know what can go wrong (foreign/endogenous fish escaping into the sea from aquaculture enclosures)</a:t>
            </a:r>
          </a:p>
          <a:p>
            <a:r>
              <a:rPr lang="en-US" dirty="0"/>
              <a:t>We know the water, to benefit from it and to protect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A58B4-DBB8-E645-8D20-37D88FDC132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98864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the owners of fishing grounds; its ours</a:t>
            </a:r>
          </a:p>
          <a:p>
            <a:r>
              <a:rPr lang="en-US" dirty="0"/>
              <a:t>We see fish is getting fewer; the pattern of the fish changes</a:t>
            </a:r>
          </a:p>
          <a:p>
            <a:r>
              <a:rPr lang="en-US" dirty="0"/>
              <a:t>Fish quality is dropping (warmer water?)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A58B4-DBB8-E645-8D20-37D88FDC132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4231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A58B4-DBB8-E645-8D20-37D88FDC132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3833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A58B4-DBB8-E645-8D20-37D88FDC132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1887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A58B4-DBB8-E645-8D20-37D88FDC132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954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1B51B3-466B-2E45-8263-B4C432A7A6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2C0B0AE-87EB-924E-AE90-9BC0BC36E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868831-FBD4-AC49-946E-386C0C53E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3F97C-1202-CE4F-9E50-81DC8ECE87F4}" type="datetime1">
              <a:rPr lang="en-ZA" smtClean="0"/>
              <a:pPr/>
              <a:t>2023/05/16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38A165-C0FA-144A-BD9A-F11B3F2DB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A7295A-E137-9A40-9680-BB1DEC4B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707C-AFA4-944B-A83C-6630BC5312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38848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12E5C2-8104-EE4E-BCEA-67EEA00BB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85ED0F-2266-DE48-BFDF-BF5990144D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D6367D-66FE-0A4C-BF4C-E8F850C4E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DD79C-EC8B-CF46-B235-E2DA0DBC3B41}" type="datetime1">
              <a:rPr lang="en-ZA" smtClean="0"/>
              <a:pPr/>
              <a:t>2023/05/16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D3F335-BAFF-8044-8119-A54D63F0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156C94-EB95-2D4E-93AD-BC3F73143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707C-AFA4-944B-A83C-6630BC5312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5723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E724BE5-E13E-CC4F-A7D5-7976886EF2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393350C-0BCB-7447-9160-840161AEEF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DD4206-C9AA-F945-BA29-EC9D63D73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6DE0-D939-6745-9083-0A6D0844C3CD}" type="datetime1">
              <a:rPr lang="en-ZA" smtClean="0"/>
              <a:pPr/>
              <a:t>2023/05/16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AF95E1-59AE-FA4A-A0A1-9EB1C6618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CF67CA-90A7-024D-AD90-911EDEBB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707C-AFA4-944B-A83C-6630BC5312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516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E1380C-0E29-064C-AC14-171C73C91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A973FE-E05F-BD4E-9A88-23DBF2FBB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53F2A3-A0B9-8448-8ED0-61665483B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9E0C-B115-BE44-BB4D-00969AFA5139}" type="datetime1">
              <a:rPr lang="en-ZA" smtClean="0"/>
              <a:pPr/>
              <a:t>2023/05/16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BA702B-8CF6-8E44-99E0-BFFF55CD1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FBDBA4-C3FF-B74E-B47E-D51E9679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707C-AFA4-944B-A83C-6630BC5312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459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9C9DAB-8776-D049-89E1-5B5774E01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8B656C-723D-704E-9AE6-B39DDFE29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6A266-722C-9D4D-9A6C-2DEF7BED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8B5DF-1E8C-6943-A97A-A356027F754C}" type="datetime1">
              <a:rPr lang="en-ZA" smtClean="0"/>
              <a:pPr/>
              <a:t>2023/05/16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3C081B-3D1D-C94B-A6E0-75269255D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63D904-2FC0-DA44-936E-A22B8FFDA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707C-AFA4-944B-A83C-6630BC5312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9996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1EEB2A-D23A-E345-8C8F-439273D90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9AC64F-0CE7-604B-A169-BE1D15F814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D5BCCC4-D0A5-A44C-BFB4-4B5746B90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EC38430-B8F2-AE46-AECF-9C7D02017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99E20-FD94-B54E-94BA-4128B2C24326}" type="datetime1">
              <a:rPr lang="en-ZA" smtClean="0"/>
              <a:pPr/>
              <a:t>2023/05/16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012CA6F-A064-124A-B00A-55D3167C7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1A1161-AB09-6F48-834D-8D6E22F3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707C-AFA4-944B-A83C-6630BC5312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0059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42BA9C-D79A-E945-83F5-2C9B54250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0A79FF-C03E-0945-A568-209845BEE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73BADE0-D699-0E4C-85FE-4101CB93A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1C0F2EF-7184-E34B-AB81-E0B993F40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C4CA3DE-50CD-954C-A7FD-ADF6D58506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E85E681-3A75-4242-9FAC-D12F4F70C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DC4A2-4E68-834D-BD71-F902327CE57B}" type="datetime1">
              <a:rPr lang="en-ZA" smtClean="0"/>
              <a:pPr/>
              <a:t>2023/05/16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5D6E802-D844-584C-918E-5E3366470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C8E918-9776-1C42-BA1B-333C9B57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707C-AFA4-944B-A83C-6630BC5312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891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C9544F-DD2C-FE41-8273-F54BF204E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0DE2E9C-68D0-DA4E-A023-80648830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024B-0DA1-BC4D-8B99-B9B7EF0F3F25}" type="datetime1">
              <a:rPr lang="en-ZA" smtClean="0"/>
              <a:pPr/>
              <a:t>2023/05/16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B7FCBA-4DFE-B54F-B7E6-809C8B349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11ED5A3-3026-A942-B04B-EC3E12101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707C-AFA4-944B-A83C-6630BC5312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291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A98086-1C0F-F347-B66F-C389F83A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9E311-4D02-6740-A82B-DCC0210E1E59}" type="datetime1">
              <a:rPr lang="en-ZA" smtClean="0"/>
              <a:pPr/>
              <a:t>2023/05/16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C8CA47E-DC75-6B45-826F-7E3D71ECA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0212DEB-21F5-3144-8961-C7AA26F0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707C-AFA4-944B-A83C-6630BC5312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8973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68A3B-2524-4945-BBF5-DFB2E85D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47F282-932C-FA4B-B94F-F304885CA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948AF0A-067E-DB4B-A824-CCA0855F6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E3667B-348C-1D40-B0FA-6F76F79C3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D00EC-4D6A-8644-9F7B-10A54B83C363}" type="datetime1">
              <a:rPr lang="en-ZA" smtClean="0"/>
              <a:pPr/>
              <a:t>2023/05/16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C0001C6-B164-1D4C-8B6C-23A19E40D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A2599EE-5102-8B4E-8E67-2B7F87ED6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707C-AFA4-944B-A83C-6630BC5312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504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8355DC-2F84-5A43-96E0-893C38365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A8CE2F6-95C5-C549-A67A-828C9EBB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B1336BA-8B0A-5041-AE64-59142C10A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007226-90C5-6343-8868-9788C83F4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DC9D-7B82-5244-A89E-4CF8B7C57B43}" type="datetime1">
              <a:rPr lang="en-ZA" smtClean="0"/>
              <a:pPr/>
              <a:t>2023/05/16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A9BD44-9F16-EE4E-9FE0-5D35339E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F617FA-101E-9E48-8B41-C302D786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9707C-AFA4-944B-A83C-6630BC5312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4121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4501478-1130-F148-8F67-68E93CD48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4DB433-4920-EB49-B6B5-E1C4EBCC6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8FC4A7-A942-0645-8D5E-60D2644859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DD8FC-AF67-7B46-B59E-CA773A527B6B}" type="datetime1">
              <a:rPr lang="en-ZA" smtClean="0"/>
              <a:pPr/>
              <a:t>2023/05/16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DBA460-8014-4047-839E-DE18B7551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F57A2A-0024-F14B-BF89-6D3059D5F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9707C-AFA4-944B-A83C-6630BC5312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877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B9AB29-C81F-DB87-9DCE-F5D508001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855" y="1564583"/>
            <a:ext cx="11086860" cy="3301885"/>
          </a:xfrm>
        </p:spPr>
        <p:txBody>
          <a:bodyPr>
            <a:normAutofit fontScale="90000"/>
          </a:bodyPr>
          <a:lstStyle/>
          <a:p>
            <a:r>
              <a:rPr lang="en-ZA" dirty="0">
                <a:effectLst/>
                <a:latin typeface="Garamond" panose="02020404030301010803" pitchFamily="18" charset="0"/>
              </a:rPr>
              <a:t/>
            </a:r>
            <a:br>
              <a:rPr lang="en-ZA" dirty="0">
                <a:effectLst/>
                <a:latin typeface="Garamond" panose="02020404030301010803" pitchFamily="18" charset="0"/>
              </a:rPr>
            </a:br>
            <a:r>
              <a:rPr lang="en-ZA" dirty="0">
                <a:effectLst/>
                <a:latin typeface="Garamond" panose="02020404030301010803" pitchFamily="18" charset="0"/>
              </a:rPr>
              <a:t/>
            </a:r>
            <a:br>
              <a:rPr lang="en-ZA" dirty="0">
                <a:effectLst/>
                <a:latin typeface="Garamond" panose="02020404030301010803" pitchFamily="18" charset="0"/>
              </a:rPr>
            </a:br>
            <a:r>
              <a:rPr lang="en-ZA" dirty="0">
                <a:effectLst/>
                <a:latin typeface="Garamond" panose="02020404030301010803" pitchFamily="18" charset="0"/>
              </a:rPr>
              <a:t> </a:t>
            </a:r>
            <a:br>
              <a:rPr lang="en-ZA" dirty="0">
                <a:effectLst/>
                <a:latin typeface="Garamond" panose="02020404030301010803" pitchFamily="18" charset="0"/>
              </a:rPr>
            </a:br>
            <a:r>
              <a:rPr lang="en-ZA" dirty="0">
                <a:effectLst/>
                <a:latin typeface="Garamond" panose="02020404030301010803" pitchFamily="18" charset="0"/>
              </a:rPr>
              <a:t/>
            </a:r>
            <a:br>
              <a:rPr lang="en-ZA" dirty="0">
                <a:effectLst/>
                <a:latin typeface="Garamond" panose="02020404030301010803" pitchFamily="18" charset="0"/>
              </a:rPr>
            </a:br>
            <a:r>
              <a:rPr lang="en-ZA" dirty="0">
                <a:effectLst/>
                <a:latin typeface="Garamond" panose="02020404030301010803" pitchFamily="18" charset="0"/>
              </a:rPr>
              <a:t/>
            </a:r>
            <a:br>
              <a:rPr lang="en-ZA" dirty="0">
                <a:effectLst/>
                <a:latin typeface="Garamond" panose="02020404030301010803" pitchFamily="18" charset="0"/>
              </a:rPr>
            </a:br>
            <a:r>
              <a:rPr lang="en-ZA" dirty="0">
                <a:effectLst/>
                <a:latin typeface="Garamond" panose="02020404030301010803" pitchFamily="18" charset="0"/>
              </a:rPr>
              <a:t/>
            </a:r>
            <a:br>
              <a:rPr lang="en-ZA" dirty="0">
                <a:effectLst/>
                <a:latin typeface="Garamond" panose="02020404030301010803" pitchFamily="18" charset="0"/>
              </a:rPr>
            </a:br>
            <a:r>
              <a:rPr lang="en-ZA" dirty="0">
                <a:effectLst/>
                <a:latin typeface="Garamond" panose="02020404030301010803" pitchFamily="18" charset="0"/>
              </a:rPr>
              <a:t/>
            </a:r>
            <a:br>
              <a:rPr lang="en-ZA" dirty="0">
                <a:effectLst/>
                <a:latin typeface="Garamond" panose="02020404030301010803" pitchFamily="18" charset="0"/>
              </a:rPr>
            </a:br>
            <a:r>
              <a:rPr lang="en-ZA" sz="4000" dirty="0">
                <a:effectLst/>
                <a:latin typeface="Garamond" panose="02020404030301010803" pitchFamily="18" charset="0"/>
              </a:rPr>
              <a:t/>
            </a:r>
            <a:br>
              <a:rPr lang="en-ZA" sz="4000" dirty="0">
                <a:effectLst/>
                <a:latin typeface="Garamond" panose="02020404030301010803" pitchFamily="18" charset="0"/>
              </a:rPr>
            </a:br>
            <a:r>
              <a:rPr lang="en-ZA" sz="4000" b="1" dirty="0">
                <a:effectLst/>
                <a:latin typeface="+mn-lt"/>
              </a:rPr>
              <a:t>Small-Scale Fishery Co-Management &amp; the Role of Women in the Fisheries Sector </a:t>
            </a:r>
            <a:br>
              <a:rPr lang="en-ZA" sz="4000" b="1" dirty="0">
                <a:effectLst/>
                <a:latin typeface="+mn-lt"/>
              </a:rPr>
            </a:br>
            <a:r>
              <a:rPr lang="en-ZA" sz="2700" b="1" dirty="0">
                <a:effectLst/>
                <a:latin typeface="+mn-lt"/>
              </a:rPr>
              <a:t>Building Resilience in Small-Scale Fishing Communities in South Africa:</a:t>
            </a:r>
            <a:br>
              <a:rPr lang="en-ZA" sz="2700" b="1" dirty="0">
                <a:effectLst/>
                <a:latin typeface="+mn-lt"/>
              </a:rPr>
            </a:br>
            <a:r>
              <a:rPr lang="en-ZA" sz="2700" b="1" dirty="0">
                <a:effectLst/>
                <a:latin typeface="+mn-lt"/>
              </a:rPr>
              <a:t>3rd Roundtable Discussion</a:t>
            </a:r>
            <a:br>
              <a:rPr lang="en-ZA" sz="2700" b="1" dirty="0">
                <a:effectLst/>
                <a:latin typeface="+mn-lt"/>
              </a:rPr>
            </a:br>
            <a:r>
              <a:rPr lang="en-ZA" sz="2700" b="1" dirty="0">
                <a:effectLst/>
                <a:latin typeface="+mn-lt"/>
              </a:rPr>
              <a:t>Date: May 2nd, 2023</a:t>
            </a:r>
            <a:br>
              <a:rPr lang="en-ZA" sz="2700" b="1" dirty="0">
                <a:effectLst/>
                <a:latin typeface="+mn-lt"/>
              </a:rPr>
            </a:br>
            <a:r>
              <a:rPr lang="en-ZA" sz="2700" b="1" dirty="0">
                <a:effectLst/>
                <a:latin typeface="+mn-lt"/>
              </a:rPr>
              <a:t>Time: 12pm – 1:30pm (SAST/Cape Town)</a:t>
            </a:r>
            <a:br>
              <a:rPr lang="en-ZA" sz="2700" b="1" dirty="0">
                <a:effectLst/>
                <a:latin typeface="+mn-lt"/>
              </a:rPr>
            </a:br>
            <a:r>
              <a:rPr lang="en-ZA" sz="2700" b="1" dirty="0">
                <a:effectLst/>
                <a:latin typeface="+mn-lt"/>
              </a:rPr>
              <a:t>Venue: Zoom Meeting</a:t>
            </a:r>
            <a:endParaRPr lang="en-US" sz="40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9A580BF-878E-C64A-0E86-7F2DC1F0F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1527" y="5202238"/>
            <a:ext cx="9144000" cy="1370504"/>
          </a:xfrm>
        </p:spPr>
        <p:txBody>
          <a:bodyPr/>
          <a:lstStyle/>
          <a:p>
            <a:r>
              <a:rPr lang="en-ZA" b="1" dirty="0">
                <a:effectLst/>
              </a:rPr>
              <a:t>Prof. Moenieba Isaacs</a:t>
            </a:r>
            <a:r>
              <a:rPr lang="en-ZA" dirty="0">
                <a:effectLst/>
              </a:rPr>
              <a:t>,</a:t>
            </a:r>
          </a:p>
          <a:p>
            <a:r>
              <a:rPr lang="en-ZA" sz="2000" dirty="0">
                <a:effectLst/>
              </a:rPr>
              <a:t>Institute for Poverty, Land and Agrarian Studies (PLAAS), School of Government, Faculty of Economic and Management Sciences, University of the Western Cape </a:t>
            </a:r>
            <a:endParaRPr lang="en-US" sz="20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8E82695-B588-1BFF-1CA5-1F474A3B9D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21712" y="285258"/>
            <a:ext cx="3375046" cy="103847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1E8811DC-4EC7-2DF2-5837-BE4CF5B82B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4409"/>
            <a:ext cx="1321712" cy="13217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587334A-C37D-0EBA-E0A0-DC115C25B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4409"/>
            <a:ext cx="6096000" cy="106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6733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789F6F-8B0F-900B-1030-D809C04A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reflection, what is missing?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7ED3D9-3BA1-EF7E-E3AB-DC1A46BD5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838" y="1781019"/>
            <a:ext cx="10515600" cy="4351338"/>
          </a:xfrm>
        </p:spPr>
        <p:txBody>
          <a:bodyPr/>
          <a:lstStyle/>
          <a:p>
            <a:r>
              <a:rPr lang="en-US" dirty="0"/>
              <a:t>Women’s role is disappearing, nothing stays behind.</a:t>
            </a:r>
          </a:p>
          <a:p>
            <a:r>
              <a:rPr lang="en-US" dirty="0"/>
              <a:t>Local organization is weak</a:t>
            </a:r>
          </a:p>
          <a:p>
            <a:r>
              <a:rPr lang="en-US" dirty="0"/>
              <a:t>Charismatic leaders (mainly men, and few women)</a:t>
            </a:r>
          </a:p>
          <a:p>
            <a:r>
              <a:rPr lang="en-US" dirty="0"/>
              <a:t>Litigation cannot be the first resort</a:t>
            </a:r>
          </a:p>
          <a:p>
            <a:r>
              <a:rPr lang="en-US" dirty="0"/>
              <a:t>Strengthening the base at local level to engage with local authorities is crucial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260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yond The Blue – Women of the Sea' tells the lives of women ...">
            <a:extLst>
              <a:ext uri="{FF2B5EF4-FFF2-40B4-BE49-F238E27FC236}">
                <a16:creationId xmlns:a16="http://schemas.microsoft.com/office/drawing/2014/main" xmlns="" id="{29099D28-6B2A-0359-18A0-877609743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4463" y="3506886"/>
            <a:ext cx="5957537" cy="335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o to journal home page - Current Opinion in Environmental Sustainability">
            <a:extLst>
              <a:ext uri="{FF2B5EF4-FFF2-40B4-BE49-F238E27FC236}">
                <a16:creationId xmlns:a16="http://schemas.microsoft.com/office/drawing/2014/main" xmlns="" id="{E851800A-6EF2-0B2C-1F7D-3C038AB41A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42840"/>
            <a:ext cx="3127521" cy="41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8F5BFE06-E2D3-74DF-7719-B5E538F6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7221" y="2742840"/>
            <a:ext cx="3252120" cy="411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C3F5C9-CABE-0478-AB05-AAD16CDE5D6F}"/>
              </a:ext>
            </a:extLst>
          </p:cNvPr>
          <p:cNvSpPr txBox="1"/>
          <p:nvPr/>
        </p:nvSpPr>
        <p:spPr>
          <a:xfrm>
            <a:off x="2218239" y="902525"/>
            <a:ext cx="77555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Resources used for this 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446803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49000"/>
          </a:schemeClr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986EFC55-D4F1-E896-3144-DDFBA208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pointers for my talk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BD9206B-F402-6AB8-359E-4125C7F16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is co-management?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Rationale for co-management.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Lessons, experiences and challenges for co-management in the region and in South Africa.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is needed in South Africa?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Nothing stays behind - the role of women in fisheries?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03384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49000"/>
          </a:schemeClr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9"/>
          <p:cNvSpPr txBox="1">
            <a:spLocks noGrp="1"/>
          </p:cNvSpPr>
          <p:nvPr>
            <p:ph type="subTitle" idx="1"/>
          </p:nvPr>
        </p:nvSpPr>
        <p:spPr>
          <a:xfrm>
            <a:off x="198166" y="192875"/>
            <a:ext cx="5990761" cy="955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algn="l">
              <a:spcBef>
                <a:spcPts val="750"/>
              </a:spcBef>
              <a:buSzPts val="1800"/>
            </a:pPr>
            <a:r>
              <a:rPr lang="en-US" sz="3600" dirty="0">
                <a:ea typeface="Roboto"/>
                <a:cs typeface="Roboto"/>
                <a:sym typeface="Roboto"/>
              </a:rPr>
              <a:t>What is co-management?</a:t>
            </a:r>
            <a:endParaRPr sz="3600" dirty="0">
              <a:ea typeface="Roboto"/>
              <a:cs typeface="Roboto"/>
              <a:sym typeface="Roboto"/>
            </a:endParaRPr>
          </a:p>
        </p:txBody>
      </p:sp>
      <p:pic>
        <p:nvPicPr>
          <p:cNvPr id="158" name="Google Shape;15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3513" y="1319374"/>
            <a:ext cx="9607826" cy="500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F7BBA-0BB1-8B8B-B054-20BEE60D0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focus on women?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14E136-C72B-DA58-DD66-E523CBBA1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marginalized group within already marginalized small-scale fishing communities</a:t>
            </a:r>
          </a:p>
          <a:p>
            <a:r>
              <a:rPr lang="en-US" dirty="0"/>
              <a:t>Carried with them layers and layers of hardship, resistance, protest and resilience, becoming change-makers within communities</a:t>
            </a:r>
          </a:p>
          <a:p>
            <a:r>
              <a:rPr lang="en-US" dirty="0"/>
              <a:t>The social reproductive roles of women</a:t>
            </a:r>
          </a:p>
          <a:p>
            <a:pPr lvl="1"/>
            <a:r>
              <a:rPr lang="en-US" dirty="0"/>
              <a:t>Roles as mothers of fishing families</a:t>
            </a:r>
          </a:p>
          <a:p>
            <a:pPr lvl="1"/>
            <a:r>
              <a:rPr lang="en-US" dirty="0"/>
              <a:t>Roles as caretakers of communities</a:t>
            </a:r>
          </a:p>
          <a:p>
            <a:pPr lvl="1"/>
            <a:r>
              <a:rPr lang="en-US" dirty="0"/>
              <a:t>Roles as activists</a:t>
            </a:r>
          </a:p>
          <a:p>
            <a:pPr lvl="1"/>
            <a:r>
              <a:rPr lang="en-US" dirty="0"/>
              <a:t>Roles as business-women and entrepreneurs</a:t>
            </a:r>
          </a:p>
        </p:txBody>
      </p:sp>
    </p:spTree>
    <p:extLst>
      <p:ext uri="{BB962C8B-B14F-4D97-AF65-F5344CB8AC3E}">
        <p14:creationId xmlns:p14="http://schemas.microsoft.com/office/powerpoint/2010/main" xmlns="" val="4083533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586150-B3EB-E8B3-6652-91E567D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The experience of women (2022)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3C2E21-3365-108E-E5EF-32004523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64723" cy="4351338"/>
          </a:xfrm>
          <a:ln>
            <a:gradFill>
              <a:gsLst>
                <a:gs pos="52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Of the sea</a:t>
            </a:r>
          </a:p>
          <a:p>
            <a:r>
              <a:rPr lang="en-US" dirty="0"/>
              <a:t>Of fish</a:t>
            </a:r>
          </a:p>
          <a:p>
            <a:r>
              <a:rPr lang="en-US" dirty="0"/>
              <a:t>Of their new-found freedom in Democracy and Interim Measures</a:t>
            </a:r>
          </a:p>
          <a:p>
            <a:r>
              <a:rPr lang="en-US" dirty="0"/>
              <a:t>Their identity as fisherwomen (in the context of fishing families)</a:t>
            </a:r>
          </a:p>
          <a:p>
            <a:r>
              <a:rPr lang="en-US" dirty="0"/>
              <a:t>Their community</a:t>
            </a:r>
          </a:p>
          <a:p>
            <a:r>
              <a:rPr lang="en-US" dirty="0"/>
              <a:t>Activism</a:t>
            </a:r>
          </a:p>
          <a:p>
            <a:r>
              <a:rPr lang="en-US" dirty="0"/>
              <a:t>Transformation</a:t>
            </a:r>
          </a:p>
          <a:p>
            <a:r>
              <a:rPr lang="en-US" dirty="0"/>
              <a:t>Fishing regulations and the government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0125A639-C326-679D-161C-1DEE9A420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176458"/>
            <a:ext cx="5650726" cy="364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1756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9ECCA9-509C-9ABB-6938-01DFB9E64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 and the sea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5897C0A-2761-3F7B-9036-55C87D383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4309"/>
            <a:ext cx="5351585" cy="4242654"/>
          </a:xfrm>
          <a:ln>
            <a:gradFill>
              <a:gsLst>
                <a:gs pos="56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txBody>
          <a:bodyPr>
            <a:normAutofit fontScale="92500" lnSpcReduction="20000"/>
          </a:bodyPr>
          <a:lstStyle/>
          <a:p>
            <a:r>
              <a:rPr lang="en-US" dirty="0"/>
              <a:t>A place of joy, freedom, self-realization</a:t>
            </a:r>
          </a:p>
          <a:p>
            <a:r>
              <a:rPr lang="en-US" dirty="0"/>
              <a:t>A place known intimately (wind, weather, tides, sound, feeling)</a:t>
            </a:r>
          </a:p>
          <a:p>
            <a:r>
              <a:rPr lang="en-US" dirty="0"/>
              <a:t>A source of life; a source of death</a:t>
            </a:r>
          </a:p>
          <a:p>
            <a:r>
              <a:rPr lang="en-US" dirty="0"/>
              <a:t>A force to respect</a:t>
            </a:r>
          </a:p>
          <a:p>
            <a:r>
              <a:rPr lang="en-US" dirty="0"/>
              <a:t>A place where our loved ones have died</a:t>
            </a:r>
          </a:p>
          <a:p>
            <a:r>
              <a:rPr lang="en-US" dirty="0"/>
              <a:t>A place where our loved ones have been buried, never to be found</a:t>
            </a:r>
          </a:p>
          <a:p>
            <a:r>
              <a:rPr lang="en-US" dirty="0"/>
              <a:t>The sea is much more than merely a resource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393E9257-D1CD-AA74-9C41-9D87CF1D8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30215"/>
            <a:ext cx="5576952" cy="371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022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87ECE4-E265-16F7-04DB-30A32B263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 and fish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AB2E4B-8971-19F7-0238-0CD00D9B2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Fishing is a birthright; Fish is life</a:t>
            </a:r>
          </a:p>
          <a:p>
            <a:r>
              <a:rPr lang="en-US" dirty="0"/>
              <a:t>Fish is food, and nourishment for the family</a:t>
            </a:r>
          </a:p>
          <a:p>
            <a:r>
              <a:rPr lang="en-US" dirty="0"/>
              <a:t>Income to afford schooling for children, homes, fishing equipment</a:t>
            </a:r>
          </a:p>
          <a:p>
            <a:r>
              <a:rPr lang="en-US" dirty="0"/>
              <a:t>A source of joy, inspiration and love</a:t>
            </a:r>
          </a:p>
          <a:p>
            <a:pPr lvl="1"/>
            <a:r>
              <a:rPr lang="en-US" dirty="0"/>
              <a:t>Every women enthusiastically talked about her </a:t>
            </a:r>
            <a:r>
              <a:rPr lang="en-US" dirty="0" err="1"/>
              <a:t>favourite</a:t>
            </a:r>
            <a:r>
              <a:rPr lang="en-US" dirty="0"/>
              <a:t> fish, part of a fish, recipe, preparation, sharing of the dish</a:t>
            </a:r>
          </a:p>
          <a:p>
            <a:r>
              <a:rPr lang="en-US" dirty="0"/>
              <a:t>We see fish is getting fewer; the fish changes</a:t>
            </a:r>
          </a:p>
          <a:p>
            <a:r>
              <a:rPr lang="en-US" dirty="0"/>
              <a:t>Fishing becoming more and more expensive with rising costs</a:t>
            </a:r>
          </a:p>
          <a:p>
            <a:r>
              <a:rPr lang="en-US" dirty="0"/>
              <a:t>Fish is much more than a mere commodity</a:t>
            </a:r>
          </a:p>
        </p:txBody>
      </p:sp>
    </p:spTree>
    <p:extLst>
      <p:ext uri="{BB962C8B-B14F-4D97-AF65-F5344CB8AC3E}">
        <p14:creationId xmlns:p14="http://schemas.microsoft.com/office/powerpoint/2010/main" xmlns="" val="790578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447210-19CD-3501-C4ED-EFC0B399E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Women and their new-found freedom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00737AE-CF3B-6A0B-D252-F779367D50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Utter excitement (release of Mandela; dawn of Democracy)</a:t>
            </a:r>
          </a:p>
          <a:p>
            <a:r>
              <a:rPr lang="en-US" dirty="0"/>
              <a:t>We discovered that we had rights, and could exercise them</a:t>
            </a:r>
          </a:p>
          <a:p>
            <a:r>
              <a:rPr lang="en-US" dirty="0"/>
              <a:t>Feelings of empowerment and power</a:t>
            </a:r>
          </a:p>
          <a:p>
            <a:r>
              <a:rPr lang="en-US" dirty="0"/>
              <a:t>New opportunities opening up</a:t>
            </a:r>
          </a:p>
          <a:p>
            <a:r>
              <a:rPr lang="en-US" dirty="0"/>
              <a:t>Disillusion when men in the fishing industry excluded them, exploited them, actively opposed and undermined them as fisherwomen</a:t>
            </a:r>
          </a:p>
          <a:p>
            <a:r>
              <a:rPr lang="en-US" dirty="0"/>
              <a:t>Women felt left alone to fend for themselves</a:t>
            </a:r>
          </a:p>
        </p:txBody>
      </p:sp>
    </p:spTree>
    <p:extLst>
      <p:ext uri="{BB962C8B-B14F-4D97-AF65-F5344CB8AC3E}">
        <p14:creationId xmlns:p14="http://schemas.microsoft.com/office/powerpoint/2010/main" xmlns="" val="154525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1AC6A30-4F22-4C0F-B278-19C5B8A80C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B4335AD-65B1-44E4-90AF-264024FE4B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24CA5E-6155-A3C3-35C0-24280011E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en-US" sz="4100" dirty="0"/>
              <a:t>And yet, the struggle continues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9DF765-54E0-F2EA-94D1-8C4A193E3C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29" r="6883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567B2D-83B6-AC6C-30C1-A6B93F121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r>
              <a:rPr lang="en-US" sz="1400" dirty="0"/>
              <a:t>Against tourism and recreational activities interfering with fishing</a:t>
            </a:r>
          </a:p>
          <a:p>
            <a:r>
              <a:rPr lang="en-US" sz="1400" dirty="0"/>
              <a:t>Against </a:t>
            </a:r>
            <a:r>
              <a:rPr lang="en-US" sz="1400" dirty="0" err="1"/>
              <a:t>Karpowership</a:t>
            </a:r>
            <a:r>
              <a:rPr lang="en-US" sz="1400" dirty="0"/>
              <a:t> that will park floating electricity generators near </a:t>
            </a:r>
            <a:r>
              <a:rPr lang="en-US" sz="1400" dirty="0" err="1"/>
              <a:t>harbours</a:t>
            </a:r>
            <a:r>
              <a:rPr lang="en-US" sz="1400" dirty="0"/>
              <a:t>, with seismic effects on fish</a:t>
            </a:r>
          </a:p>
          <a:p>
            <a:r>
              <a:rPr lang="en-US" sz="1400" dirty="0"/>
              <a:t>Against seismic exploration for oil and gas; east and west coast</a:t>
            </a:r>
          </a:p>
          <a:p>
            <a:r>
              <a:rPr lang="en-US" sz="1400" dirty="0"/>
              <a:t>Against Blue economy initiatives based on poor knowledge of sea</a:t>
            </a:r>
          </a:p>
          <a:p>
            <a:r>
              <a:rPr lang="en-US" sz="1400" dirty="0"/>
              <a:t>Again: litigation (in the name of Blue Justice) on the basis of</a:t>
            </a:r>
          </a:p>
          <a:p>
            <a:pPr lvl="1"/>
            <a:r>
              <a:rPr lang="en-US" sz="1400" dirty="0"/>
              <a:t>Recognition</a:t>
            </a:r>
          </a:p>
          <a:p>
            <a:pPr lvl="1"/>
            <a:r>
              <a:rPr lang="en-US" sz="1400" dirty="0"/>
              <a:t>Right to livelihoods</a:t>
            </a:r>
          </a:p>
          <a:p>
            <a:pPr lvl="1"/>
            <a:r>
              <a:rPr lang="en-US" sz="1400" dirty="0"/>
              <a:t>Right to food</a:t>
            </a:r>
          </a:p>
          <a:p>
            <a:r>
              <a:rPr lang="en-US" sz="1400" dirty="0"/>
              <a:t>From 2002 to 2022 the circle closes, as if nothing changed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B42781-AE35-08BF-DD54-C8D32085C9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83" r="13767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587248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40164</TotalTime>
  <Words>643</Words>
  <Application>Microsoft Office PowerPoint</Application>
  <PresentationFormat>Custom</PresentationFormat>
  <Paragraphs>81</Paragraphs>
  <Slides>11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         Small-Scale Fishery Co-Management &amp; the Role of Women in the Fisheries Sector  Building Resilience in Small-Scale Fishing Communities in South Africa: 3rd Roundtable Discussion Date: May 2nd, 2023 Time: 12pm – 1:30pm (SAST/Cape Town) Venue: Zoom Meeting</vt:lpstr>
      <vt:lpstr>Key pointers for my talk</vt:lpstr>
      <vt:lpstr>Slide 3</vt:lpstr>
      <vt:lpstr>Why focus on women?</vt:lpstr>
      <vt:lpstr>The experience of women (2022)</vt:lpstr>
      <vt:lpstr>Women and the sea</vt:lpstr>
      <vt:lpstr>Women and fish</vt:lpstr>
      <vt:lpstr>Women and their new-found freedom</vt:lpstr>
      <vt:lpstr>And yet, the struggle continues</vt:lpstr>
      <vt:lpstr>In reflection, what is missing?</vt:lpstr>
      <vt:lpstr>Slide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USER</cp:lastModifiedBy>
  <cp:revision>113</cp:revision>
  <cp:lastPrinted>2023-05-02T08:43:03Z</cp:lastPrinted>
  <dcterms:created xsi:type="dcterms:W3CDTF">2021-08-16T10:50:14Z</dcterms:created>
  <dcterms:modified xsi:type="dcterms:W3CDTF">2023-05-16T09:09:19Z</dcterms:modified>
</cp:coreProperties>
</file>